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370" r:id="rId2"/>
    <p:sldId id="405" r:id="rId3"/>
    <p:sldId id="256" r:id="rId4"/>
    <p:sldId id="257" r:id="rId5"/>
    <p:sldId id="401" r:id="rId6"/>
    <p:sldId id="259" r:id="rId7"/>
    <p:sldId id="258" r:id="rId8"/>
    <p:sldId id="260" r:id="rId9"/>
    <p:sldId id="876" r:id="rId10"/>
    <p:sldId id="261" r:id="rId11"/>
    <p:sldId id="409" r:id="rId12"/>
    <p:sldId id="400" r:id="rId13"/>
    <p:sldId id="262" r:id="rId14"/>
    <p:sldId id="417" r:id="rId15"/>
    <p:sldId id="402" r:id="rId16"/>
    <p:sldId id="411" r:id="rId17"/>
    <p:sldId id="399" r:id="rId18"/>
    <p:sldId id="885" r:id="rId19"/>
    <p:sldId id="406" r:id="rId20"/>
    <p:sldId id="408" r:id="rId21"/>
    <p:sldId id="354" r:id="rId22"/>
    <p:sldId id="329" r:id="rId23"/>
    <p:sldId id="868" r:id="rId24"/>
    <p:sldId id="397" r:id="rId25"/>
    <p:sldId id="849" r:id="rId26"/>
    <p:sldId id="870" r:id="rId27"/>
    <p:sldId id="869" r:id="rId28"/>
    <p:sldId id="873" r:id="rId29"/>
    <p:sldId id="886" r:id="rId30"/>
    <p:sldId id="305" r:id="rId31"/>
    <p:sldId id="386" r:id="rId32"/>
    <p:sldId id="859" r:id="rId33"/>
    <p:sldId id="887" r:id="rId34"/>
    <p:sldId id="882" r:id="rId35"/>
    <p:sldId id="874" r:id="rId36"/>
    <p:sldId id="416" r:id="rId37"/>
    <p:sldId id="815" r:id="rId38"/>
    <p:sldId id="883" r:id="rId39"/>
    <p:sldId id="87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59CB8-CA88-4CC0-8EF2-938BD7D75DC1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C31F-A3C7-4E55-BD25-AEC753911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62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4738033"/>
            <a:ext cx="12192000" cy="212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960000" y="4738037"/>
            <a:ext cx="10272000" cy="1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423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395067" y="4103133"/>
            <a:ext cx="58136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313867" y="2045000"/>
            <a:ext cx="1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95067" y="4817767"/>
            <a:ext cx="5813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91670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63841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960000" y="1262500"/>
            <a:ext cx="10272000" cy="4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779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B76A23-9C87-B083-E0F8-6B7E8128F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242887"/>
            <a:ext cx="43719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6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8BB1D-FABE-41B7-8EF9-88646874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Além disso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B35A0A-A484-4AE9-9CB4-6B042C766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99230" cy="35993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Formas complicadas (hemorrágica é uma) costumam aparecer após um acometimento anterior (o paciente nunca teve dengue. Sim, mas...)</a:t>
            </a:r>
          </a:p>
          <a:p>
            <a:pPr>
              <a:spcAft>
                <a:spcPts val="1200"/>
              </a:spcAft>
            </a:pPr>
            <a:r>
              <a:rPr lang="pt-BR" dirty="0"/>
              <a:t>No dengue as hemorragias (e outra complicação até mais importante), surgem após o desaparecimento da febre (por volta do 5º dia de doença)</a:t>
            </a:r>
          </a:p>
          <a:p>
            <a:pPr>
              <a:spcAft>
                <a:spcPts val="1200"/>
              </a:spcAft>
            </a:pPr>
            <a:r>
              <a:rPr lang="pt-BR" dirty="0"/>
              <a:t>“</a:t>
            </a:r>
            <a:r>
              <a:rPr lang="pt-BR" i="1" dirty="0"/>
              <a:t>Dengue, quando melhora piora” – </a:t>
            </a:r>
            <a:r>
              <a:rPr lang="pt-BR" dirty="0"/>
              <a:t>Celso Tavares</a:t>
            </a:r>
          </a:p>
          <a:p>
            <a:pPr>
              <a:spcAft>
                <a:spcPts val="1200"/>
              </a:spcAft>
            </a:pPr>
            <a:r>
              <a:rPr lang="pt-BR" dirty="0"/>
              <a:t>Porque tais complicações não dependem exclusivamente do vírus e da carga viral. A participação do sistema imunológico – auto agressão – parece ser fundamental </a:t>
            </a:r>
          </a:p>
        </p:txBody>
      </p:sp>
    </p:spTree>
    <p:extLst>
      <p:ext uri="{BB962C8B-B14F-4D97-AF65-F5344CB8AC3E}">
        <p14:creationId xmlns:p14="http://schemas.microsoft.com/office/powerpoint/2010/main" val="12982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FF9B0A3-FE10-4A1D-A8E4-4D573FE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Chega o resultado do NS1 – Teste rápido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9AD503-F454-428A-AD16-1AEB41485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Negativo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Seria por realização precoce?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Ou limitações do próprio exame?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Ideia fixa é incompatível com a atividade médica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/>
              <a:t>                             (e com outras, também)</a:t>
            </a:r>
          </a:p>
        </p:txBody>
      </p:sp>
    </p:spTree>
    <p:extLst>
      <p:ext uri="{BB962C8B-B14F-4D97-AF65-F5344CB8AC3E}">
        <p14:creationId xmlns:p14="http://schemas.microsoft.com/office/powerpoint/2010/main" val="10992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5E8D5-A63B-4B4B-A4CE-DD611FF9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Dengue já era</a:t>
            </a:r>
            <a:br>
              <a:rPr lang="pt-BR" dirty="0"/>
            </a:br>
            <a:r>
              <a:rPr lang="pt-BR" dirty="0"/>
              <a:t>Nova hipótese: </a:t>
            </a:r>
            <a:r>
              <a:rPr lang="pt-BR" dirty="0" err="1"/>
              <a:t>Meningococcemia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FF421-201B-4056-B25F-252EF769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40" y="2469174"/>
            <a:ext cx="9613861" cy="359931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Por que?</a:t>
            </a:r>
          </a:p>
          <a:p>
            <a:pPr marL="0" indent="0">
              <a:buNone/>
            </a:pPr>
            <a:r>
              <a:rPr lang="pt-BR" dirty="0"/>
              <a:t>    -Hemograma típico de infecção bacteriana.</a:t>
            </a:r>
          </a:p>
          <a:p>
            <a:pPr marL="0" indent="0">
              <a:buNone/>
            </a:pPr>
            <a:r>
              <a:rPr lang="pt-BR" dirty="0"/>
              <a:t>    -Meningococo: costuma determinar quadros muito agudos</a:t>
            </a:r>
          </a:p>
          <a:p>
            <a:pPr marL="0" indent="0">
              <a:buNone/>
            </a:pPr>
            <a:r>
              <a:rPr lang="pt-BR" dirty="0"/>
              <a:t>                            libera endotoxina que causa vasculite</a:t>
            </a:r>
          </a:p>
          <a:p>
            <a:pPr marL="0" indent="0">
              <a:buNone/>
            </a:pPr>
            <a:r>
              <a:rPr lang="pt-BR" dirty="0"/>
              <a:t>    -Vasculite – inflamação do endotélio vascular, trombose, obstrução, ruptura vascular, hemorragias, necrose</a:t>
            </a:r>
          </a:p>
          <a:p>
            <a:pPr marL="0" indent="0">
              <a:buNone/>
            </a:pPr>
            <a:r>
              <a:rPr lang="pt-BR" dirty="0"/>
              <a:t>    -Plaquetopenia é frequente na </a:t>
            </a:r>
            <a:r>
              <a:rPr lang="pt-BR" dirty="0" err="1"/>
              <a:t>meningococcemia</a:t>
            </a:r>
            <a:r>
              <a:rPr lang="pt-BR" dirty="0"/>
              <a:t> e sepse por outros Gram Negativos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Solicitada RT PCR (Meningococo) e Hemocultura</a:t>
            </a:r>
          </a:p>
        </p:txBody>
      </p:sp>
      <p:pic>
        <p:nvPicPr>
          <p:cNvPr id="4" name="Picture 3" descr="meningo">
            <a:extLst>
              <a:ext uri="{FF2B5EF4-FFF2-40B4-BE49-F238E27FC236}">
                <a16:creationId xmlns:a16="http://schemas.microsoft.com/office/drawing/2014/main" id="{93E7BC5A-6718-DFC8-B43A-DD484773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132" y="4048154"/>
            <a:ext cx="3949298" cy="239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ningo3">
            <a:extLst>
              <a:ext uri="{FF2B5EF4-FFF2-40B4-BE49-F238E27FC236}">
                <a16:creationId xmlns:a16="http://schemas.microsoft.com/office/drawing/2014/main" id="{08A3306F-4284-1A2B-DEE8-4873A940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89" y="2001282"/>
            <a:ext cx="4287678" cy="453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eningo2">
            <a:extLst>
              <a:ext uri="{FF2B5EF4-FFF2-40B4-BE49-F238E27FC236}">
                <a16:creationId xmlns:a16="http://schemas.microsoft.com/office/drawing/2014/main" id="{10F2E04A-108C-E5DA-47AB-94994152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130" y="2001282"/>
            <a:ext cx="3949299" cy="189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ADE18B-C5F8-1AEC-2CAE-BAF512D86A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971" y="2346976"/>
            <a:ext cx="5627157" cy="384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9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2D5DC-C3E4-4C40-ABE5-1BB20535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Conduta terapêutica empírica</a:t>
            </a:r>
            <a:br>
              <a:rPr lang="pt-BR" dirty="0"/>
            </a:br>
            <a:r>
              <a:rPr lang="pt-BR" dirty="0"/>
              <a:t>(enquanto chegam resultados dos exames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2EA35-CD3C-4CA3-A165-BBBFB7D9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Ceftriaxona 2 g de 12/12 horas – IV</a:t>
            </a:r>
          </a:p>
          <a:p>
            <a:pPr marL="0" indent="0">
              <a:buNone/>
            </a:pPr>
            <a:r>
              <a:rPr lang="pt-BR" dirty="0"/>
              <a:t>    (A melhor opção)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Outras opções:</a:t>
            </a:r>
          </a:p>
          <a:p>
            <a:pPr marL="0" indent="0">
              <a:buNone/>
            </a:pPr>
            <a:r>
              <a:rPr lang="pt-BR" dirty="0"/>
              <a:t>   Penicilina G Potássica – 500.000 U.I./kg/dia I.V. (3 / 3 horas)</a:t>
            </a:r>
          </a:p>
          <a:p>
            <a:pPr marL="0" indent="0">
              <a:buNone/>
            </a:pPr>
            <a:r>
              <a:rPr lang="pt-BR" dirty="0"/>
              <a:t>   Ampicilina – 200 a 400 mg/kg/dia I.V. ( 6 / 6 horas)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Obrigatório o uso de </a:t>
            </a:r>
            <a:r>
              <a:rPr lang="pt-BR" dirty="0" err="1"/>
              <a:t>Corticóide</a:t>
            </a:r>
            <a:r>
              <a:rPr lang="pt-BR" dirty="0"/>
              <a:t> nos primeiros dias do tratamento</a:t>
            </a:r>
          </a:p>
          <a:p>
            <a:pPr marL="0" indent="0">
              <a:buNone/>
            </a:pPr>
            <a:r>
              <a:rPr lang="pt-BR" dirty="0"/>
              <a:t>   </a:t>
            </a:r>
          </a:p>
          <a:p>
            <a:pPr marL="0" indent="0">
              <a:buNone/>
            </a:pPr>
            <a:r>
              <a:rPr lang="pt-BR" dirty="0"/>
              <a:t>     (liberação maciça de endotoxinas pela ação dos bactericidas)</a:t>
            </a:r>
          </a:p>
        </p:txBody>
      </p:sp>
    </p:spTree>
    <p:extLst>
      <p:ext uri="{BB962C8B-B14F-4D97-AF65-F5344CB8AC3E}">
        <p14:creationId xmlns:p14="http://schemas.microsoft.com/office/powerpoint/2010/main" val="19297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7EF09-13EA-E985-DDB4-EAB7DE5B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Ceftriaxona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4D33E9-E658-44FE-3E2E-3E6E82C57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pt-BR" dirty="0"/>
              <a:t>Cefalosporina de 3ª geração. Amplo espectro</a:t>
            </a:r>
          </a:p>
          <a:p>
            <a:pPr>
              <a:spcAft>
                <a:spcPts val="1800"/>
              </a:spcAft>
            </a:pPr>
            <a:r>
              <a:rPr lang="pt-BR" dirty="0"/>
              <a:t>Ação sobre bactérias Gram negativas (meningococo, pneumococo, </a:t>
            </a:r>
            <a:r>
              <a:rPr lang="pt-BR" dirty="0" err="1"/>
              <a:t>hemófilo</a:t>
            </a:r>
            <a:r>
              <a:rPr lang="pt-BR" dirty="0"/>
              <a:t>, enterobactérias - exceto Pseudomonas). </a:t>
            </a:r>
          </a:p>
          <a:p>
            <a:pPr>
              <a:spcAft>
                <a:spcPts val="1800"/>
              </a:spcAft>
            </a:pPr>
            <a:r>
              <a:rPr lang="pt-BR" dirty="0"/>
              <a:t>Age também sobre </a:t>
            </a:r>
            <a:r>
              <a:rPr lang="pt-BR" dirty="0" err="1"/>
              <a:t>gononococo,</a:t>
            </a:r>
            <a:r>
              <a:rPr lang="pt-BR" i="1" dirty="0" err="1"/>
              <a:t>Treponema</a:t>
            </a:r>
            <a:r>
              <a:rPr lang="pt-BR" i="1" dirty="0"/>
              <a:t> pallidum, </a:t>
            </a:r>
            <a:r>
              <a:rPr lang="pt-BR" dirty="0"/>
              <a:t>Leptospira.</a:t>
            </a:r>
          </a:p>
          <a:p>
            <a:pPr>
              <a:spcAft>
                <a:spcPts val="1800"/>
              </a:spcAft>
            </a:pPr>
            <a:r>
              <a:rPr lang="pt-BR" i="1" dirty="0"/>
              <a:t> </a:t>
            </a:r>
            <a:r>
              <a:rPr lang="pt-BR" dirty="0"/>
              <a:t>Porém não tem boa ação sobre Estreptococos e Estafilococos</a:t>
            </a:r>
          </a:p>
        </p:txBody>
      </p:sp>
    </p:spTree>
    <p:extLst>
      <p:ext uri="{BB962C8B-B14F-4D97-AF65-F5344CB8AC3E}">
        <p14:creationId xmlns:p14="http://schemas.microsoft.com/office/powerpoint/2010/main" val="28079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A630A-99B0-434E-AE17-46B6507C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 aguardo da hemocultura, outras hipóteses diagnósticas foram lembradas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C54A6-6EC8-42D7-B03B-275AAB2F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16265"/>
          </a:xfrm>
        </p:spPr>
        <p:txBody>
          <a:bodyPr>
            <a:normAutofit/>
          </a:bodyPr>
          <a:lstStyle/>
          <a:p>
            <a:r>
              <a:rPr lang="pt-BR" dirty="0"/>
              <a:t>Leptospirose: Leptospira, bactéria eliminada pela urina de animais (especialmente ratos)</a:t>
            </a:r>
          </a:p>
          <a:p>
            <a:endParaRPr lang="pt-BR" dirty="0"/>
          </a:p>
          <a:p>
            <a:r>
              <a:rPr lang="pt-BR" dirty="0"/>
              <a:t>Não houve contato do paciente com águas</a:t>
            </a:r>
          </a:p>
          <a:p>
            <a:pPr marL="0" indent="0">
              <a:buNone/>
            </a:pPr>
            <a:r>
              <a:rPr lang="pt-BR" dirty="0"/>
              <a:t>  contaminadas por urina de roedores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Apesar dos sintomas gerais e hemograma compatíveis, na leptospirose </a:t>
            </a:r>
            <a:r>
              <a:rPr lang="pt-BR" dirty="0" err="1"/>
              <a:t>íctero</a:t>
            </a:r>
            <a:r>
              <a:rPr lang="pt-BR" dirty="0"/>
              <a:t>-hemorrágica (doença de Weil) o sangramento não é precoce, como nesse caso</a:t>
            </a:r>
          </a:p>
        </p:txBody>
      </p:sp>
      <p:pic>
        <p:nvPicPr>
          <p:cNvPr id="4" name="Picture 6" descr="http://www.96fmarapiraca.com.br/v2/noticias/4746_img_chamada.jpg">
            <a:extLst>
              <a:ext uri="{FF2B5EF4-FFF2-40B4-BE49-F238E27FC236}">
                <a16:creationId xmlns:a16="http://schemas.microsoft.com/office/drawing/2014/main" id="{9EAEC833-DD6C-B70A-6F43-4EEFDB8F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50" y="2720842"/>
            <a:ext cx="3710134" cy="22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4948B-44E8-432A-A3EF-EF04E81C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Febre maculosa brasileira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CABA9-FA15-4DF9-8FF1-DF3F6D0D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Causada por uma bactéria – </a:t>
            </a:r>
            <a:r>
              <a:rPr lang="pt-BR" i="1" dirty="0"/>
              <a:t>Rickettsia </a:t>
            </a:r>
            <a:r>
              <a:rPr lang="pt-BR" i="1" dirty="0" err="1"/>
              <a:t>rickettsii</a:t>
            </a:r>
            <a:endParaRPr lang="pt-BR" i="1" dirty="0"/>
          </a:p>
          <a:p>
            <a:pPr algn="just"/>
            <a:r>
              <a:rPr lang="pt-BR" dirty="0"/>
              <a:t>Transmitida pela picada do carrapato </a:t>
            </a:r>
            <a:r>
              <a:rPr lang="pt-BR" i="1" dirty="0" err="1"/>
              <a:t>Amblyomma</a:t>
            </a:r>
            <a:r>
              <a:rPr lang="pt-BR" i="1" dirty="0"/>
              <a:t> </a:t>
            </a:r>
            <a:r>
              <a:rPr lang="pt-BR" i="1" dirty="0" err="1"/>
              <a:t>cajennense</a:t>
            </a:r>
            <a:r>
              <a:rPr lang="pt-BR" i="1" dirty="0"/>
              <a:t> </a:t>
            </a:r>
            <a:r>
              <a:rPr lang="pt-BR" dirty="0"/>
              <a:t>(rodoleiro, carrapato estrela), pouco encontrado em Alagoas</a:t>
            </a:r>
          </a:p>
          <a:p>
            <a:pPr algn="just"/>
            <a:r>
              <a:rPr lang="pt-BR" dirty="0"/>
              <a:t>Doença do meio rural, enquanto o doente é da cidade</a:t>
            </a:r>
          </a:p>
        </p:txBody>
      </p:sp>
      <p:pic>
        <p:nvPicPr>
          <p:cNvPr id="5" name="Picture 4" descr="http://www.apexpest.com/wp-content/uploads/2015/03/cayenne-tick-542169_1280.jpg">
            <a:extLst>
              <a:ext uri="{FF2B5EF4-FFF2-40B4-BE49-F238E27FC236}">
                <a16:creationId xmlns:a16="http://schemas.microsoft.com/office/drawing/2014/main" id="{573B075F-C5D9-DE0E-C2FE-17AAF1BD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59" y="4081063"/>
            <a:ext cx="3895882" cy="26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4948B-44E8-432A-A3EF-EF04E81C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Febre purpúrica brasileira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CABA9-FA15-4DF9-8FF1-DF3F6D0D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Doença febril hemorrágica, causada pelo </a:t>
            </a:r>
            <a:r>
              <a:rPr lang="pt-BR" i="1" dirty="0" err="1"/>
              <a:t>Haemophilus</a:t>
            </a:r>
            <a:r>
              <a:rPr lang="pt-BR" i="1" dirty="0"/>
              <a:t> </a:t>
            </a:r>
            <a:r>
              <a:rPr lang="pt-BR" i="1" dirty="0" err="1"/>
              <a:t>influenzae</a:t>
            </a:r>
            <a:r>
              <a:rPr lang="pt-BR" dirty="0"/>
              <a:t> </a:t>
            </a:r>
            <a:r>
              <a:rPr lang="pt-BR" i="1" dirty="0" err="1"/>
              <a:t>aegyptius</a:t>
            </a:r>
            <a:endParaRPr lang="pt-BR" i="1" dirty="0"/>
          </a:p>
          <a:p>
            <a:r>
              <a:rPr lang="pt-BR" dirty="0"/>
              <a:t>Diagnosticada em 1980, no Paraná. Depois, em </a:t>
            </a:r>
            <a:r>
              <a:rPr lang="pt-BR" dirty="0" err="1"/>
              <a:t>S.Paulo</a:t>
            </a:r>
            <a:r>
              <a:rPr lang="pt-BR" dirty="0"/>
              <a:t> e Mato Grosso.</a:t>
            </a:r>
          </a:p>
          <a:p>
            <a:r>
              <a:rPr lang="pt-BR" dirty="0"/>
              <a:t>Transmissão respiratória (é impossível existir entre nós?)</a:t>
            </a:r>
          </a:p>
          <a:p>
            <a:r>
              <a:rPr lang="pt-BR" dirty="0"/>
              <a:t>Hipótese não descartada porque o </a:t>
            </a:r>
            <a:r>
              <a:rPr lang="pt-BR" dirty="0" err="1"/>
              <a:t>leucograma</a:t>
            </a:r>
            <a:r>
              <a:rPr lang="pt-BR" dirty="0"/>
              <a:t> é compatível</a:t>
            </a:r>
          </a:p>
          <a:p>
            <a:r>
              <a:rPr lang="pt-BR" dirty="0"/>
              <a:t>O que tranquiliza é a boa ação da </a:t>
            </a:r>
            <a:r>
              <a:rPr lang="pt-BR" dirty="0" err="1"/>
              <a:t>Ceftriaxona</a:t>
            </a:r>
            <a:r>
              <a:rPr lang="pt-BR" dirty="0"/>
              <a:t> sobre a bactéria em questão</a:t>
            </a:r>
          </a:p>
        </p:txBody>
      </p:sp>
    </p:spTree>
    <p:extLst>
      <p:ext uri="{BB962C8B-B14F-4D97-AF65-F5344CB8AC3E}">
        <p14:creationId xmlns:p14="http://schemas.microsoft.com/office/powerpoint/2010/main" val="20421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834" y="502758"/>
            <a:ext cx="9613861" cy="1080938"/>
          </a:xfrm>
        </p:spPr>
        <p:txBody>
          <a:bodyPr/>
          <a:lstStyle/>
          <a:p>
            <a:br>
              <a:rPr lang="pt-BR" dirty="0"/>
            </a:br>
            <a:r>
              <a:rPr lang="pt-BR" dirty="0"/>
              <a:t>                            Clínica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834" y="1694787"/>
            <a:ext cx="10104275" cy="4401997"/>
          </a:xfrm>
        </p:spPr>
        <p:txBody>
          <a:bodyPr/>
          <a:lstStyle/>
          <a:p>
            <a:endParaRPr lang="pt-BR" sz="2400" dirty="0"/>
          </a:p>
          <a:p>
            <a:r>
              <a:rPr lang="pt-BR" sz="2400" dirty="0"/>
              <a:t>Comumente apresenta-se como uma doença benigna, de curta duração (3 a 5 dias), com febre, dores abdominais, vômitos fugazes, diarreia leve e conjuntivite purulenta.</a:t>
            </a:r>
          </a:p>
          <a:p>
            <a:r>
              <a:rPr lang="pt-BR" sz="2400" dirty="0"/>
              <a:t>Em alguns pacientes o quadro evolui para septicemia.</a:t>
            </a:r>
          </a:p>
          <a:p>
            <a:r>
              <a:rPr lang="pt-BR" sz="2400" dirty="0"/>
              <a:t>Seguem-se as lesões </a:t>
            </a:r>
            <a:r>
              <a:rPr lang="pt-BR" sz="2400" dirty="0" err="1"/>
              <a:t>purpúricas</a:t>
            </a:r>
            <a:r>
              <a:rPr lang="pt-BR" sz="2400" dirty="0"/>
              <a:t>, mais em extremidades, hemorragias disseminadas, choque e morte.</a:t>
            </a:r>
          </a:p>
          <a:p>
            <a:endParaRPr lang="pt-BR" dirty="0"/>
          </a:p>
        </p:txBody>
      </p:sp>
      <p:pic>
        <p:nvPicPr>
          <p:cNvPr id="4" name="Picture 9" descr="febre maculosa">
            <a:extLst>
              <a:ext uri="{FF2B5EF4-FFF2-40B4-BE49-F238E27FC236}">
                <a16:creationId xmlns:a16="http://schemas.microsoft.com/office/drawing/2014/main" id="{3DBD4F3C-DFA1-6719-75D2-33CA7FD2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30" y="4484219"/>
            <a:ext cx="58547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93DDE-C368-4987-9951-1CCAC923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É preciso pensar </a:t>
            </a:r>
            <a:r>
              <a:rPr lang="pt-BR"/>
              <a:t>em quase </a:t>
            </a:r>
            <a:r>
              <a:rPr lang="pt-BR" dirty="0"/>
              <a:t>tudo “que pode fazer sangrar”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57CDB8-AFF8-41F5-ACEB-092FE322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181384" cy="39784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Febre amarela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Paciente não viajou para a zona endêmica (regiões norte e centro-oeste) da Febre Amarela Silvestre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Família informa que, durante o recente surto (2017), ele morava na Bahia e foi vacinado – eficácia de 97%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Cobertura durante 10 anos</a:t>
            </a:r>
          </a:p>
        </p:txBody>
      </p:sp>
    </p:spTree>
    <p:extLst>
      <p:ext uri="{BB962C8B-B14F-4D97-AF65-F5344CB8AC3E}">
        <p14:creationId xmlns:p14="http://schemas.microsoft.com/office/powerpoint/2010/main" val="1601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2" y="0"/>
            <a:ext cx="63242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4D408-832F-4F8F-AA84-050F757F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Ainda podendo fazer sangrar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A489C-2121-4E69-879E-F93B33507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Malária </a:t>
            </a:r>
            <a:r>
              <a:rPr lang="pt-BR" sz="2800" dirty="0" err="1"/>
              <a:t>falcípara</a:t>
            </a:r>
            <a:endParaRPr lang="pt-BR" sz="2800" dirty="0"/>
          </a:p>
          <a:p>
            <a:pPr>
              <a:spcAft>
                <a:spcPts val="1200"/>
              </a:spcAft>
            </a:pPr>
            <a:r>
              <a:rPr lang="pt-BR" sz="2800" dirty="0"/>
              <a:t>Não existe malária em Alagoas e o paciente não viajou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A5F68F-2A5F-BC62-9C22-011C6147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272" y="3695083"/>
            <a:ext cx="4475456" cy="29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Malária é endêmica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16808"/>
            <a:ext cx="10605331" cy="4521822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pt-BR" sz="2800" dirty="0"/>
              <a:t>Amazônia</a:t>
            </a:r>
          </a:p>
          <a:p>
            <a:pPr lvl="1"/>
            <a:r>
              <a:rPr lang="pt-BR" sz="2800" dirty="0"/>
              <a:t>Agentes: </a:t>
            </a:r>
            <a:r>
              <a:rPr lang="pt-BR" sz="2800" i="1" dirty="0"/>
              <a:t>Plasmodium falciparum </a:t>
            </a:r>
            <a:r>
              <a:rPr lang="pt-BR" sz="2800" dirty="0"/>
              <a:t>e </a:t>
            </a:r>
            <a:r>
              <a:rPr lang="pt-BR" sz="2800" i="1" dirty="0"/>
              <a:t>P. </a:t>
            </a:r>
            <a:r>
              <a:rPr lang="pt-BR" sz="2800" i="1" dirty="0" err="1"/>
              <a:t>vivax</a:t>
            </a:r>
            <a:r>
              <a:rPr lang="pt-BR" sz="2800" i="1" dirty="0"/>
              <a:t> – 95 % dos casos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sz="2800" i="1" dirty="0"/>
              <a:t>              P. </a:t>
            </a:r>
            <a:r>
              <a:rPr lang="pt-BR" sz="2800" i="1" dirty="0" err="1"/>
              <a:t>malariae</a:t>
            </a:r>
            <a:r>
              <a:rPr lang="pt-BR" sz="2800" i="1" dirty="0"/>
              <a:t> </a:t>
            </a:r>
            <a:r>
              <a:rPr lang="pt-BR" sz="2800" dirty="0"/>
              <a:t>(5%). </a:t>
            </a:r>
            <a:r>
              <a:rPr lang="pt-BR" sz="2800" i="1" dirty="0"/>
              <a:t>P. ovale </a:t>
            </a:r>
            <a:r>
              <a:rPr lang="pt-BR" sz="2800" dirty="0"/>
              <a:t>inexistente no Brasil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Transmissão: mosquitos do gênero Anopheles</a:t>
            </a:r>
          </a:p>
          <a:p>
            <a:pPr lvl="1"/>
            <a:r>
              <a:rPr lang="pt-BR" sz="2800" dirty="0"/>
              <a:t>Surto no Espírito Santo em 2018 e em São Miguel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sz="2800" dirty="0"/>
              <a:t>  dos Milagres, na década de 1980</a:t>
            </a:r>
          </a:p>
          <a:p>
            <a:pPr lvl="1"/>
            <a:r>
              <a:rPr lang="pt-BR" sz="2800" dirty="0"/>
              <a:t>Há cerca de 12 anos – 3 casos de malária </a:t>
            </a:r>
            <a:r>
              <a:rPr lang="pt-BR" sz="2800" dirty="0" err="1"/>
              <a:t>vivax</a:t>
            </a:r>
            <a:r>
              <a:rPr lang="pt-BR" sz="2800" dirty="0"/>
              <a:t> </a:t>
            </a:r>
          </a:p>
          <a:p>
            <a:pPr marL="457200" lvl="1" indent="0">
              <a:buNone/>
            </a:pPr>
            <a:r>
              <a:rPr lang="pt-BR" sz="2800" dirty="0"/>
              <a:t>   em Arapiraca  (pessoas egressas do Acre)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29" y="4166221"/>
            <a:ext cx="3492059" cy="259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Carta </a:t>
            </a:r>
            <a:r>
              <a:rPr lang="pt-BR" dirty="0" err="1"/>
              <a:t>anofélica</a:t>
            </a:r>
            <a:r>
              <a:rPr lang="pt-BR" dirty="0"/>
              <a:t> de Alagoas</a:t>
            </a:r>
          </a:p>
        </p:txBody>
      </p:sp>
      <p:pic>
        <p:nvPicPr>
          <p:cNvPr id="4" name="Picture 7" descr="Carta anofé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38" y="2025353"/>
            <a:ext cx="7045123" cy="4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1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B88E8-A0BD-48FE-AB3D-B6D313A0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/>
              <a:t>Chegou</a:t>
            </a:r>
            <a:r>
              <a:rPr lang="en-US" sz="4400" dirty="0"/>
              <a:t> o RT PCR</a:t>
            </a:r>
            <a:br>
              <a:rPr lang="en-US" sz="4400" dirty="0"/>
            </a:br>
            <a:r>
              <a:rPr lang="en-US" sz="4400" i="1" dirty="0" err="1"/>
              <a:t>Neissseria</a:t>
            </a:r>
            <a:r>
              <a:rPr lang="en-US" sz="4400" i="1" dirty="0"/>
              <a:t> meningitidis </a:t>
            </a:r>
            <a:r>
              <a:rPr lang="en-US" sz="4400" dirty="0" err="1"/>
              <a:t>tipo</a:t>
            </a:r>
            <a:r>
              <a:rPr lang="en-US" sz="4400" dirty="0"/>
              <a:t> B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B11F0-4412-23FD-7D45-41EE6159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9700" indent="0" algn="l">
              <a:buNone/>
            </a:pPr>
            <a:r>
              <a:rPr lang="pt-BR" sz="2800" dirty="0"/>
              <a:t>    </a:t>
            </a:r>
            <a:r>
              <a:rPr lang="pt-BR" sz="2800" i="1" dirty="0"/>
              <a:t>Neisseria </a:t>
            </a:r>
            <a:r>
              <a:rPr lang="pt-BR" sz="2800" i="1" dirty="0" err="1"/>
              <a:t>meningitidis</a:t>
            </a:r>
            <a:r>
              <a:rPr lang="pt-BR" sz="2800" i="1" dirty="0"/>
              <a:t> </a:t>
            </a:r>
            <a:r>
              <a:rPr lang="pt-BR" sz="2800" dirty="0"/>
              <a:t>(atende também pelo nome de meningococo) </a:t>
            </a:r>
          </a:p>
          <a:p>
            <a:pPr marL="1054100" lvl="1" indent="-457200" algn="l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1054100" lvl="1" indent="-457200" algn="l">
              <a:buFont typeface="Arial" panose="020B0604020202020204" pitchFamily="34" charset="0"/>
              <a:buChar char="•"/>
            </a:pPr>
            <a:r>
              <a:rPr lang="pt-BR" sz="2800" dirty="0"/>
              <a:t>Diplococo Gram negativo intracelular exclusivo</a:t>
            </a:r>
          </a:p>
          <a:p>
            <a:pPr marL="596900" lvl="1" indent="0" algn="l">
              <a:buNone/>
            </a:pPr>
            <a:r>
              <a:rPr lang="pt-BR" sz="2800" dirty="0"/>
              <a:t>  </a:t>
            </a:r>
          </a:p>
          <a:p>
            <a:pPr marL="10541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Lembrar que é um caso de sepse. Se houvesse meningite – </a:t>
            </a:r>
            <a:r>
              <a:rPr lang="pt-BR" sz="2800" dirty="0" err="1"/>
              <a:t>bacterioscopia</a:t>
            </a:r>
            <a:r>
              <a:rPr lang="pt-BR" sz="2800" dirty="0"/>
              <a:t> do </a:t>
            </a:r>
            <a:r>
              <a:rPr lang="pt-BR" sz="2800" dirty="0" err="1"/>
              <a:t>líquor</a:t>
            </a:r>
            <a:r>
              <a:rPr lang="pt-BR" sz="2800" dirty="0"/>
              <a:t>...</a:t>
            </a:r>
          </a:p>
          <a:p>
            <a:pPr marL="10541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10541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12 tipos antigênicos. Os mais comuns: A, B, C,W e Y</a:t>
            </a:r>
          </a:p>
        </p:txBody>
      </p:sp>
    </p:spTree>
    <p:extLst>
      <p:ext uri="{BB962C8B-B14F-4D97-AF65-F5344CB8AC3E}">
        <p14:creationId xmlns:p14="http://schemas.microsoft.com/office/powerpoint/2010/main" val="29055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1D867-4C36-4065-8FE9-BF1F98AA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</a:t>
            </a:r>
            <a:r>
              <a:rPr lang="pt-BR" i="1" dirty="0"/>
              <a:t>Neisseria </a:t>
            </a:r>
            <a:r>
              <a:rPr lang="pt-BR" i="1" dirty="0" err="1"/>
              <a:t>meningitidis</a:t>
            </a:r>
            <a:r>
              <a:rPr lang="pt-BR" i="1" dirty="0"/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DAB0AF-C094-44E2-B2B7-2F95B7D2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70288" cy="4391098"/>
          </a:xfrm>
        </p:spPr>
        <p:txBody>
          <a:bodyPr>
            <a:normAutofit/>
          </a:bodyPr>
          <a:lstStyle/>
          <a:p>
            <a:r>
              <a:rPr lang="pt-BR" sz="2800" dirty="0"/>
              <a:t>Coloniza nasofaringe </a:t>
            </a:r>
          </a:p>
          <a:p>
            <a:r>
              <a:rPr lang="pt-BR" sz="2800" dirty="0"/>
              <a:t>Transmissão direta por secreções respiratórias</a:t>
            </a:r>
          </a:p>
          <a:p>
            <a:pPr lvl="1"/>
            <a:r>
              <a:rPr lang="pt-BR" sz="2800" dirty="0"/>
              <a:t>portador assintomático transmite por meses*</a:t>
            </a:r>
          </a:p>
          <a:p>
            <a:pPr lvl="1"/>
            <a:r>
              <a:rPr lang="pt-BR" sz="2800" dirty="0"/>
              <a:t>doente dificilmente transmite</a:t>
            </a:r>
          </a:p>
          <a:p>
            <a:pPr marL="0" indent="0">
              <a:buNone/>
            </a:pPr>
            <a:r>
              <a:rPr lang="pt-BR" sz="2800" dirty="0"/>
              <a:t> </a:t>
            </a:r>
          </a:p>
          <a:p>
            <a:pPr marL="0" indent="0">
              <a:buNone/>
            </a:pPr>
            <a:r>
              <a:rPr lang="pt-BR" sz="2800" dirty="0"/>
              <a:t>* Epidemia em 1974 – 80% da população da grande São Paulo</a:t>
            </a:r>
          </a:p>
        </p:txBody>
      </p:sp>
    </p:spTree>
    <p:extLst>
      <p:ext uri="{BB962C8B-B14F-4D97-AF65-F5344CB8AC3E}">
        <p14:creationId xmlns:p14="http://schemas.microsoft.com/office/powerpoint/2010/main" val="21160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0000" y="122400"/>
            <a:ext cx="10272000" cy="12350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/>
              <a:t>Doença meningocócica</a:t>
            </a:r>
            <a:br>
              <a:rPr lang="pt-BR" sz="4400" dirty="0"/>
            </a:br>
            <a:r>
              <a:rPr lang="pt-BR" sz="4400" dirty="0"/>
              <a:t>patogenia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7A7E2-1892-4221-9DEC-75BDFEE5E3D0}"/>
              </a:ext>
            </a:extLst>
          </p:cNvPr>
          <p:cNvSpPr/>
          <p:nvPr/>
        </p:nvSpPr>
        <p:spPr>
          <a:xfrm>
            <a:off x="911424" y="1707027"/>
            <a:ext cx="2467290" cy="12110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Bactéria em vias aéreas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26A23-7F1A-4CD7-A809-25D0F4FAA91F}"/>
              </a:ext>
            </a:extLst>
          </p:cNvPr>
          <p:cNvSpPr/>
          <p:nvPr/>
        </p:nvSpPr>
        <p:spPr>
          <a:xfrm>
            <a:off x="4655840" y="1941418"/>
            <a:ext cx="2520280" cy="7595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Sangue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F745F-703F-4AAA-837A-25E912AF8D88}"/>
              </a:ext>
            </a:extLst>
          </p:cNvPr>
          <p:cNvSpPr/>
          <p:nvPr/>
        </p:nvSpPr>
        <p:spPr>
          <a:xfrm>
            <a:off x="8453246" y="1941418"/>
            <a:ext cx="2520280" cy="7595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Septicemia</a:t>
            </a:r>
            <a:endParaRPr lang="pt-BR" sz="2800" dirty="0">
              <a:solidFill>
                <a:schemeClr val="tx1"/>
              </a:solidFill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3758E-D9D8-4E4D-8CFA-09479C996CFD}"/>
              </a:ext>
            </a:extLst>
          </p:cNvPr>
          <p:cNvSpPr/>
          <p:nvPr/>
        </p:nvSpPr>
        <p:spPr>
          <a:xfrm>
            <a:off x="824971" y="4559477"/>
            <a:ext cx="2467290" cy="8578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Vasculite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95AC5-29D7-41FC-A732-BA6278376149}"/>
              </a:ext>
            </a:extLst>
          </p:cNvPr>
          <p:cNvSpPr/>
          <p:nvPr/>
        </p:nvSpPr>
        <p:spPr>
          <a:xfrm>
            <a:off x="4583832" y="5013176"/>
            <a:ext cx="2520280" cy="6724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Hemorragias</a:t>
            </a:r>
            <a:endParaRPr lang="pt-BR" sz="3200" dirty="0">
              <a:solidFill>
                <a:schemeClr val="tx1"/>
              </a:solidFill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64BDDA-0B7A-4087-A672-B3829F093CC0}"/>
              </a:ext>
            </a:extLst>
          </p:cNvPr>
          <p:cNvSpPr/>
          <p:nvPr/>
        </p:nvSpPr>
        <p:spPr>
          <a:xfrm>
            <a:off x="3696361" y="2211370"/>
            <a:ext cx="691330" cy="202330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2FA9FB2-58C1-4545-86C9-285C556C4E00}"/>
              </a:ext>
            </a:extLst>
          </p:cNvPr>
          <p:cNvSpPr/>
          <p:nvPr/>
        </p:nvSpPr>
        <p:spPr>
          <a:xfrm>
            <a:off x="8293326" y="4282070"/>
            <a:ext cx="250945" cy="1368152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9BC6E-0766-43ED-9003-06BC51D802E8}"/>
              </a:ext>
            </a:extLst>
          </p:cNvPr>
          <p:cNvSpPr/>
          <p:nvPr/>
        </p:nvSpPr>
        <p:spPr>
          <a:xfrm>
            <a:off x="8817861" y="4048328"/>
            <a:ext cx="2664264" cy="50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Morte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9B3056-D47F-46C4-9D8E-43EEBA49A925}"/>
              </a:ext>
            </a:extLst>
          </p:cNvPr>
          <p:cNvSpPr/>
          <p:nvPr/>
        </p:nvSpPr>
        <p:spPr>
          <a:xfrm>
            <a:off x="8817891" y="4693934"/>
            <a:ext cx="2664264" cy="50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Recuperação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9D984-A88D-4C1F-9304-D3FA8055F764}"/>
              </a:ext>
            </a:extLst>
          </p:cNvPr>
          <p:cNvSpPr/>
          <p:nvPr/>
        </p:nvSpPr>
        <p:spPr>
          <a:xfrm>
            <a:off x="8817859" y="5339540"/>
            <a:ext cx="2664264" cy="50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Meningite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BC65AE1-17D3-4F3A-9380-4AE4420038F8}"/>
              </a:ext>
            </a:extLst>
          </p:cNvPr>
          <p:cNvSpPr/>
          <p:nvPr/>
        </p:nvSpPr>
        <p:spPr>
          <a:xfrm>
            <a:off x="7390694" y="2220015"/>
            <a:ext cx="691330" cy="202330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C56C820-0408-489E-973B-295A264E6A83}"/>
              </a:ext>
            </a:extLst>
          </p:cNvPr>
          <p:cNvSpPr/>
          <p:nvPr/>
        </p:nvSpPr>
        <p:spPr>
          <a:xfrm>
            <a:off x="3598777" y="4825375"/>
            <a:ext cx="691329" cy="202331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9F12D7-055B-4B01-946B-FA86A9ABDFBB}"/>
              </a:ext>
            </a:extLst>
          </p:cNvPr>
          <p:cNvSpPr/>
          <p:nvPr/>
        </p:nvSpPr>
        <p:spPr>
          <a:xfrm>
            <a:off x="4583832" y="4235155"/>
            <a:ext cx="2520280" cy="6724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Barlow" panose="00000500000000000000" pitchFamily="2" charset="0"/>
              </a:rPr>
              <a:t>Necrose</a:t>
            </a:r>
            <a:endParaRPr lang="pt-BR" sz="3200" dirty="0">
              <a:solidFill>
                <a:schemeClr val="tx1"/>
              </a:solidFill>
              <a:latin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7">
            <a:extLst>
              <a:ext uri="{FF2B5EF4-FFF2-40B4-BE49-F238E27FC236}">
                <a16:creationId xmlns:a16="http://schemas.microsoft.com/office/drawing/2014/main" id="{D845BCB6-4D35-7D8F-6311-2B3F953710A1}"/>
              </a:ext>
            </a:extLst>
          </p:cNvPr>
          <p:cNvSpPr/>
          <p:nvPr/>
        </p:nvSpPr>
        <p:spPr>
          <a:xfrm>
            <a:off x="7353055" y="4869896"/>
            <a:ext cx="691329" cy="202331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6DA290AD-8C50-E073-920A-97B4D6F626E7}"/>
              </a:ext>
            </a:extLst>
          </p:cNvPr>
          <p:cNvCxnSpPr/>
          <p:nvPr/>
        </p:nvCxnSpPr>
        <p:spPr>
          <a:xfrm>
            <a:off x="9696400" y="2960999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6B0DE997-938C-CB5A-E198-885E3AE7C9E2}"/>
              </a:ext>
            </a:extLst>
          </p:cNvPr>
          <p:cNvCxnSpPr>
            <a:cxnSpLocks/>
            <a:endCxn id="51" idx="1"/>
          </p:cNvCxnSpPr>
          <p:nvPr/>
        </p:nvCxnSpPr>
        <p:spPr>
          <a:xfrm flipH="1">
            <a:off x="1932830" y="3518526"/>
            <a:ext cx="77918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Right 8">
            <a:extLst>
              <a:ext uri="{FF2B5EF4-FFF2-40B4-BE49-F238E27FC236}">
                <a16:creationId xmlns:a16="http://schemas.microsoft.com/office/drawing/2014/main" id="{99853A6A-C382-A200-434D-38B98F67A320}"/>
              </a:ext>
            </a:extLst>
          </p:cNvPr>
          <p:cNvSpPr/>
          <p:nvPr/>
        </p:nvSpPr>
        <p:spPr>
          <a:xfrm rot="5400000">
            <a:off x="1587165" y="3806421"/>
            <a:ext cx="691330" cy="1155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8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B88E8-A0BD-48FE-AB3D-B6D313A0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A </a:t>
            </a:r>
            <a:r>
              <a:rPr lang="en-US" dirty="0" err="1"/>
              <a:t>doença</a:t>
            </a: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AD38DC-EDE5-BD45-6975-074A3082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Quadros clínicos:</a:t>
            </a:r>
          </a:p>
          <a:p>
            <a:pPr marL="10541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Meningite (o mais comum)</a:t>
            </a:r>
          </a:p>
          <a:p>
            <a:pPr marL="10541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err="1"/>
              <a:t>Meningococcemia</a:t>
            </a:r>
            <a:r>
              <a:rPr lang="pt-BR" sz="2800" dirty="0"/>
              <a:t> + meningite</a:t>
            </a:r>
          </a:p>
          <a:p>
            <a:pPr marL="10541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err="1"/>
              <a:t>Meningococcemia</a:t>
            </a:r>
            <a:r>
              <a:rPr lang="pt-BR" sz="2800" dirty="0"/>
              <a:t> (púrpura </a:t>
            </a:r>
            <a:r>
              <a:rPr lang="pt-BR" sz="2800" dirty="0" err="1"/>
              <a:t>fulminans</a:t>
            </a:r>
            <a:r>
              <a:rPr lang="pt-BR" sz="2800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25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B88E8-A0BD-48FE-AB3D-B6D313A0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/>
              <a:t>Doença</a:t>
            </a:r>
            <a:r>
              <a:rPr lang="en-US" sz="4400" dirty="0"/>
              <a:t> </a:t>
            </a:r>
            <a:r>
              <a:rPr lang="en-US" sz="4400" dirty="0" err="1"/>
              <a:t>meningocócica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Alagoas</a:t>
            </a:r>
            <a:br>
              <a:rPr lang="en-US" sz="4400" dirty="0"/>
            </a:br>
            <a:r>
              <a:rPr lang="en-US" sz="4400" dirty="0"/>
              <a:t>2024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ED2D1E-1899-04D3-F709-B39D23D05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7590"/>
            <a:ext cx="9613861" cy="4272667"/>
          </a:xfrm>
        </p:spPr>
        <p:txBody>
          <a:bodyPr>
            <a:noAutofit/>
          </a:bodyPr>
          <a:lstStyle/>
          <a:p>
            <a:pPr marL="5969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Tivemos um surto comunitário (3 ou mais casos, sem vínculos, numa mesma localidade, no período de 3 meses) pelo mesmo tipo antigênico)</a:t>
            </a:r>
          </a:p>
          <a:p>
            <a:pPr marL="5969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22 casos, 16 do tipo B</a:t>
            </a:r>
          </a:p>
          <a:p>
            <a:pPr marL="5969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9 mortes</a:t>
            </a:r>
          </a:p>
        </p:txBody>
      </p:sp>
    </p:spTree>
    <p:extLst>
      <p:ext uri="{BB962C8B-B14F-4D97-AF65-F5344CB8AC3E}">
        <p14:creationId xmlns:p14="http://schemas.microsoft.com/office/powerpoint/2010/main" val="4811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9D24337-0570-4A62-9E39-A96F2BDF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 já que lá atrás se pensou em arbovirose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FCD2A132-60FA-DB2B-F906-89A385C89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42857" cy="43459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dirty="0"/>
              <a:t>Dengue, Zika, Chikungunya, </a:t>
            </a:r>
            <a:r>
              <a:rPr lang="pt-BR" dirty="0" err="1"/>
              <a:t>Mayaro</a:t>
            </a:r>
            <a:r>
              <a:rPr lang="pt-BR" dirty="0"/>
              <a:t> – </a:t>
            </a:r>
            <a:r>
              <a:rPr lang="pt-BR" b="1" i="1" dirty="0"/>
              <a:t>Aedes aegypti</a:t>
            </a:r>
            <a:endParaRPr lang="pt-BR" dirty="0"/>
          </a:p>
          <a:p>
            <a:pPr>
              <a:spcAft>
                <a:spcPts val="1800"/>
              </a:spcAft>
            </a:pPr>
            <a:r>
              <a:rPr lang="pt-BR" dirty="0"/>
              <a:t>Oropouche – </a:t>
            </a:r>
            <a:r>
              <a:rPr lang="pt-BR" i="1" dirty="0"/>
              <a:t>Culex </a:t>
            </a:r>
            <a:r>
              <a:rPr lang="pt-BR" i="1" dirty="0" err="1"/>
              <a:t>quinquifasciatus</a:t>
            </a:r>
            <a:r>
              <a:rPr lang="pt-BR" i="1" dirty="0"/>
              <a:t> </a:t>
            </a:r>
            <a:r>
              <a:rPr lang="pt-BR" dirty="0"/>
              <a:t>(muriçoca)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/>
              <a:t>                      </a:t>
            </a:r>
            <a:r>
              <a:rPr lang="pt-BR" i="1" dirty="0" err="1"/>
              <a:t>Culicoides</a:t>
            </a:r>
            <a:r>
              <a:rPr lang="pt-BR" i="1" dirty="0"/>
              <a:t> </a:t>
            </a:r>
            <a:r>
              <a:rPr lang="pt-BR" i="1" dirty="0" err="1"/>
              <a:t>paraensis</a:t>
            </a:r>
            <a:r>
              <a:rPr lang="pt-BR" i="1" dirty="0"/>
              <a:t> </a:t>
            </a:r>
            <a:r>
              <a:rPr lang="pt-BR" dirty="0"/>
              <a:t>(maruim) </a:t>
            </a:r>
          </a:p>
          <a:p>
            <a:r>
              <a:rPr lang="pt-BR" dirty="0"/>
              <a:t>Febre amarela silvestre – </a:t>
            </a:r>
            <a:r>
              <a:rPr lang="pt-BR" i="1" dirty="0" err="1"/>
              <a:t>Haemagogus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 err="1"/>
              <a:t>Sabethes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                         </a:t>
            </a:r>
            <a:r>
              <a:rPr lang="pt-BR" dirty="0"/>
              <a:t>urbana (último caso em 1942) – </a:t>
            </a:r>
            <a:r>
              <a:rPr lang="pt-BR" i="1" dirty="0"/>
              <a:t>Aedes aegypti</a:t>
            </a:r>
          </a:p>
        </p:txBody>
      </p:sp>
    </p:spTree>
    <p:extLst>
      <p:ext uri="{BB962C8B-B14F-4D97-AF65-F5344CB8AC3E}">
        <p14:creationId xmlns:p14="http://schemas.microsoft.com/office/powerpoint/2010/main" val="4408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E3B3D-5D00-BBB0-9844-8EACD406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astro, ou melhor, estrela da transmissão das arboviroses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DE5F07-504F-C77B-DAA4-E7BE88957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95DFF-14CA-4996-A690-9F4CEE4C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06" y="2733709"/>
            <a:ext cx="8371450" cy="1373070"/>
          </a:xfrm>
        </p:spPr>
        <p:txBody>
          <a:bodyPr/>
          <a:lstStyle/>
          <a:p>
            <a:pPr algn="ctr"/>
            <a:r>
              <a:rPr lang="pt-BR" sz="4400" dirty="0"/>
              <a:t>Febres hemorrágicas brasileiras:</a:t>
            </a:r>
            <a:br>
              <a:rPr lang="pt-BR" sz="4400" dirty="0"/>
            </a:br>
            <a:r>
              <a:rPr lang="pt-BR" sz="4400" dirty="0"/>
              <a:t>Diagnóstico diferencial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433964-5431-42C0-B97D-EA6A061F5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José Maria Cavalcanti Constant</a:t>
            </a:r>
          </a:p>
        </p:txBody>
      </p:sp>
      <p:pic>
        <p:nvPicPr>
          <p:cNvPr id="6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AFD4E88A-676C-31BE-71B4-3EEEE9C3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5" y="5347127"/>
            <a:ext cx="5111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9909BE-3B46-9285-5143-50180FE56790}"/>
              </a:ext>
            </a:extLst>
          </p:cNvPr>
          <p:cNvSpPr txBox="1"/>
          <p:nvPr/>
        </p:nvSpPr>
        <p:spPr>
          <a:xfrm>
            <a:off x="720862" y="623919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UFAL</a:t>
            </a:r>
          </a:p>
        </p:txBody>
      </p:sp>
      <p:pic>
        <p:nvPicPr>
          <p:cNvPr id="8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0A8112AE-58D6-D376-02A1-17A32A4E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40" y="5347127"/>
            <a:ext cx="682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CDD52F55-EAF4-597B-3C81-BE72CB94B3BA}"/>
              </a:ext>
            </a:extLst>
          </p:cNvPr>
          <p:cNvSpPr txBox="1"/>
          <p:nvPr/>
        </p:nvSpPr>
        <p:spPr>
          <a:xfrm>
            <a:off x="10356304" y="633931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Uncisal</a:t>
            </a:r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B076FE6D-7458-D4D4-A6FD-030EA0205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4453905" y="5421973"/>
            <a:ext cx="3284189" cy="11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1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Picture 2" descr="http://sintomasdadengue.net.br/wp-content/uploads/2013/06/Aedes-aegyp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5435"/>
            <a:ext cx="9036496" cy="656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44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2729" y="2094863"/>
            <a:ext cx="8946541" cy="419548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2800" dirty="0"/>
              <a:t>Celso Tavares</a:t>
            </a:r>
          </a:p>
          <a:p>
            <a:pPr marL="0" indent="0" algn="ctr">
              <a:buNone/>
            </a:pPr>
            <a:r>
              <a:rPr lang="pt-BR" sz="2800" dirty="0"/>
              <a:t>(“mosquito competente”)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08F791-6868-4721-AE4D-1AFA9C4DA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52737"/>
            <a:ext cx="476250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90B05A0-E7D0-4049-18B2-CFCB7260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/>
              <a:t>Dengue, Zika e Chikungunya</a:t>
            </a:r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5E6ECC17-A111-D99D-F6E8-140D99E8F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326687"/>
              </p:ext>
            </p:extLst>
          </p:nvPr>
        </p:nvGraphicFramePr>
        <p:xfrm>
          <a:off x="618787" y="2388535"/>
          <a:ext cx="10954425" cy="404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906">
                  <a:extLst>
                    <a:ext uri="{9D8B030D-6E8A-4147-A177-3AD203B41FA5}">
                      <a16:colId xmlns:a16="http://schemas.microsoft.com/office/drawing/2014/main" val="2204566755"/>
                    </a:ext>
                  </a:extLst>
                </a:gridCol>
                <a:gridCol w="3131517">
                  <a:extLst>
                    <a:ext uri="{9D8B030D-6E8A-4147-A177-3AD203B41FA5}">
                      <a16:colId xmlns:a16="http://schemas.microsoft.com/office/drawing/2014/main" val="648757526"/>
                    </a:ext>
                  </a:extLst>
                </a:gridCol>
                <a:gridCol w="2862396">
                  <a:extLst>
                    <a:ext uri="{9D8B030D-6E8A-4147-A177-3AD203B41FA5}">
                      <a16:colId xmlns:a16="http://schemas.microsoft.com/office/drawing/2014/main" val="2091969270"/>
                    </a:ext>
                  </a:extLst>
                </a:gridCol>
                <a:gridCol w="2738606">
                  <a:extLst>
                    <a:ext uri="{9D8B030D-6E8A-4147-A177-3AD203B41FA5}">
                      <a16:colId xmlns:a16="http://schemas.microsoft.com/office/drawing/2014/main" val="3054209914"/>
                    </a:ext>
                  </a:extLst>
                </a:gridCol>
              </a:tblGrid>
              <a:tr h="59999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Chikungunya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4160"/>
                  </a:ext>
                </a:extLst>
              </a:tr>
              <a:tr h="599996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Febre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Súbita e 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Baixa ou inexistente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87224"/>
                  </a:ext>
                </a:extLst>
              </a:tr>
              <a:tr h="599996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Exantema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Inexistente ou após 3º 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No princípio. Pruriginoso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Nem sempre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645756"/>
                  </a:ext>
                </a:extLst>
              </a:tr>
              <a:tr h="599996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Dor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Intensa. Muscular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Ausente ou discreta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Muito intensa. Articular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40780"/>
                  </a:ext>
                </a:extLst>
              </a:tr>
              <a:tr h="599996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Edema articular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66204"/>
                  </a:ext>
                </a:extLst>
              </a:tr>
              <a:tr h="104072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Hemorragia</a:t>
                      </a:r>
                    </a:p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Outra complicação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Sim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(Extravasamento de plasma)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2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54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416B0-EC28-EE07-FD8B-E4CABC91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Particularidades da transmissão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72F3D2-8021-ACEA-A9BD-482D435A8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Zika – transmissão vertical, transplacentária</a:t>
            </a:r>
          </a:p>
          <a:p>
            <a:pPr marL="0" indent="0">
              <a:buNone/>
            </a:pPr>
            <a:r>
              <a:rPr lang="pt-BR" dirty="0"/>
              <a:t>            sexual – vírus no sêmen – 180 dias</a:t>
            </a:r>
          </a:p>
          <a:p>
            <a:pPr marL="0" indent="0">
              <a:buNone/>
            </a:pPr>
            <a:r>
              <a:rPr lang="pt-BR" dirty="0"/>
              <a:t>                         vírus nos fluidos vaginais – 20 dias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Chikungunya – transmissão vertical, no canal do parto</a:t>
            </a:r>
          </a:p>
        </p:txBody>
      </p:sp>
    </p:spTree>
    <p:extLst>
      <p:ext uri="{BB962C8B-B14F-4D97-AF65-F5344CB8AC3E}">
        <p14:creationId xmlns:p14="http://schemas.microsoft.com/office/powerpoint/2010/main" val="4007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846C1-4DB7-1D80-F82D-AA5D144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Mayaro</a:t>
            </a:r>
            <a:r>
              <a:rPr lang="pt-BR" dirty="0"/>
              <a:t> e Oropouche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7389C-C804-499C-F140-B5FFFB84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Mayaro</a:t>
            </a:r>
            <a:r>
              <a:rPr lang="pt-BR" dirty="0"/>
              <a:t> – semelhante à Chikungunya (dores menos intensas)</a:t>
            </a:r>
          </a:p>
          <a:p>
            <a:pPr marL="0" indent="0">
              <a:buNone/>
            </a:pPr>
            <a:r>
              <a:rPr lang="pt-BR" dirty="0"/>
              <a:t>                RT PCR negativo para </a:t>
            </a:r>
            <a:r>
              <a:rPr lang="pt-BR" dirty="0" err="1"/>
              <a:t>Chik</a:t>
            </a:r>
            <a:r>
              <a:rPr lang="pt-BR" dirty="0"/>
              <a:t>, pensar em </a:t>
            </a:r>
            <a:r>
              <a:rPr lang="pt-BR" dirty="0" err="1"/>
              <a:t>Mayaro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Oropouche  </a:t>
            </a:r>
          </a:p>
          <a:p>
            <a:pPr marL="0" indent="0">
              <a:buNone/>
            </a:pPr>
            <a:r>
              <a:rPr lang="pt-BR" dirty="0"/>
              <a:t> - 2ª arbovirose no Brasil, até e chegada de Zika e </a:t>
            </a:r>
            <a:r>
              <a:rPr lang="pt-BR" dirty="0" err="1"/>
              <a:t>Chik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- Rebaixada para a série D</a:t>
            </a:r>
          </a:p>
          <a:p>
            <a:pPr marL="0" indent="0">
              <a:buNone/>
            </a:pPr>
            <a:r>
              <a:rPr lang="pt-BR" dirty="0"/>
              <a:t>  -Clínica semelhante ao dengue. Não costuma complicar</a:t>
            </a:r>
          </a:p>
          <a:p>
            <a:pPr marL="0" indent="0">
              <a:buNone/>
            </a:pPr>
            <a:r>
              <a:rPr lang="pt-BR" dirty="0"/>
              <a:t>  -Parece dengue e o RT PCR é negativo, procure Oropouche</a:t>
            </a:r>
          </a:p>
        </p:txBody>
      </p:sp>
    </p:spTree>
    <p:extLst>
      <p:ext uri="{BB962C8B-B14F-4D97-AF65-F5344CB8AC3E}">
        <p14:creationId xmlns:p14="http://schemas.microsoft.com/office/powerpoint/2010/main" val="29762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93DDE-C368-4987-9951-1CCAC923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Febre Amarela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57CDB8-AFF8-41F5-ACEB-092FE322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Seria anacrônico falar dela?</a:t>
            </a:r>
          </a:p>
          <a:p>
            <a:r>
              <a:rPr lang="pt-BR" sz="2800" dirty="0"/>
              <a:t>Situação em 2017. Deitado ... em berço esplêndido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5656B3C-ADBB-4CD7-F669-CBBF9DA9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817" y="3428999"/>
            <a:ext cx="3307086" cy="33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23CD553-D3D7-DFA4-9BE2-D61B8AD9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818" y="3429000"/>
            <a:ext cx="3307085" cy="332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80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19111-4E79-4383-D73D-99066EA3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/>
              <a:t>Febre amarela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083DEC-4D7C-F1BE-F1F8-4836CE494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41119" cy="4203264"/>
          </a:xfrm>
        </p:spPr>
        <p:txBody>
          <a:bodyPr>
            <a:normAutofit/>
          </a:bodyPr>
          <a:lstStyle/>
          <a:p>
            <a:r>
              <a:rPr lang="pt-BR" dirty="0"/>
              <a:t>Agente – vírus amarílico – arbovírus</a:t>
            </a:r>
          </a:p>
          <a:p>
            <a:r>
              <a:rPr lang="pt-BR" dirty="0"/>
              <a:t>Transmissão: forma urbana – </a:t>
            </a:r>
            <a:r>
              <a:rPr lang="pt-BR" i="1" dirty="0"/>
              <a:t>Aedes aegypti </a:t>
            </a:r>
            <a:r>
              <a:rPr lang="pt-BR" dirty="0"/>
              <a:t>(último caso 1942)</a:t>
            </a:r>
          </a:p>
          <a:p>
            <a:pPr marL="0" indent="0">
              <a:buNone/>
            </a:pPr>
            <a:r>
              <a:rPr lang="pt-BR" dirty="0"/>
              <a:t>                      forma silvestre – </a:t>
            </a:r>
            <a:r>
              <a:rPr lang="pt-BR" dirty="0" err="1"/>
              <a:t>Haemagogus</a:t>
            </a:r>
            <a:r>
              <a:rPr lang="pt-BR" dirty="0"/>
              <a:t> e </a:t>
            </a:r>
            <a:r>
              <a:rPr lang="pt-BR" dirty="0" err="1"/>
              <a:t>Sabethes</a:t>
            </a:r>
            <a:endParaRPr lang="pt-BR" dirty="0"/>
          </a:p>
          <a:p>
            <a:r>
              <a:rPr lang="pt-BR" dirty="0"/>
              <a:t>Clínica – casos leves: semelhantes ao dengue</a:t>
            </a:r>
          </a:p>
          <a:p>
            <a:pPr marL="0" indent="0">
              <a:buNone/>
            </a:pPr>
            <a:r>
              <a:rPr lang="pt-BR" dirty="0"/>
              <a:t>                casos graves: sintomas gerais + hepatite, hemorragias, IRA</a:t>
            </a:r>
          </a:p>
          <a:p>
            <a:r>
              <a:rPr lang="pt-BR" dirty="0"/>
              <a:t>Diagnóstico: sorologia, RT PCR</a:t>
            </a:r>
          </a:p>
          <a:p>
            <a:r>
              <a:rPr lang="pt-BR" dirty="0"/>
              <a:t>Tratamento: sintomático</a:t>
            </a:r>
          </a:p>
          <a:p>
            <a:r>
              <a:rPr lang="pt-BR" dirty="0"/>
              <a:t>Profilaxia: vacina altamente eficaz</a:t>
            </a:r>
          </a:p>
        </p:txBody>
      </p:sp>
    </p:spTree>
    <p:extLst>
      <p:ext uri="{BB962C8B-B14F-4D97-AF65-F5344CB8AC3E}">
        <p14:creationId xmlns:p14="http://schemas.microsoft.com/office/powerpoint/2010/main" val="14100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dirty="0"/>
              <a:t>Transmissores da febre amarela silvestre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04801" y="4622006"/>
            <a:ext cx="10849156" cy="4471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                      </a:t>
            </a:r>
            <a:r>
              <a:rPr lang="pt-BR" i="1" dirty="0" err="1"/>
              <a:t>Haemagogus</a:t>
            </a:r>
            <a:r>
              <a:rPr lang="pt-BR" i="1" dirty="0"/>
              <a:t> 			                    </a:t>
            </a:r>
            <a:r>
              <a:rPr lang="pt-BR" i="1" dirty="0" err="1"/>
              <a:t>Sabethes</a:t>
            </a:r>
            <a:endParaRPr lang="pt-BR" i="1" dirty="0"/>
          </a:p>
          <a:p>
            <a:pPr>
              <a:buNone/>
            </a:pPr>
            <a:r>
              <a:rPr lang="pt-BR" i="1" dirty="0"/>
              <a:t>       </a:t>
            </a:r>
            <a:r>
              <a:rPr lang="pt-BR" dirty="0"/>
              <a:t>(Ouro Branco e reserva do Catolé)</a:t>
            </a:r>
            <a:endParaRPr lang="pt-BR" i="1" dirty="0"/>
          </a:p>
          <a:p>
            <a:pPr>
              <a:buNone/>
            </a:pPr>
            <a:r>
              <a:rPr lang="pt-BR" i="1" dirty="0"/>
              <a:t>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8DC46-A8B7-42EB-A899-7A54E7DED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82" y="2355896"/>
            <a:ext cx="2217615" cy="214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CCD13-4363-41A1-B9AB-A4B77359ED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7470" y="2302055"/>
            <a:ext cx="2477339" cy="206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Febre amarela – o que conteve a epidemia: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939" y="3076504"/>
            <a:ext cx="9613861" cy="3514571"/>
          </a:xfrm>
        </p:spPr>
        <p:txBody>
          <a:bodyPr>
            <a:normAutofit/>
          </a:bodyPr>
          <a:lstStyle/>
          <a:p>
            <a:r>
              <a:rPr lang="pt-BR" sz="2800" dirty="0"/>
              <a:t>Preparada com vírus vivo atenuado</a:t>
            </a:r>
          </a:p>
          <a:p>
            <a:endParaRPr lang="pt-BR" sz="1100" dirty="0"/>
          </a:p>
          <a:p>
            <a:r>
              <a:rPr lang="pt-BR" sz="2800" dirty="0"/>
              <a:t>Uma dose – 0,5ml </a:t>
            </a:r>
          </a:p>
          <a:p>
            <a:endParaRPr lang="pt-BR" sz="1050" dirty="0"/>
          </a:p>
          <a:p>
            <a:r>
              <a:rPr lang="pt-BR" sz="2800" dirty="0"/>
              <a:t>Proteção </a:t>
            </a:r>
            <a:r>
              <a:rPr lang="pt-BR" dirty="0"/>
              <a:t>– 10 dias após a aplicação, durante 10 anos</a:t>
            </a:r>
          </a:p>
          <a:p>
            <a:pPr lvl="1"/>
            <a:r>
              <a:rPr lang="pt-BR" dirty="0"/>
              <a:t>Necessária segunda dose após 10 anos</a:t>
            </a:r>
          </a:p>
          <a:p>
            <a:endParaRPr lang="pt-BR" sz="1050" dirty="0"/>
          </a:p>
          <a:p>
            <a:r>
              <a:rPr lang="pt-BR" sz="2800" dirty="0"/>
              <a:t>Capacidade imunizante – 99%</a:t>
            </a:r>
          </a:p>
          <a:p>
            <a:endParaRPr lang="pt-BR" sz="1400" dirty="0"/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397182" y="2096659"/>
            <a:ext cx="4693788" cy="717353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VACINA</a:t>
            </a:r>
            <a:endParaRPr lang="pt-BR" sz="36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82" y="3568612"/>
            <a:ext cx="4693788" cy="313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736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5031E-D4DA-88CE-C3A3-9DBD4E15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Para acessar 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5E3777-2056-5C5A-9349-E650F5353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800" dirty="0"/>
              <a:t>Acesse o QR </a:t>
            </a:r>
            <a:r>
              <a:rPr lang="pt-BR" sz="2800" dirty="0" err="1"/>
              <a:t>code</a:t>
            </a:r>
            <a:r>
              <a:rPr lang="pt-BR" sz="2800" dirty="0"/>
              <a:t> ao lado: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F1B8FB-7178-8512-74CD-BBAAF80B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24" t="12952" r="12603" b="12629"/>
          <a:stretch/>
        </p:blipFill>
        <p:spPr>
          <a:xfrm>
            <a:off x="6823881" y="2336873"/>
            <a:ext cx="4135271" cy="41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369F0-579C-4099-8039-7C6FE485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EEA6F6-29CE-469B-8F7F-1F9E96031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Homem de 28 anos, comerciário, residente e procedente de Arapiraca (Rua </a:t>
            </a:r>
            <a:r>
              <a:rPr lang="pt-BR" dirty="0" err="1"/>
              <a:t>Sizino</a:t>
            </a:r>
            <a:r>
              <a:rPr lang="pt-BR" dirty="0"/>
              <a:t> Barbosa s/n – Canafístula), chega ao Serviço de Urgência, com queixas de febre alta, calafrios, cefaleia, dores generalizadas e manchas no corpo; quadro iniciado há cerca de 14 horas. </a:t>
            </a:r>
          </a:p>
          <a:p>
            <a:pPr algn="just"/>
            <a:r>
              <a:rPr lang="pt-BR" dirty="0"/>
              <a:t>Exame físico</a:t>
            </a:r>
          </a:p>
          <a:p>
            <a:pPr marL="0" indent="0" algn="just">
              <a:buNone/>
            </a:pPr>
            <a:r>
              <a:rPr lang="pt-BR" dirty="0"/>
              <a:t>   - Febril – 39,8ºC, estado geral comprometido, porém consciente. Lesões purpúricas e </a:t>
            </a:r>
            <a:r>
              <a:rPr lang="pt-BR" dirty="0" err="1"/>
              <a:t>equimóticas</a:t>
            </a:r>
            <a:r>
              <a:rPr lang="pt-BR" dirty="0"/>
              <a:t> nos membros superiores e tronco.</a:t>
            </a:r>
          </a:p>
          <a:p>
            <a:pPr marL="0" indent="0" algn="just">
              <a:buNone/>
            </a:pPr>
            <a:r>
              <a:rPr lang="pt-BR" dirty="0"/>
              <a:t>   BNF, RCR 2t. Taquicardia. MV normal. Abdome NDN. Nuca livre.</a:t>
            </a:r>
          </a:p>
        </p:txBody>
      </p:sp>
    </p:spTree>
    <p:extLst>
      <p:ext uri="{BB962C8B-B14F-4D97-AF65-F5344CB8AC3E}">
        <p14:creationId xmlns:p14="http://schemas.microsoft.com/office/powerpoint/2010/main" val="22950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C1D2C-6EAA-4DDB-B9F1-F4143FC1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8F7A4-2B03-486B-803E-0EA188C19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98" y="2743273"/>
            <a:ext cx="9613861" cy="3599316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Hipótese diagnóstica imediata: “Dengue hemorrágico”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FEC220-5AE8-FFE0-124A-5B2696EB0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85645" y="1245610"/>
            <a:ext cx="3020709" cy="5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1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4B496-3BCD-4D6C-BA07-2E753F75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Manejo inicial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95193-44E5-4857-8C90-E792A8F4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668494" cy="43032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Enquanto é feita a coleta de sangue para exames, o paciente é inquirido:</a:t>
            </a:r>
          </a:p>
          <a:p>
            <a:pPr lvl="1">
              <a:spcAft>
                <a:spcPts val="1200"/>
              </a:spcAft>
            </a:pPr>
            <a:r>
              <a:rPr lang="pt-BR" sz="2400" dirty="0"/>
              <a:t>No dia anterior estava bem. A doença realmente começou há cerca de 12 a 14 horas</a:t>
            </a:r>
          </a:p>
          <a:p>
            <a:pPr lvl="1">
              <a:spcAft>
                <a:spcPts val="1200"/>
              </a:spcAft>
            </a:pPr>
            <a:r>
              <a:rPr lang="pt-BR" sz="2400" dirty="0"/>
              <a:t>Não teve dengue anteriormente. Pelo menos nunca recebeu tal diagnóstico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sz="2400" dirty="0"/>
              <a:t>  (</a:t>
            </a:r>
            <a:r>
              <a:rPr lang="pt-BR" sz="2400" i="1" dirty="0"/>
              <a:t>Teria isso importância? Veremos)</a:t>
            </a:r>
            <a:endParaRPr lang="pt-BR" sz="2400" dirty="0"/>
          </a:p>
          <a:p>
            <a:pPr lvl="1">
              <a:spcAft>
                <a:spcPts val="1200"/>
              </a:spcAft>
            </a:pPr>
            <a:r>
              <a:rPr lang="pt-BR" sz="2400" dirty="0"/>
              <a:t>Não fez viagens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sz="2400" dirty="0"/>
              <a:t>  (</a:t>
            </a:r>
            <a:r>
              <a:rPr lang="pt-BR" sz="2400" i="1" dirty="0"/>
              <a:t>Febres hemorrágicas inexistentes em nossa região)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419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EE51B-8D98-4F12-9299-6257D90C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Exames solicitados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D305CB-3C7E-4BDF-BB55-D85CC7CE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7572"/>
          </a:xfrm>
        </p:spPr>
        <p:txBody>
          <a:bodyPr>
            <a:normAutofit/>
          </a:bodyPr>
          <a:lstStyle/>
          <a:p>
            <a:r>
              <a:rPr lang="pt-BR" dirty="0"/>
              <a:t>NS1 – (</a:t>
            </a:r>
            <a:r>
              <a:rPr lang="pt-BR" dirty="0" err="1"/>
              <a:t>Antigeno</a:t>
            </a:r>
            <a:r>
              <a:rPr lang="pt-BR" dirty="0"/>
              <a:t> não estrutural do Den V) – teste rápido</a:t>
            </a:r>
          </a:p>
          <a:p>
            <a:pPr marL="0" indent="0">
              <a:buNone/>
            </a:pPr>
            <a:r>
              <a:rPr lang="pt-BR" dirty="0"/>
              <a:t>   </a:t>
            </a:r>
          </a:p>
          <a:p>
            <a:r>
              <a:rPr lang="pt-BR" dirty="0"/>
              <a:t>Hemograma com contagem de plaquetas</a:t>
            </a:r>
          </a:p>
          <a:p>
            <a:r>
              <a:rPr lang="pt-BR" dirty="0" err="1"/>
              <a:t>Coagulograma</a:t>
            </a:r>
            <a:r>
              <a:rPr lang="pt-BR" dirty="0"/>
              <a:t> e exames bioquímicos</a:t>
            </a:r>
          </a:p>
          <a:p>
            <a:r>
              <a:rPr lang="pt-BR" dirty="0"/>
              <a:t>Sorologia (</a:t>
            </a:r>
            <a:r>
              <a:rPr lang="pt-BR" dirty="0" err="1"/>
              <a:t>IgM</a:t>
            </a:r>
            <a:r>
              <a:rPr lang="pt-BR" dirty="0"/>
              <a:t> e IgG) para dengue? 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Não!</a:t>
            </a:r>
            <a:endParaRPr lang="pt-BR" dirty="0"/>
          </a:p>
          <a:p>
            <a:r>
              <a:rPr lang="pt-BR" dirty="0"/>
              <a:t>Medidas de suporte enquanto chega o hemograma</a:t>
            </a:r>
          </a:p>
          <a:p>
            <a:pPr marL="0" indent="0">
              <a:buNone/>
            </a:pPr>
            <a:r>
              <a:rPr lang="pt-BR" dirty="0"/>
              <a:t>      Acesso venoso – infusão de </a:t>
            </a:r>
            <a:r>
              <a:rPr lang="pt-BR" dirty="0" err="1"/>
              <a:t>cristalóides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9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018CC-8AA1-458B-9230-4449284D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Hemograma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Schilling</a:t>
            </a:r>
            <a:r>
              <a:rPr lang="pt-BR" dirty="0"/>
              <a:t> / Hans </a:t>
            </a:r>
            <a:r>
              <a:rPr lang="pt-BR" dirty="0" err="1"/>
              <a:t>Hirschfeld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7B34F-E1FB-4B80-9BE7-0DDCF9C06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Leucócitos...................... 22.000 mm³ (VR - média 8.000)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b="1" dirty="0"/>
              <a:t>Neutrófilos </a:t>
            </a:r>
            <a:r>
              <a:rPr lang="pt-BR" dirty="0"/>
              <a:t>.........87% (VR 60%)</a:t>
            </a:r>
          </a:p>
          <a:p>
            <a:pPr marL="0" indent="0">
              <a:buNone/>
            </a:pPr>
            <a:r>
              <a:rPr lang="pt-BR" dirty="0"/>
              <a:t>        segmentados......65%</a:t>
            </a:r>
          </a:p>
          <a:p>
            <a:pPr marL="0" indent="0">
              <a:buNone/>
            </a:pPr>
            <a:r>
              <a:rPr lang="pt-BR" b="1" dirty="0"/>
              <a:t>        bastonetes........12%  - desvio à esquerda        </a:t>
            </a:r>
          </a:p>
          <a:p>
            <a:pPr marL="0" indent="0">
              <a:buNone/>
            </a:pPr>
            <a:r>
              <a:rPr lang="pt-BR" dirty="0"/>
              <a:t>     Eosinófilos...........00%   -  estresse</a:t>
            </a:r>
          </a:p>
          <a:p>
            <a:pPr marL="0" indent="0">
              <a:buNone/>
            </a:pPr>
            <a:r>
              <a:rPr lang="pt-BR" dirty="0"/>
              <a:t>     Linfócitos............10% (VR 30%)</a:t>
            </a:r>
          </a:p>
          <a:p>
            <a:pPr marL="0" indent="0">
              <a:buNone/>
            </a:pPr>
            <a:r>
              <a:rPr lang="pt-BR" dirty="0"/>
              <a:t>     Monócitos............03%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  <a:p>
            <a:pPr marL="0" indent="0">
              <a:buNone/>
            </a:pPr>
            <a:r>
              <a:rPr lang="pt-BR" dirty="0"/>
              <a:t>  Plaquetas.............. 80.000 mm³ (VR 150.000 a 400.000 mm³)</a:t>
            </a:r>
          </a:p>
          <a:p>
            <a:pPr marL="0" indent="0">
              <a:buNone/>
            </a:pPr>
            <a:r>
              <a:rPr lang="pt-BR" dirty="0"/>
              <a:t>  Hematócrito 44%</a:t>
            </a:r>
          </a:p>
        </p:txBody>
      </p:sp>
    </p:spTree>
    <p:extLst>
      <p:ext uri="{BB962C8B-B14F-4D97-AF65-F5344CB8AC3E}">
        <p14:creationId xmlns:p14="http://schemas.microsoft.com/office/powerpoint/2010/main" val="9674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FAC3-D603-9C17-1EA0-C7874445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 agora, dengue?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7C7D0-2458-46BE-6D7C-DCD265D08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4657457"/>
            <a:ext cx="9613861" cy="2047853"/>
          </a:xfrm>
        </p:spPr>
        <p:txBody>
          <a:bodyPr>
            <a:normAutofit/>
          </a:bodyPr>
          <a:lstStyle/>
          <a:p>
            <a:r>
              <a:rPr lang="pt-BR" sz="2800" dirty="0"/>
              <a:t>Esse hemograma é tipicamente “bacteriano”</a:t>
            </a:r>
          </a:p>
          <a:p>
            <a:r>
              <a:rPr lang="pt-BR" sz="2800" dirty="0"/>
              <a:t>Mas há plaquetopenia</a:t>
            </a:r>
          </a:p>
          <a:p>
            <a:r>
              <a:rPr lang="pt-BR" sz="2800" dirty="0"/>
              <a:t>Plaquetopenia não é exclusiva do dengue, que pode até cursar sem ela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4CF77F-E6D1-1EBD-A415-A0F1C581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6" y="2135551"/>
            <a:ext cx="4110267" cy="23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1269</TotalTime>
  <Words>1598</Words>
  <Application>Microsoft Office PowerPoint</Application>
  <PresentationFormat>Widescreen</PresentationFormat>
  <Paragraphs>250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Barlow</vt:lpstr>
      <vt:lpstr>Calibri</vt:lpstr>
      <vt:lpstr>Trebuchet MS</vt:lpstr>
      <vt:lpstr>Berlim</vt:lpstr>
      <vt:lpstr>Apresentação do PowerPoint</vt:lpstr>
      <vt:lpstr>Apresentação do PowerPoint</vt:lpstr>
      <vt:lpstr>Febres hemorrágicas brasileiras: Diagnóstico diferencial</vt:lpstr>
      <vt:lpstr>Caso clínico</vt:lpstr>
      <vt:lpstr>Caso clínico</vt:lpstr>
      <vt:lpstr>Manejo inicial</vt:lpstr>
      <vt:lpstr>Exames solicitados</vt:lpstr>
      <vt:lpstr>Hemograma (Schilling / Hans Hirschfeld)</vt:lpstr>
      <vt:lpstr>E agora, dengue?</vt:lpstr>
      <vt:lpstr>Além disso</vt:lpstr>
      <vt:lpstr>Chega o resultado do NS1 – Teste rápido</vt:lpstr>
      <vt:lpstr>Dengue já era Nova hipótese: Meningococcemia</vt:lpstr>
      <vt:lpstr>Conduta terapêutica empírica (enquanto chegam resultados dos exames</vt:lpstr>
      <vt:lpstr>Ceftriaxona</vt:lpstr>
      <vt:lpstr>No aguardo da hemocultura, outras hipóteses diagnósticas foram lembradas</vt:lpstr>
      <vt:lpstr>Febre maculosa brasileira</vt:lpstr>
      <vt:lpstr>Febre purpúrica brasileira</vt:lpstr>
      <vt:lpstr>                             Clínica</vt:lpstr>
      <vt:lpstr>É preciso pensar em quase tudo “que pode fazer sangrar”</vt:lpstr>
      <vt:lpstr>Ainda podendo fazer sangrar</vt:lpstr>
      <vt:lpstr> Malária é endêmica</vt:lpstr>
      <vt:lpstr>Carta anofélica de Alagoas</vt:lpstr>
      <vt:lpstr>Chegou o RT PCR Neissseria meningitidis tipo B</vt:lpstr>
      <vt:lpstr> Neisseria meningitidis </vt:lpstr>
      <vt:lpstr>Doença meningocócica patogenia</vt:lpstr>
      <vt:lpstr>A doença</vt:lpstr>
      <vt:lpstr>Doença meningocócica em Alagoas 2024</vt:lpstr>
      <vt:lpstr>E já que lá atrás se pensou em arbovirose</vt:lpstr>
      <vt:lpstr>O astro, ou melhor, estrela da transmissão das arboviroses</vt:lpstr>
      <vt:lpstr>Apresentação do PowerPoint</vt:lpstr>
      <vt:lpstr>Apresentação do PowerPoint</vt:lpstr>
      <vt:lpstr>Dengue, Zika e Chikungunya</vt:lpstr>
      <vt:lpstr>Particularidades da transmissão</vt:lpstr>
      <vt:lpstr>Mayaro e Oropouche</vt:lpstr>
      <vt:lpstr> Febre Amarela</vt:lpstr>
      <vt:lpstr>Febre amarela</vt:lpstr>
      <vt:lpstr>Transmissores da febre amarela silvestre</vt:lpstr>
      <vt:lpstr>Febre amarela – o que conteve a epidemia:</vt:lpstr>
      <vt:lpstr>Para acessar 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FEBRES HEMORRÁGICAS Diagnóstico diferencial</dc:title>
  <dc:creator>José Maria</dc:creator>
  <cp:lastModifiedBy>José Constant</cp:lastModifiedBy>
  <cp:revision>247</cp:revision>
  <dcterms:created xsi:type="dcterms:W3CDTF">2022-05-23T21:29:29Z</dcterms:created>
  <dcterms:modified xsi:type="dcterms:W3CDTF">2025-02-11T01:22:28Z</dcterms:modified>
</cp:coreProperties>
</file>