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3" r:id="rId1"/>
    <p:sldMasterId id="2147483685" r:id="rId2"/>
    <p:sldMasterId id="2147483703" r:id="rId3"/>
    <p:sldMasterId id="2147483715" r:id="rId4"/>
    <p:sldMasterId id="2147483727" r:id="rId5"/>
  </p:sldMasterIdLst>
  <p:sldIdLst>
    <p:sldId id="349" r:id="rId6"/>
    <p:sldId id="439" r:id="rId7"/>
    <p:sldId id="440" r:id="rId8"/>
    <p:sldId id="441" r:id="rId9"/>
    <p:sldId id="421" r:id="rId10"/>
    <p:sldId id="353" r:id="rId11"/>
    <p:sldId id="395" r:id="rId12"/>
    <p:sldId id="356" r:id="rId13"/>
    <p:sldId id="415" r:id="rId14"/>
    <p:sldId id="416" r:id="rId15"/>
    <p:sldId id="511" r:id="rId16"/>
    <p:sldId id="423" r:id="rId17"/>
    <p:sldId id="422" r:id="rId18"/>
    <p:sldId id="435" r:id="rId19"/>
    <p:sldId id="359" r:id="rId20"/>
    <p:sldId id="360" r:id="rId21"/>
    <p:sldId id="501" r:id="rId22"/>
    <p:sldId id="418" r:id="rId23"/>
    <p:sldId id="437" r:id="rId24"/>
    <p:sldId id="438" r:id="rId25"/>
    <p:sldId id="420" r:id="rId26"/>
    <p:sldId id="414" r:id="rId27"/>
    <p:sldId id="508" r:id="rId28"/>
    <p:sldId id="509" r:id="rId29"/>
    <p:sldId id="370" r:id="rId30"/>
    <p:sldId id="315" r:id="rId31"/>
    <p:sldId id="371" r:id="rId32"/>
    <p:sldId id="400" r:id="rId33"/>
    <p:sldId id="419" r:id="rId34"/>
    <p:sldId id="289" r:id="rId35"/>
    <p:sldId id="503" r:id="rId36"/>
    <p:sldId id="489" r:id="rId37"/>
    <p:sldId id="443" r:id="rId38"/>
    <p:sldId id="446" r:id="rId39"/>
    <p:sldId id="447" r:id="rId40"/>
    <p:sldId id="448" r:id="rId41"/>
    <p:sldId id="449" r:id="rId42"/>
    <p:sldId id="450" r:id="rId43"/>
    <p:sldId id="451" r:id="rId44"/>
    <p:sldId id="452" r:id="rId45"/>
    <p:sldId id="453" r:id="rId46"/>
    <p:sldId id="454" r:id="rId47"/>
    <p:sldId id="455" r:id="rId48"/>
    <p:sldId id="456" r:id="rId49"/>
    <p:sldId id="457" r:id="rId50"/>
    <p:sldId id="458" r:id="rId51"/>
    <p:sldId id="461" r:id="rId52"/>
    <p:sldId id="462" r:id="rId53"/>
    <p:sldId id="464" r:id="rId54"/>
    <p:sldId id="465" r:id="rId55"/>
    <p:sldId id="468" r:id="rId56"/>
    <p:sldId id="469" r:id="rId57"/>
    <p:sldId id="470" r:id="rId58"/>
    <p:sldId id="492" r:id="rId59"/>
    <p:sldId id="495" r:id="rId60"/>
    <p:sldId id="472" r:id="rId61"/>
    <p:sldId id="474" r:id="rId62"/>
    <p:sldId id="498" r:id="rId63"/>
    <p:sldId id="497" r:id="rId64"/>
    <p:sldId id="499" r:id="rId65"/>
    <p:sldId id="476" r:id="rId66"/>
    <p:sldId id="478" r:id="rId67"/>
    <p:sldId id="479" r:id="rId68"/>
    <p:sldId id="480" r:id="rId69"/>
    <p:sldId id="481" r:id="rId70"/>
    <p:sldId id="482" r:id="rId71"/>
    <p:sldId id="500" r:id="rId72"/>
    <p:sldId id="483" r:id="rId73"/>
    <p:sldId id="484" r:id="rId74"/>
    <p:sldId id="485" r:id="rId75"/>
    <p:sldId id="486" r:id="rId76"/>
    <p:sldId id="487" r:id="rId77"/>
    <p:sldId id="488" r:id="rId78"/>
    <p:sldId id="374" r:id="rId7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6" d="100"/>
          <a:sy n="56" d="100"/>
        </p:scale>
        <p:origin x="508" y="2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theme" Target="theme/theme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6EF01D-54EE-471F-BE9B-402A1E72C2C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003DC8-2767-414A-8B53-021AE3506D38}">
      <dgm:prSet custT="1"/>
      <dgm:spPr/>
      <dgm:t>
        <a:bodyPr/>
        <a:lstStyle/>
        <a:p>
          <a:r>
            <a:rPr lang="pt-BR" sz="3200" dirty="0"/>
            <a:t>A infecção latente no Brasil em adulto varia de  50% a 90% .</a:t>
          </a:r>
          <a:endParaRPr lang="en-US" sz="3200" dirty="0"/>
        </a:p>
      </dgm:t>
    </dgm:pt>
    <dgm:pt modelId="{D872457C-DB07-4A80-92F1-A329C82B6FF3}" type="parTrans" cxnId="{DF234893-1800-4378-8546-7A542266EDD5}">
      <dgm:prSet/>
      <dgm:spPr/>
      <dgm:t>
        <a:bodyPr/>
        <a:lstStyle/>
        <a:p>
          <a:endParaRPr lang="en-US"/>
        </a:p>
      </dgm:t>
    </dgm:pt>
    <dgm:pt modelId="{EE09BB23-DA14-4833-AA0F-B7960DF500ED}" type="sibTrans" cxnId="{DF234893-1800-4378-8546-7A542266EDD5}">
      <dgm:prSet/>
      <dgm:spPr/>
      <dgm:t>
        <a:bodyPr/>
        <a:lstStyle/>
        <a:p>
          <a:endParaRPr lang="en-US"/>
        </a:p>
      </dgm:t>
    </dgm:pt>
    <dgm:pt modelId="{3595D4A0-5484-4F47-A313-1D8FD79A753F}">
      <dgm:prSet custT="1"/>
      <dgm:spPr/>
      <dgm:t>
        <a:bodyPr/>
        <a:lstStyle/>
        <a:p>
          <a:r>
            <a:rPr lang="pt-BR" sz="3200" dirty="0"/>
            <a:t>A maior importância da Toxoplasmose como problema de saúde pública  decorre de infecções em:</a:t>
          </a:r>
          <a:endParaRPr lang="en-US" sz="3200" dirty="0"/>
        </a:p>
      </dgm:t>
    </dgm:pt>
    <dgm:pt modelId="{825F4D05-5F37-40CA-B6DA-CDCD152539B9}" type="parTrans" cxnId="{6A66A321-1B1F-4FE4-9234-79B3265D2314}">
      <dgm:prSet/>
      <dgm:spPr/>
      <dgm:t>
        <a:bodyPr/>
        <a:lstStyle/>
        <a:p>
          <a:endParaRPr lang="en-US"/>
        </a:p>
      </dgm:t>
    </dgm:pt>
    <dgm:pt modelId="{F09C8B7D-CD09-4DC0-8AF3-03E3714F14DD}" type="sibTrans" cxnId="{6A66A321-1B1F-4FE4-9234-79B3265D2314}">
      <dgm:prSet/>
      <dgm:spPr/>
      <dgm:t>
        <a:bodyPr/>
        <a:lstStyle/>
        <a:p>
          <a:endParaRPr lang="en-US"/>
        </a:p>
      </dgm:t>
    </dgm:pt>
    <dgm:pt modelId="{81FC0845-E9E8-4FC5-9EB3-5ADE5400DA94}" type="pres">
      <dgm:prSet presAssocID="{9D6EF01D-54EE-471F-BE9B-402A1E72C2C0}" presName="linear" presStyleCnt="0">
        <dgm:presLayoutVars>
          <dgm:animLvl val="lvl"/>
          <dgm:resizeHandles val="exact"/>
        </dgm:presLayoutVars>
      </dgm:prSet>
      <dgm:spPr/>
    </dgm:pt>
    <dgm:pt modelId="{E847E07E-49AA-46EB-8945-D86E53C1AF9D}" type="pres">
      <dgm:prSet presAssocID="{B0003DC8-2767-414A-8B53-021AE3506D3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B09B4A5-1086-4D24-9969-29BA343C7032}" type="pres">
      <dgm:prSet presAssocID="{EE09BB23-DA14-4833-AA0F-B7960DF500ED}" presName="spacer" presStyleCnt="0"/>
      <dgm:spPr/>
    </dgm:pt>
    <dgm:pt modelId="{73B71E1F-1DDA-4F2E-9E3A-3B827900F4C3}" type="pres">
      <dgm:prSet presAssocID="{3595D4A0-5484-4F47-A313-1D8FD79A753F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6A66A321-1B1F-4FE4-9234-79B3265D2314}" srcId="{9D6EF01D-54EE-471F-BE9B-402A1E72C2C0}" destId="{3595D4A0-5484-4F47-A313-1D8FD79A753F}" srcOrd="1" destOrd="0" parTransId="{825F4D05-5F37-40CA-B6DA-CDCD152539B9}" sibTransId="{F09C8B7D-CD09-4DC0-8AF3-03E3714F14DD}"/>
    <dgm:cxn modelId="{9E625342-6511-4E7E-B634-B213B99580CE}" type="presOf" srcId="{9D6EF01D-54EE-471F-BE9B-402A1E72C2C0}" destId="{81FC0845-E9E8-4FC5-9EB3-5ADE5400DA94}" srcOrd="0" destOrd="0" presId="urn:microsoft.com/office/officeart/2005/8/layout/vList2"/>
    <dgm:cxn modelId="{51B0754F-BF60-461D-A197-E4B589D66817}" type="presOf" srcId="{3595D4A0-5484-4F47-A313-1D8FD79A753F}" destId="{73B71E1F-1DDA-4F2E-9E3A-3B827900F4C3}" srcOrd="0" destOrd="0" presId="urn:microsoft.com/office/officeart/2005/8/layout/vList2"/>
    <dgm:cxn modelId="{DF234893-1800-4378-8546-7A542266EDD5}" srcId="{9D6EF01D-54EE-471F-BE9B-402A1E72C2C0}" destId="{B0003DC8-2767-414A-8B53-021AE3506D38}" srcOrd="0" destOrd="0" parTransId="{D872457C-DB07-4A80-92F1-A329C82B6FF3}" sibTransId="{EE09BB23-DA14-4833-AA0F-B7960DF500ED}"/>
    <dgm:cxn modelId="{96CA46F7-5540-4844-81E0-25AF5F6E957A}" type="presOf" srcId="{B0003DC8-2767-414A-8B53-021AE3506D38}" destId="{E847E07E-49AA-46EB-8945-D86E53C1AF9D}" srcOrd="0" destOrd="0" presId="urn:microsoft.com/office/officeart/2005/8/layout/vList2"/>
    <dgm:cxn modelId="{59B1F05D-70A8-4F11-B1B1-4E87AB8428CE}" type="presParOf" srcId="{81FC0845-E9E8-4FC5-9EB3-5ADE5400DA94}" destId="{E847E07E-49AA-46EB-8945-D86E53C1AF9D}" srcOrd="0" destOrd="0" presId="urn:microsoft.com/office/officeart/2005/8/layout/vList2"/>
    <dgm:cxn modelId="{91498048-B345-4F12-A965-8ACC8F629076}" type="presParOf" srcId="{81FC0845-E9E8-4FC5-9EB3-5ADE5400DA94}" destId="{8B09B4A5-1086-4D24-9969-29BA343C7032}" srcOrd="1" destOrd="0" presId="urn:microsoft.com/office/officeart/2005/8/layout/vList2"/>
    <dgm:cxn modelId="{D8A70086-0249-493F-9D49-863FF56DC017}" type="presParOf" srcId="{81FC0845-E9E8-4FC5-9EB3-5ADE5400DA94}" destId="{73B71E1F-1DDA-4F2E-9E3A-3B827900F4C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47E07E-49AA-46EB-8945-D86E53C1AF9D}">
      <dsp:nvSpPr>
        <dsp:cNvPr id="0" name=""/>
        <dsp:cNvSpPr/>
      </dsp:nvSpPr>
      <dsp:spPr>
        <a:xfrm>
          <a:off x="0" y="509"/>
          <a:ext cx="10253870" cy="11165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 dirty="0"/>
            <a:t>A infecção latente no Brasil em adulto varia de  50% a 90% .</a:t>
          </a:r>
          <a:endParaRPr lang="en-US" sz="3200" kern="1200" dirty="0"/>
        </a:p>
      </dsp:txBody>
      <dsp:txXfrm>
        <a:off x="54507" y="55016"/>
        <a:ext cx="10144856" cy="1007574"/>
      </dsp:txXfrm>
    </dsp:sp>
    <dsp:sp modelId="{73B71E1F-1DDA-4F2E-9E3A-3B827900F4C3}">
      <dsp:nvSpPr>
        <dsp:cNvPr id="0" name=""/>
        <dsp:cNvSpPr/>
      </dsp:nvSpPr>
      <dsp:spPr>
        <a:xfrm>
          <a:off x="0" y="1129670"/>
          <a:ext cx="10253870" cy="11165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 dirty="0"/>
            <a:t>A maior importância da Toxoplasmose como problema de saúde pública  decorre de infecções em:</a:t>
          </a:r>
          <a:endParaRPr lang="en-US" sz="3200" kern="1200" dirty="0"/>
        </a:p>
      </dsp:txBody>
      <dsp:txXfrm>
        <a:off x="54507" y="1184177"/>
        <a:ext cx="10144856" cy="10075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22323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13939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92001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98624D31-43A5-475A-80CF-332C9F6DCF35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29136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28568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261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208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2599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306522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102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430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222448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6456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927853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3344097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4289379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966432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692694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4701606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1577643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7007324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87905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2011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105640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2913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4022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9183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363869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8033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0699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2987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292697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70498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9179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1196975"/>
            <a:ext cx="10943167" cy="1082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2422525"/>
            <a:ext cx="10949517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438156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323253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539772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151991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339465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440543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408650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253967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634832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46660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6499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683236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1196975"/>
            <a:ext cx="10943167" cy="1082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2422525"/>
            <a:ext cx="10949517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790797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213172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75912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680866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614599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42552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075372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450355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94022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880396"/>
      </p:ext>
    </p:extLst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186271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35110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317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116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C9CAD897-D46E-4AD2-BD9B-49DD3E640873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5656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595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8624D31-43A5-475A-80CF-332C9F6DCF35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781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96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072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2/18/2025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430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jp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png"/><Relationship Id="rId4" Type="http://schemas.microsoft.com/office/2007/relationships/hdphoto" Target="../media/hdphoto8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5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37.jpeg"/><Relationship Id="rId7" Type="http://schemas.openxmlformats.org/officeDocument/2006/relationships/image" Target="../media/image141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speciais.gnt.globo.com/infograficos/maes/images/backgrounds/mulher.pn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301" y="164585"/>
            <a:ext cx="12191999" cy="642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-66565" y="919962"/>
            <a:ext cx="1148277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TOXOPLASMOSE &amp; SÍFILIS</a:t>
            </a:r>
          </a:p>
          <a:p>
            <a:pPr algn="ctr"/>
            <a:r>
              <a:rPr lang="en-US" sz="4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</a:t>
            </a:r>
            <a:r>
              <a:rPr lang="en-US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ransmi</a:t>
            </a:r>
            <a:r>
              <a:rPr lang="pt-BR" sz="4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ssão Vertical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173676" y="4158765"/>
            <a:ext cx="524195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André Constant</a:t>
            </a:r>
          </a:p>
          <a:p>
            <a:pPr algn="ctr"/>
            <a:r>
              <a:rPr lang="pt-BR" sz="2400" dirty="0"/>
              <a:t>Médico Hospital Hélvio Auto</a:t>
            </a:r>
          </a:p>
          <a:p>
            <a:pPr algn="ctr"/>
            <a:r>
              <a:rPr lang="pt-BR" sz="2400" dirty="0"/>
              <a:t>Médico ESF Maceió</a:t>
            </a:r>
          </a:p>
          <a:p>
            <a:pPr algn="ctr"/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4841905" y="5600409"/>
            <a:ext cx="1665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 19/02/2025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875041" y="3175026"/>
            <a:ext cx="10846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rgbClr val="0070C0"/>
                </a:solidFill>
              </a:rPr>
              <a:t>DIAGNÓSTICO E CONDUTA </a:t>
            </a:r>
          </a:p>
        </p:txBody>
      </p:sp>
    </p:spTree>
    <p:extLst>
      <p:ext uri="{BB962C8B-B14F-4D97-AF65-F5344CB8AC3E}">
        <p14:creationId xmlns:p14="http://schemas.microsoft.com/office/powerpoint/2010/main" val="3510998630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BF92A3E-5D7B-2E83-B614-1BB9A0643145}"/>
              </a:ext>
            </a:extLst>
          </p:cNvPr>
          <p:cNvSpPr txBox="1"/>
          <p:nvPr/>
        </p:nvSpPr>
        <p:spPr>
          <a:xfrm>
            <a:off x="116785" y="123447"/>
            <a:ext cx="60976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/>
              <a:t>MANIFESTAÇÕES CLÍNICAS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2326965-0961-185D-80E8-496FAB243756}"/>
              </a:ext>
            </a:extLst>
          </p:cNvPr>
          <p:cNvSpPr txBox="1"/>
          <p:nvPr/>
        </p:nvSpPr>
        <p:spPr>
          <a:xfrm>
            <a:off x="333996" y="2468294"/>
            <a:ext cx="1176089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dirty="0"/>
              <a:t>Toxoplasmose Linfoglandular Aguda: </a:t>
            </a:r>
          </a:p>
          <a:p>
            <a:pPr algn="just"/>
            <a:r>
              <a:rPr lang="pt-BR" sz="3200" dirty="0"/>
              <a:t>   </a:t>
            </a:r>
            <a:r>
              <a:rPr lang="pt-BR" sz="2800" dirty="0"/>
              <a:t>Linfadenopatia podendo ser acompanhado por febre</a:t>
            </a:r>
            <a:r>
              <a:rPr lang="pt-BR" sz="2400" dirty="0"/>
              <a:t>,</a:t>
            </a:r>
          </a:p>
          <a:p>
            <a:pPr algn="just"/>
            <a:r>
              <a:rPr lang="pt-BR" sz="2400" dirty="0"/>
              <a:t>    </a:t>
            </a:r>
            <a:r>
              <a:rPr lang="pt-BR" sz="2800" dirty="0"/>
              <a:t>Hepatomegalia, adinamia ...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EBEC433-59AC-D76D-BBE1-832014F41F70}"/>
              </a:ext>
            </a:extLst>
          </p:cNvPr>
          <p:cNvSpPr txBox="1"/>
          <p:nvPr/>
        </p:nvSpPr>
        <p:spPr>
          <a:xfrm>
            <a:off x="498614" y="734062"/>
            <a:ext cx="111947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dirty="0"/>
              <a:t>A toxoplasmose adquirida é uma infecção muito comum, mas de manifestação clínica rara. </a:t>
            </a:r>
          </a:p>
          <a:p>
            <a:pPr algn="just"/>
            <a:r>
              <a:rPr lang="pt-BR" sz="3200" dirty="0"/>
              <a:t>Manifestação mais frequentes da fase aguda são:</a:t>
            </a:r>
          </a:p>
        </p:txBody>
      </p:sp>
      <p:pic>
        <p:nvPicPr>
          <p:cNvPr id="2050" name="Picture 2" descr="Text - Linfadenopatí​a ​">
            <a:extLst>
              <a:ext uri="{FF2B5EF4-FFF2-40B4-BE49-F238E27FC236}">
                <a16:creationId xmlns:a16="http://schemas.microsoft.com/office/drawing/2014/main" id="{AEC8C253-39BE-0371-A0C0-A418260F2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2290255"/>
            <a:ext cx="3398561" cy="434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54C841B4-2CE7-78D0-32D3-8B4A6FA71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14" y="4243988"/>
            <a:ext cx="3289028" cy="2490565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688012F0-CCB8-0BCB-55E6-04D3FE41D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9031" y="4243988"/>
            <a:ext cx="3398560" cy="2490565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FBCC305C-E8F1-333A-B4E2-3D477B4CD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3689" y="4243988"/>
            <a:ext cx="1463848" cy="249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42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4C866-5C4D-E6CE-14F5-7D5A85994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227A6A59-FF2B-0644-FE23-F22F1653567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784" y="204787"/>
            <a:ext cx="12075215" cy="652976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B9B7451-D216-F6B7-7C35-9D2A392DDFA0}"/>
              </a:ext>
            </a:extLst>
          </p:cNvPr>
          <p:cNvSpPr txBox="1"/>
          <p:nvPr/>
        </p:nvSpPr>
        <p:spPr>
          <a:xfrm>
            <a:off x="208225" y="1139416"/>
            <a:ext cx="446931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dirty="0"/>
              <a:t>As gestantes  são, geralmente, oligo/assintomáticas. </a:t>
            </a:r>
          </a:p>
          <a:p>
            <a:pPr algn="ctr"/>
            <a:endParaRPr lang="pt-BR" sz="3600" dirty="0"/>
          </a:p>
          <a:p>
            <a:pPr algn="ctr"/>
            <a:r>
              <a:rPr lang="pt-BR" sz="3600" dirty="0"/>
              <a:t>A toxoplasmose aguda adquire especial relevância pela possibilidade da transmissão vertical</a:t>
            </a:r>
            <a:r>
              <a:rPr lang="pt-BR" sz="2800" dirty="0"/>
              <a:t>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17D266A-067D-F75D-1E15-619C7A87132A}"/>
              </a:ext>
            </a:extLst>
          </p:cNvPr>
          <p:cNvSpPr txBox="1"/>
          <p:nvPr/>
        </p:nvSpPr>
        <p:spPr>
          <a:xfrm>
            <a:off x="3477205" y="-2283"/>
            <a:ext cx="60976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/>
              <a:t>MANIFESTAÇÕES CLÍNICAS</a:t>
            </a: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F4448ABE-E747-AB19-8C25-03CADC271E0C}"/>
              </a:ext>
            </a:extLst>
          </p:cNvPr>
          <p:cNvSpPr/>
          <p:nvPr/>
        </p:nvSpPr>
        <p:spPr>
          <a:xfrm>
            <a:off x="448638" y="5115171"/>
            <a:ext cx="458912" cy="278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589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A576FE4D-AE7D-E81C-5A8F-FF7CFB44160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971622" y="1152343"/>
            <a:ext cx="10606968" cy="48433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47142D39-4DE1-0F7F-8DD5-E1E99A9D8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22" y="6088367"/>
            <a:ext cx="10606967" cy="769633"/>
          </a:xfrm>
          <a:prstGeom prst="rect">
            <a:avLst/>
          </a:prstGeom>
        </p:spPr>
      </p:pic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4C82D3E6-E120-F283-882F-2E253F138FBE}"/>
              </a:ext>
            </a:extLst>
          </p:cNvPr>
          <p:cNvCxnSpPr>
            <a:cxnSpLocks/>
          </p:cNvCxnSpPr>
          <p:nvPr/>
        </p:nvCxnSpPr>
        <p:spPr>
          <a:xfrm flipV="1">
            <a:off x="1294157" y="4081921"/>
            <a:ext cx="10284432" cy="16890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118CB48A-C1E1-DE57-7B3E-8EEA120A3F34}"/>
              </a:ext>
            </a:extLst>
          </p:cNvPr>
          <p:cNvSpPr txBox="1"/>
          <p:nvPr/>
        </p:nvSpPr>
        <p:spPr>
          <a:xfrm>
            <a:off x="2567076" y="4776709"/>
            <a:ext cx="61672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/>
              <a:t>17%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E49F598-7167-BE82-957B-24AC6E165062}"/>
              </a:ext>
            </a:extLst>
          </p:cNvPr>
          <p:cNvSpPr txBox="1"/>
          <p:nvPr/>
        </p:nvSpPr>
        <p:spPr>
          <a:xfrm>
            <a:off x="6096000" y="4309682"/>
            <a:ext cx="61672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/>
              <a:t>25%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13B3566-B35D-4A0F-B1D7-6CD3321C3236}"/>
              </a:ext>
            </a:extLst>
          </p:cNvPr>
          <p:cNvSpPr txBox="1"/>
          <p:nvPr/>
        </p:nvSpPr>
        <p:spPr>
          <a:xfrm>
            <a:off x="10215176" y="3598036"/>
            <a:ext cx="62119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/>
              <a:t>90%</a:t>
            </a:r>
            <a:r>
              <a:rPr lang="pt-BR" sz="2400" dirty="0"/>
              <a:t>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F323A1B-BA5E-2FBC-1E24-CB705430F4F8}"/>
              </a:ext>
            </a:extLst>
          </p:cNvPr>
          <p:cNvSpPr txBox="1"/>
          <p:nvPr/>
        </p:nvSpPr>
        <p:spPr>
          <a:xfrm>
            <a:off x="3731303" y="646553"/>
            <a:ext cx="61672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/>
              <a:t>Taxa de transmissão vertical</a:t>
            </a:r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171609F6-3A1A-40AD-8164-5A9771E7D513}"/>
              </a:ext>
            </a:extLst>
          </p:cNvPr>
          <p:cNvCxnSpPr>
            <a:cxnSpLocks/>
          </p:cNvCxnSpPr>
          <p:nvPr/>
        </p:nvCxnSpPr>
        <p:spPr>
          <a:xfrm>
            <a:off x="1294156" y="4048485"/>
            <a:ext cx="10181691" cy="165717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FD35F20-65A5-FBC6-E1DE-649487A92968}"/>
              </a:ext>
            </a:extLst>
          </p:cNvPr>
          <p:cNvSpPr txBox="1"/>
          <p:nvPr/>
        </p:nvSpPr>
        <p:spPr>
          <a:xfrm>
            <a:off x="4869606" y="1551155"/>
            <a:ext cx="86200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/>
              <a:t>Gravidade</a:t>
            </a:r>
          </a:p>
        </p:txBody>
      </p:sp>
    </p:spTree>
    <p:extLst>
      <p:ext uri="{BB962C8B-B14F-4D97-AF65-F5344CB8AC3E}">
        <p14:creationId xmlns:p14="http://schemas.microsoft.com/office/powerpoint/2010/main" val="242964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8" grpId="0"/>
      <p:bldP spid="8" grpId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58AF24C7-D983-8432-E915-D3FC8EC0644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alphaModFix amt="50000"/>
          </a:blip>
          <a:stretch>
            <a:fillRect/>
          </a:stretch>
        </p:blipFill>
        <p:spPr>
          <a:xfrm>
            <a:off x="116784" y="204787"/>
            <a:ext cx="12075215" cy="652976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8F6FBD3-7422-9D07-65E9-CA1AF4A44518}"/>
              </a:ext>
            </a:extLst>
          </p:cNvPr>
          <p:cNvSpPr txBox="1"/>
          <p:nvPr/>
        </p:nvSpPr>
        <p:spPr>
          <a:xfrm>
            <a:off x="116785" y="123447"/>
            <a:ext cx="60976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/>
              <a:t>MANIFESTAÇÕES CLÍNICAS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AA12088-3A30-E196-388C-3A04C240BB37}"/>
              </a:ext>
            </a:extLst>
          </p:cNvPr>
          <p:cNvSpPr txBox="1"/>
          <p:nvPr/>
        </p:nvSpPr>
        <p:spPr>
          <a:xfrm>
            <a:off x="401704" y="2084675"/>
            <a:ext cx="97138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/>
              <a:t>Morte fetal</a:t>
            </a:r>
          </a:p>
          <a:p>
            <a:r>
              <a:rPr lang="pt-BR" sz="3200" dirty="0"/>
              <a:t> </a:t>
            </a:r>
          </a:p>
          <a:p>
            <a:r>
              <a:rPr lang="pt-BR" sz="3200" dirty="0"/>
              <a:t>Prematuridade 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55D311B-99B8-439B-2035-9AB1EC7C2493}"/>
              </a:ext>
            </a:extLst>
          </p:cNvPr>
          <p:cNvSpPr txBox="1"/>
          <p:nvPr/>
        </p:nvSpPr>
        <p:spPr>
          <a:xfrm>
            <a:off x="116783" y="1198612"/>
            <a:ext cx="999876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/>
              <a:t>Entre as consequências estão descritas:</a:t>
            </a:r>
          </a:p>
          <a:p>
            <a:endParaRPr lang="pt-BR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265A249-92A5-EFF6-4A40-92EF6B4356C8}"/>
              </a:ext>
            </a:extLst>
          </p:cNvPr>
          <p:cNvSpPr txBox="1"/>
          <p:nvPr/>
        </p:nvSpPr>
        <p:spPr>
          <a:xfrm>
            <a:off x="116783" y="3917171"/>
            <a:ext cx="742701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/>
              <a:t>Manifestações clínicas : - Miocardite</a:t>
            </a:r>
          </a:p>
          <a:p>
            <a:r>
              <a:rPr lang="pt-BR" sz="3200" dirty="0"/>
              <a:t>                                           - Pneumonia</a:t>
            </a:r>
          </a:p>
          <a:p>
            <a:r>
              <a:rPr lang="pt-BR" sz="3200" dirty="0"/>
              <a:t>                                           - Hepatite</a:t>
            </a:r>
          </a:p>
          <a:p>
            <a:r>
              <a:rPr lang="pt-BR" sz="3200" dirty="0"/>
              <a:t>                                           - Purpura</a:t>
            </a:r>
          </a:p>
          <a:p>
            <a:r>
              <a:rPr lang="pt-BR" sz="3200" dirty="0"/>
              <a:t>                                           - Coriorretinite</a:t>
            </a:r>
          </a:p>
        </p:txBody>
      </p:sp>
    </p:spTree>
    <p:extLst>
      <p:ext uri="{BB962C8B-B14F-4D97-AF65-F5344CB8AC3E}">
        <p14:creationId xmlns:p14="http://schemas.microsoft.com/office/powerpoint/2010/main" val="357027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8973CAD-C0E1-116B-D9BF-E9652016A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96" y="560479"/>
            <a:ext cx="4228541" cy="94022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98A4062-86B8-1A4B-FBB3-78F470AD0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" y="1497330"/>
            <a:ext cx="4410455" cy="525442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B746778-EAE5-233B-CD59-CC0F5EA55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5696" y="960120"/>
            <a:ext cx="4800349" cy="5791634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913D664C-4433-0D89-CC69-D3CF6822A723}"/>
              </a:ext>
            </a:extLst>
          </p:cNvPr>
          <p:cNvSpPr/>
          <p:nvPr/>
        </p:nvSpPr>
        <p:spPr>
          <a:xfrm>
            <a:off x="243840" y="1798983"/>
            <a:ext cx="4410455" cy="940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4332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A6F3A97-6F95-B1AF-523C-53EB54FC0B79}"/>
              </a:ext>
            </a:extLst>
          </p:cNvPr>
          <p:cNvSpPr txBox="1"/>
          <p:nvPr/>
        </p:nvSpPr>
        <p:spPr>
          <a:xfrm>
            <a:off x="116785" y="123447"/>
            <a:ext cx="60976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/>
              <a:t>DIAGNÓSTICO: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A5E1B00-FEEA-42B7-8396-F68DC8C08015}"/>
              </a:ext>
            </a:extLst>
          </p:cNvPr>
          <p:cNvSpPr txBox="1"/>
          <p:nvPr/>
        </p:nvSpPr>
        <p:spPr>
          <a:xfrm>
            <a:off x="331304" y="924868"/>
            <a:ext cx="11567325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dirty="0"/>
              <a:t>Diagnóstico de toxoplasmose               infecção Aguda/Crônica.</a:t>
            </a:r>
          </a:p>
          <a:p>
            <a:endParaRPr lang="pt-BR" sz="3200" dirty="0"/>
          </a:p>
          <a:p>
            <a:r>
              <a:rPr lang="pt-BR" sz="2400" dirty="0"/>
              <a:t> </a:t>
            </a:r>
            <a:r>
              <a:rPr lang="pt-BR" sz="2800" dirty="0"/>
              <a:t>- Situação Epidemiológica.</a:t>
            </a:r>
          </a:p>
          <a:p>
            <a:endParaRPr lang="pt-BR" sz="2800" dirty="0"/>
          </a:p>
          <a:p>
            <a:r>
              <a:rPr lang="pt-BR" sz="2800" dirty="0"/>
              <a:t> - Manifestações clínicas.</a:t>
            </a:r>
          </a:p>
          <a:p>
            <a:endParaRPr lang="pt-BR" sz="2400" dirty="0"/>
          </a:p>
          <a:p>
            <a:r>
              <a:rPr lang="pt-BR" sz="2400" dirty="0"/>
              <a:t> - </a:t>
            </a:r>
            <a:r>
              <a:rPr lang="pt-BR" sz="3200" dirty="0"/>
              <a:t>Estudos sorológicos </a:t>
            </a:r>
            <a:r>
              <a:rPr lang="pt-BR" sz="2400" dirty="0"/>
              <a:t>: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6B94FB8-A611-6583-5463-F1B1F03FA80F}"/>
              </a:ext>
            </a:extLst>
          </p:cNvPr>
          <p:cNvSpPr txBox="1"/>
          <p:nvPr/>
        </p:nvSpPr>
        <p:spPr>
          <a:xfrm>
            <a:off x="3620821" y="4143804"/>
            <a:ext cx="87762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t-BR" sz="2800" dirty="0"/>
              <a:t>ELISA , Imunofluorescência indireta  -  </a:t>
            </a:r>
            <a:r>
              <a:rPr lang="pt-BR" sz="2800" dirty="0" err="1"/>
              <a:t>IgM</a:t>
            </a:r>
            <a:r>
              <a:rPr lang="pt-BR" sz="2800" dirty="0"/>
              <a:t> , </a:t>
            </a:r>
            <a:r>
              <a:rPr lang="pt-BR" sz="2800" dirty="0" err="1"/>
              <a:t>IgG</a:t>
            </a:r>
            <a:r>
              <a:rPr lang="pt-BR" sz="2800" dirty="0"/>
              <a:t> e </a:t>
            </a:r>
            <a:r>
              <a:rPr lang="pt-BR" sz="2800" dirty="0" err="1"/>
              <a:t>IgA</a:t>
            </a:r>
            <a:endParaRPr lang="pt-BR" sz="2800" dirty="0"/>
          </a:p>
          <a:p>
            <a:pPr algn="just"/>
            <a:endParaRPr lang="pt-BR" sz="24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2AC1B55-0F1A-75BE-EB9B-69111F800808}"/>
              </a:ext>
            </a:extLst>
          </p:cNvPr>
          <p:cNvSpPr txBox="1"/>
          <p:nvPr/>
        </p:nvSpPr>
        <p:spPr>
          <a:xfrm>
            <a:off x="447257" y="5148302"/>
            <a:ext cx="744440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dirty="0"/>
          </a:p>
          <a:p>
            <a:pPr algn="just"/>
            <a:r>
              <a:rPr lang="pt-BR" sz="2400" dirty="0"/>
              <a:t>- </a:t>
            </a:r>
            <a:r>
              <a:rPr lang="pt-BR" sz="3200" dirty="0"/>
              <a:t>Biologia Molecular</a:t>
            </a:r>
            <a:r>
              <a:rPr lang="pt-BR" sz="2400" dirty="0"/>
              <a:t>:     </a:t>
            </a:r>
            <a:r>
              <a:rPr lang="pt-BR" sz="2800" dirty="0"/>
              <a:t>RT-PCR</a:t>
            </a:r>
          </a:p>
          <a:p>
            <a:pPr algn="just"/>
            <a:endParaRPr lang="pt-BR" sz="2400" dirty="0"/>
          </a:p>
          <a:p>
            <a:pPr algn="just"/>
            <a:endParaRPr lang="pt-BR" sz="2400" dirty="0"/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399E6C49-859E-934C-490D-CCCDD9BC303C}"/>
              </a:ext>
            </a:extLst>
          </p:cNvPr>
          <p:cNvCxnSpPr/>
          <p:nvPr/>
        </p:nvCxnSpPr>
        <p:spPr>
          <a:xfrm>
            <a:off x="5486400" y="1223010"/>
            <a:ext cx="81948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E577EA-E998-B805-2422-B895D12FBC37}"/>
              </a:ext>
            </a:extLst>
          </p:cNvPr>
          <p:cNvSpPr txBox="1"/>
          <p:nvPr/>
        </p:nvSpPr>
        <p:spPr>
          <a:xfrm>
            <a:off x="3584046" y="4712192"/>
            <a:ext cx="744440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pt-BR" sz="2800" dirty="0"/>
              <a:t>Teste de Avidez de IgG</a:t>
            </a:r>
          </a:p>
          <a:p>
            <a:pPr algn="just"/>
            <a:endParaRPr lang="pt-BR" sz="2400" dirty="0"/>
          </a:p>
          <a:p>
            <a:pPr algn="just"/>
            <a:endParaRPr lang="pt-BR" sz="24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767F2BB-E2BF-A6E3-FB87-5D1B41097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164" y="1787226"/>
            <a:ext cx="2258175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5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EC708D3-D8D6-7BD0-DD39-03C19FC5B2C9}"/>
              </a:ext>
            </a:extLst>
          </p:cNvPr>
          <p:cNvSpPr txBox="1"/>
          <p:nvPr/>
        </p:nvSpPr>
        <p:spPr>
          <a:xfrm>
            <a:off x="1737898" y="47685"/>
            <a:ext cx="88327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dirty="0"/>
              <a:t>Comportamento das imunoglobulinas para diagnóstico da toxoplasmose adquirida na gestação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C9F5032-0918-9E15-0BDD-02CB2BA093BE}"/>
              </a:ext>
            </a:extLst>
          </p:cNvPr>
          <p:cNvSpPr txBox="1"/>
          <p:nvPr/>
        </p:nvSpPr>
        <p:spPr>
          <a:xfrm>
            <a:off x="116540" y="1462860"/>
            <a:ext cx="1207546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800" dirty="0"/>
              <a:t>IgM</a:t>
            </a:r>
            <a:r>
              <a:rPr lang="pt-BR" sz="2400" dirty="0"/>
              <a:t>:  </a:t>
            </a:r>
            <a:r>
              <a:rPr lang="pt-BR" sz="2800" dirty="0"/>
              <a:t>Positiva 5 a 14 dias após a infecção.</a:t>
            </a:r>
          </a:p>
          <a:p>
            <a:pPr algn="just"/>
            <a:r>
              <a:rPr lang="pt-BR" sz="2800" dirty="0"/>
              <a:t>         Em geral, não está presente na fase crônica, mas pode ser detectada com   </a:t>
            </a:r>
          </a:p>
          <a:p>
            <a:pPr algn="just"/>
            <a:r>
              <a:rPr lang="pt-BR" sz="2800" dirty="0"/>
              <a:t>         títulos baixos </a:t>
            </a:r>
            <a:r>
              <a:rPr lang="pt-BR" sz="2800" u="sng" dirty="0"/>
              <a:t>(IgM residual).</a:t>
            </a:r>
          </a:p>
          <a:p>
            <a:pPr algn="just"/>
            <a:r>
              <a:rPr lang="pt-BR" sz="2800" dirty="0"/>
              <a:t>         Não deve ser usada como único marcador de infecção aguda.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94AB2CA-4B40-8D5B-3506-A2ED9CB1A892}"/>
              </a:ext>
            </a:extLst>
          </p:cNvPr>
          <p:cNvSpPr txBox="1"/>
          <p:nvPr/>
        </p:nvSpPr>
        <p:spPr>
          <a:xfrm>
            <a:off x="116540" y="3441887"/>
            <a:ext cx="1135048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/>
              <a:t>IgG</a:t>
            </a:r>
            <a:r>
              <a:rPr lang="pt-BR" dirty="0"/>
              <a:t>: </a:t>
            </a:r>
            <a:r>
              <a:rPr lang="pt-BR" sz="2800" dirty="0"/>
              <a:t>Aparece entre 7 e 14 dias. </a:t>
            </a:r>
          </a:p>
          <a:p>
            <a:r>
              <a:rPr lang="pt-BR" sz="2800" dirty="0"/>
              <a:t>         Seu pico máximo 02 meses após a infecção.</a:t>
            </a:r>
          </a:p>
          <a:p>
            <a:r>
              <a:rPr lang="pt-BR" sz="2800" dirty="0"/>
              <a:t>         Em geral permanece pelo resto da vida em títulos baixos.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11D07E8-4C3F-1890-70BF-09378E721110}"/>
              </a:ext>
            </a:extLst>
          </p:cNvPr>
          <p:cNvSpPr txBox="1"/>
          <p:nvPr/>
        </p:nvSpPr>
        <p:spPr>
          <a:xfrm>
            <a:off x="116540" y="4990027"/>
            <a:ext cx="1193689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800" dirty="0"/>
              <a:t>IgA: Positiva após 14 dias da infecção. </a:t>
            </a:r>
          </a:p>
          <a:p>
            <a:pPr algn="just"/>
            <a:r>
              <a:rPr lang="pt-BR" sz="2800" dirty="0"/>
              <a:t>        Detectável  em  cerca  de  80%  dos  casos  de toxoplasmose  e  permanece  </a:t>
            </a:r>
          </a:p>
          <a:p>
            <a:pPr algn="just"/>
            <a:r>
              <a:rPr lang="pt-BR" sz="2800" dirty="0"/>
              <a:t>        reagente entre 3 e 6 meses, apoiando o diagnóstico da infecção aguda.</a:t>
            </a:r>
          </a:p>
        </p:txBody>
      </p:sp>
    </p:spTree>
    <p:extLst>
      <p:ext uri="{BB962C8B-B14F-4D97-AF65-F5344CB8AC3E}">
        <p14:creationId xmlns:p14="http://schemas.microsoft.com/office/powerpoint/2010/main" val="330023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330" y="1476103"/>
            <a:ext cx="11578590" cy="465037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BFB65F6-B8DC-13F7-85ED-034C18E30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2356" y="326692"/>
            <a:ext cx="8883608" cy="62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0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781586" y="121199"/>
            <a:ext cx="33033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/>
              <a:t>       AVIDEZ </a:t>
            </a:r>
            <a:r>
              <a:rPr lang="pt-BR" sz="4000" dirty="0" err="1"/>
              <a:t>IgG</a:t>
            </a:r>
            <a:endParaRPr lang="pt-BR" sz="40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303846" y="2548115"/>
            <a:ext cx="3911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MARCADOR TEMPORAL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5618711" y="1903031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RECENTES  - BAIXA AVIDEZ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542511" y="3242903"/>
            <a:ext cx="5593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ANTIGAS -  ALTA AVIDEZ</a:t>
            </a:r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DC2C42F9-01CF-0386-BCED-77B37D9AB609}"/>
              </a:ext>
            </a:extLst>
          </p:cNvPr>
          <p:cNvCxnSpPr>
            <a:stCxn id="6" idx="3"/>
          </p:cNvCxnSpPr>
          <p:nvPr/>
        </p:nvCxnSpPr>
        <p:spPr>
          <a:xfrm flipV="1">
            <a:off x="4214981" y="2133864"/>
            <a:ext cx="1327530" cy="6758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0F422D4F-4C4D-8DA1-3CB0-76FF1958A1D5}"/>
              </a:ext>
            </a:extLst>
          </p:cNvPr>
          <p:cNvCxnSpPr>
            <a:cxnSpLocks/>
          </p:cNvCxnSpPr>
          <p:nvPr/>
        </p:nvCxnSpPr>
        <p:spPr>
          <a:xfrm>
            <a:off x="4214981" y="2832194"/>
            <a:ext cx="1327530" cy="6055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avidez">
            <a:extLst>
              <a:ext uri="{FF2B5EF4-FFF2-40B4-BE49-F238E27FC236}">
                <a16:creationId xmlns:a16="http://schemas.microsoft.com/office/drawing/2014/main" id="{B3309459-9EA1-A20C-9348-B25727F66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023" y="4163757"/>
            <a:ext cx="6944852" cy="257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EB28E8F-6CAC-A0C2-D1FF-54A727320C06}"/>
              </a:ext>
            </a:extLst>
          </p:cNvPr>
          <p:cNvSpPr txBox="1"/>
          <p:nvPr/>
        </p:nvSpPr>
        <p:spPr>
          <a:xfrm>
            <a:off x="5542511" y="576845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/>
              <a:t>(16 semanas) </a:t>
            </a:r>
          </a:p>
        </p:txBody>
      </p:sp>
    </p:spTree>
    <p:extLst>
      <p:ext uri="{BB962C8B-B14F-4D97-AF65-F5344CB8AC3E}">
        <p14:creationId xmlns:p14="http://schemas.microsoft.com/office/powerpoint/2010/main" val="384900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tângulo Arredondado 84"/>
          <p:cNvSpPr/>
          <p:nvPr/>
        </p:nvSpPr>
        <p:spPr>
          <a:xfrm>
            <a:off x="8754323" y="5266598"/>
            <a:ext cx="3276353" cy="15020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Arredondado 30"/>
          <p:cNvSpPr/>
          <p:nvPr/>
        </p:nvSpPr>
        <p:spPr>
          <a:xfrm>
            <a:off x="6532030" y="4782044"/>
            <a:ext cx="1886486" cy="5405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Arredondado 29"/>
          <p:cNvSpPr/>
          <p:nvPr/>
        </p:nvSpPr>
        <p:spPr>
          <a:xfrm>
            <a:off x="5743407" y="3263297"/>
            <a:ext cx="3372640" cy="9634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Arredondado 28"/>
          <p:cNvSpPr/>
          <p:nvPr/>
        </p:nvSpPr>
        <p:spPr>
          <a:xfrm>
            <a:off x="6245194" y="1614534"/>
            <a:ext cx="2468500" cy="10369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Arredondado 27"/>
          <p:cNvSpPr/>
          <p:nvPr/>
        </p:nvSpPr>
        <p:spPr>
          <a:xfrm>
            <a:off x="2641781" y="4899925"/>
            <a:ext cx="3232544" cy="1372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Arredondado 25"/>
          <p:cNvSpPr/>
          <p:nvPr/>
        </p:nvSpPr>
        <p:spPr>
          <a:xfrm>
            <a:off x="2034458" y="3842366"/>
            <a:ext cx="1815736" cy="7184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Arredondado 26"/>
          <p:cNvSpPr/>
          <p:nvPr/>
        </p:nvSpPr>
        <p:spPr>
          <a:xfrm>
            <a:off x="54428" y="4832174"/>
            <a:ext cx="1947549" cy="1824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Arredondado 24"/>
          <p:cNvSpPr/>
          <p:nvPr/>
        </p:nvSpPr>
        <p:spPr>
          <a:xfrm>
            <a:off x="39736" y="3784401"/>
            <a:ext cx="1356361" cy="7184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Arredondado 23"/>
          <p:cNvSpPr/>
          <p:nvPr/>
        </p:nvSpPr>
        <p:spPr>
          <a:xfrm>
            <a:off x="87075" y="2897208"/>
            <a:ext cx="3905794" cy="7184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Arredondado 11"/>
          <p:cNvSpPr/>
          <p:nvPr/>
        </p:nvSpPr>
        <p:spPr>
          <a:xfrm>
            <a:off x="3307084" y="1635349"/>
            <a:ext cx="2860767" cy="7184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Arredondado 3"/>
          <p:cNvSpPr/>
          <p:nvPr/>
        </p:nvSpPr>
        <p:spPr>
          <a:xfrm>
            <a:off x="261274" y="1649289"/>
            <a:ext cx="2860767" cy="7184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492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-189393" y="1749733"/>
            <a:ext cx="3762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Infecção Prévia à gestação.</a:t>
            </a:r>
          </a:p>
          <a:p>
            <a:pPr algn="ctr"/>
            <a:r>
              <a:rPr lang="pt-BR" sz="2000" dirty="0"/>
              <a:t>Orientações.</a:t>
            </a:r>
          </a:p>
        </p:txBody>
      </p:sp>
      <p:cxnSp>
        <p:nvCxnSpPr>
          <p:cNvPr id="6" name="Conector reto 5"/>
          <p:cNvCxnSpPr/>
          <p:nvPr/>
        </p:nvCxnSpPr>
        <p:spPr>
          <a:xfrm>
            <a:off x="1854926" y="1299640"/>
            <a:ext cx="1" cy="346280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3294150" y="1659860"/>
            <a:ext cx="28172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Possibilidade de Infecção durante  à gestação</a:t>
            </a:r>
          </a:p>
        </p:txBody>
      </p:sp>
      <p:cxnSp>
        <p:nvCxnSpPr>
          <p:cNvPr id="13" name="Conector reto 12"/>
          <p:cNvCxnSpPr/>
          <p:nvPr/>
        </p:nvCxnSpPr>
        <p:spPr>
          <a:xfrm>
            <a:off x="4715692" y="1299640"/>
            <a:ext cx="1" cy="346280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812075" y="0"/>
            <a:ext cx="2495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ATÉ 16 SEMANAS</a:t>
            </a:r>
          </a:p>
        </p:txBody>
      </p:sp>
      <p:sp>
        <p:nvSpPr>
          <p:cNvPr id="15" name="CaixaDeTexto 14"/>
          <p:cNvSpPr txBox="1"/>
          <p:nvPr/>
        </p:nvSpPr>
        <p:spPr>
          <a:xfrm flipH="1">
            <a:off x="54428" y="2909354"/>
            <a:ext cx="3851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Iniciar Imediatamente Espiramicina.</a:t>
            </a:r>
          </a:p>
          <a:p>
            <a:pPr algn="ctr"/>
            <a:r>
              <a:rPr lang="pt-BR" sz="2000" dirty="0"/>
              <a:t>Solicitar Teste de Avidez </a:t>
            </a:r>
            <a:r>
              <a:rPr lang="pt-BR" sz="2000" dirty="0" err="1"/>
              <a:t>IgG</a:t>
            </a:r>
            <a:endParaRPr lang="pt-BR" sz="2000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125453" y="3794972"/>
            <a:ext cx="2257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Avidez </a:t>
            </a:r>
            <a:r>
              <a:rPr lang="pt-BR" sz="2000" dirty="0" err="1"/>
              <a:t>IgG</a:t>
            </a:r>
            <a:r>
              <a:rPr lang="pt-BR" sz="2000" dirty="0"/>
              <a:t> Forte/Alta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1819268" y="3829422"/>
            <a:ext cx="2257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Avidez </a:t>
            </a:r>
            <a:r>
              <a:rPr lang="pt-BR" sz="2000" dirty="0" err="1"/>
              <a:t>IgG</a:t>
            </a:r>
            <a:r>
              <a:rPr lang="pt-BR" sz="2000" dirty="0"/>
              <a:t> Fraca/Moderada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-35831" y="4832174"/>
            <a:ext cx="20378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 Provável Infecção Prévia à gestação</a:t>
            </a:r>
          </a:p>
          <a:p>
            <a:pPr algn="ctr"/>
            <a:r>
              <a:rPr lang="pt-BR" sz="2000" dirty="0"/>
              <a:t>Interromper Espiramicina</a:t>
            </a:r>
          </a:p>
          <a:p>
            <a:pPr algn="ctr"/>
            <a:r>
              <a:rPr lang="pt-BR" sz="2000" dirty="0" err="1"/>
              <a:t>Pré</a:t>
            </a:r>
            <a:r>
              <a:rPr lang="pt-BR" sz="2000" dirty="0"/>
              <a:t> natal risco habitual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2616927" y="4797724"/>
            <a:ext cx="335389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Provável Infecção Aguda</a:t>
            </a:r>
            <a:r>
              <a:rPr lang="pt-BR" sz="3600" dirty="0"/>
              <a:t>*</a:t>
            </a:r>
          </a:p>
          <a:p>
            <a:pPr algn="ctr"/>
            <a:r>
              <a:rPr lang="pt-BR" sz="2000" dirty="0"/>
              <a:t>Manter Espiramicina. </a:t>
            </a:r>
          </a:p>
          <a:p>
            <a:pPr algn="ctr"/>
            <a:r>
              <a:rPr lang="pt-BR" sz="2000" dirty="0"/>
              <a:t>Notificar. </a:t>
            </a:r>
            <a:r>
              <a:rPr lang="pt-BR" sz="2000" dirty="0" err="1"/>
              <a:t>Pré</a:t>
            </a:r>
            <a:r>
              <a:rPr lang="pt-BR" sz="2000" dirty="0"/>
              <a:t> natal de alto risco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6167852" y="1645920"/>
            <a:ext cx="26626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Infecção muito recente ou </a:t>
            </a:r>
          </a:p>
          <a:p>
            <a:pPr algn="ctr"/>
            <a:r>
              <a:rPr lang="pt-BR" sz="2000" dirty="0" err="1"/>
              <a:t>IgM</a:t>
            </a:r>
            <a:r>
              <a:rPr lang="pt-BR" sz="2000" dirty="0"/>
              <a:t> falso positivo.</a:t>
            </a:r>
          </a:p>
          <a:p>
            <a:pPr algn="ctr"/>
            <a:endParaRPr lang="pt-BR" sz="2000" dirty="0"/>
          </a:p>
        </p:txBody>
      </p:sp>
      <p:sp>
        <p:nvSpPr>
          <p:cNvPr id="21" name="CaixaDeTexto 20"/>
          <p:cNvSpPr txBox="1"/>
          <p:nvPr/>
        </p:nvSpPr>
        <p:spPr>
          <a:xfrm flipH="1">
            <a:off x="5675855" y="3230105"/>
            <a:ext cx="34921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Iniciar imediatamente Espiramicina.</a:t>
            </a:r>
          </a:p>
          <a:p>
            <a:pPr algn="ctr"/>
            <a:r>
              <a:rPr lang="pt-BR" sz="2000" dirty="0"/>
              <a:t>Repetir </a:t>
            </a:r>
            <a:r>
              <a:rPr lang="pt-BR" sz="2000" dirty="0" err="1"/>
              <a:t>IgG</a:t>
            </a:r>
            <a:r>
              <a:rPr lang="pt-BR" sz="2000" dirty="0"/>
              <a:t> e </a:t>
            </a:r>
            <a:r>
              <a:rPr lang="pt-BR" sz="2000" dirty="0" err="1"/>
              <a:t>IgM</a:t>
            </a:r>
            <a:r>
              <a:rPr lang="pt-BR" sz="2000" dirty="0"/>
              <a:t> 2 a 3 semanas</a:t>
            </a:r>
          </a:p>
        </p:txBody>
      </p:sp>
      <p:sp>
        <p:nvSpPr>
          <p:cNvPr id="22" name="CaixaDeTexto 21"/>
          <p:cNvSpPr txBox="1"/>
          <p:nvPr/>
        </p:nvSpPr>
        <p:spPr>
          <a:xfrm flipH="1">
            <a:off x="5533194" y="4846186"/>
            <a:ext cx="3851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 </a:t>
            </a:r>
            <a:r>
              <a:rPr lang="pt-BR" sz="2000" dirty="0" err="1"/>
              <a:t>IgG</a:t>
            </a:r>
            <a:r>
              <a:rPr lang="pt-BR" sz="2000" dirty="0"/>
              <a:t> (-) e </a:t>
            </a:r>
            <a:r>
              <a:rPr lang="pt-BR" sz="2000" dirty="0" err="1"/>
              <a:t>IgM</a:t>
            </a:r>
            <a:r>
              <a:rPr lang="pt-BR" sz="2000" dirty="0"/>
              <a:t> (-/+)</a:t>
            </a:r>
          </a:p>
        </p:txBody>
      </p:sp>
      <p:cxnSp>
        <p:nvCxnSpPr>
          <p:cNvPr id="33" name="Conector reto 32"/>
          <p:cNvCxnSpPr>
            <a:stCxn id="11" idx="2"/>
            <a:endCxn id="24" idx="0"/>
          </p:cNvCxnSpPr>
          <p:nvPr/>
        </p:nvCxnSpPr>
        <p:spPr>
          <a:xfrm flipH="1">
            <a:off x="2039972" y="2367746"/>
            <a:ext cx="2662790" cy="529462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/>
          <p:cNvCxnSpPr/>
          <p:nvPr/>
        </p:nvCxnSpPr>
        <p:spPr>
          <a:xfrm flipH="1">
            <a:off x="1424402" y="3635889"/>
            <a:ext cx="267254" cy="482721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to 34"/>
          <p:cNvCxnSpPr>
            <a:endCxn id="18" idx="0"/>
          </p:cNvCxnSpPr>
          <p:nvPr/>
        </p:nvCxnSpPr>
        <p:spPr>
          <a:xfrm>
            <a:off x="734413" y="4488801"/>
            <a:ext cx="248660" cy="343373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tângulo Arredondado 35"/>
          <p:cNvSpPr/>
          <p:nvPr/>
        </p:nvSpPr>
        <p:spPr>
          <a:xfrm>
            <a:off x="3472544" y="482273"/>
            <a:ext cx="2529846" cy="8499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2" name="Conector reto 41"/>
          <p:cNvCxnSpPr/>
          <p:nvPr/>
        </p:nvCxnSpPr>
        <p:spPr>
          <a:xfrm>
            <a:off x="1713172" y="3635100"/>
            <a:ext cx="303408" cy="537330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to 44"/>
          <p:cNvCxnSpPr/>
          <p:nvPr/>
        </p:nvCxnSpPr>
        <p:spPr>
          <a:xfrm>
            <a:off x="2879376" y="4560823"/>
            <a:ext cx="1378677" cy="318592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tângulo 48"/>
          <p:cNvSpPr/>
          <p:nvPr/>
        </p:nvSpPr>
        <p:spPr>
          <a:xfrm>
            <a:off x="39736" y="482273"/>
            <a:ext cx="6148979" cy="2533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 50"/>
          <p:cNvSpPr/>
          <p:nvPr/>
        </p:nvSpPr>
        <p:spPr>
          <a:xfrm>
            <a:off x="1" y="2651503"/>
            <a:ext cx="4715692" cy="21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 51"/>
          <p:cNvSpPr/>
          <p:nvPr/>
        </p:nvSpPr>
        <p:spPr>
          <a:xfrm>
            <a:off x="39736" y="4560823"/>
            <a:ext cx="5875179" cy="2210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Retângulo 52"/>
          <p:cNvSpPr/>
          <p:nvPr/>
        </p:nvSpPr>
        <p:spPr>
          <a:xfrm>
            <a:off x="6293224" y="482273"/>
            <a:ext cx="2537268" cy="8144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55" name="Conector reto 54"/>
          <p:cNvCxnSpPr>
            <a:endCxn id="20" idx="0"/>
          </p:cNvCxnSpPr>
          <p:nvPr/>
        </p:nvCxnSpPr>
        <p:spPr>
          <a:xfrm flipH="1">
            <a:off x="7499172" y="1281951"/>
            <a:ext cx="17734" cy="363969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to 63"/>
          <p:cNvCxnSpPr/>
          <p:nvPr/>
        </p:nvCxnSpPr>
        <p:spPr>
          <a:xfrm flipH="1">
            <a:off x="7421922" y="2651706"/>
            <a:ext cx="25540" cy="658648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to 64"/>
          <p:cNvCxnSpPr>
            <a:endCxn id="31" idx="0"/>
          </p:cNvCxnSpPr>
          <p:nvPr/>
        </p:nvCxnSpPr>
        <p:spPr>
          <a:xfrm>
            <a:off x="7421922" y="4232082"/>
            <a:ext cx="53351" cy="549962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tângulo Arredondado 69"/>
          <p:cNvSpPr/>
          <p:nvPr/>
        </p:nvSpPr>
        <p:spPr>
          <a:xfrm>
            <a:off x="2479542" y="5349680"/>
            <a:ext cx="3430604" cy="1372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1" name="CaixaDeTexto 70"/>
          <p:cNvSpPr txBox="1"/>
          <p:nvPr/>
        </p:nvSpPr>
        <p:spPr>
          <a:xfrm>
            <a:off x="2383151" y="5390527"/>
            <a:ext cx="3725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Interromper Espiramicina. </a:t>
            </a:r>
          </a:p>
          <a:p>
            <a:pPr algn="ctr"/>
            <a:r>
              <a:rPr lang="pt-BR" dirty="0"/>
              <a:t>Orientar medidas de prevenção.</a:t>
            </a:r>
          </a:p>
          <a:p>
            <a:pPr algn="ctr"/>
            <a:r>
              <a:rPr lang="pt-BR" dirty="0"/>
              <a:t>Repetir sorologia preferencialmente mensal ou  trimestralmente</a:t>
            </a:r>
          </a:p>
        </p:txBody>
      </p:sp>
      <p:cxnSp>
        <p:nvCxnSpPr>
          <p:cNvPr id="72" name="Conector reto 71"/>
          <p:cNvCxnSpPr/>
          <p:nvPr/>
        </p:nvCxnSpPr>
        <p:spPr>
          <a:xfrm flipH="1">
            <a:off x="5889504" y="5339293"/>
            <a:ext cx="1575693" cy="696474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tângulo Arredondado 78"/>
          <p:cNvSpPr/>
          <p:nvPr/>
        </p:nvSpPr>
        <p:spPr>
          <a:xfrm>
            <a:off x="9241892" y="2108353"/>
            <a:ext cx="2403558" cy="22100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0" name="CaixaDeTexto 79"/>
          <p:cNvSpPr txBox="1"/>
          <p:nvPr/>
        </p:nvSpPr>
        <p:spPr>
          <a:xfrm>
            <a:off x="9153788" y="2256089"/>
            <a:ext cx="26626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Orientar medidas de prevenção.</a:t>
            </a:r>
          </a:p>
          <a:p>
            <a:pPr algn="ctr"/>
            <a:r>
              <a:rPr lang="pt-BR" sz="2000" dirty="0"/>
              <a:t>Repetir sorologia preferencialmente mensal ou  trimestralmente.</a:t>
            </a:r>
          </a:p>
          <a:p>
            <a:pPr algn="ctr"/>
            <a:endParaRPr lang="pt-BR" sz="2000" dirty="0"/>
          </a:p>
        </p:txBody>
      </p:sp>
      <p:sp>
        <p:nvSpPr>
          <p:cNvPr id="81" name="Retângulo 80"/>
          <p:cNvSpPr/>
          <p:nvPr/>
        </p:nvSpPr>
        <p:spPr>
          <a:xfrm>
            <a:off x="9154011" y="482273"/>
            <a:ext cx="2403558" cy="881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2" name="Conector reto 81"/>
          <p:cNvCxnSpPr>
            <a:endCxn id="79" idx="0"/>
          </p:cNvCxnSpPr>
          <p:nvPr/>
        </p:nvCxnSpPr>
        <p:spPr>
          <a:xfrm>
            <a:off x="10355790" y="1292830"/>
            <a:ext cx="87881" cy="815523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CaixaDeTexto 82"/>
          <p:cNvSpPr txBox="1"/>
          <p:nvPr/>
        </p:nvSpPr>
        <p:spPr>
          <a:xfrm flipH="1">
            <a:off x="5521779" y="4877642"/>
            <a:ext cx="3851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 </a:t>
            </a:r>
            <a:r>
              <a:rPr lang="pt-BR" sz="2000" dirty="0" err="1"/>
              <a:t>IgG</a:t>
            </a:r>
            <a:r>
              <a:rPr lang="pt-BR" sz="2000" dirty="0"/>
              <a:t> (+) e </a:t>
            </a:r>
            <a:r>
              <a:rPr lang="pt-BR" sz="2000" dirty="0" err="1"/>
              <a:t>IgM</a:t>
            </a:r>
            <a:r>
              <a:rPr lang="pt-BR" sz="2000" dirty="0"/>
              <a:t> (+)</a:t>
            </a:r>
          </a:p>
        </p:txBody>
      </p:sp>
      <p:sp>
        <p:nvSpPr>
          <p:cNvPr id="84" name="CaixaDeTexto 83"/>
          <p:cNvSpPr txBox="1"/>
          <p:nvPr/>
        </p:nvSpPr>
        <p:spPr>
          <a:xfrm>
            <a:off x="8736689" y="5322605"/>
            <a:ext cx="335389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Provável Infecção Aguda</a:t>
            </a:r>
            <a:r>
              <a:rPr lang="pt-BR" sz="3600" dirty="0"/>
              <a:t>*</a:t>
            </a:r>
          </a:p>
          <a:p>
            <a:pPr algn="ctr"/>
            <a:r>
              <a:rPr lang="pt-BR" sz="2000" dirty="0"/>
              <a:t>Manter Espiramicina. </a:t>
            </a:r>
          </a:p>
          <a:p>
            <a:pPr algn="ctr"/>
            <a:r>
              <a:rPr lang="pt-BR" sz="2000" dirty="0"/>
              <a:t>Notificar. </a:t>
            </a:r>
            <a:r>
              <a:rPr lang="pt-BR" sz="2000" dirty="0" err="1"/>
              <a:t>Pré</a:t>
            </a:r>
            <a:r>
              <a:rPr lang="pt-BR" sz="2000" dirty="0"/>
              <a:t> natal de alto risco</a:t>
            </a:r>
          </a:p>
        </p:txBody>
      </p:sp>
      <p:cxnSp>
        <p:nvCxnSpPr>
          <p:cNvPr id="86" name="Conector reto 85"/>
          <p:cNvCxnSpPr>
            <a:endCxn id="84" idx="1"/>
          </p:cNvCxnSpPr>
          <p:nvPr/>
        </p:nvCxnSpPr>
        <p:spPr>
          <a:xfrm>
            <a:off x="7499172" y="5333526"/>
            <a:ext cx="1237517" cy="620021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tângulo 49"/>
          <p:cNvSpPr/>
          <p:nvPr/>
        </p:nvSpPr>
        <p:spPr>
          <a:xfrm>
            <a:off x="6289300" y="6391285"/>
            <a:ext cx="195384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900" dirty="0"/>
              <a:t>bvsms.saude.gov.br/</a:t>
            </a:r>
            <a:r>
              <a:rPr lang="pt-BR" sz="900" dirty="0" err="1"/>
              <a:t>bvs</a:t>
            </a:r>
            <a:r>
              <a:rPr lang="pt-BR" sz="900" dirty="0"/>
              <a:t>/</a:t>
            </a:r>
            <a:r>
              <a:rPr lang="pt-BR" sz="900" dirty="0" err="1"/>
              <a:t>publicacoes</a:t>
            </a:r>
            <a:r>
              <a:rPr lang="pt-BR" sz="900" dirty="0"/>
              <a:t>/</a:t>
            </a:r>
            <a:r>
              <a:rPr lang="pt-BR" sz="900" dirty="0" err="1"/>
              <a:t>manual_gestacao_alto_risco</a:t>
            </a:r>
            <a:endParaRPr lang="pt-BR" sz="900" dirty="0"/>
          </a:p>
          <a:p>
            <a:pPr algn="ctr"/>
            <a:r>
              <a:rPr lang="pt-BR" sz="900" dirty="0"/>
              <a:t>Ministério da Saúde, 2022. </a:t>
            </a:r>
          </a:p>
        </p:txBody>
      </p:sp>
    </p:spTree>
    <p:extLst>
      <p:ext uri="{BB962C8B-B14F-4D97-AF65-F5344CB8AC3E}">
        <p14:creationId xmlns:p14="http://schemas.microsoft.com/office/powerpoint/2010/main" val="374304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31" grpId="0" animBg="1"/>
      <p:bldP spid="30" grpId="0" animBg="1"/>
      <p:bldP spid="29" grpId="0" animBg="1"/>
      <p:bldP spid="28" grpId="0" animBg="1"/>
      <p:bldP spid="28" grpId="1" animBg="1"/>
      <p:bldP spid="26" grpId="0" animBg="1"/>
      <p:bldP spid="27" grpId="0" animBg="1"/>
      <p:bldP spid="25" grpId="0" animBg="1"/>
      <p:bldP spid="24" grpId="0" animBg="1"/>
      <p:bldP spid="12" grpId="0" animBg="1"/>
      <p:bldP spid="4" grpId="0" animBg="1"/>
      <p:bldP spid="3" grpId="0"/>
      <p:bldP spid="11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2" grpId="1"/>
      <p:bldP spid="36" grpId="0" animBg="1"/>
      <p:bldP spid="49" grpId="0" animBg="1"/>
      <p:bldP spid="51" grpId="0" animBg="1"/>
      <p:bldP spid="52" grpId="0" animBg="1"/>
      <p:bldP spid="53" grpId="0" animBg="1"/>
      <p:bldP spid="70" grpId="0" animBg="1"/>
      <p:bldP spid="71" grpId="0"/>
      <p:bldP spid="79" grpId="0" animBg="1"/>
      <p:bldP spid="80" grpId="0"/>
      <p:bldP spid="81" grpId="0" animBg="1"/>
      <p:bldP spid="83" grpId="0"/>
      <p:bldP spid="8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96F421D3-65BC-0E8B-AFF0-2C033F1DF230}"/>
              </a:ext>
            </a:extLst>
          </p:cNvPr>
          <p:cNvSpPr txBox="1"/>
          <p:nvPr/>
        </p:nvSpPr>
        <p:spPr>
          <a:xfrm>
            <a:off x="937591" y="263244"/>
            <a:ext cx="103168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0" i="0" dirty="0">
                <a:solidFill>
                  <a:srgbClr val="333333"/>
                </a:solidFill>
                <a:effectLst/>
                <a:latin typeface="Proxima Nova Rg"/>
              </a:rPr>
              <a:t>Patógenos mais frequentemente relacionados às infecções </a:t>
            </a:r>
            <a:r>
              <a:rPr lang="pt-BR" sz="3600" dirty="0">
                <a:solidFill>
                  <a:srgbClr val="333333"/>
                </a:solidFill>
                <a:latin typeface="Proxima Nova Rg"/>
              </a:rPr>
              <a:t>materna</a:t>
            </a:r>
            <a:r>
              <a:rPr lang="pt-BR" sz="3600" b="0" i="0" dirty="0">
                <a:solidFill>
                  <a:srgbClr val="333333"/>
                </a:solidFill>
                <a:effectLst/>
                <a:latin typeface="Proxima Nova Rg"/>
              </a:rPr>
              <a:t> com potencial risco ao feto:</a:t>
            </a:r>
            <a:endParaRPr lang="pt-BR" sz="36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4664B28-A441-653F-D9DD-067A12980378}"/>
              </a:ext>
            </a:extLst>
          </p:cNvPr>
          <p:cNvSpPr txBox="1"/>
          <p:nvPr/>
        </p:nvSpPr>
        <p:spPr>
          <a:xfrm>
            <a:off x="1063487" y="2096195"/>
            <a:ext cx="636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/>
              <a:t>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D1C968A-9248-971C-1628-6BF6E3679185}"/>
              </a:ext>
            </a:extLst>
          </p:cNvPr>
          <p:cNvSpPr txBox="1"/>
          <p:nvPr/>
        </p:nvSpPr>
        <p:spPr>
          <a:xfrm>
            <a:off x="1533939" y="2157750"/>
            <a:ext cx="2978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/>
              <a:t>- SÍFILIS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9FEFD4D-41D3-8313-F893-82A581F4B440}"/>
              </a:ext>
            </a:extLst>
          </p:cNvPr>
          <p:cNvSpPr txBox="1"/>
          <p:nvPr/>
        </p:nvSpPr>
        <p:spPr>
          <a:xfrm>
            <a:off x="1016275" y="2834859"/>
            <a:ext cx="1035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/>
              <a:t>TO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4A6A8D8-FEE3-6BCE-2871-8776F81B982E}"/>
              </a:ext>
            </a:extLst>
          </p:cNvPr>
          <p:cNvSpPr txBox="1"/>
          <p:nvPr/>
        </p:nvSpPr>
        <p:spPr>
          <a:xfrm>
            <a:off x="1888671" y="2912020"/>
            <a:ext cx="3730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- TOXOPLASMOSE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0AB78E5-098B-E298-B0B1-CB617A3FF98E}"/>
              </a:ext>
            </a:extLst>
          </p:cNvPr>
          <p:cNvSpPr txBox="1"/>
          <p:nvPr/>
        </p:nvSpPr>
        <p:spPr>
          <a:xfrm>
            <a:off x="1063487" y="3573522"/>
            <a:ext cx="844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8847F13-D4A8-FEE0-2EFB-389EFDAF78FB}"/>
              </a:ext>
            </a:extLst>
          </p:cNvPr>
          <p:cNvSpPr txBox="1"/>
          <p:nvPr/>
        </p:nvSpPr>
        <p:spPr>
          <a:xfrm>
            <a:off x="1063487" y="4342963"/>
            <a:ext cx="844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/>
              <a:t>C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6D9EA88-B6F2-D7E7-07B8-4BFEB05E0F1E}"/>
              </a:ext>
            </a:extLst>
          </p:cNvPr>
          <p:cNvSpPr txBox="1"/>
          <p:nvPr/>
        </p:nvSpPr>
        <p:spPr>
          <a:xfrm>
            <a:off x="1063487" y="5050849"/>
            <a:ext cx="844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/>
              <a:t>H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1A74CA1-F2E2-607E-9063-3C4251033ED6}"/>
              </a:ext>
            </a:extLst>
          </p:cNvPr>
          <p:cNvSpPr txBox="1"/>
          <p:nvPr/>
        </p:nvSpPr>
        <p:spPr>
          <a:xfrm>
            <a:off x="1111526" y="5727958"/>
            <a:ext cx="844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/>
              <a:t>Z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B05603D-25E8-B9CD-89C1-C7CFAFA63A99}"/>
              </a:ext>
            </a:extLst>
          </p:cNvPr>
          <p:cNvSpPr txBox="1"/>
          <p:nvPr/>
        </p:nvSpPr>
        <p:spPr>
          <a:xfrm>
            <a:off x="1533939" y="3573522"/>
            <a:ext cx="3730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- RUBÉOLA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2A177E6-3438-825E-FCEB-1349B3B02DFC}"/>
              </a:ext>
            </a:extLst>
          </p:cNvPr>
          <p:cNvSpPr txBox="1"/>
          <p:nvPr/>
        </p:nvSpPr>
        <p:spPr>
          <a:xfrm>
            <a:off x="1533939" y="4342963"/>
            <a:ext cx="3730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- CMV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733E5A6-4D6B-4A2A-6FD5-8445CBD35970}"/>
              </a:ext>
            </a:extLst>
          </p:cNvPr>
          <p:cNvSpPr txBox="1"/>
          <p:nvPr/>
        </p:nvSpPr>
        <p:spPr>
          <a:xfrm>
            <a:off x="1699590" y="5050849"/>
            <a:ext cx="3730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- HERPES SIMPLES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A510D25-DC41-AD07-D42D-6312D2200007}"/>
              </a:ext>
            </a:extLst>
          </p:cNvPr>
          <p:cNvSpPr txBox="1"/>
          <p:nvPr/>
        </p:nvSpPr>
        <p:spPr>
          <a:xfrm>
            <a:off x="1533939" y="5727958"/>
            <a:ext cx="3730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- ZIKA VÍRUS</a:t>
            </a:r>
          </a:p>
        </p:txBody>
      </p:sp>
      <p:sp>
        <p:nvSpPr>
          <p:cNvPr id="17" name="Chave direita 10">
            <a:extLst>
              <a:ext uri="{FF2B5EF4-FFF2-40B4-BE49-F238E27FC236}">
                <a16:creationId xmlns:a16="http://schemas.microsoft.com/office/drawing/2014/main" id="{F3462C02-EA9B-A4CB-EAC2-89CFA73C4A82}"/>
              </a:ext>
            </a:extLst>
          </p:cNvPr>
          <p:cNvSpPr/>
          <p:nvPr/>
        </p:nvSpPr>
        <p:spPr>
          <a:xfrm>
            <a:off x="4857750" y="2157749"/>
            <a:ext cx="1181100" cy="4216539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A7D61E31-6DDB-BE24-DD07-3F5C134A96F5}"/>
              </a:ext>
            </a:extLst>
          </p:cNvPr>
          <p:cNvSpPr/>
          <p:nvPr/>
        </p:nvSpPr>
        <p:spPr>
          <a:xfrm>
            <a:off x="6226579" y="3804353"/>
            <a:ext cx="45717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TERATOGÊNESE</a:t>
            </a:r>
            <a:endParaRPr lang="pt-B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5D916819-CA9C-EDBB-75BB-390D35A09ACF}"/>
              </a:ext>
            </a:extLst>
          </p:cNvPr>
          <p:cNvSpPr/>
          <p:nvPr/>
        </p:nvSpPr>
        <p:spPr>
          <a:xfrm>
            <a:off x="6699804" y="4606056"/>
            <a:ext cx="44287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/>
              <a:t>Do grego</a:t>
            </a:r>
            <a:r>
              <a:rPr lang="el-GR" sz="2400" dirty="0"/>
              <a:t>Τερατογένεση</a:t>
            </a:r>
            <a:r>
              <a:rPr lang="pt-BR" sz="2400" dirty="0"/>
              <a:t>, composto de: 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71FEE0D5-CE7F-7989-B989-662579C86512}"/>
              </a:ext>
            </a:extLst>
          </p:cNvPr>
          <p:cNvSpPr/>
          <p:nvPr/>
        </p:nvSpPr>
        <p:spPr>
          <a:xfrm>
            <a:off x="7346560" y="5004682"/>
            <a:ext cx="44287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2000" dirty="0"/>
              <a:t>Τερατο</a:t>
            </a:r>
            <a:r>
              <a:rPr lang="pt-BR" sz="2000" dirty="0"/>
              <a:t> - monstro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838FD5D0-3DCE-A5BF-FC50-83BF16CE2288}"/>
              </a:ext>
            </a:extLst>
          </p:cNvPr>
          <p:cNvSpPr/>
          <p:nvPr/>
        </p:nvSpPr>
        <p:spPr>
          <a:xfrm>
            <a:off x="7346560" y="5327848"/>
            <a:ext cx="44287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2000" dirty="0"/>
              <a:t>γένεση</a:t>
            </a:r>
            <a:r>
              <a:rPr lang="pt-BR" sz="2000" dirty="0"/>
              <a:t> - gênese</a:t>
            </a:r>
          </a:p>
        </p:txBody>
      </p:sp>
    </p:spTree>
    <p:extLst>
      <p:ext uri="{BB962C8B-B14F-4D97-AF65-F5344CB8AC3E}">
        <p14:creationId xmlns:p14="http://schemas.microsoft.com/office/powerpoint/2010/main" val="305397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 animBg="1"/>
      <p:bldP spid="18" grpId="0"/>
      <p:bldP spid="19" grpId="0"/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tângulo Arredondado 30"/>
          <p:cNvSpPr/>
          <p:nvPr/>
        </p:nvSpPr>
        <p:spPr>
          <a:xfrm>
            <a:off x="6532030" y="4782044"/>
            <a:ext cx="1886486" cy="5405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Arredondado 29"/>
          <p:cNvSpPr/>
          <p:nvPr/>
        </p:nvSpPr>
        <p:spPr>
          <a:xfrm>
            <a:off x="5743407" y="3263297"/>
            <a:ext cx="3372640" cy="9634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Arredondado 28"/>
          <p:cNvSpPr/>
          <p:nvPr/>
        </p:nvSpPr>
        <p:spPr>
          <a:xfrm>
            <a:off x="6245194" y="1614534"/>
            <a:ext cx="2468500" cy="10369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Arredondado 23"/>
          <p:cNvSpPr/>
          <p:nvPr/>
        </p:nvSpPr>
        <p:spPr>
          <a:xfrm>
            <a:off x="245383" y="3779175"/>
            <a:ext cx="3856460" cy="11100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Arredondado 11"/>
          <p:cNvSpPr/>
          <p:nvPr/>
        </p:nvSpPr>
        <p:spPr>
          <a:xfrm>
            <a:off x="3307085" y="1635349"/>
            <a:ext cx="2821312" cy="11910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Arredondado 3"/>
          <p:cNvSpPr/>
          <p:nvPr/>
        </p:nvSpPr>
        <p:spPr>
          <a:xfrm>
            <a:off x="261274" y="1649289"/>
            <a:ext cx="2860767" cy="7184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492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-189393" y="1749733"/>
            <a:ext cx="3762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Infecção Prévia à gestação.</a:t>
            </a:r>
          </a:p>
          <a:p>
            <a:pPr algn="ctr"/>
            <a:r>
              <a:rPr lang="pt-BR" sz="2000" dirty="0"/>
              <a:t>Orientações.</a:t>
            </a:r>
          </a:p>
        </p:txBody>
      </p:sp>
      <p:cxnSp>
        <p:nvCxnSpPr>
          <p:cNvPr id="6" name="Conector reto 5"/>
          <p:cNvCxnSpPr/>
          <p:nvPr/>
        </p:nvCxnSpPr>
        <p:spPr>
          <a:xfrm>
            <a:off x="1854926" y="1299640"/>
            <a:ext cx="1" cy="346280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3242930" y="1848567"/>
            <a:ext cx="28172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Possibilidade de Infecção</a:t>
            </a:r>
          </a:p>
          <a:p>
            <a:pPr algn="ctr"/>
            <a:r>
              <a:rPr lang="pt-BR" sz="2000" dirty="0"/>
              <a:t>durante  à gestação</a:t>
            </a:r>
            <a:r>
              <a:rPr lang="pt-BR" sz="3600" dirty="0"/>
              <a:t>*</a:t>
            </a:r>
            <a:endParaRPr lang="pt-BR" sz="2000" dirty="0"/>
          </a:p>
        </p:txBody>
      </p:sp>
      <p:cxnSp>
        <p:nvCxnSpPr>
          <p:cNvPr id="13" name="Conector reto 12"/>
          <p:cNvCxnSpPr/>
          <p:nvPr/>
        </p:nvCxnSpPr>
        <p:spPr>
          <a:xfrm>
            <a:off x="4715692" y="1299640"/>
            <a:ext cx="1" cy="346280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812074" y="0"/>
            <a:ext cx="3759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DEPOIS DE 16 SEMANAS</a:t>
            </a:r>
          </a:p>
        </p:txBody>
      </p:sp>
      <p:sp>
        <p:nvSpPr>
          <p:cNvPr id="15" name="CaixaDeTexto 14"/>
          <p:cNvSpPr txBox="1"/>
          <p:nvPr/>
        </p:nvSpPr>
        <p:spPr>
          <a:xfrm flipH="1">
            <a:off x="213526" y="3869048"/>
            <a:ext cx="38513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Iniciar Imediatamente Espiramicina.</a:t>
            </a:r>
          </a:p>
          <a:p>
            <a:pPr algn="ctr"/>
            <a:r>
              <a:rPr lang="pt-BR" sz="2000" dirty="0"/>
              <a:t>Notificar</a:t>
            </a:r>
          </a:p>
          <a:p>
            <a:pPr algn="ctr"/>
            <a:r>
              <a:rPr lang="pt-BR" sz="2000" dirty="0"/>
              <a:t>Encaminhar Alto Risco</a:t>
            </a:r>
          </a:p>
          <a:p>
            <a:pPr algn="ctr"/>
            <a:endParaRPr lang="pt-BR" sz="2000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6167852" y="1645920"/>
            <a:ext cx="26626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Infecção muito recente ou </a:t>
            </a:r>
          </a:p>
          <a:p>
            <a:pPr algn="ctr"/>
            <a:r>
              <a:rPr lang="pt-BR" sz="2000" dirty="0" err="1"/>
              <a:t>IgM</a:t>
            </a:r>
            <a:r>
              <a:rPr lang="pt-BR" sz="2000" dirty="0"/>
              <a:t> falso positivo.</a:t>
            </a:r>
          </a:p>
          <a:p>
            <a:pPr algn="ctr"/>
            <a:endParaRPr lang="pt-BR" sz="2000" dirty="0"/>
          </a:p>
        </p:txBody>
      </p:sp>
      <p:sp>
        <p:nvSpPr>
          <p:cNvPr id="21" name="CaixaDeTexto 20"/>
          <p:cNvSpPr txBox="1"/>
          <p:nvPr/>
        </p:nvSpPr>
        <p:spPr>
          <a:xfrm flipH="1">
            <a:off x="5675854" y="3225820"/>
            <a:ext cx="34921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Iniciar imediatamente Espiramicina.</a:t>
            </a:r>
          </a:p>
          <a:p>
            <a:pPr algn="ctr"/>
            <a:r>
              <a:rPr lang="pt-BR" sz="2000" dirty="0"/>
              <a:t>Repetir </a:t>
            </a:r>
            <a:r>
              <a:rPr lang="pt-BR" sz="2000" dirty="0" err="1"/>
              <a:t>IgG</a:t>
            </a:r>
            <a:r>
              <a:rPr lang="pt-BR" sz="2000" dirty="0"/>
              <a:t> e </a:t>
            </a:r>
            <a:r>
              <a:rPr lang="pt-BR" sz="2000" dirty="0" err="1"/>
              <a:t>IgM</a:t>
            </a:r>
            <a:r>
              <a:rPr lang="pt-BR" sz="2000" dirty="0"/>
              <a:t> 2 a 3 semanas</a:t>
            </a:r>
          </a:p>
        </p:txBody>
      </p:sp>
      <p:cxnSp>
        <p:nvCxnSpPr>
          <p:cNvPr id="33" name="Conector reto 32"/>
          <p:cNvCxnSpPr>
            <a:endCxn id="24" idx="0"/>
          </p:cNvCxnSpPr>
          <p:nvPr/>
        </p:nvCxnSpPr>
        <p:spPr>
          <a:xfrm flipH="1">
            <a:off x="2173613" y="2850011"/>
            <a:ext cx="2501198" cy="929164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to 54"/>
          <p:cNvCxnSpPr>
            <a:endCxn id="20" idx="0"/>
          </p:cNvCxnSpPr>
          <p:nvPr/>
        </p:nvCxnSpPr>
        <p:spPr>
          <a:xfrm flipH="1">
            <a:off x="7499172" y="1281951"/>
            <a:ext cx="17734" cy="363969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to 63"/>
          <p:cNvCxnSpPr/>
          <p:nvPr/>
        </p:nvCxnSpPr>
        <p:spPr>
          <a:xfrm flipH="1">
            <a:off x="7421922" y="2651706"/>
            <a:ext cx="25540" cy="658648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to 64"/>
          <p:cNvCxnSpPr>
            <a:endCxn id="31" idx="0"/>
          </p:cNvCxnSpPr>
          <p:nvPr/>
        </p:nvCxnSpPr>
        <p:spPr>
          <a:xfrm>
            <a:off x="7421922" y="4232082"/>
            <a:ext cx="53351" cy="549962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tângulo Arredondado 78"/>
          <p:cNvSpPr/>
          <p:nvPr/>
        </p:nvSpPr>
        <p:spPr>
          <a:xfrm>
            <a:off x="9241892" y="2108353"/>
            <a:ext cx="2403558" cy="22100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0" name="CaixaDeTexto 79"/>
          <p:cNvSpPr txBox="1"/>
          <p:nvPr/>
        </p:nvSpPr>
        <p:spPr>
          <a:xfrm>
            <a:off x="9153788" y="2256089"/>
            <a:ext cx="26626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Orientar medidas de prevenção.</a:t>
            </a:r>
          </a:p>
          <a:p>
            <a:pPr algn="ctr"/>
            <a:r>
              <a:rPr lang="pt-BR" sz="2000" dirty="0"/>
              <a:t>Repetir sorologia preferencialmente mensal ou  trimestralmente.</a:t>
            </a:r>
          </a:p>
          <a:p>
            <a:pPr algn="ctr"/>
            <a:endParaRPr lang="pt-BR" sz="2000" dirty="0"/>
          </a:p>
        </p:txBody>
      </p:sp>
      <p:cxnSp>
        <p:nvCxnSpPr>
          <p:cNvPr id="82" name="Conector reto 81"/>
          <p:cNvCxnSpPr>
            <a:endCxn id="79" idx="0"/>
          </p:cNvCxnSpPr>
          <p:nvPr/>
        </p:nvCxnSpPr>
        <p:spPr>
          <a:xfrm>
            <a:off x="10355790" y="1292830"/>
            <a:ext cx="87881" cy="815523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tângulo Arredondado 46"/>
          <p:cNvSpPr/>
          <p:nvPr/>
        </p:nvSpPr>
        <p:spPr>
          <a:xfrm>
            <a:off x="8708936" y="5361410"/>
            <a:ext cx="3232544" cy="1372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CaixaDeTexto 47"/>
          <p:cNvSpPr txBox="1"/>
          <p:nvPr/>
        </p:nvSpPr>
        <p:spPr>
          <a:xfrm>
            <a:off x="8693757" y="5311765"/>
            <a:ext cx="335389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Provável Infecção Aguda</a:t>
            </a:r>
            <a:r>
              <a:rPr lang="pt-BR" sz="3600" dirty="0"/>
              <a:t>*</a:t>
            </a:r>
          </a:p>
          <a:p>
            <a:pPr algn="ctr"/>
            <a:r>
              <a:rPr lang="pt-BR" sz="2000" dirty="0"/>
              <a:t>Manter Espiramicina. </a:t>
            </a:r>
          </a:p>
          <a:p>
            <a:pPr algn="ctr"/>
            <a:r>
              <a:rPr lang="pt-BR" sz="2000" dirty="0"/>
              <a:t>Notificar. </a:t>
            </a:r>
            <a:r>
              <a:rPr lang="pt-BR" sz="2000" dirty="0" err="1"/>
              <a:t>Pré</a:t>
            </a:r>
            <a:r>
              <a:rPr lang="pt-BR" sz="2000" dirty="0"/>
              <a:t> natal de alto risco</a:t>
            </a:r>
          </a:p>
        </p:txBody>
      </p:sp>
      <p:cxnSp>
        <p:nvCxnSpPr>
          <p:cNvPr id="50" name="Conector reto 49"/>
          <p:cNvCxnSpPr/>
          <p:nvPr/>
        </p:nvCxnSpPr>
        <p:spPr>
          <a:xfrm>
            <a:off x="7465198" y="5339293"/>
            <a:ext cx="1234258" cy="708204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9"/>
          <p:cNvSpPr/>
          <p:nvPr/>
        </p:nvSpPr>
        <p:spPr>
          <a:xfrm>
            <a:off x="6245194" y="501919"/>
            <a:ext cx="2585298" cy="22352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Retângulo Arredondado 55"/>
          <p:cNvSpPr/>
          <p:nvPr/>
        </p:nvSpPr>
        <p:spPr>
          <a:xfrm>
            <a:off x="2479542" y="5349680"/>
            <a:ext cx="3430604" cy="1372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CaixaDeTexto 56"/>
          <p:cNvSpPr txBox="1"/>
          <p:nvPr/>
        </p:nvSpPr>
        <p:spPr>
          <a:xfrm>
            <a:off x="2403306" y="5394229"/>
            <a:ext cx="3725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Interromper Espiramicina. </a:t>
            </a:r>
          </a:p>
          <a:p>
            <a:pPr algn="ctr"/>
            <a:r>
              <a:rPr lang="pt-BR" dirty="0"/>
              <a:t>Orientar medidas de prevenção.</a:t>
            </a:r>
          </a:p>
          <a:p>
            <a:pPr algn="ctr"/>
            <a:r>
              <a:rPr lang="pt-BR" dirty="0"/>
              <a:t>Repetir sorologia preferencialmente mensal ou  trimestralmente</a:t>
            </a:r>
          </a:p>
        </p:txBody>
      </p:sp>
      <p:cxnSp>
        <p:nvCxnSpPr>
          <p:cNvPr id="58" name="Conector reto 57"/>
          <p:cNvCxnSpPr/>
          <p:nvPr/>
        </p:nvCxnSpPr>
        <p:spPr>
          <a:xfrm flipH="1">
            <a:off x="5889504" y="5339293"/>
            <a:ext cx="1575693" cy="696474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CaixaDeTexto 58"/>
          <p:cNvSpPr txBox="1"/>
          <p:nvPr/>
        </p:nvSpPr>
        <p:spPr>
          <a:xfrm flipH="1">
            <a:off x="5549590" y="4822274"/>
            <a:ext cx="3851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 </a:t>
            </a:r>
            <a:r>
              <a:rPr lang="pt-BR" sz="2000" dirty="0" err="1"/>
              <a:t>IgG</a:t>
            </a:r>
            <a:r>
              <a:rPr lang="pt-BR" sz="2000" dirty="0"/>
              <a:t> (+) e </a:t>
            </a:r>
            <a:r>
              <a:rPr lang="pt-BR" sz="2000" dirty="0" err="1"/>
              <a:t>IgM</a:t>
            </a:r>
            <a:r>
              <a:rPr lang="pt-BR" sz="2000" dirty="0"/>
              <a:t> (+)</a:t>
            </a:r>
          </a:p>
        </p:txBody>
      </p:sp>
      <p:sp>
        <p:nvSpPr>
          <p:cNvPr id="60" name="CaixaDeTexto 59"/>
          <p:cNvSpPr txBox="1"/>
          <p:nvPr/>
        </p:nvSpPr>
        <p:spPr>
          <a:xfrm flipH="1">
            <a:off x="5549590" y="4830773"/>
            <a:ext cx="3851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 </a:t>
            </a:r>
            <a:r>
              <a:rPr lang="pt-BR" sz="2000" dirty="0" err="1"/>
              <a:t>IgG</a:t>
            </a:r>
            <a:r>
              <a:rPr lang="pt-BR" sz="2000" dirty="0"/>
              <a:t> (-) e </a:t>
            </a:r>
            <a:r>
              <a:rPr lang="pt-BR" sz="2000" dirty="0" err="1"/>
              <a:t>IgM</a:t>
            </a:r>
            <a:r>
              <a:rPr lang="pt-BR" sz="2000" dirty="0"/>
              <a:t> (-/+)</a:t>
            </a:r>
          </a:p>
        </p:txBody>
      </p:sp>
      <p:sp>
        <p:nvSpPr>
          <p:cNvPr id="32" name="Retângulo 31"/>
          <p:cNvSpPr/>
          <p:nvPr/>
        </p:nvSpPr>
        <p:spPr>
          <a:xfrm>
            <a:off x="9153788" y="483924"/>
            <a:ext cx="2700381" cy="870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 38"/>
          <p:cNvSpPr/>
          <p:nvPr/>
        </p:nvSpPr>
        <p:spPr>
          <a:xfrm>
            <a:off x="3283440" y="501919"/>
            <a:ext cx="2924922" cy="868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Retângulo 34"/>
          <p:cNvSpPr/>
          <p:nvPr/>
        </p:nvSpPr>
        <p:spPr>
          <a:xfrm>
            <a:off x="6332618" y="6350169"/>
            <a:ext cx="195384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900" dirty="0"/>
              <a:t>bvsms.saude.gov.br/</a:t>
            </a:r>
            <a:r>
              <a:rPr lang="pt-BR" sz="900" dirty="0" err="1"/>
              <a:t>bvs</a:t>
            </a:r>
            <a:r>
              <a:rPr lang="pt-BR" sz="900" dirty="0"/>
              <a:t>/</a:t>
            </a:r>
            <a:r>
              <a:rPr lang="pt-BR" sz="900" dirty="0" err="1"/>
              <a:t>publicacoes</a:t>
            </a:r>
            <a:r>
              <a:rPr lang="pt-BR" sz="900" dirty="0"/>
              <a:t>/</a:t>
            </a:r>
            <a:r>
              <a:rPr lang="pt-BR" sz="900" dirty="0" err="1"/>
              <a:t>manual_gestacao_alto_risco</a:t>
            </a:r>
            <a:endParaRPr lang="pt-BR" sz="900" dirty="0"/>
          </a:p>
          <a:p>
            <a:pPr algn="ctr"/>
            <a:r>
              <a:rPr lang="pt-BR" sz="900" dirty="0"/>
              <a:t>Ministério da Saúde, 2022. </a:t>
            </a:r>
          </a:p>
        </p:txBody>
      </p:sp>
    </p:spTree>
    <p:extLst>
      <p:ext uri="{BB962C8B-B14F-4D97-AF65-F5344CB8AC3E}">
        <p14:creationId xmlns:p14="http://schemas.microsoft.com/office/powerpoint/2010/main" val="89607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0" grpId="0" animBg="1"/>
      <p:bldP spid="24" grpId="0" animBg="1"/>
      <p:bldP spid="12" grpId="0" animBg="1"/>
      <p:bldP spid="11" grpId="0"/>
      <p:bldP spid="15" grpId="0"/>
      <p:bldP spid="21" grpId="0"/>
      <p:bldP spid="79" grpId="0" animBg="1"/>
      <p:bldP spid="80" grpId="0"/>
      <p:bldP spid="47" grpId="0" animBg="1"/>
      <p:bldP spid="48" grpId="0"/>
      <p:bldP spid="10" grpId="0" animBg="1"/>
      <p:bldP spid="56" grpId="0" animBg="1"/>
      <p:bldP spid="57" grpId="0"/>
      <p:bldP spid="59" grpId="0"/>
      <p:bldP spid="60" grpId="0"/>
      <p:bldP spid="60" grpId="1"/>
      <p:bldP spid="32" grpId="0" animBg="1"/>
      <p:bldP spid="3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30683A19-66DC-0A42-5D24-2635B990E119}"/>
              </a:ext>
            </a:extLst>
          </p:cNvPr>
          <p:cNvSpPr txBox="1"/>
          <p:nvPr/>
        </p:nvSpPr>
        <p:spPr>
          <a:xfrm>
            <a:off x="2237282" y="175190"/>
            <a:ext cx="75503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Realização da </a:t>
            </a:r>
            <a:r>
              <a:rPr lang="pt-BR" sz="3600" dirty="0" err="1"/>
              <a:t>amniocentese</a:t>
            </a:r>
            <a:r>
              <a:rPr lang="pt-BR" sz="3600" dirty="0"/>
              <a:t>  entre  a  18ª e  a  32ª semana – RT-PCR </a:t>
            </a:r>
          </a:p>
        </p:txBody>
      </p:sp>
      <p:pic>
        <p:nvPicPr>
          <p:cNvPr id="6146" name="Picture 2" descr="Amniocentese – Fetali – Medicina Fetal e Ultrassonografia">
            <a:extLst>
              <a:ext uri="{FF2B5EF4-FFF2-40B4-BE49-F238E27FC236}">
                <a16:creationId xmlns:a16="http://schemas.microsoft.com/office/drawing/2014/main" id="{D3F34C62-3531-792C-CD1C-055439682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715" y="1375519"/>
            <a:ext cx="5605463" cy="32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0238155" y="6350169"/>
            <a:ext cx="195384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900" dirty="0"/>
              <a:t>bvsms.saude.gov.br/</a:t>
            </a:r>
            <a:r>
              <a:rPr lang="pt-BR" sz="900" dirty="0" err="1"/>
              <a:t>bvs</a:t>
            </a:r>
            <a:r>
              <a:rPr lang="pt-BR" sz="900" dirty="0"/>
              <a:t>/</a:t>
            </a:r>
            <a:r>
              <a:rPr lang="pt-BR" sz="900" dirty="0" err="1"/>
              <a:t>publicacoes</a:t>
            </a:r>
            <a:r>
              <a:rPr lang="pt-BR" sz="900" dirty="0"/>
              <a:t>/</a:t>
            </a:r>
            <a:r>
              <a:rPr lang="pt-BR" sz="900" dirty="0" err="1"/>
              <a:t>manual_gestacao_alto_risco</a:t>
            </a:r>
            <a:endParaRPr lang="pt-BR" sz="900" dirty="0"/>
          </a:p>
          <a:p>
            <a:pPr algn="ctr"/>
            <a:r>
              <a:rPr lang="pt-BR" sz="900" dirty="0"/>
              <a:t>Ministério da Saúde, 2022. </a:t>
            </a:r>
          </a:p>
        </p:txBody>
      </p:sp>
      <p:sp>
        <p:nvSpPr>
          <p:cNvPr id="2" name="Retângulo 1"/>
          <p:cNvSpPr/>
          <p:nvPr/>
        </p:nvSpPr>
        <p:spPr>
          <a:xfrm>
            <a:off x="2492292" y="5069304"/>
            <a:ext cx="7554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dirty="0"/>
              <a:t>A sensibilidade/especificidade - 92% e 100% </a:t>
            </a:r>
          </a:p>
        </p:txBody>
      </p:sp>
      <p:sp>
        <p:nvSpPr>
          <p:cNvPr id="3" name="Retângulo 2"/>
          <p:cNvSpPr/>
          <p:nvPr/>
        </p:nvSpPr>
        <p:spPr>
          <a:xfrm>
            <a:off x="2962610" y="4608717"/>
            <a:ext cx="62667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dirty="0"/>
              <a:t>Padrão-ouro para o diagnóstico fetal.</a:t>
            </a:r>
          </a:p>
        </p:txBody>
      </p:sp>
    </p:spTree>
    <p:extLst>
      <p:ext uri="{BB962C8B-B14F-4D97-AF65-F5344CB8AC3E}">
        <p14:creationId xmlns:p14="http://schemas.microsoft.com/office/powerpoint/2010/main" val="2759765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2FBBF7FF-1511-E497-ED0D-5A2987AC4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608" y="426305"/>
            <a:ext cx="3917965" cy="374668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42CE575-4977-EE25-6F2B-860261B78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259" y="4773402"/>
            <a:ext cx="3862474" cy="202327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325B034-B2E9-D6CD-00F9-F0D19FE2F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2576" y="2424609"/>
            <a:ext cx="2348438" cy="179936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88DC1434-0994-E80A-E20E-1DDD561B7B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604" y="4911833"/>
            <a:ext cx="1949063" cy="144801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EDE98E47-17E8-8E61-BBE3-6200CD09D1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890" y="1438155"/>
            <a:ext cx="2582507" cy="69269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3496A06-48B5-D892-1A5A-B03118EC24AD}"/>
              </a:ext>
            </a:extLst>
          </p:cNvPr>
          <p:cNvSpPr txBox="1"/>
          <p:nvPr/>
        </p:nvSpPr>
        <p:spPr>
          <a:xfrm>
            <a:off x="7526890" y="329612"/>
            <a:ext cx="4665110" cy="58473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           </a:t>
            </a:r>
            <a:r>
              <a:rPr lang="en-US" sz="3200" dirty="0" err="1"/>
              <a:t>Está</a:t>
            </a:r>
            <a:r>
              <a:rPr lang="en-US" sz="3200" dirty="0"/>
              <a:t> </a:t>
            </a:r>
            <a:r>
              <a:rPr lang="en-US" sz="3200" dirty="0" err="1"/>
              <a:t>indicada</a:t>
            </a:r>
            <a:r>
              <a:rPr lang="en-US" sz="3200" dirty="0"/>
              <a:t>: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800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Soroconversão maternal</a:t>
            </a:r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endParaRPr lang="en-US" sz="2800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Sinais</a:t>
            </a:r>
            <a:r>
              <a:rPr lang="en-US" sz="2800" dirty="0"/>
              <a:t>  </a:t>
            </a:r>
            <a:r>
              <a:rPr lang="en-US" sz="2800" dirty="0" err="1"/>
              <a:t>Ultrassonográficos</a:t>
            </a:r>
            <a:r>
              <a:rPr lang="en-US" sz="2800" dirty="0"/>
              <a:t> de </a:t>
            </a:r>
            <a:r>
              <a:rPr lang="en-US" sz="2800" dirty="0" err="1"/>
              <a:t>infecção</a:t>
            </a:r>
            <a:r>
              <a:rPr lang="en-US" sz="2800" dirty="0"/>
              <a:t> fetal :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- </a:t>
            </a:r>
            <a:r>
              <a:rPr lang="en-US" sz="2800" dirty="0" err="1"/>
              <a:t>M</a:t>
            </a:r>
            <a:r>
              <a:rPr lang="en-US" sz="2800" b="0" i="0" dirty="0" err="1">
                <a:effectLst/>
              </a:rPr>
              <a:t>icrocefalia</a:t>
            </a:r>
            <a:r>
              <a:rPr lang="en-US" sz="2800" b="0" i="0" dirty="0">
                <a:effectLst/>
              </a:rPr>
              <a:t>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- </a:t>
            </a:r>
            <a:r>
              <a:rPr lang="en-US" sz="2800" dirty="0" err="1"/>
              <a:t>H</a:t>
            </a:r>
            <a:r>
              <a:rPr lang="en-US" sz="2800" b="0" i="0" dirty="0" err="1">
                <a:effectLst/>
              </a:rPr>
              <a:t>idrocefalia</a:t>
            </a:r>
            <a:endParaRPr lang="en-US" sz="28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- </a:t>
            </a:r>
            <a:r>
              <a:rPr lang="en-US" sz="2800" dirty="0" err="1"/>
              <a:t>C</a:t>
            </a:r>
            <a:r>
              <a:rPr lang="en-US" sz="2800" b="0" i="0" dirty="0" err="1">
                <a:effectLst/>
              </a:rPr>
              <a:t>alcificações</a:t>
            </a:r>
            <a:r>
              <a:rPr lang="en-US" sz="2800" b="0" i="0" dirty="0">
                <a:effectLst/>
              </a:rPr>
              <a:t> </a:t>
            </a:r>
            <a:r>
              <a:rPr lang="en-US" sz="2800" b="0" i="0" dirty="0" err="1">
                <a:effectLst/>
              </a:rPr>
              <a:t>cerebrais</a:t>
            </a:r>
            <a:r>
              <a:rPr lang="en-US" sz="2800" b="0" i="0" dirty="0">
                <a:effectLst/>
              </a:rPr>
              <a:t>  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b="0" i="0" dirty="0">
                <a:effectLst/>
              </a:rPr>
              <a:t>- </a:t>
            </a:r>
            <a:r>
              <a:rPr lang="en-US" sz="2800" b="0" i="0" dirty="0" err="1">
                <a:effectLst/>
              </a:rPr>
              <a:t>Catarata</a:t>
            </a:r>
            <a:endParaRPr lang="en-US" sz="28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- </a:t>
            </a:r>
            <a:r>
              <a:rPr lang="en-US" sz="2800" dirty="0" err="1"/>
              <a:t>H</a:t>
            </a:r>
            <a:r>
              <a:rPr lang="en-US" sz="2800" b="0" i="0" dirty="0" err="1">
                <a:effectLst/>
              </a:rPr>
              <a:t>epatomegalia</a:t>
            </a:r>
            <a:r>
              <a:rPr lang="en-US" sz="2800" dirty="0"/>
              <a:t>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- </a:t>
            </a:r>
            <a:r>
              <a:rPr lang="en-US" sz="2800" dirty="0" err="1"/>
              <a:t>Restrição</a:t>
            </a:r>
            <a:r>
              <a:rPr lang="en-US" sz="2800" dirty="0"/>
              <a:t> de </a:t>
            </a:r>
            <a:r>
              <a:rPr lang="en-US" sz="2800" dirty="0" err="1"/>
              <a:t>crescimento</a:t>
            </a:r>
            <a:r>
              <a:rPr lang="en-US" sz="2800" dirty="0"/>
              <a:t>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   </a:t>
            </a:r>
            <a:r>
              <a:rPr lang="en-US" sz="2800" dirty="0" err="1"/>
              <a:t>intrauterino</a:t>
            </a:r>
            <a:r>
              <a:rPr lang="en-US" sz="2800" dirty="0"/>
              <a:t>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- </a:t>
            </a:r>
            <a:r>
              <a:rPr lang="en-US" sz="2800" dirty="0" err="1"/>
              <a:t>Espessamentos</a:t>
            </a:r>
            <a:r>
              <a:rPr lang="en-US" sz="2800" dirty="0"/>
              <a:t> </a:t>
            </a:r>
            <a:r>
              <a:rPr lang="en-US" sz="2800" dirty="0" err="1"/>
              <a:t>placentários</a:t>
            </a:r>
            <a:r>
              <a:rPr lang="en-US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8226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F7792-37CA-A0DD-2016-F3B65C63D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B899C5E-4C4C-E1AD-9BFB-9098ED7A2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199697"/>
            <a:ext cx="11696700" cy="6264164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0E35739D-8CBA-CB7E-B119-6A84F254C979}"/>
              </a:ext>
            </a:extLst>
          </p:cNvPr>
          <p:cNvSpPr/>
          <p:nvPr/>
        </p:nvSpPr>
        <p:spPr>
          <a:xfrm>
            <a:off x="616225" y="2795728"/>
            <a:ext cx="8080513" cy="921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ol 4">
            <a:extLst>
              <a:ext uri="{FF2B5EF4-FFF2-40B4-BE49-F238E27FC236}">
                <a16:creationId xmlns:a16="http://schemas.microsoft.com/office/drawing/2014/main" id="{A20C272C-C358-6A36-B5B9-46A112CD607D}"/>
              </a:ext>
            </a:extLst>
          </p:cNvPr>
          <p:cNvSpPr/>
          <p:nvPr/>
        </p:nvSpPr>
        <p:spPr>
          <a:xfrm flipH="1" flipV="1">
            <a:off x="3866322" y="4109519"/>
            <a:ext cx="247237" cy="197751"/>
          </a:xfrm>
          <a:prstGeom prst="su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ol 6">
            <a:extLst>
              <a:ext uri="{FF2B5EF4-FFF2-40B4-BE49-F238E27FC236}">
                <a16:creationId xmlns:a16="http://schemas.microsoft.com/office/drawing/2014/main" id="{AA1210F5-C96D-FB85-3644-EC5153156D0E}"/>
              </a:ext>
            </a:extLst>
          </p:cNvPr>
          <p:cNvSpPr/>
          <p:nvPr/>
        </p:nvSpPr>
        <p:spPr>
          <a:xfrm flipH="1" flipV="1">
            <a:off x="838201" y="4719118"/>
            <a:ext cx="247237" cy="197751"/>
          </a:xfrm>
          <a:prstGeom prst="su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ACE1C3C-10B3-2312-12F7-AC50F973B934}"/>
              </a:ext>
            </a:extLst>
          </p:cNvPr>
          <p:cNvSpPr/>
          <p:nvPr/>
        </p:nvSpPr>
        <p:spPr>
          <a:xfrm flipV="1">
            <a:off x="715617" y="4719117"/>
            <a:ext cx="7981121" cy="320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AFC14A5-BE21-4E5C-1BD5-BED1E2C29898}"/>
              </a:ext>
            </a:extLst>
          </p:cNvPr>
          <p:cNvSpPr/>
          <p:nvPr/>
        </p:nvSpPr>
        <p:spPr>
          <a:xfrm flipV="1">
            <a:off x="765313" y="3826563"/>
            <a:ext cx="7981121" cy="892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ol 8">
            <a:extLst>
              <a:ext uri="{FF2B5EF4-FFF2-40B4-BE49-F238E27FC236}">
                <a16:creationId xmlns:a16="http://schemas.microsoft.com/office/drawing/2014/main" id="{8490541A-43C4-1923-60FB-502F4336DAE5}"/>
              </a:ext>
            </a:extLst>
          </p:cNvPr>
          <p:cNvSpPr/>
          <p:nvPr/>
        </p:nvSpPr>
        <p:spPr>
          <a:xfrm flipH="1" flipV="1">
            <a:off x="838201" y="1319207"/>
            <a:ext cx="247237" cy="197751"/>
          </a:xfrm>
          <a:prstGeom prst="su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5F8B684-2050-E226-531A-A9D899936E44}"/>
              </a:ext>
            </a:extLst>
          </p:cNvPr>
          <p:cNvSpPr txBox="1"/>
          <p:nvPr/>
        </p:nvSpPr>
        <p:spPr>
          <a:xfrm>
            <a:off x="3214730" y="199698"/>
            <a:ext cx="5762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*POSSIBILIDADE DE INFECÇÃO AGUDA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45CFEAF-B533-F29B-79E0-3FE12095FAA2}"/>
              </a:ext>
            </a:extLst>
          </p:cNvPr>
          <p:cNvSpPr/>
          <p:nvPr/>
        </p:nvSpPr>
        <p:spPr>
          <a:xfrm>
            <a:off x="9849394" y="6186862"/>
            <a:ext cx="209495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50" dirty="0"/>
              <a:t>bvsms.saude.gov.br/</a:t>
            </a:r>
            <a:r>
              <a:rPr lang="pt-BR" sz="1050" dirty="0" err="1"/>
              <a:t>bvs</a:t>
            </a:r>
            <a:r>
              <a:rPr lang="pt-BR" sz="1050" dirty="0"/>
              <a:t>/</a:t>
            </a:r>
            <a:r>
              <a:rPr lang="pt-BR" sz="1050" dirty="0" err="1"/>
              <a:t>publicacoes</a:t>
            </a:r>
            <a:r>
              <a:rPr lang="pt-BR" sz="1050" dirty="0"/>
              <a:t>/</a:t>
            </a:r>
            <a:r>
              <a:rPr lang="pt-BR" sz="1050" dirty="0" err="1"/>
              <a:t>manual_gestacao_alto_risco</a:t>
            </a:r>
            <a:endParaRPr lang="pt-BR" sz="1050" dirty="0"/>
          </a:p>
          <a:p>
            <a:pPr algn="ctr"/>
            <a:r>
              <a:rPr lang="pt-BR" sz="900" dirty="0"/>
              <a:t>Ministério da Saúde, 2022. 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0E017B2B-0C41-E3F2-BC06-4CEEAA807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17" y="4545752"/>
            <a:ext cx="10115550" cy="66675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A8D8DEF-A040-9BA4-ACE8-23EA4A04D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9626" y="4904445"/>
            <a:ext cx="2753346" cy="417650"/>
          </a:xfrm>
          <a:prstGeom prst="rect">
            <a:avLst/>
          </a:prstGeom>
        </p:spPr>
      </p:pic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174240CD-FABA-9651-E623-72B1C72D6DE2}"/>
              </a:ext>
            </a:extLst>
          </p:cNvPr>
          <p:cNvCxnSpPr>
            <a:cxnSpLocks/>
          </p:cNvCxnSpPr>
          <p:nvPr/>
        </p:nvCxnSpPr>
        <p:spPr>
          <a:xfrm>
            <a:off x="2912165" y="3359426"/>
            <a:ext cx="53571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017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716E3-9F05-8390-81B9-73CCC37DE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AF496DF-57B7-99FA-64D1-63B7EA1DC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199697"/>
            <a:ext cx="11696700" cy="6264164"/>
          </a:xfrm>
          <a:prstGeom prst="rect">
            <a:avLst/>
          </a:prstGeom>
        </p:spPr>
      </p:pic>
      <p:sp>
        <p:nvSpPr>
          <p:cNvPr id="5" name="Sol 4">
            <a:extLst>
              <a:ext uri="{FF2B5EF4-FFF2-40B4-BE49-F238E27FC236}">
                <a16:creationId xmlns:a16="http://schemas.microsoft.com/office/drawing/2014/main" id="{CDE4256C-0037-A6A4-D00F-9C9A5AB1157F}"/>
              </a:ext>
            </a:extLst>
          </p:cNvPr>
          <p:cNvSpPr/>
          <p:nvPr/>
        </p:nvSpPr>
        <p:spPr>
          <a:xfrm flipH="1" flipV="1">
            <a:off x="3866322" y="4109519"/>
            <a:ext cx="247237" cy="197751"/>
          </a:xfrm>
          <a:prstGeom prst="su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ol 6">
            <a:extLst>
              <a:ext uri="{FF2B5EF4-FFF2-40B4-BE49-F238E27FC236}">
                <a16:creationId xmlns:a16="http://schemas.microsoft.com/office/drawing/2014/main" id="{0EF7DB3F-5C69-8AD4-1120-B25CE2E8F5CC}"/>
              </a:ext>
            </a:extLst>
          </p:cNvPr>
          <p:cNvSpPr/>
          <p:nvPr/>
        </p:nvSpPr>
        <p:spPr>
          <a:xfrm flipH="1" flipV="1">
            <a:off x="838201" y="4719118"/>
            <a:ext cx="247237" cy="197751"/>
          </a:xfrm>
          <a:prstGeom prst="su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4CF1228-7F78-448D-B97E-6EBA9ED71CF6}"/>
              </a:ext>
            </a:extLst>
          </p:cNvPr>
          <p:cNvSpPr/>
          <p:nvPr/>
        </p:nvSpPr>
        <p:spPr>
          <a:xfrm flipV="1">
            <a:off x="715617" y="4719117"/>
            <a:ext cx="7981121" cy="320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D4AC5D2-7456-310B-9A6F-663CF1AA168F}"/>
              </a:ext>
            </a:extLst>
          </p:cNvPr>
          <p:cNvSpPr/>
          <p:nvPr/>
        </p:nvSpPr>
        <p:spPr>
          <a:xfrm flipV="1">
            <a:off x="765313" y="3826563"/>
            <a:ext cx="7981121" cy="892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ol 8">
            <a:extLst>
              <a:ext uri="{FF2B5EF4-FFF2-40B4-BE49-F238E27FC236}">
                <a16:creationId xmlns:a16="http://schemas.microsoft.com/office/drawing/2014/main" id="{BE4D6118-224A-C239-3D9B-040A613A3587}"/>
              </a:ext>
            </a:extLst>
          </p:cNvPr>
          <p:cNvSpPr/>
          <p:nvPr/>
        </p:nvSpPr>
        <p:spPr>
          <a:xfrm flipH="1" flipV="1">
            <a:off x="838201" y="1319207"/>
            <a:ext cx="247237" cy="197751"/>
          </a:xfrm>
          <a:prstGeom prst="su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0BD2482-F2CC-50C4-FA64-622AFFCC0F3D}"/>
              </a:ext>
            </a:extLst>
          </p:cNvPr>
          <p:cNvSpPr txBox="1"/>
          <p:nvPr/>
        </p:nvSpPr>
        <p:spPr>
          <a:xfrm>
            <a:off x="3214730" y="199698"/>
            <a:ext cx="5762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*POSSIBILIDADE DE INFECÇÃO AGUDA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2DF3409-981D-F514-B88F-ACC25734EC61}"/>
              </a:ext>
            </a:extLst>
          </p:cNvPr>
          <p:cNvSpPr/>
          <p:nvPr/>
        </p:nvSpPr>
        <p:spPr>
          <a:xfrm>
            <a:off x="9849394" y="6186862"/>
            <a:ext cx="209495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50" dirty="0"/>
              <a:t>bvsms.saude.gov.br/</a:t>
            </a:r>
            <a:r>
              <a:rPr lang="pt-BR" sz="1050" dirty="0" err="1"/>
              <a:t>bvs</a:t>
            </a:r>
            <a:r>
              <a:rPr lang="pt-BR" sz="1050" dirty="0"/>
              <a:t>/</a:t>
            </a:r>
            <a:r>
              <a:rPr lang="pt-BR" sz="1050" dirty="0" err="1"/>
              <a:t>publicacoes</a:t>
            </a:r>
            <a:r>
              <a:rPr lang="pt-BR" sz="1050" dirty="0"/>
              <a:t>/</a:t>
            </a:r>
            <a:r>
              <a:rPr lang="pt-BR" sz="1050" dirty="0" err="1"/>
              <a:t>manual_gestacao_alto_risco</a:t>
            </a:r>
            <a:endParaRPr lang="pt-BR" sz="1050" dirty="0"/>
          </a:p>
          <a:p>
            <a:pPr algn="ctr"/>
            <a:r>
              <a:rPr lang="pt-BR" sz="900" dirty="0"/>
              <a:t>Ministério da Saúde, 2022. </a:t>
            </a:r>
          </a:p>
        </p:txBody>
      </p:sp>
    </p:spTree>
    <p:extLst>
      <p:ext uri="{BB962C8B-B14F-4D97-AF65-F5344CB8AC3E}">
        <p14:creationId xmlns:p14="http://schemas.microsoft.com/office/powerpoint/2010/main" val="336412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B49ECA1-CB3B-DA94-A131-77D9EE6FA865}"/>
              </a:ext>
            </a:extLst>
          </p:cNvPr>
          <p:cNvSpPr txBox="1"/>
          <p:nvPr/>
        </p:nvSpPr>
        <p:spPr>
          <a:xfrm>
            <a:off x="106845" y="193020"/>
            <a:ext cx="6097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5E5E5E"/>
                </a:solidFill>
              </a:rPr>
              <a:t>PROFILAXIA E TRATAMENTO</a:t>
            </a:r>
            <a:endParaRPr lang="pt-BR" sz="36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A15B684-5D71-B5C1-E383-25D74445E837}"/>
              </a:ext>
            </a:extLst>
          </p:cNvPr>
          <p:cNvSpPr txBox="1"/>
          <p:nvPr/>
        </p:nvSpPr>
        <p:spPr>
          <a:xfrm>
            <a:off x="106845" y="1059140"/>
            <a:ext cx="1197831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Toda gestante em investigação de infecção aguda deve iniciar o tratamento profilático com a Espiramicina.</a:t>
            </a:r>
          </a:p>
          <a:p>
            <a:endParaRPr lang="pt-BR" sz="3600" dirty="0"/>
          </a:p>
          <a:p>
            <a:endParaRPr lang="pt-BR" sz="3600" dirty="0"/>
          </a:p>
          <a:p>
            <a:r>
              <a:rPr lang="pt-BR" sz="3600" dirty="0"/>
              <a:t>Caso a suspeição de quadro agudo não seja confirmada - suspender o tratamento. </a:t>
            </a:r>
          </a:p>
          <a:p>
            <a:endParaRPr lang="pt-BR" sz="3600" dirty="0"/>
          </a:p>
          <a:p>
            <a:endParaRPr lang="pt-BR" sz="3600" dirty="0"/>
          </a:p>
          <a:p>
            <a:r>
              <a:rPr lang="pt-BR" sz="3600" dirty="0"/>
              <a:t>Posologia: Espiramicina 01 grama 8/8 horas.</a:t>
            </a:r>
          </a:p>
          <a:p>
            <a:endParaRPr lang="pt-BR" sz="3600" dirty="0"/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4650672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www.pitterpatter.com.my/wp-content/uploads/2012/07/PREGNANCY34.jpg">
            <a:extLst>
              <a:ext uri="{FF2B5EF4-FFF2-40B4-BE49-F238E27FC236}">
                <a16:creationId xmlns:a16="http://schemas.microsoft.com/office/drawing/2014/main" id="{10A832D6-8A79-CFE9-7CA7-7F3B4777B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487" y="2869543"/>
            <a:ext cx="5661025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eta dobrada 11">
            <a:extLst>
              <a:ext uri="{FF2B5EF4-FFF2-40B4-BE49-F238E27FC236}">
                <a16:creationId xmlns:a16="http://schemas.microsoft.com/office/drawing/2014/main" id="{63767BE0-A302-025A-70A0-511AF42C4D56}"/>
              </a:ext>
            </a:extLst>
          </p:cNvPr>
          <p:cNvSpPr/>
          <p:nvPr/>
        </p:nvSpPr>
        <p:spPr>
          <a:xfrm rot="10800000">
            <a:off x="7488445" y="2996407"/>
            <a:ext cx="2413000" cy="2424112"/>
          </a:xfrm>
          <a:prstGeom prst="bentArrow">
            <a:avLst>
              <a:gd name="adj1" fmla="val 25000"/>
              <a:gd name="adj2" fmla="val 30965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Seta dobrada 13">
            <a:extLst>
              <a:ext uri="{FF2B5EF4-FFF2-40B4-BE49-F238E27FC236}">
                <a16:creationId xmlns:a16="http://schemas.microsoft.com/office/drawing/2014/main" id="{60227C77-7DCB-6CB6-75D8-B2B3E97EA863}"/>
              </a:ext>
            </a:extLst>
          </p:cNvPr>
          <p:cNvSpPr/>
          <p:nvPr/>
        </p:nvSpPr>
        <p:spPr>
          <a:xfrm rot="10800000" flipH="1">
            <a:off x="2875446" y="2879560"/>
            <a:ext cx="1470025" cy="2160587"/>
          </a:xfrm>
          <a:prstGeom prst="bentArrow">
            <a:avLst>
              <a:gd name="adj1" fmla="val 4073"/>
              <a:gd name="adj2" fmla="val 4065"/>
              <a:gd name="adj3" fmla="val 28841"/>
              <a:gd name="adj4" fmla="val 423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CD3E5ED-BAE6-BE72-4A09-837E9ABE1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2588" y="188913"/>
            <a:ext cx="3559175" cy="70802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lr>
                <a:schemeClr val="tx2"/>
              </a:buClr>
              <a:buSzPct val="75000"/>
              <a:buFont typeface="Wingdings 2" panose="05020102010507070707" pitchFamily="18" charset="2"/>
              <a:buChar char="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tx2"/>
              </a:buClr>
              <a:buFont typeface="Wingdings 3" panose="05040102010807070707" pitchFamily="18" charset="2"/>
              <a:buChar char="­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tx2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tx2"/>
              </a:buClr>
              <a:buFont typeface="Wingdings 2" panose="05020102010507070707" pitchFamily="18" charset="2"/>
              <a:buChar char="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tx2"/>
              </a:buClr>
              <a:buFont typeface="Wingdings 2" panose="05020102010507070707" pitchFamily="18" charset="2"/>
              <a:buChar char="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panose="05020102010507070707" pitchFamily="18" charset="2"/>
              <a:buChar char="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panose="05020102010507070707" pitchFamily="18" charset="2"/>
              <a:buChar char="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panose="05020102010507070707" pitchFamily="18" charset="2"/>
              <a:buChar char="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panose="05020102010507070707" pitchFamily="18" charset="2"/>
              <a:buChar char="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latinLnBrk="0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4000" b="1" dirty="0">
                <a:latin typeface="Franklin Gothic Book" panose="020B0503020102020204" pitchFamily="34" charset="0"/>
              </a:rPr>
              <a:t> ESPIRAMICINA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D4DD7FB-5863-BC96-A381-486B94230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915" y="1249433"/>
            <a:ext cx="4764087" cy="2179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50C84E0-3383-0468-8901-CC2DEE22B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2115" y="3727451"/>
            <a:ext cx="3714750" cy="584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Clr>
                <a:schemeClr val="tx2"/>
              </a:buClr>
              <a:buSzPct val="75000"/>
              <a:buFont typeface="Wingdings 2" panose="05020102010507070707" pitchFamily="18" charset="2"/>
              <a:buChar char="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latinLnBrk="1">
              <a:spcBef>
                <a:spcPct val="20000"/>
              </a:spcBef>
              <a:buClr>
                <a:schemeClr val="tx2"/>
              </a:buClr>
              <a:buFont typeface="Wingdings 3" panose="05040102010807070707" pitchFamily="18" charset="2"/>
              <a:buChar char="­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latinLnBrk="1">
              <a:spcBef>
                <a:spcPct val="20000"/>
              </a:spcBef>
              <a:buClr>
                <a:schemeClr val="tx2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latinLnBrk="1">
              <a:spcBef>
                <a:spcPct val="20000"/>
              </a:spcBef>
              <a:buClr>
                <a:schemeClr val="tx2"/>
              </a:buClr>
              <a:buFont typeface="Wingdings 2" panose="05020102010507070707" pitchFamily="18" charset="2"/>
              <a:buChar char="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latinLnBrk="1">
              <a:spcBef>
                <a:spcPct val="20000"/>
              </a:spcBef>
              <a:buClr>
                <a:schemeClr val="tx2"/>
              </a:buClr>
              <a:buFont typeface="Wingdings 2" panose="05020102010507070707" pitchFamily="18" charset="2"/>
              <a:buChar char="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panose="05020102010507070707" pitchFamily="18" charset="2"/>
              <a:buChar char="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panose="05020102010507070707" pitchFamily="18" charset="2"/>
              <a:buChar char="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panose="05020102010507070707" pitchFamily="18" charset="2"/>
              <a:buChar char="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panose="05020102010507070707" pitchFamily="18" charset="2"/>
              <a:buChar char="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latinLnBrk="0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3200" i="1" dirty="0">
                <a:solidFill>
                  <a:srgbClr val="C00000"/>
                </a:solidFill>
                <a:latin typeface="Century" panose="02040604050505020304" pitchFamily="18" charset="0"/>
                <a:ea typeface="Batang" panose="02030600000101010101" pitchFamily="18" charset="-127"/>
              </a:rPr>
              <a:t>Toxoplasma </a:t>
            </a:r>
            <a:r>
              <a:rPr lang="pt-BR" altLang="pt-BR" sz="3200" i="1" dirty="0" err="1">
                <a:solidFill>
                  <a:srgbClr val="C00000"/>
                </a:solidFill>
                <a:latin typeface="Century" panose="02040604050505020304" pitchFamily="18" charset="0"/>
                <a:ea typeface="Batang" panose="02030600000101010101" pitchFamily="18" charset="-127"/>
              </a:rPr>
              <a:t>gondii</a:t>
            </a:r>
            <a:endParaRPr lang="pt-BR" altLang="pt-BR" sz="3200" i="1" dirty="0">
              <a:solidFill>
                <a:srgbClr val="C00000"/>
              </a:solidFill>
              <a:latin typeface="Century" panose="02040604050505020304" pitchFamily="18" charset="0"/>
              <a:ea typeface="Batang" panose="02030600000101010101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5" grpId="0" animBg="1"/>
      <p:bldP spid="5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908D727-22D9-2700-E0A3-68867EFCB876}"/>
              </a:ext>
            </a:extLst>
          </p:cNvPr>
          <p:cNvSpPr txBox="1"/>
          <p:nvPr/>
        </p:nvSpPr>
        <p:spPr>
          <a:xfrm>
            <a:off x="337930" y="440375"/>
            <a:ext cx="117447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dirty="0"/>
              <a:t>Confirmação de infecção fetal </a:t>
            </a:r>
            <a:r>
              <a:rPr lang="pt-BR" dirty="0"/>
              <a:t>(amniocentese/RT-PCR e ou alterações sugestivas na USG obstétrica) </a:t>
            </a:r>
            <a:r>
              <a:rPr lang="pt-BR" sz="2800" dirty="0"/>
              <a:t>Adoção do esquema tríplice: </a:t>
            </a:r>
          </a:p>
          <a:p>
            <a:pPr algn="just"/>
            <a:r>
              <a:rPr lang="pt-BR" sz="2800" dirty="0"/>
              <a:t>                               </a:t>
            </a:r>
            <a:r>
              <a:rPr lang="pt-BR" sz="3200" dirty="0"/>
              <a:t>Sulfadiazina, Pirimetamina e Ác. Folínico.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71DBD44-146C-A595-EA18-0E51004D0FE4}"/>
              </a:ext>
            </a:extLst>
          </p:cNvPr>
          <p:cNvSpPr txBox="1"/>
          <p:nvPr/>
        </p:nvSpPr>
        <p:spPr>
          <a:xfrm>
            <a:off x="223630" y="2526587"/>
            <a:ext cx="114349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O esquema tríplice -  após a 16ª semana. </a:t>
            </a:r>
          </a:p>
          <a:p>
            <a:r>
              <a:rPr lang="pt-BR" sz="2800" dirty="0"/>
              <a:t>Até lá, mesmo o acometimento fetal - Espiramicina.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BC6A826-1A98-D30A-0729-E2ED184C3A2B}"/>
              </a:ext>
            </a:extLst>
          </p:cNvPr>
          <p:cNvSpPr txBox="1"/>
          <p:nvPr/>
        </p:nvSpPr>
        <p:spPr>
          <a:xfrm>
            <a:off x="223630" y="4468226"/>
            <a:ext cx="117447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dirty="0"/>
              <a:t>Forte suspeição de doença aguda na gestante com mais de 32 semanas, o esquema tríplice deve ser iniciado - Métodos invasivos de diagnóstico fetal não</a:t>
            </a:r>
          </a:p>
          <a:p>
            <a:pPr algn="just"/>
            <a:r>
              <a:rPr lang="pt-BR" sz="2800" dirty="0"/>
              <a:t>                                                                estão mais indicados.</a:t>
            </a:r>
          </a:p>
          <a:p>
            <a:pPr algn="just"/>
            <a:r>
              <a:rPr lang="pt-BR" sz="2800" dirty="0"/>
              <a:t>                                                              - Alto risco de transmissão vertical.</a:t>
            </a:r>
          </a:p>
        </p:txBody>
      </p:sp>
    </p:spTree>
    <p:extLst>
      <p:ext uri="{BB962C8B-B14F-4D97-AF65-F5344CB8AC3E}">
        <p14:creationId xmlns:p14="http://schemas.microsoft.com/office/powerpoint/2010/main" val="20001985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2FDB2C7E-D49C-5D13-89F4-469F2FC2A541}"/>
              </a:ext>
            </a:extLst>
          </p:cNvPr>
          <p:cNvSpPr txBox="1"/>
          <p:nvPr/>
        </p:nvSpPr>
        <p:spPr>
          <a:xfrm>
            <a:off x="548305" y="156500"/>
            <a:ext cx="842010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POSOLOGIA:</a:t>
            </a:r>
          </a:p>
          <a:p>
            <a:r>
              <a:rPr lang="pt-BR" sz="2800" dirty="0"/>
              <a:t>Sulfadiazina 500 mg – 02 </a:t>
            </a:r>
            <a:r>
              <a:rPr lang="pt-BR" sz="2800" dirty="0" err="1"/>
              <a:t>comps</a:t>
            </a:r>
            <a:r>
              <a:rPr lang="pt-BR" sz="2800" dirty="0"/>
              <a:t> 8/8 horas</a:t>
            </a:r>
          </a:p>
          <a:p>
            <a:r>
              <a:rPr lang="pt-BR" sz="2800" dirty="0"/>
              <a:t>Pirimetamina 25 mg – 02 </a:t>
            </a:r>
            <a:r>
              <a:rPr lang="pt-BR" sz="2800" dirty="0" err="1"/>
              <a:t>comps</a:t>
            </a:r>
            <a:r>
              <a:rPr lang="pt-BR" sz="2800" dirty="0"/>
              <a:t> dia</a:t>
            </a:r>
          </a:p>
          <a:p>
            <a:r>
              <a:rPr lang="pt-BR" sz="2800" dirty="0"/>
              <a:t>Ácido Folínico 15 mg – 01 </a:t>
            </a:r>
            <a:r>
              <a:rPr lang="pt-BR" sz="2800" dirty="0" err="1"/>
              <a:t>comp</a:t>
            </a:r>
            <a:r>
              <a:rPr lang="pt-BR" sz="2800" dirty="0"/>
              <a:t> dia</a:t>
            </a:r>
          </a:p>
          <a:p>
            <a:endParaRPr lang="pt-BR" sz="2800" dirty="0"/>
          </a:p>
          <a:p>
            <a:r>
              <a:rPr lang="pt-BR" sz="2800" dirty="0"/>
              <a:t>O esquema deve ser mantido até final da gestação</a:t>
            </a:r>
            <a:r>
              <a:rPr lang="pt-BR" sz="2400" dirty="0"/>
              <a:t>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84DF863-9701-75DF-CBD0-91C296384DE0}"/>
              </a:ext>
            </a:extLst>
          </p:cNvPr>
          <p:cNvSpPr txBox="1"/>
          <p:nvPr/>
        </p:nvSpPr>
        <p:spPr>
          <a:xfrm>
            <a:off x="1576592" y="3772069"/>
            <a:ext cx="90388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/>
              <a:t>Realizar hemograma, função renal e hepática quinzenal devido à toxicidade dessas medicações. Se necessário, suspender  e  retomar  o  uso  de  Espiramicina</a:t>
            </a:r>
            <a:r>
              <a:rPr lang="pt-BR" dirty="0"/>
              <a:t>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71D19D7-F212-7DDC-B75C-E9708FDC4FE1}"/>
              </a:ext>
            </a:extLst>
          </p:cNvPr>
          <p:cNvSpPr txBox="1"/>
          <p:nvPr/>
        </p:nvSpPr>
        <p:spPr>
          <a:xfrm>
            <a:off x="8362640" y="6477401"/>
            <a:ext cx="618648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dirty="0"/>
              <a:t>Fonte: Adaptado de MITSUKA-BREGANÓ, 2010, BRASIL, 201</a:t>
            </a:r>
          </a:p>
        </p:txBody>
      </p:sp>
    </p:spTree>
    <p:extLst>
      <p:ext uri="{BB962C8B-B14F-4D97-AF65-F5344CB8AC3E}">
        <p14:creationId xmlns:p14="http://schemas.microsoft.com/office/powerpoint/2010/main" val="7963949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intese-purinas">
            <a:extLst>
              <a:ext uri="{FF2B5EF4-FFF2-40B4-BE49-F238E27FC236}">
                <a16:creationId xmlns:a16="http://schemas.microsoft.com/office/drawing/2014/main" id="{0C134CDC-2DD9-E7FA-817A-4F7A4A6CF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6225" y="1083365"/>
            <a:ext cx="5753416" cy="498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08B007C-1E8E-17C9-6CC2-BE5B0C91B2F9}"/>
              </a:ext>
            </a:extLst>
          </p:cNvPr>
          <p:cNvSpPr txBox="1"/>
          <p:nvPr/>
        </p:nvSpPr>
        <p:spPr>
          <a:xfrm>
            <a:off x="1343436" y="114367"/>
            <a:ext cx="98167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2800" b="1" dirty="0">
                <a:solidFill>
                  <a:srgbClr val="0085BA"/>
                </a:solidFill>
                <a:effectLst/>
                <a:highlight>
                  <a:srgbClr val="FFFFFF"/>
                </a:highlight>
                <a:latin typeface="Raleway" pitchFamily="2" charset="0"/>
              </a:rPr>
              <a:t>INIBIDORES DA SÍNTESE DE FOLATOS E SUA REDUÇÃO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EDC9A88-DCFC-96C6-0E35-987786CA2C1B}"/>
              </a:ext>
            </a:extLst>
          </p:cNvPr>
          <p:cNvSpPr/>
          <p:nvPr/>
        </p:nvSpPr>
        <p:spPr>
          <a:xfrm>
            <a:off x="3516225" y="5237922"/>
            <a:ext cx="5597958" cy="912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621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206E04C-1819-22CC-D8B3-CDEEA6F99EC3}"/>
              </a:ext>
            </a:extLst>
          </p:cNvPr>
          <p:cNvSpPr txBox="1"/>
          <p:nvPr/>
        </p:nvSpPr>
        <p:spPr>
          <a:xfrm>
            <a:off x="178905" y="404336"/>
            <a:ext cx="1146975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b="0" i="0" dirty="0">
                <a:solidFill>
                  <a:srgbClr val="333333"/>
                </a:solidFill>
                <a:effectLst/>
                <a:latin typeface="Proxima Nova Rg"/>
              </a:rPr>
              <a:t>Quando a gestante é infectada por um dos agentes relacionados à STORCH+Z poderá ocorrer transmissão para o feto com a possibilidade de: </a:t>
            </a:r>
          </a:p>
          <a:p>
            <a:pPr algn="just"/>
            <a:endParaRPr lang="pt-BR" sz="2400" dirty="0">
              <a:solidFill>
                <a:srgbClr val="333333"/>
              </a:solidFill>
              <a:latin typeface="Proxima Nova Rg"/>
            </a:endParaRPr>
          </a:p>
          <a:p>
            <a:pPr algn="just"/>
            <a:r>
              <a:rPr lang="pt-BR" sz="2400" dirty="0">
                <a:solidFill>
                  <a:srgbClr val="333333"/>
                </a:solidFill>
                <a:latin typeface="Proxima Nova Rg"/>
              </a:rPr>
              <a:t>A</a:t>
            </a:r>
            <a:r>
              <a:rPr lang="pt-BR" sz="2400" b="0" i="0" dirty="0">
                <a:solidFill>
                  <a:srgbClr val="333333"/>
                </a:solidFill>
                <a:effectLst/>
                <a:latin typeface="Proxima Nova Rg"/>
              </a:rPr>
              <a:t>borto espontâneo </a:t>
            </a:r>
            <a:r>
              <a:rPr lang="pt-BR" sz="2400" dirty="0"/>
              <a:t> </a:t>
            </a:r>
            <a:endParaRPr lang="pt-BR" sz="2400" b="0" i="0" dirty="0">
              <a:solidFill>
                <a:srgbClr val="333333"/>
              </a:solidFill>
              <a:effectLst/>
              <a:latin typeface="Proxima Nova Rg"/>
            </a:endParaRPr>
          </a:p>
          <a:p>
            <a:pPr algn="just"/>
            <a:endParaRPr lang="pt-BR" sz="2400" dirty="0">
              <a:solidFill>
                <a:srgbClr val="333333"/>
              </a:solidFill>
              <a:latin typeface="Proxima Nova Rg"/>
            </a:endParaRPr>
          </a:p>
          <a:p>
            <a:pPr algn="just"/>
            <a:r>
              <a:rPr lang="pt-BR" sz="2400" dirty="0">
                <a:solidFill>
                  <a:srgbClr val="333333"/>
                </a:solidFill>
                <a:latin typeface="Proxima Nova Rg"/>
              </a:rPr>
              <a:t>Ó</a:t>
            </a:r>
            <a:r>
              <a:rPr lang="pt-BR" sz="2400" b="0" i="0" dirty="0">
                <a:solidFill>
                  <a:srgbClr val="333333"/>
                </a:solidFill>
                <a:effectLst/>
                <a:latin typeface="Proxima Nova Rg"/>
              </a:rPr>
              <a:t>bito fetal  </a:t>
            </a:r>
          </a:p>
          <a:p>
            <a:pPr algn="just"/>
            <a:endParaRPr lang="pt-BR" sz="2400" dirty="0">
              <a:solidFill>
                <a:srgbClr val="333333"/>
              </a:solidFill>
              <a:latin typeface="Proxima Nova Rg"/>
            </a:endParaRPr>
          </a:p>
          <a:p>
            <a:pPr algn="just"/>
            <a:r>
              <a:rPr lang="pt-BR" sz="2400" dirty="0">
                <a:solidFill>
                  <a:srgbClr val="333333"/>
                </a:solidFill>
                <a:latin typeface="Proxima Nova Rg"/>
              </a:rPr>
              <a:t>A</a:t>
            </a:r>
            <a:r>
              <a:rPr lang="pt-BR" sz="2400" b="0" i="0" dirty="0">
                <a:solidFill>
                  <a:srgbClr val="333333"/>
                </a:solidFill>
                <a:effectLst/>
                <a:latin typeface="Proxima Nova Rg"/>
              </a:rPr>
              <a:t>nomalias congênitas, principalmente alterações do SNC e no Ap. VISUAL</a:t>
            </a:r>
            <a:endParaRPr lang="pt-BR" sz="2400" dirty="0"/>
          </a:p>
        </p:txBody>
      </p:sp>
      <p:pic>
        <p:nvPicPr>
          <p:cNvPr id="2050" name="Picture 2" descr="Anencefalia – Wikipédia, a enciclopédia livre">
            <a:extLst>
              <a:ext uri="{FF2B5EF4-FFF2-40B4-BE49-F238E27FC236}">
                <a16:creationId xmlns:a16="http://schemas.microsoft.com/office/drawing/2014/main" id="{9A5B39DA-DFAB-9740-109D-CECE9652E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41" y="4177541"/>
            <a:ext cx="207645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grotóxicos causam má-formação em bebês no Brasil e nos EUA, apontam  estudos - De Olho nos Ruralistas">
            <a:extLst>
              <a:ext uri="{FF2B5EF4-FFF2-40B4-BE49-F238E27FC236}">
                <a16:creationId xmlns:a16="http://schemas.microsoft.com/office/drawing/2014/main" id="{17B90E4A-5D1D-0C2D-BCF8-571B8CA57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610" y="4125153"/>
            <a:ext cx="28575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omo saber se a criança possui uma malformação craniofacial? - Clarice  Abreu, M.D.">
            <a:extLst>
              <a:ext uri="{FF2B5EF4-FFF2-40B4-BE49-F238E27FC236}">
                <a16:creationId xmlns:a16="http://schemas.microsoft.com/office/drawing/2014/main" id="{D6D58689-CE81-7EDF-617C-273F674EB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280" y="3901316"/>
            <a:ext cx="327533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7165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Imagem 1">
            <a:extLst>
              <a:ext uri="{FF2B5EF4-FFF2-40B4-BE49-F238E27FC236}">
                <a16:creationId xmlns:a16="http://schemas.microsoft.com/office/drawing/2014/main" id="{F208DDE7-CD89-159C-F9C5-311649CA1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404813"/>
            <a:ext cx="69723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de cantos arredondados 2">
            <a:extLst>
              <a:ext uri="{FF2B5EF4-FFF2-40B4-BE49-F238E27FC236}">
                <a16:creationId xmlns:a16="http://schemas.microsoft.com/office/drawing/2014/main" id="{AD9F3ADB-A2AB-F5EF-75C9-E138C7854B48}"/>
              </a:ext>
            </a:extLst>
          </p:cNvPr>
          <p:cNvSpPr/>
          <p:nvPr/>
        </p:nvSpPr>
        <p:spPr>
          <a:xfrm>
            <a:off x="2208213" y="1341438"/>
            <a:ext cx="7848600" cy="496728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pt-BR" dirty="0"/>
          </a:p>
        </p:txBody>
      </p:sp>
      <p:sp>
        <p:nvSpPr>
          <p:cNvPr id="32772" name="CaixaDeTexto 3">
            <a:extLst>
              <a:ext uri="{FF2B5EF4-FFF2-40B4-BE49-F238E27FC236}">
                <a16:creationId xmlns:a16="http://schemas.microsoft.com/office/drawing/2014/main" id="{DB1A3833-BAA3-54E5-0D0F-C73DE2334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4680" y="1452562"/>
            <a:ext cx="3770840" cy="120032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defRPr/>
            </a:pPr>
            <a:endParaRPr lang="pt-BR" sz="2400" dirty="0"/>
          </a:p>
          <a:p>
            <a:pPr marL="0" indent="0">
              <a:defRPr/>
            </a:pPr>
            <a:endParaRPr lang="pt-BR" sz="24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pt-BR" sz="2400" dirty="0"/>
              <a:t> INICIO DA GRAVIDEZ </a:t>
            </a:r>
          </a:p>
        </p:txBody>
      </p:sp>
      <p:pic>
        <p:nvPicPr>
          <p:cNvPr id="33797" name="Imagem 3">
            <a:extLst>
              <a:ext uri="{FF2B5EF4-FFF2-40B4-BE49-F238E27FC236}">
                <a16:creationId xmlns:a16="http://schemas.microsoft.com/office/drawing/2014/main" id="{316F34B2-EAF8-3599-D1F8-86658E57E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2929794"/>
            <a:ext cx="4464050" cy="361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Imagem 4">
            <a:extLst>
              <a:ext uri="{FF2B5EF4-FFF2-40B4-BE49-F238E27FC236}">
                <a16:creationId xmlns:a16="http://schemas.microsoft.com/office/drawing/2014/main" id="{70600849-2324-DBFD-96CC-E968CD3D17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932043"/>
            <a:ext cx="4105275" cy="3602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160" y="52387"/>
            <a:ext cx="10084526" cy="6753225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280160" y="4545874"/>
            <a:ext cx="3226526" cy="509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4598126" y="4000262"/>
            <a:ext cx="901337" cy="832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4506686" y="3575400"/>
            <a:ext cx="470263" cy="317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6244046" y="4005200"/>
            <a:ext cx="1058091" cy="423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6061166" y="4415884"/>
            <a:ext cx="4454434" cy="1031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5225143" y="5431919"/>
            <a:ext cx="5904411" cy="1269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2573383" y="4000261"/>
            <a:ext cx="914400" cy="545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750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317500" y="265430"/>
            <a:ext cx="11570970" cy="6325870"/>
          </a:xfrm>
          <a:prstGeom prst="rect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pic>
        <p:nvPicPr>
          <p:cNvPr id="4" name="Picture 2" descr="http://veja3.abrilm.com.br/assets/images/2011/2/29979/fita-aids-hiv-size-598.jpg?1298308403">
            <a:extLst>
              <a:ext uri="{FF2B5EF4-FFF2-40B4-BE49-F238E27FC236}">
                <a16:creationId xmlns:a16="http://schemas.microsoft.com/office/drawing/2014/main" id="{57462DAB-92FE-8F45-184E-065D0EDD67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8" r="25991"/>
          <a:stretch/>
        </p:blipFill>
        <p:spPr bwMode="auto">
          <a:xfrm>
            <a:off x="7589521" y="396060"/>
            <a:ext cx="4206239" cy="1903004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ífilis e gravidez Notícias Cajovil - Para todos os momentos do bebê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10" y="2299064"/>
            <a:ext cx="8747397" cy="418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3520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sÃ­filis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0" y="105291"/>
            <a:ext cx="1201102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4800" dirty="0">
                <a:solidFill>
                  <a:prstClr val="black"/>
                </a:solidFill>
              </a:rPr>
              <a:t>                                Conceito</a:t>
            </a:r>
          </a:p>
          <a:p>
            <a:pPr algn="just"/>
            <a:r>
              <a:rPr lang="pt-BR" sz="3200" dirty="0">
                <a:solidFill>
                  <a:prstClr val="black"/>
                </a:solidFill>
              </a:rPr>
              <a:t> </a:t>
            </a:r>
          </a:p>
          <a:p>
            <a:pPr algn="just"/>
            <a:endParaRPr lang="pt-BR" sz="3200" dirty="0">
              <a:solidFill>
                <a:prstClr val="black"/>
              </a:solidFill>
            </a:endParaRPr>
          </a:p>
          <a:p>
            <a:pPr marL="457200" indent="-457200" algn="just">
              <a:buFontTx/>
              <a:buChar char="-"/>
            </a:pPr>
            <a:r>
              <a:rPr lang="pt-BR" sz="3200" dirty="0">
                <a:solidFill>
                  <a:prstClr val="black"/>
                </a:solidFill>
              </a:rPr>
              <a:t>Infecção sistêmica, privativa do ser humano.</a:t>
            </a:r>
          </a:p>
          <a:p>
            <a:pPr algn="just"/>
            <a:endParaRPr lang="pt-BR" sz="3200" dirty="0">
              <a:solidFill>
                <a:prstClr val="black"/>
              </a:solidFill>
            </a:endParaRPr>
          </a:p>
          <a:p>
            <a:pPr marL="457200" indent="-457200" algn="just">
              <a:buFontTx/>
              <a:buChar char="-"/>
            </a:pPr>
            <a:r>
              <a:rPr lang="pt-BR" sz="3200" dirty="0">
                <a:solidFill>
                  <a:prstClr val="black"/>
                </a:solidFill>
              </a:rPr>
              <a:t>Evolução crônica.</a:t>
            </a:r>
          </a:p>
          <a:p>
            <a:pPr algn="just"/>
            <a:endParaRPr lang="pt-BR" sz="3200" dirty="0">
              <a:solidFill>
                <a:prstClr val="black"/>
              </a:solidFill>
            </a:endParaRPr>
          </a:p>
          <a:p>
            <a:pPr marL="457200" indent="-457200" algn="just">
              <a:buFontTx/>
              <a:buChar char="-"/>
            </a:pPr>
            <a:r>
              <a:rPr lang="pt-BR" sz="3200" dirty="0">
                <a:solidFill>
                  <a:prstClr val="black"/>
                </a:solidFill>
              </a:rPr>
              <a:t>Surtos de agudização e períodos de latência.</a:t>
            </a:r>
          </a:p>
          <a:p>
            <a:pPr marL="457200" indent="-457200" algn="just">
              <a:buFontTx/>
              <a:buChar char="-"/>
            </a:pPr>
            <a:endParaRPr lang="pt-BR" sz="3200" dirty="0">
              <a:solidFill>
                <a:prstClr val="black"/>
              </a:solidFill>
            </a:endParaRPr>
          </a:p>
          <a:p>
            <a:pPr marL="457200" indent="-457200" algn="just">
              <a:buFontTx/>
              <a:buChar char="-"/>
            </a:pPr>
            <a:r>
              <a:rPr lang="pt-BR" sz="3200" dirty="0">
                <a:solidFill>
                  <a:prstClr val="black"/>
                </a:solidFill>
              </a:rPr>
              <a:t>Alta infectividade – </a:t>
            </a:r>
            <a:r>
              <a:rPr lang="pt-BR" sz="2800" dirty="0">
                <a:solidFill>
                  <a:prstClr val="black"/>
                </a:solidFill>
              </a:rPr>
              <a:t>Notadamente nos estágios iniciais.</a:t>
            </a:r>
          </a:p>
          <a:p>
            <a:pPr algn="just"/>
            <a:endParaRPr lang="pt-BR" sz="3200" dirty="0">
              <a:solidFill>
                <a:prstClr val="black"/>
              </a:solidFill>
            </a:endParaRPr>
          </a:p>
          <a:p>
            <a:pPr marL="457200" indent="-457200" algn="just">
              <a:buFontTx/>
              <a:buChar char="-"/>
            </a:pPr>
            <a:r>
              <a:rPr lang="pt-BR" sz="3200" dirty="0">
                <a:solidFill>
                  <a:prstClr val="black"/>
                </a:solidFill>
              </a:rPr>
              <a:t>Transmissão preponderantemente sexual</a:t>
            </a:r>
          </a:p>
          <a:p>
            <a:pPr algn="just"/>
            <a:r>
              <a:rPr lang="pt-BR" sz="3200" dirty="0">
                <a:solidFill>
                  <a:prstClr val="black"/>
                </a:solidFill>
              </a:rPr>
              <a:t>             </a:t>
            </a:r>
          </a:p>
        </p:txBody>
      </p:sp>
      <p:cxnSp>
        <p:nvCxnSpPr>
          <p:cNvPr id="6" name="Conector de seta reta 5"/>
          <p:cNvCxnSpPr/>
          <p:nvPr/>
        </p:nvCxnSpPr>
        <p:spPr>
          <a:xfrm>
            <a:off x="7329088" y="6010934"/>
            <a:ext cx="885825" cy="9525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ângulo 6"/>
          <p:cNvSpPr/>
          <p:nvPr/>
        </p:nvSpPr>
        <p:spPr>
          <a:xfrm>
            <a:off x="8115325" y="5749324"/>
            <a:ext cx="12600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prstClr val="black"/>
                </a:solidFill>
              </a:rPr>
              <a:t>Vertical</a:t>
            </a:r>
          </a:p>
        </p:txBody>
      </p:sp>
      <p:cxnSp>
        <p:nvCxnSpPr>
          <p:cNvPr id="3" name="Conector angulado 2"/>
          <p:cNvCxnSpPr/>
          <p:nvPr/>
        </p:nvCxnSpPr>
        <p:spPr>
          <a:xfrm flipV="1">
            <a:off x="9352230" y="5658111"/>
            <a:ext cx="743738" cy="362326"/>
          </a:xfrm>
          <a:prstGeom prst="bentConnector3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angulado 8"/>
          <p:cNvCxnSpPr/>
          <p:nvPr/>
        </p:nvCxnSpPr>
        <p:spPr>
          <a:xfrm>
            <a:off x="9385979" y="6020459"/>
            <a:ext cx="676240" cy="372513"/>
          </a:xfrm>
          <a:prstGeom prst="bentConnector3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10044476" y="5403870"/>
            <a:ext cx="196654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PLACENTA</a:t>
            </a:r>
          </a:p>
          <a:p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9959237" y="6142534"/>
            <a:ext cx="159205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 </a:t>
            </a:r>
            <a:r>
              <a:rPr lang="pt-BR" sz="2800" dirty="0"/>
              <a:t>PARTO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9709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867150" y="1792784"/>
            <a:ext cx="5400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i="1" dirty="0"/>
              <a:t>Treponema pallidum</a:t>
            </a:r>
          </a:p>
        </p:txBody>
      </p:sp>
      <p:sp>
        <p:nvSpPr>
          <p:cNvPr id="5" name="Retângulo 4"/>
          <p:cNvSpPr/>
          <p:nvPr/>
        </p:nvSpPr>
        <p:spPr>
          <a:xfrm>
            <a:off x="4363132" y="-118140"/>
            <a:ext cx="343715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96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Bauhaus 93" panose="04030905020B02020C02" pitchFamily="82" charset="0"/>
              </a:rPr>
              <a:t>SÍFILIS</a:t>
            </a:r>
          </a:p>
        </p:txBody>
      </p:sp>
      <p:sp>
        <p:nvSpPr>
          <p:cNvPr id="6" name="Retângulo 5"/>
          <p:cNvSpPr/>
          <p:nvPr/>
        </p:nvSpPr>
        <p:spPr>
          <a:xfrm>
            <a:off x="835507" y="3048930"/>
            <a:ext cx="9973308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 </a:t>
            </a:r>
            <a:r>
              <a:rPr lang="pt-BR" sz="2800" dirty="0"/>
              <a:t>- Microrganismo espiralado.</a:t>
            </a:r>
          </a:p>
          <a:p>
            <a:r>
              <a:rPr lang="pt-BR" sz="2800" dirty="0"/>
              <a:t> - Dotado de motilidade (</a:t>
            </a:r>
            <a:r>
              <a:rPr lang="pt-BR" sz="2400" dirty="0"/>
              <a:t>tipo saca-rolhas</a:t>
            </a:r>
            <a:r>
              <a:rPr lang="pt-BR" sz="2800" dirty="0"/>
              <a:t>) o que facilita grandemente </a:t>
            </a:r>
          </a:p>
          <a:p>
            <a:r>
              <a:rPr lang="pt-BR" sz="2800" dirty="0"/>
              <a:t>   sua penetração nos tecidos.</a:t>
            </a:r>
          </a:p>
          <a:p>
            <a:r>
              <a:rPr lang="pt-BR" sz="2800" dirty="0"/>
              <a:t> - Baixa resistência ao meio ambiente, </a:t>
            </a:r>
          </a:p>
          <a:p>
            <a:r>
              <a:rPr lang="pt-BR" sz="2800" dirty="0"/>
              <a:t>    ressecando-se rapidamente.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937" y="4225327"/>
            <a:ext cx="4566603" cy="2451697"/>
          </a:xfrm>
          <a:prstGeom prst="rect">
            <a:avLst/>
          </a:prstGeom>
        </p:spPr>
      </p:pic>
      <p:pic>
        <p:nvPicPr>
          <p:cNvPr id="2050" name="Picture 2" descr="Sífilis cresce e atinge status de epidemia no Distrito Federal, diz governo  - Bio-Manguinhos/Fiocruz || Public Health Innov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32" y="2903488"/>
            <a:ext cx="11378928" cy="377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57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 Explicativo 1 9"/>
          <p:cNvSpPr/>
          <p:nvPr/>
        </p:nvSpPr>
        <p:spPr>
          <a:xfrm flipV="1">
            <a:off x="4107796" y="1891408"/>
            <a:ext cx="5695116" cy="1146584"/>
          </a:xfrm>
          <a:prstGeom prst="borderCallout1">
            <a:avLst>
              <a:gd name="adj1" fmla="val 98563"/>
              <a:gd name="adj2" fmla="val -192"/>
              <a:gd name="adj3" fmla="val 99121"/>
              <a:gd name="adj4" fmla="val 2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880315" cy="68580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4879776" y="1871975"/>
            <a:ext cx="40527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dirty="0">
                <a:solidFill>
                  <a:prstClr val="black"/>
                </a:solidFill>
              </a:rPr>
              <a:t>Cancro Duro. Linfonodos Regionais</a:t>
            </a:r>
          </a:p>
          <a:p>
            <a:pPr algn="ctr"/>
            <a:r>
              <a:rPr lang="pt-BR" dirty="0">
                <a:solidFill>
                  <a:prstClr val="black"/>
                </a:solidFill>
              </a:rPr>
              <a:t>Aparece ≈ 21 dias após a infecção.</a:t>
            </a:r>
          </a:p>
          <a:p>
            <a:pPr algn="ctr"/>
            <a:r>
              <a:rPr lang="pt-BR" dirty="0">
                <a:solidFill>
                  <a:prstClr val="black"/>
                </a:solidFill>
              </a:rPr>
              <a:t>Desaparece após 4 a 6 semanas.</a:t>
            </a:r>
          </a:p>
          <a:p>
            <a:pPr algn="ctr"/>
            <a:r>
              <a:rPr lang="pt-BR" dirty="0">
                <a:solidFill>
                  <a:prstClr val="black"/>
                </a:solidFill>
              </a:rPr>
              <a:t>Não percebida em 15-30% dos pacientes 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077" y="3229638"/>
            <a:ext cx="2960370" cy="179029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0707" y="3229638"/>
            <a:ext cx="2960370" cy="1790296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4082653" y="1882492"/>
            <a:ext cx="565385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dirty="0">
                <a:solidFill>
                  <a:prstClr val="black"/>
                </a:solidFill>
              </a:rPr>
              <a:t>Febre, Cefaleia, Artralgia,</a:t>
            </a:r>
          </a:p>
          <a:p>
            <a:pPr algn="ctr"/>
            <a:r>
              <a:rPr lang="pt-BR" dirty="0">
                <a:solidFill>
                  <a:prstClr val="black"/>
                </a:solidFill>
              </a:rPr>
              <a:t> Manchas rosadas descamativas na pele, condiloma plano.</a:t>
            </a:r>
          </a:p>
          <a:p>
            <a:pPr algn="ctr"/>
            <a:r>
              <a:rPr lang="pt-BR" dirty="0">
                <a:solidFill>
                  <a:prstClr val="black"/>
                </a:solidFill>
              </a:rPr>
              <a:t>6 semanas a 6 meses depois da cicatrização lesão inicial</a:t>
            </a:r>
          </a:p>
          <a:p>
            <a:pPr algn="ctr"/>
            <a:r>
              <a:rPr lang="pt-BR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822" y="3173416"/>
            <a:ext cx="2960370" cy="1846517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1452" y="3173416"/>
            <a:ext cx="2960370" cy="1846517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4840679" y="1869468"/>
            <a:ext cx="3998402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dirty="0">
                <a:solidFill>
                  <a:prstClr val="black"/>
                </a:solidFill>
              </a:rPr>
              <a:t>Lesões gomosas e nodulares pele além</a:t>
            </a:r>
          </a:p>
          <a:p>
            <a:pPr algn="ctr"/>
            <a:r>
              <a:rPr lang="pt-BR" dirty="0">
                <a:solidFill>
                  <a:prstClr val="black"/>
                </a:solidFill>
              </a:rPr>
              <a:t>de acometimento de articulações, ossos,</a:t>
            </a:r>
          </a:p>
          <a:p>
            <a:pPr algn="ctr"/>
            <a:r>
              <a:rPr lang="pt-BR" dirty="0">
                <a:solidFill>
                  <a:prstClr val="black"/>
                </a:solidFill>
              </a:rPr>
              <a:t>coração e cérebro.</a:t>
            </a:r>
          </a:p>
          <a:p>
            <a:pPr algn="ctr"/>
            <a:r>
              <a:rPr lang="pt-BR" dirty="0">
                <a:solidFill>
                  <a:prstClr val="black"/>
                </a:solidFill>
              </a:rPr>
              <a:t>De 1 a 40 anos</a:t>
            </a:r>
          </a:p>
          <a:p>
            <a:pPr algn="ctr"/>
            <a:r>
              <a:rPr lang="pt-BR" dirty="0">
                <a:solidFill>
                  <a:prstClr val="black"/>
                </a:solidFill>
              </a:rPr>
              <a:t> </a:t>
            </a:r>
          </a:p>
        </p:txBody>
      </p:sp>
      <p:cxnSp>
        <p:nvCxnSpPr>
          <p:cNvPr id="17" name="Conector reto 16"/>
          <p:cNvCxnSpPr/>
          <p:nvPr/>
        </p:nvCxnSpPr>
        <p:spPr>
          <a:xfrm>
            <a:off x="1880314" y="940904"/>
            <a:ext cx="2227482" cy="9896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m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3789" y="3152539"/>
            <a:ext cx="2960370" cy="1867394"/>
          </a:xfrm>
          <a:prstGeom prst="rect">
            <a:avLst/>
          </a:prstGeom>
        </p:spPr>
      </p:pic>
      <p:pic>
        <p:nvPicPr>
          <p:cNvPr id="1028" name="Picture 4" descr="Resultado de imagem para aortite sifilític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154" y="3152539"/>
            <a:ext cx="2960375" cy="186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14524" y="3150062"/>
            <a:ext cx="2847563" cy="1863315"/>
          </a:xfrm>
          <a:prstGeom prst="rect">
            <a:avLst/>
          </a:prstGeom>
        </p:spPr>
      </p:pic>
      <p:cxnSp>
        <p:nvCxnSpPr>
          <p:cNvPr id="23" name="Conector reto 22"/>
          <p:cNvCxnSpPr/>
          <p:nvPr/>
        </p:nvCxnSpPr>
        <p:spPr>
          <a:xfrm flipV="1">
            <a:off x="1978755" y="1940792"/>
            <a:ext cx="2129041" cy="4628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/>
          <p:cNvCxnSpPr/>
          <p:nvPr/>
        </p:nvCxnSpPr>
        <p:spPr>
          <a:xfrm flipV="1">
            <a:off x="1880313" y="1904632"/>
            <a:ext cx="2227483" cy="3671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1"/>
          <p:cNvSpPr txBox="1"/>
          <p:nvPr/>
        </p:nvSpPr>
        <p:spPr>
          <a:xfrm>
            <a:off x="4395941" y="11436"/>
            <a:ext cx="4719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prstClr val="black"/>
                </a:solidFill>
              </a:rPr>
              <a:t>SÍFILIS - EVOLUÇÃO CLÍNICA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81450" y="3173416"/>
            <a:ext cx="2447372" cy="1846517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C7EC18D-8C0E-41E2-981F-DA4B4F6242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93789" y="5060151"/>
            <a:ext cx="2960365" cy="1712124"/>
          </a:xfrm>
          <a:prstGeom prst="rect">
            <a:avLst/>
          </a:prstGeom>
        </p:spPr>
      </p:pic>
      <p:pic>
        <p:nvPicPr>
          <p:cNvPr id="20" name="Imagem 19" descr="Imagem editada de rosto de pessoa com boca aberta&#10;&#10;Descrição gerada automaticamente com confiança média">
            <a:extLst>
              <a:ext uri="{FF2B5EF4-FFF2-40B4-BE49-F238E27FC236}">
                <a16:creationId xmlns:a16="http://schemas.microsoft.com/office/drawing/2014/main" id="{85C35C09-51FD-4B58-B3FF-C6462DB57C4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58122" y="5067705"/>
            <a:ext cx="2903965" cy="1722073"/>
          </a:xfrm>
          <a:prstGeom prst="rect">
            <a:avLst/>
          </a:prstGeom>
        </p:spPr>
      </p:pic>
      <p:pic>
        <p:nvPicPr>
          <p:cNvPr id="22" name="Imagem 21" descr="Uma imagem contendo no interior, pessoa, homem, marrom&#10;&#10;Descrição gerada automaticamente">
            <a:extLst>
              <a:ext uri="{FF2B5EF4-FFF2-40B4-BE49-F238E27FC236}">
                <a16:creationId xmlns:a16="http://schemas.microsoft.com/office/drawing/2014/main" id="{AE3379A6-BB30-428C-820B-F6854D28CA3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96965" y="5050201"/>
            <a:ext cx="2818346" cy="172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7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  <p:bldP spid="7" grpId="1"/>
      <p:bldP spid="11" grpId="0"/>
      <p:bldP spid="11" grpId="1"/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8803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606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880315" cy="68580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4395941" y="11436"/>
            <a:ext cx="4719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prstClr val="black"/>
                </a:solidFill>
              </a:rPr>
              <a:t>SÍFILIS - EVOLUÇÃO CLÍNICA</a:t>
            </a:r>
          </a:p>
        </p:txBody>
      </p:sp>
      <p:sp>
        <p:nvSpPr>
          <p:cNvPr id="5" name="Retângulo 4"/>
          <p:cNvSpPr/>
          <p:nvPr/>
        </p:nvSpPr>
        <p:spPr>
          <a:xfrm>
            <a:off x="3143399" y="2782669"/>
            <a:ext cx="78004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dirty="0"/>
              <a:t>Recorrências - Principalmente no 1º ano </a:t>
            </a:r>
          </a:p>
        </p:txBody>
      </p:sp>
      <p:sp>
        <p:nvSpPr>
          <p:cNvPr id="4" name="Seta em curva para cima 3"/>
          <p:cNvSpPr/>
          <p:nvPr/>
        </p:nvSpPr>
        <p:spPr>
          <a:xfrm rot="15941265">
            <a:off x="1619916" y="2834806"/>
            <a:ext cx="1448339" cy="552261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B9C8856-79EE-4845-6384-F6DD6BC35D86}"/>
              </a:ext>
            </a:extLst>
          </p:cNvPr>
          <p:cNvSpPr txBox="1"/>
          <p:nvPr/>
        </p:nvSpPr>
        <p:spPr>
          <a:xfrm>
            <a:off x="4044501" y="5667298"/>
            <a:ext cx="60976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dirty="0"/>
              <a:t>Toda pessoa com quadro de erupção cutânea sem causa determinada deve ser investigada com testes para sífilis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1A30317-B7CF-4B27-DBCE-4805F3BB714A}"/>
              </a:ext>
            </a:extLst>
          </p:cNvPr>
          <p:cNvSpPr txBox="1"/>
          <p:nvPr/>
        </p:nvSpPr>
        <p:spPr>
          <a:xfrm>
            <a:off x="3872443" y="6396908"/>
            <a:ext cx="609765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050" dirty="0"/>
              <a:t>MINISTÉRIO DA SAÚDE Secretaria de Vigilância em Saúde Departamento de Doenças de Condições Crônicas e Infecções Sexualmente Transmissíveis 2021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FE82EB2-69DD-6381-F20B-59FD883BD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539" y="1526381"/>
            <a:ext cx="3228975" cy="375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>
            <a:extLst>
              <a:ext uri="{FF2B5EF4-FFF2-40B4-BE49-F238E27FC236}">
                <a16:creationId xmlns:a16="http://schemas.microsoft.com/office/drawing/2014/main" id="{8B16767C-1E90-3169-1D29-1C745182D4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F36803D9-A7E2-1580-DDD2-BE2D34AB40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1809" y="1522981"/>
            <a:ext cx="3228974" cy="3753261"/>
          </a:xfrm>
          <a:prstGeom prst="rect">
            <a:avLst/>
          </a:prstGeom>
        </p:spPr>
      </p:pic>
      <p:sp>
        <p:nvSpPr>
          <p:cNvPr id="13" name="AutoShape 8">
            <a:extLst>
              <a:ext uri="{FF2B5EF4-FFF2-40B4-BE49-F238E27FC236}">
                <a16:creationId xmlns:a16="http://schemas.microsoft.com/office/drawing/2014/main" id="{88A00842-A846-A528-6894-1DF58F4E15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5" name="AutoShape 12">
            <a:extLst>
              <a:ext uri="{FF2B5EF4-FFF2-40B4-BE49-F238E27FC236}">
                <a16:creationId xmlns:a16="http://schemas.microsoft.com/office/drawing/2014/main" id="{61B33701-5A1E-F877-BC5F-E93D69C6D6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38" name="Picture 14" descr="EL RINCÓN DE LA MEDICINA INTERNA: Cual es el diagnóstico?.Secundarismo  Luético">
            <a:extLst>
              <a:ext uri="{FF2B5EF4-FFF2-40B4-BE49-F238E27FC236}">
                <a16:creationId xmlns:a16="http://schemas.microsoft.com/office/drawing/2014/main" id="{F03664A8-DFFA-B25D-8C2D-506C18EE7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262" y="1522982"/>
            <a:ext cx="3228974" cy="375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5B2BB6DF-CEFB-67C1-1769-2D019337787A}"/>
              </a:ext>
            </a:extLst>
          </p:cNvPr>
          <p:cNvSpPr txBox="1"/>
          <p:nvPr/>
        </p:nvSpPr>
        <p:spPr>
          <a:xfrm flipV="1">
            <a:off x="2673886" y="5331619"/>
            <a:ext cx="7800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400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DF01884-2E37-55FC-EFE4-5DF33555DF69}"/>
              </a:ext>
            </a:extLst>
          </p:cNvPr>
          <p:cNvSpPr txBox="1"/>
          <p:nvPr/>
        </p:nvSpPr>
        <p:spPr>
          <a:xfrm>
            <a:off x="2298366" y="5297966"/>
            <a:ext cx="917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             SÍFILIS                                  FEBRE MACULOSA BRASILEIRA                             MONKEYPOX</a:t>
            </a:r>
          </a:p>
        </p:txBody>
      </p:sp>
    </p:spTree>
    <p:extLst>
      <p:ext uri="{BB962C8B-B14F-4D97-AF65-F5344CB8AC3E}">
        <p14:creationId xmlns:p14="http://schemas.microsoft.com/office/powerpoint/2010/main" val="71216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4" grpId="1" animBg="1"/>
      <p:bldP spid="9" grpId="0"/>
      <p:bldP spid="11" grpId="0"/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8575"/>
            <a:ext cx="1880315" cy="6858000"/>
          </a:xfrm>
          <a:prstGeom prst="rect">
            <a:avLst/>
          </a:prstGeom>
        </p:spPr>
      </p:pic>
      <p:pic>
        <p:nvPicPr>
          <p:cNvPr id="10242" name="Picture 2" descr="Imagem relacionada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1"/>
            <a:ext cx="1040085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tângulo 29"/>
          <p:cNvSpPr/>
          <p:nvPr/>
        </p:nvSpPr>
        <p:spPr>
          <a:xfrm>
            <a:off x="3723469" y="4177070"/>
            <a:ext cx="66945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SÍFILIS TARDIA &gt; </a:t>
            </a:r>
            <a:r>
              <a:rPr lang="pt-BR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1 ANO</a:t>
            </a:r>
            <a:endParaRPr lang="pt-BR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32" name="Chave direita 31"/>
          <p:cNvSpPr/>
          <p:nvPr/>
        </p:nvSpPr>
        <p:spPr>
          <a:xfrm>
            <a:off x="1781175" y="3429000"/>
            <a:ext cx="1710612" cy="2814682"/>
          </a:xfrm>
          <a:prstGeom prst="rightBrace">
            <a:avLst>
              <a:gd name="adj1" fmla="val 12885"/>
              <a:gd name="adj2" fmla="val 45319"/>
            </a:avLst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black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723469" y="2383483"/>
            <a:ext cx="66154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SÍFILIS RECENTE &lt; </a:t>
            </a:r>
            <a:r>
              <a:rPr lang="pt-BR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1 ANO</a:t>
            </a:r>
            <a:endParaRPr lang="pt-BR" sz="54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11" name="Chave direita 10"/>
          <p:cNvSpPr/>
          <p:nvPr/>
        </p:nvSpPr>
        <p:spPr>
          <a:xfrm>
            <a:off x="1781175" y="90250"/>
            <a:ext cx="1710612" cy="4548485"/>
          </a:xfrm>
          <a:prstGeom prst="rightBrace">
            <a:avLst>
              <a:gd name="adj1" fmla="val 12885"/>
              <a:gd name="adj2" fmla="val 61682"/>
            </a:avLst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55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10" grpId="0"/>
      <p:bldP spid="10" grpId="1"/>
      <p:bldP spid="11" grpId="0" animBg="1"/>
      <p:bldP spid="11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90" y="235015"/>
            <a:ext cx="10767526" cy="573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99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9FF4EF4-0107-3F23-11BD-6FF75F3CA1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25" b="19289"/>
          <a:stretch/>
        </p:blipFill>
        <p:spPr bwMode="auto">
          <a:xfrm>
            <a:off x="0" y="137160"/>
            <a:ext cx="12192000" cy="619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F13D3A8-6959-39D2-5B71-0F29F8296E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782" y="6152606"/>
            <a:ext cx="6415501" cy="70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791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514185" y="25468"/>
            <a:ext cx="27509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pt-BR" sz="44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SOROLOGIA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024308" y="899863"/>
            <a:ext cx="3730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prstClr val="black"/>
                </a:solidFill>
              </a:rPr>
              <a:t>TESTES  TREPONÊMICOS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02369" y="1576563"/>
            <a:ext cx="2885277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2400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rgbClr val="FF0000"/>
                </a:solidFill>
              </a:rPr>
              <a:t> </a:t>
            </a:r>
            <a:r>
              <a:rPr lang="pt-BR" sz="3200" dirty="0">
                <a:solidFill>
                  <a:srgbClr val="FF0000"/>
                </a:solidFill>
              </a:rPr>
              <a:t>FTA – </a:t>
            </a:r>
            <a:r>
              <a:rPr lang="pt-BR" sz="3200" dirty="0" err="1">
                <a:solidFill>
                  <a:srgbClr val="FF0000"/>
                </a:solidFill>
              </a:rPr>
              <a:t>Abs</a:t>
            </a:r>
            <a:endParaRPr lang="pt-BR" sz="3200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3200" dirty="0">
                <a:solidFill>
                  <a:prstClr val="black"/>
                </a:solidFill>
              </a:rPr>
              <a:t>MHA-TP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3200" dirty="0">
                <a:solidFill>
                  <a:prstClr val="black"/>
                </a:solidFill>
              </a:rPr>
              <a:t>ELISA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3200" dirty="0">
                <a:solidFill>
                  <a:prstClr val="black"/>
                </a:solidFill>
              </a:rPr>
              <a:t>Western-</a:t>
            </a:r>
            <a:r>
              <a:rPr lang="pt-BR" sz="3200" dirty="0" err="1">
                <a:solidFill>
                  <a:prstClr val="black"/>
                </a:solidFill>
              </a:rPr>
              <a:t>blot</a:t>
            </a:r>
            <a:endParaRPr lang="pt-BR" sz="32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3200" dirty="0">
                <a:solidFill>
                  <a:srgbClr val="FF0000"/>
                </a:solidFill>
              </a:rPr>
              <a:t>TESTE RÁPIDO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3385996" y="3863218"/>
            <a:ext cx="52998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prstClr val="black"/>
                </a:solidFill>
              </a:rPr>
              <a:t>  Sensibilidade: 84%; 100%; 96% 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3385996" y="3013052"/>
            <a:ext cx="337829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prstClr val="black"/>
                </a:solidFill>
              </a:rPr>
              <a:t>Alta especificidade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prstClr val="black"/>
                </a:solidFill>
              </a:rPr>
              <a:t>Qualitativo</a:t>
            </a:r>
          </a:p>
        </p:txBody>
      </p:sp>
      <p:sp>
        <p:nvSpPr>
          <p:cNvPr id="2" name="Retângulo 1"/>
          <p:cNvSpPr/>
          <p:nvPr/>
        </p:nvSpPr>
        <p:spPr>
          <a:xfrm>
            <a:off x="3385996" y="2200489"/>
            <a:ext cx="69530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2800" dirty="0"/>
              <a:t>  São os primeiros a se tornarem reagentes.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pt-BR" sz="2800" dirty="0"/>
              <a:t>Continuam reagentes após tratamento.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5147" y="4590107"/>
            <a:ext cx="3336853" cy="226789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017186" y="2296785"/>
            <a:ext cx="2649034" cy="1208590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3385996" y="3921501"/>
            <a:ext cx="104576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prstClr val="black"/>
                </a:solidFill>
              </a:rPr>
              <a:t>-</a:t>
            </a:r>
            <a:r>
              <a:rPr lang="pt-BR" sz="3200" dirty="0">
                <a:solidFill>
                  <a:prstClr val="black"/>
                </a:solidFill>
              </a:rPr>
              <a:t>Execução simplificada</a:t>
            </a:r>
          </a:p>
          <a:p>
            <a:r>
              <a:rPr lang="pt-BR" sz="3200" dirty="0">
                <a:solidFill>
                  <a:prstClr val="black"/>
                </a:solidFill>
              </a:rPr>
              <a:t>-Permite ampliação do acesso ao diagnóstico </a:t>
            </a:r>
          </a:p>
          <a:p>
            <a:endParaRPr lang="pt-BR" sz="2400" dirty="0">
              <a:solidFill>
                <a:prstClr val="black"/>
              </a:solidFill>
            </a:endParaRPr>
          </a:p>
          <a:p>
            <a:endParaRPr lang="pt-BR" sz="2400" dirty="0">
              <a:solidFill>
                <a:prstClr val="black"/>
              </a:solidFill>
            </a:endParaRPr>
          </a:p>
          <a:p>
            <a:endParaRPr lang="pt-BR" sz="2400" dirty="0">
              <a:solidFill>
                <a:prstClr val="black"/>
              </a:solidFill>
            </a:endParaRPr>
          </a:p>
          <a:p>
            <a:endParaRPr lang="pt-BR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19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" grpId="0"/>
      <p:bldP spid="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4" descr="Enfermeira Lygia Antas ensina técnica adotada no teste rápido">
            <a:extLst>
              <a:ext uri="{FF2B5EF4-FFF2-40B4-BE49-F238E27FC236}">
                <a16:creationId xmlns:a16="http://schemas.microsoft.com/office/drawing/2014/main" id="{CF330FEF-635B-C05A-C564-E3C4CD00F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25" y="4225925"/>
            <a:ext cx="39370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7" name="Picture 6" descr="Imagem relacionada">
            <a:extLst>
              <a:ext uri="{FF2B5EF4-FFF2-40B4-BE49-F238E27FC236}">
                <a16:creationId xmlns:a16="http://schemas.microsoft.com/office/drawing/2014/main" id="{C919CAF4-D2A8-78BB-EC19-98172187E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6"/>
          <a:stretch>
            <a:fillRect/>
          </a:stretch>
        </p:blipFill>
        <p:spPr bwMode="auto">
          <a:xfrm>
            <a:off x="150813" y="4214813"/>
            <a:ext cx="3937000" cy="24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5">
            <a:extLst>
              <a:ext uri="{FF2B5EF4-FFF2-40B4-BE49-F238E27FC236}">
                <a16:creationId xmlns:a16="http://schemas.microsoft.com/office/drawing/2014/main" id="{1AA51B1A-1519-AB34-5F5F-44D35654FC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8" y="280988"/>
            <a:ext cx="75247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ta para a esquerda 1">
            <a:extLst>
              <a:ext uri="{FF2B5EF4-FFF2-40B4-BE49-F238E27FC236}">
                <a16:creationId xmlns:a16="http://schemas.microsoft.com/office/drawing/2014/main" id="{8C96C85F-1F54-9D42-28A4-84613F49D82E}"/>
              </a:ext>
            </a:extLst>
          </p:cNvPr>
          <p:cNvSpPr/>
          <p:nvPr/>
        </p:nvSpPr>
        <p:spPr>
          <a:xfrm rot="16200000">
            <a:off x="950119" y="1680369"/>
            <a:ext cx="1584325" cy="56673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pic>
        <p:nvPicPr>
          <p:cNvPr id="14" name="Imagem 5">
            <a:extLst>
              <a:ext uri="{FF2B5EF4-FFF2-40B4-BE49-F238E27FC236}">
                <a16:creationId xmlns:a16="http://schemas.microsoft.com/office/drawing/2014/main" id="{5AB9E168-5E99-EF92-31FD-0A50E6101C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488" y="280988"/>
            <a:ext cx="75247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eta para a esquerda 14">
            <a:extLst>
              <a:ext uri="{FF2B5EF4-FFF2-40B4-BE49-F238E27FC236}">
                <a16:creationId xmlns:a16="http://schemas.microsoft.com/office/drawing/2014/main" id="{698B5216-CE7D-D773-EB53-A07D03EF136E}"/>
              </a:ext>
            </a:extLst>
          </p:cNvPr>
          <p:cNvSpPr/>
          <p:nvPr/>
        </p:nvSpPr>
        <p:spPr>
          <a:xfrm rot="5400000">
            <a:off x="8606631" y="2953544"/>
            <a:ext cx="1584325" cy="5667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D070CD0-B1B7-725B-033E-3C6F09944C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62427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989289" y="18623"/>
            <a:ext cx="27509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pt-BR" sz="44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SOROLOGIA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41176" y="1001552"/>
            <a:ext cx="28852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2400" dirty="0">
              <a:solidFill>
                <a:srgbClr val="FF0000"/>
              </a:solidFill>
            </a:endParaRPr>
          </a:p>
          <a:p>
            <a:endParaRPr lang="pt-BR" sz="32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3200" dirty="0">
                <a:solidFill>
                  <a:srgbClr val="FF0000"/>
                </a:solidFill>
              </a:rPr>
              <a:t>TESTE RÁPIDO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176504" y="2574820"/>
            <a:ext cx="121368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prstClr val="black"/>
                </a:solidFill>
              </a:rPr>
              <a:t> </a:t>
            </a:r>
          </a:p>
          <a:p>
            <a:r>
              <a:rPr lang="pt-BR" sz="3200" dirty="0">
                <a:solidFill>
                  <a:prstClr val="black"/>
                </a:solidFill>
              </a:rPr>
              <a:t>-Teste de triagem</a:t>
            </a:r>
          </a:p>
          <a:p>
            <a:r>
              <a:rPr lang="pt-BR" sz="3200" dirty="0">
                <a:solidFill>
                  <a:prstClr val="black"/>
                </a:solidFill>
              </a:rPr>
              <a:t>-Em caso positivo, realizar nova coleta para outros exames laboratoriais</a:t>
            </a:r>
          </a:p>
          <a:p>
            <a:endParaRPr lang="pt-BR" sz="2400" dirty="0">
              <a:solidFill>
                <a:prstClr val="black"/>
              </a:solidFill>
            </a:endParaRPr>
          </a:p>
          <a:p>
            <a:endParaRPr lang="pt-BR" sz="2400" dirty="0">
              <a:solidFill>
                <a:prstClr val="black"/>
              </a:solidFill>
            </a:endParaRPr>
          </a:p>
          <a:p>
            <a:endParaRPr lang="pt-BR" sz="2400" dirty="0">
              <a:solidFill>
                <a:prstClr val="black"/>
              </a:solidFill>
            </a:endParaRPr>
          </a:p>
        </p:txBody>
      </p:sp>
      <p:pic>
        <p:nvPicPr>
          <p:cNvPr id="20" name="Picture 2" descr="http://www.jornallivre.com.br/images_enviadas/o-que-e-sifilis-congenita3-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790" y="4408563"/>
            <a:ext cx="27146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tângulo 20"/>
          <p:cNvSpPr/>
          <p:nvPr/>
        </p:nvSpPr>
        <p:spPr>
          <a:xfrm>
            <a:off x="671804" y="4408563"/>
            <a:ext cx="61492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prstClr val="black"/>
                </a:solidFill>
              </a:rPr>
              <a:t>-</a:t>
            </a:r>
            <a:r>
              <a:rPr lang="pt-BR" sz="3200" dirty="0">
                <a:solidFill>
                  <a:prstClr val="black"/>
                </a:solidFill>
              </a:rPr>
              <a:t>Em situação especial  - Diagnóstico.</a:t>
            </a:r>
          </a:p>
        </p:txBody>
      </p:sp>
      <p:pic>
        <p:nvPicPr>
          <p:cNvPr id="4" name="Imagem 3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E072EA35-7BD7-4557-93E0-EF596573D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134" y="1458327"/>
            <a:ext cx="5021994" cy="144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0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85529" y="448212"/>
            <a:ext cx="101909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rgbClr val="000000"/>
                </a:solidFill>
                <a:latin typeface="Calibri" panose="020F0502020204030204" pitchFamily="34" charset="0"/>
              </a:rPr>
              <a:t> Localidades e serviços de saúde sem infraestrutura laboratorial e/ou regiões de difícil acesso; </a:t>
            </a:r>
            <a:endParaRPr lang="pt-BR" sz="2400" dirty="0"/>
          </a:p>
        </p:txBody>
      </p:sp>
      <p:sp>
        <p:nvSpPr>
          <p:cNvPr id="3" name="Retângulo 2"/>
          <p:cNvSpPr/>
          <p:nvPr/>
        </p:nvSpPr>
        <p:spPr>
          <a:xfrm>
            <a:off x="185529" y="1585213"/>
            <a:ext cx="116354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rgbClr val="000000"/>
                </a:solidFill>
                <a:latin typeface="Calibri" panose="020F0502020204030204" pitchFamily="34" charset="0"/>
              </a:rPr>
              <a:t> Populações–chave (pessoas que apresentam risco acrescido à IST): pessoa privada de liberdade, profissionais do sexo;</a:t>
            </a:r>
            <a:endParaRPr lang="pt-BR" sz="2400" dirty="0"/>
          </a:p>
        </p:txBody>
      </p:sp>
      <p:sp>
        <p:nvSpPr>
          <p:cNvPr id="4" name="Retângulo 3"/>
          <p:cNvSpPr/>
          <p:nvPr/>
        </p:nvSpPr>
        <p:spPr>
          <a:xfrm>
            <a:off x="185529" y="2816655"/>
            <a:ext cx="63435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rgbClr val="000000"/>
                </a:solidFill>
                <a:latin typeface="Calibri" panose="020F0502020204030204" pitchFamily="34" charset="0"/>
              </a:rPr>
              <a:t> Populações flutuantes, ribeirinha ou indígena; </a:t>
            </a:r>
            <a:endParaRPr lang="pt-BR" sz="2400" dirty="0"/>
          </a:p>
        </p:txBody>
      </p:sp>
      <p:sp>
        <p:nvSpPr>
          <p:cNvPr id="5" name="Retângulo 4"/>
          <p:cNvSpPr/>
          <p:nvPr/>
        </p:nvSpPr>
        <p:spPr>
          <a:xfrm>
            <a:off x="106016" y="3770692"/>
            <a:ext cx="815357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rgbClr val="000000"/>
                </a:solidFill>
                <a:latin typeface="Calibri" panose="020F0502020204030204" pitchFamily="34" charset="0"/>
              </a:rPr>
              <a:t>Pessoas vivendo com HIV/aids e hepatites virais;</a:t>
            </a:r>
          </a:p>
          <a:p>
            <a:endParaRPr lang="pt-BR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rgbClr val="000000"/>
                </a:solidFill>
                <a:latin typeface="Calibri" panose="020F0502020204030204" pitchFamily="34" charset="0"/>
              </a:rPr>
              <a:t> Vítima de Violência Sexual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rgbClr val="000000"/>
                </a:solidFill>
                <a:latin typeface="Calibri" panose="020F0502020204030204" pitchFamily="34" charset="0"/>
              </a:rPr>
              <a:t>Pessoas com sinais/sintomas de sífilis primária ou secundária;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2683809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594066" y="769441"/>
            <a:ext cx="50146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prstClr val="black"/>
                </a:solidFill>
              </a:rPr>
              <a:t>TESTES NÃO TREPONÊMICOS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41410" y="1529457"/>
            <a:ext cx="78627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3200" dirty="0">
                <a:solidFill>
                  <a:srgbClr val="FF0000"/>
                </a:solidFill>
              </a:rPr>
              <a:t>VDRL (</a:t>
            </a:r>
            <a:r>
              <a:rPr lang="pt-BR" sz="3200" dirty="0" err="1">
                <a:solidFill>
                  <a:srgbClr val="FF0000"/>
                </a:solidFill>
              </a:rPr>
              <a:t>Veneral</a:t>
            </a:r>
            <a:r>
              <a:rPr lang="pt-BR" sz="3200" dirty="0">
                <a:solidFill>
                  <a:srgbClr val="FF0000"/>
                </a:solidFill>
              </a:rPr>
              <a:t> </a:t>
            </a:r>
            <a:r>
              <a:rPr lang="pt-BR" sz="3200" dirty="0" err="1">
                <a:solidFill>
                  <a:srgbClr val="FF0000"/>
                </a:solidFill>
              </a:rPr>
              <a:t>Disease</a:t>
            </a:r>
            <a:r>
              <a:rPr lang="pt-BR" sz="3200" dirty="0">
                <a:solidFill>
                  <a:srgbClr val="FF0000"/>
                </a:solidFill>
              </a:rPr>
              <a:t> </a:t>
            </a:r>
            <a:r>
              <a:rPr lang="pt-BR" sz="3200" dirty="0" err="1">
                <a:solidFill>
                  <a:srgbClr val="FF0000"/>
                </a:solidFill>
              </a:rPr>
              <a:t>Research</a:t>
            </a:r>
            <a:r>
              <a:rPr lang="pt-BR" sz="3200" dirty="0">
                <a:solidFill>
                  <a:srgbClr val="FF0000"/>
                </a:solidFill>
              </a:rPr>
              <a:t> </a:t>
            </a:r>
            <a:r>
              <a:rPr lang="pt-BR" sz="3200" dirty="0" err="1">
                <a:solidFill>
                  <a:srgbClr val="FF0000"/>
                </a:solidFill>
              </a:rPr>
              <a:t>Laboratory</a:t>
            </a:r>
            <a:r>
              <a:rPr lang="pt-BR" sz="3200" dirty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3200" dirty="0">
                <a:solidFill>
                  <a:prstClr val="black"/>
                </a:solidFill>
              </a:rPr>
              <a:t> RPR (</a:t>
            </a:r>
            <a:r>
              <a:rPr lang="pt-BR" sz="3200" dirty="0" err="1">
                <a:solidFill>
                  <a:prstClr val="black"/>
                </a:solidFill>
              </a:rPr>
              <a:t>Rapid</a:t>
            </a:r>
            <a:r>
              <a:rPr lang="pt-BR" sz="3200" dirty="0">
                <a:solidFill>
                  <a:prstClr val="black"/>
                </a:solidFill>
              </a:rPr>
              <a:t> </a:t>
            </a:r>
            <a:r>
              <a:rPr lang="pt-BR" sz="3200" dirty="0" err="1">
                <a:solidFill>
                  <a:prstClr val="black"/>
                </a:solidFill>
              </a:rPr>
              <a:t>Plasm</a:t>
            </a:r>
            <a:r>
              <a:rPr lang="pt-BR" sz="3200" dirty="0">
                <a:solidFill>
                  <a:prstClr val="black"/>
                </a:solidFill>
              </a:rPr>
              <a:t> </a:t>
            </a:r>
            <a:r>
              <a:rPr lang="pt-BR" sz="3200" dirty="0" err="1">
                <a:solidFill>
                  <a:prstClr val="black"/>
                </a:solidFill>
              </a:rPr>
              <a:t>Reagin</a:t>
            </a:r>
            <a:r>
              <a:rPr lang="pt-BR" sz="3200" dirty="0">
                <a:solidFill>
                  <a:prstClr val="black"/>
                </a:solidFill>
              </a:rPr>
              <a:t>)</a:t>
            </a:r>
          </a:p>
        </p:txBody>
      </p:sp>
      <p:pic>
        <p:nvPicPr>
          <p:cNvPr id="1026" name="Picture 2" descr="http://btsanalysesbio.free.fr/vdrl-lecture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211" y="1323975"/>
            <a:ext cx="2876585" cy="130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m para imagens de vdrl positiv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661" y="406007"/>
            <a:ext cx="2940457" cy="104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 14"/>
          <p:cNvSpPr/>
          <p:nvPr/>
        </p:nvSpPr>
        <p:spPr>
          <a:xfrm>
            <a:off x="278683" y="3544622"/>
            <a:ext cx="1028368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16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prstClr val="black"/>
                </a:solidFill>
              </a:rPr>
              <a:t>Dosagens qualitativas e quantitativas – seguimento terapêutico</a:t>
            </a:r>
          </a:p>
          <a:p>
            <a:endParaRPr lang="pt-BR" sz="28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prstClr val="black"/>
                </a:solidFill>
              </a:rPr>
              <a:t>Ponto de corte –  1/16</a:t>
            </a:r>
          </a:p>
          <a:p>
            <a:endParaRPr lang="pt-BR" sz="2400" dirty="0">
              <a:solidFill>
                <a:prstClr val="black"/>
              </a:solidFill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278683" y="4972652"/>
            <a:ext cx="114592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prstClr val="black"/>
                </a:solidFill>
              </a:rPr>
              <a:t> </a:t>
            </a:r>
            <a:r>
              <a:rPr lang="pt-BR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é específico </a:t>
            </a:r>
          </a:p>
          <a:p>
            <a:r>
              <a:rPr lang="pt-BR" sz="2800" dirty="0">
                <a:solidFill>
                  <a:prstClr val="black"/>
                </a:solidFill>
              </a:rPr>
              <a:t>                                      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6954" y="4972652"/>
            <a:ext cx="7995046" cy="1323975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278683" y="3021402"/>
            <a:ext cx="82879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2800" dirty="0"/>
              <a:t> Baseados na pesquisa de anticorpos </a:t>
            </a:r>
            <a:r>
              <a:rPr lang="pt-BR" sz="2800" dirty="0" err="1"/>
              <a:t>anticardiolipinas</a:t>
            </a:r>
            <a:endParaRPr lang="pt-BR" sz="28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3837910" y="0"/>
            <a:ext cx="27509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pt-BR" sz="44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SOROLOGIA</a:t>
            </a:r>
          </a:p>
        </p:txBody>
      </p:sp>
    </p:spTree>
    <p:extLst>
      <p:ext uri="{BB962C8B-B14F-4D97-AF65-F5344CB8AC3E}">
        <p14:creationId xmlns:p14="http://schemas.microsoft.com/office/powerpoint/2010/main" val="172925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23" y="1366351"/>
            <a:ext cx="5010791" cy="531844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3902" y="1366352"/>
            <a:ext cx="4842589" cy="531844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642" y="680550"/>
            <a:ext cx="2657475" cy="53242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5870" y="146177"/>
            <a:ext cx="3724275" cy="381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23" y="4148526"/>
            <a:ext cx="5010791" cy="253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737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09821" y="168812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54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Seta para baixo 2"/>
          <p:cNvSpPr/>
          <p:nvPr/>
        </p:nvSpPr>
        <p:spPr>
          <a:xfrm rot="16200000">
            <a:off x="6420579" y="-1705154"/>
            <a:ext cx="513469" cy="101398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848" y="3975916"/>
            <a:ext cx="4762500" cy="2238375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281014" y="255152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1492</a:t>
            </a:r>
          </a:p>
        </p:txBody>
      </p:sp>
      <p:cxnSp>
        <p:nvCxnSpPr>
          <p:cNvPr id="8" name="Conector de seta reta 7"/>
          <p:cNvCxnSpPr/>
          <p:nvPr/>
        </p:nvCxnSpPr>
        <p:spPr>
          <a:xfrm flipV="1">
            <a:off x="1607385" y="2975492"/>
            <a:ext cx="14067" cy="4923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0" name="Picture 12" descr="Alexander Flem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670" y="3967897"/>
            <a:ext cx="2682984" cy="235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Conector de seta reta 21"/>
          <p:cNvCxnSpPr/>
          <p:nvPr/>
        </p:nvCxnSpPr>
        <p:spPr>
          <a:xfrm flipV="1">
            <a:off x="10624762" y="3010474"/>
            <a:ext cx="14067" cy="4923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/>
          <p:cNvSpPr txBox="1"/>
          <p:nvPr/>
        </p:nvSpPr>
        <p:spPr>
          <a:xfrm>
            <a:off x="10305423" y="255152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1943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4041913" y="-2"/>
            <a:ext cx="397576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latin typeface="Comic Sans MS" panose="030F0702030302020204" pitchFamily="66" charset="0"/>
              </a:rPr>
              <a:t>SÍFILIS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1093" y="3899330"/>
            <a:ext cx="2814831" cy="265076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6996" y="1173215"/>
            <a:ext cx="1422948" cy="2048461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7024158" y="258088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1905</a:t>
            </a:r>
          </a:p>
        </p:txBody>
      </p:sp>
      <p:cxnSp>
        <p:nvCxnSpPr>
          <p:cNvPr id="14" name="Conector de seta reta 13"/>
          <p:cNvCxnSpPr/>
          <p:nvPr/>
        </p:nvCxnSpPr>
        <p:spPr>
          <a:xfrm flipV="1">
            <a:off x="7350529" y="2981857"/>
            <a:ext cx="14067" cy="4923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8895924" y="2981857"/>
            <a:ext cx="541175" cy="1926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714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  <p:bldP spid="13" grpId="0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3EEE35D-8B29-8868-A543-3B5820AE1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557" y="330182"/>
            <a:ext cx="4795947" cy="106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466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isualização da imagem">
            <a:extLst>
              <a:ext uri="{FF2B5EF4-FFF2-40B4-BE49-F238E27FC236}">
                <a16:creationId xmlns:a16="http://schemas.microsoft.com/office/drawing/2014/main" id="{5CAF8BF6-0165-8CE8-4BED-78E0155FC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679" y="0"/>
            <a:ext cx="81699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6526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835818" cy="2910625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2895"/>
            <a:ext cx="12191999" cy="428987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2775"/>
            <a:ext cx="3400023" cy="25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36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xoplasmose IgG e IgM: diagnóstico pode evitar complicações na gestação -  LabNetwork">
            <a:extLst>
              <a:ext uri="{FF2B5EF4-FFF2-40B4-BE49-F238E27FC236}">
                <a16:creationId xmlns:a16="http://schemas.microsoft.com/office/drawing/2014/main" id="{FCAD0A34-785F-F621-F653-C3CC1D410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5" r="23621"/>
          <a:stretch/>
        </p:blipFill>
        <p:spPr bwMode="auto">
          <a:xfrm>
            <a:off x="1202371" y="650497"/>
            <a:ext cx="5287701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054" y="650497"/>
            <a:ext cx="5105094" cy="5571066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09840F2B-CCD1-BCB5-806E-982DD46AFC74}"/>
              </a:ext>
            </a:extLst>
          </p:cNvPr>
          <p:cNvSpPr/>
          <p:nvPr/>
        </p:nvSpPr>
        <p:spPr>
          <a:xfrm>
            <a:off x="6391616" y="881164"/>
            <a:ext cx="4243726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TOXOPLASMOSE</a:t>
            </a:r>
          </a:p>
        </p:txBody>
      </p:sp>
    </p:spTree>
    <p:extLst>
      <p:ext uri="{BB962C8B-B14F-4D97-AF65-F5344CB8AC3E}">
        <p14:creationId xmlns:p14="http://schemas.microsoft.com/office/powerpoint/2010/main" val="36156781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Meu povo, vamos aprender, em primeiro lugar, que existem Doenças Sexualmente Transmissíveis (DSTs), então se preocupar só com a gravidez é falta de cuidado com a sua vida! Agora vamos a pílula do dia seguinte, ela é um método contraceptivo de Emergência, repito, Emergência, ou seja, não é saudável tomar a pílula como se fosse uma vitamina C. Esse medicamento tem carga de hormônios equivalente a cartela inteira do anticoncepcional oral de 21 comprimidos, ou seja, é uma &quot;bomba hormonal&quot;... Você só deve tomar em casos raros mesmo, de preferência, e o mais rápido possível, quanto mais rápido ela for tomada, mais eficaz será, leia a bula ou fale com algum profissional capacitado! Quando se trata de saúde, não dá pra brincar!!! Sexo é maravilhoso, mas só quando feito com consciência e preservando a saúde dos envolvidos...😉 #andrememoriapsicologo #sexologia #psicologia #sexo #sexosaudavel #sexoevida #usecamisinha #piluladodiaseguinte #anticoncepcional #saudeintima #secuida #carnaval #dst #hiv #sifilis #gonorreia #hpv #gravidez #gravidezindesej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DDCBD99C-0F02-4518-A33B-93D8679A507F}"/>
              </a:ext>
            </a:extLst>
          </p:cNvPr>
          <p:cNvSpPr/>
          <p:nvPr/>
        </p:nvSpPr>
        <p:spPr>
          <a:xfrm>
            <a:off x="1839187" y="2295939"/>
            <a:ext cx="8676860" cy="12126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FAFF53F6-2B88-4024-9B9A-FDF59C7ED0C4}"/>
              </a:ext>
            </a:extLst>
          </p:cNvPr>
          <p:cNvSpPr/>
          <p:nvPr/>
        </p:nvSpPr>
        <p:spPr>
          <a:xfrm>
            <a:off x="1395274" y="2215943"/>
            <a:ext cx="9564687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600" cap="all" dirty="0">
                <a:latin typeface="FoundersGrotesk-Semibold"/>
              </a:rPr>
              <a:t>REDAÇÃO ÉPOCA</a:t>
            </a:r>
          </a:p>
          <a:p>
            <a:pPr algn="ctr">
              <a:defRPr/>
            </a:pPr>
            <a:r>
              <a:rPr lang="pt-BR" sz="2600" dirty="0">
                <a:latin typeface="Founders Grotesk Regular"/>
              </a:rPr>
              <a:t>02/12/2019 - 12h47 - Atualizado 02/12/2019 13h10</a:t>
            </a:r>
          </a:p>
          <a:p>
            <a:pPr algn="ctr">
              <a:defRPr/>
            </a:pPr>
            <a:r>
              <a:rPr lang="pt-BR" sz="2600" dirty="0"/>
              <a:t>o uso da</a:t>
            </a:r>
            <a:r>
              <a:rPr lang="pt-BR" sz="2600" b="1" dirty="0"/>
              <a:t> "pílula do dia seguinte" do HIV</a:t>
            </a:r>
            <a:r>
              <a:rPr lang="pt-BR" sz="2600" dirty="0"/>
              <a:t> aumentou em 186% .</a:t>
            </a:r>
          </a:p>
        </p:txBody>
      </p:sp>
    </p:spTree>
    <p:extLst>
      <p:ext uri="{BB962C8B-B14F-4D97-AF65-F5344CB8AC3E}">
        <p14:creationId xmlns:p14="http://schemas.microsoft.com/office/powerpoint/2010/main" val="10733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E49E83C-FC59-BCF1-D922-E2CB35CEA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6" r="1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E44CF46-6230-518F-F583-902FD38367CD}"/>
              </a:ext>
            </a:extLst>
          </p:cNvPr>
          <p:cNvSpPr txBox="1"/>
          <p:nvPr/>
        </p:nvSpPr>
        <p:spPr>
          <a:xfrm>
            <a:off x="6822461" y="4562061"/>
            <a:ext cx="968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SIFILIS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90FCC30-5038-4F57-135A-5113DBEB19ED}"/>
              </a:ext>
            </a:extLst>
          </p:cNvPr>
          <p:cNvSpPr/>
          <p:nvPr/>
        </p:nvSpPr>
        <p:spPr>
          <a:xfrm>
            <a:off x="6199170" y="4562061"/>
            <a:ext cx="431720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Bauhaus 93" panose="04030905020B02020C02" pitchFamily="82" charset="0"/>
              </a:rPr>
              <a:t>SÍFILIS</a:t>
            </a:r>
          </a:p>
          <a:p>
            <a:pPr algn="ctr"/>
            <a:r>
              <a:rPr lang="pt-BR" sz="540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Bauhaus 93" panose="04030905020B02020C02" pitchFamily="82" charset="0"/>
              </a:rPr>
              <a:t>GESTACIONAL</a:t>
            </a:r>
            <a:endParaRPr lang="pt-BR" sz="5400" b="0" cap="none" spc="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3297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08329" y="1802790"/>
            <a:ext cx="3070772" cy="429370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466" y="838036"/>
            <a:ext cx="3168203" cy="1270506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5581622" y="1180901"/>
            <a:ext cx="13468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dirty="0">
                <a:solidFill>
                  <a:prstClr val="black"/>
                </a:solidFill>
                <a:latin typeface="MinionPro-Regular"/>
              </a:rPr>
              <a:t>100% </a:t>
            </a:r>
            <a:endParaRPr lang="pt-BR" sz="3200" dirty="0">
              <a:solidFill>
                <a:prstClr val="black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3619" y="3165995"/>
            <a:ext cx="3168203" cy="1267286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5695436" y="3508574"/>
            <a:ext cx="10695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dirty="0">
                <a:solidFill>
                  <a:prstClr val="black"/>
                </a:solidFill>
                <a:latin typeface="MinionPro-Regular"/>
              </a:rPr>
              <a:t>90%</a:t>
            </a:r>
            <a:r>
              <a:rPr lang="pt-BR" dirty="0">
                <a:solidFill>
                  <a:prstClr val="black"/>
                </a:solidFill>
                <a:latin typeface="MinionPro-Regular"/>
              </a:rPr>
              <a:t> </a:t>
            </a:r>
            <a:endParaRPr lang="pt-BR" dirty="0">
              <a:solidFill>
                <a:prstClr val="black"/>
              </a:solidFill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387" y="5277682"/>
            <a:ext cx="3156435" cy="1267286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5695436" y="5618937"/>
            <a:ext cx="12330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dirty="0">
                <a:solidFill>
                  <a:prstClr val="black"/>
                </a:solidFill>
                <a:latin typeface="MinionPro-Regular"/>
              </a:rPr>
              <a:t> 30% </a:t>
            </a:r>
            <a:endParaRPr lang="pt-BR" sz="3200" dirty="0">
              <a:solidFill>
                <a:prstClr val="black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128788" y="0"/>
            <a:ext cx="458037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000" dirty="0">
              <a:solidFill>
                <a:srgbClr val="000000"/>
              </a:solidFill>
              <a:latin typeface="GillSans Ligh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2800" dirty="0">
                <a:solidFill>
                  <a:prstClr val="black"/>
                </a:solidFill>
                <a:latin typeface="GillSans Light"/>
              </a:rPr>
              <a:t>A sífilis pode ser transmitida da mãe para o filho em qualquer fase gestação. </a:t>
            </a:r>
            <a:endParaRPr lang="pt-BR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39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20767-9D08-1068-96F1-F922AE64B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DCFA5C9-9AC4-3554-FD5B-6D200D148B0D}"/>
              </a:ext>
            </a:extLst>
          </p:cNvPr>
          <p:cNvSpPr/>
          <p:nvPr/>
        </p:nvSpPr>
        <p:spPr>
          <a:xfrm>
            <a:off x="3246403" y="0"/>
            <a:ext cx="47337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 </a:t>
            </a:r>
            <a:r>
              <a:rPr lang="pt-BR" sz="4000" dirty="0"/>
              <a:t>Testagem da gestante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3341ECB-BCAF-DF4F-7C35-6A420655B090}"/>
              </a:ext>
            </a:extLst>
          </p:cNvPr>
          <p:cNvSpPr/>
          <p:nvPr/>
        </p:nvSpPr>
        <p:spPr>
          <a:xfrm>
            <a:off x="125805" y="809044"/>
            <a:ext cx="31205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dirty="0"/>
              <a:t> TR </a:t>
            </a:r>
            <a:r>
              <a:rPr lang="pt-BR" sz="3200" dirty="0" err="1"/>
              <a:t>treponêmico</a:t>
            </a:r>
            <a:r>
              <a:rPr lang="pt-BR" sz="3200" dirty="0"/>
              <a:t> 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2668499-C6D4-FE7E-D470-AD5B69F96099}"/>
              </a:ext>
            </a:extLst>
          </p:cNvPr>
          <p:cNvSpPr txBox="1"/>
          <p:nvPr/>
        </p:nvSpPr>
        <p:spPr>
          <a:xfrm>
            <a:off x="3125756" y="935913"/>
            <a:ext cx="81549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dirty="0"/>
              <a:t>1ª consulta de pré-natal </a:t>
            </a:r>
            <a:r>
              <a:rPr lang="pt-BR" sz="2400" dirty="0"/>
              <a:t>(idealmente no 1º trimestre); </a:t>
            </a:r>
            <a:endParaRPr lang="pt-BR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dirty="0"/>
              <a:t>Início do 3º trimestre </a:t>
            </a:r>
            <a:r>
              <a:rPr lang="pt-BR" sz="2400" dirty="0"/>
              <a:t>(a partir da 28ª semana);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dirty="0"/>
              <a:t>Parto ou em caso de aborto;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dirty="0"/>
              <a:t>Exposição de risco/violência sexual.</a:t>
            </a:r>
          </a:p>
        </p:txBody>
      </p:sp>
      <p:sp>
        <p:nvSpPr>
          <p:cNvPr id="9" name="AutoShape 4" descr="Resultado de imagem para teste rÃ¡pido sÃ­filis">
            <a:extLst>
              <a:ext uri="{FF2B5EF4-FFF2-40B4-BE49-F238E27FC236}">
                <a16:creationId xmlns:a16="http://schemas.microsoft.com/office/drawing/2014/main" id="{A7AC9186-5EAA-6E5F-E63C-0B10131A25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00EEC668-D556-A1FA-0A8A-5503322CF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1015" y="3250127"/>
            <a:ext cx="1916629" cy="1285875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ABA73626-C05B-EA28-3E7F-02E3E8559F86}"/>
              </a:ext>
            </a:extLst>
          </p:cNvPr>
          <p:cNvSpPr txBox="1"/>
          <p:nvPr/>
        </p:nvSpPr>
        <p:spPr>
          <a:xfrm>
            <a:off x="3125756" y="3250127"/>
            <a:ext cx="61125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dirty="0"/>
              <a:t>Testagem rápida e tratamento imediato da gestante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DF63780E-E631-E53D-6C36-32251DB84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828" y="5042115"/>
            <a:ext cx="109347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3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15153"/>
            <a:ext cx="12192000" cy="6642846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21025" y="215153"/>
            <a:ext cx="995082" cy="188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Seta para Baixo 3"/>
          <p:cNvSpPr/>
          <p:nvPr/>
        </p:nvSpPr>
        <p:spPr>
          <a:xfrm>
            <a:off x="7140388" y="2111188"/>
            <a:ext cx="349624" cy="133125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400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26000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26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7F400-8AEA-4F0B-A337-043C157A8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36FF1E9D-A2AD-F359-19D1-FD28BB53D594}"/>
              </a:ext>
            </a:extLst>
          </p:cNvPr>
          <p:cNvSpPr/>
          <p:nvPr/>
        </p:nvSpPr>
        <p:spPr>
          <a:xfrm>
            <a:off x="0" y="0"/>
            <a:ext cx="1208598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rgbClr val="000000"/>
                </a:solidFill>
              </a:rPr>
              <a:t> A transmissão da sífilis da mãe para o bebê, durante a gravidez, é consequência:</a:t>
            </a:r>
          </a:p>
          <a:p>
            <a:endParaRPr lang="pt-BR" sz="2800" dirty="0">
              <a:solidFill>
                <a:srgbClr val="000000"/>
              </a:solidFill>
            </a:endParaRPr>
          </a:p>
          <a:p>
            <a:endParaRPr lang="pt-BR" sz="2800" dirty="0">
              <a:solidFill>
                <a:srgbClr val="000000"/>
              </a:solidFill>
            </a:endParaRPr>
          </a:p>
          <a:p>
            <a:endParaRPr lang="pt-BR" sz="2800" dirty="0">
              <a:solidFill>
                <a:srgbClr val="000000"/>
              </a:solidFill>
            </a:endParaRPr>
          </a:p>
          <a:p>
            <a:endParaRPr lang="pt-BR" sz="2800" dirty="0">
              <a:solidFill>
                <a:srgbClr val="000000"/>
              </a:solidFill>
            </a:endParaRPr>
          </a:p>
          <a:p>
            <a:endParaRPr lang="pt-BR" sz="2800" dirty="0">
              <a:solidFill>
                <a:srgbClr val="000000"/>
              </a:solidFill>
            </a:endParaRPr>
          </a:p>
          <a:p>
            <a:endParaRPr lang="pt-BR" sz="2800" dirty="0">
              <a:solidFill>
                <a:srgbClr val="000000"/>
              </a:solidFill>
            </a:endParaRPr>
          </a:p>
          <a:p>
            <a:endParaRPr lang="pt-BR" sz="2800" dirty="0">
              <a:solidFill>
                <a:srgbClr val="000000"/>
              </a:solidFill>
            </a:endParaRPr>
          </a:p>
          <a:p>
            <a:endParaRPr lang="pt-BR" sz="2800" dirty="0">
              <a:solidFill>
                <a:srgbClr val="000000"/>
              </a:solidFill>
            </a:endParaRPr>
          </a:p>
          <a:p>
            <a:r>
              <a:rPr lang="pt-BR" sz="28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5664C4F-8B18-69E0-0460-DE18D18EB772}"/>
              </a:ext>
            </a:extLst>
          </p:cNvPr>
          <p:cNvSpPr txBox="1"/>
          <p:nvPr/>
        </p:nvSpPr>
        <p:spPr>
          <a:xfrm>
            <a:off x="261235" y="673316"/>
            <a:ext cx="62569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rgbClr val="000000"/>
                </a:solidFill>
              </a:rPr>
              <a:t>Sífilis materna não diagnosticada.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83B87544-A5E3-89B5-4313-31D152E0B3B4}"/>
              </a:ext>
            </a:extLst>
          </p:cNvPr>
          <p:cNvSpPr/>
          <p:nvPr/>
        </p:nvSpPr>
        <p:spPr>
          <a:xfrm>
            <a:off x="159025" y="1259726"/>
            <a:ext cx="1208598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800" dirty="0">
              <a:solidFill>
                <a:srgbClr val="000000"/>
              </a:solidFill>
            </a:endParaRPr>
          </a:p>
          <a:p>
            <a:endParaRPr lang="pt-BR" sz="2800" dirty="0">
              <a:solidFill>
                <a:srgbClr val="000000"/>
              </a:solidFill>
            </a:endParaRPr>
          </a:p>
          <a:p>
            <a:endParaRPr lang="pt-BR" sz="2800" dirty="0">
              <a:solidFill>
                <a:srgbClr val="000000"/>
              </a:solidFill>
            </a:endParaRPr>
          </a:p>
          <a:p>
            <a:endParaRPr lang="pt-BR" sz="2800" dirty="0">
              <a:solidFill>
                <a:srgbClr val="000000"/>
              </a:solidFill>
            </a:endParaRPr>
          </a:p>
          <a:p>
            <a:endParaRPr lang="pt-BR" sz="2800" dirty="0">
              <a:solidFill>
                <a:srgbClr val="000000"/>
              </a:solidFill>
            </a:endParaRPr>
          </a:p>
          <a:p>
            <a:r>
              <a:rPr lang="pt-BR" sz="28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58F1E6F-D250-F3AD-4555-3FE5CBCF22A8}"/>
              </a:ext>
            </a:extLst>
          </p:cNvPr>
          <p:cNvSpPr/>
          <p:nvPr/>
        </p:nvSpPr>
        <p:spPr>
          <a:xfrm>
            <a:off x="705579" y="6615907"/>
            <a:ext cx="666021" cy="178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732" y="2135990"/>
            <a:ext cx="11754593" cy="458209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895" y="1493471"/>
            <a:ext cx="11868012" cy="720069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 flipV="1">
            <a:off x="232002" y="1532532"/>
            <a:ext cx="1212868" cy="323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3396343" y="2231576"/>
            <a:ext cx="2076610" cy="3469977"/>
          </a:xfrm>
          <a:prstGeom prst="rect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2766535" y="6144697"/>
            <a:ext cx="6817659" cy="228600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746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0" y="355600"/>
            <a:ext cx="12085983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rgbClr val="000000"/>
                </a:solidFill>
              </a:rPr>
              <a:t> </a:t>
            </a:r>
            <a:r>
              <a:rPr lang="pt-BR" sz="3200" dirty="0">
                <a:solidFill>
                  <a:srgbClr val="000000"/>
                </a:solidFill>
              </a:rPr>
              <a:t>A transmissão da sífilis da mãe para o bebê, durante a gravidez, é consequência:</a:t>
            </a:r>
          </a:p>
          <a:p>
            <a:endParaRPr lang="pt-BR" sz="2800" dirty="0">
              <a:solidFill>
                <a:srgbClr val="000000"/>
              </a:solidFill>
            </a:endParaRPr>
          </a:p>
          <a:p>
            <a:endParaRPr lang="pt-BR" sz="2800" dirty="0">
              <a:solidFill>
                <a:srgbClr val="000000"/>
              </a:solidFill>
            </a:endParaRPr>
          </a:p>
          <a:p>
            <a:endParaRPr lang="pt-BR" sz="2800" dirty="0">
              <a:solidFill>
                <a:srgbClr val="000000"/>
              </a:solidFill>
            </a:endParaRPr>
          </a:p>
          <a:p>
            <a:endParaRPr lang="pt-BR" sz="2800" dirty="0">
              <a:solidFill>
                <a:srgbClr val="000000"/>
              </a:solidFill>
            </a:endParaRPr>
          </a:p>
          <a:p>
            <a:endParaRPr lang="pt-BR" sz="2800" dirty="0">
              <a:solidFill>
                <a:srgbClr val="000000"/>
              </a:solidFill>
            </a:endParaRPr>
          </a:p>
          <a:p>
            <a:endParaRPr lang="pt-BR" sz="2800" dirty="0">
              <a:solidFill>
                <a:srgbClr val="000000"/>
              </a:solidFill>
            </a:endParaRPr>
          </a:p>
          <a:p>
            <a:endParaRPr lang="pt-BR" sz="2800" dirty="0">
              <a:solidFill>
                <a:srgbClr val="000000"/>
              </a:solidFill>
            </a:endParaRPr>
          </a:p>
          <a:p>
            <a:endParaRPr lang="pt-BR" sz="2800" dirty="0">
              <a:solidFill>
                <a:srgbClr val="000000"/>
              </a:solidFill>
            </a:endParaRPr>
          </a:p>
          <a:p>
            <a:r>
              <a:rPr lang="pt-BR" sz="280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7" name="Picture 4" descr="TOMANDO INJEÇÃO - MEDO E DESESPERO - Giulia Kids - YouTube">
            <a:extLst>
              <a:ext uri="{FF2B5EF4-FFF2-40B4-BE49-F238E27FC236}">
                <a16:creationId xmlns:a16="http://schemas.microsoft.com/office/drawing/2014/main" id="{15B1576D-9628-4E82-8938-A304E03A5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012" y="1626912"/>
            <a:ext cx="3702225" cy="260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Resultado de imagem para alergias medicamentosas">
            <a:extLst>
              <a:ext uri="{FF2B5EF4-FFF2-40B4-BE49-F238E27FC236}">
                <a16:creationId xmlns:a16="http://schemas.microsoft.com/office/drawing/2014/main" id="{D75D67A2-BC1A-44B6-BE9D-320FB7958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012" y="4232653"/>
            <a:ext cx="3761927" cy="236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8596BFC3-66C5-460B-B607-B072649B4805}"/>
              </a:ext>
            </a:extLst>
          </p:cNvPr>
          <p:cNvSpPr/>
          <p:nvPr/>
        </p:nvSpPr>
        <p:spPr>
          <a:xfrm>
            <a:off x="159025" y="1259726"/>
            <a:ext cx="12085983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800" dirty="0">
              <a:solidFill>
                <a:srgbClr val="000000"/>
              </a:solidFill>
            </a:endParaRPr>
          </a:p>
          <a:p>
            <a:endParaRPr lang="pt-BR" sz="2800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rgbClr val="000000"/>
                </a:solidFill>
              </a:rPr>
              <a:t> </a:t>
            </a:r>
            <a:r>
              <a:rPr lang="pt-BR" sz="3200" dirty="0">
                <a:solidFill>
                  <a:srgbClr val="000000"/>
                </a:solidFill>
              </a:rPr>
              <a:t>Não tratada.</a:t>
            </a:r>
          </a:p>
          <a:p>
            <a:endParaRPr lang="pt-BR" sz="2800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2800" dirty="0">
              <a:solidFill>
                <a:srgbClr val="000000"/>
              </a:solidFill>
            </a:endParaRPr>
          </a:p>
          <a:p>
            <a:endParaRPr lang="pt-BR" sz="2800" dirty="0">
              <a:solidFill>
                <a:srgbClr val="000000"/>
              </a:solidFill>
            </a:endParaRPr>
          </a:p>
          <a:p>
            <a:endParaRPr lang="pt-BR" sz="2800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rgbClr val="000000"/>
                </a:solidFill>
              </a:rPr>
              <a:t> </a:t>
            </a:r>
            <a:r>
              <a:rPr lang="pt-BR" sz="3200" dirty="0">
                <a:solidFill>
                  <a:srgbClr val="000000"/>
                </a:solidFill>
              </a:rPr>
              <a:t>Tratada inadequadamente.</a:t>
            </a:r>
          </a:p>
          <a:p>
            <a:endParaRPr lang="pt-BR" sz="2800" dirty="0">
              <a:solidFill>
                <a:srgbClr val="000000"/>
              </a:solidFill>
            </a:endParaRPr>
          </a:p>
          <a:p>
            <a:endParaRPr lang="pt-BR" sz="2800" dirty="0">
              <a:solidFill>
                <a:srgbClr val="000000"/>
              </a:solidFill>
            </a:endParaRPr>
          </a:p>
          <a:p>
            <a:r>
              <a:rPr lang="pt-BR" sz="2800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58053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Imagem 3">
            <a:extLst>
              <a:ext uri="{FF2B5EF4-FFF2-40B4-BE49-F238E27FC236}">
                <a16:creationId xmlns:a16="http://schemas.microsoft.com/office/drawing/2014/main" id="{EA402E74-425D-CF5B-4663-6A2E3B8FE0B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3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AEE7F883-26E6-25E8-4D4F-EB17B4796030}"/>
              </a:ext>
            </a:extLst>
          </p:cNvPr>
          <p:cNvSpPr/>
          <p:nvPr/>
        </p:nvSpPr>
        <p:spPr>
          <a:xfrm>
            <a:off x="106363" y="106363"/>
            <a:ext cx="12085637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defTabSz="4572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pt-BR" sz="3200" dirty="0">
                <a:solidFill>
                  <a:srgbClr val="000000"/>
                </a:solidFill>
              </a:rPr>
              <a:t>A Sífilis na gestação pode resultar em diversos eventos adversos: </a:t>
            </a:r>
          </a:p>
          <a:p>
            <a:pPr marL="285750" indent="-285750" defTabSz="4572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sz="3200" dirty="0">
                <a:solidFill>
                  <a:srgbClr val="000000"/>
                </a:solidFill>
              </a:rPr>
              <a:t>aborto.</a:t>
            </a:r>
          </a:p>
          <a:p>
            <a:pPr marL="285750" indent="-285750" defTabSz="4572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sz="3200" dirty="0">
                <a:solidFill>
                  <a:srgbClr val="000000"/>
                </a:solidFill>
              </a:rPr>
              <a:t>morte fetal. </a:t>
            </a:r>
          </a:p>
          <a:p>
            <a:pPr marL="285750" indent="-285750" defTabSz="4572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sz="3200" dirty="0">
                <a:solidFill>
                  <a:srgbClr val="000000"/>
                </a:solidFill>
              </a:rPr>
              <a:t>baixo peso ao nascimento. </a:t>
            </a:r>
          </a:p>
          <a:p>
            <a:pPr marL="285750" indent="-285750" defTabSz="4572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sz="3200" dirty="0">
                <a:solidFill>
                  <a:srgbClr val="000000"/>
                </a:solidFill>
              </a:rPr>
              <a:t>morte neonatal</a:t>
            </a:r>
          </a:p>
          <a:p>
            <a:pPr marL="285750" indent="-285750" defTabSz="4572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sz="3200" dirty="0">
                <a:solidFill>
                  <a:srgbClr val="000000"/>
                </a:solidFill>
              </a:rPr>
              <a:t>Ou sífilis congênita</a:t>
            </a:r>
            <a:endParaRPr lang="pt-BR" sz="3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956A419E-E45C-3617-C4BF-EAB86C64F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663" y="4929188"/>
            <a:ext cx="2798762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3B6FA9FC-2EB4-C24F-5CBA-F4E3355246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663" y="3153351"/>
            <a:ext cx="2798762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C45D96AF-F65E-DB12-EB3E-FE94A525C6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6" y="3189288"/>
            <a:ext cx="1439862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DFF2F85F-1E52-3686-9EE8-E981157302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187700"/>
            <a:ext cx="2770187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85667851-ABC3-B45F-1309-8F2ED54C6F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26" y="3190875"/>
            <a:ext cx="13589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7CE98AEC-D6E9-ADA0-59EC-2193568B20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4929188"/>
            <a:ext cx="2798762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45F1EA40-6C63-AEFD-90DB-3068FA385E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8" y="4929188"/>
            <a:ext cx="280035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0EFCB3DC-3E5B-A7FD-94F4-1894DAEEF932}"/>
              </a:ext>
            </a:extLst>
          </p:cNvPr>
          <p:cNvSpPr/>
          <p:nvPr/>
        </p:nvSpPr>
        <p:spPr>
          <a:xfrm>
            <a:off x="106363" y="3670300"/>
            <a:ext cx="11237912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0" dirty="0">
              <a:solidFill>
                <a:srgbClr val="000000"/>
              </a:solidFill>
              <a:latin typeface="GillSans Light"/>
            </a:endParaRPr>
          </a:p>
          <a:p>
            <a:pPr marL="342900" indent="-342900" algn="ctr" defTabSz="4572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pt-BR" sz="3200" dirty="0">
                <a:solidFill>
                  <a:prstClr val="black"/>
                </a:solidFill>
                <a:latin typeface="GillSans Light"/>
              </a:rPr>
              <a:t>A sífilis congênita apresenta elevada mortalidade, podendo chegar a 40% das crianças infectadas </a:t>
            </a:r>
            <a:r>
              <a:rPr lang="pt-BR" sz="3200">
                <a:solidFill>
                  <a:prstClr val="black"/>
                </a:solidFill>
                <a:latin typeface="GillSans Light"/>
              </a:rPr>
              <a:t>em até </a:t>
            </a:r>
            <a:r>
              <a:rPr lang="pt-BR" sz="3200" dirty="0">
                <a:solidFill>
                  <a:prstClr val="black"/>
                </a:solidFill>
                <a:latin typeface="GillSans Light"/>
              </a:rPr>
              <a:t>02 anos</a:t>
            </a:r>
            <a:endParaRPr lang="pt-BR" sz="3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680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941" y="578225"/>
            <a:ext cx="11551023" cy="6279776"/>
          </a:xfrm>
          <a:prstGeom prst="rect">
            <a:avLst/>
          </a:prstGeom>
        </p:spPr>
      </p:pic>
      <p:sp>
        <p:nvSpPr>
          <p:cNvPr id="3" name="Seta para Baixo 2"/>
          <p:cNvSpPr/>
          <p:nvPr/>
        </p:nvSpPr>
        <p:spPr>
          <a:xfrm>
            <a:off x="3684494" y="1922929"/>
            <a:ext cx="349624" cy="133125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268941" y="578225"/>
            <a:ext cx="1062318" cy="201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003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26000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26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413" y="336175"/>
            <a:ext cx="11577916" cy="6333565"/>
          </a:xfrm>
          <a:prstGeom prst="rect">
            <a:avLst/>
          </a:prstGeom>
        </p:spPr>
      </p:pic>
      <p:sp>
        <p:nvSpPr>
          <p:cNvPr id="3" name="Seta para Baixo 2"/>
          <p:cNvSpPr/>
          <p:nvPr/>
        </p:nvSpPr>
        <p:spPr>
          <a:xfrm>
            <a:off x="3550023" y="1788459"/>
            <a:ext cx="349624" cy="133125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634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26000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26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blogdapaula.com/wp-content/uploads/2015/08/toxoplasmo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594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86B19D85-B3C8-6A3C-8C73-E42744F03A5E}"/>
              </a:ext>
            </a:extLst>
          </p:cNvPr>
          <p:cNvSpPr txBox="1"/>
          <p:nvPr/>
        </p:nvSpPr>
        <p:spPr>
          <a:xfrm>
            <a:off x="1348409" y="3975652"/>
            <a:ext cx="93626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solidFill>
                  <a:schemeClr val="bg1"/>
                </a:solidFill>
                <a:latin typeface="Arial Black" panose="020B0A04020102020204" pitchFamily="34" charset="0"/>
              </a:rPr>
              <a:t>GESTACIONAL</a:t>
            </a:r>
          </a:p>
        </p:txBody>
      </p:sp>
    </p:spTree>
    <p:extLst>
      <p:ext uri="{BB962C8B-B14F-4D97-AF65-F5344CB8AC3E}">
        <p14:creationId xmlns:p14="http://schemas.microsoft.com/office/powerpoint/2010/main" val="28399372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317500" y="265430"/>
            <a:ext cx="11570970" cy="6325870"/>
          </a:xfrm>
          <a:prstGeom prst="rect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250702" y="556082"/>
            <a:ext cx="9191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prstClr val="black"/>
                </a:solidFill>
              </a:rPr>
              <a:t>       </a:t>
            </a:r>
            <a:r>
              <a:rPr lang="pt-BR" sz="4400" dirty="0">
                <a:solidFill>
                  <a:prstClr val="black"/>
                </a:solidFill>
              </a:rPr>
              <a:t>TRATAMENTO SÍFILIS</a:t>
            </a:r>
          </a:p>
        </p:txBody>
      </p:sp>
      <p:pic>
        <p:nvPicPr>
          <p:cNvPr id="6" name="Picture 4" descr="Sífilis: número de casos sobe 85% em Três Lagoas | JPNews Três Lagoas | RCN  67">
            <a:extLst>
              <a:ext uri="{FF2B5EF4-FFF2-40B4-BE49-F238E27FC236}">
                <a16:creationId xmlns:a16="http://schemas.microsoft.com/office/drawing/2014/main" id="{24D80C85-2DBD-DF25-CFEE-976D04CBC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334" y="1803073"/>
            <a:ext cx="6892235" cy="392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3961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3BCCD68-15F3-19BD-2F17-B70695ABE84D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    TRATAMENTO SÍFILIS ADQUIRIDA E GESTACIONAL</a:t>
            </a:r>
          </a:p>
        </p:txBody>
      </p:sp>
      <p:pic>
        <p:nvPicPr>
          <p:cNvPr id="2050" name="Picture 2" descr="tratamento de sifilis em gestante - 1">
            <a:extLst>
              <a:ext uri="{FF2B5EF4-FFF2-40B4-BE49-F238E27FC236}">
                <a16:creationId xmlns:a16="http://schemas.microsoft.com/office/drawing/2014/main" id="{82942A7E-BC7E-056F-FD52-EBEA8BEFF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7316" y="284480"/>
            <a:ext cx="6780700" cy="601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D269F6D-F0B9-1E1A-A0F5-28B3A65A43DF}"/>
              </a:ext>
            </a:extLst>
          </p:cNvPr>
          <p:cNvSpPr txBox="1"/>
          <p:nvPr/>
        </p:nvSpPr>
        <p:spPr>
          <a:xfrm>
            <a:off x="107210" y="5337136"/>
            <a:ext cx="31002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DURAÇÃO </a:t>
            </a:r>
          </a:p>
          <a:p>
            <a:r>
              <a:rPr lang="pt-BR" sz="3600" dirty="0"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IGNORADA!!!</a:t>
            </a:r>
          </a:p>
        </p:txBody>
      </p:sp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C28E4ACB-430D-67EE-BB20-E198ECE8C4FC}"/>
              </a:ext>
            </a:extLst>
          </p:cNvPr>
          <p:cNvSpPr/>
          <p:nvPr/>
        </p:nvSpPr>
        <p:spPr>
          <a:xfrm rot="19551182">
            <a:off x="3159418" y="5457302"/>
            <a:ext cx="1665899" cy="3406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425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7" presetClass="emph" presetSubtype="0" fill="remove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  <p:bldP spid="4" grpId="2" animBg="1"/>
      <p:bldP spid="4" grpId="3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088" y="0"/>
            <a:ext cx="2767824" cy="1176630"/>
          </a:xfrm>
          <a:prstGeom prst="rect">
            <a:avLst/>
          </a:prstGeom>
        </p:spPr>
      </p:pic>
      <p:sp>
        <p:nvSpPr>
          <p:cNvPr id="6" name="AutoShape 2" descr="data:image/jpeg;base64,/9j/4AAQSkZJRgABAQAAAQABAAD/2wCEAAkGBxQQEhQUExQUFRUVFRUXFhYUFRcXFxgYHR0XHxcXFxcYHSggGhwlGxoYIjEiJSkrLi4uFx8zODMtNygtLysBCgoKDg0OGhAQGSwlHyY0LCwsLC8uLCwtLCwsLCwsLCwsLCwsLCwsLCwsLCwsLCwsLCwsLCwsLCwsLCwsNCwsLP/AABEIAPAArAMBIgACEQEDEQH/xAAcAAACAgMBAQAAAAAAAAAAAAAABwUGAQIECAP/xABMEAACAQMCAwUEBwMHCAsBAAABAgMABBEFEgYhMQcTIkFRFGFxgSMyQlKRobEVM3IkNENigrLBU2NzkqLR4fAIJSY2VGR0dYTC8Rb/xAAaAQEAAwEBAQAAAAAAAAAAAAAAAgMEAQUG/8QAJxEAAwACAQQCAgIDAQAAAAAAAAECAxESBCExQSJRBRNxgUJhoRX/2gAMAwEAAhEDEQA/AHjRRRQBRRRQBRRXDrWpJawSzuQFiRnOeXQZx8+lAdjGqVxHxiIy0RUx5wFyx798/wCSgTLfMkfCqteca6lcQgCOGEOoLGN271VPVV3gqGx588Z6UcP66lmGCac6sfrSLPHI8nveR9rE1VWWUWLFTCe6lhKBYnjJwWlknmBxz5lGj3NyzyDH16cq+VnpExugkckFs7oJVZYC/fYOGO9JFyRkHIAyG5jlU43G6OuGs7kgjxKViYfA+PnUINc7wi1tIp7ZGZ5JGkAGxPtLBzO0s5+WSarrNqW320SePRZf2pqds6o0Uc6M23vWYgDrgnaCyg5C4IbHLxHyno+Jlj2i6Q2xY4yzB4s5wPpQMDPluAqjnhqMYmCuHzkTB373Prvzk+nPI8q6LDjVQkkFxFLJLGxR+7jBSRTzQ8yFGUIyD55rP035CM++HofrGcjgjI5jyI6VvSl0ji32JwkFpc+zEEmNmiAiPXMI3E4PmvT09KZ2laglzEksR3JIoZT7vf7x0+Vb5pPwVuWvJ2UVgVmpEQooooAooooAooooAooooAooooDBqpa9pyXt/FBMN0MULTGM/UkcttXcPPaATj1YVL8Wav7FZz3G3d3UbMFzjJHQE+QziqbpM13G8N9fSxsjpsZI49ncCUrtO7J3rkKDnGMk1zejuj58VcN2iRlrWVoZFmgjKRtuQF3VcNE3Tk2eWM1zajwxPHyjuEkkIJWNoNpIGNx3CTCgA+da8SJGbu1hlSKaX2mEQ3CnFwiq+9llQjLKFU+NSQfQdas9vC0skpkjKLuA8R+uqHKYwfqDmx9S2PKqckzvui2KrXZlRg0G8kQOnszA9AWkUnng/ZIHnXyl0e+gdZ2hjKIpWRYpTI5QkeJV2DJU88emaYWn3qTpvjO5MsAw6HaSCR7sg/hXTWaplpy15L3ul5KE3EcZTYHLekYVt+fTbjP41DW2kXve3L91EWciXaZyD3e0BNuEIPJccj1zTN1DUEgQySttQFQWJ5DcQAT7smoy7tGikieFSy94PCoGFDZ7w5+4wO7A+0oPmap6Xo8WBPivJW20/JW7Dhq9uI0lj9l2SKGXLyZwemfD1q1dn0Elus9tMVLxSb/ox4NsoDeHPPru6+fxqK4dvO4eTezFYJ5ohyKxxo7kqAeksjMygD7I/PjPFs0Mk96lqHs5JoojKZdsu1SIt4j24I7wnBzzFelMTPdFNXVeRn1mtYzkZrarCAUUUUAUUUUAVis0UAUUUUAUUUUBEcWaZ7XZ3MH+VhkUfxEHafxxSpi1kGzs1dMmXTrrvG9yqFVSMcyXx8CadUgyKSt7ftYwDT7i3lUi5RLafYDHJH3yMMv9lsciPPGfhGiUsuthoRZ4J7h3aWMbgmcxoSm0BARkYU45YySSahp7e7v5Lq1eeFFjdcoYGJeM+JclXGQRgEedXk1A61ojSSieK4a3k2iNmCK4YZ8IIJHPJ65rPGT5fItyQ+Hw8ld03hm50W1l7u7h7td0rB7dic+i/ScvIV1W37WeITCSAbk3iJk8WMZAwBjPu3da47+K5RmW6e9ngR1JEVvHtlUFTuyrlgoOcjGSBU7/AP3Wn/8Aio933ee/P3duM591WZGv8UVYppL5sgr7h+51q0j7y7hEbMH2rbEMGUkFW8fkcg10G1vNOFvbx3EDCWXYkfcMNo5s+CXOFVdxxWLG0mklPsj3VrDJul+kgTu1ZuZK7nDeInOMcjmpvStGZJ+8nuTcSIhCAoqbA3U4BOScYz8a7Vxx1ojMZee99iM4w08W+66TLNIyRlGY92jyYjWdFJwrhmXJxzHvqLTbcrY20aDEl7Is48ilqWwD/V8Mf4VauNwPYLkn7MRYH0K4YH5EA/KuDgqRb679riikjt4oWWN2UoJpJSplcKefLaBnzyajjfIuyLTGEnStq1FbVeUhRRRQBRRRQBRRRQBRRRQBRXyklCkAkAscKCepxnA9eWa+gNAFVftG0lrqxlWMZlj2zRD/ADkZDAfPGPnVoNaSuACSQAOpPSgKroOrrfWqTxMB3iem7a45MCPUNnlXHPpc0Ui3HePcsgYNE21Rhsc4QPCrgfezkEjIzVD13WU0y9lm0uRbqKXx3NrGGZY2+1IHQELkf49fK/8ACnFdvqUW+FvEPrRtgOh9CPT3istw4e14NE0q7M6E4jtvtyrE2MlZj3TD4h8Vj9v2Wc+02ufXvI8/jmpWWMMMMAw9GAI/A1DT8Pks22UKjnJXuImZfURuR4R8QagtE3s+j8TWpJCTLK+MhISZHPwCZzXOtjNcuJnLWwXIiWMjvSDjJm5FccvqcwOuc1OQxhQAoAA8gAP0r4alqEVtGZJnWNB1ZiAPl6mif0Gvsq3addtb6VMC26SQJCCBs3F2APIdPDn8Ku3C+n+zWlvD17qGNM/BRSY1Hig391DeS2ty2lW0hKsiZ3SDkJXH3QfTpj15U5eH+Ira9TdbzJIMZwCNw/iXqK1Y54oz3W2S9ZrANFTIGaKKKAKKKKAKKKKAKwazVV7RuKRpllJN/SHwRD1c9Pw6/KgFR2vcTz3F6BaFtmm4kd0PSQkAsfcOS/NqYHCfajaXUNv3sixzyt3bRk9JAOufJTywT64qu8GWMOk6TLc3via5BeUNzZgwOyPn1JyT8TUV2e9lKXFtLNdqUM6sII/tRKc7ZCT1bpjl0+NUT1Evf0v+ndF54j7Soo5BbWUZvbpuQSI5RT6u46Ae78q+MHBNxfkSarcF1yGFpDlYF9A56v8ApXD2QSJZtNpssSRXULFt6jBnjPR8nmcfhjFNEVcjhx2WmxW8YjhjSNAMBUUAflSFutBV5Y0jJhuDc3CtNEdrpgyO2MEeQGPca9DkUreNtL7jVbSZCAs/fl1x/SpC4Dg+9cA/w1ZFJJpryVZIdOWn4eyF4d4muYY0E9ymPEN91GTGcEgHvoyCh5fVYH+I1bIdTvpEBRdObPR1uXKn+yF9PLNLfTdNa8gRrhsoV8MaZCjr42+82eeOgql3dksEjxOF3IcZIHMdVP4EVo/8/lp70n9lGD8iqqsfmp86HRqWuXMf7+7tYy2VWGyQzzMfcWbw/EqQKo15w137Ry3ksspeUB90hOxX8KBSOWVYqTgYODUZwPpvePNKjGMrtVCnTp4tw+0DVpv7hu7dJRtfblWH1GZea4J6HIHI/nVmHoomKdf0zH1f5DJ++ccPstcl77jN7OJWaxSKTBe3aS3bl12MQpI8sptPzrj4g7NrWdu+gLWdyDlZrfw8/wCso5MPWtOzy4zNdgZ2yC3uF9PHGFbH9pCfnV5rAewhcRcX3mmMI9Ug3QjkL23BKH0MqfZ+NX3T7+O4RZInWRGGQyEEH5iuiRAwIIyDyIPQ/GqHqvBstmz3GkuIZGO6S2b+by+uB9h/eKAv+aKgODuI01C3EoGx1JSaInxRyDk6H4Hz86n6AKKKKAKKKKA1Y0jeKLxNb1fu3YCx04M0rZ8JII35PTmQF/smmB2q8Vfs2xd1OJpPo4fXcerfIc6UHZpw4+pR9wMpaq6yXcnnO4/dwqfIKOv8RPpULepYRdNGsm1+6W9nXZYW5ItoXH70+cjDpjkP09auza22e8RB7MpCmT7TZONyDzQHl788ulfIiOZe7QBLKAYcjkr7f6Nf6g8z59PWpC0tzMVkddqLjuovu+jsPveg+z8ayOZU7fj0i1LRWu0nhp5VjvbXw3lp40IHORRkmM+vLOPiR512cF9pNpqRjiVtlwyZaJlIwR9YKx5H1q3Yqra9wXDJA4t1SCcSd/FKq4KzDmGJGCQehHoaYc6S4sg0XAGqV2hIO+sDjn30yg/GCXl8zipTgziH22Jg693cQt3dxF91x5j1VhzBqP7SJCiWjeQvIgSeg3Bl/wAcVtIi10CB7WK3WT6lxGXhP3XGe9iJ9QQWHuJ9KqnFSg3k39j+6tN/TdE/aOixx4EcsbTd0557JIppFDcsdduD7mpLaxcl7mXeCsg2rIp+y6jaw94yM599et0fUcuOOjyr6NY89Zo9rv8AyT/Z/Jhp096N+WOnyqz3dr7S8VqBn2l9re6NfFIx9PCMfOqjwH/OJv8ARp/eNMrs0tGmvLm6P7uJRbxe88mlI+eB8qu6jKseFr7bR589L+38jyfhJNnR2dp3Usaf+VdOvlDMyjl58j1pj5pXcFyfy+3U9e61HA/q+0Ltpl3cW9CuSMjqvIj0IrxD6U+wNBFQegXsxklguAC8W0rKvISo2dr7fstkEEZPMVOZoBZa1ONI1iO4Pht9RHdS46LMuNjn45/M0zFNVPtQ4aGo6fLEP3ifSxH+uoPL5gkfOvj2U8U/tGxRn/fRYjlHnuA5NjyyOf40BdKKxWaAKKKKA87cU97xJq5ggbEFvlN55qq5HeOB5kkYHrgU2bzRxZ2aQ26kQx47xE+u8f28H7x6n150tOO9Nk4f1KPULZT3EzHvEHJQT9dD6Buo94NOfStQjuYo5om3JIoZT7j/AI1k6mqnT9E4emcNpbd/tYrshTHdRYxnHR3H6L5dTz6TQrWRwoJJAAGSTyAHqTUNpfFtlcyd3DcwyP5KrjJ+HrWW3eR7O7Jyg1gGs1UCj8WQNaXtpd2+O9mlS2mi6CZG6MT5Mgyc+grt7Urctp7OP6CWCY/BJFLE/BcmpHinRPbIgFbu5o2EkEo6xyDofeD0I8wTXPwvrg1CGWGdAs8WYrmE8wCR1HqjA5B99el098pINEVwLrSRzT2cjBWMrTW+48pY5AGOw+ZDbsiq52vcB7i2oWy+MD+URqObjkO8UfeA6+or66jwVd2690sMWoWqEtCrv3U8XXAViCCR0B5dBUfPeTxgEnWLXu1OV2CdAuDk7iGBHzrVFOaVIi1taKpwLC8++O28U0zBM4JWKMDxSuR5dcDzNO+OOHRtO2g+CCM8z9Z5CT5ebM56eppZ6YRaJF7NeXpF0XnCwW8bPIOW5mAjJUDPu61KQ6XfXLqEtp2KZ2XGoSgqh6d4kC9W5nrip5ctZPJXjwzDbXs7uz+yY3yliN1tZbJAOYEkz72BPqNufnTRqE4T4eWwh2bjJI7NJLKww0kjHmxHkOgA8gKm6qLSt6lqIt73n9u25DzZlkVUVfnIf+RUobgW8JeZgMc2OPM9AB588KB58qqHH+qxWN/p1zMAI/5RGzkZ25QEY9+R+ZrbhJptUlF/OCluufY4D6dPaJPViM7R0AJoC62zl1DMNpPPaeZHoD78daS0IGga+2fDaXoOD0VSxz/svkfB6eFKvt3voHtktO7aa6c74VjGWjA+s5wCcEZGPP5UA1FNbVXuANSF1p9rLnJMKBvM7lGGz8xVhoAooooCM4g0aO9gkglGUkUg+oPkw94POlD2ZavLpF7JpN2fCWzA3QZOTyz9lxz9xB9aeNJrtx0f2y8063jCrNMZl71j0UbDtI8/Mj38vOo3KpaZ1H11e8biC7NtExGn2zAzyLn6dx0jB6Y//fSvv2pXMNraQxRoFnM0RtY41AYOrLzXHyHvzUpe3drw/YKMeFOSKMBpZMevqfM+QqJ4D4emnlOp3/OeQfQxkcoo/skehweXoPjVC0v4Rbx9eybj45mjnhjurGS3jndI0mMqPiRvsyKo8OTy6nrV4BpW8aa0811DaWtubpoJEuLhVcIF2c40LkEAlsH5e/la+COLf2isweB7eaCTZLEzB8E8xhsDPL3VRlxduSRF9nos5pU8VamX1y1j09Q11GMXT58Hc8sxyepA556jIFWPtG4tNlGkNuN95cEJAnXGTguR6D9a6uzng0aZAS533Mx3zyHmSx57QfQfmcmrOmxtfIi2W4Vy6vAHglQ5w0bg49Cprsri1ufu7eZ8Z2xSHHrhTyrYRFP2aAtdaZ0wmmyk/wBpkH+6nKBSj7Lo8Tae3rpsg/B4/wDfTcFAZooooBc9tNkkkFm0ihkS9hDqSQCr5Ugn05imDAgVQFAAAAAHQDyAqr9qWntcaZcrHneqrKuOuY2Dj+7UxwxqQu7SCdeQliR8ehIGR8jmgN9XuJQm2BQ0rclLZ2KPN2x1x93zPL31wcO8Lx2heUky3EvOWdx43PoB9lfRR0FWCjFAUXhAixv7rT+iN/KrceiufpYx/C/P4N7qvQpe9okRgvtLvFH1ZzbyHOBtkHhyfiD+NMJaAzRRRQBVW424OTU1jy7QzQtvhmQAsh5Z5ZGRyHLPlVprBoBIWvD5l1ww31012bWFZIw6BASeZGwEjA5Enz5elW3jXiN4NltajvLy45RqMfRjzlceQA6evyqS424Di1FkmWR7e5j+pPH9Ye5hkbh/xpXdnnEMNncXr30jvIJBEt06swIXcCmeYUnAOM/pVVxvuWTXovNnbQaDZEsTJIxy7D69xO3QDPPmTgenWttNf9j2lzfXhzPcN3rov38ARwJ6kchn4+lcvCU6alI+qzsqwW5dbaNj+6C57yaT0Zh0z0A99fTQrJtbulv51ItIGIs4j0kYHncOPj9X4VXx5PT/ALOU/o6uzzhuVpH1K+H8qn+on+Qi6Kg95H/PWmEKwq1tWldiAUvu2a9lSzSOMlFnnjilkH2UY8+Y6Z6Uwaj9c0iK9gkgmXdHIMMOh65BB8iCAQfUUAmtQ0WPTUe6tFlhktAjBy5KSqSNyEE4IPT44p2abcd7FHJjG9FbB8sgHFKnTuAlfUpLZ7q5ktrZIJRC7ZDli2FYjqqlVPn0puoMCgNqKKKA+c0YZSpGQQQR7j1qi9lLmFbuwbrZ3Lqv+jcl4zj0wavppMcbcPw3PEMETs6LcQZcxuUJZQ23mPgPwoBzbqwwyOVVyz4Tjtx4bi7AXze5kYfPeTUl+3LZPC1zDkfelTPxPOgKB2r2MsMVvO91K0Yu7ffGwQIF3ZyAq5yCBzzTRU1QO1uWK60i5EciPtCP4GVvqsCTyPSrDwHqntdhazebRLu/iAw35igLBRRRQBRRRQGrUoOxOyS4g1SKVQyPcsrKehBBzTgalH2AzD/rJPMXIb3YO8D+6aA4NF7LbiG8ntu8Yaa5jkfn+9AJ2xe4jzPmMU57eFUUKoAVQAAOgA6AV9MVmgCiiigA1TNc7RrS0vo7KQsZHKhmUDZGW+oH55yeXTOM1cqq2scCWV1dJdyxZmQqchiASuNpZejYwKA49Lc/t28XyNnbH55f/fV1qi6bIBr92MjJsrfA9cM2cfjV6oDNFFFAYNITtb1G5tNZjuoY2YQQKVYxs0ak792SBjz9afZqC44hD6fdqRkGCTkPgaAottwQ2oxxzajdz3HeRq4iQ91Em4BgAo5nGep9KlIuzfTVUD2VDgdWJJ+ZzU5w7/NLb/08P9xakM1jrJW/JrmJ14E72kdnNpBBHJbIY5HniiGXLJ4zjJBz+VNDs54Zk0uzW3klWUhmYFVIChue3mefPPPlUB2qcrJXHWO5tnA9cSKMfnTHzWjE257lGRJV2NqKKKsKwooooDDUkuwG4xdalHywWVvfyeQfhzp2GkR2ZE23EN7Aft995Afa3D4cjQD4FZrArNAFFFFAYNKbjjXNWi1aCO2SQ2/0fIR5R8/vN745Y5+mMU2qxigFzZ/95pf/AG9P7wpjCllHMV4pZRjDWIz8uYpm0BmsVmtSaAq3FPG8VlIIFR57hl3CJMDC/edzyUfnVK1vjDUJ4nH8ltkZWGDulYgg8tzbQPjXJ2jX0cGrllLStJbBZI4hvdWVgU3DyypPXFUWHQbmZizxAnJw1w5Jxk4GwZxyxVVU0/OkXRCa3rY5dG1yE6bBKZkiUQRqWLKSjKApBHmcg1L63qMNtD3s8vdxgg7t2M+YC/ez6CkpFwPA9obiS4HfAOzQJEFA7sgSqWyTyB5Hl1FdzcJQuVLvPIq/VSSUso6dAeY6dKopwu7ZZHKvBae1jWYJdMZYpo3eV4u7EbgsSGByMHIwBmqLpmsajaN3kV7LKcc47hmkRvd4mOOvlipO+4StpB4U7pvJ4+RHy6Gq1pkzq8kEhy8TYyftL6/p+NdnIuPxJfq+XzPQnAvFkeqWwlTwuPDLHnJR/T4HqKsma8+9mep+xasEJIjvF2EeXeLzUn8T/rV6BzWqXtbMtTxejaiiiukTBpEcSP7DxTBJjwzGLPLr3gMZ8vvYp8Ujv+kRZGOWyu16gtGfipDp/wDb8qAeArNUnhftMsL0KomEchAyk3gOfMAnkefpVxjmDfVIPwOf0oD60ViigM0VpI4XmSB8agNY41sbTPfXMSkfZDBm/BcmgKdn/tX/APB/wppCkHDxnaT8SQ3ay7YO5aPfICo3d3IBnPQEkc/fTus9Xgmx3c0T5GfA6sfwBzQHfUHxtqbWljczp9aOJmX4+X61NZqA4+szPp13GORaFwPjjIH5UAouFrTZArsS0k30sjnmzM3PmfnUwKjOGZt9pAf82oPxXwn9KkjXk5Xuns9XGkpWjhn0AzliGnCSFTJHGxEcjDGC4xzOAB8q7hXJxJOECoqyM0MiSCTZ9GNyg4Bz/D+BruguXkjLSJCocK8fdk7hz5hs55Efhiu02+zfgs/TxnmvZrVI4vg7i7hn+zKNjfEdPy/SrvUNxfp/tFrIv2lG9fiv/DNMNarRXlW57eisazE2wOhIeJhIhHUEc/8An4V6R4d1Zby2huF6SorYHkSOY+RzXnLTLjvIkY+YwflyNXHsx1+7gtGjgtZJ4Vnk7uReQx4SVGTzwxPMVuwtraZi6hb1S9jxoooq8zhUdreiw3sZiuI1kTOcMPP1HoakaKATOt9g0LsWtrlogeYSRA4HuDAg4+NV6Hsh1a0YtbXCA5HOOV4yfeRj9a9DYoxQHnttC4mh3ESzN8JlbPwDVUdW4r1aGUxz3N1HIuAVLbCM9OQr1iVrz9/0idH7u6guh0lj7tv4k6H5qf8AZrqAu7x7q4/fTSSAnOHkZhn4E4rnj0k+bD5CpC1fcoPur6Zr3MfQ4XKowX1FptEaLBQ2OZGM1n9mYOUYj09fxFdLH6QfwmugVKekw1tNCs1rXc1stSvoB9FdTKMYwJXxj3DPKpLhHh6916WSM3L7Y8PI8zu6gk8sLnmTg/hUReSbUJ/Cnp2CaN3OnCYjxXDs/v2qSq/oT8683rcMYqUyacN1a2yicJRNbNcWbkF7aVlz6qT1A9PP51Y6+PaHaeya1HMBhLyLa3pvXAB+PJazcXCRjLsqj1YgfrXg9RjfPsvJ63T3uO5098SNrFmQqV27jjBHT3etaZAVFVcBF2jmScZJ5k/Gq9ccXW4O2MvM56LEpYmuuzg1W7/cWPdKej3DbfntOMfhXJw5GTeeJ9krXHearDD+8kRfcSM/hXZB2UX9x/Or8Ip6pAhPy3ZH+NWHR+xzToObo87eZmbIP9lcCrp6X7ZRXVfSE3wxor6jdPZ2rfQM5dpcHwRHqMevkPXFem9K0yO1hSGFdkcahVA/x99Y0zR4LYYghjizjOxQucdM46+f413YrWkkZHTZmiiiunAooooAooooApfdt2ke0aXKw+tAVlHwBAb8ifwpg1FcSapFaW000+O7RCWB57vLZjzJ6Y99AeRLC8VVw3rXV+0U9T+FcvEOqm7uJJyiR7zyRAAqr0CjA9POo3NbcfXZIniimsEU9sk3v13hsHABFdSX6Hzx8ags1mkddllv/YrBDRMY9qkjhj6u6qOXmTj/ABr13ounrbQRQpyWKNEHwAAryv2Z8TDTb2ORwDE+ElBA5KejgnoVODXrKKQMAQcggEEehrNly1krlRZMqVpFY4+4NTVkiRpWhMUm8OgBboQVGTy8jn3VGaX2S6dEd0iPcN5tO5fPxHIVfqKrJHDYaVDbjEUUcY/qIo/QV2Ba2ooAooooAooooAooooAooooAooooDUmvNvbZxx7dcezQt9BAcEg8pJPM/Beg+dNntj1e4tdPc2yMWkPds65JjQg7mAHu5Z8s5rzBZ2ckzhIkaRz0VFLE/IUBz1ZdE4Hvb23a4t4TIits5EBifPaD1x51duDexSeYpJet3EecmIDMrD0JzhPzp86RpUVpCkMChI0GFUfifiSSTQHmW27JNUdd3s4X3M6hvwzUJccHXsQnaS3eNbdQ0jOMAAkAYPRs58q9hYri1fTI7qGSGVd0ci7WB9Ov64PyoDxXXonsG4u9pt/Y5D9Jbr9Hnq0OeX+rnHwxS64y7JbyzdmgVrmDPhaMeMD0ZOZ5dMjOfdUFwml5ZXsMscEwkSQDDRuMg8mVuXIEGgPXQrNaRdBmt6AKKKKAKxWaKAKKKKA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850" y="940418"/>
            <a:ext cx="1638300" cy="2286000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460375" y="4177948"/>
            <a:ext cx="1191622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rgbClr val="000000"/>
                </a:solidFill>
                <a:latin typeface="verdana" panose="020B0604030504040204" pitchFamily="34" charset="0"/>
              </a:rPr>
              <a:t>Reação alérgica à penicilina </a:t>
            </a:r>
          </a:p>
          <a:p>
            <a:r>
              <a:rPr lang="pt-BR" sz="2800" dirty="0">
                <a:solidFill>
                  <a:srgbClr val="000000"/>
                </a:solidFill>
                <a:latin typeface="verdana" panose="020B0604030504040204" pitchFamily="34" charset="0"/>
              </a:rPr>
              <a:t>            - &lt; 2% dos tratamentos – Reações leves.</a:t>
            </a:r>
          </a:p>
          <a:p>
            <a:r>
              <a:rPr lang="pt-BR" sz="2800" dirty="0">
                <a:solidFill>
                  <a:srgbClr val="000000"/>
                </a:solidFill>
                <a:latin typeface="verdana" panose="020B0604030504040204" pitchFamily="34" charset="0"/>
              </a:rPr>
              <a:t>            - Reações anafiláticas graves -1,0  a  2,0  de  cada  </a:t>
            </a:r>
          </a:p>
          <a:p>
            <a:r>
              <a:rPr lang="pt-BR" sz="2800" dirty="0">
                <a:solidFill>
                  <a:srgbClr val="000000"/>
                </a:solidFill>
                <a:latin typeface="verdana" panose="020B0604030504040204" pitchFamily="34" charset="0"/>
              </a:rPr>
              <a:t>                                                        100.000 tratamentos.</a:t>
            </a:r>
            <a:endParaRPr lang="pt-BR" sz="2800" dirty="0">
              <a:solidFill>
                <a:prstClr val="black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77" y="1"/>
            <a:ext cx="12225545" cy="6810374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4629150" y="6583680"/>
            <a:ext cx="7646670" cy="226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66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4707" y="5406336"/>
            <a:ext cx="11502887" cy="5832475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Clr>
                <a:srgbClr val="FFFF00"/>
              </a:buClr>
              <a:buNone/>
            </a:pPr>
            <a:r>
              <a:rPr lang="pt-BR" dirty="0">
                <a:cs typeface="Arial" charset="0"/>
              </a:rPr>
              <a:t>             </a:t>
            </a:r>
            <a:r>
              <a:rPr lang="pt-BR" dirty="0" err="1">
                <a:cs typeface="Arial" charset="0"/>
              </a:rPr>
              <a:t>Benzil</a:t>
            </a:r>
            <a:r>
              <a:rPr lang="pt-BR" dirty="0">
                <a:cs typeface="Arial" charset="0"/>
              </a:rPr>
              <a:t> penicilina e  produtos de degradação “in vitro” do antibiótico.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FontTx/>
              <a:buNone/>
            </a:pPr>
            <a:r>
              <a:rPr lang="pt-BR" sz="2000" dirty="0">
                <a:cs typeface="Arial" charset="0"/>
              </a:rPr>
              <a:t>                                              </a:t>
            </a:r>
            <a:r>
              <a:rPr lang="pt-BR" sz="2000" dirty="0"/>
              <a:t>(</a:t>
            </a:r>
            <a:r>
              <a:rPr lang="pt-BR" sz="2000" dirty="0" err="1"/>
              <a:t>benzilpeniciloato</a:t>
            </a:r>
            <a:r>
              <a:rPr lang="pt-BR" sz="2000" dirty="0"/>
              <a:t>, </a:t>
            </a:r>
            <a:r>
              <a:rPr lang="pt-BR" sz="2000" dirty="0" err="1"/>
              <a:t>benzilpeniloato</a:t>
            </a:r>
            <a:r>
              <a:rPr lang="pt-BR" sz="2000" dirty="0"/>
              <a:t>, ácido </a:t>
            </a:r>
            <a:r>
              <a:rPr lang="pt-BR" sz="2000" dirty="0" err="1"/>
              <a:t>benzilpenicilóico</a:t>
            </a:r>
            <a:r>
              <a:rPr lang="pt-BR" sz="2000" dirty="0"/>
              <a:t> etc.)</a:t>
            </a:r>
          </a:p>
        </p:txBody>
      </p:sp>
      <p:pic>
        <p:nvPicPr>
          <p:cNvPr id="2050" name="Picture 2" descr="Resultado de imagem para tes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664" y="-98426"/>
            <a:ext cx="3228975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523" y="1683026"/>
            <a:ext cx="5796790" cy="3427758"/>
          </a:xfrm>
          <a:prstGeom prst="rect">
            <a:avLst/>
          </a:prstGeom>
        </p:spPr>
      </p:pic>
      <p:sp>
        <p:nvSpPr>
          <p:cNvPr id="2" name="Multiplicar 1"/>
          <p:cNvSpPr/>
          <p:nvPr/>
        </p:nvSpPr>
        <p:spPr>
          <a:xfrm>
            <a:off x="3082527" y="-1431234"/>
            <a:ext cx="5807245" cy="7805530"/>
          </a:xfrm>
          <a:prstGeom prst="mathMultiply">
            <a:avLst>
              <a:gd name="adj1" fmla="val 942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715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5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45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6643" y="3745070"/>
            <a:ext cx="8680359" cy="296459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396" y="205837"/>
            <a:ext cx="8680359" cy="3644721"/>
          </a:xfrm>
          <a:prstGeom prst="rect">
            <a:avLst/>
          </a:prstGeom>
        </p:spPr>
      </p:pic>
      <p:cxnSp>
        <p:nvCxnSpPr>
          <p:cNvPr id="5" name="Conector reto 4"/>
          <p:cNvCxnSpPr/>
          <p:nvPr/>
        </p:nvCxnSpPr>
        <p:spPr>
          <a:xfrm>
            <a:off x="3505737" y="5723189"/>
            <a:ext cx="7892602" cy="1287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 flipV="1">
            <a:off x="3505737" y="6222867"/>
            <a:ext cx="1455312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10557188" y="5227368"/>
            <a:ext cx="822101" cy="1142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8" y="643714"/>
            <a:ext cx="8243888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555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648929" y="629266"/>
            <a:ext cx="3505495" cy="1622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Sífilis adquirida</a:t>
            </a:r>
          </a:p>
        </p:txBody>
      </p:sp>
      <p:sp>
        <p:nvSpPr>
          <p:cNvPr id="4" name="Retângulo 3"/>
          <p:cNvSpPr/>
          <p:nvPr/>
        </p:nvSpPr>
        <p:spPr>
          <a:xfrm>
            <a:off x="648931" y="2438400"/>
            <a:ext cx="3505494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Alternativas: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-Doxiciclina 100mg, 12/12 hr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-Tetraciclina 500 mg, 6/6 hr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-Eritromicina 500 mg, 6/6 hr 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114934" y="2899862"/>
            <a:ext cx="4053546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3200" dirty="0">
                <a:solidFill>
                  <a:prstClr val="black"/>
                </a:solidFill>
              </a:rPr>
              <a:t>15 DIAS – sífilis recente</a:t>
            </a:r>
            <a:endParaRPr lang="pt-BR" sz="320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</a:pPr>
            <a:r>
              <a:rPr lang="pt-BR" sz="3200" dirty="0">
                <a:solidFill>
                  <a:prstClr val="black"/>
                </a:solidFill>
              </a:rPr>
              <a:t>30 DIAS – sífilis tardia</a:t>
            </a:r>
            <a:endParaRPr lang="pt-BR" sz="3200">
              <a:solidFill>
                <a:prstClr val="black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-144216" y="5346969"/>
            <a:ext cx="4595429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1000" dirty="0">
                <a:solidFill>
                  <a:prstClr val="black"/>
                </a:solidFill>
              </a:rPr>
              <a:t>Departamento de DST, Aids e Hepatites Virais</a:t>
            </a:r>
          </a:p>
          <a:p>
            <a:pPr algn="ctr">
              <a:spcAft>
                <a:spcPts val="600"/>
              </a:spcAft>
            </a:pPr>
            <a:r>
              <a:rPr lang="pt-BR" sz="1000" dirty="0">
                <a:solidFill>
                  <a:prstClr val="black"/>
                </a:solidFill>
              </a:rPr>
              <a:t> Secretaria de Vigilância em Saúde Ministério da Saúde</a:t>
            </a:r>
          </a:p>
          <a:p>
            <a:pPr algn="ctr">
              <a:spcAft>
                <a:spcPts val="600"/>
              </a:spcAft>
            </a:pPr>
            <a:endParaRPr lang="pt-BR" sz="1000" dirty="0">
              <a:solidFill>
                <a:prstClr val="black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pt-BR" sz="1000" dirty="0">
                <a:solidFill>
                  <a:prstClr val="black"/>
                </a:solidFill>
              </a:rPr>
              <a:t> Prevenção e atenção das Infecções Sexualmente </a:t>
            </a:r>
          </a:p>
          <a:p>
            <a:pPr algn="ctr">
              <a:spcAft>
                <a:spcPts val="600"/>
              </a:spcAft>
            </a:pPr>
            <a:r>
              <a:rPr lang="pt-BR" sz="1000" dirty="0">
                <a:solidFill>
                  <a:prstClr val="black"/>
                </a:solidFill>
              </a:rPr>
              <a:t>Transmissíveis IST </a:t>
            </a:r>
          </a:p>
          <a:p>
            <a:pPr algn="ctr">
              <a:spcAft>
                <a:spcPts val="600"/>
              </a:spcAft>
            </a:pPr>
            <a:r>
              <a:rPr lang="pt-BR" sz="1000" dirty="0">
                <a:solidFill>
                  <a:prstClr val="black"/>
                </a:solidFill>
              </a:rPr>
              <a:t>Excerto do Manual de Bolso (sífilis)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E1E2F0F-BED1-43A1-84AF-FBD0AFC27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744" y="807593"/>
            <a:ext cx="5239568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4763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291717" y="300850"/>
            <a:ext cx="32305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dirty="0">
                <a:solidFill>
                  <a:prstClr val="black"/>
                </a:solidFill>
              </a:rPr>
              <a:t>Sífilis Gestante</a:t>
            </a:r>
          </a:p>
        </p:txBody>
      </p:sp>
      <p:sp>
        <p:nvSpPr>
          <p:cNvPr id="8" name="Retângulo 7"/>
          <p:cNvSpPr/>
          <p:nvPr/>
        </p:nvSpPr>
        <p:spPr>
          <a:xfrm>
            <a:off x="133744" y="2609677"/>
            <a:ext cx="546213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prstClr val="black"/>
                </a:solidFill>
              </a:rPr>
              <a:t> </a:t>
            </a:r>
            <a:r>
              <a:rPr lang="pt-BR" sz="2400" dirty="0">
                <a:solidFill>
                  <a:prstClr val="black"/>
                </a:solidFill>
              </a:rPr>
              <a:t>-Estearato de Eritromicina 500mg, 6/6 </a:t>
            </a:r>
            <a:r>
              <a:rPr lang="pt-BR" sz="2400" dirty="0" err="1">
                <a:solidFill>
                  <a:prstClr val="black"/>
                </a:solidFill>
              </a:rPr>
              <a:t>hr</a:t>
            </a:r>
            <a:r>
              <a:rPr lang="pt-BR" sz="2400" dirty="0">
                <a:solidFill>
                  <a:prstClr val="black"/>
                </a:solidFill>
              </a:rPr>
              <a:t>  </a:t>
            </a:r>
          </a:p>
          <a:p>
            <a:r>
              <a:rPr lang="pt-BR" sz="2400" dirty="0">
                <a:solidFill>
                  <a:prstClr val="black"/>
                </a:solidFill>
              </a:rPr>
              <a:t>           15 dias sífilis recente </a:t>
            </a:r>
          </a:p>
          <a:p>
            <a:r>
              <a:rPr lang="pt-BR" sz="2400" dirty="0">
                <a:solidFill>
                  <a:prstClr val="black"/>
                </a:solidFill>
              </a:rPr>
              <a:t>           30 dias sífilis tardia.</a:t>
            </a:r>
          </a:p>
        </p:txBody>
      </p:sp>
      <p:sp>
        <p:nvSpPr>
          <p:cNvPr id="9" name="Retângulo 8"/>
          <p:cNvSpPr/>
          <p:nvPr/>
        </p:nvSpPr>
        <p:spPr>
          <a:xfrm>
            <a:off x="133744" y="3826905"/>
            <a:ext cx="4929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prstClr val="black"/>
                </a:solidFill>
              </a:rPr>
              <a:t>  -</a:t>
            </a:r>
            <a:r>
              <a:rPr lang="pt-BR" sz="2400" dirty="0">
                <a:solidFill>
                  <a:prstClr val="black"/>
                </a:solidFill>
              </a:rPr>
              <a:t>Ceftriaxona 1 g/dia por 10 a 14 dias. 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602171" y="6027003"/>
            <a:ext cx="95702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800" dirty="0">
                <a:solidFill>
                  <a:prstClr val="black"/>
                </a:solidFill>
              </a:rPr>
              <a:t>Departamento de DST, Aids e Hepatites Virais</a:t>
            </a:r>
          </a:p>
          <a:p>
            <a:pPr algn="ctr"/>
            <a:r>
              <a:rPr lang="pt-BR" sz="800" dirty="0">
                <a:solidFill>
                  <a:prstClr val="black"/>
                </a:solidFill>
              </a:rPr>
              <a:t> Secretaria de Vigilância em Saúde Ministério da Saúde</a:t>
            </a:r>
          </a:p>
          <a:p>
            <a:pPr algn="ctr"/>
            <a:endParaRPr lang="pt-BR" sz="800" dirty="0">
              <a:solidFill>
                <a:prstClr val="black"/>
              </a:solidFill>
            </a:endParaRPr>
          </a:p>
          <a:p>
            <a:pPr algn="ctr"/>
            <a:r>
              <a:rPr lang="pt-BR" sz="800" dirty="0">
                <a:solidFill>
                  <a:prstClr val="black"/>
                </a:solidFill>
              </a:rPr>
              <a:t> Prevenção e atenção das Infecções Sexualmente </a:t>
            </a:r>
          </a:p>
          <a:p>
            <a:pPr algn="ctr"/>
            <a:r>
              <a:rPr lang="pt-BR" sz="800" dirty="0">
                <a:solidFill>
                  <a:prstClr val="black"/>
                </a:solidFill>
              </a:rPr>
              <a:t>Transmissíveis IST </a:t>
            </a:r>
          </a:p>
          <a:p>
            <a:pPr algn="ctr"/>
            <a:r>
              <a:rPr lang="pt-BR" sz="800" dirty="0">
                <a:solidFill>
                  <a:prstClr val="black"/>
                </a:solidFill>
              </a:rPr>
              <a:t>Excerto do Manual de Bolso (sífilis) </a:t>
            </a:r>
          </a:p>
        </p:txBody>
      </p:sp>
      <p:pic>
        <p:nvPicPr>
          <p:cNvPr id="16" name="Picture 2" descr="Resultado de imagem para icterícia colestática de gravide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742" y="2094541"/>
            <a:ext cx="2723749" cy="201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Resultado de imagem para icterícia em mulh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231" y="2166444"/>
            <a:ext cx="2846672" cy="208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4313" y="1588443"/>
            <a:ext cx="2126007" cy="1719455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5780083" y="3250730"/>
            <a:ext cx="17091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prstClr val="black"/>
                </a:solidFill>
              </a:rPr>
              <a:t>     </a:t>
            </a:r>
            <a:r>
              <a:rPr lang="pt-BR" sz="1600" dirty="0" err="1">
                <a:solidFill>
                  <a:prstClr val="black"/>
                </a:solidFill>
              </a:rPr>
              <a:t>Benzilpenicilina</a:t>
            </a:r>
            <a:endParaRPr lang="pt-BR" sz="1600" dirty="0">
              <a:solidFill>
                <a:prstClr val="black"/>
              </a:solidFill>
            </a:endParaRP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8304" y="1343891"/>
            <a:ext cx="2591987" cy="1923605"/>
          </a:xfrm>
          <a:prstGeom prst="rect">
            <a:avLst/>
          </a:prstGeom>
        </p:spPr>
      </p:pic>
      <p:sp>
        <p:nvSpPr>
          <p:cNvPr id="21" name="CaixaDeTexto 20"/>
          <p:cNvSpPr txBox="1"/>
          <p:nvPr/>
        </p:nvSpPr>
        <p:spPr>
          <a:xfrm>
            <a:off x="8673452" y="3246163"/>
            <a:ext cx="1269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prstClr val="black"/>
                </a:solidFill>
              </a:rPr>
              <a:t>     </a:t>
            </a:r>
            <a:r>
              <a:rPr lang="pt-BR" sz="1600" dirty="0" err="1">
                <a:solidFill>
                  <a:prstClr val="black"/>
                </a:solidFill>
              </a:rPr>
              <a:t>Cefalexina</a:t>
            </a:r>
            <a:endParaRPr lang="pt-BR" sz="1600" dirty="0">
              <a:solidFill>
                <a:prstClr val="black"/>
              </a:solidFill>
            </a:endParaRP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9571" y="4057738"/>
            <a:ext cx="3443881" cy="1671760"/>
          </a:xfrm>
          <a:prstGeom prst="rect">
            <a:avLst/>
          </a:prstGeom>
        </p:spPr>
      </p:pic>
      <p:sp>
        <p:nvSpPr>
          <p:cNvPr id="23" name="CaixaDeTexto 22"/>
          <p:cNvSpPr txBox="1"/>
          <p:nvPr/>
        </p:nvSpPr>
        <p:spPr>
          <a:xfrm>
            <a:off x="5450092" y="3643074"/>
            <a:ext cx="58972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prstClr val="black"/>
                </a:solidFill>
              </a:rPr>
              <a:t>Reação cruzada entre Penicilina e </a:t>
            </a:r>
            <a:r>
              <a:rPr lang="pt-BR" sz="1600" dirty="0" err="1">
                <a:solidFill>
                  <a:prstClr val="black"/>
                </a:solidFill>
              </a:rPr>
              <a:t>Cefalosporina</a:t>
            </a:r>
            <a:r>
              <a:rPr lang="pt-BR" sz="1600" dirty="0">
                <a:solidFill>
                  <a:prstClr val="black"/>
                </a:solidFill>
              </a:rPr>
              <a:t> de 1ª geração  - 30%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8643575" y="4661443"/>
            <a:ext cx="3193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dirty="0">
                <a:solidFill>
                  <a:prstClr val="black"/>
                </a:solidFill>
              </a:rPr>
              <a:t>Reação cruzada entre Penicilina e </a:t>
            </a:r>
            <a:r>
              <a:rPr lang="pt-BR" sz="1600" dirty="0" err="1">
                <a:solidFill>
                  <a:prstClr val="black"/>
                </a:solidFill>
              </a:rPr>
              <a:t>Cefalosporina</a:t>
            </a:r>
            <a:r>
              <a:rPr lang="pt-BR" sz="1600" dirty="0">
                <a:solidFill>
                  <a:prstClr val="black"/>
                </a:solidFill>
              </a:rPr>
              <a:t>  de  3ª geração  &lt; 10%</a:t>
            </a:r>
          </a:p>
        </p:txBody>
      </p:sp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541" y="2148328"/>
            <a:ext cx="5895975" cy="2462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04064" y="4632240"/>
            <a:ext cx="46230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prstClr val="black"/>
                </a:solidFill>
              </a:rPr>
              <a:t>Qualquer tratamento que não seja realizado com Penicilina é considerado inadequado.</a:t>
            </a:r>
          </a:p>
          <a:p>
            <a:pPr algn="ctr"/>
            <a:r>
              <a:rPr lang="pt-BR" sz="2400" dirty="0">
                <a:solidFill>
                  <a:prstClr val="black"/>
                </a:solidFill>
              </a:rPr>
              <a:t> O RN deverá ser avaliado clínica e laboratorialmente, conforme PCDT. </a:t>
            </a:r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9F092B1A-0A1B-4D5E-84C1-FE0231637F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8078" y="-13722"/>
            <a:ext cx="3713922" cy="129949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5108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9" grpId="0"/>
      <p:bldP spid="21" grpId="0"/>
      <p:bldP spid="23" grpId="0"/>
      <p:bldP spid="24" grpId="0"/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6469" y="767306"/>
            <a:ext cx="8747351" cy="4980351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593669" y="209006"/>
            <a:ext cx="8526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rgbClr val="383838"/>
                </a:solidFill>
                <a:latin typeface="Open Sans"/>
              </a:rPr>
              <a:t>Dessensibilização rápida a medicamentos (DRM) - Penicilina</a:t>
            </a:r>
            <a:endParaRPr lang="pt-BR" sz="2400" dirty="0"/>
          </a:p>
        </p:txBody>
      </p:sp>
      <p:sp>
        <p:nvSpPr>
          <p:cNvPr id="4" name="Retângulo 3"/>
          <p:cNvSpPr/>
          <p:nvPr/>
        </p:nvSpPr>
        <p:spPr>
          <a:xfrm>
            <a:off x="1136469" y="5747657"/>
            <a:ext cx="84794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383838"/>
                </a:solidFill>
                <a:latin typeface="Open Sans"/>
              </a:rPr>
              <a:t>É importante ressaltar que as dessensibilizações para BLs devem ser realizadas por equipes especializadas, por médicos especialistas em alergia e imunologia, em ambiente hospitalar, e na presença de estrutura para ressuscitação.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13853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935BD30-0B3F-4C5E-B014-C22EAA2EAE02}"/>
              </a:ext>
            </a:extLst>
          </p:cNvPr>
          <p:cNvSpPr/>
          <p:nvPr/>
        </p:nvSpPr>
        <p:spPr>
          <a:xfrm>
            <a:off x="374165" y="356352"/>
            <a:ext cx="115538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prstClr val="black"/>
                </a:solidFill>
              </a:rPr>
              <a:t>O parceiro deve ser tratado concomitantemente à gestante com penicilina ou drogas alternativas</a:t>
            </a:r>
            <a:r>
              <a:rPr lang="pt-BR" sz="2400" dirty="0">
                <a:solidFill>
                  <a:prstClr val="black"/>
                </a:solidFill>
              </a:rPr>
              <a:t>.</a:t>
            </a:r>
          </a:p>
          <a:p>
            <a:r>
              <a:rPr lang="pt-BR" sz="2400" dirty="0">
                <a:solidFill>
                  <a:prstClr val="black"/>
                </a:solidFill>
              </a:rPr>
              <a:t> </a:t>
            </a:r>
          </a:p>
          <a:p>
            <a:r>
              <a:rPr lang="pt-BR" sz="2400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F519C09-C8E2-47D0-B2FB-9FD49F2A3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427" y="1736076"/>
            <a:ext cx="10950851" cy="190734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A044D189-7D02-4A6D-99AF-EA979588A206}"/>
              </a:ext>
            </a:extLst>
          </p:cNvPr>
          <p:cNvSpPr/>
          <p:nvPr/>
        </p:nvSpPr>
        <p:spPr>
          <a:xfrm>
            <a:off x="1342266" y="2941483"/>
            <a:ext cx="9617622" cy="178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D826519-F344-456D-9CCF-AA2B102D2877}"/>
              </a:ext>
            </a:extLst>
          </p:cNvPr>
          <p:cNvSpPr txBox="1"/>
          <p:nvPr/>
        </p:nvSpPr>
        <p:spPr>
          <a:xfrm>
            <a:off x="1342266" y="2866471"/>
            <a:ext cx="96176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>
                <a:latin typeface="Arial Rounded MT Bold" panose="020F0704030504030204" pitchFamily="34" charset="0"/>
              </a:rPr>
              <a:t>2007         2008       2009       2010        2011       2012        2013      2014        2015        2016        2017      2018        2019       2020        2021       2022        2023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753980B-CC9F-48CC-82D9-C5917B3C6393}"/>
              </a:ext>
            </a:extLst>
          </p:cNvPr>
          <p:cNvSpPr/>
          <p:nvPr/>
        </p:nvSpPr>
        <p:spPr>
          <a:xfrm>
            <a:off x="93306" y="4027688"/>
            <a:ext cx="118346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dirty="0"/>
              <a:t>•</a:t>
            </a:r>
            <a:r>
              <a:rPr lang="pt-BR" sz="2400" dirty="0"/>
              <a:t>  </a:t>
            </a:r>
            <a:r>
              <a:rPr lang="pt-BR" sz="2800" dirty="0"/>
              <a:t>Tratamento com uma dose (série) de penicilina </a:t>
            </a:r>
            <a:r>
              <a:rPr lang="pt-BR" sz="2800" dirty="0" err="1"/>
              <a:t>benzatina</a:t>
            </a:r>
            <a:r>
              <a:rPr lang="pt-BR" sz="2800" dirty="0"/>
              <a:t> IM (2.400.000 UI).  </a:t>
            </a:r>
          </a:p>
          <a:p>
            <a:pPr algn="just"/>
            <a:endParaRPr lang="pt-BR" sz="2800" dirty="0"/>
          </a:p>
          <a:p>
            <a:pPr algn="just"/>
            <a:r>
              <a:rPr lang="pt-BR" sz="2800" dirty="0"/>
              <a:t>• No caso de teste reagente para sífilis,  seguir as recomendações de tratamento  </a:t>
            </a:r>
          </a:p>
          <a:p>
            <a:pPr algn="just"/>
            <a:r>
              <a:rPr lang="pt-BR" sz="2800" dirty="0"/>
              <a:t>   da sífilis adquirida no adulto, de acordo com o estágio clínico da infecção</a:t>
            </a:r>
          </a:p>
        </p:txBody>
      </p:sp>
    </p:spTree>
    <p:extLst>
      <p:ext uri="{BB962C8B-B14F-4D97-AF65-F5344CB8AC3E}">
        <p14:creationId xmlns:p14="http://schemas.microsoft.com/office/powerpoint/2010/main" val="19446064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898" y="562752"/>
            <a:ext cx="9915525" cy="474345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119816" y="5277269"/>
            <a:ext cx="78340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• </a:t>
            </a:r>
            <a:r>
              <a:rPr lang="pt-BR" sz="2800" dirty="0"/>
              <a:t>Anotar na carteira da gestante os “3D” – Data, Droga e Dose do tratamento da sífilis da gestante e parceiro sexual. </a:t>
            </a:r>
          </a:p>
        </p:txBody>
      </p:sp>
      <p:sp>
        <p:nvSpPr>
          <p:cNvPr id="5" name="Retângulo 4"/>
          <p:cNvSpPr/>
          <p:nvPr/>
        </p:nvSpPr>
        <p:spPr>
          <a:xfrm>
            <a:off x="1156898" y="574602"/>
            <a:ext cx="9759918" cy="634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2199456" y="562752"/>
            <a:ext cx="8051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/>
              <a:t>Recomendações aos médicos no pré-natal</a:t>
            </a:r>
          </a:p>
        </p:txBody>
      </p:sp>
    </p:spTree>
    <p:extLst>
      <p:ext uri="{BB962C8B-B14F-4D97-AF65-F5344CB8AC3E}">
        <p14:creationId xmlns:p14="http://schemas.microsoft.com/office/powerpoint/2010/main" val="3695994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C9D8BD1-E29E-9E1D-7953-E10013C02C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3" r="12359" b="-2"/>
          <a:stretch/>
        </p:blipFill>
        <p:spPr>
          <a:xfrm>
            <a:off x="8117839" y="265290"/>
            <a:ext cx="3508272" cy="235614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ACBFDEA-E68F-28CB-6358-8F78D8880F1F}"/>
              </a:ext>
            </a:extLst>
          </p:cNvPr>
          <p:cNvSpPr txBox="1"/>
          <p:nvPr/>
        </p:nvSpPr>
        <p:spPr>
          <a:xfrm>
            <a:off x="565889" y="971551"/>
            <a:ext cx="7092212" cy="41814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 defTabSz="914400">
              <a:lnSpc>
                <a:spcPct val="90000"/>
              </a:lnSpc>
              <a:spcAft>
                <a:spcPts val="600"/>
              </a:spcAft>
            </a:pPr>
            <a:endParaRPr lang="en-US" sz="28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2503D89-D2E7-ACC5-EB83-A74AAE378F98}"/>
              </a:ext>
            </a:extLst>
          </p:cNvPr>
          <p:cNvSpPr txBox="1"/>
          <p:nvPr/>
        </p:nvSpPr>
        <p:spPr>
          <a:xfrm>
            <a:off x="133349" y="1224368"/>
            <a:ext cx="74034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/>
              <a:t>AGENTE ETIOLÓGICO  - </a:t>
            </a:r>
            <a:r>
              <a:rPr lang="pt-BR" sz="3200" i="1" dirty="0"/>
              <a:t>Toxoplasma </a:t>
            </a:r>
            <a:r>
              <a:rPr lang="pt-BR" sz="3200" i="1" dirty="0" err="1"/>
              <a:t>gondii</a:t>
            </a:r>
            <a:endParaRPr lang="pt-BR" sz="3200" i="1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66CEC1A-38AD-A1F4-7B0C-00433D7B6A7C}"/>
              </a:ext>
            </a:extLst>
          </p:cNvPr>
          <p:cNvSpPr txBox="1"/>
          <p:nvPr/>
        </p:nvSpPr>
        <p:spPr>
          <a:xfrm>
            <a:off x="133349" y="2552150"/>
            <a:ext cx="120586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/>
              <a:t>RESERVATÓRIO • DEFINITIVO</a:t>
            </a:r>
            <a:r>
              <a:rPr lang="pt-BR" sz="2800" dirty="0"/>
              <a:t>: </a:t>
            </a:r>
            <a:r>
              <a:rPr lang="pt-BR" sz="3000" dirty="0"/>
              <a:t>Gatos e outros felídeos </a:t>
            </a:r>
          </a:p>
          <a:p>
            <a:r>
              <a:rPr lang="pt-BR" sz="2800" dirty="0"/>
              <a:t>                               • </a:t>
            </a:r>
            <a:r>
              <a:rPr lang="pt-BR" sz="3200" dirty="0"/>
              <a:t>INTERMEDIÁRIO</a:t>
            </a:r>
            <a:r>
              <a:rPr lang="pt-BR" sz="2800" dirty="0"/>
              <a:t>: </a:t>
            </a:r>
            <a:r>
              <a:rPr lang="pt-BR" sz="3000" dirty="0"/>
              <a:t>Aves, seres humanos e outros mamífero  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A6D4ABF-CD20-382B-D792-7AE2F2286061}"/>
              </a:ext>
            </a:extLst>
          </p:cNvPr>
          <p:cNvSpPr txBox="1"/>
          <p:nvPr/>
        </p:nvSpPr>
        <p:spPr>
          <a:xfrm>
            <a:off x="261937" y="394583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/>
              <a:t>MODO DE TRANSMISSÃO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D883BB4-DB35-9917-E495-56120D451A9D}"/>
              </a:ext>
            </a:extLst>
          </p:cNvPr>
          <p:cNvSpPr txBox="1"/>
          <p:nvPr/>
        </p:nvSpPr>
        <p:spPr>
          <a:xfrm>
            <a:off x="400050" y="4530607"/>
            <a:ext cx="11687175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lphaUcParenR"/>
            </a:pPr>
            <a:r>
              <a:rPr lang="pt-BR" sz="2800" dirty="0"/>
              <a:t>Pela ingestão de alimentos/água ou aspiração pela manipulação de terra contaminados com oocisto; </a:t>
            </a:r>
          </a:p>
          <a:p>
            <a:pPr marL="457200" indent="-457200">
              <a:buAutoNum type="alphaUcParenR" startAt="2"/>
            </a:pPr>
            <a:r>
              <a:rPr lang="pt-BR" sz="2800" dirty="0"/>
              <a:t>Pela ingestão de carne crua e mal cozida infectada com cistos; </a:t>
            </a:r>
          </a:p>
          <a:p>
            <a:r>
              <a:rPr lang="pt-BR" sz="3000" dirty="0"/>
              <a:t>C) </a:t>
            </a:r>
            <a:r>
              <a:rPr lang="pt-BR" sz="3000" u="sng" dirty="0"/>
              <a:t>Pela transmissão transplacentária de taquizoítos, da gestante para feto.</a:t>
            </a:r>
          </a:p>
        </p:txBody>
      </p:sp>
    </p:spTree>
    <p:extLst>
      <p:ext uri="{BB962C8B-B14F-4D97-AF65-F5344CB8AC3E}">
        <p14:creationId xmlns:p14="http://schemas.microsoft.com/office/powerpoint/2010/main" val="237247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00200" y="103654"/>
            <a:ext cx="9229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TRATAMENTO ADEQUADO SÍFILIS NA GESTANTE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14300" y="884456"/>
            <a:ext cx="1194435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3200" dirty="0"/>
              <a:t>Feito com Penicilina Benzatina, completo conforme estadiamento da doença</a:t>
            </a:r>
            <a:r>
              <a:rPr lang="pt-BR" sz="3200" dirty="0">
                <a:solidFill>
                  <a:prstClr val="black"/>
                </a:solidFill>
              </a:rPr>
              <a:t> </a:t>
            </a:r>
            <a:r>
              <a:rPr lang="pt-BR" sz="2400" dirty="0">
                <a:solidFill>
                  <a:prstClr val="black"/>
                </a:solidFill>
              </a:rPr>
              <a:t>(única opção considerada 100% eficaz)</a:t>
            </a:r>
            <a:r>
              <a:rPr lang="pt-BR" sz="2400" dirty="0"/>
              <a:t>;</a:t>
            </a:r>
          </a:p>
          <a:p>
            <a:endParaRPr lang="pt-BR" sz="24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3200" dirty="0"/>
              <a:t>Iniciado com pelo menos 30 dias de antecedência ao parto;</a:t>
            </a:r>
          </a:p>
          <a:p>
            <a:endParaRPr lang="pt-BR" sz="2800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pt-BR" sz="3200" dirty="0"/>
              <a:t>Observância dos intervalos entre as doses.</a:t>
            </a:r>
            <a:r>
              <a:rPr lang="pt-BR" sz="3200" dirty="0">
                <a:solidFill>
                  <a:prstClr val="black"/>
                </a:solidFill>
              </a:rPr>
              <a:t> Caso o intervalo entre as doses ultrapasse 09  dias (até 14 sífilis adquirida), o esquema deverá ser reiniciado; </a:t>
            </a:r>
          </a:p>
          <a:p>
            <a:endParaRPr lang="pt-BR" sz="32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3200" dirty="0"/>
              <a:t>Registro de resposta imunológica adequada ao tratamento </a:t>
            </a:r>
          </a:p>
          <a:p>
            <a:r>
              <a:rPr lang="pt-BR" sz="2800" dirty="0"/>
              <a:t>                            -</a:t>
            </a:r>
            <a:r>
              <a:rPr lang="pt-BR" sz="2800" dirty="0">
                <a:solidFill>
                  <a:srgbClr val="000000"/>
                </a:solidFill>
              </a:rPr>
              <a:t>Redução de dois ou mais títulos</a:t>
            </a:r>
            <a:r>
              <a:rPr lang="pt-BR" sz="2800" dirty="0">
                <a:solidFill>
                  <a:prstClr val="black"/>
                </a:solidFill>
              </a:rPr>
              <a:t> no VDRL até 6 meses.</a:t>
            </a:r>
          </a:p>
          <a:p>
            <a:r>
              <a:rPr lang="pt-BR" sz="2800" dirty="0"/>
              <a:t> </a:t>
            </a:r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401576958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69843" y="1167489"/>
            <a:ext cx="747422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000" dirty="0">
              <a:solidFill>
                <a:srgbClr val="000000"/>
              </a:solidFill>
            </a:endParaRPr>
          </a:p>
          <a:p>
            <a:r>
              <a:rPr lang="pt-BR" sz="2000" dirty="0">
                <a:solidFill>
                  <a:srgbClr val="000000"/>
                </a:solidFill>
              </a:rPr>
              <a:t> </a:t>
            </a:r>
            <a:r>
              <a:rPr lang="pt-BR" sz="2800" dirty="0">
                <a:solidFill>
                  <a:srgbClr val="000000"/>
                </a:solidFill>
              </a:rPr>
              <a:t>Redução de dois ou mais títulos</a:t>
            </a:r>
            <a:r>
              <a:rPr lang="pt-BR" sz="2800" dirty="0">
                <a:solidFill>
                  <a:prstClr val="black"/>
                </a:solidFill>
              </a:rPr>
              <a:t> no VDRL </a:t>
            </a:r>
          </a:p>
          <a:p>
            <a:r>
              <a:rPr lang="pt-BR" sz="2400" dirty="0">
                <a:solidFill>
                  <a:prstClr val="black"/>
                </a:solidFill>
              </a:rPr>
              <a:t> </a:t>
            </a:r>
            <a:r>
              <a:rPr lang="pt-BR" dirty="0">
                <a:solidFill>
                  <a:prstClr val="black"/>
                </a:solidFill>
              </a:rPr>
              <a:t>(ex.: de 1:64 para 1:16)</a:t>
            </a:r>
            <a:r>
              <a:rPr lang="pt-BR" sz="2400" dirty="0">
                <a:solidFill>
                  <a:prstClr val="black"/>
                </a:solidFill>
              </a:rPr>
              <a:t>,  </a:t>
            </a:r>
            <a:r>
              <a:rPr lang="pt-BR" sz="2800" dirty="0">
                <a:solidFill>
                  <a:prstClr val="black"/>
                </a:solidFill>
              </a:rPr>
              <a:t>em 6 meses.</a:t>
            </a:r>
          </a:p>
          <a:p>
            <a:r>
              <a:rPr lang="pt-BR" sz="2400" dirty="0">
                <a:solidFill>
                  <a:srgbClr val="000000"/>
                </a:solidFill>
              </a:rPr>
              <a:t> </a:t>
            </a:r>
            <a:r>
              <a:rPr lang="pt-BR" sz="2800" dirty="0">
                <a:solidFill>
                  <a:prstClr val="black"/>
                </a:solidFill>
              </a:rPr>
              <a:t>Negativação após 9 a 12 meses.</a:t>
            </a:r>
          </a:p>
        </p:txBody>
      </p:sp>
      <p:sp>
        <p:nvSpPr>
          <p:cNvPr id="3" name="Chave direita 2"/>
          <p:cNvSpPr/>
          <p:nvPr/>
        </p:nvSpPr>
        <p:spPr>
          <a:xfrm>
            <a:off x="6494918" y="1406194"/>
            <a:ext cx="622852" cy="154668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black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372778" y="1944855"/>
            <a:ext cx="1245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prstClr val="black"/>
                </a:solidFill>
              </a:rPr>
              <a:t>CURA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69843" y="4208034"/>
            <a:ext cx="75987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prstClr val="black"/>
                </a:solidFill>
              </a:rPr>
              <a:t>Sífilis Tardia – Queda de duas titulações 12 meses </a:t>
            </a:r>
          </a:p>
          <a:p>
            <a:r>
              <a:rPr lang="pt-BR" sz="2800" dirty="0">
                <a:solidFill>
                  <a:prstClr val="black"/>
                </a:solidFill>
              </a:rPr>
              <a:t>                         Duas titulações baixas  após 2º ano. 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8571650" y="4361921"/>
            <a:ext cx="1245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prstClr val="black"/>
                </a:solidFill>
              </a:rPr>
              <a:t>CURA</a:t>
            </a:r>
          </a:p>
        </p:txBody>
      </p:sp>
      <p:sp>
        <p:nvSpPr>
          <p:cNvPr id="8" name="Retângulo 7"/>
          <p:cNvSpPr/>
          <p:nvPr/>
        </p:nvSpPr>
        <p:spPr>
          <a:xfrm>
            <a:off x="1846664" y="1805334"/>
            <a:ext cx="61768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000" dirty="0">
              <a:solidFill>
                <a:srgbClr val="000000"/>
              </a:solidFill>
            </a:endParaRPr>
          </a:p>
          <a:p>
            <a:pPr algn="just"/>
            <a:r>
              <a:rPr lang="pt-BR" sz="2000" dirty="0">
                <a:solidFill>
                  <a:srgbClr val="000000"/>
                </a:solidFill>
              </a:rPr>
              <a:t> </a:t>
            </a:r>
            <a:r>
              <a:rPr lang="pt-BR" sz="2800" dirty="0"/>
              <a:t>Ausência de redução da titulação em duas diluições no intervalo de 6 a 12 meses</a:t>
            </a:r>
            <a:r>
              <a:rPr lang="pt-BR" sz="2800" dirty="0">
                <a:solidFill>
                  <a:srgbClr val="000000"/>
                </a:solidFill>
              </a:rPr>
              <a:t> ou a elevação de títulos dos testes em duas diluições </a:t>
            </a:r>
            <a:r>
              <a:rPr lang="pt-BR" sz="2800" dirty="0">
                <a:solidFill>
                  <a:prstClr val="black"/>
                </a:solidFill>
              </a:rPr>
              <a:t>em relação ao último exame realizado</a:t>
            </a:r>
            <a:r>
              <a:rPr lang="pt-BR" sz="2800" dirty="0"/>
              <a:t> após o tratamento adequado</a:t>
            </a:r>
            <a:r>
              <a:rPr lang="pt-BR" sz="2800" dirty="0">
                <a:solidFill>
                  <a:prstClr val="black"/>
                </a:solidFill>
              </a:rPr>
              <a:t>, ou recorrência de sinais e sintomas indica possível reinfecção.</a:t>
            </a:r>
          </a:p>
        </p:txBody>
      </p:sp>
      <p:sp>
        <p:nvSpPr>
          <p:cNvPr id="9" name="Chave direita 8"/>
          <p:cNvSpPr/>
          <p:nvPr/>
        </p:nvSpPr>
        <p:spPr>
          <a:xfrm>
            <a:off x="8044069" y="2019748"/>
            <a:ext cx="595122" cy="328774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black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8643122" y="3344507"/>
            <a:ext cx="362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prstClr val="black"/>
                </a:solidFill>
              </a:rPr>
              <a:t>NOVO TRATAMENTO</a:t>
            </a:r>
          </a:p>
        </p:txBody>
      </p:sp>
      <p:sp>
        <p:nvSpPr>
          <p:cNvPr id="11" name="Chave direita 10"/>
          <p:cNvSpPr/>
          <p:nvPr/>
        </p:nvSpPr>
        <p:spPr>
          <a:xfrm>
            <a:off x="7879806" y="4273945"/>
            <a:ext cx="601365" cy="82440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black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4051699" y="-17311"/>
            <a:ext cx="3585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prstClr val="black"/>
                </a:solidFill>
              </a:rPr>
              <a:t>CONTROLE DE CURA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2146312" y="567464"/>
            <a:ext cx="76674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prstClr val="black"/>
                </a:solidFill>
              </a:rPr>
              <a:t>VDRL QUANTITATIVO: Mensal (Trimestral adquirida) 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273244" y="2913620"/>
            <a:ext cx="116455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200" dirty="0">
                <a:solidFill>
                  <a:prstClr val="black"/>
                </a:solidFill>
              </a:rPr>
              <a:t>Paciente que tiveram múltiplos episódios de sífilis podem mostrar um declínio mais lento dos títulos. </a:t>
            </a:r>
          </a:p>
        </p:txBody>
      </p:sp>
    </p:spTree>
    <p:extLst>
      <p:ext uri="{BB962C8B-B14F-4D97-AF65-F5344CB8AC3E}">
        <p14:creationId xmlns:p14="http://schemas.microsoft.com/office/powerpoint/2010/main" val="92925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  <p:bldP spid="6" grpId="0"/>
      <p:bldP spid="8" grpId="0"/>
      <p:bldP spid="9" grpId="0" animBg="1"/>
      <p:bldP spid="10" grpId="0"/>
      <p:bldP spid="11" grpId="0" animBg="1"/>
      <p:bldP spid="1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frases sobre educaÃ§Ã£o que transform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" b="1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0085560" y="6002448"/>
            <a:ext cx="1892175" cy="64279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52441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You are currently viewing 1° Simpósio de Saúde e Educação: Vencendo Desafios">
            <a:extLst>
              <a:ext uri="{FF2B5EF4-FFF2-40B4-BE49-F238E27FC236}">
                <a16:creationId xmlns:a16="http://schemas.microsoft.com/office/drawing/2014/main" id="{993833D0-BBAF-1AF9-354E-51E2CC6195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2019"/>
          <a:stretch/>
        </p:blipFill>
        <p:spPr bwMode="auto">
          <a:xfrm>
            <a:off x="5162052" y="3667760"/>
            <a:ext cx="6105382" cy="319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9716975-A07E-96C5-BEC2-35B0D77542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" r="7415"/>
          <a:stretch/>
        </p:blipFill>
        <p:spPr bwMode="auto"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8305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f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0934" y="2109116"/>
            <a:ext cx="4616434" cy="246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briga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33" y="2170566"/>
            <a:ext cx="4644528" cy="233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548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735F9FA-F4AE-935B-DC4B-D870E9DBCB90}"/>
              </a:ext>
            </a:extLst>
          </p:cNvPr>
          <p:cNvSpPr txBox="1"/>
          <p:nvPr/>
        </p:nvSpPr>
        <p:spPr>
          <a:xfrm>
            <a:off x="178904" y="159026"/>
            <a:ext cx="6579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Com bases em estudos sorológicos: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B9233B8-6F1B-1CFD-546E-231C45B4DF90}"/>
              </a:ext>
            </a:extLst>
          </p:cNvPr>
          <p:cNvSpPr txBox="1"/>
          <p:nvPr/>
        </p:nvSpPr>
        <p:spPr>
          <a:xfrm>
            <a:off x="1203187" y="3804940"/>
            <a:ext cx="60976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/>
              <a:t>Pacientes imunocomprometidos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0D0B1E3-5285-41EB-6C4E-3BD61354CBCB}"/>
              </a:ext>
            </a:extLst>
          </p:cNvPr>
          <p:cNvSpPr txBox="1"/>
          <p:nvPr/>
        </p:nvSpPr>
        <p:spPr>
          <a:xfrm>
            <a:off x="8201438" y="3804940"/>
            <a:ext cx="21541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/>
              <a:t>Gestantes</a:t>
            </a:r>
            <a:r>
              <a:rPr lang="pt-BR" sz="1800" dirty="0"/>
              <a:t> </a:t>
            </a:r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EC3E12A-B023-8EB4-061D-9BE00EFB4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5941" y="4328160"/>
            <a:ext cx="2844455" cy="2443231"/>
          </a:xfrm>
          <a:prstGeom prst="rect">
            <a:avLst/>
          </a:prstGeom>
        </p:spPr>
      </p:pic>
      <p:graphicFrame>
        <p:nvGraphicFramePr>
          <p:cNvPr id="10" name="CaixaDeTexto 2">
            <a:extLst>
              <a:ext uri="{FF2B5EF4-FFF2-40B4-BE49-F238E27FC236}">
                <a16:creationId xmlns:a16="http://schemas.microsoft.com/office/drawing/2014/main" id="{9DDE24A2-F09E-3395-9527-671BEE80C3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3799139"/>
              </p:ext>
            </p:extLst>
          </p:nvPr>
        </p:nvGraphicFramePr>
        <p:xfrm>
          <a:off x="708991" y="1454426"/>
          <a:ext cx="10253870" cy="2246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2" descr="http://campinagrandepb.com.br/wp-content/uploads/2013/11/aids.jpg">
            <a:extLst>
              <a:ext uri="{FF2B5EF4-FFF2-40B4-BE49-F238E27FC236}">
                <a16:creationId xmlns:a16="http://schemas.microsoft.com/office/drawing/2014/main" id="{BBA111E5-8608-2327-C5EB-4FF081BC0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6556" y="4483125"/>
            <a:ext cx="2844400" cy="213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32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F43FD9A-C292-F343-6481-3DC3CCC33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520" y="643467"/>
            <a:ext cx="9977119" cy="5835709"/>
          </a:xfrm>
          <a:prstGeom prst="rect">
            <a:avLst/>
          </a:prstGeom>
          <a:ln>
            <a:noFill/>
          </a:ln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5CF1B1FF-393C-6C6B-F079-C391F25B126A}"/>
              </a:ext>
            </a:extLst>
          </p:cNvPr>
          <p:cNvSpPr/>
          <p:nvPr/>
        </p:nvSpPr>
        <p:spPr>
          <a:xfrm>
            <a:off x="10139253" y="643467"/>
            <a:ext cx="823386" cy="690880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FF99FF"/>
                </a:solidFill>
              </a:ln>
              <a:solidFill>
                <a:srgbClr val="FF99FF"/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2C8D931-D3DE-611A-A325-A1EC1CE65BFA}"/>
              </a:ext>
            </a:extLst>
          </p:cNvPr>
          <p:cNvSpPr/>
          <p:nvPr/>
        </p:nvSpPr>
        <p:spPr>
          <a:xfrm>
            <a:off x="757980" y="3647661"/>
            <a:ext cx="10344029" cy="2697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520" y="3647661"/>
            <a:ext cx="9977119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69495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politano">
  <a:themeElements>
    <a:clrScheme name="Metropolitano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rgânico">
  <a:themeElements>
    <a:clrScheme name="Orgâ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â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â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lue Waves">
  <a:themeElements>
    <a:clrScheme name="Blu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Blue Waves">
  <a:themeElements>
    <a:clrScheme name="Blu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TM03457491[[fn=Metropolitano]]</Template>
  <TotalTime>6305</TotalTime>
  <Words>2384</Words>
  <Application>Microsoft Office PowerPoint</Application>
  <PresentationFormat>Widescreen</PresentationFormat>
  <Paragraphs>439</Paragraphs>
  <Slides>74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22</vt:i4>
      </vt:variant>
      <vt:variant>
        <vt:lpstr>Tema</vt:lpstr>
      </vt:variant>
      <vt:variant>
        <vt:i4>5</vt:i4>
      </vt:variant>
      <vt:variant>
        <vt:lpstr>Títulos de slides</vt:lpstr>
      </vt:variant>
      <vt:variant>
        <vt:i4>74</vt:i4>
      </vt:variant>
    </vt:vector>
  </HeadingPairs>
  <TitlesOfParts>
    <vt:vector size="101" baseType="lpstr">
      <vt:lpstr>ADLaM Display</vt:lpstr>
      <vt:lpstr>Aharoni</vt:lpstr>
      <vt:lpstr>Andalus</vt:lpstr>
      <vt:lpstr>Arial</vt:lpstr>
      <vt:lpstr>Arial Black</vt:lpstr>
      <vt:lpstr>Arial Rounded MT Bold</vt:lpstr>
      <vt:lpstr>Bauhaus 93</vt:lpstr>
      <vt:lpstr>Calibri</vt:lpstr>
      <vt:lpstr>Calibri Light</vt:lpstr>
      <vt:lpstr>Century</vt:lpstr>
      <vt:lpstr>Comic Sans MS</vt:lpstr>
      <vt:lpstr>Founders Grotesk Regular</vt:lpstr>
      <vt:lpstr>FoundersGrotesk-Semibold</vt:lpstr>
      <vt:lpstr>Franklin Gothic Book</vt:lpstr>
      <vt:lpstr>Garamond</vt:lpstr>
      <vt:lpstr>GillSans Light</vt:lpstr>
      <vt:lpstr>MinionPro-Regular</vt:lpstr>
      <vt:lpstr>Open Sans</vt:lpstr>
      <vt:lpstr>Proxima Nova Rg</vt:lpstr>
      <vt:lpstr>Raleway</vt:lpstr>
      <vt:lpstr>verdana</vt:lpstr>
      <vt:lpstr>Wingdings</vt:lpstr>
      <vt:lpstr>Metropolitano</vt:lpstr>
      <vt:lpstr>Orgânico</vt:lpstr>
      <vt:lpstr>Tema do Office</vt:lpstr>
      <vt:lpstr>Blue Waves</vt:lpstr>
      <vt:lpstr>1_Blue Waves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André Constant</dc:creator>
  <cp:lastModifiedBy>André Constant</cp:lastModifiedBy>
  <cp:revision>296</cp:revision>
  <dcterms:created xsi:type="dcterms:W3CDTF">2018-07-23T00:06:32Z</dcterms:created>
  <dcterms:modified xsi:type="dcterms:W3CDTF">2025-02-18T22:01:40Z</dcterms:modified>
</cp:coreProperties>
</file>