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1"/>
  </p:notesMasterIdLst>
  <p:sldIdLst>
    <p:sldId id="256" r:id="rId2"/>
    <p:sldId id="292" r:id="rId3"/>
    <p:sldId id="433" r:id="rId4"/>
    <p:sldId id="293" r:id="rId5"/>
    <p:sldId id="428" r:id="rId6"/>
    <p:sldId id="435" r:id="rId7"/>
    <p:sldId id="436" r:id="rId8"/>
    <p:sldId id="438" r:id="rId9"/>
    <p:sldId id="439" r:id="rId10"/>
    <p:sldId id="440" r:id="rId11"/>
    <p:sldId id="441" r:id="rId12"/>
    <p:sldId id="442" r:id="rId13"/>
    <p:sldId id="298" r:id="rId14"/>
    <p:sldId id="444" r:id="rId15"/>
    <p:sldId id="445" r:id="rId16"/>
    <p:sldId id="446" r:id="rId17"/>
    <p:sldId id="447" r:id="rId18"/>
    <p:sldId id="450" r:id="rId19"/>
    <p:sldId id="434" r:id="rId20"/>
    <p:sldId id="451" r:id="rId21"/>
    <p:sldId id="448" r:id="rId22"/>
    <p:sldId id="449" r:id="rId23"/>
    <p:sldId id="305" r:id="rId24"/>
    <p:sldId id="269" r:id="rId25"/>
    <p:sldId id="317" r:id="rId26"/>
    <p:sldId id="271" r:id="rId27"/>
    <p:sldId id="455" r:id="rId28"/>
    <p:sldId id="454" r:id="rId29"/>
    <p:sldId id="456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62097-991A-4B0E-AF18-9BF0F95FFA9D}" type="datetimeFigureOut">
              <a:rPr lang="pt-BR" smtClean="0"/>
              <a:t>05/03/2025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5B7DB-EE92-4584-8235-FC25936E0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67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516625"/>
            <a:ext cx="9753600" cy="2595025"/>
          </a:xfrm>
        </p:spPr>
        <p:txBody>
          <a:bodyPr>
            <a:normAutofit/>
          </a:bodyPr>
          <a:lstStyle>
            <a:lvl1pPr>
              <a:defRPr sz="4800"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66530"/>
            <a:ext cx="97536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</p:spTree>
    <p:extLst>
      <p:ext uri="{BB962C8B-B14F-4D97-AF65-F5344CB8AC3E}">
        <p14:creationId xmlns:p14="http://schemas.microsoft.com/office/powerpoint/2010/main" val="41003491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11437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31201" y="1826709"/>
            <a:ext cx="1989999" cy="448445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9365" y="1826709"/>
            <a:ext cx="6988635" cy="448445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420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0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</p:spTree>
    <p:extLst>
      <p:ext uri="{BB962C8B-B14F-4D97-AF65-F5344CB8AC3E}">
        <p14:creationId xmlns:p14="http://schemas.microsoft.com/office/powerpoint/2010/main" val="39737812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0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</p:spTree>
    <p:extLst>
      <p:ext uri="{BB962C8B-B14F-4D97-AF65-F5344CB8AC3E}">
        <p14:creationId xmlns:p14="http://schemas.microsoft.com/office/powerpoint/2010/main" val="12740350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0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</p:spTree>
    <p:extLst>
      <p:ext uri="{BB962C8B-B14F-4D97-AF65-F5344CB8AC3E}">
        <p14:creationId xmlns:p14="http://schemas.microsoft.com/office/powerpoint/2010/main" val="20943763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8326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" y="0"/>
            <a:ext cx="12192000" cy="6858000"/>
          </a:xfrm>
          <a:prstGeom prst="rect">
            <a:avLst/>
          </a:prstGeom>
        </p:spPr>
      </p:pic>
      <p:sp>
        <p:nvSpPr>
          <p:cNvPr id="7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4752151" y="4033867"/>
            <a:ext cx="6816196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>
                <a:solidFill>
                  <a:schemeClr val="accent6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4751870" y="4953673"/>
            <a:ext cx="6816196" cy="563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EF631A"/>
                </a:solidFill>
              </a:defRPr>
            </a:lvl1pPr>
          </a:lstStyle>
          <a:p>
            <a:r>
              <a:rPr lang="pt-BR" dirty="0"/>
              <a:t>Subtítulo Aqui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9744405" y="178685"/>
            <a:ext cx="2026907" cy="1159012"/>
          </a:xfrm>
          <a:prstGeom prst="rect">
            <a:avLst/>
          </a:prstGeom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9" y="318257"/>
            <a:ext cx="1775884" cy="25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78936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401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8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41613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6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5738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4752151" y="4033867"/>
            <a:ext cx="6816196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>
                <a:solidFill>
                  <a:srgbClr val="411564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4751870" y="4953673"/>
            <a:ext cx="6816196" cy="563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pt-BR" dirty="0"/>
              <a:t>Subtítulo Aqui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9744405" y="178685"/>
            <a:ext cx="2026907" cy="1159012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8" y="318257"/>
            <a:ext cx="1775884" cy="25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6033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5414" y="260649"/>
            <a:ext cx="10233653" cy="1154097"/>
          </a:xfrm>
        </p:spPr>
        <p:txBody>
          <a:bodyPr anchor="ctr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413" y="1772816"/>
            <a:ext cx="10657184" cy="4385668"/>
          </a:xfrm>
        </p:spPr>
        <p:txBody>
          <a:bodyPr>
            <a:normAutofit/>
          </a:bodyPr>
          <a:lstStyle>
            <a:lvl1pPr marL="271463" indent="-225425">
              <a:defRPr sz="2800">
                <a:latin typeface="Century Gothic" panose="020B0502020202020204" pitchFamily="34" charset="0"/>
              </a:defRPr>
            </a:lvl1pPr>
            <a:lvl2pPr marL="541338" indent="-222250">
              <a:buFont typeface="Arial" panose="020B0604020202020204" pitchFamily="34" charset="0"/>
              <a:buChar char="•"/>
              <a:defRPr sz="2400">
                <a:latin typeface="Century Gothic" panose="020B0502020202020204" pitchFamily="34" charset="0"/>
              </a:defRPr>
            </a:lvl2pPr>
            <a:lvl3pPr marL="719138" indent="-215900">
              <a:buClr>
                <a:schemeClr val="accent2"/>
              </a:buClr>
              <a:defRPr sz="2000">
                <a:latin typeface="Century Gothic" panose="020B0502020202020204" pitchFamily="34" charset="0"/>
              </a:defRPr>
            </a:lvl3pPr>
            <a:lvl4pPr marL="896938" indent="-165100"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66202" y="6158484"/>
            <a:ext cx="1585509" cy="297918"/>
          </a:xfrm>
        </p:spPr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67533" y="6465644"/>
            <a:ext cx="2995319" cy="301227"/>
          </a:xfrm>
        </p:spPr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502" y="6158484"/>
            <a:ext cx="1254937" cy="301752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95248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401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411564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9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75768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4752151" y="4033867"/>
            <a:ext cx="6816196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>
                <a:solidFill>
                  <a:srgbClr val="4A4953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4751870" y="4953673"/>
            <a:ext cx="6816196" cy="563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Subtítulo Aqui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9744405" y="178685"/>
            <a:ext cx="2026907" cy="1159012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8" y="318257"/>
            <a:ext cx="1775884" cy="25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544608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401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7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7083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pt-BR"/>
              <a:t>Clique para editar o título Mestre</a:t>
            </a:r>
            <a:endParaRPr lang="en-US"/>
          </a:p>
        </p:txBody>
      </p:sp>
      <p:pic>
        <p:nvPicPr>
          <p:cNvPr id="3" name="Picture 2" descr="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2046446"/>
            <a:ext cx="6096000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 b="1">
                <a:solidFill>
                  <a:srgbClr val="0F4E42"/>
                </a:solidFill>
              </a:defRPr>
            </a:lvl1pPr>
          </a:lstStyle>
          <a:p>
            <a:r>
              <a:rPr lang="pt-BR" dirty="0"/>
              <a:t>OBRIGADO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066" y="4725144"/>
            <a:ext cx="5191095" cy="187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88007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6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3946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017572"/>
            <a:ext cx="97536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865098"/>
            <a:ext cx="97536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213B-3EBA-41BB-98BB-04D8B4853462}" type="datetime1">
              <a:rPr lang="pt-BR" smtClean="0"/>
              <a:t>05/03/2025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01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219200" y="2743200"/>
            <a:ext cx="4754880" cy="3593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42304" y="2743201"/>
            <a:ext cx="4754880" cy="35956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207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464" y="2743200"/>
            <a:ext cx="44866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3526" y="2743200"/>
            <a:ext cx="4482749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9200" y="3383280"/>
            <a:ext cx="4754880" cy="29535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42303" y="3383280"/>
            <a:ext cx="4754880" cy="29535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9066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83907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5930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5363"/>
            <a:ext cx="3934581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336" y="1826709"/>
            <a:ext cx="5610464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61096"/>
            <a:ext cx="3934581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FD8D-8AEB-49B5-B078-3C32B0341FC8}" type="datetime1">
              <a:rPr lang="pt-BR" smtClean="0"/>
              <a:t>05/03/2025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8800"/>
            <a:ext cx="3938016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88000" y="2286000"/>
            <a:ext cx="53848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59936"/>
            <a:ext cx="3938016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FD5B-6FB0-4432-92E8-BF1E3E244B1F}" type="datetime1">
              <a:rPr lang="pt-BR" smtClean="0"/>
              <a:t>05/03/2025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8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47024" y="573807"/>
            <a:ext cx="114981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1425892" y="573807"/>
            <a:ext cx="76809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769834"/>
            <a:ext cx="97536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10254" y="548797"/>
            <a:ext cx="1585509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2A197991-86E2-4071-8A95-EEC9EBCACFB2}" type="datetime1">
              <a:rPr lang="pt-BR" smtClean="0"/>
              <a:t>05/03/2025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2554" y="548797"/>
            <a:ext cx="1254937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11585" y="855957"/>
            <a:ext cx="299531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t-BR"/>
              <a:t>JMCC</a:t>
            </a:r>
          </a:p>
        </p:txBody>
      </p:sp>
    </p:spTree>
    <p:extLst>
      <p:ext uri="{BB962C8B-B14F-4D97-AF65-F5344CB8AC3E}">
        <p14:creationId xmlns:p14="http://schemas.microsoft.com/office/powerpoint/2010/main" val="1145435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1DF75-BB97-4A26-B699-77E5FD9D1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922" y="918257"/>
            <a:ext cx="9753600" cy="2595025"/>
          </a:xfrm>
        </p:spPr>
        <p:txBody>
          <a:bodyPr/>
          <a:lstStyle/>
          <a:p>
            <a:pPr algn="ctr"/>
            <a:r>
              <a:rPr lang="pt-BR" dirty="0"/>
              <a:t>Antibióticos na gestação e aleitamento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E5B31-9B24-46E4-9259-8576723CE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922" y="3513282"/>
            <a:ext cx="9753600" cy="1144632"/>
          </a:xfrm>
        </p:spPr>
        <p:txBody>
          <a:bodyPr/>
          <a:lstStyle/>
          <a:p>
            <a:pPr algn="ctr"/>
            <a:r>
              <a:rPr lang="pt-BR" dirty="0"/>
              <a:t>José Maria Cavalcanti Constant</a:t>
            </a:r>
          </a:p>
        </p:txBody>
      </p:sp>
      <p:pic>
        <p:nvPicPr>
          <p:cNvPr id="4" name="Picture 8" descr="http://upload.wikimedia.org/wikipedia/commons/d/d5/Ufal.png">
            <a:extLst>
              <a:ext uri="{FF2B5EF4-FFF2-40B4-BE49-F238E27FC236}">
                <a16:creationId xmlns:a16="http://schemas.microsoft.com/office/drawing/2014/main" id="{2BD25559-BE48-4AA4-92D7-71A967C7C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35" y="5347127"/>
            <a:ext cx="5111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EC022A1A-B32D-439F-8CCC-EAB58CC36909}"/>
              </a:ext>
            </a:extLst>
          </p:cNvPr>
          <p:cNvSpPr txBox="1"/>
          <p:nvPr/>
        </p:nvSpPr>
        <p:spPr>
          <a:xfrm>
            <a:off x="720862" y="62391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UFAL</a:t>
            </a:r>
          </a:p>
        </p:txBody>
      </p:sp>
      <p:pic>
        <p:nvPicPr>
          <p:cNvPr id="6" name="Picture 13" descr="http://lavavascular.com/wp-content/uploads/2011/09/logo-uncisal-219x300.png">
            <a:extLst>
              <a:ext uri="{FF2B5EF4-FFF2-40B4-BE49-F238E27FC236}">
                <a16:creationId xmlns:a16="http://schemas.microsoft.com/office/drawing/2014/main" id="{3B2E4934-F990-4B0B-BE87-271986365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040" y="5347127"/>
            <a:ext cx="682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>
            <a:extLst>
              <a:ext uri="{FF2B5EF4-FFF2-40B4-BE49-F238E27FC236}">
                <a16:creationId xmlns:a16="http://schemas.microsoft.com/office/drawing/2014/main" id="{D2282A54-8084-4FB0-A261-D2B3922AB6BD}"/>
              </a:ext>
            </a:extLst>
          </p:cNvPr>
          <p:cNvSpPr txBox="1"/>
          <p:nvPr/>
        </p:nvSpPr>
        <p:spPr>
          <a:xfrm>
            <a:off x="10356304" y="633931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Uncisal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846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088469"/>
              </p:ext>
            </p:extLst>
          </p:nvPr>
        </p:nvGraphicFramePr>
        <p:xfrm>
          <a:off x="1414094" y="2331720"/>
          <a:ext cx="9363812" cy="1798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97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/>
        </p:nvGraphicFramePr>
        <p:xfrm>
          <a:off x="1414094" y="2331720"/>
          <a:ext cx="9363812" cy="2194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Claritromicina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38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962003"/>
              </p:ext>
            </p:extLst>
          </p:nvPr>
        </p:nvGraphicFramePr>
        <p:xfrm>
          <a:off x="2007487" y="332659"/>
          <a:ext cx="7859217" cy="10796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97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401129"/>
              </p:ext>
            </p:extLst>
          </p:nvPr>
        </p:nvGraphicFramePr>
        <p:xfrm>
          <a:off x="2007487" y="332659"/>
          <a:ext cx="7859217" cy="17197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124709"/>
              </p:ext>
            </p:extLst>
          </p:nvPr>
        </p:nvGraphicFramePr>
        <p:xfrm>
          <a:off x="2007487" y="332659"/>
          <a:ext cx="7859217" cy="26341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585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944438"/>
              </p:ext>
            </p:extLst>
          </p:nvPr>
        </p:nvGraphicFramePr>
        <p:xfrm>
          <a:off x="2007487" y="332659"/>
          <a:ext cx="7859217" cy="42489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793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020687"/>
              </p:ext>
            </p:extLst>
          </p:nvPr>
        </p:nvGraphicFramePr>
        <p:xfrm>
          <a:off x="2007487" y="332659"/>
          <a:ext cx="7859217" cy="52236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  <a:tr h="9746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3º trimestre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 </a:t>
                      </a:r>
                    </a:p>
                    <a:p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(Sulfa: Metabolismo da bilirrubina – Kernicterus)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668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730371"/>
              </p:ext>
            </p:extLst>
          </p:nvPr>
        </p:nvGraphicFramePr>
        <p:xfrm>
          <a:off x="2007487" y="332659"/>
          <a:ext cx="7859217" cy="61074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  <a:tr h="9746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3º trimestre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 </a:t>
                      </a:r>
                    </a:p>
                    <a:p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(Sulfa: Metabolismo da bilirrubina – Kernicterus)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028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Lincomicina e Clindamicina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Seguros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4013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Vancomicina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Cautela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584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962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Quinolona</a:t>
            </a:r>
            <a:r>
              <a:rPr lang="pt-BR" dirty="0"/>
              <a:t> - detalhe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Norfloxacino</a:t>
            </a:r>
            <a:endParaRPr lang="pt-BR" dirty="0"/>
          </a:p>
          <a:p>
            <a:r>
              <a:rPr lang="pt-BR" dirty="0"/>
              <a:t> 30 a 40 % absorvida</a:t>
            </a:r>
          </a:p>
          <a:p>
            <a:r>
              <a:rPr lang="pt-BR" dirty="0"/>
              <a:t>Níveis hemáticos transitórios</a:t>
            </a:r>
          </a:p>
          <a:p>
            <a:r>
              <a:rPr lang="pt-BR" dirty="0"/>
              <a:t>Concentração maciça no tecido renal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CC51D-0833-4CEC-B37B-AA991F65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Outros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21148C-710C-4621-BD51-235DE7A9B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700613"/>
            <a:ext cx="9899372" cy="456345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pt-BR" dirty="0"/>
              <a:t>Metronidazol – não há relatos de </a:t>
            </a:r>
            <a:r>
              <a:rPr lang="pt-BR" dirty="0" err="1"/>
              <a:t>teratogênese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 err="1"/>
              <a:t>Albendazol</a:t>
            </a:r>
            <a:r>
              <a:rPr lang="pt-BR" dirty="0"/>
              <a:t> e Tiabendazol – possíveis danos fetais</a:t>
            </a:r>
          </a:p>
          <a:p>
            <a:pPr>
              <a:spcAft>
                <a:spcPts val="600"/>
              </a:spcAft>
            </a:pPr>
            <a:r>
              <a:rPr lang="pt-BR" dirty="0"/>
              <a:t>Rifampicina : fenda palatina e espinha bífida. Discutível redução de membros (em animais). </a:t>
            </a:r>
            <a:r>
              <a:rPr lang="pt-BR" dirty="0" err="1"/>
              <a:t>Hipoprotrombinemia</a:t>
            </a:r>
            <a:r>
              <a:rPr lang="pt-BR" dirty="0"/>
              <a:t> em fetos humanos</a:t>
            </a:r>
          </a:p>
          <a:p>
            <a:pPr>
              <a:spcAft>
                <a:spcPts val="600"/>
              </a:spcAft>
            </a:pPr>
            <a:r>
              <a:rPr lang="pt-BR" dirty="0"/>
              <a:t>Isoniazida: potencial neurotoxicidade fetal (interferência com metabolismo da Piridoxina). Se precisar usar, ministrar 50 mg diárias de </a:t>
            </a:r>
            <a:r>
              <a:rPr lang="pt-BR" dirty="0" err="1"/>
              <a:t>Vit</a:t>
            </a:r>
            <a:r>
              <a:rPr lang="pt-BR" dirty="0"/>
              <a:t> B6 à gestante </a:t>
            </a:r>
          </a:p>
          <a:p>
            <a:pPr>
              <a:spcAft>
                <a:spcPts val="600"/>
              </a:spcAft>
            </a:pPr>
            <a:r>
              <a:rPr lang="pt-BR" dirty="0" err="1"/>
              <a:t>Pirazinamida</a:t>
            </a:r>
            <a:r>
              <a:rPr lang="pt-BR" dirty="0"/>
              <a:t> e </a:t>
            </a:r>
            <a:r>
              <a:rPr lang="pt-BR" dirty="0" err="1"/>
              <a:t>Etambutol</a:t>
            </a:r>
            <a:r>
              <a:rPr lang="pt-BR" dirty="0"/>
              <a:t>: não há relatos de </a:t>
            </a:r>
            <a:r>
              <a:rPr lang="pt-BR" dirty="0" err="1"/>
              <a:t>teratogênese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/>
              <a:t>Cetoconazol e Fluconazol: teratogênicos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205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EEAF5E78-A226-4A1B-8B4D-2D549CF8B195}"/>
              </a:ext>
            </a:extLst>
          </p:cNvPr>
          <p:cNvSpPr txBox="1">
            <a:spLocks/>
          </p:cNvSpPr>
          <p:nvPr/>
        </p:nvSpPr>
        <p:spPr>
          <a:xfrm>
            <a:off x="680321" y="2372595"/>
            <a:ext cx="10536352" cy="4478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 placenta não é barreira 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Antimicrobianos lipossolúveis </a:t>
            </a:r>
            <a:r>
              <a:rPr lang="pt-BR" sz="2400" b="1" dirty="0"/>
              <a:t>de baixo peso molecular </a:t>
            </a:r>
            <a:r>
              <a:rPr lang="pt-BR" sz="2400" dirty="0"/>
              <a:t>atravessam-na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 travessia é mais fácil no 3º trimestre (maior superfície placentária e menor espessura dos tecidos entre os capilares fetais e maternos)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Antibióticos de </a:t>
            </a:r>
            <a:r>
              <a:rPr lang="pt-BR" sz="2400" b="1" dirty="0"/>
              <a:t>alto peso molecular (</a:t>
            </a:r>
            <a:r>
              <a:rPr lang="pt-BR" sz="2400" b="1" dirty="0" err="1"/>
              <a:t>Macrolídios</a:t>
            </a:r>
            <a:r>
              <a:rPr lang="pt-BR" sz="2400" b="1" dirty="0"/>
              <a:t>) </a:t>
            </a:r>
            <a:r>
              <a:rPr lang="pt-BR" sz="2400" dirty="0"/>
              <a:t>não conseguem atravessá-la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Antibóticos com alta taxa de ligação às proteínas plasmáticas (</a:t>
            </a:r>
            <a:r>
              <a:rPr lang="pt-BR" sz="2400" b="1" dirty="0"/>
              <a:t>Oxacilina, Ertapenem)</a:t>
            </a:r>
            <a:r>
              <a:rPr lang="pt-BR" sz="2400" dirty="0"/>
              <a:t> atravessam com dificuldade</a:t>
            </a:r>
            <a:r>
              <a:rPr lang="pt-BR" sz="2400" b="1" dirty="0"/>
              <a:t>                           </a:t>
            </a:r>
            <a:endParaRPr lang="pt-BR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FC453CB-4AA8-4A65-8F18-56453B0EA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38" y="214799"/>
            <a:ext cx="2264890" cy="2380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DC70C302-C0B4-47C3-9BDF-FED4816A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Gestante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Infecção urinária na gestação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5309" y="1629342"/>
            <a:ext cx="9613861" cy="3599316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dirty="0"/>
              <a:t>SUGESTÕES PARA O TRATAMENTO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dirty="0"/>
              <a:t>Infecção urinária em gestante</a:t>
            </a:r>
            <a:br>
              <a:rPr lang="pt-BR" sz="3600" dirty="0"/>
            </a:br>
            <a:r>
              <a:rPr lang="pt-BR" sz="3600" dirty="0"/>
              <a:t>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00" y="1683521"/>
            <a:ext cx="10153128" cy="49712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t-BR" sz="2400" dirty="0"/>
              <a:t>Cefalexina – 500 mg de 6/6h</a:t>
            </a:r>
          </a:p>
          <a:p>
            <a:pPr>
              <a:spcAft>
                <a:spcPts val="600"/>
              </a:spcAft>
            </a:pPr>
            <a:r>
              <a:rPr lang="pt-BR" sz="2400" dirty="0"/>
              <a:t>Amoxicilina - 500mg de 8/8h</a:t>
            </a:r>
          </a:p>
          <a:p>
            <a:pPr>
              <a:spcAft>
                <a:spcPts val="600"/>
              </a:spcAft>
            </a:pPr>
            <a:r>
              <a:rPr lang="pt-BR" sz="2400" b="1" dirty="0"/>
              <a:t>Amoxicilina + </a:t>
            </a:r>
            <a:r>
              <a:rPr lang="pt-BR" sz="2400" b="1" dirty="0" err="1"/>
              <a:t>Clavulanato</a:t>
            </a:r>
            <a:r>
              <a:rPr lang="pt-BR" sz="2400" b="1" dirty="0"/>
              <a:t> K </a:t>
            </a:r>
            <a:r>
              <a:rPr lang="pt-BR" sz="2400" dirty="0"/>
              <a:t>- 500mg de 8/8h</a:t>
            </a:r>
          </a:p>
          <a:p>
            <a:pPr>
              <a:spcAft>
                <a:spcPts val="600"/>
              </a:spcAft>
            </a:pPr>
            <a:r>
              <a:rPr lang="pt-BR" sz="2400" b="1" dirty="0"/>
              <a:t>Ampicilina + </a:t>
            </a:r>
            <a:r>
              <a:rPr lang="pt-BR" sz="2400" b="1" dirty="0" err="1"/>
              <a:t>Sulbactam</a:t>
            </a:r>
            <a:r>
              <a:rPr lang="pt-BR" sz="2400" b="1" dirty="0"/>
              <a:t> </a:t>
            </a:r>
            <a:r>
              <a:rPr lang="pt-BR" sz="2400" dirty="0"/>
              <a:t>– 500 </a:t>
            </a:r>
            <a:r>
              <a:rPr lang="pt-BR" sz="2400" dirty="0" err="1"/>
              <a:t>mg</a:t>
            </a:r>
            <a:r>
              <a:rPr lang="pt-BR" sz="2400" dirty="0"/>
              <a:t> 6/6 h </a:t>
            </a:r>
          </a:p>
          <a:p>
            <a:pPr marL="114300" indent="0">
              <a:spcAft>
                <a:spcPts val="600"/>
              </a:spcAft>
              <a:buNone/>
            </a:pPr>
            <a:r>
              <a:rPr lang="pt-BR" sz="2400" dirty="0"/>
              <a:t>  (Grupo C - FDA)</a:t>
            </a:r>
          </a:p>
          <a:p>
            <a:pPr>
              <a:spcAft>
                <a:spcPts val="600"/>
              </a:spcAft>
            </a:pPr>
            <a:r>
              <a:rPr lang="pt-BR" sz="2400" b="1" dirty="0" err="1"/>
              <a:t>Axetil-Cefuroxime</a:t>
            </a:r>
            <a:r>
              <a:rPr lang="pt-BR" sz="2400" dirty="0"/>
              <a:t>  - 500 </a:t>
            </a:r>
            <a:r>
              <a:rPr lang="pt-BR" sz="2400" dirty="0" err="1"/>
              <a:t>mg</a:t>
            </a:r>
            <a:r>
              <a:rPr lang="pt-BR" sz="2400" dirty="0"/>
              <a:t> 12/12 h</a:t>
            </a:r>
          </a:p>
          <a:p>
            <a:pPr marL="457200" indent="-457200">
              <a:spcAft>
                <a:spcPts val="600"/>
              </a:spcAft>
            </a:pPr>
            <a:r>
              <a:rPr lang="pt-BR" sz="2400" dirty="0" err="1"/>
              <a:t>Nitrofurantoína</a:t>
            </a:r>
            <a:r>
              <a:rPr lang="pt-BR" sz="2400" dirty="0"/>
              <a:t> (</a:t>
            </a:r>
            <a:r>
              <a:rPr lang="pt-BR" sz="2400" dirty="0" err="1"/>
              <a:t>Macrodantina</a:t>
            </a:r>
            <a:r>
              <a:rPr lang="pt-BR" sz="2400" dirty="0"/>
              <a:t>) 100 mg de 6 / 6 horas*</a:t>
            </a:r>
          </a:p>
          <a:p>
            <a:pPr marL="0" indent="0">
              <a:buNone/>
            </a:pPr>
            <a:r>
              <a:rPr lang="pt-BR" sz="2400" b="1" dirty="0"/>
              <a:t> * </a:t>
            </a:r>
            <a:r>
              <a:rPr lang="pt-BR" sz="2400" dirty="0"/>
              <a:t>Não usar a partir de 32ª semana</a:t>
            </a:r>
          </a:p>
          <a:p>
            <a:pPr marL="0" indent="0">
              <a:buNone/>
            </a:pPr>
            <a:r>
              <a:rPr lang="pt-BR" sz="2400" dirty="0"/>
              <a:t>      Anemia hemolítica se o feto tiver deficiência de </a:t>
            </a:r>
            <a:r>
              <a:rPr lang="pt-BR" sz="2400" b="1" dirty="0"/>
              <a:t>G6PD</a:t>
            </a:r>
          </a:p>
          <a:p>
            <a:endParaRPr lang="pt-B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Bacteriúria assintomática</a:t>
            </a:r>
            <a:endParaRPr lang="pt-BR" sz="4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/>
              <a:t>Deve ser tratada – possibilidade de complicação </a:t>
            </a:r>
          </a:p>
          <a:p>
            <a:pPr eaLnBrk="1" hangingPunct="1">
              <a:defRPr/>
            </a:pPr>
            <a:r>
              <a:rPr lang="pt-BR" sz="2400" dirty="0"/>
              <a:t>Tratamento </a:t>
            </a:r>
            <a:r>
              <a:rPr lang="pt-BR" sz="2400" b="1" dirty="0"/>
              <a:t>obrigatório </a:t>
            </a:r>
            <a:r>
              <a:rPr lang="pt-BR" sz="2400" dirty="0"/>
              <a:t>em gestantes</a:t>
            </a:r>
          </a:p>
          <a:p>
            <a:pPr lvl="1">
              <a:defRPr/>
            </a:pPr>
            <a:r>
              <a:rPr lang="pt-BR" sz="2400" dirty="0"/>
              <a:t>Responsável por parto prematuro 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CD4DFB0-AAD2-422F-A27C-3E704D439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184" y="3777864"/>
            <a:ext cx="4045632" cy="269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233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Lactentes</a:t>
            </a:r>
          </a:p>
        </p:txBody>
      </p:sp>
      <p:pic>
        <p:nvPicPr>
          <p:cNvPr id="5" name="Espaço Reservado para Conteúdo 4" descr="44462138_261192614543891_430563981078646086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1356" y="1571612"/>
            <a:ext cx="4981596" cy="4979313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Lactentes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1556792"/>
            <a:ext cx="10368746" cy="4896544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1200"/>
              </a:spcAft>
            </a:pPr>
            <a:r>
              <a:rPr lang="pt-BR" sz="2400" dirty="0"/>
              <a:t>Concentração de drogas no leite materno depende de:</a:t>
            </a:r>
          </a:p>
          <a:p>
            <a:pPr marL="612775" lvl="1" indent="-342900">
              <a:spcAft>
                <a:spcPts val="1200"/>
              </a:spcAft>
            </a:pPr>
            <a:r>
              <a:rPr lang="pt-BR" dirty="0"/>
              <a:t>Grande concentração (livre) no plasma materno</a:t>
            </a:r>
          </a:p>
          <a:p>
            <a:pPr marL="612775" lvl="1" indent="-342900"/>
            <a:r>
              <a:rPr lang="pt-BR" dirty="0"/>
              <a:t>pH do antibiótico </a:t>
            </a:r>
          </a:p>
          <a:p>
            <a:pPr marL="297180" lvl="1" indent="0">
              <a:buNone/>
            </a:pPr>
            <a:r>
              <a:rPr lang="pt-BR" dirty="0"/>
              <a:t>           Básico (Eritromicina = maior concentração no leite)</a:t>
            </a:r>
          </a:p>
          <a:p>
            <a:pPr marL="297180" lvl="1" indent="0">
              <a:spcAft>
                <a:spcPts val="1200"/>
              </a:spcAft>
              <a:buNone/>
            </a:pPr>
            <a:r>
              <a:rPr lang="pt-BR" dirty="0"/>
              <a:t>           Ácido (Penicilinas, Cefalosporinas = menor concentração)</a:t>
            </a:r>
          </a:p>
          <a:p>
            <a:pPr marL="640080" lvl="1" indent="-342900">
              <a:spcAft>
                <a:spcPts val="1200"/>
              </a:spcAft>
            </a:pPr>
            <a:r>
              <a:rPr lang="pt-BR" dirty="0"/>
              <a:t>Taxa de ligação do antibiótico às proteínas plasmáticas</a:t>
            </a:r>
          </a:p>
          <a:p>
            <a:pPr marL="817880" lvl="2" indent="-342900">
              <a:spcAft>
                <a:spcPts val="1200"/>
              </a:spcAft>
            </a:pPr>
            <a:r>
              <a:rPr lang="pt-BR" sz="2400" dirty="0"/>
              <a:t>Alta (Oxacilina, Ertapenem)= menor concentração</a:t>
            </a:r>
          </a:p>
        </p:txBody>
      </p:sp>
    </p:spTree>
    <p:extLst>
      <p:ext uri="{BB962C8B-B14F-4D97-AF65-F5344CB8AC3E}">
        <p14:creationId xmlns:p14="http://schemas.microsoft.com/office/powerpoint/2010/main" val="36585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Drogas e Leite Materno: 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41946" y="1640794"/>
            <a:ext cx="9273654" cy="48027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800" b="1" dirty="0"/>
              <a:t>Grupo I   –   </a:t>
            </a:r>
            <a:r>
              <a:rPr lang="pt-BR" sz="2800" dirty="0"/>
              <a:t>não passam para o leite</a:t>
            </a:r>
          </a:p>
          <a:p>
            <a:pPr>
              <a:spcAft>
                <a:spcPts val="1200"/>
              </a:spcAft>
            </a:pPr>
            <a:r>
              <a:rPr lang="pt-BR" sz="2800" b="1" dirty="0"/>
              <a:t>Grupo II  –   </a:t>
            </a:r>
            <a:r>
              <a:rPr lang="pt-BR" sz="2800" dirty="0"/>
              <a:t>passam mas não afetam o lactente*</a:t>
            </a:r>
          </a:p>
          <a:p>
            <a:pPr>
              <a:spcAft>
                <a:spcPts val="1200"/>
              </a:spcAft>
            </a:pPr>
            <a:r>
              <a:rPr lang="pt-BR" sz="2800" b="1" dirty="0"/>
              <a:t>Grupo III –  </a:t>
            </a:r>
            <a:r>
              <a:rPr lang="pt-BR" sz="2800" dirty="0"/>
              <a:t>passam e podem afetar o lactente**</a:t>
            </a:r>
          </a:p>
          <a:p>
            <a:pPr>
              <a:spcAft>
                <a:spcPts val="1200"/>
              </a:spcAft>
            </a:pPr>
            <a:r>
              <a:rPr lang="pt-BR" sz="2800" b="1" dirty="0"/>
              <a:t>Grupo IV –  </a:t>
            </a:r>
            <a:r>
              <a:rPr lang="pt-BR" sz="2800" dirty="0"/>
              <a:t>passagem pouco conhecida</a:t>
            </a:r>
          </a:p>
        </p:txBody>
      </p:sp>
    </p:spTree>
    <p:extLst>
      <p:ext uri="{BB962C8B-B14F-4D97-AF65-F5344CB8AC3E}">
        <p14:creationId xmlns:p14="http://schemas.microsoft.com/office/powerpoint/2010/main" val="81111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425128"/>
            <a:ext cx="7620000" cy="105312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Drogas e seus grupos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2567" y="1580972"/>
            <a:ext cx="10348957" cy="5277028"/>
          </a:xfrm>
        </p:spPr>
        <p:txBody>
          <a:bodyPr>
            <a:normAutofit/>
          </a:bodyPr>
          <a:lstStyle/>
          <a:p>
            <a:r>
              <a:rPr lang="pt-BR" sz="2600" b="1" dirty="0"/>
              <a:t>Penicilinas,  Cefalosporinas,  </a:t>
            </a:r>
            <a:r>
              <a:rPr lang="pt-BR" sz="2600" b="1" dirty="0" err="1"/>
              <a:t>Carbapenemas</a:t>
            </a:r>
            <a:r>
              <a:rPr lang="pt-BR" sz="2600" b="1" dirty="0"/>
              <a:t>, </a:t>
            </a:r>
            <a:r>
              <a:rPr lang="pt-BR" sz="2600" b="1" dirty="0" err="1"/>
              <a:t>Monobactâmicos</a:t>
            </a:r>
            <a:r>
              <a:rPr lang="pt-BR" sz="2600" b="1" dirty="0"/>
              <a:t> e </a:t>
            </a:r>
            <a:r>
              <a:rPr lang="pt-BR" sz="2600" b="1" dirty="0" err="1"/>
              <a:t>Glicopeptídios</a:t>
            </a:r>
            <a:r>
              <a:rPr lang="pt-BR" sz="2600" b="1" dirty="0"/>
              <a:t> (pH ácido)</a:t>
            </a:r>
          </a:p>
          <a:p>
            <a:pPr marL="0" indent="0">
              <a:buNone/>
            </a:pPr>
            <a:r>
              <a:rPr lang="pt-BR" sz="2600" dirty="0"/>
              <a:t>         </a:t>
            </a:r>
            <a:r>
              <a:rPr lang="pt-BR" sz="2600" b="1" dirty="0">
                <a:solidFill>
                  <a:schemeClr val="accent6"/>
                </a:solidFill>
              </a:rPr>
              <a:t>Grupo II</a:t>
            </a:r>
            <a:r>
              <a:rPr lang="pt-BR" sz="2600" b="1" dirty="0"/>
              <a:t> </a:t>
            </a:r>
            <a:r>
              <a:rPr lang="pt-BR" sz="2600" dirty="0"/>
              <a:t>– baixa concentração no leite</a:t>
            </a:r>
          </a:p>
          <a:p>
            <a:endParaRPr lang="pt-BR" sz="2600" dirty="0"/>
          </a:p>
          <a:p>
            <a:r>
              <a:rPr lang="pt-BR" sz="2600" b="1" dirty="0" err="1"/>
              <a:t>Macrolídios</a:t>
            </a:r>
            <a:r>
              <a:rPr lang="pt-BR" sz="2600" b="1" dirty="0"/>
              <a:t>  (Ph básico)</a:t>
            </a:r>
          </a:p>
          <a:p>
            <a:pPr marL="0" indent="0">
              <a:buNone/>
            </a:pPr>
            <a:r>
              <a:rPr lang="pt-BR" sz="2600" dirty="0"/>
              <a:t>        </a:t>
            </a:r>
            <a:r>
              <a:rPr lang="pt-BR" sz="2600" b="1" dirty="0">
                <a:solidFill>
                  <a:schemeClr val="accent6"/>
                </a:solidFill>
              </a:rPr>
              <a:t>Grupo II </a:t>
            </a:r>
            <a:r>
              <a:rPr lang="pt-BR" sz="2600" dirty="0"/>
              <a:t>– alta concentração, porém, com toxicidade mínima</a:t>
            </a:r>
          </a:p>
          <a:p>
            <a:endParaRPr lang="pt-BR" sz="2600" dirty="0"/>
          </a:p>
          <a:p>
            <a:r>
              <a:rPr lang="pt-BR" sz="2600" b="1" dirty="0"/>
              <a:t>Tetraciclinas</a:t>
            </a:r>
            <a:r>
              <a:rPr lang="pt-BR" sz="2600" dirty="0"/>
              <a:t> – altas concentração e </a:t>
            </a:r>
            <a:r>
              <a:rPr lang="pt-BR" sz="2600" b="1" dirty="0" err="1"/>
              <a:t>Quelação</a:t>
            </a:r>
            <a:r>
              <a:rPr lang="pt-BR" sz="2600" b="1" dirty="0"/>
              <a:t> (não absorção pelo RN</a:t>
            </a:r>
            <a:r>
              <a:rPr lang="pt-BR" sz="2600" dirty="0"/>
              <a:t>)</a:t>
            </a:r>
          </a:p>
          <a:p>
            <a:pPr marL="0" indent="0">
              <a:buNone/>
            </a:pPr>
            <a:r>
              <a:rPr lang="pt-BR" sz="2600" dirty="0"/>
              <a:t>        </a:t>
            </a:r>
            <a:r>
              <a:rPr lang="pt-BR" sz="2600" b="1" dirty="0">
                <a:solidFill>
                  <a:schemeClr val="accent6"/>
                </a:solidFill>
              </a:rPr>
              <a:t>Grupo II</a:t>
            </a:r>
          </a:p>
          <a:p>
            <a:endParaRPr lang="pt-BR" sz="4000" dirty="0"/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0C2C4-D7F4-4FBC-B027-D5861C51ECB8}"/>
              </a:ext>
            </a:extLst>
          </p:cNvPr>
          <p:cNvSpPr txBox="1"/>
          <p:nvPr/>
        </p:nvSpPr>
        <p:spPr>
          <a:xfrm>
            <a:off x="1270476" y="4373016"/>
            <a:ext cx="2889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accent3">
                    <a:lumMod val="75000"/>
                  </a:schemeClr>
                </a:solidFill>
              </a:rPr>
              <a:t>     </a:t>
            </a:r>
          </a:p>
          <a:p>
            <a:r>
              <a:rPr lang="pt-BR" sz="2600" b="1" dirty="0">
                <a:solidFill>
                  <a:schemeClr val="accent6"/>
                </a:solidFill>
              </a:rPr>
              <a:t>Grupos III e IV</a:t>
            </a:r>
            <a:endParaRPr lang="pt-BR" sz="2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2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E3E2F-344F-C2E8-985B-E0FA85FEB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285DB-5CBA-45FB-312C-7FFD467C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354774"/>
            <a:ext cx="7620000" cy="105312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Drogas e seus grupos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EDDA2A-14F5-26CE-EBA1-C84A01084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308" y="1486968"/>
            <a:ext cx="10314774" cy="5371032"/>
          </a:xfrm>
        </p:spPr>
        <p:txBody>
          <a:bodyPr>
            <a:normAutofit/>
          </a:bodyPr>
          <a:lstStyle/>
          <a:p>
            <a:pPr marL="457200" indent="-457200"/>
            <a:r>
              <a:rPr lang="pt-BR" sz="2600" b="1" dirty="0" err="1"/>
              <a:t>Aminoglicosídios</a:t>
            </a:r>
            <a:r>
              <a:rPr lang="pt-BR" sz="2600" dirty="0"/>
              <a:t> - Altas concentrações</a:t>
            </a:r>
          </a:p>
          <a:p>
            <a:pPr marL="0" indent="0">
              <a:buNone/>
            </a:pPr>
            <a:r>
              <a:rPr lang="pt-BR" sz="2600" dirty="0"/>
              <a:t>	Não absorção = não lesão do VIII par craniano</a:t>
            </a:r>
          </a:p>
          <a:p>
            <a:pPr marL="0" indent="0">
              <a:buNone/>
            </a:pPr>
            <a:r>
              <a:rPr lang="pt-BR" sz="2600" dirty="0"/>
              <a:t>	Porém, ação sobre a microbiota do lactente</a:t>
            </a:r>
          </a:p>
          <a:p>
            <a:endParaRPr lang="pt-BR" sz="2600" dirty="0"/>
          </a:p>
          <a:p>
            <a:endParaRPr lang="pt-BR" sz="2600" dirty="0"/>
          </a:p>
          <a:p>
            <a:r>
              <a:rPr lang="pt-BR" sz="2600" b="1" dirty="0" err="1"/>
              <a:t>Quinolonas</a:t>
            </a:r>
            <a:r>
              <a:rPr lang="pt-BR" sz="2600" dirty="0"/>
              <a:t> – concentrações elevadas – </a:t>
            </a:r>
            <a:r>
              <a:rPr lang="pt-BR" sz="2600" dirty="0" err="1"/>
              <a:t>artropatias</a:t>
            </a:r>
            <a:endParaRPr lang="pt-BR" sz="2600" dirty="0"/>
          </a:p>
          <a:p>
            <a:pPr marL="0" indent="0">
              <a:buNone/>
            </a:pPr>
            <a:r>
              <a:rPr lang="pt-BR" sz="2600" dirty="0">
                <a:solidFill>
                  <a:schemeClr val="accent6"/>
                </a:solidFill>
              </a:rPr>
              <a:t>       </a:t>
            </a:r>
            <a:r>
              <a:rPr lang="pt-BR" sz="2600" b="1" dirty="0">
                <a:solidFill>
                  <a:schemeClr val="accent6"/>
                </a:solidFill>
              </a:rPr>
              <a:t>Grupos III e IV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56E062-BAED-0C2A-3BB7-F92CBD576F8E}"/>
              </a:ext>
            </a:extLst>
          </p:cNvPr>
          <p:cNvSpPr txBox="1"/>
          <p:nvPr/>
        </p:nvSpPr>
        <p:spPr>
          <a:xfrm>
            <a:off x="1528807" y="2687504"/>
            <a:ext cx="37268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accent3">
                    <a:lumMod val="75000"/>
                  </a:schemeClr>
                </a:solidFill>
              </a:rPr>
              <a:t>     </a:t>
            </a:r>
          </a:p>
          <a:p>
            <a:r>
              <a:rPr lang="pt-BR" sz="2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Grupos III e IV</a:t>
            </a:r>
            <a:endParaRPr lang="pt-BR" sz="26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62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A36A2-00B2-795E-CCDB-41733114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Nitrofurantoína</a:t>
            </a:r>
            <a:r>
              <a:rPr lang="pt-BR" dirty="0"/>
              <a:t> (mais uma vez)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245707-F72E-4341-7D94-AFA144D4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Elimina-se pelo leite</a:t>
            </a:r>
          </a:p>
          <a:p>
            <a:r>
              <a:rPr lang="pt-BR" dirty="0"/>
              <a:t>Pode, no máximo, causar diarreia</a:t>
            </a:r>
          </a:p>
          <a:p>
            <a:r>
              <a:rPr lang="pt-BR" dirty="0"/>
              <a:t>No entanto, possibilidade de anemia hemolítica em</a:t>
            </a:r>
          </a:p>
          <a:p>
            <a:pPr lvl="1"/>
            <a:r>
              <a:rPr lang="pt-BR" dirty="0"/>
              <a:t>R.N. prematuros</a:t>
            </a:r>
          </a:p>
          <a:p>
            <a:pPr lvl="1"/>
            <a:r>
              <a:rPr lang="pt-BR" dirty="0"/>
              <a:t>R.N. com menos de 1 mês de idade</a:t>
            </a:r>
          </a:p>
          <a:p>
            <a:pPr lvl="1"/>
            <a:r>
              <a:rPr lang="pt-BR" dirty="0"/>
              <a:t>Criança de qualquer idade, portadora de deficiência de </a:t>
            </a:r>
            <a:r>
              <a:rPr lang="pt-BR" b="1" dirty="0"/>
              <a:t>G6PD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1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025C1-BC01-C34D-47DC-650BE7F4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Para ter acesso à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AECF66-7982-80C5-14B5-F70D76865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Acesse o QR </a:t>
            </a:r>
            <a:r>
              <a:rPr lang="pt-BR" dirty="0" err="1"/>
              <a:t>code</a:t>
            </a:r>
            <a:r>
              <a:rPr lang="pt-BR" dirty="0"/>
              <a:t> ao lado: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08373B1-880A-672E-8953-746BD1548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640" y="1863606"/>
            <a:ext cx="40386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8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106F30-D2A2-4278-9B98-1762B0A65699}"/>
              </a:ext>
            </a:extLst>
          </p:cNvPr>
          <p:cNvSpPr/>
          <p:nvPr/>
        </p:nvSpPr>
        <p:spPr>
          <a:xfrm>
            <a:off x="2308181" y="5124794"/>
            <a:ext cx="7575636" cy="59471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prstClr val="white"/>
                </a:solidFill>
                <a:latin typeface="Calibri"/>
              </a:rPr>
              <a:t>“To be or not to be, that is the question”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EDB7EB-4AFB-4A9E-8D8D-F15399B46F61}"/>
              </a:ext>
            </a:extLst>
          </p:cNvPr>
          <p:cNvSpPr/>
          <p:nvPr/>
        </p:nvSpPr>
        <p:spPr>
          <a:xfrm>
            <a:off x="2308181" y="5124795"/>
            <a:ext cx="7575636" cy="5947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Calibri"/>
              </a:rPr>
              <a:t>“</a:t>
            </a:r>
            <a:r>
              <a:rPr lang="en-US" sz="2800" dirty="0" err="1">
                <a:solidFill>
                  <a:prstClr val="white"/>
                </a:solidFill>
                <a:latin typeface="Calibri"/>
              </a:rPr>
              <a:t>Atravessar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 or not </a:t>
            </a:r>
            <a:r>
              <a:rPr lang="en-US" sz="2800" dirty="0" err="1">
                <a:solidFill>
                  <a:prstClr val="white"/>
                </a:solidFill>
                <a:latin typeface="Calibri"/>
              </a:rPr>
              <a:t>atravessar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, that is the question”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C6CFE4D-DFF4-4BB6-8858-65D705E85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87" y="987486"/>
            <a:ext cx="73628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9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err="1"/>
              <a:t>Not</a:t>
            </a:r>
            <a:r>
              <a:rPr lang="pt-BR" sz="4000" dirty="0"/>
              <a:t> atravessar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1572426"/>
            <a:ext cx="10711929" cy="420717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Segurança absoluta para o concepto</a:t>
            </a:r>
          </a:p>
          <a:p>
            <a:r>
              <a:rPr lang="pt-BR" dirty="0"/>
              <a:t>Excelente indicação se a infecção for apenas materna, sem prejuízo para o concepto</a:t>
            </a:r>
          </a:p>
          <a:p>
            <a:r>
              <a:rPr lang="pt-BR" dirty="0"/>
              <a:t>Indicação precária se a bactéria infectante tiver capacidade de atingir o concepto (</a:t>
            </a:r>
            <a:r>
              <a:rPr lang="pt-BR" i="1" dirty="0"/>
              <a:t>Treponema pallidum</a:t>
            </a:r>
            <a:r>
              <a:rPr lang="pt-BR" dirty="0"/>
              <a:t>, por exemplo)</a:t>
            </a:r>
            <a:endParaRPr lang="pt-BR" b="1" dirty="0"/>
          </a:p>
          <a:p>
            <a:r>
              <a:rPr lang="pt-BR" b="1" dirty="0"/>
              <a:t>Macrolídios</a:t>
            </a:r>
            <a:r>
              <a:rPr lang="pt-BR" dirty="0"/>
              <a:t>, um dos poucos “não atravessadores”: bacteriostáticos, espectro antimicrobiano estreito, ausência quase total no trato urinário</a:t>
            </a:r>
            <a:r>
              <a:rPr lang="pt-BR" b="1" dirty="0"/>
              <a:t>. </a:t>
            </a:r>
            <a:r>
              <a:rPr lang="pt-BR" dirty="0"/>
              <a:t> </a:t>
            </a:r>
            <a:r>
              <a:rPr lang="pt-BR" b="1" dirty="0"/>
              <a:t>Inúteis na gestação?</a:t>
            </a:r>
          </a:p>
          <a:p>
            <a:r>
              <a:rPr lang="pt-BR" b="1" dirty="0"/>
              <a:t>Espiramicina </a:t>
            </a:r>
            <a:r>
              <a:rPr lang="pt-BR" dirty="0"/>
              <a:t>(Macrolídio) – altíssima concentração no tecido placentário e excelente ação sobre o </a:t>
            </a:r>
            <a:r>
              <a:rPr lang="pt-BR" i="1" dirty="0"/>
              <a:t>Toxoplasma gondii</a:t>
            </a:r>
            <a:endParaRPr lang="pt-B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F92792-9EDC-4654-A922-D926A9D8FC4D}"/>
              </a:ext>
            </a:extLst>
          </p:cNvPr>
          <p:cNvSpPr/>
          <p:nvPr/>
        </p:nvSpPr>
        <p:spPr>
          <a:xfrm>
            <a:off x="2396986" y="5689980"/>
            <a:ext cx="7398027" cy="811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prstClr val="white"/>
                </a:solidFill>
                <a:latin typeface="Calibri"/>
              </a:rPr>
              <a:t> “Não existe antibiótico bom, ou ruim. Existe antibiótico bem, ou mal indicado” – Prof. Hélvio Auto</a:t>
            </a:r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99106-65C5-4F29-954C-CF9E3EBFE8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69876" y="2661659"/>
            <a:ext cx="9613900" cy="129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dirty="0"/>
              <a:t>Quer atravessar, atravesse. </a:t>
            </a:r>
          </a:p>
          <a:p>
            <a:pPr marL="0" indent="0" algn="ctr">
              <a:buNone/>
            </a:pPr>
            <a:r>
              <a:rPr lang="pt-BR" sz="3600" dirty="0"/>
              <a:t>Mas não atrapalhe</a:t>
            </a:r>
          </a:p>
        </p:txBody>
      </p:sp>
    </p:spTree>
    <p:extLst>
      <p:ext uri="{BB962C8B-B14F-4D97-AF65-F5344CB8AC3E}">
        <p14:creationId xmlns:p14="http://schemas.microsoft.com/office/powerpoint/2010/main" val="381394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D669C2-BF97-4992-9BD0-DBC4FACC0A9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31892897"/>
              </p:ext>
            </p:extLst>
          </p:nvPr>
        </p:nvGraphicFramePr>
        <p:xfrm>
          <a:off x="1435180" y="2226372"/>
          <a:ext cx="9321639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0781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41491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Penicilinas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78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Penicilinas naturais (</a:t>
                      </a:r>
                      <a:r>
                        <a:rPr lang="pt-BR" sz="2000" b="1" dirty="0"/>
                        <a:t>G</a:t>
                      </a:r>
                      <a:r>
                        <a:rPr lang="pt-BR" sz="2000" dirty="0"/>
                        <a:t> e </a:t>
                      </a:r>
                      <a:r>
                        <a:rPr lang="pt-BR" sz="2000" b="1" dirty="0"/>
                        <a:t>V</a:t>
                      </a:r>
                      <a:r>
                        <a:rPr lang="pt-BR" sz="2000" dirty="0"/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47051"/>
                  </a:ext>
                </a:extLst>
              </a:tr>
              <a:tr h="48800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Penicilinas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semi-sintéticas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900" dirty="0"/>
                        <a:t>Oxacilina, Ampicilina, Amoxicilina, </a:t>
                      </a:r>
                      <a:r>
                        <a:rPr lang="pt-BR" sz="1900" dirty="0" err="1"/>
                        <a:t>Piperacilina</a:t>
                      </a:r>
                      <a:r>
                        <a:rPr lang="pt-BR" sz="1900" dirty="0"/>
                        <a:t> (</a:t>
                      </a:r>
                      <a:r>
                        <a:rPr lang="pt-BR" sz="1900" b="1" dirty="0" err="1"/>
                        <a:t>inib</a:t>
                      </a:r>
                      <a:r>
                        <a:rPr lang="pt-BR" sz="1900" b="1" dirty="0"/>
                        <a:t>. de </a:t>
                      </a:r>
                      <a:r>
                        <a:rPr lang="pt-BR" sz="1900" b="1" dirty="0" err="1"/>
                        <a:t>betalactamases</a:t>
                      </a:r>
                      <a:r>
                        <a:rPr lang="pt-BR" sz="1900" dirty="0"/>
                        <a:t>)</a:t>
                      </a:r>
                      <a:endParaRPr lang="pt-BR" sz="1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353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900" dirty="0" err="1"/>
                        <a:t>Carboxibenzilpenicilina</a:t>
                      </a:r>
                      <a:r>
                        <a:rPr lang="pt-BR" sz="1900" dirty="0"/>
                        <a:t> (</a:t>
                      </a:r>
                      <a:r>
                        <a:rPr lang="pt-BR" sz="1900" dirty="0" err="1"/>
                        <a:t>Ticarciclina</a:t>
                      </a:r>
                      <a:r>
                        <a:rPr lang="pt-BR" sz="1900" dirty="0"/>
                        <a:t>)    afinidade com ADP </a:t>
                      </a:r>
                      <a:r>
                        <a:rPr lang="pt-BR" sz="1900" dirty="0" err="1"/>
                        <a:t>plaquetárioo</a:t>
                      </a:r>
                      <a:r>
                        <a:rPr lang="pt-BR" sz="1900" dirty="0"/>
                        <a:t> 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</a:p>
                    <a:p>
                      <a:pPr algn="just"/>
                      <a:r>
                        <a:rPr lang="pt-BR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Potenciais distúrbios de coagulação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29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656D6F2A-3A8D-4738-854F-D715DD4D929A}"/>
              </a:ext>
            </a:extLst>
          </p:cNvPr>
          <p:cNvGraphicFramePr>
            <a:graphicFrameLocks/>
          </p:cNvGraphicFramePr>
          <p:nvPr/>
        </p:nvGraphicFramePr>
        <p:xfrm>
          <a:off x="1415519" y="2717459"/>
          <a:ext cx="9363812" cy="1554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57233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606579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62792">
                <a:tc>
                  <a:txBody>
                    <a:bodyPr/>
                    <a:lstStyle/>
                    <a:p>
                      <a:r>
                        <a:rPr lang="pt-BR" dirty="0"/>
                        <a:t>Outros beta-lactâmicos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Cefalosporinas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Carbapenemas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Aztreonam (monobactâmico)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7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0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662672"/>
              </p:ext>
            </p:extLst>
          </p:nvPr>
        </p:nvGraphicFramePr>
        <p:xfrm>
          <a:off x="1414094" y="2331720"/>
          <a:ext cx="9363812" cy="76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86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748275"/>
              </p:ext>
            </p:extLst>
          </p:nvPr>
        </p:nvGraphicFramePr>
        <p:xfrm>
          <a:off x="1414094" y="2331720"/>
          <a:ext cx="9363812" cy="1402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041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21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1" id="{D1D71C45-41B9-4590-944C-CAF22FEB23A2}" vid="{8BE3D28F-0FFA-4402-9747-628F9E85D73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Tema21</Template>
  <TotalTime>227</TotalTime>
  <Words>948</Words>
  <Application>Microsoft Office PowerPoint</Application>
  <PresentationFormat>Widescreen</PresentationFormat>
  <Paragraphs>202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Century Gothic</vt:lpstr>
      <vt:lpstr>Wingdings</vt:lpstr>
      <vt:lpstr>Tema21</vt:lpstr>
      <vt:lpstr>Antibióticos na gestação e aleitamento</vt:lpstr>
      <vt:lpstr>Gestante</vt:lpstr>
      <vt:lpstr>Apresentação do PowerPoint</vt:lpstr>
      <vt:lpstr>Not atravessar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Quinolona - detalhe</vt:lpstr>
      <vt:lpstr>Outros</vt:lpstr>
      <vt:lpstr>Infecção urinária na gestação</vt:lpstr>
      <vt:lpstr>Infecção urinária em gestante Tratamento</vt:lpstr>
      <vt:lpstr>Bacteriúria assintomática</vt:lpstr>
      <vt:lpstr>Lactentes</vt:lpstr>
      <vt:lpstr>Lactentes</vt:lpstr>
      <vt:lpstr>Drogas e Leite Materno: Classificação</vt:lpstr>
      <vt:lpstr>Drogas e seus grupos</vt:lpstr>
      <vt:lpstr>Drogas e seus grupos</vt:lpstr>
      <vt:lpstr>Nitrofurantoína (mais uma vez)</vt:lpstr>
      <vt:lpstr>Para ter acesso à aula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PILAR ANTIBIÓTICOS</dc:title>
  <dc:creator>José Maria</dc:creator>
  <cp:lastModifiedBy>Daniel Monteiro</cp:lastModifiedBy>
  <cp:revision>53</cp:revision>
  <dcterms:created xsi:type="dcterms:W3CDTF">2022-04-14T01:01:33Z</dcterms:created>
  <dcterms:modified xsi:type="dcterms:W3CDTF">2025-03-06T01:33:25Z</dcterms:modified>
</cp:coreProperties>
</file>