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86" r:id="rId3"/>
    <p:sldId id="285" r:id="rId4"/>
    <p:sldId id="266" r:id="rId5"/>
    <p:sldId id="277" r:id="rId6"/>
    <p:sldId id="282" r:id="rId7"/>
    <p:sldId id="283" r:id="rId8"/>
    <p:sldId id="267" r:id="rId9"/>
    <p:sldId id="268" r:id="rId10"/>
    <p:sldId id="280" r:id="rId11"/>
    <p:sldId id="287" r:id="rId12"/>
    <p:sldId id="273" r:id="rId13"/>
    <p:sldId id="274" r:id="rId14"/>
    <p:sldId id="276" r:id="rId15"/>
    <p:sldId id="278" r:id="rId16"/>
    <p:sldId id="279" r:id="rId17"/>
    <p:sldId id="272" r:id="rId18"/>
    <p:sldId id="281" r:id="rId19"/>
    <p:sldId id="284" r:id="rId20"/>
    <p:sldId id="270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67AE8-D28F-8E04-76EE-F3F60AA3E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7920A7-3F29-9DF6-16FA-4CEA87C0E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2C2CD6-B328-38DA-B097-2BA755B3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39C42B-29EB-6648-C73A-C43C4626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2A0A63-B8BF-3C1B-61F3-DC4FD0EC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89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21E80-E6C1-E766-E72B-F12A1565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89C2E0-B6B2-9E92-2539-EB63CAF1C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421913-D9BE-2511-F4F8-CA5773BE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D324F8-01CB-73BF-A8C8-683BF383E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65CDD3-5C33-3971-726D-F7E54FB8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2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775F4D-AA60-9766-7826-52816ABA9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DC1289-D323-352E-E72B-DD55DE832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C31005-0B14-11DB-DFB8-D9F4AE70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913708-3CC1-E90B-2B94-2FBADEEE3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1285D6-61DF-AC11-723B-964D20F5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11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B498E-24BC-25AB-ADEB-A601AE54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BCAF3B-370B-A8C0-4FC1-FD34BE64D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F2797F-8BC3-2616-F3FC-B9B82277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0B442-BAA3-5617-D65B-2DAAA7CE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5A699D-E610-2250-9FB9-3A247499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55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58C63-346C-0EBB-D73F-403E4CBE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3609F7-6291-4B98-E436-6076BE520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17B39D-9E68-D759-479C-A20B81A7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596324-038E-1CCB-E785-1ADF2FCB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9F3AC7D-CB8C-866E-0339-0C1F91EA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39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9A7F85-2613-919C-4CBD-7FFAA924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B431B2-9B3C-C339-ECEC-400277AC9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1BABD4-B5EE-DF50-8073-67A4B0027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E86FE3-42D7-088A-ED25-CC6ADCC8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FBD932-C5F0-5699-DBCA-F83C127A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2865A7-5117-B18E-15CB-B3599DEA4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72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FEAD-5AB7-3D87-D602-9AFDB5D52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C74FF1-1DE7-2833-3ABA-D987EFD9C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F64802-31FA-CC51-DF33-2DF8FF14A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90BF05-0434-0DF9-2928-FE1BF6F2D7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FB31CEE-5540-6FE2-045C-4B0F28FAE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096D183-A170-AFB4-D381-A3777FDB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9DDC5F-B49E-E3BF-2966-66875C0B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6CF939F-8CA9-8CE4-B4F2-79D8323A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30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19DFF-3FC6-EF22-1C2E-64F82A1F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85302C5-AFFC-3F17-13FB-30C05A1A3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91F759C-E1C0-0533-64AB-D71C2CFA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97E81DE-7885-C874-7273-60B6B199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825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640F86D-0C73-F7F1-BCB1-79F11320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5B57E5C-D6FF-FBFF-3C94-3DB992174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0778AE-DD23-415D-3C15-BAF2B59A6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193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4431C-AA16-EF36-70FC-328254D4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3893C6-C145-E833-3C95-4539AC68B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0E7B7E-5FE8-C3B6-C235-63559FD07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B3EE29-7688-F3EA-B5E0-AB21CC65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F11CF66-E2F1-AB93-9D78-05DF44EA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FBFC74-A7F1-C72C-DFA1-F4009D74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40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8D3E5-7FC9-C33C-F453-4C7F5A2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39624B-C12B-9BE0-FCAF-59FD8BE50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B2C2F7D-3301-0688-3A7C-DC16521F2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000FC0-5D0B-34D5-6948-7607BC6A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27399B6-312F-D6E4-3C68-349D35BD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6167ED-8AD7-CE36-1EF7-6F6857BB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7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31D1CBC-BE57-3E62-CCA9-D2E287F9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ADC566A-D3F3-6294-788A-966E8B240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A1521F-54AD-D9E0-C429-E4D5E9DC2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2FF65-860B-4DC8-A56F-F85D1B3DC422}" type="datetimeFigureOut">
              <a:rPr lang="pt-BR" smtClean="0"/>
              <a:t>19/03/2025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00494A-C8AE-9F3C-B6E7-9FE3C3245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9073C7-2603-79CD-F631-2BD99D424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3232-46DB-4254-8118-A5456C81E83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43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838200" y="2771335"/>
            <a:ext cx="10515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EDUCAÇÃO CONTINUADA PÃO DE AÇUCAR/ALAGOAS</a:t>
            </a:r>
          </a:p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r>
              <a:rPr lang="pt-BR" sz="2400" dirty="0"/>
              <a:t>Dr. Alfredo </a:t>
            </a:r>
            <a:r>
              <a:rPr lang="pt-BR" sz="2400" dirty="0" err="1"/>
              <a:t>Alfredo</a:t>
            </a:r>
            <a:r>
              <a:rPr lang="pt-BR" sz="2400" dirty="0"/>
              <a:t> Aurelio Marinho Rosa</a:t>
            </a:r>
          </a:p>
          <a:p>
            <a:pPr algn="just"/>
            <a:r>
              <a:rPr lang="pt-BR" sz="2400" dirty="0"/>
              <a:t>Conselheiro Corregedor</a:t>
            </a:r>
          </a:p>
        </p:txBody>
      </p:sp>
    </p:spTree>
    <p:extLst>
      <p:ext uri="{BB962C8B-B14F-4D97-AF65-F5344CB8AC3E}">
        <p14:creationId xmlns:p14="http://schemas.microsoft.com/office/powerpoint/2010/main" val="71383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FUNÇÕES DOS </a:t>
            </a:r>
            <a:r>
              <a:rPr lang="pt-BR" sz="3200" dirty="0" err="1"/>
              <a:t>TCLEs</a:t>
            </a:r>
            <a:endParaRPr lang="pt-BR" sz="3200" dirty="0"/>
          </a:p>
          <a:p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RESPEITAR A AUTONOMIA,A DIGNIDADE E RESPEITO AO PACIENTE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EFETIVAR COLABORAÇÃO ENTRE MÉDICO E PACIENTE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DEFINIR PARÂMETROS DE ATUAÇÃO DOS MÉDICOS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514350" indent="-514350">
              <a:buFont typeface="+mj-lt"/>
              <a:buAutoNum type="arabicPeriod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06302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AC8C0-8657-C434-356D-4C0FC355E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1EDA34-9FDE-1F9A-7D41-5E28201C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CD3F1FCF-FDF3-D187-2808-E0EE15638C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94723B4-9715-723C-118B-DCB234F45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7974989-DBEE-BFFE-36E2-B967FDD31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663AFD86-3610-53B9-683D-A29A5AB96211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352341C-B092-F530-859E-B6546FD93407}"/>
              </a:ext>
            </a:extLst>
          </p:cNvPr>
          <p:cNvSpPr txBox="1"/>
          <p:nvPr/>
        </p:nvSpPr>
        <p:spPr>
          <a:xfrm>
            <a:off x="1012874" y="2157309"/>
            <a:ext cx="90595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QUNADO FAZER ?</a:t>
            </a:r>
          </a:p>
          <a:p>
            <a:endParaRPr lang="pt-BR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PROCEDIMENTOS INVASIVOS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PUNÇÕES VASCULARES PROFUNDAS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TRAQUEOSTOMIA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EXAMRES COM CONTRASTES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DRENAGENS EMCAVIDADE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TRANSFUSÕES SANGUÍNEAS HETEROGRUPO DIFERENTE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514350" indent="-514350">
              <a:buFont typeface="+mj-lt"/>
              <a:buAutoNum type="arabicPeriod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1056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ANEXO I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t-BR" sz="3200" dirty="0"/>
              <a:t>ESCLARECIMENTO CLARO, PERTINENTE E SUFICIENTE SOBRE JUSTIFICATIVAS. OBJETIVOS ESPERADOS, BENEFÍCIOS, </a:t>
            </a:r>
            <a:r>
              <a:rPr lang="pt-BR" sz="3200" b="1" dirty="0"/>
              <a:t>RISCOS</a:t>
            </a:r>
            <a:r>
              <a:rPr lang="pt-BR" sz="3200" dirty="0"/>
              <a:t>, EFEITOS COLATERAIS, </a:t>
            </a:r>
            <a:r>
              <a:rPr lang="pt-BR" sz="3200" b="1" dirty="0"/>
              <a:t>COMPLICAÇÕES</a:t>
            </a:r>
            <a:r>
              <a:rPr lang="pt-BR" sz="3200" dirty="0"/>
              <a:t>, DURAÇÃO, CUIDADOS E OUTROS ASPECTOS ESPECÍFICOS INERENTES A EXECUÇÃOTEM O OBJETIVO </a:t>
            </a:r>
            <a:r>
              <a:rPr lang="pt-BR" sz="3200" b="1" dirty="0"/>
              <a:t>DE OBTER O CONSENTIMENTO LIVRE E A DECISÃO SEGURA DO PACIENTE PARA A REALIZAÇÃO DE PROCEDIMENTOS MÉDICOS. </a:t>
            </a: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93688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ANEXO I</a:t>
            </a:r>
          </a:p>
          <a:p>
            <a:pPr algn="just"/>
            <a:r>
              <a:rPr lang="pt-BR" sz="3200" dirty="0"/>
              <a:t> b- A FORMA VERBAL É A NORMALMENTE UTILIZADA,      DEVENDO O FATO SER REGISTRADO NO PRONTUÁRIO. CONTUDO, RECOMENDA=SE A ELABORAÇÃO ESCRITA.</a:t>
            </a:r>
          </a:p>
          <a:p>
            <a:pPr marL="514350" indent="-514350">
              <a:buFont typeface="+mj-lt"/>
              <a:buAutoNum type="alphaLcParenR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18295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LINGUAGEM CLARA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TERMOS CIENTÍFICOS COM SEU SIGNIFICADO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LETRAS GRANDES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ESPAÇOS PARA PERGUNTAS </a:t>
            </a:r>
          </a:p>
          <a:p>
            <a:pPr marL="514350" indent="-514350">
              <a:buFont typeface="+mj-lt"/>
              <a:buAutoNum type="alphaLcParenR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58214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MOMENTO DE LEITURA E ASSINATURA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NA URGÊNCIA E EMERGÊNCIA É DISPENSADO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TEMPO PARA REFLEXÃO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EXEMPLOS : RELIGIOSOS E LEGAIS -  DAV</a:t>
            </a:r>
          </a:p>
        </p:txBody>
      </p:sp>
    </p:spTree>
    <p:extLst>
      <p:ext uri="{BB962C8B-B14F-4D97-AF65-F5344CB8AC3E}">
        <p14:creationId xmlns:p14="http://schemas.microsoft.com/office/powerpoint/2010/main" val="390689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. BENEFÍCIOS, RISCOS</a:t>
            </a:r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ConhExercera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ASSENTIMENTO LIVRE E ESCLARECIDO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INCAPAZES </a:t>
            </a:r>
          </a:p>
        </p:txBody>
      </p:sp>
    </p:spTree>
    <p:extLst>
      <p:ext uri="{BB962C8B-B14F-4D97-AF65-F5344CB8AC3E}">
        <p14:creationId xmlns:p14="http://schemas.microsoft.com/office/powerpoint/2010/main" val="3619256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INCISO XXI DO CAPÍTULO I</a:t>
            </a:r>
          </a:p>
          <a:p>
            <a:r>
              <a:rPr lang="pt-BR" sz="3200" dirty="0"/>
              <a:t>NO PROCESSO DE TOMADAS DE DECISÕES PROFISSIONAIS, DE ACORDO COM SEUS DITAMES DE CONSCIÊNCIA E AS PREVISÕES LEGAIS, O MÉDICO ACEITARÁ AS ESCOLHAS DE SEUS PACIENTES,RELATIVAS AOS PROCEDIMENTOS DIAGNÓSTICOS E TERAPÊUTICOS PARA ELES EXPRESSOS, DESDE QUE ADEQUADAS AO CASO E CIENTIFICAMENTE RECONHECIDOS.</a:t>
            </a:r>
          </a:p>
        </p:txBody>
      </p:sp>
    </p:spTree>
    <p:extLst>
      <p:ext uri="{BB962C8B-B14F-4D97-AF65-F5344CB8AC3E}">
        <p14:creationId xmlns:p14="http://schemas.microsoft.com/office/powerpoint/2010/main" val="2165533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22 DO CAPÍTULO DE DIREITOS HUMANOS.</a:t>
            </a:r>
          </a:p>
          <a:p>
            <a:r>
              <a:rPr lang="pt-BR" sz="3200" dirty="0"/>
              <a:t>DEIXAR DE OBTER CONSENTIMENTO DO PACIENTE OU SEU REPRESENTANTE LEGAL APÓS ESCLARECIÊ-LO SOBRE O PROCEDIMENTO A SER REALIZADO, SALVO EM CASO DE RISCO IMINENTE DE MORTE.   </a:t>
            </a:r>
          </a:p>
        </p:txBody>
      </p:sp>
    </p:spTree>
    <p:extLst>
      <p:ext uri="{BB962C8B-B14F-4D97-AF65-F5344CB8AC3E}">
        <p14:creationId xmlns:p14="http://schemas.microsoft.com/office/powerpoint/2010/main" val="3925630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dirty="0"/>
              <a:t> LIMITÁ-LO.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7C9CA4-5112-297B-A830-7EE673642124}"/>
              </a:ext>
            </a:extLst>
          </p:cNvPr>
          <p:cNvSpPr txBox="1"/>
          <p:nvPr/>
        </p:nvSpPr>
        <p:spPr>
          <a:xfrm>
            <a:off x="998805" y="2385259"/>
            <a:ext cx="96504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ORIENTAÇÕES DO CÓDIGO DE ÉTICA MÉDICA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24 DO CAPÍTULO DE DIREITOS HUMANOS.</a:t>
            </a:r>
          </a:p>
          <a:p>
            <a:r>
              <a:rPr lang="pt-BR" sz="3200" dirty="0"/>
              <a:t>DIREITO DE DECIDIR LIVREMENTE  SOBRE SUA PESSOA OU SEU BEM ESTAR, BEM COMO EXERCER SUA AUTORIDADE PARA LIMITÁ-LO.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31 – RELAÇÃO COM </a:t>
            </a:r>
            <a:r>
              <a:rPr lang="pt-BR" sz="3200" dirty="0" err="1"/>
              <a:t>COM</a:t>
            </a:r>
            <a:r>
              <a:rPr lang="pt-BR" sz="3200" dirty="0"/>
              <a:t> PACIENTES E FAMILIARES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dirty="0"/>
              <a:t>ARTIGO 111 – PESQUISA E ENSINO   </a:t>
            </a:r>
          </a:p>
        </p:txBody>
      </p:sp>
    </p:spTree>
    <p:extLst>
      <p:ext uri="{BB962C8B-B14F-4D97-AF65-F5344CB8AC3E}">
        <p14:creationId xmlns:p14="http://schemas.microsoft.com/office/powerpoint/2010/main" val="50011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4C5AB-FB69-661A-7AFC-BFBE683F8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A155A-BDE6-0695-1FD1-B5558E09B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DE480-20E7-D34E-A147-A86C1FC68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57E12D58-12C5-6EA7-1F51-5BF623BC88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4A4C041-2813-72DF-1DCB-5D6A9F4F9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EDF4D38-381A-C68D-2BA8-92730ACB4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026579F0-8393-263E-99EC-E11A8583D65E}"/>
              </a:ext>
            </a:extLst>
          </p:cNvPr>
          <p:cNvSpPr txBox="1"/>
          <p:nvPr/>
        </p:nvSpPr>
        <p:spPr>
          <a:xfrm>
            <a:off x="2110154" y="2771335"/>
            <a:ext cx="864338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r>
              <a:rPr lang="pt-BR" sz="2400" dirty="0"/>
              <a:t># NOS PROCESSOS JUDICIAIS</a:t>
            </a:r>
          </a:p>
          <a:p>
            <a:pPr algn="just"/>
            <a:r>
              <a:rPr lang="pt-BR" sz="2400" dirty="0"/>
              <a:t># NOS PROCESSOS ÉTICOS NO CRM</a:t>
            </a:r>
          </a:p>
        </p:txBody>
      </p:sp>
    </p:spTree>
    <p:extLst>
      <p:ext uri="{BB962C8B-B14F-4D97-AF65-F5344CB8AC3E}">
        <p14:creationId xmlns:p14="http://schemas.microsoft.com/office/powerpoint/2010/main" val="924408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sz="3600" dirty="0"/>
          </a:p>
          <a:p>
            <a:endParaRPr lang="pt-BR" sz="3600" dirty="0"/>
          </a:p>
          <a:p>
            <a:r>
              <a:rPr lang="pt-BR" sz="3600" dirty="0"/>
              <a:t>“ FAZEMOS A MEDICINA NÃO PARA SABERMOS NOSSAS VIRTUDES, MAS PARA SERMOS BONS. ”</a:t>
            </a:r>
          </a:p>
          <a:p>
            <a:endParaRPr lang="pt-BR" sz="3600" dirty="0"/>
          </a:p>
          <a:p>
            <a:r>
              <a:rPr lang="pt-BR" sz="3600" dirty="0"/>
              <a:t>ARISTOTÉLES.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753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6A472-C719-D5AA-88DD-B5D8C11317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0E6E7-ED99-C7A0-7465-DB76033E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21E87E-CBD7-535A-9C55-24D71B78A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027"/>
            <a:ext cx="10515600" cy="30539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 Alagoas</a:t>
            </a:r>
          </a:p>
          <a:p>
            <a:pPr marL="0" indent="0" algn="ctr">
              <a:buNone/>
            </a:pPr>
            <a:endParaRPr lang="pt-BR" sz="4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>
            <a:extLst>
              <a:ext uri="{FF2B5EF4-FFF2-40B4-BE49-F238E27FC236}">
                <a16:creationId xmlns:a16="http://schemas.microsoft.com/office/drawing/2014/main" id="{75456B05-1B2D-81ED-F09B-CA0F643438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B858A18-42AF-1822-B1D5-EBE3F0ADA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A2B5D6E-A540-C7CD-3CF0-BB74BC2D8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62BF3EC-CD43-680C-60B0-D9A847041A1F}"/>
              </a:ext>
            </a:extLst>
          </p:cNvPr>
          <p:cNvSpPr txBox="1"/>
          <p:nvPr/>
        </p:nvSpPr>
        <p:spPr>
          <a:xfrm>
            <a:off x="2110154" y="2771335"/>
            <a:ext cx="864338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r>
              <a:rPr lang="pt-BR" sz="2400" dirty="0"/>
              <a:t>NÃO APRESENTO CONFLITOS DE INTERESSES</a:t>
            </a:r>
          </a:p>
        </p:txBody>
      </p:sp>
    </p:spTree>
    <p:extLst>
      <p:ext uri="{BB962C8B-B14F-4D97-AF65-F5344CB8AC3E}">
        <p14:creationId xmlns:p14="http://schemas.microsoft.com/office/powerpoint/2010/main" val="209249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280160" y="1167618"/>
            <a:ext cx="947337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PRINCÍPIO DA AUTONOMIA</a:t>
            </a:r>
          </a:p>
          <a:p>
            <a:pPr algn="just"/>
            <a:r>
              <a:rPr lang="pt-BR" sz="3200" dirty="0"/>
              <a:t>     AUTO NOMOS   CONPETÊNCIA PARA GERIR SUA PRÓPRIA VIDA, FAZENDO SUAS VONTADES OU PRINCÍPIOS.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JURAMENTO DE HIPÓCRATES “BENEFICÊNCIA”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DIREITOS HUMANOS – APÓS A SEGUNDA GUERRA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DIGNIDADE HUMANA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09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292074" y="1167618"/>
            <a:ext cx="117443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pt-BR" sz="3200" dirty="0"/>
              <a:t>CÓDIGO DE NUREMBERG -1947/Era da Dignidade Humana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UNIVERSAL DOS DIREITOS HUMANOS – 1948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DE HELSINQUE 2008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CONSTITUIÇÃO FEDERAL DO BRASIL 1988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CIVIL DE 2002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DE DEFESA DO CONSUMIDOR 1990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CÓDIGO PENAL 1940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LEI ORGÂNICASAÚDE 1980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36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280160" y="1167618"/>
            <a:ext cx="947337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RESOLUÇÃO Nº466/2012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DECLARAÇÃO UNIVERSAL SOBRE BIOÉTICA E DIREITOS HUMANOS – UNESCO /2005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6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280160" y="1167618"/>
            <a:ext cx="947337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dirty="0"/>
              <a:t>PRINCÍPIOS DA BIOÉTICA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BENEFICÊNCIA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AUTONOMIA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NÃO MALEFICÊNCIA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3200" dirty="0"/>
              <a:t>JUSTIÇA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1708971D-8936-4C6B-C7B8-F9CA7F5C7322}"/>
              </a:ext>
            </a:extLst>
          </p:cNvPr>
          <p:cNvCxnSpPr/>
          <p:nvPr/>
        </p:nvCxnSpPr>
        <p:spPr>
          <a:xfrm>
            <a:off x="4403187" y="3910818"/>
            <a:ext cx="56270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442935"/>
            <a:ext cx="11061726" cy="40499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4400" dirty="0">
                <a:solidFill>
                  <a:schemeClr val="bg1"/>
                </a:solidFill>
              </a:rPr>
              <a:t> I fórum das Comissões de  Ética Médica  do Estado de</a:t>
            </a:r>
            <a:endParaRPr lang="pt-BR" sz="2000" dirty="0">
              <a:solidFill>
                <a:sysClr val="windowText" lastClr="000000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                                </a:t>
            </a:r>
          </a:p>
          <a:p>
            <a:pPr marL="0" indent="0" algn="just">
              <a:buNone/>
            </a:pPr>
            <a:endParaRPr lang="pt-BR" sz="2000" dirty="0">
              <a:solidFill>
                <a:sysClr val="windowText" lastClr="000000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                              Transmite a ideia de uma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ysClr val="windowText" lastClr="000000"/>
                </a:solidFill>
              </a:rPr>
              <a:t>          Comunicação unilateral                                        Transmite a ideia de: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Comunicação ativa/bilateral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Liberdade de escolha</a:t>
            </a:r>
          </a:p>
          <a:p>
            <a:pPr algn="r"/>
            <a:r>
              <a:rPr lang="pt-BR" sz="2000" dirty="0">
                <a:solidFill>
                  <a:sysClr val="windowText" lastClr="000000"/>
                </a:solidFill>
              </a:rPr>
              <a:t>Opções </a:t>
            </a:r>
            <a:r>
              <a:rPr lang="pt-BR" sz="2000" dirty="0" err="1">
                <a:solidFill>
                  <a:sysClr val="windowText" lastClr="000000"/>
                </a:solidFill>
              </a:rPr>
              <a:t>possiveis</a:t>
            </a:r>
            <a:endParaRPr lang="pt-BR" sz="2000" dirty="0">
              <a:solidFill>
                <a:sysClr val="windowText" lastClr="000000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7D646466-1816-1E2A-CD98-C570E3DE35CD}"/>
              </a:ext>
            </a:extLst>
          </p:cNvPr>
          <p:cNvSpPr txBox="1"/>
          <p:nvPr/>
        </p:nvSpPr>
        <p:spPr>
          <a:xfrm>
            <a:off x="1648918" y="1459175"/>
            <a:ext cx="91046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/>
              <a:t>Termo de Consentimento Livre e Esclarecido</a:t>
            </a:r>
          </a:p>
          <a:p>
            <a:pPr algn="just"/>
            <a:endParaRPr lang="pt-BR" sz="3200" dirty="0"/>
          </a:p>
          <a:p>
            <a:pPr algn="just"/>
            <a:endParaRPr lang="pt-BR" sz="24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D02C84-B789-8958-84B0-8941B5495265}"/>
              </a:ext>
            </a:extLst>
          </p:cNvPr>
          <p:cNvSpPr txBox="1"/>
          <p:nvPr/>
        </p:nvSpPr>
        <p:spPr>
          <a:xfrm>
            <a:off x="3685735" y="2442935"/>
            <a:ext cx="6443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Informado ou Livre e Esclarecido?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314A56E-61B5-8325-47E7-346CAFFA5CCA}"/>
              </a:ext>
            </a:extLst>
          </p:cNvPr>
          <p:cNvCxnSpPr>
            <a:cxnSpLocks/>
          </p:cNvCxnSpPr>
          <p:nvPr/>
        </p:nvCxnSpPr>
        <p:spPr>
          <a:xfrm>
            <a:off x="8356209" y="3002389"/>
            <a:ext cx="0" cy="1555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A860B030-0341-2559-A8C2-73032B99A7CC}"/>
              </a:ext>
            </a:extLst>
          </p:cNvPr>
          <p:cNvCxnSpPr>
            <a:cxnSpLocks/>
          </p:cNvCxnSpPr>
          <p:nvPr/>
        </p:nvCxnSpPr>
        <p:spPr>
          <a:xfrm>
            <a:off x="5036234" y="3002389"/>
            <a:ext cx="0" cy="1161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35CCB281-8290-23F4-8CBD-0BABFDD1A18D}"/>
              </a:ext>
            </a:extLst>
          </p:cNvPr>
          <p:cNvCxnSpPr>
            <a:cxnSpLocks/>
          </p:cNvCxnSpPr>
          <p:nvPr/>
        </p:nvCxnSpPr>
        <p:spPr>
          <a:xfrm>
            <a:off x="3784209" y="2966155"/>
            <a:ext cx="4707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04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2000" b="1" dirty="0">
                <a:solidFill>
                  <a:schemeClr val="bg1"/>
                </a:solidFill>
              </a:rPr>
            </a:br>
            <a:br>
              <a:rPr lang="pt-BR" sz="2000" b="1" dirty="0">
                <a:solidFill>
                  <a:schemeClr val="bg1"/>
                </a:solidFill>
              </a:rPr>
            </a:br>
            <a:r>
              <a:rPr lang="pt-BR" sz="2800" b="1" dirty="0" err="1">
                <a:solidFill>
                  <a:schemeClr val="bg1"/>
                </a:solidFill>
              </a:rPr>
              <a:t>ConhExercer</a:t>
            </a:r>
            <a:br>
              <a:rPr lang="pt-BR" sz="2800" b="1" dirty="0">
                <a:solidFill>
                  <a:schemeClr val="bg1"/>
                </a:solidFill>
              </a:rPr>
            </a:br>
            <a:r>
              <a:rPr lang="pt-BR" sz="2800" b="1" dirty="0">
                <a:solidFill>
                  <a:schemeClr val="bg1"/>
                </a:solidFill>
              </a:rPr>
              <a:t>Ter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4" name="AutoShape 2" descr="CREMAL abre concurso para Assistente Administrativo e Médico Fiscal"/>
          <p:cNvSpPr>
            <a:spLocks noChangeAspect="1" noChangeArrowheads="1"/>
          </p:cNvSpPr>
          <p:nvPr/>
        </p:nvSpPr>
        <p:spPr bwMode="auto">
          <a:xfrm>
            <a:off x="155574" y="329783"/>
            <a:ext cx="1493343" cy="101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08" y="254832"/>
            <a:ext cx="2767508" cy="11690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6251" y="272553"/>
            <a:ext cx="2733675" cy="115151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6A97A-626F-426C-591F-E7EC722152F8}"/>
              </a:ext>
            </a:extLst>
          </p:cNvPr>
          <p:cNvSpPr txBox="1"/>
          <p:nvPr/>
        </p:nvSpPr>
        <p:spPr>
          <a:xfrm>
            <a:off x="1409567" y="1233979"/>
            <a:ext cx="1024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Termo de Consentimento Livre e Esclarecido</a:t>
            </a:r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993ED14-2977-9133-FCC9-1C2F696355EF}"/>
              </a:ext>
            </a:extLst>
          </p:cNvPr>
          <p:cNvSpPr txBox="1"/>
          <p:nvPr/>
        </p:nvSpPr>
        <p:spPr>
          <a:xfrm>
            <a:off x="1012874" y="2157309"/>
            <a:ext cx="90595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200" dirty="0"/>
          </a:p>
          <a:p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Recomendação Nº 1 /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NORMAS ESTÃO NO CEM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/>
              <a:t>LEGISLAÇÕES VIGENTES NO PAÍS</a:t>
            </a:r>
          </a:p>
          <a:p>
            <a:r>
              <a:rPr lang="pt-BR" sz="32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  <a:p>
            <a:pPr marL="514350" indent="-514350">
              <a:buFont typeface="Wingdings" panose="05000000000000000000" pitchFamily="2" charset="2"/>
              <a:buChar char="Ø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7866068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793</Words>
  <Application>Microsoft Office PowerPoint</Application>
  <PresentationFormat>Widescreen</PresentationFormat>
  <Paragraphs>144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do Office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  ConhExercer Ter</vt:lpstr>
      <vt:lpstr>. BENEFÍCIOS, RISCOS  ConhExercer Ter</vt:lpstr>
      <vt:lpstr>. BENEFÍCIOS, RISCOS  ConhExercera Ter</vt:lpstr>
      <vt:lpstr>. BENEFÍCIOS, RISCOS  ConhExercera Ter</vt:lpstr>
      <vt:lpstr>. BENEFÍCIOS, RISCOS  ConhExercera Ter</vt:lpstr>
      <vt:lpstr>. BENEFÍCIOS, RISCOS  ConhExercera Ter</vt:lpstr>
      <vt:lpstr>  ConhExercer Ter</vt:lpstr>
      <vt:lpstr>  ConhExercer Ter</vt:lpstr>
      <vt:lpstr>  ConhExercer Ter</vt:lpstr>
      <vt:lpstr>  ConhExercer 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Alfredo</dc:creator>
  <cp:lastModifiedBy>DELL</cp:lastModifiedBy>
  <cp:revision>34</cp:revision>
  <dcterms:created xsi:type="dcterms:W3CDTF">2024-06-24T19:28:43Z</dcterms:created>
  <dcterms:modified xsi:type="dcterms:W3CDTF">2025-03-19T12:15:48Z</dcterms:modified>
</cp:coreProperties>
</file>