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890" r:id="rId2"/>
  </p:sldMasterIdLst>
  <p:notesMasterIdLst>
    <p:notesMasterId r:id="rId38"/>
  </p:notesMasterIdLst>
  <p:sldIdLst>
    <p:sldId id="327" r:id="rId3"/>
    <p:sldId id="261" r:id="rId4"/>
    <p:sldId id="441" r:id="rId5"/>
    <p:sldId id="281" r:id="rId6"/>
    <p:sldId id="267" r:id="rId7"/>
    <p:sldId id="262" r:id="rId8"/>
    <p:sldId id="442" r:id="rId9"/>
    <p:sldId id="282" r:id="rId10"/>
    <p:sldId id="443" r:id="rId11"/>
    <p:sldId id="386" r:id="rId12"/>
    <p:sldId id="263" r:id="rId13"/>
    <p:sldId id="445" r:id="rId14"/>
    <p:sldId id="446" r:id="rId15"/>
    <p:sldId id="447" r:id="rId16"/>
    <p:sldId id="264" r:id="rId17"/>
    <p:sldId id="448" r:id="rId18"/>
    <p:sldId id="455" r:id="rId19"/>
    <p:sldId id="389" r:id="rId20"/>
    <p:sldId id="383" r:id="rId21"/>
    <p:sldId id="373" r:id="rId22"/>
    <p:sldId id="367" r:id="rId23"/>
    <p:sldId id="388" r:id="rId24"/>
    <p:sldId id="387" r:id="rId25"/>
    <p:sldId id="280" r:id="rId26"/>
    <p:sldId id="374" r:id="rId27"/>
    <p:sldId id="438" r:id="rId28"/>
    <p:sldId id="449" r:id="rId29"/>
    <p:sldId id="454" r:id="rId30"/>
    <p:sldId id="456" r:id="rId31"/>
    <p:sldId id="451" r:id="rId32"/>
    <p:sldId id="452" r:id="rId33"/>
    <p:sldId id="453" r:id="rId34"/>
    <p:sldId id="440" r:id="rId35"/>
    <p:sldId id="268" r:id="rId36"/>
    <p:sldId id="457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978D71"/>
    <a:srgbClr val="FF6600"/>
    <a:srgbClr val="990033"/>
    <a:srgbClr val="660066"/>
    <a:srgbClr val="FF6699"/>
    <a:srgbClr val="0033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2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9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1AA1BF-95B1-438C-A287-4E2E343DAA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6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6617-551A-4CF5-88F8-1F8C76B3C9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62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C28B5-9FF9-4DD2-B2AC-B60A104FEB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9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0343-CC98-482F-94AD-72D9828207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6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3467" y="3206000"/>
            <a:ext cx="10285200" cy="18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3467" y="4985751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91670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60968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63352" y="260648"/>
            <a:ext cx="936104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991670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118;p18">
            <a:extLst>
              <a:ext uri="{FF2B5EF4-FFF2-40B4-BE49-F238E27FC236}">
                <a16:creationId xmlns:a16="http://schemas.microsoft.com/office/drawing/2014/main" id="{75873088-0849-A7E2-6111-0DC03BB322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3352" y="1628800"/>
            <a:ext cx="9361040" cy="5040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Char char="●"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67267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13;p3">
            <a:extLst>
              <a:ext uri="{FF2B5EF4-FFF2-40B4-BE49-F238E27FC236}">
                <a16:creationId xmlns:a16="http://schemas.microsoft.com/office/drawing/2014/main" id="{AB5E2D9B-A617-7392-ED3D-CDAD3770D9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5600" y="260648"/>
            <a:ext cx="936104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2" name="Google Shape;118;p18">
            <a:extLst>
              <a:ext uri="{FF2B5EF4-FFF2-40B4-BE49-F238E27FC236}">
                <a16:creationId xmlns:a16="http://schemas.microsoft.com/office/drawing/2014/main" id="{2DE9486A-31DE-5A4F-50A2-8F1AB92EE9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00586" y="1628800"/>
            <a:ext cx="9361040" cy="5040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Char char="●"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45118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0" y="4738033"/>
            <a:ext cx="12192000" cy="212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13;p3">
            <a:extLst>
              <a:ext uri="{FF2B5EF4-FFF2-40B4-BE49-F238E27FC236}">
                <a16:creationId xmlns:a16="http://schemas.microsoft.com/office/drawing/2014/main" id="{54B3F08D-7855-2129-C63F-D1DD97DAD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360" y="260648"/>
            <a:ext cx="1152128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2" name="Google Shape;118;p18">
            <a:extLst>
              <a:ext uri="{FF2B5EF4-FFF2-40B4-BE49-F238E27FC236}">
                <a16:creationId xmlns:a16="http://schemas.microsoft.com/office/drawing/2014/main" id="{94801CF5-C778-7143-B8DA-4D9FE889BC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360" y="1628800"/>
            <a:ext cx="11521280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Char char="●"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2234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Google Shape;20;p4"/>
          <p:cNvSpPr/>
          <p:nvPr/>
        </p:nvSpPr>
        <p:spPr>
          <a:xfrm rot="-5400000" flipH="1">
            <a:off x="10455065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rot="5400000" flipH="1">
            <a:off x="12198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" name="Google Shape;22;p4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23" name="Google Shape;23;p4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4782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381467" y="3913633"/>
            <a:ext cx="3876800" cy="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933800" y="3913633"/>
            <a:ext cx="3876800" cy="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960000" y="4464768"/>
            <a:ext cx="4719600" cy="1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6512400" y="4464768"/>
            <a:ext cx="4719600" cy="1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34" name="Google Shape;34;p5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26323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41" name="Google Shape;41;p6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20114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09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60000" y="1814633"/>
            <a:ext cx="5503200" cy="4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2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8" name="Google Shape;48;p7"/>
          <p:cNvSpPr/>
          <p:nvPr/>
        </p:nvSpPr>
        <p:spPr>
          <a:xfrm rot="5400000">
            <a:off x="12198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 rot="-5400000">
            <a:off x="10455065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7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51" name="Google Shape;51;p7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49759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23A4-11C6-4832-9088-6BBB721E08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86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076533" y="1145167"/>
            <a:ext cx="7162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997952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3467" y="2578733"/>
            <a:ext cx="5908000" cy="1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953465" y="4421667"/>
            <a:ext cx="5908000" cy="7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70" name="Google Shape;70;p11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/>
          <p:nvPr/>
        </p:nvSpPr>
        <p:spPr>
          <a:xfrm rot="5400000" flipH="1">
            <a:off x="12198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1"/>
          <p:cNvSpPr/>
          <p:nvPr/>
        </p:nvSpPr>
        <p:spPr>
          <a:xfrm rot="-5400000" flipH="1">
            <a:off x="10455065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708114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2620900" y="2330367"/>
            <a:ext cx="299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2" hasCustomPrompt="1"/>
          </p:nvPr>
        </p:nvSpPr>
        <p:spPr>
          <a:xfrm>
            <a:off x="819000" y="2281033"/>
            <a:ext cx="18020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2620900" y="3112400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/>
          </p:nvPr>
        </p:nvSpPr>
        <p:spPr>
          <a:xfrm>
            <a:off x="7909600" y="2330367"/>
            <a:ext cx="299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5700000" y="2281033"/>
            <a:ext cx="2209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7909600" y="3112400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/>
          </p:nvPr>
        </p:nvSpPr>
        <p:spPr>
          <a:xfrm>
            <a:off x="2620900" y="4716233"/>
            <a:ext cx="299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7" hasCustomPrompt="1"/>
          </p:nvPr>
        </p:nvSpPr>
        <p:spPr>
          <a:xfrm>
            <a:off x="819000" y="4666900"/>
            <a:ext cx="18020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2620900" y="5498267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/>
          </p:nvPr>
        </p:nvSpPr>
        <p:spPr>
          <a:xfrm>
            <a:off x="7909600" y="4716267"/>
            <a:ext cx="332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3" hasCustomPrompt="1"/>
          </p:nvPr>
        </p:nvSpPr>
        <p:spPr>
          <a:xfrm>
            <a:off x="5700000" y="4666900"/>
            <a:ext cx="2209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7909600" y="5498267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92" name="Google Shape;92;p13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23625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917333" y="3240533"/>
            <a:ext cx="7321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3719733" y="920133"/>
            <a:ext cx="75188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 rot="-5400000">
            <a:off x="4958400" y="-378800"/>
            <a:ext cx="2275200" cy="12198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657870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6601433" y="2146300"/>
            <a:ext cx="4637200" cy="29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953467" y="598400"/>
            <a:ext cx="61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03" name="Google Shape;103;p15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04" name="Google Shape;104;p15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15"/>
          <p:cNvSpPr/>
          <p:nvPr/>
        </p:nvSpPr>
        <p:spPr>
          <a:xfrm rot="-5400000" flipH="1">
            <a:off x="10455065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5"/>
          <p:cNvSpPr/>
          <p:nvPr/>
        </p:nvSpPr>
        <p:spPr>
          <a:xfrm rot="5400000" flipH="1">
            <a:off x="12198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041799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7560500" y="-9700"/>
            <a:ext cx="4631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6193500" y="3700667"/>
            <a:ext cx="5045200" cy="24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91425" rIns="18287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7321133" y="1993400"/>
            <a:ext cx="3917200" cy="14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79792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53467" y="3928391"/>
            <a:ext cx="4734400" cy="1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953467" y="2180761"/>
            <a:ext cx="4017200" cy="16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394224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960000" y="1556792"/>
            <a:ext cx="10272000" cy="4587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093942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1544917" y="390611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2"/>
          </p:nvPr>
        </p:nvSpPr>
        <p:spPr>
          <a:xfrm>
            <a:off x="6770251" y="390611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3"/>
          </p:nvPr>
        </p:nvSpPr>
        <p:spPr>
          <a:xfrm>
            <a:off x="1544917" y="464372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4"/>
          </p:nvPr>
        </p:nvSpPr>
        <p:spPr>
          <a:xfrm>
            <a:off x="6770251" y="464372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27" name="Google Shape;127;p19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82020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1C9CE-471A-4F82-9098-EA11053885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903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960000" y="3526948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1"/>
          </p:nvPr>
        </p:nvSpPr>
        <p:spPr>
          <a:xfrm>
            <a:off x="960000" y="4297424"/>
            <a:ext cx="3115200" cy="10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2"/>
          </p:nvPr>
        </p:nvSpPr>
        <p:spPr>
          <a:xfrm>
            <a:off x="4538400" y="3526948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3"/>
          </p:nvPr>
        </p:nvSpPr>
        <p:spPr>
          <a:xfrm>
            <a:off x="4538400" y="4297424"/>
            <a:ext cx="3115200" cy="10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4"/>
          </p:nvPr>
        </p:nvSpPr>
        <p:spPr>
          <a:xfrm>
            <a:off x="8116800" y="3526948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5"/>
          </p:nvPr>
        </p:nvSpPr>
        <p:spPr>
          <a:xfrm>
            <a:off x="8116800" y="4297424"/>
            <a:ext cx="3115200" cy="10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40" name="Google Shape;140;p20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66257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9600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9600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2"/>
          </p:nvPr>
        </p:nvSpPr>
        <p:spPr>
          <a:xfrm>
            <a:off x="45384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3"/>
          </p:nvPr>
        </p:nvSpPr>
        <p:spPr>
          <a:xfrm>
            <a:off x="45384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4"/>
          </p:nvPr>
        </p:nvSpPr>
        <p:spPr>
          <a:xfrm>
            <a:off x="81168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5"/>
          </p:nvPr>
        </p:nvSpPr>
        <p:spPr>
          <a:xfrm>
            <a:off x="81168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313805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2219597" y="2001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2219600" y="2565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2"/>
          </p:nvPr>
        </p:nvSpPr>
        <p:spPr>
          <a:xfrm>
            <a:off x="7955199" y="2001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7955200" y="2565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4"/>
          </p:nvPr>
        </p:nvSpPr>
        <p:spPr>
          <a:xfrm>
            <a:off x="2219597" y="4217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2219600" y="4781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 idx="6"/>
          </p:nvPr>
        </p:nvSpPr>
        <p:spPr>
          <a:xfrm>
            <a:off x="7955199" y="4217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7955200" y="4781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62" name="Google Shape;162;p22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63" name="Google Shape;163;p22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298451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960000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960000" y="2822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2"/>
          </p:nvPr>
        </p:nvSpPr>
        <p:spPr>
          <a:xfrm>
            <a:off x="4559025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4559025" y="2822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4"/>
          </p:nvPr>
        </p:nvSpPr>
        <p:spPr>
          <a:xfrm>
            <a:off x="960000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960000" y="4733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6"/>
          </p:nvPr>
        </p:nvSpPr>
        <p:spPr>
          <a:xfrm>
            <a:off x="4559025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4559025" y="4733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8"/>
          </p:nvPr>
        </p:nvSpPr>
        <p:spPr>
          <a:xfrm>
            <a:off x="8158060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9"/>
          </p:nvPr>
        </p:nvSpPr>
        <p:spPr>
          <a:xfrm>
            <a:off x="8158060" y="2822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 idx="13"/>
          </p:nvPr>
        </p:nvSpPr>
        <p:spPr>
          <a:xfrm>
            <a:off x="8158060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4"/>
          </p:nvPr>
        </p:nvSpPr>
        <p:spPr>
          <a:xfrm>
            <a:off x="8158060" y="4733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82" name="Google Shape;182;p23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94034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 hasCustomPrompt="1"/>
          </p:nvPr>
        </p:nvSpPr>
        <p:spPr>
          <a:xfrm>
            <a:off x="956733" y="2015433"/>
            <a:ext cx="705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1"/>
          </p:nvPr>
        </p:nvSpPr>
        <p:spPr>
          <a:xfrm>
            <a:off x="956733" y="3261600"/>
            <a:ext cx="7056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 idx="2" hasCustomPrompt="1"/>
          </p:nvPr>
        </p:nvSpPr>
        <p:spPr>
          <a:xfrm>
            <a:off x="4178867" y="4304900"/>
            <a:ext cx="705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3"/>
          </p:nvPr>
        </p:nvSpPr>
        <p:spPr>
          <a:xfrm>
            <a:off x="4178867" y="5551067"/>
            <a:ext cx="7056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92" name="Google Shape;192;p24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93" name="Google Shape;193;p24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277079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1360400" y="2537033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1"/>
          </p:nvPr>
        </p:nvSpPr>
        <p:spPr>
          <a:xfrm>
            <a:off x="1485400" y="3043952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title" idx="2"/>
          </p:nvPr>
        </p:nvSpPr>
        <p:spPr>
          <a:xfrm>
            <a:off x="6758811" y="2537033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3"/>
          </p:nvPr>
        </p:nvSpPr>
        <p:spPr>
          <a:xfrm>
            <a:off x="6883811" y="3043952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 idx="4"/>
          </p:nvPr>
        </p:nvSpPr>
        <p:spPr>
          <a:xfrm>
            <a:off x="1360400" y="4861260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5"/>
          </p:nvPr>
        </p:nvSpPr>
        <p:spPr>
          <a:xfrm>
            <a:off x="1485400" y="5364865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 idx="6"/>
          </p:nvPr>
        </p:nvSpPr>
        <p:spPr>
          <a:xfrm>
            <a:off x="6758811" y="4861260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7"/>
          </p:nvPr>
        </p:nvSpPr>
        <p:spPr>
          <a:xfrm>
            <a:off x="6883811" y="5364865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207" name="Google Shape;207;p25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208" name="Google Shape;208;p25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0757198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ctrTitle"/>
          </p:nvPr>
        </p:nvSpPr>
        <p:spPr>
          <a:xfrm>
            <a:off x="3240000" y="7133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1"/>
          </p:nvPr>
        </p:nvSpPr>
        <p:spPr>
          <a:xfrm>
            <a:off x="3233400" y="2189433"/>
            <a:ext cx="5725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2"/>
          </p:nvPr>
        </p:nvSpPr>
        <p:spPr>
          <a:xfrm>
            <a:off x="3233400" y="4535467"/>
            <a:ext cx="5725200" cy="7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2770600" y="5213600"/>
            <a:ext cx="6650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and infographics &amp; images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6"/>
          <p:cNvSpPr/>
          <p:nvPr/>
        </p:nvSpPr>
        <p:spPr>
          <a:xfrm>
            <a:off x="9916800" y="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017534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15" y="404664"/>
            <a:ext cx="11066715" cy="10801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11" y="1700808"/>
            <a:ext cx="10223323" cy="447139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211" y="6325674"/>
            <a:ext cx="7748965" cy="365125"/>
          </a:xfrm>
        </p:spPr>
        <p:txBody>
          <a:bodyPr/>
          <a:lstStyle/>
          <a:p>
            <a:pPr>
              <a:defRPr/>
            </a:pPr>
            <a:r>
              <a:rPr lang="pt-BR" altLang="en-US"/>
              <a:t>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A4E5A-4C9A-4C4C-B658-EE31471F2288}" type="slidenum">
              <a:rPr lang="pt-BR" altLang="en-US" smtClean="0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542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en-US"/>
              <a:t>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94A9C001-3E6A-48D5-AF30-CD704CF22AD8}" type="slidenum">
              <a:rPr lang="pt-BR" altLang="en-US" smtClean="0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661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6E2E-A880-4502-B268-6A2B2AC242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6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8FE0-069D-419B-9B2B-087D54117B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7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DACD-2D2A-4C1D-9A62-137B660C1E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9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90518-D2B5-4251-89A7-229AB07D85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3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AB82F-2C14-4706-AFF9-CA6F27E646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04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5943-F025-469D-9B57-8A5E04D4E5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4BE6EF-3D32-49DB-A46E-BBCA127258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BBF4DE1-43C0-2D4B-BD9A-7A45E2BD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type="body" idx="1"/>
          </p:nvPr>
        </p:nvSpPr>
        <p:spPr>
          <a:xfrm>
            <a:off x="839416" y="1844824"/>
            <a:ext cx="10248568" cy="40472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pt-BR" sz="5100" b="1" i="1" dirty="0">
                <a:solidFill>
                  <a:schemeClr val="tx2"/>
                </a:solidFill>
              </a:rPr>
              <a:t>“Embora a superioridade de seu espírito o eleve muito acima do vulgo, você possui a arte de colocar-se ao alcance de todos...”</a:t>
            </a:r>
          </a:p>
          <a:p>
            <a:pPr marL="45720" indent="0">
              <a:buNone/>
            </a:pPr>
            <a:r>
              <a:rPr lang="pt-BR" sz="5100" i="1" dirty="0">
                <a:solidFill>
                  <a:schemeClr val="tx2"/>
                </a:solidFill>
              </a:rPr>
              <a:t>       </a:t>
            </a:r>
          </a:p>
          <a:p>
            <a:pPr marL="45720" indent="0" algn="r">
              <a:buNone/>
            </a:pPr>
            <a:r>
              <a:rPr lang="pt-BR" sz="5100" i="1" dirty="0">
                <a:solidFill>
                  <a:schemeClr val="tx2"/>
                </a:solidFill>
              </a:rPr>
              <a:t>     </a:t>
            </a:r>
            <a:r>
              <a:rPr lang="pt-BR" sz="5100" dirty="0">
                <a:solidFill>
                  <a:schemeClr val="tx2"/>
                </a:solidFill>
              </a:rPr>
              <a:t>Erasmo de Rotterdam (1469 – 1536), em  “O Elogio da Loucura”, sobre Sir. Thomas More (São Tomás Morus)</a:t>
            </a:r>
          </a:p>
          <a:p>
            <a:pPr marL="45720" indent="0" algn="r">
              <a:buNone/>
            </a:pPr>
            <a:endParaRPr lang="pt-BR" sz="5100" dirty="0">
              <a:solidFill>
                <a:schemeClr val="tx2"/>
              </a:solidFill>
            </a:endParaRPr>
          </a:p>
          <a:p>
            <a:pPr marL="45720" indent="0" algn="r">
              <a:buNone/>
            </a:pPr>
            <a:r>
              <a:rPr lang="pt-BR" sz="5100" dirty="0">
                <a:solidFill>
                  <a:schemeClr val="tx2"/>
                </a:solidFill>
              </a:rPr>
              <a:t>(1478 – 1535)</a:t>
            </a:r>
            <a:endParaRPr lang="pt-BR" sz="51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363CA-339A-055B-C1E7-5B2A5218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1ª geração – farmacocinética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B3173-381B-A598-9ADC-1FBE9C6E0F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t-BR" dirty="0"/>
              <a:t>Com exceção da </a:t>
            </a:r>
            <a:r>
              <a:rPr lang="pt-BR" dirty="0" err="1"/>
              <a:t>Cefazolina</a:t>
            </a:r>
            <a:r>
              <a:rPr lang="pt-BR" dirty="0"/>
              <a:t>, não alcançam níveis biliares terapêuticos </a:t>
            </a:r>
          </a:p>
          <a:p>
            <a:pPr>
              <a:spcAft>
                <a:spcPts val="1200"/>
              </a:spcAft>
            </a:pPr>
            <a:r>
              <a:rPr lang="pt-BR" dirty="0"/>
              <a:t>Não determinam níveis liquóricos</a:t>
            </a:r>
          </a:p>
          <a:p>
            <a:pPr>
              <a:spcAft>
                <a:spcPts val="1200"/>
              </a:spcAft>
            </a:pPr>
            <a:r>
              <a:rPr lang="pt-BR" dirty="0"/>
              <a:t>Eliminação renal, em atividade</a:t>
            </a:r>
          </a:p>
        </p:txBody>
      </p:sp>
    </p:spTree>
    <p:extLst>
      <p:ext uri="{BB962C8B-B14F-4D97-AF65-F5344CB8AC3E}">
        <p14:creationId xmlns:p14="http://schemas.microsoft.com/office/powerpoint/2010/main" val="5316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1268" name="Rectangle 6"/>
          <p:cNvSpPr>
            <a:spLocks noRot="1" noChangeArrowheads="1"/>
          </p:cNvSpPr>
          <p:nvPr/>
        </p:nvSpPr>
        <p:spPr bwMode="auto">
          <a:xfrm>
            <a:off x="407480" y="1772816"/>
            <a:ext cx="9145016" cy="42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Espectro: idêntico ao das CEF de 1</a:t>
            </a:r>
            <a:r>
              <a:rPr lang="pt-BR" sz="2800" baseline="300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a</a:t>
            </a: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 geração, porém com melhor ação sobre Estafilococos e alguns Gram negativos.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2"/>
              </a:solidFill>
              <a:latin typeface="Barlow" panose="00000500000000000000" pitchFamily="2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Cefuroxime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 (</a:t>
            </a:r>
            <a:r>
              <a:rPr lang="pt-BR" sz="28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Zinacef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</a:t>
            </a:r>
            <a:r>
              <a:rPr lang="pt-BR" sz="28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Monocef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</a:t>
            </a:r>
            <a:r>
              <a:rPr lang="pt-BR" sz="28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Keroxime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Boa distribuição nos tecidos e </a:t>
            </a:r>
            <a:r>
              <a:rPr lang="pt-BR" sz="2800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líquor</a:t>
            </a:r>
            <a:endParaRPr lang="pt-BR" sz="2800" dirty="0">
              <a:solidFill>
                <a:schemeClr val="tx2"/>
              </a:solidFill>
              <a:latin typeface="Barlow" panose="00000500000000000000" pitchFamily="2" charset="0"/>
              <a:sym typeface="Wingdings" pitchFamily="2" charset="2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I.V ou I.M.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Dose usual: 750 mg a 1,5 g a cada 8 h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Dose meningites: 1,5 a 3 g a cada 8 h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87A3F7-1D40-ED05-7234-AB3D0F4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 de 2ª geração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1268" name="Rectangle 6"/>
          <p:cNvSpPr>
            <a:spLocks noRot="1" noChangeArrowheads="1"/>
          </p:cNvSpPr>
          <p:nvPr/>
        </p:nvSpPr>
        <p:spPr bwMode="auto">
          <a:xfrm>
            <a:off x="2711624" y="1916832"/>
            <a:ext cx="8424936" cy="46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Axetil-Cefuroxime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 (</a:t>
            </a:r>
            <a:r>
              <a:rPr lang="pt-BR" sz="28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Zinnat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</a:t>
            </a:r>
            <a:r>
              <a:rPr lang="pt-BR" sz="28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Mefex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Genérico)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V.O.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Dose: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adultos - 250 a 500 mg a cada 12 h.]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crianças – 50 mg / kg / dia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Boa indicação: infecção urinária em gestante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87A3F7-1D40-ED05-7234-AB3D0F4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 de 2ª geração</a:t>
            </a:r>
          </a:p>
        </p:txBody>
      </p:sp>
    </p:spTree>
    <p:extLst>
      <p:ext uri="{BB962C8B-B14F-4D97-AF65-F5344CB8AC3E}">
        <p14:creationId xmlns:p14="http://schemas.microsoft.com/office/powerpoint/2010/main" val="891106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1268" name="Rectangle 6"/>
          <p:cNvSpPr>
            <a:spLocks noRot="1" noChangeArrowheads="1"/>
          </p:cNvSpPr>
          <p:nvPr/>
        </p:nvSpPr>
        <p:spPr bwMode="auto">
          <a:xfrm>
            <a:off x="407368" y="1628800"/>
            <a:ext cx="9073008" cy="42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Cefoxitina</a:t>
            </a:r>
            <a:r>
              <a:rPr lang="pt-BR" sz="24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 (</a:t>
            </a:r>
            <a:r>
              <a:rPr lang="pt-BR" sz="24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cefton</a:t>
            </a:r>
            <a:r>
              <a:rPr lang="pt-BR" sz="24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</a:t>
            </a:r>
            <a:r>
              <a:rPr lang="pt-BR" sz="24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kefox</a:t>
            </a:r>
            <a:r>
              <a:rPr lang="pt-BR" sz="24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)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Natural, da classe das </a:t>
            </a:r>
            <a:r>
              <a:rPr lang="pt-BR" sz="2400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Cefamicinas</a:t>
            </a: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surgida em 1972, muito semelhante à </a:t>
            </a:r>
            <a:r>
              <a:rPr lang="pt-BR" sz="2400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Cefalotina</a:t>
            </a:r>
            <a:endParaRPr lang="pt-BR" sz="2400" dirty="0">
              <a:solidFill>
                <a:schemeClr val="tx2"/>
              </a:solidFill>
              <a:latin typeface="Barlow" panose="00000500000000000000" pitchFamily="2" charset="0"/>
              <a:sym typeface="Wingdings" pitchFamily="2" charset="2"/>
            </a:endParaRP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Espectro alargado para Gram </a:t>
            </a:r>
            <a:r>
              <a:rPr lang="pt-BR" sz="2400" u="sng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negativos</a:t>
            </a: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 (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B.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fragilis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P.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vulgaris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Serratia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Morganella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Providencia,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Haemophilus</a:t>
            </a: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)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I.V. – Boa difusão em tecidos e líquidos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Atravessa a membrana placentária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Não atravessa a barreira meníngea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87A3F7-1D40-ED05-7234-AB3D0F4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 de 2ª geração</a:t>
            </a:r>
          </a:p>
        </p:txBody>
      </p:sp>
    </p:spTree>
    <p:extLst>
      <p:ext uri="{BB962C8B-B14F-4D97-AF65-F5344CB8AC3E}">
        <p14:creationId xmlns:p14="http://schemas.microsoft.com/office/powerpoint/2010/main" val="929386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1268" name="Rectangle 6"/>
          <p:cNvSpPr>
            <a:spLocks noRot="1" noChangeArrowheads="1"/>
          </p:cNvSpPr>
          <p:nvPr/>
        </p:nvSpPr>
        <p:spPr bwMode="auto">
          <a:xfrm>
            <a:off x="695400" y="1700808"/>
            <a:ext cx="8784976" cy="46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Cefoxitina</a:t>
            </a:r>
            <a:r>
              <a:rPr lang="pt-BR" sz="24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 (</a:t>
            </a:r>
            <a:r>
              <a:rPr lang="pt-BR" sz="24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cefton</a:t>
            </a:r>
            <a:r>
              <a:rPr lang="pt-BR" sz="24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, </a:t>
            </a:r>
            <a:r>
              <a:rPr lang="pt-BR" sz="2400" b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kefox</a:t>
            </a:r>
            <a:r>
              <a:rPr lang="pt-BR" sz="24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)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Meia vida – 6 horas – Eliminação renal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Indicações: infecções graves por Gram negativos e anaeróbios (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Bacteroides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fragilis</a:t>
            </a: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)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Dose 100 a 200 mg/kg/dia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87A3F7-1D40-ED05-7234-AB3D0F4B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 de 2ª geração</a:t>
            </a:r>
          </a:p>
        </p:txBody>
      </p:sp>
    </p:spTree>
    <p:extLst>
      <p:ext uri="{BB962C8B-B14F-4D97-AF65-F5344CB8AC3E}">
        <p14:creationId xmlns:p14="http://schemas.microsoft.com/office/powerpoint/2010/main" val="2611603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52579" name="Rectangle 3"/>
          <p:cNvSpPr>
            <a:spLocks noRot="1" noChangeArrowheads="1"/>
          </p:cNvSpPr>
          <p:nvPr/>
        </p:nvSpPr>
        <p:spPr bwMode="auto">
          <a:xfrm>
            <a:off x="2567608" y="1772816"/>
            <a:ext cx="9073008" cy="48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  <a:buSzPct val="65000"/>
              <a:buFontTx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Maior ação sobre Gram negativos (inclusive “germes problema”)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  <a:buSzPct val="65000"/>
              <a:buFontTx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Menor ação sobre Gram positivos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  <a:buSzPct val="65000"/>
              <a:buFontTx/>
              <a:buChar char="•"/>
            </a:pP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Atinge níveis biliares e liquóricos</a:t>
            </a:r>
            <a:endParaRPr lang="pt-BR" sz="2800" dirty="0">
              <a:solidFill>
                <a:schemeClr val="tx2"/>
              </a:solidFill>
              <a:latin typeface="Barlow" panose="00000500000000000000" pitchFamily="2" charset="0"/>
              <a:sym typeface="Wingdings" pitchFamily="2" charset="2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  <a:buSzPct val="65000"/>
              <a:buFontTx/>
              <a:buChar char="•"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São indutores</a:t>
            </a:r>
            <a:r>
              <a:rPr lang="pt-BR" sz="2800" b="1" dirty="0">
                <a:solidFill>
                  <a:schemeClr val="tx2"/>
                </a:solidFill>
                <a:latin typeface="Barlow" panose="00000500000000000000" pitchFamily="2" charset="0"/>
                <a:sym typeface="Wingdings" pitchFamily="2" charset="2"/>
              </a:rPr>
              <a:t> enzimáticos</a:t>
            </a:r>
            <a:endParaRPr lang="pt-BR" sz="1400" dirty="0">
              <a:solidFill>
                <a:schemeClr val="tx2"/>
              </a:solidFill>
              <a:latin typeface="Barlow" panose="00000500000000000000" pitchFamily="2" charset="0"/>
              <a:sym typeface="Wingdings" pitchFamily="2" charset="2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A8F393-1B2F-5883-EC80-150B5EF5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 de 3ª geração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52579" name="Rectangle 3"/>
          <p:cNvSpPr>
            <a:spLocks noRot="1" noChangeArrowheads="1"/>
          </p:cNvSpPr>
          <p:nvPr/>
        </p:nvSpPr>
        <p:spPr bwMode="auto">
          <a:xfrm>
            <a:off x="-312712" y="1916832"/>
            <a:ext cx="10980713" cy="46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92175" lvl="1" indent="-16827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0000"/>
              <a:buFontTx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Cefalosporinas </a:t>
            </a:r>
            <a:r>
              <a:rPr lang="pt-BR" sz="24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sem ação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sobre pseudomonas</a:t>
            </a:r>
          </a:p>
          <a:p>
            <a:pPr marL="1795463" lvl="2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Ceftriaxona (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Amplospec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Ceftriona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Keltron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Triaxin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Rocefin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)</a:t>
            </a:r>
          </a:p>
          <a:p>
            <a:pPr marL="1795463" lvl="2" indent="-457200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Cefotaxima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(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Cetazima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Clafordil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Kefozil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)</a:t>
            </a:r>
          </a:p>
          <a:p>
            <a:pPr marL="1795463" lvl="2" indent="-457200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Cefdinir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(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Terza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Cefdiel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Cefrine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Kefnir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Omnicef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) – uso oral</a:t>
            </a:r>
          </a:p>
          <a:p>
            <a:pPr marL="10668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Cefalosporinas </a:t>
            </a:r>
            <a:r>
              <a:rPr lang="pt-BR" sz="24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com ação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sobre Pseudomonas</a:t>
            </a:r>
          </a:p>
          <a:p>
            <a:pPr marL="1795463" lvl="2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Ceftazidima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(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Cefazima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Ceftafor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Ceftazidon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,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Kefadim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)</a:t>
            </a:r>
          </a:p>
          <a:p>
            <a:pPr marL="1795463" lvl="2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Ceftolozana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+ 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Tazobactam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(</a:t>
            </a:r>
            <a:r>
              <a:rPr lang="pt-BR" sz="2400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Zerbaxa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)</a:t>
            </a:r>
          </a:p>
          <a:p>
            <a:pPr marL="723900" lvl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60000"/>
            </a:pPr>
            <a:endParaRPr lang="pt-BR" sz="2000" dirty="0">
              <a:sym typeface="Wingdings" pitchFamily="2" charset="2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A8F393-1B2F-5883-EC80-150B5EF5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 de 3ª geração - Divisão</a:t>
            </a:r>
          </a:p>
        </p:txBody>
      </p:sp>
    </p:spTree>
    <p:extLst>
      <p:ext uri="{BB962C8B-B14F-4D97-AF65-F5344CB8AC3E}">
        <p14:creationId xmlns:p14="http://schemas.microsoft.com/office/powerpoint/2010/main" val="2377227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E52CA-291A-427F-7126-73A3D2CF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D28DA7-503F-56EC-970E-D320E63C52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416" y="1356967"/>
            <a:ext cx="10223500" cy="4471987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sz="3600" dirty="0"/>
          </a:p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</a:rPr>
              <a:t>Cefalosporinas de 3ª geração</a:t>
            </a:r>
          </a:p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</a:rPr>
              <a:t>Sem ação sobre Pseudomonas</a:t>
            </a:r>
          </a:p>
        </p:txBody>
      </p:sp>
    </p:spTree>
    <p:extLst>
      <p:ext uri="{BB962C8B-B14F-4D97-AF65-F5344CB8AC3E}">
        <p14:creationId xmlns:p14="http://schemas.microsoft.com/office/powerpoint/2010/main" val="32683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8B046-B60A-2032-9F21-551C8B57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Ceftriaxona</a:t>
            </a:r>
            <a:r>
              <a:rPr lang="pt-BR" dirty="0"/>
              <a:t> - indicações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1CF056-5F3F-8517-919F-B4225D5E0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600" y="1546915"/>
            <a:ext cx="9361040" cy="50405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Infecção urinária alta (pielonefrite)</a:t>
            </a:r>
          </a:p>
          <a:p>
            <a:pPr>
              <a:spcAft>
                <a:spcPts val="600"/>
              </a:spcAft>
            </a:pPr>
            <a:r>
              <a:rPr lang="pt-BR" dirty="0"/>
              <a:t>Pneumonias comunitária e hospitalar</a:t>
            </a:r>
          </a:p>
          <a:p>
            <a:pPr>
              <a:spcAft>
                <a:spcPts val="600"/>
              </a:spcAft>
            </a:pPr>
            <a:r>
              <a:rPr lang="pt-BR" dirty="0"/>
              <a:t>Doença meningocócica (</a:t>
            </a:r>
            <a:r>
              <a:rPr lang="pt-BR" dirty="0" err="1"/>
              <a:t>meningococcemia</a:t>
            </a:r>
            <a:r>
              <a:rPr lang="pt-BR" dirty="0"/>
              <a:t>, meningite)</a:t>
            </a:r>
          </a:p>
          <a:p>
            <a:pPr>
              <a:spcAft>
                <a:spcPts val="600"/>
              </a:spcAft>
            </a:pPr>
            <a:r>
              <a:rPr lang="pt-BR" dirty="0"/>
              <a:t>Sepse</a:t>
            </a:r>
          </a:p>
          <a:p>
            <a:pPr>
              <a:spcAft>
                <a:spcPts val="600"/>
              </a:spcAft>
            </a:pPr>
            <a:r>
              <a:rPr lang="pt-BR" dirty="0"/>
              <a:t>Gonorreia – 500 mg / dose única I.M.</a:t>
            </a:r>
          </a:p>
          <a:p>
            <a:pPr lvl="1">
              <a:spcAft>
                <a:spcPts val="600"/>
              </a:spcAft>
            </a:pPr>
            <a:r>
              <a:rPr lang="pt-BR" dirty="0"/>
              <a:t>Lembrar que a descarga uretral masculina pode ser causada por Clamídia</a:t>
            </a:r>
          </a:p>
          <a:p>
            <a:pPr lvl="1">
              <a:spcAft>
                <a:spcPts val="600"/>
              </a:spcAft>
            </a:pPr>
            <a:r>
              <a:rPr lang="pt-BR" dirty="0"/>
              <a:t>As mulheres são, geralmente, oligo ou assintomáticas</a:t>
            </a:r>
          </a:p>
          <a:p>
            <a:pPr>
              <a:spcAft>
                <a:spcPts val="600"/>
              </a:spcAft>
            </a:pPr>
            <a:r>
              <a:rPr lang="pt-BR" dirty="0"/>
              <a:t>Sífilis em gestantes alérgicas a Penicilina</a:t>
            </a:r>
          </a:p>
        </p:txBody>
      </p:sp>
    </p:spTree>
    <p:extLst>
      <p:ext uri="{BB962C8B-B14F-4D97-AF65-F5344CB8AC3E}">
        <p14:creationId xmlns:p14="http://schemas.microsoft.com/office/powerpoint/2010/main" val="29128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79A69-BB62-439C-A22C-F708500F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Ceftriaxona - indicações</a:t>
            </a:r>
            <a:endParaRPr lang="pt-BR" sz="5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8EB2B4-B8C2-4EEE-BFBE-3064A7705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Descarga uretral purulenta volumosa, disúria</a:t>
            </a:r>
          </a:p>
          <a:p>
            <a:r>
              <a:rPr lang="pt-BR" dirty="0"/>
              <a:t>Gonococo ou Clamídia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11A02-593C-2A70-A24A-21324A59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70" y="2617705"/>
            <a:ext cx="9613860" cy="10907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dirty="0"/>
              <a:t>Cefalosporinas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37AC63-37B8-1402-0604-58832795E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070" y="4215926"/>
            <a:ext cx="9613860" cy="1704017"/>
          </a:xfrm>
        </p:spPr>
        <p:txBody>
          <a:bodyPr/>
          <a:lstStyle/>
          <a:p>
            <a:pPr algn="ctr"/>
            <a:r>
              <a:rPr lang="pt-BR" dirty="0"/>
              <a:t>José Maria Cavalcanti Constant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5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F3ED7E27-E4C9-7C15-3BA8-A4E565E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5" y="4271551"/>
            <a:ext cx="1152128" cy="191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98D00DE2-0265-BA57-E5B7-0E187653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14" y="4409025"/>
            <a:ext cx="1215230" cy="166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C2D7421-E91E-37CC-0E11-FDCB51F71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9591" y="6017907"/>
            <a:ext cx="167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dirty="0">
                <a:solidFill>
                  <a:schemeClr val="bg1"/>
                </a:solidFill>
              </a:rPr>
              <a:t>UNCISAL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C1EA85-4C5D-B956-C95E-D11AEBC0D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25" y="6189347"/>
            <a:ext cx="1152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dirty="0">
                <a:solidFill>
                  <a:schemeClr val="bg1"/>
                </a:solidFill>
              </a:rPr>
              <a:t>UFAL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90C1F1EA-74BC-DF47-F21E-33E1AD51BB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3566690" y="4271551"/>
            <a:ext cx="5058620" cy="182764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FB704B3-E59D-3324-3C1C-D1539E0F536C}"/>
              </a:ext>
            </a:extLst>
          </p:cNvPr>
          <p:cNvSpPr txBox="1">
            <a:spLocks/>
          </p:cNvSpPr>
          <p:nvPr/>
        </p:nvSpPr>
        <p:spPr>
          <a:xfrm>
            <a:off x="1289070" y="123259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6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pPr algn="ctr" fontAlgn="auto"/>
            <a:r>
              <a:rPr lang="pt-BR" sz="2800" kern="0" dirty="0"/>
              <a:t>José Maria Cavalcanti Constant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27807-BD16-44BC-9991-72746F49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Confirmação Diagnóstica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F98685-B086-4EF5-BDD1-EE7FD55F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586" y="1412776"/>
            <a:ext cx="9361040" cy="5256584"/>
          </a:xfrm>
        </p:spPr>
        <p:txBody>
          <a:bodyPr>
            <a:normAutofit/>
          </a:bodyPr>
          <a:lstStyle/>
          <a:p>
            <a:r>
              <a:rPr lang="pt-BR" dirty="0" err="1"/>
              <a:t>Bacterioscopia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 Você tem (no ambulatório) microscópio e material</a:t>
            </a:r>
          </a:p>
          <a:p>
            <a:pPr marL="0" indent="0">
              <a:buNone/>
            </a:pPr>
            <a:r>
              <a:rPr lang="pt-BR" dirty="0"/>
              <a:t>       para preparar a lâmina?</a:t>
            </a:r>
          </a:p>
          <a:p>
            <a:r>
              <a:rPr lang="pt-BR" dirty="0"/>
              <a:t>Cultura</a:t>
            </a:r>
          </a:p>
          <a:p>
            <a:r>
              <a:rPr lang="pt-BR" dirty="0"/>
              <a:t>Teste molecular</a:t>
            </a:r>
          </a:p>
        </p:txBody>
      </p:sp>
      <p:pic>
        <p:nvPicPr>
          <p:cNvPr id="4" name="Picture 6" descr="http://www.geocities.com/TimesSquare/Lair/1217/gonorreia1.gif">
            <a:extLst>
              <a:ext uri="{FF2B5EF4-FFF2-40B4-BE49-F238E27FC236}">
                <a16:creationId xmlns:a16="http://schemas.microsoft.com/office/drawing/2014/main" id="{54D09650-EFD3-446C-99D7-2ECB3B196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04312" y="2780928"/>
            <a:ext cx="2684960" cy="394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5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25AFC-2324-4646-A3C7-1B93380D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Tratamento empírico da descarga uretral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D0A42-A97E-4E22-AF4D-101CF2960C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sz="2800" dirty="0"/>
              <a:t>Gonococo ou clamídia?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263AC2B-5481-4E69-9C58-BFA633C2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875" y="4472916"/>
            <a:ext cx="1584325" cy="1584325"/>
          </a:xfrm>
          <a:prstGeom prst="flowChartConnector">
            <a:avLst/>
          </a:prstGeom>
          <a:solidFill>
            <a:srgbClr val="0068AE"/>
          </a:solidFill>
          <a:ln w="5724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1CD97D2-626A-4ABB-9136-3D035B46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311" y="4544353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617E3693-1E45-4E18-B805-EA5BFD95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12" y="5193640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CA117AD-AA8C-489B-A463-52C18BB6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11" y="5120616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7633032-A9BC-4D24-806D-5D7171D1FED8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4528181" y="3883410"/>
            <a:ext cx="732364" cy="821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54FB9D90-54AD-4C2F-84FF-906E95F7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126" y="4544353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E5EA84F9-9629-47B3-AB3F-E32C330A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827" y="5193640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1D22953-0F59-44E0-B018-5A85BED1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26" y="5120616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BE1C47-5958-4A73-9A60-92C18D9FE76B}"/>
              </a:ext>
            </a:extLst>
          </p:cNvPr>
          <p:cNvCxnSpPr>
            <a:cxnSpLocks/>
          </p:cNvCxnSpPr>
          <p:nvPr/>
        </p:nvCxnSpPr>
        <p:spPr>
          <a:xfrm>
            <a:off x="5260545" y="3883409"/>
            <a:ext cx="381230" cy="4107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E8FAE2C1-A9CD-46E4-B1EC-A44E83738FF8}"/>
              </a:ext>
            </a:extLst>
          </p:cNvPr>
          <p:cNvSpPr/>
          <p:nvPr/>
        </p:nvSpPr>
        <p:spPr>
          <a:xfrm>
            <a:off x="5396801" y="4030981"/>
            <a:ext cx="661346" cy="69327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27D236-C29F-4083-B544-D414CB086522}"/>
              </a:ext>
            </a:extLst>
          </p:cNvPr>
          <p:cNvSpPr txBox="1"/>
          <p:nvPr/>
        </p:nvSpPr>
        <p:spPr>
          <a:xfrm>
            <a:off x="5641775" y="3379228"/>
            <a:ext cx="395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+ Azitromicina</a:t>
            </a:r>
            <a:endParaRPr lang="pt-BR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5EED8D7-5C79-4D38-A3C6-7C1349A49FB7}"/>
              </a:ext>
            </a:extLst>
          </p:cNvPr>
          <p:cNvCxnSpPr>
            <a:endCxn id="15" idx="0"/>
          </p:cNvCxnSpPr>
          <p:nvPr/>
        </p:nvCxnSpPr>
        <p:spPr>
          <a:xfrm flipH="1">
            <a:off x="6596976" y="3883409"/>
            <a:ext cx="386075" cy="12372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FC86E8-6047-4B3D-AE72-C5F50591AE22}"/>
              </a:ext>
            </a:extLst>
          </p:cNvPr>
          <p:cNvSpPr txBox="1"/>
          <p:nvPr/>
        </p:nvSpPr>
        <p:spPr>
          <a:xfrm>
            <a:off x="1775520" y="3375952"/>
            <a:ext cx="395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err="1">
                <a:solidFill>
                  <a:schemeClr val="tx2"/>
                </a:solidFill>
                <a:latin typeface="+mn-lt"/>
              </a:rPr>
              <a:t>Ceftriaxona</a:t>
            </a:r>
            <a:endParaRPr lang="pt-BR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1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 animBg="1"/>
      <p:bldP spid="10" grpId="0" animBg="1"/>
      <p:bldP spid="2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Sífilis na gestante alérgica a Penicilina</a:t>
            </a:r>
            <a:r>
              <a:rPr lang="pt-BR" dirty="0"/>
              <a:t> 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pt-BR" sz="2400" dirty="0"/>
              <a:t>Tetraciclinas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Eritromicina</a:t>
            </a:r>
          </a:p>
        </p:txBody>
      </p:sp>
      <p:cxnSp>
        <p:nvCxnSpPr>
          <p:cNvPr id="5" name="Conector reto 4"/>
          <p:cNvCxnSpPr>
            <a:cxnSpLocks/>
          </p:cNvCxnSpPr>
          <p:nvPr/>
        </p:nvCxnSpPr>
        <p:spPr>
          <a:xfrm>
            <a:off x="3503712" y="2132856"/>
            <a:ext cx="172819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665463"/>
            <a:ext cx="3371850" cy="354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ultiplicar 9"/>
          <p:cNvSpPr/>
          <p:nvPr/>
        </p:nvSpPr>
        <p:spPr>
          <a:xfrm>
            <a:off x="6312024" y="3284984"/>
            <a:ext cx="1344301" cy="1296144"/>
          </a:xfrm>
          <a:prstGeom prst="mathMultiply">
            <a:avLst>
              <a:gd name="adj1" fmla="val 19147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Sífilis gestacional – esperar para tratar o R.N?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7FDA0C0-EF75-B60D-C7EF-3DAC9D47E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1" y="2913689"/>
            <a:ext cx="36179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79377" y="5700481"/>
            <a:ext cx="404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dirty="0">
                <a:latin typeface="+mn-lt"/>
              </a:rPr>
              <a:t>Hutchinson</a:t>
            </a:r>
          </a:p>
        </p:txBody>
      </p:sp>
      <p:pic>
        <p:nvPicPr>
          <p:cNvPr id="2055" name="Picture 7" descr="http://eso-cdn.bestpractice.bmj.com/best-practice/images/bp/en-gb/525-3_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92896"/>
            <a:ext cx="180181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8432402" y="5720692"/>
            <a:ext cx="404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dirty="0">
                <a:latin typeface="+mn-lt"/>
              </a:rPr>
              <a:t>Tíbia em sabre</a:t>
            </a:r>
          </a:p>
        </p:txBody>
      </p:sp>
      <p:pic>
        <p:nvPicPr>
          <p:cNvPr id="2057" name="Picture 9" descr="http://images2.wikia.nocookie.net/__cb20130623092613/aia1317/pt-br/images/5/58/Sifilis_congenita_tardi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6" y="2819232"/>
            <a:ext cx="28590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420729B-ACD1-6037-A4A5-9ABFEE48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9" y="5719105"/>
            <a:ext cx="404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dirty="0">
                <a:latin typeface="+mn-lt"/>
              </a:rPr>
              <a:t>Fronte olímpica</a:t>
            </a:r>
          </a:p>
        </p:txBody>
      </p:sp>
    </p:spTree>
    <p:extLst>
      <p:ext uri="{BB962C8B-B14F-4D97-AF65-F5344CB8AC3E}">
        <p14:creationId xmlns:p14="http://schemas.microsoft.com/office/powerpoint/2010/main" val="4895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Sífilis gestacional x Alergia a Penicilina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Ceftriaxona</a:t>
            </a:r>
            <a:r>
              <a:rPr lang="pt-BR" dirty="0"/>
              <a:t>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 1 grama / dia – 15 dias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/>
              <a:t>Começar com a gestante internada</a:t>
            </a:r>
          </a:p>
          <a:p>
            <a:pPr>
              <a:spcAft>
                <a:spcPts val="1200"/>
              </a:spcAft>
            </a:pPr>
            <a:r>
              <a:rPr lang="pt-BR" dirty="0"/>
              <a:t>(alergia cruzada com Penicilina – 10%)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 Em relação ao R.N., esse tratamento é considerado inadequado: ele deverá ser tratado com penicilina (e se ele também for alérgico?)</a:t>
            </a:r>
          </a:p>
        </p:txBody>
      </p:sp>
    </p:spTree>
    <p:extLst>
      <p:ext uri="{BB962C8B-B14F-4D97-AF65-F5344CB8AC3E}">
        <p14:creationId xmlns:p14="http://schemas.microsoft.com/office/powerpoint/2010/main" val="6409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34DB1-A1C3-4157-B579-5510BE4B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Ceftriaxona - efeitos adversos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B61BC8-A7B3-4838-846E-D379C7735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Alergia</a:t>
            </a:r>
          </a:p>
          <a:p>
            <a:r>
              <a:rPr lang="pt-BR" sz="2800" dirty="0"/>
              <a:t>Indução enzimática</a:t>
            </a:r>
          </a:p>
          <a:p>
            <a:r>
              <a:rPr lang="pt-BR" sz="2800" dirty="0"/>
              <a:t>Formação de complexo cálcico com a bile: “lama biliar”</a:t>
            </a:r>
          </a:p>
          <a:p>
            <a:r>
              <a:rPr lang="pt-BR" sz="2800" dirty="0"/>
              <a:t>Alta taxa de ligação às proteínas plasmáticas</a:t>
            </a:r>
          </a:p>
          <a:p>
            <a:r>
              <a:rPr lang="pt-BR" sz="2800" dirty="0"/>
              <a:t>Em crianças com menos de 3 meses de idade – pode deslocar a bilirrubina indireta da proteína = </a:t>
            </a:r>
            <a:r>
              <a:rPr lang="pt-BR" sz="2800" dirty="0" err="1"/>
              <a:t>hiperbilirrubinemia</a:t>
            </a:r>
            <a:r>
              <a:rPr lang="pt-BR" sz="2800" dirty="0"/>
              <a:t> indireta = </a:t>
            </a:r>
            <a:r>
              <a:rPr lang="pt-BR" sz="2800" dirty="0" err="1"/>
              <a:t>kernicterus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04993A-39E7-1EEE-ADED-7009C232A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6"/>
          <a:stretch/>
        </p:blipFill>
        <p:spPr>
          <a:xfrm>
            <a:off x="7968208" y="4723735"/>
            <a:ext cx="3697752" cy="19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65411-ED34-08A3-9FA6-41DDA031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/>
              <a:t>Ceftriaxona</a:t>
            </a:r>
            <a:r>
              <a:rPr lang="pt-BR" sz="4000" dirty="0"/>
              <a:t> - doses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10710A-1A77-E3A3-F0CA-09ACB1428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Adultos – 1 a 2 g. cada 12 ou 24 horas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Crianças – 50 mg a 100 mg / Kg / dia</a:t>
            </a:r>
          </a:p>
        </p:txBody>
      </p:sp>
    </p:spTree>
    <p:extLst>
      <p:ext uri="{BB962C8B-B14F-4D97-AF65-F5344CB8AC3E}">
        <p14:creationId xmlns:p14="http://schemas.microsoft.com/office/powerpoint/2010/main" val="8764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34DB1-A1C3-4157-B579-5510BE4B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/>
              <a:t>Cefotaxima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B61BC8-A7B3-4838-846E-D379C7735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Mesmo espectro e indicações da Ceftriaxona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Diferença: não se concentra na bile (opção no R.N</a:t>
            </a:r>
            <a:r>
              <a:rPr lang="pt-BR" sz="2800"/>
              <a:t>.– “</a:t>
            </a:r>
            <a:r>
              <a:rPr lang="pt-BR" sz="2800" dirty="0"/>
              <a:t>lama biliar”)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Nomes comerciais: </a:t>
            </a:r>
            <a:r>
              <a:rPr lang="pt-BR" sz="2800" dirty="0" err="1"/>
              <a:t>cetazima</a:t>
            </a:r>
            <a:r>
              <a:rPr lang="pt-BR" sz="2800" dirty="0"/>
              <a:t>, </a:t>
            </a:r>
            <a:r>
              <a:rPr lang="pt-BR" sz="2800" dirty="0" err="1"/>
              <a:t>clafordil</a:t>
            </a:r>
            <a:r>
              <a:rPr lang="pt-BR" sz="2800" dirty="0"/>
              <a:t>, </a:t>
            </a:r>
            <a:r>
              <a:rPr lang="pt-BR" sz="2800" dirty="0" err="1"/>
              <a:t>kefozil</a:t>
            </a:r>
            <a:r>
              <a:rPr lang="pt-BR" sz="2800" dirty="0"/>
              <a:t> 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Doses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Adulto: 1- 4 g/dia (2 ou 3 aplicações)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Criança: 50-100mg/kg/dia</a:t>
            </a:r>
          </a:p>
        </p:txBody>
      </p:sp>
    </p:spTree>
    <p:extLst>
      <p:ext uri="{BB962C8B-B14F-4D97-AF65-F5344CB8AC3E}">
        <p14:creationId xmlns:p14="http://schemas.microsoft.com/office/powerpoint/2010/main" val="33147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249B0-D711-9A6A-6D69-3784F51F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err="1"/>
              <a:t>Cefdinir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B7796D-1FBC-1004-F0DE-DE26BAE8B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Cefalosporina de 3ª geração para uso oral </a:t>
            </a:r>
          </a:p>
          <a:p>
            <a:pPr marL="0" indent="0">
              <a:buNone/>
            </a:pPr>
            <a:r>
              <a:rPr lang="pt-BR" dirty="0"/>
              <a:t>   (</a:t>
            </a:r>
            <a:r>
              <a:rPr lang="pt-BR" dirty="0" err="1"/>
              <a:t>Cefxima</a:t>
            </a:r>
            <a:r>
              <a:rPr lang="pt-BR" dirty="0"/>
              <a:t> e </a:t>
            </a:r>
            <a:r>
              <a:rPr lang="pt-BR" dirty="0" err="1"/>
              <a:t>Ceftamet</a:t>
            </a:r>
            <a:r>
              <a:rPr lang="pt-BR" dirty="0"/>
              <a:t> ressuscitadas?)</a:t>
            </a:r>
          </a:p>
          <a:p>
            <a:r>
              <a:rPr lang="pt-BR" dirty="0"/>
              <a:t>Espectro</a:t>
            </a:r>
          </a:p>
          <a:p>
            <a:pPr marL="0" indent="0">
              <a:buNone/>
            </a:pPr>
            <a:r>
              <a:rPr lang="pt-BR" dirty="0"/>
              <a:t>  Gram positivos: </a:t>
            </a:r>
            <a:r>
              <a:rPr lang="pt-BR" i="1" dirty="0" err="1"/>
              <a:t>streptococcus</a:t>
            </a:r>
            <a:r>
              <a:rPr lang="pt-BR" i="1" dirty="0"/>
              <a:t> </a:t>
            </a:r>
            <a:r>
              <a:rPr lang="pt-BR" i="1" dirty="0" err="1"/>
              <a:t>pyogenes</a:t>
            </a:r>
            <a:r>
              <a:rPr lang="pt-BR" i="1" dirty="0"/>
              <a:t>, S. </a:t>
            </a:r>
            <a:r>
              <a:rPr lang="pt-BR" i="1" dirty="0" err="1"/>
              <a:t>Pneumoniae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                          </a:t>
            </a:r>
            <a:r>
              <a:rPr lang="pt-BR" dirty="0"/>
              <a:t>limitação ante o </a:t>
            </a:r>
            <a:r>
              <a:rPr lang="pt-BR" i="1" dirty="0" err="1"/>
              <a:t>S.aureus</a:t>
            </a:r>
            <a:endParaRPr lang="pt-BR" i="1" dirty="0"/>
          </a:p>
          <a:p>
            <a:pPr marL="0" indent="0">
              <a:buNone/>
            </a:pPr>
            <a:r>
              <a:rPr lang="pt-BR" i="1" dirty="0"/>
              <a:t>  </a:t>
            </a:r>
            <a:r>
              <a:rPr lang="pt-BR" dirty="0"/>
              <a:t>Gram negativos: </a:t>
            </a:r>
            <a:r>
              <a:rPr lang="pt-BR" i="1" dirty="0" err="1"/>
              <a:t>Haemophilus</a:t>
            </a:r>
            <a:r>
              <a:rPr lang="pt-BR" i="1" dirty="0"/>
              <a:t> </a:t>
            </a:r>
            <a:r>
              <a:rPr lang="pt-BR" i="1" dirty="0" err="1"/>
              <a:t>influenzae</a:t>
            </a:r>
            <a:r>
              <a:rPr lang="pt-BR" i="1" dirty="0"/>
              <a:t>, </a:t>
            </a:r>
            <a:r>
              <a:rPr lang="pt-BR" i="1" dirty="0" err="1"/>
              <a:t>Moraxela</a:t>
            </a:r>
            <a:r>
              <a:rPr lang="pt-BR" i="1" dirty="0"/>
              <a:t> </a:t>
            </a:r>
            <a:r>
              <a:rPr lang="pt-BR" i="1" dirty="0" err="1"/>
              <a:t>Catharralis</a:t>
            </a:r>
            <a:r>
              <a:rPr lang="pt-BR" i="1" dirty="0"/>
              <a:t>,</a:t>
            </a:r>
          </a:p>
          <a:p>
            <a:pPr marL="0" indent="0">
              <a:buNone/>
            </a:pPr>
            <a:r>
              <a:rPr lang="pt-BR" i="1" dirty="0"/>
              <a:t>                           </a:t>
            </a:r>
            <a:r>
              <a:rPr lang="pt-BR" i="1" dirty="0" err="1"/>
              <a:t>Klebsiella</a:t>
            </a:r>
            <a:r>
              <a:rPr lang="pt-BR" i="1" dirty="0"/>
              <a:t> </a:t>
            </a:r>
            <a:r>
              <a:rPr lang="pt-BR" i="1" dirty="0" err="1"/>
              <a:t>pneumoniae</a:t>
            </a:r>
            <a:r>
              <a:rPr lang="pt-BR" i="1" dirty="0"/>
              <a:t> </a:t>
            </a:r>
            <a:r>
              <a:rPr lang="pt-BR" dirty="0"/>
              <a:t>e cepas de </a:t>
            </a:r>
            <a:r>
              <a:rPr lang="pt-BR" i="1" dirty="0"/>
              <a:t>E. coli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74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BD8D7-9F68-DDB5-2438-B4ED3F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Cefdinir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A74FB-4477-E3F2-7D56-E5234D8C7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Indicações: </a:t>
            </a:r>
            <a:r>
              <a:rPr lang="pt-BR" dirty="0" err="1"/>
              <a:t>faringotonsilite</a:t>
            </a:r>
            <a:r>
              <a:rPr lang="pt-BR" dirty="0"/>
              <a:t>, otite média, sinusite, pneumonia, infecções da pele e urinárias (as mesmas da </a:t>
            </a:r>
            <a:r>
              <a:rPr lang="pt-BR" dirty="0" err="1"/>
              <a:t>axetilcefuroxime</a:t>
            </a:r>
            <a:r>
              <a:rPr lang="pt-BR" dirty="0"/>
              <a:t> e da associação de Amoxicilina + clavulanato de potássio)</a:t>
            </a:r>
          </a:p>
          <a:p>
            <a:r>
              <a:rPr lang="pt-BR" dirty="0"/>
              <a:t>Farmacocinética: boa absorção em presença de alimentos. Eliminação renal ativa</a:t>
            </a:r>
          </a:p>
          <a:p>
            <a:r>
              <a:rPr lang="pt-BR" dirty="0"/>
              <a:t>Doses - crianças – 14 mg / Kg / dia (até 600 mg), em duas tomadas</a:t>
            </a:r>
          </a:p>
          <a:p>
            <a:r>
              <a:rPr lang="pt-BR" dirty="0"/>
              <a:t>            adultos – 300 mg 12/12 horas, ou 600 mg/dia – 10 dias</a:t>
            </a:r>
          </a:p>
          <a:p>
            <a:r>
              <a:rPr lang="pt-BR" dirty="0"/>
              <a:t>Efeitos adversos: náuseas, diarreia, eosinofilia.</a:t>
            </a:r>
          </a:p>
          <a:p>
            <a:r>
              <a:rPr lang="pt-BR" dirty="0"/>
              <a:t>Nomes comerciais: </a:t>
            </a:r>
            <a:r>
              <a:rPr lang="pt-BR" dirty="0" err="1"/>
              <a:t>Terza</a:t>
            </a:r>
            <a:r>
              <a:rPr lang="pt-BR" dirty="0"/>
              <a:t>, </a:t>
            </a:r>
            <a:r>
              <a:rPr lang="pt-BR" dirty="0" err="1"/>
              <a:t>Cefdiel</a:t>
            </a:r>
            <a:r>
              <a:rPr lang="pt-BR" dirty="0"/>
              <a:t>, </a:t>
            </a:r>
            <a:r>
              <a:rPr lang="pt-BR" dirty="0" err="1"/>
              <a:t>Cefrine</a:t>
            </a:r>
            <a:r>
              <a:rPr lang="pt-BR" dirty="0"/>
              <a:t>, </a:t>
            </a:r>
            <a:r>
              <a:rPr lang="pt-BR" dirty="0" err="1"/>
              <a:t>Kefnir</a:t>
            </a:r>
            <a:r>
              <a:rPr lang="pt-BR" dirty="0"/>
              <a:t>, </a:t>
            </a:r>
            <a:r>
              <a:rPr lang="pt-BR" dirty="0" err="1"/>
              <a:t>Omnicef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623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CB77FEA-ACE2-0CAF-B1B1-4998F631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E0BED0-6692-1B0B-D318-E122D1F8A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dirty="0" err="1"/>
              <a:t>Betalactâmicos</a:t>
            </a:r>
            <a:r>
              <a:rPr lang="pt-BR" dirty="0"/>
              <a:t> - Ácido-7-aminocefalosporânico (7 ACA)</a:t>
            </a:r>
          </a:p>
          <a:p>
            <a:pPr>
              <a:lnSpc>
                <a:spcPct val="200000"/>
              </a:lnSpc>
            </a:pPr>
            <a:r>
              <a:rPr lang="pt-BR" dirty="0"/>
              <a:t>Mecanismo de ação: Bactericidas de parede</a:t>
            </a:r>
          </a:p>
          <a:p>
            <a:pPr>
              <a:lnSpc>
                <a:spcPct val="200000"/>
              </a:lnSpc>
            </a:pPr>
            <a:r>
              <a:rPr lang="pt-BR" dirty="0"/>
              <a:t>Eliminação renal, em atividade</a:t>
            </a:r>
          </a:p>
        </p:txBody>
      </p:sp>
    </p:spTree>
    <p:extLst>
      <p:ext uri="{BB962C8B-B14F-4D97-AF65-F5344CB8AC3E}">
        <p14:creationId xmlns:p14="http://schemas.microsoft.com/office/powerpoint/2010/main" val="11765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34DB1-A1C3-4157-B579-5510BE4B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Cefalosporinas de 4ª geração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B61BC8-A7B3-4838-846E-D379C7735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t-BR" sz="2800" dirty="0"/>
              <a:t>Espectro</a:t>
            </a:r>
          </a:p>
          <a:p>
            <a:pPr lvl="1">
              <a:spcAft>
                <a:spcPts val="1200"/>
              </a:spcAft>
            </a:pPr>
            <a:r>
              <a:rPr lang="pt-BR" sz="2800" dirty="0"/>
              <a:t>Agem sobre Gram negativos, inclusive Pseudomonas</a:t>
            </a:r>
          </a:p>
          <a:p>
            <a:pPr lvl="1">
              <a:spcAft>
                <a:spcPts val="1200"/>
              </a:spcAft>
            </a:pPr>
            <a:r>
              <a:rPr lang="pt-BR" sz="2800" dirty="0"/>
              <a:t>Boa ação sobre Gram positivos, incluindo o Estafilococo</a:t>
            </a:r>
          </a:p>
          <a:p>
            <a:pPr lvl="1">
              <a:spcAft>
                <a:spcPts val="1200"/>
              </a:spcAft>
            </a:pPr>
            <a:r>
              <a:rPr lang="pt-BR" sz="2800" dirty="0"/>
              <a:t>Indução enzimática quase nula</a:t>
            </a:r>
          </a:p>
        </p:txBody>
      </p:sp>
    </p:spTree>
    <p:extLst>
      <p:ext uri="{BB962C8B-B14F-4D97-AF65-F5344CB8AC3E}">
        <p14:creationId xmlns:p14="http://schemas.microsoft.com/office/powerpoint/2010/main" val="19893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34DB1-A1C3-4157-B579-5510BE4B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Cefalosporinas de 4ª geração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B61BC8-A7B3-4838-846E-D379C7735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b="1" dirty="0" err="1"/>
              <a:t>Cefpiroma</a:t>
            </a:r>
            <a:r>
              <a:rPr lang="pt-BR" b="1" dirty="0"/>
              <a:t> (</a:t>
            </a:r>
            <a:r>
              <a:rPr lang="pt-BR" b="1" dirty="0" err="1"/>
              <a:t>Cefrom</a:t>
            </a:r>
            <a:r>
              <a:rPr lang="pt-BR" b="1" dirty="0"/>
              <a:t>)</a:t>
            </a:r>
          </a:p>
          <a:p>
            <a:pPr lvl="1">
              <a:spcAft>
                <a:spcPts val="600"/>
              </a:spcAft>
            </a:pPr>
            <a:r>
              <a:rPr lang="pt-BR" sz="2400" dirty="0"/>
              <a:t>I.V ou I.M.</a:t>
            </a:r>
          </a:p>
          <a:p>
            <a:pPr lvl="1">
              <a:spcAft>
                <a:spcPts val="600"/>
              </a:spcAft>
            </a:pPr>
            <a:r>
              <a:rPr lang="pt-BR" sz="2400" dirty="0"/>
              <a:t>Dose adulto: 1 a 2 g a cada 8 ou 12 h</a:t>
            </a:r>
          </a:p>
          <a:p>
            <a:pPr lvl="1">
              <a:spcAft>
                <a:spcPts val="1800"/>
              </a:spcAft>
            </a:pPr>
            <a:r>
              <a:rPr lang="pt-BR" sz="2400" dirty="0"/>
              <a:t>Dose criança: 50 mg/kg/dia</a:t>
            </a:r>
          </a:p>
          <a:p>
            <a:pPr>
              <a:spcAft>
                <a:spcPts val="600"/>
              </a:spcAft>
            </a:pPr>
            <a:r>
              <a:rPr lang="pt-BR" b="1" dirty="0" err="1"/>
              <a:t>Cefpima</a:t>
            </a:r>
            <a:r>
              <a:rPr lang="pt-BR" b="1" dirty="0"/>
              <a:t> (</a:t>
            </a:r>
            <a:r>
              <a:rPr lang="pt-BR" b="1" dirty="0" err="1"/>
              <a:t>Clocef</a:t>
            </a:r>
            <a:r>
              <a:rPr lang="pt-BR" b="1" dirty="0"/>
              <a:t>, </a:t>
            </a:r>
            <a:r>
              <a:rPr lang="pt-BR" b="1" dirty="0" err="1"/>
              <a:t>Unifepim</a:t>
            </a:r>
            <a:r>
              <a:rPr lang="pt-BR" b="1" dirty="0"/>
              <a:t>)</a:t>
            </a:r>
          </a:p>
          <a:p>
            <a:pPr lvl="1">
              <a:spcAft>
                <a:spcPts val="600"/>
              </a:spcAft>
            </a:pPr>
            <a:r>
              <a:rPr lang="pt-BR" sz="2400" dirty="0"/>
              <a:t>I.V ou I.M.</a:t>
            </a:r>
          </a:p>
          <a:p>
            <a:pPr lvl="1">
              <a:spcAft>
                <a:spcPts val="600"/>
              </a:spcAft>
            </a:pPr>
            <a:r>
              <a:rPr lang="pt-BR" sz="2400" dirty="0"/>
              <a:t>Dose adulto: 1 a 2 g a cada 8 ou 12 h</a:t>
            </a:r>
          </a:p>
          <a:p>
            <a:pPr lvl="1">
              <a:spcAft>
                <a:spcPts val="600"/>
              </a:spcAft>
            </a:pPr>
            <a:r>
              <a:rPr lang="pt-BR" sz="2400" dirty="0"/>
              <a:t>Dose criança: 30-50 mg/kg/dia</a:t>
            </a:r>
          </a:p>
        </p:txBody>
      </p:sp>
    </p:spTree>
    <p:extLst>
      <p:ext uri="{BB962C8B-B14F-4D97-AF65-F5344CB8AC3E}">
        <p14:creationId xmlns:p14="http://schemas.microsoft.com/office/powerpoint/2010/main" val="28003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34DB1-A1C3-4157-B579-5510BE4B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Cefalosporinas de 5ª geração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B61BC8-A7B3-4838-846E-D379C7735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1412776"/>
            <a:ext cx="11521280" cy="32403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b="1" dirty="0" err="1"/>
              <a:t>Ceftarolina</a:t>
            </a:r>
            <a:r>
              <a:rPr lang="pt-BR" b="1" dirty="0"/>
              <a:t> (</a:t>
            </a:r>
            <a:r>
              <a:rPr lang="pt-BR" b="1" dirty="0" err="1"/>
              <a:t>Zinforo</a:t>
            </a:r>
            <a:r>
              <a:rPr lang="pt-BR" b="1" dirty="0"/>
              <a:t>)</a:t>
            </a:r>
          </a:p>
          <a:p>
            <a:pPr lvl="1">
              <a:defRPr/>
            </a:pPr>
            <a:r>
              <a:rPr lang="pt-BR" sz="2400" dirty="0"/>
              <a:t>Espectro</a:t>
            </a:r>
          </a:p>
          <a:p>
            <a:pPr marL="457200" lvl="1" indent="0">
              <a:buNone/>
              <a:defRPr/>
            </a:pPr>
            <a:r>
              <a:rPr lang="pt-BR" sz="2400" dirty="0">
                <a:solidFill>
                  <a:schemeClr val="tx2"/>
                </a:solidFill>
              </a:rPr>
              <a:t>   G +  </a:t>
            </a:r>
            <a:r>
              <a:rPr lang="pt-BR" sz="2400" i="1" dirty="0"/>
              <a:t>S. aureus </a:t>
            </a:r>
            <a:r>
              <a:rPr lang="pt-BR" sz="2400" dirty="0"/>
              <a:t>resistente a </a:t>
            </a:r>
            <a:r>
              <a:rPr lang="pt-BR" sz="2400" dirty="0" err="1"/>
              <a:t>Oxacilina</a:t>
            </a:r>
            <a:endParaRPr lang="pt-BR" sz="2400" dirty="0"/>
          </a:p>
          <a:p>
            <a:pPr marL="457200" lvl="1" indent="0">
              <a:buNone/>
              <a:defRPr/>
            </a:pPr>
            <a:r>
              <a:rPr lang="pt-BR" sz="2400" dirty="0"/>
              <a:t>          </a:t>
            </a:r>
            <a:r>
              <a:rPr lang="pt-BR" sz="2400" i="1" dirty="0"/>
              <a:t>Streptococcus </a:t>
            </a:r>
            <a:r>
              <a:rPr lang="pt-BR" sz="2400" i="1" dirty="0" err="1"/>
              <a:t>pyogenes</a:t>
            </a:r>
            <a:endParaRPr lang="pt-BR" sz="2400" i="1" dirty="0"/>
          </a:p>
          <a:p>
            <a:pPr marL="457200" lvl="1" indent="0">
              <a:buNone/>
              <a:defRPr/>
            </a:pPr>
            <a:r>
              <a:rPr lang="pt-BR" sz="2400" i="1" dirty="0"/>
              <a:t>          Streptococcus </a:t>
            </a:r>
            <a:r>
              <a:rPr lang="pt-BR" sz="2400" i="1" dirty="0" err="1"/>
              <a:t>agalactiae</a:t>
            </a:r>
            <a:r>
              <a:rPr lang="pt-BR" sz="2400" i="1" dirty="0"/>
              <a:t> </a:t>
            </a:r>
            <a:r>
              <a:rPr lang="pt-BR" sz="2400" dirty="0"/>
              <a:t>(grupo B)</a:t>
            </a:r>
          </a:p>
          <a:p>
            <a:pPr marL="457200" lvl="1" indent="0">
              <a:buNone/>
              <a:defRPr/>
            </a:pPr>
            <a:r>
              <a:rPr lang="pt-BR" sz="2400" dirty="0"/>
              <a:t>          </a:t>
            </a:r>
            <a:r>
              <a:rPr lang="pt-BR" sz="2400" i="1" dirty="0"/>
              <a:t>Streptococcus </a:t>
            </a:r>
            <a:r>
              <a:rPr lang="pt-BR" sz="2400" i="1" dirty="0" err="1"/>
              <a:t>pneumoniae</a:t>
            </a:r>
            <a:endParaRPr lang="pt-BR" sz="2400" i="1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1F5F305-704B-D6FB-B05E-EA15984BBA28}"/>
              </a:ext>
            </a:extLst>
          </p:cNvPr>
          <p:cNvSpPr txBox="1">
            <a:spLocks/>
          </p:cNvSpPr>
          <p:nvPr/>
        </p:nvSpPr>
        <p:spPr>
          <a:xfrm>
            <a:off x="6803988" y="1916832"/>
            <a:ext cx="504056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</a:rPr>
              <a:t>G - 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E.coli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</a:rPr>
              <a:t>,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K.pneumoniae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</a:rPr>
              <a:t>,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</a:pPr>
            <a:r>
              <a:rPr lang="pt-BR" i="1" dirty="0">
                <a:solidFill>
                  <a:schemeClr val="tx2"/>
                </a:solidFill>
                <a:latin typeface="Barlow" panose="00000500000000000000" pitchFamily="2" charset="0"/>
              </a:rPr>
              <a:t>     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K.oxytoca</a:t>
            </a:r>
            <a:endParaRPr lang="pt-BR" i="1" dirty="0">
              <a:solidFill>
                <a:schemeClr val="tx2"/>
              </a:solidFill>
              <a:latin typeface="Barlow" panose="00000500000000000000" pitchFamily="2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</a:rPr>
              <a:t>     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Morganella</a:t>
            </a:r>
            <a:r>
              <a:rPr lang="pt-BR" i="1" dirty="0">
                <a:solidFill>
                  <a:schemeClr val="tx2"/>
                </a:solidFill>
                <a:latin typeface="Barlow" panose="00000500000000000000" pitchFamily="2" charset="0"/>
              </a:rPr>
              <a:t>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morgann</a:t>
            </a:r>
            <a:r>
              <a:rPr lang="pt-BR" sz="2400" dirty="0" err="1">
                <a:solidFill>
                  <a:schemeClr val="tx2"/>
                </a:solidFill>
                <a:latin typeface="Barlow" panose="00000500000000000000" pitchFamily="2" charset="0"/>
              </a:rPr>
              <a:t>i</a:t>
            </a:r>
            <a:r>
              <a:rPr lang="pt-BR" sz="2400" dirty="0">
                <a:solidFill>
                  <a:schemeClr val="tx2"/>
                </a:solidFill>
                <a:latin typeface="Barlow" panose="00000500000000000000" pitchFamily="2" charset="0"/>
              </a:rPr>
              <a:t>,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</a:pPr>
            <a:r>
              <a:rPr lang="pt-BR" i="1" dirty="0">
                <a:solidFill>
                  <a:schemeClr val="tx2"/>
                </a:solidFill>
                <a:latin typeface="Barlow" panose="00000500000000000000" pitchFamily="2" charset="0"/>
              </a:rPr>
              <a:t>     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Acinetobacter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</a:rPr>
              <a:t> baumannii,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</a:pPr>
            <a:r>
              <a:rPr lang="pt-BR" i="1" dirty="0">
                <a:solidFill>
                  <a:schemeClr val="tx2"/>
                </a:solidFill>
                <a:latin typeface="Barlow" panose="00000500000000000000" pitchFamily="2" charset="0"/>
              </a:rPr>
              <a:t>     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Stenotrophomonas</a:t>
            </a:r>
            <a:r>
              <a:rPr lang="pt-BR" sz="2400" i="1" dirty="0">
                <a:solidFill>
                  <a:schemeClr val="tx2"/>
                </a:solidFill>
                <a:latin typeface="Barlow" panose="00000500000000000000" pitchFamily="2" charset="0"/>
              </a:rPr>
              <a:t> </a:t>
            </a:r>
            <a:r>
              <a:rPr lang="pt-BR" sz="2400" i="1" dirty="0" err="1">
                <a:solidFill>
                  <a:schemeClr val="tx2"/>
                </a:solidFill>
                <a:latin typeface="Barlow" panose="00000500000000000000" pitchFamily="2" charset="0"/>
              </a:rPr>
              <a:t>maltophilia</a:t>
            </a:r>
            <a:endParaRPr lang="pt-BR" sz="2400" i="1" dirty="0">
              <a:solidFill>
                <a:schemeClr val="tx2"/>
              </a:solidFill>
              <a:latin typeface="Barlow" panose="00000500000000000000" pitchFamily="2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5D57FB0-DE5B-3864-FC98-440146A81070}"/>
              </a:ext>
            </a:extLst>
          </p:cNvPr>
          <p:cNvSpPr txBox="1">
            <a:spLocks/>
          </p:cNvSpPr>
          <p:nvPr/>
        </p:nvSpPr>
        <p:spPr>
          <a:xfrm>
            <a:off x="3287688" y="4177382"/>
            <a:ext cx="5544616" cy="697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chemeClr val="tx2"/>
                </a:solidFill>
                <a:latin typeface="Barlow" panose="00000500000000000000" pitchFamily="2" charset="0"/>
              </a:rPr>
              <a:t>Não age bem sobre anaeróbios</a:t>
            </a:r>
          </a:p>
        </p:txBody>
      </p:sp>
    </p:spTree>
    <p:extLst>
      <p:ext uri="{BB962C8B-B14F-4D97-AF65-F5344CB8AC3E}">
        <p14:creationId xmlns:p14="http://schemas.microsoft.com/office/powerpoint/2010/main" val="14222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458E4-C7B6-F61D-4C05-509886D5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Ceftarolina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22E121-ECB2-DCBB-493A-0439D96F1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/>
              <a:t>Adultos: 600 mg de 12/12  horas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/>
              <a:t>Crianças: 0 a 2 meses – 6 mg/Kg de 8/8 horas</a:t>
            </a:r>
          </a:p>
          <a:p>
            <a:pPr marL="0" indent="0">
              <a:buNone/>
            </a:pPr>
            <a:r>
              <a:rPr lang="pt-BR" dirty="0"/>
              <a:t>                      2 meses a 2 anos – 8 mg/Kg de 8/8 horas</a:t>
            </a:r>
          </a:p>
          <a:p>
            <a:pPr marL="0" indent="0">
              <a:buNone/>
            </a:pPr>
            <a:r>
              <a:rPr lang="pt-BR" dirty="0"/>
              <a:t>                      2 a 12 anos – 12 mg/Kg de 8/8 horas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/>
              <a:t>                      12 a 18 anos – mesma dose</a:t>
            </a:r>
          </a:p>
          <a:p>
            <a:r>
              <a:rPr lang="pt-BR" dirty="0"/>
              <a:t> Infusão I.V. durante 1 hora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814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D18A8-026F-4E17-743C-5844194A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Cefalosporinas de 5ª geração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b="1" dirty="0" err="1">
                <a:sym typeface="Wingdings" pitchFamily="2" charset="2"/>
              </a:rPr>
              <a:t>Ceftobiprole</a:t>
            </a:r>
            <a:r>
              <a:rPr lang="pt-BR" sz="2500" dirty="0">
                <a:sym typeface="Wingdings" pitchFamily="2" charset="2"/>
              </a:rPr>
              <a:t>  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dirty="0">
                <a:sym typeface="Wingdings" pitchFamily="2" charset="2"/>
              </a:rPr>
              <a:t>Ainda não disponível no Brasil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dirty="0">
                <a:sym typeface="Wingdings" pitchFamily="2" charset="2"/>
              </a:rPr>
              <a:t>Intensa ação sobre Estafilococos resistentes a </a:t>
            </a:r>
            <a:r>
              <a:rPr lang="pt-BR" sz="2400" dirty="0" err="1">
                <a:sym typeface="Wingdings" pitchFamily="2" charset="2"/>
              </a:rPr>
              <a:t>Oxacilina</a:t>
            </a:r>
            <a:r>
              <a:rPr lang="pt-BR" sz="2400" dirty="0">
                <a:sym typeface="Wingdings" pitchFamily="2" charset="2"/>
              </a:rPr>
              <a:t> e Vancomicina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dirty="0">
                <a:sym typeface="Wingdings" pitchFamily="2" charset="2"/>
              </a:rPr>
              <a:t>Excelente ação contra bactérias G-, inclusive enterobactérias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dirty="0">
                <a:sym typeface="Wingdings" pitchFamily="2" charset="2"/>
              </a:rPr>
              <a:t>Posologia adulto: 500 a 750 mg 12/12 horas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400" dirty="0">
                <a:sym typeface="Wingdings" pitchFamily="2" charset="2"/>
              </a:rPr>
              <a:t>Infusão durante 1 hora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5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endParaRPr lang="pt-BR" sz="2500" dirty="0">
              <a:sym typeface="Wingdings" pitchFamily="2" charset="2"/>
            </a:endParaRPr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567DB7-C69B-2D85-52B2-52B328B0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ter acesso à aula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AF8F472-4C06-6C52-5E01-0FC537521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2636912"/>
            <a:ext cx="11521280" cy="2016224"/>
          </a:xfrm>
        </p:spPr>
        <p:txBody>
          <a:bodyPr/>
          <a:lstStyle/>
          <a:p>
            <a:r>
              <a:rPr lang="pt-BR" dirty="0"/>
              <a:t>Acesse o QR </a:t>
            </a:r>
            <a:r>
              <a:rPr lang="pt-BR" dirty="0" err="1"/>
              <a:t>code</a:t>
            </a:r>
            <a:r>
              <a:rPr lang="pt-BR" dirty="0"/>
              <a:t> ao lado: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ACDF13F-A9A7-1E7E-3DC0-FB3880F80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2857" r="12696" b="12917"/>
          <a:stretch/>
        </p:blipFill>
        <p:spPr>
          <a:xfrm>
            <a:off x="6816080" y="1662750"/>
            <a:ext cx="4037789" cy="40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Cefalosporinas</a:t>
            </a:r>
            <a:r>
              <a:rPr lang="pt-BR" dirty="0"/>
              <a:t> – Efeitos adversos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854075" indent="-4572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dirty="0">
                <a:sym typeface="Wingdings" pitchFamily="2" charset="2"/>
              </a:rPr>
              <a:t>Alergia, eosinofilia, mielotoxicidade (rara)</a:t>
            </a:r>
          </a:p>
          <a:p>
            <a:pPr marL="1181100" lvl="1" indent="-4572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ym typeface="Wingdings" pitchFamily="2" charset="2"/>
              </a:rPr>
              <a:t>Alergia cruzada com penicilina: </a:t>
            </a:r>
          </a:p>
          <a:p>
            <a:pPr marL="1533525" lvl="2" indent="-4572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ym typeface="Wingdings" pitchFamily="2" charset="2"/>
              </a:rPr>
              <a:t>20% - Cefalosporinas de 1ª geração</a:t>
            </a:r>
          </a:p>
          <a:p>
            <a:pPr marL="1533525" lvl="2" indent="-4572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ym typeface="Wingdings" pitchFamily="2" charset="2"/>
              </a:rPr>
              <a:t>10% - Cefalosporinas de 3ª geração</a:t>
            </a:r>
          </a:p>
          <a:p>
            <a:pPr marL="854075" indent="-4572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pt-BR" dirty="0">
                <a:sym typeface="Wingdings" pitchFamily="2" charset="2"/>
              </a:rPr>
              <a:t>Potencial </a:t>
            </a:r>
            <a:r>
              <a:rPr lang="pt-BR" dirty="0" err="1">
                <a:sym typeface="Wingdings" pitchFamily="2" charset="2"/>
              </a:rPr>
              <a:t>nefrotoxicidade</a:t>
            </a:r>
            <a:r>
              <a:rPr lang="pt-BR" dirty="0">
                <a:sym typeface="Wingdings" pitchFamily="2" charset="2"/>
              </a:rPr>
              <a:t> (</a:t>
            </a:r>
            <a:r>
              <a:rPr lang="pt-BR" dirty="0" err="1">
                <a:sym typeface="Wingdings" pitchFamily="2" charset="2"/>
              </a:rPr>
              <a:t>Cefaloridina</a:t>
            </a:r>
            <a:r>
              <a:rPr lang="pt-BR" dirty="0">
                <a:sym typeface="Wingdings" pitchFamily="2" charset="2"/>
              </a:rPr>
              <a:t>)</a:t>
            </a:r>
          </a:p>
          <a:p>
            <a:pPr marL="1311275" lvl="1" indent="-457200">
              <a:spcAft>
                <a:spcPts val="600"/>
              </a:spcAft>
              <a:buClr>
                <a:schemeClr val="tx1"/>
              </a:buClr>
            </a:pPr>
            <a:r>
              <a:rPr lang="pt-BR" sz="2400" dirty="0">
                <a:sym typeface="Wingdings" pitchFamily="2" charset="2"/>
              </a:rPr>
              <a:t> Associação com </a:t>
            </a:r>
            <a:r>
              <a:rPr lang="pt-BR" sz="2400" dirty="0" err="1">
                <a:sym typeface="Wingdings" pitchFamily="2" charset="2"/>
              </a:rPr>
              <a:t>aminoglicosídios</a:t>
            </a:r>
            <a:r>
              <a:rPr lang="pt-BR" sz="2400" dirty="0">
                <a:sym typeface="Wingdings" pitchFamily="2" charset="2"/>
              </a:rPr>
              <a:t> - Cautela</a:t>
            </a:r>
          </a:p>
          <a:p>
            <a:pPr marL="854075" indent="-457200">
              <a:lnSpc>
                <a:spcPct val="90000"/>
              </a:lnSpc>
              <a:buClr>
                <a:schemeClr val="tx1"/>
              </a:buClr>
            </a:pPr>
            <a:r>
              <a:rPr lang="pt-BR" dirty="0">
                <a:sym typeface="Wingdings" pitchFamily="2" charset="2"/>
              </a:rPr>
              <a:t>Indução enzimática (Cefalosporinas de 3</a:t>
            </a:r>
            <a:r>
              <a:rPr lang="pt-BR" baseline="30000" dirty="0">
                <a:sym typeface="Wingdings" pitchFamily="2" charset="2"/>
              </a:rPr>
              <a:t>a</a:t>
            </a:r>
            <a:r>
              <a:rPr lang="pt-BR" dirty="0">
                <a:sym typeface="Wingdings" pitchFamily="2" charset="2"/>
              </a:rPr>
              <a:t> geração)</a:t>
            </a:r>
          </a:p>
          <a:p>
            <a:pPr marL="892175" lvl="1" indent="-168275">
              <a:lnSpc>
                <a:spcPct val="90000"/>
              </a:lnSpc>
              <a:buClr>
                <a:srgbClr val="FFFF00"/>
              </a:buClr>
            </a:pPr>
            <a:endParaRPr lang="pt-BR" sz="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76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>
                <a:sym typeface="Wingdings" pitchFamily="2" charset="2"/>
              </a:rPr>
              <a:t>Cefalosporinas</a:t>
            </a:r>
            <a:r>
              <a:rPr lang="pt-BR" sz="4000" dirty="0">
                <a:sym typeface="Wingdings" pitchFamily="2" charset="2"/>
              </a:rPr>
              <a:t> de 1</a:t>
            </a:r>
            <a:r>
              <a:rPr lang="pt-BR" sz="4000" baseline="30000" dirty="0">
                <a:sym typeface="Wingdings" pitchFamily="2" charset="2"/>
              </a:rPr>
              <a:t>a</a:t>
            </a:r>
            <a:r>
              <a:rPr lang="pt-BR" sz="4000" dirty="0">
                <a:sym typeface="Wingdings" pitchFamily="2" charset="2"/>
              </a:rPr>
              <a:t> geração</a:t>
            </a:r>
            <a:endParaRPr lang="pt-BR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pt-BR" dirty="0">
                <a:sym typeface="Wingdings" pitchFamily="2" charset="2"/>
              </a:rPr>
              <a:t>Espectro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ym typeface="Wingdings" pitchFamily="2" charset="2"/>
              </a:rPr>
              <a:t>Cocos Gram-positivos (estafilococos)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ym typeface="Wingdings" pitchFamily="2" charset="2"/>
              </a:rPr>
              <a:t>Cocos Gram-negativos.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ym typeface="Wingdings" pitchFamily="2" charset="2"/>
              </a:rPr>
              <a:t>Bacilos G+ e alguns G- (</a:t>
            </a:r>
            <a:r>
              <a:rPr lang="pt-BR" sz="2400" i="1" dirty="0" err="1">
                <a:sym typeface="Wingdings" pitchFamily="2" charset="2"/>
              </a:rPr>
              <a:t>Klebsiella</a:t>
            </a:r>
            <a:r>
              <a:rPr lang="pt-BR" sz="2400" i="1" dirty="0">
                <a:sym typeface="Wingdings" pitchFamily="2" charset="2"/>
              </a:rPr>
              <a:t>, Salmonella, </a:t>
            </a:r>
            <a:r>
              <a:rPr lang="pt-BR" sz="2400" i="1" dirty="0" err="1">
                <a:sym typeface="Wingdings" pitchFamily="2" charset="2"/>
              </a:rPr>
              <a:t>E</a:t>
            </a:r>
            <a:r>
              <a:rPr lang="pt-BR" sz="2400" dirty="0" err="1">
                <a:sym typeface="Wingdings" pitchFamily="2" charset="2"/>
              </a:rPr>
              <a:t>.coli</a:t>
            </a:r>
            <a:r>
              <a:rPr lang="pt-BR" sz="2400" dirty="0"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i="1" dirty="0">
                <a:sym typeface="Wingdings" pitchFamily="2" charset="2"/>
              </a:rPr>
              <a:t>Treponema pallidum </a:t>
            </a:r>
            <a:r>
              <a:rPr lang="pt-BR" sz="2400" b="1" dirty="0">
                <a:sym typeface="Wingdings" pitchFamily="2" charset="2"/>
              </a:rPr>
              <a:t>(Sífilis)</a:t>
            </a:r>
            <a:endParaRPr lang="pt-BR" sz="2400" b="1" i="1" dirty="0"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Rot="1" noChangeArrowheads="1"/>
          </p:cNvSpPr>
          <p:nvPr/>
        </p:nvSpPr>
        <p:spPr bwMode="auto">
          <a:xfrm>
            <a:off x="2022650" y="1700286"/>
            <a:ext cx="80645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60000"/>
              <a:buFontTx/>
              <a:buChar char="•"/>
            </a:pPr>
            <a:r>
              <a:rPr lang="pt-BR" sz="2200" dirty="0" err="1">
                <a:solidFill>
                  <a:schemeClr val="tx2"/>
                </a:solidFill>
                <a:latin typeface="Lexend Exa"/>
                <a:sym typeface="Wingdings" pitchFamily="2" charset="2"/>
              </a:rPr>
              <a:t>Cefalotina</a:t>
            </a:r>
            <a:r>
              <a:rPr lang="pt-BR" sz="22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 e </a:t>
            </a:r>
            <a:r>
              <a:rPr lang="pt-BR" sz="2200" dirty="0" err="1">
                <a:solidFill>
                  <a:schemeClr val="tx2"/>
                </a:solidFill>
                <a:latin typeface="Lexend Exa"/>
                <a:sym typeface="Wingdings" pitchFamily="2" charset="2"/>
              </a:rPr>
              <a:t>cefazolina</a:t>
            </a:r>
            <a:r>
              <a:rPr lang="pt-BR" sz="22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  uso parenteral.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60000"/>
              <a:buFontTx/>
              <a:buChar char="•"/>
            </a:pPr>
            <a:r>
              <a:rPr lang="pt-BR" sz="2200" dirty="0" err="1">
                <a:solidFill>
                  <a:schemeClr val="tx2"/>
                </a:solidFill>
                <a:latin typeface="Lexend Exa"/>
                <a:sym typeface="Wingdings" pitchFamily="2" charset="2"/>
              </a:rPr>
              <a:t>Cefalexina</a:t>
            </a:r>
            <a:r>
              <a:rPr lang="pt-BR" sz="22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, </a:t>
            </a:r>
            <a:r>
              <a:rPr lang="pt-BR" sz="2200" dirty="0" err="1">
                <a:solidFill>
                  <a:schemeClr val="tx2"/>
                </a:solidFill>
                <a:latin typeface="Lexend Exa"/>
                <a:sym typeface="Wingdings" pitchFamily="2" charset="2"/>
              </a:rPr>
              <a:t>Cefaclor</a:t>
            </a:r>
            <a:r>
              <a:rPr lang="pt-BR" sz="22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 e </a:t>
            </a:r>
            <a:r>
              <a:rPr lang="pt-BR" sz="2200" dirty="0" err="1">
                <a:solidFill>
                  <a:schemeClr val="tx2"/>
                </a:solidFill>
                <a:latin typeface="Lexend Exa"/>
                <a:sym typeface="Wingdings" pitchFamily="2" charset="2"/>
              </a:rPr>
              <a:t>Cefadroxil</a:t>
            </a:r>
            <a:r>
              <a:rPr lang="pt-BR" sz="22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  uso oral.</a:t>
            </a:r>
            <a:endParaRPr lang="pt-BR" sz="2200" b="1" dirty="0">
              <a:solidFill>
                <a:schemeClr val="tx2"/>
              </a:solidFill>
              <a:latin typeface="Lexend Exa"/>
              <a:sym typeface="Wingdings" pitchFamily="2" charset="2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054900" y="5077073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49509" name="Rectangle 5"/>
          <p:cNvSpPr>
            <a:spLocks noRot="1" noChangeArrowheads="1"/>
          </p:cNvSpPr>
          <p:nvPr/>
        </p:nvSpPr>
        <p:spPr bwMode="auto">
          <a:xfrm>
            <a:off x="2529708" y="3429000"/>
            <a:ext cx="5112692" cy="28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Lexend Exa"/>
                <a:sym typeface="Wingdings" pitchFamily="2" charset="2"/>
              </a:rPr>
              <a:t>Cefalotina</a:t>
            </a:r>
            <a:r>
              <a:rPr lang="pt-BR" sz="2400" b="1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I.V.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Meia vida  6 horas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Dose  50 a 100 mg/Kg/Dia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F5377F-1A2F-50B9-F461-D6F07ABA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1ª geração: tipos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EC47C7-D74F-437D-C9A6-E8DFBD8A308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7642400" y="3429000"/>
            <a:ext cx="5184698" cy="28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Lexend Exa"/>
                <a:sym typeface="Wingdings" pitchFamily="2" charset="2"/>
              </a:rPr>
              <a:t>Cefazolina</a:t>
            </a:r>
            <a:r>
              <a:rPr lang="pt-BR" sz="2400" b="1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I.V.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Meia vida  8 horas.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Dose  30 a 50 mg/Kg/Dia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2"/>
                </a:solidFill>
                <a:latin typeface="Lexend Exa"/>
                <a:sym typeface="Wingdings" pitchFamily="2" charset="2"/>
              </a:rPr>
              <a:t>Concentração biliar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Rot="1" noChangeArrowheads="1"/>
          </p:cNvSpPr>
          <p:nvPr/>
        </p:nvSpPr>
        <p:spPr bwMode="auto">
          <a:xfrm>
            <a:off x="5058" y="1276350"/>
            <a:ext cx="80645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60000"/>
              <a:buFontTx/>
              <a:buChar char="•"/>
            </a:pPr>
            <a:r>
              <a:rPr lang="pt-BR" sz="2200" dirty="0" err="1">
                <a:solidFill>
                  <a:schemeClr val="tx2"/>
                </a:solidFill>
                <a:sym typeface="Wingdings" pitchFamily="2" charset="2"/>
              </a:rPr>
              <a:t>Cefalotina</a:t>
            </a:r>
            <a:r>
              <a:rPr lang="pt-BR" sz="2200" dirty="0">
                <a:solidFill>
                  <a:schemeClr val="tx2"/>
                </a:solidFill>
                <a:sym typeface="Wingdings" pitchFamily="2" charset="2"/>
              </a:rPr>
              <a:t> e </a:t>
            </a:r>
            <a:r>
              <a:rPr lang="pt-BR" sz="2200" dirty="0" err="1">
                <a:solidFill>
                  <a:schemeClr val="tx2"/>
                </a:solidFill>
                <a:sym typeface="Wingdings" pitchFamily="2" charset="2"/>
              </a:rPr>
              <a:t>cefazolina</a:t>
            </a:r>
            <a:r>
              <a:rPr lang="pt-BR" sz="2200" dirty="0">
                <a:solidFill>
                  <a:schemeClr val="tx2"/>
                </a:solidFill>
                <a:sym typeface="Wingdings" pitchFamily="2" charset="2"/>
              </a:rPr>
              <a:t>  uso parenteral.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60000"/>
              <a:buFontTx/>
              <a:buChar char="•"/>
            </a:pPr>
            <a:r>
              <a:rPr lang="pt-BR" sz="2200" dirty="0" err="1">
                <a:solidFill>
                  <a:schemeClr val="tx2"/>
                </a:solidFill>
                <a:sym typeface="Wingdings" pitchFamily="2" charset="2"/>
              </a:rPr>
              <a:t>Cefalexina</a:t>
            </a:r>
            <a:r>
              <a:rPr lang="pt-BR" sz="2200" dirty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pt-BR" sz="2200" dirty="0" err="1">
                <a:solidFill>
                  <a:schemeClr val="tx2"/>
                </a:solidFill>
                <a:sym typeface="Wingdings" pitchFamily="2" charset="2"/>
              </a:rPr>
              <a:t>Cefaclor</a:t>
            </a:r>
            <a:r>
              <a:rPr lang="pt-BR" sz="2200" dirty="0">
                <a:solidFill>
                  <a:schemeClr val="tx2"/>
                </a:solidFill>
                <a:sym typeface="Wingdings" pitchFamily="2" charset="2"/>
              </a:rPr>
              <a:t> e </a:t>
            </a:r>
            <a:r>
              <a:rPr lang="pt-BR" sz="2200" dirty="0" err="1">
                <a:solidFill>
                  <a:schemeClr val="tx2"/>
                </a:solidFill>
                <a:sym typeface="Wingdings" pitchFamily="2" charset="2"/>
              </a:rPr>
              <a:t>Cefadroxil</a:t>
            </a:r>
            <a:r>
              <a:rPr lang="pt-BR" sz="2200" dirty="0">
                <a:solidFill>
                  <a:schemeClr val="tx2"/>
                </a:solidFill>
                <a:sym typeface="Wingdings" pitchFamily="2" charset="2"/>
              </a:rPr>
              <a:t>  uso oral.</a:t>
            </a:r>
            <a:endParaRPr lang="pt-BR" sz="2200" b="1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186238" y="4645025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49510" name="Rectangle 6"/>
          <p:cNvSpPr>
            <a:spLocks noRot="1" noChangeArrowheads="1"/>
          </p:cNvSpPr>
          <p:nvPr/>
        </p:nvSpPr>
        <p:spPr bwMode="auto">
          <a:xfrm>
            <a:off x="5236245" y="2166449"/>
            <a:ext cx="5184576" cy="278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Cefadroxil</a:t>
            </a:r>
            <a:r>
              <a:rPr lang="pt-BR" sz="24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V.O.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Meia vida  12 horas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Dose  Adulto - 1 a 2 g/dia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Criança - 25 a 50 mg/kg/dia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F5377F-1A2F-50B9-F461-D6F07ABA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25" y="99383"/>
            <a:ext cx="9361040" cy="1152128"/>
          </a:xfrm>
        </p:spPr>
        <p:txBody>
          <a:bodyPr/>
          <a:lstStyle/>
          <a:p>
            <a:r>
              <a:rPr lang="pt-BR" dirty="0"/>
              <a:t>1ª geração: tipos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EBB9981-4ED6-C403-2E96-052CCD119BC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89160" y="2160587"/>
            <a:ext cx="52908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Cefalexina</a:t>
            </a:r>
            <a:r>
              <a:rPr lang="pt-BR" sz="24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V.O.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Meia vida  6 horas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Dose  30 a 50 mg/kg/dia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Cefaclor</a:t>
            </a:r>
            <a:r>
              <a:rPr lang="pt-BR" sz="24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V.O.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Meia vida  12 horas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Dose  20 a 40 mg/kg/dia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tx2"/>
                </a:solidFill>
                <a:latin typeface="+mn-lt"/>
                <a:sym typeface="Wingdings" pitchFamily="2" charset="2"/>
              </a:rPr>
              <a:t>Haemophilus</a:t>
            </a:r>
            <a:r>
              <a:rPr lang="pt-BR" sz="24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 (boa atividade)</a:t>
            </a:r>
          </a:p>
        </p:txBody>
      </p:sp>
    </p:spTree>
    <p:extLst>
      <p:ext uri="{BB962C8B-B14F-4D97-AF65-F5344CB8AC3E}">
        <p14:creationId xmlns:p14="http://schemas.microsoft.com/office/powerpoint/2010/main" val="1992987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0296B6-8797-ADE6-3C7D-98276F3E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Cefalexina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400" dirty="0"/>
              <a:t>Apresentações: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suspensão 250 mg / 5 ml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comprimidos 500 mg</a:t>
            </a:r>
          </a:p>
          <a:p>
            <a:pPr lvl="1"/>
            <a:r>
              <a:rPr lang="pt-BR" sz="2400" dirty="0"/>
              <a:t>Usado ambulatorialmente em: tonsilites, otites, sinusites, infecções cutâneas por Estreptococos e </a:t>
            </a:r>
            <a:r>
              <a:rPr lang="pt-BR" sz="2400" b="1" dirty="0"/>
              <a:t>Estafilococos, </a:t>
            </a:r>
            <a:r>
              <a:rPr lang="pt-BR" sz="2400" dirty="0" err="1"/>
              <a:t>tráqueo-bronquites</a:t>
            </a:r>
            <a:r>
              <a:rPr lang="pt-BR" sz="2400" dirty="0"/>
              <a:t>, </a:t>
            </a:r>
            <a:r>
              <a:rPr lang="pt-BR" sz="2400" b="1" dirty="0"/>
              <a:t>infecção urinária e bacteriúria assintomática em gestantes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0296B6-8797-ADE6-3C7D-98276F3E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Cefaclor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Apresentações: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/>
              <a:t>suspensão 250 mg / 5 ml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/>
              <a:t>cápsulas 500 mg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comprimidos 500 e 750 mg</a:t>
            </a:r>
          </a:p>
          <a:p>
            <a:r>
              <a:rPr lang="pt-BR" dirty="0"/>
              <a:t>Indicações especiais – sinusites e otites (Estafilococo e </a:t>
            </a:r>
            <a:r>
              <a:rPr lang="pt-BR" i="1" dirty="0" err="1"/>
              <a:t>Haemophilus</a:t>
            </a:r>
            <a:r>
              <a:rPr lang="pt-BR" i="1" dirty="0"/>
              <a:t> </a:t>
            </a:r>
            <a:r>
              <a:rPr lang="pt-BR" i="1" dirty="0" err="1"/>
              <a:t>influenzae</a:t>
            </a:r>
            <a:r>
              <a:rPr lang="pt-BR" i="1" dirty="0"/>
              <a:t> B)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07557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22">
  <a:themeElements>
    <a:clrScheme name="Simple Light">
      <a:dk1>
        <a:srgbClr val="FBFAF3"/>
      </a:dk1>
      <a:lt1>
        <a:srgbClr val="4E9FF0"/>
      </a:lt1>
      <a:dk2>
        <a:srgbClr val="03BE9D"/>
      </a:dk2>
      <a:lt2>
        <a:srgbClr val="191919"/>
      </a:lt2>
      <a:accent1>
        <a:srgbClr val="EEEEE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2" id="{02430CFC-D6BF-4FE2-A59E-DE12A6CF4A94}" vid="{7FB774D0-EE84-4F03-8EB6-6FACE44099F4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1221</TotalTime>
  <Words>1488</Words>
  <Application>Microsoft Office PowerPoint</Application>
  <PresentationFormat>Widescreen</PresentationFormat>
  <Paragraphs>233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Barlow</vt:lpstr>
      <vt:lpstr>Bebas Neue</vt:lpstr>
      <vt:lpstr>Lexend Exa</vt:lpstr>
      <vt:lpstr>Wingdings</vt:lpstr>
      <vt:lpstr>Personalizar design</vt:lpstr>
      <vt:lpstr>Tema22</vt:lpstr>
      <vt:lpstr>Apresentação do PowerPoint</vt:lpstr>
      <vt:lpstr>Cefalosporinas</vt:lpstr>
      <vt:lpstr>Cefalosporinas</vt:lpstr>
      <vt:lpstr>Cefalosporinas – Efeitos adversos</vt:lpstr>
      <vt:lpstr>Cefalosporinas de 1a geração</vt:lpstr>
      <vt:lpstr>1ª geração: tipos</vt:lpstr>
      <vt:lpstr>1ª geração: tipos</vt:lpstr>
      <vt:lpstr>Cefalexina</vt:lpstr>
      <vt:lpstr>Cefaclor</vt:lpstr>
      <vt:lpstr>1ª geração – farmacocinética</vt:lpstr>
      <vt:lpstr>Cefalosporinas de 2ª geração</vt:lpstr>
      <vt:lpstr>Cefalosporinas de 2ª geração</vt:lpstr>
      <vt:lpstr>Cefalosporinas de 2ª geração</vt:lpstr>
      <vt:lpstr>Cefalosporinas de 2ª geração</vt:lpstr>
      <vt:lpstr>Cefalosporinas de 3ª geração</vt:lpstr>
      <vt:lpstr>Cefalosporinas de 3ª geração - Divisão</vt:lpstr>
      <vt:lpstr>Apresentação do PowerPoint</vt:lpstr>
      <vt:lpstr>Ceftriaxona - indicações</vt:lpstr>
      <vt:lpstr>Ceftriaxona - indicações</vt:lpstr>
      <vt:lpstr>Confirmação Diagnóstica</vt:lpstr>
      <vt:lpstr>Tratamento empírico da descarga uretral</vt:lpstr>
      <vt:lpstr>Sífilis na gestante alérgica a Penicilina </vt:lpstr>
      <vt:lpstr>Sífilis gestacional – esperar para tratar o R.N?</vt:lpstr>
      <vt:lpstr>Sífilis gestacional x Alergia a Penicilina</vt:lpstr>
      <vt:lpstr>Ceftriaxona - efeitos adversos</vt:lpstr>
      <vt:lpstr>Ceftriaxona - doses</vt:lpstr>
      <vt:lpstr>Cefotaxima</vt:lpstr>
      <vt:lpstr>Cefdinir</vt:lpstr>
      <vt:lpstr>Cefdinir</vt:lpstr>
      <vt:lpstr>Cefalosporinas de 4ª geração</vt:lpstr>
      <vt:lpstr>Cefalosporinas de 4ª geração</vt:lpstr>
      <vt:lpstr>Cefalosporinas de 5ª geração</vt:lpstr>
      <vt:lpstr>Ceftarolina</vt:lpstr>
      <vt:lpstr>Cefalosporinas de 5ª geração</vt:lpstr>
      <vt:lpstr>Para ter acesso à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Gerais da Antibioticoterapia</dc:title>
  <dc:creator>Claudia Maria Loureiro Monteiro Constant</dc:creator>
  <cp:lastModifiedBy>Daniel Monteiro</cp:lastModifiedBy>
  <cp:revision>239</cp:revision>
  <cp:lastPrinted>1601-01-01T00:00:00Z</cp:lastPrinted>
  <dcterms:created xsi:type="dcterms:W3CDTF">2004-01-04T00:24:10Z</dcterms:created>
  <dcterms:modified xsi:type="dcterms:W3CDTF">2025-03-04T02:55:07Z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