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17" r:id="rId5"/>
    <p:sldId id="318" r:id="rId6"/>
    <p:sldId id="319" r:id="rId7"/>
    <p:sldId id="263" r:id="rId8"/>
    <p:sldId id="320" r:id="rId9"/>
    <p:sldId id="310" r:id="rId10"/>
    <p:sldId id="321" r:id="rId11"/>
    <p:sldId id="336" r:id="rId12"/>
    <p:sldId id="324" r:id="rId13"/>
    <p:sldId id="326" r:id="rId14"/>
    <p:sldId id="328" r:id="rId15"/>
    <p:sldId id="329" r:id="rId16"/>
    <p:sldId id="330" r:id="rId17"/>
    <p:sldId id="331" r:id="rId18"/>
    <p:sldId id="355" r:id="rId19"/>
    <p:sldId id="332" r:id="rId20"/>
    <p:sldId id="333" r:id="rId21"/>
    <p:sldId id="335" r:id="rId22"/>
    <p:sldId id="337" r:id="rId23"/>
    <p:sldId id="338" r:id="rId24"/>
    <p:sldId id="339" r:id="rId25"/>
    <p:sldId id="340" r:id="rId26"/>
    <p:sldId id="342" r:id="rId27"/>
    <p:sldId id="341" r:id="rId28"/>
    <p:sldId id="346" r:id="rId29"/>
    <p:sldId id="343" r:id="rId30"/>
    <p:sldId id="348" r:id="rId31"/>
    <p:sldId id="349" r:id="rId32"/>
    <p:sldId id="356" r:id="rId33"/>
    <p:sldId id="347" r:id="rId34"/>
    <p:sldId id="351" r:id="rId35"/>
    <p:sldId id="353" r:id="rId36"/>
    <p:sldId id="354" r:id="rId37"/>
    <p:sldId id="350" r:id="rId38"/>
    <p:sldId id="357" r:id="rId39"/>
    <p:sldId id="307" r:id="rId40"/>
    <p:sldId id="304" r:id="rId41"/>
    <p:sldId id="325" r:id="rId42"/>
    <p:sldId id="323" r:id="rId43"/>
    <p:sldId id="327" r:id="rId44"/>
    <p:sldId id="308" r:id="rId45"/>
    <p:sldId id="278" r:id="rId46"/>
    <p:sldId id="311" r:id="rId47"/>
    <p:sldId id="312" r:id="rId48"/>
    <p:sldId id="316" r:id="rId49"/>
    <p:sldId id="314" r:id="rId50"/>
    <p:sldId id="315" r:id="rId5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za Maria Soares Bulhoes Calheiros" initials="GS" lastIdx="2" clrIdx="0">
    <p:extLst>
      <p:ext uri="{19B8F6BF-5375-455C-9EA6-DF929625EA0E}">
        <p15:presenceInfo xmlns:p15="http://schemas.microsoft.com/office/powerpoint/2012/main" userId="b760636951c724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E5DACF"/>
    <a:srgbClr val="060676"/>
    <a:srgbClr val="AD5C4D"/>
    <a:srgbClr val="A8FAB2"/>
    <a:srgbClr val="637700"/>
    <a:srgbClr val="FFFFFF"/>
    <a:srgbClr val="636A58"/>
    <a:srgbClr val="505A47"/>
    <a:srgbClr val="D1D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2807" autoAdjust="0"/>
  </p:normalViewPr>
  <p:slideViewPr>
    <p:cSldViewPr snapToGrid="0">
      <p:cViewPr varScale="1">
        <p:scale>
          <a:sx n="70" d="100"/>
          <a:sy n="70" d="100"/>
        </p:scale>
        <p:origin x="466" y="3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3DC9A3D3-BC86-462B-9E6A-3DC2A5C98CE8}" type="datetime1">
              <a:rPr lang="pt-BR" smtClean="0"/>
              <a:t>15/03/2025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49E357A0-8177-46BC-BFCE-19D99E3453C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16:27:08.2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16:27:15.6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16:27:17.1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6934A95C-BBFD-4D68-BA25-83BF4D338B26}" type="datetime1">
              <a:rPr lang="pt-BR" smtClean="0"/>
              <a:pPr/>
              <a:t>15/03/2025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7C366290-4595-5745-A50F-D5EC13BAC60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5741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0998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3274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atravessa a placenta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21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9210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28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6221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600B2-2A48-3202-1417-D4D2ACD7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768058-43FF-40AB-01B8-9EF2C7473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09383FD-1020-D174-A8C2-1FADD213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031131-08AD-341A-00EE-592239BFA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29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197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36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37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pt-BR" sz="48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 Dois Conteúdo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Forma livre: Forma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pt-BR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o Número do Slide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Dois Conteúd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pt-BR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o Número do Slide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Conteúdo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a Tabela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3" name="Espaço Reservado para o Número do Slide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erramen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pt-BR" sz="48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pt-BR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o Número do Slide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pt-BR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pt-BR" sz="2400" cap="all" baseline="0"/>
            </a:lvl1pPr>
            <a:lvl2pPr marL="457200" indent="0" algn="r">
              <a:buNone/>
              <a:defRPr lang="pt-BR" sz="1800">
                <a:latin typeface="+mj-lt"/>
              </a:defRPr>
            </a:lvl2pPr>
            <a:lvl3pPr marL="914400" indent="0" algn="r">
              <a:buNone/>
              <a:defRPr lang="pt-BR"/>
            </a:lvl3pPr>
            <a:lvl4pPr marL="1371600" indent="0" algn="r">
              <a:buNone/>
              <a:defRPr lang="pt-BR"/>
            </a:lvl4pPr>
            <a:lvl5pPr marL="1828800" indent="0" algn="r">
              <a:buNone/>
              <a:defRPr lang="pt-BR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 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pt-BR" sz="48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pt-BR" sz="18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 Seçã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pt-BR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pt-BR" sz="2400" b="0" cap="all" baseline="0"/>
            </a:lvl1pPr>
            <a:lvl2pPr>
              <a:defRPr lang="pt-BR" sz="2400"/>
            </a:lvl2pPr>
            <a:lvl3pPr>
              <a:defRPr lang="pt-BR" sz="2400"/>
            </a:lvl3pPr>
            <a:lvl4pPr>
              <a:defRPr lang="pt-BR" sz="2400"/>
            </a:lvl4pPr>
            <a:lvl5pPr>
              <a:defRPr lang="pt-BR" sz="2400"/>
            </a:lvl5pPr>
          </a:lstStyle>
          <a:p>
            <a:pPr lvl="0" rtl="0"/>
            <a:r>
              <a:rPr lang="pt-BR" dirty="0"/>
              <a:t>Clique para adicionar o texto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Conteúdo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2" name="Forma Livre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Forma Livre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pt-BR" sz="2000"/>
            </a:lvl1pPr>
            <a:lvl2pPr>
              <a:defRPr lang="pt-BR" sz="1800"/>
            </a:lvl2pPr>
            <a:lvl3pPr>
              <a:defRPr lang="pt-BR" sz="1600"/>
            </a:lvl3pPr>
            <a:lvl4pPr>
              <a:defRPr lang="pt-BR" sz="1400"/>
            </a:lvl4pPr>
            <a:lvl5pPr>
              <a:defRPr lang="pt-BR"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o Número do Slide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pt-BR" sz="4800" cap="none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2400" cap="all" baseline="0"/>
            </a:lvl1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Forma Livre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Forma Livre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pt-BR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pt-BR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pt-BR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pt-BR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e imagem do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pt-BR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pt-BR" sz="20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4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4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27/557753.2022-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dirty="0"/>
              <a:t>JORNADA DE ATUALIZAÇÃO MÉDICA</a:t>
            </a:r>
            <a:br>
              <a:rPr lang="pt-BR" dirty="0"/>
            </a:br>
            <a:br>
              <a:rPr lang="pt-BR" dirty="0"/>
            </a:br>
            <a:r>
              <a:rPr lang="pt-BR" sz="3600" dirty="0"/>
              <a:t>Pão de Açúcar – AL </a:t>
            </a:r>
            <a:br>
              <a:rPr lang="pt-BR" dirty="0"/>
            </a:br>
            <a:br>
              <a:rPr lang="pt-BR" dirty="0"/>
            </a:br>
            <a:r>
              <a:rPr lang="pt-BR" sz="2400" dirty="0"/>
              <a:t>19 de março de 2025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67DF4F7-B47F-23FB-2644-886E3F1BFC3D}"/>
              </a:ext>
            </a:extLst>
          </p:cNvPr>
          <p:cNvSpPr/>
          <p:nvPr/>
        </p:nvSpPr>
        <p:spPr>
          <a:xfrm>
            <a:off x="281940" y="1400711"/>
            <a:ext cx="3874770" cy="11544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Diagnóstico  de DM prévio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à gestação 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14E3F52-8BDF-D394-9AB9-4CA4F47809E0}"/>
              </a:ext>
            </a:extLst>
          </p:cNvPr>
          <p:cNvSpPr/>
          <p:nvPr/>
        </p:nvSpPr>
        <p:spPr>
          <a:xfrm>
            <a:off x="4652010" y="1400711"/>
            <a:ext cx="6412230" cy="1154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Sem diagnóstico de DM  prévio à gestação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5000CE2-2A4C-513C-034A-2E6A5C869D9F}"/>
              </a:ext>
            </a:extLst>
          </p:cNvPr>
          <p:cNvSpPr/>
          <p:nvPr/>
        </p:nvSpPr>
        <p:spPr>
          <a:xfrm>
            <a:off x="281940" y="3177540"/>
            <a:ext cx="3874770" cy="1154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Diabetes Mellitus </a:t>
            </a:r>
            <a:r>
              <a:rPr lang="pt-BR" sz="2400" b="1" dirty="0" err="1"/>
              <a:t>pré</a:t>
            </a:r>
            <a:r>
              <a:rPr lang="pt-BR" sz="2400" b="1" dirty="0"/>
              <a:t>- Gestacional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54D0BA0-A3E3-9B15-C82A-29590A1EF345}"/>
              </a:ext>
            </a:extLst>
          </p:cNvPr>
          <p:cNvSpPr/>
          <p:nvPr/>
        </p:nvSpPr>
        <p:spPr>
          <a:xfrm>
            <a:off x="8273143" y="2857500"/>
            <a:ext cx="3759670" cy="36553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b="1" dirty="0">
                <a:latin typeface="Lora" pitchFamily="2" charset="0"/>
              </a:rPr>
              <a:t>Diabetes Mellitus </a:t>
            </a:r>
            <a:r>
              <a:rPr lang="pt-BR" sz="2000" b="1" dirty="0" err="1">
                <a:latin typeface="Lora" pitchFamily="2" charset="0"/>
              </a:rPr>
              <a:t>diagnósticado</a:t>
            </a:r>
            <a:r>
              <a:rPr lang="pt-BR" sz="2000" b="1" dirty="0">
                <a:latin typeface="Lora" pitchFamily="2" charset="0"/>
              </a:rPr>
              <a:t> na gestação </a:t>
            </a:r>
            <a:r>
              <a:rPr lang="pt-BR" sz="2000" b="1" dirty="0">
                <a:latin typeface="Lora" pitchFamily="2" charset="0"/>
                <a:sym typeface="Wingdings" panose="05000000000000000000" pitchFamily="2" charset="2"/>
              </a:rPr>
              <a:t> </a:t>
            </a:r>
            <a:r>
              <a:rPr lang="pt-BR" sz="2000" b="1" dirty="0">
                <a:latin typeface="Lora" pitchFamily="2" charset="0"/>
              </a:rPr>
              <a:t>“</a:t>
            </a:r>
            <a:r>
              <a:rPr lang="pt-BR" sz="2000" b="1" dirty="0" err="1">
                <a:latin typeface="Lora" pitchFamily="2" charset="0"/>
              </a:rPr>
              <a:t>overt</a:t>
            </a:r>
            <a:r>
              <a:rPr lang="pt-BR" sz="2000" b="1" dirty="0">
                <a:latin typeface="Lora" pitchFamily="2" charset="0"/>
              </a:rPr>
              <a:t> diabetes”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jejum  ≥126 </a:t>
            </a:r>
            <a:r>
              <a:rPr lang="pt-BR" sz="2000" b="1" dirty="0" err="1">
                <a:latin typeface="Lora" pitchFamily="2" charset="0"/>
              </a:rPr>
              <a:t>mg;dl</a:t>
            </a:r>
            <a:endParaRPr lang="pt-BR" sz="2000" b="1" dirty="0">
              <a:latin typeface="Lora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ao acaso ≥200 </a:t>
            </a:r>
            <a:r>
              <a:rPr lang="pt-BR" sz="2000" b="1" dirty="0" err="1">
                <a:latin typeface="Lora" pitchFamily="2" charset="0"/>
              </a:rPr>
              <a:t>mg;dl</a:t>
            </a:r>
            <a:r>
              <a:rPr lang="pt-BR" sz="2000" b="1" dirty="0">
                <a:latin typeface="Lora" pitchFamily="2" charset="0"/>
              </a:rPr>
              <a:t>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HBA1C  ≥6,5% 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TOTG após 24 sem.;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2h ≥200 </a:t>
            </a:r>
            <a:r>
              <a:rPr lang="pt-BR" sz="2000" b="1" dirty="0" err="1">
                <a:latin typeface="Lora" pitchFamily="2" charset="0"/>
              </a:rPr>
              <a:t>mg;dl</a:t>
            </a:r>
            <a:endParaRPr lang="pt-BR" sz="2000" b="1" dirty="0">
              <a:latin typeface="Lora" pitchFamily="2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047B293-91C9-8C85-046E-01E2412A4854}"/>
              </a:ext>
            </a:extLst>
          </p:cNvPr>
          <p:cNvSpPr/>
          <p:nvPr/>
        </p:nvSpPr>
        <p:spPr>
          <a:xfrm>
            <a:off x="4617722" y="2800350"/>
            <a:ext cx="3417570" cy="36438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Diabetes Mellitus Gestacional;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Glicemia de jejum 92 – 125 mg/dl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TOTG após 24 semanas: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GJ 92 – 125 mg 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Glicose 1h  ≥ 180 mg/dl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Glicose após 2 horas  153 – 199 mg/dl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4742C8-4D95-3154-F051-441BD07BA61D}"/>
              </a:ext>
            </a:extLst>
          </p:cNvPr>
          <p:cNvSpPr txBox="1"/>
          <p:nvPr/>
        </p:nvSpPr>
        <p:spPr>
          <a:xfrm>
            <a:off x="3448431" y="317148"/>
            <a:ext cx="684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Hiperglicemia da Gestação.</a:t>
            </a:r>
          </a:p>
        </p:txBody>
      </p:sp>
    </p:spTree>
    <p:extLst>
      <p:ext uri="{BB962C8B-B14F-4D97-AF65-F5344CB8AC3E}">
        <p14:creationId xmlns:p14="http://schemas.microsoft.com/office/powerpoint/2010/main" val="5650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BDEBD4D-5473-1484-675A-51FEF9F2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114550"/>
            <a:ext cx="10360152" cy="3963924"/>
          </a:xfrm>
        </p:spPr>
        <p:txBody>
          <a:bodyPr/>
          <a:lstStyle/>
          <a:p>
            <a:r>
              <a:rPr lang="pt-BR" sz="2800" dirty="0">
                <a:solidFill>
                  <a:srgbClr val="1E1E1E"/>
                </a:solidFill>
                <a:latin typeface="Lora" pitchFamily="2" charset="0"/>
              </a:rPr>
              <a:t>    </a:t>
            </a:r>
            <a:r>
              <a:rPr lang="pt-BR" sz="2800" b="1" dirty="0">
                <a:latin typeface="Lora" pitchFamily="2" charset="0"/>
              </a:rPr>
              <a:t>D</a:t>
            </a:r>
            <a:r>
              <a:rPr lang="pt-BR" sz="2800" b="1" i="0" dirty="0">
                <a:effectLst/>
                <a:latin typeface="Lora" pitchFamily="2" charset="0"/>
              </a:rPr>
              <a:t>efinido como uma intolerância aos carboidratos de gravidade variável, que se inicia durante a gestação porém não preenche critérios diagnósticos de DM</a:t>
            </a:r>
            <a:r>
              <a:rPr lang="pt-BR" sz="2800" b="1" i="1" dirty="0">
                <a:effectLst/>
                <a:latin typeface="Lora" pitchFamily="2" charset="0"/>
              </a:rPr>
              <a:t> </a:t>
            </a:r>
            <a:r>
              <a:rPr lang="pt-BR" sz="2800" b="1" i="0" dirty="0">
                <a:effectLst/>
                <a:latin typeface="Lora" pitchFamily="2" charset="0"/>
              </a:rPr>
              <a:t>fora da gestação</a:t>
            </a:r>
            <a:r>
              <a:rPr lang="pt-BR" sz="2800" b="1" i="0" u="sng" dirty="0">
                <a:effectLst/>
                <a:latin typeface="Lora" pitchFamily="2" charset="0"/>
              </a:rPr>
              <a:t>.</a:t>
            </a:r>
            <a:br>
              <a:rPr lang="pt-BR" sz="2800" b="1" i="0" u="sng" dirty="0">
                <a:effectLst/>
                <a:latin typeface="Lora" pitchFamily="2" charset="0"/>
              </a:rPr>
            </a:br>
            <a:r>
              <a:rPr lang="pt-BR" sz="2800" b="1" i="0" u="sng" dirty="0">
                <a:effectLst/>
                <a:latin typeface="Lora" pitchFamily="2" charset="0"/>
              </a:rPr>
              <a:t> </a:t>
            </a:r>
            <a:br>
              <a:rPr lang="pt-BR" sz="2800" b="1" i="0" u="sng" dirty="0">
                <a:effectLst/>
                <a:latin typeface="Lora" pitchFamily="2" charset="0"/>
              </a:rPr>
            </a:br>
            <a:r>
              <a:rPr lang="pt-BR" sz="2800" b="1" i="0" dirty="0">
                <a:effectLst/>
                <a:latin typeface="Lora" pitchFamily="2" charset="0"/>
              </a:rPr>
              <a:t> </a:t>
            </a:r>
            <a:r>
              <a:rPr lang="pt-BR" sz="2800" b="1" i="0" dirty="0">
                <a:solidFill>
                  <a:srgbClr val="232323"/>
                </a:solidFill>
                <a:effectLst/>
                <a:latin typeface="Lora" pitchFamily="2" charset="0"/>
              </a:rPr>
              <a:t> O diabetes mellitus gestacional (DMG) se desenvolve em gestantes cuja função das células beta pancreáticas é insuficiente para superar a resistência à insulina associada ao estado gestacional. </a:t>
            </a:r>
            <a:br>
              <a:rPr lang="pt-BR" sz="2800" b="1" u="sng" baseline="30000" dirty="0">
                <a:latin typeface="Lora" pitchFamily="2" charset="0"/>
              </a:rPr>
            </a:br>
            <a:br>
              <a:rPr lang="pt-BR" sz="2800" b="1" u="sng" baseline="30000" dirty="0">
                <a:latin typeface="Lora" pitchFamily="2" charset="0"/>
              </a:rPr>
            </a:br>
            <a:br>
              <a:rPr lang="pt-BR" sz="2800" b="1" u="sng" baseline="30000" dirty="0">
                <a:latin typeface="Lora" pitchFamily="2" charset="0"/>
              </a:rPr>
            </a:br>
            <a:br>
              <a:rPr lang="pt-BR" sz="2800" b="1" u="sng" baseline="30000" dirty="0">
                <a:latin typeface="Lora" pitchFamily="2" charset="0"/>
              </a:rPr>
            </a:br>
            <a:r>
              <a:rPr lang="pt-BR" sz="2800" b="1" i="0" dirty="0">
                <a:effectLst/>
                <a:latin typeface="Lora" pitchFamily="2" charset="0"/>
              </a:rPr>
              <a:t>Forma mais prevalente de hiperglicemia na gestação. </a:t>
            </a:r>
            <a:endParaRPr lang="pt-BR" sz="2800" b="1" dirty="0">
              <a:latin typeface="Lora" pitchFamily="2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AA489A-7DC1-0604-5DA0-708CDE76D8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279" y="136071"/>
            <a:ext cx="8109772" cy="1543050"/>
          </a:xfrm>
        </p:spPr>
        <p:txBody>
          <a:bodyPr/>
          <a:lstStyle/>
          <a:p>
            <a:endParaRPr lang="pt-BR" dirty="0"/>
          </a:p>
          <a:p>
            <a:r>
              <a:rPr lang="pt-BR" sz="4000" cap="none" dirty="0">
                <a:latin typeface="Lora" pitchFamily="2" charset="0"/>
              </a:rPr>
              <a:t>Diabetes Mellitus Gestacional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DA245AD-4D68-F0C7-0B63-FB515F0608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0013" y="5880100"/>
            <a:ext cx="661987" cy="895350"/>
          </a:xfrm>
        </p:spPr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6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E9343B-C670-BA1A-6765-FFA1901094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7105" y="-138909"/>
            <a:ext cx="9921875" cy="914400"/>
          </a:xfrm>
        </p:spPr>
        <p:txBody>
          <a:bodyPr/>
          <a:lstStyle/>
          <a:p>
            <a:r>
              <a:rPr lang="pt-BR" sz="3600" b="1" dirty="0"/>
              <a:t>Complicações do diabetes para o concepto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66E281-1759-541B-C75D-CAE912300724}"/>
              </a:ext>
            </a:extLst>
          </p:cNvPr>
          <p:cNvSpPr/>
          <p:nvPr/>
        </p:nvSpPr>
        <p:spPr>
          <a:xfrm>
            <a:off x="514350" y="1565910"/>
            <a:ext cx="11281410" cy="2697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454754B-8F95-61C3-000C-A787B9B3CDF6}"/>
              </a:ext>
            </a:extLst>
          </p:cNvPr>
          <p:cNvSpPr/>
          <p:nvPr/>
        </p:nvSpPr>
        <p:spPr>
          <a:xfrm>
            <a:off x="2803027" y="647752"/>
            <a:ext cx="3051810" cy="41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Hiperglicemia Materna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E06E554-B50D-AF6D-0CAD-46BC1FF14E9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52737" y="1120140"/>
            <a:ext cx="2805631" cy="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68713A-623D-6BAF-744E-B44859D2FB91}"/>
              </a:ext>
            </a:extLst>
          </p:cNvPr>
          <p:cNvSpPr txBox="1"/>
          <p:nvPr/>
        </p:nvSpPr>
        <p:spPr>
          <a:xfrm>
            <a:off x="8358368" y="96926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Hb1AC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89986C-2A72-5F10-AE3F-6AD972C88679}"/>
              </a:ext>
            </a:extLst>
          </p:cNvPr>
          <p:cNvSpPr/>
          <p:nvPr/>
        </p:nvSpPr>
        <p:spPr>
          <a:xfrm>
            <a:off x="571500" y="1628775"/>
            <a:ext cx="708660" cy="354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Feto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00B0D88-712B-9234-8A33-56B74B6426CA}"/>
              </a:ext>
            </a:extLst>
          </p:cNvPr>
          <p:cNvSpPr/>
          <p:nvPr/>
        </p:nvSpPr>
        <p:spPr>
          <a:xfrm>
            <a:off x="2467542" y="1953458"/>
            <a:ext cx="3051810" cy="4629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Hiperglicemia fetal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62D6EB0-E93E-432A-79C1-F434221C151B}"/>
              </a:ext>
            </a:extLst>
          </p:cNvPr>
          <p:cNvSpPr/>
          <p:nvPr/>
        </p:nvSpPr>
        <p:spPr>
          <a:xfrm>
            <a:off x="2480310" y="2759188"/>
            <a:ext cx="3051810" cy="4914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Hiperinsulinismo fetal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A3DB6FF-DA6C-FD89-2E7E-6C9032ECE8F6}"/>
              </a:ext>
            </a:extLst>
          </p:cNvPr>
          <p:cNvSpPr/>
          <p:nvPr/>
        </p:nvSpPr>
        <p:spPr>
          <a:xfrm>
            <a:off x="2480310" y="3580660"/>
            <a:ext cx="3051810" cy="4000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Macrossomia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D688CC3-171B-0BE4-51FF-0447C5482014}"/>
              </a:ext>
            </a:extLst>
          </p:cNvPr>
          <p:cNvSpPr/>
          <p:nvPr/>
        </p:nvSpPr>
        <p:spPr>
          <a:xfrm>
            <a:off x="6672650" y="1995279"/>
            <a:ext cx="2697480" cy="3771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rgbClr val="FFFF00"/>
                </a:solidFill>
              </a:rPr>
              <a:t>Polidramnia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DD41F58-5780-BF93-8429-44CDB38859E9}"/>
              </a:ext>
            </a:extLst>
          </p:cNvPr>
          <p:cNvSpPr/>
          <p:nvPr/>
        </p:nvSpPr>
        <p:spPr>
          <a:xfrm>
            <a:off x="6984400" y="3004933"/>
            <a:ext cx="2114550" cy="920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rgbClr val="6377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Retardo na maturação pulmonar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3C1E077-C2DD-BA08-0C79-4DB562DD0B32}"/>
              </a:ext>
            </a:extLst>
          </p:cNvPr>
          <p:cNvSpPr txBox="1"/>
          <p:nvPr/>
        </p:nvSpPr>
        <p:spPr>
          <a:xfrm>
            <a:off x="657225" y="2414319"/>
            <a:ext cx="124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Radicais </a:t>
            </a:r>
          </a:p>
          <a:p>
            <a:pPr algn="ctr"/>
            <a:r>
              <a:rPr lang="pt-BR" b="1" dirty="0"/>
              <a:t>Livres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B99519-A896-73A0-1361-B32DDB423833}"/>
              </a:ext>
            </a:extLst>
          </p:cNvPr>
          <p:cNvSpPr txBox="1"/>
          <p:nvPr/>
        </p:nvSpPr>
        <p:spPr>
          <a:xfrm>
            <a:off x="5519352" y="3541298"/>
            <a:ext cx="177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993B9B8-FE88-B9FD-939D-97C3B7C75106}"/>
              </a:ext>
            </a:extLst>
          </p:cNvPr>
          <p:cNvSpPr txBox="1"/>
          <p:nvPr/>
        </p:nvSpPr>
        <p:spPr>
          <a:xfrm>
            <a:off x="9672638" y="1556266"/>
            <a:ext cx="2411730" cy="9848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&gt; Afinidade </a:t>
            </a:r>
          </a:p>
          <a:p>
            <a:pPr algn="ctr"/>
            <a:r>
              <a:rPr lang="pt-BR" sz="2000" b="1" dirty="0"/>
              <a:t>por 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846D3A-0562-4C74-AEDC-4D0BE9BCD956}"/>
              </a:ext>
            </a:extLst>
          </p:cNvPr>
          <p:cNvSpPr txBox="1"/>
          <p:nvPr/>
        </p:nvSpPr>
        <p:spPr>
          <a:xfrm>
            <a:off x="9872662" y="3257490"/>
            <a:ext cx="327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↑ eritropoiese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21C9B737-CBCE-1E4F-9E09-B8809C2C91D0}"/>
              </a:ext>
            </a:extLst>
          </p:cNvPr>
          <p:cNvCxnSpPr>
            <a:endCxn id="16" idx="2"/>
          </p:cNvCxnSpPr>
          <p:nvPr/>
        </p:nvCxnSpPr>
        <p:spPr>
          <a:xfrm flipH="1">
            <a:off x="4006215" y="3889269"/>
            <a:ext cx="74295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24C65CF-B340-DC3B-7BBF-A8F73495F56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530459" y="1059232"/>
            <a:ext cx="798473" cy="73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2C29BB12-3806-3ED5-6054-A9A47C82BEA2}"/>
              </a:ext>
            </a:extLst>
          </p:cNvPr>
          <p:cNvSpPr/>
          <p:nvPr/>
        </p:nvSpPr>
        <p:spPr>
          <a:xfrm>
            <a:off x="9872662" y="2596016"/>
            <a:ext cx="1662113" cy="304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Hipõxia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B0A6F7A2-FEB4-0276-B1A0-955EFDDA3CB0}"/>
              </a:ext>
            </a:extLst>
          </p:cNvPr>
          <p:cNvCxnSpPr>
            <a:stCxn id="12" idx="2"/>
            <a:endCxn id="22" idx="2"/>
          </p:cNvCxnSpPr>
          <p:nvPr/>
        </p:nvCxnSpPr>
        <p:spPr>
          <a:xfrm>
            <a:off x="9135608" y="1338597"/>
            <a:ext cx="1742895" cy="1202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394B9D8-1521-CCE4-57DE-37EC05DDF858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0703718" y="2900690"/>
            <a:ext cx="1" cy="454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ADBB803-AACD-A2AF-9092-27EDF3CAD6EA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3993447" y="2416373"/>
            <a:ext cx="12768" cy="34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B9AA50B0-ADE8-5F3E-208E-1ECB5D149B5F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006215" y="3250678"/>
            <a:ext cx="0" cy="3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B1C6BCE-CE49-4FB8-9DBA-A4D6B766752F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5519352" y="2183874"/>
            <a:ext cx="1153298" cy="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2A66464-8E11-B3DE-C95A-C15C4EA9F3E4}"/>
              </a:ext>
            </a:extLst>
          </p:cNvPr>
          <p:cNvCxnSpPr>
            <a:cxnSpLocks/>
          </p:cNvCxnSpPr>
          <p:nvPr/>
        </p:nvCxnSpPr>
        <p:spPr>
          <a:xfrm>
            <a:off x="1287105" y="2152010"/>
            <a:ext cx="0" cy="2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C1BEB61C-1977-0F54-2360-BDFD9C71A53C}"/>
              </a:ext>
            </a:extLst>
          </p:cNvPr>
          <p:cNvCxnSpPr>
            <a:cxnSpLocks/>
          </p:cNvCxnSpPr>
          <p:nvPr/>
        </p:nvCxnSpPr>
        <p:spPr>
          <a:xfrm flipH="1" flipV="1">
            <a:off x="1280160" y="2152010"/>
            <a:ext cx="1187382" cy="1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7C173A37-A238-C3EF-B3E9-8DB20BF422D6}"/>
              </a:ext>
            </a:extLst>
          </p:cNvPr>
          <p:cNvCxnSpPr>
            <a:cxnSpLocks/>
          </p:cNvCxnSpPr>
          <p:nvPr/>
        </p:nvCxnSpPr>
        <p:spPr>
          <a:xfrm>
            <a:off x="4306650" y="1059232"/>
            <a:ext cx="42754" cy="9259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3E7D7978-8855-F482-72A4-EFDA1B6F75DA}"/>
              </a:ext>
            </a:extLst>
          </p:cNvPr>
          <p:cNvCxnSpPr>
            <a:cxnSpLocks/>
          </p:cNvCxnSpPr>
          <p:nvPr/>
        </p:nvCxnSpPr>
        <p:spPr>
          <a:xfrm>
            <a:off x="4328932" y="2412338"/>
            <a:ext cx="0" cy="3468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3E30F47-8BBF-EDF3-FB78-1A1E404EE48B}"/>
              </a:ext>
            </a:extLst>
          </p:cNvPr>
          <p:cNvCxnSpPr>
            <a:cxnSpLocks/>
          </p:cNvCxnSpPr>
          <p:nvPr/>
        </p:nvCxnSpPr>
        <p:spPr>
          <a:xfrm>
            <a:off x="4394836" y="3239155"/>
            <a:ext cx="0" cy="2183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40A88E4-E329-B3B5-FCBA-0DD2CB7CA2C5}"/>
              </a:ext>
            </a:extLst>
          </p:cNvPr>
          <p:cNvCxnSpPr>
            <a:cxnSpLocks/>
          </p:cNvCxnSpPr>
          <p:nvPr/>
        </p:nvCxnSpPr>
        <p:spPr>
          <a:xfrm flipV="1">
            <a:off x="4394836" y="3431062"/>
            <a:ext cx="2353676" cy="141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have Direita 67">
            <a:extLst>
              <a:ext uri="{FF2B5EF4-FFF2-40B4-BE49-F238E27FC236}">
                <a16:creationId xmlns:a16="http://schemas.microsoft.com/office/drawing/2014/main" id="{40C88313-BE8D-65DC-5FBD-01EA7EEED120}"/>
              </a:ext>
            </a:extLst>
          </p:cNvPr>
          <p:cNvSpPr/>
          <p:nvPr/>
        </p:nvSpPr>
        <p:spPr>
          <a:xfrm>
            <a:off x="5552737" y="1939874"/>
            <a:ext cx="202656" cy="13945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2BFB1A36-1281-17EA-740F-E45AA1DB2460}"/>
              </a:ext>
            </a:extLst>
          </p:cNvPr>
          <p:cNvCxnSpPr>
            <a:cxnSpLocks/>
            <a:stCxn id="68" idx="1"/>
          </p:cNvCxnSpPr>
          <p:nvPr/>
        </p:nvCxnSpPr>
        <p:spPr>
          <a:xfrm>
            <a:off x="5755393" y="2637153"/>
            <a:ext cx="20586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9D9228F6-E488-31A4-F632-88231BD2323F}"/>
              </a:ext>
            </a:extLst>
          </p:cNvPr>
          <p:cNvCxnSpPr/>
          <p:nvPr/>
        </p:nvCxnSpPr>
        <p:spPr>
          <a:xfrm>
            <a:off x="7812911" y="2637152"/>
            <a:ext cx="0" cy="36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1FB0482-A01A-A248-2494-3DEC79DAF2A4}"/>
              </a:ext>
            </a:extLst>
          </p:cNvPr>
          <p:cNvSpPr/>
          <p:nvPr/>
        </p:nvSpPr>
        <p:spPr>
          <a:xfrm>
            <a:off x="514350" y="4493806"/>
            <a:ext cx="11220234" cy="22552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84023594-3F17-084E-E166-39C729714004}"/>
              </a:ext>
            </a:extLst>
          </p:cNvPr>
          <p:cNvSpPr/>
          <p:nvPr/>
        </p:nvSpPr>
        <p:spPr>
          <a:xfrm>
            <a:off x="775504" y="4637354"/>
            <a:ext cx="729205" cy="3744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RN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E53C6B0E-CFA4-8543-ABF1-4DBC7B1B0C64}"/>
              </a:ext>
            </a:extLst>
          </p:cNvPr>
          <p:cNvSpPr/>
          <p:nvPr/>
        </p:nvSpPr>
        <p:spPr>
          <a:xfrm>
            <a:off x="2825668" y="4571680"/>
            <a:ext cx="1499862" cy="384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accent2">
                    <a:lumMod val="50000"/>
                  </a:schemeClr>
                </a:solidFill>
              </a:rPr>
              <a:t>Distócia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5FE7D7FA-6A19-7D90-2E75-51AE9302355E}"/>
              </a:ext>
            </a:extLst>
          </p:cNvPr>
          <p:cNvSpPr/>
          <p:nvPr/>
        </p:nvSpPr>
        <p:spPr>
          <a:xfrm>
            <a:off x="4806789" y="4606205"/>
            <a:ext cx="1874050" cy="4242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Hipoglicemia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729C57EB-130E-9BF3-F1EA-248D937F9A10}"/>
              </a:ext>
            </a:extLst>
          </p:cNvPr>
          <p:cNvSpPr/>
          <p:nvPr/>
        </p:nvSpPr>
        <p:spPr>
          <a:xfrm>
            <a:off x="8016268" y="4687597"/>
            <a:ext cx="1166367" cy="424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SRD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02B0859-397F-169F-A71E-F96770DDD4ED}"/>
              </a:ext>
            </a:extLst>
          </p:cNvPr>
          <p:cNvSpPr/>
          <p:nvPr/>
        </p:nvSpPr>
        <p:spPr>
          <a:xfrm>
            <a:off x="9912848" y="4674693"/>
            <a:ext cx="1471817" cy="4640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Poliglobulia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34CE3387-022F-0F4B-E213-3AC0379D009B}"/>
              </a:ext>
            </a:extLst>
          </p:cNvPr>
          <p:cNvSpPr/>
          <p:nvPr/>
        </p:nvSpPr>
        <p:spPr>
          <a:xfrm>
            <a:off x="820271" y="5493306"/>
            <a:ext cx="2165647" cy="3744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Tocotraumatismo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368F54EC-BDCB-E7A7-BC4B-A50340C0A601}"/>
              </a:ext>
            </a:extLst>
          </p:cNvPr>
          <p:cNvSpPr/>
          <p:nvPr/>
        </p:nvSpPr>
        <p:spPr>
          <a:xfrm>
            <a:off x="4691352" y="5357026"/>
            <a:ext cx="2303362" cy="4242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Prematuridade</a:t>
            </a:r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88A7CF70-0768-0F22-BEE0-AD2844F5114D}"/>
              </a:ext>
            </a:extLst>
          </p:cNvPr>
          <p:cNvCxnSpPr/>
          <p:nvPr/>
        </p:nvCxnSpPr>
        <p:spPr>
          <a:xfrm>
            <a:off x="7485237" y="5569133"/>
            <a:ext cx="1137902" cy="22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>
            <a:extLst>
              <a:ext uri="{FF2B5EF4-FFF2-40B4-BE49-F238E27FC236}">
                <a16:creationId xmlns:a16="http://schemas.microsoft.com/office/drawing/2014/main" id="{54FCD08D-63D6-A7A2-66FD-C8C403645D54}"/>
              </a:ext>
            </a:extLst>
          </p:cNvPr>
          <p:cNvSpPr/>
          <p:nvPr/>
        </p:nvSpPr>
        <p:spPr>
          <a:xfrm>
            <a:off x="7662426" y="5415945"/>
            <a:ext cx="1874050" cy="381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Icterícia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5CCAF8DA-EC38-6EC4-FA26-C06527B8FC35}"/>
              </a:ext>
            </a:extLst>
          </p:cNvPr>
          <p:cNvSpPr/>
          <p:nvPr/>
        </p:nvSpPr>
        <p:spPr>
          <a:xfrm>
            <a:off x="2432765" y="6135562"/>
            <a:ext cx="2766349" cy="3206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Mal formações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01899702-FFA3-7634-6AC3-74BCC7450CC5}"/>
              </a:ext>
            </a:extLst>
          </p:cNvPr>
          <p:cNvSpPr/>
          <p:nvPr/>
        </p:nvSpPr>
        <p:spPr>
          <a:xfrm>
            <a:off x="8691200" y="6193759"/>
            <a:ext cx="2843575" cy="3206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Morte Perinatal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F4358345-C54B-48F2-AE61-B72D304DF0FD}"/>
              </a:ext>
            </a:extLst>
          </p:cNvPr>
          <p:cNvSpPr/>
          <p:nvPr/>
        </p:nvSpPr>
        <p:spPr>
          <a:xfrm>
            <a:off x="10105060" y="5495996"/>
            <a:ext cx="1279605" cy="3759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Trombose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43D15F51-555A-AEBE-B43A-D0DA32BEDDCE}"/>
              </a:ext>
            </a:extLst>
          </p:cNvPr>
          <p:cNvSpPr txBox="1"/>
          <p:nvPr/>
        </p:nvSpPr>
        <p:spPr>
          <a:xfrm>
            <a:off x="3325624" y="5415840"/>
            <a:ext cx="17716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B91D075A-BF49-FC59-EAD5-099959941568}"/>
              </a:ext>
            </a:extLst>
          </p:cNvPr>
          <p:cNvCxnSpPr/>
          <p:nvPr/>
        </p:nvCxnSpPr>
        <p:spPr>
          <a:xfrm>
            <a:off x="6784710" y="3415669"/>
            <a:ext cx="0" cy="19016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500A2EB6-7C7C-2838-025E-7439E8A2025F}"/>
              </a:ext>
            </a:extLst>
          </p:cNvPr>
          <p:cNvCxnSpPr>
            <a:cxnSpLocks/>
          </p:cNvCxnSpPr>
          <p:nvPr/>
        </p:nvCxnSpPr>
        <p:spPr>
          <a:xfrm>
            <a:off x="8358368" y="3934989"/>
            <a:ext cx="0" cy="73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AA33AC5A-C640-78F0-97C0-0FE6B1727C9F}"/>
              </a:ext>
            </a:extLst>
          </p:cNvPr>
          <p:cNvCxnSpPr>
            <a:cxnSpLocks/>
          </p:cNvCxnSpPr>
          <p:nvPr/>
        </p:nvCxnSpPr>
        <p:spPr>
          <a:xfrm>
            <a:off x="7812911" y="3934989"/>
            <a:ext cx="0" cy="14798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de Seta Reta 108">
            <a:extLst>
              <a:ext uri="{FF2B5EF4-FFF2-40B4-BE49-F238E27FC236}">
                <a16:creationId xmlns:a16="http://schemas.microsoft.com/office/drawing/2014/main" id="{A9FB7A84-2D13-8EC6-8F0B-CF47C9622454}"/>
              </a:ext>
            </a:extLst>
          </p:cNvPr>
          <p:cNvCxnSpPr>
            <a:cxnSpLocks/>
            <a:stCxn id="87" idx="1"/>
          </p:cNvCxnSpPr>
          <p:nvPr/>
        </p:nvCxnSpPr>
        <p:spPr>
          <a:xfrm flipH="1" flipV="1">
            <a:off x="6994714" y="5593539"/>
            <a:ext cx="667712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4D0E0980-D9A0-9F25-A8C1-A44B07B89A4B}"/>
              </a:ext>
            </a:extLst>
          </p:cNvPr>
          <p:cNvCxnSpPr>
            <a:endCxn id="87" idx="3"/>
          </p:cNvCxnSpPr>
          <p:nvPr/>
        </p:nvCxnSpPr>
        <p:spPr>
          <a:xfrm flipH="1">
            <a:off x="9536476" y="5138697"/>
            <a:ext cx="964869" cy="46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9BF76D55-A081-687D-16F3-81E9F00542B8}"/>
              </a:ext>
            </a:extLst>
          </p:cNvPr>
          <p:cNvCxnSpPr/>
          <p:nvPr/>
        </p:nvCxnSpPr>
        <p:spPr>
          <a:xfrm>
            <a:off x="10501345" y="5138697"/>
            <a:ext cx="0" cy="35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ctor de Seta Reta 118">
            <a:extLst>
              <a:ext uri="{FF2B5EF4-FFF2-40B4-BE49-F238E27FC236}">
                <a16:creationId xmlns:a16="http://schemas.microsoft.com/office/drawing/2014/main" id="{FF59A68F-36F9-2F87-7A16-F0C23E84C566}"/>
              </a:ext>
            </a:extLst>
          </p:cNvPr>
          <p:cNvCxnSpPr>
            <a:cxnSpLocks/>
            <a:stCxn id="80" idx="1"/>
          </p:cNvCxnSpPr>
          <p:nvPr/>
        </p:nvCxnSpPr>
        <p:spPr>
          <a:xfrm flipH="1">
            <a:off x="3993447" y="4818312"/>
            <a:ext cx="813342" cy="69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de Seta Reta 123">
            <a:extLst>
              <a:ext uri="{FF2B5EF4-FFF2-40B4-BE49-F238E27FC236}">
                <a16:creationId xmlns:a16="http://schemas.microsoft.com/office/drawing/2014/main" id="{880A731C-1C86-F307-65F1-7DCA96D25014}"/>
              </a:ext>
            </a:extLst>
          </p:cNvPr>
          <p:cNvCxnSpPr>
            <a:cxnSpLocks/>
          </p:cNvCxnSpPr>
          <p:nvPr/>
        </p:nvCxnSpPr>
        <p:spPr>
          <a:xfrm>
            <a:off x="1280160" y="2748353"/>
            <a:ext cx="2169011" cy="3344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18B78EDC-935D-B23E-F80A-902A1A86784B}"/>
              </a:ext>
            </a:extLst>
          </p:cNvPr>
          <p:cNvCxnSpPr>
            <a:cxnSpLocks/>
          </p:cNvCxnSpPr>
          <p:nvPr/>
        </p:nvCxnSpPr>
        <p:spPr>
          <a:xfrm>
            <a:off x="3626360" y="3955754"/>
            <a:ext cx="0" cy="59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FEFE5312-B608-1A13-7F11-7CDB9624BA4A}"/>
              </a:ext>
            </a:extLst>
          </p:cNvPr>
          <p:cNvCxnSpPr>
            <a:cxnSpLocks/>
          </p:cNvCxnSpPr>
          <p:nvPr/>
        </p:nvCxnSpPr>
        <p:spPr>
          <a:xfrm flipH="1">
            <a:off x="1701478" y="3980709"/>
            <a:ext cx="1924882" cy="151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ector de Seta Reta 134">
            <a:extLst>
              <a:ext uri="{FF2B5EF4-FFF2-40B4-BE49-F238E27FC236}">
                <a16:creationId xmlns:a16="http://schemas.microsoft.com/office/drawing/2014/main" id="{0E416B3D-3C25-590B-0C4B-A0B36B9B63F8}"/>
              </a:ext>
            </a:extLst>
          </p:cNvPr>
          <p:cNvCxnSpPr/>
          <p:nvPr/>
        </p:nvCxnSpPr>
        <p:spPr>
          <a:xfrm flipH="1">
            <a:off x="5654065" y="3889269"/>
            <a:ext cx="441935" cy="65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ector de Seta Reta 139">
            <a:extLst>
              <a:ext uri="{FF2B5EF4-FFF2-40B4-BE49-F238E27FC236}">
                <a16:creationId xmlns:a16="http://schemas.microsoft.com/office/drawing/2014/main" id="{DA3A7F6D-50F3-63F8-0DA6-970D5A098586}"/>
              </a:ext>
            </a:extLst>
          </p:cNvPr>
          <p:cNvCxnSpPr>
            <a:cxnSpLocks/>
          </p:cNvCxnSpPr>
          <p:nvPr/>
        </p:nvCxnSpPr>
        <p:spPr>
          <a:xfrm>
            <a:off x="10703718" y="3657600"/>
            <a:ext cx="0" cy="101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1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16DA55C-3F93-BA4F-4403-646FBFBF6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b="1" dirty="0">
                <a:latin typeface="Lora" pitchFamily="2" charset="0"/>
              </a:rPr>
              <a:t>Fatores de Risco para Diabetes Mellitus Gestacional.</a:t>
            </a:r>
          </a:p>
        </p:txBody>
      </p:sp>
    </p:spTree>
    <p:extLst>
      <p:ext uri="{BB962C8B-B14F-4D97-AF65-F5344CB8AC3E}">
        <p14:creationId xmlns:p14="http://schemas.microsoft.com/office/powerpoint/2010/main" val="266429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715AE66-5CEC-0128-3607-C8F9F0D04B41}"/>
              </a:ext>
            </a:extLst>
          </p:cNvPr>
          <p:cNvSpPr/>
          <p:nvPr/>
        </p:nvSpPr>
        <p:spPr>
          <a:xfrm>
            <a:off x="1520190" y="548640"/>
            <a:ext cx="10138410" cy="5920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95E9D5D4-44E9-7C7E-5176-38FB69C65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630" y="576072"/>
            <a:ext cx="5752014" cy="6144042"/>
          </a:xfrm>
        </p:spPr>
        <p:txBody>
          <a:bodyPr>
            <a:normAutofit/>
          </a:bodyPr>
          <a:lstStyle/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Idade materna avançada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Sobrepeso e obesidade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História familiar de diabetes em parentes de primeiro grau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Presença de condições associadas à resistência à insulina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acantosis</a:t>
            </a: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 </a:t>
            </a: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nigricans</a:t>
            </a:r>
            <a:endParaRPr lang="pt-BR" sz="24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obesidade central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hipertrigliceridemia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hipertensão arterial sistêmica</a:t>
            </a:r>
          </a:p>
          <a:p>
            <a:pPr marL="742950" lvl="1" indent="-285750"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síndrome de ovários </a:t>
            </a: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policisticos</a:t>
            </a:r>
            <a:endParaRPr lang="pt-BR" sz="24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BABCD0D-805E-3BD5-2F62-0553C2740A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8630" y="576072"/>
            <a:ext cx="6342740" cy="5733288"/>
          </a:xfrm>
        </p:spPr>
        <p:txBody>
          <a:bodyPr>
            <a:noAutofit/>
          </a:bodyPr>
          <a:lstStyle/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Ganho excessivo de peso na gravidez atual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Crescimento fetal excessivo / </a:t>
            </a:r>
            <a:r>
              <a:rPr lang="pt-BR" sz="2400" b="1" i="0" dirty="0" err="1">
                <a:solidFill>
                  <a:srgbClr val="1E1E1E"/>
                </a:solidFill>
                <a:effectLst/>
                <a:latin typeface="Lora" pitchFamily="2" charset="0"/>
              </a:rPr>
              <a:t>Polidramnio</a:t>
            </a:r>
            <a:endParaRPr lang="pt-BR" sz="24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Hipertensão ou pré-eclâmpsia na gravidez atual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Antecedentes obstétricos de abortamentos de repetição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Malformações / Morte fetal ou neonatal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Macrossomia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DMG prévio</a:t>
            </a:r>
          </a:p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Hemoglobina glicada ≥ 5,7% no primeiro </a:t>
            </a:r>
            <a:r>
              <a:rPr lang="pt-BR" sz="2400" b="1" i="0" dirty="0">
                <a:solidFill>
                  <a:srgbClr val="1E1E1E"/>
                </a:solidFill>
                <a:effectLst/>
                <a:latin typeface="inherit"/>
              </a:rPr>
              <a:t>trimestre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524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CB61-F698-BE2C-779F-9F421EF43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Lora" pitchFamily="2" charset="0"/>
              </a:rPr>
              <a:t>Classificação do diabete no momento da primeira consulta de pré-natal </a:t>
            </a:r>
          </a:p>
        </p:txBody>
      </p:sp>
    </p:spTree>
    <p:extLst>
      <p:ext uri="{BB962C8B-B14F-4D97-AF65-F5344CB8AC3E}">
        <p14:creationId xmlns:p14="http://schemas.microsoft.com/office/powerpoint/2010/main" val="121504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AC6CB13-617B-DC5F-16F2-D87B95E3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" y="232229"/>
            <a:ext cx="11364686" cy="6299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18C446-E5AA-9FCB-9E64-725C0516E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00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C1EA5-8541-F497-DAE7-3B9F22A01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17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5A5F99-F73D-1275-AF64-9443BA74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420914"/>
            <a:ext cx="10987313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C38F3-13B3-F00C-8721-22D24CFA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-11113"/>
            <a:ext cx="11212830" cy="914400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Recomendação Propedêutica no DM diagnosticado na gestação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978266-BFEB-2104-29D7-C162823E70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829" y="1463039"/>
            <a:ext cx="11778795" cy="4948873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latin typeface="Lora" pitchFamily="2" charset="0"/>
              </a:rPr>
              <a:t>Metas ( mg/dl)                                                                                   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Controle Glicêmico – PG</a:t>
            </a:r>
          </a:p>
          <a:p>
            <a:pPr marL="0" indent="0">
              <a:buNone/>
            </a:pPr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Frequência do Perfil glicêmico (PG)   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Marcadores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Disponibilidade de insumos</a:t>
            </a:r>
          </a:p>
          <a:p>
            <a:endParaRPr lang="pt-BR" sz="2400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HbA1c</a:t>
            </a:r>
          </a:p>
          <a:p>
            <a:endParaRPr lang="pt-BR" dirty="0">
              <a:latin typeface="Lora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909E1A-97E7-035C-79A2-7DF49FE92EA9}"/>
              </a:ext>
            </a:extLst>
          </p:cNvPr>
          <p:cNvSpPr txBox="1"/>
          <p:nvPr/>
        </p:nvSpPr>
        <p:spPr>
          <a:xfrm>
            <a:off x="6219824" y="1463039"/>
            <a:ext cx="5450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70 &lt; J &lt; 100;  pp (1h) &lt; 140 ou pp (2h) &lt; 120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769540-6FD7-3618-0EA4-CF7DC801FC8B}"/>
              </a:ext>
            </a:extLst>
          </p:cNvPr>
          <p:cNvSpPr txBox="1"/>
          <p:nvPr/>
        </p:nvSpPr>
        <p:spPr>
          <a:xfrm>
            <a:off x="6140448" y="2246105"/>
            <a:ext cx="5972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4 pontos ( jejum; pós café; pós almoço; pós jantar</a:t>
            </a:r>
            <a:r>
              <a:rPr lang="pt-BR" b="1" dirty="0">
                <a:solidFill>
                  <a:srgbClr val="060676"/>
                </a:solidFill>
                <a:latin typeface="Lora" pitchFamily="2" charset="0"/>
              </a:rPr>
              <a:t>)</a:t>
            </a:r>
            <a:r>
              <a:rPr lang="pt-BR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C91BA1-2641-11B7-01F8-A6EE1C233CE9}"/>
              </a:ext>
            </a:extLst>
          </p:cNvPr>
          <p:cNvSpPr txBox="1"/>
          <p:nvPr/>
        </p:nvSpPr>
        <p:spPr>
          <a:xfrm>
            <a:off x="6219824" y="3059668"/>
            <a:ext cx="386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Diário ou dias alternados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6DC29E-584F-2FE2-1460-8E87DBA81CAE}"/>
              </a:ext>
            </a:extLst>
          </p:cNvPr>
          <p:cNvSpPr txBox="1"/>
          <p:nvPr/>
        </p:nvSpPr>
        <p:spPr>
          <a:xfrm>
            <a:off x="6219825" y="3836909"/>
            <a:ext cx="54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Ganho de peso,  Crescimento uterino e PG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16ACE8-43F5-FF2E-EB07-0FF89E3F42E9}"/>
              </a:ext>
            </a:extLst>
          </p:cNvPr>
          <p:cNvSpPr txBox="1"/>
          <p:nvPr/>
        </p:nvSpPr>
        <p:spPr>
          <a:xfrm>
            <a:off x="6219825" y="4765993"/>
            <a:ext cx="38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Fitas e Glicosímetro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067BF5-8160-B836-852B-B46E72778D8E}"/>
              </a:ext>
            </a:extLst>
          </p:cNvPr>
          <p:cNvSpPr txBox="1"/>
          <p:nvPr/>
        </p:nvSpPr>
        <p:spPr>
          <a:xfrm>
            <a:off x="6219824" y="5533906"/>
            <a:ext cx="505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Não é necessário / Avaliação de Risco</a:t>
            </a:r>
          </a:p>
        </p:txBody>
      </p:sp>
    </p:spTree>
    <p:extLst>
      <p:ext uri="{BB962C8B-B14F-4D97-AF65-F5344CB8AC3E}">
        <p14:creationId xmlns:p14="http://schemas.microsoft.com/office/powerpoint/2010/main" val="329311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F2BD0-1B8E-ED44-0E95-95CE0530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71450"/>
            <a:ext cx="10360152" cy="914400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Recomendação Propedêutica na Gestante com  DM1 e DM2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DCDE-A490-7773-A411-C8DDDCC9DC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470" y="2039112"/>
            <a:ext cx="5159883" cy="4736591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dirty="0">
                <a:latin typeface="Lora" pitchFamily="2" charset="0"/>
              </a:rPr>
              <a:t>Metas ( mg/dl)                                                                                   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Controle Glicêmico – Perfil Glicêmico  </a:t>
            </a:r>
          </a:p>
          <a:p>
            <a:r>
              <a:rPr lang="pt-BR" sz="2600" b="1" dirty="0">
                <a:latin typeface="Lora" pitchFamily="2" charset="0"/>
              </a:rPr>
              <a:t>                 </a:t>
            </a:r>
          </a:p>
          <a:p>
            <a:pPr marL="0" indent="0">
              <a:buNone/>
            </a:pPr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Frequência do Perfil glicêmico (PG)   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Marcadores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Avaliação de Vasculopatias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TSH e T4L</a:t>
            </a:r>
          </a:p>
          <a:p>
            <a:endParaRPr lang="pt-BR" sz="2600" b="1" dirty="0">
              <a:latin typeface="Lora" pitchFamily="2" charset="0"/>
            </a:endParaRPr>
          </a:p>
          <a:p>
            <a:r>
              <a:rPr lang="pt-BR" sz="2600" b="1" dirty="0">
                <a:latin typeface="Lora" pitchFamily="2" charset="0"/>
              </a:rPr>
              <a:t>HbA1C</a:t>
            </a:r>
          </a:p>
          <a:p>
            <a:endParaRPr lang="pt-BR" b="1" dirty="0">
              <a:latin typeface="Lora" pitchFamily="2" charset="0"/>
            </a:endParaRP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BEA789-B037-6B99-C7E9-A5C36BE9A0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46369" y="2039112"/>
            <a:ext cx="6768847" cy="4910328"/>
          </a:xfrm>
        </p:spPr>
        <p:txBody>
          <a:bodyPr>
            <a:normAutofit fontScale="77500" lnSpcReduction="20000"/>
          </a:bodyPr>
          <a:lstStyle/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70 &lt; J &lt; 95;  pp (1h) &lt; 140 ou pp (2h) &lt; 120;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6 a 7 pontos ( jejum; pós café; </a:t>
            </a:r>
            <a:r>
              <a:rPr lang="pt-BR" sz="2400" b="1" dirty="0" err="1">
                <a:solidFill>
                  <a:srgbClr val="060676"/>
                </a:solidFill>
                <a:latin typeface="Lora" pitchFamily="2" charset="0"/>
              </a:rPr>
              <a:t>pré</a:t>
            </a:r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 e pós almoço; </a:t>
            </a:r>
            <a:r>
              <a:rPr lang="pt-BR" sz="2400" b="1" dirty="0" err="1">
                <a:solidFill>
                  <a:srgbClr val="060676"/>
                </a:solidFill>
                <a:latin typeface="Lora" pitchFamily="2" charset="0"/>
              </a:rPr>
              <a:t>pré</a:t>
            </a:r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 e pós</a:t>
            </a: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 jantar) e eventualmente uma avaliação na madrugada;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Diário ou dias alternados;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Ganho de peso,  Crescimento uterino e PG 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FO, FR, exame neurológico e cardíaco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Recomendado na 1ª consulta</a:t>
            </a:r>
          </a:p>
          <a:p>
            <a:endParaRPr lang="pt-BR" sz="2400" b="1" dirty="0">
              <a:solidFill>
                <a:srgbClr val="060676"/>
              </a:solidFill>
              <a:latin typeface="Lora" pitchFamily="2" charset="0"/>
            </a:endParaRPr>
          </a:p>
          <a:p>
            <a:r>
              <a:rPr lang="pt-BR" sz="2400" b="1" dirty="0">
                <a:solidFill>
                  <a:srgbClr val="060676"/>
                </a:solidFill>
                <a:latin typeface="Lora" pitchFamily="2" charset="0"/>
              </a:rPr>
              <a:t>Recomendado na 1ª consulta</a:t>
            </a:r>
          </a:p>
          <a:p>
            <a:endParaRPr lang="pt-BR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sz="2000" b="1" dirty="0">
              <a:solidFill>
                <a:srgbClr val="060676"/>
              </a:solidFill>
              <a:latin typeface="Lora" pitchFamily="2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098A39-0184-A343-AAF5-851E3D6AE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00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71B43-CB5B-2DD2-CCCF-1BB40D3E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Programa de Educação Médica Continuada.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B74FE2-6BDF-3ACD-8003-95C7B5854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8178" y="3758184"/>
            <a:ext cx="9810043" cy="2644775"/>
          </a:xfrm>
        </p:spPr>
        <p:txBody>
          <a:bodyPr/>
          <a:lstStyle/>
          <a:p>
            <a:endParaRPr lang="pt-BR" b="1" dirty="0">
              <a:latin typeface="+mj-lt"/>
            </a:endParaRPr>
          </a:p>
          <a:p>
            <a:endParaRPr lang="pt-BR" sz="2800" b="1" dirty="0">
              <a:latin typeface="+mj-lt"/>
            </a:endParaRPr>
          </a:p>
          <a:p>
            <a:r>
              <a:rPr lang="pt-BR" sz="2800" b="1" cap="none" dirty="0">
                <a:latin typeface="+mj-lt"/>
              </a:rPr>
              <a:t>Conselho Regional De Medicina Do Estado De Alagoas . </a:t>
            </a:r>
          </a:p>
        </p:txBody>
      </p:sp>
    </p:spTree>
    <p:extLst>
      <p:ext uri="{BB962C8B-B14F-4D97-AF65-F5344CB8AC3E}">
        <p14:creationId xmlns:p14="http://schemas.microsoft.com/office/powerpoint/2010/main" val="107343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23BB6-5DCE-6BB0-0AFB-208EDF83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205" y="-197167"/>
            <a:ext cx="9955530" cy="914400"/>
          </a:xfrm>
        </p:spPr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Recomendação Terapêutica: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D62DC-4A18-8973-C37C-0B00415FEF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4075" y="1463336"/>
            <a:ext cx="8949690" cy="5006340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↓ Morbimortalidade Perinatal e Neonatal </a:t>
            </a:r>
          </a:p>
          <a:p>
            <a:pPr lvl="1"/>
            <a:endParaRPr lang="pt-BR" sz="2800" b="1" dirty="0">
              <a:latin typeface="Lora" pitchFamily="2" charset="0"/>
            </a:endParaRPr>
          </a:p>
          <a:p>
            <a:pPr lvl="1"/>
            <a:r>
              <a:rPr lang="pt-BR" sz="2400" b="1" dirty="0">
                <a:latin typeface="Lora" pitchFamily="2" charset="0"/>
              </a:rPr>
              <a:t>↓ Óbito Fetal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</a:t>
            </a:r>
            <a:r>
              <a:rPr lang="pt-BR" sz="2400" b="1" dirty="0" err="1">
                <a:latin typeface="Lora" pitchFamily="2" charset="0"/>
              </a:rPr>
              <a:t>Hiperbilirrubinemia</a:t>
            </a:r>
            <a:endParaRPr lang="pt-BR" sz="2400" b="1" dirty="0">
              <a:latin typeface="Lora" pitchFamily="2" charset="0"/>
            </a:endParaRPr>
          </a:p>
          <a:p>
            <a:pPr lvl="1"/>
            <a:r>
              <a:rPr lang="pt-BR" sz="2400" b="1" dirty="0">
                <a:latin typeface="Lora" pitchFamily="2" charset="0"/>
              </a:rPr>
              <a:t>↓ Macrossomia Fetal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Hipoglicemia Neonatal</a:t>
            </a:r>
          </a:p>
          <a:p>
            <a:pPr lvl="1"/>
            <a:endParaRPr lang="pt-BR" b="1" dirty="0">
              <a:latin typeface="Lora" pitchFamily="2" charset="0"/>
            </a:endParaRPr>
          </a:p>
          <a:p>
            <a:r>
              <a:rPr lang="pt-BR" sz="2400" b="1" dirty="0">
                <a:latin typeface="Lora" pitchFamily="2" charset="0"/>
              </a:rPr>
              <a:t>↓ Morbidade futuras destas Crianças</a:t>
            </a:r>
          </a:p>
          <a:p>
            <a:pPr lvl="1"/>
            <a:endParaRPr lang="pt-BR" sz="2400" b="1" dirty="0">
              <a:latin typeface="Lora" pitchFamily="2" charset="0"/>
            </a:endParaRPr>
          </a:p>
          <a:p>
            <a:pPr lvl="1"/>
            <a:r>
              <a:rPr lang="pt-BR" sz="2400" b="1" dirty="0">
                <a:latin typeface="Lora" pitchFamily="2" charset="0"/>
              </a:rPr>
              <a:t>↓ Obesidade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Hipertensão Arterial </a:t>
            </a:r>
          </a:p>
          <a:p>
            <a:pPr lvl="1"/>
            <a:r>
              <a:rPr lang="pt-BR" sz="2400" b="1" dirty="0">
                <a:latin typeface="Lora" pitchFamily="2" charset="0"/>
              </a:rPr>
              <a:t>↓ Diabetes Mellitus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410B73-2026-5C48-062F-60460BE3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20</a:t>
            </a:fld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024EC3-9292-8CC9-3BB3-9C1B7E5A02AF}"/>
              </a:ext>
            </a:extLst>
          </p:cNvPr>
          <p:cNvSpPr/>
          <p:nvPr/>
        </p:nvSpPr>
        <p:spPr>
          <a:xfrm>
            <a:off x="977265" y="717233"/>
            <a:ext cx="10096500" cy="71437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ora" pitchFamily="2" charset="0"/>
              </a:rPr>
              <a:t>Manter a gestante com glicemia o mais próximo possível da meta glicêmica</a:t>
            </a:r>
          </a:p>
        </p:txBody>
      </p:sp>
    </p:spTree>
    <p:extLst>
      <p:ext uri="{BB962C8B-B14F-4D97-AF65-F5344CB8AC3E}">
        <p14:creationId xmlns:p14="http://schemas.microsoft.com/office/powerpoint/2010/main" val="274223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0F4FFD-9802-3BB7-2D3E-E3B8881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21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3818A-3F3C-2E9C-AB0F-0FCC09A8C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5112" y="235742"/>
            <a:ext cx="7534275" cy="914400"/>
          </a:xfrm>
        </p:spPr>
        <p:txBody>
          <a:bodyPr/>
          <a:lstStyle/>
          <a:p>
            <a:r>
              <a:rPr lang="pt-BR" sz="3600" b="1" dirty="0">
                <a:latin typeface="Lora" pitchFamily="2" charset="0"/>
              </a:rPr>
              <a:t>Seguimento da gestante diabética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B433F79-E7C2-F6F4-E2BB-97C2C2B44BF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4992" r="14992"/>
          <a:stretch/>
        </p:blipFill>
        <p:spPr>
          <a:xfrm>
            <a:off x="9904413" y="582613"/>
            <a:ext cx="2287587" cy="1943100"/>
          </a:xfrm>
          <a:prstGeom prst="rect">
            <a:avLst/>
          </a:prstGeom>
        </p:spPr>
      </p:pic>
      <p:pic>
        <p:nvPicPr>
          <p:cNvPr id="4098" name="Picture 2" descr="Os tipos de alimentos que uma gestante deve consumir - Tommasi Laboratório">
            <a:extLst>
              <a:ext uri="{FF2B5EF4-FFF2-40B4-BE49-F238E27FC236}">
                <a16:creationId xmlns:a16="http://schemas.microsoft.com/office/drawing/2014/main" id="{A72AFED4-3E25-407A-8F08-B528EA2B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2" y="252603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importância da alimentação saudável na gestação | Rio Norte Saúde">
            <a:extLst>
              <a:ext uri="{FF2B5EF4-FFF2-40B4-BE49-F238E27FC236}">
                <a16:creationId xmlns:a16="http://schemas.microsoft.com/office/drawing/2014/main" id="{1150A557-684E-5FC3-7331-B2DC9E40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2" y="4727553"/>
            <a:ext cx="22955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ravidez: exercício físico deve fazer parte da rotina de todas as mães -  Revista Crescer | Vida de grávida">
            <a:extLst>
              <a:ext uri="{FF2B5EF4-FFF2-40B4-BE49-F238E27FC236}">
                <a16:creationId xmlns:a16="http://schemas.microsoft.com/office/drawing/2014/main" id="{3916D1A1-502F-FECD-A140-183BA885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98" y="2526030"/>
            <a:ext cx="242887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ágina 10 | Vetores e ilustrações de Esporte Para Gestante para download  gratuito | Freepik">
            <a:extLst>
              <a:ext uri="{FF2B5EF4-FFF2-40B4-BE49-F238E27FC236}">
                <a16:creationId xmlns:a16="http://schemas.microsoft.com/office/drawing/2014/main" id="{0D8D2A1E-C43C-A163-D39E-73E47255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41" y="4714876"/>
            <a:ext cx="2428875" cy="16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D698D58-B12B-6DAD-4606-F98FE827DD0E}"/>
              </a:ext>
            </a:extLst>
          </p:cNvPr>
          <p:cNvSpPr/>
          <p:nvPr/>
        </p:nvSpPr>
        <p:spPr>
          <a:xfrm>
            <a:off x="2148840" y="1554480"/>
            <a:ext cx="2800350" cy="113157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ora" pitchFamily="2" charset="0"/>
              </a:rPr>
              <a:t>Dieta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Exercícios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Automonitorização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E512394-2B7E-B7F4-0697-34FEF8222E39}"/>
              </a:ext>
            </a:extLst>
          </p:cNvPr>
          <p:cNvSpPr/>
          <p:nvPr/>
        </p:nvSpPr>
        <p:spPr>
          <a:xfrm>
            <a:off x="251460" y="3202304"/>
            <a:ext cx="2331721" cy="480060"/>
          </a:xfrm>
          <a:prstGeom prst="rect">
            <a:avLst/>
          </a:pr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Controle Adequado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11EFBD6-3B2C-321E-C9A4-057FA7CD4E46}"/>
              </a:ext>
            </a:extLst>
          </p:cNvPr>
          <p:cNvCxnSpPr>
            <a:stCxn id="9" idx="2"/>
          </p:cNvCxnSpPr>
          <p:nvPr/>
        </p:nvCxnSpPr>
        <p:spPr>
          <a:xfrm>
            <a:off x="3549015" y="2686050"/>
            <a:ext cx="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40CCA7E-EACD-92C7-41B4-B79ED6BB3EDF}"/>
              </a:ext>
            </a:extLst>
          </p:cNvPr>
          <p:cNvCxnSpPr>
            <a:cxnSpLocks/>
          </p:cNvCxnSpPr>
          <p:nvPr/>
        </p:nvCxnSpPr>
        <p:spPr>
          <a:xfrm flipH="1" flipV="1">
            <a:off x="1417320" y="2940081"/>
            <a:ext cx="2124838" cy="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62AA77B-37DF-3E91-AD93-2A2DA7A6FECC}"/>
              </a:ext>
            </a:extLst>
          </p:cNvPr>
          <p:cNvCxnSpPr/>
          <p:nvPr/>
        </p:nvCxnSpPr>
        <p:spPr>
          <a:xfrm>
            <a:off x="1417320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A63EFDC2-1D2D-F22E-1F2D-FCD5DC6A650B}"/>
              </a:ext>
            </a:extLst>
          </p:cNvPr>
          <p:cNvSpPr/>
          <p:nvPr/>
        </p:nvSpPr>
        <p:spPr>
          <a:xfrm>
            <a:off x="3672462" y="3202305"/>
            <a:ext cx="2800350" cy="480060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ora" pitchFamily="2" charset="0"/>
              </a:rPr>
              <a:t>Controle inadequado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BFE4510-B1A1-2C05-4F10-7704DDE1A800}"/>
              </a:ext>
            </a:extLst>
          </p:cNvPr>
          <p:cNvCxnSpPr>
            <a:cxnSpLocks/>
          </p:cNvCxnSpPr>
          <p:nvPr/>
        </p:nvCxnSpPr>
        <p:spPr>
          <a:xfrm>
            <a:off x="3542158" y="2940081"/>
            <a:ext cx="1544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B130725-2EFB-34A8-BD68-A93AD4304842}"/>
              </a:ext>
            </a:extLst>
          </p:cNvPr>
          <p:cNvCxnSpPr/>
          <p:nvPr/>
        </p:nvCxnSpPr>
        <p:spPr>
          <a:xfrm>
            <a:off x="5086349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123C065-E112-F6AF-C257-0C7F31E18B00}"/>
              </a:ext>
            </a:extLst>
          </p:cNvPr>
          <p:cNvCxnSpPr>
            <a:stCxn id="19" idx="2"/>
          </p:cNvCxnSpPr>
          <p:nvPr/>
        </p:nvCxnSpPr>
        <p:spPr>
          <a:xfrm flipH="1">
            <a:off x="5068139" y="3682365"/>
            <a:ext cx="4498" cy="834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44106F-5A68-8314-924A-7D3F5657F6C7}"/>
              </a:ext>
            </a:extLst>
          </p:cNvPr>
          <p:cNvSpPr/>
          <p:nvPr/>
        </p:nvSpPr>
        <p:spPr>
          <a:xfrm>
            <a:off x="3429157" y="4614514"/>
            <a:ext cx="3527751" cy="636648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Lora" pitchFamily="2" charset="0"/>
              </a:rPr>
              <a:t>Tratamento medicamentoso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69D3C1C-1DC4-DA77-39F6-9BA7C152268B}"/>
              </a:ext>
            </a:extLst>
          </p:cNvPr>
          <p:cNvSpPr/>
          <p:nvPr/>
        </p:nvSpPr>
        <p:spPr>
          <a:xfrm>
            <a:off x="3219184" y="5879804"/>
            <a:ext cx="3734329" cy="463676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003300"/>
                </a:solidFill>
                <a:latin typeface="Lora" pitchFamily="2" charset="0"/>
              </a:rPr>
              <a:t>Insulinas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F110C1D6-7A44-37F1-4CC0-E4EA8ABC3226}"/>
              </a:ext>
            </a:extLst>
          </p:cNvPr>
          <p:cNvCxnSpPr>
            <a:stCxn id="29" idx="1"/>
            <a:endCxn id="29" idx="1"/>
          </p:cNvCxnSpPr>
          <p:nvPr/>
        </p:nvCxnSpPr>
        <p:spPr>
          <a:xfrm>
            <a:off x="3219184" y="61116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6E5EE3C-AC7A-4CD5-1D00-D2EFED44588D}"/>
              </a:ext>
            </a:extLst>
          </p:cNvPr>
          <p:cNvCxnSpPr>
            <a:cxnSpLocks/>
          </p:cNvCxnSpPr>
          <p:nvPr/>
        </p:nvCxnSpPr>
        <p:spPr>
          <a:xfrm flipH="1" flipV="1">
            <a:off x="1916911" y="5104935"/>
            <a:ext cx="1257034" cy="1025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DF4FE88A-3960-4EF6-B34D-97792DC14CCF}"/>
              </a:ext>
            </a:extLst>
          </p:cNvPr>
          <p:cNvCxnSpPr>
            <a:cxnSpLocks/>
          </p:cNvCxnSpPr>
          <p:nvPr/>
        </p:nvCxnSpPr>
        <p:spPr>
          <a:xfrm>
            <a:off x="1524000" y="5879804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9CF664A-2D24-D50D-9BD9-A3769D5AC0AC}"/>
              </a:ext>
            </a:extLst>
          </p:cNvPr>
          <p:cNvSpPr txBox="1"/>
          <p:nvPr/>
        </p:nvSpPr>
        <p:spPr>
          <a:xfrm>
            <a:off x="667260" y="4717763"/>
            <a:ext cx="224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 Seguras 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F50A5C8C-E1DB-B914-E5A6-EC80504AD038}"/>
              </a:ext>
            </a:extLst>
          </p:cNvPr>
          <p:cNvCxnSpPr>
            <a:cxnSpLocks/>
          </p:cNvCxnSpPr>
          <p:nvPr/>
        </p:nvCxnSpPr>
        <p:spPr>
          <a:xfrm flipH="1">
            <a:off x="2275114" y="6111642"/>
            <a:ext cx="998499" cy="21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0B1E5B2-0632-2F70-A060-3862B511C0E8}"/>
              </a:ext>
            </a:extLst>
          </p:cNvPr>
          <p:cNvSpPr txBox="1"/>
          <p:nvPr/>
        </p:nvSpPr>
        <p:spPr>
          <a:xfrm>
            <a:off x="398151" y="5964033"/>
            <a:ext cx="282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Lora" pitchFamily="2" charset="0"/>
              </a:rPr>
              <a:t>Não atravessa a placenta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11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0092C60-3C1A-9D6C-4054-5B32A07FC65B}"/>
              </a:ext>
            </a:extLst>
          </p:cNvPr>
          <p:cNvCxnSpPr/>
          <p:nvPr/>
        </p:nvCxnSpPr>
        <p:spPr>
          <a:xfrm flipV="1">
            <a:off x="2217420" y="1314450"/>
            <a:ext cx="0" cy="3017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E0FDD53-C14B-A410-44A4-8677EE9D4764}"/>
              </a:ext>
            </a:extLst>
          </p:cNvPr>
          <p:cNvCxnSpPr/>
          <p:nvPr/>
        </p:nvCxnSpPr>
        <p:spPr>
          <a:xfrm>
            <a:off x="2217420" y="4331970"/>
            <a:ext cx="82067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co 6">
            <a:extLst>
              <a:ext uri="{FF2B5EF4-FFF2-40B4-BE49-F238E27FC236}">
                <a16:creationId xmlns:a16="http://schemas.microsoft.com/office/drawing/2014/main" id="{33C317B6-F905-D62C-844E-1291A6C4379E}"/>
              </a:ext>
            </a:extLst>
          </p:cNvPr>
          <p:cNvSpPr/>
          <p:nvPr/>
        </p:nvSpPr>
        <p:spPr>
          <a:xfrm>
            <a:off x="2217420" y="3657600"/>
            <a:ext cx="8092440" cy="308609"/>
          </a:xfrm>
          <a:prstGeom prst="arc">
            <a:avLst>
              <a:gd name="adj1" fmla="val 10789676"/>
              <a:gd name="adj2" fmla="val 2156639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A50F41D-113E-CBD7-8E08-099220AE8D75}"/>
              </a:ext>
            </a:extLst>
          </p:cNvPr>
          <p:cNvSpPr/>
          <p:nvPr/>
        </p:nvSpPr>
        <p:spPr>
          <a:xfrm>
            <a:off x="2583181" y="1960244"/>
            <a:ext cx="1428750" cy="2371725"/>
          </a:xfrm>
          <a:custGeom>
            <a:avLst/>
            <a:gdLst>
              <a:gd name="connsiteX0" fmla="*/ 0 w 1451610"/>
              <a:gd name="connsiteY0" fmla="*/ 2491745 h 2663632"/>
              <a:gd name="connsiteX1" fmla="*/ 788670 w 1451610"/>
              <a:gd name="connsiteY1" fmla="*/ 5 h 2663632"/>
              <a:gd name="connsiteX2" fmla="*/ 1405890 w 1451610"/>
              <a:gd name="connsiteY2" fmla="*/ 2468885 h 2663632"/>
              <a:gd name="connsiteX3" fmla="*/ 1405890 w 1451610"/>
              <a:gd name="connsiteY3" fmla="*/ 2503175 h 2663632"/>
              <a:gd name="connsiteX4" fmla="*/ 1405890 w 1451610"/>
              <a:gd name="connsiteY4" fmla="*/ 2491745 h 2663632"/>
              <a:gd name="connsiteX5" fmla="*/ 1405890 w 1451610"/>
              <a:gd name="connsiteY5" fmla="*/ 2491745 h 26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0" h="2663632">
                <a:moveTo>
                  <a:pt x="0" y="2491745"/>
                </a:moveTo>
                <a:cubicBezTo>
                  <a:pt x="277177" y="1247780"/>
                  <a:pt x="554355" y="3815"/>
                  <a:pt x="788670" y="5"/>
                </a:cubicBezTo>
                <a:cubicBezTo>
                  <a:pt x="1022985" y="-3805"/>
                  <a:pt x="1303020" y="2051690"/>
                  <a:pt x="1405890" y="2468885"/>
                </a:cubicBezTo>
                <a:cubicBezTo>
                  <a:pt x="1508760" y="2886080"/>
                  <a:pt x="1405890" y="2503175"/>
                  <a:pt x="1405890" y="2503175"/>
                </a:cubicBezTo>
                <a:lnTo>
                  <a:pt x="1405890" y="2491745"/>
                </a:lnTo>
                <a:lnTo>
                  <a:pt x="1405890" y="2491745"/>
                </a:lnTo>
              </a:path>
            </a:pathLst>
          </a:custGeom>
          <a:ln w="38100">
            <a:solidFill>
              <a:srgbClr val="0606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D16DE24B-C24A-0A6E-C2C1-CA6D1B2C438A}"/>
              </a:ext>
            </a:extLst>
          </p:cNvPr>
          <p:cNvSpPr/>
          <p:nvPr/>
        </p:nvSpPr>
        <p:spPr>
          <a:xfrm>
            <a:off x="5497830" y="1960245"/>
            <a:ext cx="1277223" cy="2371724"/>
          </a:xfrm>
          <a:custGeom>
            <a:avLst/>
            <a:gdLst>
              <a:gd name="connsiteX0" fmla="*/ 0 w 1277223"/>
              <a:gd name="connsiteY0" fmla="*/ 880113 h 928960"/>
              <a:gd name="connsiteX1" fmla="*/ 640080 w 1277223"/>
              <a:gd name="connsiteY1" fmla="*/ 3 h 928960"/>
              <a:gd name="connsiteX2" fmla="*/ 1234440 w 1277223"/>
              <a:gd name="connsiteY2" fmla="*/ 868683 h 928960"/>
              <a:gd name="connsiteX3" fmla="*/ 1234440 w 1277223"/>
              <a:gd name="connsiteY3" fmla="*/ 857253 h 928960"/>
              <a:gd name="connsiteX4" fmla="*/ 1268730 w 1277223"/>
              <a:gd name="connsiteY4" fmla="*/ 880113 h 92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23" h="928960">
                <a:moveTo>
                  <a:pt x="0" y="880113"/>
                </a:moveTo>
                <a:cubicBezTo>
                  <a:pt x="217170" y="441010"/>
                  <a:pt x="434340" y="1908"/>
                  <a:pt x="640080" y="3"/>
                </a:cubicBezTo>
                <a:cubicBezTo>
                  <a:pt x="845820" y="-1902"/>
                  <a:pt x="1135380" y="725808"/>
                  <a:pt x="1234440" y="868683"/>
                </a:cubicBezTo>
                <a:cubicBezTo>
                  <a:pt x="1333500" y="1011558"/>
                  <a:pt x="1228725" y="855348"/>
                  <a:pt x="1234440" y="857253"/>
                </a:cubicBezTo>
                <a:cubicBezTo>
                  <a:pt x="1240155" y="859158"/>
                  <a:pt x="1254442" y="869635"/>
                  <a:pt x="1268730" y="880113"/>
                </a:cubicBezTo>
              </a:path>
            </a:pathLst>
          </a:custGeom>
          <a:ln>
            <a:solidFill>
              <a:srgbClr val="06067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8FCEC5D5-AD80-2B42-6724-212E320710C6}"/>
              </a:ext>
            </a:extLst>
          </p:cNvPr>
          <p:cNvSpPr/>
          <p:nvPr/>
        </p:nvSpPr>
        <p:spPr>
          <a:xfrm>
            <a:off x="8114668" y="1922831"/>
            <a:ext cx="1530349" cy="2371724"/>
          </a:xfrm>
          <a:custGeom>
            <a:avLst/>
            <a:gdLst>
              <a:gd name="connsiteX0" fmla="*/ 1934210 w 2149647"/>
              <a:gd name="connsiteY0" fmla="*/ 1908811 h 2146578"/>
              <a:gd name="connsiteX1" fmla="*/ 2014220 w 2149647"/>
              <a:gd name="connsiteY1" fmla="*/ 1977391 h 2146578"/>
              <a:gd name="connsiteX2" fmla="*/ 356870 w 2149647"/>
              <a:gd name="connsiteY2" fmla="*/ 1 h 2146578"/>
              <a:gd name="connsiteX3" fmla="*/ 2540 w 2149647"/>
              <a:gd name="connsiteY3" fmla="*/ 1965961 h 2146578"/>
              <a:gd name="connsiteX4" fmla="*/ 2540 w 2149647"/>
              <a:gd name="connsiteY4" fmla="*/ 1965961 h 2146578"/>
              <a:gd name="connsiteX5" fmla="*/ 2540 w 2149647"/>
              <a:gd name="connsiteY5" fmla="*/ 1931671 h 2146578"/>
              <a:gd name="connsiteX6" fmla="*/ 2540 w 2149647"/>
              <a:gd name="connsiteY6" fmla="*/ 1908811 h 2146578"/>
              <a:gd name="connsiteX7" fmla="*/ 36830 w 2149647"/>
              <a:gd name="connsiteY7" fmla="*/ 1988821 h 2146578"/>
              <a:gd name="connsiteX8" fmla="*/ 25400 w 2149647"/>
              <a:gd name="connsiteY8" fmla="*/ 1954531 h 21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9647" h="2146578">
                <a:moveTo>
                  <a:pt x="1934210" y="1908811"/>
                </a:moveTo>
                <a:cubicBezTo>
                  <a:pt x="2105660" y="2102168"/>
                  <a:pt x="2277110" y="2295526"/>
                  <a:pt x="2014220" y="1977391"/>
                </a:cubicBezTo>
                <a:cubicBezTo>
                  <a:pt x="1751330" y="1659256"/>
                  <a:pt x="692150" y="1906"/>
                  <a:pt x="356870" y="1"/>
                </a:cubicBezTo>
                <a:cubicBezTo>
                  <a:pt x="21590" y="-1904"/>
                  <a:pt x="2540" y="1965961"/>
                  <a:pt x="2540" y="1965961"/>
                </a:cubicBezTo>
                <a:lnTo>
                  <a:pt x="2540" y="1965961"/>
                </a:lnTo>
                <a:lnTo>
                  <a:pt x="2540" y="1931671"/>
                </a:lnTo>
                <a:cubicBezTo>
                  <a:pt x="2540" y="1922146"/>
                  <a:pt x="-3175" y="1899286"/>
                  <a:pt x="2540" y="1908811"/>
                </a:cubicBezTo>
                <a:cubicBezTo>
                  <a:pt x="8255" y="1918336"/>
                  <a:pt x="36830" y="1988821"/>
                  <a:pt x="36830" y="1988821"/>
                </a:cubicBezTo>
                <a:cubicBezTo>
                  <a:pt x="40640" y="1996441"/>
                  <a:pt x="33020" y="1975486"/>
                  <a:pt x="25400" y="1954531"/>
                </a:cubicBezTo>
              </a:path>
            </a:pathLst>
          </a:custGeom>
          <a:noFill/>
          <a:ln w="28575">
            <a:solidFill>
              <a:srgbClr val="0606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A4003BC-F246-C0C7-80F3-E727679AC686}"/>
              </a:ext>
            </a:extLst>
          </p:cNvPr>
          <p:cNvCxnSpPr>
            <a:cxnSpLocks/>
          </p:cNvCxnSpPr>
          <p:nvPr/>
        </p:nvCxnSpPr>
        <p:spPr>
          <a:xfrm flipV="1">
            <a:off x="2583181" y="4423410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6E4057A-84AF-4059-4540-70CF319E0C7A}"/>
              </a:ext>
            </a:extLst>
          </p:cNvPr>
          <p:cNvCxnSpPr>
            <a:cxnSpLocks/>
          </p:cNvCxnSpPr>
          <p:nvPr/>
        </p:nvCxnSpPr>
        <p:spPr>
          <a:xfrm flipV="1">
            <a:off x="5497830" y="4423410"/>
            <a:ext cx="0" cy="937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CA5E382-8FA4-4558-6F9C-F4B54F96B8F2}"/>
              </a:ext>
            </a:extLst>
          </p:cNvPr>
          <p:cNvCxnSpPr/>
          <p:nvPr/>
        </p:nvCxnSpPr>
        <p:spPr>
          <a:xfrm flipV="1">
            <a:off x="8114668" y="4423410"/>
            <a:ext cx="0" cy="937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FD67591-D328-59A3-48B4-8F059FD1DC8A}"/>
              </a:ext>
            </a:extLst>
          </p:cNvPr>
          <p:cNvSpPr txBox="1"/>
          <p:nvPr/>
        </p:nvSpPr>
        <p:spPr>
          <a:xfrm>
            <a:off x="1840229" y="5417879"/>
            <a:ext cx="170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Alimentação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72E893A-B21C-3E4D-31B2-123372ED376F}"/>
              </a:ext>
            </a:extLst>
          </p:cNvPr>
          <p:cNvSpPr txBox="1"/>
          <p:nvPr/>
        </p:nvSpPr>
        <p:spPr>
          <a:xfrm>
            <a:off x="4537710" y="5452109"/>
            <a:ext cx="264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Alimentação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EFF52E6-4B77-1C71-E770-1BD3CC2B40E0}"/>
              </a:ext>
            </a:extLst>
          </p:cNvPr>
          <p:cNvSpPr txBox="1"/>
          <p:nvPr/>
        </p:nvSpPr>
        <p:spPr>
          <a:xfrm>
            <a:off x="7742557" y="5446482"/>
            <a:ext cx="227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Alimentação</a:t>
            </a:r>
          </a:p>
        </p:txBody>
      </p:sp>
    </p:spTree>
    <p:extLst>
      <p:ext uri="{BB962C8B-B14F-4D97-AF65-F5344CB8AC3E}">
        <p14:creationId xmlns:p14="http://schemas.microsoft.com/office/powerpoint/2010/main" val="246512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4595C-01D9-6E0D-A413-93649308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Insulina  - Principal efeito sobre o Controle glicêmico</a:t>
            </a:r>
          </a:p>
        </p:txBody>
      </p:sp>
      <p:graphicFrame>
        <p:nvGraphicFramePr>
          <p:cNvPr id="5" name="Espaço Reservado para Tabela 4">
            <a:extLst>
              <a:ext uri="{FF2B5EF4-FFF2-40B4-BE49-F238E27FC236}">
                <a16:creationId xmlns:a16="http://schemas.microsoft.com/office/drawing/2014/main" id="{D355C58B-EAF6-7334-1BCA-29BC1187112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680995175"/>
              </p:ext>
            </p:extLst>
          </p:nvPr>
        </p:nvGraphicFramePr>
        <p:xfrm>
          <a:off x="2183130" y="2687320"/>
          <a:ext cx="8686800" cy="18021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49327278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287363277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Tipo de insulina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Controle glicêmico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6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Longa e intermediária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Jejum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12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Longa e intermediária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>
                          <a:latin typeface="Lora" pitchFamily="2" charset="0"/>
                        </a:rPr>
                        <a:t>Pré</a:t>
                      </a:r>
                      <a:r>
                        <a:rPr lang="pt-BR" sz="2000" b="1" dirty="0">
                          <a:latin typeface="Lora" pitchFamily="2" charset="0"/>
                        </a:rPr>
                        <a:t>-prandial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95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Rápida e </a:t>
                      </a:r>
                      <a:r>
                        <a:rPr lang="pt-BR" sz="2000" b="1" dirty="0" err="1">
                          <a:latin typeface="Lora" pitchFamily="2" charset="0"/>
                        </a:rPr>
                        <a:t>ultrarrapida</a:t>
                      </a:r>
                      <a:endParaRPr lang="pt-BR" sz="2000" b="1" dirty="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Lora" pitchFamily="2" charset="0"/>
                        </a:rPr>
                        <a:t>Pós Prandial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33918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DBB4F0-A8F5-A918-C84F-AEAC6F6F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070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0E553-4B8D-6904-83CA-A3E20DF3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dirty="0">
                <a:latin typeface="Lora" pitchFamily="2" charset="0"/>
              </a:rPr>
              <a:t>Tipos de insulinas  e tempo de ação</a:t>
            </a:r>
          </a:p>
        </p:txBody>
      </p:sp>
      <p:graphicFrame>
        <p:nvGraphicFramePr>
          <p:cNvPr id="5" name="Espaço Reservado para Tabela 4">
            <a:extLst>
              <a:ext uri="{FF2B5EF4-FFF2-40B4-BE49-F238E27FC236}">
                <a16:creationId xmlns:a16="http://schemas.microsoft.com/office/drawing/2014/main" id="{34445EA0-C0BB-A281-DFC8-40EB63902D4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038244688"/>
              </p:ext>
            </p:extLst>
          </p:nvPr>
        </p:nvGraphicFramePr>
        <p:xfrm>
          <a:off x="548640" y="2880360"/>
          <a:ext cx="10999468" cy="2514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88148">
                  <a:extLst>
                    <a:ext uri="{9D8B030D-6E8A-4147-A177-3AD203B41FA5}">
                      <a16:colId xmlns:a16="http://schemas.microsoft.com/office/drawing/2014/main" val="670312749"/>
                    </a:ext>
                  </a:extLst>
                </a:gridCol>
                <a:gridCol w="1392861">
                  <a:extLst>
                    <a:ext uri="{9D8B030D-6E8A-4147-A177-3AD203B41FA5}">
                      <a16:colId xmlns:a16="http://schemas.microsoft.com/office/drawing/2014/main" val="817055183"/>
                    </a:ext>
                  </a:extLst>
                </a:gridCol>
                <a:gridCol w="1370975">
                  <a:extLst>
                    <a:ext uri="{9D8B030D-6E8A-4147-A177-3AD203B41FA5}">
                      <a16:colId xmlns:a16="http://schemas.microsoft.com/office/drawing/2014/main" val="2989253287"/>
                    </a:ext>
                  </a:extLst>
                </a:gridCol>
                <a:gridCol w="1691935">
                  <a:extLst>
                    <a:ext uri="{9D8B030D-6E8A-4147-A177-3AD203B41FA5}">
                      <a16:colId xmlns:a16="http://schemas.microsoft.com/office/drawing/2014/main" val="274997787"/>
                    </a:ext>
                  </a:extLst>
                </a:gridCol>
                <a:gridCol w="2469156">
                  <a:extLst>
                    <a:ext uri="{9D8B030D-6E8A-4147-A177-3AD203B41FA5}">
                      <a16:colId xmlns:a16="http://schemas.microsoft.com/office/drawing/2014/main" val="232473937"/>
                    </a:ext>
                  </a:extLst>
                </a:gridCol>
                <a:gridCol w="2486393">
                  <a:extLst>
                    <a:ext uri="{9D8B030D-6E8A-4147-A177-3AD203B41FA5}">
                      <a16:colId xmlns:a16="http://schemas.microsoft.com/office/drawing/2014/main" val="2708985532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Lora" pitchFamily="2" charset="0"/>
                        </a:rPr>
                        <a:t>Longa Duração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>
                          <a:latin typeface="Lora" pitchFamily="2" charset="0"/>
                        </a:rPr>
                        <a:t>Detemir</a:t>
                      </a:r>
                      <a:endParaRPr lang="pt-BR" sz="2000" dirty="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Análoga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1 -3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Lora" pitchFamily="2" charset="0"/>
                        </a:rPr>
                        <a:t>6–8  horas (discreto)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   18 – 22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5343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Lora" pitchFamily="2" charset="0"/>
                        </a:rPr>
                        <a:t>I</a:t>
                      </a:r>
                      <a:r>
                        <a:rPr lang="pt-BR" sz="1600" b="1" dirty="0">
                          <a:latin typeface="Lora" pitchFamily="2" charset="0"/>
                        </a:rPr>
                        <a:t>ntermediár</a:t>
                      </a:r>
                      <a:r>
                        <a:rPr lang="pt-BR" sz="1800" b="1" dirty="0">
                          <a:latin typeface="Lora" pitchFamily="2" charset="0"/>
                        </a:rPr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NPH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Humana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2 -4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4 -10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10 – 18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2755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Rápida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Humana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0,5 – 1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2 – 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5  - 8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3900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Ultrarrápida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err="1">
                          <a:latin typeface="Lora" pitchFamily="2" charset="0"/>
                        </a:rPr>
                        <a:t>Asparte</a:t>
                      </a:r>
                      <a:endParaRPr lang="pt-BR" sz="1600" b="1" dirty="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Análoga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5 – 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0,5 – 2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3 – 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07165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endParaRPr lang="pt-BR" sz="2000">
                        <a:latin typeface="Lor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Lispro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Análoga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5 – 15 min.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0,5 -2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Lora" pitchFamily="2" charset="0"/>
                        </a:rPr>
                        <a:t>    3 – 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14617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686B3B-8C56-92DB-A55B-F0184F987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24</a:t>
            </a:fld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2B05240-B004-6D65-FC14-83BD19068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72948"/>
              </p:ext>
            </p:extLst>
          </p:nvPr>
        </p:nvGraphicFramePr>
        <p:xfrm>
          <a:off x="548640" y="1828800"/>
          <a:ext cx="10999468" cy="9829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1032923379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53391212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883433045"/>
                    </a:ext>
                  </a:extLst>
                </a:gridCol>
                <a:gridCol w="2485132">
                  <a:extLst>
                    <a:ext uri="{9D8B030D-6E8A-4147-A177-3AD203B41FA5}">
                      <a16:colId xmlns:a16="http://schemas.microsoft.com/office/drawing/2014/main" val="1689493831"/>
                    </a:ext>
                  </a:extLst>
                </a:gridCol>
                <a:gridCol w="2639316">
                  <a:extLst>
                    <a:ext uri="{9D8B030D-6E8A-4147-A177-3AD203B41FA5}">
                      <a16:colId xmlns:a16="http://schemas.microsoft.com/office/drawing/2014/main" val="3129119410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Tempo de ação / 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   Origem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Lora" pitchFamily="2" charset="0"/>
                        </a:rPr>
                        <a:t>     Início de 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     Pico de 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Lora" pitchFamily="2" charset="0"/>
                        </a:rPr>
                        <a:t>Duração da 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61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5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D71AAF3-287A-102F-E2CC-B02CAED763AB}"/>
              </a:ext>
            </a:extLst>
          </p:cNvPr>
          <p:cNvCxnSpPr>
            <a:cxnSpLocks/>
          </p:cNvCxnSpPr>
          <p:nvPr/>
        </p:nvCxnSpPr>
        <p:spPr>
          <a:xfrm>
            <a:off x="1146628" y="4688115"/>
            <a:ext cx="989874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F80426C-3C38-5D3D-9429-1544C8DFAA3B}"/>
              </a:ext>
            </a:extLst>
          </p:cNvPr>
          <p:cNvCxnSpPr>
            <a:cxnSpLocks/>
          </p:cNvCxnSpPr>
          <p:nvPr/>
        </p:nvCxnSpPr>
        <p:spPr>
          <a:xfrm flipV="1">
            <a:off x="1103086" y="812800"/>
            <a:ext cx="0" cy="39043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1281349-B280-EA5B-971F-D4E41AF33118}"/>
              </a:ext>
            </a:extLst>
          </p:cNvPr>
          <p:cNvCxnSpPr/>
          <p:nvPr/>
        </p:nvCxnSpPr>
        <p:spPr>
          <a:xfrm>
            <a:off x="1103086" y="3817257"/>
            <a:ext cx="1058142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0B48E2C-BCF7-103F-D5A4-D27A58D8CF79}"/>
                  </a:ext>
                </a:extLst>
              </p14:cNvPr>
              <p14:cNvContentPartPr/>
              <p14:nvPr/>
            </p14:nvContentPartPr>
            <p14:xfrm>
              <a:off x="3802389" y="3294709"/>
              <a:ext cx="360" cy="36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0B48E2C-BCF7-103F-D5A4-D27A58D8CF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6269" y="328858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E3B85F33-516E-669D-A7D0-2FE1AD8501FE}"/>
                  </a:ext>
                </a:extLst>
              </p14:cNvPr>
              <p14:cNvContentPartPr/>
              <p14:nvPr/>
            </p14:nvContentPartPr>
            <p14:xfrm>
              <a:off x="3091389" y="2946589"/>
              <a:ext cx="360" cy="36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E3B85F33-516E-669D-A7D0-2FE1AD8501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5269" y="294046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BB8D19E3-CEAB-6544-BABB-141787D3F64E}"/>
                  </a:ext>
                </a:extLst>
              </p14:cNvPr>
              <p14:cNvContentPartPr/>
              <p14:nvPr/>
            </p14:nvContentPartPr>
            <p14:xfrm>
              <a:off x="450069" y="3526549"/>
              <a:ext cx="360" cy="36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BB8D19E3-CEAB-6544-BABB-141787D3F6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949" y="352042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7386E47D-F89D-933D-6360-E5B4553FFFF8}"/>
              </a:ext>
            </a:extLst>
          </p:cNvPr>
          <p:cNvSpPr/>
          <p:nvPr/>
        </p:nvSpPr>
        <p:spPr>
          <a:xfrm>
            <a:off x="0" y="3106057"/>
            <a:ext cx="4339771" cy="1553029"/>
          </a:xfrm>
          <a:custGeom>
            <a:avLst/>
            <a:gdLst>
              <a:gd name="connsiteX0" fmla="*/ 0 w 4339771"/>
              <a:gd name="connsiteY0" fmla="*/ 406400 h 1553029"/>
              <a:gd name="connsiteX1" fmla="*/ 72571 w 4339771"/>
              <a:gd name="connsiteY1" fmla="*/ 362857 h 1553029"/>
              <a:gd name="connsiteX2" fmla="*/ 116114 w 4339771"/>
              <a:gd name="connsiteY2" fmla="*/ 333829 h 1553029"/>
              <a:gd name="connsiteX3" fmla="*/ 159657 w 4339771"/>
              <a:gd name="connsiteY3" fmla="*/ 319314 h 1553029"/>
              <a:gd name="connsiteX4" fmla="*/ 203200 w 4339771"/>
              <a:gd name="connsiteY4" fmla="*/ 290286 h 1553029"/>
              <a:gd name="connsiteX5" fmla="*/ 333829 w 4339771"/>
              <a:gd name="connsiteY5" fmla="*/ 232229 h 1553029"/>
              <a:gd name="connsiteX6" fmla="*/ 391886 w 4339771"/>
              <a:gd name="connsiteY6" fmla="*/ 217714 h 1553029"/>
              <a:gd name="connsiteX7" fmla="*/ 551543 w 4339771"/>
              <a:gd name="connsiteY7" fmla="*/ 159657 h 1553029"/>
              <a:gd name="connsiteX8" fmla="*/ 667657 w 4339771"/>
              <a:gd name="connsiteY8" fmla="*/ 130629 h 1553029"/>
              <a:gd name="connsiteX9" fmla="*/ 725714 w 4339771"/>
              <a:gd name="connsiteY9" fmla="*/ 116114 h 1553029"/>
              <a:gd name="connsiteX10" fmla="*/ 841829 w 4339771"/>
              <a:gd name="connsiteY10" fmla="*/ 101600 h 1553029"/>
              <a:gd name="connsiteX11" fmla="*/ 899886 w 4339771"/>
              <a:gd name="connsiteY11" fmla="*/ 87086 h 1553029"/>
              <a:gd name="connsiteX12" fmla="*/ 1233714 w 4339771"/>
              <a:gd name="connsiteY12" fmla="*/ 58057 h 1553029"/>
              <a:gd name="connsiteX13" fmla="*/ 1538514 w 4339771"/>
              <a:gd name="connsiteY13" fmla="*/ 0 h 1553029"/>
              <a:gd name="connsiteX14" fmla="*/ 1814286 w 4339771"/>
              <a:gd name="connsiteY14" fmla="*/ 43543 h 1553029"/>
              <a:gd name="connsiteX15" fmla="*/ 2090057 w 4339771"/>
              <a:gd name="connsiteY15" fmla="*/ 159657 h 1553029"/>
              <a:gd name="connsiteX16" fmla="*/ 2293257 w 4339771"/>
              <a:gd name="connsiteY16" fmla="*/ 232229 h 1553029"/>
              <a:gd name="connsiteX17" fmla="*/ 2365829 w 4339771"/>
              <a:gd name="connsiteY17" fmla="*/ 261257 h 1553029"/>
              <a:gd name="connsiteX18" fmla="*/ 2467429 w 4339771"/>
              <a:gd name="connsiteY18" fmla="*/ 290286 h 1553029"/>
              <a:gd name="connsiteX19" fmla="*/ 2540000 w 4339771"/>
              <a:gd name="connsiteY19" fmla="*/ 333829 h 1553029"/>
              <a:gd name="connsiteX20" fmla="*/ 2656114 w 4339771"/>
              <a:gd name="connsiteY20" fmla="*/ 362857 h 1553029"/>
              <a:gd name="connsiteX21" fmla="*/ 2772229 w 4339771"/>
              <a:gd name="connsiteY21" fmla="*/ 420914 h 1553029"/>
              <a:gd name="connsiteX22" fmla="*/ 2830286 w 4339771"/>
              <a:gd name="connsiteY22" fmla="*/ 449943 h 1553029"/>
              <a:gd name="connsiteX23" fmla="*/ 2917371 w 4339771"/>
              <a:gd name="connsiteY23" fmla="*/ 464457 h 1553029"/>
              <a:gd name="connsiteX24" fmla="*/ 3077029 w 4339771"/>
              <a:gd name="connsiteY24" fmla="*/ 566057 h 1553029"/>
              <a:gd name="connsiteX25" fmla="*/ 3193143 w 4339771"/>
              <a:gd name="connsiteY25" fmla="*/ 667657 h 1553029"/>
              <a:gd name="connsiteX26" fmla="*/ 3410857 w 4339771"/>
              <a:gd name="connsiteY26" fmla="*/ 827314 h 1553029"/>
              <a:gd name="connsiteX27" fmla="*/ 3483429 w 4339771"/>
              <a:gd name="connsiteY27" fmla="*/ 885372 h 1553029"/>
              <a:gd name="connsiteX28" fmla="*/ 3643086 w 4339771"/>
              <a:gd name="connsiteY28" fmla="*/ 972457 h 1553029"/>
              <a:gd name="connsiteX29" fmla="*/ 3686629 w 4339771"/>
              <a:gd name="connsiteY29" fmla="*/ 1016000 h 1553029"/>
              <a:gd name="connsiteX30" fmla="*/ 3744686 w 4339771"/>
              <a:gd name="connsiteY30" fmla="*/ 1045029 h 1553029"/>
              <a:gd name="connsiteX31" fmla="*/ 3889829 w 4339771"/>
              <a:gd name="connsiteY31" fmla="*/ 1146629 h 1553029"/>
              <a:gd name="connsiteX32" fmla="*/ 3976914 w 4339771"/>
              <a:gd name="connsiteY32" fmla="*/ 1204686 h 1553029"/>
              <a:gd name="connsiteX33" fmla="*/ 4093029 w 4339771"/>
              <a:gd name="connsiteY33" fmla="*/ 1291772 h 1553029"/>
              <a:gd name="connsiteX34" fmla="*/ 4223657 w 4339771"/>
              <a:gd name="connsiteY34" fmla="*/ 1436914 h 1553029"/>
              <a:gd name="connsiteX35" fmla="*/ 4238171 w 4339771"/>
              <a:gd name="connsiteY35" fmla="*/ 1480457 h 1553029"/>
              <a:gd name="connsiteX36" fmla="*/ 4296229 w 4339771"/>
              <a:gd name="connsiteY36" fmla="*/ 1509486 h 1553029"/>
              <a:gd name="connsiteX37" fmla="*/ 4339771 w 4339771"/>
              <a:gd name="connsiteY37" fmla="*/ 1553029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339771" h="1553029">
                <a:moveTo>
                  <a:pt x="0" y="406400"/>
                </a:moveTo>
                <a:cubicBezTo>
                  <a:pt x="24190" y="391886"/>
                  <a:pt x="48648" y="377809"/>
                  <a:pt x="72571" y="362857"/>
                </a:cubicBezTo>
                <a:cubicBezTo>
                  <a:pt x="87363" y="353612"/>
                  <a:pt x="100512" y="341630"/>
                  <a:pt x="116114" y="333829"/>
                </a:cubicBezTo>
                <a:cubicBezTo>
                  <a:pt x="129798" y="326987"/>
                  <a:pt x="145973" y="326156"/>
                  <a:pt x="159657" y="319314"/>
                </a:cubicBezTo>
                <a:cubicBezTo>
                  <a:pt x="175259" y="311513"/>
                  <a:pt x="188054" y="298941"/>
                  <a:pt x="203200" y="290286"/>
                </a:cubicBezTo>
                <a:cubicBezTo>
                  <a:pt x="238613" y="270050"/>
                  <a:pt x="296496" y="244673"/>
                  <a:pt x="333829" y="232229"/>
                </a:cubicBezTo>
                <a:cubicBezTo>
                  <a:pt x="352753" y="225921"/>
                  <a:pt x="372534" y="222552"/>
                  <a:pt x="391886" y="217714"/>
                </a:cubicBezTo>
                <a:cubicBezTo>
                  <a:pt x="483165" y="156863"/>
                  <a:pt x="385251" y="215087"/>
                  <a:pt x="551543" y="159657"/>
                </a:cubicBezTo>
                <a:cubicBezTo>
                  <a:pt x="629356" y="133720"/>
                  <a:pt x="562562" y="153984"/>
                  <a:pt x="667657" y="130629"/>
                </a:cubicBezTo>
                <a:cubicBezTo>
                  <a:pt x="687130" y="126302"/>
                  <a:pt x="706037" y="119393"/>
                  <a:pt x="725714" y="116114"/>
                </a:cubicBezTo>
                <a:cubicBezTo>
                  <a:pt x="764189" y="109701"/>
                  <a:pt x="803124" y="106438"/>
                  <a:pt x="841829" y="101600"/>
                </a:cubicBezTo>
                <a:cubicBezTo>
                  <a:pt x="861181" y="96762"/>
                  <a:pt x="880170" y="90119"/>
                  <a:pt x="899886" y="87086"/>
                </a:cubicBezTo>
                <a:cubicBezTo>
                  <a:pt x="995271" y="72412"/>
                  <a:pt x="1146051" y="64319"/>
                  <a:pt x="1233714" y="58057"/>
                </a:cubicBezTo>
                <a:cubicBezTo>
                  <a:pt x="1510062" y="11999"/>
                  <a:pt x="1411214" y="42432"/>
                  <a:pt x="1538514" y="0"/>
                </a:cubicBezTo>
                <a:cubicBezTo>
                  <a:pt x="1621346" y="7530"/>
                  <a:pt x="1733348" y="9464"/>
                  <a:pt x="1814286" y="43543"/>
                </a:cubicBezTo>
                <a:cubicBezTo>
                  <a:pt x="1906210" y="82248"/>
                  <a:pt x="1993295" y="135466"/>
                  <a:pt x="2090057" y="159657"/>
                </a:cubicBezTo>
                <a:cubicBezTo>
                  <a:pt x="2271199" y="204943"/>
                  <a:pt x="2143200" y="164022"/>
                  <a:pt x="2293257" y="232229"/>
                </a:cubicBezTo>
                <a:cubicBezTo>
                  <a:pt x="2316976" y="243010"/>
                  <a:pt x="2341112" y="253018"/>
                  <a:pt x="2365829" y="261257"/>
                </a:cubicBezTo>
                <a:cubicBezTo>
                  <a:pt x="2393722" y="270555"/>
                  <a:pt x="2439480" y="276312"/>
                  <a:pt x="2467429" y="290286"/>
                </a:cubicBezTo>
                <a:cubicBezTo>
                  <a:pt x="2492661" y="302902"/>
                  <a:pt x="2513670" y="323702"/>
                  <a:pt x="2540000" y="333829"/>
                </a:cubicBezTo>
                <a:cubicBezTo>
                  <a:pt x="2577237" y="348151"/>
                  <a:pt x="2656114" y="362857"/>
                  <a:pt x="2656114" y="362857"/>
                </a:cubicBezTo>
                <a:cubicBezTo>
                  <a:pt x="2733224" y="414264"/>
                  <a:pt x="2665704" y="373570"/>
                  <a:pt x="2772229" y="420914"/>
                </a:cubicBezTo>
                <a:cubicBezTo>
                  <a:pt x="2792001" y="429701"/>
                  <a:pt x="2809562" y="443726"/>
                  <a:pt x="2830286" y="449943"/>
                </a:cubicBezTo>
                <a:cubicBezTo>
                  <a:pt x="2858474" y="458399"/>
                  <a:pt x="2888343" y="459619"/>
                  <a:pt x="2917371" y="464457"/>
                </a:cubicBezTo>
                <a:cubicBezTo>
                  <a:pt x="2994946" y="503244"/>
                  <a:pt x="2991884" y="497941"/>
                  <a:pt x="3077029" y="566057"/>
                </a:cubicBezTo>
                <a:cubicBezTo>
                  <a:pt x="3263757" y="715440"/>
                  <a:pt x="2921499" y="470099"/>
                  <a:pt x="3193143" y="667657"/>
                </a:cubicBezTo>
                <a:cubicBezTo>
                  <a:pt x="3450425" y="854770"/>
                  <a:pt x="3056159" y="548621"/>
                  <a:pt x="3410857" y="827314"/>
                </a:cubicBezTo>
                <a:cubicBezTo>
                  <a:pt x="3435217" y="846454"/>
                  <a:pt x="3455720" y="871518"/>
                  <a:pt x="3483429" y="885372"/>
                </a:cubicBezTo>
                <a:cubicBezTo>
                  <a:pt x="3526444" y="906879"/>
                  <a:pt x="3602925" y="942336"/>
                  <a:pt x="3643086" y="972457"/>
                </a:cubicBezTo>
                <a:cubicBezTo>
                  <a:pt x="3659507" y="984773"/>
                  <a:pt x="3669926" y="1004069"/>
                  <a:pt x="3686629" y="1016000"/>
                </a:cubicBezTo>
                <a:cubicBezTo>
                  <a:pt x="3704235" y="1028576"/>
                  <a:pt x="3726486" y="1033329"/>
                  <a:pt x="3744686" y="1045029"/>
                </a:cubicBezTo>
                <a:cubicBezTo>
                  <a:pt x="3794363" y="1076964"/>
                  <a:pt x="3841164" y="1113172"/>
                  <a:pt x="3889829" y="1146629"/>
                </a:cubicBezTo>
                <a:cubicBezTo>
                  <a:pt x="3918578" y="1166394"/>
                  <a:pt x="3949004" y="1183753"/>
                  <a:pt x="3976914" y="1204686"/>
                </a:cubicBezTo>
                <a:lnTo>
                  <a:pt x="4093029" y="1291772"/>
                </a:lnTo>
                <a:cubicBezTo>
                  <a:pt x="4168270" y="1404633"/>
                  <a:pt x="4123843" y="1357063"/>
                  <a:pt x="4223657" y="1436914"/>
                </a:cubicBezTo>
                <a:cubicBezTo>
                  <a:pt x="4228495" y="1451428"/>
                  <a:pt x="4227353" y="1469639"/>
                  <a:pt x="4238171" y="1480457"/>
                </a:cubicBezTo>
                <a:cubicBezTo>
                  <a:pt x="4253471" y="1495757"/>
                  <a:pt x="4278622" y="1496910"/>
                  <a:pt x="4296229" y="1509486"/>
                </a:cubicBezTo>
                <a:cubicBezTo>
                  <a:pt x="4312932" y="1521417"/>
                  <a:pt x="4325257" y="1538515"/>
                  <a:pt x="4339771" y="155302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849C63E6-20E5-2E08-4974-B1ABC191324E}"/>
              </a:ext>
            </a:extLst>
          </p:cNvPr>
          <p:cNvSpPr/>
          <p:nvPr/>
        </p:nvSpPr>
        <p:spPr>
          <a:xfrm>
            <a:off x="5892798" y="3105825"/>
            <a:ext cx="4398105" cy="1611318"/>
          </a:xfrm>
          <a:custGeom>
            <a:avLst/>
            <a:gdLst>
              <a:gd name="connsiteX0" fmla="*/ 0 w 4398105"/>
              <a:gd name="connsiteY0" fmla="*/ 1204686 h 1233714"/>
              <a:gd name="connsiteX1" fmla="*/ 304800 w 4398105"/>
              <a:gd name="connsiteY1" fmla="*/ 943428 h 1233714"/>
              <a:gd name="connsiteX2" fmla="*/ 420914 w 4398105"/>
              <a:gd name="connsiteY2" fmla="*/ 827314 h 1233714"/>
              <a:gd name="connsiteX3" fmla="*/ 464457 w 4398105"/>
              <a:gd name="connsiteY3" fmla="*/ 754743 h 1233714"/>
              <a:gd name="connsiteX4" fmla="*/ 624114 w 4398105"/>
              <a:gd name="connsiteY4" fmla="*/ 624114 h 1233714"/>
              <a:gd name="connsiteX5" fmla="*/ 653143 w 4398105"/>
              <a:gd name="connsiteY5" fmla="*/ 580571 h 1233714"/>
              <a:gd name="connsiteX6" fmla="*/ 798286 w 4398105"/>
              <a:gd name="connsiteY6" fmla="*/ 449943 h 1233714"/>
              <a:gd name="connsiteX7" fmla="*/ 1132114 w 4398105"/>
              <a:gd name="connsiteY7" fmla="*/ 174171 h 1233714"/>
              <a:gd name="connsiteX8" fmla="*/ 1306286 w 4398105"/>
              <a:gd name="connsiteY8" fmla="*/ 72571 h 1233714"/>
              <a:gd name="connsiteX9" fmla="*/ 1378857 w 4398105"/>
              <a:gd name="connsiteY9" fmla="*/ 58057 h 1233714"/>
              <a:gd name="connsiteX10" fmla="*/ 1465943 w 4398105"/>
              <a:gd name="connsiteY10" fmla="*/ 29028 h 1233714"/>
              <a:gd name="connsiteX11" fmla="*/ 1567543 w 4398105"/>
              <a:gd name="connsiteY11" fmla="*/ 0 h 1233714"/>
              <a:gd name="connsiteX12" fmla="*/ 2757714 w 4398105"/>
              <a:gd name="connsiteY12" fmla="*/ 43543 h 1233714"/>
              <a:gd name="connsiteX13" fmla="*/ 2873828 w 4398105"/>
              <a:gd name="connsiteY13" fmla="*/ 58057 h 1233714"/>
              <a:gd name="connsiteX14" fmla="*/ 3004457 w 4398105"/>
              <a:gd name="connsiteY14" fmla="*/ 87086 h 1233714"/>
              <a:gd name="connsiteX15" fmla="*/ 3091543 w 4398105"/>
              <a:gd name="connsiteY15" fmla="*/ 101600 h 1233714"/>
              <a:gd name="connsiteX16" fmla="*/ 3236686 w 4398105"/>
              <a:gd name="connsiteY16" fmla="*/ 159657 h 1233714"/>
              <a:gd name="connsiteX17" fmla="*/ 3338286 w 4398105"/>
              <a:gd name="connsiteY17" fmla="*/ 203200 h 1233714"/>
              <a:gd name="connsiteX18" fmla="*/ 3439886 w 4398105"/>
              <a:gd name="connsiteY18" fmla="*/ 232228 h 1233714"/>
              <a:gd name="connsiteX19" fmla="*/ 3526971 w 4398105"/>
              <a:gd name="connsiteY19" fmla="*/ 275771 h 1233714"/>
              <a:gd name="connsiteX20" fmla="*/ 3599543 w 4398105"/>
              <a:gd name="connsiteY20" fmla="*/ 304800 h 1233714"/>
              <a:gd name="connsiteX21" fmla="*/ 3817257 w 4398105"/>
              <a:gd name="connsiteY21" fmla="*/ 449943 h 1233714"/>
              <a:gd name="connsiteX22" fmla="*/ 3889828 w 4398105"/>
              <a:gd name="connsiteY22" fmla="*/ 522514 h 1233714"/>
              <a:gd name="connsiteX23" fmla="*/ 3962400 w 4398105"/>
              <a:gd name="connsiteY23" fmla="*/ 624114 h 1233714"/>
              <a:gd name="connsiteX24" fmla="*/ 4005943 w 4398105"/>
              <a:gd name="connsiteY24" fmla="*/ 667657 h 1233714"/>
              <a:gd name="connsiteX25" fmla="*/ 4049486 w 4398105"/>
              <a:gd name="connsiteY25" fmla="*/ 725714 h 1233714"/>
              <a:gd name="connsiteX26" fmla="*/ 4238171 w 4398105"/>
              <a:gd name="connsiteY26" fmla="*/ 943428 h 1233714"/>
              <a:gd name="connsiteX27" fmla="*/ 4281714 w 4398105"/>
              <a:gd name="connsiteY27" fmla="*/ 1001486 h 1233714"/>
              <a:gd name="connsiteX28" fmla="*/ 4383314 w 4398105"/>
              <a:gd name="connsiteY28" fmla="*/ 1132114 h 1233714"/>
              <a:gd name="connsiteX29" fmla="*/ 4397828 w 4398105"/>
              <a:gd name="connsiteY29" fmla="*/ 1233714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98105" h="1233714">
                <a:moveTo>
                  <a:pt x="0" y="1204686"/>
                </a:moveTo>
                <a:cubicBezTo>
                  <a:pt x="178883" y="1115245"/>
                  <a:pt x="64136" y="1184093"/>
                  <a:pt x="304800" y="943428"/>
                </a:cubicBezTo>
                <a:cubicBezTo>
                  <a:pt x="343505" y="904723"/>
                  <a:pt x="392752" y="874250"/>
                  <a:pt x="420914" y="827314"/>
                </a:cubicBezTo>
                <a:cubicBezTo>
                  <a:pt x="435428" y="803124"/>
                  <a:pt x="444509" y="774691"/>
                  <a:pt x="464457" y="754743"/>
                </a:cubicBezTo>
                <a:cubicBezTo>
                  <a:pt x="667638" y="551562"/>
                  <a:pt x="484474" y="787027"/>
                  <a:pt x="624114" y="624114"/>
                </a:cubicBezTo>
                <a:cubicBezTo>
                  <a:pt x="635467" y="610869"/>
                  <a:pt x="641656" y="593699"/>
                  <a:pt x="653143" y="580571"/>
                </a:cubicBezTo>
                <a:cubicBezTo>
                  <a:pt x="741056" y="480100"/>
                  <a:pt x="704944" y="534800"/>
                  <a:pt x="798286" y="449943"/>
                </a:cubicBezTo>
                <a:cubicBezTo>
                  <a:pt x="941654" y="319608"/>
                  <a:pt x="895460" y="312219"/>
                  <a:pt x="1132114" y="174171"/>
                </a:cubicBezTo>
                <a:cubicBezTo>
                  <a:pt x="1190171" y="140304"/>
                  <a:pt x="1240378" y="85752"/>
                  <a:pt x="1306286" y="72571"/>
                </a:cubicBezTo>
                <a:cubicBezTo>
                  <a:pt x="1330476" y="67733"/>
                  <a:pt x="1355057" y="64548"/>
                  <a:pt x="1378857" y="58057"/>
                </a:cubicBezTo>
                <a:cubicBezTo>
                  <a:pt x="1408378" y="50006"/>
                  <a:pt x="1436697" y="38027"/>
                  <a:pt x="1465943" y="29028"/>
                </a:cubicBezTo>
                <a:cubicBezTo>
                  <a:pt x="1499607" y="18670"/>
                  <a:pt x="1533676" y="9676"/>
                  <a:pt x="1567543" y="0"/>
                </a:cubicBezTo>
                <a:cubicBezTo>
                  <a:pt x="1868703" y="8729"/>
                  <a:pt x="2380233" y="7592"/>
                  <a:pt x="2757714" y="43543"/>
                </a:cubicBezTo>
                <a:cubicBezTo>
                  <a:pt x="2796544" y="47241"/>
                  <a:pt x="2835416" y="51278"/>
                  <a:pt x="2873828" y="58057"/>
                </a:cubicBezTo>
                <a:cubicBezTo>
                  <a:pt x="2917754" y="65809"/>
                  <a:pt x="2960718" y="78338"/>
                  <a:pt x="3004457" y="87086"/>
                </a:cubicBezTo>
                <a:cubicBezTo>
                  <a:pt x="3033315" y="92858"/>
                  <a:pt x="3062514" y="96762"/>
                  <a:pt x="3091543" y="101600"/>
                </a:cubicBezTo>
                <a:cubicBezTo>
                  <a:pt x="3317871" y="214765"/>
                  <a:pt x="3072523" y="99962"/>
                  <a:pt x="3236686" y="159657"/>
                </a:cubicBezTo>
                <a:cubicBezTo>
                  <a:pt x="3271314" y="172249"/>
                  <a:pt x="3303587" y="190807"/>
                  <a:pt x="3338286" y="203200"/>
                </a:cubicBezTo>
                <a:cubicBezTo>
                  <a:pt x="3371456" y="215046"/>
                  <a:pt x="3407012" y="219584"/>
                  <a:pt x="3439886" y="232228"/>
                </a:cubicBezTo>
                <a:cubicBezTo>
                  <a:pt x="3470177" y="243879"/>
                  <a:pt x="3497425" y="262341"/>
                  <a:pt x="3526971" y="275771"/>
                </a:cubicBezTo>
                <a:cubicBezTo>
                  <a:pt x="3550690" y="286552"/>
                  <a:pt x="3577202" y="291395"/>
                  <a:pt x="3599543" y="304800"/>
                </a:cubicBezTo>
                <a:cubicBezTo>
                  <a:pt x="3674333" y="349674"/>
                  <a:pt x="3755583" y="388269"/>
                  <a:pt x="3817257" y="449943"/>
                </a:cubicBezTo>
                <a:cubicBezTo>
                  <a:pt x="3841447" y="474133"/>
                  <a:pt x="3867927" y="496233"/>
                  <a:pt x="3889828" y="522514"/>
                </a:cubicBezTo>
                <a:cubicBezTo>
                  <a:pt x="3916472" y="554487"/>
                  <a:pt x="3936401" y="591615"/>
                  <a:pt x="3962400" y="624114"/>
                </a:cubicBezTo>
                <a:cubicBezTo>
                  <a:pt x="3975223" y="640142"/>
                  <a:pt x="3992585" y="652072"/>
                  <a:pt x="4005943" y="667657"/>
                </a:cubicBezTo>
                <a:cubicBezTo>
                  <a:pt x="4021686" y="686024"/>
                  <a:pt x="4033904" y="707210"/>
                  <a:pt x="4049486" y="725714"/>
                </a:cubicBezTo>
                <a:cubicBezTo>
                  <a:pt x="4111344" y="799171"/>
                  <a:pt x="4180551" y="866601"/>
                  <a:pt x="4238171" y="943428"/>
                </a:cubicBezTo>
                <a:cubicBezTo>
                  <a:pt x="4252685" y="962781"/>
                  <a:pt x="4265784" y="983281"/>
                  <a:pt x="4281714" y="1001486"/>
                </a:cubicBezTo>
                <a:cubicBezTo>
                  <a:pt x="4380995" y="1114951"/>
                  <a:pt x="4303759" y="999524"/>
                  <a:pt x="4383314" y="1132114"/>
                </a:cubicBezTo>
                <a:cubicBezTo>
                  <a:pt x="4401348" y="1204252"/>
                  <a:pt x="4397828" y="1170223"/>
                  <a:pt x="4397828" y="1233714"/>
                </a:cubicBezTo>
              </a:path>
            </a:pathLst>
          </a:custGeom>
          <a:noFill/>
          <a:ln w="57150">
            <a:solidFill>
              <a:srgbClr val="E5DA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B15C26CB-942A-B4BD-A73C-9A682254DB65}"/>
              </a:ext>
            </a:extLst>
          </p:cNvPr>
          <p:cNvSpPr/>
          <p:nvPr/>
        </p:nvSpPr>
        <p:spPr>
          <a:xfrm>
            <a:off x="5791200" y="2960914"/>
            <a:ext cx="5123543" cy="1815806"/>
          </a:xfrm>
          <a:custGeom>
            <a:avLst/>
            <a:gdLst>
              <a:gd name="connsiteX0" fmla="*/ 0 w 5123543"/>
              <a:gd name="connsiteY0" fmla="*/ 1756229 h 1815806"/>
              <a:gd name="connsiteX1" fmla="*/ 116114 w 5123543"/>
              <a:gd name="connsiteY1" fmla="*/ 1669143 h 1815806"/>
              <a:gd name="connsiteX2" fmla="*/ 217714 w 5123543"/>
              <a:gd name="connsiteY2" fmla="*/ 1596572 h 1815806"/>
              <a:gd name="connsiteX3" fmla="*/ 275771 w 5123543"/>
              <a:gd name="connsiteY3" fmla="*/ 1538515 h 1815806"/>
              <a:gd name="connsiteX4" fmla="*/ 333829 w 5123543"/>
              <a:gd name="connsiteY4" fmla="*/ 1436915 h 1815806"/>
              <a:gd name="connsiteX5" fmla="*/ 420914 w 5123543"/>
              <a:gd name="connsiteY5" fmla="*/ 1320800 h 1815806"/>
              <a:gd name="connsiteX6" fmla="*/ 493486 w 5123543"/>
              <a:gd name="connsiteY6" fmla="*/ 1204686 h 1815806"/>
              <a:gd name="connsiteX7" fmla="*/ 653143 w 5123543"/>
              <a:gd name="connsiteY7" fmla="*/ 899886 h 1815806"/>
              <a:gd name="connsiteX8" fmla="*/ 827314 w 5123543"/>
              <a:gd name="connsiteY8" fmla="*/ 667657 h 1815806"/>
              <a:gd name="connsiteX9" fmla="*/ 870857 w 5123543"/>
              <a:gd name="connsiteY9" fmla="*/ 624115 h 1815806"/>
              <a:gd name="connsiteX10" fmla="*/ 986971 w 5123543"/>
              <a:gd name="connsiteY10" fmla="*/ 493486 h 1815806"/>
              <a:gd name="connsiteX11" fmla="*/ 1146629 w 5123543"/>
              <a:gd name="connsiteY11" fmla="*/ 377372 h 1815806"/>
              <a:gd name="connsiteX12" fmla="*/ 1480457 w 5123543"/>
              <a:gd name="connsiteY12" fmla="*/ 174172 h 1815806"/>
              <a:gd name="connsiteX13" fmla="*/ 1582057 w 5123543"/>
              <a:gd name="connsiteY13" fmla="*/ 116115 h 1815806"/>
              <a:gd name="connsiteX14" fmla="*/ 1654629 w 5123543"/>
              <a:gd name="connsiteY14" fmla="*/ 72572 h 1815806"/>
              <a:gd name="connsiteX15" fmla="*/ 1727200 w 5123543"/>
              <a:gd name="connsiteY15" fmla="*/ 43543 h 1815806"/>
              <a:gd name="connsiteX16" fmla="*/ 1785257 w 5123543"/>
              <a:gd name="connsiteY16" fmla="*/ 14515 h 1815806"/>
              <a:gd name="connsiteX17" fmla="*/ 1944914 w 5123543"/>
              <a:gd name="connsiteY17" fmla="*/ 0 h 1815806"/>
              <a:gd name="connsiteX18" fmla="*/ 2365829 w 5123543"/>
              <a:gd name="connsiteY18" fmla="*/ 43543 h 1815806"/>
              <a:gd name="connsiteX19" fmla="*/ 2714171 w 5123543"/>
              <a:gd name="connsiteY19" fmla="*/ 159657 h 1815806"/>
              <a:gd name="connsiteX20" fmla="*/ 3193143 w 5123543"/>
              <a:gd name="connsiteY20" fmla="*/ 304800 h 1815806"/>
              <a:gd name="connsiteX21" fmla="*/ 3265714 w 5123543"/>
              <a:gd name="connsiteY21" fmla="*/ 333829 h 1815806"/>
              <a:gd name="connsiteX22" fmla="*/ 3556000 w 5123543"/>
              <a:gd name="connsiteY22" fmla="*/ 493486 h 1815806"/>
              <a:gd name="connsiteX23" fmla="*/ 3672114 w 5123543"/>
              <a:gd name="connsiteY23" fmla="*/ 551543 h 1815806"/>
              <a:gd name="connsiteX24" fmla="*/ 3730171 w 5123543"/>
              <a:gd name="connsiteY24" fmla="*/ 595086 h 1815806"/>
              <a:gd name="connsiteX25" fmla="*/ 3788229 w 5123543"/>
              <a:gd name="connsiteY25" fmla="*/ 624115 h 1815806"/>
              <a:gd name="connsiteX26" fmla="*/ 4049486 w 5123543"/>
              <a:gd name="connsiteY26" fmla="*/ 827315 h 1815806"/>
              <a:gd name="connsiteX27" fmla="*/ 4659086 w 5123543"/>
              <a:gd name="connsiteY27" fmla="*/ 1233715 h 1815806"/>
              <a:gd name="connsiteX28" fmla="*/ 4804229 w 5123543"/>
              <a:gd name="connsiteY28" fmla="*/ 1349829 h 1815806"/>
              <a:gd name="connsiteX29" fmla="*/ 4891314 w 5123543"/>
              <a:gd name="connsiteY29" fmla="*/ 1451429 h 1815806"/>
              <a:gd name="connsiteX30" fmla="*/ 4934857 w 5123543"/>
              <a:gd name="connsiteY30" fmla="*/ 1494972 h 1815806"/>
              <a:gd name="connsiteX31" fmla="*/ 4978400 w 5123543"/>
              <a:gd name="connsiteY31" fmla="*/ 1582057 h 1815806"/>
              <a:gd name="connsiteX32" fmla="*/ 5036457 w 5123543"/>
              <a:gd name="connsiteY32" fmla="*/ 1683657 h 1815806"/>
              <a:gd name="connsiteX33" fmla="*/ 5109029 w 5123543"/>
              <a:gd name="connsiteY33" fmla="*/ 1814286 h 1815806"/>
              <a:gd name="connsiteX34" fmla="*/ 5123543 w 5123543"/>
              <a:gd name="connsiteY34" fmla="*/ 1814286 h 18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23543" h="1815806">
                <a:moveTo>
                  <a:pt x="0" y="1756229"/>
                </a:moveTo>
                <a:cubicBezTo>
                  <a:pt x="152507" y="1664724"/>
                  <a:pt x="7268" y="1759847"/>
                  <a:pt x="116114" y="1669143"/>
                </a:cubicBezTo>
                <a:cubicBezTo>
                  <a:pt x="278674" y="1533678"/>
                  <a:pt x="8567" y="1779576"/>
                  <a:pt x="217714" y="1596572"/>
                </a:cubicBezTo>
                <a:cubicBezTo>
                  <a:pt x="238311" y="1578550"/>
                  <a:pt x="256419" y="1557867"/>
                  <a:pt x="275771" y="1538515"/>
                </a:cubicBezTo>
                <a:cubicBezTo>
                  <a:pt x="301642" y="1460906"/>
                  <a:pt x="275247" y="1524789"/>
                  <a:pt x="333829" y="1436915"/>
                </a:cubicBezTo>
                <a:cubicBezTo>
                  <a:pt x="405968" y="1328705"/>
                  <a:pt x="344299" y="1397415"/>
                  <a:pt x="420914" y="1320800"/>
                </a:cubicBezTo>
                <a:cubicBezTo>
                  <a:pt x="457286" y="1211690"/>
                  <a:pt x="401453" y="1362457"/>
                  <a:pt x="493486" y="1204686"/>
                </a:cubicBezTo>
                <a:cubicBezTo>
                  <a:pt x="643369" y="947743"/>
                  <a:pt x="358663" y="1312160"/>
                  <a:pt x="653143" y="899886"/>
                </a:cubicBezTo>
                <a:cubicBezTo>
                  <a:pt x="689253" y="849332"/>
                  <a:pt x="790987" y="703984"/>
                  <a:pt x="827314" y="667657"/>
                </a:cubicBezTo>
                <a:cubicBezTo>
                  <a:pt x="841828" y="653143"/>
                  <a:pt x="857499" y="639700"/>
                  <a:pt x="870857" y="624115"/>
                </a:cubicBezTo>
                <a:cubicBezTo>
                  <a:pt x="951193" y="530390"/>
                  <a:pt x="874290" y="594899"/>
                  <a:pt x="986971" y="493486"/>
                </a:cubicBezTo>
                <a:cubicBezTo>
                  <a:pt x="1064161" y="424015"/>
                  <a:pt x="1059247" y="440923"/>
                  <a:pt x="1146629" y="377372"/>
                </a:cubicBezTo>
                <a:cubicBezTo>
                  <a:pt x="1364753" y="218736"/>
                  <a:pt x="974211" y="457670"/>
                  <a:pt x="1480457" y="174172"/>
                </a:cubicBezTo>
                <a:cubicBezTo>
                  <a:pt x="1514490" y="155114"/>
                  <a:pt x="1548364" y="135769"/>
                  <a:pt x="1582057" y="116115"/>
                </a:cubicBezTo>
                <a:cubicBezTo>
                  <a:pt x="1606425" y="101900"/>
                  <a:pt x="1628436" y="83049"/>
                  <a:pt x="1654629" y="72572"/>
                </a:cubicBezTo>
                <a:cubicBezTo>
                  <a:pt x="1678819" y="62896"/>
                  <a:pt x="1703392" y="54124"/>
                  <a:pt x="1727200" y="43543"/>
                </a:cubicBezTo>
                <a:cubicBezTo>
                  <a:pt x="1746972" y="34756"/>
                  <a:pt x="1764041" y="18758"/>
                  <a:pt x="1785257" y="14515"/>
                </a:cubicBezTo>
                <a:cubicBezTo>
                  <a:pt x="1837658" y="4035"/>
                  <a:pt x="1891695" y="4838"/>
                  <a:pt x="1944914" y="0"/>
                </a:cubicBezTo>
                <a:cubicBezTo>
                  <a:pt x="2098776" y="8098"/>
                  <a:pt x="2222175" y="1292"/>
                  <a:pt x="2365829" y="43543"/>
                </a:cubicBezTo>
                <a:cubicBezTo>
                  <a:pt x="2483250" y="78079"/>
                  <a:pt x="2595806" y="128508"/>
                  <a:pt x="2714171" y="159657"/>
                </a:cubicBezTo>
                <a:cubicBezTo>
                  <a:pt x="3018040" y="239623"/>
                  <a:pt x="2931797" y="208515"/>
                  <a:pt x="3193143" y="304800"/>
                </a:cubicBezTo>
                <a:cubicBezTo>
                  <a:pt x="3217590" y="313807"/>
                  <a:pt x="3242104" y="322811"/>
                  <a:pt x="3265714" y="333829"/>
                </a:cubicBezTo>
                <a:cubicBezTo>
                  <a:pt x="3479787" y="433730"/>
                  <a:pt x="3345213" y="376382"/>
                  <a:pt x="3556000" y="493486"/>
                </a:cubicBezTo>
                <a:cubicBezTo>
                  <a:pt x="3593828" y="514501"/>
                  <a:pt x="3634736" y="529739"/>
                  <a:pt x="3672114" y="551543"/>
                </a:cubicBezTo>
                <a:cubicBezTo>
                  <a:pt x="3693009" y="563732"/>
                  <a:pt x="3709658" y="582265"/>
                  <a:pt x="3730171" y="595086"/>
                </a:cubicBezTo>
                <a:cubicBezTo>
                  <a:pt x="3748519" y="606554"/>
                  <a:pt x="3770730" y="611389"/>
                  <a:pt x="3788229" y="624115"/>
                </a:cubicBezTo>
                <a:cubicBezTo>
                  <a:pt x="4131908" y="874062"/>
                  <a:pt x="3570328" y="507876"/>
                  <a:pt x="4049486" y="827315"/>
                </a:cubicBezTo>
                <a:cubicBezTo>
                  <a:pt x="4384890" y="1050918"/>
                  <a:pt x="4397724" y="1037694"/>
                  <a:pt x="4659086" y="1233715"/>
                </a:cubicBezTo>
                <a:cubicBezTo>
                  <a:pt x="4708652" y="1270890"/>
                  <a:pt x="4759028" y="1307453"/>
                  <a:pt x="4804229" y="1349829"/>
                </a:cubicBezTo>
                <a:cubicBezTo>
                  <a:pt x="4836770" y="1380336"/>
                  <a:pt x="4861475" y="1418274"/>
                  <a:pt x="4891314" y="1451429"/>
                </a:cubicBezTo>
                <a:cubicBezTo>
                  <a:pt x="4905045" y="1466686"/>
                  <a:pt x="4920343" y="1480458"/>
                  <a:pt x="4934857" y="1494972"/>
                </a:cubicBezTo>
                <a:cubicBezTo>
                  <a:pt x="4961468" y="1574807"/>
                  <a:pt x="4933381" y="1503275"/>
                  <a:pt x="4978400" y="1582057"/>
                </a:cubicBezTo>
                <a:cubicBezTo>
                  <a:pt x="5052068" y="1710974"/>
                  <a:pt x="4965729" y="1577564"/>
                  <a:pt x="5036457" y="1683657"/>
                </a:cubicBezTo>
                <a:cubicBezTo>
                  <a:pt x="5054701" y="1756634"/>
                  <a:pt x="5044385" y="1749643"/>
                  <a:pt x="5109029" y="1814286"/>
                </a:cubicBezTo>
                <a:cubicBezTo>
                  <a:pt x="5112450" y="1817707"/>
                  <a:pt x="5118705" y="1814286"/>
                  <a:pt x="5123543" y="1814286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CD832B5A-B5A8-EC16-D58B-2E4275DADAAB}"/>
              </a:ext>
            </a:extLst>
          </p:cNvPr>
          <p:cNvSpPr/>
          <p:nvPr/>
        </p:nvSpPr>
        <p:spPr>
          <a:xfrm>
            <a:off x="1857829" y="2859314"/>
            <a:ext cx="6473371" cy="1872343"/>
          </a:xfrm>
          <a:custGeom>
            <a:avLst/>
            <a:gdLst>
              <a:gd name="connsiteX0" fmla="*/ 0 w 6473371"/>
              <a:gd name="connsiteY0" fmla="*/ 1814286 h 1872343"/>
              <a:gd name="connsiteX1" fmla="*/ 29028 w 6473371"/>
              <a:gd name="connsiteY1" fmla="*/ 1538515 h 1872343"/>
              <a:gd name="connsiteX2" fmla="*/ 58057 w 6473371"/>
              <a:gd name="connsiteY2" fmla="*/ 1480457 h 1872343"/>
              <a:gd name="connsiteX3" fmla="*/ 159657 w 6473371"/>
              <a:gd name="connsiteY3" fmla="*/ 1349829 h 1872343"/>
              <a:gd name="connsiteX4" fmla="*/ 406400 w 6473371"/>
              <a:gd name="connsiteY4" fmla="*/ 1161143 h 1872343"/>
              <a:gd name="connsiteX5" fmla="*/ 696685 w 6473371"/>
              <a:gd name="connsiteY5" fmla="*/ 928915 h 1872343"/>
              <a:gd name="connsiteX6" fmla="*/ 928914 w 6473371"/>
              <a:gd name="connsiteY6" fmla="*/ 754743 h 1872343"/>
              <a:gd name="connsiteX7" fmla="*/ 1059542 w 6473371"/>
              <a:gd name="connsiteY7" fmla="*/ 711200 h 1872343"/>
              <a:gd name="connsiteX8" fmla="*/ 1219200 w 6473371"/>
              <a:gd name="connsiteY8" fmla="*/ 609600 h 1872343"/>
              <a:gd name="connsiteX9" fmla="*/ 1538514 w 6473371"/>
              <a:gd name="connsiteY9" fmla="*/ 493486 h 1872343"/>
              <a:gd name="connsiteX10" fmla="*/ 1625600 w 6473371"/>
              <a:gd name="connsiteY10" fmla="*/ 464457 h 1872343"/>
              <a:gd name="connsiteX11" fmla="*/ 1857828 w 6473371"/>
              <a:gd name="connsiteY11" fmla="*/ 377372 h 1872343"/>
              <a:gd name="connsiteX12" fmla="*/ 2090057 w 6473371"/>
              <a:gd name="connsiteY12" fmla="*/ 333829 h 1872343"/>
              <a:gd name="connsiteX13" fmla="*/ 2148114 w 6473371"/>
              <a:gd name="connsiteY13" fmla="*/ 319315 h 1872343"/>
              <a:gd name="connsiteX14" fmla="*/ 2293257 w 6473371"/>
              <a:gd name="connsiteY14" fmla="*/ 290286 h 1872343"/>
              <a:gd name="connsiteX15" fmla="*/ 2467428 w 6473371"/>
              <a:gd name="connsiteY15" fmla="*/ 232229 h 1872343"/>
              <a:gd name="connsiteX16" fmla="*/ 2525485 w 6473371"/>
              <a:gd name="connsiteY16" fmla="*/ 217715 h 1872343"/>
              <a:gd name="connsiteX17" fmla="*/ 2685142 w 6473371"/>
              <a:gd name="connsiteY17" fmla="*/ 159657 h 1872343"/>
              <a:gd name="connsiteX18" fmla="*/ 2801257 w 6473371"/>
              <a:gd name="connsiteY18" fmla="*/ 130629 h 1872343"/>
              <a:gd name="connsiteX19" fmla="*/ 2946400 w 6473371"/>
              <a:gd name="connsiteY19" fmla="*/ 72572 h 1872343"/>
              <a:gd name="connsiteX20" fmla="*/ 3207657 w 6473371"/>
              <a:gd name="connsiteY20" fmla="*/ 0 h 1872343"/>
              <a:gd name="connsiteX21" fmla="*/ 3904342 w 6473371"/>
              <a:gd name="connsiteY21" fmla="*/ 72572 h 1872343"/>
              <a:gd name="connsiteX22" fmla="*/ 4252685 w 6473371"/>
              <a:gd name="connsiteY22" fmla="*/ 203200 h 1872343"/>
              <a:gd name="connsiteX23" fmla="*/ 4542971 w 6473371"/>
              <a:gd name="connsiteY23" fmla="*/ 304800 h 1872343"/>
              <a:gd name="connsiteX24" fmla="*/ 4644571 w 6473371"/>
              <a:gd name="connsiteY24" fmla="*/ 319315 h 1872343"/>
              <a:gd name="connsiteX25" fmla="*/ 5181600 w 6473371"/>
              <a:gd name="connsiteY25" fmla="*/ 711200 h 1872343"/>
              <a:gd name="connsiteX26" fmla="*/ 5413828 w 6473371"/>
              <a:gd name="connsiteY26" fmla="*/ 899886 h 1872343"/>
              <a:gd name="connsiteX27" fmla="*/ 5544457 w 6473371"/>
              <a:gd name="connsiteY27" fmla="*/ 1045029 h 1872343"/>
              <a:gd name="connsiteX28" fmla="*/ 5660571 w 6473371"/>
              <a:gd name="connsiteY28" fmla="*/ 1219200 h 1872343"/>
              <a:gd name="connsiteX29" fmla="*/ 5936342 w 6473371"/>
              <a:gd name="connsiteY29" fmla="*/ 1465943 h 1872343"/>
              <a:gd name="connsiteX30" fmla="*/ 6183085 w 6473371"/>
              <a:gd name="connsiteY30" fmla="*/ 1640115 h 1872343"/>
              <a:gd name="connsiteX31" fmla="*/ 6226628 w 6473371"/>
              <a:gd name="connsiteY31" fmla="*/ 1683657 h 1872343"/>
              <a:gd name="connsiteX32" fmla="*/ 6473371 w 6473371"/>
              <a:gd name="connsiteY32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73371" h="1872343">
                <a:moveTo>
                  <a:pt x="0" y="1814286"/>
                </a:moveTo>
                <a:cubicBezTo>
                  <a:pt x="9676" y="1722362"/>
                  <a:pt x="13191" y="1629580"/>
                  <a:pt x="29028" y="1538515"/>
                </a:cubicBezTo>
                <a:cubicBezTo>
                  <a:pt x="32735" y="1517198"/>
                  <a:pt x="45741" y="1498247"/>
                  <a:pt x="58057" y="1480457"/>
                </a:cubicBezTo>
                <a:cubicBezTo>
                  <a:pt x="89456" y="1435103"/>
                  <a:pt x="120651" y="1388835"/>
                  <a:pt x="159657" y="1349829"/>
                </a:cubicBezTo>
                <a:cubicBezTo>
                  <a:pt x="320884" y="1188601"/>
                  <a:pt x="235207" y="1246739"/>
                  <a:pt x="406400" y="1161143"/>
                </a:cubicBezTo>
                <a:cubicBezTo>
                  <a:pt x="726590" y="840953"/>
                  <a:pt x="417331" y="1120971"/>
                  <a:pt x="696685" y="928915"/>
                </a:cubicBezTo>
                <a:cubicBezTo>
                  <a:pt x="838806" y="831207"/>
                  <a:pt x="760248" y="839076"/>
                  <a:pt x="928914" y="754743"/>
                </a:cubicBezTo>
                <a:cubicBezTo>
                  <a:pt x="969966" y="734217"/>
                  <a:pt x="1018490" y="731726"/>
                  <a:pt x="1059542" y="711200"/>
                </a:cubicBezTo>
                <a:cubicBezTo>
                  <a:pt x="1115964" y="682989"/>
                  <a:pt x="1163659" y="639507"/>
                  <a:pt x="1219200" y="609600"/>
                </a:cubicBezTo>
                <a:cubicBezTo>
                  <a:pt x="1422779" y="499981"/>
                  <a:pt x="1376915" y="516571"/>
                  <a:pt x="1538514" y="493486"/>
                </a:cubicBezTo>
                <a:cubicBezTo>
                  <a:pt x="1567543" y="483810"/>
                  <a:pt x="1596949" y="475201"/>
                  <a:pt x="1625600" y="464457"/>
                </a:cubicBezTo>
                <a:cubicBezTo>
                  <a:pt x="1661624" y="450948"/>
                  <a:pt x="1802068" y="390045"/>
                  <a:pt x="1857828" y="377372"/>
                </a:cubicBezTo>
                <a:cubicBezTo>
                  <a:pt x="1934628" y="359918"/>
                  <a:pt x="2012828" y="349275"/>
                  <a:pt x="2090057" y="333829"/>
                </a:cubicBezTo>
                <a:cubicBezTo>
                  <a:pt x="2109618" y="329917"/>
                  <a:pt x="2128609" y="323495"/>
                  <a:pt x="2148114" y="319315"/>
                </a:cubicBezTo>
                <a:cubicBezTo>
                  <a:pt x="2196358" y="308977"/>
                  <a:pt x="2245656" y="303268"/>
                  <a:pt x="2293257" y="290286"/>
                </a:cubicBezTo>
                <a:cubicBezTo>
                  <a:pt x="2352298" y="274184"/>
                  <a:pt x="2409016" y="250483"/>
                  <a:pt x="2467428" y="232229"/>
                </a:cubicBezTo>
                <a:cubicBezTo>
                  <a:pt x="2486468" y="226279"/>
                  <a:pt x="2506561" y="224023"/>
                  <a:pt x="2525485" y="217715"/>
                </a:cubicBezTo>
                <a:cubicBezTo>
                  <a:pt x="2579207" y="199807"/>
                  <a:pt x="2631142" y="176710"/>
                  <a:pt x="2685142" y="159657"/>
                </a:cubicBezTo>
                <a:cubicBezTo>
                  <a:pt x="2723186" y="147643"/>
                  <a:pt x="2763408" y="143245"/>
                  <a:pt x="2801257" y="130629"/>
                </a:cubicBezTo>
                <a:cubicBezTo>
                  <a:pt x="2850691" y="114151"/>
                  <a:pt x="2896550" y="87744"/>
                  <a:pt x="2946400" y="72572"/>
                </a:cubicBezTo>
                <a:cubicBezTo>
                  <a:pt x="3325136" y="-42696"/>
                  <a:pt x="3008689" y="79588"/>
                  <a:pt x="3207657" y="0"/>
                </a:cubicBezTo>
                <a:cubicBezTo>
                  <a:pt x="3522504" y="19678"/>
                  <a:pt x="3635519" y="7684"/>
                  <a:pt x="3904342" y="72572"/>
                </a:cubicBezTo>
                <a:cubicBezTo>
                  <a:pt x="4104714" y="120938"/>
                  <a:pt x="4072376" y="127281"/>
                  <a:pt x="4252685" y="203200"/>
                </a:cubicBezTo>
                <a:cubicBezTo>
                  <a:pt x="4311461" y="227948"/>
                  <a:pt x="4499304" y="293309"/>
                  <a:pt x="4542971" y="304800"/>
                </a:cubicBezTo>
                <a:cubicBezTo>
                  <a:pt x="4576055" y="313506"/>
                  <a:pt x="4610704" y="314477"/>
                  <a:pt x="4644571" y="319315"/>
                </a:cubicBezTo>
                <a:cubicBezTo>
                  <a:pt x="5019320" y="539754"/>
                  <a:pt x="4793928" y="388139"/>
                  <a:pt x="5181600" y="711200"/>
                </a:cubicBezTo>
                <a:cubicBezTo>
                  <a:pt x="5258222" y="775052"/>
                  <a:pt x="5347106" y="825750"/>
                  <a:pt x="5413828" y="899886"/>
                </a:cubicBezTo>
                <a:cubicBezTo>
                  <a:pt x="5457371" y="948267"/>
                  <a:pt x="5504658" y="993524"/>
                  <a:pt x="5544457" y="1045029"/>
                </a:cubicBezTo>
                <a:cubicBezTo>
                  <a:pt x="5587121" y="1100242"/>
                  <a:pt x="5613024" y="1168131"/>
                  <a:pt x="5660571" y="1219200"/>
                </a:cubicBezTo>
                <a:cubicBezTo>
                  <a:pt x="5744622" y="1309477"/>
                  <a:pt x="5840285" y="1388563"/>
                  <a:pt x="5936342" y="1465943"/>
                </a:cubicBezTo>
                <a:cubicBezTo>
                  <a:pt x="6014743" y="1529099"/>
                  <a:pt x="6102545" y="1579710"/>
                  <a:pt x="6183085" y="1640115"/>
                </a:cubicBezTo>
                <a:cubicBezTo>
                  <a:pt x="6199506" y="1652431"/>
                  <a:pt x="6209395" y="1672506"/>
                  <a:pt x="6226628" y="1683657"/>
                </a:cubicBezTo>
                <a:cubicBezTo>
                  <a:pt x="6471210" y="1841916"/>
                  <a:pt x="6383584" y="1722699"/>
                  <a:pt x="6473371" y="187234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1DD8217B-937D-5BDF-94C3-7636A2ADCA2C}"/>
              </a:ext>
            </a:extLst>
          </p:cNvPr>
          <p:cNvSpPr/>
          <p:nvPr/>
        </p:nvSpPr>
        <p:spPr>
          <a:xfrm>
            <a:off x="9622971" y="2946400"/>
            <a:ext cx="2583543" cy="1756229"/>
          </a:xfrm>
          <a:custGeom>
            <a:avLst/>
            <a:gdLst>
              <a:gd name="connsiteX0" fmla="*/ 0 w 2583543"/>
              <a:gd name="connsiteY0" fmla="*/ 1756229 h 1756229"/>
              <a:gd name="connsiteX1" fmla="*/ 72572 w 2583543"/>
              <a:gd name="connsiteY1" fmla="*/ 1654629 h 1756229"/>
              <a:gd name="connsiteX2" fmla="*/ 116115 w 2583543"/>
              <a:gd name="connsiteY2" fmla="*/ 1582057 h 1756229"/>
              <a:gd name="connsiteX3" fmla="*/ 508000 w 2583543"/>
              <a:gd name="connsiteY3" fmla="*/ 1146629 h 1756229"/>
              <a:gd name="connsiteX4" fmla="*/ 653143 w 2583543"/>
              <a:gd name="connsiteY4" fmla="*/ 986971 h 1756229"/>
              <a:gd name="connsiteX5" fmla="*/ 1378858 w 2583543"/>
              <a:gd name="connsiteY5" fmla="*/ 420914 h 1756229"/>
              <a:gd name="connsiteX6" fmla="*/ 1698172 w 2583543"/>
              <a:gd name="connsiteY6" fmla="*/ 246743 h 1756229"/>
              <a:gd name="connsiteX7" fmla="*/ 1770743 w 2583543"/>
              <a:gd name="connsiteY7" fmla="*/ 232229 h 1756229"/>
              <a:gd name="connsiteX8" fmla="*/ 2249715 w 2583543"/>
              <a:gd name="connsiteY8" fmla="*/ 72571 h 1756229"/>
              <a:gd name="connsiteX9" fmla="*/ 2438400 w 2583543"/>
              <a:gd name="connsiteY9" fmla="*/ 43543 h 1756229"/>
              <a:gd name="connsiteX10" fmla="*/ 2510972 w 2583543"/>
              <a:gd name="connsiteY10" fmla="*/ 29029 h 1756229"/>
              <a:gd name="connsiteX11" fmla="*/ 2583543 w 2583543"/>
              <a:gd name="connsiteY11" fmla="*/ 0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3543" h="1756229">
                <a:moveTo>
                  <a:pt x="0" y="1756229"/>
                </a:moveTo>
                <a:cubicBezTo>
                  <a:pt x="72039" y="1576132"/>
                  <a:pt x="-17108" y="1759256"/>
                  <a:pt x="72572" y="1654629"/>
                </a:cubicBezTo>
                <a:cubicBezTo>
                  <a:pt x="90931" y="1633210"/>
                  <a:pt x="98208" y="1603856"/>
                  <a:pt x="116115" y="1582057"/>
                </a:cubicBezTo>
                <a:cubicBezTo>
                  <a:pt x="536249" y="1070588"/>
                  <a:pt x="270162" y="1398459"/>
                  <a:pt x="508000" y="1146629"/>
                </a:cubicBezTo>
                <a:cubicBezTo>
                  <a:pt x="557384" y="1094339"/>
                  <a:pt x="599083" y="1034411"/>
                  <a:pt x="653143" y="986971"/>
                </a:cubicBezTo>
                <a:cubicBezTo>
                  <a:pt x="867724" y="798665"/>
                  <a:pt x="1116729" y="571836"/>
                  <a:pt x="1378858" y="420914"/>
                </a:cubicBezTo>
                <a:cubicBezTo>
                  <a:pt x="1483929" y="360419"/>
                  <a:pt x="1588933" y="299340"/>
                  <a:pt x="1698172" y="246743"/>
                </a:cubicBezTo>
                <a:cubicBezTo>
                  <a:pt x="1720399" y="236041"/>
                  <a:pt x="1747257" y="239778"/>
                  <a:pt x="1770743" y="232229"/>
                </a:cubicBezTo>
                <a:cubicBezTo>
                  <a:pt x="1969911" y="168210"/>
                  <a:pt x="2069912" y="120518"/>
                  <a:pt x="2249715" y="72571"/>
                </a:cubicBezTo>
                <a:cubicBezTo>
                  <a:pt x="2317783" y="54420"/>
                  <a:pt x="2365403" y="54773"/>
                  <a:pt x="2438400" y="43543"/>
                </a:cubicBezTo>
                <a:cubicBezTo>
                  <a:pt x="2462783" y="39792"/>
                  <a:pt x="2487343" y="36118"/>
                  <a:pt x="2510972" y="29029"/>
                </a:cubicBezTo>
                <a:cubicBezTo>
                  <a:pt x="2535927" y="21542"/>
                  <a:pt x="2559353" y="9676"/>
                  <a:pt x="258354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D784830-278A-40FD-CFC6-87108E8EB50C}"/>
              </a:ext>
            </a:extLst>
          </p:cNvPr>
          <p:cNvSpPr txBox="1"/>
          <p:nvPr/>
        </p:nvSpPr>
        <p:spPr>
          <a:xfrm>
            <a:off x="4542971" y="943429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Lora" pitchFamily="2" charset="0"/>
              </a:rPr>
              <a:t>NPH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317DA16-ACE0-89B6-FEE4-C14F5817CF12}"/>
              </a:ext>
            </a:extLst>
          </p:cNvPr>
          <p:cNvSpPr txBox="1"/>
          <p:nvPr/>
        </p:nvSpPr>
        <p:spPr>
          <a:xfrm>
            <a:off x="762000" y="5515431"/>
            <a:ext cx="219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Café da manhã</a:t>
            </a:r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E96D7D10-BD21-A28B-4E7E-56BB1124441E}"/>
              </a:ext>
            </a:extLst>
          </p:cNvPr>
          <p:cNvCxnSpPr/>
          <p:nvPr/>
        </p:nvCxnSpPr>
        <p:spPr>
          <a:xfrm flipV="1">
            <a:off x="1857829" y="4776720"/>
            <a:ext cx="0" cy="593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373EADF-CD0C-19BF-8EC2-E248E016ABE2}"/>
              </a:ext>
            </a:extLst>
          </p:cNvPr>
          <p:cNvSpPr txBox="1"/>
          <p:nvPr/>
        </p:nvSpPr>
        <p:spPr>
          <a:xfrm>
            <a:off x="5399568" y="5515431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Lora" pitchFamily="2" charset="0"/>
              </a:rPr>
              <a:t>Almoço</a:t>
            </a:r>
          </a:p>
        </p:txBody>
      </p: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32348F25-CF21-2A5C-6A25-6663E5A396B4}"/>
              </a:ext>
            </a:extLst>
          </p:cNvPr>
          <p:cNvCxnSpPr>
            <a:cxnSpLocks/>
          </p:cNvCxnSpPr>
          <p:nvPr/>
        </p:nvCxnSpPr>
        <p:spPr>
          <a:xfrm flipV="1">
            <a:off x="5820227" y="4776720"/>
            <a:ext cx="0" cy="564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7E413F9-39BA-7A84-C451-A6658D5A195E}"/>
              </a:ext>
            </a:extLst>
          </p:cNvPr>
          <p:cNvSpPr txBox="1"/>
          <p:nvPr/>
        </p:nvSpPr>
        <p:spPr>
          <a:xfrm>
            <a:off x="8490857" y="5515431"/>
            <a:ext cx="150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Jantar</a:t>
            </a:r>
          </a:p>
        </p:txBody>
      </p: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D13A9330-82A3-C669-BCF3-682812A326B6}"/>
              </a:ext>
            </a:extLst>
          </p:cNvPr>
          <p:cNvCxnSpPr/>
          <p:nvPr/>
        </p:nvCxnSpPr>
        <p:spPr>
          <a:xfrm flipV="1">
            <a:off x="9114971" y="4746172"/>
            <a:ext cx="0" cy="55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Retângulo 63">
            <a:extLst>
              <a:ext uri="{FF2B5EF4-FFF2-40B4-BE49-F238E27FC236}">
                <a16:creationId xmlns:a16="http://schemas.microsoft.com/office/drawing/2014/main" id="{0A7FB41C-9508-064A-580B-327E55CD1B6B}"/>
              </a:ext>
            </a:extLst>
          </p:cNvPr>
          <p:cNvSpPr/>
          <p:nvPr/>
        </p:nvSpPr>
        <p:spPr>
          <a:xfrm>
            <a:off x="9231339" y="4688115"/>
            <a:ext cx="1102832" cy="40011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ora" pitchFamily="2" charset="0"/>
              </a:rPr>
              <a:t>22 h</a:t>
            </a:r>
          </a:p>
        </p:txBody>
      </p:sp>
    </p:spTree>
    <p:extLst>
      <p:ext uri="{BB962C8B-B14F-4D97-AF65-F5344CB8AC3E}">
        <p14:creationId xmlns:p14="http://schemas.microsoft.com/office/powerpoint/2010/main" val="111403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23591-27E8-6FDA-FBDC-F86A84C1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Lora" pitchFamily="2" charset="0"/>
              </a:rPr>
              <a:t>Cálculo NPH : 0,5 UI/Kg /peso /dia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BF7F0-F9F9-B4BE-07CF-407C1D3236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Lora" pitchFamily="2" charset="0"/>
              </a:rPr>
              <a:t> ½ da dose pela manhã</a:t>
            </a:r>
          </a:p>
          <a:p>
            <a:endParaRPr lang="pt-BR" sz="2800" b="1" dirty="0">
              <a:latin typeface="Lora" pitchFamily="2" charset="0"/>
            </a:endParaRPr>
          </a:p>
          <a:p>
            <a:r>
              <a:rPr lang="pt-BR" sz="2800" b="1" dirty="0">
                <a:latin typeface="Lora" pitchFamily="2" charset="0"/>
              </a:rPr>
              <a:t>¼ no almoço </a:t>
            </a:r>
          </a:p>
          <a:p>
            <a:endParaRPr lang="pt-BR" sz="2800" b="1" dirty="0">
              <a:latin typeface="Lora" pitchFamily="2" charset="0"/>
            </a:endParaRPr>
          </a:p>
          <a:p>
            <a:r>
              <a:rPr lang="pt-BR" sz="2800" b="1" dirty="0">
                <a:latin typeface="Lora" pitchFamily="2" charset="0"/>
              </a:rPr>
              <a:t>¼ ao deitar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ECD493-CDAA-F57C-1D0C-E64EC13B9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26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C753C8-713A-D367-F6B2-1A3A24365A24}"/>
              </a:ext>
            </a:extLst>
          </p:cNvPr>
          <p:cNvSpPr/>
          <p:nvPr/>
        </p:nvSpPr>
        <p:spPr>
          <a:xfrm>
            <a:off x="5840730" y="2663189"/>
            <a:ext cx="5436870" cy="23660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Lora" pitchFamily="2" charset="0"/>
              </a:rPr>
              <a:t>Exemplo :  </a:t>
            </a: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Paciente com 70 kg x 0,5 UI=  35 UI/dia 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Lora" pitchFamily="2" charset="0"/>
            </a:endParaRPr>
          </a:p>
          <a:p>
            <a:pPr marL="342900" indent="-342900" algn="ctr"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18 UI pela manhã 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8 UI no almoço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Lora" pitchFamily="2" charset="0"/>
              </a:rPr>
              <a:t>8 UI ao deitar</a:t>
            </a:r>
          </a:p>
        </p:txBody>
      </p:sp>
    </p:spTree>
    <p:extLst>
      <p:ext uri="{BB962C8B-B14F-4D97-AF65-F5344CB8AC3E}">
        <p14:creationId xmlns:p14="http://schemas.microsoft.com/office/powerpoint/2010/main" val="209538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AD3DB-0D73-A278-06A7-F70A896F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755086" cy="914400"/>
          </a:xfrm>
        </p:spPr>
        <p:txBody>
          <a:bodyPr/>
          <a:lstStyle/>
          <a:p>
            <a:pPr algn="ctr"/>
            <a:r>
              <a:rPr lang="pt-BR" dirty="0"/>
              <a:t>Associação de insulina regular, nas hiperglicemias pós-prandiais pontuais: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E7A22E-A870-C9BD-2C57-C8F07DAB87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06171" y="2587024"/>
            <a:ext cx="7150608" cy="3356576"/>
          </a:xfrm>
        </p:spPr>
        <p:txBody>
          <a:bodyPr/>
          <a:lstStyle/>
          <a:p>
            <a:r>
              <a:rPr lang="pt-BR" sz="2800" b="1" dirty="0">
                <a:latin typeface="Lora" pitchFamily="2" charset="0"/>
              </a:rPr>
              <a:t>Insulina NPH  + Regular </a:t>
            </a:r>
          </a:p>
          <a:p>
            <a:endParaRPr lang="pt-BR" dirty="0"/>
          </a:p>
          <a:p>
            <a:pPr algn="ctr"/>
            <a:r>
              <a:rPr lang="pt-BR" sz="2800" b="1" dirty="0">
                <a:latin typeface="Lora" pitchFamily="2" charset="0"/>
              </a:rPr>
              <a:t>Quanto?  2 em 2 UI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EE5172-9501-77C5-3F0F-E6EB378B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87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0C874C8-88D9-A16F-EF8A-DAB37E48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28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32EF732-8E87-7774-4DCA-22B5B1A9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92262"/>
              </p:ext>
            </p:extLst>
          </p:nvPr>
        </p:nvGraphicFramePr>
        <p:xfrm>
          <a:off x="0" y="841829"/>
          <a:ext cx="12192000" cy="6183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2802471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21192628"/>
                    </a:ext>
                  </a:extLst>
                </a:gridCol>
              </a:tblGrid>
              <a:tr h="45512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Insulina/Análogo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Categoria de Risco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53817753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60279770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Inalada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85702138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Lispro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318961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Asparte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9317238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Glulisina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746664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Fast-Asparte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1115562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NPH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819841455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e biossimilar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07418770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Detemir (não está mais disponível)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39535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Degludeca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91323581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U300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47690006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it-IT" b="1" dirty="0">
                          <a:effectLst/>
                          <a:latin typeface="Lora" pitchFamily="2" charset="0"/>
                        </a:rPr>
                        <a:t>Insulina Lispro Mix 75/25 e 50/50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85054570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Asparte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Mix 70/30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6445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8F86CC6-E030-B924-1DC9-723EDEE1F8A4}"/>
              </a:ext>
            </a:extLst>
          </p:cNvPr>
          <p:cNvSpPr txBox="1"/>
          <p:nvPr/>
        </p:nvSpPr>
        <p:spPr>
          <a:xfrm>
            <a:off x="203200" y="174171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dirty="0">
                <a:solidFill>
                  <a:srgbClr val="1E1E1E"/>
                </a:solidFill>
                <a:effectLst/>
                <a:latin typeface="Lora" pitchFamily="2" charset="0"/>
              </a:rPr>
              <a:t>Classificação de risco da ANVISA* de uso na gestação das insulinas atualmente disponíveis no Brasil</a:t>
            </a:r>
            <a:r>
              <a:rPr lang="pt-BR" b="0" i="0" dirty="0">
                <a:solidFill>
                  <a:srgbClr val="1E1E1E"/>
                </a:solidFill>
                <a:effectLst/>
                <a:latin typeface="Lora" pitchFamily="2" charset="0"/>
              </a:rPr>
              <a:t>. </a:t>
            </a:r>
            <a:r>
              <a:rPr lang="pt-BR" b="1" i="0" dirty="0">
                <a:solidFill>
                  <a:srgbClr val="1E1E1E"/>
                </a:solidFill>
                <a:effectLst/>
                <a:latin typeface="Lora" pitchFamily="2" charset="0"/>
              </a:rPr>
              <a:t>RDC Nº 60, de 17 dezembro de 2010, do Ministério da Saúde/Anvisa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08321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9001D-05A3-34EF-0A71-AE970969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237506-5BA1-692F-8C4E-D9E8B902C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29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5CFB8F6-44F6-C04E-E15A-83843F52B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06739"/>
              </p:ext>
            </p:extLst>
          </p:nvPr>
        </p:nvGraphicFramePr>
        <p:xfrm>
          <a:off x="0" y="841829"/>
          <a:ext cx="12192000" cy="6183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2802471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21192628"/>
                    </a:ext>
                  </a:extLst>
                </a:gridCol>
              </a:tblGrid>
              <a:tr h="45512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Insulina/Análogo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Categoria de Risco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53817753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60279770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Inalada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85702138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Lispro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318961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Asparte</a:t>
                      </a:r>
                      <a:endParaRPr lang="pt-BR" b="1" dirty="0">
                        <a:effectLst/>
                        <a:highlight>
                          <a:srgbClr val="FFFF00"/>
                        </a:highlight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9317238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Glulisina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746664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Fast-Asparte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11155629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NPH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819841455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e biossimilar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07418770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>
                          <a:effectLst/>
                          <a:latin typeface="Lora" pitchFamily="2" charset="0"/>
                        </a:rPr>
                        <a:t>Insulina Detemir (não está mais disponível)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395359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Degludeca</a:t>
                      </a:r>
                      <a:endParaRPr lang="pt-BR" b="1" dirty="0">
                        <a:effectLst/>
                        <a:latin typeface="Lora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A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91323581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latin typeface="Lora" pitchFamily="2" charset="0"/>
                        </a:rPr>
                        <a:t>Glargina</a:t>
                      </a:r>
                      <a:r>
                        <a:rPr lang="pt-BR" b="1" dirty="0">
                          <a:effectLst/>
                          <a:latin typeface="Lora" pitchFamily="2" charset="0"/>
                        </a:rPr>
                        <a:t> U300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C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47690006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it-IT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Lispro Mix 75/25 e 50/50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</a:rPr>
                        <a:t>B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850545704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Insulina </a:t>
                      </a:r>
                      <a:r>
                        <a:rPr lang="pt-BR" b="1" dirty="0" err="1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Asparte</a:t>
                      </a:r>
                      <a:r>
                        <a:rPr lang="pt-BR" b="1" dirty="0">
                          <a:effectLst/>
                          <a:highlight>
                            <a:srgbClr val="FFFF00"/>
                          </a:highlight>
                          <a:latin typeface="Lora" pitchFamily="2" charset="0"/>
                        </a:rPr>
                        <a:t> Mix 70/30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6445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B06C33B-C3F0-BF65-55AA-E150D7AA998F}"/>
              </a:ext>
            </a:extLst>
          </p:cNvPr>
          <p:cNvSpPr txBox="1"/>
          <p:nvPr/>
        </p:nvSpPr>
        <p:spPr>
          <a:xfrm>
            <a:off x="203200" y="174171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dirty="0">
                <a:solidFill>
                  <a:srgbClr val="1E1E1E"/>
                </a:solidFill>
                <a:effectLst/>
                <a:latin typeface="Lora" pitchFamily="2" charset="0"/>
              </a:rPr>
              <a:t>Classificação de risco da ANVISA* de uso na gestação das insulinas atualmente disponíveis no Brasil</a:t>
            </a:r>
            <a:r>
              <a:rPr lang="pt-BR" b="0" i="0" dirty="0">
                <a:solidFill>
                  <a:srgbClr val="1E1E1E"/>
                </a:solidFill>
                <a:effectLst/>
                <a:latin typeface="Lora" pitchFamily="2" charset="0"/>
              </a:rPr>
              <a:t>. </a:t>
            </a:r>
            <a:r>
              <a:rPr lang="pt-BR" b="1" i="0" dirty="0">
                <a:solidFill>
                  <a:srgbClr val="1E1E1E"/>
                </a:solidFill>
                <a:effectLst/>
                <a:latin typeface="Lora" pitchFamily="2" charset="0"/>
              </a:rPr>
              <a:t>RDC Nº 60, de 17 dezembro de 2010, do Ministério da Saúde/Anvisa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4888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AEBB7-D37A-18A4-415B-6832546D8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3" y="914400"/>
            <a:ext cx="11005143" cy="5029200"/>
          </a:xfrm>
        </p:spPr>
        <p:txBody>
          <a:bodyPr/>
          <a:lstStyle/>
          <a:p>
            <a:r>
              <a:rPr lang="pt-BR" b="1" dirty="0"/>
              <a:t>Diabetes na gestação : </a:t>
            </a:r>
            <a:br>
              <a:rPr lang="pt-BR" b="1" dirty="0"/>
            </a:br>
            <a:br>
              <a:rPr lang="pt-BR" b="1" dirty="0"/>
            </a:br>
            <a:r>
              <a:rPr lang="pt-BR" sz="3600" b="1" dirty="0"/>
              <a:t>Importância dos Cuidados  </a:t>
            </a:r>
            <a:r>
              <a:rPr lang="pt-BR" sz="3600" b="1" dirty="0" err="1"/>
              <a:t>Pré</a:t>
            </a:r>
            <a:r>
              <a:rPr lang="pt-BR" sz="3600" b="1" dirty="0"/>
              <a:t>- Concepcionais e </a:t>
            </a:r>
            <a:r>
              <a:rPr lang="pt-BR" sz="3600" b="1" dirty="0" err="1"/>
              <a:t>Diagóstico</a:t>
            </a:r>
            <a:r>
              <a:rPr lang="pt-BR" sz="3600" b="1" dirty="0"/>
              <a:t> e tratamento:</a:t>
            </a:r>
            <a:br>
              <a:rPr lang="pt-BR" sz="3600" b="1" dirty="0"/>
            </a:br>
            <a:br>
              <a:rPr lang="pt-BR" sz="3600" b="1" dirty="0"/>
            </a:br>
            <a:r>
              <a:rPr lang="pt-BR" sz="3600" b="1" dirty="0"/>
              <a:t> </a:t>
            </a:r>
            <a:r>
              <a:rPr lang="pt-BR" b="1" dirty="0"/>
              <a:t>Quando encaminhar para Pré-Natal de Alto Risco</a:t>
            </a:r>
          </a:p>
        </p:txBody>
      </p:sp>
    </p:spTree>
    <p:extLst>
      <p:ext uri="{BB962C8B-B14F-4D97-AF65-F5344CB8AC3E}">
        <p14:creationId xmlns:p14="http://schemas.microsoft.com/office/powerpoint/2010/main" val="3408693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71A9EB-7F90-6F64-4E6F-8ADF175F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672" y="841828"/>
            <a:ext cx="7534656" cy="914400"/>
          </a:xfrm>
        </p:spPr>
        <p:txBody>
          <a:bodyPr/>
          <a:lstStyle/>
          <a:p>
            <a:pPr algn="ctr"/>
            <a:r>
              <a:rPr lang="pt-BR" dirty="0"/>
              <a:t>Tratamento medicamentoso. </a:t>
            </a:r>
            <a:br>
              <a:rPr lang="pt-BR" dirty="0"/>
            </a:br>
            <a:r>
              <a:rPr lang="pt-BR" dirty="0"/>
              <a:t> Metformina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B0C3562-1FFD-182D-E87C-30F9E1B2F4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486" y="1756229"/>
            <a:ext cx="11176000" cy="48913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É considerado uma opção na terapia do DMG; </a:t>
            </a:r>
          </a:p>
          <a:p>
            <a:pPr>
              <a:lnSpc>
                <a:spcPct val="150000"/>
              </a:lnSpc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É RECOMENDADO </a:t>
            </a:r>
            <a:r>
              <a:rPr lang="pt-BR" sz="2800" b="0" i="0" dirty="0">
                <a:solidFill>
                  <a:srgbClr val="1E1E1E"/>
                </a:solidFill>
                <a:effectLst/>
                <a:latin typeface="Lora" pitchFamily="2" charset="0"/>
              </a:rPr>
              <a:t>o uso da metformina em mulheres com DMG sem controle glicêmico adequado com medidas não farmacológicas, como alternativa terapêutica, na inviabilidade do uso de insulina</a:t>
            </a:r>
            <a:r>
              <a:rPr lang="pt-BR" sz="2400" b="0" i="0" dirty="0">
                <a:solidFill>
                  <a:srgbClr val="1E1E1E"/>
                </a:solidFill>
                <a:effectLst/>
                <a:latin typeface="Lora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Atravessa a barreira placentária;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M</a:t>
            </a: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ais estudos são necessários para fornecer evidências de segurança no longo prazo na prole que foi exposta à metformina no ambiente intrauterino.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45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2C6FF6-5163-231E-601B-59606CAE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31</a:t>
            </a:fld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D0D4264-FEA1-8143-A50E-3D479F8D8805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06706628"/>
              </p:ext>
            </p:extLst>
          </p:nvPr>
        </p:nvGraphicFramePr>
        <p:xfrm>
          <a:off x="348343" y="1015320"/>
          <a:ext cx="11666873" cy="5341937"/>
        </p:xfrm>
        <a:graphic>
          <a:graphicData uri="http://schemas.openxmlformats.org/drawingml/2006/table">
            <a:tbl>
              <a:tblPr/>
              <a:tblGrid>
                <a:gridCol w="11666873">
                  <a:extLst>
                    <a:ext uri="{9D8B030D-6E8A-4147-A177-3AD203B41FA5}">
                      <a16:colId xmlns:a16="http://schemas.microsoft.com/office/drawing/2014/main" val="2892240799"/>
                    </a:ext>
                  </a:extLst>
                </a:gridCol>
              </a:tblGrid>
              <a:tr h="62280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pt-BR" sz="2800" b="1" dirty="0">
                          <a:effectLst/>
                          <a:latin typeface="Lora" pitchFamily="2" charset="0"/>
                        </a:rPr>
                        <a:t>Indicações para uso da metformina no Diabetes Gestacional</a:t>
                      </a:r>
                    </a:p>
                  </a:txBody>
                  <a:tcPr marL="67894" marR="67894" marT="67894" marB="678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37895"/>
                  </a:ext>
                </a:extLst>
              </a:tr>
              <a:tr h="4719134">
                <a:tc>
                  <a:txBody>
                    <a:bodyPr/>
                    <a:lstStyle/>
                    <a:p>
                      <a:pPr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Como alternativa à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Falta de adesão à insulinoterapia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Não acessibilidade à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Dificuldade na auto administração da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Estresse em níveis exacerbados decorrentes do uso de insulina</a:t>
                      </a:r>
                    </a:p>
                    <a:p>
                      <a:pPr lvl="2" algn="l" fontAlgn="base" latinLnBrk="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effectLst/>
                          <a:latin typeface="Lora" pitchFamily="2" charset="0"/>
                        </a:rPr>
                        <a:t>Restrição alimentar excessiva da gestante para evitar o uso da insulina</a:t>
                      </a:r>
                    </a:p>
                  </a:txBody>
                  <a:tcPr marL="67894" marR="67894" marT="67894" marB="6789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16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730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132B731-D2DE-1179-7B66-EB34B428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950687"/>
            <a:ext cx="11074399" cy="914400"/>
          </a:xfrm>
        </p:spPr>
        <p:txBody>
          <a:bodyPr/>
          <a:lstStyle/>
          <a:p>
            <a:pPr algn="ctr"/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br>
              <a:rPr lang="pt-BR" sz="3200" b="1" dirty="0">
                <a:effectLst/>
                <a:latin typeface="Lora" pitchFamily="2" charset="0"/>
              </a:rPr>
            </a:br>
            <a:r>
              <a:rPr lang="pt-BR" sz="3200" b="1" dirty="0">
                <a:effectLst/>
                <a:latin typeface="Lora" pitchFamily="2" charset="0"/>
              </a:rPr>
              <a:t>Indicações para uso da metformina no Diabetes Gestacional.</a:t>
            </a:r>
            <a:br>
              <a:rPr lang="pt-BR" sz="3200" b="1" dirty="0">
                <a:effectLst/>
                <a:latin typeface="Lora" pitchFamily="2" charset="0"/>
              </a:rPr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F25250-3ADD-9573-B2BD-2968BFF5D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1200" y="2039111"/>
            <a:ext cx="10642600" cy="4419745"/>
          </a:xfrm>
        </p:spPr>
        <p:txBody>
          <a:bodyPr/>
          <a:lstStyle/>
          <a:p>
            <a:pPr algn="l" fontAlgn="base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Associada à insulina</a:t>
            </a:r>
          </a:p>
          <a:p>
            <a:pPr lvl="3" fontAlgn="base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Doses elevadas de insulina (&gt; 2 U/kg/dia) sem controle glicêmico adequado</a:t>
            </a:r>
          </a:p>
          <a:p>
            <a:pPr lvl="3" fontAlgn="base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Ganho de peso materno excessivo</a:t>
            </a:r>
          </a:p>
          <a:p>
            <a:pPr lvl="3" fontAlgn="base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Ganho de peso fetal excessivo</a:t>
            </a:r>
          </a:p>
          <a:p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2D42FAA-92D5-B8E8-8778-07B403141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70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EDBCE-5CF1-3831-53CA-D17E5EB7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439400" cy="914400"/>
          </a:xfrm>
        </p:spPr>
        <p:txBody>
          <a:bodyPr/>
          <a:lstStyle/>
          <a:p>
            <a:pPr algn="ctr"/>
            <a:r>
              <a:rPr lang="pt-BR" sz="3200" b="1" dirty="0">
                <a:effectLst/>
                <a:latin typeface="inherit"/>
              </a:rPr>
              <a:t>Contraindicações para uso da metformina no Diabetes Gestacional</a:t>
            </a:r>
            <a:br>
              <a:rPr lang="pt-BR" sz="3200" b="1" dirty="0">
                <a:effectLst/>
                <a:latin typeface="inherit"/>
              </a:rPr>
            </a:b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66F871-DC54-20B8-A56F-82739D054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33</a:t>
            </a:fld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4A2B6C0-86DD-E779-39A6-F0178408B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672625"/>
            <a:ext cx="9564914" cy="3356576"/>
          </a:xfrm>
        </p:spPr>
        <p:txBody>
          <a:bodyPr/>
          <a:lstStyle/>
          <a:p>
            <a:pPr algn="l" fontAlgn="base" latinLnBrk="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effectLst/>
                <a:latin typeface="Lora" pitchFamily="2" charset="0"/>
              </a:rPr>
              <a:t>Fetos abaixo do percentil 50</a:t>
            </a:r>
          </a:p>
          <a:p>
            <a:pPr algn="l" fontAlgn="base" latinLnBrk="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effectLst/>
                <a:latin typeface="Lora" pitchFamily="2" charset="0"/>
              </a:rPr>
              <a:t>Presença de crescimento intrauterino restrito</a:t>
            </a:r>
          </a:p>
          <a:p>
            <a:pPr algn="l" fontAlgn="base" latinLnBrk="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effectLst/>
                <a:latin typeface="Lora" pitchFamily="2" charset="0"/>
              </a:rPr>
              <a:t>Gestante com doença renal crônica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8DB572-4698-6B6C-BC6A-21AD28BE8914}"/>
              </a:ext>
            </a:extLst>
          </p:cNvPr>
          <p:cNvSpPr txBox="1"/>
          <p:nvPr/>
        </p:nvSpPr>
        <p:spPr>
          <a:xfrm>
            <a:off x="914400" y="4731657"/>
            <a:ext cx="10856686" cy="169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solidFill>
                  <a:srgbClr val="1E1E1E"/>
                </a:solidFill>
                <a:effectLst/>
                <a:latin typeface="Lora" pitchFamily="2" charset="0"/>
              </a:rPr>
              <a:t>Dose inicial de 500 mg uma ou duas vezes ao dia junto com a alimentação. Titular a dose a cada uma semana a duas semanas, para atingir as metas ,  até uma dose diária máxima de 2.500 mg</a:t>
            </a:r>
            <a:r>
              <a:rPr lang="pt-BR" sz="2400" b="0" i="0" dirty="0">
                <a:solidFill>
                  <a:srgbClr val="1E1E1E"/>
                </a:solidFill>
                <a:effectLst/>
                <a:highlight>
                  <a:srgbClr val="808000"/>
                </a:highlight>
                <a:latin typeface="Lora" pitchFamily="2" charset="0"/>
              </a:rPr>
              <a:t>.</a:t>
            </a:r>
            <a:endParaRPr lang="pt-BR" sz="2400" dirty="0">
              <a:highlight>
                <a:srgbClr val="80800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7D0419-5330-65F2-992E-FAD1F1A95756}"/>
              </a:ext>
            </a:extLst>
          </p:cNvPr>
          <p:cNvSpPr txBox="1"/>
          <p:nvPr/>
        </p:nvSpPr>
        <p:spPr>
          <a:xfrm>
            <a:off x="5312229" y="4125312"/>
            <a:ext cx="259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Lora" pitchFamily="2" charset="0"/>
              </a:rPr>
              <a:t>Dose.</a:t>
            </a:r>
          </a:p>
        </p:txBody>
      </p:sp>
    </p:spTree>
    <p:extLst>
      <p:ext uri="{BB962C8B-B14F-4D97-AF65-F5344CB8AC3E}">
        <p14:creationId xmlns:p14="http://schemas.microsoft.com/office/powerpoint/2010/main" val="3888715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53D3E-9710-ED5E-A61B-337A20F7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82298"/>
            <a:ext cx="7534656" cy="914400"/>
          </a:xfrm>
        </p:spPr>
        <p:txBody>
          <a:bodyPr/>
          <a:lstStyle/>
          <a:p>
            <a:pPr algn="ctr"/>
            <a:r>
              <a:rPr lang="pt-BR" b="1" dirty="0">
                <a:latin typeface="Lora" pitchFamily="2" charset="0"/>
              </a:rPr>
              <a:t>IMPORTANTE: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B2410E-3F77-A0FB-0080-61D82E436A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058" y="1143213"/>
            <a:ext cx="11045372" cy="53301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 Não retarde o início da  insulinoterapia;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2 semanas após insucesso da dieta;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Não utilize </a:t>
            </a:r>
            <a:r>
              <a:rPr lang="pt-BR" sz="3200" b="1" dirty="0" err="1">
                <a:latin typeface="Lora" pitchFamily="2" charset="0"/>
              </a:rPr>
              <a:t>subdoses</a:t>
            </a:r>
            <a:r>
              <a:rPr lang="pt-BR" sz="3200" b="1" dirty="0">
                <a:latin typeface="Lora" pitchFamily="2" charset="0"/>
              </a:rPr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Dose inicial : 0,5 UI/kg /dia de insulina NPH;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 Faça todos os ajustes Necessários;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Insulina Regular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b="1" dirty="0">
                <a:latin typeface="Lora" pitchFamily="2" charset="0"/>
              </a:rPr>
              <a:t>Não abra mão da monitorização glicêmica;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b="1" dirty="0">
                <a:latin typeface="Lora" pitchFamily="2" charset="0"/>
              </a:rPr>
              <a:t>4 a 7 vezes ao dia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3000" b="1" dirty="0">
              <a:latin typeface="Lora" pitchFamily="2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9AC6C7-65D2-284D-0072-692204573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513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C176C-D811-C860-7B16-8630508D5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8FB8E2A-2A29-F99D-F191-0BF71B09BF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7105" y="-138909"/>
            <a:ext cx="9921875" cy="914400"/>
          </a:xfrm>
        </p:spPr>
        <p:txBody>
          <a:bodyPr/>
          <a:lstStyle/>
          <a:p>
            <a:r>
              <a:rPr lang="pt-BR" sz="3600" b="1" dirty="0"/>
              <a:t>Complicações do diabetes para o concepto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D45F69-5D6F-85CF-C463-C9B8EE730822}"/>
              </a:ext>
            </a:extLst>
          </p:cNvPr>
          <p:cNvSpPr/>
          <p:nvPr/>
        </p:nvSpPr>
        <p:spPr>
          <a:xfrm>
            <a:off x="514350" y="1565910"/>
            <a:ext cx="11281410" cy="2697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BE645C-5456-8143-76C7-AF94CC4DA0CC}"/>
              </a:ext>
            </a:extLst>
          </p:cNvPr>
          <p:cNvSpPr/>
          <p:nvPr/>
        </p:nvSpPr>
        <p:spPr>
          <a:xfrm>
            <a:off x="2803027" y="647752"/>
            <a:ext cx="3051810" cy="41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Hiperglicemia Materna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44CAC6D-B4FC-C5B3-9256-1525CB9FCD9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52737" y="1120140"/>
            <a:ext cx="2805631" cy="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C860C9-CA45-18AE-CAF3-9D97D32DCF24}"/>
              </a:ext>
            </a:extLst>
          </p:cNvPr>
          <p:cNvSpPr txBox="1"/>
          <p:nvPr/>
        </p:nvSpPr>
        <p:spPr>
          <a:xfrm>
            <a:off x="8358368" y="96926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Hb1AC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F02F8D-96AA-8023-E8F9-39BB39EC6273}"/>
              </a:ext>
            </a:extLst>
          </p:cNvPr>
          <p:cNvSpPr/>
          <p:nvPr/>
        </p:nvSpPr>
        <p:spPr>
          <a:xfrm>
            <a:off x="571500" y="1628775"/>
            <a:ext cx="708660" cy="354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Feto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54455C-F2F9-72CD-15AA-DE03535A2BB1}"/>
              </a:ext>
            </a:extLst>
          </p:cNvPr>
          <p:cNvSpPr/>
          <p:nvPr/>
        </p:nvSpPr>
        <p:spPr>
          <a:xfrm>
            <a:off x="2467542" y="1953458"/>
            <a:ext cx="3051810" cy="4629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Hiperglicemia fetal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264EF8D-5309-DF34-6D29-B410F24FBE10}"/>
              </a:ext>
            </a:extLst>
          </p:cNvPr>
          <p:cNvSpPr/>
          <p:nvPr/>
        </p:nvSpPr>
        <p:spPr>
          <a:xfrm>
            <a:off x="2480310" y="2759188"/>
            <a:ext cx="3051810" cy="4914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Hiperinsulinismo fetal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B998B29-4EF3-A27C-BA4D-282D10AE8EF9}"/>
              </a:ext>
            </a:extLst>
          </p:cNvPr>
          <p:cNvSpPr/>
          <p:nvPr/>
        </p:nvSpPr>
        <p:spPr>
          <a:xfrm>
            <a:off x="2480310" y="3580660"/>
            <a:ext cx="3051810" cy="4000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10000"/>
                  </a:schemeClr>
                </a:solidFill>
              </a:rPr>
              <a:t>Macrossomia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E0552D9-0DC4-A664-EE63-FE47D734B391}"/>
              </a:ext>
            </a:extLst>
          </p:cNvPr>
          <p:cNvSpPr/>
          <p:nvPr/>
        </p:nvSpPr>
        <p:spPr>
          <a:xfrm>
            <a:off x="6672650" y="1995279"/>
            <a:ext cx="2697480" cy="377190"/>
          </a:xfrm>
          <a:prstGeom prst="rect">
            <a:avLst/>
          </a:prstGeom>
          <a:solidFill>
            <a:srgbClr val="6377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rgbClr val="FFFF00"/>
                </a:solidFill>
              </a:rPr>
              <a:t>Polidramnia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012C63C-2C3B-810C-3A66-9EBA049DBF8D}"/>
              </a:ext>
            </a:extLst>
          </p:cNvPr>
          <p:cNvSpPr/>
          <p:nvPr/>
        </p:nvSpPr>
        <p:spPr>
          <a:xfrm>
            <a:off x="6984400" y="3004933"/>
            <a:ext cx="2114550" cy="9201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rgbClr val="6377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Retardo na maturação pulmonar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880E29-46A5-046A-6C30-94483CF52303}"/>
              </a:ext>
            </a:extLst>
          </p:cNvPr>
          <p:cNvSpPr txBox="1"/>
          <p:nvPr/>
        </p:nvSpPr>
        <p:spPr>
          <a:xfrm>
            <a:off x="657225" y="2414319"/>
            <a:ext cx="124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Radicais </a:t>
            </a:r>
          </a:p>
          <a:p>
            <a:pPr algn="ctr"/>
            <a:r>
              <a:rPr lang="pt-BR" b="1" dirty="0"/>
              <a:t>Livres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F96C703-96B5-14C6-FB3A-002AFEA2E691}"/>
              </a:ext>
            </a:extLst>
          </p:cNvPr>
          <p:cNvSpPr txBox="1"/>
          <p:nvPr/>
        </p:nvSpPr>
        <p:spPr>
          <a:xfrm>
            <a:off x="5519352" y="3541298"/>
            <a:ext cx="177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8D999FF-64F0-14E1-002F-77C74A96F7E3}"/>
              </a:ext>
            </a:extLst>
          </p:cNvPr>
          <p:cNvSpPr txBox="1"/>
          <p:nvPr/>
        </p:nvSpPr>
        <p:spPr>
          <a:xfrm>
            <a:off x="9672638" y="1556266"/>
            <a:ext cx="2411730" cy="9848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&gt; Afinidade </a:t>
            </a:r>
          </a:p>
          <a:p>
            <a:pPr algn="ctr"/>
            <a:r>
              <a:rPr lang="pt-BR" sz="2000" b="1" dirty="0"/>
              <a:t>por 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1BE37E5-440C-200B-CAB2-453B8949CFE5}"/>
              </a:ext>
            </a:extLst>
          </p:cNvPr>
          <p:cNvSpPr txBox="1"/>
          <p:nvPr/>
        </p:nvSpPr>
        <p:spPr>
          <a:xfrm>
            <a:off x="9872662" y="3257490"/>
            <a:ext cx="327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↑ eritropoiese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202A0309-2178-3F7D-73A8-25CBAC0892A6}"/>
              </a:ext>
            </a:extLst>
          </p:cNvPr>
          <p:cNvCxnSpPr>
            <a:endCxn id="16" idx="2"/>
          </p:cNvCxnSpPr>
          <p:nvPr/>
        </p:nvCxnSpPr>
        <p:spPr>
          <a:xfrm flipH="1">
            <a:off x="4006215" y="3889269"/>
            <a:ext cx="74295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617CBC02-3528-334C-1D64-4F9530A3DE60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530459" y="1059232"/>
            <a:ext cx="798473" cy="73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F241FB-CF23-7D40-CEE4-597BE27B9FF8}"/>
              </a:ext>
            </a:extLst>
          </p:cNvPr>
          <p:cNvSpPr/>
          <p:nvPr/>
        </p:nvSpPr>
        <p:spPr>
          <a:xfrm>
            <a:off x="9872662" y="2596016"/>
            <a:ext cx="1662113" cy="304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Hipõxia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382A8944-9561-0141-5AC2-600F8F5A9DB6}"/>
              </a:ext>
            </a:extLst>
          </p:cNvPr>
          <p:cNvCxnSpPr>
            <a:stCxn id="12" idx="2"/>
            <a:endCxn id="22" idx="2"/>
          </p:cNvCxnSpPr>
          <p:nvPr/>
        </p:nvCxnSpPr>
        <p:spPr>
          <a:xfrm>
            <a:off x="9135608" y="1338597"/>
            <a:ext cx="1742895" cy="1202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DED1810-FBC1-DAC8-EE04-15E2E74A279C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0703718" y="2900690"/>
            <a:ext cx="1" cy="454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D47D8C5-F9BF-1884-03F4-80B13DA528C5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3993447" y="2416373"/>
            <a:ext cx="12768" cy="34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58D2C31-F18F-CA53-F464-1C9697E4B30E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006215" y="3250678"/>
            <a:ext cx="0" cy="3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56A9AA64-3E4E-EDFD-5E63-CC4D830132C7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5519352" y="2183874"/>
            <a:ext cx="1153298" cy="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7F47FBFB-6A37-8DCB-6BA2-E5C510D81D85}"/>
              </a:ext>
            </a:extLst>
          </p:cNvPr>
          <p:cNvCxnSpPr>
            <a:cxnSpLocks/>
          </p:cNvCxnSpPr>
          <p:nvPr/>
        </p:nvCxnSpPr>
        <p:spPr>
          <a:xfrm>
            <a:off x="1287105" y="2152010"/>
            <a:ext cx="0" cy="2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D9136340-6062-7ABA-EF7F-7FEAD9588CFE}"/>
              </a:ext>
            </a:extLst>
          </p:cNvPr>
          <p:cNvCxnSpPr>
            <a:cxnSpLocks/>
          </p:cNvCxnSpPr>
          <p:nvPr/>
        </p:nvCxnSpPr>
        <p:spPr>
          <a:xfrm flipH="1" flipV="1">
            <a:off x="1280160" y="2152010"/>
            <a:ext cx="1187382" cy="1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F6C1B13-3847-257E-2BAA-E0EEE7E931A5}"/>
              </a:ext>
            </a:extLst>
          </p:cNvPr>
          <p:cNvCxnSpPr>
            <a:cxnSpLocks/>
          </p:cNvCxnSpPr>
          <p:nvPr/>
        </p:nvCxnSpPr>
        <p:spPr>
          <a:xfrm>
            <a:off x="4306650" y="1059232"/>
            <a:ext cx="42754" cy="9259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68FDEC62-1777-CD20-4B22-85BC1F060DDA}"/>
              </a:ext>
            </a:extLst>
          </p:cNvPr>
          <p:cNvCxnSpPr>
            <a:cxnSpLocks/>
          </p:cNvCxnSpPr>
          <p:nvPr/>
        </p:nvCxnSpPr>
        <p:spPr>
          <a:xfrm>
            <a:off x="4328932" y="2412338"/>
            <a:ext cx="0" cy="3468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0B51A8D-CF49-4F4C-D446-EDBB73DE8FF4}"/>
              </a:ext>
            </a:extLst>
          </p:cNvPr>
          <p:cNvCxnSpPr>
            <a:cxnSpLocks/>
          </p:cNvCxnSpPr>
          <p:nvPr/>
        </p:nvCxnSpPr>
        <p:spPr>
          <a:xfrm>
            <a:off x="4394836" y="3239155"/>
            <a:ext cx="0" cy="21839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37B1F509-8850-F161-2555-CD706FFBA6A0}"/>
              </a:ext>
            </a:extLst>
          </p:cNvPr>
          <p:cNvCxnSpPr>
            <a:cxnSpLocks/>
          </p:cNvCxnSpPr>
          <p:nvPr/>
        </p:nvCxnSpPr>
        <p:spPr>
          <a:xfrm flipV="1">
            <a:off x="4394836" y="3431062"/>
            <a:ext cx="2353676" cy="141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have Direita 67">
            <a:extLst>
              <a:ext uri="{FF2B5EF4-FFF2-40B4-BE49-F238E27FC236}">
                <a16:creationId xmlns:a16="http://schemas.microsoft.com/office/drawing/2014/main" id="{20212D67-5C63-1861-09F6-D74293828301}"/>
              </a:ext>
            </a:extLst>
          </p:cNvPr>
          <p:cNvSpPr/>
          <p:nvPr/>
        </p:nvSpPr>
        <p:spPr>
          <a:xfrm>
            <a:off x="5552737" y="1939874"/>
            <a:ext cx="202656" cy="139455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5FD9E6FC-3692-576C-C3B5-DA91F5BB176F}"/>
              </a:ext>
            </a:extLst>
          </p:cNvPr>
          <p:cNvCxnSpPr>
            <a:cxnSpLocks/>
            <a:stCxn id="68" idx="1"/>
          </p:cNvCxnSpPr>
          <p:nvPr/>
        </p:nvCxnSpPr>
        <p:spPr>
          <a:xfrm>
            <a:off x="5755393" y="2637153"/>
            <a:ext cx="20586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de Seta Reta 73">
            <a:extLst>
              <a:ext uri="{FF2B5EF4-FFF2-40B4-BE49-F238E27FC236}">
                <a16:creationId xmlns:a16="http://schemas.microsoft.com/office/drawing/2014/main" id="{D965E050-9AB1-7D13-A398-F30220F17174}"/>
              </a:ext>
            </a:extLst>
          </p:cNvPr>
          <p:cNvCxnSpPr/>
          <p:nvPr/>
        </p:nvCxnSpPr>
        <p:spPr>
          <a:xfrm>
            <a:off x="7812911" y="2637152"/>
            <a:ext cx="0" cy="36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22B36E6F-16E6-3384-0ED2-6B4714F777E9}"/>
              </a:ext>
            </a:extLst>
          </p:cNvPr>
          <p:cNvSpPr/>
          <p:nvPr/>
        </p:nvSpPr>
        <p:spPr>
          <a:xfrm>
            <a:off x="514350" y="4493806"/>
            <a:ext cx="11220234" cy="22552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7EDFC4E5-E860-04C9-E760-5A89FCB046BE}"/>
              </a:ext>
            </a:extLst>
          </p:cNvPr>
          <p:cNvSpPr/>
          <p:nvPr/>
        </p:nvSpPr>
        <p:spPr>
          <a:xfrm>
            <a:off x="775504" y="4637354"/>
            <a:ext cx="729205" cy="3744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RN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D63A60E3-8EF4-E383-BF2D-1317A729E506}"/>
              </a:ext>
            </a:extLst>
          </p:cNvPr>
          <p:cNvSpPr/>
          <p:nvPr/>
        </p:nvSpPr>
        <p:spPr>
          <a:xfrm>
            <a:off x="2825668" y="4571680"/>
            <a:ext cx="1499862" cy="384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accent2">
                    <a:lumMod val="50000"/>
                  </a:schemeClr>
                </a:solidFill>
              </a:rPr>
              <a:t>Distócia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C370EDAB-46BF-5547-FF0F-2CDDC6AADCEB}"/>
              </a:ext>
            </a:extLst>
          </p:cNvPr>
          <p:cNvSpPr/>
          <p:nvPr/>
        </p:nvSpPr>
        <p:spPr>
          <a:xfrm>
            <a:off x="4806789" y="4606205"/>
            <a:ext cx="1874050" cy="4242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Hipoglicemia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EF5BEBF0-BC1A-754C-A42F-66FF26650430}"/>
              </a:ext>
            </a:extLst>
          </p:cNvPr>
          <p:cNvSpPr/>
          <p:nvPr/>
        </p:nvSpPr>
        <p:spPr>
          <a:xfrm>
            <a:off x="8016268" y="4687597"/>
            <a:ext cx="1166367" cy="424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SRD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DC6B3B-DEAF-93BF-528A-4835FEF1D959}"/>
              </a:ext>
            </a:extLst>
          </p:cNvPr>
          <p:cNvSpPr/>
          <p:nvPr/>
        </p:nvSpPr>
        <p:spPr>
          <a:xfrm>
            <a:off x="9912848" y="4674693"/>
            <a:ext cx="1471817" cy="4640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Poliglobulia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716899BF-310B-55EA-6112-8ED9AA5E0690}"/>
              </a:ext>
            </a:extLst>
          </p:cNvPr>
          <p:cNvSpPr/>
          <p:nvPr/>
        </p:nvSpPr>
        <p:spPr>
          <a:xfrm>
            <a:off x="820271" y="5493306"/>
            <a:ext cx="2165647" cy="3744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Tocotraumatismo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7FF487F-5054-57DF-4020-94D4B0D58B8B}"/>
              </a:ext>
            </a:extLst>
          </p:cNvPr>
          <p:cNvSpPr/>
          <p:nvPr/>
        </p:nvSpPr>
        <p:spPr>
          <a:xfrm>
            <a:off x="4691352" y="5357026"/>
            <a:ext cx="2303362" cy="4242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Prematuridade</a:t>
            </a:r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54960F94-3D18-7DB7-14EC-2AB96A85F4FA}"/>
              </a:ext>
            </a:extLst>
          </p:cNvPr>
          <p:cNvCxnSpPr/>
          <p:nvPr/>
        </p:nvCxnSpPr>
        <p:spPr>
          <a:xfrm>
            <a:off x="7485237" y="5569133"/>
            <a:ext cx="1137902" cy="22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>
            <a:extLst>
              <a:ext uri="{FF2B5EF4-FFF2-40B4-BE49-F238E27FC236}">
                <a16:creationId xmlns:a16="http://schemas.microsoft.com/office/drawing/2014/main" id="{EEC7D4C3-B66E-45B1-D349-70BD0685BC12}"/>
              </a:ext>
            </a:extLst>
          </p:cNvPr>
          <p:cNvSpPr/>
          <p:nvPr/>
        </p:nvSpPr>
        <p:spPr>
          <a:xfrm>
            <a:off x="7662426" y="5415945"/>
            <a:ext cx="1874050" cy="381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Icterícia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7A501B65-D9B9-C13D-A0DC-F71FE248C8AA}"/>
              </a:ext>
            </a:extLst>
          </p:cNvPr>
          <p:cNvSpPr/>
          <p:nvPr/>
        </p:nvSpPr>
        <p:spPr>
          <a:xfrm>
            <a:off x="2432765" y="6135562"/>
            <a:ext cx="2766349" cy="3206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Mal formações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23BC48AD-FE2B-FD27-D0E0-3BE4FC69DCD9}"/>
              </a:ext>
            </a:extLst>
          </p:cNvPr>
          <p:cNvSpPr/>
          <p:nvPr/>
        </p:nvSpPr>
        <p:spPr>
          <a:xfrm>
            <a:off x="8691200" y="6193759"/>
            <a:ext cx="2843575" cy="3206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Morte Perinatal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EE6AF969-562E-EB34-9095-09E50C81E620}"/>
              </a:ext>
            </a:extLst>
          </p:cNvPr>
          <p:cNvSpPr/>
          <p:nvPr/>
        </p:nvSpPr>
        <p:spPr>
          <a:xfrm>
            <a:off x="10105060" y="5495996"/>
            <a:ext cx="1279605" cy="3759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Trombose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3FE53E7F-10D0-D50B-2076-F39548FE8400}"/>
              </a:ext>
            </a:extLst>
          </p:cNvPr>
          <p:cNvSpPr txBox="1"/>
          <p:nvPr/>
        </p:nvSpPr>
        <p:spPr>
          <a:xfrm>
            <a:off x="3325624" y="5415840"/>
            <a:ext cx="17716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</a:t>
            </a: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pt-BR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AE27C7CA-ED8F-E2B7-4B80-9CE269648EF6}"/>
              </a:ext>
            </a:extLst>
          </p:cNvPr>
          <p:cNvCxnSpPr/>
          <p:nvPr/>
        </p:nvCxnSpPr>
        <p:spPr>
          <a:xfrm>
            <a:off x="6784710" y="3415669"/>
            <a:ext cx="0" cy="19016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00DFC57B-B09D-5470-DED9-275305E90BD5}"/>
              </a:ext>
            </a:extLst>
          </p:cNvPr>
          <p:cNvCxnSpPr>
            <a:cxnSpLocks/>
          </p:cNvCxnSpPr>
          <p:nvPr/>
        </p:nvCxnSpPr>
        <p:spPr>
          <a:xfrm>
            <a:off x="8358368" y="3934989"/>
            <a:ext cx="0" cy="73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A2A75EBE-B0C8-5DF6-1F29-66B849F03926}"/>
              </a:ext>
            </a:extLst>
          </p:cNvPr>
          <p:cNvCxnSpPr>
            <a:cxnSpLocks/>
          </p:cNvCxnSpPr>
          <p:nvPr/>
        </p:nvCxnSpPr>
        <p:spPr>
          <a:xfrm>
            <a:off x="7812911" y="3934989"/>
            <a:ext cx="0" cy="14798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de Seta Reta 108">
            <a:extLst>
              <a:ext uri="{FF2B5EF4-FFF2-40B4-BE49-F238E27FC236}">
                <a16:creationId xmlns:a16="http://schemas.microsoft.com/office/drawing/2014/main" id="{18DF28F8-D13D-A620-9626-F4A20A5E6A04}"/>
              </a:ext>
            </a:extLst>
          </p:cNvPr>
          <p:cNvCxnSpPr>
            <a:cxnSpLocks/>
            <a:stCxn id="87" idx="1"/>
          </p:cNvCxnSpPr>
          <p:nvPr/>
        </p:nvCxnSpPr>
        <p:spPr>
          <a:xfrm flipH="1" flipV="1">
            <a:off x="6994714" y="5593539"/>
            <a:ext cx="667712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BB0CD9D4-CDE3-46CC-3742-E169F5B35BF5}"/>
              </a:ext>
            </a:extLst>
          </p:cNvPr>
          <p:cNvCxnSpPr>
            <a:endCxn id="87" idx="3"/>
          </p:cNvCxnSpPr>
          <p:nvPr/>
        </p:nvCxnSpPr>
        <p:spPr>
          <a:xfrm flipH="1">
            <a:off x="9536476" y="5138697"/>
            <a:ext cx="964869" cy="46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C7A3B8C4-5CD3-7692-7E76-07A2E7030EB4}"/>
              </a:ext>
            </a:extLst>
          </p:cNvPr>
          <p:cNvCxnSpPr/>
          <p:nvPr/>
        </p:nvCxnSpPr>
        <p:spPr>
          <a:xfrm>
            <a:off x="10501345" y="5138697"/>
            <a:ext cx="0" cy="35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ctor de Seta Reta 118">
            <a:extLst>
              <a:ext uri="{FF2B5EF4-FFF2-40B4-BE49-F238E27FC236}">
                <a16:creationId xmlns:a16="http://schemas.microsoft.com/office/drawing/2014/main" id="{355DC8D6-982E-F54B-CE51-DAE3E9FFB637}"/>
              </a:ext>
            </a:extLst>
          </p:cNvPr>
          <p:cNvCxnSpPr>
            <a:cxnSpLocks/>
            <a:stCxn id="80" idx="1"/>
          </p:cNvCxnSpPr>
          <p:nvPr/>
        </p:nvCxnSpPr>
        <p:spPr>
          <a:xfrm flipH="1">
            <a:off x="3993447" y="4818312"/>
            <a:ext cx="813342" cy="69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de Seta Reta 123">
            <a:extLst>
              <a:ext uri="{FF2B5EF4-FFF2-40B4-BE49-F238E27FC236}">
                <a16:creationId xmlns:a16="http://schemas.microsoft.com/office/drawing/2014/main" id="{695D01D1-0D47-D409-34D0-3FE208AFEA21}"/>
              </a:ext>
            </a:extLst>
          </p:cNvPr>
          <p:cNvCxnSpPr>
            <a:cxnSpLocks/>
          </p:cNvCxnSpPr>
          <p:nvPr/>
        </p:nvCxnSpPr>
        <p:spPr>
          <a:xfrm>
            <a:off x="1280160" y="2748353"/>
            <a:ext cx="2169011" cy="3344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8CA428EB-19E2-8868-E7BC-B13B59FEDB5C}"/>
              </a:ext>
            </a:extLst>
          </p:cNvPr>
          <p:cNvCxnSpPr>
            <a:cxnSpLocks/>
          </p:cNvCxnSpPr>
          <p:nvPr/>
        </p:nvCxnSpPr>
        <p:spPr>
          <a:xfrm>
            <a:off x="3626360" y="3955754"/>
            <a:ext cx="0" cy="59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9881E768-418D-88A0-0EAD-6138D510E786}"/>
              </a:ext>
            </a:extLst>
          </p:cNvPr>
          <p:cNvCxnSpPr>
            <a:cxnSpLocks/>
          </p:cNvCxnSpPr>
          <p:nvPr/>
        </p:nvCxnSpPr>
        <p:spPr>
          <a:xfrm flipH="1">
            <a:off x="1701478" y="3980709"/>
            <a:ext cx="1924882" cy="151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ector de Seta Reta 134">
            <a:extLst>
              <a:ext uri="{FF2B5EF4-FFF2-40B4-BE49-F238E27FC236}">
                <a16:creationId xmlns:a16="http://schemas.microsoft.com/office/drawing/2014/main" id="{1010906D-F28C-0270-3824-6DFB083EB232}"/>
              </a:ext>
            </a:extLst>
          </p:cNvPr>
          <p:cNvCxnSpPr/>
          <p:nvPr/>
        </p:nvCxnSpPr>
        <p:spPr>
          <a:xfrm flipH="1">
            <a:off x="5654065" y="3889269"/>
            <a:ext cx="441935" cy="65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ector de Seta Reta 139">
            <a:extLst>
              <a:ext uri="{FF2B5EF4-FFF2-40B4-BE49-F238E27FC236}">
                <a16:creationId xmlns:a16="http://schemas.microsoft.com/office/drawing/2014/main" id="{E1528CC1-1BE4-B361-AFD6-453875C59F6A}"/>
              </a:ext>
            </a:extLst>
          </p:cNvPr>
          <p:cNvCxnSpPr>
            <a:cxnSpLocks/>
          </p:cNvCxnSpPr>
          <p:nvPr/>
        </p:nvCxnSpPr>
        <p:spPr>
          <a:xfrm>
            <a:off x="10703718" y="3657600"/>
            <a:ext cx="0" cy="101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433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95" y="116114"/>
            <a:ext cx="2859333" cy="38608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b="1" dirty="0">
                <a:solidFill>
                  <a:srgbClr val="FFFF00"/>
                </a:solidFill>
              </a:rPr>
              <a:t>Referência Bibliográfica</a:t>
            </a:r>
          </a:p>
        </p:txBody>
      </p:sp>
      <p:graphicFrame>
        <p:nvGraphicFramePr>
          <p:cNvPr id="6" name="Tabela 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30351"/>
              </p:ext>
            </p:extLst>
          </p:nvPr>
        </p:nvGraphicFramePr>
        <p:xfrm>
          <a:off x="3309257" y="246742"/>
          <a:ext cx="8882743" cy="6726628"/>
        </p:xfrm>
        <a:graphic>
          <a:graphicData uri="http://schemas.openxmlformats.org/drawingml/2006/table">
            <a:tbl>
              <a:tblPr firstRow="1" bandRow="1"/>
              <a:tblGrid>
                <a:gridCol w="888274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1687942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pt-BR"/>
                      </a:pP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Zajdenverg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 L, Façanha C, Dualib P, </a:t>
                      </a: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Golbert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 A, Moisés E, Calderon I, Mattar R, Francisco R, </a:t>
                      </a:r>
                      <a:r>
                        <a:rPr lang="pt-BR" sz="1800" b="0" i="0" kern="1200" dirty="0" err="1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Negrato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 C, Bertoluci M. Rastreamento e diagnóstico da hiperglicemia na gestação. Diretriz Oficial da Sociedade Brasileira de Diabetes (2023). DOI: </a:t>
                      </a:r>
                      <a:r>
                        <a:rPr lang="pt-BR" sz="1800" b="0" i="0" u="sng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  <a:hlinkClick r:id="rId3"/>
                        </a:rPr>
                        <a:t>10.29327/557753.2022-11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Lora" pitchFamily="2" charset="0"/>
                          <a:ea typeface="+mn-ea"/>
                          <a:cs typeface="+mn-cs"/>
                        </a:rPr>
                        <a:t>, ISBN: 978-85-5722-906-8.</a:t>
                      </a:r>
                      <a:endParaRPr lang="pt-BR" sz="2400" b="0" dirty="0">
                        <a:latin typeface="Lora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793438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algn="r" rtl="0"/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Zajdenverg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 L, Dualib P, Façanha C, 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Goldbert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 A, </a:t>
                      </a:r>
                      <a:r>
                        <a:rPr lang="pt-BR" sz="1800" b="0" kern="1200" dirty="0" err="1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Negrato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 C, Forti A, Bertoluci M. Tratamento farmacológico do diabetes na gestação. Diretriz Oficial da Sociedade Brasileira de Diabetes (2023). DOI: 10.29327/557753.2022-13, ISBN: 978-85-5722-906-8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Lor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152554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algn="r" rtl="0"/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Sociedade brasileira  de Diabetes </a:t>
                      </a:r>
                    </a:p>
                    <a:p>
                      <a:pPr algn="r" rtl="0"/>
                      <a:endParaRPr lang="pt-B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106452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pt-BR"/>
                      </a:pPr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Manual </a:t>
                      </a:r>
                      <a:r>
                        <a:rPr lang="pt-BR" sz="24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Febrasgo</a:t>
                      </a:r>
                      <a:r>
                        <a:rPr lang="pt-BR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/ MS do Brasil/ OMS/ OPAS  2017- 2019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86242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pt-BR"/>
                      </a:pPr>
                      <a:endParaRPr lang="pt-B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3143" y="914400"/>
            <a:ext cx="5641975" cy="502920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Obrigada!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797778" y="914400"/>
            <a:ext cx="5987822" cy="5029200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b="1" dirty="0"/>
              <a:t>Gilza Maria Soares Bulhões Calheiros</a:t>
            </a:r>
          </a:p>
          <a:p>
            <a:pPr algn="ctr" rtl="0"/>
            <a:r>
              <a:rPr lang="pt-BR" sz="2000" b="1" dirty="0"/>
              <a:t>Médica Ginecologista /Obstetra</a:t>
            </a:r>
          </a:p>
          <a:p>
            <a:pPr algn="ctr" rtl="0"/>
            <a:r>
              <a:rPr lang="pt-BR" sz="2000" b="1" dirty="0"/>
              <a:t>RQE 515</a:t>
            </a:r>
          </a:p>
          <a:p>
            <a:pPr algn="ctr" rtl="0"/>
            <a:r>
              <a:rPr lang="pt-BR" sz="2000" b="1" dirty="0"/>
              <a:t>Conselheira  CREMAL </a:t>
            </a:r>
          </a:p>
          <a:p>
            <a:pPr lvl="1" rtl="0"/>
            <a:endParaRPr lang="pt-BR" b="1" dirty="0"/>
          </a:p>
          <a:p>
            <a:pPr lvl="1" algn="ctr" rtl="0"/>
            <a:r>
              <a:rPr lang="pt-BR" b="1" dirty="0"/>
              <a:t>gilzabulhoes@hotmail.com</a:t>
            </a:r>
          </a:p>
          <a:p>
            <a:pPr marL="0" indent="0" rtl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989A4F7-28ED-4F62-C4EB-A05AC1410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38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0B5242-B83D-1D33-C0EE-BEE85FE9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0"/>
            <a:ext cx="11248571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35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78981-E51E-280B-159B-FBEA88E81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315C898-C1F7-3DD5-6802-ED1DD21E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80" y="-45720"/>
            <a:ext cx="8675370" cy="914400"/>
          </a:xfrm>
        </p:spPr>
        <p:txBody>
          <a:bodyPr/>
          <a:lstStyle/>
          <a:p>
            <a:r>
              <a:rPr lang="pt-BR" sz="4000" b="1" dirty="0"/>
              <a:t>Classificação da hiperglicemia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5BD0DC3-F828-C5A7-CD58-1973705D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868680"/>
            <a:ext cx="1128141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5" y="2253851"/>
            <a:ext cx="9564914" cy="2843784"/>
          </a:xfrm>
        </p:spPr>
        <p:txBody>
          <a:bodyPr rtlCol="0" anchor="b"/>
          <a:lstStyle>
            <a:defPPr>
              <a:defRPr lang="pt-BR"/>
            </a:defPPr>
          </a:lstStyle>
          <a:p>
            <a:pPr rtl="0">
              <a:lnSpc>
                <a:spcPct val="150000"/>
              </a:lnSpc>
            </a:pPr>
            <a:r>
              <a:rPr lang="pt-BR" sz="2800" dirty="0"/>
              <a:t>Não tenho nenhum conflito de interesse nesta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A93877-B01B-CD09-27BE-13579EF4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40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248987-09A5-CA31-070E-D6B8C93D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37160"/>
            <a:ext cx="10850880" cy="61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1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 rtlCol="0"/>
          <a:lstStyle>
            <a:defPPr>
              <a:defRPr lang="pt-BR"/>
            </a:defPPr>
          </a:lstStyle>
          <a:p>
            <a:pPr rtl="0">
              <a:lnSpc>
                <a:spcPct val="100000"/>
              </a:lnSpc>
            </a:pPr>
            <a:r>
              <a:rPr lang="pt-BR" dirty="0"/>
              <a:t>o poder da comunicação</a:t>
            </a:r>
          </a:p>
        </p:txBody>
      </p:sp>
      <p:pic>
        <p:nvPicPr>
          <p:cNvPr id="8" name="Espaço Reservado para Imagem 21" descr="Pessoa com saia preta e camisa branca segurando alguns dentes-de-leão">
            <a:extLst>
              <a:ext uri="{FF2B5EF4-FFF2-40B4-BE49-F238E27FC236}">
                <a16:creationId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>
          <a:xfrm>
            <a:off x="7401941" y="0"/>
            <a:ext cx="4790059" cy="6587067"/>
          </a:xfrm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defPPr>
              <a:defRPr lang="pt-BR"/>
            </a:defPPr>
          </a:lstStyle>
          <a:p>
            <a:pPr rtl="0">
              <a:lnSpc>
                <a:spcPct val="100000"/>
              </a:lnSpc>
            </a:pPr>
            <a:r>
              <a:rPr lang="pt-BR" dirty="0"/>
              <a:t>superando o nervosismo</a:t>
            </a:r>
          </a:p>
        </p:txBody>
      </p:sp>
      <p:pic>
        <p:nvPicPr>
          <p:cNvPr id="4" name="Espaço Reservado para Imagem 3" descr="Uma pessoa segurando uma planta">
            <a:extLst>
              <a:ext uri="{FF2B5EF4-FFF2-40B4-BE49-F238E27FC236}">
                <a16:creationId xmlns:a16="http://schemas.microsoft.com/office/drawing/2014/main" id="{0DEBEDD0-2C97-CD36-23CF-99F082806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4497" r="24497"/>
          <a:stretch/>
        </p:blipFill>
        <p:spPr>
          <a:xfrm>
            <a:off x="-1" y="261780"/>
            <a:ext cx="5046134" cy="6596220"/>
          </a:xfrm>
          <a:solidFill>
            <a:schemeClr val="tx1"/>
          </a:solidFill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000EBDF4-3413-FCF9-2E25-9A254A61F2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27204" y="4681728"/>
            <a:ext cx="5449824" cy="128016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ESTRATÉGIAS PARA AUMENTAR A CONFIANÇA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/>
              <a:t>navegando em sessões de P e R</a:t>
            </a:r>
            <a:endParaRPr lang="pt-BR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Conheça seu material com antecedência</a:t>
            </a:r>
          </a:p>
          <a:p>
            <a:pPr rtl="0"/>
            <a:r>
              <a:rPr lang="pt-BR" dirty="0"/>
              <a:t>Preveja perguntas comuns</a:t>
            </a:r>
          </a:p>
          <a:p>
            <a:pPr rtl="0"/>
            <a:r>
              <a:rPr lang="pt-BR" dirty="0"/>
              <a:t>Ensaie suas respostas</a:t>
            </a:r>
          </a:p>
        </p:txBody>
      </p:sp>
      <p:sp>
        <p:nvSpPr>
          <p:cNvPr id="25" name="Espaço Reservado para Conteúdo 24">
            <a:extLst>
              <a:ext uri="{FF2B5EF4-FFF2-40B4-BE49-F238E27FC236}">
                <a16:creationId xmlns:a16="http://schemas.microsoft.com/office/drawing/2014/main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Manter a compostura durante a sessão de perguntas e respostas é essencial para transmitir confiança e autoridade. Considere as seguintes dicas para manter a compostura:</a:t>
            </a:r>
          </a:p>
          <a:p>
            <a:pPr lvl="1" rtl="0"/>
            <a:r>
              <a:rPr lang="pt-BR" dirty="0"/>
              <a:t>Fique tranquilo</a:t>
            </a:r>
          </a:p>
          <a:p>
            <a:pPr lvl="1" rtl="0"/>
            <a:r>
              <a:rPr lang="pt-BR" dirty="0"/>
              <a:t>Ouça ativamente</a:t>
            </a:r>
          </a:p>
          <a:p>
            <a:pPr lvl="1" rtl="0"/>
            <a:r>
              <a:rPr lang="pt-BR" dirty="0"/>
              <a:t>Pause e reflita</a:t>
            </a:r>
          </a:p>
          <a:p>
            <a:pPr lvl="1" rtl="0"/>
            <a:r>
              <a:rPr lang="pt-BR" dirty="0"/>
              <a:t>Mantenha o contato visual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/>
              <a:t>impacto de fala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97F60-88E2-C430-D52B-6604405AD5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Sua capacidade de se comunicar efetivamente deixará um impacto duradouro no seu público</a:t>
            </a:r>
          </a:p>
          <a:p>
            <a:pPr rtl="0"/>
            <a:r>
              <a:rPr lang="pt-BR"/>
              <a:t>A comunicação eficaz envolve não apenas a entrega de uma mensagem, mas também a ressonância com as experiências, os valores e as emoções de quem está ouvindo </a:t>
            </a:r>
          </a:p>
        </p:txBody>
      </p:sp>
      <p:pic>
        <p:nvPicPr>
          <p:cNvPr id="15" name="Espaço Reservado para Imagem 14" descr="Uma pessoa de avental segurando um computador">
            <a:extLst>
              <a:ext uri="{FF2B5EF4-FFF2-40B4-BE49-F238E27FC236}">
                <a16:creationId xmlns:a16="http://schemas.microsoft.com/office/drawing/2014/main" id="{48869757-F643-C013-26AA-3DDE95080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31" r="331"/>
          <a:stretch/>
        </p:blipFill>
        <p:spPr>
          <a:xfrm>
            <a:off x="7623125" y="-20757"/>
            <a:ext cx="4589511" cy="6555026"/>
          </a:xfrm>
        </p:spPr>
      </p:pic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96E3FD31-D19A-BFEB-821F-C0010383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/>
              <a:t>impacto de fala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3ADB94-FC21-07C5-1FC9-E729C5DEDF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Aprenda a infundir energia em sua apresentação para deixar uma impressão duradoura</a:t>
            </a:r>
          </a:p>
          <a:p>
            <a:pPr rtl="0"/>
            <a:r>
              <a:rPr lang="pt-BR"/>
              <a:t>Um dos objetivos de uma comunicação eficaz é motivar seu público</a:t>
            </a:r>
          </a:p>
          <a:p>
            <a:pPr rtl="0"/>
            <a:endParaRPr lang="pt-BR" dirty="0"/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D3F53A55-1F2B-EB7F-3E43-C43170D7798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2805349"/>
              </p:ext>
            </p:extLst>
          </p:nvPr>
        </p:nvGraphicFramePr>
        <p:xfrm>
          <a:off x="4097338" y="2038350"/>
          <a:ext cx="7180262" cy="415143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83731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7717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35967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59678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MÉTRICA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MEDIÇÃO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META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REAL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Participação do 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Nº de participantes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Duração do compromisso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Minutos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Interação de P e R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Nº de perguntas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618076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Comentários positivos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Porcentagem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194648"/>
                  </a:ext>
                </a:extLst>
              </a:tr>
              <a:tr h="81216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Taxa de retenção de informações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Porcentagem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B33A77B-664F-FFD3-D61A-0D344C26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3200"/>
              <a:t>dicas e conclusões finais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B0F3C-5228-C9FB-1212-1D4894C80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ENSAIO CONSISTENTE</a:t>
            </a:r>
          </a:p>
          <a:p>
            <a:pPr lvl="1" rtl="0"/>
            <a:r>
              <a:rPr lang="pt-BR" dirty="0"/>
              <a:t>Fortaleça sua familiaridade</a:t>
            </a:r>
          </a:p>
          <a:p>
            <a:pPr rtl="0"/>
            <a:r>
              <a:rPr lang="pt-BR" dirty="0"/>
              <a:t>REFINAR O ESTILO DE ENTREGA</a:t>
            </a:r>
          </a:p>
          <a:p>
            <a:pPr lvl="1" rtl="0"/>
            <a:r>
              <a:rPr lang="pt-BR" dirty="0"/>
              <a:t>Ritmo, tom e ênfase</a:t>
            </a:r>
          </a:p>
          <a:p>
            <a:pPr rtl="0"/>
            <a:r>
              <a:rPr lang="pt-BR" dirty="0"/>
              <a:t>INTERVALO E TRANSIÇÕES</a:t>
            </a:r>
          </a:p>
          <a:p>
            <a:pPr lvl="1" rtl="0"/>
            <a:r>
              <a:rPr lang="pt-BR" dirty="0"/>
              <a:t>Procure fazer uma apresentação perfeita e profissional</a:t>
            </a:r>
          </a:p>
          <a:p>
            <a:pPr rtl="0"/>
            <a:r>
              <a:rPr lang="pt-BR" dirty="0"/>
              <a:t>AUDIÊNCIA DE PRÁTICA</a:t>
            </a:r>
          </a:p>
          <a:p>
            <a:pPr lvl="1" rtl="0"/>
            <a:r>
              <a:rPr lang="pt-BR" dirty="0"/>
              <a:t>Peça aos colegas que ouçam e forneçam comentários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DA9EE9E-3073-7E11-3AA5-F77C3B48A9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Buscar comentários</a:t>
            </a:r>
          </a:p>
          <a:p>
            <a:pPr rtl="0"/>
            <a:r>
              <a:rPr lang="pt-BR" dirty="0"/>
              <a:t>Reflita sobre o desempenho</a:t>
            </a:r>
          </a:p>
          <a:p>
            <a:pPr rtl="0"/>
            <a:r>
              <a:rPr lang="pt-BR" dirty="0"/>
              <a:t>Explore novas técnicas</a:t>
            </a:r>
          </a:p>
          <a:p>
            <a:pPr rtl="0"/>
            <a:r>
              <a:rPr lang="pt-BR" dirty="0"/>
              <a:t>Defina metas pessoais</a:t>
            </a:r>
          </a:p>
          <a:p>
            <a:pPr rtl="0"/>
            <a:r>
              <a:rPr lang="pt-BR" dirty="0"/>
              <a:t>Iterar e adaptar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E59500A-4B75-29F9-CE37-C3E13D6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147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4E4F88F8-17E5-45E3-77B1-77FACD99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métricas de participação de fala</a:t>
            </a:r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5B6855E3-2188-20C8-4DD6-E45BC792C983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421830515"/>
              </p:ext>
            </p:extLst>
          </p:nvPr>
        </p:nvGraphicFramePr>
        <p:xfrm>
          <a:off x="914400" y="2038350"/>
          <a:ext cx="10515598" cy="390253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809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354809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34626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884782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5042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FATOR DE IMPACTO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MEDIÇÃO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ALCANÇADO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5042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Interação com o 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Porcentagem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5042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Retenção de conhecimento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Porcentagem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65042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Pesquisas pós-apresentação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Classificação média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65042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Taxa de referência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Porcentagem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194648"/>
                  </a:ext>
                </a:extLst>
              </a:tr>
              <a:tr h="650423"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Oportunidades de colaboração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>
                          <a:solidFill>
                            <a:schemeClr val="tx1"/>
                          </a:solidFill>
                        </a:rPr>
                        <a:t>Nº de oportunidades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pt-BR"/>
                      </a:defPPr>
                    </a:lstStyle>
                    <a:p>
                      <a:pPr rtl="0"/>
                      <a:r>
                        <a:rPr lang="pt-BR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D2469ED-926E-7CEE-5AF2-BF9AC726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99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FF76D8F-3295-9457-8C54-314EB525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6" y="-1648178"/>
            <a:ext cx="10360152" cy="2843784"/>
          </a:xfrm>
        </p:spPr>
        <p:txBody>
          <a:bodyPr/>
          <a:lstStyle/>
          <a:p>
            <a:r>
              <a:rPr lang="pt-BR" b="1" dirty="0">
                <a:latin typeface="+mn-lt"/>
              </a:rPr>
              <a:t>DIABETES MELLITUS – Definição: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E0210724-CC10-363D-55FA-98C33C34F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89" y="1340288"/>
            <a:ext cx="9438384" cy="517078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b="1" cap="none" dirty="0">
                <a:latin typeface="+mj-lt"/>
              </a:rPr>
              <a:t>Hiperglicemia  por diminuição da produção  ou da efetividade da Insulina.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b="1" cap="none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cap="none" dirty="0">
              <a:latin typeface="+mj-lt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Secretada pelas células beta-pancreáticas; 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Aumenta a absorção de glicose nos musculo e tecido adiposo;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Reduz a produção de glicose hepática;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b="1" cap="none" dirty="0">
                <a:latin typeface="+mj-lt"/>
              </a:rPr>
              <a:t>Inibe a secreção de glucagon pelas células alfas.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b="1" cap="none" dirty="0">
              <a:latin typeface="+mj-lt"/>
            </a:endParaRPr>
          </a:p>
        </p:txBody>
      </p:sp>
      <p:pic>
        <p:nvPicPr>
          <p:cNvPr id="1028" name="Picture 4" descr="Fisiologia do Pâncreas Endócrino | Portal WeMEDS">
            <a:extLst>
              <a:ext uri="{FF2B5EF4-FFF2-40B4-BE49-F238E27FC236}">
                <a16:creationId xmlns:a16="http://schemas.microsoft.com/office/drawing/2014/main" id="{5078CAED-4024-85CE-CCC4-E9740AA7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288" y="1883095"/>
            <a:ext cx="2751668" cy="196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F43A09E-EBC4-C930-A723-DDE96CF58B45}"/>
              </a:ext>
            </a:extLst>
          </p:cNvPr>
          <p:cNvCxnSpPr>
            <a:cxnSpLocks/>
          </p:cNvCxnSpPr>
          <p:nvPr/>
        </p:nvCxnSpPr>
        <p:spPr>
          <a:xfrm>
            <a:off x="6400800" y="2334638"/>
            <a:ext cx="186771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3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845" y="208845"/>
            <a:ext cx="7534656" cy="9144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3600" b="1" dirty="0"/>
              <a:t>Diabetes Mellitus: Importância 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535289"/>
            <a:ext cx="10713156" cy="5000977"/>
          </a:xfrm>
        </p:spPr>
        <p:txBody>
          <a:bodyPr rtlCol="0"/>
          <a:lstStyle>
            <a:defPPr>
              <a:defRPr lang="pt-BR"/>
            </a:defPPr>
          </a:lstStyle>
          <a:p>
            <a:pPr marL="0" indent="0" rtl="0">
              <a:buNone/>
            </a:pPr>
            <a:r>
              <a:rPr lang="pt-BR" sz="3200" b="1" dirty="0">
                <a:solidFill>
                  <a:srgbClr val="AD5C4D"/>
                </a:solidFill>
                <a:latin typeface="Lora" pitchFamily="2" charset="0"/>
              </a:rPr>
              <a:t>Hiperglicemia</a:t>
            </a:r>
            <a:endParaRPr lang="pt-BR" sz="3200" b="1" dirty="0">
              <a:solidFill>
                <a:srgbClr val="1E1E1E"/>
              </a:solidFill>
              <a:latin typeface="Lora" pitchFamily="2" charset="0"/>
            </a:endParaRPr>
          </a:p>
          <a:p>
            <a:pPr rtl="0">
              <a:buFont typeface="Wingdings" panose="05000000000000000000" pitchFamily="2" charset="2"/>
              <a:buChar char="§"/>
            </a:pPr>
            <a:endParaRPr lang="pt-BR" dirty="0">
              <a:solidFill>
                <a:srgbClr val="1E1E1E"/>
              </a:solidFill>
              <a:latin typeface="Lora" pitchFamily="2" charset="0"/>
            </a:endParaRPr>
          </a:p>
          <a:p>
            <a:pPr rtl="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Uma das condições médicas mais comumente encontradas durante o ciclo gravídico</a:t>
            </a: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; 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1 em cada 6 nascimentos </a:t>
            </a: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 são gerados por mulheres que tiveram alguma forma de hiperglicemia durante a gravidez.  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8% dos casos são de mulheres com diabetes diagnosticada antes da gravidez</a:t>
            </a:r>
            <a:r>
              <a:rPr lang="pt-BR" sz="2800" b="1" u="sng" dirty="0">
                <a:solidFill>
                  <a:srgbClr val="5986A4"/>
                </a:solidFill>
                <a:latin typeface="Lora" pitchFamily="2" charset="0"/>
              </a:rPr>
              <a:t>.</a:t>
            </a:r>
            <a:r>
              <a:rPr lang="pt-BR" sz="2800" b="1" u="sng" baseline="30000" dirty="0">
                <a:solidFill>
                  <a:srgbClr val="5986A4"/>
                </a:solidFill>
                <a:latin typeface="inherit"/>
              </a:rPr>
              <a:t> </a:t>
            </a:r>
            <a:endParaRPr lang="pt-BR" sz="2800" b="1" i="0" dirty="0">
              <a:solidFill>
                <a:srgbClr val="1E1E1E"/>
              </a:solidFill>
              <a:effectLst/>
              <a:latin typeface="Lora" pitchFamily="2" charset="0"/>
            </a:endParaRPr>
          </a:p>
          <a:p>
            <a:pPr rtl="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 84% são relacionados a Diabete Mellitus Gestacional  - DMG</a:t>
            </a:r>
            <a:r>
              <a:rPr lang="pt-BR" sz="2800" dirty="0">
                <a:solidFill>
                  <a:srgbClr val="1E1E1E"/>
                </a:solidFill>
                <a:latin typeface="Lora" pitchFamily="2" charset="0"/>
              </a:rPr>
              <a:t>.</a:t>
            </a:r>
            <a:endParaRPr lang="pt-BR" sz="2800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58FB4751-880F-D840-AAA9-3A15815CC996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77C4A8-5FD2-C122-01D8-4E5373BF1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7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A8F28E-711D-9BC2-F803-9DDB9991A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7534275" cy="914400"/>
          </a:xfrm>
        </p:spPr>
        <p:txBody>
          <a:bodyPr/>
          <a:lstStyle/>
          <a:p>
            <a:r>
              <a:rPr lang="pt-BR" sz="3600" b="1" dirty="0"/>
              <a:t>Diabetes Mellitus</a:t>
            </a:r>
            <a:endParaRPr lang="pt-BR" sz="3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3ED867-B29B-4C28-CC83-AF69F1BF1F5F}"/>
              </a:ext>
            </a:extLst>
          </p:cNvPr>
          <p:cNvSpPr txBox="1"/>
          <p:nvPr/>
        </p:nvSpPr>
        <p:spPr>
          <a:xfrm>
            <a:off x="633031" y="2222203"/>
            <a:ext cx="100698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F</a:t>
            </a: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ornece oportunidade de reduzir o  risco de anomalias congênitas</a:t>
            </a:r>
            <a:r>
              <a:rPr lang="pt-BR" sz="2800" b="1" dirty="0">
                <a:solidFill>
                  <a:srgbClr val="1E1E1E"/>
                </a:solidFill>
                <a:latin typeface="Lora" pitchFamily="2" charset="0"/>
              </a:rPr>
              <a:t>; </a:t>
            </a:r>
          </a:p>
          <a:p>
            <a:pPr>
              <a:buClr>
                <a:srgbClr val="FF0000"/>
              </a:buClr>
            </a:pPr>
            <a:endParaRPr lang="pt-BR" sz="2800" b="1" dirty="0">
              <a:solidFill>
                <a:srgbClr val="1E1E1E"/>
              </a:solidFill>
              <a:latin typeface="Lora" pitchFamily="2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800" b="1" i="0" dirty="0">
                <a:solidFill>
                  <a:srgbClr val="1E1E1E"/>
                </a:solidFill>
                <a:effectLst/>
                <a:latin typeface="Lora" pitchFamily="2" charset="0"/>
              </a:rPr>
              <a:t>Alerta para a necessidade de rastreamento e tratamento das complicações crônicas do DM em mulheres que desconheciam o diagnóstico;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3295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832B-22E8-D728-0826-C0F8B810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760"/>
            <a:ext cx="10069830" cy="914400"/>
          </a:xfrm>
        </p:spPr>
        <p:txBody>
          <a:bodyPr/>
          <a:lstStyle/>
          <a:p>
            <a:pPr algn="ctr"/>
            <a:r>
              <a:rPr lang="pt-BR" dirty="0">
                <a:latin typeface="Lora" pitchFamily="2" charset="0"/>
              </a:rPr>
              <a:t>Aconselhamento e Planejamento - Diabete Prévio. Equipe multiprofissional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586246-259F-7862-FAD6-D1EFD1D047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8259" y="1548765"/>
            <a:ext cx="10197465" cy="494347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Avaliação e orientação de hábitos alimentares, estado nutricional, e quanto à prática de exercícios físicos;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Controle glicêmico rigoroso: HBA1C &lt; 6,5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Rastreamento de comorbidades;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Ácido fólico 4 mg  antes da gravidez, 2 meses antes de engravidar;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Pesquisa de hipotireoidismo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Avaliação odontológica;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Diagnóstico de possíveis comorbidades ou lesões de órgãos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Informar riscos maternos  e fetais.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pt-BR" sz="2400" b="1" dirty="0">
                <a:latin typeface="Lora" pitchFamily="2" charset="0"/>
              </a:rPr>
              <a:t> Adequação dos tratamentos não farmacológicos e farmacológicos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62E29A-E759-2085-BE36-C77D4240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pt-BR" smtClean="0"/>
              <a:pPr rtl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06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653DF-A3A5-BDEA-2B61-A405F8E932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794" y="254643"/>
            <a:ext cx="11493660" cy="914400"/>
          </a:xfrm>
        </p:spPr>
        <p:txBody>
          <a:bodyPr/>
          <a:lstStyle/>
          <a:p>
            <a:pPr algn="ctr"/>
            <a:r>
              <a:rPr lang="pt-BR" sz="4000" dirty="0">
                <a:latin typeface="Lora" pitchFamily="2" charset="0"/>
              </a:rPr>
              <a:t>Hiperglicemia da Gestação</a:t>
            </a:r>
            <a:r>
              <a:rPr lang="pt-BR" sz="4000" dirty="0"/>
              <a:t>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DE985AD-8A8C-4399-EFD8-8312CDFD1349}"/>
              </a:ext>
            </a:extLst>
          </p:cNvPr>
          <p:cNvSpPr/>
          <p:nvPr/>
        </p:nvSpPr>
        <p:spPr>
          <a:xfrm>
            <a:off x="452338" y="1417320"/>
            <a:ext cx="3607307" cy="112014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E314688-6850-8D83-7144-D4C5EDA2B913}"/>
              </a:ext>
            </a:extLst>
          </p:cNvPr>
          <p:cNvSpPr/>
          <p:nvPr/>
        </p:nvSpPr>
        <p:spPr>
          <a:xfrm>
            <a:off x="4331490" y="1436539"/>
            <a:ext cx="7331220" cy="105156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9E7343A-967A-5756-FEB8-8FE5BE9B5953}"/>
              </a:ext>
            </a:extLst>
          </p:cNvPr>
          <p:cNvSpPr/>
          <p:nvPr/>
        </p:nvSpPr>
        <p:spPr>
          <a:xfrm>
            <a:off x="452337" y="2724358"/>
            <a:ext cx="3607307" cy="11201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83C34DC-8053-D661-E901-B66BF253E250}"/>
              </a:ext>
            </a:extLst>
          </p:cNvPr>
          <p:cNvSpPr/>
          <p:nvPr/>
        </p:nvSpPr>
        <p:spPr>
          <a:xfrm>
            <a:off x="4331490" y="2674819"/>
            <a:ext cx="3715657" cy="38862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370D476-C32F-FCD1-B984-22A8B197F82F}"/>
              </a:ext>
            </a:extLst>
          </p:cNvPr>
          <p:cNvSpPr/>
          <p:nvPr/>
        </p:nvSpPr>
        <p:spPr>
          <a:xfrm>
            <a:off x="8318993" y="2688690"/>
            <a:ext cx="3345833" cy="38862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4719F5B-1445-DA18-17C8-3992C98940E7}"/>
              </a:ext>
            </a:extLst>
          </p:cNvPr>
          <p:cNvSpPr txBox="1"/>
          <p:nvPr/>
        </p:nvSpPr>
        <p:spPr>
          <a:xfrm>
            <a:off x="145143" y="1570947"/>
            <a:ext cx="391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ora" pitchFamily="2" charset="0"/>
              </a:rPr>
              <a:t>Diagnóstico  de DM prévio à gestação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C861FF-DFFC-FAE3-8129-B7C2F951F974}"/>
              </a:ext>
            </a:extLst>
          </p:cNvPr>
          <p:cNvSpPr txBox="1"/>
          <p:nvPr/>
        </p:nvSpPr>
        <p:spPr>
          <a:xfrm>
            <a:off x="4939574" y="1712267"/>
            <a:ext cx="655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ora" pitchFamily="2" charset="0"/>
              </a:rPr>
              <a:t>Sem diagnóstico de DM  prévio à gestação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AA4A8A-A50F-0F6E-A235-EE5BDA365CE5}"/>
              </a:ext>
            </a:extLst>
          </p:cNvPr>
          <p:cNvSpPr txBox="1"/>
          <p:nvPr/>
        </p:nvSpPr>
        <p:spPr>
          <a:xfrm>
            <a:off x="277794" y="2868930"/>
            <a:ext cx="378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ora" pitchFamily="2" charset="0"/>
              </a:rPr>
              <a:t>Diabetes Mellitus </a:t>
            </a:r>
            <a:r>
              <a:rPr lang="pt-BR" sz="2400" b="1" dirty="0" err="1">
                <a:latin typeface="Lora" pitchFamily="2" charset="0"/>
              </a:rPr>
              <a:t>pré</a:t>
            </a:r>
            <a:r>
              <a:rPr lang="pt-BR" sz="2400" b="1" dirty="0">
                <a:latin typeface="Lora" pitchFamily="2" charset="0"/>
              </a:rPr>
              <a:t>- Gestacional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743E8F-51B8-D595-2BA8-9BC9BAC01B9C}"/>
              </a:ext>
            </a:extLst>
          </p:cNvPr>
          <p:cNvSpPr txBox="1"/>
          <p:nvPr/>
        </p:nvSpPr>
        <p:spPr>
          <a:xfrm>
            <a:off x="4673256" y="2755595"/>
            <a:ext cx="33238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Diabetes Mellitus </a:t>
            </a:r>
            <a:r>
              <a:rPr lang="pt-BR" sz="2000" b="1" dirty="0" err="1">
                <a:latin typeface="Lora" pitchFamily="2" charset="0"/>
              </a:rPr>
              <a:t>diagnósticado</a:t>
            </a:r>
            <a:r>
              <a:rPr lang="pt-BR" sz="2000" b="1" dirty="0">
                <a:latin typeface="Lora" pitchFamily="2" charset="0"/>
              </a:rPr>
              <a:t>  na gestação </a:t>
            </a:r>
            <a:r>
              <a:rPr lang="pt-BR" sz="2000" b="1" dirty="0">
                <a:latin typeface="Lora" pitchFamily="2" charset="0"/>
                <a:sym typeface="Wingdings" panose="05000000000000000000" pitchFamily="2" charset="2"/>
              </a:rPr>
              <a:t> </a:t>
            </a:r>
            <a:r>
              <a:rPr lang="pt-BR" sz="2000" b="1" dirty="0">
                <a:latin typeface="Lora" pitchFamily="2" charset="0"/>
              </a:rPr>
              <a:t>“</a:t>
            </a:r>
            <a:r>
              <a:rPr lang="pt-BR" sz="2000" b="1" dirty="0" err="1">
                <a:latin typeface="Lora" pitchFamily="2" charset="0"/>
              </a:rPr>
              <a:t>overt</a:t>
            </a:r>
            <a:r>
              <a:rPr lang="pt-BR" sz="2000" b="1" dirty="0">
                <a:latin typeface="Lora" pitchFamily="2" charset="0"/>
              </a:rPr>
              <a:t> diabetes”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jejum  ≥126 </a:t>
            </a:r>
            <a:r>
              <a:rPr lang="pt-BR" sz="2000" b="1" dirty="0" err="1">
                <a:latin typeface="Lora" pitchFamily="2" charset="0"/>
              </a:rPr>
              <a:t>mg;dl</a:t>
            </a:r>
            <a:endParaRPr lang="pt-BR" sz="2000" b="1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ao acaso ≥200 </a:t>
            </a:r>
            <a:r>
              <a:rPr lang="pt-BR" sz="2000" b="1" dirty="0" err="1">
                <a:latin typeface="Lora" pitchFamily="2" charset="0"/>
              </a:rPr>
              <a:t>mg;dl</a:t>
            </a:r>
            <a:r>
              <a:rPr lang="pt-BR" sz="2000" b="1" dirty="0">
                <a:latin typeface="Lora" pitchFamily="2" charset="0"/>
              </a:rPr>
              <a:t>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HBA1C  ≥6,5% 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TOTG após 24 sem.;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2h ≥200 </a:t>
            </a:r>
            <a:r>
              <a:rPr lang="pt-BR" sz="2000" b="1" dirty="0" err="1">
                <a:latin typeface="Lora" pitchFamily="2" charset="0"/>
              </a:rPr>
              <a:t>mg;dl</a:t>
            </a:r>
            <a:endParaRPr lang="pt-BR" sz="2000" b="1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EA97B8-062C-CC84-E94E-2BA4D6D7F9A4}"/>
              </a:ext>
            </a:extLst>
          </p:cNvPr>
          <p:cNvSpPr txBox="1"/>
          <p:nvPr/>
        </p:nvSpPr>
        <p:spPr>
          <a:xfrm>
            <a:off x="8415819" y="2771576"/>
            <a:ext cx="33238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Diabetes Mellitus Gestacional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Glicemia de jejum 92 – 125 mg/dl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TOTG após 24 semanas: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GJ 92 – 125 mg 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Glicose 1h  ≥ 180 mg/dl 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Lora" pitchFamily="2" charset="0"/>
              </a:rPr>
              <a:t>Glicose após 2 horas  153 – 199 mg/dl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2201933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581_TF11964407_Win32" id="{641A8895-4354-406C-B9CA-F891BA043988}" vid="{629FFE0F-8D71-4964-97CB-CAB875D893B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Design orgânico</Template>
  <TotalTime>4496</TotalTime>
  <Words>2210</Words>
  <Application>Microsoft Office PowerPoint</Application>
  <PresentationFormat>Widescreen</PresentationFormat>
  <Paragraphs>516</Paragraphs>
  <Slides>47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Courier New</vt:lpstr>
      <vt:lpstr>Gill Sans Nova Light</vt:lpstr>
      <vt:lpstr>inherit</vt:lpstr>
      <vt:lpstr>Lora</vt:lpstr>
      <vt:lpstr>Sagona Book</vt:lpstr>
      <vt:lpstr>Wingdings</vt:lpstr>
      <vt:lpstr>Personalizado</vt:lpstr>
      <vt:lpstr>JORNADA DE ATUALIZAÇÃO MÉDICA  Pão de Açúcar – AL   19 de março de 2025</vt:lpstr>
      <vt:lpstr>Programa de Educação Médica Continuada.</vt:lpstr>
      <vt:lpstr>Diabetes na gestação :   Importância dos Cuidados  Pré- Concepcionais e Diagóstico e tratamento:   Quando encaminhar para Pré-Natal de Alto Risco</vt:lpstr>
      <vt:lpstr>Não tenho nenhum conflito de interesse nesta apresentação.</vt:lpstr>
      <vt:lpstr>DIABETES MELLITUS – Definição:</vt:lpstr>
      <vt:lpstr>Diabetes Mellitus: Importância </vt:lpstr>
      <vt:lpstr>Diabetes Mellitus</vt:lpstr>
      <vt:lpstr>Aconselhamento e Planejamento - Diabete Prévio. Equipe multiprofissional</vt:lpstr>
      <vt:lpstr>Hiperglicemia da Gestação.</vt:lpstr>
      <vt:lpstr>Apresentação do PowerPoint</vt:lpstr>
      <vt:lpstr>    Definido como uma intolerância aos carboidratos de gravidade variável, que se inicia durante a gestação porém não preenche critérios diagnósticos de DM fora da gestação.     O diabetes mellitus gestacional (DMG) se desenvolve em gestantes cuja função das células beta pancreáticas é insuficiente para superar a resistência à insulina associada ao estado gestacional.     Forma mais prevalente de hiperglicemia na gestação. </vt:lpstr>
      <vt:lpstr>Complicações do diabetes para o concepto</vt:lpstr>
      <vt:lpstr>Fatores de Risco para Diabetes Mellitus Gestacional.</vt:lpstr>
      <vt:lpstr>Apresentação do PowerPoint</vt:lpstr>
      <vt:lpstr>Classificação do diabete no momento da primeira consulta de pré-natal </vt:lpstr>
      <vt:lpstr>Apresentação do PowerPoint</vt:lpstr>
      <vt:lpstr>Apresentação do PowerPoint</vt:lpstr>
      <vt:lpstr>Recomendação Propedêutica no DM diagnosticado na gestação </vt:lpstr>
      <vt:lpstr>Recomendação Propedêutica na Gestante com  DM1 e DM2</vt:lpstr>
      <vt:lpstr>Recomendação Terapêutica: Objetivos</vt:lpstr>
      <vt:lpstr>Seguimento da gestante diabética</vt:lpstr>
      <vt:lpstr>Apresentação do PowerPoint</vt:lpstr>
      <vt:lpstr>Insulina  - Principal efeito sobre o Controle glicêmico</vt:lpstr>
      <vt:lpstr>Tipos de insulinas  e tempo de ação</vt:lpstr>
      <vt:lpstr>Apresentação do PowerPoint</vt:lpstr>
      <vt:lpstr>Cálculo NPH : 0,5 UI/Kg /peso /dia</vt:lpstr>
      <vt:lpstr>Associação de insulina regular, nas hiperglicemias pós-prandiais pontuais: </vt:lpstr>
      <vt:lpstr>Apresentação do PowerPoint</vt:lpstr>
      <vt:lpstr>Apresentação do PowerPoint</vt:lpstr>
      <vt:lpstr>Tratamento medicamentoso.   Metformina </vt:lpstr>
      <vt:lpstr>Apresentação do PowerPoint</vt:lpstr>
      <vt:lpstr>      Indicações para uso da metformina no Diabetes Gestacional. </vt:lpstr>
      <vt:lpstr>Contraindicações para uso da metformina no Diabetes Gestacional </vt:lpstr>
      <vt:lpstr>IMPORTANTE:</vt:lpstr>
      <vt:lpstr>Complicações do diabetes para o concepto</vt:lpstr>
      <vt:lpstr>Referência Bibliográfica</vt:lpstr>
      <vt:lpstr>Obrigada!</vt:lpstr>
      <vt:lpstr>Apresentação do PowerPoint</vt:lpstr>
      <vt:lpstr>Classificação da hiperglicemia</vt:lpstr>
      <vt:lpstr>Apresentação do PowerPoint</vt:lpstr>
      <vt:lpstr>o poder da comunicação</vt:lpstr>
      <vt:lpstr>superando o nervosismo</vt:lpstr>
      <vt:lpstr>navegando em sessões de P e R</vt:lpstr>
      <vt:lpstr>impacto de fala</vt:lpstr>
      <vt:lpstr>impacto de fala </vt:lpstr>
      <vt:lpstr>dicas e conclusões finais</vt:lpstr>
      <vt:lpstr>métricas de participação de fala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Gilza Maria Soares Bulhoes Calheiros</dc:creator>
  <cp:lastModifiedBy>Gilza Maria Soares Bulhoes Calheiros</cp:lastModifiedBy>
  <cp:revision>5</cp:revision>
  <dcterms:created xsi:type="dcterms:W3CDTF">2025-03-15T17:47:55Z</dcterms:created>
  <dcterms:modified xsi:type="dcterms:W3CDTF">2025-03-18T20:44:19Z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