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430" r:id="rId2"/>
    <p:sldId id="372" r:id="rId3"/>
    <p:sldId id="340" r:id="rId4"/>
    <p:sldId id="256" r:id="rId5"/>
    <p:sldId id="326" r:id="rId6"/>
    <p:sldId id="435" r:id="rId7"/>
    <p:sldId id="341" r:id="rId8"/>
    <p:sldId id="379" r:id="rId9"/>
    <p:sldId id="348" r:id="rId10"/>
    <p:sldId id="349" r:id="rId11"/>
    <p:sldId id="356" r:id="rId12"/>
    <p:sldId id="824" r:id="rId13"/>
    <p:sldId id="817" r:id="rId14"/>
    <p:sldId id="821" r:id="rId15"/>
    <p:sldId id="822" r:id="rId16"/>
    <p:sldId id="823" r:id="rId17"/>
    <p:sldId id="363" r:id="rId18"/>
    <p:sldId id="439" r:id="rId19"/>
    <p:sldId id="401" r:id="rId20"/>
    <p:sldId id="350" r:id="rId21"/>
    <p:sldId id="351" r:id="rId22"/>
    <p:sldId id="335" r:id="rId23"/>
    <p:sldId id="281" r:id="rId24"/>
    <p:sldId id="352" r:id="rId25"/>
    <p:sldId id="306" r:id="rId26"/>
    <p:sldId id="390" r:id="rId27"/>
    <p:sldId id="423" r:id="rId28"/>
    <p:sldId id="421" r:id="rId29"/>
    <p:sldId id="297" r:id="rId30"/>
    <p:sldId id="400" r:id="rId31"/>
    <p:sldId id="403" r:id="rId32"/>
    <p:sldId id="277" r:id="rId33"/>
    <p:sldId id="257" r:id="rId34"/>
    <p:sldId id="396" r:id="rId35"/>
    <p:sldId id="391" r:id="rId36"/>
    <p:sldId id="336" r:id="rId37"/>
    <p:sldId id="392" r:id="rId38"/>
    <p:sldId id="393" r:id="rId39"/>
    <p:sldId id="398" r:id="rId40"/>
    <p:sldId id="395" r:id="rId41"/>
    <p:sldId id="407" r:id="rId42"/>
    <p:sldId id="399" r:id="rId43"/>
    <p:sldId id="325" r:id="rId44"/>
    <p:sldId id="406" r:id="rId45"/>
    <p:sldId id="408" r:id="rId46"/>
    <p:sldId id="418" r:id="rId47"/>
    <p:sldId id="366" r:id="rId48"/>
    <p:sldId id="432" r:id="rId49"/>
    <p:sldId id="367" r:id="rId50"/>
    <p:sldId id="436" r:id="rId51"/>
    <p:sldId id="409" r:id="rId52"/>
    <p:sldId id="269" r:id="rId53"/>
    <p:sldId id="273" r:id="rId54"/>
    <p:sldId id="270" r:id="rId55"/>
    <p:sldId id="825" r:id="rId56"/>
    <p:sldId id="419" r:id="rId57"/>
    <p:sldId id="382" r:id="rId58"/>
    <p:sldId id="420" r:id="rId59"/>
    <p:sldId id="378" r:id="rId60"/>
    <p:sldId id="275" r:id="rId61"/>
    <p:sldId id="410" r:id="rId62"/>
    <p:sldId id="411" r:id="rId63"/>
    <p:sldId id="412" r:id="rId64"/>
    <p:sldId id="380" r:id="rId65"/>
    <p:sldId id="381" r:id="rId66"/>
    <p:sldId id="413" r:id="rId67"/>
    <p:sldId id="414" r:id="rId68"/>
    <p:sldId id="415" r:id="rId69"/>
    <p:sldId id="416" r:id="rId70"/>
    <p:sldId id="282" r:id="rId71"/>
    <p:sldId id="286" r:id="rId72"/>
    <p:sldId id="440" r:id="rId73"/>
    <p:sldId id="826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6A6AD-69E0-44BD-9998-07CA64A13AC7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4FFBE-ADF4-471B-AEB7-0B2C1DF319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6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B6308-B828-408D-B341-8F4081F50864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28281-9D1C-417A-BE8C-767EF37DB7E0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07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42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49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18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83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390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34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279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67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27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04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14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3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78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00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86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75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5355-78FA-4480-ABC8-EB14254FF1A5}" type="datetimeFigureOut">
              <a:rPr lang="pt-BR" smtClean="0"/>
              <a:pPr/>
              <a:t>09/03/2025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DB7F-62C9-40D1-8B49-8209FD0F45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631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5B8573-167C-41F4-9C20-63839F8A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33" y="224621"/>
            <a:ext cx="4476629" cy="640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18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2631" y="914607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  </a:t>
            </a:r>
            <a:r>
              <a:rPr lang="pt-BR" sz="3600" dirty="0"/>
              <a:t>Primeira frustração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9001" y="2187415"/>
            <a:ext cx="10846799" cy="3393107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2600" dirty="0">
                <a:latin typeface="+mj-lt"/>
              </a:rPr>
              <a:t>Os Bacilos Gram negativos mostraram-se insensíveis à Penicilina G</a:t>
            </a:r>
            <a:endParaRPr lang="pt-BR" sz="1100" dirty="0">
              <a:latin typeface="+mj-lt"/>
            </a:endParaRPr>
          </a:p>
          <a:p>
            <a:pPr algn="just" eaLnBrk="1" hangingPunct="1">
              <a:defRPr/>
            </a:pPr>
            <a:r>
              <a:rPr lang="pt-BR" sz="2600" dirty="0">
                <a:latin typeface="+mj-lt"/>
              </a:rPr>
              <a:t>Penicilina G, como todos </a:t>
            </a:r>
            <a:r>
              <a:rPr lang="pt-BR" sz="2600" dirty="0" err="1">
                <a:latin typeface="+mj-lt"/>
              </a:rPr>
              <a:t>Betalactâmicos</a:t>
            </a:r>
            <a:r>
              <a:rPr lang="pt-BR" sz="2600" dirty="0">
                <a:latin typeface="+mj-lt"/>
              </a:rPr>
              <a:t>, atua sobre a camada do </a:t>
            </a:r>
            <a:r>
              <a:rPr lang="pt-BR" sz="2600" dirty="0" err="1">
                <a:latin typeface="+mj-lt"/>
              </a:rPr>
              <a:t>Peptidoglicano</a:t>
            </a:r>
            <a:r>
              <a:rPr lang="pt-BR" sz="2600" dirty="0">
                <a:latin typeface="+mj-lt"/>
              </a:rPr>
              <a:t> da parede celular da bactéria</a:t>
            </a:r>
            <a:endParaRPr lang="pt-BR" sz="1050" dirty="0">
              <a:latin typeface="+mj-lt"/>
            </a:endParaRPr>
          </a:p>
          <a:p>
            <a:pPr algn="just" eaLnBrk="1" hangingPunct="1">
              <a:defRPr/>
            </a:pPr>
            <a:r>
              <a:rPr lang="pt-BR" sz="2600" dirty="0">
                <a:latin typeface="+mj-lt"/>
              </a:rPr>
              <a:t>Os bacilos Gram negativos possuem três camadas de muco-</a:t>
            </a:r>
            <a:r>
              <a:rPr lang="pt-BR" sz="2600" dirty="0" err="1">
                <a:latin typeface="+mj-lt"/>
              </a:rPr>
              <a:t>polissacárides</a:t>
            </a:r>
            <a:r>
              <a:rPr lang="pt-BR" sz="2600" dirty="0">
                <a:latin typeface="+mj-lt"/>
              </a:rPr>
              <a:t> sobre a do </a:t>
            </a:r>
            <a:r>
              <a:rPr lang="pt-BR" sz="2600" dirty="0" err="1">
                <a:latin typeface="+mj-lt"/>
              </a:rPr>
              <a:t>Peptidoglicano</a:t>
            </a:r>
            <a:endParaRPr lang="pt-BR" sz="2600" dirty="0">
              <a:latin typeface="+mj-lt"/>
            </a:endParaRPr>
          </a:p>
          <a:p>
            <a:pPr eaLnBrk="1" hangingPunct="1">
              <a:defRPr/>
            </a:pPr>
            <a:endParaRPr lang="pt-BR" sz="2400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>
              <a:latin typeface="Arial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387860" y="4432221"/>
            <a:ext cx="1512562" cy="1439862"/>
          </a:xfrm>
          <a:prstGeom prst="flowChartConnector">
            <a:avLst/>
          </a:prstGeom>
          <a:solidFill>
            <a:srgbClr val="FFFFCC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 rot="-5400000">
            <a:off x="4918015" y="4707580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-5400000">
            <a:off x="4814474" y="4694011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-5400000">
            <a:off x="4706921" y="4705992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5DCBFD"/>
          </a:solidFill>
          <a:ln w="9525">
            <a:solidFill>
              <a:srgbClr val="5DCBF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101212" y="6104514"/>
            <a:ext cx="8619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 dirty="0">
                <a:latin typeface="+mj-lt"/>
              </a:rPr>
              <a:t> </a:t>
            </a:r>
            <a:r>
              <a:rPr lang="pt-BR" dirty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O ponto de ligação do antibiótico à bactéria é inacessível</a:t>
            </a:r>
            <a:endParaRPr lang="pt-BR" dirty="0">
              <a:latin typeface="+mj-lt"/>
            </a:endParaRP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101212" y="4908965"/>
            <a:ext cx="2087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Penicilina G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542194" y="4788989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40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3750032" y="5109020"/>
            <a:ext cx="7921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5895860" y="4939476"/>
            <a:ext cx="355600" cy="369887"/>
          </a:xfrm>
          <a:custGeom>
            <a:avLst/>
            <a:gdLst>
              <a:gd name="connsiteX0" fmla="*/ 0 w 499569"/>
              <a:gd name="connsiteY0" fmla="*/ 0 h 456676"/>
              <a:gd name="connsiteX1" fmla="*/ 498763 w 499569"/>
              <a:gd name="connsiteY1" fmla="*/ 138545 h 456676"/>
              <a:gd name="connsiteX2" fmla="*/ 124691 w 499569"/>
              <a:gd name="connsiteY2" fmla="*/ 304800 h 456676"/>
              <a:gd name="connsiteX3" fmla="*/ 457200 w 499569"/>
              <a:gd name="connsiteY3" fmla="*/ 443345 h 456676"/>
              <a:gd name="connsiteX4" fmla="*/ 415636 w 499569"/>
              <a:gd name="connsiteY4" fmla="*/ 443345 h 45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69" h="456676">
                <a:moveTo>
                  <a:pt x="0" y="0"/>
                </a:moveTo>
                <a:cubicBezTo>
                  <a:pt x="238990" y="43872"/>
                  <a:pt x="477981" y="87745"/>
                  <a:pt x="498763" y="138545"/>
                </a:cubicBezTo>
                <a:cubicBezTo>
                  <a:pt x="519545" y="189345"/>
                  <a:pt x="131618" y="254000"/>
                  <a:pt x="124691" y="304800"/>
                </a:cubicBezTo>
                <a:cubicBezTo>
                  <a:pt x="117764" y="355600"/>
                  <a:pt x="408709" y="420254"/>
                  <a:pt x="457200" y="443345"/>
                </a:cubicBezTo>
                <a:cubicBezTo>
                  <a:pt x="505691" y="466436"/>
                  <a:pt x="460663" y="454890"/>
                  <a:pt x="415636" y="443345"/>
                </a:cubicBezTo>
              </a:path>
            </a:pathLst>
          </a:cu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7292436" y="4816920"/>
            <a:ext cx="3240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Insensibilidade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05885FFB-9900-4F2E-9644-3A0A8EFD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839" y="4464585"/>
            <a:ext cx="1407594" cy="1375134"/>
          </a:xfrm>
          <a:prstGeom prst="flowChartConnector">
            <a:avLst/>
          </a:prstGeom>
          <a:noFill/>
          <a:ln w="57240">
            <a:solidFill>
              <a:srgbClr val="0088E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5" grpId="0" animBg="1"/>
      <p:bldP spid="7176" grpId="0" animBg="1"/>
      <p:bldP spid="7177" grpId="0" animBg="1"/>
      <p:bldP spid="4" grpId="0"/>
      <p:bldP spid="2" grpId="0"/>
      <p:bldP spid="5" grpId="0"/>
      <p:bldP spid="1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25AFC-2324-4646-A3C7-1B93380D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 O que fazem os futuros (para aquela época) </a:t>
            </a:r>
            <a:r>
              <a:rPr lang="pt-BR" sz="3600" dirty="0" err="1"/>
              <a:t>betalactâmicos</a:t>
            </a:r>
            <a:r>
              <a:rPr lang="pt-BR" sz="3600" dirty="0"/>
              <a:t> semissintéticos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8D0A42-A97E-4E22-AF4D-101CF2960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Atuam sobre bacilos Gram negativos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59E23E9C-E9FA-4EEF-8208-8CA2DC292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410" y="3986490"/>
            <a:ext cx="1512888" cy="1441450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AD6FA546-AD82-43B4-B2EE-6BBD33B4A8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12022" y="4275415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1A7C465A-395C-48F9-A5BE-69F3E81BFD4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69147" y="4275415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DD8EDCFE-98EC-4DA9-9E1F-56E9BA35721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24685" y="4275415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AFE1FF"/>
          </a:solidFill>
          <a:ln w="9360">
            <a:solidFill>
              <a:srgbClr val="AFE1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E3092978-4315-4FBB-9E37-778477147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314" y="5077200"/>
            <a:ext cx="25371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    </a:t>
            </a:r>
            <a:r>
              <a:rPr lang="pt-BR" sz="24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Porinas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Lucida Sans Unicode" charset="0"/>
              <a:cs typeface="Lucida Sans Unicode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BA713219-2FA8-448E-9BA7-5F495E965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47" y="4592916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AD3BF9B1-E112-44CD-853C-8B18DD3C4AC0}"/>
              </a:ext>
            </a:extLst>
          </p:cNvPr>
          <p:cNvSpPr/>
          <p:nvPr/>
        </p:nvSpPr>
        <p:spPr>
          <a:xfrm>
            <a:off x="606751" y="3050849"/>
            <a:ext cx="4778832" cy="16312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chemeClr val="tx1"/>
                </a:solidFill>
              </a:rPr>
              <a:t>AMPICILINA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chemeClr val="tx1"/>
                </a:solidFill>
              </a:rPr>
              <a:t>AMOXICILINA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chemeClr val="tx1"/>
                </a:solidFill>
              </a:rPr>
              <a:t>DEMAIS BETALACTÂMICOS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chemeClr val="tx1"/>
                </a:solidFill>
              </a:rPr>
              <a:t>Exceto </a:t>
            </a:r>
            <a:r>
              <a:rPr lang="pt-BR" sz="2400" dirty="0" err="1">
                <a:solidFill>
                  <a:schemeClr val="tx1"/>
                </a:solidFill>
              </a:rPr>
              <a:t>Oxacilina</a:t>
            </a:r>
            <a:endParaRPr lang="pt-BR" sz="2400" dirty="0">
              <a:solidFill>
                <a:schemeClr val="tx1"/>
              </a:solidFill>
            </a:endParaRPr>
          </a:p>
        </p:txBody>
      </p:sp>
      <p:cxnSp>
        <p:nvCxnSpPr>
          <p:cNvPr id="26" name="Conector de seta reta 4">
            <a:extLst>
              <a:ext uri="{FF2B5EF4-FFF2-40B4-BE49-F238E27FC236}">
                <a16:creationId xmlns:a16="http://schemas.microsoft.com/office/drawing/2014/main" id="{2DE0EF1A-CCEB-41CA-9AD0-3300BE46BD7F}"/>
              </a:ext>
            </a:extLst>
          </p:cNvPr>
          <p:cNvCxnSpPr/>
          <p:nvPr/>
        </p:nvCxnSpPr>
        <p:spPr>
          <a:xfrm>
            <a:off x="5501628" y="3986490"/>
            <a:ext cx="1043782" cy="5016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4">
            <a:extLst>
              <a:ext uri="{FF2B5EF4-FFF2-40B4-BE49-F238E27FC236}">
                <a16:creationId xmlns:a16="http://schemas.microsoft.com/office/drawing/2014/main" id="{4C5A586A-2713-4EDA-BC22-945857EF2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628" y="4017266"/>
            <a:ext cx="1407594" cy="1375134"/>
          </a:xfrm>
          <a:prstGeom prst="flowChartConnector">
            <a:avLst/>
          </a:prstGeom>
          <a:noFill/>
          <a:ln w="57240">
            <a:solidFill>
              <a:srgbClr val="0088E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4188D-34FF-07D1-B07E-D253EF1F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73" y="2851951"/>
            <a:ext cx="10233653" cy="1154097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Quem é Gram isso, ou aquilo?</a:t>
            </a:r>
          </a:p>
        </p:txBody>
      </p:sp>
    </p:spTree>
    <p:extLst>
      <p:ext uri="{BB962C8B-B14F-4D97-AF65-F5344CB8AC3E}">
        <p14:creationId xmlns:p14="http://schemas.microsoft.com/office/powerpoint/2010/main" val="331949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49394-C55D-4772-A9C9-F53B1431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Método de Gram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8DF25E-E05D-31DC-B897-C930CFB4A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136448"/>
            <a:ext cx="11065229" cy="402203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400" dirty="0"/>
              <a:t>Coloração do esfregaço pelo cristal violeta = as bactérias tomam a cor azul</a:t>
            </a:r>
          </a:p>
          <a:p>
            <a:r>
              <a:rPr lang="pt-BR" sz="2400" dirty="0"/>
              <a:t>Tratamento com álcool absoluto </a:t>
            </a:r>
          </a:p>
          <a:p>
            <a:pPr marL="46038" indent="0">
              <a:buNone/>
            </a:pPr>
            <a:r>
              <a:rPr lang="pt-BR" sz="2400" dirty="0"/>
              <a:t>     Gram positivo permanece </a:t>
            </a:r>
            <a:r>
              <a:rPr lang="pt-BR" sz="2400" b="1" dirty="0"/>
              <a:t>azul</a:t>
            </a:r>
          </a:p>
          <a:p>
            <a:pPr marL="46038" indent="0">
              <a:spcAft>
                <a:spcPts val="1200"/>
              </a:spcAft>
              <a:buNone/>
            </a:pPr>
            <a:r>
              <a:rPr lang="pt-BR" sz="2400" dirty="0"/>
              <a:t>     Gram negativo perde a cor </a:t>
            </a:r>
          </a:p>
          <a:p>
            <a:pPr>
              <a:spcAft>
                <a:spcPts val="1200"/>
              </a:spcAft>
            </a:pPr>
            <a:r>
              <a:rPr lang="pt-BR" sz="2400" dirty="0"/>
              <a:t>Para ser visualizado, é corado com Fucsina básica e fica </a:t>
            </a:r>
            <a:r>
              <a:rPr lang="pt-BR" sz="2400" b="1" dirty="0"/>
              <a:t>vermelho</a:t>
            </a:r>
          </a:p>
        </p:txBody>
      </p:sp>
    </p:spTree>
    <p:extLst>
      <p:ext uri="{BB962C8B-B14F-4D97-AF65-F5344CB8AC3E}">
        <p14:creationId xmlns:p14="http://schemas.microsoft.com/office/powerpoint/2010/main" val="348566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D80CC-465E-4A01-0A7D-BD90352B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72" y="188640"/>
            <a:ext cx="10233653" cy="115409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Pastoril de bactérias?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04E2EDA-A35B-3CD5-322F-20871B4DA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86" y="2132856"/>
            <a:ext cx="5565824" cy="41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3537A-6CCD-970B-E29A-996EB185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Gram positivo e Gram negativo</a:t>
            </a:r>
            <a:br>
              <a:rPr lang="pt-BR" dirty="0"/>
            </a:br>
            <a:r>
              <a:rPr lang="pt-BR" dirty="0"/>
              <a:t>Diferenças estruturais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9A584D-B7C6-10A6-6F41-274B19266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Célula humana:</a:t>
            </a:r>
          </a:p>
          <a:p>
            <a:pPr>
              <a:lnSpc>
                <a:spcPct val="150000"/>
              </a:lnSpc>
            </a:pPr>
            <a:r>
              <a:rPr lang="pt-BR" dirty="0"/>
              <a:t>Célula bacteriana: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Parede dos bacilos Gram negativos: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F3E3A05-E43F-C543-CFC2-F32B54AC6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984" y="1916832"/>
            <a:ext cx="1584325" cy="1584325"/>
          </a:xfrm>
          <a:prstGeom prst="flowChartConnector">
            <a:avLst/>
          </a:prstGeom>
          <a:solidFill>
            <a:srgbClr val="0068AE"/>
          </a:solidFill>
          <a:ln w="5724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34594460-714C-B700-406A-6CB943A6C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420" y="1988269"/>
            <a:ext cx="144145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8A33CFE7-3236-5477-8122-B2F5E9C7D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121" y="2637556"/>
            <a:ext cx="142875" cy="144462"/>
          </a:xfrm>
          <a:prstGeom prst="flowChartConnector">
            <a:avLst/>
          </a:prstGeom>
          <a:solidFill>
            <a:srgbClr val="0033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B1FA01F7-D081-1BC9-65BC-2692810DAF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44145" y="2131143"/>
            <a:ext cx="1295400" cy="579438"/>
          </a:xfrm>
          <a:prstGeom prst="line">
            <a:avLst/>
          </a:prstGeom>
          <a:noFill/>
          <a:ln w="936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25A4991A-F06A-8772-3DA9-36E07809D3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5945" y="3139207"/>
            <a:ext cx="1150938" cy="147637"/>
          </a:xfrm>
          <a:prstGeom prst="line">
            <a:avLst/>
          </a:prstGeom>
          <a:noFill/>
          <a:ln w="936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D5AF52B6-BB90-098C-0DF5-B92B7829E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5584" y="3501157"/>
            <a:ext cx="1368425" cy="71437"/>
          </a:xfrm>
          <a:prstGeom prst="line">
            <a:avLst/>
          </a:prstGeom>
          <a:noFill/>
          <a:ln w="936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892DEA92-2BED-AC29-A1CB-21EA08CE55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0046" y="2707407"/>
            <a:ext cx="1223963" cy="219075"/>
          </a:xfrm>
          <a:prstGeom prst="line">
            <a:avLst/>
          </a:prstGeom>
          <a:noFill/>
          <a:ln w="936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2EA04D7-AA45-0DC4-C796-F07F80F74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546" y="1988268"/>
            <a:ext cx="1800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pt-BR" altLang="pt-BR" sz="1800" dirty="0">
                <a:latin typeface="Century Gothic" panose="020B0502020202020204" pitchFamily="34" charset="0"/>
              </a:rPr>
              <a:t>“NÚCLEO”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C39BBAB0-5DD9-A46B-8590-8EC7B351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008" y="2493093"/>
            <a:ext cx="1871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pt-BR" altLang="pt-BR" sz="1800" dirty="0">
                <a:latin typeface="Century Gothic" panose="020B0502020202020204" pitchFamily="34" charset="0"/>
              </a:rPr>
              <a:t>CITOPLASMA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EBB53622-0CE5-CE3D-3906-DF43E37F0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883" y="2996331"/>
            <a:ext cx="381635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125"/>
              </a:spcBef>
              <a:buClr>
                <a:srgbClr val="000000"/>
              </a:buClr>
              <a:buSzPct val="100000"/>
              <a:defRPr/>
            </a:pPr>
            <a:r>
              <a:rPr lang="pt-BR" sz="1800" b="1" dirty="0">
                <a:solidFill>
                  <a:srgbClr val="AFE1FF"/>
                </a:solidFill>
                <a:latin typeface="Century Gothic" panose="020B0502020202020204" pitchFamily="34" charset="0"/>
                <a:cs typeface="Lucida Sans Unicode" charset="0"/>
              </a:rPr>
              <a:t>MEMBRANA CITOPLASMÁTICA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926563EF-AFA4-281F-F066-3649AFB49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009" y="3429718"/>
            <a:ext cx="3288588" cy="6485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defRPr/>
            </a:pPr>
            <a:r>
              <a:rPr lang="pt-BR" b="1" dirty="0">
                <a:solidFill>
                  <a:srgbClr val="FF0000"/>
                </a:solidFill>
                <a:latin typeface="Century Gothic" panose="020B0502020202020204" pitchFamily="34" charset="0"/>
                <a:cs typeface="Lucida Sans Unicode" charset="0"/>
              </a:rPr>
              <a:t>PAREDE CELULAR(</a:t>
            </a:r>
            <a:r>
              <a:rPr lang="pt-BR" b="1" dirty="0" err="1">
                <a:solidFill>
                  <a:srgbClr val="FF0000"/>
                </a:solidFill>
                <a:latin typeface="Century Gothic" panose="020B0502020202020204" pitchFamily="34" charset="0"/>
                <a:cs typeface="Lucida Sans Unicode" charset="0"/>
              </a:rPr>
              <a:t>peptidoglicano</a:t>
            </a:r>
            <a:r>
              <a:rPr lang="pt-BR" b="1" dirty="0">
                <a:solidFill>
                  <a:srgbClr val="FF0000"/>
                </a:solidFill>
                <a:latin typeface="Century Gothic" panose="020B0502020202020204" pitchFamily="34" charset="0"/>
                <a:cs typeface="Lucida Sans Unicode" charset="0"/>
              </a:rPr>
              <a:t>)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9F6BC71-E15B-BE87-24FB-359BC68BE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20" y="2564532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4">
            <a:extLst>
              <a:ext uri="{FF2B5EF4-FFF2-40B4-BE49-F238E27FC236}">
                <a16:creationId xmlns:a16="http://schemas.microsoft.com/office/drawing/2014/main" id="{AF541517-49E4-7CE3-F850-080364DA5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208" y="5003967"/>
            <a:ext cx="144145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251794D1-C68F-1A42-F6F1-14AF759D489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013820" y="5292891"/>
            <a:ext cx="1441450" cy="863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5BEFFC59-87F6-F52D-A33B-2DEE587A9F3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70945" y="5292891"/>
            <a:ext cx="1441450" cy="863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35AC883E-EB87-8CCE-C4EE-9320F2E4515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26483" y="5292891"/>
            <a:ext cx="1441450" cy="863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AFE1FF"/>
          </a:solidFill>
          <a:ln w="9360">
            <a:solidFill>
              <a:srgbClr val="AFE1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F3919742-95F2-E7C9-A64D-F2AB71F3B0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0096" y="5505616"/>
            <a:ext cx="574675" cy="36353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09A76EC-4829-4EFF-0204-246CBD890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984" y="5148430"/>
            <a:ext cx="331883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800" b="1" dirty="0">
                <a:latin typeface="Century Gothic" panose="020B0502020202020204" pitchFamily="34" charset="0"/>
              </a:rPr>
              <a:t>Camada de </a:t>
            </a:r>
            <a:r>
              <a:rPr lang="pt-BR" altLang="pt-BR" sz="1800" b="1" dirty="0" err="1">
                <a:latin typeface="Century Gothic" panose="020B0502020202020204" pitchFamily="34" charset="0"/>
              </a:rPr>
              <a:t>Peptidoglicano</a:t>
            </a:r>
            <a:endParaRPr lang="pt-BR" altLang="pt-BR" sz="1800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F4301A26-C57E-CF00-A01D-CFD05525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883" y="5195649"/>
            <a:ext cx="2519362" cy="6485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rgbClr val="FFFFFF"/>
                </a:solidFill>
                <a:latin typeface="Century Gothic" panose="020B0502020202020204" pitchFamily="34" charset="0"/>
                <a:cs typeface="Lucida Sans Unicode" charset="0"/>
              </a:rPr>
              <a:t>     </a:t>
            </a:r>
            <a:r>
              <a:rPr lang="pt-BR" b="1" dirty="0">
                <a:solidFill>
                  <a:srgbClr val="FFFFFF"/>
                </a:solidFill>
                <a:latin typeface="Century Gothic" panose="020B0502020202020204" pitchFamily="34" charset="0"/>
                <a:cs typeface="Lucida Sans Unicode" charset="0"/>
              </a:rPr>
              <a:t>Camadas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Lucida Sans Unicode" charset="0"/>
              </a:rPr>
              <a:t> </a:t>
            </a:r>
            <a:r>
              <a:rPr lang="pt-BR" b="1" dirty="0">
                <a:solidFill>
                  <a:srgbClr val="FFFFFF"/>
                </a:solidFill>
                <a:latin typeface="Century Gothic" panose="020B0502020202020204" pitchFamily="34" charset="0"/>
                <a:cs typeface="Lucida Sans Unicode" charset="0"/>
              </a:rPr>
              <a:t>de Muco-</a:t>
            </a:r>
            <a:r>
              <a:rPr lang="pt-BR" b="1" dirty="0" err="1">
                <a:solidFill>
                  <a:srgbClr val="FFFFFF"/>
                </a:solidFill>
                <a:latin typeface="Century Gothic" panose="020B0502020202020204" pitchFamily="34" charset="0"/>
                <a:cs typeface="Lucida Sans Unicode" charset="0"/>
              </a:rPr>
              <a:t>polisacárides</a:t>
            </a:r>
            <a:endParaRPr lang="pt-BR" b="1" dirty="0">
              <a:solidFill>
                <a:srgbClr val="FFFFFF"/>
              </a:solidFill>
              <a:latin typeface="Century Gothic" panose="020B0502020202020204" pitchFamily="34" charset="0"/>
              <a:cs typeface="Lucida Sans Unicode" charset="0"/>
            </a:endParaRPr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71D539E9-206E-BB81-3D52-1A3FD05D1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884" y="5796130"/>
            <a:ext cx="1081087" cy="1428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5540169B-DF13-FC43-1E99-8058D115C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45" y="5610392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9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9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9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9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9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2C159-01D9-637A-1F6E-4E586A0D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Microbiologia a serviço da prática médica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CF052A-7C98-4C0C-59D4-D15908103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antibióticos </a:t>
            </a:r>
            <a:r>
              <a:rPr lang="pt-BR" dirty="0" err="1"/>
              <a:t>betalactâmicos</a:t>
            </a:r>
            <a:r>
              <a:rPr lang="pt-BR" dirty="0"/>
              <a:t> atuam sobre a síntese da parede celular bacteriana, mais precisamente na camada do </a:t>
            </a:r>
            <a:r>
              <a:rPr lang="pt-BR" dirty="0" err="1"/>
              <a:t>peptidoglicano</a:t>
            </a:r>
            <a:endParaRPr lang="pt-BR" dirty="0"/>
          </a:p>
          <a:p>
            <a:pPr algn="just"/>
            <a:r>
              <a:rPr lang="pt-BR" dirty="0"/>
              <a:t>Por isso não agem sobre bactérias que não têm parede, ou seja Clamídia e </a:t>
            </a:r>
            <a:r>
              <a:rPr lang="pt-BR"/>
              <a:t>Micoplasma</a:t>
            </a:r>
            <a:endParaRPr lang="pt-BR" dirty="0"/>
          </a:p>
          <a:p>
            <a:pPr marL="46038" indent="0" algn="just">
              <a:buNone/>
            </a:pPr>
            <a:r>
              <a:rPr lang="pt-BR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0475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25AFC-2324-4646-A3C7-1B93380D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exemplo levado para a prática</a:t>
            </a:r>
            <a:br>
              <a:rPr lang="pt-BR" dirty="0"/>
            </a:br>
            <a:r>
              <a:rPr lang="pt-BR" dirty="0"/>
              <a:t>Tratamento de descarga uretral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8D0A42-A97E-4E22-AF4D-101CF296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54" y="1896491"/>
            <a:ext cx="10760572" cy="4764368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sz="2800" dirty="0"/>
              <a:t>Gonococo ou clamídia?</a:t>
            </a:r>
          </a:p>
          <a:p>
            <a:r>
              <a:rPr lang="pt-BR" sz="2800" dirty="0" err="1"/>
              <a:t>Ceftriaxona</a:t>
            </a:r>
            <a:r>
              <a:rPr lang="pt-BR" sz="2800" dirty="0"/>
              <a:t>  *                                     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* </a:t>
            </a:r>
            <a:r>
              <a:rPr lang="pt-BR" sz="2800" dirty="0" err="1"/>
              <a:t>Ciprofloxacino</a:t>
            </a:r>
            <a:r>
              <a:rPr lang="pt-BR" sz="2800" dirty="0"/>
              <a:t> – Resistência 65%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F263AC2B-5481-4E69-9C58-BFA633C22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120" y="3984507"/>
            <a:ext cx="1584325" cy="1584325"/>
          </a:xfrm>
          <a:prstGeom prst="flowChartConnector">
            <a:avLst/>
          </a:prstGeom>
          <a:solidFill>
            <a:srgbClr val="0068AE"/>
          </a:solidFill>
          <a:ln w="5724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1CD97D2-626A-4ABB-9136-3D035B46A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556" y="4055944"/>
            <a:ext cx="144145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617E3693-1E45-4E18-B805-EA5BFD95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257" y="4705231"/>
            <a:ext cx="142875" cy="144462"/>
          </a:xfrm>
          <a:prstGeom prst="flowChartConnector">
            <a:avLst/>
          </a:prstGeom>
          <a:solidFill>
            <a:srgbClr val="0033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CA117AD-AA8C-489B-A463-52C18BB6E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6" y="4632207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7633032-A9BC-4D24-806D-5D7171D1FED8}"/>
              </a:ext>
            </a:extLst>
          </p:cNvPr>
          <p:cNvCxnSpPr>
            <a:cxnSpLocks/>
            <a:endCxn id="16" idx="7"/>
          </p:cNvCxnSpPr>
          <p:nvPr/>
        </p:nvCxnSpPr>
        <p:spPr>
          <a:xfrm>
            <a:off x="2395426" y="3221372"/>
            <a:ext cx="0" cy="995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">
            <a:extLst>
              <a:ext uri="{FF2B5EF4-FFF2-40B4-BE49-F238E27FC236}">
                <a16:creationId xmlns:a16="http://schemas.microsoft.com/office/drawing/2014/main" id="{54FB9D90-54AD-4C2F-84FF-906E95F73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371" y="4055944"/>
            <a:ext cx="144145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E5EA84F9-9629-47B3-AB3F-E32C330A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072" y="4705231"/>
            <a:ext cx="142875" cy="144462"/>
          </a:xfrm>
          <a:prstGeom prst="flowChartConnector">
            <a:avLst/>
          </a:prstGeom>
          <a:solidFill>
            <a:srgbClr val="0033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1D22953-0F59-44E0-B018-5A85BED11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71" y="4632207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8BE1C47-5958-4A73-9A60-92C18D9FE76B}"/>
              </a:ext>
            </a:extLst>
          </p:cNvPr>
          <p:cNvCxnSpPr>
            <a:cxnSpLocks/>
          </p:cNvCxnSpPr>
          <p:nvPr/>
        </p:nvCxnSpPr>
        <p:spPr>
          <a:xfrm>
            <a:off x="2395426" y="3221372"/>
            <a:ext cx="1113594" cy="5843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E8FAE2C1-A9CD-46E4-B1EC-A44E83738FF8}"/>
              </a:ext>
            </a:extLst>
          </p:cNvPr>
          <p:cNvSpPr/>
          <p:nvPr/>
        </p:nvSpPr>
        <p:spPr>
          <a:xfrm>
            <a:off x="3264046" y="3542572"/>
            <a:ext cx="661346" cy="693270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727D236-C29F-4083-B544-D414CB086522}"/>
              </a:ext>
            </a:extLst>
          </p:cNvPr>
          <p:cNvSpPr txBox="1"/>
          <p:nvPr/>
        </p:nvSpPr>
        <p:spPr>
          <a:xfrm>
            <a:off x="3056015" y="2693035"/>
            <a:ext cx="395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+ Azitromicina</a:t>
            </a:r>
            <a:endParaRPr lang="pt-BR" dirty="0"/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65EED8D7-5C79-4D38-A3C6-7C1349A49FB7}"/>
              </a:ext>
            </a:extLst>
          </p:cNvPr>
          <p:cNvCxnSpPr>
            <a:endCxn id="15" idx="0"/>
          </p:cNvCxnSpPr>
          <p:nvPr/>
        </p:nvCxnSpPr>
        <p:spPr>
          <a:xfrm flipH="1">
            <a:off x="4464221" y="3395000"/>
            <a:ext cx="386075" cy="12372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3" grpId="0" animBg="1"/>
      <p:bldP spid="14" grpId="0" animBg="1"/>
      <p:bldP spid="10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74846-D1C9-21E7-BF8A-A5703464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Gram positivos x Gram negativos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AFB538-2DEC-2433-D423-C36C0AA2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Todos os cocos são Gram positivos, exceto as </a:t>
            </a:r>
            <a:r>
              <a:rPr lang="pt-BR" dirty="0" err="1"/>
              <a:t>Neisserias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       (Meningococo e Gonococo)</a:t>
            </a:r>
          </a:p>
          <a:p>
            <a:r>
              <a:rPr lang="pt-BR" dirty="0"/>
              <a:t>Todos os bacilos são Gram negativos, exceto os dos gêneros:</a:t>
            </a:r>
          </a:p>
          <a:p>
            <a:pPr marL="0" indent="0">
              <a:buNone/>
            </a:pPr>
            <a:r>
              <a:rPr lang="pt-BR" dirty="0"/>
              <a:t>       -  </a:t>
            </a:r>
            <a:r>
              <a:rPr lang="pt-BR" b="1" dirty="0"/>
              <a:t>B</a:t>
            </a:r>
            <a:r>
              <a:rPr lang="pt-BR" b="1" i="1" dirty="0"/>
              <a:t>acillus </a:t>
            </a:r>
            <a:r>
              <a:rPr lang="pt-BR" i="1" dirty="0"/>
              <a:t>– Bacillus </a:t>
            </a:r>
            <a:r>
              <a:rPr lang="pt-BR" i="1" dirty="0" err="1"/>
              <a:t>anthracis</a:t>
            </a:r>
            <a:r>
              <a:rPr lang="pt-BR" i="1" dirty="0"/>
              <a:t> </a:t>
            </a:r>
            <a:r>
              <a:rPr lang="pt-BR" dirty="0"/>
              <a:t>(carbúnculo, antraz)</a:t>
            </a:r>
          </a:p>
          <a:p>
            <a:pPr marL="0" indent="0">
              <a:buNone/>
            </a:pPr>
            <a:r>
              <a:rPr lang="pt-BR" dirty="0"/>
              <a:t>       -  </a:t>
            </a:r>
            <a:r>
              <a:rPr lang="pt-BR" b="1" dirty="0"/>
              <a:t>C</a:t>
            </a:r>
            <a:r>
              <a:rPr lang="pt-BR" b="1" i="1" dirty="0"/>
              <a:t>lostridium</a:t>
            </a:r>
            <a:r>
              <a:rPr lang="pt-BR" i="1" dirty="0"/>
              <a:t> – </a:t>
            </a:r>
            <a:r>
              <a:rPr lang="pt-BR" i="1" dirty="0" err="1"/>
              <a:t>C.tetani</a:t>
            </a:r>
            <a:r>
              <a:rPr lang="pt-BR" i="1" dirty="0"/>
              <a:t>, </a:t>
            </a:r>
            <a:r>
              <a:rPr lang="pt-BR" i="1" dirty="0" err="1"/>
              <a:t>C.perfringens</a:t>
            </a:r>
            <a:r>
              <a:rPr lang="pt-BR" i="1" dirty="0"/>
              <a:t>, </a:t>
            </a:r>
            <a:r>
              <a:rPr lang="pt-BR" i="1" dirty="0" err="1"/>
              <a:t>C.difficile</a:t>
            </a:r>
            <a:endParaRPr lang="pt-BR" i="1" dirty="0"/>
          </a:p>
          <a:p>
            <a:pPr marL="0" indent="0">
              <a:buNone/>
            </a:pPr>
            <a:r>
              <a:rPr lang="pt-BR" i="1" dirty="0"/>
              <a:t>                                          C. </a:t>
            </a:r>
            <a:r>
              <a:rPr lang="pt-BR" i="1" dirty="0" err="1"/>
              <a:t>botulinum</a:t>
            </a:r>
            <a:endParaRPr lang="pt-BR" i="1" dirty="0"/>
          </a:p>
          <a:p>
            <a:pPr marL="0" indent="0">
              <a:buNone/>
            </a:pPr>
            <a:r>
              <a:rPr lang="pt-BR" i="1" dirty="0"/>
              <a:t>       - </a:t>
            </a:r>
            <a:r>
              <a:rPr lang="pt-BR" b="1" dirty="0"/>
              <a:t> </a:t>
            </a:r>
            <a:r>
              <a:rPr lang="pt-BR" b="1" dirty="0" err="1"/>
              <a:t>C</a:t>
            </a:r>
            <a:r>
              <a:rPr lang="pt-BR" b="1" i="1" dirty="0" err="1"/>
              <a:t>orynebacterium</a:t>
            </a:r>
            <a:r>
              <a:rPr lang="pt-BR" b="1" i="1" dirty="0"/>
              <a:t> </a:t>
            </a:r>
            <a:r>
              <a:rPr lang="pt-BR" i="1" dirty="0"/>
              <a:t>– C. </a:t>
            </a:r>
            <a:r>
              <a:rPr lang="pt-BR" i="1" dirty="0" err="1"/>
              <a:t>diphtheriae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8065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F5F3D-5074-4A04-86FC-D232FF90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/>
              <a:t>Outros exemplos de insensibilidade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D78CB9-8150-45B8-AE68-E3027C90E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661595" cy="4256874"/>
          </a:xfrm>
        </p:spPr>
        <p:txBody>
          <a:bodyPr>
            <a:normAutofit/>
          </a:bodyPr>
          <a:lstStyle/>
          <a:p>
            <a:r>
              <a:rPr lang="pt-BR" sz="2800" dirty="0"/>
              <a:t>Aminoglicosídeos penetram na bactéria, consumindo oxigênio Anaeróbios são, por óbvio, insensíveis</a:t>
            </a:r>
          </a:p>
          <a:p>
            <a:r>
              <a:rPr lang="pt-BR" sz="2800" dirty="0"/>
              <a:t>Bactérias sem parede celular </a:t>
            </a:r>
          </a:p>
          <a:p>
            <a:pPr marL="0" indent="0">
              <a:buNone/>
            </a:pPr>
            <a:r>
              <a:rPr lang="pt-BR" sz="2800" dirty="0"/>
              <a:t>    Clamídia –não forma o </a:t>
            </a:r>
            <a:r>
              <a:rPr lang="pt-BR" sz="2800" dirty="0" err="1"/>
              <a:t>Peptidoglicano</a:t>
            </a:r>
            <a:endParaRPr lang="pt-BR" sz="2800" dirty="0"/>
          </a:p>
          <a:p>
            <a:pPr marL="0" indent="0">
              <a:buNone/>
            </a:pPr>
            <a:r>
              <a:rPr lang="pt-BR" sz="2800" dirty="0"/>
              <a:t>    </a:t>
            </a:r>
            <a:r>
              <a:rPr lang="pt-BR" sz="2800" dirty="0" err="1"/>
              <a:t>Micoplasma</a:t>
            </a:r>
            <a:r>
              <a:rPr lang="pt-BR" sz="2800" dirty="0"/>
              <a:t> –sem parede</a:t>
            </a:r>
          </a:p>
          <a:p>
            <a:pPr marL="0" indent="0">
              <a:buNone/>
            </a:pPr>
            <a:r>
              <a:rPr lang="pt-BR" sz="2800" dirty="0"/>
              <a:t>           </a:t>
            </a:r>
            <a:r>
              <a:rPr lang="pt-BR" sz="2800" b="1" dirty="0"/>
              <a:t>São insensíveis aos </a:t>
            </a:r>
            <a:r>
              <a:rPr lang="pt-BR" sz="2800" b="1" dirty="0" err="1"/>
              <a:t>Betalactâmicos</a:t>
            </a:r>
            <a:endParaRPr lang="pt-BR" sz="2800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05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3B1D4-2149-4EB8-8743-2DDAA0F5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183" y="404664"/>
            <a:ext cx="7183634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Programa de educação continuada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F4326487-72BF-4707-BF91-16114CA85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25249"/>
          <a:stretch/>
        </p:blipFill>
        <p:spPr>
          <a:xfrm>
            <a:off x="3566690" y="3429000"/>
            <a:ext cx="5058620" cy="18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0" dirty="0"/>
              <a:t>Insensibilidade</a:t>
            </a:r>
            <a:endParaRPr lang="pt-BR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6431" y="2135538"/>
            <a:ext cx="10141477" cy="3599316"/>
          </a:xfrm>
        </p:spPr>
        <p:txBody>
          <a:bodyPr/>
          <a:lstStyle/>
          <a:p>
            <a:pPr>
              <a:defRPr/>
            </a:pPr>
            <a:endParaRPr lang="pt-BR" dirty="0"/>
          </a:p>
          <a:p>
            <a:pPr algn="just">
              <a:defRPr/>
            </a:pPr>
            <a:r>
              <a:rPr lang="pt-BR" sz="3200" dirty="0"/>
              <a:t>Diz-se que há insensibilidade, quando o </a:t>
            </a:r>
            <a:r>
              <a:rPr lang="pt-BR" sz="3200" b="1" dirty="0"/>
              <a:t>antibiótico NUNCA atuou sobre a bactéria</a:t>
            </a:r>
          </a:p>
          <a:p>
            <a:pPr marL="0" indent="0">
              <a:buNone/>
              <a:defRPr/>
            </a:pPr>
            <a:endParaRPr lang="pt-BR" b="1" dirty="0"/>
          </a:p>
          <a:p>
            <a:pPr>
              <a:defRPr/>
            </a:pPr>
            <a:endParaRPr lang="pt-BR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539716" y="4005064"/>
            <a:ext cx="5112568" cy="86409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RESISTÊNCIA NATURAL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980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904" y="590674"/>
            <a:ext cx="8229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4000" dirty="0"/>
              <a:t>Voltemos ao 1941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2455" y="2044757"/>
            <a:ext cx="8599562" cy="46805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t-BR" sz="1100" dirty="0"/>
              <a:t>                                             </a:t>
            </a:r>
          </a:p>
          <a:p>
            <a:pPr marL="0" indent="0">
              <a:buNone/>
              <a:defRPr/>
            </a:pPr>
            <a:r>
              <a:rPr lang="pt-BR" dirty="0"/>
              <a:t>	 		</a:t>
            </a:r>
          </a:p>
          <a:p>
            <a:pPr marL="0" indent="0">
              <a:buNone/>
              <a:defRPr/>
            </a:pPr>
            <a:r>
              <a:rPr lang="pt-BR" dirty="0"/>
              <a:t>                                             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sz="4800" dirty="0"/>
          </a:p>
          <a:p>
            <a:pPr marL="0" indent="0">
              <a:buNone/>
              <a:defRPr/>
            </a:pPr>
            <a:endParaRPr lang="pt-BR" sz="4800" dirty="0"/>
          </a:p>
          <a:p>
            <a:pPr>
              <a:defRPr/>
            </a:pPr>
            <a:r>
              <a:rPr lang="pt-BR" sz="2800" dirty="0"/>
              <a:t>Início da fabricação e uso da Penicilina</a:t>
            </a:r>
          </a:p>
          <a:p>
            <a:pPr>
              <a:defRPr/>
            </a:pPr>
            <a:endParaRPr lang="pt-BR" sz="1800" dirty="0"/>
          </a:p>
          <a:p>
            <a:pPr algn="just">
              <a:defRPr/>
            </a:pPr>
            <a:endParaRPr lang="pt-BR" dirty="0"/>
          </a:p>
        </p:txBody>
      </p:sp>
      <p:pic>
        <p:nvPicPr>
          <p:cNvPr id="1026" name="Picture 2" descr="Resultado de imagem para london bombing ww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63" y="2331389"/>
            <a:ext cx="4379005" cy="246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5478945" y="2404798"/>
            <a:ext cx="577069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sz="2800" dirty="0"/>
              <a:t>Translado da equipe de Chain e </a:t>
            </a:r>
            <a:r>
              <a:rPr lang="pt-BR" sz="2800" dirty="0" err="1"/>
              <a:t>Florey</a:t>
            </a:r>
            <a:r>
              <a:rPr lang="pt-BR" sz="2800" dirty="0"/>
              <a:t>, da Inglaterra para os Estados Unidos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95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dirty="0"/>
              <a:t>Surge a resistência microbiana</a:t>
            </a:r>
            <a:br>
              <a:rPr lang="pt-BR" sz="4000" dirty="0"/>
            </a:br>
            <a:r>
              <a:rPr lang="pt-BR" sz="4000" dirty="0"/>
              <a:t>à penicilina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80321" y="2099937"/>
            <a:ext cx="96884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pt-BR" sz="2800" dirty="0"/>
              <a:t>1947 – 60% das cepas de </a:t>
            </a:r>
            <a:r>
              <a:rPr lang="pt-BR" sz="2800" i="1" dirty="0"/>
              <a:t>S. aureus</a:t>
            </a:r>
            <a:r>
              <a:rPr lang="pt-BR" sz="2800" dirty="0"/>
              <a:t>, nos Estados Unidos,   </a:t>
            </a:r>
          </a:p>
          <a:p>
            <a:pPr eaLnBrk="1" hangingPunct="1">
              <a:defRPr/>
            </a:pPr>
            <a:r>
              <a:rPr lang="pt-BR" sz="2800" dirty="0"/>
              <a:t>               resistentes à Penicilina (hoje, resistência total)</a:t>
            </a:r>
          </a:p>
          <a:p>
            <a:pPr eaLnBrk="1" hangingPunct="1">
              <a:defRPr/>
            </a:pPr>
            <a:endParaRPr lang="pt-BR" sz="2800" dirty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pt-BR" sz="2800" dirty="0"/>
              <a:t>1982 – Vietnã: cepa de Gonococo resistente </a:t>
            </a:r>
          </a:p>
          <a:p>
            <a:pPr eaLnBrk="1" hangingPunct="1">
              <a:defRPr/>
            </a:pPr>
            <a:r>
              <a:rPr lang="pt-BR" sz="2800" dirty="0"/>
              <a:t>               (hoje resistência total)</a:t>
            </a:r>
          </a:p>
          <a:p>
            <a:pPr eaLnBrk="1" hangingPunct="1">
              <a:defRPr/>
            </a:pPr>
            <a:endParaRPr lang="pt-BR" sz="2800" dirty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pt-BR" sz="2800" dirty="0"/>
              <a:t>Ultimamente: resistência do Pneumococo</a:t>
            </a:r>
          </a:p>
          <a:p>
            <a:pPr eaLnBrk="1" hangingPunct="1">
              <a:defRPr/>
            </a:pPr>
            <a:endParaRPr lang="pt-BR" sz="2800" dirty="0"/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Resistência pode ser:</a:t>
            </a:r>
            <a:r>
              <a:rPr lang="pt-BR" sz="2800" b="1" dirty="0"/>
              <a:t> - </a:t>
            </a:r>
            <a:r>
              <a:rPr lang="pt-BR" sz="2800" dirty="0"/>
              <a:t>cromossômica</a:t>
            </a:r>
          </a:p>
          <a:p>
            <a:pPr eaLnBrk="1" hangingPunct="1">
              <a:buClr>
                <a:srgbClr val="FFC000"/>
              </a:buClr>
              <a:defRPr/>
            </a:pPr>
            <a:r>
              <a:rPr lang="pt-BR" sz="2800" b="1" dirty="0"/>
              <a:t>                                     - mediada por </a:t>
            </a:r>
            <a:r>
              <a:rPr lang="pt-BR" sz="2800" b="1" dirty="0" err="1"/>
              <a:t>plasmídio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4687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04C77-9BA6-9C28-829E-79D38DD2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200" dirty="0"/>
              <a:t>Resistência transferível</a:t>
            </a:r>
            <a:br>
              <a:rPr lang="pt-BR" sz="3200" dirty="0"/>
            </a:br>
            <a:r>
              <a:rPr lang="pt-BR" sz="3200" dirty="0" err="1"/>
              <a:t>Plasmídio</a:t>
            </a:r>
            <a:r>
              <a:rPr lang="pt-BR" sz="3200" dirty="0"/>
              <a:t> </a:t>
            </a:r>
            <a:r>
              <a:rPr lang="pt-BR" sz="3200" dirty="0" err="1"/>
              <a:t>conjugante</a:t>
            </a:r>
            <a:r>
              <a:rPr lang="pt-BR" sz="3200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5DCDC7-4888-D1D8-011F-74785B56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0" y="2196269"/>
            <a:ext cx="12092300" cy="45121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800" dirty="0"/>
              <a:t>Célula doadora cede uma fita da cadeia de DNA à receptora</a:t>
            </a:r>
          </a:p>
          <a:p>
            <a:pPr>
              <a:defRPr/>
            </a:pPr>
            <a:r>
              <a:rPr lang="pt-BR" sz="2800" dirty="0"/>
              <a:t>Replicação das fitas</a:t>
            </a:r>
          </a:p>
          <a:p>
            <a:pPr>
              <a:defRPr/>
            </a:pPr>
            <a:r>
              <a:rPr lang="pt-BR" sz="2800" dirty="0"/>
              <a:t>Dupla cadeia de DNA será reconstituída nas duas bactérias</a:t>
            </a:r>
          </a:p>
          <a:p>
            <a:pPr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sz="2000" dirty="0"/>
          </a:p>
          <a:p>
            <a:pPr>
              <a:defRPr/>
            </a:pPr>
            <a:endParaRPr lang="pt-BR" sz="2800" dirty="0"/>
          </a:p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800" dirty="0"/>
              <a:t>A partir daí a receptora será uma nova-doadora e fará seguir o processo</a:t>
            </a:r>
            <a:r>
              <a:rPr lang="pt-BR" dirty="0"/>
              <a:t>           </a:t>
            </a: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30736FB3-C371-0160-0B43-1BFCAEB5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0359" y="3891735"/>
            <a:ext cx="307000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6953" y="7217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/>
              <a:t>Resistência</a:t>
            </a:r>
            <a:endParaRPr lang="pt-B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6953" y="2185968"/>
            <a:ext cx="10595237" cy="44719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dirty="0">
                <a:latin typeface="+mj-lt"/>
              </a:rPr>
              <a:t>É fenômeno adquirido e depende de modificação do patrimônio genético da bactéria</a:t>
            </a:r>
          </a:p>
          <a:p>
            <a:pPr eaLnBrk="1" hangingPunct="1">
              <a:defRPr/>
            </a:pPr>
            <a:endParaRPr lang="pt-BR" sz="2800" dirty="0">
              <a:latin typeface="+mj-lt"/>
            </a:endParaRPr>
          </a:p>
          <a:p>
            <a:pPr eaLnBrk="1" hangingPunct="1">
              <a:defRPr/>
            </a:pPr>
            <a:r>
              <a:rPr lang="pt-BR" sz="2800" dirty="0">
                <a:latin typeface="+mj-lt"/>
              </a:rPr>
              <a:t>Atinge hoje, em maior ou menor grau, </a:t>
            </a:r>
            <a:r>
              <a:rPr lang="pt-BR" sz="2800" b="1" dirty="0">
                <a:latin typeface="+mj-lt"/>
              </a:rPr>
              <a:t>TODOS</a:t>
            </a:r>
            <a:r>
              <a:rPr lang="pt-BR" sz="2800" dirty="0">
                <a:latin typeface="+mj-lt"/>
              </a:rPr>
              <a:t> os antibióticos </a:t>
            </a:r>
          </a:p>
          <a:p>
            <a:pPr marL="0" indent="0">
              <a:buNone/>
              <a:defRPr/>
            </a:pPr>
            <a:endParaRPr lang="pt-BR" sz="2800" dirty="0">
              <a:latin typeface="+mj-lt"/>
            </a:endParaRPr>
          </a:p>
          <a:p>
            <a:pPr algn="just" eaLnBrk="1" hangingPunct="1">
              <a:defRPr/>
            </a:pPr>
            <a:r>
              <a:rPr lang="pt-BR" sz="2800" dirty="0">
                <a:latin typeface="+mj-lt"/>
              </a:rPr>
              <a:t>Há resistência quando uma bactéria não é inibida, ou morta, ante uma concentração do antibiótico (</a:t>
            </a:r>
            <a:r>
              <a:rPr lang="pt-BR" sz="2800" i="1" dirty="0">
                <a:latin typeface="+mj-lt"/>
              </a:rPr>
              <a:t>“in vitro”)</a:t>
            </a:r>
            <a:r>
              <a:rPr lang="pt-BR" sz="2800" dirty="0">
                <a:latin typeface="+mj-lt"/>
              </a:rPr>
              <a:t>, correspondente à que seria obtida no sangue ou tecidos do paciente, durante o tratamento. </a:t>
            </a:r>
          </a:p>
        </p:txBody>
      </p:sp>
    </p:spTree>
    <p:extLst>
      <p:ext uri="{BB962C8B-B14F-4D97-AF65-F5344CB8AC3E}">
        <p14:creationId xmlns:p14="http://schemas.microsoft.com/office/powerpoint/2010/main" val="20216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0321" y="2403985"/>
            <a:ext cx="10745485" cy="389614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pt-BR" sz="700" dirty="0">
              <a:solidFill>
                <a:srgbClr val="FFCC99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pt-BR" sz="1100" dirty="0"/>
          </a:p>
          <a:p>
            <a:pPr algn="ctr" eaLnBrk="1" hangingPunct="1">
              <a:buFontTx/>
              <a:buNone/>
              <a:defRPr/>
            </a:pPr>
            <a:endParaRPr lang="pt-BR" sz="1100" dirty="0"/>
          </a:p>
          <a:p>
            <a:pPr algn="ctr" eaLnBrk="1" hangingPunct="1">
              <a:buFontTx/>
              <a:buNone/>
              <a:defRPr/>
            </a:pPr>
            <a:endParaRPr lang="pt-BR" sz="1100" dirty="0"/>
          </a:p>
          <a:p>
            <a:pPr algn="ctr" eaLnBrk="1" hangingPunct="1">
              <a:buFontTx/>
              <a:buNone/>
              <a:defRPr/>
            </a:pPr>
            <a:r>
              <a:rPr lang="pt-BR" sz="2800" dirty="0"/>
              <a:t>  Mas, também</a:t>
            </a:r>
          </a:p>
          <a:p>
            <a:pPr eaLnBrk="1" hangingPunct="1">
              <a:buFontTx/>
              <a:buNone/>
              <a:defRPr/>
            </a:pPr>
            <a:endParaRPr lang="pt-BR" sz="2800" dirty="0"/>
          </a:p>
          <a:p>
            <a:pPr eaLnBrk="1" hangingPunct="1">
              <a:lnSpc>
                <a:spcPct val="160000"/>
              </a:lnSpc>
              <a:defRPr/>
            </a:pPr>
            <a:r>
              <a:rPr lang="pt-BR" sz="2800" dirty="0"/>
              <a:t>Uso sem prescrição (</a:t>
            </a:r>
            <a:r>
              <a:rPr lang="pt-BR" sz="2800" dirty="0" err="1"/>
              <a:t>Anvisa</a:t>
            </a:r>
            <a:r>
              <a:rPr lang="pt-BR" sz="2800" dirty="0"/>
              <a:t>) - “jeitinho”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pt-BR" sz="2800" dirty="0"/>
              <a:t>Prescrição desnecessária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pt-BR" sz="2800" dirty="0"/>
              <a:t>Prescrição inadequada</a:t>
            </a:r>
          </a:p>
        </p:txBody>
      </p:sp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BEFDD00A-204E-45C2-B629-5AB1F1705C53}"/>
              </a:ext>
            </a:extLst>
          </p:cNvPr>
          <p:cNvSpPr/>
          <p:nvPr/>
        </p:nvSpPr>
        <p:spPr>
          <a:xfrm>
            <a:off x="3539716" y="2336872"/>
            <a:ext cx="5112568" cy="86409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Resistência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267" y="705266"/>
            <a:ext cx="7427168" cy="1139825"/>
          </a:xfrm>
        </p:spPr>
        <p:txBody>
          <a:bodyPr>
            <a:normAutofit/>
          </a:bodyPr>
          <a:lstStyle/>
          <a:p>
            <a:r>
              <a:rPr lang="pt-BR" sz="4000" dirty="0"/>
              <a:t>Prescrição Desnecessária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0321" y="2336873"/>
            <a:ext cx="10326035" cy="3599316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2800" b="1" dirty="0"/>
              <a:t>O binômio febre / antibiótico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800" b="1" dirty="0"/>
          </a:p>
          <a:p>
            <a:pPr eaLnBrk="1" hangingPunct="1">
              <a:defRPr/>
            </a:pPr>
            <a:r>
              <a:rPr lang="pt-BR" sz="2800" dirty="0"/>
              <a:t> Febres - não infecciosas: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pt-BR" sz="2800" dirty="0"/>
              <a:t>Doenças metabólicas,  endócrinas,  </a:t>
            </a:r>
            <a:r>
              <a:rPr lang="pt-BR" sz="2800" dirty="0" err="1"/>
              <a:t>colagenoses</a:t>
            </a:r>
            <a:r>
              <a:rPr lang="pt-BR" sz="2800" dirty="0"/>
              <a:t>, trauma,  infarto,  hemorragias,  medicamentos, </a:t>
            </a:r>
            <a:r>
              <a:rPr lang="pt-BR" sz="2800" dirty="0" err="1"/>
              <a:t>etc</a:t>
            </a:r>
            <a:endParaRPr lang="pt-BR" sz="2800" dirty="0"/>
          </a:p>
          <a:p>
            <a:pPr eaLnBrk="1" hangingPunct="1">
              <a:defRPr/>
            </a:pPr>
            <a:endParaRPr lang="pt-BR" sz="2800" dirty="0"/>
          </a:p>
          <a:p>
            <a:pPr eaLnBrk="1" hangingPunct="1">
              <a:defRPr/>
            </a:pPr>
            <a:r>
              <a:rPr lang="pt-BR" sz="2800" dirty="0"/>
              <a:t>Infecciosas: Virais, parasitárias, fúngicas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154" y="876171"/>
            <a:ext cx="8229600" cy="951185"/>
          </a:xfrm>
        </p:spPr>
        <p:txBody>
          <a:bodyPr/>
          <a:lstStyle/>
          <a:p>
            <a:r>
              <a:rPr lang="pt-BR" sz="4000" dirty="0"/>
              <a:t>Prescrição inadequada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-220034" y="2269823"/>
            <a:ext cx="9449492" cy="4824413"/>
          </a:xfrm>
        </p:spPr>
        <p:txBody>
          <a:bodyPr>
            <a:noAutofit/>
          </a:bodyPr>
          <a:lstStyle/>
          <a:p>
            <a:pPr marL="1257300" lvl="2" indent="-342900">
              <a:buFont typeface="Wingdings" pitchFamily="2" charset="2"/>
              <a:buAutoNum type="arabicPeriod"/>
            </a:pPr>
            <a:r>
              <a:rPr lang="pt-BR" sz="2400" dirty="0"/>
              <a:t>– Desconhecimento do espectro do antibiótico</a:t>
            </a:r>
          </a:p>
          <a:p>
            <a:pPr marL="1257300" lvl="2" indent="-342900">
              <a:buFont typeface="Wingdings" pitchFamily="2" charset="2"/>
              <a:buAutoNum type="arabicPeriod"/>
            </a:pPr>
            <a:r>
              <a:rPr lang="pt-BR" sz="2400" dirty="0"/>
              <a:t>– Desconhecimento da farmacocinética do antibiótico</a:t>
            </a:r>
          </a:p>
          <a:p>
            <a:pPr marL="1257300" lvl="2" indent="-342900">
              <a:buFont typeface="Wingdings" pitchFamily="2" charset="2"/>
              <a:buAutoNum type="arabicPeriod"/>
            </a:pPr>
            <a:r>
              <a:rPr lang="pt-BR" sz="2400" dirty="0"/>
              <a:t>– Uso de doses abaixo do necessário</a:t>
            </a:r>
          </a:p>
          <a:p>
            <a:pPr marL="1257300" lvl="2" indent="-342900">
              <a:buFont typeface="Wingdings" pitchFamily="2" charset="2"/>
              <a:buAutoNum type="arabicPeriod"/>
            </a:pPr>
            <a:r>
              <a:rPr lang="pt-BR" sz="2400" dirty="0"/>
              <a:t>– Desobediência à vida útil do antibiótico   </a:t>
            </a:r>
          </a:p>
          <a:p>
            <a:pPr marL="2133600" lvl="4" indent="-304800">
              <a:buNone/>
            </a:pPr>
            <a:r>
              <a:rPr lang="pt-BR" sz="3600" dirty="0"/>
              <a:t>     </a:t>
            </a:r>
            <a:r>
              <a:rPr lang="pt-BR" sz="3200" dirty="0"/>
              <a:t>                </a:t>
            </a:r>
          </a:p>
          <a:p>
            <a:pPr marL="2133600" lvl="4" indent="-304800">
              <a:buNone/>
            </a:pPr>
            <a:r>
              <a:rPr lang="pt-BR" sz="2000" dirty="0"/>
              <a:t>                  </a:t>
            </a:r>
          </a:p>
          <a:p>
            <a:pPr marL="2133600" lvl="4" indent="-304800">
              <a:buNone/>
            </a:pPr>
            <a:endParaRPr lang="pt-BR" sz="900" dirty="0"/>
          </a:p>
          <a:p>
            <a:pPr marL="2133600" lvl="4" indent="-304800">
              <a:buNone/>
            </a:pPr>
            <a:endParaRPr lang="pt-BR" sz="900" dirty="0"/>
          </a:p>
          <a:p>
            <a:pPr marL="2133600" lvl="4" indent="-304800">
              <a:buNone/>
            </a:pPr>
            <a:endParaRPr lang="pt-BR" sz="900" dirty="0"/>
          </a:p>
          <a:p>
            <a:pPr marL="2133600" lvl="4" indent="-304800">
              <a:buNone/>
            </a:pPr>
            <a:endParaRPr lang="pt-BR" sz="900" dirty="0"/>
          </a:p>
          <a:p>
            <a:pPr marL="2133600" lvl="4" indent="-304800">
              <a:buNone/>
            </a:pPr>
            <a:endParaRPr lang="pt-BR" sz="900" dirty="0"/>
          </a:p>
          <a:p>
            <a:pPr marL="1257300" lvl="2" indent="-342900">
              <a:buFont typeface="Wingdings" pitchFamily="2" charset="2"/>
              <a:buAutoNum type="arabicPeriod"/>
            </a:pPr>
            <a:r>
              <a:rPr lang="pt-BR" sz="2400" dirty="0"/>
              <a:t>– </a:t>
            </a:r>
            <a:r>
              <a:rPr lang="pt-BR" sz="2400" dirty="0" err="1"/>
              <a:t>A“dança</a:t>
            </a:r>
            <a:r>
              <a:rPr lang="pt-BR" sz="2400" dirty="0"/>
              <a:t>” dos antibióticos (Prof. </a:t>
            </a:r>
            <a:r>
              <a:rPr lang="pt-BR" sz="2400" dirty="0" err="1"/>
              <a:t>Hélvio</a:t>
            </a:r>
            <a:r>
              <a:rPr lang="pt-BR" sz="2400" dirty="0"/>
              <a:t> Auto)</a:t>
            </a:r>
          </a:p>
          <a:p>
            <a:pPr marL="1257300" lvl="2" indent="-342900">
              <a:buFont typeface="Wingdings" pitchFamily="2" charset="2"/>
              <a:buAutoNum type="arabicPeriod"/>
            </a:pPr>
            <a:r>
              <a:rPr lang="pt-BR" sz="2400" dirty="0"/>
              <a:t>-  Suspensão precoce da medicação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30F31F-5CBF-464D-9995-4225C5DD970F}"/>
              </a:ext>
            </a:extLst>
          </p:cNvPr>
          <p:cNvSpPr/>
          <p:nvPr/>
        </p:nvSpPr>
        <p:spPr>
          <a:xfrm>
            <a:off x="3154129" y="3970768"/>
            <a:ext cx="5372335" cy="41651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400" dirty="0"/>
              <a:t>Meia vida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961079-E43A-4183-81F6-11B4390590FB}"/>
              </a:ext>
            </a:extLst>
          </p:cNvPr>
          <p:cNvSpPr/>
          <p:nvPr/>
        </p:nvSpPr>
        <p:spPr>
          <a:xfrm>
            <a:off x="3137708" y="4473774"/>
            <a:ext cx="5372336" cy="41651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72000" rIns="72000" rtlCol="0" anchor="ctr" anchorCtr="0"/>
          <a:lstStyle/>
          <a:p>
            <a:pPr marL="457200" indent="-457200" algn="ctr">
              <a:defRPr/>
            </a:pPr>
            <a:r>
              <a:rPr lang="pt-BR" sz="2400" dirty="0">
                <a:solidFill>
                  <a:schemeClr val="tx1"/>
                </a:solidFill>
              </a:rPr>
              <a:t>Concentração inibitória mínima (CIM)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5F40844-B819-41CB-BE35-F1B9BBA9C606}"/>
              </a:ext>
            </a:extLst>
          </p:cNvPr>
          <p:cNvSpPr/>
          <p:nvPr/>
        </p:nvSpPr>
        <p:spPr>
          <a:xfrm>
            <a:off x="2891628" y="3954582"/>
            <a:ext cx="212953" cy="1482332"/>
          </a:xfrm>
          <a:prstGeom prst="leftBrace">
            <a:avLst>
              <a:gd name="adj1" fmla="val 11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4211EC-5882-429B-B44F-0A29022D7251}"/>
              </a:ext>
            </a:extLst>
          </p:cNvPr>
          <p:cNvCxnSpPr>
            <a:cxnSpLocks/>
          </p:cNvCxnSpPr>
          <p:nvPr/>
        </p:nvCxnSpPr>
        <p:spPr>
          <a:xfrm flipH="1">
            <a:off x="1303901" y="3798000"/>
            <a:ext cx="5469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E1B0FF-5B69-47EF-A9E8-3881B3D397F6}"/>
              </a:ext>
            </a:extLst>
          </p:cNvPr>
          <p:cNvSpPr/>
          <p:nvPr/>
        </p:nvSpPr>
        <p:spPr>
          <a:xfrm>
            <a:off x="3137707" y="4976780"/>
            <a:ext cx="5372335" cy="41651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72000" rIns="72000" rtlCol="0" anchor="ctr" anchorCtr="0"/>
          <a:lstStyle/>
          <a:p>
            <a:pPr marL="457200" indent="-457200" algn="ctr">
              <a:defRPr/>
            </a:pPr>
            <a:r>
              <a:rPr lang="pt-BR" sz="2400" dirty="0">
                <a:solidFill>
                  <a:schemeClr val="tx1"/>
                </a:solidFill>
              </a:rPr>
              <a:t>Concentração Tissular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1DE6E-C7D9-4FB1-AF15-2E18384CC8A5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1847513" y="3798000"/>
            <a:ext cx="1044114" cy="8977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0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D8F6CA-E9D7-4C64-80BD-166FF8A0B6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6781" y="1713458"/>
            <a:ext cx="10358438" cy="3598863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800" dirty="0"/>
              <a:t>A paixão é fascinante porque não obedece à razão </a:t>
            </a:r>
          </a:p>
          <a:p>
            <a:pPr marL="0" indent="0" algn="ctr">
              <a:buNone/>
            </a:pPr>
            <a:r>
              <a:rPr lang="pt-BR" sz="2800" dirty="0"/>
              <a:t>Já a prescrição médica, como incontáveis atividades humanas, é racional e depende de decisão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142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92A0607-9CB6-42B4-9A29-503F7A26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+mj-lt"/>
              </a:rPr>
              <a:t>A decisão de usar o antibiótico</a:t>
            </a:r>
            <a:endParaRPr lang="pt-BR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495514" y="1670689"/>
            <a:ext cx="9001125" cy="25923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pt-BR" sz="3900" dirty="0">
                <a:cs typeface="Andalus" pitchFamily="18" charset="-78"/>
              </a:rPr>
              <a:t>“A palavra não foi feita para enfeitar, brilhar como ouro falso. A palavra foi feita para dizer.”</a:t>
            </a:r>
          </a:p>
          <a:p>
            <a:pPr algn="just">
              <a:defRPr/>
            </a:pP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Graciliano Ramos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1026" name="Picture 2" descr="https://upload.wikimedia.org/wikipedia/pt/thumb/0/09/GracilianoRamos.jpg/200px-GracilianoRa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14" y="3141664"/>
            <a:ext cx="2376264" cy="324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058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m andré">
            <a:extLst>
              <a:ext uri="{FF2B5EF4-FFF2-40B4-BE49-F238E27FC236}">
                <a16:creationId xmlns:a16="http://schemas.microsoft.com/office/drawing/2014/main" id="{BA0E1AB5-0619-4AE3-AD90-1DC9436B2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5140" y="862012"/>
            <a:ext cx="69342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87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06B15-7F26-4D6B-AE07-E8CBB476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Para evitar dúvidas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3A8CBA-F298-48FD-9591-AC4A510C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069" y="2177483"/>
            <a:ext cx="9613861" cy="3599316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sz="4800" dirty="0"/>
              <a:t>Normas gerais da prescrição</a:t>
            </a:r>
          </a:p>
        </p:txBody>
      </p:sp>
    </p:spTree>
    <p:extLst>
      <p:ext uri="{BB962C8B-B14F-4D97-AF65-F5344CB8AC3E}">
        <p14:creationId xmlns:p14="http://schemas.microsoft.com/office/powerpoint/2010/main" val="865018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0321" y="2423316"/>
            <a:ext cx="8144134" cy="137307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dirty="0"/>
              <a:t>A escolha do antibiótico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0B39C-D99A-4866-9225-7296E667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62" y="753228"/>
            <a:ext cx="9613861" cy="1080938"/>
          </a:xfrm>
        </p:spPr>
        <p:txBody>
          <a:bodyPr/>
          <a:lstStyle/>
          <a:p>
            <a:r>
              <a:rPr lang="pt-BR" dirty="0"/>
              <a:t>O que fazer para prescrever antibióticos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00AC47-385E-4734-889A-799B6BADC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10792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1. Ter o diagnóstico etiológico: definido ou suspeito</a:t>
            </a:r>
          </a:p>
          <a:p>
            <a:pPr marL="0" indent="0">
              <a:buNone/>
            </a:pPr>
            <a:r>
              <a:rPr lang="pt-BR" sz="2800" dirty="0"/>
              <a:t>2. Conhecer as características básicas do agente etiológico</a:t>
            </a:r>
          </a:p>
          <a:p>
            <a:pPr marL="0" indent="0">
              <a:buNone/>
            </a:pPr>
            <a:r>
              <a:rPr lang="pt-BR" sz="2800" dirty="0"/>
              <a:t>3. Conhecer o antibiótico – Espectro antimicrobiano</a:t>
            </a:r>
          </a:p>
          <a:p>
            <a:pPr marL="0" indent="0">
              <a:buNone/>
            </a:pPr>
            <a:r>
              <a:rPr lang="pt-BR" sz="2800" dirty="0"/>
              <a:t>                                         Farmacocinética</a:t>
            </a:r>
          </a:p>
          <a:p>
            <a:pPr marL="0" indent="0">
              <a:buNone/>
            </a:pPr>
            <a:r>
              <a:rPr lang="pt-BR" sz="2800" dirty="0"/>
              <a:t>                                         Dose eficaz</a:t>
            </a:r>
          </a:p>
          <a:p>
            <a:pPr marL="0" indent="0">
              <a:buNone/>
            </a:pPr>
            <a:r>
              <a:rPr lang="pt-BR" sz="2800"/>
              <a:t>                                         Efeitos </a:t>
            </a:r>
            <a:r>
              <a:rPr lang="pt-BR" sz="2800" dirty="0"/>
              <a:t>adversos</a:t>
            </a:r>
          </a:p>
          <a:p>
            <a:pPr marL="0" indent="0">
              <a:buNone/>
            </a:pPr>
            <a:r>
              <a:rPr lang="pt-BR" sz="2800" dirty="0"/>
              <a:t>4. Conhecer o paciente</a:t>
            </a:r>
          </a:p>
        </p:txBody>
      </p:sp>
    </p:spTree>
    <p:extLst>
      <p:ext uri="{BB962C8B-B14F-4D97-AF65-F5344CB8AC3E}">
        <p14:creationId xmlns:p14="http://schemas.microsoft.com/office/powerpoint/2010/main" val="20741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6AA4599-6692-42A5-9BEE-AE20AF6B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70" y="2883606"/>
            <a:ext cx="9613860" cy="1090788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1. DIAGNÓSTICO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970405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04458-A9B2-42E6-BB2D-D154794D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Diagnóstico</a:t>
            </a:r>
            <a:endParaRPr lang="pt-B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6098" y="2505456"/>
            <a:ext cx="9613861" cy="3599316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  <a:defRPr/>
            </a:pPr>
            <a:r>
              <a:rPr lang="pt-BR" sz="2800" b="1" dirty="0"/>
              <a:t>Clínico</a:t>
            </a:r>
            <a:r>
              <a:rPr lang="pt-BR" sz="2800" dirty="0"/>
              <a:t>: pode, às vezes, conter o diagnóstico etiológico</a:t>
            </a:r>
            <a:endParaRPr lang="pt-BR" dirty="0"/>
          </a:p>
          <a:p>
            <a:pPr lvl="1">
              <a:lnSpc>
                <a:spcPct val="80000"/>
              </a:lnSpc>
              <a:defRPr/>
            </a:pPr>
            <a:endParaRPr lang="pt-BR" dirty="0"/>
          </a:p>
          <a:p>
            <a:pPr lvl="1">
              <a:lnSpc>
                <a:spcPct val="120000"/>
              </a:lnSpc>
              <a:defRPr/>
            </a:pPr>
            <a:r>
              <a:rPr lang="pt-BR" sz="2800" b="1" dirty="0" err="1"/>
              <a:t>Faringo-tonsilite</a:t>
            </a:r>
            <a:r>
              <a:rPr lang="pt-BR" sz="2800" b="1" dirty="0"/>
              <a:t>, erisipela, infecção superficial de pele </a:t>
            </a:r>
            <a:r>
              <a:rPr lang="pt-BR" sz="2800" dirty="0"/>
              <a:t>= Estreptococo</a:t>
            </a:r>
          </a:p>
          <a:p>
            <a:pPr>
              <a:lnSpc>
                <a:spcPct val="80000"/>
              </a:lnSpc>
              <a:defRPr/>
            </a:pPr>
            <a:endParaRPr lang="pt-BR" b="1" dirty="0"/>
          </a:p>
          <a:p>
            <a:pPr lvl="1">
              <a:lnSpc>
                <a:spcPct val="80000"/>
              </a:lnSpc>
              <a:defRPr/>
            </a:pPr>
            <a:r>
              <a:rPr lang="pt-BR" sz="2800" b="1" dirty="0"/>
              <a:t>Infecção profunda da pele</a:t>
            </a:r>
            <a:r>
              <a:rPr lang="pt-BR" sz="2800" dirty="0"/>
              <a:t>  =  Estafilococo</a:t>
            </a:r>
            <a:endParaRPr lang="pt-BR" dirty="0"/>
          </a:p>
          <a:p>
            <a:pPr>
              <a:lnSpc>
                <a:spcPct val="80000"/>
              </a:lnSpc>
              <a:defRPr/>
            </a:pPr>
            <a:endParaRPr lang="pt-BR" dirty="0"/>
          </a:p>
          <a:p>
            <a:pPr lvl="1">
              <a:lnSpc>
                <a:spcPct val="80000"/>
              </a:lnSpc>
              <a:defRPr/>
            </a:pPr>
            <a:r>
              <a:rPr lang="pt-BR" sz="2800" b="1" dirty="0"/>
              <a:t>Pneumonia</a:t>
            </a:r>
            <a:r>
              <a:rPr lang="pt-BR" sz="2800" dirty="0"/>
              <a:t> = Pneumococo em cerca de 75% dos casos</a:t>
            </a:r>
            <a:endParaRPr lang="pt-BR" sz="21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100" dirty="0"/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AC5C8-992E-49EB-B27B-A6E9E552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Em algumas situações - pistas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2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457200" lvl="1" indent="-342900">
              <a:buSzPct val="100000"/>
            </a:pPr>
            <a:r>
              <a:rPr lang="pt-BR" sz="2800" b="1" dirty="0"/>
              <a:t>Meningite</a:t>
            </a:r>
            <a:endParaRPr lang="pt-BR" sz="1200" dirty="0"/>
          </a:p>
          <a:p>
            <a:pPr marL="0" indent="0">
              <a:buNone/>
            </a:pPr>
            <a:r>
              <a:rPr lang="pt-BR" sz="2400" dirty="0">
                <a:solidFill>
                  <a:schemeClr val="tx2"/>
                </a:solidFill>
              </a:rPr>
              <a:t> </a:t>
            </a:r>
          </a:p>
          <a:p>
            <a:endParaRPr lang="pt-BR" sz="1050" dirty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pt-BR" dirty="0"/>
              <a:t>                                                          </a:t>
            </a:r>
          </a:p>
          <a:p>
            <a:pPr marL="45720" indent="0">
              <a:buNone/>
            </a:pPr>
            <a:endParaRPr lang="pt-BR" sz="4000" dirty="0"/>
          </a:p>
          <a:p>
            <a:pPr marL="45720" indent="0">
              <a:buNone/>
            </a:pPr>
            <a:r>
              <a:rPr lang="pt-BR" dirty="0"/>
              <a:t>						</a:t>
            </a:r>
          </a:p>
        </p:txBody>
      </p:sp>
      <p:pic>
        <p:nvPicPr>
          <p:cNvPr id="1026" name="Picture 2" descr="C:\Users\Jose\Documents\José\Imagens\meningococcemia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50" y="4005064"/>
            <a:ext cx="3636231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AutoShape 2"/>
          <p:cNvSpPr>
            <a:spLocks/>
          </p:cNvSpPr>
          <p:nvPr/>
        </p:nvSpPr>
        <p:spPr bwMode="auto">
          <a:xfrm>
            <a:off x="5804387" y="2218485"/>
            <a:ext cx="4135873" cy="1152525"/>
          </a:xfrm>
          <a:prstGeom prst="accentCallout1">
            <a:avLst>
              <a:gd name="adj1" fmla="val 12396"/>
              <a:gd name="adj2" fmla="val -1809"/>
              <a:gd name="adj3" fmla="val 67955"/>
              <a:gd name="adj4" fmla="val -69429"/>
            </a:avLst>
          </a:prstGeom>
          <a:solidFill>
            <a:schemeClr val="accent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1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400" dirty="0"/>
              <a:t>RN – </a:t>
            </a:r>
            <a:r>
              <a:rPr lang="pt-BR" sz="2400" dirty="0" err="1"/>
              <a:t>enterobactérias</a:t>
            </a:r>
            <a:endParaRPr lang="pt-BR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400" dirty="0" err="1"/>
              <a:t>Petéquias</a:t>
            </a:r>
            <a:r>
              <a:rPr lang="pt-BR" sz="2400" dirty="0"/>
              <a:t> - </a:t>
            </a:r>
            <a:r>
              <a:rPr lang="pt-BR" sz="2400" dirty="0" err="1"/>
              <a:t>meningococo</a:t>
            </a:r>
            <a:endParaRPr lang="pt-BR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dirty="0"/>
              <a:t>                                                 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48" y="3933011"/>
            <a:ext cx="4584576" cy="2565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9C833E2B-6894-49C2-BCBA-19FF423C2F69}"/>
              </a:ext>
            </a:extLst>
          </p:cNvPr>
          <p:cNvSpPr/>
          <p:nvPr/>
        </p:nvSpPr>
        <p:spPr>
          <a:xfrm>
            <a:off x="2629137" y="1830135"/>
            <a:ext cx="5256584" cy="86409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Sepse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8D023925-19B9-4C60-BA2B-444646EB1755}"/>
              </a:ext>
            </a:extLst>
          </p:cNvPr>
          <p:cNvSpPr/>
          <p:nvPr/>
        </p:nvSpPr>
        <p:spPr>
          <a:xfrm>
            <a:off x="2629137" y="3057917"/>
            <a:ext cx="5256584" cy="86409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Infecção urinária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de cantos arredondados 4">
            <a:extLst>
              <a:ext uri="{FF2B5EF4-FFF2-40B4-BE49-F238E27FC236}">
                <a16:creationId xmlns:a16="http://schemas.microsoft.com/office/drawing/2014/main" id="{F9BAF28E-F8F8-46D6-9E97-C1CB053305D1}"/>
              </a:ext>
            </a:extLst>
          </p:cNvPr>
          <p:cNvSpPr/>
          <p:nvPr/>
        </p:nvSpPr>
        <p:spPr>
          <a:xfrm>
            <a:off x="2629137" y="4285699"/>
            <a:ext cx="5256584" cy="86409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 de etiologia obscura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9B84ED-030F-4D96-8C7C-17D91393947F}"/>
              </a:ext>
            </a:extLst>
          </p:cNvPr>
          <p:cNvSpPr/>
          <p:nvPr/>
        </p:nvSpPr>
        <p:spPr>
          <a:xfrm>
            <a:off x="8101745" y="1830135"/>
            <a:ext cx="792088" cy="86409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C8B121-CDCE-4DF0-8AF2-00513A4B972A}"/>
              </a:ext>
            </a:extLst>
          </p:cNvPr>
          <p:cNvSpPr/>
          <p:nvPr/>
        </p:nvSpPr>
        <p:spPr>
          <a:xfrm>
            <a:off x="8105515" y="3057917"/>
            <a:ext cx="792088" cy="86409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2A859A-46D2-4824-B360-6F7F6FDEB2CF}"/>
              </a:ext>
            </a:extLst>
          </p:cNvPr>
          <p:cNvSpPr/>
          <p:nvPr/>
        </p:nvSpPr>
        <p:spPr>
          <a:xfrm>
            <a:off x="8101745" y="4285699"/>
            <a:ext cx="792088" cy="86409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54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77AB1-5FD0-4604-B501-9C8F80DD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Exames complementares</a:t>
            </a:r>
            <a:endParaRPr lang="pt-BR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0321" y="2336872"/>
            <a:ext cx="9613861" cy="4013593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pt-BR" sz="2800" b="1" dirty="0"/>
              <a:t>Hemograma</a:t>
            </a:r>
          </a:p>
          <a:p>
            <a:pPr marL="0" indent="0">
              <a:buNone/>
              <a:defRPr/>
            </a:pPr>
            <a:endParaRPr lang="pt-BR" b="1" dirty="0"/>
          </a:p>
          <a:p>
            <a:pPr lvl="1">
              <a:defRPr/>
            </a:pPr>
            <a:r>
              <a:rPr lang="pt-BR" sz="2800" b="1" dirty="0"/>
              <a:t>Exames bacteriológicos</a:t>
            </a:r>
          </a:p>
          <a:p>
            <a:pPr>
              <a:defRPr/>
            </a:pPr>
            <a:endParaRPr lang="pt-BR" b="1" dirty="0"/>
          </a:p>
          <a:p>
            <a:pPr lvl="1">
              <a:defRPr/>
            </a:pPr>
            <a:r>
              <a:rPr lang="pt-BR" sz="2800" b="1" dirty="0"/>
              <a:t>Exames sorológicos</a:t>
            </a:r>
          </a:p>
          <a:p>
            <a:pPr>
              <a:defRPr/>
            </a:pPr>
            <a:endParaRPr lang="pt-BR" b="1" dirty="0"/>
          </a:p>
          <a:p>
            <a:pPr lvl="1">
              <a:defRPr/>
            </a:pPr>
            <a:r>
              <a:rPr lang="pt-BR" sz="2800" b="1" dirty="0"/>
              <a:t>Métodos por imagem</a:t>
            </a:r>
          </a:p>
          <a:p>
            <a:pPr lvl="1">
              <a:defRPr/>
            </a:pPr>
            <a:endParaRPr lang="pt-BR" sz="2800" b="1" dirty="0"/>
          </a:p>
          <a:p>
            <a:pPr lvl="1">
              <a:defRPr/>
            </a:pPr>
            <a:r>
              <a:rPr lang="pt-BR" sz="2800" b="1" dirty="0"/>
              <a:t>Identificação genética do agente (RT PCR)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0E1AB-508B-4166-A779-BDD5C1FA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err="1"/>
              <a:t>Leucograma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6B81E5-74AB-4255-B4CB-F6A6A0A6E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150" y="2303318"/>
            <a:ext cx="10812596" cy="40723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t-BR" sz="2000" dirty="0"/>
              <a:t>       Leucócitos..............................................15.000  ( 5.000 a 10.000 – média 8.000)</a:t>
            </a:r>
          </a:p>
          <a:p>
            <a:pPr marL="45720" indent="0">
              <a:buNone/>
            </a:pPr>
            <a:r>
              <a:rPr lang="pt-BR" sz="2000" dirty="0"/>
              <a:t>             Neutrófilos.........................................75%    (60%)</a:t>
            </a:r>
          </a:p>
          <a:p>
            <a:pPr marL="45720" indent="0">
              <a:buNone/>
            </a:pPr>
            <a:r>
              <a:rPr lang="pt-BR" sz="2000" dirty="0"/>
              <a:t>                  segmentados: 60%</a:t>
            </a:r>
          </a:p>
          <a:p>
            <a:pPr marL="45720" indent="0">
              <a:buNone/>
            </a:pPr>
            <a:r>
              <a:rPr lang="pt-BR" sz="2000" b="1" dirty="0"/>
              <a:t>                  bastonetes   : 15%</a:t>
            </a:r>
          </a:p>
          <a:p>
            <a:pPr marL="45720" indent="0">
              <a:buNone/>
            </a:pPr>
            <a:r>
              <a:rPr lang="pt-BR" sz="2000" dirty="0"/>
              <a:t>              Eosinófilos........................................0%       ( 2% a 4%)</a:t>
            </a:r>
          </a:p>
          <a:p>
            <a:pPr marL="45720" indent="0">
              <a:buNone/>
            </a:pPr>
            <a:r>
              <a:rPr lang="pt-BR" sz="2000" dirty="0"/>
              <a:t>              linfócitos.........................................20%      (30%)</a:t>
            </a:r>
          </a:p>
          <a:p>
            <a:pPr marL="45720" indent="0">
              <a:buNone/>
            </a:pPr>
            <a:r>
              <a:rPr lang="pt-BR" sz="2000" dirty="0"/>
              <a:t>              Monócitos.........................................05%     (6%)</a:t>
            </a:r>
          </a:p>
          <a:p>
            <a:pPr marL="45720" indent="0">
              <a:buNone/>
            </a:pPr>
            <a:r>
              <a:rPr lang="pt-BR" sz="2000" dirty="0"/>
              <a:t>              Basófilos..........................................0%       (0 a 1%)</a:t>
            </a:r>
          </a:p>
          <a:p>
            <a:pPr marL="45720" indent="0">
              <a:buNone/>
            </a:pPr>
            <a:r>
              <a:rPr lang="pt-BR" sz="2000" dirty="0"/>
              <a:t>        </a:t>
            </a:r>
          </a:p>
          <a:p>
            <a:pPr marL="45720" indent="0">
              <a:buNone/>
            </a:pPr>
            <a:r>
              <a:rPr lang="pt-BR" sz="2000" dirty="0"/>
              <a:t>        Bicho que anda nos telhados, tem bigodes e faz miau ........</a:t>
            </a:r>
          </a:p>
          <a:p>
            <a:pPr marL="45720" indent="0">
              <a:buNone/>
            </a:pPr>
            <a:r>
              <a:rPr lang="pt-BR" sz="2000" dirty="0"/>
              <a:t>       Febre, leucocitose, desvio à esquerda, eosinopenia.......INFECÇÃO BACTERIANA, até...      </a:t>
            </a:r>
          </a:p>
        </p:txBody>
      </p:sp>
    </p:spTree>
    <p:extLst>
      <p:ext uri="{BB962C8B-B14F-4D97-AF65-F5344CB8AC3E}">
        <p14:creationId xmlns:p14="http://schemas.microsoft.com/office/powerpoint/2010/main" val="42443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CB018-13D5-4D32-B4EF-9073729B4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825987"/>
            <a:ext cx="8144134" cy="1373070"/>
          </a:xfrm>
        </p:spPr>
        <p:txBody>
          <a:bodyPr/>
          <a:lstStyle/>
          <a:p>
            <a:r>
              <a:rPr lang="pt-BR" dirty="0"/>
              <a:t>ANTIBIÓTICOS: COMO USAR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994B931-8687-442D-BB16-EC013B12CA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José Maria Cavalcanti Constant</a:t>
            </a:r>
          </a:p>
        </p:txBody>
      </p:sp>
      <p:pic>
        <p:nvPicPr>
          <p:cNvPr id="4" name="Picture 8" descr="http://upload.wikimedia.org/wikipedia/commons/d/d5/Ufal.png">
            <a:extLst>
              <a:ext uri="{FF2B5EF4-FFF2-40B4-BE49-F238E27FC236}">
                <a16:creationId xmlns:a16="http://schemas.microsoft.com/office/drawing/2014/main" id="{27DD76EC-5A57-4510-8FB7-5AC872BA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5" y="4748266"/>
            <a:ext cx="917307" cy="15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ttp://lavavascular.com/wp-content/uploads/2011/09/logo-uncisal-219x300.png">
            <a:extLst>
              <a:ext uri="{FF2B5EF4-FFF2-40B4-BE49-F238E27FC236}">
                <a16:creationId xmlns:a16="http://schemas.microsoft.com/office/drawing/2014/main" id="{FFBA4C71-85BD-446F-858E-51122F0CD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94" y="4748266"/>
            <a:ext cx="1105784" cy="151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6">
            <a:extLst>
              <a:ext uri="{FF2B5EF4-FFF2-40B4-BE49-F238E27FC236}">
                <a16:creationId xmlns:a16="http://schemas.microsoft.com/office/drawing/2014/main" id="{E124B46F-1A19-415B-B7C0-DEEA1EECD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4710" y="6335776"/>
            <a:ext cx="1368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dirty="0"/>
              <a:t>UNCISAL</a:t>
            </a: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5A2362E4-10C9-4C99-AAE2-B8F8D99A3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08" y="6310936"/>
            <a:ext cx="1171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dirty="0"/>
              <a:t>UFAL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15121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A2671-D999-41FA-9D67-DAAB280D8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Conduta até “fechar” o diagnóstico</a:t>
            </a:r>
            <a:endParaRPr lang="pt-BR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0321" y="2336873"/>
            <a:ext cx="10502204" cy="35993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b="1" dirty="0"/>
              <a:t>Valorizar a clínica</a:t>
            </a:r>
          </a:p>
          <a:p>
            <a:pPr>
              <a:defRPr/>
            </a:pPr>
            <a:endParaRPr lang="pt-BR" b="1" dirty="0"/>
          </a:p>
          <a:p>
            <a:pPr>
              <a:defRPr/>
            </a:pPr>
            <a:r>
              <a:rPr lang="pt-BR" b="1" dirty="0"/>
              <a:t>Valorizar a epidemiologia 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Residência, procedência, viagens, faixa etária, profissão, etc.</a:t>
            </a:r>
          </a:p>
          <a:p>
            <a:pPr marL="388620" lvl="1" indent="-342900">
              <a:defRPr/>
            </a:pPr>
            <a:endParaRPr lang="pt-BR" sz="2400" b="1" dirty="0"/>
          </a:p>
          <a:p>
            <a:pPr>
              <a:defRPr/>
            </a:pPr>
            <a:r>
              <a:rPr lang="pt-BR" b="1" dirty="0"/>
              <a:t>Antibiótico provisório </a:t>
            </a:r>
          </a:p>
          <a:p>
            <a:pPr lvl="2">
              <a:defRPr/>
            </a:pPr>
            <a:r>
              <a:rPr lang="pt-BR" sz="2400" dirty="0"/>
              <a:t>Amplo espectro</a:t>
            </a:r>
          </a:p>
          <a:p>
            <a:pPr lvl="2">
              <a:defRPr/>
            </a:pPr>
            <a:r>
              <a:rPr lang="pt-BR" sz="2400" dirty="0"/>
              <a:t>Bactericida, de preferência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DB504FF-BC0F-46F9-8831-BB66C8F8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2. Agente etiológico</a:t>
            </a:r>
          </a:p>
        </p:txBody>
      </p:sp>
    </p:spTree>
    <p:extLst>
      <p:ext uri="{BB962C8B-B14F-4D97-AF65-F5344CB8AC3E}">
        <p14:creationId xmlns:p14="http://schemas.microsoft.com/office/powerpoint/2010/main" val="4276980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7F15A-BFD8-402E-A073-B2282BCE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Fechado o diagnóstico, agora pensar no antibiótico</a:t>
            </a:r>
            <a:br>
              <a:rPr lang="pt-BR" sz="3200" dirty="0"/>
            </a:br>
            <a:r>
              <a:rPr lang="pt-BR" sz="2800" dirty="0"/>
              <a:t>Espectro antimicrobiano X Sensibilidade bacteriana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BBF7F1-2E0D-4C23-831C-DFB8E9DB7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50125"/>
            <a:ext cx="10377937" cy="3599316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Espectro: imprescindível conhecê-lo. Se há insensibilidade, nem pense</a:t>
            </a:r>
          </a:p>
          <a:p>
            <a:r>
              <a:rPr lang="pt-BR" sz="2400" dirty="0"/>
              <a:t>Não havendo, dá para “combinar” com a bactéria – verificar sua sensibilidade</a:t>
            </a:r>
          </a:p>
          <a:p>
            <a:r>
              <a:rPr lang="pt-BR" sz="2400" dirty="0"/>
              <a:t>Errado pensar logo naquilo: </a:t>
            </a:r>
          </a:p>
          <a:p>
            <a:pPr marL="0" indent="0">
              <a:buNone/>
            </a:pPr>
            <a:r>
              <a:rPr lang="pt-BR" sz="2400" dirty="0"/>
              <a:t>   Antibiograma</a:t>
            </a:r>
          </a:p>
          <a:p>
            <a:r>
              <a:rPr lang="pt-BR" sz="2400" dirty="0"/>
              <a:t>Bactérias com sensibilidade conhecida: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dirty="0"/>
              <a:t>Estreptococo </a:t>
            </a:r>
            <a:r>
              <a:rPr lang="pt-BR" sz="2400" dirty="0" err="1"/>
              <a:t>piogenes</a:t>
            </a:r>
            <a:r>
              <a:rPr lang="pt-BR" sz="2400" dirty="0"/>
              <a:t> – Penicilina, </a:t>
            </a:r>
            <a:r>
              <a:rPr lang="pt-BR" sz="2400" dirty="0" err="1"/>
              <a:t>Macrolídios</a:t>
            </a:r>
            <a:r>
              <a:rPr lang="pt-BR" sz="2400" dirty="0"/>
              <a:t>, Tetraciclina, </a:t>
            </a:r>
            <a:r>
              <a:rPr lang="pt-BR" sz="2400" dirty="0" err="1"/>
              <a:t>Sulfatrim</a:t>
            </a:r>
            <a:endParaRPr lang="pt-B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i="1" dirty="0"/>
              <a:t>S. </a:t>
            </a:r>
            <a:r>
              <a:rPr lang="pt-BR" sz="2400" i="1" dirty="0" err="1"/>
              <a:t>Typhi</a:t>
            </a:r>
            <a:r>
              <a:rPr lang="pt-BR" sz="2400" i="1" dirty="0"/>
              <a:t> </a:t>
            </a:r>
            <a:r>
              <a:rPr lang="pt-BR" sz="2400" dirty="0"/>
              <a:t>– Cloranfenicol, Ampicilina, </a:t>
            </a:r>
            <a:r>
              <a:rPr lang="pt-BR" sz="2400" dirty="0" err="1"/>
              <a:t>Sulfatrim</a:t>
            </a:r>
            <a:r>
              <a:rPr lang="pt-BR" sz="2400" dirty="0"/>
              <a:t>, Ceftriaxona (3ª Geração)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dirty="0"/>
              <a:t>Meningococo - Penicilina G K, Ampicilina, </a:t>
            </a:r>
            <a:r>
              <a:rPr lang="pt-BR" sz="2400" dirty="0" err="1"/>
              <a:t>Ceftriaxona</a:t>
            </a:r>
            <a:endParaRPr lang="pt-B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i="1" dirty="0"/>
              <a:t>Treponema pallidum </a:t>
            </a:r>
            <a:r>
              <a:rPr lang="pt-BR" sz="2400" dirty="0"/>
              <a:t>– Penicilina G, Eritromicina, Tetraciclina</a:t>
            </a:r>
            <a:r>
              <a:rPr lang="pt-BR" sz="2400" i="1" dirty="0"/>
              <a:t>,</a:t>
            </a:r>
          </a:p>
          <a:p>
            <a:pPr marL="914400" lvl="2" indent="0">
              <a:buNone/>
            </a:pPr>
            <a:r>
              <a:rPr lang="pt-BR" sz="2400" i="1" dirty="0"/>
              <a:t>                                     </a:t>
            </a:r>
            <a:r>
              <a:rPr lang="pt-BR" sz="2400" i="1" dirty="0" err="1"/>
              <a:t>Ceftriaxona</a:t>
            </a:r>
            <a:r>
              <a:rPr lang="pt-BR" sz="2400" i="1" dirty="0"/>
              <a:t> </a:t>
            </a:r>
          </a:p>
          <a:p>
            <a:pPr marL="914400" lvl="2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774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Sensibilidade desconhecida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7229" y="2092325"/>
            <a:ext cx="9756921" cy="4432301"/>
          </a:xfrm>
        </p:spPr>
        <p:txBody>
          <a:bodyPr/>
          <a:lstStyle/>
          <a:p>
            <a:pPr>
              <a:defRPr/>
            </a:pPr>
            <a:r>
              <a:rPr lang="pt-BR" sz="2800" dirty="0"/>
              <a:t>Antibiograma</a:t>
            </a:r>
            <a:endParaRPr lang="pt-BR" dirty="0"/>
          </a:p>
          <a:p>
            <a:pPr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                   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lvl="1">
              <a:defRPr/>
            </a:pPr>
            <a:endParaRPr lang="pt-BR" sz="1200" dirty="0"/>
          </a:p>
          <a:p>
            <a:pPr>
              <a:defRPr/>
            </a:pPr>
            <a:endParaRPr lang="pt-BR" dirty="0"/>
          </a:p>
        </p:txBody>
      </p:sp>
      <p:pic>
        <p:nvPicPr>
          <p:cNvPr id="5" name="Picture 6" descr="Antibiogram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55" y="3038181"/>
            <a:ext cx="305813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491370" y="3569129"/>
            <a:ext cx="1912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Penicilina G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91370" y="4700628"/>
            <a:ext cx="24780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Eritromicina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4759" y="2626239"/>
            <a:ext cx="2160588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Bacilo diftérico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9740DD0-DF21-425B-B389-31397715C6C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576969" y="3799962"/>
            <a:ext cx="9144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485650A-FCA1-4345-9AD4-73341212B0E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576969" y="4931461"/>
            <a:ext cx="9144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B0C6B-1C2A-47AC-A9DD-9ED2D2507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Sensibilidade agora conhecida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632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/>
              <a:t>Antibiograma</a:t>
            </a:r>
          </a:p>
          <a:p>
            <a:pPr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                   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lvl="1">
              <a:defRPr/>
            </a:pPr>
            <a:endParaRPr lang="pt-BR" sz="1200" dirty="0"/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800" dirty="0"/>
              <a:t>Não escolha o antibiótico ainda</a:t>
            </a:r>
          </a:p>
        </p:txBody>
      </p:sp>
      <p:pic>
        <p:nvPicPr>
          <p:cNvPr id="5" name="Picture 6" descr="Antibiogram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35" y="2786511"/>
            <a:ext cx="305813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574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D97C2-F1D6-420E-B115-2F264BC8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 vitro X in vivo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DC270A-97BB-49CD-B1C3-6DAD18059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948530" cy="3599316"/>
          </a:xfrm>
        </p:spPr>
        <p:txBody>
          <a:bodyPr>
            <a:normAutofit/>
          </a:bodyPr>
          <a:lstStyle/>
          <a:p>
            <a:r>
              <a:rPr lang="pt-BR" sz="2800" dirty="0"/>
              <a:t>O antibiótico apontado pelo antibiograma, a despeito de sua boa ação sobre o agente infectante, pode não atingir o local onde ocorre a infecção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       “</a:t>
            </a:r>
            <a:r>
              <a:rPr lang="pt-BR" sz="2800" i="1" dirty="0"/>
              <a:t>O artista tem ir onde o povo está</a:t>
            </a:r>
            <a:r>
              <a:rPr lang="pt-BR" sz="2800" dirty="0"/>
              <a:t>”. Milton Nascimento</a:t>
            </a:r>
          </a:p>
        </p:txBody>
      </p:sp>
    </p:spTree>
    <p:extLst>
      <p:ext uri="{BB962C8B-B14F-4D97-AF65-F5344CB8AC3E}">
        <p14:creationId xmlns:p14="http://schemas.microsoft.com/office/powerpoint/2010/main" val="190441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08CAB37-ED16-4B31-93A6-1259D0A1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3. O antibiótico</a:t>
            </a:r>
          </a:p>
        </p:txBody>
      </p:sp>
    </p:spTree>
    <p:extLst>
      <p:ext uri="{BB962C8B-B14F-4D97-AF65-F5344CB8AC3E}">
        <p14:creationId xmlns:p14="http://schemas.microsoft.com/office/powerpoint/2010/main" val="2427443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C5780-B10E-40CA-8E55-DA4983CE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Farmacocinética – exemplos de sítios de concentração de antibióticos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7CCF23-9A69-430B-98E2-51283C68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2194028"/>
            <a:ext cx="10976405" cy="4273033"/>
          </a:xfrm>
        </p:spPr>
        <p:txBody>
          <a:bodyPr>
            <a:noAutofit/>
          </a:bodyPr>
          <a:lstStyle/>
          <a:p>
            <a:pPr lvl="1"/>
            <a:r>
              <a:rPr lang="pt-BR" sz="2400" b="1" dirty="0"/>
              <a:t>Penicilinas </a:t>
            </a:r>
            <a:r>
              <a:rPr lang="pt-BR" sz="2400" dirty="0"/>
              <a:t>– boa concentração plasmática. Atravessam a barreira meníngea e a membrana placentária</a:t>
            </a:r>
          </a:p>
          <a:p>
            <a:pPr lvl="1"/>
            <a:endParaRPr lang="pt-BR" sz="2400" b="1" dirty="0"/>
          </a:p>
          <a:p>
            <a:pPr lvl="1"/>
            <a:r>
              <a:rPr lang="pt-BR" sz="2400" b="1" dirty="0"/>
              <a:t>Cefalosporinas – </a:t>
            </a:r>
            <a:r>
              <a:rPr lang="pt-BR" sz="2400" dirty="0"/>
              <a:t>farmacocinética variável de acordo com a geração  </a:t>
            </a:r>
          </a:p>
          <a:p>
            <a:pPr lvl="1"/>
            <a:r>
              <a:rPr lang="pt-BR" sz="2400" dirty="0"/>
              <a:t>(líquido </a:t>
            </a:r>
            <a:r>
              <a:rPr lang="pt-BR" sz="2400" dirty="0" err="1"/>
              <a:t>cefalo-raquidiano</a:t>
            </a:r>
            <a:r>
              <a:rPr lang="pt-BR" sz="2400" dirty="0"/>
              <a:t>: 1ª geração, não. 3ª, sim)</a:t>
            </a:r>
          </a:p>
          <a:p>
            <a:pPr lvl="1"/>
            <a:endParaRPr lang="pt-BR" sz="2400" b="1" dirty="0"/>
          </a:p>
          <a:p>
            <a:pPr lvl="1"/>
            <a:r>
              <a:rPr lang="pt-BR" sz="2400" b="1" dirty="0" err="1"/>
              <a:t>Carbapenemas</a:t>
            </a:r>
            <a:r>
              <a:rPr lang="pt-BR" sz="2400" b="1" dirty="0"/>
              <a:t> – </a:t>
            </a:r>
            <a:r>
              <a:rPr lang="pt-BR" sz="2400" dirty="0"/>
              <a:t>alta concentração na parede celular da bactéria (efeito pós-antibiótico)</a:t>
            </a:r>
          </a:p>
          <a:p>
            <a:pPr lvl="1"/>
            <a:endParaRPr lang="pt-BR" sz="2400" b="1" dirty="0"/>
          </a:p>
          <a:p>
            <a:pPr lvl="1"/>
            <a:r>
              <a:rPr lang="pt-BR" sz="2400" b="1" dirty="0" err="1"/>
              <a:t>Macrolídeos</a:t>
            </a:r>
            <a:r>
              <a:rPr lang="pt-BR" sz="2400" b="1" dirty="0"/>
              <a:t> – </a:t>
            </a:r>
            <a:r>
              <a:rPr lang="pt-BR" sz="2400" dirty="0"/>
              <a:t>alta concentração tissular. Ausência no sistema urinário *</a:t>
            </a:r>
          </a:p>
          <a:p>
            <a:pPr lvl="1"/>
            <a:r>
              <a:rPr lang="pt-BR" sz="2400" dirty="0"/>
              <a:t>* </a:t>
            </a:r>
            <a:r>
              <a:rPr lang="pt-BR" sz="2400" i="1" dirty="0"/>
              <a:t>Tratamento de uretrite por clamídia, com Azitromicina</a:t>
            </a:r>
            <a:endParaRPr lang="pt-BR" sz="2400" dirty="0"/>
          </a:p>
          <a:p>
            <a:pPr marL="457200" lvl="1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859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C5780-B10E-40CA-8E55-DA4983CE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Farmacocinética – exemplos de sítios de concentração de antibióticos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7CCF23-9A69-430B-98E2-51283C68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2252751"/>
            <a:ext cx="10561739" cy="4351338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pt-BR" sz="2800" b="1" dirty="0"/>
              <a:t>Aminoglicosídeos – </a:t>
            </a:r>
            <a:r>
              <a:rPr lang="pt-BR" sz="2800" dirty="0"/>
              <a:t>concentração no sistema urinário. Não no LCR (exceto no </a:t>
            </a:r>
            <a:r>
              <a:rPr lang="pt-BR" sz="2800" dirty="0" err="1"/>
              <a:t>R.N.</a:t>
            </a:r>
            <a:r>
              <a:rPr lang="pt-BR" sz="2800" dirty="0"/>
              <a:t>)</a:t>
            </a:r>
            <a:endParaRPr lang="pt-BR" sz="2800" b="1" dirty="0"/>
          </a:p>
          <a:p>
            <a:pPr lvl="1">
              <a:lnSpc>
                <a:spcPct val="100000"/>
              </a:lnSpc>
            </a:pPr>
            <a:r>
              <a:rPr lang="pt-BR" sz="2800" b="1" dirty="0" err="1"/>
              <a:t>Lincomicina</a:t>
            </a:r>
            <a:r>
              <a:rPr lang="pt-BR" sz="2800" b="1" dirty="0"/>
              <a:t> e Clindamicina </a:t>
            </a:r>
            <a:r>
              <a:rPr lang="pt-BR" sz="2800" dirty="0"/>
              <a:t>– altas concentrações nos ossos + ação sobre estafilococo = osteomielite</a:t>
            </a:r>
          </a:p>
          <a:p>
            <a:pPr lvl="1">
              <a:lnSpc>
                <a:spcPct val="100000"/>
              </a:lnSpc>
            </a:pPr>
            <a:r>
              <a:rPr lang="pt-BR" sz="2800" b="1" dirty="0" err="1"/>
              <a:t>Norfloxacino</a:t>
            </a:r>
            <a:r>
              <a:rPr lang="pt-BR" sz="2800" dirty="0"/>
              <a:t> (</a:t>
            </a:r>
            <a:r>
              <a:rPr lang="pt-BR" sz="2800" dirty="0" err="1"/>
              <a:t>Quinolona</a:t>
            </a:r>
            <a:r>
              <a:rPr lang="pt-BR" sz="2800" dirty="0"/>
              <a:t> fluorada de 1ª geração*)  </a:t>
            </a:r>
          </a:p>
          <a:p>
            <a:pPr lvl="1">
              <a:lnSpc>
                <a:spcPct val="100000"/>
              </a:lnSpc>
            </a:pPr>
            <a:r>
              <a:rPr lang="pt-BR" sz="2800" dirty="0"/>
              <a:t>Absorção intestinal em torno de 40%</a:t>
            </a:r>
          </a:p>
          <a:p>
            <a:pPr lvl="1">
              <a:lnSpc>
                <a:spcPct val="100000"/>
              </a:lnSpc>
            </a:pPr>
            <a:r>
              <a:rPr lang="pt-BR" sz="2800" dirty="0"/>
              <a:t>Concentração </a:t>
            </a:r>
            <a:r>
              <a:rPr lang="pt-BR" sz="2800" b="1" dirty="0"/>
              <a:t>exclusiva </a:t>
            </a:r>
            <a:r>
              <a:rPr lang="pt-BR" sz="2800" dirty="0"/>
              <a:t>em vias urinárias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t-BR" sz="2800" dirty="0"/>
              <a:t>  </a:t>
            </a:r>
            <a:r>
              <a:rPr lang="pt-BR" sz="2800" i="1" dirty="0"/>
              <a:t>  Permanência efêmera na circulação</a:t>
            </a:r>
          </a:p>
          <a:p>
            <a:pPr lvl="1">
              <a:lnSpc>
                <a:spcPct val="100000"/>
              </a:lnSpc>
              <a:buNone/>
            </a:pPr>
            <a:r>
              <a:rPr lang="pt-BR" sz="2800" i="1" dirty="0"/>
              <a:t>    Dá uma vontade, mas, cadê coragem...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585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C5780-B10E-40CA-8E55-DA4983CE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Farmacocinética</a:t>
            </a:r>
            <a:br>
              <a:rPr lang="pt-BR" dirty="0"/>
            </a:br>
            <a:r>
              <a:rPr lang="pt-BR" dirty="0"/>
              <a:t>eliminação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7CCF23-9A69-430B-98E2-51283C68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505456"/>
            <a:ext cx="9613861" cy="35993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t-BR" sz="2800" dirty="0"/>
              <a:t>Quase todos pela via renal. Exceções:</a:t>
            </a:r>
          </a:p>
          <a:p>
            <a:pPr lvl="1"/>
            <a:r>
              <a:rPr lang="pt-BR" sz="2800" dirty="0" err="1"/>
              <a:t>Macrolídeos</a:t>
            </a:r>
            <a:r>
              <a:rPr lang="pt-BR" sz="2800" dirty="0"/>
              <a:t> – biliar fecal, exceto </a:t>
            </a:r>
            <a:r>
              <a:rPr lang="pt-BR" sz="2800" dirty="0" err="1"/>
              <a:t>Claritromicina</a:t>
            </a:r>
            <a:r>
              <a:rPr lang="pt-BR" sz="2800" dirty="0"/>
              <a:t> (também renal)</a:t>
            </a:r>
          </a:p>
          <a:p>
            <a:pPr lvl="1"/>
            <a:r>
              <a:rPr lang="pt-BR" sz="2800" dirty="0" err="1"/>
              <a:t>Doxiciclina</a:t>
            </a:r>
            <a:r>
              <a:rPr lang="pt-BR" sz="2800" dirty="0"/>
              <a:t> – fecal</a:t>
            </a:r>
          </a:p>
          <a:p>
            <a:pPr lvl="1"/>
            <a:r>
              <a:rPr lang="pt-BR" sz="2800" dirty="0"/>
              <a:t>Rifampicina – biliar / renal</a:t>
            </a:r>
          </a:p>
          <a:p>
            <a:pPr lvl="1"/>
            <a:r>
              <a:rPr lang="pt-BR" sz="2800" dirty="0" err="1"/>
              <a:t>Quinolonas</a:t>
            </a:r>
            <a:r>
              <a:rPr lang="pt-BR" sz="2800" dirty="0"/>
              <a:t> – variável</a:t>
            </a:r>
          </a:p>
          <a:p>
            <a:pPr marL="457200" lvl="1" indent="0">
              <a:buNone/>
            </a:pPr>
            <a:r>
              <a:rPr lang="pt-BR" sz="2800" dirty="0"/>
              <a:t>Observação: via de eliminação comprometida = acúmulo do antibiótico = acidentes, mesmo com doses corretas </a:t>
            </a:r>
          </a:p>
        </p:txBody>
      </p:sp>
    </p:spTree>
    <p:extLst>
      <p:ext uri="{BB962C8B-B14F-4D97-AF65-F5344CB8AC3E}">
        <p14:creationId xmlns:p14="http://schemas.microsoft.com/office/powerpoint/2010/main" val="9670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4000" dirty="0"/>
              <a:t>Alexander Fleming – 1929 - Penicilina</a:t>
            </a:r>
          </a:p>
        </p:txBody>
      </p:sp>
      <p:pic>
        <p:nvPicPr>
          <p:cNvPr id="6150" name="Picture 6" descr="http://www.colegioweb.com.br/wp-content/uploads/2013/11/Alexander-Flem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77" y="2204864"/>
            <a:ext cx="5184576" cy="3384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489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0864-94B0-46C2-9B06-1BBFEE7D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Via de eliminação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11197" y="2407539"/>
            <a:ext cx="11332054" cy="3464756"/>
          </a:xfrm>
        </p:spPr>
        <p:txBody>
          <a:bodyPr>
            <a:noAutofit/>
          </a:bodyPr>
          <a:lstStyle/>
          <a:p>
            <a:pPr marL="628650" lvl="1" indent="-381000">
              <a:tabLst>
                <a:tab pos="628650" algn="l"/>
              </a:tabLst>
              <a:defRPr/>
            </a:pPr>
            <a:r>
              <a:rPr lang="pt-BR" sz="2800" b="1" dirty="0"/>
              <a:t>Via íntegra  X  Mecanismo de eliminação prejudicado</a:t>
            </a:r>
          </a:p>
          <a:p>
            <a:pPr marL="1171575" lvl="2" indent="-457200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895350" algn="l"/>
              </a:tabLst>
              <a:defRPr/>
            </a:pPr>
            <a:r>
              <a:rPr lang="pt-BR" sz="2800" dirty="0"/>
              <a:t>(Cloranfenicol via renal </a:t>
            </a:r>
            <a:r>
              <a:rPr lang="pt-BR" sz="2800" b="1" dirty="0"/>
              <a:t>-</a:t>
            </a:r>
            <a:r>
              <a:rPr lang="pt-BR" sz="2800" dirty="0"/>
              <a:t> Conjugado com o ácido </a:t>
            </a:r>
            <a:r>
              <a:rPr lang="pt-BR" sz="2800" dirty="0" err="1"/>
              <a:t>glicurônico</a:t>
            </a:r>
            <a:r>
              <a:rPr lang="pt-BR" sz="2800" dirty="0"/>
              <a:t>)</a:t>
            </a:r>
          </a:p>
          <a:p>
            <a:pPr marL="1171575" lvl="2" indent="-457200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895350" algn="l"/>
              </a:tabLst>
              <a:defRPr/>
            </a:pPr>
            <a:r>
              <a:rPr lang="pt-BR" sz="2800" dirty="0" err="1"/>
              <a:t>R.N.</a:t>
            </a:r>
            <a:r>
              <a:rPr lang="pt-BR" sz="2800" dirty="0"/>
              <a:t> – ácido </a:t>
            </a:r>
            <a:r>
              <a:rPr lang="pt-BR" sz="2800" dirty="0" err="1"/>
              <a:t>glicurônico</a:t>
            </a:r>
            <a:endParaRPr lang="pt-BR" sz="2800" dirty="0"/>
          </a:p>
          <a:p>
            <a:pPr marL="714375" lvl="2" indent="0">
              <a:buClr>
                <a:schemeClr val="tx1"/>
              </a:buClr>
              <a:buNone/>
              <a:tabLst>
                <a:tab pos="895350" algn="l"/>
              </a:tabLst>
              <a:defRPr/>
            </a:pPr>
            <a:endParaRPr lang="pt-BR" sz="2800" dirty="0"/>
          </a:p>
          <a:p>
            <a:pPr marL="714375" lvl="2" indent="0">
              <a:buClr>
                <a:schemeClr val="tx1"/>
              </a:buClr>
              <a:buNone/>
              <a:tabLst>
                <a:tab pos="895350" algn="l"/>
              </a:tabLst>
              <a:defRPr/>
            </a:pPr>
            <a:r>
              <a:rPr lang="pt-BR" sz="2800" dirty="0"/>
              <a:t> </a:t>
            </a:r>
          </a:p>
          <a:p>
            <a:pPr marL="1171575" lvl="2" indent="-457200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895350" algn="l"/>
              </a:tabLst>
              <a:defRPr/>
            </a:pPr>
            <a:r>
              <a:rPr lang="pt-BR" sz="2800" b="1" dirty="0"/>
              <a:t>síndrome cinzenta</a:t>
            </a:r>
            <a:endParaRPr lang="pt-BR" sz="2800" dirty="0"/>
          </a:p>
          <a:p>
            <a:pPr marL="1171575" lvl="2" indent="-457200">
              <a:buClr>
                <a:schemeClr val="tx1"/>
              </a:buClr>
              <a:buNone/>
              <a:tabLst>
                <a:tab pos="895350" algn="l"/>
              </a:tabLst>
              <a:defRPr/>
            </a:pPr>
            <a:endParaRPr lang="pt-BR" sz="2800" dirty="0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C4A561E-77DF-4BF8-DF83-502FBFF340C5}"/>
              </a:ext>
            </a:extLst>
          </p:cNvPr>
          <p:cNvCxnSpPr/>
          <p:nvPr/>
        </p:nvCxnSpPr>
        <p:spPr>
          <a:xfrm>
            <a:off x="5293453" y="3531765"/>
            <a:ext cx="3011648" cy="6711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95402E5-399A-0E64-33F0-8924013F1C13}"/>
              </a:ext>
            </a:extLst>
          </p:cNvPr>
          <p:cNvCxnSpPr>
            <a:cxnSpLocks/>
          </p:cNvCxnSpPr>
          <p:nvPr/>
        </p:nvCxnSpPr>
        <p:spPr>
          <a:xfrm>
            <a:off x="5293453" y="3531765"/>
            <a:ext cx="3011648" cy="15061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17F496-6ADC-3960-4F36-E657DA592089}"/>
              </a:ext>
            </a:extLst>
          </p:cNvPr>
          <p:cNvSpPr txBox="1"/>
          <p:nvPr/>
        </p:nvSpPr>
        <p:spPr>
          <a:xfrm>
            <a:off x="8397380" y="3941274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Bilirrubina indireta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B6628B-E3C5-28DD-FA01-A96CA389CF28}"/>
              </a:ext>
            </a:extLst>
          </p:cNvPr>
          <p:cNvSpPr txBox="1"/>
          <p:nvPr/>
        </p:nvSpPr>
        <p:spPr>
          <a:xfrm>
            <a:off x="8396590" y="4684275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Cloranfenicol</a:t>
            </a:r>
          </a:p>
        </p:txBody>
      </p:sp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AC7D6E83-5460-FF66-9ABB-E8C87B32DE81}"/>
              </a:ext>
            </a:extLst>
          </p:cNvPr>
          <p:cNvSpPr/>
          <p:nvPr/>
        </p:nvSpPr>
        <p:spPr>
          <a:xfrm>
            <a:off x="7836046" y="4633840"/>
            <a:ext cx="661346" cy="693270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7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E3EB50-4365-4731-88DE-792B09E5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4. O paciente</a:t>
            </a:r>
          </a:p>
        </p:txBody>
      </p:sp>
    </p:spTree>
    <p:extLst>
      <p:ext uri="{BB962C8B-B14F-4D97-AF65-F5344CB8AC3E}">
        <p14:creationId xmlns:p14="http://schemas.microsoft.com/office/powerpoint/2010/main" val="1685844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F0282-90CC-4114-80B3-C20E767A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05" y="753228"/>
            <a:ext cx="9916677" cy="1080938"/>
          </a:xfrm>
        </p:spPr>
        <p:txBody>
          <a:bodyPr>
            <a:normAutofit/>
          </a:bodyPr>
          <a:lstStyle/>
          <a:p>
            <a:r>
              <a:rPr lang="pt-BR" sz="3600" dirty="0"/>
              <a:t>Compatibilidade entre antibiótico e o paciente</a:t>
            </a:r>
            <a:endParaRPr lang="pt-BR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28507" y="2169094"/>
            <a:ext cx="9916677" cy="3599316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2800" dirty="0"/>
              <a:t> Considerar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lvl="1" eaLnBrk="1" hangingPunct="1">
              <a:defRPr/>
            </a:pPr>
            <a:r>
              <a:rPr lang="pt-BR" sz="2800" dirty="0"/>
              <a:t>Efeitos indesejáveis</a:t>
            </a:r>
          </a:p>
          <a:p>
            <a:pPr lvl="2" eaLnBrk="1" hangingPunct="1">
              <a:defRPr/>
            </a:pPr>
            <a:r>
              <a:rPr lang="pt-BR" sz="2800" dirty="0"/>
              <a:t>Alérgicos</a:t>
            </a:r>
          </a:p>
          <a:p>
            <a:pPr lvl="2" eaLnBrk="1" hangingPunct="1">
              <a:defRPr/>
            </a:pPr>
            <a:r>
              <a:rPr lang="pt-BR" sz="2800" dirty="0"/>
              <a:t>Tóxicos</a:t>
            </a:r>
          </a:p>
          <a:p>
            <a:pPr lvl="2" eaLnBrk="1" hangingPunct="1">
              <a:defRPr/>
            </a:pPr>
            <a:r>
              <a:rPr lang="pt-BR" sz="2800" dirty="0"/>
              <a:t>Irritação química – trato</a:t>
            </a:r>
          </a:p>
          <a:p>
            <a:pPr marL="914400" lvl="2" indent="0">
              <a:buNone/>
              <a:defRPr/>
            </a:pPr>
            <a:r>
              <a:rPr lang="pt-BR" sz="2800" dirty="0"/>
              <a:t>    digestivo</a:t>
            </a:r>
          </a:p>
          <a:p>
            <a:pPr lvl="2" eaLnBrk="1" hangingPunct="1">
              <a:defRPr/>
            </a:pPr>
            <a:r>
              <a:rPr lang="pt-BR" sz="2800" dirty="0"/>
              <a:t>Modificações biológicas no hospedeiro - microbiota 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D053DB-7216-42FC-8165-41896E885818}"/>
              </a:ext>
            </a:extLst>
          </p:cNvPr>
          <p:cNvSpPr/>
          <p:nvPr/>
        </p:nvSpPr>
        <p:spPr>
          <a:xfrm>
            <a:off x="7070527" y="3337862"/>
            <a:ext cx="3080152" cy="18810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r>
              <a:rPr lang="pt-BR" sz="2400" dirty="0"/>
              <a:t>Nefrotóxicos</a:t>
            </a:r>
          </a:p>
          <a:p>
            <a:pPr algn="ctr">
              <a:spcBef>
                <a:spcPts val="600"/>
              </a:spcBef>
              <a:defRPr/>
            </a:pPr>
            <a:r>
              <a:rPr lang="pt-BR" sz="2400" dirty="0" err="1"/>
              <a:t>Mielotóxicos</a:t>
            </a:r>
            <a:endParaRPr lang="pt-BR" sz="2400" dirty="0"/>
          </a:p>
          <a:p>
            <a:pPr algn="ctr">
              <a:spcBef>
                <a:spcPts val="600"/>
              </a:spcBef>
              <a:defRPr/>
            </a:pPr>
            <a:r>
              <a:rPr lang="pt-BR" sz="2400" dirty="0" err="1"/>
              <a:t>Hepatotóxicos</a:t>
            </a:r>
            <a:endParaRPr lang="pt-BR" sz="2400" dirty="0"/>
          </a:p>
          <a:p>
            <a:pPr algn="ctr">
              <a:spcBef>
                <a:spcPts val="600"/>
              </a:spcBef>
              <a:defRPr/>
            </a:pPr>
            <a:r>
              <a:rPr lang="pt-BR" sz="2400" dirty="0" err="1"/>
              <a:t>Neurotóxicos</a:t>
            </a:r>
            <a:endParaRPr lang="pt-BR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C14B71-7730-4818-9385-1E13F3B66BC4}"/>
              </a:ext>
            </a:extLst>
          </p:cNvPr>
          <p:cNvCxnSpPr>
            <a:cxnSpLocks/>
          </p:cNvCxnSpPr>
          <p:nvPr/>
        </p:nvCxnSpPr>
        <p:spPr>
          <a:xfrm flipH="1">
            <a:off x="3012945" y="4278409"/>
            <a:ext cx="4057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32C8-53D7-4EAB-AF4E-3261031F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Efeitos indesejáveis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80321" y="2155681"/>
            <a:ext cx="10120347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b="1" dirty="0"/>
              <a:t>ALÉRGICOS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800" b="1" dirty="0"/>
              <a:t>   Alergia:</a:t>
            </a:r>
          </a:p>
          <a:p>
            <a:pPr lvl="1" eaLnBrk="1" hangingPunct="1">
              <a:defRPr/>
            </a:pPr>
            <a:r>
              <a:rPr lang="pt-BR" sz="2800" dirty="0"/>
              <a:t>Fenômeno qualitativo, independe de dose</a:t>
            </a:r>
            <a:endParaRPr lang="pt-BR" sz="2800" b="1" dirty="0"/>
          </a:p>
          <a:p>
            <a:pPr lvl="1" eaLnBrk="1" hangingPunct="1">
              <a:defRPr/>
            </a:pPr>
            <a:r>
              <a:rPr lang="pt-BR" sz="2800" dirty="0"/>
              <a:t>Teoricamente todos os antibióticos podem causar alergia</a:t>
            </a:r>
          </a:p>
          <a:p>
            <a:pPr lvl="1" eaLnBrk="1" hangingPunct="1">
              <a:defRPr/>
            </a:pPr>
            <a:r>
              <a:rPr lang="pt-BR" sz="2800" dirty="0"/>
              <a:t>Na prática, mais frequentemente, os </a:t>
            </a:r>
            <a:r>
              <a:rPr lang="pt-BR" sz="2800" b="1" dirty="0"/>
              <a:t>BETALACTÂMICOS. </a:t>
            </a:r>
            <a:r>
              <a:rPr lang="pt-BR" sz="2800" dirty="0"/>
              <a:t>Dentre eles, a </a:t>
            </a:r>
            <a:r>
              <a:rPr lang="pt-BR" sz="2800" b="1" dirty="0"/>
              <a:t>PENICILINA</a:t>
            </a:r>
          </a:p>
          <a:p>
            <a:pPr lvl="1" eaLnBrk="1" hangingPunct="1">
              <a:defRPr/>
            </a:pPr>
            <a:r>
              <a:rPr lang="pt-BR" sz="2800" b="1" dirty="0"/>
              <a:t>A alergia pode ser causada por corantes (uso oral)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D6CB-F96F-4772-B818-D11307D5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Efeitos indesejáveis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b="1" dirty="0"/>
              <a:t>TÓXICOS</a:t>
            </a:r>
          </a:p>
          <a:p>
            <a:pPr eaLnBrk="1" hangingPunct="1">
              <a:defRPr/>
            </a:pPr>
            <a:endParaRPr lang="pt-BR" sz="2800" b="1" dirty="0"/>
          </a:p>
          <a:p>
            <a:pPr lvl="1" eaLnBrk="1" hangingPunct="1">
              <a:defRPr/>
            </a:pPr>
            <a:r>
              <a:rPr lang="pt-BR" sz="2800" b="1" dirty="0"/>
              <a:t>Dependem de:</a:t>
            </a:r>
          </a:p>
          <a:p>
            <a:pPr lvl="1" eaLnBrk="1" hangingPunct="1">
              <a:buNone/>
              <a:defRPr/>
            </a:pPr>
            <a:r>
              <a:rPr lang="pt-BR" sz="1600" b="1" dirty="0"/>
              <a:t> </a:t>
            </a:r>
          </a:p>
        </p:txBody>
      </p:sp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FE53D3B1-CB7D-43CA-A747-34DD0FEDD919}"/>
              </a:ext>
            </a:extLst>
          </p:cNvPr>
          <p:cNvSpPr/>
          <p:nvPr/>
        </p:nvSpPr>
        <p:spPr>
          <a:xfrm>
            <a:off x="4142678" y="3276229"/>
            <a:ext cx="5239816" cy="69029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</a:t>
            </a:r>
          </a:p>
        </p:txBody>
      </p:sp>
      <p:sp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5D2E1A34-2A5D-4E58-921A-9C0138BB25D7}"/>
              </a:ext>
            </a:extLst>
          </p:cNvPr>
          <p:cNvSpPr/>
          <p:nvPr/>
        </p:nvSpPr>
        <p:spPr>
          <a:xfrm>
            <a:off x="4142678" y="4149081"/>
            <a:ext cx="5239816" cy="69029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da via de eliminação</a:t>
            </a:r>
          </a:p>
        </p:txBody>
      </p:sp>
      <p:sp>
        <p:nvSpPr>
          <p:cNvPr id="7" name="Retângulo de cantos arredondados 4">
            <a:extLst>
              <a:ext uri="{FF2B5EF4-FFF2-40B4-BE49-F238E27FC236}">
                <a16:creationId xmlns:a16="http://schemas.microsoft.com/office/drawing/2014/main" id="{8D316127-BB8B-4FAE-B251-5BAD49AF714E}"/>
              </a:ext>
            </a:extLst>
          </p:cNvPr>
          <p:cNvSpPr/>
          <p:nvPr/>
        </p:nvSpPr>
        <p:spPr>
          <a:xfrm>
            <a:off x="4142678" y="5006988"/>
            <a:ext cx="5239816" cy="69029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Duração do tratamento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53843-A4DC-01F9-605F-67E40237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Duração do tratamento</a:t>
            </a:r>
            <a:br>
              <a:rPr lang="pt-BR" dirty="0"/>
            </a:br>
            <a:r>
              <a:rPr lang="pt-BR" dirty="0"/>
              <a:t>contrassenso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5B0273-F543-97FD-E33D-C4C055B75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Tratamento de tuberculose (inclusive em gestantes) </a:t>
            </a:r>
          </a:p>
          <a:p>
            <a:pPr marL="0" indent="0">
              <a:buNone/>
            </a:pPr>
            <a:r>
              <a:rPr lang="pt-BR" dirty="0"/>
              <a:t>      </a:t>
            </a:r>
            <a:r>
              <a:rPr lang="pt-BR" b="1" dirty="0"/>
              <a:t>Rifampicina </a:t>
            </a:r>
            <a:r>
              <a:rPr lang="pt-BR" dirty="0"/>
              <a:t>(</a:t>
            </a:r>
            <a:r>
              <a:rPr lang="pt-BR" dirty="0" err="1"/>
              <a:t>hepatotóxica</a:t>
            </a:r>
            <a:r>
              <a:rPr lang="pt-BR" dirty="0"/>
              <a:t>) durante </a:t>
            </a:r>
            <a:r>
              <a:rPr lang="pt-BR" b="1" dirty="0"/>
              <a:t>6 MESES</a:t>
            </a:r>
            <a:endParaRPr lang="pt-BR" dirty="0"/>
          </a:p>
          <a:p>
            <a:r>
              <a:rPr lang="pt-BR" dirty="0"/>
              <a:t>Ministério da Saúde recomenda que não se use Rifampicina, durante </a:t>
            </a:r>
            <a:r>
              <a:rPr lang="pt-BR" b="1" dirty="0"/>
              <a:t>3 DIAS, </a:t>
            </a:r>
            <a:r>
              <a:rPr lang="pt-BR" dirty="0"/>
              <a:t>em gestantes contactantes de doença meningocócica</a:t>
            </a:r>
          </a:p>
        </p:txBody>
      </p:sp>
    </p:spTree>
    <p:extLst>
      <p:ext uri="{BB962C8B-B14F-4D97-AF65-F5344CB8AC3E}">
        <p14:creationId xmlns:p14="http://schemas.microsoft.com/office/powerpoint/2010/main" val="395365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18464-E158-4DDF-ACCB-CF44EB2C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Dose e dosagem do antibiótico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C3814E-B3B0-4A95-B3CC-205C28BB6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594483" cy="4206540"/>
          </a:xfrm>
        </p:spPr>
        <p:txBody>
          <a:bodyPr>
            <a:noAutofit/>
          </a:bodyPr>
          <a:lstStyle/>
          <a:p>
            <a:r>
              <a:rPr lang="pt-BR" dirty="0"/>
              <a:t>Dosagem: Quantidade da droga, por apresentação</a:t>
            </a:r>
          </a:p>
          <a:p>
            <a:pPr marL="0" indent="0">
              <a:buNone/>
            </a:pPr>
            <a:r>
              <a:rPr lang="pt-BR" dirty="0"/>
              <a:t>                  Amoxicilina – 01 cap. 500 mg. 05 ml da </a:t>
            </a:r>
            <a:r>
              <a:rPr lang="pt-BR" dirty="0" err="1"/>
              <a:t>susp</a:t>
            </a:r>
            <a:r>
              <a:rPr lang="pt-BR" dirty="0"/>
              <a:t>. 250 mg</a:t>
            </a:r>
          </a:p>
          <a:p>
            <a:r>
              <a:rPr lang="pt-BR" dirty="0"/>
              <a:t>Dose: a quantidade prescrita</a:t>
            </a:r>
          </a:p>
          <a:p>
            <a:pPr marL="0" indent="0">
              <a:buNone/>
            </a:pPr>
            <a:r>
              <a:rPr lang="pt-BR" dirty="0"/>
              <a:t>   - Deve ser calculada em relação ao peso do paciente</a:t>
            </a:r>
          </a:p>
          <a:p>
            <a:pPr marL="0" indent="0">
              <a:buNone/>
            </a:pPr>
            <a:r>
              <a:rPr lang="pt-BR" dirty="0"/>
              <a:t>   - O cálculo deve considerar:</a:t>
            </a:r>
          </a:p>
          <a:p>
            <a:pPr marL="0" indent="0">
              <a:buNone/>
            </a:pPr>
            <a:r>
              <a:rPr lang="pt-BR" dirty="0"/>
              <a:t>     * o estado da via de eliminação. Em caso de via lesada, a dose correta passará a ser “alta”</a:t>
            </a:r>
          </a:p>
          <a:p>
            <a:pPr marL="0" indent="0">
              <a:buNone/>
            </a:pPr>
            <a:r>
              <a:rPr lang="pt-BR" dirty="0"/>
              <a:t>     * a faixa etária – </a:t>
            </a:r>
            <a:r>
              <a:rPr lang="pt-BR" dirty="0" err="1"/>
              <a:t>R.N.:imaturidade</a:t>
            </a:r>
            <a:r>
              <a:rPr lang="pt-BR" dirty="0"/>
              <a:t> renal. Idosos possível insuficiência</a:t>
            </a:r>
          </a:p>
          <a:p>
            <a:pPr marL="0" indent="0">
              <a:buNone/>
            </a:pPr>
            <a:r>
              <a:rPr lang="pt-BR" dirty="0"/>
              <a:t>   - Aumento de dosagem e/ou dose, não aumenta </a:t>
            </a:r>
            <a:r>
              <a:rPr lang="pt-BR"/>
              <a:t>a meia vida </a:t>
            </a:r>
            <a:r>
              <a:rPr lang="pt-BR" dirty="0"/>
              <a:t>do antibiótico, se sua via de eliminação estiver </a:t>
            </a:r>
            <a:r>
              <a:rPr lang="pt-BR"/>
              <a:t>íntegra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3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F12C3-9A25-42E4-8806-2B777EB7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Cálculo da dose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BC9EB1-0B94-4933-9266-761A3795C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4020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Sempre em relação ao peso do paciente</a:t>
            </a:r>
          </a:p>
          <a:p>
            <a:r>
              <a:rPr lang="pt-BR" dirty="0"/>
              <a:t>Absurdo (corrigido) nas bulas de </a:t>
            </a:r>
            <a:r>
              <a:rPr lang="pt-BR" dirty="0" err="1"/>
              <a:t>Sulfametoxazol</a:t>
            </a:r>
            <a:r>
              <a:rPr lang="pt-BR" dirty="0"/>
              <a:t> – </a:t>
            </a:r>
            <a:r>
              <a:rPr lang="pt-BR" dirty="0" err="1"/>
              <a:t>Trimetoprim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i="1" dirty="0"/>
              <a:t>Recomendação de doses, para crianças, por faixa etária</a:t>
            </a:r>
          </a:p>
          <a:p>
            <a:pPr marL="0" indent="0">
              <a:buNone/>
            </a:pPr>
            <a:r>
              <a:rPr lang="pt-BR" dirty="0"/>
              <a:t>   A dose deve ter como base o peso da criança</a:t>
            </a:r>
          </a:p>
          <a:p>
            <a:pPr marL="0" indent="0">
              <a:buNone/>
            </a:pPr>
            <a:r>
              <a:rPr lang="pt-BR" dirty="0"/>
              <a:t>  30 </a:t>
            </a:r>
            <a:r>
              <a:rPr lang="pt-BR" dirty="0" err="1"/>
              <a:t>mg</a:t>
            </a:r>
            <a:r>
              <a:rPr lang="pt-BR" dirty="0"/>
              <a:t> / Kg / dia – Sulfa como base do cálculo</a:t>
            </a:r>
          </a:p>
          <a:p>
            <a:pPr marL="0" indent="0">
              <a:buNone/>
            </a:pPr>
            <a:r>
              <a:rPr lang="pt-BR" dirty="0"/>
              <a:t>            ( cada 5 ml do produto contém 200 mg de </a:t>
            </a:r>
            <a:r>
              <a:rPr lang="pt-BR" dirty="0" err="1"/>
              <a:t>Sulfametoxazol</a:t>
            </a:r>
            <a:r>
              <a:rPr lang="pt-BR" dirty="0"/>
              <a:t>)</a:t>
            </a:r>
          </a:p>
          <a:p>
            <a:r>
              <a:rPr lang="pt-BR" dirty="0"/>
              <a:t>Nos antibióticos potencialmente tóxicos a dose deve ser “amarrada” e nunca “arredondada” para mais</a:t>
            </a:r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dirty="0" err="1"/>
              <a:t>Exs</a:t>
            </a:r>
            <a:r>
              <a:rPr lang="pt-BR" dirty="0"/>
              <a:t>.: Gentamicina – 3 a 5 </a:t>
            </a:r>
            <a:r>
              <a:rPr lang="pt-BR" dirty="0" err="1"/>
              <a:t>mg</a:t>
            </a:r>
            <a:r>
              <a:rPr lang="pt-BR" dirty="0"/>
              <a:t> / Kg / dia</a:t>
            </a:r>
          </a:p>
          <a:p>
            <a:pPr marL="0" indent="0">
              <a:buNone/>
            </a:pPr>
            <a:r>
              <a:rPr lang="pt-BR" dirty="0"/>
              <a:t>            </a:t>
            </a:r>
            <a:r>
              <a:rPr lang="pt-BR" dirty="0" err="1"/>
              <a:t>Amicacina</a:t>
            </a:r>
            <a:r>
              <a:rPr lang="pt-BR" dirty="0"/>
              <a:t> – 15 </a:t>
            </a:r>
            <a:r>
              <a:rPr lang="pt-BR" dirty="0" err="1"/>
              <a:t>mg</a:t>
            </a:r>
            <a:r>
              <a:rPr lang="pt-BR" dirty="0"/>
              <a:t>/ kg / dia</a:t>
            </a:r>
          </a:p>
        </p:txBody>
      </p:sp>
    </p:spTree>
    <p:extLst>
      <p:ext uri="{BB962C8B-B14F-4D97-AF65-F5344CB8AC3E}">
        <p14:creationId xmlns:p14="http://schemas.microsoft.com/office/powerpoint/2010/main" val="19998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C634B-0151-4F28-B8B3-706392292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Efeitos indesejáveis – irritação química do trato digestivo e modificações biológicas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31739B-DDD9-481F-9D74-C6F8D5B71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35" y="2185872"/>
            <a:ext cx="10862930" cy="4290430"/>
          </a:xfrm>
        </p:spPr>
        <p:txBody>
          <a:bodyPr>
            <a:noAutofit/>
          </a:bodyPr>
          <a:lstStyle/>
          <a:p>
            <a:r>
              <a:rPr lang="pt-BR" sz="2800" dirty="0" err="1"/>
              <a:t>Macrolídeos</a:t>
            </a:r>
            <a:r>
              <a:rPr lang="pt-BR" sz="2800" dirty="0"/>
              <a:t> após as refeições : </a:t>
            </a:r>
          </a:p>
          <a:p>
            <a:pPr marL="0" indent="0">
              <a:buNone/>
            </a:pPr>
            <a:r>
              <a:rPr lang="pt-BR" sz="2800" dirty="0"/>
              <a:t>    diminui desconforto gástrico e também a absorção</a:t>
            </a:r>
          </a:p>
          <a:p>
            <a:r>
              <a:rPr lang="pt-BR" sz="2800" dirty="0"/>
              <a:t>Tetraciclinas: </a:t>
            </a:r>
          </a:p>
          <a:p>
            <a:pPr marL="0" indent="0">
              <a:buNone/>
            </a:pPr>
            <a:r>
              <a:rPr lang="pt-BR" sz="2800" dirty="0"/>
              <a:t>    causam pirose. Substâncias alcalinas e leite inativam o antibiótico (</a:t>
            </a:r>
            <a:r>
              <a:rPr lang="pt-BR" sz="2800" dirty="0" err="1"/>
              <a:t>quelação</a:t>
            </a:r>
            <a:r>
              <a:rPr lang="pt-BR" sz="2800" dirty="0"/>
              <a:t>)</a:t>
            </a:r>
          </a:p>
          <a:p>
            <a:r>
              <a:rPr lang="pt-BR" sz="2800" dirty="0"/>
              <a:t>Antibióticos de amplo espectro (agem sobre Gram negativos) podem deprimir a biota intestinal - substituição por patógenos</a:t>
            </a:r>
          </a:p>
          <a:p>
            <a:pPr marL="0" indent="0">
              <a:buNone/>
            </a:pPr>
            <a:r>
              <a:rPr lang="pt-BR" sz="2800" dirty="0"/>
              <a:t>      - </a:t>
            </a:r>
            <a:r>
              <a:rPr lang="pt-BR" sz="2800" i="1" dirty="0" err="1"/>
              <a:t>Candida</a:t>
            </a:r>
            <a:r>
              <a:rPr lang="pt-BR" sz="2800" i="1" dirty="0"/>
              <a:t> </a:t>
            </a:r>
            <a:r>
              <a:rPr lang="pt-BR" sz="2800" i="1" dirty="0" err="1"/>
              <a:t>sp</a:t>
            </a:r>
            <a:endParaRPr lang="pt-BR" sz="2800" i="1" dirty="0"/>
          </a:p>
          <a:p>
            <a:pPr marL="0" indent="0">
              <a:buNone/>
            </a:pPr>
            <a:r>
              <a:rPr lang="pt-BR" sz="2800" i="1" dirty="0"/>
              <a:t>      - Clostridium </a:t>
            </a:r>
            <a:r>
              <a:rPr lang="pt-BR" sz="2800" i="1" dirty="0" err="1"/>
              <a:t>difficile</a:t>
            </a:r>
            <a:r>
              <a:rPr lang="pt-BR" sz="2800" i="1" dirty="0"/>
              <a:t> – </a:t>
            </a:r>
            <a:r>
              <a:rPr lang="pt-BR" sz="2800" dirty="0"/>
              <a:t>colite pseudomembranosa</a:t>
            </a:r>
          </a:p>
        </p:txBody>
      </p:sp>
    </p:spTree>
    <p:extLst>
      <p:ext uri="{BB962C8B-B14F-4D97-AF65-F5344CB8AC3E}">
        <p14:creationId xmlns:p14="http://schemas.microsoft.com/office/powerpoint/2010/main" val="41763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Situações especiais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Ciclo gravídico-puerperal</a:t>
            </a:r>
          </a:p>
          <a:p>
            <a:r>
              <a:rPr lang="pt-BR" sz="3200" dirty="0"/>
              <a:t>Faixa etária – crianças </a:t>
            </a:r>
          </a:p>
          <a:p>
            <a:pPr>
              <a:buNone/>
            </a:pPr>
            <a:r>
              <a:rPr lang="pt-BR" sz="3200" dirty="0"/>
              <a:t>                        idosos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26C4B-3917-0A4C-229D-C744C37B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Gerhard </a:t>
            </a:r>
            <a:r>
              <a:rPr lang="pt-BR" sz="4000" dirty="0" err="1"/>
              <a:t>Domagk</a:t>
            </a:r>
            <a:r>
              <a:rPr lang="pt-BR" sz="4000" dirty="0"/>
              <a:t> – 1932 - Sulfa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6286FE-149B-58D2-C6CE-97BA49983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293" y="2167216"/>
            <a:ext cx="5231413" cy="39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914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41" y="2883606"/>
            <a:ext cx="10185125" cy="109078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dirty="0"/>
              <a:t>O antibiótico foi escolhido e vai ser usado        </a:t>
            </a:r>
            <a:endParaRPr lang="pt-BR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91068" y="4328742"/>
            <a:ext cx="1609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i="1" dirty="0">
                <a:latin typeface="+mj-lt"/>
              </a:rPr>
              <a:t>(UFA!)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A96CE-6C5D-43A2-A028-8E4A9980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O que fazer?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C648D5-1C0E-43B7-AF49-FBF641EB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Conhecer e reconhecer seus efeitos indesejáveis </a:t>
            </a:r>
          </a:p>
          <a:p>
            <a:r>
              <a:rPr lang="pt-BR" dirty="0"/>
              <a:t>Calcular a dose – peso do paciente                          </a:t>
            </a:r>
          </a:p>
          <a:p>
            <a:r>
              <a:rPr lang="pt-BR" dirty="0"/>
              <a:t>Conhecer a vida útil do antibiótico</a:t>
            </a:r>
          </a:p>
          <a:p>
            <a:r>
              <a:rPr lang="pt-BR" dirty="0"/>
              <a:t>Via de utilização</a:t>
            </a:r>
          </a:p>
          <a:p>
            <a:r>
              <a:rPr lang="pt-BR" dirty="0"/>
              <a:t>Tempo de uso</a:t>
            </a:r>
          </a:p>
          <a:p>
            <a:r>
              <a:rPr lang="pt-BR" dirty="0"/>
              <a:t>Preço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7CF305-413D-4E3E-8389-C7DA37B7D2EA}"/>
              </a:ext>
            </a:extLst>
          </p:cNvPr>
          <p:cNvSpPr txBox="1"/>
          <p:nvPr/>
        </p:nvSpPr>
        <p:spPr>
          <a:xfrm>
            <a:off x="7801762" y="2184699"/>
            <a:ext cx="329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3600" dirty="0"/>
              <a:t>  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AEAB86-8214-4D1D-9EB2-16A2C88F7A24}"/>
              </a:ext>
            </a:extLst>
          </p:cNvPr>
          <p:cNvSpPr txBox="1"/>
          <p:nvPr/>
        </p:nvSpPr>
        <p:spPr>
          <a:xfrm>
            <a:off x="5730127" y="2678856"/>
            <a:ext cx="329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36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037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66279-B99E-473B-B3FA-1505983F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Vida útil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3E3A03-3972-4421-A187-357AE5E91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Meia vida</a:t>
            </a:r>
          </a:p>
          <a:p>
            <a:r>
              <a:rPr lang="pt-BR" dirty="0"/>
              <a:t>Concentração inibitória mínima</a:t>
            </a:r>
          </a:p>
          <a:p>
            <a:r>
              <a:rPr lang="pt-BR" dirty="0"/>
              <a:t>Efeito pós antibiótico</a:t>
            </a:r>
          </a:p>
          <a:p>
            <a:r>
              <a:rPr lang="pt-BR" dirty="0"/>
              <a:t>Concentração tissular</a:t>
            </a:r>
          </a:p>
        </p:txBody>
      </p:sp>
    </p:spTree>
    <p:extLst>
      <p:ext uri="{BB962C8B-B14F-4D97-AF65-F5344CB8AC3E}">
        <p14:creationId xmlns:p14="http://schemas.microsoft.com/office/powerpoint/2010/main" val="30511737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F49CF-1B60-4FE5-916D-B4BAA9B9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Meia 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19784B-977A-43DB-A11D-B26B32D4E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Tempo decorrido no qual o nível plasmático do antibiótico cai para a metade</a:t>
            </a:r>
          </a:p>
          <a:p>
            <a:pPr marL="0" indent="0">
              <a:buNone/>
            </a:pPr>
            <a:r>
              <a:rPr lang="pt-BR" dirty="0"/>
              <a:t>   - Penicilina V – 6 horas</a:t>
            </a:r>
          </a:p>
          <a:p>
            <a:pPr marL="0" indent="0">
              <a:buNone/>
            </a:pPr>
            <a:r>
              <a:rPr lang="pt-BR" dirty="0"/>
              <a:t>   - Penicilina G potássica - 3 horas</a:t>
            </a:r>
          </a:p>
          <a:p>
            <a:pPr marL="0" indent="0">
              <a:buNone/>
            </a:pPr>
            <a:r>
              <a:rPr lang="pt-BR" dirty="0"/>
              <a:t>   - Ampicilina – 6 horas</a:t>
            </a:r>
          </a:p>
          <a:p>
            <a:pPr marL="0" indent="0">
              <a:buNone/>
            </a:pPr>
            <a:r>
              <a:rPr lang="pt-BR" dirty="0"/>
              <a:t>   - Amoxicilina – 8 horas</a:t>
            </a:r>
          </a:p>
          <a:p>
            <a:pPr marL="0" indent="0">
              <a:buNone/>
            </a:pPr>
            <a:r>
              <a:rPr lang="pt-BR" dirty="0"/>
              <a:t>   - Cefalexina – 6 horas</a:t>
            </a:r>
          </a:p>
          <a:p>
            <a:pPr marL="0" indent="0">
              <a:buNone/>
            </a:pPr>
            <a:r>
              <a:rPr lang="pt-BR" dirty="0"/>
              <a:t>   - Aminoglicosídeos – 2 a 3 horas</a:t>
            </a:r>
          </a:p>
        </p:txBody>
      </p:sp>
    </p:spTree>
    <p:extLst>
      <p:ext uri="{BB962C8B-B14F-4D97-AF65-F5344CB8AC3E}">
        <p14:creationId xmlns:p14="http://schemas.microsoft.com/office/powerpoint/2010/main" val="32575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B39FC-D90F-4C89-89F2-B4FEFC99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83" y="728061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Meia vida - indução à falta de respeito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4F813-A51C-4B07-98C1-7F894A3A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17" y="2140581"/>
            <a:ext cx="5753080" cy="4520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9539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F12C3-9A25-42E4-8806-2B777EB7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91" y="758226"/>
            <a:ext cx="9613861" cy="1080938"/>
          </a:xfrm>
        </p:spPr>
        <p:txBody>
          <a:bodyPr>
            <a:normAutofit/>
          </a:bodyPr>
          <a:lstStyle/>
          <a:p>
            <a:r>
              <a:rPr lang="pt-BR" sz="3200" dirty="0"/>
              <a:t>Aqui, a falta de respeito é dupla: dose e meia vida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9FBC95-5437-4144-B6AF-3F2065AE2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2" y="2576615"/>
            <a:ext cx="6311632" cy="2455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FFF8781-6981-4626-8141-7F55D8FFA57E}"/>
              </a:ext>
            </a:extLst>
          </p:cNvPr>
          <p:cNvSpPr/>
          <p:nvPr/>
        </p:nvSpPr>
        <p:spPr>
          <a:xfrm>
            <a:off x="4056744" y="4051516"/>
            <a:ext cx="2268553" cy="3359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A054682-1986-4031-934A-026B279213F1}"/>
              </a:ext>
            </a:extLst>
          </p:cNvPr>
          <p:cNvSpPr/>
          <p:nvPr/>
        </p:nvSpPr>
        <p:spPr>
          <a:xfrm>
            <a:off x="7499758" y="3590305"/>
            <a:ext cx="4345406" cy="12583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t-BR" sz="2800" dirty="0"/>
              <a:t>Penicilina cristalina </a:t>
            </a:r>
          </a:p>
          <a:p>
            <a:pPr marL="0" indent="0">
              <a:buNone/>
            </a:pPr>
            <a:r>
              <a:rPr lang="pt-BR" sz="2800" dirty="0"/>
              <a:t>1,5 milhões UI, IV, 6/6H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337DE8E-2D25-41FC-87B2-CADD8BD0CE9E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6325297" y="4219479"/>
            <a:ext cx="117446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9183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EC6D5-448D-473E-9CF6-487F1C10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Respeito à meia vida é regra - vejamos as exceções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84D07C-059C-4D33-933C-D8A44725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Aminoglicosídeos</a:t>
            </a:r>
          </a:p>
          <a:p>
            <a:pPr marL="0" indent="0">
              <a:buNone/>
            </a:pPr>
            <a:r>
              <a:rPr lang="pt-BR" dirty="0"/>
              <a:t>   - A meia vida é de 2 a 3 horas, porém o nível plasmático remanescente mantém atividade bactericida eficaz, permitindo o uso de 8/8 (Gentamicina) ou de 12/12 (</a:t>
            </a:r>
            <a:r>
              <a:rPr lang="pt-BR" dirty="0" err="1"/>
              <a:t>Amicacina</a:t>
            </a:r>
            <a:r>
              <a:rPr lang="pt-BR" dirty="0"/>
              <a:t>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61490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9013D-9389-4E23-88FD-6959D923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Concentração inibitória mínima - CIM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0B6112-67AC-434C-A551-8330381A8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Tempo em que um antibiótico impede que a bactéria se multiplique</a:t>
            </a:r>
          </a:p>
          <a:p>
            <a:pPr marL="0" indent="0">
              <a:buNone/>
            </a:pPr>
            <a:r>
              <a:rPr lang="pt-BR" dirty="0"/>
              <a:t>     </a:t>
            </a:r>
            <a:r>
              <a:rPr lang="pt-BR" dirty="0" err="1"/>
              <a:t>Ceftriaxona</a:t>
            </a:r>
            <a:r>
              <a:rPr lang="pt-BR" dirty="0"/>
              <a:t>: meia vida – 4 horas</a:t>
            </a:r>
          </a:p>
          <a:p>
            <a:pPr marL="0" indent="0">
              <a:buNone/>
            </a:pPr>
            <a:r>
              <a:rPr lang="pt-BR" dirty="0"/>
              <a:t>                        CIM           - 24 horas</a:t>
            </a:r>
          </a:p>
          <a:p>
            <a:pPr marL="0" indent="0">
              <a:buNone/>
            </a:pPr>
            <a:r>
              <a:rPr lang="pt-BR" dirty="0"/>
              <a:t>     </a:t>
            </a:r>
            <a:r>
              <a:rPr lang="pt-BR" dirty="0" err="1"/>
              <a:t>Meropenem</a:t>
            </a:r>
            <a:r>
              <a:rPr lang="pt-BR" dirty="0"/>
              <a:t>: meia vida – 1 hora</a:t>
            </a:r>
          </a:p>
          <a:p>
            <a:pPr marL="0" indent="0">
              <a:buNone/>
            </a:pPr>
            <a:r>
              <a:rPr lang="pt-BR" dirty="0"/>
              <a:t>                        CIM           -  8 horas</a:t>
            </a:r>
          </a:p>
        </p:txBody>
      </p:sp>
    </p:spTree>
    <p:extLst>
      <p:ext uri="{BB962C8B-B14F-4D97-AF65-F5344CB8AC3E}">
        <p14:creationId xmlns:p14="http://schemas.microsoft.com/office/powerpoint/2010/main" val="28390340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B0F00-9751-4CCC-9FFB-5A7BC4F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pós antibiótico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803EE5-DA2F-4A3E-A5F1-209B8C55F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Continuidade de ação do antibiótico após o fim da Concentração Inibitória Mínima (CIM)</a:t>
            </a:r>
          </a:p>
          <a:p>
            <a:pPr marL="0" indent="0">
              <a:buNone/>
            </a:pPr>
            <a:r>
              <a:rPr lang="pt-BR" dirty="0"/>
              <a:t>   -  </a:t>
            </a:r>
            <a:r>
              <a:rPr lang="pt-BR" dirty="0" err="1"/>
              <a:t>Carbapenemas</a:t>
            </a:r>
            <a:r>
              <a:rPr lang="pt-BR" dirty="0"/>
              <a:t> - concentração do antibiótico na </a:t>
            </a:r>
            <a:r>
              <a:rPr lang="pt-BR" b="1" dirty="0"/>
              <a:t>parede celular   da bactéria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- Aminoglicosídeos – alta concentração no tecido renal (30 a 50 vezes &gt; plasmáticas) </a:t>
            </a:r>
          </a:p>
          <a:p>
            <a:pPr marL="0" indent="0">
              <a:buNone/>
            </a:pPr>
            <a:r>
              <a:rPr lang="pt-BR" dirty="0"/>
              <a:t>     </a:t>
            </a:r>
          </a:p>
          <a:p>
            <a:pPr marL="0" indent="0">
              <a:buNone/>
            </a:pPr>
            <a:r>
              <a:rPr lang="pt-BR" dirty="0"/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940876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56D5F-F576-4C38-8875-EDC4436B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Concentração tissular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55FA3B-8845-44B0-B06D-ECFBC86D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Azitromicina </a:t>
            </a:r>
          </a:p>
          <a:p>
            <a:pPr marL="0" indent="0">
              <a:buNone/>
            </a:pPr>
            <a:r>
              <a:rPr lang="pt-BR" dirty="0"/>
              <a:t>       Meia vida – 14 a 20 horas</a:t>
            </a:r>
          </a:p>
          <a:p>
            <a:pPr marL="0" indent="0">
              <a:buNone/>
            </a:pPr>
            <a:r>
              <a:rPr lang="pt-BR" dirty="0"/>
              <a:t>       Concentração tissular – mais de 60 horas</a:t>
            </a:r>
          </a:p>
          <a:p>
            <a:pPr marL="0" indent="0">
              <a:buNone/>
            </a:pPr>
            <a:r>
              <a:rPr lang="pt-BR" dirty="0"/>
              <a:t>       3 dias de Azitromicina = 10 dias de ação antibiótica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Aminoglicosídeos – intensa concentração no tecido renal</a:t>
            </a:r>
          </a:p>
          <a:p>
            <a:pPr marL="0" indent="0">
              <a:buNone/>
            </a:pPr>
            <a:r>
              <a:rPr lang="pt-BR" dirty="0"/>
              <a:t>     (tratamento de I.T.U. com dose única diária) </a:t>
            </a:r>
          </a:p>
        </p:txBody>
      </p:sp>
    </p:spTree>
    <p:extLst>
      <p:ext uri="{BB962C8B-B14F-4D97-AF65-F5344CB8AC3E}">
        <p14:creationId xmlns:p14="http://schemas.microsoft.com/office/powerpoint/2010/main" val="38616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Vocês conhecem Alexander Fleming?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pt-BR" dirty="0">
              <a:effectLst/>
            </a:endParaRPr>
          </a:p>
          <a:p>
            <a:pPr algn="ctr"/>
            <a:endParaRPr lang="pt-BR" dirty="0">
              <a:effectLst/>
            </a:endParaRPr>
          </a:p>
          <a:p>
            <a:pPr algn="ctr"/>
            <a:endParaRPr lang="pt-BR" dirty="0">
              <a:effectLst/>
            </a:endParaRPr>
          </a:p>
          <a:p>
            <a:pPr algn="ctr"/>
            <a:endParaRPr lang="pt-BR" dirty="0">
              <a:effectLst/>
            </a:endParaRPr>
          </a:p>
          <a:p>
            <a:pPr algn="ctr">
              <a:buFont typeface="Wingdings" pitchFamily="2" charset="2"/>
              <a:buNone/>
            </a:pPr>
            <a:endParaRPr lang="pt-BR" dirty="0">
              <a:effectLst/>
            </a:endParaRPr>
          </a:p>
        </p:txBody>
      </p:sp>
      <p:pic>
        <p:nvPicPr>
          <p:cNvPr id="87044" name="Picture 4" descr="SEO_CO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27" y="2348883"/>
            <a:ext cx="6376656" cy="282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0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93B91-145D-4657-AFC0-ED2A648B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Via de administração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pt-BR" sz="2800" dirty="0"/>
              <a:t> Oral, exceto: 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2800" dirty="0"/>
              <a:t>Quando o paciente não deglute, ou vomita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2800" dirty="0"/>
              <a:t>Em infecções graves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2800" dirty="0"/>
              <a:t>Quando existem “barreiras” (meningites)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2800" dirty="0"/>
              <a:t>Quando não há absorção intestinal (aminoglicosídeos)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A8AD0-5716-4CDF-A0D4-7BB304E0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Duração do tratamento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80321" y="2068426"/>
            <a:ext cx="10250534" cy="4357542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Clr>
                <a:schemeClr val="tx1"/>
              </a:buClr>
              <a:defRPr/>
            </a:pPr>
            <a:r>
              <a:rPr lang="pt-BR" sz="2200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+mj-lt"/>
                <a:cs typeface="Arial" panose="020B0604020202020204" pitchFamily="34" charset="0"/>
              </a:rPr>
              <a:t>A mais curta POSSÍVEL (</a:t>
            </a:r>
            <a:r>
              <a:rPr lang="pt-BR" sz="2200" dirty="0">
                <a:latin typeface="+mj-lt"/>
                <a:cs typeface="Arial" panose="020B0604020202020204" pitchFamily="34" charset="0"/>
              </a:rPr>
              <a:t>problema da adesão</a:t>
            </a:r>
            <a:r>
              <a:rPr lang="pt-BR" sz="2200" b="1" dirty="0">
                <a:latin typeface="+mj-lt"/>
                <a:cs typeface="Arial" panose="020B0604020202020204" pitchFamily="34" charset="0"/>
              </a:rPr>
              <a:t>)</a:t>
            </a:r>
            <a:endParaRPr lang="pt-BR" sz="2200" dirty="0">
              <a:latin typeface="+mj-lt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pt-BR" sz="2200" b="1" dirty="0">
                <a:latin typeface="+mj-lt"/>
                <a:cs typeface="Arial" panose="020B0604020202020204" pitchFamily="34" charset="0"/>
              </a:rPr>
              <a:t>Exemplo: </a:t>
            </a:r>
            <a:r>
              <a:rPr lang="pt-BR" sz="2200" dirty="0">
                <a:latin typeface="+mj-lt"/>
                <a:cs typeface="Arial" panose="020B0604020202020204" pitchFamily="34" charset="0"/>
              </a:rPr>
              <a:t>Erradicação de Estreptococo em infecção de garganta</a:t>
            </a:r>
          </a:p>
          <a:p>
            <a:pPr lvl="2">
              <a:lnSpc>
                <a:spcPct val="120000"/>
              </a:lnSpc>
              <a:defRPr/>
            </a:pPr>
            <a:r>
              <a:rPr lang="pt-BR" sz="2200" dirty="0">
                <a:latin typeface="+mj-lt"/>
                <a:cs typeface="Arial" panose="020B0604020202020204" pitchFamily="34" charset="0"/>
              </a:rPr>
              <a:t>10 dias de: </a:t>
            </a:r>
          </a:p>
          <a:p>
            <a:pPr lvl="3" eaLnBrk="1" hangingPunct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j-lt"/>
                <a:cs typeface="Arial" panose="020B0604020202020204" pitchFamily="34" charset="0"/>
              </a:rPr>
              <a:t>Penicilina G Procaína ou Penicilina V ou Amoxicilina ou Eritromicina</a:t>
            </a:r>
          </a:p>
          <a:p>
            <a:pPr lvl="2" eaLnBrk="1" hangingPunct="1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2200" dirty="0">
                <a:latin typeface="+mj-lt"/>
                <a:cs typeface="Arial" panose="020B0604020202020204" pitchFamily="34" charset="0"/>
              </a:rPr>
              <a:t>02 doses de “</a:t>
            </a:r>
            <a:r>
              <a:rPr lang="pt-BR" sz="2200" dirty="0" err="1">
                <a:latin typeface="+mj-lt"/>
                <a:cs typeface="Arial" panose="020B0604020202020204" pitchFamily="34" charset="0"/>
              </a:rPr>
              <a:t>Benzetacil</a:t>
            </a:r>
            <a:r>
              <a:rPr lang="pt-BR" sz="2200" dirty="0">
                <a:latin typeface="+mj-lt"/>
                <a:cs typeface="Arial" panose="020B0604020202020204" pitchFamily="34" charset="0"/>
              </a:rPr>
              <a:t>” 1.200.000 U.I.</a:t>
            </a:r>
          </a:p>
          <a:p>
            <a:pPr lvl="2" eaLnBrk="1" hangingPunct="1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2200" dirty="0">
                <a:latin typeface="+mj-lt"/>
                <a:cs typeface="Arial" panose="020B0604020202020204" pitchFamily="34" charset="0"/>
              </a:rPr>
              <a:t>03 dias de Azitromicina</a:t>
            </a:r>
          </a:p>
          <a:p>
            <a:pPr lvl="2" eaLnBrk="1" hangingPunct="1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2200" dirty="0">
                <a:latin typeface="+mj-lt"/>
                <a:cs typeface="Arial" panose="020B0604020202020204" pitchFamily="34" charset="0"/>
              </a:rPr>
              <a:t>No entanto, quando a vida do doente está em risco, o tratamento deve ser prolongado. Aí, é o queixo ou a cara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1CDD5-AEC4-C54E-EA60-A2B7A6D9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Custo do 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345F80-C613-4688-792A-0D9C7BBE4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2023, 9,4 milhões de brasileiros estavam desempregados</a:t>
            </a:r>
          </a:p>
          <a:p>
            <a:r>
              <a:rPr lang="pt-BR" dirty="0"/>
              <a:t>Em 2024, este número baixou para 7,4 milhões</a:t>
            </a:r>
          </a:p>
          <a:p>
            <a:r>
              <a:rPr lang="pt-BR" dirty="0"/>
              <a:t>Muitos dos que trabalham recebem salário mínimo (1.518,00) </a:t>
            </a:r>
          </a:p>
          <a:p>
            <a:r>
              <a:rPr lang="pt-BR" dirty="0"/>
              <a:t>No serviço público a prescrição, sempre que possível, deve-se ater à RENAME</a:t>
            </a:r>
          </a:p>
          <a:p>
            <a:r>
              <a:rPr lang="pt-BR" dirty="0"/>
              <a:t>Não sendo possível, para não incorrer em omissão, deve o médico prescrever sem considerar o custo</a:t>
            </a:r>
          </a:p>
        </p:txBody>
      </p:sp>
    </p:spTree>
    <p:extLst>
      <p:ext uri="{BB962C8B-B14F-4D97-AF65-F5344CB8AC3E}">
        <p14:creationId xmlns:p14="http://schemas.microsoft.com/office/powerpoint/2010/main" val="9741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BA249-63C6-0219-7458-2989ED91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ter acesso à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3945F9-0326-7475-3A5A-045148FBE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Acesse o QR </a:t>
            </a:r>
            <a:r>
              <a:rPr lang="pt-BR" dirty="0" err="1"/>
              <a:t>code</a:t>
            </a:r>
            <a:r>
              <a:rPr lang="pt-BR" dirty="0"/>
              <a:t> ao lado: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C5BD69-C24A-BCB3-4D0B-373DB83A2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2857" r="12696" b="12917"/>
          <a:stretch/>
        </p:blipFill>
        <p:spPr>
          <a:xfrm>
            <a:off x="7110102" y="2336873"/>
            <a:ext cx="4037789" cy="40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0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086" y="2979510"/>
            <a:ext cx="9613861" cy="1080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/>
              <a:t>Ernst Chain                     Howard </a:t>
            </a:r>
            <a:r>
              <a:rPr lang="pt-BR" sz="2800" dirty="0" err="1"/>
              <a:t>Florey</a:t>
            </a:r>
            <a:br>
              <a:rPr lang="pt-BR" sz="2800" dirty="0"/>
            </a:br>
            <a:r>
              <a:rPr lang="pt-BR" sz="2800" dirty="0"/>
              <a:t>(bioquímico)                   (farmacêutico)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5237308"/>
            <a:ext cx="8229600" cy="141066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sz="2400" dirty="0"/>
              <a:t>Transformaram a descoberta de Fleming em medicamento</a:t>
            </a:r>
          </a:p>
          <a:p>
            <a:pPr marL="0" indent="0" algn="ctr">
              <a:buNone/>
              <a:defRPr/>
            </a:pPr>
            <a:endParaRPr lang="pt-BR" sz="100" dirty="0"/>
          </a:p>
          <a:p>
            <a:pPr marL="0" indent="0" algn="ctr">
              <a:buNone/>
              <a:defRPr/>
            </a:pPr>
            <a:r>
              <a:rPr lang="pt-BR" sz="3600" dirty="0"/>
              <a:t>Penicilina</a:t>
            </a:r>
            <a:r>
              <a:rPr lang="pt-BR" dirty="0"/>
              <a:t>   </a:t>
            </a:r>
          </a:p>
          <a:p>
            <a:pPr>
              <a:defRPr/>
            </a:pPr>
            <a:endParaRPr lang="pt-BR" sz="1100" dirty="0"/>
          </a:p>
        </p:txBody>
      </p:sp>
      <p:pic>
        <p:nvPicPr>
          <p:cNvPr id="1026" name="Picture 2" descr="https://upload.wikimedia.org/wikipedia/commons/thumb/a/ae/Ernst_Boris_Chain_1945.jpg/220px-Ernst_Boris_Chain_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2" y="2168017"/>
            <a:ext cx="2100404" cy="296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upload.wikimedia.org/wikipedia/commons/d/d2/Howard_Walter_Florey_1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34" y="2275032"/>
            <a:ext cx="2094539" cy="296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1AF3691-8766-4FF6-BEF0-CC9096EB7FFA}"/>
              </a:ext>
            </a:extLst>
          </p:cNvPr>
          <p:cNvSpPr txBox="1"/>
          <p:nvPr/>
        </p:nvSpPr>
        <p:spPr>
          <a:xfrm>
            <a:off x="606143" y="860964"/>
            <a:ext cx="976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1941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810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4000" dirty="0"/>
              <a:t>1941</a:t>
            </a: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045346"/>
            <a:ext cx="9652777" cy="4397399"/>
          </a:xfrm>
        </p:spPr>
        <p:txBody>
          <a:bodyPr/>
          <a:lstStyle/>
          <a:p>
            <a:pPr>
              <a:defRPr/>
            </a:pPr>
            <a:endParaRPr lang="pt-BR" sz="1100" dirty="0"/>
          </a:p>
          <a:p>
            <a:pPr>
              <a:defRPr/>
            </a:pPr>
            <a:r>
              <a:rPr lang="pt-BR" sz="2500" dirty="0"/>
              <a:t>1º caso tratado com Penicilina G: </a:t>
            </a:r>
            <a:r>
              <a:rPr lang="pt-BR" sz="2500" b="1" dirty="0"/>
              <a:t>Sepse </a:t>
            </a:r>
            <a:r>
              <a:rPr lang="pt-BR" sz="2500" b="1" dirty="0" err="1"/>
              <a:t>estafilocócica</a:t>
            </a:r>
            <a:endParaRPr lang="pt-BR" sz="2500" b="1" dirty="0"/>
          </a:p>
          <a:p>
            <a:pPr lvl="1">
              <a:defRPr/>
            </a:pPr>
            <a:r>
              <a:rPr lang="pt-BR" sz="2500" dirty="0"/>
              <a:t>Paciente melhorou </a:t>
            </a:r>
          </a:p>
          <a:p>
            <a:pPr lvl="1">
              <a:defRPr/>
            </a:pPr>
            <a:r>
              <a:rPr lang="pt-BR" sz="2500" dirty="0"/>
              <a:t>Faltou antibiótico </a:t>
            </a:r>
          </a:p>
          <a:p>
            <a:pPr lvl="1">
              <a:defRPr/>
            </a:pPr>
            <a:r>
              <a:rPr lang="pt-BR" sz="2500" b="1" dirty="0"/>
              <a:t>Reciclagem a partir da urina do doente</a:t>
            </a:r>
          </a:p>
          <a:p>
            <a:pPr lvl="1">
              <a:defRPr/>
            </a:pPr>
            <a:r>
              <a:rPr lang="pt-BR" sz="2500" dirty="0"/>
              <a:t>Falta total – morte </a:t>
            </a:r>
          </a:p>
          <a:p>
            <a:pPr marL="0" indent="0">
              <a:buNone/>
              <a:defRPr/>
            </a:pPr>
            <a:endParaRPr lang="pt-BR" sz="1100" dirty="0"/>
          </a:p>
          <a:p>
            <a:pPr marL="0" indent="0">
              <a:buNone/>
              <a:defRPr/>
            </a:pPr>
            <a:endParaRPr lang="pt-BR" sz="1100" dirty="0"/>
          </a:p>
          <a:p>
            <a:pPr>
              <a:defRPr/>
            </a:pPr>
            <a:r>
              <a:rPr lang="pt-BR" dirty="0"/>
              <a:t>Euforia mundial</a:t>
            </a:r>
          </a:p>
          <a:p>
            <a:pPr marL="0" indent="0">
              <a:buNone/>
              <a:defRPr/>
            </a:pPr>
            <a:r>
              <a:rPr lang="pt-BR" b="1" i="1" dirty="0"/>
              <a:t>   “Penicilina cura até defunto”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00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1531</TotalTime>
  <Words>2468</Words>
  <Application>Microsoft Office PowerPoint</Application>
  <PresentationFormat>Widescreen</PresentationFormat>
  <Paragraphs>460</Paragraphs>
  <Slides>73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83" baseType="lpstr">
      <vt:lpstr>Andalus</vt:lpstr>
      <vt:lpstr>Arial</vt:lpstr>
      <vt:lpstr>Calibri</vt:lpstr>
      <vt:lpstr>Century Gothic</vt:lpstr>
      <vt:lpstr>Lucida Sans Unicode</vt:lpstr>
      <vt:lpstr>Tahoma</vt:lpstr>
      <vt:lpstr>Times New Roman</vt:lpstr>
      <vt:lpstr>Trebuchet MS</vt:lpstr>
      <vt:lpstr>Wingdings</vt:lpstr>
      <vt:lpstr>Berlim</vt:lpstr>
      <vt:lpstr>Apresentação do PowerPoint</vt:lpstr>
      <vt:lpstr>Programa de educação continuada    </vt:lpstr>
      <vt:lpstr>Apresentação do PowerPoint</vt:lpstr>
      <vt:lpstr>ANTIBIÓTICOS: COMO USAR</vt:lpstr>
      <vt:lpstr>Alexander Fleming – 1929 - Penicilina</vt:lpstr>
      <vt:lpstr>Gerhard Domagk – 1932 - Sulfa</vt:lpstr>
      <vt:lpstr>Vocês conhecem Alexander Fleming?</vt:lpstr>
      <vt:lpstr>Ernst Chain                     Howard Florey (bioquímico)                   (farmacêutico)</vt:lpstr>
      <vt:lpstr>1941 </vt:lpstr>
      <vt:lpstr>  Primeira frustração</vt:lpstr>
      <vt:lpstr> O que fazem os futuros (para aquela época) betalactâmicos semissintéticos </vt:lpstr>
      <vt:lpstr>Quem é Gram isso, ou aquilo?</vt:lpstr>
      <vt:lpstr>Método de Gram</vt:lpstr>
      <vt:lpstr>Pastoril de bactérias?</vt:lpstr>
      <vt:lpstr>Gram positivo e Gram negativo Diferenças estruturais</vt:lpstr>
      <vt:lpstr>Microbiologia a serviço da prática médica</vt:lpstr>
      <vt:lpstr>O exemplo levado para a prática Tratamento de descarga uretral</vt:lpstr>
      <vt:lpstr>Gram positivos x Gram negativos</vt:lpstr>
      <vt:lpstr>Outros exemplos de insensibilidade</vt:lpstr>
      <vt:lpstr>Insensibilidade</vt:lpstr>
      <vt:lpstr>Voltemos ao 1941</vt:lpstr>
      <vt:lpstr>Surge a resistência microbiana à penicilina</vt:lpstr>
      <vt:lpstr>Resistência transferível Plasmídio conjugante </vt:lpstr>
      <vt:lpstr>Resistência</vt:lpstr>
      <vt:lpstr>Problemas</vt:lpstr>
      <vt:lpstr>Prescrição Desnecessária</vt:lpstr>
      <vt:lpstr>Prescrição inadequada</vt:lpstr>
      <vt:lpstr>Apresentação do PowerPoint</vt:lpstr>
      <vt:lpstr>A decisão de usar o antibiótico</vt:lpstr>
      <vt:lpstr>Apresentação do PowerPoint</vt:lpstr>
      <vt:lpstr>Para evitar dúvidas</vt:lpstr>
      <vt:lpstr>A escolha do antibiótico</vt:lpstr>
      <vt:lpstr>O que fazer para prescrever antibióticos ?</vt:lpstr>
      <vt:lpstr>1. DIAGNÓSTICO</vt:lpstr>
      <vt:lpstr>Diagnóstico</vt:lpstr>
      <vt:lpstr>Em algumas situações - pistas</vt:lpstr>
      <vt:lpstr>Apresentação do PowerPoint</vt:lpstr>
      <vt:lpstr>Exames complementares</vt:lpstr>
      <vt:lpstr>Leucograma</vt:lpstr>
      <vt:lpstr>Conduta até “fechar” o diagnóstico</vt:lpstr>
      <vt:lpstr>2. Agente etiológico</vt:lpstr>
      <vt:lpstr>Fechado o diagnóstico, agora pensar no antibiótico Espectro antimicrobiano X Sensibilidade bacteriana</vt:lpstr>
      <vt:lpstr>Sensibilidade desconhecida</vt:lpstr>
      <vt:lpstr>Sensibilidade agora conhecida</vt:lpstr>
      <vt:lpstr>In vitro X in vivo</vt:lpstr>
      <vt:lpstr>3. O antibiótico</vt:lpstr>
      <vt:lpstr>Farmacocinética – exemplos de sítios de concentração de antibióticos</vt:lpstr>
      <vt:lpstr>Farmacocinética – exemplos de sítios de concentração de antibióticos</vt:lpstr>
      <vt:lpstr>Farmacocinética eliminação</vt:lpstr>
      <vt:lpstr>Via de eliminação</vt:lpstr>
      <vt:lpstr>4. O paciente</vt:lpstr>
      <vt:lpstr>Compatibilidade entre antibiótico e o paciente</vt:lpstr>
      <vt:lpstr> Efeitos indesejáveis</vt:lpstr>
      <vt:lpstr>Efeitos indesejáveis </vt:lpstr>
      <vt:lpstr>Duração do tratamento contrassenso</vt:lpstr>
      <vt:lpstr>Dose e dosagem do antibiótico</vt:lpstr>
      <vt:lpstr>Cálculo da dose</vt:lpstr>
      <vt:lpstr>Efeitos indesejáveis – irritação química do trato digestivo e modificações biológicas</vt:lpstr>
      <vt:lpstr>Situações especiais</vt:lpstr>
      <vt:lpstr>O antibiótico foi escolhido e vai ser usado        </vt:lpstr>
      <vt:lpstr>O que fazer?</vt:lpstr>
      <vt:lpstr>Vida útil</vt:lpstr>
      <vt:lpstr>Meia vida</vt:lpstr>
      <vt:lpstr>Meia vida - indução à falta de respeito</vt:lpstr>
      <vt:lpstr>Aqui, a falta de respeito é dupla: dose e meia vida</vt:lpstr>
      <vt:lpstr>Respeito à meia vida é regra - vejamos as exceções</vt:lpstr>
      <vt:lpstr>Concentração inibitória mínima - CIM</vt:lpstr>
      <vt:lpstr>Efeito pós antibiótico</vt:lpstr>
      <vt:lpstr>Concentração tissular</vt:lpstr>
      <vt:lpstr>Via de administração</vt:lpstr>
      <vt:lpstr>Duração do tratamento</vt:lpstr>
      <vt:lpstr>Custo do tratamento</vt:lpstr>
      <vt:lpstr>Para ter acesso à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ANTIBIÓTICOS: COMO USAR</dc:title>
  <dc:creator>José Maria</dc:creator>
  <cp:lastModifiedBy>José Constant</cp:lastModifiedBy>
  <cp:revision>347</cp:revision>
  <dcterms:created xsi:type="dcterms:W3CDTF">2022-01-06T01:17:25Z</dcterms:created>
  <dcterms:modified xsi:type="dcterms:W3CDTF">2025-03-10T00:59:44Z</dcterms:modified>
</cp:coreProperties>
</file>