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710" r:id="rId2"/>
  </p:sldMasterIdLst>
  <p:notesMasterIdLst>
    <p:notesMasterId r:id="rId132"/>
  </p:notesMasterIdLst>
  <p:sldIdLst>
    <p:sldId id="256" r:id="rId3"/>
    <p:sldId id="319" r:id="rId4"/>
    <p:sldId id="258" r:id="rId5"/>
    <p:sldId id="264" r:id="rId6"/>
    <p:sldId id="265" r:id="rId7"/>
    <p:sldId id="348" r:id="rId8"/>
    <p:sldId id="267" r:id="rId9"/>
    <p:sldId id="269" r:id="rId10"/>
    <p:sldId id="271" r:id="rId11"/>
    <p:sldId id="325" r:id="rId12"/>
    <p:sldId id="417" r:id="rId13"/>
    <p:sldId id="418" r:id="rId14"/>
    <p:sldId id="419" r:id="rId15"/>
    <p:sldId id="257" r:id="rId16"/>
    <p:sldId id="273" r:id="rId17"/>
    <p:sldId id="284" r:id="rId18"/>
    <p:sldId id="285" r:id="rId19"/>
    <p:sldId id="275" r:id="rId20"/>
    <p:sldId id="277" r:id="rId21"/>
    <p:sldId id="279" r:id="rId22"/>
    <p:sldId id="281" r:id="rId23"/>
    <p:sldId id="420" r:id="rId24"/>
    <p:sldId id="421" r:id="rId25"/>
    <p:sldId id="422" r:id="rId26"/>
    <p:sldId id="270" r:id="rId27"/>
    <p:sldId id="423" r:id="rId28"/>
    <p:sldId id="424" r:id="rId29"/>
    <p:sldId id="425" r:id="rId30"/>
    <p:sldId id="426" r:id="rId31"/>
    <p:sldId id="427" r:id="rId32"/>
    <p:sldId id="428" r:id="rId33"/>
    <p:sldId id="429" r:id="rId34"/>
    <p:sldId id="430" r:id="rId35"/>
    <p:sldId id="431" r:id="rId36"/>
    <p:sldId id="278" r:id="rId37"/>
    <p:sldId id="432" r:id="rId38"/>
    <p:sldId id="266" r:id="rId39"/>
    <p:sldId id="433" r:id="rId40"/>
    <p:sldId id="434" r:id="rId41"/>
    <p:sldId id="435" r:id="rId42"/>
    <p:sldId id="259" r:id="rId43"/>
    <p:sldId id="283" r:id="rId44"/>
    <p:sldId id="287" r:id="rId45"/>
    <p:sldId id="290" r:id="rId46"/>
    <p:sldId id="292" r:id="rId47"/>
    <p:sldId id="294" r:id="rId48"/>
    <p:sldId id="293" r:id="rId49"/>
    <p:sldId id="392" r:id="rId50"/>
    <p:sldId id="400" r:id="rId51"/>
    <p:sldId id="286" r:id="rId52"/>
    <p:sldId id="401" r:id="rId53"/>
    <p:sldId id="415" r:id="rId54"/>
    <p:sldId id="403" r:id="rId55"/>
    <p:sldId id="394" r:id="rId56"/>
    <p:sldId id="282" r:id="rId57"/>
    <p:sldId id="396" r:id="rId58"/>
    <p:sldId id="268" r:id="rId59"/>
    <p:sldId id="263" r:id="rId60"/>
    <p:sldId id="397" r:id="rId61"/>
    <p:sldId id="398" r:id="rId62"/>
    <p:sldId id="399" r:id="rId63"/>
    <p:sldId id="280" r:id="rId64"/>
    <p:sldId id="404" r:id="rId65"/>
    <p:sldId id="405" r:id="rId66"/>
    <p:sldId id="288" r:id="rId67"/>
    <p:sldId id="291" r:id="rId68"/>
    <p:sldId id="406" r:id="rId69"/>
    <p:sldId id="295" r:id="rId70"/>
    <p:sldId id="296" r:id="rId71"/>
    <p:sldId id="297" r:id="rId72"/>
    <p:sldId id="298" r:id="rId73"/>
    <p:sldId id="299" r:id="rId74"/>
    <p:sldId id="300" r:id="rId75"/>
    <p:sldId id="301" r:id="rId76"/>
    <p:sldId id="302" r:id="rId77"/>
    <p:sldId id="407" r:id="rId78"/>
    <p:sldId id="408" r:id="rId79"/>
    <p:sldId id="317" r:id="rId80"/>
    <p:sldId id="409" r:id="rId81"/>
    <p:sldId id="411" r:id="rId82"/>
    <p:sldId id="412" r:id="rId83"/>
    <p:sldId id="414" r:id="rId84"/>
    <p:sldId id="260" r:id="rId85"/>
    <p:sldId id="313" r:id="rId86"/>
    <p:sldId id="314" r:id="rId87"/>
    <p:sldId id="378" r:id="rId88"/>
    <p:sldId id="385" r:id="rId89"/>
    <p:sldId id="386" r:id="rId90"/>
    <p:sldId id="371" r:id="rId91"/>
    <p:sldId id="379" r:id="rId92"/>
    <p:sldId id="384" r:id="rId93"/>
    <p:sldId id="373" r:id="rId94"/>
    <p:sldId id="315" r:id="rId95"/>
    <p:sldId id="316" r:id="rId96"/>
    <p:sldId id="321" r:id="rId97"/>
    <p:sldId id="261" r:id="rId98"/>
    <p:sldId id="318" r:id="rId99"/>
    <p:sldId id="322" r:id="rId100"/>
    <p:sldId id="304" r:id="rId101"/>
    <p:sldId id="305" r:id="rId102"/>
    <p:sldId id="306" r:id="rId103"/>
    <p:sldId id="307" r:id="rId104"/>
    <p:sldId id="308" r:id="rId105"/>
    <p:sldId id="309" r:id="rId106"/>
    <p:sldId id="310" r:id="rId107"/>
    <p:sldId id="311" r:id="rId108"/>
    <p:sldId id="312" r:id="rId109"/>
    <p:sldId id="262" r:id="rId110"/>
    <p:sldId id="337" r:id="rId111"/>
    <p:sldId id="320" r:id="rId112"/>
    <p:sldId id="303" r:id="rId113"/>
    <p:sldId id="327" r:id="rId114"/>
    <p:sldId id="328" r:id="rId115"/>
    <p:sldId id="377" r:id="rId116"/>
    <p:sldId id="329" r:id="rId117"/>
    <p:sldId id="330" r:id="rId118"/>
    <p:sldId id="331" r:id="rId119"/>
    <p:sldId id="332" r:id="rId120"/>
    <p:sldId id="333" r:id="rId121"/>
    <p:sldId id="334" r:id="rId122"/>
    <p:sldId id="335" r:id="rId123"/>
    <p:sldId id="336" r:id="rId124"/>
    <p:sldId id="276" r:id="rId125"/>
    <p:sldId id="387" r:id="rId126"/>
    <p:sldId id="388" r:id="rId127"/>
    <p:sldId id="389" r:id="rId128"/>
    <p:sldId id="390" r:id="rId129"/>
    <p:sldId id="391" r:id="rId130"/>
    <p:sldId id="416"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6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58" autoAdjust="0"/>
    <p:restoredTop sz="94676"/>
  </p:normalViewPr>
  <p:slideViewPr>
    <p:cSldViewPr snapToGrid="0" snapToObjects="1">
      <p:cViewPr varScale="1">
        <p:scale>
          <a:sx n="106" d="100"/>
          <a:sy n="106" d="100"/>
        </p:scale>
        <p:origin x="520"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C7FBD-ED37-4387-91F4-9E534576D4C1}"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54D92A0C-0056-4BAF-BC19-7697BC8C7F35}">
      <dgm:prSet/>
      <dgm:spPr/>
      <dgm:t>
        <a:bodyPr/>
        <a:lstStyle/>
        <a:p>
          <a:r>
            <a:rPr lang="en-US" baseline="0"/>
            <a:t>Hiperplasia Benigna da próstata</a:t>
          </a:r>
          <a:endParaRPr lang="en-US"/>
        </a:p>
      </dgm:t>
    </dgm:pt>
    <dgm:pt modelId="{A62C9A35-30F5-4F40-A4C9-81122DC2B447}" type="parTrans" cxnId="{EB9CA42C-F68A-48ED-BA52-090D66C827CF}">
      <dgm:prSet/>
      <dgm:spPr/>
      <dgm:t>
        <a:bodyPr/>
        <a:lstStyle/>
        <a:p>
          <a:endParaRPr lang="en-US"/>
        </a:p>
      </dgm:t>
    </dgm:pt>
    <dgm:pt modelId="{AB292B30-A4F0-48C9-BAB4-909FAF32CB92}" type="sibTrans" cxnId="{EB9CA42C-F68A-48ED-BA52-090D66C827CF}">
      <dgm:prSet/>
      <dgm:spPr/>
      <dgm:t>
        <a:bodyPr/>
        <a:lstStyle/>
        <a:p>
          <a:endParaRPr lang="en-US"/>
        </a:p>
      </dgm:t>
    </dgm:pt>
    <dgm:pt modelId="{CBCA1C1B-D7F0-4344-BE99-7250126ADD17}">
      <dgm:prSet/>
      <dgm:spPr/>
      <dgm:t>
        <a:bodyPr/>
        <a:lstStyle/>
        <a:p>
          <a:r>
            <a:rPr lang="en-US" baseline="0" dirty="0"/>
            <a:t>Tumor da </a:t>
          </a:r>
          <a:r>
            <a:rPr lang="en-US" baseline="0" dirty="0" err="1"/>
            <a:t>Próstata</a:t>
          </a:r>
          <a:endParaRPr lang="en-US" dirty="0"/>
        </a:p>
      </dgm:t>
    </dgm:pt>
    <dgm:pt modelId="{A462757C-9E70-46F2-B416-5997E2C99218}" type="parTrans" cxnId="{C6715E2A-2F75-47DB-83E5-B946CE82C3B0}">
      <dgm:prSet/>
      <dgm:spPr/>
      <dgm:t>
        <a:bodyPr/>
        <a:lstStyle/>
        <a:p>
          <a:endParaRPr lang="en-US"/>
        </a:p>
      </dgm:t>
    </dgm:pt>
    <dgm:pt modelId="{89C95F56-B71E-4930-9023-716493169ABF}" type="sibTrans" cxnId="{C6715E2A-2F75-47DB-83E5-B946CE82C3B0}">
      <dgm:prSet/>
      <dgm:spPr/>
      <dgm:t>
        <a:bodyPr/>
        <a:lstStyle/>
        <a:p>
          <a:endParaRPr lang="en-US"/>
        </a:p>
      </dgm:t>
    </dgm:pt>
    <dgm:pt modelId="{AE129AEE-9488-4201-92FC-6A0D3AF34C3D}">
      <dgm:prSet/>
      <dgm:spPr/>
      <dgm:t>
        <a:bodyPr/>
        <a:lstStyle/>
        <a:p>
          <a:r>
            <a:rPr lang="en-US" dirty="0" err="1"/>
            <a:t>Incontinência</a:t>
          </a:r>
          <a:r>
            <a:rPr lang="en-US" dirty="0"/>
            <a:t> </a:t>
          </a:r>
          <a:r>
            <a:rPr lang="en-US" dirty="0" err="1"/>
            <a:t>Urinária</a:t>
          </a:r>
          <a:endParaRPr lang="en-US" dirty="0"/>
        </a:p>
      </dgm:t>
    </dgm:pt>
    <dgm:pt modelId="{AB42607A-28C0-409E-8113-054E106CB1B8}" type="parTrans" cxnId="{8072C5E8-DF05-4E49-9D42-DEF55F190984}">
      <dgm:prSet/>
      <dgm:spPr/>
      <dgm:t>
        <a:bodyPr/>
        <a:lstStyle/>
        <a:p>
          <a:endParaRPr lang="en-US"/>
        </a:p>
      </dgm:t>
    </dgm:pt>
    <dgm:pt modelId="{2BF02DEF-0D36-46F6-97B9-F204BBB298CF}" type="sibTrans" cxnId="{8072C5E8-DF05-4E49-9D42-DEF55F190984}">
      <dgm:prSet/>
      <dgm:spPr/>
      <dgm:t>
        <a:bodyPr/>
        <a:lstStyle/>
        <a:p>
          <a:endParaRPr lang="en-US"/>
        </a:p>
      </dgm:t>
    </dgm:pt>
    <dgm:pt modelId="{B888C095-AEC6-4BF9-A7D8-FB4FFBDF3AD7}">
      <dgm:prSet/>
      <dgm:spPr/>
      <dgm:t>
        <a:bodyPr/>
        <a:lstStyle/>
        <a:p>
          <a:r>
            <a:rPr lang="en-US" baseline="0"/>
            <a:t>Litíase Renal	</a:t>
          </a:r>
          <a:endParaRPr lang="en-US"/>
        </a:p>
      </dgm:t>
    </dgm:pt>
    <dgm:pt modelId="{29106E58-0838-406C-A125-DB5661A36964}" type="parTrans" cxnId="{BC75F92F-7E75-47CD-BE13-0A99C7A023E1}">
      <dgm:prSet/>
      <dgm:spPr/>
      <dgm:t>
        <a:bodyPr/>
        <a:lstStyle/>
        <a:p>
          <a:endParaRPr lang="en-US"/>
        </a:p>
      </dgm:t>
    </dgm:pt>
    <dgm:pt modelId="{F0FA0A47-8BD4-4501-A7CD-D47FF3FBAC52}" type="sibTrans" cxnId="{BC75F92F-7E75-47CD-BE13-0A99C7A023E1}">
      <dgm:prSet/>
      <dgm:spPr/>
      <dgm:t>
        <a:bodyPr/>
        <a:lstStyle/>
        <a:p>
          <a:endParaRPr lang="en-US"/>
        </a:p>
      </dgm:t>
    </dgm:pt>
    <dgm:pt modelId="{7C992F1D-4899-421A-8C78-15F171FADC7E}">
      <dgm:prSet/>
      <dgm:spPr/>
      <dgm:t>
        <a:bodyPr/>
        <a:lstStyle/>
        <a:p>
          <a:r>
            <a:rPr lang="en-US" baseline="0"/>
            <a:t>Cisto Renal</a:t>
          </a:r>
          <a:endParaRPr lang="en-US"/>
        </a:p>
      </dgm:t>
    </dgm:pt>
    <dgm:pt modelId="{08430D63-4853-4DC0-97C1-FFA1AD7F0CE9}" type="parTrans" cxnId="{5B27E598-3C97-4565-AD45-4E1B1BA9F1D0}">
      <dgm:prSet/>
      <dgm:spPr/>
      <dgm:t>
        <a:bodyPr/>
        <a:lstStyle/>
        <a:p>
          <a:endParaRPr lang="en-US"/>
        </a:p>
      </dgm:t>
    </dgm:pt>
    <dgm:pt modelId="{186185AF-F73B-46A1-BE6E-4A3DD02B53DE}" type="sibTrans" cxnId="{5B27E598-3C97-4565-AD45-4E1B1BA9F1D0}">
      <dgm:prSet/>
      <dgm:spPr/>
      <dgm:t>
        <a:bodyPr/>
        <a:lstStyle/>
        <a:p>
          <a:endParaRPr lang="en-US"/>
        </a:p>
      </dgm:t>
    </dgm:pt>
    <dgm:pt modelId="{F220DE7B-F87C-42CF-8F96-58C3DDFCD672}">
      <dgm:prSet/>
      <dgm:spPr/>
      <dgm:t>
        <a:bodyPr/>
        <a:lstStyle/>
        <a:p>
          <a:r>
            <a:rPr lang="en-US" baseline="0"/>
            <a:t>Hematúria</a:t>
          </a:r>
          <a:endParaRPr lang="en-US"/>
        </a:p>
      </dgm:t>
    </dgm:pt>
    <dgm:pt modelId="{07A7A4E6-C0C0-413B-BE4F-B9FF587166D4}" type="parTrans" cxnId="{B5C5963A-7B3C-4839-8A4B-DE7522FFD0CA}">
      <dgm:prSet/>
      <dgm:spPr/>
      <dgm:t>
        <a:bodyPr/>
        <a:lstStyle/>
        <a:p>
          <a:endParaRPr lang="en-US"/>
        </a:p>
      </dgm:t>
    </dgm:pt>
    <dgm:pt modelId="{16054237-2255-45C7-B1B5-091C8A0448C7}" type="sibTrans" cxnId="{B5C5963A-7B3C-4839-8A4B-DE7522FFD0CA}">
      <dgm:prSet/>
      <dgm:spPr/>
      <dgm:t>
        <a:bodyPr/>
        <a:lstStyle/>
        <a:p>
          <a:endParaRPr lang="en-US"/>
        </a:p>
      </dgm:t>
    </dgm:pt>
    <dgm:pt modelId="{394B92DC-61DE-4C67-87B0-90B44D99D441}">
      <dgm:prSet/>
      <dgm:spPr/>
      <dgm:t>
        <a:bodyPr/>
        <a:lstStyle/>
        <a:p>
          <a:r>
            <a:rPr lang="en-US" baseline="0" dirty="0" err="1"/>
            <a:t>Orquialgia</a:t>
          </a:r>
          <a:endParaRPr lang="en-US" dirty="0"/>
        </a:p>
      </dgm:t>
    </dgm:pt>
    <dgm:pt modelId="{2F37E692-FCC0-403F-A7A6-0DC529D60797}" type="parTrans" cxnId="{EF2391F6-58C4-4687-815D-BDCF74CE59EB}">
      <dgm:prSet/>
      <dgm:spPr/>
      <dgm:t>
        <a:bodyPr/>
        <a:lstStyle/>
        <a:p>
          <a:endParaRPr lang="en-US"/>
        </a:p>
      </dgm:t>
    </dgm:pt>
    <dgm:pt modelId="{491067F6-F7F9-4732-A8AB-FF75991D14BF}" type="sibTrans" cxnId="{EF2391F6-58C4-4687-815D-BDCF74CE59EB}">
      <dgm:prSet/>
      <dgm:spPr/>
      <dgm:t>
        <a:bodyPr/>
        <a:lstStyle/>
        <a:p>
          <a:endParaRPr lang="en-US"/>
        </a:p>
      </dgm:t>
    </dgm:pt>
    <dgm:pt modelId="{EE2AA871-3535-B64D-8258-1192D7B5AFA5}">
      <dgm:prSet/>
      <dgm:spPr/>
      <dgm:t>
        <a:bodyPr/>
        <a:lstStyle/>
        <a:p>
          <a:r>
            <a:rPr lang="en-US" dirty="0"/>
            <a:t>HPV</a:t>
          </a:r>
        </a:p>
      </dgm:t>
    </dgm:pt>
    <dgm:pt modelId="{344EF968-4C28-D24A-A9B0-3F32EE78FD1D}" type="parTrans" cxnId="{AA87F457-0A7C-9142-B7C2-88A41C993EC9}">
      <dgm:prSet/>
      <dgm:spPr/>
      <dgm:t>
        <a:bodyPr/>
        <a:lstStyle/>
        <a:p>
          <a:endParaRPr lang="pt-BR"/>
        </a:p>
      </dgm:t>
    </dgm:pt>
    <dgm:pt modelId="{23689EBC-BFBE-EE4F-8719-DBF355634FC3}" type="sibTrans" cxnId="{AA87F457-0A7C-9142-B7C2-88A41C993EC9}">
      <dgm:prSet/>
      <dgm:spPr/>
      <dgm:t>
        <a:bodyPr/>
        <a:lstStyle/>
        <a:p>
          <a:endParaRPr lang="pt-BR"/>
        </a:p>
      </dgm:t>
    </dgm:pt>
    <dgm:pt modelId="{9453631E-0D60-4145-8214-38399B7C9872}">
      <dgm:prSet/>
      <dgm:spPr/>
      <dgm:t>
        <a:bodyPr/>
        <a:lstStyle/>
        <a:p>
          <a:r>
            <a:rPr lang="en-US" dirty="0" err="1"/>
            <a:t>Disfunção</a:t>
          </a:r>
          <a:r>
            <a:rPr lang="en-US" dirty="0"/>
            <a:t> </a:t>
          </a:r>
          <a:r>
            <a:rPr lang="en-US" dirty="0" err="1"/>
            <a:t>Erétil</a:t>
          </a:r>
          <a:endParaRPr lang="en-US" dirty="0"/>
        </a:p>
      </dgm:t>
    </dgm:pt>
    <dgm:pt modelId="{A99FBEC8-105E-AA40-B93D-5B7DCDF5D10D}" type="parTrans" cxnId="{C899D521-D6A5-E74D-A39E-D3E6FC6DF190}">
      <dgm:prSet/>
      <dgm:spPr/>
      <dgm:t>
        <a:bodyPr/>
        <a:lstStyle/>
        <a:p>
          <a:endParaRPr lang="pt-BR"/>
        </a:p>
      </dgm:t>
    </dgm:pt>
    <dgm:pt modelId="{72F5B182-AFC1-794A-BC2A-874655D97E72}" type="sibTrans" cxnId="{C899D521-D6A5-E74D-A39E-D3E6FC6DF190}">
      <dgm:prSet/>
      <dgm:spPr/>
      <dgm:t>
        <a:bodyPr/>
        <a:lstStyle/>
        <a:p>
          <a:endParaRPr lang="pt-BR"/>
        </a:p>
      </dgm:t>
    </dgm:pt>
    <dgm:pt modelId="{D25C7D9D-94CA-E142-9E6B-4EC7FA7E387A}">
      <dgm:prSet/>
      <dgm:spPr/>
      <dgm:t>
        <a:bodyPr/>
        <a:lstStyle/>
        <a:p>
          <a:r>
            <a:rPr lang="en-US" dirty="0" err="1"/>
            <a:t>Parafimose</a:t>
          </a:r>
          <a:endParaRPr lang="en-US" dirty="0"/>
        </a:p>
      </dgm:t>
    </dgm:pt>
    <dgm:pt modelId="{EF048CBB-47FD-6C4C-8400-020ADFC16423}" type="parTrans" cxnId="{13794326-B6B6-C545-BFD3-E32A2ECDBD1B}">
      <dgm:prSet/>
      <dgm:spPr/>
      <dgm:t>
        <a:bodyPr/>
        <a:lstStyle/>
        <a:p>
          <a:endParaRPr lang="pt-BR"/>
        </a:p>
      </dgm:t>
    </dgm:pt>
    <dgm:pt modelId="{8673B714-C8CF-FE4A-B716-CF2A81543B6F}" type="sibTrans" cxnId="{13794326-B6B6-C545-BFD3-E32A2ECDBD1B}">
      <dgm:prSet/>
      <dgm:spPr/>
      <dgm:t>
        <a:bodyPr/>
        <a:lstStyle/>
        <a:p>
          <a:endParaRPr lang="pt-BR"/>
        </a:p>
      </dgm:t>
    </dgm:pt>
    <dgm:pt modelId="{24E2A3C0-5F91-AA4C-97C2-A2E1445337F7}">
      <dgm:prSet/>
      <dgm:spPr/>
      <dgm:t>
        <a:bodyPr/>
        <a:lstStyle/>
        <a:p>
          <a:r>
            <a:rPr lang="en-US" dirty="0" err="1"/>
            <a:t>Infecção</a:t>
          </a:r>
          <a:r>
            <a:rPr lang="en-US" dirty="0"/>
            <a:t> </a:t>
          </a:r>
          <a:r>
            <a:rPr lang="en-US" dirty="0" err="1"/>
            <a:t>Urinária</a:t>
          </a:r>
          <a:r>
            <a:rPr lang="en-US" dirty="0"/>
            <a:t> </a:t>
          </a:r>
        </a:p>
      </dgm:t>
    </dgm:pt>
    <dgm:pt modelId="{BA1D63EE-983A-0A4C-9AED-431CAD4003A4}" type="parTrans" cxnId="{216C0C6F-5D54-7048-8521-9B1B0C8D3474}">
      <dgm:prSet/>
      <dgm:spPr/>
      <dgm:t>
        <a:bodyPr/>
        <a:lstStyle/>
        <a:p>
          <a:endParaRPr lang="pt-BR"/>
        </a:p>
      </dgm:t>
    </dgm:pt>
    <dgm:pt modelId="{2B25C38C-15C3-6145-A54E-4E89C56B05C3}" type="sibTrans" cxnId="{216C0C6F-5D54-7048-8521-9B1B0C8D3474}">
      <dgm:prSet/>
      <dgm:spPr/>
      <dgm:t>
        <a:bodyPr/>
        <a:lstStyle/>
        <a:p>
          <a:endParaRPr lang="pt-BR"/>
        </a:p>
      </dgm:t>
    </dgm:pt>
    <dgm:pt modelId="{EED802FD-22D0-5648-92F8-753E9CBE8146}" type="pres">
      <dgm:prSet presAssocID="{1E0C7FBD-ED37-4387-91F4-9E534576D4C1}" presName="vert0" presStyleCnt="0">
        <dgm:presLayoutVars>
          <dgm:dir/>
          <dgm:animOne val="branch"/>
          <dgm:animLvl val="lvl"/>
        </dgm:presLayoutVars>
      </dgm:prSet>
      <dgm:spPr/>
    </dgm:pt>
    <dgm:pt modelId="{2F066559-3964-8549-8932-BB32812237D7}" type="pres">
      <dgm:prSet presAssocID="{54D92A0C-0056-4BAF-BC19-7697BC8C7F35}" presName="thickLine" presStyleLbl="alignNode1" presStyleIdx="0" presStyleCnt="11"/>
      <dgm:spPr/>
    </dgm:pt>
    <dgm:pt modelId="{E8091B8B-1CD4-BC4E-9598-021A906ACB4D}" type="pres">
      <dgm:prSet presAssocID="{54D92A0C-0056-4BAF-BC19-7697BC8C7F35}" presName="horz1" presStyleCnt="0"/>
      <dgm:spPr/>
    </dgm:pt>
    <dgm:pt modelId="{88DBD90D-6D2C-F749-B4BA-C5C959C16CBB}" type="pres">
      <dgm:prSet presAssocID="{54D92A0C-0056-4BAF-BC19-7697BC8C7F35}" presName="tx1" presStyleLbl="revTx" presStyleIdx="0" presStyleCnt="11"/>
      <dgm:spPr/>
    </dgm:pt>
    <dgm:pt modelId="{79769EBD-6B2A-044D-B535-B21438BB3DB2}" type="pres">
      <dgm:prSet presAssocID="{54D92A0C-0056-4BAF-BC19-7697BC8C7F35}" presName="vert1" presStyleCnt="0"/>
      <dgm:spPr/>
    </dgm:pt>
    <dgm:pt modelId="{81AF0A72-5B3C-054A-A9D8-3AC5CE977DE1}" type="pres">
      <dgm:prSet presAssocID="{CBCA1C1B-D7F0-4344-BE99-7250126ADD17}" presName="thickLine" presStyleLbl="alignNode1" presStyleIdx="1" presStyleCnt="11"/>
      <dgm:spPr/>
    </dgm:pt>
    <dgm:pt modelId="{E53B9ABF-A635-2D4D-B463-F35FBE141FD0}" type="pres">
      <dgm:prSet presAssocID="{CBCA1C1B-D7F0-4344-BE99-7250126ADD17}" presName="horz1" presStyleCnt="0"/>
      <dgm:spPr/>
    </dgm:pt>
    <dgm:pt modelId="{00F29183-97BE-144A-BB1D-5606DF6A8DE1}" type="pres">
      <dgm:prSet presAssocID="{CBCA1C1B-D7F0-4344-BE99-7250126ADD17}" presName="tx1" presStyleLbl="revTx" presStyleIdx="1" presStyleCnt="11"/>
      <dgm:spPr/>
    </dgm:pt>
    <dgm:pt modelId="{A6DDEC04-B27D-A54A-AEF2-2A3BF78B0333}" type="pres">
      <dgm:prSet presAssocID="{CBCA1C1B-D7F0-4344-BE99-7250126ADD17}" presName="vert1" presStyleCnt="0"/>
      <dgm:spPr/>
    </dgm:pt>
    <dgm:pt modelId="{B4495169-5F42-3F48-B60F-B234AC3E09EB}" type="pres">
      <dgm:prSet presAssocID="{24E2A3C0-5F91-AA4C-97C2-A2E1445337F7}" presName="thickLine" presStyleLbl="alignNode1" presStyleIdx="2" presStyleCnt="11"/>
      <dgm:spPr/>
    </dgm:pt>
    <dgm:pt modelId="{FA20C4C5-0251-9C40-AF51-AA7E6D5A9A91}" type="pres">
      <dgm:prSet presAssocID="{24E2A3C0-5F91-AA4C-97C2-A2E1445337F7}" presName="horz1" presStyleCnt="0"/>
      <dgm:spPr/>
    </dgm:pt>
    <dgm:pt modelId="{84FEE86A-2B88-9A46-9DB4-26165C561C53}" type="pres">
      <dgm:prSet presAssocID="{24E2A3C0-5F91-AA4C-97C2-A2E1445337F7}" presName="tx1" presStyleLbl="revTx" presStyleIdx="2" presStyleCnt="11"/>
      <dgm:spPr/>
    </dgm:pt>
    <dgm:pt modelId="{435CBF91-5A39-924F-B53D-F30C406C98DB}" type="pres">
      <dgm:prSet presAssocID="{24E2A3C0-5F91-AA4C-97C2-A2E1445337F7}" presName="vert1" presStyleCnt="0"/>
      <dgm:spPr/>
    </dgm:pt>
    <dgm:pt modelId="{C177FB83-D87F-3643-9CB5-95DDC5751024}" type="pres">
      <dgm:prSet presAssocID="{AE129AEE-9488-4201-92FC-6A0D3AF34C3D}" presName="thickLine" presStyleLbl="alignNode1" presStyleIdx="3" presStyleCnt="11"/>
      <dgm:spPr/>
    </dgm:pt>
    <dgm:pt modelId="{D27F2155-2979-D740-83DC-58370673B802}" type="pres">
      <dgm:prSet presAssocID="{AE129AEE-9488-4201-92FC-6A0D3AF34C3D}" presName="horz1" presStyleCnt="0"/>
      <dgm:spPr/>
    </dgm:pt>
    <dgm:pt modelId="{A147A431-8838-D944-A0B4-9D7D2532CC10}" type="pres">
      <dgm:prSet presAssocID="{AE129AEE-9488-4201-92FC-6A0D3AF34C3D}" presName="tx1" presStyleLbl="revTx" presStyleIdx="3" presStyleCnt="11"/>
      <dgm:spPr/>
    </dgm:pt>
    <dgm:pt modelId="{370D378C-534A-1D4B-9D09-990253C7EE45}" type="pres">
      <dgm:prSet presAssocID="{AE129AEE-9488-4201-92FC-6A0D3AF34C3D}" presName="vert1" presStyleCnt="0"/>
      <dgm:spPr/>
    </dgm:pt>
    <dgm:pt modelId="{CBA6806C-96C4-9441-A965-325E5AAB213A}" type="pres">
      <dgm:prSet presAssocID="{B888C095-AEC6-4BF9-A7D8-FB4FFBDF3AD7}" presName="thickLine" presStyleLbl="alignNode1" presStyleIdx="4" presStyleCnt="11"/>
      <dgm:spPr/>
    </dgm:pt>
    <dgm:pt modelId="{CBE7CDDE-88ED-EA46-9C05-0FA532373718}" type="pres">
      <dgm:prSet presAssocID="{B888C095-AEC6-4BF9-A7D8-FB4FFBDF3AD7}" presName="horz1" presStyleCnt="0"/>
      <dgm:spPr/>
    </dgm:pt>
    <dgm:pt modelId="{653AF7AD-ABED-AB4D-86F4-A6375DE00E80}" type="pres">
      <dgm:prSet presAssocID="{B888C095-AEC6-4BF9-A7D8-FB4FFBDF3AD7}" presName="tx1" presStyleLbl="revTx" presStyleIdx="4" presStyleCnt="11"/>
      <dgm:spPr/>
    </dgm:pt>
    <dgm:pt modelId="{90C956AC-5BC3-D84D-A745-7DE6B13C8CC9}" type="pres">
      <dgm:prSet presAssocID="{B888C095-AEC6-4BF9-A7D8-FB4FFBDF3AD7}" presName="vert1" presStyleCnt="0"/>
      <dgm:spPr/>
    </dgm:pt>
    <dgm:pt modelId="{45366336-5821-234C-ABF4-4B89A66FE158}" type="pres">
      <dgm:prSet presAssocID="{7C992F1D-4899-421A-8C78-15F171FADC7E}" presName="thickLine" presStyleLbl="alignNode1" presStyleIdx="5" presStyleCnt="11"/>
      <dgm:spPr/>
    </dgm:pt>
    <dgm:pt modelId="{AFD8CE0C-0493-C64A-AE5A-FE3BCED0CCF8}" type="pres">
      <dgm:prSet presAssocID="{7C992F1D-4899-421A-8C78-15F171FADC7E}" presName="horz1" presStyleCnt="0"/>
      <dgm:spPr/>
    </dgm:pt>
    <dgm:pt modelId="{A5F89834-9164-5D4A-B0AA-560B6DC14F79}" type="pres">
      <dgm:prSet presAssocID="{7C992F1D-4899-421A-8C78-15F171FADC7E}" presName="tx1" presStyleLbl="revTx" presStyleIdx="5" presStyleCnt="11"/>
      <dgm:spPr/>
    </dgm:pt>
    <dgm:pt modelId="{9C882699-A81D-D54E-9662-18F8F9F0136B}" type="pres">
      <dgm:prSet presAssocID="{7C992F1D-4899-421A-8C78-15F171FADC7E}" presName="vert1" presStyleCnt="0"/>
      <dgm:spPr/>
    </dgm:pt>
    <dgm:pt modelId="{86F6E14F-22AD-304D-919F-8A199088064A}" type="pres">
      <dgm:prSet presAssocID="{F220DE7B-F87C-42CF-8F96-58C3DDFCD672}" presName="thickLine" presStyleLbl="alignNode1" presStyleIdx="6" presStyleCnt="11"/>
      <dgm:spPr/>
    </dgm:pt>
    <dgm:pt modelId="{961B90DF-946C-984B-9695-C84125AEB0DF}" type="pres">
      <dgm:prSet presAssocID="{F220DE7B-F87C-42CF-8F96-58C3DDFCD672}" presName="horz1" presStyleCnt="0"/>
      <dgm:spPr/>
    </dgm:pt>
    <dgm:pt modelId="{2649F663-F677-ED4D-88C9-47BE60F10738}" type="pres">
      <dgm:prSet presAssocID="{F220DE7B-F87C-42CF-8F96-58C3DDFCD672}" presName="tx1" presStyleLbl="revTx" presStyleIdx="6" presStyleCnt="11"/>
      <dgm:spPr/>
    </dgm:pt>
    <dgm:pt modelId="{3BBE5CA9-EFEE-7442-808A-315B6B7DF26E}" type="pres">
      <dgm:prSet presAssocID="{F220DE7B-F87C-42CF-8F96-58C3DDFCD672}" presName="vert1" presStyleCnt="0"/>
      <dgm:spPr/>
    </dgm:pt>
    <dgm:pt modelId="{21AD1874-6307-4248-BBCE-F26FEF9FD4CF}" type="pres">
      <dgm:prSet presAssocID="{394B92DC-61DE-4C67-87B0-90B44D99D441}" presName="thickLine" presStyleLbl="alignNode1" presStyleIdx="7" presStyleCnt="11"/>
      <dgm:spPr/>
    </dgm:pt>
    <dgm:pt modelId="{FEA149C4-51CF-AA47-9D94-3604AB368250}" type="pres">
      <dgm:prSet presAssocID="{394B92DC-61DE-4C67-87B0-90B44D99D441}" presName="horz1" presStyleCnt="0"/>
      <dgm:spPr/>
    </dgm:pt>
    <dgm:pt modelId="{07728D83-4AE2-E745-AE31-6866EFA7449C}" type="pres">
      <dgm:prSet presAssocID="{394B92DC-61DE-4C67-87B0-90B44D99D441}" presName="tx1" presStyleLbl="revTx" presStyleIdx="7" presStyleCnt="11"/>
      <dgm:spPr/>
    </dgm:pt>
    <dgm:pt modelId="{4DDD4D97-D463-8644-8FF1-6EECC7791591}" type="pres">
      <dgm:prSet presAssocID="{394B92DC-61DE-4C67-87B0-90B44D99D441}" presName="vert1" presStyleCnt="0"/>
      <dgm:spPr/>
    </dgm:pt>
    <dgm:pt modelId="{7D0CF491-A0A0-304A-B4FC-32372BAFEE49}" type="pres">
      <dgm:prSet presAssocID="{EE2AA871-3535-B64D-8258-1192D7B5AFA5}" presName="thickLine" presStyleLbl="alignNode1" presStyleIdx="8" presStyleCnt="11"/>
      <dgm:spPr/>
    </dgm:pt>
    <dgm:pt modelId="{B54D18EC-8AAD-3243-BF0C-6F77F9A72B6E}" type="pres">
      <dgm:prSet presAssocID="{EE2AA871-3535-B64D-8258-1192D7B5AFA5}" presName="horz1" presStyleCnt="0"/>
      <dgm:spPr/>
    </dgm:pt>
    <dgm:pt modelId="{FF69D40A-01E6-814E-85C4-B50D2CF18982}" type="pres">
      <dgm:prSet presAssocID="{EE2AA871-3535-B64D-8258-1192D7B5AFA5}" presName="tx1" presStyleLbl="revTx" presStyleIdx="8" presStyleCnt="11"/>
      <dgm:spPr/>
    </dgm:pt>
    <dgm:pt modelId="{DDC66F54-099D-DE42-BF3E-37E2103F11A0}" type="pres">
      <dgm:prSet presAssocID="{EE2AA871-3535-B64D-8258-1192D7B5AFA5}" presName="vert1" presStyleCnt="0"/>
      <dgm:spPr/>
    </dgm:pt>
    <dgm:pt modelId="{74FC1C42-7057-994E-AC50-E19796B71F6F}" type="pres">
      <dgm:prSet presAssocID="{D25C7D9D-94CA-E142-9E6B-4EC7FA7E387A}" presName="thickLine" presStyleLbl="alignNode1" presStyleIdx="9" presStyleCnt="11"/>
      <dgm:spPr/>
    </dgm:pt>
    <dgm:pt modelId="{D803C12E-5324-F140-ABD2-114A2415193D}" type="pres">
      <dgm:prSet presAssocID="{D25C7D9D-94CA-E142-9E6B-4EC7FA7E387A}" presName="horz1" presStyleCnt="0"/>
      <dgm:spPr/>
    </dgm:pt>
    <dgm:pt modelId="{BA7FB9C8-9A7C-B947-BB3A-E6C5D821062B}" type="pres">
      <dgm:prSet presAssocID="{D25C7D9D-94CA-E142-9E6B-4EC7FA7E387A}" presName="tx1" presStyleLbl="revTx" presStyleIdx="9" presStyleCnt="11"/>
      <dgm:spPr/>
    </dgm:pt>
    <dgm:pt modelId="{27918091-ACB8-EF49-9F73-9B2B7A200392}" type="pres">
      <dgm:prSet presAssocID="{D25C7D9D-94CA-E142-9E6B-4EC7FA7E387A}" presName="vert1" presStyleCnt="0"/>
      <dgm:spPr/>
    </dgm:pt>
    <dgm:pt modelId="{B8051D1F-6977-AC4A-82A7-DD02FE3E547F}" type="pres">
      <dgm:prSet presAssocID="{9453631E-0D60-4145-8214-38399B7C9872}" presName="thickLine" presStyleLbl="alignNode1" presStyleIdx="10" presStyleCnt="11"/>
      <dgm:spPr/>
    </dgm:pt>
    <dgm:pt modelId="{FDCE8906-1354-A64B-A450-27473588BE0F}" type="pres">
      <dgm:prSet presAssocID="{9453631E-0D60-4145-8214-38399B7C9872}" presName="horz1" presStyleCnt="0"/>
      <dgm:spPr/>
    </dgm:pt>
    <dgm:pt modelId="{B87B4718-698C-9A4F-BCB4-BEF350FD2F20}" type="pres">
      <dgm:prSet presAssocID="{9453631E-0D60-4145-8214-38399B7C9872}" presName="tx1" presStyleLbl="revTx" presStyleIdx="10" presStyleCnt="11"/>
      <dgm:spPr/>
    </dgm:pt>
    <dgm:pt modelId="{5D1F8DD4-6244-834B-A2DA-D7FCC17E0FAA}" type="pres">
      <dgm:prSet presAssocID="{9453631E-0D60-4145-8214-38399B7C9872}" presName="vert1" presStyleCnt="0"/>
      <dgm:spPr/>
    </dgm:pt>
  </dgm:ptLst>
  <dgm:cxnLst>
    <dgm:cxn modelId="{F9662C09-D209-6D4D-AD08-F027300E5842}" type="presOf" srcId="{CBCA1C1B-D7F0-4344-BE99-7250126ADD17}" destId="{00F29183-97BE-144A-BB1D-5606DF6A8DE1}" srcOrd="0" destOrd="0" presId="urn:microsoft.com/office/officeart/2008/layout/LinedList"/>
    <dgm:cxn modelId="{FACD3120-F8F1-DC4C-A146-D16C811A3B65}" type="presOf" srcId="{AE129AEE-9488-4201-92FC-6A0D3AF34C3D}" destId="{A147A431-8838-D944-A0B4-9D7D2532CC10}" srcOrd="0" destOrd="0" presId="urn:microsoft.com/office/officeart/2008/layout/LinedList"/>
    <dgm:cxn modelId="{C899D521-D6A5-E74D-A39E-D3E6FC6DF190}" srcId="{1E0C7FBD-ED37-4387-91F4-9E534576D4C1}" destId="{9453631E-0D60-4145-8214-38399B7C9872}" srcOrd="10" destOrd="0" parTransId="{A99FBEC8-105E-AA40-B93D-5B7DCDF5D10D}" sibTransId="{72F5B182-AFC1-794A-BC2A-874655D97E72}"/>
    <dgm:cxn modelId="{C463BC25-C4D4-5442-B126-3B81B6A31FC4}" type="presOf" srcId="{7C992F1D-4899-421A-8C78-15F171FADC7E}" destId="{A5F89834-9164-5D4A-B0AA-560B6DC14F79}" srcOrd="0" destOrd="0" presId="urn:microsoft.com/office/officeart/2008/layout/LinedList"/>
    <dgm:cxn modelId="{13794326-B6B6-C545-BFD3-E32A2ECDBD1B}" srcId="{1E0C7FBD-ED37-4387-91F4-9E534576D4C1}" destId="{D25C7D9D-94CA-E142-9E6B-4EC7FA7E387A}" srcOrd="9" destOrd="0" parTransId="{EF048CBB-47FD-6C4C-8400-020ADFC16423}" sibTransId="{8673B714-C8CF-FE4A-B716-CF2A81543B6F}"/>
    <dgm:cxn modelId="{C6715E2A-2F75-47DB-83E5-B946CE82C3B0}" srcId="{1E0C7FBD-ED37-4387-91F4-9E534576D4C1}" destId="{CBCA1C1B-D7F0-4344-BE99-7250126ADD17}" srcOrd="1" destOrd="0" parTransId="{A462757C-9E70-46F2-B416-5997E2C99218}" sibTransId="{89C95F56-B71E-4930-9023-716493169ABF}"/>
    <dgm:cxn modelId="{EB9CA42C-F68A-48ED-BA52-090D66C827CF}" srcId="{1E0C7FBD-ED37-4387-91F4-9E534576D4C1}" destId="{54D92A0C-0056-4BAF-BC19-7697BC8C7F35}" srcOrd="0" destOrd="0" parTransId="{A62C9A35-30F5-4F40-A4C9-81122DC2B447}" sibTransId="{AB292B30-A4F0-48C9-BAB4-909FAF32CB92}"/>
    <dgm:cxn modelId="{BC75F92F-7E75-47CD-BE13-0A99C7A023E1}" srcId="{1E0C7FBD-ED37-4387-91F4-9E534576D4C1}" destId="{B888C095-AEC6-4BF9-A7D8-FB4FFBDF3AD7}" srcOrd="4" destOrd="0" parTransId="{29106E58-0838-406C-A125-DB5661A36964}" sibTransId="{F0FA0A47-8BD4-4501-A7CD-D47FF3FBAC52}"/>
    <dgm:cxn modelId="{B5C5963A-7B3C-4839-8A4B-DE7522FFD0CA}" srcId="{1E0C7FBD-ED37-4387-91F4-9E534576D4C1}" destId="{F220DE7B-F87C-42CF-8F96-58C3DDFCD672}" srcOrd="6" destOrd="0" parTransId="{07A7A4E6-C0C0-413B-BE4F-B9FF587166D4}" sibTransId="{16054237-2255-45C7-B1B5-091C8A0448C7}"/>
    <dgm:cxn modelId="{19F8C940-ADB9-8642-9C94-BB5B8018F4A5}" type="presOf" srcId="{EE2AA871-3535-B64D-8258-1192D7B5AFA5}" destId="{FF69D40A-01E6-814E-85C4-B50D2CF18982}" srcOrd="0" destOrd="0" presId="urn:microsoft.com/office/officeart/2008/layout/LinedList"/>
    <dgm:cxn modelId="{AA87F457-0A7C-9142-B7C2-88A41C993EC9}" srcId="{1E0C7FBD-ED37-4387-91F4-9E534576D4C1}" destId="{EE2AA871-3535-B64D-8258-1192D7B5AFA5}" srcOrd="8" destOrd="0" parTransId="{344EF968-4C28-D24A-A9B0-3F32EE78FD1D}" sibTransId="{23689EBC-BFBE-EE4F-8719-DBF355634FC3}"/>
    <dgm:cxn modelId="{216C0C6F-5D54-7048-8521-9B1B0C8D3474}" srcId="{1E0C7FBD-ED37-4387-91F4-9E534576D4C1}" destId="{24E2A3C0-5F91-AA4C-97C2-A2E1445337F7}" srcOrd="2" destOrd="0" parTransId="{BA1D63EE-983A-0A4C-9AED-431CAD4003A4}" sibTransId="{2B25C38C-15C3-6145-A54E-4E89C56B05C3}"/>
    <dgm:cxn modelId="{65F65986-ACEA-9743-BB2E-BA19AEFAE8D9}" type="presOf" srcId="{1E0C7FBD-ED37-4387-91F4-9E534576D4C1}" destId="{EED802FD-22D0-5648-92F8-753E9CBE8146}" srcOrd="0" destOrd="0" presId="urn:microsoft.com/office/officeart/2008/layout/LinedList"/>
    <dgm:cxn modelId="{5B27E598-3C97-4565-AD45-4E1B1BA9F1D0}" srcId="{1E0C7FBD-ED37-4387-91F4-9E534576D4C1}" destId="{7C992F1D-4899-421A-8C78-15F171FADC7E}" srcOrd="5" destOrd="0" parTransId="{08430D63-4853-4DC0-97C1-FFA1AD7F0CE9}" sibTransId="{186185AF-F73B-46A1-BE6E-4A3DD02B53DE}"/>
    <dgm:cxn modelId="{D2D3A5A7-5AF2-A944-A1F2-8F6C54BD5217}" type="presOf" srcId="{B888C095-AEC6-4BF9-A7D8-FB4FFBDF3AD7}" destId="{653AF7AD-ABED-AB4D-86F4-A6375DE00E80}" srcOrd="0" destOrd="0" presId="urn:microsoft.com/office/officeart/2008/layout/LinedList"/>
    <dgm:cxn modelId="{4DC538B0-C659-7748-942D-F91A51D413DF}" type="presOf" srcId="{9453631E-0D60-4145-8214-38399B7C9872}" destId="{B87B4718-698C-9A4F-BCB4-BEF350FD2F20}" srcOrd="0" destOrd="0" presId="urn:microsoft.com/office/officeart/2008/layout/LinedList"/>
    <dgm:cxn modelId="{5FEF7BBC-E750-EE49-BA94-99A5A3EEE868}" type="presOf" srcId="{54D92A0C-0056-4BAF-BC19-7697BC8C7F35}" destId="{88DBD90D-6D2C-F749-B4BA-C5C959C16CBB}" srcOrd="0" destOrd="0" presId="urn:microsoft.com/office/officeart/2008/layout/LinedList"/>
    <dgm:cxn modelId="{78395DCB-5D68-0443-86BB-8E34AEA0C408}" type="presOf" srcId="{394B92DC-61DE-4C67-87B0-90B44D99D441}" destId="{07728D83-4AE2-E745-AE31-6866EFA7449C}" srcOrd="0" destOrd="0" presId="urn:microsoft.com/office/officeart/2008/layout/LinedList"/>
    <dgm:cxn modelId="{2E8A09CE-4043-F14A-BF88-5DCCD0B3EC3E}" type="presOf" srcId="{24E2A3C0-5F91-AA4C-97C2-A2E1445337F7}" destId="{84FEE86A-2B88-9A46-9DB4-26165C561C53}" srcOrd="0" destOrd="0" presId="urn:microsoft.com/office/officeart/2008/layout/LinedList"/>
    <dgm:cxn modelId="{497BD8D5-BA5F-C947-8EB1-AA35E95634EF}" type="presOf" srcId="{F220DE7B-F87C-42CF-8F96-58C3DDFCD672}" destId="{2649F663-F677-ED4D-88C9-47BE60F10738}" srcOrd="0" destOrd="0" presId="urn:microsoft.com/office/officeart/2008/layout/LinedList"/>
    <dgm:cxn modelId="{8072C5E8-DF05-4E49-9D42-DEF55F190984}" srcId="{1E0C7FBD-ED37-4387-91F4-9E534576D4C1}" destId="{AE129AEE-9488-4201-92FC-6A0D3AF34C3D}" srcOrd="3" destOrd="0" parTransId="{AB42607A-28C0-409E-8113-054E106CB1B8}" sibTransId="{2BF02DEF-0D36-46F6-97B9-F204BBB298CF}"/>
    <dgm:cxn modelId="{EF2391F6-58C4-4687-815D-BDCF74CE59EB}" srcId="{1E0C7FBD-ED37-4387-91F4-9E534576D4C1}" destId="{394B92DC-61DE-4C67-87B0-90B44D99D441}" srcOrd="7" destOrd="0" parTransId="{2F37E692-FCC0-403F-A7A6-0DC529D60797}" sibTransId="{491067F6-F7F9-4732-A8AB-FF75991D14BF}"/>
    <dgm:cxn modelId="{A5FD03FB-ACA4-C64E-B082-389A5057D00D}" type="presOf" srcId="{D25C7D9D-94CA-E142-9E6B-4EC7FA7E387A}" destId="{BA7FB9C8-9A7C-B947-BB3A-E6C5D821062B}" srcOrd="0" destOrd="0" presId="urn:microsoft.com/office/officeart/2008/layout/LinedList"/>
    <dgm:cxn modelId="{EB161FC3-B6A9-9E43-8800-AC4F04713143}" type="presParOf" srcId="{EED802FD-22D0-5648-92F8-753E9CBE8146}" destId="{2F066559-3964-8549-8932-BB32812237D7}" srcOrd="0" destOrd="0" presId="urn:microsoft.com/office/officeart/2008/layout/LinedList"/>
    <dgm:cxn modelId="{1B72C8BB-5895-164F-B29E-FE07CB3C4070}" type="presParOf" srcId="{EED802FD-22D0-5648-92F8-753E9CBE8146}" destId="{E8091B8B-1CD4-BC4E-9598-021A906ACB4D}" srcOrd="1" destOrd="0" presId="urn:microsoft.com/office/officeart/2008/layout/LinedList"/>
    <dgm:cxn modelId="{DFBEE608-8AEA-734A-B7DC-E85B955D9F4C}" type="presParOf" srcId="{E8091B8B-1CD4-BC4E-9598-021A906ACB4D}" destId="{88DBD90D-6D2C-F749-B4BA-C5C959C16CBB}" srcOrd="0" destOrd="0" presId="urn:microsoft.com/office/officeart/2008/layout/LinedList"/>
    <dgm:cxn modelId="{C0018097-A7D6-C746-86AD-1AA0682550AB}" type="presParOf" srcId="{E8091B8B-1CD4-BC4E-9598-021A906ACB4D}" destId="{79769EBD-6B2A-044D-B535-B21438BB3DB2}" srcOrd="1" destOrd="0" presId="urn:microsoft.com/office/officeart/2008/layout/LinedList"/>
    <dgm:cxn modelId="{1525EDFB-F9F1-F44F-B463-5E9045EB4F02}" type="presParOf" srcId="{EED802FD-22D0-5648-92F8-753E9CBE8146}" destId="{81AF0A72-5B3C-054A-A9D8-3AC5CE977DE1}" srcOrd="2" destOrd="0" presId="urn:microsoft.com/office/officeart/2008/layout/LinedList"/>
    <dgm:cxn modelId="{452E024C-805E-C043-A3FB-E3EBF9EBB3B2}" type="presParOf" srcId="{EED802FD-22D0-5648-92F8-753E9CBE8146}" destId="{E53B9ABF-A635-2D4D-B463-F35FBE141FD0}" srcOrd="3" destOrd="0" presId="urn:microsoft.com/office/officeart/2008/layout/LinedList"/>
    <dgm:cxn modelId="{808EAF94-FA95-1D48-8B25-B9FEC4784671}" type="presParOf" srcId="{E53B9ABF-A635-2D4D-B463-F35FBE141FD0}" destId="{00F29183-97BE-144A-BB1D-5606DF6A8DE1}" srcOrd="0" destOrd="0" presId="urn:microsoft.com/office/officeart/2008/layout/LinedList"/>
    <dgm:cxn modelId="{A35D4374-5234-4948-9D80-58DEE4BBE29C}" type="presParOf" srcId="{E53B9ABF-A635-2D4D-B463-F35FBE141FD0}" destId="{A6DDEC04-B27D-A54A-AEF2-2A3BF78B0333}" srcOrd="1" destOrd="0" presId="urn:microsoft.com/office/officeart/2008/layout/LinedList"/>
    <dgm:cxn modelId="{2F6ED899-9D08-1B45-9409-4293EA22FFE5}" type="presParOf" srcId="{EED802FD-22D0-5648-92F8-753E9CBE8146}" destId="{B4495169-5F42-3F48-B60F-B234AC3E09EB}" srcOrd="4" destOrd="0" presId="urn:microsoft.com/office/officeart/2008/layout/LinedList"/>
    <dgm:cxn modelId="{B568DAC4-AB30-3549-8D84-AEDD55B8A88B}" type="presParOf" srcId="{EED802FD-22D0-5648-92F8-753E9CBE8146}" destId="{FA20C4C5-0251-9C40-AF51-AA7E6D5A9A91}" srcOrd="5" destOrd="0" presId="urn:microsoft.com/office/officeart/2008/layout/LinedList"/>
    <dgm:cxn modelId="{63FFC4BF-16F3-5746-8E93-DC7E656A9E13}" type="presParOf" srcId="{FA20C4C5-0251-9C40-AF51-AA7E6D5A9A91}" destId="{84FEE86A-2B88-9A46-9DB4-26165C561C53}" srcOrd="0" destOrd="0" presId="urn:microsoft.com/office/officeart/2008/layout/LinedList"/>
    <dgm:cxn modelId="{841848B6-8265-F549-B52A-1F9B10B22C36}" type="presParOf" srcId="{FA20C4C5-0251-9C40-AF51-AA7E6D5A9A91}" destId="{435CBF91-5A39-924F-B53D-F30C406C98DB}" srcOrd="1" destOrd="0" presId="urn:microsoft.com/office/officeart/2008/layout/LinedList"/>
    <dgm:cxn modelId="{CE0767EB-C822-7448-94AF-10610EDCC13F}" type="presParOf" srcId="{EED802FD-22D0-5648-92F8-753E9CBE8146}" destId="{C177FB83-D87F-3643-9CB5-95DDC5751024}" srcOrd="6" destOrd="0" presId="urn:microsoft.com/office/officeart/2008/layout/LinedList"/>
    <dgm:cxn modelId="{4C827CEC-67D0-B04D-8D7B-881E36F2147B}" type="presParOf" srcId="{EED802FD-22D0-5648-92F8-753E9CBE8146}" destId="{D27F2155-2979-D740-83DC-58370673B802}" srcOrd="7" destOrd="0" presId="urn:microsoft.com/office/officeart/2008/layout/LinedList"/>
    <dgm:cxn modelId="{38AE936E-CB11-C147-956F-AB88CE58CF21}" type="presParOf" srcId="{D27F2155-2979-D740-83DC-58370673B802}" destId="{A147A431-8838-D944-A0B4-9D7D2532CC10}" srcOrd="0" destOrd="0" presId="urn:microsoft.com/office/officeart/2008/layout/LinedList"/>
    <dgm:cxn modelId="{8B26172E-514D-4544-8367-F5FC4EE7E0DE}" type="presParOf" srcId="{D27F2155-2979-D740-83DC-58370673B802}" destId="{370D378C-534A-1D4B-9D09-990253C7EE45}" srcOrd="1" destOrd="0" presId="urn:microsoft.com/office/officeart/2008/layout/LinedList"/>
    <dgm:cxn modelId="{4096D136-1AB5-F649-A616-54C9BDEEBDDD}" type="presParOf" srcId="{EED802FD-22D0-5648-92F8-753E9CBE8146}" destId="{CBA6806C-96C4-9441-A965-325E5AAB213A}" srcOrd="8" destOrd="0" presId="urn:microsoft.com/office/officeart/2008/layout/LinedList"/>
    <dgm:cxn modelId="{2624D24B-2295-E54D-87B9-3F05BF4989A9}" type="presParOf" srcId="{EED802FD-22D0-5648-92F8-753E9CBE8146}" destId="{CBE7CDDE-88ED-EA46-9C05-0FA532373718}" srcOrd="9" destOrd="0" presId="urn:microsoft.com/office/officeart/2008/layout/LinedList"/>
    <dgm:cxn modelId="{D7789961-FAFA-4A42-8568-C2C9AD793EE4}" type="presParOf" srcId="{CBE7CDDE-88ED-EA46-9C05-0FA532373718}" destId="{653AF7AD-ABED-AB4D-86F4-A6375DE00E80}" srcOrd="0" destOrd="0" presId="urn:microsoft.com/office/officeart/2008/layout/LinedList"/>
    <dgm:cxn modelId="{C18B35A3-2E78-404B-9AC7-2FD47D7C0E70}" type="presParOf" srcId="{CBE7CDDE-88ED-EA46-9C05-0FA532373718}" destId="{90C956AC-5BC3-D84D-A745-7DE6B13C8CC9}" srcOrd="1" destOrd="0" presId="urn:microsoft.com/office/officeart/2008/layout/LinedList"/>
    <dgm:cxn modelId="{DCD5F702-8033-AF4B-B60F-E083162B766B}" type="presParOf" srcId="{EED802FD-22D0-5648-92F8-753E9CBE8146}" destId="{45366336-5821-234C-ABF4-4B89A66FE158}" srcOrd="10" destOrd="0" presId="urn:microsoft.com/office/officeart/2008/layout/LinedList"/>
    <dgm:cxn modelId="{DF1CD046-6553-AA4F-8A5A-FD1CD4204A5C}" type="presParOf" srcId="{EED802FD-22D0-5648-92F8-753E9CBE8146}" destId="{AFD8CE0C-0493-C64A-AE5A-FE3BCED0CCF8}" srcOrd="11" destOrd="0" presId="urn:microsoft.com/office/officeart/2008/layout/LinedList"/>
    <dgm:cxn modelId="{9A9B9712-A9BD-7C49-B14B-455A4FC85570}" type="presParOf" srcId="{AFD8CE0C-0493-C64A-AE5A-FE3BCED0CCF8}" destId="{A5F89834-9164-5D4A-B0AA-560B6DC14F79}" srcOrd="0" destOrd="0" presId="urn:microsoft.com/office/officeart/2008/layout/LinedList"/>
    <dgm:cxn modelId="{FD79F74E-450D-7A4B-BED1-408AF034D3E4}" type="presParOf" srcId="{AFD8CE0C-0493-C64A-AE5A-FE3BCED0CCF8}" destId="{9C882699-A81D-D54E-9662-18F8F9F0136B}" srcOrd="1" destOrd="0" presId="urn:microsoft.com/office/officeart/2008/layout/LinedList"/>
    <dgm:cxn modelId="{6482568E-11CC-9548-AF17-5B55FD14EC88}" type="presParOf" srcId="{EED802FD-22D0-5648-92F8-753E9CBE8146}" destId="{86F6E14F-22AD-304D-919F-8A199088064A}" srcOrd="12" destOrd="0" presId="urn:microsoft.com/office/officeart/2008/layout/LinedList"/>
    <dgm:cxn modelId="{5127083E-AF00-E640-B3C7-284D2A2D512C}" type="presParOf" srcId="{EED802FD-22D0-5648-92F8-753E9CBE8146}" destId="{961B90DF-946C-984B-9695-C84125AEB0DF}" srcOrd="13" destOrd="0" presId="urn:microsoft.com/office/officeart/2008/layout/LinedList"/>
    <dgm:cxn modelId="{96521CA9-1B20-0F4F-9058-CF982A65F55D}" type="presParOf" srcId="{961B90DF-946C-984B-9695-C84125AEB0DF}" destId="{2649F663-F677-ED4D-88C9-47BE60F10738}" srcOrd="0" destOrd="0" presId="urn:microsoft.com/office/officeart/2008/layout/LinedList"/>
    <dgm:cxn modelId="{471BA172-1F2A-8F44-9D43-0C36C1D7B711}" type="presParOf" srcId="{961B90DF-946C-984B-9695-C84125AEB0DF}" destId="{3BBE5CA9-EFEE-7442-808A-315B6B7DF26E}" srcOrd="1" destOrd="0" presId="urn:microsoft.com/office/officeart/2008/layout/LinedList"/>
    <dgm:cxn modelId="{1FAA1330-8ACD-BE4B-AFDD-BA75E155C6FD}" type="presParOf" srcId="{EED802FD-22D0-5648-92F8-753E9CBE8146}" destId="{21AD1874-6307-4248-BBCE-F26FEF9FD4CF}" srcOrd="14" destOrd="0" presId="urn:microsoft.com/office/officeart/2008/layout/LinedList"/>
    <dgm:cxn modelId="{76FBAC4C-2C5F-7B4E-A0FC-41FBE92D7131}" type="presParOf" srcId="{EED802FD-22D0-5648-92F8-753E9CBE8146}" destId="{FEA149C4-51CF-AA47-9D94-3604AB368250}" srcOrd="15" destOrd="0" presId="urn:microsoft.com/office/officeart/2008/layout/LinedList"/>
    <dgm:cxn modelId="{8D7C894E-032F-4246-83D4-EFE511830042}" type="presParOf" srcId="{FEA149C4-51CF-AA47-9D94-3604AB368250}" destId="{07728D83-4AE2-E745-AE31-6866EFA7449C}" srcOrd="0" destOrd="0" presId="urn:microsoft.com/office/officeart/2008/layout/LinedList"/>
    <dgm:cxn modelId="{3CDBDB1F-CD15-0140-9E65-23D12E479BB9}" type="presParOf" srcId="{FEA149C4-51CF-AA47-9D94-3604AB368250}" destId="{4DDD4D97-D463-8644-8FF1-6EECC7791591}" srcOrd="1" destOrd="0" presId="urn:microsoft.com/office/officeart/2008/layout/LinedList"/>
    <dgm:cxn modelId="{BFFEB2D4-3D41-2545-8BBD-DDE2152CFCAC}" type="presParOf" srcId="{EED802FD-22D0-5648-92F8-753E9CBE8146}" destId="{7D0CF491-A0A0-304A-B4FC-32372BAFEE49}" srcOrd="16" destOrd="0" presId="urn:microsoft.com/office/officeart/2008/layout/LinedList"/>
    <dgm:cxn modelId="{DA93E48D-73F5-F848-A980-024D03A75D40}" type="presParOf" srcId="{EED802FD-22D0-5648-92F8-753E9CBE8146}" destId="{B54D18EC-8AAD-3243-BF0C-6F77F9A72B6E}" srcOrd="17" destOrd="0" presId="urn:microsoft.com/office/officeart/2008/layout/LinedList"/>
    <dgm:cxn modelId="{0F8D6AF5-7843-8D4D-82A7-A032C270EFC0}" type="presParOf" srcId="{B54D18EC-8AAD-3243-BF0C-6F77F9A72B6E}" destId="{FF69D40A-01E6-814E-85C4-B50D2CF18982}" srcOrd="0" destOrd="0" presId="urn:microsoft.com/office/officeart/2008/layout/LinedList"/>
    <dgm:cxn modelId="{DF9E8168-9D45-914F-8922-9BB7FA7C964C}" type="presParOf" srcId="{B54D18EC-8AAD-3243-BF0C-6F77F9A72B6E}" destId="{DDC66F54-099D-DE42-BF3E-37E2103F11A0}" srcOrd="1" destOrd="0" presId="urn:microsoft.com/office/officeart/2008/layout/LinedList"/>
    <dgm:cxn modelId="{315E3A70-79D6-3142-82B9-06D696A4DBA8}" type="presParOf" srcId="{EED802FD-22D0-5648-92F8-753E9CBE8146}" destId="{74FC1C42-7057-994E-AC50-E19796B71F6F}" srcOrd="18" destOrd="0" presId="urn:microsoft.com/office/officeart/2008/layout/LinedList"/>
    <dgm:cxn modelId="{519AFA73-B8CE-A04A-BAC6-878408943E32}" type="presParOf" srcId="{EED802FD-22D0-5648-92F8-753E9CBE8146}" destId="{D803C12E-5324-F140-ABD2-114A2415193D}" srcOrd="19" destOrd="0" presId="urn:microsoft.com/office/officeart/2008/layout/LinedList"/>
    <dgm:cxn modelId="{8628F22C-082E-454D-9C64-688EC3E5B6F0}" type="presParOf" srcId="{D803C12E-5324-F140-ABD2-114A2415193D}" destId="{BA7FB9C8-9A7C-B947-BB3A-E6C5D821062B}" srcOrd="0" destOrd="0" presId="urn:microsoft.com/office/officeart/2008/layout/LinedList"/>
    <dgm:cxn modelId="{738DF904-3CDD-3B46-AE79-8B8B2C44D31C}" type="presParOf" srcId="{D803C12E-5324-F140-ABD2-114A2415193D}" destId="{27918091-ACB8-EF49-9F73-9B2B7A200392}" srcOrd="1" destOrd="0" presId="urn:microsoft.com/office/officeart/2008/layout/LinedList"/>
    <dgm:cxn modelId="{AE223424-C7CD-EF44-9B7F-413A3E9F8BF2}" type="presParOf" srcId="{EED802FD-22D0-5648-92F8-753E9CBE8146}" destId="{B8051D1F-6977-AC4A-82A7-DD02FE3E547F}" srcOrd="20" destOrd="0" presId="urn:microsoft.com/office/officeart/2008/layout/LinedList"/>
    <dgm:cxn modelId="{DA41B693-6518-8649-A40E-4A17BFEC53CC}" type="presParOf" srcId="{EED802FD-22D0-5648-92F8-753E9CBE8146}" destId="{FDCE8906-1354-A64B-A450-27473588BE0F}" srcOrd="21" destOrd="0" presId="urn:microsoft.com/office/officeart/2008/layout/LinedList"/>
    <dgm:cxn modelId="{9FAC231B-3FD5-DC46-BB41-162BB9496C90}" type="presParOf" srcId="{FDCE8906-1354-A64B-A450-27473588BE0F}" destId="{B87B4718-698C-9A4F-BCB4-BEF350FD2F20}" srcOrd="0" destOrd="0" presId="urn:microsoft.com/office/officeart/2008/layout/LinedList"/>
    <dgm:cxn modelId="{1DC78544-47C7-484F-A554-74AA720B53C1}" type="presParOf" srcId="{FDCE8906-1354-A64B-A450-27473588BE0F}" destId="{5D1F8DD4-6244-834B-A2DA-D7FCC17E0FA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22535B-2C26-47DF-B270-A6800778018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B2EB27-3824-426A-9771-027CF2D29521}">
      <dgm:prSet/>
      <dgm:spPr/>
      <dgm:t>
        <a:bodyPr/>
        <a:lstStyle/>
        <a:p>
          <a:r>
            <a:rPr lang="en-US" baseline="0"/>
            <a:t>Quadro clínico</a:t>
          </a:r>
          <a:endParaRPr lang="en-US"/>
        </a:p>
      </dgm:t>
    </dgm:pt>
    <dgm:pt modelId="{2DBD64E5-5A4B-4925-A510-1D92B9486BE6}" type="parTrans" cxnId="{68A4C881-04EF-4CB8-A8EF-B93483B26946}">
      <dgm:prSet/>
      <dgm:spPr/>
      <dgm:t>
        <a:bodyPr/>
        <a:lstStyle/>
        <a:p>
          <a:endParaRPr lang="en-US"/>
        </a:p>
      </dgm:t>
    </dgm:pt>
    <dgm:pt modelId="{1ABFB86C-C744-4474-A115-0DDB5756D7EF}" type="sibTrans" cxnId="{68A4C881-04EF-4CB8-A8EF-B93483B26946}">
      <dgm:prSet/>
      <dgm:spPr/>
      <dgm:t>
        <a:bodyPr/>
        <a:lstStyle/>
        <a:p>
          <a:endParaRPr lang="en-US"/>
        </a:p>
      </dgm:t>
    </dgm:pt>
    <dgm:pt modelId="{7DD306EC-1132-4422-A534-D18F59E3D887}">
      <dgm:prSet/>
      <dgm:spPr/>
      <dgm:t>
        <a:bodyPr/>
        <a:lstStyle/>
        <a:p>
          <a:r>
            <a:rPr lang="en-US" baseline="0"/>
            <a:t>Exames que devem ser solicitados</a:t>
          </a:r>
          <a:endParaRPr lang="en-US"/>
        </a:p>
      </dgm:t>
    </dgm:pt>
    <dgm:pt modelId="{D909F6EA-B30F-4D03-B465-069DBBF4EC8B}" type="parTrans" cxnId="{34B02A2A-2ED3-4CCD-A256-11040214B7DD}">
      <dgm:prSet/>
      <dgm:spPr/>
      <dgm:t>
        <a:bodyPr/>
        <a:lstStyle/>
        <a:p>
          <a:endParaRPr lang="en-US"/>
        </a:p>
      </dgm:t>
    </dgm:pt>
    <dgm:pt modelId="{5052496C-252F-417E-99AF-1AE58F35A20E}" type="sibTrans" cxnId="{34B02A2A-2ED3-4CCD-A256-11040214B7DD}">
      <dgm:prSet/>
      <dgm:spPr/>
      <dgm:t>
        <a:bodyPr/>
        <a:lstStyle/>
        <a:p>
          <a:endParaRPr lang="en-US"/>
        </a:p>
      </dgm:t>
    </dgm:pt>
    <dgm:pt modelId="{463A4066-FF68-4649-A71F-EED5050FAF25}">
      <dgm:prSet/>
      <dgm:spPr/>
      <dgm:t>
        <a:bodyPr/>
        <a:lstStyle/>
        <a:p>
          <a:r>
            <a:rPr lang="en-US" baseline="0"/>
            <a:t>Tratamento clínico</a:t>
          </a:r>
          <a:endParaRPr lang="en-US"/>
        </a:p>
      </dgm:t>
    </dgm:pt>
    <dgm:pt modelId="{14B91D4C-D60B-45E3-8C6D-334E19C43509}" type="parTrans" cxnId="{75134A82-A0E3-4A71-A9E3-EE8A3992CF6F}">
      <dgm:prSet/>
      <dgm:spPr/>
      <dgm:t>
        <a:bodyPr/>
        <a:lstStyle/>
        <a:p>
          <a:endParaRPr lang="en-US"/>
        </a:p>
      </dgm:t>
    </dgm:pt>
    <dgm:pt modelId="{01787806-87F3-4751-82A1-6D3A313B6F31}" type="sibTrans" cxnId="{75134A82-A0E3-4A71-A9E3-EE8A3992CF6F}">
      <dgm:prSet/>
      <dgm:spPr/>
      <dgm:t>
        <a:bodyPr/>
        <a:lstStyle/>
        <a:p>
          <a:endParaRPr lang="en-US"/>
        </a:p>
      </dgm:t>
    </dgm:pt>
    <dgm:pt modelId="{E9E14D35-5462-49AC-BD71-5D2D829FAF95}">
      <dgm:prSet/>
      <dgm:spPr/>
      <dgm:t>
        <a:bodyPr/>
        <a:lstStyle/>
        <a:p>
          <a:r>
            <a:rPr lang="en-US" baseline="0" dirty="0" err="1"/>
            <a:t>Tratamento</a:t>
          </a:r>
          <a:r>
            <a:rPr lang="en-US" baseline="0" dirty="0"/>
            <a:t> </a:t>
          </a:r>
          <a:r>
            <a:rPr lang="en-US" baseline="0" dirty="0" err="1"/>
            <a:t>cirúrgico</a:t>
          </a:r>
          <a:r>
            <a:rPr lang="en-US" baseline="0" dirty="0"/>
            <a:t>  </a:t>
          </a:r>
          <a:r>
            <a:rPr lang="en-US" baseline="0" dirty="0" err="1"/>
            <a:t>Quando</a:t>
          </a:r>
          <a:r>
            <a:rPr lang="en-US" baseline="0" dirty="0"/>
            <a:t> </a:t>
          </a:r>
          <a:r>
            <a:rPr lang="en-US" baseline="0" dirty="0" err="1"/>
            <a:t>indicar</a:t>
          </a:r>
          <a:r>
            <a:rPr lang="en-US" baseline="0" dirty="0"/>
            <a:t>?</a:t>
          </a:r>
          <a:endParaRPr lang="en-US" dirty="0"/>
        </a:p>
      </dgm:t>
    </dgm:pt>
    <dgm:pt modelId="{7C4D9864-8716-4F71-97F5-C89873A05AC7}" type="parTrans" cxnId="{5557E860-A2C0-4312-B8E2-AADB19370F09}">
      <dgm:prSet/>
      <dgm:spPr/>
      <dgm:t>
        <a:bodyPr/>
        <a:lstStyle/>
        <a:p>
          <a:endParaRPr lang="en-US"/>
        </a:p>
      </dgm:t>
    </dgm:pt>
    <dgm:pt modelId="{631FD65C-3968-453C-B948-7D77F82E5F21}" type="sibTrans" cxnId="{5557E860-A2C0-4312-B8E2-AADB19370F09}">
      <dgm:prSet/>
      <dgm:spPr/>
      <dgm:t>
        <a:bodyPr/>
        <a:lstStyle/>
        <a:p>
          <a:endParaRPr lang="en-US"/>
        </a:p>
      </dgm:t>
    </dgm:pt>
    <dgm:pt modelId="{4AEAC13B-3549-E947-B871-B19B9580C122}" type="pres">
      <dgm:prSet presAssocID="{FC22535B-2C26-47DF-B270-A6800778018D}" presName="diagram" presStyleCnt="0">
        <dgm:presLayoutVars>
          <dgm:dir/>
          <dgm:resizeHandles val="exact"/>
        </dgm:presLayoutVars>
      </dgm:prSet>
      <dgm:spPr/>
    </dgm:pt>
    <dgm:pt modelId="{D1587DE8-C593-9041-A569-2B5C62F10EFD}" type="pres">
      <dgm:prSet presAssocID="{B3B2EB27-3824-426A-9771-027CF2D29521}" presName="node" presStyleLbl="node1" presStyleIdx="0" presStyleCnt="4">
        <dgm:presLayoutVars>
          <dgm:bulletEnabled val="1"/>
        </dgm:presLayoutVars>
      </dgm:prSet>
      <dgm:spPr/>
    </dgm:pt>
    <dgm:pt modelId="{85882E3F-42E6-5649-9A96-4B45FC03ACF9}" type="pres">
      <dgm:prSet presAssocID="{1ABFB86C-C744-4474-A115-0DDB5756D7EF}" presName="sibTrans" presStyleCnt="0"/>
      <dgm:spPr/>
    </dgm:pt>
    <dgm:pt modelId="{C790BD64-6ADB-214D-AFDD-2973D40A3B11}" type="pres">
      <dgm:prSet presAssocID="{7DD306EC-1132-4422-A534-D18F59E3D887}" presName="node" presStyleLbl="node1" presStyleIdx="1" presStyleCnt="4">
        <dgm:presLayoutVars>
          <dgm:bulletEnabled val="1"/>
        </dgm:presLayoutVars>
      </dgm:prSet>
      <dgm:spPr/>
    </dgm:pt>
    <dgm:pt modelId="{72B8DA9F-64B9-9A4A-BAB9-C6B5033F7884}" type="pres">
      <dgm:prSet presAssocID="{5052496C-252F-417E-99AF-1AE58F35A20E}" presName="sibTrans" presStyleCnt="0"/>
      <dgm:spPr/>
    </dgm:pt>
    <dgm:pt modelId="{C6F251B7-D94B-2848-BF2A-2D1E5F84BEF9}" type="pres">
      <dgm:prSet presAssocID="{463A4066-FF68-4649-A71F-EED5050FAF25}" presName="node" presStyleLbl="node1" presStyleIdx="2" presStyleCnt="4">
        <dgm:presLayoutVars>
          <dgm:bulletEnabled val="1"/>
        </dgm:presLayoutVars>
      </dgm:prSet>
      <dgm:spPr/>
    </dgm:pt>
    <dgm:pt modelId="{234CFA1B-DD06-3046-B272-D6D165FE5AD2}" type="pres">
      <dgm:prSet presAssocID="{01787806-87F3-4751-82A1-6D3A313B6F31}" presName="sibTrans" presStyleCnt="0"/>
      <dgm:spPr/>
    </dgm:pt>
    <dgm:pt modelId="{FF1F2B9F-66E6-4E43-B27E-372F3A9E30C5}" type="pres">
      <dgm:prSet presAssocID="{E9E14D35-5462-49AC-BD71-5D2D829FAF95}" presName="node" presStyleLbl="node1" presStyleIdx="3" presStyleCnt="4">
        <dgm:presLayoutVars>
          <dgm:bulletEnabled val="1"/>
        </dgm:presLayoutVars>
      </dgm:prSet>
      <dgm:spPr/>
    </dgm:pt>
  </dgm:ptLst>
  <dgm:cxnLst>
    <dgm:cxn modelId="{34B02A2A-2ED3-4CCD-A256-11040214B7DD}" srcId="{FC22535B-2C26-47DF-B270-A6800778018D}" destId="{7DD306EC-1132-4422-A534-D18F59E3D887}" srcOrd="1" destOrd="0" parTransId="{D909F6EA-B30F-4D03-B465-069DBBF4EC8B}" sibTransId="{5052496C-252F-417E-99AF-1AE58F35A20E}"/>
    <dgm:cxn modelId="{9B94A22C-832E-FA49-A471-7CE6B0B13D7B}" type="presOf" srcId="{FC22535B-2C26-47DF-B270-A6800778018D}" destId="{4AEAC13B-3549-E947-B871-B19B9580C122}" srcOrd="0" destOrd="0" presId="urn:microsoft.com/office/officeart/2005/8/layout/default"/>
    <dgm:cxn modelId="{8891652E-6891-994D-A5FC-F7C16F229B4B}" type="presOf" srcId="{E9E14D35-5462-49AC-BD71-5D2D829FAF95}" destId="{FF1F2B9F-66E6-4E43-B27E-372F3A9E30C5}" srcOrd="0" destOrd="0" presId="urn:microsoft.com/office/officeart/2005/8/layout/default"/>
    <dgm:cxn modelId="{5557E860-A2C0-4312-B8E2-AADB19370F09}" srcId="{FC22535B-2C26-47DF-B270-A6800778018D}" destId="{E9E14D35-5462-49AC-BD71-5D2D829FAF95}" srcOrd="3" destOrd="0" parTransId="{7C4D9864-8716-4F71-97F5-C89873A05AC7}" sibTransId="{631FD65C-3968-453C-B948-7D77F82E5F21}"/>
    <dgm:cxn modelId="{7BC3506E-1DA8-BB41-8682-35245EA19432}" type="presOf" srcId="{7DD306EC-1132-4422-A534-D18F59E3D887}" destId="{C790BD64-6ADB-214D-AFDD-2973D40A3B11}" srcOrd="0" destOrd="0" presId="urn:microsoft.com/office/officeart/2005/8/layout/default"/>
    <dgm:cxn modelId="{68A4C881-04EF-4CB8-A8EF-B93483B26946}" srcId="{FC22535B-2C26-47DF-B270-A6800778018D}" destId="{B3B2EB27-3824-426A-9771-027CF2D29521}" srcOrd="0" destOrd="0" parTransId="{2DBD64E5-5A4B-4925-A510-1D92B9486BE6}" sibTransId="{1ABFB86C-C744-4474-A115-0DDB5756D7EF}"/>
    <dgm:cxn modelId="{75134A82-A0E3-4A71-A9E3-EE8A3992CF6F}" srcId="{FC22535B-2C26-47DF-B270-A6800778018D}" destId="{463A4066-FF68-4649-A71F-EED5050FAF25}" srcOrd="2" destOrd="0" parTransId="{14B91D4C-D60B-45E3-8C6D-334E19C43509}" sibTransId="{01787806-87F3-4751-82A1-6D3A313B6F31}"/>
    <dgm:cxn modelId="{6CCD3896-18FC-9B42-982A-4ED9E92535A5}" type="presOf" srcId="{463A4066-FF68-4649-A71F-EED5050FAF25}" destId="{C6F251B7-D94B-2848-BF2A-2D1E5F84BEF9}" srcOrd="0" destOrd="0" presId="urn:microsoft.com/office/officeart/2005/8/layout/default"/>
    <dgm:cxn modelId="{EFB6DDF2-1908-FD4A-972D-A9B456AA9880}" type="presOf" srcId="{B3B2EB27-3824-426A-9771-027CF2D29521}" destId="{D1587DE8-C593-9041-A569-2B5C62F10EFD}" srcOrd="0" destOrd="0" presId="urn:microsoft.com/office/officeart/2005/8/layout/default"/>
    <dgm:cxn modelId="{224DACC9-F8B1-4147-93FA-B7E609683F89}" type="presParOf" srcId="{4AEAC13B-3549-E947-B871-B19B9580C122}" destId="{D1587DE8-C593-9041-A569-2B5C62F10EFD}" srcOrd="0" destOrd="0" presId="urn:microsoft.com/office/officeart/2005/8/layout/default"/>
    <dgm:cxn modelId="{4EC4306C-9616-E94C-A9F4-EC05ADA3B9B7}" type="presParOf" srcId="{4AEAC13B-3549-E947-B871-B19B9580C122}" destId="{85882E3F-42E6-5649-9A96-4B45FC03ACF9}" srcOrd="1" destOrd="0" presId="urn:microsoft.com/office/officeart/2005/8/layout/default"/>
    <dgm:cxn modelId="{921B2671-2CEE-4E48-9661-959C29B9A08D}" type="presParOf" srcId="{4AEAC13B-3549-E947-B871-B19B9580C122}" destId="{C790BD64-6ADB-214D-AFDD-2973D40A3B11}" srcOrd="2" destOrd="0" presId="urn:microsoft.com/office/officeart/2005/8/layout/default"/>
    <dgm:cxn modelId="{B1A28CB4-74C9-3646-8A86-020251391C8E}" type="presParOf" srcId="{4AEAC13B-3549-E947-B871-B19B9580C122}" destId="{72B8DA9F-64B9-9A4A-BAB9-C6B5033F7884}" srcOrd="3" destOrd="0" presId="urn:microsoft.com/office/officeart/2005/8/layout/default"/>
    <dgm:cxn modelId="{5F2BE0E8-3CB1-E640-8899-C3F624881E62}" type="presParOf" srcId="{4AEAC13B-3549-E947-B871-B19B9580C122}" destId="{C6F251B7-D94B-2848-BF2A-2D1E5F84BEF9}" srcOrd="4" destOrd="0" presId="urn:microsoft.com/office/officeart/2005/8/layout/default"/>
    <dgm:cxn modelId="{ABE9E082-9F64-0848-A45F-64C5C12C1CA9}" type="presParOf" srcId="{4AEAC13B-3549-E947-B871-B19B9580C122}" destId="{234CFA1B-DD06-3046-B272-D6D165FE5AD2}" srcOrd="5" destOrd="0" presId="urn:microsoft.com/office/officeart/2005/8/layout/default"/>
    <dgm:cxn modelId="{22970CE5-EA04-DC4D-A369-9DF0E57339CC}" type="presParOf" srcId="{4AEAC13B-3549-E947-B871-B19B9580C122}" destId="{FF1F2B9F-66E6-4E43-B27E-372F3A9E30C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35C32-CEAA-4A80-B8C1-FB7E73C632C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99E0BDD-EB12-4CCD-BB1C-3B3420953D55}">
      <dgm:prSet/>
      <dgm:spPr/>
      <dgm:t>
        <a:bodyPr/>
        <a:lstStyle/>
        <a:p>
          <a:r>
            <a:rPr lang="en-US" baseline="0"/>
            <a:t>Quadro clínico</a:t>
          </a:r>
          <a:endParaRPr lang="en-US"/>
        </a:p>
      </dgm:t>
    </dgm:pt>
    <dgm:pt modelId="{758FCF0E-0345-4433-9D08-CDEA38ADBBD2}" type="parTrans" cxnId="{6828FC83-ED46-4EDF-8B21-1E6CE3EC4845}">
      <dgm:prSet/>
      <dgm:spPr/>
      <dgm:t>
        <a:bodyPr/>
        <a:lstStyle/>
        <a:p>
          <a:endParaRPr lang="en-US"/>
        </a:p>
      </dgm:t>
    </dgm:pt>
    <dgm:pt modelId="{13E395D9-711F-46DB-9FBE-41C33DABD329}" type="sibTrans" cxnId="{6828FC83-ED46-4EDF-8B21-1E6CE3EC4845}">
      <dgm:prSet/>
      <dgm:spPr/>
      <dgm:t>
        <a:bodyPr/>
        <a:lstStyle/>
        <a:p>
          <a:endParaRPr lang="en-US"/>
        </a:p>
      </dgm:t>
    </dgm:pt>
    <dgm:pt modelId="{D93021A6-343A-445D-AC65-E9307C1B69EA}">
      <dgm:prSet/>
      <dgm:spPr/>
      <dgm:t>
        <a:bodyPr/>
        <a:lstStyle/>
        <a:p>
          <a:r>
            <a:rPr lang="en-US" baseline="0"/>
            <a:t>Exames que devem ser solicitados</a:t>
          </a:r>
          <a:endParaRPr lang="en-US"/>
        </a:p>
      </dgm:t>
    </dgm:pt>
    <dgm:pt modelId="{7138A353-CBAE-4055-965A-DBE158E556A6}" type="parTrans" cxnId="{6461FCDC-A8AD-4C3D-A9AF-EC931F6FFAA7}">
      <dgm:prSet/>
      <dgm:spPr/>
      <dgm:t>
        <a:bodyPr/>
        <a:lstStyle/>
        <a:p>
          <a:endParaRPr lang="en-US"/>
        </a:p>
      </dgm:t>
    </dgm:pt>
    <dgm:pt modelId="{40233E73-14C4-4FBB-B4BE-496928DCAD45}" type="sibTrans" cxnId="{6461FCDC-A8AD-4C3D-A9AF-EC931F6FFAA7}">
      <dgm:prSet/>
      <dgm:spPr/>
      <dgm:t>
        <a:bodyPr/>
        <a:lstStyle/>
        <a:p>
          <a:endParaRPr lang="en-US"/>
        </a:p>
      </dgm:t>
    </dgm:pt>
    <dgm:pt modelId="{2D87BA57-A7D2-474C-95CF-4647A66C43B0}">
      <dgm:prSet/>
      <dgm:spPr/>
      <dgm:t>
        <a:bodyPr/>
        <a:lstStyle/>
        <a:p>
          <a:r>
            <a:rPr lang="en-US" baseline="0"/>
            <a:t>Tratamento clínico</a:t>
          </a:r>
          <a:endParaRPr lang="en-US"/>
        </a:p>
      </dgm:t>
    </dgm:pt>
    <dgm:pt modelId="{68E09EB7-C2D6-43DA-9939-C5648A66F720}" type="parTrans" cxnId="{9342D3A3-BA0C-488E-9A11-7CFF1EBF3C54}">
      <dgm:prSet/>
      <dgm:spPr/>
      <dgm:t>
        <a:bodyPr/>
        <a:lstStyle/>
        <a:p>
          <a:endParaRPr lang="en-US"/>
        </a:p>
      </dgm:t>
    </dgm:pt>
    <dgm:pt modelId="{737E9B03-B1BC-4E47-A762-01AD4DF48070}" type="sibTrans" cxnId="{9342D3A3-BA0C-488E-9A11-7CFF1EBF3C54}">
      <dgm:prSet/>
      <dgm:spPr/>
      <dgm:t>
        <a:bodyPr/>
        <a:lstStyle/>
        <a:p>
          <a:endParaRPr lang="en-US"/>
        </a:p>
      </dgm:t>
    </dgm:pt>
    <dgm:pt modelId="{BAC9724A-2002-4DE5-8982-E14491977D50}">
      <dgm:prSet/>
      <dgm:spPr/>
      <dgm:t>
        <a:bodyPr/>
        <a:lstStyle/>
        <a:p>
          <a:r>
            <a:rPr lang="en-US" baseline="0"/>
            <a:t>Tratamento cirúrgico – Quando indicar?</a:t>
          </a:r>
          <a:endParaRPr lang="en-US"/>
        </a:p>
      </dgm:t>
    </dgm:pt>
    <dgm:pt modelId="{9C45AC0C-78B4-4F1E-B143-FB5D6758519E}" type="parTrans" cxnId="{A5C62058-8939-49A9-8A9E-A09B4DDE41DB}">
      <dgm:prSet/>
      <dgm:spPr/>
      <dgm:t>
        <a:bodyPr/>
        <a:lstStyle/>
        <a:p>
          <a:endParaRPr lang="en-US"/>
        </a:p>
      </dgm:t>
    </dgm:pt>
    <dgm:pt modelId="{69A7D7FF-F6D4-49CB-9CA4-25A764DCB29B}" type="sibTrans" cxnId="{A5C62058-8939-49A9-8A9E-A09B4DDE41DB}">
      <dgm:prSet/>
      <dgm:spPr/>
      <dgm:t>
        <a:bodyPr/>
        <a:lstStyle/>
        <a:p>
          <a:endParaRPr lang="en-US"/>
        </a:p>
      </dgm:t>
    </dgm:pt>
    <dgm:pt modelId="{22F64CE6-974D-F94F-A75A-CF4C6895E595}" type="pres">
      <dgm:prSet presAssocID="{3DA35C32-CEAA-4A80-B8C1-FB7E73C632C5}" presName="linear" presStyleCnt="0">
        <dgm:presLayoutVars>
          <dgm:animLvl val="lvl"/>
          <dgm:resizeHandles val="exact"/>
        </dgm:presLayoutVars>
      </dgm:prSet>
      <dgm:spPr/>
    </dgm:pt>
    <dgm:pt modelId="{C3765B4A-9B5F-264E-A22A-B4DAD8629031}" type="pres">
      <dgm:prSet presAssocID="{A99E0BDD-EB12-4CCD-BB1C-3B3420953D55}" presName="parentText" presStyleLbl="node1" presStyleIdx="0" presStyleCnt="4">
        <dgm:presLayoutVars>
          <dgm:chMax val="0"/>
          <dgm:bulletEnabled val="1"/>
        </dgm:presLayoutVars>
      </dgm:prSet>
      <dgm:spPr/>
    </dgm:pt>
    <dgm:pt modelId="{42796FD1-3154-7644-9C97-FDE3A8CA61EC}" type="pres">
      <dgm:prSet presAssocID="{13E395D9-711F-46DB-9FBE-41C33DABD329}" presName="spacer" presStyleCnt="0"/>
      <dgm:spPr/>
    </dgm:pt>
    <dgm:pt modelId="{DAD2D203-3E82-2D46-8B1D-7E9DBBEDEB2C}" type="pres">
      <dgm:prSet presAssocID="{D93021A6-343A-445D-AC65-E9307C1B69EA}" presName="parentText" presStyleLbl="node1" presStyleIdx="1" presStyleCnt="4">
        <dgm:presLayoutVars>
          <dgm:chMax val="0"/>
          <dgm:bulletEnabled val="1"/>
        </dgm:presLayoutVars>
      </dgm:prSet>
      <dgm:spPr/>
    </dgm:pt>
    <dgm:pt modelId="{F97D5D8E-F8D9-4341-951B-F39A00E1994F}" type="pres">
      <dgm:prSet presAssocID="{40233E73-14C4-4FBB-B4BE-496928DCAD45}" presName="spacer" presStyleCnt="0"/>
      <dgm:spPr/>
    </dgm:pt>
    <dgm:pt modelId="{E9B20BDC-CB8D-194D-A72F-D90E204088F6}" type="pres">
      <dgm:prSet presAssocID="{2D87BA57-A7D2-474C-95CF-4647A66C43B0}" presName="parentText" presStyleLbl="node1" presStyleIdx="2" presStyleCnt="4">
        <dgm:presLayoutVars>
          <dgm:chMax val="0"/>
          <dgm:bulletEnabled val="1"/>
        </dgm:presLayoutVars>
      </dgm:prSet>
      <dgm:spPr/>
    </dgm:pt>
    <dgm:pt modelId="{0170C36B-A5EE-6546-A546-C6C0BA61F945}" type="pres">
      <dgm:prSet presAssocID="{737E9B03-B1BC-4E47-A762-01AD4DF48070}" presName="spacer" presStyleCnt="0"/>
      <dgm:spPr/>
    </dgm:pt>
    <dgm:pt modelId="{BA395712-AB8B-8447-8F06-82E4D22CDEE9}" type="pres">
      <dgm:prSet presAssocID="{BAC9724A-2002-4DE5-8982-E14491977D50}" presName="parentText" presStyleLbl="node1" presStyleIdx="3" presStyleCnt="4">
        <dgm:presLayoutVars>
          <dgm:chMax val="0"/>
          <dgm:bulletEnabled val="1"/>
        </dgm:presLayoutVars>
      </dgm:prSet>
      <dgm:spPr/>
    </dgm:pt>
  </dgm:ptLst>
  <dgm:cxnLst>
    <dgm:cxn modelId="{8AD27F0A-2930-7648-9D1A-F1382AB80985}" type="presOf" srcId="{D93021A6-343A-445D-AC65-E9307C1B69EA}" destId="{DAD2D203-3E82-2D46-8B1D-7E9DBBEDEB2C}" srcOrd="0" destOrd="0" presId="urn:microsoft.com/office/officeart/2005/8/layout/vList2"/>
    <dgm:cxn modelId="{7514BA1B-AAD9-DE40-B438-C1D9835E8A30}" type="presOf" srcId="{2D87BA57-A7D2-474C-95CF-4647A66C43B0}" destId="{E9B20BDC-CB8D-194D-A72F-D90E204088F6}" srcOrd="0" destOrd="0" presId="urn:microsoft.com/office/officeart/2005/8/layout/vList2"/>
    <dgm:cxn modelId="{D6D32B1F-54D6-F249-9459-5F87A16C3FE0}" type="presOf" srcId="{BAC9724A-2002-4DE5-8982-E14491977D50}" destId="{BA395712-AB8B-8447-8F06-82E4D22CDEE9}" srcOrd="0" destOrd="0" presId="urn:microsoft.com/office/officeart/2005/8/layout/vList2"/>
    <dgm:cxn modelId="{A5C62058-8939-49A9-8A9E-A09B4DDE41DB}" srcId="{3DA35C32-CEAA-4A80-B8C1-FB7E73C632C5}" destId="{BAC9724A-2002-4DE5-8982-E14491977D50}" srcOrd="3" destOrd="0" parTransId="{9C45AC0C-78B4-4F1E-B143-FB5D6758519E}" sibTransId="{69A7D7FF-F6D4-49CB-9CA4-25A764DCB29B}"/>
    <dgm:cxn modelId="{F9C00C6F-50F3-1547-B061-084E2A6316E8}" type="presOf" srcId="{3DA35C32-CEAA-4A80-B8C1-FB7E73C632C5}" destId="{22F64CE6-974D-F94F-A75A-CF4C6895E595}" srcOrd="0" destOrd="0" presId="urn:microsoft.com/office/officeart/2005/8/layout/vList2"/>
    <dgm:cxn modelId="{E6F6377A-A0ED-C042-8201-F7F7F220C020}" type="presOf" srcId="{A99E0BDD-EB12-4CCD-BB1C-3B3420953D55}" destId="{C3765B4A-9B5F-264E-A22A-B4DAD8629031}" srcOrd="0" destOrd="0" presId="urn:microsoft.com/office/officeart/2005/8/layout/vList2"/>
    <dgm:cxn modelId="{6828FC83-ED46-4EDF-8B21-1E6CE3EC4845}" srcId="{3DA35C32-CEAA-4A80-B8C1-FB7E73C632C5}" destId="{A99E0BDD-EB12-4CCD-BB1C-3B3420953D55}" srcOrd="0" destOrd="0" parTransId="{758FCF0E-0345-4433-9D08-CDEA38ADBBD2}" sibTransId="{13E395D9-711F-46DB-9FBE-41C33DABD329}"/>
    <dgm:cxn modelId="{9342D3A3-BA0C-488E-9A11-7CFF1EBF3C54}" srcId="{3DA35C32-CEAA-4A80-B8C1-FB7E73C632C5}" destId="{2D87BA57-A7D2-474C-95CF-4647A66C43B0}" srcOrd="2" destOrd="0" parTransId="{68E09EB7-C2D6-43DA-9939-C5648A66F720}" sibTransId="{737E9B03-B1BC-4E47-A762-01AD4DF48070}"/>
    <dgm:cxn modelId="{6461FCDC-A8AD-4C3D-A9AF-EC931F6FFAA7}" srcId="{3DA35C32-CEAA-4A80-B8C1-FB7E73C632C5}" destId="{D93021A6-343A-445D-AC65-E9307C1B69EA}" srcOrd="1" destOrd="0" parTransId="{7138A353-CBAE-4055-965A-DBE158E556A6}" sibTransId="{40233E73-14C4-4FBB-B4BE-496928DCAD45}"/>
    <dgm:cxn modelId="{0DB637C2-7EB9-924F-B097-BB42C2BC034D}" type="presParOf" srcId="{22F64CE6-974D-F94F-A75A-CF4C6895E595}" destId="{C3765B4A-9B5F-264E-A22A-B4DAD8629031}" srcOrd="0" destOrd="0" presId="urn:microsoft.com/office/officeart/2005/8/layout/vList2"/>
    <dgm:cxn modelId="{7EEA77A8-B2F2-274C-A07E-CCE701D91775}" type="presParOf" srcId="{22F64CE6-974D-F94F-A75A-CF4C6895E595}" destId="{42796FD1-3154-7644-9C97-FDE3A8CA61EC}" srcOrd="1" destOrd="0" presId="urn:microsoft.com/office/officeart/2005/8/layout/vList2"/>
    <dgm:cxn modelId="{75459053-BA49-E647-BE0D-F24725D48AA1}" type="presParOf" srcId="{22F64CE6-974D-F94F-A75A-CF4C6895E595}" destId="{DAD2D203-3E82-2D46-8B1D-7E9DBBEDEB2C}" srcOrd="2" destOrd="0" presId="urn:microsoft.com/office/officeart/2005/8/layout/vList2"/>
    <dgm:cxn modelId="{14057A6F-07B8-A043-8EE8-DB5067284B0B}" type="presParOf" srcId="{22F64CE6-974D-F94F-A75A-CF4C6895E595}" destId="{F97D5D8E-F8D9-4341-951B-F39A00E1994F}" srcOrd="3" destOrd="0" presId="urn:microsoft.com/office/officeart/2005/8/layout/vList2"/>
    <dgm:cxn modelId="{467CC71F-CB99-B140-A285-8BAC716AEA38}" type="presParOf" srcId="{22F64CE6-974D-F94F-A75A-CF4C6895E595}" destId="{E9B20BDC-CB8D-194D-A72F-D90E204088F6}" srcOrd="4" destOrd="0" presId="urn:microsoft.com/office/officeart/2005/8/layout/vList2"/>
    <dgm:cxn modelId="{1505A872-4010-B64A-B5A7-F2A0848CEFA7}" type="presParOf" srcId="{22F64CE6-974D-F94F-A75A-CF4C6895E595}" destId="{0170C36B-A5EE-6546-A546-C6C0BA61F945}" srcOrd="5" destOrd="0" presId="urn:microsoft.com/office/officeart/2005/8/layout/vList2"/>
    <dgm:cxn modelId="{607BCF69-A7BD-894B-BC5A-A98D45DC91BB}" type="presParOf" srcId="{22F64CE6-974D-F94F-A75A-CF4C6895E595}" destId="{BA395712-AB8B-8447-8F06-82E4D22CDEE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89EE-D873-403C-8CF3-CC50C3182CB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78EDAE-190B-46A9-B4F9-3461980763CE}">
      <dgm:prSet/>
      <dgm:spPr/>
      <dgm:t>
        <a:bodyPr/>
        <a:lstStyle/>
        <a:p>
          <a:pPr>
            <a:defRPr cap="all"/>
          </a:pPr>
          <a:r>
            <a:rPr lang="en-US"/>
            <a:t>Quadro clínico</a:t>
          </a:r>
        </a:p>
      </dgm:t>
    </dgm:pt>
    <dgm:pt modelId="{99F1AA5B-73A0-47C1-B775-A0C43B6194A0}" type="parTrans" cxnId="{01F663E8-54A1-466F-B37A-9D52F9E70A0A}">
      <dgm:prSet/>
      <dgm:spPr/>
      <dgm:t>
        <a:bodyPr/>
        <a:lstStyle/>
        <a:p>
          <a:endParaRPr lang="en-US"/>
        </a:p>
      </dgm:t>
    </dgm:pt>
    <dgm:pt modelId="{014E9948-7EA6-49D2-B74E-2485C33F43BD}" type="sibTrans" cxnId="{01F663E8-54A1-466F-B37A-9D52F9E70A0A}">
      <dgm:prSet/>
      <dgm:spPr/>
      <dgm:t>
        <a:bodyPr/>
        <a:lstStyle/>
        <a:p>
          <a:endParaRPr lang="en-US"/>
        </a:p>
      </dgm:t>
    </dgm:pt>
    <dgm:pt modelId="{A3C41312-EC41-4B44-84DC-6A0A2AC7FAE9}">
      <dgm:prSet/>
      <dgm:spPr/>
      <dgm:t>
        <a:bodyPr/>
        <a:lstStyle/>
        <a:p>
          <a:pPr>
            <a:defRPr cap="all"/>
          </a:pPr>
          <a:r>
            <a:rPr lang="en-US"/>
            <a:t>Diagnóstico</a:t>
          </a:r>
        </a:p>
      </dgm:t>
    </dgm:pt>
    <dgm:pt modelId="{95268CA6-CBBA-477D-9212-BADC7C4654DE}" type="parTrans" cxnId="{CF98387F-CBE0-41D4-B63C-249EFBD0392F}">
      <dgm:prSet/>
      <dgm:spPr/>
      <dgm:t>
        <a:bodyPr/>
        <a:lstStyle/>
        <a:p>
          <a:endParaRPr lang="en-US"/>
        </a:p>
      </dgm:t>
    </dgm:pt>
    <dgm:pt modelId="{B1C894BD-064D-4767-8862-AD898A7F36A0}" type="sibTrans" cxnId="{CF98387F-CBE0-41D4-B63C-249EFBD0392F}">
      <dgm:prSet/>
      <dgm:spPr/>
      <dgm:t>
        <a:bodyPr/>
        <a:lstStyle/>
        <a:p>
          <a:endParaRPr lang="en-US"/>
        </a:p>
      </dgm:t>
    </dgm:pt>
    <dgm:pt modelId="{6834C7B7-63D5-41F9-9957-6D18C31B97B0}">
      <dgm:prSet/>
      <dgm:spPr/>
      <dgm:t>
        <a:bodyPr/>
        <a:lstStyle/>
        <a:p>
          <a:pPr>
            <a:defRPr cap="all"/>
          </a:pPr>
          <a:r>
            <a:rPr lang="en-US"/>
            <a:t>Tratamento no cálculo renal</a:t>
          </a:r>
        </a:p>
      </dgm:t>
    </dgm:pt>
    <dgm:pt modelId="{B4CE6647-B479-4A45-9C17-8C64096B0474}" type="parTrans" cxnId="{CFDB69A9-0D46-4DD7-81E0-5F1A5C7F09F6}">
      <dgm:prSet/>
      <dgm:spPr/>
      <dgm:t>
        <a:bodyPr/>
        <a:lstStyle/>
        <a:p>
          <a:endParaRPr lang="en-US"/>
        </a:p>
      </dgm:t>
    </dgm:pt>
    <dgm:pt modelId="{0ED132CA-B3C3-40E8-AC3B-57F042994E2E}" type="sibTrans" cxnId="{CFDB69A9-0D46-4DD7-81E0-5F1A5C7F09F6}">
      <dgm:prSet/>
      <dgm:spPr/>
      <dgm:t>
        <a:bodyPr/>
        <a:lstStyle/>
        <a:p>
          <a:endParaRPr lang="en-US"/>
        </a:p>
      </dgm:t>
    </dgm:pt>
    <dgm:pt modelId="{7A93819D-DB19-4F5A-B2A7-7848EC604BAD}">
      <dgm:prSet/>
      <dgm:spPr/>
      <dgm:t>
        <a:bodyPr/>
        <a:lstStyle/>
        <a:p>
          <a:pPr>
            <a:defRPr cap="all"/>
          </a:pPr>
          <a:r>
            <a:rPr lang="en-US"/>
            <a:t>Tratamento do cálculo ureteral</a:t>
          </a:r>
        </a:p>
      </dgm:t>
    </dgm:pt>
    <dgm:pt modelId="{1130FF26-98E0-4110-80F4-FC9C9A458CE9}" type="parTrans" cxnId="{B5F439BB-D68A-4BE7-9855-654FFE496FC2}">
      <dgm:prSet/>
      <dgm:spPr/>
      <dgm:t>
        <a:bodyPr/>
        <a:lstStyle/>
        <a:p>
          <a:endParaRPr lang="en-US"/>
        </a:p>
      </dgm:t>
    </dgm:pt>
    <dgm:pt modelId="{E87ACCDC-393E-47B1-B7B2-7D21ACB70EBC}" type="sibTrans" cxnId="{B5F439BB-D68A-4BE7-9855-654FFE496FC2}">
      <dgm:prSet/>
      <dgm:spPr/>
      <dgm:t>
        <a:bodyPr/>
        <a:lstStyle/>
        <a:p>
          <a:endParaRPr lang="en-US"/>
        </a:p>
      </dgm:t>
    </dgm:pt>
    <dgm:pt modelId="{70A13AD4-6659-4AF7-B489-2C1AA50517C1}">
      <dgm:prSet/>
      <dgm:spPr/>
      <dgm:t>
        <a:bodyPr/>
        <a:lstStyle/>
        <a:p>
          <a:pPr>
            <a:defRPr cap="all"/>
          </a:pPr>
          <a:r>
            <a:rPr lang="en-US"/>
            <a:t>Prevenção e medidas gerais.</a:t>
          </a:r>
        </a:p>
      </dgm:t>
    </dgm:pt>
    <dgm:pt modelId="{42B9A29B-AB88-4E33-9719-D9989572F05B}" type="parTrans" cxnId="{1262417F-F82A-4952-89BB-C3CF71A5EB80}">
      <dgm:prSet/>
      <dgm:spPr/>
      <dgm:t>
        <a:bodyPr/>
        <a:lstStyle/>
        <a:p>
          <a:endParaRPr lang="en-US"/>
        </a:p>
      </dgm:t>
    </dgm:pt>
    <dgm:pt modelId="{12B4FC74-1EF2-4F88-A656-E7E25A692747}" type="sibTrans" cxnId="{1262417F-F82A-4952-89BB-C3CF71A5EB80}">
      <dgm:prSet/>
      <dgm:spPr/>
      <dgm:t>
        <a:bodyPr/>
        <a:lstStyle/>
        <a:p>
          <a:endParaRPr lang="en-US"/>
        </a:p>
      </dgm:t>
    </dgm:pt>
    <dgm:pt modelId="{922D8067-FE7A-4B6D-9B50-F530570FF62C}" type="pres">
      <dgm:prSet presAssocID="{3CF789EE-D873-403C-8CF3-CC50C3182CBE}" presName="root" presStyleCnt="0">
        <dgm:presLayoutVars>
          <dgm:dir/>
          <dgm:resizeHandles val="exact"/>
        </dgm:presLayoutVars>
      </dgm:prSet>
      <dgm:spPr/>
    </dgm:pt>
    <dgm:pt modelId="{9A675DC1-5882-42E0-9BC8-8EB38EC62896}" type="pres">
      <dgm:prSet presAssocID="{0E78EDAE-190B-46A9-B4F9-3461980763CE}" presName="compNode" presStyleCnt="0"/>
      <dgm:spPr/>
    </dgm:pt>
    <dgm:pt modelId="{26759CBB-CD80-4EA3-9F1A-183D189406D6}" type="pres">
      <dgm:prSet presAssocID="{0E78EDAE-190B-46A9-B4F9-3461980763CE}" presName="iconBgRect" presStyleLbl="bgShp" presStyleIdx="0" presStyleCnt="5"/>
      <dgm:spPr/>
    </dgm:pt>
    <dgm:pt modelId="{71238A10-621D-48B3-99AD-53D6D3D3A796}" type="pres">
      <dgm:prSet presAssocID="{0E78EDAE-190B-46A9-B4F9-3461980763C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ópio"/>
        </a:ext>
      </dgm:extLst>
    </dgm:pt>
    <dgm:pt modelId="{8A920498-8518-4F95-B8F8-42E3BCC43FD6}" type="pres">
      <dgm:prSet presAssocID="{0E78EDAE-190B-46A9-B4F9-3461980763CE}" presName="spaceRect" presStyleCnt="0"/>
      <dgm:spPr/>
    </dgm:pt>
    <dgm:pt modelId="{D748FE16-2389-4555-B1AB-F2D38418DFCA}" type="pres">
      <dgm:prSet presAssocID="{0E78EDAE-190B-46A9-B4F9-3461980763CE}" presName="textRect" presStyleLbl="revTx" presStyleIdx="0" presStyleCnt="5">
        <dgm:presLayoutVars>
          <dgm:chMax val="1"/>
          <dgm:chPref val="1"/>
        </dgm:presLayoutVars>
      </dgm:prSet>
      <dgm:spPr/>
    </dgm:pt>
    <dgm:pt modelId="{1D371E1C-F66F-4684-B10F-CDA73D99F0B7}" type="pres">
      <dgm:prSet presAssocID="{014E9948-7EA6-49D2-B74E-2485C33F43BD}" presName="sibTrans" presStyleCnt="0"/>
      <dgm:spPr/>
    </dgm:pt>
    <dgm:pt modelId="{6948019D-D57D-453E-92FB-1BDDEF87B9BB}" type="pres">
      <dgm:prSet presAssocID="{A3C41312-EC41-4B44-84DC-6A0A2AC7FAE9}" presName="compNode" presStyleCnt="0"/>
      <dgm:spPr/>
    </dgm:pt>
    <dgm:pt modelId="{89792036-A6ED-4D7D-BB81-303EF0A4F4ED}" type="pres">
      <dgm:prSet presAssocID="{A3C41312-EC41-4B44-84DC-6A0A2AC7FAE9}" presName="iconBgRect" presStyleLbl="bgShp" presStyleIdx="1" presStyleCnt="5"/>
      <dgm:spPr/>
    </dgm:pt>
    <dgm:pt modelId="{20221F10-2E10-4AF8-8CB8-E687CF4CF7D3}" type="pres">
      <dgm:prSet presAssocID="{A3C41312-EC41-4B44-84DC-6A0A2AC7FAE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ópio"/>
        </a:ext>
      </dgm:extLst>
    </dgm:pt>
    <dgm:pt modelId="{5BB89446-41E5-40C8-8A54-BCD95C0972E1}" type="pres">
      <dgm:prSet presAssocID="{A3C41312-EC41-4B44-84DC-6A0A2AC7FAE9}" presName="spaceRect" presStyleCnt="0"/>
      <dgm:spPr/>
    </dgm:pt>
    <dgm:pt modelId="{243F508F-7682-45DB-9CAB-97554A82AFEA}" type="pres">
      <dgm:prSet presAssocID="{A3C41312-EC41-4B44-84DC-6A0A2AC7FAE9}" presName="textRect" presStyleLbl="revTx" presStyleIdx="1" presStyleCnt="5">
        <dgm:presLayoutVars>
          <dgm:chMax val="1"/>
          <dgm:chPref val="1"/>
        </dgm:presLayoutVars>
      </dgm:prSet>
      <dgm:spPr/>
    </dgm:pt>
    <dgm:pt modelId="{760E9BC0-ADBA-4447-8DD2-AF787E65425B}" type="pres">
      <dgm:prSet presAssocID="{B1C894BD-064D-4767-8862-AD898A7F36A0}" presName="sibTrans" presStyleCnt="0"/>
      <dgm:spPr/>
    </dgm:pt>
    <dgm:pt modelId="{C4D9E02A-9EB7-4336-B79B-E4E66BC91C31}" type="pres">
      <dgm:prSet presAssocID="{6834C7B7-63D5-41F9-9957-6D18C31B97B0}" presName="compNode" presStyleCnt="0"/>
      <dgm:spPr/>
    </dgm:pt>
    <dgm:pt modelId="{6E9FC450-30C4-4CEB-A94B-3EF0DF632353}" type="pres">
      <dgm:prSet presAssocID="{6834C7B7-63D5-41F9-9957-6D18C31B97B0}" presName="iconBgRect" presStyleLbl="bgShp" presStyleIdx="2" presStyleCnt="5"/>
      <dgm:spPr/>
    </dgm:pt>
    <dgm:pt modelId="{610B5700-31A9-4434-BF9D-901C0B0A31A1}" type="pres">
      <dgm:prSet presAssocID="{6834C7B7-63D5-41F9-9957-6D18C31B97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dora"/>
        </a:ext>
      </dgm:extLst>
    </dgm:pt>
    <dgm:pt modelId="{E389D5FD-655C-40AC-ACD5-DE855753136A}" type="pres">
      <dgm:prSet presAssocID="{6834C7B7-63D5-41F9-9957-6D18C31B97B0}" presName="spaceRect" presStyleCnt="0"/>
      <dgm:spPr/>
    </dgm:pt>
    <dgm:pt modelId="{2B4ED119-20C8-46CA-8F7F-F04AC0EC4AED}" type="pres">
      <dgm:prSet presAssocID="{6834C7B7-63D5-41F9-9957-6D18C31B97B0}" presName="textRect" presStyleLbl="revTx" presStyleIdx="2" presStyleCnt="5">
        <dgm:presLayoutVars>
          <dgm:chMax val="1"/>
          <dgm:chPref val="1"/>
        </dgm:presLayoutVars>
      </dgm:prSet>
      <dgm:spPr/>
    </dgm:pt>
    <dgm:pt modelId="{133110FE-ED06-49A8-9EF8-2CC407D1C10C}" type="pres">
      <dgm:prSet presAssocID="{0ED132CA-B3C3-40E8-AC3B-57F042994E2E}" presName="sibTrans" presStyleCnt="0"/>
      <dgm:spPr/>
    </dgm:pt>
    <dgm:pt modelId="{4ABDF6EC-4E3D-4957-9351-0DDA09FC1434}" type="pres">
      <dgm:prSet presAssocID="{7A93819D-DB19-4F5A-B2A7-7848EC604BAD}" presName="compNode" presStyleCnt="0"/>
      <dgm:spPr/>
    </dgm:pt>
    <dgm:pt modelId="{E6ACC3BC-9D61-479A-8DEB-381A3731CE09}" type="pres">
      <dgm:prSet presAssocID="{7A93819D-DB19-4F5A-B2A7-7848EC604BAD}" presName="iconBgRect" presStyleLbl="bgShp" presStyleIdx="3" presStyleCnt="5"/>
      <dgm:spPr/>
    </dgm:pt>
    <dgm:pt modelId="{FC81EA9F-1E8F-4480-8272-55611C2F4C96}" type="pres">
      <dgm:prSet presAssocID="{7A93819D-DB19-4F5A-B2A7-7848EC604BA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ca de seleção"/>
        </a:ext>
      </dgm:extLst>
    </dgm:pt>
    <dgm:pt modelId="{0D479B2B-0C91-4B62-B565-0E244AD36149}" type="pres">
      <dgm:prSet presAssocID="{7A93819D-DB19-4F5A-B2A7-7848EC604BAD}" presName="spaceRect" presStyleCnt="0"/>
      <dgm:spPr/>
    </dgm:pt>
    <dgm:pt modelId="{5DE0C6CB-1FDB-40AE-BCA0-71B032B587D7}" type="pres">
      <dgm:prSet presAssocID="{7A93819D-DB19-4F5A-B2A7-7848EC604BAD}" presName="textRect" presStyleLbl="revTx" presStyleIdx="3" presStyleCnt="5">
        <dgm:presLayoutVars>
          <dgm:chMax val="1"/>
          <dgm:chPref val="1"/>
        </dgm:presLayoutVars>
      </dgm:prSet>
      <dgm:spPr/>
    </dgm:pt>
    <dgm:pt modelId="{68860B05-A2BA-4892-8656-6B973F361768}" type="pres">
      <dgm:prSet presAssocID="{E87ACCDC-393E-47B1-B7B2-7D21ACB70EBC}" presName="sibTrans" presStyleCnt="0"/>
      <dgm:spPr/>
    </dgm:pt>
    <dgm:pt modelId="{C6F019F2-C3A7-4320-8FF3-B4D4856DF48C}" type="pres">
      <dgm:prSet presAssocID="{70A13AD4-6659-4AF7-B489-2C1AA50517C1}" presName="compNode" presStyleCnt="0"/>
      <dgm:spPr/>
    </dgm:pt>
    <dgm:pt modelId="{DFA17DED-249D-4BA2-A814-F11F17069FF1}" type="pres">
      <dgm:prSet presAssocID="{70A13AD4-6659-4AF7-B489-2C1AA50517C1}" presName="iconBgRect" presStyleLbl="bgShp" presStyleIdx="4" presStyleCnt="5"/>
      <dgm:spPr/>
    </dgm:pt>
    <dgm:pt modelId="{B3D8BB0C-1FCB-4114-B932-297A5EB705C6}" type="pres">
      <dgm:prSet presAssocID="{70A13AD4-6659-4AF7-B489-2C1AA50517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ulsação"/>
        </a:ext>
      </dgm:extLst>
    </dgm:pt>
    <dgm:pt modelId="{FB861358-1ED3-49F6-85D7-ABF702F21BC5}" type="pres">
      <dgm:prSet presAssocID="{70A13AD4-6659-4AF7-B489-2C1AA50517C1}" presName="spaceRect" presStyleCnt="0"/>
      <dgm:spPr/>
    </dgm:pt>
    <dgm:pt modelId="{CF74038D-998B-4B9F-BE47-6237D89EE3BD}" type="pres">
      <dgm:prSet presAssocID="{70A13AD4-6659-4AF7-B489-2C1AA50517C1}" presName="textRect" presStyleLbl="revTx" presStyleIdx="4" presStyleCnt="5">
        <dgm:presLayoutVars>
          <dgm:chMax val="1"/>
          <dgm:chPref val="1"/>
        </dgm:presLayoutVars>
      </dgm:prSet>
      <dgm:spPr/>
    </dgm:pt>
  </dgm:ptLst>
  <dgm:cxnLst>
    <dgm:cxn modelId="{15A56228-37CF-41EA-9234-850AF686C997}" type="presOf" srcId="{70A13AD4-6659-4AF7-B489-2C1AA50517C1}" destId="{CF74038D-998B-4B9F-BE47-6237D89EE3BD}" srcOrd="0" destOrd="0" presId="urn:microsoft.com/office/officeart/2018/5/layout/IconCircleLabelList"/>
    <dgm:cxn modelId="{BB662F2E-4A79-4803-80BE-6CD808F2564C}" type="presOf" srcId="{A3C41312-EC41-4B44-84DC-6A0A2AC7FAE9}" destId="{243F508F-7682-45DB-9CAB-97554A82AFEA}" srcOrd="0" destOrd="0" presId="urn:microsoft.com/office/officeart/2018/5/layout/IconCircleLabelList"/>
    <dgm:cxn modelId="{32E12244-5C14-4A76-99EB-1B51B2278F61}" type="presOf" srcId="{7A93819D-DB19-4F5A-B2A7-7848EC604BAD}" destId="{5DE0C6CB-1FDB-40AE-BCA0-71B032B587D7}" srcOrd="0" destOrd="0" presId="urn:microsoft.com/office/officeart/2018/5/layout/IconCircleLabelList"/>
    <dgm:cxn modelId="{F1502071-512D-419E-9106-25416A0A67BC}" type="presOf" srcId="{0E78EDAE-190B-46A9-B4F9-3461980763CE}" destId="{D748FE16-2389-4555-B1AB-F2D38418DFCA}" srcOrd="0" destOrd="0" presId="urn:microsoft.com/office/officeart/2018/5/layout/IconCircleLabelList"/>
    <dgm:cxn modelId="{CF98387F-CBE0-41D4-B63C-249EFBD0392F}" srcId="{3CF789EE-D873-403C-8CF3-CC50C3182CBE}" destId="{A3C41312-EC41-4B44-84DC-6A0A2AC7FAE9}" srcOrd="1" destOrd="0" parTransId="{95268CA6-CBBA-477D-9212-BADC7C4654DE}" sibTransId="{B1C894BD-064D-4767-8862-AD898A7F36A0}"/>
    <dgm:cxn modelId="{1262417F-F82A-4952-89BB-C3CF71A5EB80}" srcId="{3CF789EE-D873-403C-8CF3-CC50C3182CBE}" destId="{70A13AD4-6659-4AF7-B489-2C1AA50517C1}" srcOrd="4" destOrd="0" parTransId="{42B9A29B-AB88-4E33-9719-D9989572F05B}" sibTransId="{12B4FC74-1EF2-4F88-A656-E7E25A692747}"/>
    <dgm:cxn modelId="{C869FD9C-B5BA-4695-B77A-30DC6D79EB7A}" type="presOf" srcId="{3CF789EE-D873-403C-8CF3-CC50C3182CBE}" destId="{922D8067-FE7A-4B6D-9B50-F530570FF62C}" srcOrd="0" destOrd="0" presId="urn:microsoft.com/office/officeart/2018/5/layout/IconCircleLabelList"/>
    <dgm:cxn modelId="{CFDB69A9-0D46-4DD7-81E0-5F1A5C7F09F6}" srcId="{3CF789EE-D873-403C-8CF3-CC50C3182CBE}" destId="{6834C7B7-63D5-41F9-9957-6D18C31B97B0}" srcOrd="2" destOrd="0" parTransId="{B4CE6647-B479-4A45-9C17-8C64096B0474}" sibTransId="{0ED132CA-B3C3-40E8-AC3B-57F042994E2E}"/>
    <dgm:cxn modelId="{3DB326AD-22ED-4BE2-91A8-95CAA0C3CBE0}" type="presOf" srcId="{6834C7B7-63D5-41F9-9957-6D18C31B97B0}" destId="{2B4ED119-20C8-46CA-8F7F-F04AC0EC4AED}" srcOrd="0" destOrd="0" presId="urn:microsoft.com/office/officeart/2018/5/layout/IconCircleLabelList"/>
    <dgm:cxn modelId="{B5F439BB-D68A-4BE7-9855-654FFE496FC2}" srcId="{3CF789EE-D873-403C-8CF3-CC50C3182CBE}" destId="{7A93819D-DB19-4F5A-B2A7-7848EC604BAD}" srcOrd="3" destOrd="0" parTransId="{1130FF26-98E0-4110-80F4-FC9C9A458CE9}" sibTransId="{E87ACCDC-393E-47B1-B7B2-7D21ACB70EBC}"/>
    <dgm:cxn modelId="{01F663E8-54A1-466F-B37A-9D52F9E70A0A}" srcId="{3CF789EE-D873-403C-8CF3-CC50C3182CBE}" destId="{0E78EDAE-190B-46A9-B4F9-3461980763CE}" srcOrd="0" destOrd="0" parTransId="{99F1AA5B-73A0-47C1-B775-A0C43B6194A0}" sibTransId="{014E9948-7EA6-49D2-B74E-2485C33F43BD}"/>
    <dgm:cxn modelId="{D9EB2896-23B2-4BEA-9026-919F0A242C16}" type="presParOf" srcId="{922D8067-FE7A-4B6D-9B50-F530570FF62C}" destId="{9A675DC1-5882-42E0-9BC8-8EB38EC62896}" srcOrd="0" destOrd="0" presId="urn:microsoft.com/office/officeart/2018/5/layout/IconCircleLabelList"/>
    <dgm:cxn modelId="{368B13C6-7920-4237-A33B-BFE31C4D07FF}" type="presParOf" srcId="{9A675DC1-5882-42E0-9BC8-8EB38EC62896}" destId="{26759CBB-CD80-4EA3-9F1A-183D189406D6}" srcOrd="0" destOrd="0" presId="urn:microsoft.com/office/officeart/2018/5/layout/IconCircleLabelList"/>
    <dgm:cxn modelId="{529EB889-8A42-49C5-8960-51C940EEFC4C}" type="presParOf" srcId="{9A675DC1-5882-42E0-9BC8-8EB38EC62896}" destId="{71238A10-621D-48B3-99AD-53D6D3D3A796}" srcOrd="1" destOrd="0" presId="urn:microsoft.com/office/officeart/2018/5/layout/IconCircleLabelList"/>
    <dgm:cxn modelId="{D8A60EAA-D513-4265-A630-5485112CCAEA}" type="presParOf" srcId="{9A675DC1-5882-42E0-9BC8-8EB38EC62896}" destId="{8A920498-8518-4F95-B8F8-42E3BCC43FD6}" srcOrd="2" destOrd="0" presId="urn:microsoft.com/office/officeart/2018/5/layout/IconCircleLabelList"/>
    <dgm:cxn modelId="{69826863-7D9C-45E7-AA34-E52834ACF9C5}" type="presParOf" srcId="{9A675DC1-5882-42E0-9BC8-8EB38EC62896}" destId="{D748FE16-2389-4555-B1AB-F2D38418DFCA}" srcOrd="3" destOrd="0" presId="urn:microsoft.com/office/officeart/2018/5/layout/IconCircleLabelList"/>
    <dgm:cxn modelId="{2A61DEC8-E60F-4988-88E6-45044AC146D1}" type="presParOf" srcId="{922D8067-FE7A-4B6D-9B50-F530570FF62C}" destId="{1D371E1C-F66F-4684-B10F-CDA73D99F0B7}" srcOrd="1" destOrd="0" presId="urn:microsoft.com/office/officeart/2018/5/layout/IconCircleLabelList"/>
    <dgm:cxn modelId="{45A9B375-D269-4D93-B531-C38948A214DE}" type="presParOf" srcId="{922D8067-FE7A-4B6D-9B50-F530570FF62C}" destId="{6948019D-D57D-453E-92FB-1BDDEF87B9BB}" srcOrd="2" destOrd="0" presId="urn:microsoft.com/office/officeart/2018/5/layout/IconCircleLabelList"/>
    <dgm:cxn modelId="{4A00CDC4-586C-4655-9F15-97AAA95C3E76}" type="presParOf" srcId="{6948019D-D57D-453E-92FB-1BDDEF87B9BB}" destId="{89792036-A6ED-4D7D-BB81-303EF0A4F4ED}" srcOrd="0" destOrd="0" presId="urn:microsoft.com/office/officeart/2018/5/layout/IconCircleLabelList"/>
    <dgm:cxn modelId="{06411F34-A8C1-4807-BB40-8058A97C9640}" type="presParOf" srcId="{6948019D-D57D-453E-92FB-1BDDEF87B9BB}" destId="{20221F10-2E10-4AF8-8CB8-E687CF4CF7D3}" srcOrd="1" destOrd="0" presId="urn:microsoft.com/office/officeart/2018/5/layout/IconCircleLabelList"/>
    <dgm:cxn modelId="{D1A25BF4-40E7-4445-82BF-160C9C4DE25C}" type="presParOf" srcId="{6948019D-D57D-453E-92FB-1BDDEF87B9BB}" destId="{5BB89446-41E5-40C8-8A54-BCD95C0972E1}" srcOrd="2" destOrd="0" presId="urn:microsoft.com/office/officeart/2018/5/layout/IconCircleLabelList"/>
    <dgm:cxn modelId="{715E7D00-0095-449D-81F0-318A8D382F5C}" type="presParOf" srcId="{6948019D-D57D-453E-92FB-1BDDEF87B9BB}" destId="{243F508F-7682-45DB-9CAB-97554A82AFEA}" srcOrd="3" destOrd="0" presId="urn:microsoft.com/office/officeart/2018/5/layout/IconCircleLabelList"/>
    <dgm:cxn modelId="{4C5D465B-15D2-4B5D-A59D-85637A2A91DA}" type="presParOf" srcId="{922D8067-FE7A-4B6D-9B50-F530570FF62C}" destId="{760E9BC0-ADBA-4447-8DD2-AF787E65425B}" srcOrd="3" destOrd="0" presId="urn:microsoft.com/office/officeart/2018/5/layout/IconCircleLabelList"/>
    <dgm:cxn modelId="{CFAEF012-6405-4027-B317-9824EBCDF3F5}" type="presParOf" srcId="{922D8067-FE7A-4B6D-9B50-F530570FF62C}" destId="{C4D9E02A-9EB7-4336-B79B-E4E66BC91C31}" srcOrd="4" destOrd="0" presId="urn:microsoft.com/office/officeart/2018/5/layout/IconCircleLabelList"/>
    <dgm:cxn modelId="{0D35585F-26FC-433D-9568-365E1E7236EE}" type="presParOf" srcId="{C4D9E02A-9EB7-4336-B79B-E4E66BC91C31}" destId="{6E9FC450-30C4-4CEB-A94B-3EF0DF632353}" srcOrd="0" destOrd="0" presId="urn:microsoft.com/office/officeart/2018/5/layout/IconCircleLabelList"/>
    <dgm:cxn modelId="{9396D91E-356B-4344-892A-C7FF0EAD2E89}" type="presParOf" srcId="{C4D9E02A-9EB7-4336-B79B-E4E66BC91C31}" destId="{610B5700-31A9-4434-BF9D-901C0B0A31A1}" srcOrd="1" destOrd="0" presId="urn:microsoft.com/office/officeart/2018/5/layout/IconCircleLabelList"/>
    <dgm:cxn modelId="{1DD3D60B-4E4E-4E4A-AC23-5255C29BDE3C}" type="presParOf" srcId="{C4D9E02A-9EB7-4336-B79B-E4E66BC91C31}" destId="{E389D5FD-655C-40AC-ACD5-DE855753136A}" srcOrd="2" destOrd="0" presId="urn:microsoft.com/office/officeart/2018/5/layout/IconCircleLabelList"/>
    <dgm:cxn modelId="{7D853DF9-D5BB-42FE-94B6-14F8BBBABBAA}" type="presParOf" srcId="{C4D9E02A-9EB7-4336-B79B-E4E66BC91C31}" destId="{2B4ED119-20C8-46CA-8F7F-F04AC0EC4AED}" srcOrd="3" destOrd="0" presId="urn:microsoft.com/office/officeart/2018/5/layout/IconCircleLabelList"/>
    <dgm:cxn modelId="{BF0117F2-3D9E-4989-B65E-4798EEAD9915}" type="presParOf" srcId="{922D8067-FE7A-4B6D-9B50-F530570FF62C}" destId="{133110FE-ED06-49A8-9EF8-2CC407D1C10C}" srcOrd="5" destOrd="0" presId="urn:microsoft.com/office/officeart/2018/5/layout/IconCircleLabelList"/>
    <dgm:cxn modelId="{69737DA8-BCAF-46C0-B7DD-E6F345395A03}" type="presParOf" srcId="{922D8067-FE7A-4B6D-9B50-F530570FF62C}" destId="{4ABDF6EC-4E3D-4957-9351-0DDA09FC1434}" srcOrd="6" destOrd="0" presId="urn:microsoft.com/office/officeart/2018/5/layout/IconCircleLabelList"/>
    <dgm:cxn modelId="{785F32E9-0057-450D-B645-9644492B8F50}" type="presParOf" srcId="{4ABDF6EC-4E3D-4957-9351-0DDA09FC1434}" destId="{E6ACC3BC-9D61-479A-8DEB-381A3731CE09}" srcOrd="0" destOrd="0" presId="urn:microsoft.com/office/officeart/2018/5/layout/IconCircleLabelList"/>
    <dgm:cxn modelId="{D7A9A3C0-C384-4EBF-B2D8-8B9FD0C3DF6F}" type="presParOf" srcId="{4ABDF6EC-4E3D-4957-9351-0DDA09FC1434}" destId="{FC81EA9F-1E8F-4480-8272-55611C2F4C96}" srcOrd="1" destOrd="0" presId="urn:microsoft.com/office/officeart/2018/5/layout/IconCircleLabelList"/>
    <dgm:cxn modelId="{62A326B5-01ED-4629-8A30-5C0132D9CF9D}" type="presParOf" srcId="{4ABDF6EC-4E3D-4957-9351-0DDA09FC1434}" destId="{0D479B2B-0C91-4B62-B565-0E244AD36149}" srcOrd="2" destOrd="0" presId="urn:microsoft.com/office/officeart/2018/5/layout/IconCircleLabelList"/>
    <dgm:cxn modelId="{9F6234A6-68D1-4CC6-89ED-9862866DDC5A}" type="presParOf" srcId="{4ABDF6EC-4E3D-4957-9351-0DDA09FC1434}" destId="{5DE0C6CB-1FDB-40AE-BCA0-71B032B587D7}" srcOrd="3" destOrd="0" presId="urn:microsoft.com/office/officeart/2018/5/layout/IconCircleLabelList"/>
    <dgm:cxn modelId="{BCF6C1E0-9B61-466A-AAA3-D143A306D7C9}" type="presParOf" srcId="{922D8067-FE7A-4B6D-9B50-F530570FF62C}" destId="{68860B05-A2BA-4892-8656-6B973F361768}" srcOrd="7" destOrd="0" presId="urn:microsoft.com/office/officeart/2018/5/layout/IconCircleLabelList"/>
    <dgm:cxn modelId="{9C767007-BA76-42BB-ABE7-EC2A073144C4}" type="presParOf" srcId="{922D8067-FE7A-4B6D-9B50-F530570FF62C}" destId="{C6F019F2-C3A7-4320-8FF3-B4D4856DF48C}" srcOrd="8" destOrd="0" presId="urn:microsoft.com/office/officeart/2018/5/layout/IconCircleLabelList"/>
    <dgm:cxn modelId="{3CDC1600-793C-45D8-9CB4-746FA6D4426C}" type="presParOf" srcId="{C6F019F2-C3A7-4320-8FF3-B4D4856DF48C}" destId="{DFA17DED-249D-4BA2-A814-F11F17069FF1}" srcOrd="0" destOrd="0" presId="urn:microsoft.com/office/officeart/2018/5/layout/IconCircleLabelList"/>
    <dgm:cxn modelId="{9AF82D34-A3D5-4E95-9CAB-1413C77EF55A}" type="presParOf" srcId="{C6F019F2-C3A7-4320-8FF3-B4D4856DF48C}" destId="{B3D8BB0C-1FCB-4114-B932-297A5EB705C6}" srcOrd="1" destOrd="0" presId="urn:microsoft.com/office/officeart/2018/5/layout/IconCircleLabelList"/>
    <dgm:cxn modelId="{ADC63624-4F7A-455A-91AF-497C298F619E}" type="presParOf" srcId="{C6F019F2-C3A7-4320-8FF3-B4D4856DF48C}" destId="{FB861358-1ED3-49F6-85D7-ABF702F21BC5}" srcOrd="2" destOrd="0" presId="urn:microsoft.com/office/officeart/2018/5/layout/IconCircleLabelList"/>
    <dgm:cxn modelId="{C14F8A68-366C-42C5-9CDE-D818EF177D21}" type="presParOf" srcId="{C6F019F2-C3A7-4320-8FF3-B4D4856DF48C}" destId="{CF74038D-998B-4B9F-BE47-6237D89EE3B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945D9C-A876-44BA-BB6B-992B6DADB49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2BE68F2-CC11-45DA-BD42-DB32A8B2F6D6}">
      <dgm:prSet/>
      <dgm:spPr/>
      <dgm:t>
        <a:bodyPr/>
        <a:lstStyle/>
        <a:p>
          <a:r>
            <a:rPr lang="en-US" baseline="0"/>
            <a:t>Diagnóstico</a:t>
          </a:r>
          <a:endParaRPr lang="en-US"/>
        </a:p>
      </dgm:t>
    </dgm:pt>
    <dgm:pt modelId="{F96E3CA2-709A-4812-BF9D-E808B472799C}" type="parTrans" cxnId="{39D86D85-370C-4FB2-A352-E265FB9D0AC8}">
      <dgm:prSet/>
      <dgm:spPr/>
      <dgm:t>
        <a:bodyPr/>
        <a:lstStyle/>
        <a:p>
          <a:endParaRPr lang="en-US"/>
        </a:p>
      </dgm:t>
    </dgm:pt>
    <dgm:pt modelId="{687C7831-6543-4715-9DB3-0520A958D2AF}" type="sibTrans" cxnId="{39D86D85-370C-4FB2-A352-E265FB9D0AC8}">
      <dgm:prSet/>
      <dgm:spPr/>
      <dgm:t>
        <a:bodyPr/>
        <a:lstStyle/>
        <a:p>
          <a:endParaRPr lang="en-US"/>
        </a:p>
      </dgm:t>
    </dgm:pt>
    <dgm:pt modelId="{72E4152E-2683-4700-9D38-EA4CADABA560}">
      <dgm:prSet/>
      <dgm:spPr/>
      <dgm:t>
        <a:bodyPr/>
        <a:lstStyle/>
        <a:p>
          <a:r>
            <a:rPr lang="en-US" baseline="0"/>
            <a:t>Quadro clínico</a:t>
          </a:r>
          <a:endParaRPr lang="en-US"/>
        </a:p>
      </dgm:t>
    </dgm:pt>
    <dgm:pt modelId="{BCDC987A-D8F4-4E6D-8D70-13CDCF169EFB}" type="parTrans" cxnId="{3DEB94F8-9F07-4B6B-8726-A53B64162BFA}">
      <dgm:prSet/>
      <dgm:spPr/>
      <dgm:t>
        <a:bodyPr/>
        <a:lstStyle/>
        <a:p>
          <a:endParaRPr lang="en-US"/>
        </a:p>
      </dgm:t>
    </dgm:pt>
    <dgm:pt modelId="{717282BD-23D2-4295-BE2B-119B85B281F2}" type="sibTrans" cxnId="{3DEB94F8-9F07-4B6B-8726-A53B64162BFA}">
      <dgm:prSet/>
      <dgm:spPr/>
      <dgm:t>
        <a:bodyPr/>
        <a:lstStyle/>
        <a:p>
          <a:endParaRPr lang="en-US"/>
        </a:p>
      </dgm:t>
    </dgm:pt>
    <dgm:pt modelId="{7EEF038B-839F-4E57-963D-3C1B9B0A09B2}">
      <dgm:prSet/>
      <dgm:spPr/>
      <dgm:t>
        <a:bodyPr/>
        <a:lstStyle/>
        <a:p>
          <a:r>
            <a:rPr lang="en-US" baseline="0"/>
            <a:t>Cisto sem complexidade – 100% benigno</a:t>
          </a:r>
          <a:endParaRPr lang="en-US"/>
        </a:p>
      </dgm:t>
    </dgm:pt>
    <dgm:pt modelId="{29A00815-74CC-4CA1-BE06-B303BAF11B0B}" type="parTrans" cxnId="{00F8491D-10D1-4986-BE80-209CD38975AC}">
      <dgm:prSet/>
      <dgm:spPr/>
      <dgm:t>
        <a:bodyPr/>
        <a:lstStyle/>
        <a:p>
          <a:endParaRPr lang="en-US"/>
        </a:p>
      </dgm:t>
    </dgm:pt>
    <dgm:pt modelId="{2170D312-4256-4A5D-BF57-AA2ADDC0ACAB}" type="sibTrans" cxnId="{00F8491D-10D1-4986-BE80-209CD38975AC}">
      <dgm:prSet/>
      <dgm:spPr/>
      <dgm:t>
        <a:bodyPr/>
        <a:lstStyle/>
        <a:p>
          <a:endParaRPr lang="en-US"/>
        </a:p>
      </dgm:t>
    </dgm:pt>
    <dgm:pt modelId="{0514275B-4858-4660-9856-2B41655998A2}">
      <dgm:prSet/>
      <dgm:spPr/>
      <dgm:t>
        <a:bodyPr/>
        <a:lstStyle/>
        <a:p>
          <a:r>
            <a:rPr lang="en-US" baseline="0"/>
            <a:t>Cisto com complexidade - Bosniak</a:t>
          </a:r>
          <a:endParaRPr lang="en-US"/>
        </a:p>
      </dgm:t>
    </dgm:pt>
    <dgm:pt modelId="{B9AD2200-1453-48CB-B4A6-F24B1C1BFA6D}" type="parTrans" cxnId="{29F41F86-3ACA-4531-B758-F68679008826}">
      <dgm:prSet/>
      <dgm:spPr/>
      <dgm:t>
        <a:bodyPr/>
        <a:lstStyle/>
        <a:p>
          <a:endParaRPr lang="en-US"/>
        </a:p>
      </dgm:t>
    </dgm:pt>
    <dgm:pt modelId="{084252BA-8903-4524-8439-6653BF0B7366}" type="sibTrans" cxnId="{29F41F86-3ACA-4531-B758-F68679008826}">
      <dgm:prSet/>
      <dgm:spPr/>
      <dgm:t>
        <a:bodyPr/>
        <a:lstStyle/>
        <a:p>
          <a:endParaRPr lang="en-US"/>
        </a:p>
      </dgm:t>
    </dgm:pt>
    <dgm:pt modelId="{387FD9BA-C0A4-42E4-9D03-DF815607B3DD}" type="pres">
      <dgm:prSet presAssocID="{91945D9C-A876-44BA-BB6B-992B6DADB49E}" presName="root" presStyleCnt="0">
        <dgm:presLayoutVars>
          <dgm:dir/>
          <dgm:resizeHandles val="exact"/>
        </dgm:presLayoutVars>
      </dgm:prSet>
      <dgm:spPr/>
    </dgm:pt>
    <dgm:pt modelId="{D3B5FDB5-6D01-450D-B10B-6805AF8A4EA1}" type="pres">
      <dgm:prSet presAssocID="{32BE68F2-CC11-45DA-BD42-DB32A8B2F6D6}" presName="compNode" presStyleCnt="0"/>
      <dgm:spPr/>
    </dgm:pt>
    <dgm:pt modelId="{0D661FAB-C93D-4110-98FB-F2BBC165D926}" type="pres">
      <dgm:prSet presAssocID="{32BE68F2-CC11-45DA-BD42-DB32A8B2F6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ópio"/>
        </a:ext>
      </dgm:extLst>
    </dgm:pt>
    <dgm:pt modelId="{06B78148-5CD3-4F44-BE3D-E1C783BD345F}" type="pres">
      <dgm:prSet presAssocID="{32BE68F2-CC11-45DA-BD42-DB32A8B2F6D6}" presName="spaceRect" presStyleCnt="0"/>
      <dgm:spPr/>
    </dgm:pt>
    <dgm:pt modelId="{8CB4EB2F-5F6D-4CBC-B037-740D2A7E9CA7}" type="pres">
      <dgm:prSet presAssocID="{32BE68F2-CC11-45DA-BD42-DB32A8B2F6D6}" presName="textRect" presStyleLbl="revTx" presStyleIdx="0" presStyleCnt="4">
        <dgm:presLayoutVars>
          <dgm:chMax val="1"/>
          <dgm:chPref val="1"/>
        </dgm:presLayoutVars>
      </dgm:prSet>
      <dgm:spPr/>
    </dgm:pt>
    <dgm:pt modelId="{784516D9-473D-4A9B-AA45-D5DF8E3335DA}" type="pres">
      <dgm:prSet presAssocID="{687C7831-6543-4715-9DB3-0520A958D2AF}" presName="sibTrans" presStyleCnt="0"/>
      <dgm:spPr/>
    </dgm:pt>
    <dgm:pt modelId="{05F73298-AD0B-4D10-B058-3C5FBCB99DB5}" type="pres">
      <dgm:prSet presAssocID="{72E4152E-2683-4700-9D38-EA4CADABA560}" presName="compNode" presStyleCnt="0"/>
      <dgm:spPr/>
    </dgm:pt>
    <dgm:pt modelId="{D39601E2-C6C8-48F3-8083-2C35AC22AE59}" type="pres">
      <dgm:prSet presAssocID="{72E4152E-2683-4700-9D38-EA4CADABA5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seleção"/>
        </a:ext>
      </dgm:extLst>
    </dgm:pt>
    <dgm:pt modelId="{EADEF803-E170-4AF3-BEDB-684D95318766}" type="pres">
      <dgm:prSet presAssocID="{72E4152E-2683-4700-9D38-EA4CADABA560}" presName="spaceRect" presStyleCnt="0"/>
      <dgm:spPr/>
    </dgm:pt>
    <dgm:pt modelId="{8BA10701-D00A-4BF5-BB16-1B4627A6E303}" type="pres">
      <dgm:prSet presAssocID="{72E4152E-2683-4700-9D38-EA4CADABA560}" presName="textRect" presStyleLbl="revTx" presStyleIdx="1" presStyleCnt="4">
        <dgm:presLayoutVars>
          <dgm:chMax val="1"/>
          <dgm:chPref val="1"/>
        </dgm:presLayoutVars>
      </dgm:prSet>
      <dgm:spPr/>
    </dgm:pt>
    <dgm:pt modelId="{E6D7AE45-89F1-451D-8D39-CCE10D9FD901}" type="pres">
      <dgm:prSet presAssocID="{717282BD-23D2-4295-BE2B-119B85B281F2}" presName="sibTrans" presStyleCnt="0"/>
      <dgm:spPr/>
    </dgm:pt>
    <dgm:pt modelId="{5D4D70CB-B91D-488B-ACD6-1B1F20729F55}" type="pres">
      <dgm:prSet presAssocID="{7EEF038B-839F-4E57-963D-3C1B9B0A09B2}" presName="compNode" presStyleCnt="0"/>
      <dgm:spPr/>
    </dgm:pt>
    <dgm:pt modelId="{C109D718-E6FB-439B-B9CE-31237E5AC2C8}" type="pres">
      <dgm:prSet presAssocID="{7EEF038B-839F-4E57-963D-3C1B9B0A09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g under Magnifying Glass"/>
        </a:ext>
      </dgm:extLst>
    </dgm:pt>
    <dgm:pt modelId="{820B0D10-C9D9-45A8-9493-8F2A2658F5E8}" type="pres">
      <dgm:prSet presAssocID="{7EEF038B-839F-4E57-963D-3C1B9B0A09B2}" presName="spaceRect" presStyleCnt="0"/>
      <dgm:spPr/>
    </dgm:pt>
    <dgm:pt modelId="{5E5FD000-1529-44A2-9562-3DACE2DAB9A6}" type="pres">
      <dgm:prSet presAssocID="{7EEF038B-839F-4E57-963D-3C1B9B0A09B2}" presName="textRect" presStyleLbl="revTx" presStyleIdx="2" presStyleCnt="4">
        <dgm:presLayoutVars>
          <dgm:chMax val="1"/>
          <dgm:chPref val="1"/>
        </dgm:presLayoutVars>
      </dgm:prSet>
      <dgm:spPr/>
    </dgm:pt>
    <dgm:pt modelId="{5D84917E-6058-49A8-B9CF-978AEFAAC1B8}" type="pres">
      <dgm:prSet presAssocID="{2170D312-4256-4A5D-BF57-AA2ADDC0ACAB}" presName="sibTrans" presStyleCnt="0"/>
      <dgm:spPr/>
    </dgm:pt>
    <dgm:pt modelId="{94101E44-A915-4354-A127-8A2CDDFAC2C9}" type="pres">
      <dgm:prSet presAssocID="{0514275B-4858-4660-9856-2B41655998A2}" presName="compNode" presStyleCnt="0"/>
      <dgm:spPr/>
    </dgm:pt>
    <dgm:pt modelId="{249288C2-9B16-4DAD-8582-2937797089D9}" type="pres">
      <dgm:prSet presAssocID="{0514275B-4858-4660-9856-2B41655998A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guntas"/>
        </a:ext>
      </dgm:extLst>
    </dgm:pt>
    <dgm:pt modelId="{E2689523-9A1E-4895-82D7-C0FFA0FB8FF1}" type="pres">
      <dgm:prSet presAssocID="{0514275B-4858-4660-9856-2B41655998A2}" presName="spaceRect" presStyleCnt="0"/>
      <dgm:spPr/>
    </dgm:pt>
    <dgm:pt modelId="{D3F13844-6BE1-4AB9-913F-CCC134D42114}" type="pres">
      <dgm:prSet presAssocID="{0514275B-4858-4660-9856-2B41655998A2}" presName="textRect" presStyleLbl="revTx" presStyleIdx="3" presStyleCnt="4">
        <dgm:presLayoutVars>
          <dgm:chMax val="1"/>
          <dgm:chPref val="1"/>
        </dgm:presLayoutVars>
      </dgm:prSet>
      <dgm:spPr/>
    </dgm:pt>
  </dgm:ptLst>
  <dgm:cxnLst>
    <dgm:cxn modelId="{F5630116-BD18-4E64-9520-759486E8C3AD}" type="presOf" srcId="{32BE68F2-CC11-45DA-BD42-DB32A8B2F6D6}" destId="{8CB4EB2F-5F6D-4CBC-B037-740D2A7E9CA7}" srcOrd="0" destOrd="0" presId="urn:microsoft.com/office/officeart/2018/2/layout/IconLabelList"/>
    <dgm:cxn modelId="{00F8491D-10D1-4986-BE80-209CD38975AC}" srcId="{91945D9C-A876-44BA-BB6B-992B6DADB49E}" destId="{7EEF038B-839F-4E57-963D-3C1B9B0A09B2}" srcOrd="2" destOrd="0" parTransId="{29A00815-74CC-4CA1-BE06-B303BAF11B0B}" sibTransId="{2170D312-4256-4A5D-BF57-AA2ADDC0ACAB}"/>
    <dgm:cxn modelId="{39D86D85-370C-4FB2-A352-E265FB9D0AC8}" srcId="{91945D9C-A876-44BA-BB6B-992B6DADB49E}" destId="{32BE68F2-CC11-45DA-BD42-DB32A8B2F6D6}" srcOrd="0" destOrd="0" parTransId="{F96E3CA2-709A-4812-BF9D-E808B472799C}" sibTransId="{687C7831-6543-4715-9DB3-0520A958D2AF}"/>
    <dgm:cxn modelId="{29F41F86-3ACA-4531-B758-F68679008826}" srcId="{91945D9C-A876-44BA-BB6B-992B6DADB49E}" destId="{0514275B-4858-4660-9856-2B41655998A2}" srcOrd="3" destOrd="0" parTransId="{B9AD2200-1453-48CB-B4A6-F24B1C1BFA6D}" sibTransId="{084252BA-8903-4524-8439-6653BF0B7366}"/>
    <dgm:cxn modelId="{9BCD4795-B72C-46AB-8875-CE66CF7AA1C0}" type="presOf" srcId="{72E4152E-2683-4700-9D38-EA4CADABA560}" destId="{8BA10701-D00A-4BF5-BB16-1B4627A6E303}" srcOrd="0" destOrd="0" presId="urn:microsoft.com/office/officeart/2018/2/layout/IconLabelList"/>
    <dgm:cxn modelId="{9898D1A0-D9E3-4E9E-86B7-841175A87984}" type="presOf" srcId="{7EEF038B-839F-4E57-963D-3C1B9B0A09B2}" destId="{5E5FD000-1529-44A2-9562-3DACE2DAB9A6}" srcOrd="0" destOrd="0" presId="urn:microsoft.com/office/officeart/2018/2/layout/IconLabelList"/>
    <dgm:cxn modelId="{00B31CDC-E8C8-410E-B8A2-F23584474792}" type="presOf" srcId="{91945D9C-A876-44BA-BB6B-992B6DADB49E}" destId="{387FD9BA-C0A4-42E4-9D03-DF815607B3DD}" srcOrd="0" destOrd="0" presId="urn:microsoft.com/office/officeart/2018/2/layout/IconLabelList"/>
    <dgm:cxn modelId="{8A473EE2-873E-4715-9616-5BEC22D557D0}" type="presOf" srcId="{0514275B-4858-4660-9856-2B41655998A2}" destId="{D3F13844-6BE1-4AB9-913F-CCC134D42114}" srcOrd="0" destOrd="0" presId="urn:microsoft.com/office/officeart/2018/2/layout/IconLabelList"/>
    <dgm:cxn modelId="{3DEB94F8-9F07-4B6B-8726-A53B64162BFA}" srcId="{91945D9C-A876-44BA-BB6B-992B6DADB49E}" destId="{72E4152E-2683-4700-9D38-EA4CADABA560}" srcOrd="1" destOrd="0" parTransId="{BCDC987A-D8F4-4E6D-8D70-13CDCF169EFB}" sibTransId="{717282BD-23D2-4295-BE2B-119B85B281F2}"/>
    <dgm:cxn modelId="{87B5377E-F60D-4D8D-83A7-6D7735D1AF47}" type="presParOf" srcId="{387FD9BA-C0A4-42E4-9D03-DF815607B3DD}" destId="{D3B5FDB5-6D01-450D-B10B-6805AF8A4EA1}" srcOrd="0" destOrd="0" presId="urn:microsoft.com/office/officeart/2018/2/layout/IconLabelList"/>
    <dgm:cxn modelId="{12ABDE8D-FE8B-48FE-801F-F23ABF91464D}" type="presParOf" srcId="{D3B5FDB5-6D01-450D-B10B-6805AF8A4EA1}" destId="{0D661FAB-C93D-4110-98FB-F2BBC165D926}" srcOrd="0" destOrd="0" presId="urn:microsoft.com/office/officeart/2018/2/layout/IconLabelList"/>
    <dgm:cxn modelId="{7A63E079-0083-4240-9F59-D9563C7CBEDB}" type="presParOf" srcId="{D3B5FDB5-6D01-450D-B10B-6805AF8A4EA1}" destId="{06B78148-5CD3-4F44-BE3D-E1C783BD345F}" srcOrd="1" destOrd="0" presId="urn:microsoft.com/office/officeart/2018/2/layout/IconLabelList"/>
    <dgm:cxn modelId="{C286131A-A801-4171-AAFD-F6A3E7F1E3C8}" type="presParOf" srcId="{D3B5FDB5-6D01-450D-B10B-6805AF8A4EA1}" destId="{8CB4EB2F-5F6D-4CBC-B037-740D2A7E9CA7}" srcOrd="2" destOrd="0" presId="urn:microsoft.com/office/officeart/2018/2/layout/IconLabelList"/>
    <dgm:cxn modelId="{8A074CC5-71DF-4C00-9248-1B4FA2294BD7}" type="presParOf" srcId="{387FD9BA-C0A4-42E4-9D03-DF815607B3DD}" destId="{784516D9-473D-4A9B-AA45-D5DF8E3335DA}" srcOrd="1" destOrd="0" presId="urn:microsoft.com/office/officeart/2018/2/layout/IconLabelList"/>
    <dgm:cxn modelId="{3A935BD8-8DB9-4700-B3FE-7AF2CAEEFD64}" type="presParOf" srcId="{387FD9BA-C0A4-42E4-9D03-DF815607B3DD}" destId="{05F73298-AD0B-4D10-B058-3C5FBCB99DB5}" srcOrd="2" destOrd="0" presId="urn:microsoft.com/office/officeart/2018/2/layout/IconLabelList"/>
    <dgm:cxn modelId="{D9EA80BF-7909-485C-9D80-8F737CBB1112}" type="presParOf" srcId="{05F73298-AD0B-4D10-B058-3C5FBCB99DB5}" destId="{D39601E2-C6C8-48F3-8083-2C35AC22AE59}" srcOrd="0" destOrd="0" presId="urn:microsoft.com/office/officeart/2018/2/layout/IconLabelList"/>
    <dgm:cxn modelId="{50F889ED-694C-4506-B4CB-6D1E5F6F9912}" type="presParOf" srcId="{05F73298-AD0B-4D10-B058-3C5FBCB99DB5}" destId="{EADEF803-E170-4AF3-BEDB-684D95318766}" srcOrd="1" destOrd="0" presId="urn:microsoft.com/office/officeart/2018/2/layout/IconLabelList"/>
    <dgm:cxn modelId="{FFBC4FE1-A7AE-4366-881E-92C17B28A44D}" type="presParOf" srcId="{05F73298-AD0B-4D10-B058-3C5FBCB99DB5}" destId="{8BA10701-D00A-4BF5-BB16-1B4627A6E303}" srcOrd="2" destOrd="0" presId="urn:microsoft.com/office/officeart/2018/2/layout/IconLabelList"/>
    <dgm:cxn modelId="{B196C026-70EE-47E4-88A1-A69F9714A03D}" type="presParOf" srcId="{387FD9BA-C0A4-42E4-9D03-DF815607B3DD}" destId="{E6D7AE45-89F1-451D-8D39-CCE10D9FD901}" srcOrd="3" destOrd="0" presId="urn:microsoft.com/office/officeart/2018/2/layout/IconLabelList"/>
    <dgm:cxn modelId="{CA53F13E-F918-4DFB-B355-C3723AB1F75F}" type="presParOf" srcId="{387FD9BA-C0A4-42E4-9D03-DF815607B3DD}" destId="{5D4D70CB-B91D-488B-ACD6-1B1F20729F55}" srcOrd="4" destOrd="0" presId="urn:microsoft.com/office/officeart/2018/2/layout/IconLabelList"/>
    <dgm:cxn modelId="{7F5076BE-7DF0-4A81-9C33-D0F1AA01B0B8}" type="presParOf" srcId="{5D4D70CB-B91D-488B-ACD6-1B1F20729F55}" destId="{C109D718-E6FB-439B-B9CE-31237E5AC2C8}" srcOrd="0" destOrd="0" presId="urn:microsoft.com/office/officeart/2018/2/layout/IconLabelList"/>
    <dgm:cxn modelId="{292387EE-B5E5-43D0-8BA4-2EF3E30474B0}" type="presParOf" srcId="{5D4D70CB-B91D-488B-ACD6-1B1F20729F55}" destId="{820B0D10-C9D9-45A8-9493-8F2A2658F5E8}" srcOrd="1" destOrd="0" presId="urn:microsoft.com/office/officeart/2018/2/layout/IconLabelList"/>
    <dgm:cxn modelId="{BC8040C1-E70C-4317-B34F-FF76D19A85DD}" type="presParOf" srcId="{5D4D70CB-B91D-488B-ACD6-1B1F20729F55}" destId="{5E5FD000-1529-44A2-9562-3DACE2DAB9A6}" srcOrd="2" destOrd="0" presId="urn:microsoft.com/office/officeart/2018/2/layout/IconLabelList"/>
    <dgm:cxn modelId="{B6B97F70-B9F6-4C82-941F-F1E1AE541515}" type="presParOf" srcId="{387FD9BA-C0A4-42E4-9D03-DF815607B3DD}" destId="{5D84917E-6058-49A8-B9CF-978AEFAAC1B8}" srcOrd="5" destOrd="0" presId="urn:microsoft.com/office/officeart/2018/2/layout/IconLabelList"/>
    <dgm:cxn modelId="{3EFE3B56-137D-4C4D-BDFF-EB432C87B1A7}" type="presParOf" srcId="{387FD9BA-C0A4-42E4-9D03-DF815607B3DD}" destId="{94101E44-A915-4354-A127-8A2CDDFAC2C9}" srcOrd="6" destOrd="0" presId="urn:microsoft.com/office/officeart/2018/2/layout/IconLabelList"/>
    <dgm:cxn modelId="{671D79BC-BFC1-47BE-B49E-28043935DB31}" type="presParOf" srcId="{94101E44-A915-4354-A127-8A2CDDFAC2C9}" destId="{249288C2-9B16-4DAD-8582-2937797089D9}" srcOrd="0" destOrd="0" presId="urn:microsoft.com/office/officeart/2018/2/layout/IconLabelList"/>
    <dgm:cxn modelId="{DB7BEA58-1C43-4AD2-99A5-1E2E80EC9E60}" type="presParOf" srcId="{94101E44-A915-4354-A127-8A2CDDFAC2C9}" destId="{E2689523-9A1E-4895-82D7-C0FFA0FB8FF1}" srcOrd="1" destOrd="0" presId="urn:microsoft.com/office/officeart/2018/2/layout/IconLabelList"/>
    <dgm:cxn modelId="{6F8EAD12-CA6D-4653-92D7-0579A055AE06}" type="presParOf" srcId="{94101E44-A915-4354-A127-8A2CDDFAC2C9}" destId="{D3F13844-6BE1-4AB9-913F-CCC134D4211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7C6929-8694-4F25-81A7-6AF480ECD15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FEE254C-3BB8-4D49-BD21-8F41F2296685}">
      <dgm:prSet/>
      <dgm:spPr/>
      <dgm:t>
        <a:bodyPr/>
        <a:lstStyle/>
        <a:p>
          <a:r>
            <a:rPr lang="en-US"/>
            <a:t>História de hematúria macroscópica</a:t>
          </a:r>
        </a:p>
      </dgm:t>
    </dgm:pt>
    <dgm:pt modelId="{5638AB75-5BB6-47DA-957B-2E205A1526B0}" type="parTrans" cxnId="{4E4E34FC-D035-4E06-AEC3-E907BA46EA05}">
      <dgm:prSet/>
      <dgm:spPr/>
      <dgm:t>
        <a:bodyPr/>
        <a:lstStyle/>
        <a:p>
          <a:endParaRPr lang="en-US"/>
        </a:p>
      </dgm:t>
    </dgm:pt>
    <dgm:pt modelId="{68233718-E700-42FD-8547-7D8D796338D6}" type="sibTrans" cxnId="{4E4E34FC-D035-4E06-AEC3-E907BA46EA05}">
      <dgm:prSet/>
      <dgm:spPr/>
      <dgm:t>
        <a:bodyPr/>
        <a:lstStyle/>
        <a:p>
          <a:endParaRPr lang="en-US"/>
        </a:p>
      </dgm:t>
    </dgm:pt>
    <dgm:pt modelId="{77DE3D86-58C0-4A06-ACCA-BCDF43A3B103}">
      <dgm:prSet/>
      <dgm:spPr/>
      <dgm:t>
        <a:bodyPr/>
        <a:lstStyle/>
        <a:p>
          <a:r>
            <a:rPr lang="en-US"/>
            <a:t>Idade &gt; de 40 anos</a:t>
          </a:r>
        </a:p>
      </dgm:t>
    </dgm:pt>
    <dgm:pt modelId="{38A8974C-FBB8-4DEA-86E9-DAF0EF074239}" type="parTrans" cxnId="{75C86D65-44FD-43F3-8F2C-7B67A8BAF9F8}">
      <dgm:prSet/>
      <dgm:spPr/>
      <dgm:t>
        <a:bodyPr/>
        <a:lstStyle/>
        <a:p>
          <a:endParaRPr lang="en-US"/>
        </a:p>
      </dgm:t>
    </dgm:pt>
    <dgm:pt modelId="{A17717FC-C54D-45E1-AD5F-324DBA9EDB31}" type="sibTrans" cxnId="{75C86D65-44FD-43F3-8F2C-7B67A8BAF9F8}">
      <dgm:prSet/>
      <dgm:spPr/>
      <dgm:t>
        <a:bodyPr/>
        <a:lstStyle/>
        <a:p>
          <a:endParaRPr lang="en-US"/>
        </a:p>
      </dgm:t>
    </dgm:pt>
    <dgm:pt modelId="{AC03930F-60B1-4539-8920-B4015B9FD9DF}">
      <dgm:prSet/>
      <dgm:spPr/>
      <dgm:t>
        <a:bodyPr/>
        <a:lstStyle/>
        <a:p>
          <a:r>
            <a:rPr lang="en-US"/>
            <a:t>Fumante</a:t>
          </a:r>
        </a:p>
      </dgm:t>
    </dgm:pt>
    <dgm:pt modelId="{5FD7681F-5C42-4D9B-BDD3-19346C966295}" type="parTrans" cxnId="{8CDC4044-38CF-48CE-AFF9-AF38E7C3EC15}">
      <dgm:prSet/>
      <dgm:spPr/>
      <dgm:t>
        <a:bodyPr/>
        <a:lstStyle/>
        <a:p>
          <a:endParaRPr lang="en-US"/>
        </a:p>
      </dgm:t>
    </dgm:pt>
    <dgm:pt modelId="{47A79FA2-0805-4F52-87AC-005B79927675}" type="sibTrans" cxnId="{8CDC4044-38CF-48CE-AFF9-AF38E7C3EC15}">
      <dgm:prSet/>
      <dgm:spPr/>
      <dgm:t>
        <a:bodyPr/>
        <a:lstStyle/>
        <a:p>
          <a:endParaRPr lang="en-US"/>
        </a:p>
      </dgm:t>
    </dgm:pt>
    <dgm:pt modelId="{3318F52C-303B-4A2B-8502-4BE6DAACC8F7}">
      <dgm:prSet/>
      <dgm:spPr/>
      <dgm:t>
        <a:bodyPr/>
        <a:lstStyle/>
        <a:p>
          <a:r>
            <a:rPr lang="en-US"/>
            <a:t>Exposições químicas – Benzeno, Aminas aromáticas.</a:t>
          </a:r>
        </a:p>
      </dgm:t>
    </dgm:pt>
    <dgm:pt modelId="{CDACDE5B-17BA-4981-A112-EC708473FEBA}" type="parTrans" cxnId="{47A80DAF-E57D-4E50-AE32-59B9DE23E879}">
      <dgm:prSet/>
      <dgm:spPr/>
      <dgm:t>
        <a:bodyPr/>
        <a:lstStyle/>
        <a:p>
          <a:endParaRPr lang="en-US"/>
        </a:p>
      </dgm:t>
    </dgm:pt>
    <dgm:pt modelId="{9D9918DA-6148-4A9A-86BD-76AEFCB6ED90}" type="sibTrans" cxnId="{47A80DAF-E57D-4E50-AE32-59B9DE23E879}">
      <dgm:prSet/>
      <dgm:spPr/>
      <dgm:t>
        <a:bodyPr/>
        <a:lstStyle/>
        <a:p>
          <a:endParaRPr lang="en-US"/>
        </a:p>
      </dgm:t>
    </dgm:pt>
    <dgm:pt modelId="{AEC3BF67-2E99-4022-8EB9-EE4B2B246118}">
      <dgm:prSet/>
      <dgm:spPr/>
      <dgm:t>
        <a:bodyPr/>
        <a:lstStyle/>
        <a:p>
          <a:r>
            <a:rPr lang="en-US"/>
            <a:t>História de sintomas miccionais irritativos</a:t>
          </a:r>
        </a:p>
      </dgm:t>
    </dgm:pt>
    <dgm:pt modelId="{29263617-876A-4326-B177-1B5922BCC51C}" type="parTrans" cxnId="{B538113B-8475-442D-A12C-77D4923849CB}">
      <dgm:prSet/>
      <dgm:spPr/>
      <dgm:t>
        <a:bodyPr/>
        <a:lstStyle/>
        <a:p>
          <a:endParaRPr lang="en-US"/>
        </a:p>
      </dgm:t>
    </dgm:pt>
    <dgm:pt modelId="{A6EF3BF6-17B7-40C1-9BA2-FC08F996A6F7}" type="sibTrans" cxnId="{B538113B-8475-442D-A12C-77D4923849CB}">
      <dgm:prSet/>
      <dgm:spPr/>
      <dgm:t>
        <a:bodyPr/>
        <a:lstStyle/>
        <a:p>
          <a:endParaRPr lang="en-US"/>
        </a:p>
      </dgm:t>
    </dgm:pt>
    <dgm:pt modelId="{1ABE4B42-1CED-49F0-9850-140DAA56C377}">
      <dgm:prSet/>
      <dgm:spPr/>
      <dgm:t>
        <a:bodyPr/>
        <a:lstStyle/>
        <a:p>
          <a:r>
            <a:rPr lang="en-US"/>
            <a:t>História de Infecção Urinária</a:t>
          </a:r>
        </a:p>
      </dgm:t>
    </dgm:pt>
    <dgm:pt modelId="{812E3324-E929-42A1-8E82-872811FD07E5}" type="parTrans" cxnId="{E026D0CC-EAF7-423B-9EDB-0132FDB327CE}">
      <dgm:prSet/>
      <dgm:spPr/>
      <dgm:t>
        <a:bodyPr/>
        <a:lstStyle/>
        <a:p>
          <a:endParaRPr lang="en-US"/>
        </a:p>
      </dgm:t>
    </dgm:pt>
    <dgm:pt modelId="{2D045355-730A-4F27-AB47-1E20C182315B}" type="sibTrans" cxnId="{E026D0CC-EAF7-423B-9EDB-0132FDB327CE}">
      <dgm:prSet/>
      <dgm:spPr/>
      <dgm:t>
        <a:bodyPr/>
        <a:lstStyle/>
        <a:p>
          <a:endParaRPr lang="en-US"/>
        </a:p>
      </dgm:t>
    </dgm:pt>
    <dgm:pt modelId="{62D7AFE7-1CF5-4531-B769-A2A22A6FA3A1}">
      <dgm:prSet/>
      <dgm:spPr/>
      <dgm:t>
        <a:bodyPr/>
        <a:lstStyle/>
        <a:p>
          <a:r>
            <a:rPr lang="en-US"/>
            <a:t>Uso abusivo de Analgésico</a:t>
          </a:r>
        </a:p>
      </dgm:t>
    </dgm:pt>
    <dgm:pt modelId="{C42FFBBE-3DA9-49DD-8298-C1BAED42D456}" type="parTrans" cxnId="{2B2EDFF7-860A-4C0F-9586-F52314AF7BF8}">
      <dgm:prSet/>
      <dgm:spPr/>
      <dgm:t>
        <a:bodyPr/>
        <a:lstStyle/>
        <a:p>
          <a:endParaRPr lang="en-US"/>
        </a:p>
      </dgm:t>
    </dgm:pt>
    <dgm:pt modelId="{0DB96E33-CD15-48E8-B4A4-691B501D23CD}" type="sibTrans" cxnId="{2B2EDFF7-860A-4C0F-9586-F52314AF7BF8}">
      <dgm:prSet/>
      <dgm:spPr/>
      <dgm:t>
        <a:bodyPr/>
        <a:lstStyle/>
        <a:p>
          <a:endParaRPr lang="en-US"/>
        </a:p>
      </dgm:t>
    </dgm:pt>
    <dgm:pt modelId="{5FB46AA6-D84B-4C2F-8848-D6170E78AA58}">
      <dgm:prSet/>
      <dgm:spPr/>
      <dgm:t>
        <a:bodyPr/>
        <a:lstStyle/>
        <a:p>
          <a:r>
            <a:rPr lang="en-US"/>
            <a:t>História de Irradiação pélvica</a:t>
          </a:r>
        </a:p>
      </dgm:t>
    </dgm:pt>
    <dgm:pt modelId="{6E3775D7-2645-4416-9A3D-85D2FE07B6B1}" type="parTrans" cxnId="{CCA41CCB-57FA-4A22-9B60-817A761858C8}">
      <dgm:prSet/>
      <dgm:spPr/>
      <dgm:t>
        <a:bodyPr/>
        <a:lstStyle/>
        <a:p>
          <a:endParaRPr lang="en-US"/>
        </a:p>
      </dgm:t>
    </dgm:pt>
    <dgm:pt modelId="{95162997-38AC-4206-A574-655C7338C5E2}" type="sibTrans" cxnId="{CCA41CCB-57FA-4A22-9B60-817A761858C8}">
      <dgm:prSet/>
      <dgm:spPr/>
      <dgm:t>
        <a:bodyPr/>
        <a:lstStyle/>
        <a:p>
          <a:endParaRPr lang="en-US"/>
        </a:p>
      </dgm:t>
    </dgm:pt>
    <dgm:pt modelId="{DEBCCF19-D0AF-9E43-99FF-9DD880008614}" type="pres">
      <dgm:prSet presAssocID="{1A7C6929-8694-4F25-81A7-6AF480ECD150}" presName="vert0" presStyleCnt="0">
        <dgm:presLayoutVars>
          <dgm:dir/>
          <dgm:animOne val="branch"/>
          <dgm:animLvl val="lvl"/>
        </dgm:presLayoutVars>
      </dgm:prSet>
      <dgm:spPr/>
    </dgm:pt>
    <dgm:pt modelId="{1BC92E9E-8B18-0E44-AB27-DF20A3E997A5}" type="pres">
      <dgm:prSet presAssocID="{CFEE254C-3BB8-4D49-BD21-8F41F2296685}" presName="thickLine" presStyleLbl="alignNode1" presStyleIdx="0" presStyleCnt="8"/>
      <dgm:spPr/>
    </dgm:pt>
    <dgm:pt modelId="{F109BDB6-5FE6-AD48-9309-87DB9FB37521}" type="pres">
      <dgm:prSet presAssocID="{CFEE254C-3BB8-4D49-BD21-8F41F2296685}" presName="horz1" presStyleCnt="0"/>
      <dgm:spPr/>
    </dgm:pt>
    <dgm:pt modelId="{06FB66B0-718F-8346-9749-ED607C461092}" type="pres">
      <dgm:prSet presAssocID="{CFEE254C-3BB8-4D49-BD21-8F41F2296685}" presName="tx1" presStyleLbl="revTx" presStyleIdx="0" presStyleCnt="8"/>
      <dgm:spPr/>
    </dgm:pt>
    <dgm:pt modelId="{03A3357A-7B02-4847-BE4F-DE6DB4D2B60F}" type="pres">
      <dgm:prSet presAssocID="{CFEE254C-3BB8-4D49-BD21-8F41F2296685}" presName="vert1" presStyleCnt="0"/>
      <dgm:spPr/>
    </dgm:pt>
    <dgm:pt modelId="{74E8CF89-817F-514B-A22D-A0BE7002FE59}" type="pres">
      <dgm:prSet presAssocID="{77DE3D86-58C0-4A06-ACCA-BCDF43A3B103}" presName="thickLine" presStyleLbl="alignNode1" presStyleIdx="1" presStyleCnt="8"/>
      <dgm:spPr/>
    </dgm:pt>
    <dgm:pt modelId="{1363EB00-4B1B-FD4D-9F39-6D451463F430}" type="pres">
      <dgm:prSet presAssocID="{77DE3D86-58C0-4A06-ACCA-BCDF43A3B103}" presName="horz1" presStyleCnt="0"/>
      <dgm:spPr/>
    </dgm:pt>
    <dgm:pt modelId="{30F10C70-4C06-CD40-B3B8-0271CA5752BA}" type="pres">
      <dgm:prSet presAssocID="{77DE3D86-58C0-4A06-ACCA-BCDF43A3B103}" presName="tx1" presStyleLbl="revTx" presStyleIdx="1" presStyleCnt="8"/>
      <dgm:spPr/>
    </dgm:pt>
    <dgm:pt modelId="{6EF0DA93-968C-2F43-9BA0-AE24C21BFCCC}" type="pres">
      <dgm:prSet presAssocID="{77DE3D86-58C0-4A06-ACCA-BCDF43A3B103}" presName="vert1" presStyleCnt="0"/>
      <dgm:spPr/>
    </dgm:pt>
    <dgm:pt modelId="{0240D164-CAC4-044E-8033-3394A66EBD5B}" type="pres">
      <dgm:prSet presAssocID="{AC03930F-60B1-4539-8920-B4015B9FD9DF}" presName="thickLine" presStyleLbl="alignNode1" presStyleIdx="2" presStyleCnt="8"/>
      <dgm:spPr/>
    </dgm:pt>
    <dgm:pt modelId="{79B9F9CE-C423-A742-A779-8E0F46E2FC85}" type="pres">
      <dgm:prSet presAssocID="{AC03930F-60B1-4539-8920-B4015B9FD9DF}" presName="horz1" presStyleCnt="0"/>
      <dgm:spPr/>
    </dgm:pt>
    <dgm:pt modelId="{EFD97E2D-3DD5-FE4B-87E3-DD0EB1FDCE2B}" type="pres">
      <dgm:prSet presAssocID="{AC03930F-60B1-4539-8920-B4015B9FD9DF}" presName="tx1" presStyleLbl="revTx" presStyleIdx="2" presStyleCnt="8"/>
      <dgm:spPr/>
    </dgm:pt>
    <dgm:pt modelId="{2A95FDE8-B913-674E-9034-3E8DE99D83BB}" type="pres">
      <dgm:prSet presAssocID="{AC03930F-60B1-4539-8920-B4015B9FD9DF}" presName="vert1" presStyleCnt="0"/>
      <dgm:spPr/>
    </dgm:pt>
    <dgm:pt modelId="{4E433A95-889C-BE4A-9083-DEF72392793B}" type="pres">
      <dgm:prSet presAssocID="{3318F52C-303B-4A2B-8502-4BE6DAACC8F7}" presName="thickLine" presStyleLbl="alignNode1" presStyleIdx="3" presStyleCnt="8"/>
      <dgm:spPr/>
    </dgm:pt>
    <dgm:pt modelId="{C3176633-6AAF-624B-983F-EB12D37579E5}" type="pres">
      <dgm:prSet presAssocID="{3318F52C-303B-4A2B-8502-4BE6DAACC8F7}" presName="horz1" presStyleCnt="0"/>
      <dgm:spPr/>
    </dgm:pt>
    <dgm:pt modelId="{1804D459-F5E7-4F4B-A53D-8338205D1F3B}" type="pres">
      <dgm:prSet presAssocID="{3318F52C-303B-4A2B-8502-4BE6DAACC8F7}" presName="tx1" presStyleLbl="revTx" presStyleIdx="3" presStyleCnt="8"/>
      <dgm:spPr/>
    </dgm:pt>
    <dgm:pt modelId="{24FAF05B-03B0-624D-AF86-DF9C1F753A9C}" type="pres">
      <dgm:prSet presAssocID="{3318F52C-303B-4A2B-8502-4BE6DAACC8F7}" presName="vert1" presStyleCnt="0"/>
      <dgm:spPr/>
    </dgm:pt>
    <dgm:pt modelId="{874476B0-7CE7-0E46-A494-FF5FBEF166D4}" type="pres">
      <dgm:prSet presAssocID="{AEC3BF67-2E99-4022-8EB9-EE4B2B246118}" presName="thickLine" presStyleLbl="alignNode1" presStyleIdx="4" presStyleCnt="8"/>
      <dgm:spPr/>
    </dgm:pt>
    <dgm:pt modelId="{CF143990-E594-C64C-A258-6388E0832138}" type="pres">
      <dgm:prSet presAssocID="{AEC3BF67-2E99-4022-8EB9-EE4B2B246118}" presName="horz1" presStyleCnt="0"/>
      <dgm:spPr/>
    </dgm:pt>
    <dgm:pt modelId="{8BC68E00-7A75-FB49-BC1B-5EC5AFC4BDF8}" type="pres">
      <dgm:prSet presAssocID="{AEC3BF67-2E99-4022-8EB9-EE4B2B246118}" presName="tx1" presStyleLbl="revTx" presStyleIdx="4" presStyleCnt="8"/>
      <dgm:spPr/>
    </dgm:pt>
    <dgm:pt modelId="{A4E09C36-2CC5-A74B-8DC0-2370E2D3E8CC}" type="pres">
      <dgm:prSet presAssocID="{AEC3BF67-2E99-4022-8EB9-EE4B2B246118}" presName="vert1" presStyleCnt="0"/>
      <dgm:spPr/>
    </dgm:pt>
    <dgm:pt modelId="{C8AA7BDD-4764-414F-85E4-EC48E547C7D5}" type="pres">
      <dgm:prSet presAssocID="{1ABE4B42-1CED-49F0-9850-140DAA56C377}" presName="thickLine" presStyleLbl="alignNode1" presStyleIdx="5" presStyleCnt="8"/>
      <dgm:spPr/>
    </dgm:pt>
    <dgm:pt modelId="{D08C4C05-B338-3E48-A516-748D0215FC21}" type="pres">
      <dgm:prSet presAssocID="{1ABE4B42-1CED-49F0-9850-140DAA56C377}" presName="horz1" presStyleCnt="0"/>
      <dgm:spPr/>
    </dgm:pt>
    <dgm:pt modelId="{0A34AC3B-D842-0240-866F-5452D6EF24F0}" type="pres">
      <dgm:prSet presAssocID="{1ABE4B42-1CED-49F0-9850-140DAA56C377}" presName="tx1" presStyleLbl="revTx" presStyleIdx="5" presStyleCnt="8"/>
      <dgm:spPr/>
    </dgm:pt>
    <dgm:pt modelId="{9F7ABE65-85B3-6E48-9601-B045AE11363D}" type="pres">
      <dgm:prSet presAssocID="{1ABE4B42-1CED-49F0-9850-140DAA56C377}" presName="vert1" presStyleCnt="0"/>
      <dgm:spPr/>
    </dgm:pt>
    <dgm:pt modelId="{178EB382-0418-CA46-8090-DAFD94E3ED98}" type="pres">
      <dgm:prSet presAssocID="{62D7AFE7-1CF5-4531-B769-A2A22A6FA3A1}" presName="thickLine" presStyleLbl="alignNode1" presStyleIdx="6" presStyleCnt="8"/>
      <dgm:spPr/>
    </dgm:pt>
    <dgm:pt modelId="{47E3C0FE-9563-BB43-88E3-565F46E443FE}" type="pres">
      <dgm:prSet presAssocID="{62D7AFE7-1CF5-4531-B769-A2A22A6FA3A1}" presName="horz1" presStyleCnt="0"/>
      <dgm:spPr/>
    </dgm:pt>
    <dgm:pt modelId="{107D0AA1-05F5-C448-8CD2-ED138B6A03F5}" type="pres">
      <dgm:prSet presAssocID="{62D7AFE7-1CF5-4531-B769-A2A22A6FA3A1}" presName="tx1" presStyleLbl="revTx" presStyleIdx="6" presStyleCnt="8"/>
      <dgm:spPr/>
    </dgm:pt>
    <dgm:pt modelId="{03C5330F-5144-514C-89BC-EDB261973546}" type="pres">
      <dgm:prSet presAssocID="{62D7AFE7-1CF5-4531-B769-A2A22A6FA3A1}" presName="vert1" presStyleCnt="0"/>
      <dgm:spPr/>
    </dgm:pt>
    <dgm:pt modelId="{58DAE873-3998-964E-BF2A-AD92C9598EA7}" type="pres">
      <dgm:prSet presAssocID="{5FB46AA6-D84B-4C2F-8848-D6170E78AA58}" presName="thickLine" presStyleLbl="alignNode1" presStyleIdx="7" presStyleCnt="8"/>
      <dgm:spPr/>
    </dgm:pt>
    <dgm:pt modelId="{84FF8836-09D3-1242-820B-3432229CE7E8}" type="pres">
      <dgm:prSet presAssocID="{5FB46AA6-D84B-4C2F-8848-D6170E78AA58}" presName="horz1" presStyleCnt="0"/>
      <dgm:spPr/>
    </dgm:pt>
    <dgm:pt modelId="{8D936E5E-75C0-EF4A-AFD7-638BCAB79F02}" type="pres">
      <dgm:prSet presAssocID="{5FB46AA6-D84B-4C2F-8848-D6170E78AA58}" presName="tx1" presStyleLbl="revTx" presStyleIdx="7" presStyleCnt="8"/>
      <dgm:spPr/>
    </dgm:pt>
    <dgm:pt modelId="{86E438FF-8C97-664E-9D5B-12CC6D49A23C}" type="pres">
      <dgm:prSet presAssocID="{5FB46AA6-D84B-4C2F-8848-D6170E78AA58}" presName="vert1" presStyleCnt="0"/>
      <dgm:spPr/>
    </dgm:pt>
  </dgm:ptLst>
  <dgm:cxnLst>
    <dgm:cxn modelId="{34C4B90E-96B9-C94E-821B-47AF84924CD1}" type="presOf" srcId="{3318F52C-303B-4A2B-8502-4BE6DAACC8F7}" destId="{1804D459-F5E7-4F4B-A53D-8338205D1F3B}" srcOrd="0" destOrd="0" presId="urn:microsoft.com/office/officeart/2008/layout/LinedList"/>
    <dgm:cxn modelId="{1155C61C-6F3A-F04E-9C97-ECB31CDB4CD7}" type="presOf" srcId="{AC03930F-60B1-4539-8920-B4015B9FD9DF}" destId="{EFD97E2D-3DD5-FE4B-87E3-DD0EB1FDCE2B}" srcOrd="0" destOrd="0" presId="urn:microsoft.com/office/officeart/2008/layout/LinedList"/>
    <dgm:cxn modelId="{A8043433-E652-C84A-A58C-8085507C99AA}" type="presOf" srcId="{AEC3BF67-2E99-4022-8EB9-EE4B2B246118}" destId="{8BC68E00-7A75-FB49-BC1B-5EC5AFC4BDF8}" srcOrd="0" destOrd="0" presId="urn:microsoft.com/office/officeart/2008/layout/LinedList"/>
    <dgm:cxn modelId="{B538113B-8475-442D-A12C-77D4923849CB}" srcId="{1A7C6929-8694-4F25-81A7-6AF480ECD150}" destId="{AEC3BF67-2E99-4022-8EB9-EE4B2B246118}" srcOrd="4" destOrd="0" parTransId="{29263617-876A-4326-B177-1B5922BCC51C}" sibTransId="{A6EF3BF6-17B7-40C1-9BA2-FC08F996A6F7}"/>
    <dgm:cxn modelId="{8CDC4044-38CF-48CE-AFF9-AF38E7C3EC15}" srcId="{1A7C6929-8694-4F25-81A7-6AF480ECD150}" destId="{AC03930F-60B1-4539-8920-B4015B9FD9DF}" srcOrd="2" destOrd="0" parTransId="{5FD7681F-5C42-4D9B-BDD3-19346C966295}" sibTransId="{47A79FA2-0805-4F52-87AC-005B79927675}"/>
    <dgm:cxn modelId="{0B7BFA4B-734B-8349-83B2-70B0B1642D8B}" type="presOf" srcId="{77DE3D86-58C0-4A06-ACCA-BCDF43A3B103}" destId="{30F10C70-4C06-CD40-B3B8-0271CA5752BA}" srcOrd="0" destOrd="0" presId="urn:microsoft.com/office/officeart/2008/layout/LinedList"/>
    <dgm:cxn modelId="{40A9E452-59E4-AA4D-ACA8-B166BB2C1418}" type="presOf" srcId="{5FB46AA6-D84B-4C2F-8848-D6170E78AA58}" destId="{8D936E5E-75C0-EF4A-AFD7-638BCAB79F02}" srcOrd="0" destOrd="0" presId="urn:microsoft.com/office/officeart/2008/layout/LinedList"/>
    <dgm:cxn modelId="{8A96CE61-9EB7-8C44-A3CE-5B49AE9A0D17}" type="presOf" srcId="{1ABE4B42-1CED-49F0-9850-140DAA56C377}" destId="{0A34AC3B-D842-0240-866F-5452D6EF24F0}" srcOrd="0" destOrd="0" presId="urn:microsoft.com/office/officeart/2008/layout/LinedList"/>
    <dgm:cxn modelId="{75C86D65-44FD-43F3-8F2C-7B67A8BAF9F8}" srcId="{1A7C6929-8694-4F25-81A7-6AF480ECD150}" destId="{77DE3D86-58C0-4A06-ACCA-BCDF43A3B103}" srcOrd="1" destOrd="0" parTransId="{38A8974C-FBB8-4DEA-86E9-DAF0EF074239}" sibTransId="{A17717FC-C54D-45E1-AD5F-324DBA9EDB31}"/>
    <dgm:cxn modelId="{47A80DAF-E57D-4E50-AE32-59B9DE23E879}" srcId="{1A7C6929-8694-4F25-81A7-6AF480ECD150}" destId="{3318F52C-303B-4A2B-8502-4BE6DAACC8F7}" srcOrd="3" destOrd="0" parTransId="{CDACDE5B-17BA-4981-A112-EC708473FEBA}" sibTransId="{9D9918DA-6148-4A9A-86BD-76AEFCB6ED90}"/>
    <dgm:cxn modelId="{CCA41CCB-57FA-4A22-9B60-817A761858C8}" srcId="{1A7C6929-8694-4F25-81A7-6AF480ECD150}" destId="{5FB46AA6-D84B-4C2F-8848-D6170E78AA58}" srcOrd="7" destOrd="0" parTransId="{6E3775D7-2645-4416-9A3D-85D2FE07B6B1}" sibTransId="{95162997-38AC-4206-A574-655C7338C5E2}"/>
    <dgm:cxn modelId="{E026D0CC-EAF7-423B-9EDB-0132FDB327CE}" srcId="{1A7C6929-8694-4F25-81A7-6AF480ECD150}" destId="{1ABE4B42-1CED-49F0-9850-140DAA56C377}" srcOrd="5" destOrd="0" parTransId="{812E3324-E929-42A1-8E82-872811FD07E5}" sibTransId="{2D045355-730A-4F27-AB47-1E20C182315B}"/>
    <dgm:cxn modelId="{1CDF4DD3-3DF0-CF44-ADAE-778AE904E8C6}" type="presOf" srcId="{62D7AFE7-1CF5-4531-B769-A2A22A6FA3A1}" destId="{107D0AA1-05F5-C448-8CD2-ED138B6A03F5}" srcOrd="0" destOrd="0" presId="urn:microsoft.com/office/officeart/2008/layout/LinedList"/>
    <dgm:cxn modelId="{BEE32DDC-5EF7-364F-A67C-317E15F6F4E5}" type="presOf" srcId="{1A7C6929-8694-4F25-81A7-6AF480ECD150}" destId="{DEBCCF19-D0AF-9E43-99FF-9DD880008614}" srcOrd="0" destOrd="0" presId="urn:microsoft.com/office/officeart/2008/layout/LinedList"/>
    <dgm:cxn modelId="{2B2EDFF7-860A-4C0F-9586-F52314AF7BF8}" srcId="{1A7C6929-8694-4F25-81A7-6AF480ECD150}" destId="{62D7AFE7-1CF5-4531-B769-A2A22A6FA3A1}" srcOrd="6" destOrd="0" parTransId="{C42FFBBE-3DA9-49DD-8298-C1BAED42D456}" sibTransId="{0DB96E33-CD15-48E8-B4A4-691B501D23CD}"/>
    <dgm:cxn modelId="{4E4E34FC-D035-4E06-AEC3-E907BA46EA05}" srcId="{1A7C6929-8694-4F25-81A7-6AF480ECD150}" destId="{CFEE254C-3BB8-4D49-BD21-8F41F2296685}" srcOrd="0" destOrd="0" parTransId="{5638AB75-5BB6-47DA-957B-2E205A1526B0}" sibTransId="{68233718-E700-42FD-8547-7D8D796338D6}"/>
    <dgm:cxn modelId="{3724EDFC-9D4E-F943-B26F-124634AC0579}" type="presOf" srcId="{CFEE254C-3BB8-4D49-BD21-8F41F2296685}" destId="{06FB66B0-718F-8346-9749-ED607C461092}" srcOrd="0" destOrd="0" presId="urn:microsoft.com/office/officeart/2008/layout/LinedList"/>
    <dgm:cxn modelId="{D9BA1D2F-9B60-C749-9B34-D2DF946B377F}" type="presParOf" srcId="{DEBCCF19-D0AF-9E43-99FF-9DD880008614}" destId="{1BC92E9E-8B18-0E44-AB27-DF20A3E997A5}" srcOrd="0" destOrd="0" presId="urn:microsoft.com/office/officeart/2008/layout/LinedList"/>
    <dgm:cxn modelId="{C836DE96-E9D7-8A46-A21A-AD457578AFF9}" type="presParOf" srcId="{DEBCCF19-D0AF-9E43-99FF-9DD880008614}" destId="{F109BDB6-5FE6-AD48-9309-87DB9FB37521}" srcOrd="1" destOrd="0" presId="urn:microsoft.com/office/officeart/2008/layout/LinedList"/>
    <dgm:cxn modelId="{9784A29B-9707-8E4D-B1B3-47AEE86A13A1}" type="presParOf" srcId="{F109BDB6-5FE6-AD48-9309-87DB9FB37521}" destId="{06FB66B0-718F-8346-9749-ED607C461092}" srcOrd="0" destOrd="0" presId="urn:microsoft.com/office/officeart/2008/layout/LinedList"/>
    <dgm:cxn modelId="{52E29A06-4FAA-364A-9FA3-5FFAC70DC564}" type="presParOf" srcId="{F109BDB6-5FE6-AD48-9309-87DB9FB37521}" destId="{03A3357A-7B02-4847-BE4F-DE6DB4D2B60F}" srcOrd="1" destOrd="0" presId="urn:microsoft.com/office/officeart/2008/layout/LinedList"/>
    <dgm:cxn modelId="{89140C57-55B9-B043-B6C2-5B1B4DAEAFE2}" type="presParOf" srcId="{DEBCCF19-D0AF-9E43-99FF-9DD880008614}" destId="{74E8CF89-817F-514B-A22D-A0BE7002FE59}" srcOrd="2" destOrd="0" presId="urn:microsoft.com/office/officeart/2008/layout/LinedList"/>
    <dgm:cxn modelId="{45609CE6-6A65-DD49-BD7A-62DDDA4B3B72}" type="presParOf" srcId="{DEBCCF19-D0AF-9E43-99FF-9DD880008614}" destId="{1363EB00-4B1B-FD4D-9F39-6D451463F430}" srcOrd="3" destOrd="0" presId="urn:microsoft.com/office/officeart/2008/layout/LinedList"/>
    <dgm:cxn modelId="{C089F6E8-5E88-2349-86FC-6D0248510253}" type="presParOf" srcId="{1363EB00-4B1B-FD4D-9F39-6D451463F430}" destId="{30F10C70-4C06-CD40-B3B8-0271CA5752BA}" srcOrd="0" destOrd="0" presId="urn:microsoft.com/office/officeart/2008/layout/LinedList"/>
    <dgm:cxn modelId="{C25F93D1-CC65-E448-B7D1-A73CC02312AE}" type="presParOf" srcId="{1363EB00-4B1B-FD4D-9F39-6D451463F430}" destId="{6EF0DA93-968C-2F43-9BA0-AE24C21BFCCC}" srcOrd="1" destOrd="0" presId="urn:microsoft.com/office/officeart/2008/layout/LinedList"/>
    <dgm:cxn modelId="{25C58811-CF1A-8E4D-A952-AA9397E1878F}" type="presParOf" srcId="{DEBCCF19-D0AF-9E43-99FF-9DD880008614}" destId="{0240D164-CAC4-044E-8033-3394A66EBD5B}" srcOrd="4" destOrd="0" presId="urn:microsoft.com/office/officeart/2008/layout/LinedList"/>
    <dgm:cxn modelId="{DC3E48E8-0D55-DB4D-AEBF-B752FCF65870}" type="presParOf" srcId="{DEBCCF19-D0AF-9E43-99FF-9DD880008614}" destId="{79B9F9CE-C423-A742-A779-8E0F46E2FC85}" srcOrd="5" destOrd="0" presId="urn:microsoft.com/office/officeart/2008/layout/LinedList"/>
    <dgm:cxn modelId="{5865FF8B-7624-7646-B690-F87492911CCF}" type="presParOf" srcId="{79B9F9CE-C423-A742-A779-8E0F46E2FC85}" destId="{EFD97E2D-3DD5-FE4B-87E3-DD0EB1FDCE2B}" srcOrd="0" destOrd="0" presId="urn:microsoft.com/office/officeart/2008/layout/LinedList"/>
    <dgm:cxn modelId="{A58FCF3A-2571-754E-8619-AD171579A9DB}" type="presParOf" srcId="{79B9F9CE-C423-A742-A779-8E0F46E2FC85}" destId="{2A95FDE8-B913-674E-9034-3E8DE99D83BB}" srcOrd="1" destOrd="0" presId="urn:microsoft.com/office/officeart/2008/layout/LinedList"/>
    <dgm:cxn modelId="{C63BCA88-09F4-E142-9D6E-83378B72D032}" type="presParOf" srcId="{DEBCCF19-D0AF-9E43-99FF-9DD880008614}" destId="{4E433A95-889C-BE4A-9083-DEF72392793B}" srcOrd="6" destOrd="0" presId="urn:microsoft.com/office/officeart/2008/layout/LinedList"/>
    <dgm:cxn modelId="{0EFEEE69-C79F-6A47-9662-080B039699DD}" type="presParOf" srcId="{DEBCCF19-D0AF-9E43-99FF-9DD880008614}" destId="{C3176633-6AAF-624B-983F-EB12D37579E5}" srcOrd="7" destOrd="0" presId="urn:microsoft.com/office/officeart/2008/layout/LinedList"/>
    <dgm:cxn modelId="{1205A74F-3F3F-0D47-BB7C-1FD876F8C53A}" type="presParOf" srcId="{C3176633-6AAF-624B-983F-EB12D37579E5}" destId="{1804D459-F5E7-4F4B-A53D-8338205D1F3B}" srcOrd="0" destOrd="0" presId="urn:microsoft.com/office/officeart/2008/layout/LinedList"/>
    <dgm:cxn modelId="{532249E3-F9F5-DC43-9DEE-1A7D97E6A365}" type="presParOf" srcId="{C3176633-6AAF-624B-983F-EB12D37579E5}" destId="{24FAF05B-03B0-624D-AF86-DF9C1F753A9C}" srcOrd="1" destOrd="0" presId="urn:microsoft.com/office/officeart/2008/layout/LinedList"/>
    <dgm:cxn modelId="{E1948F11-09BF-1D44-B397-28501A78F2C7}" type="presParOf" srcId="{DEBCCF19-D0AF-9E43-99FF-9DD880008614}" destId="{874476B0-7CE7-0E46-A494-FF5FBEF166D4}" srcOrd="8" destOrd="0" presId="urn:microsoft.com/office/officeart/2008/layout/LinedList"/>
    <dgm:cxn modelId="{F52F833B-7227-0547-B441-5F5216692EDE}" type="presParOf" srcId="{DEBCCF19-D0AF-9E43-99FF-9DD880008614}" destId="{CF143990-E594-C64C-A258-6388E0832138}" srcOrd="9" destOrd="0" presId="urn:microsoft.com/office/officeart/2008/layout/LinedList"/>
    <dgm:cxn modelId="{7ED149FC-CC72-C849-AA84-94B7B2450C30}" type="presParOf" srcId="{CF143990-E594-C64C-A258-6388E0832138}" destId="{8BC68E00-7A75-FB49-BC1B-5EC5AFC4BDF8}" srcOrd="0" destOrd="0" presId="urn:microsoft.com/office/officeart/2008/layout/LinedList"/>
    <dgm:cxn modelId="{1459C496-4C13-CE41-828A-F7C400A4E5AE}" type="presParOf" srcId="{CF143990-E594-C64C-A258-6388E0832138}" destId="{A4E09C36-2CC5-A74B-8DC0-2370E2D3E8CC}" srcOrd="1" destOrd="0" presId="urn:microsoft.com/office/officeart/2008/layout/LinedList"/>
    <dgm:cxn modelId="{BFE3DD4C-B95E-AA47-963B-1F6E327349AE}" type="presParOf" srcId="{DEBCCF19-D0AF-9E43-99FF-9DD880008614}" destId="{C8AA7BDD-4764-414F-85E4-EC48E547C7D5}" srcOrd="10" destOrd="0" presId="urn:microsoft.com/office/officeart/2008/layout/LinedList"/>
    <dgm:cxn modelId="{5192336B-1393-714E-AE1C-1FCF8083069A}" type="presParOf" srcId="{DEBCCF19-D0AF-9E43-99FF-9DD880008614}" destId="{D08C4C05-B338-3E48-A516-748D0215FC21}" srcOrd="11" destOrd="0" presId="urn:microsoft.com/office/officeart/2008/layout/LinedList"/>
    <dgm:cxn modelId="{61B91652-588B-D141-98CD-2DC3AF6A81B1}" type="presParOf" srcId="{D08C4C05-B338-3E48-A516-748D0215FC21}" destId="{0A34AC3B-D842-0240-866F-5452D6EF24F0}" srcOrd="0" destOrd="0" presId="urn:microsoft.com/office/officeart/2008/layout/LinedList"/>
    <dgm:cxn modelId="{41E513C1-0425-8B41-A982-627348BCB731}" type="presParOf" srcId="{D08C4C05-B338-3E48-A516-748D0215FC21}" destId="{9F7ABE65-85B3-6E48-9601-B045AE11363D}" srcOrd="1" destOrd="0" presId="urn:microsoft.com/office/officeart/2008/layout/LinedList"/>
    <dgm:cxn modelId="{0A92124E-E65C-2944-B781-5BB8A3D2ECE5}" type="presParOf" srcId="{DEBCCF19-D0AF-9E43-99FF-9DD880008614}" destId="{178EB382-0418-CA46-8090-DAFD94E3ED98}" srcOrd="12" destOrd="0" presId="urn:microsoft.com/office/officeart/2008/layout/LinedList"/>
    <dgm:cxn modelId="{0F795B17-3AED-BA42-B419-EC7042657A61}" type="presParOf" srcId="{DEBCCF19-D0AF-9E43-99FF-9DD880008614}" destId="{47E3C0FE-9563-BB43-88E3-565F46E443FE}" srcOrd="13" destOrd="0" presId="urn:microsoft.com/office/officeart/2008/layout/LinedList"/>
    <dgm:cxn modelId="{840001C0-0BB1-C14D-94EE-A2E795295A86}" type="presParOf" srcId="{47E3C0FE-9563-BB43-88E3-565F46E443FE}" destId="{107D0AA1-05F5-C448-8CD2-ED138B6A03F5}" srcOrd="0" destOrd="0" presId="urn:microsoft.com/office/officeart/2008/layout/LinedList"/>
    <dgm:cxn modelId="{7953723D-2604-2D41-A610-2384C1AC8D0C}" type="presParOf" srcId="{47E3C0FE-9563-BB43-88E3-565F46E443FE}" destId="{03C5330F-5144-514C-89BC-EDB261973546}" srcOrd="1" destOrd="0" presId="urn:microsoft.com/office/officeart/2008/layout/LinedList"/>
    <dgm:cxn modelId="{689C8645-F068-0841-A1FA-9EE3497480A6}" type="presParOf" srcId="{DEBCCF19-D0AF-9E43-99FF-9DD880008614}" destId="{58DAE873-3998-964E-BF2A-AD92C9598EA7}" srcOrd="14" destOrd="0" presId="urn:microsoft.com/office/officeart/2008/layout/LinedList"/>
    <dgm:cxn modelId="{4FA9A5C7-CB58-4247-99F5-CE655383A94E}" type="presParOf" srcId="{DEBCCF19-D0AF-9E43-99FF-9DD880008614}" destId="{84FF8836-09D3-1242-820B-3432229CE7E8}" srcOrd="15" destOrd="0" presId="urn:microsoft.com/office/officeart/2008/layout/LinedList"/>
    <dgm:cxn modelId="{4E7E4A4D-3AFD-6E42-9042-953E6E450BFE}" type="presParOf" srcId="{84FF8836-09D3-1242-820B-3432229CE7E8}" destId="{8D936E5E-75C0-EF4A-AFD7-638BCAB79F02}" srcOrd="0" destOrd="0" presId="urn:microsoft.com/office/officeart/2008/layout/LinedList"/>
    <dgm:cxn modelId="{0FE25CC0-8654-E748-BE96-7B62C6B11399}" type="presParOf" srcId="{84FF8836-09D3-1242-820B-3432229CE7E8}" destId="{86E438FF-8C97-664E-9D5B-12CC6D49A2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DFBBB0-5C6A-418F-AB30-7C376E44DCD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9EDB34F-BE6C-45B2-B23A-ED812CF277D6}">
      <dgm:prSet/>
      <dgm:spPr/>
      <dgm:t>
        <a:bodyPr/>
        <a:lstStyle/>
        <a:p>
          <a:r>
            <a:rPr lang="en-US" baseline="0"/>
            <a:t>Cilindros hemáticos</a:t>
          </a:r>
          <a:endParaRPr lang="en-US"/>
        </a:p>
      </dgm:t>
    </dgm:pt>
    <dgm:pt modelId="{AC074D6F-2773-4218-AA72-CA99FE07F82F}" type="parTrans" cxnId="{35FED490-87AE-4CD0-97EE-7A4132098D2A}">
      <dgm:prSet/>
      <dgm:spPr/>
      <dgm:t>
        <a:bodyPr/>
        <a:lstStyle/>
        <a:p>
          <a:endParaRPr lang="en-US"/>
        </a:p>
      </dgm:t>
    </dgm:pt>
    <dgm:pt modelId="{42EA66B0-FEB9-4C7A-859A-EFEF7B406BD5}" type="sibTrans" cxnId="{35FED490-87AE-4CD0-97EE-7A4132098D2A}">
      <dgm:prSet/>
      <dgm:spPr/>
      <dgm:t>
        <a:bodyPr/>
        <a:lstStyle/>
        <a:p>
          <a:endParaRPr lang="en-US"/>
        </a:p>
      </dgm:t>
    </dgm:pt>
    <dgm:pt modelId="{D8FF448B-D6A9-4093-B681-ACF4C2E4F3D0}">
      <dgm:prSet/>
      <dgm:spPr/>
      <dgm:t>
        <a:bodyPr/>
        <a:lstStyle/>
        <a:p>
          <a:r>
            <a:rPr lang="en-US" baseline="0"/>
            <a:t>Proteinúria</a:t>
          </a:r>
          <a:endParaRPr lang="en-US"/>
        </a:p>
      </dgm:t>
    </dgm:pt>
    <dgm:pt modelId="{B3F76844-874A-4A03-9423-3CBF2EA0C8BA}" type="parTrans" cxnId="{6566B7C7-8303-4ED0-80AF-E9DAE5D5517E}">
      <dgm:prSet/>
      <dgm:spPr/>
      <dgm:t>
        <a:bodyPr/>
        <a:lstStyle/>
        <a:p>
          <a:endParaRPr lang="en-US"/>
        </a:p>
      </dgm:t>
    </dgm:pt>
    <dgm:pt modelId="{A22A4D5C-A93D-4F61-A760-B8D6B79F9B8F}" type="sibTrans" cxnId="{6566B7C7-8303-4ED0-80AF-E9DAE5D5517E}">
      <dgm:prSet/>
      <dgm:spPr/>
      <dgm:t>
        <a:bodyPr/>
        <a:lstStyle/>
        <a:p>
          <a:endParaRPr lang="en-US"/>
        </a:p>
      </dgm:t>
    </dgm:pt>
    <dgm:pt modelId="{613CE675-D19B-4EDB-8800-5A9F425519F3}">
      <dgm:prSet/>
      <dgm:spPr/>
      <dgm:t>
        <a:bodyPr/>
        <a:lstStyle/>
        <a:p>
          <a:r>
            <a:rPr lang="en-US" baseline="0"/>
            <a:t>Alteração da uréia e creatinina</a:t>
          </a:r>
          <a:endParaRPr lang="en-US"/>
        </a:p>
      </dgm:t>
    </dgm:pt>
    <dgm:pt modelId="{A1AD18A8-586D-4367-9E3D-B18DA698DC6A}" type="parTrans" cxnId="{9343E11F-DE62-490A-A391-4B3E77284DE9}">
      <dgm:prSet/>
      <dgm:spPr/>
      <dgm:t>
        <a:bodyPr/>
        <a:lstStyle/>
        <a:p>
          <a:endParaRPr lang="en-US"/>
        </a:p>
      </dgm:t>
    </dgm:pt>
    <dgm:pt modelId="{319135F8-9492-4852-B3DC-5212ED1C096D}" type="sibTrans" cxnId="{9343E11F-DE62-490A-A391-4B3E77284DE9}">
      <dgm:prSet/>
      <dgm:spPr/>
      <dgm:t>
        <a:bodyPr/>
        <a:lstStyle/>
        <a:p>
          <a:endParaRPr lang="en-US"/>
        </a:p>
      </dgm:t>
    </dgm:pt>
    <dgm:pt modelId="{EA8777BA-AF05-4FBD-B332-3276F5B4153A}">
      <dgm:prSet/>
      <dgm:spPr/>
      <dgm:t>
        <a:bodyPr/>
        <a:lstStyle/>
        <a:p>
          <a:r>
            <a:rPr lang="en-US" baseline="0"/>
            <a:t>Dismorfismo Eritrocitário</a:t>
          </a:r>
          <a:endParaRPr lang="en-US"/>
        </a:p>
      </dgm:t>
    </dgm:pt>
    <dgm:pt modelId="{CF206A81-96B1-4CAC-855C-E04EFF22AD34}" type="parTrans" cxnId="{DA27D1C2-E0E6-4142-849E-580E21BD910F}">
      <dgm:prSet/>
      <dgm:spPr/>
      <dgm:t>
        <a:bodyPr/>
        <a:lstStyle/>
        <a:p>
          <a:endParaRPr lang="en-US"/>
        </a:p>
      </dgm:t>
    </dgm:pt>
    <dgm:pt modelId="{992A553A-FB6C-43E9-BC59-066591E01BD3}" type="sibTrans" cxnId="{DA27D1C2-E0E6-4142-849E-580E21BD910F}">
      <dgm:prSet/>
      <dgm:spPr/>
      <dgm:t>
        <a:bodyPr/>
        <a:lstStyle/>
        <a:p>
          <a:endParaRPr lang="en-US"/>
        </a:p>
      </dgm:t>
    </dgm:pt>
    <dgm:pt modelId="{E6A4B2AC-DB3E-465D-A43E-96AE96D35AC7}">
      <dgm:prSet/>
      <dgm:spPr/>
      <dgm:t>
        <a:bodyPr/>
        <a:lstStyle/>
        <a:p>
          <a:r>
            <a:rPr lang="en-US" baseline="0"/>
            <a:t>Hipertensão Arterial</a:t>
          </a:r>
          <a:endParaRPr lang="en-US"/>
        </a:p>
      </dgm:t>
    </dgm:pt>
    <dgm:pt modelId="{26039528-31B5-4ACF-9365-2FEECB18FD2C}" type="parTrans" cxnId="{8F2A3EA2-2581-4EC1-8411-C3670BC4F9EB}">
      <dgm:prSet/>
      <dgm:spPr/>
      <dgm:t>
        <a:bodyPr/>
        <a:lstStyle/>
        <a:p>
          <a:endParaRPr lang="en-US"/>
        </a:p>
      </dgm:t>
    </dgm:pt>
    <dgm:pt modelId="{6F2D7814-0CD2-4277-9A6E-A59851A190EB}" type="sibTrans" cxnId="{8F2A3EA2-2581-4EC1-8411-C3670BC4F9EB}">
      <dgm:prSet/>
      <dgm:spPr/>
      <dgm:t>
        <a:bodyPr/>
        <a:lstStyle/>
        <a:p>
          <a:endParaRPr lang="en-US"/>
        </a:p>
      </dgm:t>
    </dgm:pt>
    <dgm:pt modelId="{A97B4B54-5442-F042-B43F-1CA22BC3AA9C}" type="pres">
      <dgm:prSet presAssocID="{C3DFBBB0-5C6A-418F-AB30-7C376E44DCD0}" presName="linear" presStyleCnt="0">
        <dgm:presLayoutVars>
          <dgm:animLvl val="lvl"/>
          <dgm:resizeHandles val="exact"/>
        </dgm:presLayoutVars>
      </dgm:prSet>
      <dgm:spPr/>
    </dgm:pt>
    <dgm:pt modelId="{E0367109-22F9-A24D-9F19-38B626641F8E}" type="pres">
      <dgm:prSet presAssocID="{29EDB34F-BE6C-45B2-B23A-ED812CF277D6}" presName="parentText" presStyleLbl="node1" presStyleIdx="0" presStyleCnt="5">
        <dgm:presLayoutVars>
          <dgm:chMax val="0"/>
          <dgm:bulletEnabled val="1"/>
        </dgm:presLayoutVars>
      </dgm:prSet>
      <dgm:spPr/>
    </dgm:pt>
    <dgm:pt modelId="{ED1C3586-0D87-C04C-9B53-17727123D7F7}" type="pres">
      <dgm:prSet presAssocID="{42EA66B0-FEB9-4C7A-859A-EFEF7B406BD5}" presName="spacer" presStyleCnt="0"/>
      <dgm:spPr/>
    </dgm:pt>
    <dgm:pt modelId="{7FFD9888-7B3E-8844-9BDC-320168521E10}" type="pres">
      <dgm:prSet presAssocID="{D8FF448B-D6A9-4093-B681-ACF4C2E4F3D0}" presName="parentText" presStyleLbl="node1" presStyleIdx="1" presStyleCnt="5">
        <dgm:presLayoutVars>
          <dgm:chMax val="0"/>
          <dgm:bulletEnabled val="1"/>
        </dgm:presLayoutVars>
      </dgm:prSet>
      <dgm:spPr/>
    </dgm:pt>
    <dgm:pt modelId="{14F523B5-39BA-3F4D-9770-67FBFB9E4CC0}" type="pres">
      <dgm:prSet presAssocID="{A22A4D5C-A93D-4F61-A760-B8D6B79F9B8F}" presName="spacer" presStyleCnt="0"/>
      <dgm:spPr/>
    </dgm:pt>
    <dgm:pt modelId="{DC04FF88-5642-3047-916A-A5897DE218E3}" type="pres">
      <dgm:prSet presAssocID="{613CE675-D19B-4EDB-8800-5A9F425519F3}" presName="parentText" presStyleLbl="node1" presStyleIdx="2" presStyleCnt="5">
        <dgm:presLayoutVars>
          <dgm:chMax val="0"/>
          <dgm:bulletEnabled val="1"/>
        </dgm:presLayoutVars>
      </dgm:prSet>
      <dgm:spPr/>
    </dgm:pt>
    <dgm:pt modelId="{28789D42-4F70-454C-9CE2-E2924564F9F8}" type="pres">
      <dgm:prSet presAssocID="{319135F8-9492-4852-B3DC-5212ED1C096D}" presName="spacer" presStyleCnt="0"/>
      <dgm:spPr/>
    </dgm:pt>
    <dgm:pt modelId="{79542635-BAC8-074E-9A85-4BF0EF481671}" type="pres">
      <dgm:prSet presAssocID="{EA8777BA-AF05-4FBD-B332-3276F5B4153A}" presName="parentText" presStyleLbl="node1" presStyleIdx="3" presStyleCnt="5">
        <dgm:presLayoutVars>
          <dgm:chMax val="0"/>
          <dgm:bulletEnabled val="1"/>
        </dgm:presLayoutVars>
      </dgm:prSet>
      <dgm:spPr/>
    </dgm:pt>
    <dgm:pt modelId="{282894F4-CDF8-E94B-A209-8EEAAC251286}" type="pres">
      <dgm:prSet presAssocID="{992A553A-FB6C-43E9-BC59-066591E01BD3}" presName="spacer" presStyleCnt="0"/>
      <dgm:spPr/>
    </dgm:pt>
    <dgm:pt modelId="{B9508062-DC33-3140-9209-7D3884EE68ED}" type="pres">
      <dgm:prSet presAssocID="{E6A4B2AC-DB3E-465D-A43E-96AE96D35AC7}" presName="parentText" presStyleLbl="node1" presStyleIdx="4" presStyleCnt="5">
        <dgm:presLayoutVars>
          <dgm:chMax val="0"/>
          <dgm:bulletEnabled val="1"/>
        </dgm:presLayoutVars>
      </dgm:prSet>
      <dgm:spPr/>
    </dgm:pt>
  </dgm:ptLst>
  <dgm:cxnLst>
    <dgm:cxn modelId="{3181B106-6140-A945-A2C1-4C1257F68CF1}" type="presOf" srcId="{29EDB34F-BE6C-45B2-B23A-ED812CF277D6}" destId="{E0367109-22F9-A24D-9F19-38B626641F8E}" srcOrd="0" destOrd="0" presId="urn:microsoft.com/office/officeart/2005/8/layout/vList2"/>
    <dgm:cxn modelId="{73E42411-DD43-7F42-B339-DD999E1C9552}" type="presOf" srcId="{C3DFBBB0-5C6A-418F-AB30-7C376E44DCD0}" destId="{A97B4B54-5442-F042-B43F-1CA22BC3AA9C}" srcOrd="0" destOrd="0" presId="urn:microsoft.com/office/officeart/2005/8/layout/vList2"/>
    <dgm:cxn modelId="{5C116016-9CCD-EA4E-889E-BFB51A03800C}" type="presOf" srcId="{EA8777BA-AF05-4FBD-B332-3276F5B4153A}" destId="{79542635-BAC8-074E-9A85-4BF0EF481671}" srcOrd="0" destOrd="0" presId="urn:microsoft.com/office/officeart/2005/8/layout/vList2"/>
    <dgm:cxn modelId="{62E8AF17-2A1C-9C43-B11C-C4ED23F6BF1B}" type="presOf" srcId="{E6A4B2AC-DB3E-465D-A43E-96AE96D35AC7}" destId="{B9508062-DC33-3140-9209-7D3884EE68ED}" srcOrd="0" destOrd="0" presId="urn:microsoft.com/office/officeart/2005/8/layout/vList2"/>
    <dgm:cxn modelId="{9343E11F-DE62-490A-A391-4B3E77284DE9}" srcId="{C3DFBBB0-5C6A-418F-AB30-7C376E44DCD0}" destId="{613CE675-D19B-4EDB-8800-5A9F425519F3}" srcOrd="2" destOrd="0" parTransId="{A1AD18A8-586D-4367-9E3D-B18DA698DC6A}" sibTransId="{319135F8-9492-4852-B3DC-5212ED1C096D}"/>
    <dgm:cxn modelId="{DB82B47B-8FBC-7D45-A981-D802A4BDFEE9}" type="presOf" srcId="{613CE675-D19B-4EDB-8800-5A9F425519F3}" destId="{DC04FF88-5642-3047-916A-A5897DE218E3}" srcOrd="0" destOrd="0" presId="urn:microsoft.com/office/officeart/2005/8/layout/vList2"/>
    <dgm:cxn modelId="{35FED490-87AE-4CD0-97EE-7A4132098D2A}" srcId="{C3DFBBB0-5C6A-418F-AB30-7C376E44DCD0}" destId="{29EDB34F-BE6C-45B2-B23A-ED812CF277D6}" srcOrd="0" destOrd="0" parTransId="{AC074D6F-2773-4218-AA72-CA99FE07F82F}" sibTransId="{42EA66B0-FEB9-4C7A-859A-EFEF7B406BD5}"/>
    <dgm:cxn modelId="{AD18F097-05E1-D74B-A70D-59C89587B19B}" type="presOf" srcId="{D8FF448B-D6A9-4093-B681-ACF4C2E4F3D0}" destId="{7FFD9888-7B3E-8844-9BDC-320168521E10}" srcOrd="0" destOrd="0" presId="urn:microsoft.com/office/officeart/2005/8/layout/vList2"/>
    <dgm:cxn modelId="{8F2A3EA2-2581-4EC1-8411-C3670BC4F9EB}" srcId="{C3DFBBB0-5C6A-418F-AB30-7C376E44DCD0}" destId="{E6A4B2AC-DB3E-465D-A43E-96AE96D35AC7}" srcOrd="4" destOrd="0" parTransId="{26039528-31B5-4ACF-9365-2FEECB18FD2C}" sibTransId="{6F2D7814-0CD2-4277-9A6E-A59851A190EB}"/>
    <dgm:cxn modelId="{DA27D1C2-E0E6-4142-849E-580E21BD910F}" srcId="{C3DFBBB0-5C6A-418F-AB30-7C376E44DCD0}" destId="{EA8777BA-AF05-4FBD-B332-3276F5B4153A}" srcOrd="3" destOrd="0" parTransId="{CF206A81-96B1-4CAC-855C-E04EFF22AD34}" sibTransId="{992A553A-FB6C-43E9-BC59-066591E01BD3}"/>
    <dgm:cxn modelId="{6566B7C7-8303-4ED0-80AF-E9DAE5D5517E}" srcId="{C3DFBBB0-5C6A-418F-AB30-7C376E44DCD0}" destId="{D8FF448B-D6A9-4093-B681-ACF4C2E4F3D0}" srcOrd="1" destOrd="0" parTransId="{B3F76844-874A-4A03-9423-3CBF2EA0C8BA}" sibTransId="{A22A4D5C-A93D-4F61-A760-B8D6B79F9B8F}"/>
    <dgm:cxn modelId="{B790A526-ED9B-3F4F-A1E9-56370EE08AD7}" type="presParOf" srcId="{A97B4B54-5442-F042-B43F-1CA22BC3AA9C}" destId="{E0367109-22F9-A24D-9F19-38B626641F8E}" srcOrd="0" destOrd="0" presId="urn:microsoft.com/office/officeart/2005/8/layout/vList2"/>
    <dgm:cxn modelId="{DAE65F03-CFD5-D44D-969D-BC2A870CD766}" type="presParOf" srcId="{A97B4B54-5442-F042-B43F-1CA22BC3AA9C}" destId="{ED1C3586-0D87-C04C-9B53-17727123D7F7}" srcOrd="1" destOrd="0" presId="urn:microsoft.com/office/officeart/2005/8/layout/vList2"/>
    <dgm:cxn modelId="{F6284A2C-EC18-2745-ADDC-E8C5F7D2EFE7}" type="presParOf" srcId="{A97B4B54-5442-F042-B43F-1CA22BC3AA9C}" destId="{7FFD9888-7B3E-8844-9BDC-320168521E10}" srcOrd="2" destOrd="0" presId="urn:microsoft.com/office/officeart/2005/8/layout/vList2"/>
    <dgm:cxn modelId="{A5CA0C5E-EC25-4443-B827-49E34B34CC7F}" type="presParOf" srcId="{A97B4B54-5442-F042-B43F-1CA22BC3AA9C}" destId="{14F523B5-39BA-3F4D-9770-67FBFB9E4CC0}" srcOrd="3" destOrd="0" presId="urn:microsoft.com/office/officeart/2005/8/layout/vList2"/>
    <dgm:cxn modelId="{43178433-1650-D044-99CC-CA9B29743E53}" type="presParOf" srcId="{A97B4B54-5442-F042-B43F-1CA22BC3AA9C}" destId="{DC04FF88-5642-3047-916A-A5897DE218E3}" srcOrd="4" destOrd="0" presId="urn:microsoft.com/office/officeart/2005/8/layout/vList2"/>
    <dgm:cxn modelId="{A0E0AF0F-2DD0-4B44-BB9D-CD2CA436DE96}" type="presParOf" srcId="{A97B4B54-5442-F042-B43F-1CA22BC3AA9C}" destId="{28789D42-4F70-454C-9CE2-E2924564F9F8}" srcOrd="5" destOrd="0" presId="urn:microsoft.com/office/officeart/2005/8/layout/vList2"/>
    <dgm:cxn modelId="{E5093365-DFD7-7449-B95F-568BC9DC9A95}" type="presParOf" srcId="{A97B4B54-5442-F042-B43F-1CA22BC3AA9C}" destId="{79542635-BAC8-074E-9A85-4BF0EF481671}" srcOrd="6" destOrd="0" presId="urn:microsoft.com/office/officeart/2005/8/layout/vList2"/>
    <dgm:cxn modelId="{156C2937-887E-FE43-B517-21231F3558C5}" type="presParOf" srcId="{A97B4B54-5442-F042-B43F-1CA22BC3AA9C}" destId="{282894F4-CDF8-E94B-A209-8EEAAC251286}" srcOrd="7" destOrd="0" presId="urn:microsoft.com/office/officeart/2005/8/layout/vList2"/>
    <dgm:cxn modelId="{E237C673-75DD-9941-9D13-FEAEAFCC527F}" type="presParOf" srcId="{A97B4B54-5442-F042-B43F-1CA22BC3AA9C}" destId="{B9508062-DC33-3140-9209-7D3884EE68E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518663-ECF1-4717-A25B-4E5530BE598D}"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F03B58F-E65E-4CEB-90A8-FF26BD625772}">
      <dgm:prSet/>
      <dgm:spPr/>
      <dgm:t>
        <a:bodyPr/>
        <a:lstStyle/>
        <a:p>
          <a:r>
            <a:rPr lang="en-US"/>
            <a:t>Menstruação na mulher</a:t>
          </a:r>
        </a:p>
      </dgm:t>
    </dgm:pt>
    <dgm:pt modelId="{3CBB1C24-2271-4910-86D6-12AB9FAEF25D}" type="parTrans" cxnId="{F1E3BDBD-497A-48F9-A01B-C111AA26A46C}">
      <dgm:prSet/>
      <dgm:spPr/>
      <dgm:t>
        <a:bodyPr/>
        <a:lstStyle/>
        <a:p>
          <a:endParaRPr lang="en-US"/>
        </a:p>
      </dgm:t>
    </dgm:pt>
    <dgm:pt modelId="{46E78715-D30F-4EB7-8914-1A84442C4690}" type="sibTrans" cxnId="{F1E3BDBD-497A-48F9-A01B-C111AA26A46C}">
      <dgm:prSet/>
      <dgm:spPr/>
      <dgm:t>
        <a:bodyPr/>
        <a:lstStyle/>
        <a:p>
          <a:endParaRPr lang="en-US"/>
        </a:p>
      </dgm:t>
    </dgm:pt>
    <dgm:pt modelId="{C3C5FE83-6062-42D5-8C82-821AC711F72C}">
      <dgm:prSet/>
      <dgm:spPr/>
      <dgm:t>
        <a:bodyPr/>
        <a:lstStyle/>
        <a:p>
          <a:r>
            <a:rPr lang="en-US"/>
            <a:t>Corantes na urina</a:t>
          </a:r>
        </a:p>
      </dgm:t>
    </dgm:pt>
    <dgm:pt modelId="{46C0622B-E508-42FB-96F1-B0527F2C56B4}" type="parTrans" cxnId="{5927A0F3-FE9A-44EC-9C58-FE27F5B5B758}">
      <dgm:prSet/>
      <dgm:spPr/>
      <dgm:t>
        <a:bodyPr/>
        <a:lstStyle/>
        <a:p>
          <a:endParaRPr lang="en-US"/>
        </a:p>
      </dgm:t>
    </dgm:pt>
    <dgm:pt modelId="{E569E053-86BF-48B3-BDC5-11B4EF5D8D74}" type="sibTrans" cxnId="{5927A0F3-FE9A-44EC-9C58-FE27F5B5B758}">
      <dgm:prSet/>
      <dgm:spPr/>
      <dgm:t>
        <a:bodyPr/>
        <a:lstStyle/>
        <a:p>
          <a:endParaRPr lang="en-US"/>
        </a:p>
      </dgm:t>
    </dgm:pt>
    <dgm:pt modelId="{79DF2140-2C41-4638-AF96-4C5ED5F5AEC2}">
      <dgm:prSet/>
      <dgm:spPr/>
      <dgm:t>
        <a:bodyPr/>
        <a:lstStyle/>
        <a:p>
          <a:r>
            <a:rPr lang="en-US"/>
            <a:t>Infecção Viral</a:t>
          </a:r>
        </a:p>
      </dgm:t>
    </dgm:pt>
    <dgm:pt modelId="{47211C90-ACB2-49A1-9FA7-CE55B17560D9}" type="parTrans" cxnId="{08BEACC6-E588-4E81-AC9A-547922E45D84}">
      <dgm:prSet/>
      <dgm:spPr/>
      <dgm:t>
        <a:bodyPr/>
        <a:lstStyle/>
        <a:p>
          <a:endParaRPr lang="en-US"/>
        </a:p>
      </dgm:t>
    </dgm:pt>
    <dgm:pt modelId="{E326E149-7DC2-4867-BB3D-94B79FD9DAC4}" type="sibTrans" cxnId="{08BEACC6-E588-4E81-AC9A-547922E45D84}">
      <dgm:prSet/>
      <dgm:spPr/>
      <dgm:t>
        <a:bodyPr/>
        <a:lstStyle/>
        <a:p>
          <a:endParaRPr lang="en-US"/>
        </a:p>
      </dgm:t>
    </dgm:pt>
    <dgm:pt modelId="{047E8ED6-E6D6-49FE-990C-B5B9D433E181}">
      <dgm:prSet/>
      <dgm:spPr/>
      <dgm:t>
        <a:bodyPr/>
        <a:lstStyle/>
        <a:p>
          <a:r>
            <a:rPr lang="en-US"/>
            <a:t>Exercícios físicos vigoros</a:t>
          </a:r>
        </a:p>
      </dgm:t>
    </dgm:pt>
    <dgm:pt modelId="{631E0FC6-6B93-41DE-8DCB-1B5E5838FC97}" type="parTrans" cxnId="{922B8E15-3DBC-403E-9BF1-53941B54C540}">
      <dgm:prSet/>
      <dgm:spPr/>
      <dgm:t>
        <a:bodyPr/>
        <a:lstStyle/>
        <a:p>
          <a:endParaRPr lang="en-US"/>
        </a:p>
      </dgm:t>
    </dgm:pt>
    <dgm:pt modelId="{F5E3452C-DAF6-4047-86E3-E43D22C4AE5B}" type="sibTrans" cxnId="{922B8E15-3DBC-403E-9BF1-53941B54C540}">
      <dgm:prSet/>
      <dgm:spPr/>
      <dgm:t>
        <a:bodyPr/>
        <a:lstStyle/>
        <a:p>
          <a:endParaRPr lang="en-US"/>
        </a:p>
      </dgm:t>
    </dgm:pt>
    <dgm:pt modelId="{F3E8B71D-A0A0-432A-A34D-B9B7B783CD60}">
      <dgm:prSet/>
      <dgm:spPr/>
      <dgm:t>
        <a:bodyPr/>
        <a:lstStyle/>
        <a:p>
          <a:r>
            <a:rPr lang="en-US"/>
            <a:t>Trauma</a:t>
          </a:r>
        </a:p>
      </dgm:t>
    </dgm:pt>
    <dgm:pt modelId="{16FAE515-2118-4361-A488-2D06CD2521A0}" type="parTrans" cxnId="{46BCF4A3-590B-470B-9AF6-1F80CFC9B65B}">
      <dgm:prSet/>
      <dgm:spPr/>
      <dgm:t>
        <a:bodyPr/>
        <a:lstStyle/>
        <a:p>
          <a:endParaRPr lang="en-US"/>
        </a:p>
      </dgm:t>
    </dgm:pt>
    <dgm:pt modelId="{00679777-83D1-461B-85A4-0D527E101452}" type="sibTrans" cxnId="{46BCF4A3-590B-470B-9AF6-1F80CFC9B65B}">
      <dgm:prSet/>
      <dgm:spPr/>
      <dgm:t>
        <a:bodyPr/>
        <a:lstStyle/>
        <a:p>
          <a:endParaRPr lang="en-US"/>
        </a:p>
      </dgm:t>
    </dgm:pt>
    <dgm:pt modelId="{DB19BF74-CAA0-3947-B247-9534234332E6}" type="pres">
      <dgm:prSet presAssocID="{A6518663-ECF1-4717-A25B-4E5530BE598D}" presName="linear" presStyleCnt="0">
        <dgm:presLayoutVars>
          <dgm:animLvl val="lvl"/>
          <dgm:resizeHandles val="exact"/>
        </dgm:presLayoutVars>
      </dgm:prSet>
      <dgm:spPr/>
    </dgm:pt>
    <dgm:pt modelId="{927AF782-79E6-9244-9424-1B7C95FDAA70}" type="pres">
      <dgm:prSet presAssocID="{5F03B58F-E65E-4CEB-90A8-FF26BD625772}" presName="parentText" presStyleLbl="node1" presStyleIdx="0" presStyleCnt="5">
        <dgm:presLayoutVars>
          <dgm:chMax val="0"/>
          <dgm:bulletEnabled val="1"/>
        </dgm:presLayoutVars>
      </dgm:prSet>
      <dgm:spPr/>
    </dgm:pt>
    <dgm:pt modelId="{2DE9ADFE-B3C1-BA43-B6E3-5700B5062AE9}" type="pres">
      <dgm:prSet presAssocID="{46E78715-D30F-4EB7-8914-1A84442C4690}" presName="spacer" presStyleCnt="0"/>
      <dgm:spPr/>
    </dgm:pt>
    <dgm:pt modelId="{1BBE4568-732C-0142-835F-F7D4DA0431DE}" type="pres">
      <dgm:prSet presAssocID="{C3C5FE83-6062-42D5-8C82-821AC711F72C}" presName="parentText" presStyleLbl="node1" presStyleIdx="1" presStyleCnt="5">
        <dgm:presLayoutVars>
          <dgm:chMax val="0"/>
          <dgm:bulletEnabled val="1"/>
        </dgm:presLayoutVars>
      </dgm:prSet>
      <dgm:spPr/>
    </dgm:pt>
    <dgm:pt modelId="{99B2B7D6-3D74-B642-B70F-198A481CE263}" type="pres">
      <dgm:prSet presAssocID="{E569E053-86BF-48B3-BDC5-11B4EF5D8D74}" presName="spacer" presStyleCnt="0"/>
      <dgm:spPr/>
    </dgm:pt>
    <dgm:pt modelId="{557179C5-4E07-1B4F-A93F-138B751DF281}" type="pres">
      <dgm:prSet presAssocID="{79DF2140-2C41-4638-AF96-4C5ED5F5AEC2}" presName="parentText" presStyleLbl="node1" presStyleIdx="2" presStyleCnt="5">
        <dgm:presLayoutVars>
          <dgm:chMax val="0"/>
          <dgm:bulletEnabled val="1"/>
        </dgm:presLayoutVars>
      </dgm:prSet>
      <dgm:spPr/>
    </dgm:pt>
    <dgm:pt modelId="{D3CB9776-2F4C-6E48-A384-950166C1E403}" type="pres">
      <dgm:prSet presAssocID="{E326E149-7DC2-4867-BB3D-94B79FD9DAC4}" presName="spacer" presStyleCnt="0"/>
      <dgm:spPr/>
    </dgm:pt>
    <dgm:pt modelId="{604B7327-4E91-3B46-9E58-171F7EE4854E}" type="pres">
      <dgm:prSet presAssocID="{047E8ED6-E6D6-49FE-990C-B5B9D433E181}" presName="parentText" presStyleLbl="node1" presStyleIdx="3" presStyleCnt="5">
        <dgm:presLayoutVars>
          <dgm:chMax val="0"/>
          <dgm:bulletEnabled val="1"/>
        </dgm:presLayoutVars>
      </dgm:prSet>
      <dgm:spPr/>
    </dgm:pt>
    <dgm:pt modelId="{86334DBB-0577-054B-A982-C0385DFA1B34}" type="pres">
      <dgm:prSet presAssocID="{F5E3452C-DAF6-4047-86E3-E43D22C4AE5B}" presName="spacer" presStyleCnt="0"/>
      <dgm:spPr/>
    </dgm:pt>
    <dgm:pt modelId="{9A335416-755D-2642-965D-92C6A98E4D46}" type="pres">
      <dgm:prSet presAssocID="{F3E8B71D-A0A0-432A-A34D-B9B7B783CD60}" presName="parentText" presStyleLbl="node1" presStyleIdx="4" presStyleCnt="5">
        <dgm:presLayoutVars>
          <dgm:chMax val="0"/>
          <dgm:bulletEnabled val="1"/>
        </dgm:presLayoutVars>
      </dgm:prSet>
      <dgm:spPr/>
    </dgm:pt>
  </dgm:ptLst>
  <dgm:cxnLst>
    <dgm:cxn modelId="{922B8E15-3DBC-403E-9BF1-53941B54C540}" srcId="{A6518663-ECF1-4717-A25B-4E5530BE598D}" destId="{047E8ED6-E6D6-49FE-990C-B5B9D433E181}" srcOrd="3" destOrd="0" parTransId="{631E0FC6-6B93-41DE-8DCB-1B5E5838FC97}" sibTransId="{F5E3452C-DAF6-4047-86E3-E43D22C4AE5B}"/>
    <dgm:cxn modelId="{7DE14F26-1549-DF42-9949-7E6E48C45BCA}" type="presOf" srcId="{79DF2140-2C41-4638-AF96-4C5ED5F5AEC2}" destId="{557179C5-4E07-1B4F-A93F-138B751DF281}" srcOrd="0" destOrd="0" presId="urn:microsoft.com/office/officeart/2005/8/layout/vList2"/>
    <dgm:cxn modelId="{6EDC017C-7587-A544-AB89-00F87C2CD157}" type="presOf" srcId="{F3E8B71D-A0A0-432A-A34D-B9B7B783CD60}" destId="{9A335416-755D-2642-965D-92C6A98E4D46}" srcOrd="0" destOrd="0" presId="urn:microsoft.com/office/officeart/2005/8/layout/vList2"/>
    <dgm:cxn modelId="{46BCF4A3-590B-470B-9AF6-1F80CFC9B65B}" srcId="{A6518663-ECF1-4717-A25B-4E5530BE598D}" destId="{F3E8B71D-A0A0-432A-A34D-B9B7B783CD60}" srcOrd="4" destOrd="0" parTransId="{16FAE515-2118-4361-A488-2D06CD2521A0}" sibTransId="{00679777-83D1-461B-85A4-0D527E101452}"/>
    <dgm:cxn modelId="{F1E3BDBD-497A-48F9-A01B-C111AA26A46C}" srcId="{A6518663-ECF1-4717-A25B-4E5530BE598D}" destId="{5F03B58F-E65E-4CEB-90A8-FF26BD625772}" srcOrd="0" destOrd="0" parTransId="{3CBB1C24-2271-4910-86D6-12AB9FAEF25D}" sibTransId="{46E78715-D30F-4EB7-8914-1A84442C4690}"/>
    <dgm:cxn modelId="{83BA37BE-2D6D-7745-BE84-68582DE9198C}" type="presOf" srcId="{C3C5FE83-6062-42D5-8C82-821AC711F72C}" destId="{1BBE4568-732C-0142-835F-F7D4DA0431DE}" srcOrd="0" destOrd="0" presId="urn:microsoft.com/office/officeart/2005/8/layout/vList2"/>
    <dgm:cxn modelId="{08BEACC6-E588-4E81-AC9A-547922E45D84}" srcId="{A6518663-ECF1-4717-A25B-4E5530BE598D}" destId="{79DF2140-2C41-4638-AF96-4C5ED5F5AEC2}" srcOrd="2" destOrd="0" parTransId="{47211C90-ACB2-49A1-9FA7-CE55B17560D9}" sibTransId="{E326E149-7DC2-4867-BB3D-94B79FD9DAC4}"/>
    <dgm:cxn modelId="{5B0A0FCC-E683-434A-BBEB-26D27D85CB08}" type="presOf" srcId="{047E8ED6-E6D6-49FE-990C-B5B9D433E181}" destId="{604B7327-4E91-3B46-9E58-171F7EE4854E}" srcOrd="0" destOrd="0" presId="urn:microsoft.com/office/officeart/2005/8/layout/vList2"/>
    <dgm:cxn modelId="{3B7264CC-71D5-4B40-8BB4-020C6E1C64B9}" type="presOf" srcId="{A6518663-ECF1-4717-A25B-4E5530BE598D}" destId="{DB19BF74-CAA0-3947-B247-9534234332E6}" srcOrd="0" destOrd="0" presId="urn:microsoft.com/office/officeart/2005/8/layout/vList2"/>
    <dgm:cxn modelId="{BFD14AE6-A557-9344-8AE7-E47CC4370FB1}" type="presOf" srcId="{5F03B58F-E65E-4CEB-90A8-FF26BD625772}" destId="{927AF782-79E6-9244-9424-1B7C95FDAA70}" srcOrd="0" destOrd="0" presId="urn:microsoft.com/office/officeart/2005/8/layout/vList2"/>
    <dgm:cxn modelId="{5927A0F3-FE9A-44EC-9C58-FE27F5B5B758}" srcId="{A6518663-ECF1-4717-A25B-4E5530BE598D}" destId="{C3C5FE83-6062-42D5-8C82-821AC711F72C}" srcOrd="1" destOrd="0" parTransId="{46C0622B-E508-42FB-96F1-B0527F2C56B4}" sibTransId="{E569E053-86BF-48B3-BDC5-11B4EF5D8D74}"/>
    <dgm:cxn modelId="{332BF104-16E4-1342-B466-9D97B32321F5}" type="presParOf" srcId="{DB19BF74-CAA0-3947-B247-9534234332E6}" destId="{927AF782-79E6-9244-9424-1B7C95FDAA70}" srcOrd="0" destOrd="0" presId="urn:microsoft.com/office/officeart/2005/8/layout/vList2"/>
    <dgm:cxn modelId="{B3FAF160-544D-BF42-9813-6CE38A2D5923}" type="presParOf" srcId="{DB19BF74-CAA0-3947-B247-9534234332E6}" destId="{2DE9ADFE-B3C1-BA43-B6E3-5700B5062AE9}" srcOrd="1" destOrd="0" presId="urn:microsoft.com/office/officeart/2005/8/layout/vList2"/>
    <dgm:cxn modelId="{C7B46FB5-7377-AE4D-BB9B-097F50B2F8F6}" type="presParOf" srcId="{DB19BF74-CAA0-3947-B247-9534234332E6}" destId="{1BBE4568-732C-0142-835F-F7D4DA0431DE}" srcOrd="2" destOrd="0" presId="urn:microsoft.com/office/officeart/2005/8/layout/vList2"/>
    <dgm:cxn modelId="{F79CC11B-1C0A-C141-A70F-D2D418AD41A8}" type="presParOf" srcId="{DB19BF74-CAA0-3947-B247-9534234332E6}" destId="{99B2B7D6-3D74-B642-B70F-198A481CE263}" srcOrd="3" destOrd="0" presId="urn:microsoft.com/office/officeart/2005/8/layout/vList2"/>
    <dgm:cxn modelId="{4358782D-A66D-CD4C-A730-25C4225DFDEA}" type="presParOf" srcId="{DB19BF74-CAA0-3947-B247-9534234332E6}" destId="{557179C5-4E07-1B4F-A93F-138B751DF281}" srcOrd="4" destOrd="0" presId="urn:microsoft.com/office/officeart/2005/8/layout/vList2"/>
    <dgm:cxn modelId="{4F63D930-B4B8-2949-B6F3-2B51A670EC8D}" type="presParOf" srcId="{DB19BF74-CAA0-3947-B247-9534234332E6}" destId="{D3CB9776-2F4C-6E48-A384-950166C1E403}" srcOrd="5" destOrd="0" presId="urn:microsoft.com/office/officeart/2005/8/layout/vList2"/>
    <dgm:cxn modelId="{25D0593F-ACDF-864D-93BF-9AB2AAD5DC0F}" type="presParOf" srcId="{DB19BF74-CAA0-3947-B247-9534234332E6}" destId="{604B7327-4E91-3B46-9E58-171F7EE4854E}" srcOrd="6" destOrd="0" presId="urn:microsoft.com/office/officeart/2005/8/layout/vList2"/>
    <dgm:cxn modelId="{A26A0477-9F07-F840-BFD8-40DA37FC4AF5}" type="presParOf" srcId="{DB19BF74-CAA0-3947-B247-9534234332E6}" destId="{86334DBB-0577-054B-A982-C0385DFA1B34}" srcOrd="7" destOrd="0" presId="urn:microsoft.com/office/officeart/2005/8/layout/vList2"/>
    <dgm:cxn modelId="{13162698-A716-AA4E-86BD-AC788AA2539B}" type="presParOf" srcId="{DB19BF74-CAA0-3947-B247-9534234332E6}" destId="{9A335416-755D-2642-965D-92C6A98E4D4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66559-3964-8549-8932-BB32812237D7}">
      <dsp:nvSpPr>
        <dsp:cNvPr id="0" name=""/>
        <dsp:cNvSpPr/>
      </dsp:nvSpPr>
      <dsp:spPr>
        <a:xfrm>
          <a:off x="0" y="2604"/>
          <a:ext cx="5012532" cy="0"/>
        </a:xfrm>
        <a:prstGeom prst="lin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88DBD90D-6D2C-F749-B4BA-C5C959C16CBB}">
      <dsp:nvSpPr>
        <dsp:cNvPr id="0" name=""/>
        <dsp:cNvSpPr/>
      </dsp:nvSpPr>
      <dsp:spPr>
        <a:xfrm>
          <a:off x="0" y="2604"/>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Hiperplasia Benigna da próstata</a:t>
          </a:r>
          <a:endParaRPr lang="en-US" sz="2400" kern="1200"/>
        </a:p>
      </dsp:txBody>
      <dsp:txXfrm>
        <a:off x="0" y="2604"/>
        <a:ext cx="5012532" cy="484379"/>
      </dsp:txXfrm>
    </dsp:sp>
    <dsp:sp modelId="{81AF0A72-5B3C-054A-A9D8-3AC5CE977DE1}">
      <dsp:nvSpPr>
        <dsp:cNvPr id="0" name=""/>
        <dsp:cNvSpPr/>
      </dsp:nvSpPr>
      <dsp:spPr>
        <a:xfrm>
          <a:off x="0" y="486983"/>
          <a:ext cx="5012532" cy="0"/>
        </a:xfrm>
        <a:prstGeom prst="line">
          <a:avLst/>
        </a:prstGeom>
        <a:gradFill rotWithShape="0">
          <a:gsLst>
            <a:gs pos="0">
              <a:schemeClr val="accent2">
                <a:hueOff val="-437419"/>
                <a:satOff val="-842"/>
                <a:lumOff val="59"/>
                <a:alphaOff val="0"/>
                <a:tint val="94000"/>
                <a:satMod val="100000"/>
                <a:lumMod val="108000"/>
              </a:schemeClr>
            </a:gs>
            <a:gs pos="50000">
              <a:schemeClr val="accent2">
                <a:hueOff val="-437419"/>
                <a:satOff val="-842"/>
                <a:lumOff val="59"/>
                <a:alphaOff val="0"/>
                <a:tint val="98000"/>
                <a:shade val="100000"/>
                <a:satMod val="100000"/>
                <a:lumMod val="100000"/>
              </a:schemeClr>
            </a:gs>
            <a:gs pos="100000">
              <a:schemeClr val="accent2">
                <a:hueOff val="-437419"/>
                <a:satOff val="-842"/>
                <a:lumOff val="59"/>
                <a:alphaOff val="0"/>
                <a:shade val="72000"/>
                <a:satMod val="120000"/>
                <a:lumMod val="100000"/>
              </a:schemeClr>
            </a:gs>
          </a:gsLst>
          <a:lin ang="5400000" scaled="0"/>
        </a:gradFill>
        <a:ln w="9525" cap="flat" cmpd="sng" algn="ctr">
          <a:solidFill>
            <a:schemeClr val="accent2">
              <a:hueOff val="-437419"/>
              <a:satOff val="-842"/>
              <a:lumOff val="59"/>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0F29183-97BE-144A-BB1D-5606DF6A8DE1}">
      <dsp:nvSpPr>
        <dsp:cNvPr id="0" name=""/>
        <dsp:cNvSpPr/>
      </dsp:nvSpPr>
      <dsp:spPr>
        <a:xfrm>
          <a:off x="0" y="486983"/>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Tumor da </a:t>
          </a:r>
          <a:r>
            <a:rPr lang="en-US" sz="2400" kern="1200" baseline="0" dirty="0" err="1"/>
            <a:t>Próstata</a:t>
          </a:r>
          <a:endParaRPr lang="en-US" sz="2400" kern="1200" dirty="0"/>
        </a:p>
      </dsp:txBody>
      <dsp:txXfrm>
        <a:off x="0" y="486983"/>
        <a:ext cx="5012532" cy="484379"/>
      </dsp:txXfrm>
    </dsp:sp>
    <dsp:sp modelId="{B4495169-5F42-3F48-B60F-B234AC3E09EB}">
      <dsp:nvSpPr>
        <dsp:cNvPr id="0" name=""/>
        <dsp:cNvSpPr/>
      </dsp:nvSpPr>
      <dsp:spPr>
        <a:xfrm>
          <a:off x="0" y="971362"/>
          <a:ext cx="5012532" cy="0"/>
        </a:xfrm>
        <a:prstGeom prst="line">
          <a:avLst/>
        </a:prstGeom>
        <a:gradFill rotWithShape="0">
          <a:gsLst>
            <a:gs pos="0">
              <a:schemeClr val="accent2">
                <a:hueOff val="-874839"/>
                <a:satOff val="-1684"/>
                <a:lumOff val="118"/>
                <a:alphaOff val="0"/>
                <a:tint val="94000"/>
                <a:satMod val="100000"/>
                <a:lumMod val="108000"/>
              </a:schemeClr>
            </a:gs>
            <a:gs pos="50000">
              <a:schemeClr val="accent2">
                <a:hueOff val="-874839"/>
                <a:satOff val="-1684"/>
                <a:lumOff val="118"/>
                <a:alphaOff val="0"/>
                <a:tint val="98000"/>
                <a:shade val="100000"/>
                <a:satMod val="100000"/>
                <a:lumMod val="100000"/>
              </a:schemeClr>
            </a:gs>
            <a:gs pos="100000">
              <a:schemeClr val="accent2">
                <a:hueOff val="-874839"/>
                <a:satOff val="-1684"/>
                <a:lumOff val="118"/>
                <a:alphaOff val="0"/>
                <a:shade val="72000"/>
                <a:satMod val="120000"/>
                <a:lumMod val="100000"/>
              </a:schemeClr>
            </a:gs>
          </a:gsLst>
          <a:lin ang="5400000" scaled="0"/>
        </a:gradFill>
        <a:ln w="9525" cap="flat" cmpd="sng" algn="ctr">
          <a:solidFill>
            <a:schemeClr val="accent2">
              <a:hueOff val="-874839"/>
              <a:satOff val="-1684"/>
              <a:lumOff val="11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84FEE86A-2B88-9A46-9DB4-26165C561C53}">
      <dsp:nvSpPr>
        <dsp:cNvPr id="0" name=""/>
        <dsp:cNvSpPr/>
      </dsp:nvSpPr>
      <dsp:spPr>
        <a:xfrm>
          <a:off x="0" y="971362"/>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Infecção</a:t>
          </a:r>
          <a:r>
            <a:rPr lang="en-US" sz="2400" kern="1200" dirty="0"/>
            <a:t> </a:t>
          </a:r>
          <a:r>
            <a:rPr lang="en-US" sz="2400" kern="1200" dirty="0" err="1"/>
            <a:t>Urinária</a:t>
          </a:r>
          <a:r>
            <a:rPr lang="en-US" sz="2400" kern="1200" dirty="0"/>
            <a:t> </a:t>
          </a:r>
        </a:p>
      </dsp:txBody>
      <dsp:txXfrm>
        <a:off x="0" y="971362"/>
        <a:ext cx="5012532" cy="484379"/>
      </dsp:txXfrm>
    </dsp:sp>
    <dsp:sp modelId="{C177FB83-D87F-3643-9CB5-95DDC5751024}">
      <dsp:nvSpPr>
        <dsp:cNvPr id="0" name=""/>
        <dsp:cNvSpPr/>
      </dsp:nvSpPr>
      <dsp:spPr>
        <a:xfrm>
          <a:off x="0" y="1455741"/>
          <a:ext cx="5012532" cy="0"/>
        </a:xfrm>
        <a:prstGeom prst="line">
          <a:avLst/>
        </a:prstGeom>
        <a:gradFill rotWithShape="0">
          <a:gsLst>
            <a:gs pos="0">
              <a:schemeClr val="accent2">
                <a:hueOff val="-1312258"/>
                <a:satOff val="-2526"/>
                <a:lumOff val="176"/>
                <a:alphaOff val="0"/>
                <a:tint val="94000"/>
                <a:satMod val="100000"/>
                <a:lumMod val="108000"/>
              </a:schemeClr>
            </a:gs>
            <a:gs pos="50000">
              <a:schemeClr val="accent2">
                <a:hueOff val="-1312258"/>
                <a:satOff val="-2526"/>
                <a:lumOff val="176"/>
                <a:alphaOff val="0"/>
                <a:tint val="98000"/>
                <a:shade val="100000"/>
                <a:satMod val="100000"/>
                <a:lumMod val="100000"/>
              </a:schemeClr>
            </a:gs>
            <a:gs pos="100000">
              <a:schemeClr val="accent2">
                <a:hueOff val="-1312258"/>
                <a:satOff val="-2526"/>
                <a:lumOff val="176"/>
                <a:alphaOff val="0"/>
                <a:shade val="72000"/>
                <a:satMod val="120000"/>
                <a:lumMod val="100000"/>
              </a:schemeClr>
            </a:gs>
          </a:gsLst>
          <a:lin ang="5400000" scaled="0"/>
        </a:gradFill>
        <a:ln w="9525" cap="flat" cmpd="sng" algn="ctr">
          <a:solidFill>
            <a:schemeClr val="accent2">
              <a:hueOff val="-1312258"/>
              <a:satOff val="-2526"/>
              <a:lumOff val="176"/>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147A431-8838-D944-A0B4-9D7D2532CC10}">
      <dsp:nvSpPr>
        <dsp:cNvPr id="0" name=""/>
        <dsp:cNvSpPr/>
      </dsp:nvSpPr>
      <dsp:spPr>
        <a:xfrm>
          <a:off x="0" y="1455741"/>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Incontinência</a:t>
          </a:r>
          <a:r>
            <a:rPr lang="en-US" sz="2400" kern="1200" dirty="0"/>
            <a:t> </a:t>
          </a:r>
          <a:r>
            <a:rPr lang="en-US" sz="2400" kern="1200" dirty="0" err="1"/>
            <a:t>Urinária</a:t>
          </a:r>
          <a:endParaRPr lang="en-US" sz="2400" kern="1200" dirty="0"/>
        </a:p>
      </dsp:txBody>
      <dsp:txXfrm>
        <a:off x="0" y="1455741"/>
        <a:ext cx="5012532" cy="484379"/>
      </dsp:txXfrm>
    </dsp:sp>
    <dsp:sp modelId="{CBA6806C-96C4-9441-A965-325E5AAB213A}">
      <dsp:nvSpPr>
        <dsp:cNvPr id="0" name=""/>
        <dsp:cNvSpPr/>
      </dsp:nvSpPr>
      <dsp:spPr>
        <a:xfrm>
          <a:off x="0" y="1940121"/>
          <a:ext cx="5012532" cy="0"/>
        </a:xfrm>
        <a:prstGeom prst="line">
          <a:avLst/>
        </a:prstGeom>
        <a:gradFill rotWithShape="0">
          <a:gsLst>
            <a:gs pos="0">
              <a:schemeClr val="accent2">
                <a:hueOff val="-1749677"/>
                <a:satOff val="-3368"/>
                <a:lumOff val="235"/>
                <a:alphaOff val="0"/>
                <a:tint val="94000"/>
                <a:satMod val="100000"/>
                <a:lumMod val="108000"/>
              </a:schemeClr>
            </a:gs>
            <a:gs pos="50000">
              <a:schemeClr val="accent2">
                <a:hueOff val="-1749677"/>
                <a:satOff val="-3368"/>
                <a:lumOff val="235"/>
                <a:alphaOff val="0"/>
                <a:tint val="98000"/>
                <a:shade val="100000"/>
                <a:satMod val="100000"/>
                <a:lumMod val="100000"/>
              </a:schemeClr>
            </a:gs>
            <a:gs pos="100000">
              <a:schemeClr val="accent2">
                <a:hueOff val="-1749677"/>
                <a:satOff val="-3368"/>
                <a:lumOff val="235"/>
                <a:alphaOff val="0"/>
                <a:shade val="72000"/>
                <a:satMod val="120000"/>
                <a:lumMod val="100000"/>
              </a:schemeClr>
            </a:gs>
          </a:gsLst>
          <a:lin ang="5400000" scaled="0"/>
        </a:gradFill>
        <a:ln w="9525" cap="flat" cmpd="sng" algn="ctr">
          <a:solidFill>
            <a:schemeClr val="accent2">
              <a:hueOff val="-1749677"/>
              <a:satOff val="-3368"/>
              <a:lumOff val="23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653AF7AD-ABED-AB4D-86F4-A6375DE00E80}">
      <dsp:nvSpPr>
        <dsp:cNvPr id="0" name=""/>
        <dsp:cNvSpPr/>
      </dsp:nvSpPr>
      <dsp:spPr>
        <a:xfrm>
          <a:off x="0" y="1940121"/>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Litíase Renal	</a:t>
          </a:r>
          <a:endParaRPr lang="en-US" sz="2400" kern="1200"/>
        </a:p>
      </dsp:txBody>
      <dsp:txXfrm>
        <a:off x="0" y="1940121"/>
        <a:ext cx="5012532" cy="484379"/>
      </dsp:txXfrm>
    </dsp:sp>
    <dsp:sp modelId="{45366336-5821-234C-ABF4-4B89A66FE158}">
      <dsp:nvSpPr>
        <dsp:cNvPr id="0" name=""/>
        <dsp:cNvSpPr/>
      </dsp:nvSpPr>
      <dsp:spPr>
        <a:xfrm>
          <a:off x="0" y="2424500"/>
          <a:ext cx="5012532" cy="0"/>
        </a:xfrm>
        <a:prstGeom prst="line">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w="9525" cap="flat" cmpd="sng" algn="ctr">
          <a:solidFill>
            <a:schemeClr val="accent2">
              <a:hueOff val="-2187096"/>
              <a:satOff val="-4210"/>
              <a:lumOff val="29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5F89834-9164-5D4A-B0AA-560B6DC14F79}">
      <dsp:nvSpPr>
        <dsp:cNvPr id="0" name=""/>
        <dsp:cNvSpPr/>
      </dsp:nvSpPr>
      <dsp:spPr>
        <a:xfrm>
          <a:off x="0" y="2424500"/>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Cisto Renal</a:t>
          </a:r>
          <a:endParaRPr lang="en-US" sz="2400" kern="1200"/>
        </a:p>
      </dsp:txBody>
      <dsp:txXfrm>
        <a:off x="0" y="2424500"/>
        <a:ext cx="5012532" cy="484379"/>
      </dsp:txXfrm>
    </dsp:sp>
    <dsp:sp modelId="{86F6E14F-22AD-304D-919F-8A199088064A}">
      <dsp:nvSpPr>
        <dsp:cNvPr id="0" name=""/>
        <dsp:cNvSpPr/>
      </dsp:nvSpPr>
      <dsp:spPr>
        <a:xfrm>
          <a:off x="0" y="2908879"/>
          <a:ext cx="5012532" cy="0"/>
        </a:xfrm>
        <a:prstGeom prst="line">
          <a:avLst/>
        </a:prstGeom>
        <a:gradFill rotWithShape="0">
          <a:gsLst>
            <a:gs pos="0">
              <a:schemeClr val="accent2">
                <a:hueOff val="-2624515"/>
                <a:satOff val="-5052"/>
                <a:lumOff val="353"/>
                <a:alphaOff val="0"/>
                <a:tint val="94000"/>
                <a:satMod val="100000"/>
                <a:lumMod val="108000"/>
              </a:schemeClr>
            </a:gs>
            <a:gs pos="50000">
              <a:schemeClr val="accent2">
                <a:hueOff val="-2624515"/>
                <a:satOff val="-5052"/>
                <a:lumOff val="353"/>
                <a:alphaOff val="0"/>
                <a:tint val="98000"/>
                <a:shade val="100000"/>
                <a:satMod val="100000"/>
                <a:lumMod val="100000"/>
              </a:schemeClr>
            </a:gs>
            <a:gs pos="100000">
              <a:schemeClr val="accent2">
                <a:hueOff val="-2624515"/>
                <a:satOff val="-5052"/>
                <a:lumOff val="353"/>
                <a:alphaOff val="0"/>
                <a:shade val="72000"/>
                <a:satMod val="120000"/>
                <a:lumMod val="100000"/>
              </a:schemeClr>
            </a:gs>
          </a:gsLst>
          <a:lin ang="5400000" scaled="0"/>
        </a:gradFill>
        <a:ln w="9525" cap="flat" cmpd="sng" algn="ctr">
          <a:solidFill>
            <a:schemeClr val="accent2">
              <a:hueOff val="-2624515"/>
              <a:satOff val="-5052"/>
              <a:lumOff val="35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2649F663-F677-ED4D-88C9-47BE60F10738}">
      <dsp:nvSpPr>
        <dsp:cNvPr id="0" name=""/>
        <dsp:cNvSpPr/>
      </dsp:nvSpPr>
      <dsp:spPr>
        <a:xfrm>
          <a:off x="0" y="2908879"/>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Hematúria</a:t>
          </a:r>
          <a:endParaRPr lang="en-US" sz="2400" kern="1200"/>
        </a:p>
      </dsp:txBody>
      <dsp:txXfrm>
        <a:off x="0" y="2908879"/>
        <a:ext cx="5012532" cy="484379"/>
      </dsp:txXfrm>
    </dsp:sp>
    <dsp:sp modelId="{21AD1874-6307-4248-BBCE-F26FEF9FD4CF}">
      <dsp:nvSpPr>
        <dsp:cNvPr id="0" name=""/>
        <dsp:cNvSpPr/>
      </dsp:nvSpPr>
      <dsp:spPr>
        <a:xfrm>
          <a:off x="0" y="3393258"/>
          <a:ext cx="5012532" cy="0"/>
        </a:xfrm>
        <a:prstGeom prst="line">
          <a:avLst/>
        </a:prstGeom>
        <a:gradFill rotWithShape="0">
          <a:gsLst>
            <a:gs pos="0">
              <a:schemeClr val="accent2">
                <a:hueOff val="-3061935"/>
                <a:satOff val="-5894"/>
                <a:lumOff val="412"/>
                <a:alphaOff val="0"/>
                <a:tint val="94000"/>
                <a:satMod val="100000"/>
                <a:lumMod val="108000"/>
              </a:schemeClr>
            </a:gs>
            <a:gs pos="50000">
              <a:schemeClr val="accent2">
                <a:hueOff val="-3061935"/>
                <a:satOff val="-5894"/>
                <a:lumOff val="412"/>
                <a:alphaOff val="0"/>
                <a:tint val="98000"/>
                <a:shade val="100000"/>
                <a:satMod val="100000"/>
                <a:lumMod val="100000"/>
              </a:schemeClr>
            </a:gs>
            <a:gs pos="100000">
              <a:schemeClr val="accent2">
                <a:hueOff val="-3061935"/>
                <a:satOff val="-5894"/>
                <a:lumOff val="412"/>
                <a:alphaOff val="0"/>
                <a:shade val="72000"/>
                <a:satMod val="120000"/>
                <a:lumMod val="100000"/>
              </a:schemeClr>
            </a:gs>
          </a:gsLst>
          <a:lin ang="5400000" scaled="0"/>
        </a:gradFill>
        <a:ln w="9525" cap="flat" cmpd="sng" algn="ctr">
          <a:solidFill>
            <a:schemeClr val="accent2">
              <a:hueOff val="-3061935"/>
              <a:satOff val="-5894"/>
              <a:lumOff val="41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7728D83-4AE2-E745-AE31-6866EFA7449C}">
      <dsp:nvSpPr>
        <dsp:cNvPr id="0" name=""/>
        <dsp:cNvSpPr/>
      </dsp:nvSpPr>
      <dsp:spPr>
        <a:xfrm>
          <a:off x="0" y="3393258"/>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err="1"/>
            <a:t>Orquialgia</a:t>
          </a:r>
          <a:endParaRPr lang="en-US" sz="2400" kern="1200" dirty="0"/>
        </a:p>
      </dsp:txBody>
      <dsp:txXfrm>
        <a:off x="0" y="3393258"/>
        <a:ext cx="5012532" cy="484379"/>
      </dsp:txXfrm>
    </dsp:sp>
    <dsp:sp modelId="{7D0CF491-A0A0-304A-B4FC-32372BAFEE49}">
      <dsp:nvSpPr>
        <dsp:cNvPr id="0" name=""/>
        <dsp:cNvSpPr/>
      </dsp:nvSpPr>
      <dsp:spPr>
        <a:xfrm>
          <a:off x="0" y="3877638"/>
          <a:ext cx="5012532" cy="0"/>
        </a:xfrm>
        <a:prstGeom prst="line">
          <a:avLst/>
        </a:prstGeom>
        <a:gradFill rotWithShape="0">
          <a:gsLst>
            <a:gs pos="0">
              <a:schemeClr val="accent2">
                <a:hueOff val="-3499354"/>
                <a:satOff val="-6736"/>
                <a:lumOff val="470"/>
                <a:alphaOff val="0"/>
                <a:tint val="94000"/>
                <a:satMod val="100000"/>
                <a:lumMod val="108000"/>
              </a:schemeClr>
            </a:gs>
            <a:gs pos="50000">
              <a:schemeClr val="accent2">
                <a:hueOff val="-3499354"/>
                <a:satOff val="-6736"/>
                <a:lumOff val="470"/>
                <a:alphaOff val="0"/>
                <a:tint val="98000"/>
                <a:shade val="100000"/>
                <a:satMod val="100000"/>
                <a:lumMod val="100000"/>
              </a:schemeClr>
            </a:gs>
            <a:gs pos="100000">
              <a:schemeClr val="accent2">
                <a:hueOff val="-3499354"/>
                <a:satOff val="-6736"/>
                <a:lumOff val="470"/>
                <a:alphaOff val="0"/>
                <a:shade val="72000"/>
                <a:satMod val="120000"/>
                <a:lumMod val="100000"/>
              </a:schemeClr>
            </a:gs>
          </a:gsLst>
          <a:lin ang="5400000" scaled="0"/>
        </a:gradFill>
        <a:ln w="9525" cap="flat" cmpd="sng" algn="ctr">
          <a:solidFill>
            <a:schemeClr val="accent2">
              <a:hueOff val="-3499354"/>
              <a:satOff val="-6736"/>
              <a:lumOff val="47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FF69D40A-01E6-814E-85C4-B50D2CF18982}">
      <dsp:nvSpPr>
        <dsp:cNvPr id="0" name=""/>
        <dsp:cNvSpPr/>
      </dsp:nvSpPr>
      <dsp:spPr>
        <a:xfrm>
          <a:off x="0" y="3877638"/>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HPV</a:t>
          </a:r>
        </a:p>
      </dsp:txBody>
      <dsp:txXfrm>
        <a:off x="0" y="3877638"/>
        <a:ext cx="5012532" cy="484379"/>
      </dsp:txXfrm>
    </dsp:sp>
    <dsp:sp modelId="{74FC1C42-7057-994E-AC50-E19796B71F6F}">
      <dsp:nvSpPr>
        <dsp:cNvPr id="0" name=""/>
        <dsp:cNvSpPr/>
      </dsp:nvSpPr>
      <dsp:spPr>
        <a:xfrm>
          <a:off x="0" y="4362017"/>
          <a:ext cx="5012532" cy="0"/>
        </a:xfrm>
        <a:prstGeom prst="line">
          <a:avLst/>
        </a:prstGeom>
        <a:gradFill rotWithShape="0">
          <a:gsLst>
            <a:gs pos="0">
              <a:schemeClr val="accent2">
                <a:hueOff val="-3936773"/>
                <a:satOff val="-7578"/>
                <a:lumOff val="529"/>
                <a:alphaOff val="0"/>
                <a:tint val="94000"/>
                <a:satMod val="100000"/>
                <a:lumMod val="108000"/>
              </a:schemeClr>
            </a:gs>
            <a:gs pos="50000">
              <a:schemeClr val="accent2">
                <a:hueOff val="-3936773"/>
                <a:satOff val="-7578"/>
                <a:lumOff val="529"/>
                <a:alphaOff val="0"/>
                <a:tint val="98000"/>
                <a:shade val="100000"/>
                <a:satMod val="100000"/>
                <a:lumMod val="100000"/>
              </a:schemeClr>
            </a:gs>
            <a:gs pos="100000">
              <a:schemeClr val="accent2">
                <a:hueOff val="-3936773"/>
                <a:satOff val="-7578"/>
                <a:lumOff val="529"/>
                <a:alphaOff val="0"/>
                <a:shade val="72000"/>
                <a:satMod val="120000"/>
                <a:lumMod val="100000"/>
              </a:schemeClr>
            </a:gs>
          </a:gsLst>
          <a:lin ang="5400000" scaled="0"/>
        </a:gradFill>
        <a:ln w="9525" cap="flat" cmpd="sng" algn="ctr">
          <a:solidFill>
            <a:schemeClr val="accent2">
              <a:hueOff val="-3936773"/>
              <a:satOff val="-7578"/>
              <a:lumOff val="529"/>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BA7FB9C8-9A7C-B947-BB3A-E6C5D821062B}">
      <dsp:nvSpPr>
        <dsp:cNvPr id="0" name=""/>
        <dsp:cNvSpPr/>
      </dsp:nvSpPr>
      <dsp:spPr>
        <a:xfrm>
          <a:off x="0" y="4362017"/>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Parafimose</a:t>
          </a:r>
          <a:endParaRPr lang="en-US" sz="2400" kern="1200" dirty="0"/>
        </a:p>
      </dsp:txBody>
      <dsp:txXfrm>
        <a:off x="0" y="4362017"/>
        <a:ext cx="5012532" cy="484379"/>
      </dsp:txXfrm>
    </dsp:sp>
    <dsp:sp modelId="{B8051D1F-6977-AC4A-82A7-DD02FE3E547F}">
      <dsp:nvSpPr>
        <dsp:cNvPr id="0" name=""/>
        <dsp:cNvSpPr/>
      </dsp:nvSpPr>
      <dsp:spPr>
        <a:xfrm>
          <a:off x="0" y="4846396"/>
          <a:ext cx="5012532" cy="0"/>
        </a:xfrm>
        <a:prstGeom prst="lin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w="9525" cap="flat" cmpd="sng" algn="ctr">
          <a:solidFill>
            <a:schemeClr val="accent2">
              <a:hueOff val="-4374192"/>
              <a:satOff val="-8420"/>
              <a:lumOff val="58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B87B4718-698C-9A4F-BCB4-BEF350FD2F20}">
      <dsp:nvSpPr>
        <dsp:cNvPr id="0" name=""/>
        <dsp:cNvSpPr/>
      </dsp:nvSpPr>
      <dsp:spPr>
        <a:xfrm>
          <a:off x="0" y="4846396"/>
          <a:ext cx="5012532" cy="484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Disfunção</a:t>
          </a:r>
          <a:r>
            <a:rPr lang="en-US" sz="2400" kern="1200" dirty="0"/>
            <a:t> </a:t>
          </a:r>
          <a:r>
            <a:rPr lang="en-US" sz="2400" kern="1200" dirty="0" err="1"/>
            <a:t>Erétil</a:t>
          </a:r>
          <a:endParaRPr lang="en-US" sz="2400" kern="1200" dirty="0"/>
        </a:p>
      </dsp:txBody>
      <dsp:txXfrm>
        <a:off x="0" y="4846396"/>
        <a:ext cx="5012532" cy="484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87DE8-C593-9041-A569-2B5C62F10EFD}">
      <dsp:nvSpPr>
        <dsp:cNvPr id="0" name=""/>
        <dsp:cNvSpPr/>
      </dsp:nvSpPr>
      <dsp:spPr>
        <a:xfrm>
          <a:off x="163949" y="2369"/>
          <a:ext cx="2326406" cy="139584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Quadro clínico</a:t>
          </a:r>
          <a:endParaRPr lang="en-US" sz="2500" kern="1200"/>
        </a:p>
      </dsp:txBody>
      <dsp:txXfrm>
        <a:off x="163949" y="2369"/>
        <a:ext cx="2326406" cy="1395844"/>
      </dsp:txXfrm>
    </dsp:sp>
    <dsp:sp modelId="{C790BD64-6ADB-214D-AFDD-2973D40A3B11}">
      <dsp:nvSpPr>
        <dsp:cNvPr id="0" name=""/>
        <dsp:cNvSpPr/>
      </dsp:nvSpPr>
      <dsp:spPr>
        <a:xfrm>
          <a:off x="2722996" y="2369"/>
          <a:ext cx="2326406" cy="139584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Exames que devem ser solicitados</a:t>
          </a:r>
          <a:endParaRPr lang="en-US" sz="2500" kern="1200"/>
        </a:p>
      </dsp:txBody>
      <dsp:txXfrm>
        <a:off x="2722996" y="2369"/>
        <a:ext cx="2326406" cy="1395844"/>
      </dsp:txXfrm>
    </dsp:sp>
    <dsp:sp modelId="{C6F251B7-D94B-2848-BF2A-2D1E5F84BEF9}">
      <dsp:nvSpPr>
        <dsp:cNvPr id="0" name=""/>
        <dsp:cNvSpPr/>
      </dsp:nvSpPr>
      <dsp:spPr>
        <a:xfrm>
          <a:off x="5282044" y="2369"/>
          <a:ext cx="2326406" cy="139584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Tratamento clínico</a:t>
          </a:r>
          <a:endParaRPr lang="en-US" sz="2500" kern="1200"/>
        </a:p>
      </dsp:txBody>
      <dsp:txXfrm>
        <a:off x="5282044" y="2369"/>
        <a:ext cx="2326406" cy="1395844"/>
      </dsp:txXfrm>
    </dsp:sp>
    <dsp:sp modelId="{FF1F2B9F-66E6-4E43-B27E-372F3A9E30C5}">
      <dsp:nvSpPr>
        <dsp:cNvPr id="0" name=""/>
        <dsp:cNvSpPr/>
      </dsp:nvSpPr>
      <dsp:spPr>
        <a:xfrm>
          <a:off x="2722996" y="1630853"/>
          <a:ext cx="2326406" cy="139584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err="1"/>
            <a:t>Tratamento</a:t>
          </a:r>
          <a:r>
            <a:rPr lang="en-US" sz="2500" kern="1200" baseline="0" dirty="0"/>
            <a:t> </a:t>
          </a:r>
          <a:r>
            <a:rPr lang="en-US" sz="2500" kern="1200" baseline="0" dirty="0" err="1"/>
            <a:t>cirúrgico</a:t>
          </a:r>
          <a:r>
            <a:rPr lang="en-US" sz="2500" kern="1200" baseline="0" dirty="0"/>
            <a:t>  </a:t>
          </a:r>
          <a:r>
            <a:rPr lang="en-US" sz="2500" kern="1200" baseline="0" dirty="0" err="1"/>
            <a:t>Quando</a:t>
          </a:r>
          <a:r>
            <a:rPr lang="en-US" sz="2500" kern="1200" baseline="0" dirty="0"/>
            <a:t> </a:t>
          </a:r>
          <a:r>
            <a:rPr lang="en-US" sz="2500" kern="1200" baseline="0" dirty="0" err="1"/>
            <a:t>indicar</a:t>
          </a:r>
          <a:r>
            <a:rPr lang="en-US" sz="2500" kern="1200" baseline="0" dirty="0"/>
            <a:t>?</a:t>
          </a:r>
          <a:endParaRPr lang="en-US" sz="2500" kern="1200" dirty="0"/>
        </a:p>
      </dsp:txBody>
      <dsp:txXfrm>
        <a:off x="2722996" y="1630853"/>
        <a:ext cx="2326406" cy="1395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65B4A-9B5F-264E-A22A-B4DAD8629031}">
      <dsp:nvSpPr>
        <dsp:cNvPr id="0" name=""/>
        <dsp:cNvSpPr/>
      </dsp:nvSpPr>
      <dsp:spPr>
        <a:xfrm>
          <a:off x="0" y="16033"/>
          <a:ext cx="7772400" cy="6844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Quadro clínico</a:t>
          </a:r>
          <a:endParaRPr lang="en-US" sz="3000" kern="1200"/>
        </a:p>
      </dsp:txBody>
      <dsp:txXfrm>
        <a:off x="33412" y="49445"/>
        <a:ext cx="7705576" cy="617626"/>
      </dsp:txXfrm>
    </dsp:sp>
    <dsp:sp modelId="{DAD2D203-3E82-2D46-8B1D-7E9DBBEDEB2C}">
      <dsp:nvSpPr>
        <dsp:cNvPr id="0" name=""/>
        <dsp:cNvSpPr/>
      </dsp:nvSpPr>
      <dsp:spPr>
        <a:xfrm>
          <a:off x="0" y="786883"/>
          <a:ext cx="7772400" cy="684450"/>
        </a:xfrm>
        <a:prstGeom prst="roundRect">
          <a:avLst/>
        </a:prstGeom>
        <a:solidFill>
          <a:schemeClr val="accent2">
            <a:hueOff val="-1458064"/>
            <a:satOff val="-2807"/>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Exames que devem ser solicitados</a:t>
          </a:r>
          <a:endParaRPr lang="en-US" sz="3000" kern="1200"/>
        </a:p>
      </dsp:txBody>
      <dsp:txXfrm>
        <a:off x="33412" y="820295"/>
        <a:ext cx="7705576" cy="617626"/>
      </dsp:txXfrm>
    </dsp:sp>
    <dsp:sp modelId="{E9B20BDC-CB8D-194D-A72F-D90E204088F6}">
      <dsp:nvSpPr>
        <dsp:cNvPr id="0" name=""/>
        <dsp:cNvSpPr/>
      </dsp:nvSpPr>
      <dsp:spPr>
        <a:xfrm>
          <a:off x="0" y="1557733"/>
          <a:ext cx="7772400" cy="684450"/>
        </a:xfrm>
        <a:prstGeom prst="roundRect">
          <a:avLst/>
        </a:prstGeom>
        <a:solidFill>
          <a:schemeClr val="accent2">
            <a:hueOff val="-2916128"/>
            <a:satOff val="-5613"/>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Tratamento clínico</a:t>
          </a:r>
          <a:endParaRPr lang="en-US" sz="3000" kern="1200"/>
        </a:p>
      </dsp:txBody>
      <dsp:txXfrm>
        <a:off x="33412" y="1591145"/>
        <a:ext cx="7705576" cy="617626"/>
      </dsp:txXfrm>
    </dsp:sp>
    <dsp:sp modelId="{BA395712-AB8B-8447-8F06-82E4D22CDEE9}">
      <dsp:nvSpPr>
        <dsp:cNvPr id="0" name=""/>
        <dsp:cNvSpPr/>
      </dsp:nvSpPr>
      <dsp:spPr>
        <a:xfrm>
          <a:off x="0" y="2328583"/>
          <a:ext cx="7772400" cy="684450"/>
        </a:xfrm>
        <a:prstGeom prst="roundRect">
          <a:avLst/>
        </a:prstGeom>
        <a:solidFill>
          <a:schemeClr val="accent2">
            <a:hueOff val="-4374192"/>
            <a:satOff val="-8420"/>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Tratamento cirúrgico – Quando indicar?</a:t>
          </a:r>
          <a:endParaRPr lang="en-US" sz="3000" kern="1200"/>
        </a:p>
      </dsp:txBody>
      <dsp:txXfrm>
        <a:off x="33412" y="2361995"/>
        <a:ext cx="7705576" cy="617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59CBB-CD80-4EA3-9F1A-183D189406D6}">
      <dsp:nvSpPr>
        <dsp:cNvPr id="0" name=""/>
        <dsp:cNvSpPr/>
      </dsp:nvSpPr>
      <dsp:spPr>
        <a:xfrm>
          <a:off x="269281" y="697150"/>
          <a:ext cx="831005" cy="831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38A10-621D-48B3-99AD-53D6D3D3A796}">
      <dsp:nvSpPr>
        <dsp:cNvPr id="0" name=""/>
        <dsp:cNvSpPr/>
      </dsp:nvSpPr>
      <dsp:spPr>
        <a:xfrm>
          <a:off x="446380" y="874250"/>
          <a:ext cx="476806" cy="476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48FE16-2389-4555-B1AB-F2D38418DFCA}">
      <dsp:nvSpPr>
        <dsp:cNvPr id="0" name=""/>
        <dsp:cNvSpPr/>
      </dsp:nvSpPr>
      <dsp:spPr>
        <a:xfrm>
          <a:off x="3631"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Quadro clínico</a:t>
          </a:r>
        </a:p>
      </dsp:txBody>
      <dsp:txXfrm>
        <a:off x="3631" y="1786994"/>
        <a:ext cx="1362304" cy="544921"/>
      </dsp:txXfrm>
    </dsp:sp>
    <dsp:sp modelId="{89792036-A6ED-4D7D-BB81-303EF0A4F4ED}">
      <dsp:nvSpPr>
        <dsp:cNvPr id="0" name=""/>
        <dsp:cNvSpPr/>
      </dsp:nvSpPr>
      <dsp:spPr>
        <a:xfrm>
          <a:off x="1869989" y="697150"/>
          <a:ext cx="831005" cy="8310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21F10-2E10-4AF8-8CB8-E687CF4CF7D3}">
      <dsp:nvSpPr>
        <dsp:cNvPr id="0" name=""/>
        <dsp:cNvSpPr/>
      </dsp:nvSpPr>
      <dsp:spPr>
        <a:xfrm>
          <a:off x="2047088" y="874250"/>
          <a:ext cx="476806" cy="476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3F508F-7682-45DB-9CAB-97554A82AFEA}">
      <dsp:nvSpPr>
        <dsp:cNvPr id="0" name=""/>
        <dsp:cNvSpPr/>
      </dsp:nvSpPr>
      <dsp:spPr>
        <a:xfrm>
          <a:off x="1604339"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Diagnóstico</a:t>
          </a:r>
        </a:p>
      </dsp:txBody>
      <dsp:txXfrm>
        <a:off x="1604339" y="1786994"/>
        <a:ext cx="1362304" cy="544921"/>
      </dsp:txXfrm>
    </dsp:sp>
    <dsp:sp modelId="{6E9FC450-30C4-4CEB-A94B-3EF0DF632353}">
      <dsp:nvSpPr>
        <dsp:cNvPr id="0" name=""/>
        <dsp:cNvSpPr/>
      </dsp:nvSpPr>
      <dsp:spPr>
        <a:xfrm>
          <a:off x="3470697" y="697150"/>
          <a:ext cx="831005" cy="8310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B5700-31A9-4434-BF9D-901C0B0A31A1}">
      <dsp:nvSpPr>
        <dsp:cNvPr id="0" name=""/>
        <dsp:cNvSpPr/>
      </dsp:nvSpPr>
      <dsp:spPr>
        <a:xfrm>
          <a:off x="3647796" y="874250"/>
          <a:ext cx="476806" cy="476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4ED119-20C8-46CA-8F7F-F04AC0EC4AED}">
      <dsp:nvSpPr>
        <dsp:cNvPr id="0" name=""/>
        <dsp:cNvSpPr/>
      </dsp:nvSpPr>
      <dsp:spPr>
        <a:xfrm>
          <a:off x="3205047"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Tratamento no cálculo renal</a:t>
          </a:r>
        </a:p>
      </dsp:txBody>
      <dsp:txXfrm>
        <a:off x="3205047" y="1786994"/>
        <a:ext cx="1362304" cy="544921"/>
      </dsp:txXfrm>
    </dsp:sp>
    <dsp:sp modelId="{E6ACC3BC-9D61-479A-8DEB-381A3731CE09}">
      <dsp:nvSpPr>
        <dsp:cNvPr id="0" name=""/>
        <dsp:cNvSpPr/>
      </dsp:nvSpPr>
      <dsp:spPr>
        <a:xfrm>
          <a:off x="5071405" y="697150"/>
          <a:ext cx="831005" cy="8310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1EA9F-1E8F-4480-8272-55611C2F4C96}">
      <dsp:nvSpPr>
        <dsp:cNvPr id="0" name=""/>
        <dsp:cNvSpPr/>
      </dsp:nvSpPr>
      <dsp:spPr>
        <a:xfrm>
          <a:off x="5248504" y="874250"/>
          <a:ext cx="476806" cy="4768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E0C6CB-1FDB-40AE-BCA0-71B032B587D7}">
      <dsp:nvSpPr>
        <dsp:cNvPr id="0" name=""/>
        <dsp:cNvSpPr/>
      </dsp:nvSpPr>
      <dsp:spPr>
        <a:xfrm>
          <a:off x="4805755"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Tratamento do cálculo ureteral</a:t>
          </a:r>
        </a:p>
      </dsp:txBody>
      <dsp:txXfrm>
        <a:off x="4805755" y="1786994"/>
        <a:ext cx="1362304" cy="544921"/>
      </dsp:txXfrm>
    </dsp:sp>
    <dsp:sp modelId="{DFA17DED-249D-4BA2-A814-F11F17069FF1}">
      <dsp:nvSpPr>
        <dsp:cNvPr id="0" name=""/>
        <dsp:cNvSpPr/>
      </dsp:nvSpPr>
      <dsp:spPr>
        <a:xfrm>
          <a:off x="6672113" y="697150"/>
          <a:ext cx="831005" cy="83100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8BB0C-1FCB-4114-B932-297A5EB705C6}">
      <dsp:nvSpPr>
        <dsp:cNvPr id="0" name=""/>
        <dsp:cNvSpPr/>
      </dsp:nvSpPr>
      <dsp:spPr>
        <a:xfrm>
          <a:off x="6849212" y="874250"/>
          <a:ext cx="476806" cy="4768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74038D-998B-4B9F-BE47-6237D89EE3BD}">
      <dsp:nvSpPr>
        <dsp:cNvPr id="0" name=""/>
        <dsp:cNvSpPr/>
      </dsp:nvSpPr>
      <dsp:spPr>
        <a:xfrm>
          <a:off x="6406463"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Prevenção e medidas gerais.</a:t>
          </a:r>
        </a:p>
      </dsp:txBody>
      <dsp:txXfrm>
        <a:off x="6406463" y="1786994"/>
        <a:ext cx="1362304" cy="544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61FAB-C93D-4110-98FB-F2BBC165D926}">
      <dsp:nvSpPr>
        <dsp:cNvPr id="0" name=""/>
        <dsp:cNvSpPr/>
      </dsp:nvSpPr>
      <dsp:spPr>
        <a:xfrm>
          <a:off x="472901" y="655792"/>
          <a:ext cx="772822" cy="7728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B4EB2F-5F6D-4CBC-B037-740D2A7E9CA7}">
      <dsp:nvSpPr>
        <dsp:cNvPr id="0" name=""/>
        <dsp:cNvSpPr/>
      </dsp:nvSpPr>
      <dsp:spPr>
        <a:xfrm>
          <a:off x="621"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Diagnóstico</a:t>
          </a:r>
          <a:endParaRPr lang="en-US" sz="1800" kern="1200"/>
        </a:p>
      </dsp:txBody>
      <dsp:txXfrm>
        <a:off x="621" y="1686321"/>
        <a:ext cx="1717382" cy="686953"/>
      </dsp:txXfrm>
    </dsp:sp>
    <dsp:sp modelId="{D39601E2-C6C8-48F3-8083-2C35AC22AE59}">
      <dsp:nvSpPr>
        <dsp:cNvPr id="0" name=""/>
        <dsp:cNvSpPr/>
      </dsp:nvSpPr>
      <dsp:spPr>
        <a:xfrm>
          <a:off x="2490826" y="655792"/>
          <a:ext cx="772822" cy="7728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A10701-D00A-4BF5-BB16-1B4627A6E303}">
      <dsp:nvSpPr>
        <dsp:cNvPr id="0" name=""/>
        <dsp:cNvSpPr/>
      </dsp:nvSpPr>
      <dsp:spPr>
        <a:xfrm>
          <a:off x="2018546"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Quadro clínico</a:t>
          </a:r>
          <a:endParaRPr lang="en-US" sz="1800" kern="1200"/>
        </a:p>
      </dsp:txBody>
      <dsp:txXfrm>
        <a:off x="2018546" y="1686321"/>
        <a:ext cx="1717382" cy="686953"/>
      </dsp:txXfrm>
    </dsp:sp>
    <dsp:sp modelId="{C109D718-E6FB-439B-B9CE-31237E5AC2C8}">
      <dsp:nvSpPr>
        <dsp:cNvPr id="0" name=""/>
        <dsp:cNvSpPr/>
      </dsp:nvSpPr>
      <dsp:spPr>
        <a:xfrm>
          <a:off x="4508751" y="655792"/>
          <a:ext cx="772822" cy="7728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FD000-1529-44A2-9562-3DACE2DAB9A6}">
      <dsp:nvSpPr>
        <dsp:cNvPr id="0" name=""/>
        <dsp:cNvSpPr/>
      </dsp:nvSpPr>
      <dsp:spPr>
        <a:xfrm>
          <a:off x="4036470"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Cisto sem complexidade – 100% benigno</a:t>
          </a:r>
          <a:endParaRPr lang="en-US" sz="1800" kern="1200"/>
        </a:p>
      </dsp:txBody>
      <dsp:txXfrm>
        <a:off x="4036470" y="1686321"/>
        <a:ext cx="1717382" cy="686953"/>
      </dsp:txXfrm>
    </dsp:sp>
    <dsp:sp modelId="{249288C2-9B16-4DAD-8582-2937797089D9}">
      <dsp:nvSpPr>
        <dsp:cNvPr id="0" name=""/>
        <dsp:cNvSpPr/>
      </dsp:nvSpPr>
      <dsp:spPr>
        <a:xfrm>
          <a:off x="6526676" y="655792"/>
          <a:ext cx="772822" cy="7728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F13844-6BE1-4AB9-913F-CCC134D42114}">
      <dsp:nvSpPr>
        <dsp:cNvPr id="0" name=""/>
        <dsp:cNvSpPr/>
      </dsp:nvSpPr>
      <dsp:spPr>
        <a:xfrm>
          <a:off x="6054395"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Cisto com complexidade - Bosniak</a:t>
          </a:r>
          <a:endParaRPr lang="en-US" sz="1800" kern="1200"/>
        </a:p>
      </dsp:txBody>
      <dsp:txXfrm>
        <a:off x="6054395" y="1686321"/>
        <a:ext cx="1717382" cy="686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92E9E-8B18-0E44-AB27-DF20A3E997A5}">
      <dsp:nvSpPr>
        <dsp:cNvPr id="0" name=""/>
        <dsp:cNvSpPr/>
      </dsp:nvSpPr>
      <dsp:spPr>
        <a:xfrm>
          <a:off x="0" y="0"/>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B66B0-718F-8346-9749-ED607C461092}">
      <dsp:nvSpPr>
        <dsp:cNvPr id="0" name=""/>
        <dsp:cNvSpPr/>
      </dsp:nvSpPr>
      <dsp:spPr>
        <a:xfrm>
          <a:off x="0" y="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hematúria macroscópica</a:t>
          </a:r>
        </a:p>
      </dsp:txBody>
      <dsp:txXfrm>
        <a:off x="0" y="0"/>
        <a:ext cx="8229600" cy="565745"/>
      </dsp:txXfrm>
    </dsp:sp>
    <dsp:sp modelId="{74E8CF89-817F-514B-A22D-A0BE7002FE59}">
      <dsp:nvSpPr>
        <dsp:cNvPr id="0" name=""/>
        <dsp:cNvSpPr/>
      </dsp:nvSpPr>
      <dsp:spPr>
        <a:xfrm>
          <a:off x="0" y="565745"/>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10C70-4C06-CD40-B3B8-0271CA5752BA}">
      <dsp:nvSpPr>
        <dsp:cNvPr id="0" name=""/>
        <dsp:cNvSpPr/>
      </dsp:nvSpPr>
      <dsp:spPr>
        <a:xfrm>
          <a:off x="0" y="565745"/>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Idade &gt; de 40 anos</a:t>
          </a:r>
        </a:p>
      </dsp:txBody>
      <dsp:txXfrm>
        <a:off x="0" y="565745"/>
        <a:ext cx="8229600" cy="565745"/>
      </dsp:txXfrm>
    </dsp:sp>
    <dsp:sp modelId="{0240D164-CAC4-044E-8033-3394A66EBD5B}">
      <dsp:nvSpPr>
        <dsp:cNvPr id="0" name=""/>
        <dsp:cNvSpPr/>
      </dsp:nvSpPr>
      <dsp:spPr>
        <a:xfrm>
          <a:off x="0" y="1131490"/>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97E2D-3DD5-FE4B-87E3-DD0EB1FDCE2B}">
      <dsp:nvSpPr>
        <dsp:cNvPr id="0" name=""/>
        <dsp:cNvSpPr/>
      </dsp:nvSpPr>
      <dsp:spPr>
        <a:xfrm>
          <a:off x="0" y="113149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Fumante</a:t>
          </a:r>
        </a:p>
      </dsp:txBody>
      <dsp:txXfrm>
        <a:off x="0" y="1131490"/>
        <a:ext cx="8229600" cy="565745"/>
      </dsp:txXfrm>
    </dsp:sp>
    <dsp:sp modelId="{4E433A95-889C-BE4A-9083-DEF72392793B}">
      <dsp:nvSpPr>
        <dsp:cNvPr id="0" name=""/>
        <dsp:cNvSpPr/>
      </dsp:nvSpPr>
      <dsp:spPr>
        <a:xfrm>
          <a:off x="0" y="1697236"/>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4D459-F5E7-4F4B-A53D-8338205D1F3B}">
      <dsp:nvSpPr>
        <dsp:cNvPr id="0" name=""/>
        <dsp:cNvSpPr/>
      </dsp:nvSpPr>
      <dsp:spPr>
        <a:xfrm>
          <a:off x="0" y="169723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Exposições químicas – Benzeno, Aminas aromáticas.</a:t>
          </a:r>
        </a:p>
      </dsp:txBody>
      <dsp:txXfrm>
        <a:off x="0" y="1697236"/>
        <a:ext cx="8229600" cy="565745"/>
      </dsp:txXfrm>
    </dsp:sp>
    <dsp:sp modelId="{874476B0-7CE7-0E46-A494-FF5FBEF166D4}">
      <dsp:nvSpPr>
        <dsp:cNvPr id="0" name=""/>
        <dsp:cNvSpPr/>
      </dsp:nvSpPr>
      <dsp:spPr>
        <a:xfrm>
          <a:off x="0" y="2262981"/>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68E00-7A75-FB49-BC1B-5EC5AFC4BDF8}">
      <dsp:nvSpPr>
        <dsp:cNvPr id="0" name=""/>
        <dsp:cNvSpPr/>
      </dsp:nvSpPr>
      <dsp:spPr>
        <a:xfrm>
          <a:off x="0" y="2262981"/>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sintomas miccionais irritativos</a:t>
          </a:r>
        </a:p>
      </dsp:txBody>
      <dsp:txXfrm>
        <a:off x="0" y="2262981"/>
        <a:ext cx="8229600" cy="565745"/>
      </dsp:txXfrm>
    </dsp:sp>
    <dsp:sp modelId="{C8AA7BDD-4764-414F-85E4-EC48E547C7D5}">
      <dsp:nvSpPr>
        <dsp:cNvPr id="0" name=""/>
        <dsp:cNvSpPr/>
      </dsp:nvSpPr>
      <dsp:spPr>
        <a:xfrm>
          <a:off x="0" y="2828726"/>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34AC3B-D842-0240-866F-5452D6EF24F0}">
      <dsp:nvSpPr>
        <dsp:cNvPr id="0" name=""/>
        <dsp:cNvSpPr/>
      </dsp:nvSpPr>
      <dsp:spPr>
        <a:xfrm>
          <a:off x="0" y="282872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Infecção Urinária</a:t>
          </a:r>
        </a:p>
      </dsp:txBody>
      <dsp:txXfrm>
        <a:off x="0" y="2828726"/>
        <a:ext cx="8229600" cy="565745"/>
      </dsp:txXfrm>
    </dsp:sp>
    <dsp:sp modelId="{178EB382-0418-CA46-8090-DAFD94E3ED98}">
      <dsp:nvSpPr>
        <dsp:cNvPr id="0" name=""/>
        <dsp:cNvSpPr/>
      </dsp:nvSpPr>
      <dsp:spPr>
        <a:xfrm>
          <a:off x="0" y="3394472"/>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D0AA1-05F5-C448-8CD2-ED138B6A03F5}">
      <dsp:nvSpPr>
        <dsp:cNvPr id="0" name=""/>
        <dsp:cNvSpPr/>
      </dsp:nvSpPr>
      <dsp:spPr>
        <a:xfrm>
          <a:off x="0" y="3394472"/>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Uso abusivo de Analgésico</a:t>
          </a:r>
        </a:p>
      </dsp:txBody>
      <dsp:txXfrm>
        <a:off x="0" y="3394472"/>
        <a:ext cx="8229600" cy="565745"/>
      </dsp:txXfrm>
    </dsp:sp>
    <dsp:sp modelId="{58DAE873-3998-964E-BF2A-AD92C9598EA7}">
      <dsp:nvSpPr>
        <dsp:cNvPr id="0" name=""/>
        <dsp:cNvSpPr/>
      </dsp:nvSpPr>
      <dsp:spPr>
        <a:xfrm>
          <a:off x="0" y="3960217"/>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36E5E-75C0-EF4A-AFD7-638BCAB79F02}">
      <dsp:nvSpPr>
        <dsp:cNvPr id="0" name=""/>
        <dsp:cNvSpPr/>
      </dsp:nvSpPr>
      <dsp:spPr>
        <a:xfrm>
          <a:off x="0" y="3960217"/>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Irradiação pélvica</a:t>
          </a:r>
        </a:p>
      </dsp:txBody>
      <dsp:txXfrm>
        <a:off x="0" y="3960217"/>
        <a:ext cx="8229600" cy="5657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67109-22F9-A24D-9F19-38B626641F8E}">
      <dsp:nvSpPr>
        <dsp:cNvPr id="0" name=""/>
        <dsp:cNvSpPr/>
      </dsp:nvSpPr>
      <dsp:spPr>
        <a:xfrm>
          <a:off x="0" y="482334"/>
          <a:ext cx="5012532" cy="661635"/>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Cilindros hemáticos</a:t>
          </a:r>
          <a:endParaRPr lang="en-US" sz="2900" kern="1200"/>
        </a:p>
      </dsp:txBody>
      <dsp:txXfrm>
        <a:off x="32298" y="514632"/>
        <a:ext cx="4947936" cy="597039"/>
      </dsp:txXfrm>
    </dsp:sp>
    <dsp:sp modelId="{7FFD9888-7B3E-8844-9BDC-320168521E10}">
      <dsp:nvSpPr>
        <dsp:cNvPr id="0" name=""/>
        <dsp:cNvSpPr/>
      </dsp:nvSpPr>
      <dsp:spPr>
        <a:xfrm>
          <a:off x="0" y="1227490"/>
          <a:ext cx="5012532" cy="661635"/>
        </a:xfrm>
        <a:prstGeom prst="roundRect">
          <a:avLst/>
        </a:prstGeom>
        <a:gradFill rotWithShape="0">
          <a:gsLst>
            <a:gs pos="0">
              <a:schemeClr val="accent2">
                <a:hueOff val="-1093548"/>
                <a:satOff val="-2105"/>
                <a:lumOff val="147"/>
                <a:alphaOff val="0"/>
                <a:tint val="94000"/>
                <a:satMod val="100000"/>
                <a:lumMod val="108000"/>
              </a:schemeClr>
            </a:gs>
            <a:gs pos="50000">
              <a:schemeClr val="accent2">
                <a:hueOff val="-1093548"/>
                <a:satOff val="-2105"/>
                <a:lumOff val="147"/>
                <a:alphaOff val="0"/>
                <a:tint val="98000"/>
                <a:shade val="100000"/>
                <a:satMod val="100000"/>
                <a:lumMod val="100000"/>
              </a:schemeClr>
            </a:gs>
            <a:gs pos="100000">
              <a:schemeClr val="accent2">
                <a:hueOff val="-1093548"/>
                <a:satOff val="-2105"/>
                <a:lumOff val="147"/>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Proteinúria</a:t>
          </a:r>
          <a:endParaRPr lang="en-US" sz="2900" kern="1200"/>
        </a:p>
      </dsp:txBody>
      <dsp:txXfrm>
        <a:off x="32298" y="1259788"/>
        <a:ext cx="4947936" cy="597039"/>
      </dsp:txXfrm>
    </dsp:sp>
    <dsp:sp modelId="{DC04FF88-5642-3047-916A-A5897DE218E3}">
      <dsp:nvSpPr>
        <dsp:cNvPr id="0" name=""/>
        <dsp:cNvSpPr/>
      </dsp:nvSpPr>
      <dsp:spPr>
        <a:xfrm>
          <a:off x="0" y="1972645"/>
          <a:ext cx="5012532" cy="661635"/>
        </a:xfrm>
        <a:prstGeom prst="roundRect">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Alteração da uréia e creatinina</a:t>
          </a:r>
          <a:endParaRPr lang="en-US" sz="2900" kern="1200"/>
        </a:p>
      </dsp:txBody>
      <dsp:txXfrm>
        <a:off x="32298" y="2004943"/>
        <a:ext cx="4947936" cy="597039"/>
      </dsp:txXfrm>
    </dsp:sp>
    <dsp:sp modelId="{79542635-BAC8-074E-9A85-4BF0EF481671}">
      <dsp:nvSpPr>
        <dsp:cNvPr id="0" name=""/>
        <dsp:cNvSpPr/>
      </dsp:nvSpPr>
      <dsp:spPr>
        <a:xfrm>
          <a:off x="0" y="2717800"/>
          <a:ext cx="5012532" cy="661635"/>
        </a:xfrm>
        <a:prstGeom prst="roundRect">
          <a:avLst/>
        </a:prstGeom>
        <a:gradFill rotWithShape="0">
          <a:gsLst>
            <a:gs pos="0">
              <a:schemeClr val="accent2">
                <a:hueOff val="-3280644"/>
                <a:satOff val="-6315"/>
                <a:lumOff val="441"/>
                <a:alphaOff val="0"/>
                <a:tint val="94000"/>
                <a:satMod val="100000"/>
                <a:lumMod val="108000"/>
              </a:schemeClr>
            </a:gs>
            <a:gs pos="50000">
              <a:schemeClr val="accent2">
                <a:hueOff val="-3280644"/>
                <a:satOff val="-6315"/>
                <a:lumOff val="441"/>
                <a:alphaOff val="0"/>
                <a:tint val="98000"/>
                <a:shade val="100000"/>
                <a:satMod val="100000"/>
                <a:lumMod val="100000"/>
              </a:schemeClr>
            </a:gs>
            <a:gs pos="100000">
              <a:schemeClr val="accent2">
                <a:hueOff val="-3280644"/>
                <a:satOff val="-6315"/>
                <a:lumOff val="441"/>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Dismorfismo Eritrocitário</a:t>
          </a:r>
          <a:endParaRPr lang="en-US" sz="2900" kern="1200"/>
        </a:p>
      </dsp:txBody>
      <dsp:txXfrm>
        <a:off x="32298" y="2750098"/>
        <a:ext cx="4947936" cy="597039"/>
      </dsp:txXfrm>
    </dsp:sp>
    <dsp:sp modelId="{B9508062-DC33-3140-9209-7D3884EE68ED}">
      <dsp:nvSpPr>
        <dsp:cNvPr id="0" name=""/>
        <dsp:cNvSpPr/>
      </dsp:nvSpPr>
      <dsp:spPr>
        <a:xfrm>
          <a:off x="0" y="3462955"/>
          <a:ext cx="5012532" cy="661635"/>
        </a:xfrm>
        <a:prstGeom prst="roundRect">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Hipertensão Arterial</a:t>
          </a:r>
          <a:endParaRPr lang="en-US" sz="2900" kern="1200"/>
        </a:p>
      </dsp:txBody>
      <dsp:txXfrm>
        <a:off x="32298" y="3495253"/>
        <a:ext cx="4947936" cy="597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F782-79E6-9244-9424-1B7C95FDAA70}">
      <dsp:nvSpPr>
        <dsp:cNvPr id="0" name=""/>
        <dsp:cNvSpPr/>
      </dsp:nvSpPr>
      <dsp:spPr>
        <a:xfrm>
          <a:off x="0" y="7393"/>
          <a:ext cx="7772400" cy="5475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Menstruação na mulher</a:t>
          </a:r>
        </a:p>
      </dsp:txBody>
      <dsp:txXfrm>
        <a:off x="26730" y="34123"/>
        <a:ext cx="7718940" cy="494099"/>
      </dsp:txXfrm>
    </dsp:sp>
    <dsp:sp modelId="{1BBE4568-732C-0142-835F-F7D4DA0431DE}">
      <dsp:nvSpPr>
        <dsp:cNvPr id="0" name=""/>
        <dsp:cNvSpPr/>
      </dsp:nvSpPr>
      <dsp:spPr>
        <a:xfrm>
          <a:off x="0" y="624073"/>
          <a:ext cx="7772400" cy="54755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Corantes na urina</a:t>
          </a:r>
        </a:p>
      </dsp:txBody>
      <dsp:txXfrm>
        <a:off x="26730" y="650803"/>
        <a:ext cx="7718940" cy="494099"/>
      </dsp:txXfrm>
    </dsp:sp>
    <dsp:sp modelId="{557179C5-4E07-1B4F-A93F-138B751DF281}">
      <dsp:nvSpPr>
        <dsp:cNvPr id="0" name=""/>
        <dsp:cNvSpPr/>
      </dsp:nvSpPr>
      <dsp:spPr>
        <a:xfrm>
          <a:off x="0" y="1240753"/>
          <a:ext cx="7772400" cy="54755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Infecção Viral</a:t>
          </a:r>
        </a:p>
      </dsp:txBody>
      <dsp:txXfrm>
        <a:off x="26730" y="1267483"/>
        <a:ext cx="7718940" cy="494099"/>
      </dsp:txXfrm>
    </dsp:sp>
    <dsp:sp modelId="{604B7327-4E91-3B46-9E58-171F7EE4854E}">
      <dsp:nvSpPr>
        <dsp:cNvPr id="0" name=""/>
        <dsp:cNvSpPr/>
      </dsp:nvSpPr>
      <dsp:spPr>
        <a:xfrm>
          <a:off x="0" y="1857433"/>
          <a:ext cx="7772400" cy="54755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Exercícios físicos vigoros</a:t>
          </a:r>
        </a:p>
      </dsp:txBody>
      <dsp:txXfrm>
        <a:off x="26730" y="1884163"/>
        <a:ext cx="7718940" cy="494099"/>
      </dsp:txXfrm>
    </dsp:sp>
    <dsp:sp modelId="{9A335416-755D-2642-965D-92C6A98E4D46}">
      <dsp:nvSpPr>
        <dsp:cNvPr id="0" name=""/>
        <dsp:cNvSpPr/>
      </dsp:nvSpPr>
      <dsp:spPr>
        <a:xfrm>
          <a:off x="0" y="2474113"/>
          <a:ext cx="7772400" cy="547559"/>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Trauma</a:t>
          </a:r>
        </a:p>
      </dsp:txBody>
      <dsp:txXfrm>
        <a:off x="26730" y="2500843"/>
        <a:ext cx="7718940" cy="4940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DCB94-1740-514D-B066-B710907F5572}" type="datetimeFigureOut">
              <a:rPr lang="en-US" smtClean="0"/>
              <a:t>3/18/25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CB6F6-EC08-F041-A39B-BA11114718A5}" type="slidenum">
              <a:rPr lang="en-US" smtClean="0"/>
              <a:t>‹nº›</a:t>
            </a:fld>
            <a:endParaRPr lang="en-US"/>
          </a:p>
        </p:txBody>
      </p:sp>
    </p:spTree>
    <p:extLst>
      <p:ext uri="{BB962C8B-B14F-4D97-AF65-F5344CB8AC3E}">
        <p14:creationId xmlns:p14="http://schemas.microsoft.com/office/powerpoint/2010/main" val="2571273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CCCB6F6-EC08-F041-A39B-BA11114718A5}" type="slidenum">
              <a:rPr lang="en-US" smtClean="0"/>
              <a:t>1</a:t>
            </a:fld>
            <a:endParaRPr lang="en-US"/>
          </a:p>
        </p:txBody>
      </p:sp>
    </p:spTree>
    <p:extLst>
      <p:ext uri="{BB962C8B-B14F-4D97-AF65-F5344CB8AC3E}">
        <p14:creationId xmlns:p14="http://schemas.microsoft.com/office/powerpoint/2010/main" val="1972359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30</a:t>
            </a:fld>
            <a:endParaRPr lang="pt-BR"/>
          </a:p>
        </p:txBody>
      </p:sp>
    </p:spTree>
    <p:extLst>
      <p:ext uri="{BB962C8B-B14F-4D97-AF65-F5344CB8AC3E}">
        <p14:creationId xmlns:p14="http://schemas.microsoft.com/office/powerpoint/2010/main" val="330105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31</a:t>
            </a:fld>
            <a:endParaRPr lang="pt-BR"/>
          </a:p>
        </p:txBody>
      </p:sp>
    </p:spTree>
    <p:extLst>
      <p:ext uri="{BB962C8B-B14F-4D97-AF65-F5344CB8AC3E}">
        <p14:creationId xmlns:p14="http://schemas.microsoft.com/office/powerpoint/2010/main" val="39110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877292E4-ECDF-D5F3-78A1-A2F44CF99D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D67D6294-C75C-014A-BCD7-A3D7DF8DC39A}" type="slidenum">
              <a:rPr lang="pt-BR" altLang="pt-BR" sz="1000"/>
              <a:pPr/>
              <a:t>32</a:t>
            </a:fld>
            <a:endParaRPr lang="pt-BR" altLang="pt-BR" sz="1000"/>
          </a:p>
        </p:txBody>
      </p:sp>
      <p:sp>
        <p:nvSpPr>
          <p:cNvPr id="48130" name="Rectangle 2">
            <a:extLst>
              <a:ext uri="{FF2B5EF4-FFF2-40B4-BE49-F238E27FC236}">
                <a16:creationId xmlns:a16="http://schemas.microsoft.com/office/drawing/2014/main" id="{DB177DC2-EE69-BC43-2716-A25F04D7930A}"/>
              </a:ext>
            </a:extLst>
          </p:cNvPr>
          <p:cNvSpPr>
            <a:spLocks noGrp="1" noRot="1" noChangeAspect="1" noChangeArrowheads="1" noTextEdit="1"/>
          </p:cNvSpPr>
          <p:nvPr>
            <p:ph type="sldImg"/>
          </p:nvPr>
        </p:nvSpPr>
        <p:spPr>
          <a:xfrm>
            <a:off x="1150938" y="692150"/>
            <a:ext cx="4556125" cy="3416300"/>
          </a:xfrm>
          <a:ln cap="flat"/>
        </p:spPr>
      </p:sp>
      <p:sp>
        <p:nvSpPr>
          <p:cNvPr id="48131" name="Rectangle 3">
            <a:extLst>
              <a:ext uri="{FF2B5EF4-FFF2-40B4-BE49-F238E27FC236}">
                <a16:creationId xmlns:a16="http://schemas.microsoft.com/office/drawing/2014/main" id="{010F818A-2252-C58F-8645-86935529D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34</a:t>
            </a:fld>
            <a:endParaRPr lang="pt-BR"/>
          </a:p>
        </p:txBody>
      </p:sp>
    </p:spTree>
    <p:extLst>
      <p:ext uri="{BB962C8B-B14F-4D97-AF65-F5344CB8AC3E}">
        <p14:creationId xmlns:p14="http://schemas.microsoft.com/office/powerpoint/2010/main" val="414379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8EA2E38-B885-F35D-898E-CEA9686336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62BE1C68-0569-6B48-941E-B75C57658E53}" type="slidenum">
              <a:rPr lang="pt-BR" altLang="pt-BR" sz="1000"/>
              <a:pPr/>
              <a:t>36</a:t>
            </a:fld>
            <a:endParaRPr lang="pt-BR" altLang="pt-BR" sz="1000"/>
          </a:p>
        </p:txBody>
      </p:sp>
      <p:sp>
        <p:nvSpPr>
          <p:cNvPr id="27650" name="Rectangle 2">
            <a:extLst>
              <a:ext uri="{FF2B5EF4-FFF2-40B4-BE49-F238E27FC236}">
                <a16:creationId xmlns:a16="http://schemas.microsoft.com/office/drawing/2014/main" id="{B21F4A76-4DB9-99EA-8E39-AAA6CFC71D1F}"/>
              </a:ext>
            </a:extLst>
          </p:cNvPr>
          <p:cNvSpPr>
            <a:spLocks noGrp="1" noRot="1" noChangeAspect="1" noChangeArrowheads="1" noTextEdit="1"/>
          </p:cNvSpPr>
          <p:nvPr>
            <p:ph type="sldImg"/>
          </p:nvPr>
        </p:nvSpPr>
        <p:spPr>
          <a:xfrm>
            <a:off x="1150938" y="692150"/>
            <a:ext cx="4556125" cy="3416300"/>
          </a:xfrm>
          <a:ln cap="flat"/>
        </p:spPr>
      </p:sp>
      <p:sp>
        <p:nvSpPr>
          <p:cNvPr id="27651" name="Rectangle 3">
            <a:extLst>
              <a:ext uri="{FF2B5EF4-FFF2-40B4-BE49-F238E27FC236}">
                <a16:creationId xmlns:a16="http://schemas.microsoft.com/office/drawing/2014/main" id="{6E12DBD7-B1EC-035E-D934-4C5F38A6F9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49F59F4A-DE0A-8D3E-6EBE-FEB71BDA22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FCD2F7B6-BDAD-9047-82EC-B769D9A5E05E}" type="slidenum">
              <a:rPr lang="pt-BR" altLang="pt-BR" sz="1000"/>
              <a:pPr/>
              <a:t>37</a:t>
            </a:fld>
            <a:endParaRPr lang="pt-BR" altLang="pt-BR" sz="1000"/>
          </a:p>
        </p:txBody>
      </p:sp>
      <p:sp>
        <p:nvSpPr>
          <p:cNvPr id="29698" name="Rectangle 2">
            <a:extLst>
              <a:ext uri="{FF2B5EF4-FFF2-40B4-BE49-F238E27FC236}">
                <a16:creationId xmlns:a16="http://schemas.microsoft.com/office/drawing/2014/main" id="{B8B4C603-7E8A-5E4E-5226-A23278EB25BE}"/>
              </a:ext>
            </a:extLst>
          </p:cNvPr>
          <p:cNvSpPr>
            <a:spLocks noGrp="1" noRot="1" noChangeAspect="1" noChangeArrowheads="1" noTextEdit="1"/>
          </p:cNvSpPr>
          <p:nvPr>
            <p:ph type="sldImg"/>
          </p:nvPr>
        </p:nvSpPr>
        <p:spPr>
          <a:xfrm>
            <a:off x="1150938" y="692150"/>
            <a:ext cx="4556125" cy="3416300"/>
          </a:xfrm>
          <a:ln cap="flat"/>
        </p:spPr>
      </p:sp>
      <p:sp>
        <p:nvSpPr>
          <p:cNvPr id="29699" name="Rectangle 3">
            <a:extLst>
              <a:ext uri="{FF2B5EF4-FFF2-40B4-BE49-F238E27FC236}">
                <a16:creationId xmlns:a16="http://schemas.microsoft.com/office/drawing/2014/main" id="{AC9E65D6-9F1C-7087-9201-7CE8D6F4DC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9F571DF7-6B63-06B0-E356-9228AC4F2D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BC91FD30-EFE8-994A-8725-7FB5D6D6F010}" type="slidenum">
              <a:rPr lang="pt-BR" altLang="pt-BR" sz="1000"/>
              <a:pPr/>
              <a:t>38</a:t>
            </a:fld>
            <a:endParaRPr lang="pt-BR" altLang="pt-BR" sz="1000"/>
          </a:p>
        </p:txBody>
      </p:sp>
      <p:sp>
        <p:nvSpPr>
          <p:cNvPr id="31746" name="Rectangle 2">
            <a:extLst>
              <a:ext uri="{FF2B5EF4-FFF2-40B4-BE49-F238E27FC236}">
                <a16:creationId xmlns:a16="http://schemas.microsoft.com/office/drawing/2014/main" id="{C0392987-C815-B4E2-63FF-37645F74C41A}"/>
              </a:ext>
            </a:extLst>
          </p:cNvPr>
          <p:cNvSpPr>
            <a:spLocks noGrp="1" noRot="1" noChangeAspect="1" noChangeArrowheads="1" noTextEdit="1"/>
          </p:cNvSpPr>
          <p:nvPr>
            <p:ph type="sldImg"/>
          </p:nvPr>
        </p:nvSpPr>
        <p:spPr>
          <a:xfrm>
            <a:off x="1150938" y="692150"/>
            <a:ext cx="4556125" cy="3416300"/>
          </a:xfrm>
          <a:ln cap="flat"/>
        </p:spPr>
      </p:sp>
      <p:sp>
        <p:nvSpPr>
          <p:cNvPr id="31747" name="Rectangle 3">
            <a:extLst>
              <a:ext uri="{FF2B5EF4-FFF2-40B4-BE49-F238E27FC236}">
                <a16:creationId xmlns:a16="http://schemas.microsoft.com/office/drawing/2014/main" id="{2F5BF361-7EBD-806D-76F8-8DA01E2FEB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0A92483-D5B3-6099-4625-A13D36CB42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7CBCC61F-AFDC-DD40-B6CD-505E9F837CC0}" type="slidenum">
              <a:rPr lang="pt-BR" altLang="pt-BR" sz="1000"/>
              <a:pPr/>
              <a:t>39</a:t>
            </a:fld>
            <a:endParaRPr lang="pt-BR" altLang="pt-BR" sz="1000"/>
          </a:p>
        </p:txBody>
      </p:sp>
      <p:sp>
        <p:nvSpPr>
          <p:cNvPr id="44034" name="Rectangle 2">
            <a:extLst>
              <a:ext uri="{FF2B5EF4-FFF2-40B4-BE49-F238E27FC236}">
                <a16:creationId xmlns:a16="http://schemas.microsoft.com/office/drawing/2014/main" id="{E62F7D9C-B373-04E7-4ACD-ADEC1ADF66D1}"/>
              </a:ext>
            </a:extLst>
          </p:cNvPr>
          <p:cNvSpPr>
            <a:spLocks noGrp="1" noRot="1" noChangeAspect="1" noChangeArrowheads="1" noTextEdit="1"/>
          </p:cNvSpPr>
          <p:nvPr>
            <p:ph type="sldImg"/>
          </p:nvPr>
        </p:nvSpPr>
        <p:spPr>
          <a:xfrm>
            <a:off x="1150938" y="692150"/>
            <a:ext cx="4556125" cy="3416300"/>
          </a:xfrm>
          <a:ln cap="flat"/>
        </p:spPr>
      </p:sp>
      <p:sp>
        <p:nvSpPr>
          <p:cNvPr id="44035" name="Rectangle 3">
            <a:extLst>
              <a:ext uri="{FF2B5EF4-FFF2-40B4-BE49-F238E27FC236}">
                <a16:creationId xmlns:a16="http://schemas.microsoft.com/office/drawing/2014/main" id="{FC260941-AFDD-FA30-ABF9-E4C218FEFA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6FF8A83D-896D-6FD6-A765-7AD43DFCB4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1793E0FF-D4AE-A84D-B961-813DB4DA78CA}" type="slidenum">
              <a:rPr lang="pt-BR" altLang="pt-BR" sz="1000"/>
              <a:pPr/>
              <a:t>40</a:t>
            </a:fld>
            <a:endParaRPr lang="pt-BR" altLang="pt-BR" sz="1000"/>
          </a:p>
        </p:txBody>
      </p:sp>
      <p:sp>
        <p:nvSpPr>
          <p:cNvPr id="46082" name="Rectangle 2">
            <a:extLst>
              <a:ext uri="{FF2B5EF4-FFF2-40B4-BE49-F238E27FC236}">
                <a16:creationId xmlns:a16="http://schemas.microsoft.com/office/drawing/2014/main" id="{4F8E7DB0-9AD5-D7CE-2998-DFB056D9F70B}"/>
              </a:ext>
            </a:extLst>
          </p:cNvPr>
          <p:cNvSpPr>
            <a:spLocks noGrp="1" noRot="1" noChangeAspect="1" noChangeArrowheads="1" noTextEdit="1"/>
          </p:cNvSpPr>
          <p:nvPr>
            <p:ph type="sldImg"/>
          </p:nvPr>
        </p:nvSpPr>
        <p:spPr>
          <a:xfrm>
            <a:off x="1150938" y="692150"/>
            <a:ext cx="4556125" cy="3416300"/>
          </a:xfrm>
          <a:ln cap="flat"/>
        </p:spPr>
      </p:sp>
      <p:sp>
        <p:nvSpPr>
          <p:cNvPr id="46083" name="Rectangle 3">
            <a:extLst>
              <a:ext uri="{FF2B5EF4-FFF2-40B4-BE49-F238E27FC236}">
                <a16:creationId xmlns:a16="http://schemas.microsoft.com/office/drawing/2014/main" id="{F97C0FA1-EDA9-724F-D2BC-16432A9758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pt-BR"/>
          </a:p>
        </p:txBody>
      </p:sp>
    </p:spTree>
    <p:extLst>
      <p:ext uri="{BB962C8B-B14F-4D97-AF65-F5344CB8AC3E}">
        <p14:creationId xmlns:p14="http://schemas.microsoft.com/office/powerpoint/2010/main" val="108777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22</a:t>
            </a:fld>
            <a:endParaRPr lang="pt-BR"/>
          </a:p>
        </p:txBody>
      </p:sp>
    </p:spTree>
    <p:extLst>
      <p:ext uri="{BB962C8B-B14F-4D97-AF65-F5344CB8AC3E}">
        <p14:creationId xmlns:p14="http://schemas.microsoft.com/office/powerpoint/2010/main" val="309927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7F0454-03DF-A749-B861-7B367E4F0E71}" type="slidenum">
              <a:rPr lang="en-GB"/>
              <a:pPr eaLnBrk="1" hangingPunct="1"/>
              <a:t>50</a:t>
            </a:fld>
            <a:endParaRPr lang="en-GB"/>
          </a:p>
        </p:txBody>
      </p:sp>
      <p:sp>
        <p:nvSpPr>
          <p:cNvPr id="56324" name="Rectangle 2"/>
          <p:cNvSpPr>
            <a:spLocks noGrp="1" noRot="1" noChangeAspect="1" noChangeArrowheads="1" noTextEdit="1"/>
          </p:cNvSpPr>
          <p:nvPr>
            <p:ph type="sldImg"/>
          </p:nvPr>
        </p:nvSpPr>
        <p:spPr>
          <a:xfrm>
            <a:off x="1154113" y="692150"/>
            <a:ext cx="4552950" cy="3414713"/>
          </a:xfrm>
          <a:ln w="12700" cap="flat">
            <a:solidFill>
              <a:schemeClr val="tx1"/>
            </a:solidFill>
          </a:ln>
        </p:spPr>
      </p:sp>
      <p:sp>
        <p:nvSpPr>
          <p:cNvPr id="56325" name="Rectangle 3"/>
          <p:cNvSpPr>
            <a:spLocks noGrp="1" noChangeArrowheads="1"/>
          </p:cNvSpPr>
          <p:nvPr>
            <p:ph type="body" idx="1"/>
          </p:nvPr>
        </p:nvSpPr>
        <p:spPr>
          <a:xfrm>
            <a:off x="902756" y="4332909"/>
            <a:ext cx="5041062" cy="41135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030" tIns="44638" rIns="102030" bIns="44638"/>
          <a:lstStyle/>
          <a:p>
            <a:pPr eaLnBrk="1" hangingPunct="1"/>
            <a:r>
              <a:rPr lang="en-US" dirty="0"/>
              <a:t>A </a:t>
            </a:r>
            <a:r>
              <a:rPr lang="en-US" dirty="0" err="1"/>
              <a:t>inervação</a:t>
            </a:r>
            <a:r>
              <a:rPr lang="en-US" dirty="0"/>
              <a:t> do </a:t>
            </a:r>
            <a:r>
              <a:rPr lang="en-US" dirty="0" err="1"/>
              <a:t>tratro</a:t>
            </a:r>
            <a:r>
              <a:rPr lang="en-US" dirty="0"/>
              <a:t> </a:t>
            </a:r>
            <a:r>
              <a:rPr lang="en-US" dirty="0" err="1"/>
              <a:t>urinário</a:t>
            </a:r>
            <a:r>
              <a:rPr lang="en-US" dirty="0"/>
              <a:t> </a:t>
            </a:r>
            <a:r>
              <a:rPr lang="en-US" dirty="0" err="1"/>
              <a:t>é</a:t>
            </a:r>
            <a:r>
              <a:rPr lang="en-US" dirty="0"/>
              <a:t> </a:t>
            </a:r>
            <a:r>
              <a:rPr lang="en-US" dirty="0" err="1"/>
              <a:t>feita</a:t>
            </a:r>
            <a:r>
              <a:rPr lang="en-US" dirty="0"/>
              <a:t> </a:t>
            </a:r>
            <a:r>
              <a:rPr lang="en-US" dirty="0" err="1"/>
              <a:t>pelo</a:t>
            </a:r>
            <a:r>
              <a:rPr lang="en-US" dirty="0"/>
              <a:t> </a:t>
            </a:r>
            <a:r>
              <a:rPr lang="en-US" dirty="0" err="1"/>
              <a:t>Sistema</a:t>
            </a:r>
            <a:r>
              <a:rPr lang="en-US" dirty="0"/>
              <a:t> </a:t>
            </a:r>
            <a:r>
              <a:rPr lang="en-US" dirty="0" err="1"/>
              <a:t>Nervoso</a:t>
            </a:r>
            <a:r>
              <a:rPr lang="en-US" dirty="0"/>
              <a:t> Central e </a:t>
            </a:r>
            <a:r>
              <a:rPr lang="en-US" dirty="0" err="1"/>
              <a:t>Periférico</a:t>
            </a:r>
            <a:r>
              <a:rPr lang="en-US" dirty="0"/>
              <a:t>.</a:t>
            </a:r>
          </a:p>
          <a:p>
            <a:pPr eaLnBrk="1" hangingPunct="1"/>
            <a:r>
              <a:rPr lang="en-US" dirty="0"/>
              <a:t>O </a:t>
            </a:r>
            <a:r>
              <a:rPr lang="en-US" dirty="0" err="1"/>
              <a:t>córtex</a:t>
            </a:r>
            <a:r>
              <a:rPr lang="en-US" dirty="0"/>
              <a:t> cerebral </a:t>
            </a:r>
            <a:r>
              <a:rPr lang="en-US" dirty="0" err="1"/>
              <a:t>manda</a:t>
            </a:r>
            <a:r>
              <a:rPr lang="en-US" dirty="0"/>
              <a:t> </a:t>
            </a:r>
            <a:r>
              <a:rPr lang="en-US" dirty="0" err="1"/>
              <a:t>impulsos</a:t>
            </a:r>
            <a:r>
              <a:rPr lang="en-US" dirty="0"/>
              <a:t> </a:t>
            </a:r>
            <a:r>
              <a:rPr lang="en-US" dirty="0" err="1"/>
              <a:t>nervosos</a:t>
            </a:r>
            <a:r>
              <a:rPr lang="en-US" dirty="0"/>
              <a:t> </a:t>
            </a:r>
            <a:r>
              <a:rPr lang="en-US" dirty="0" err="1"/>
              <a:t>para</a:t>
            </a:r>
            <a:r>
              <a:rPr lang="en-US" dirty="0"/>
              <a:t> a </a:t>
            </a:r>
            <a:r>
              <a:rPr lang="en-US" dirty="0" err="1"/>
              <a:t>bexiga</a:t>
            </a:r>
            <a:r>
              <a:rPr lang="en-US" dirty="0"/>
              <a:t>, </a:t>
            </a:r>
            <a:r>
              <a:rPr lang="en-US" dirty="0" err="1"/>
              <a:t>para</a:t>
            </a:r>
            <a:r>
              <a:rPr lang="en-US" dirty="0"/>
              <a:t> a </a:t>
            </a:r>
            <a:r>
              <a:rPr lang="en-US" dirty="0" err="1"/>
              <a:t>uretra</a:t>
            </a:r>
            <a:r>
              <a:rPr lang="en-US" dirty="0"/>
              <a:t>, </a:t>
            </a:r>
            <a:r>
              <a:rPr lang="en-US" dirty="0" err="1"/>
              <a:t>para</a:t>
            </a:r>
            <a:r>
              <a:rPr lang="en-US" dirty="0"/>
              <a:t> o </a:t>
            </a:r>
            <a:r>
              <a:rPr lang="en-US" dirty="0" err="1"/>
              <a:t>esfincter</a:t>
            </a:r>
            <a:r>
              <a:rPr lang="en-US" dirty="0"/>
              <a:t> </a:t>
            </a:r>
            <a:r>
              <a:rPr lang="en-US" dirty="0" err="1"/>
              <a:t>externo</a:t>
            </a:r>
            <a:r>
              <a:rPr lang="en-US" dirty="0"/>
              <a:t> da </a:t>
            </a:r>
            <a:r>
              <a:rPr lang="en-US" dirty="0" err="1"/>
              <a:t>uretra</a:t>
            </a:r>
            <a:r>
              <a:rPr lang="en-US" dirty="0"/>
              <a:t> e </a:t>
            </a:r>
            <a:r>
              <a:rPr lang="en-US" dirty="0" err="1"/>
              <a:t>para</a:t>
            </a:r>
            <a:r>
              <a:rPr lang="en-US" dirty="0"/>
              <a:t> a </a:t>
            </a:r>
            <a:r>
              <a:rPr lang="en-US" dirty="0" err="1"/>
              <a:t>musculatura</a:t>
            </a:r>
            <a:r>
              <a:rPr lang="en-US" dirty="0"/>
              <a:t> do </a:t>
            </a:r>
            <a:r>
              <a:rPr lang="en-US" dirty="0" err="1"/>
              <a:t>assoalho</a:t>
            </a:r>
            <a:r>
              <a:rPr lang="en-US" dirty="0"/>
              <a:t> </a:t>
            </a:r>
            <a:r>
              <a:rPr lang="en-US" dirty="0" err="1"/>
              <a:t>pélvico</a:t>
            </a:r>
            <a:r>
              <a:rPr lang="en-US" dirty="0"/>
              <a:t> </a:t>
            </a:r>
            <a:r>
              <a:rPr lang="en-US" dirty="0" err="1"/>
              <a:t>através</a:t>
            </a:r>
            <a:r>
              <a:rPr lang="en-US" dirty="0"/>
              <a:t> dos </a:t>
            </a:r>
            <a:r>
              <a:rPr lang="en-US" dirty="0" err="1"/>
              <a:t>nervos</a:t>
            </a:r>
            <a:r>
              <a:rPr lang="en-US" dirty="0"/>
              <a:t> </a:t>
            </a:r>
            <a:r>
              <a:rPr lang="en-US" dirty="0" err="1"/>
              <a:t>que</a:t>
            </a:r>
            <a:r>
              <a:rPr lang="en-US" dirty="0"/>
              <a:t> </a:t>
            </a:r>
            <a:r>
              <a:rPr lang="en-US" dirty="0" err="1"/>
              <a:t>saem</a:t>
            </a:r>
            <a:r>
              <a:rPr lang="en-US" dirty="0"/>
              <a:t> da </a:t>
            </a:r>
            <a:r>
              <a:rPr lang="en-US" dirty="0" err="1"/>
              <a:t>medula</a:t>
            </a:r>
            <a:r>
              <a:rPr lang="en-US" dirty="0"/>
              <a:t> </a:t>
            </a:r>
            <a:r>
              <a:rPr lang="en-US" dirty="0" err="1"/>
              <a:t>espinal</a:t>
            </a:r>
            <a:r>
              <a:rPr lang="en-US" dirty="0"/>
              <a:t>: </a:t>
            </a:r>
            <a:r>
              <a:rPr lang="en-US" dirty="0" err="1"/>
              <a:t>os</a:t>
            </a:r>
            <a:r>
              <a:rPr lang="en-US" dirty="0"/>
              <a:t> </a:t>
            </a:r>
            <a:r>
              <a:rPr lang="en-US" dirty="0" err="1"/>
              <a:t>nervos</a:t>
            </a:r>
            <a:r>
              <a:rPr lang="en-US" dirty="0"/>
              <a:t> </a:t>
            </a:r>
            <a:r>
              <a:rPr lang="en-US" dirty="0" err="1"/>
              <a:t>hipogástricos</a:t>
            </a:r>
            <a:r>
              <a:rPr lang="en-US" dirty="0"/>
              <a:t>, </a:t>
            </a:r>
            <a:r>
              <a:rPr lang="en-US" dirty="0" err="1"/>
              <a:t>pélvicos</a:t>
            </a:r>
            <a:r>
              <a:rPr lang="en-US" dirty="0"/>
              <a:t> e </a:t>
            </a:r>
            <a:r>
              <a:rPr lang="en-US" dirty="0" err="1"/>
              <a:t>pudendos</a:t>
            </a:r>
            <a:r>
              <a:rPr lang="en-US" dirty="0"/>
              <a:t>. </a:t>
            </a:r>
            <a:r>
              <a:rPr lang="en-US" dirty="0" err="1"/>
              <a:t>Esses</a:t>
            </a:r>
            <a:r>
              <a:rPr lang="en-US" dirty="0"/>
              <a:t> </a:t>
            </a:r>
            <a:r>
              <a:rPr lang="en-US" dirty="0" err="1"/>
              <a:t>por</a:t>
            </a:r>
            <a:r>
              <a:rPr lang="en-US" dirty="0"/>
              <a:t> </a:t>
            </a:r>
            <a:r>
              <a:rPr lang="en-US" dirty="0" err="1"/>
              <a:t>sua</a:t>
            </a:r>
            <a:r>
              <a:rPr lang="en-US" dirty="0"/>
              <a:t> </a:t>
            </a:r>
            <a:r>
              <a:rPr lang="en-US" dirty="0" err="1"/>
              <a:t>vez</a:t>
            </a:r>
            <a:r>
              <a:rPr lang="en-US" dirty="0"/>
              <a:t>, </a:t>
            </a:r>
            <a:r>
              <a:rPr lang="en-US" dirty="0" err="1"/>
              <a:t>mandam</a:t>
            </a:r>
            <a:r>
              <a:rPr lang="en-US" dirty="0"/>
              <a:t> </a:t>
            </a:r>
            <a:r>
              <a:rPr lang="en-US" dirty="0" err="1"/>
              <a:t>os</a:t>
            </a:r>
            <a:r>
              <a:rPr lang="en-US" dirty="0"/>
              <a:t> </a:t>
            </a:r>
            <a:r>
              <a:rPr lang="en-US" dirty="0" err="1"/>
              <a:t>órgão</a:t>
            </a:r>
            <a:r>
              <a:rPr lang="en-US" dirty="0"/>
              <a:t> </a:t>
            </a:r>
            <a:r>
              <a:rPr lang="en-US" dirty="0" err="1"/>
              <a:t>executarem</a:t>
            </a:r>
            <a:r>
              <a:rPr lang="en-US" dirty="0"/>
              <a:t> as </a:t>
            </a:r>
            <a:r>
              <a:rPr lang="en-US" dirty="0" err="1"/>
              <a:t>funções</a:t>
            </a:r>
            <a:r>
              <a:rPr lang="en-US" dirty="0"/>
              <a:t> </a:t>
            </a:r>
            <a:r>
              <a:rPr lang="en-US" dirty="0" err="1"/>
              <a:t>através</a:t>
            </a:r>
            <a:r>
              <a:rPr lang="en-US" dirty="0"/>
              <a:t> da </a:t>
            </a:r>
            <a:r>
              <a:rPr lang="en-US" dirty="0" err="1"/>
              <a:t>liberação</a:t>
            </a:r>
            <a:r>
              <a:rPr lang="en-US" dirty="0"/>
              <a:t> de </a:t>
            </a:r>
            <a:r>
              <a:rPr lang="en-US" dirty="0" err="1"/>
              <a:t>neurotransmissores</a:t>
            </a:r>
            <a:r>
              <a:rPr lang="en-US" dirty="0"/>
              <a:t>. </a:t>
            </a:r>
            <a:r>
              <a:rPr lang="en-US" dirty="0" err="1"/>
              <a:t>Ora</a:t>
            </a:r>
            <a:r>
              <a:rPr lang="en-US" dirty="0"/>
              <a:t>, </a:t>
            </a:r>
            <a:r>
              <a:rPr lang="en-US" dirty="0" err="1"/>
              <a:t>toda</a:t>
            </a:r>
            <a:r>
              <a:rPr lang="en-US" dirty="0"/>
              <a:t> </a:t>
            </a:r>
            <a:r>
              <a:rPr lang="en-US" dirty="0" err="1"/>
              <a:t>vez</a:t>
            </a:r>
            <a:r>
              <a:rPr lang="en-US" dirty="0"/>
              <a:t> </a:t>
            </a:r>
            <a:r>
              <a:rPr lang="en-US" dirty="0" err="1"/>
              <a:t>que</a:t>
            </a:r>
            <a:r>
              <a:rPr lang="en-US" dirty="0"/>
              <a:t> </a:t>
            </a:r>
            <a:r>
              <a:rPr lang="en-US" dirty="0" err="1"/>
              <a:t>falamos</a:t>
            </a:r>
            <a:r>
              <a:rPr lang="en-US" dirty="0"/>
              <a:t> de </a:t>
            </a:r>
            <a:r>
              <a:rPr lang="en-US" dirty="0" err="1"/>
              <a:t>neurotransmissores</a:t>
            </a:r>
            <a:r>
              <a:rPr lang="en-US" dirty="0"/>
              <a:t>, </a:t>
            </a:r>
            <a:r>
              <a:rPr lang="en-US" dirty="0" err="1"/>
              <a:t>sabemos</a:t>
            </a:r>
            <a:r>
              <a:rPr lang="en-US" dirty="0"/>
              <a:t> </a:t>
            </a:r>
            <a:r>
              <a:rPr lang="en-US" dirty="0" err="1"/>
              <a:t>que</a:t>
            </a:r>
            <a:r>
              <a:rPr lang="en-US" dirty="0"/>
              <a:t> </a:t>
            </a:r>
            <a:r>
              <a:rPr lang="en-US" dirty="0" err="1"/>
              <a:t>nos</a:t>
            </a:r>
            <a:r>
              <a:rPr lang="en-US" dirty="0"/>
              <a:t> </a:t>
            </a:r>
            <a:r>
              <a:rPr lang="en-US" dirty="0" err="1"/>
              <a:t>órgãos</a:t>
            </a:r>
            <a:r>
              <a:rPr lang="en-US" dirty="0"/>
              <a:t> </a:t>
            </a:r>
            <a:r>
              <a:rPr lang="en-US" dirty="0" err="1"/>
              <a:t>alvo</a:t>
            </a:r>
            <a:r>
              <a:rPr lang="en-US" dirty="0"/>
              <a:t>, </a:t>
            </a:r>
            <a:r>
              <a:rPr lang="en-US" dirty="0" err="1"/>
              <a:t>vão</a:t>
            </a:r>
            <a:r>
              <a:rPr lang="en-US" dirty="0"/>
              <a:t> </a:t>
            </a:r>
            <a:r>
              <a:rPr lang="en-US" dirty="0" err="1"/>
              <a:t>existir</a:t>
            </a:r>
            <a:r>
              <a:rPr lang="en-US" dirty="0"/>
              <a:t> </a:t>
            </a:r>
            <a:r>
              <a:rPr lang="en-US" dirty="0" err="1"/>
              <a:t>os</a:t>
            </a:r>
            <a:r>
              <a:rPr lang="en-US" dirty="0"/>
              <a:t> </a:t>
            </a:r>
            <a:r>
              <a:rPr lang="en-US" dirty="0" err="1"/>
              <a:t>receptores</a:t>
            </a:r>
            <a:r>
              <a:rPr lang="en-US" dirty="0"/>
              <a:t> </a:t>
            </a:r>
            <a:r>
              <a:rPr lang="en-US" dirty="0" err="1"/>
              <a:t>nos</a:t>
            </a:r>
            <a:r>
              <a:rPr lang="en-US" dirty="0"/>
              <a:t> </a:t>
            </a:r>
            <a:r>
              <a:rPr lang="en-US" dirty="0" err="1"/>
              <a:t>quias</a:t>
            </a:r>
            <a:r>
              <a:rPr lang="en-US" dirty="0"/>
              <a:t> </a:t>
            </a:r>
            <a:r>
              <a:rPr lang="en-US" dirty="0" err="1"/>
              <a:t>esses</a:t>
            </a:r>
            <a:r>
              <a:rPr lang="en-US" dirty="0"/>
              <a:t> </a:t>
            </a:r>
            <a:r>
              <a:rPr lang="en-US" dirty="0" err="1"/>
              <a:t>neurotransmissores</a:t>
            </a:r>
            <a:r>
              <a:rPr lang="en-US" dirty="0"/>
              <a:t> </a:t>
            </a:r>
            <a:r>
              <a:rPr lang="en-US" dirty="0" err="1"/>
              <a:t>vão</a:t>
            </a:r>
            <a:r>
              <a:rPr lang="en-US" dirty="0"/>
              <a:t> se </a:t>
            </a:r>
            <a:r>
              <a:rPr lang="en-US" dirty="0" err="1"/>
              <a:t>ligar</a:t>
            </a:r>
            <a:r>
              <a:rPr lang="en-US" dirty="0"/>
              <a:t>. </a:t>
            </a:r>
          </a:p>
        </p:txBody>
      </p:sp>
    </p:spTree>
    <p:extLst>
      <p:ext uri="{BB962C8B-B14F-4D97-AF65-F5344CB8AC3E}">
        <p14:creationId xmlns:p14="http://schemas.microsoft.com/office/powerpoint/2010/main" val="1637866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527F20-FD61-AC45-AF09-8BFC69F98C6D}" type="slidenum">
              <a:rPr lang="en-GB"/>
              <a:pPr eaLnBrk="1" hangingPunct="1"/>
              <a:t>51</a:t>
            </a:fld>
            <a:endParaRPr lang="en-GB"/>
          </a:p>
        </p:txBody>
      </p:sp>
      <p:sp>
        <p:nvSpPr>
          <p:cNvPr id="57348" name="Rectangle 2"/>
          <p:cNvSpPr>
            <a:spLocks noGrp="1" noRot="1" noChangeAspect="1" noChangeArrowheads="1" noTextEdit="1"/>
          </p:cNvSpPr>
          <p:nvPr>
            <p:ph type="sldImg"/>
          </p:nvPr>
        </p:nvSpPr>
        <p:spPr>
          <a:xfrm>
            <a:off x="387350" y="1066800"/>
            <a:ext cx="6088063" cy="3425825"/>
          </a:xfrm>
          <a:ln/>
        </p:spPr>
      </p:sp>
      <p:sp>
        <p:nvSpPr>
          <p:cNvPr id="57349" name="Rectangle 3"/>
          <p:cNvSpPr>
            <a:spLocks noGrp="1" noChangeArrowheads="1"/>
          </p:cNvSpPr>
          <p:nvPr>
            <p:ph type="body" idx="1"/>
          </p:nvPr>
        </p:nvSpPr>
        <p:spPr>
          <a:xfrm>
            <a:off x="834192" y="5334610"/>
            <a:ext cx="5189616" cy="285887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826" tIns="45913" rIns="91826" bIns="45913"/>
          <a:lstStyle/>
          <a:p>
            <a:pPr marL="228600" indent="-228600" defTabSz="203200" eaLnBrk="1" hangingPunct="1"/>
            <a:endParaRPr lang="pt-BR" sz="2000" b="1"/>
          </a:p>
        </p:txBody>
      </p:sp>
    </p:spTree>
    <p:extLst>
      <p:ext uri="{BB962C8B-B14F-4D97-AF65-F5344CB8AC3E}">
        <p14:creationId xmlns:p14="http://schemas.microsoft.com/office/powerpoint/2010/main" val="74422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F8EEB-E0C9-4DD7-8C91-2E6EDDC1DC75}" type="slidenum">
              <a:rPr lang="pt-BR" altLang="pt-BR"/>
              <a:pPr/>
              <a:t>54</a:t>
            </a:fld>
            <a:endParaRPr lang="pt-BR" altLang="pt-BR"/>
          </a:p>
        </p:txBody>
      </p:sp>
      <p:sp>
        <p:nvSpPr>
          <p:cNvPr id="29698" name="Rectangle 2"/>
          <p:cNvSpPr>
            <a:spLocks noGrp="1" noChangeArrowheads="1"/>
          </p:cNvSpPr>
          <p:nvPr>
            <p:ph type="body" idx="1"/>
          </p:nvPr>
        </p:nvSpPr>
        <p:spPr>
          <a:xfrm>
            <a:off x="914400" y="4343400"/>
            <a:ext cx="5029200" cy="41148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76" tIns="44444" rIns="90476" bIns="44444"/>
          <a:lstStyle/>
          <a:p>
            <a:pPr>
              <a:buFontTx/>
              <a:buChar char="•"/>
            </a:pPr>
            <a:r>
              <a:rPr lang="en-US" altLang="pt-BR" sz="1000"/>
              <a:t>     GSUI is a clinical syndrome.  It needs to be emphasized that this represents a               </a:t>
            </a:r>
            <a:r>
              <a:rPr lang="en-US" altLang="pt-BR" sz="1000" u="sng"/>
              <a:t>condition</a:t>
            </a:r>
            <a:r>
              <a:rPr lang="en-US" altLang="pt-BR" sz="1000"/>
              <a:t> and not a dz process.  Symp. vs. sign vs. condition.</a:t>
            </a:r>
          </a:p>
          <a:p>
            <a:pPr>
              <a:buFontTx/>
              <a:buChar char="•"/>
            </a:pPr>
            <a:r>
              <a:rPr lang="en-US" altLang="pt-BR" sz="1000"/>
              <a:t>     Symptom “stress incontinence” does </a:t>
            </a:r>
            <a:r>
              <a:rPr lang="en-US" altLang="pt-BR" sz="1000" u="sng"/>
              <a:t>NOT</a:t>
            </a:r>
            <a:r>
              <a:rPr lang="en-US" altLang="pt-BR" sz="1000"/>
              <a:t> imply with condition of GSUI until urethral sphincteric failure is proved to be the underlying mechanism “stress” the </a:t>
            </a:r>
            <a:r>
              <a:rPr lang="en-US" altLang="pt-BR" sz="1000" i="1"/>
              <a:t>symptom</a:t>
            </a:r>
            <a:r>
              <a:rPr lang="en-US" altLang="pt-BR" sz="1000"/>
              <a:t> may be present in a variety of conditions.</a:t>
            </a:r>
          </a:p>
          <a:p>
            <a:pPr>
              <a:buFontTx/>
              <a:buChar char="•"/>
            </a:pPr>
            <a:r>
              <a:rPr lang="en-US" altLang="pt-BR" sz="1000"/>
              <a:t>     Many factors may induce a situation in which intravesicle pressure exceeds that of urethral resistance in absence of a detrusor contraction.  </a:t>
            </a:r>
          </a:p>
          <a:p>
            <a:pPr>
              <a:buFontTx/>
              <a:buChar char="•"/>
            </a:pPr>
            <a:r>
              <a:rPr lang="en-US" altLang="pt-BR" sz="1000"/>
              <a:t>     1.  Increased abdominal pressure secondary to:</a:t>
            </a:r>
          </a:p>
          <a:p>
            <a:pPr lvl="1"/>
            <a:r>
              <a:rPr lang="en-US" altLang="pt-BR" sz="1000"/>
              <a:t>-abdominopelvic tumors</a:t>
            </a:r>
          </a:p>
          <a:p>
            <a:r>
              <a:rPr lang="en-US" altLang="pt-BR" sz="1000"/>
              <a:t>             -obesity</a:t>
            </a:r>
          </a:p>
          <a:p>
            <a:r>
              <a:rPr lang="en-US" altLang="pt-BR" sz="1000"/>
              <a:t>             -COPD</a:t>
            </a:r>
          </a:p>
          <a:p>
            <a:r>
              <a:rPr lang="en-US" altLang="pt-BR" sz="1000"/>
              <a:t>     2.  Bladder over-distention</a:t>
            </a:r>
          </a:p>
          <a:p>
            <a:r>
              <a:rPr lang="en-US" altLang="pt-BR" sz="1000"/>
              <a:t>             -neurogenic bladder, infrequent voiding syndrome</a:t>
            </a:r>
          </a:p>
          <a:p>
            <a:r>
              <a:rPr lang="en-US" altLang="pt-BR" sz="1000"/>
              <a:t>     3.  *Urethral Incompetence</a:t>
            </a:r>
          </a:p>
          <a:p>
            <a:r>
              <a:rPr lang="en-US" altLang="pt-BR" sz="1000"/>
              <a:t>     4.  </a:t>
            </a:r>
            <a:r>
              <a:rPr lang="en-US" altLang="pt-BR" sz="1000" u="sng"/>
              <a:t>Medications</a:t>
            </a:r>
            <a:r>
              <a:rPr lang="en-US" altLang="pt-BR" sz="1000"/>
              <a:t>:  Progesterone mech.? Importance?</a:t>
            </a:r>
          </a:p>
          <a:p>
            <a:r>
              <a:rPr lang="en-US" altLang="pt-BR" sz="1000"/>
              <a:t>          - adrenergic blockers (anti HTN) eg. Aldomet, Catapress (Clonidine), Minipres,</a:t>
            </a:r>
          </a:p>
          <a:p>
            <a:r>
              <a:rPr lang="en-US" altLang="pt-BR" sz="1000"/>
              <a:t>          Dibenzyaline</a:t>
            </a:r>
          </a:p>
          <a:p>
            <a:r>
              <a:rPr lang="en-US" altLang="pt-BR" sz="1000"/>
              <a:t>          B - adrenergic stimulants, Terbutaline, Isoprel</a:t>
            </a:r>
          </a:p>
          <a:p>
            <a:r>
              <a:rPr lang="en-US" altLang="pt-BR" sz="1000"/>
              <a:t>          Skeletal muscle relaxants:  Valium, Robaxim, Librium, Norflex</a:t>
            </a:r>
          </a:p>
          <a:p>
            <a:r>
              <a:rPr lang="en-US" altLang="pt-BR" sz="1000" u="sng"/>
              <a:t>SST</a:t>
            </a:r>
            <a:r>
              <a:rPr lang="en-US" altLang="pt-BR" sz="1000"/>
              <a:t>:  should be standardized; pt. filled to “fullness”, in semi-upright position, pt. asked to cough forcefully, fluid exiting urethra at the peak of the cough= (+).  Avoid Bonney</a:t>
            </a:r>
            <a:endParaRPr lang="en-US" altLang="pt-BR" sz="1000" u="sng"/>
          </a:p>
          <a:p>
            <a:pPr>
              <a:buFontTx/>
              <a:buChar char="•"/>
            </a:pPr>
            <a:r>
              <a:rPr lang="en-US" altLang="pt-BR" sz="1000"/>
              <a:t>     “urge incontinence” most common in D.I., however not uncommon in G.S.I. Jarvis</a:t>
            </a:r>
          </a:p>
          <a:p>
            <a:r>
              <a:rPr lang="en-US" altLang="pt-BR" sz="1000"/>
              <a:t>     (1980) 70% - may be present in 50-60% of cases in older females</a:t>
            </a:r>
          </a:p>
          <a:p>
            <a:endParaRPr lang="en-US" altLang="pt-BR" sz="1000"/>
          </a:p>
        </p:txBody>
      </p:sp>
      <p:sp>
        <p:nvSpPr>
          <p:cNvPr id="29699" name="Rectangle 3"/>
          <p:cNvSpPr>
            <a:spLocks noGrp="1" noRot="1" noChangeAspect="1" noChangeArrowheads="1" noTextEdit="1"/>
          </p:cNvSpPr>
          <p:nvPr>
            <p:ph type="sldImg"/>
          </p:nvPr>
        </p:nvSpPr>
        <p:spPr>
          <a:xfrm>
            <a:off x="1152525" y="692150"/>
            <a:ext cx="4554538" cy="3416300"/>
          </a:xfrm>
          <a:ln w="12700" cap="flat">
            <a:solidFill>
              <a:schemeClr val="tx1"/>
            </a:solidFill>
          </a:ln>
          <a:extLst>
            <a:ext uri="{909E8E84-426E-40dd-AFC4-6F175D3DCCD1}">
              <a14:hiddenFill xmlns:a14="http://schemas.microsoft.com/office/drawing/2010/main" xmlns="">
                <a:noFill/>
              </a14:hiddenFill>
            </a:ext>
          </a:extLst>
        </p:spPr>
      </p:sp>
    </p:spTree>
    <p:extLst>
      <p:ext uri="{BB962C8B-B14F-4D97-AF65-F5344CB8AC3E}">
        <p14:creationId xmlns:p14="http://schemas.microsoft.com/office/powerpoint/2010/main" val="3061230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10134-0231-42C3-86D7-C65065FB2F92}" type="slidenum">
              <a:rPr lang="pt-BR" altLang="pt-BR"/>
              <a:pPr/>
              <a:t>56</a:t>
            </a:fld>
            <a:endParaRPr lang="pt-BR" altLang="pt-B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pt-BR" altLang="pt-BR"/>
          </a:p>
        </p:txBody>
      </p:sp>
    </p:spTree>
    <p:extLst>
      <p:ext uri="{BB962C8B-B14F-4D97-AF65-F5344CB8AC3E}">
        <p14:creationId xmlns:p14="http://schemas.microsoft.com/office/powerpoint/2010/main" val="3833731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DD26C9-A937-460C-A87C-DDBD8A6EFC6A}" type="slidenum">
              <a:rPr lang="pt-BR" altLang="pt-BR"/>
              <a:pPr/>
              <a:t>58</a:t>
            </a:fld>
            <a:endParaRPr lang="pt-BR" altLang="pt-BR"/>
          </a:p>
        </p:txBody>
      </p:sp>
      <p:sp>
        <p:nvSpPr>
          <p:cNvPr id="9218" name="Rectangle 2"/>
          <p:cNvSpPr>
            <a:spLocks noGrp="1" noRot="1" noChangeAspect="1" noChangeArrowheads="1" noTextEdit="1"/>
          </p:cNvSpPr>
          <p:nvPr>
            <p:ph type="sldImg"/>
          </p:nvPr>
        </p:nvSpPr>
        <p:spPr>
          <a:xfrm>
            <a:off x="1152525" y="692150"/>
            <a:ext cx="4554538" cy="3416300"/>
          </a:xfrm>
          <a:ln/>
        </p:spPr>
      </p:sp>
      <p:sp>
        <p:nvSpPr>
          <p:cNvPr id="9219" name="Rectangle 3"/>
          <p:cNvSpPr>
            <a:spLocks noGrp="1" noChangeArrowheads="1"/>
          </p:cNvSpPr>
          <p:nvPr>
            <p:ph type="body" idx="1"/>
          </p:nvPr>
        </p:nvSpPr>
        <p:spPr>
          <a:xfrm>
            <a:off x="914400" y="4343400"/>
            <a:ext cx="5029200" cy="4114800"/>
          </a:xfrm>
        </p:spPr>
        <p:txBody>
          <a:bodyPr lIns="91989" tIns="45994" rIns="91989" bIns="45994"/>
          <a:lstStyle/>
          <a:p>
            <a:endParaRPr lang="pt-BR" altLang="pt-BR"/>
          </a:p>
        </p:txBody>
      </p:sp>
    </p:spTree>
    <p:extLst>
      <p:ext uri="{BB962C8B-B14F-4D97-AF65-F5344CB8AC3E}">
        <p14:creationId xmlns:p14="http://schemas.microsoft.com/office/powerpoint/2010/main" val="3972074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D455E-9228-4084-A1CD-69A1C61843FF}" type="slidenum">
              <a:rPr lang="pt-BR" altLang="pt-BR"/>
              <a:pPr/>
              <a:t>59</a:t>
            </a:fld>
            <a:endParaRPr lang="pt-BR" altLang="pt-BR"/>
          </a:p>
        </p:txBody>
      </p:sp>
      <p:sp>
        <p:nvSpPr>
          <p:cNvPr id="106498" name="Rectangle 2"/>
          <p:cNvSpPr>
            <a:spLocks noGrp="1" noRot="1" noChangeAspect="1" noChangeArrowheads="1" noTextEdit="1"/>
          </p:cNvSpPr>
          <p:nvPr>
            <p:ph type="sldImg"/>
          </p:nvPr>
        </p:nvSpPr>
        <p:spPr>
          <a:xfrm>
            <a:off x="1152525" y="692150"/>
            <a:ext cx="4554538" cy="3416300"/>
          </a:xfrm>
          <a:ln/>
        </p:spPr>
      </p:sp>
      <p:sp>
        <p:nvSpPr>
          <p:cNvPr id="106499" name="Rectangle 3"/>
          <p:cNvSpPr>
            <a:spLocks noGrp="1" noChangeArrowheads="1"/>
          </p:cNvSpPr>
          <p:nvPr>
            <p:ph type="body" idx="1"/>
          </p:nvPr>
        </p:nvSpPr>
        <p:spPr>
          <a:xfrm>
            <a:off x="914400" y="4343400"/>
            <a:ext cx="5029200" cy="4114800"/>
          </a:xfrm>
        </p:spPr>
        <p:txBody>
          <a:bodyPr lIns="91989" tIns="45994" rIns="91989" bIns="45994"/>
          <a:lstStyle/>
          <a:p>
            <a:endParaRPr lang="pt-BR" altLang="pt-BR"/>
          </a:p>
        </p:txBody>
      </p:sp>
    </p:spTree>
    <p:extLst>
      <p:ext uri="{BB962C8B-B14F-4D97-AF65-F5344CB8AC3E}">
        <p14:creationId xmlns:p14="http://schemas.microsoft.com/office/powerpoint/2010/main" val="3761890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B0B71-AFF8-4FFA-943B-7B62745EB77E}" type="slidenum">
              <a:rPr lang="pt-BR" altLang="pt-BR"/>
              <a:pPr/>
              <a:t>60</a:t>
            </a:fld>
            <a:endParaRPr lang="pt-BR" altLang="pt-BR"/>
          </a:p>
        </p:txBody>
      </p:sp>
      <p:sp>
        <p:nvSpPr>
          <p:cNvPr id="33794" name="Rectangle 2"/>
          <p:cNvSpPr>
            <a:spLocks noGrp="1" noChangeArrowheads="1"/>
          </p:cNvSpPr>
          <p:nvPr>
            <p:ph type="body" idx="1"/>
          </p:nvPr>
        </p:nvSpPr>
        <p:spPr>
          <a:xfrm>
            <a:off x="914400" y="4343400"/>
            <a:ext cx="5029200" cy="4114800"/>
          </a:xfrm>
          <a:ln/>
          <a:extLst>
            <a:ext uri="{91240B29-F687-4f45-9708-019B960494DF}">
              <a14:hiddenLine xmlns:a14="http://schemas.microsoft.com/office/drawing/2010/main" xmlns="" w="12700">
                <a:solidFill>
                  <a:schemeClr val="tx1"/>
                </a:solidFill>
                <a:miter lim="800000"/>
                <a:headEnd/>
                <a:tailEnd/>
              </a14:hiddenLine>
            </a:ext>
          </a:extLst>
        </p:spPr>
        <p:txBody>
          <a:bodyPr lIns="90476" tIns="44444" rIns="90476" bIns="44444"/>
          <a:lstStyle/>
          <a:p>
            <a:endParaRPr lang="pt-BR" altLang="pt-BR"/>
          </a:p>
        </p:txBody>
      </p:sp>
      <p:sp>
        <p:nvSpPr>
          <p:cNvPr id="33795" name="Rectangle 3"/>
          <p:cNvSpPr>
            <a:spLocks noGrp="1" noRot="1" noChangeAspect="1" noChangeArrowheads="1" noTextEdit="1"/>
          </p:cNvSpPr>
          <p:nvPr>
            <p:ph type="sldImg"/>
          </p:nvPr>
        </p:nvSpPr>
        <p:spPr>
          <a:xfrm>
            <a:off x="1152525" y="692150"/>
            <a:ext cx="4554538" cy="3416300"/>
          </a:xfrm>
          <a:ln w="12700" cap="flat">
            <a:solidFill>
              <a:schemeClr val="tx1"/>
            </a:solidFill>
          </a:ln>
          <a:extLst>
            <a:ext uri="{909E8E84-426E-40dd-AFC4-6F175D3DCCD1}">
              <a14:hiddenFill xmlns:a14="http://schemas.microsoft.com/office/drawing/2010/main" xmlns="">
                <a:noFill/>
              </a14:hiddenFill>
            </a:ext>
          </a:extLst>
        </p:spPr>
      </p:sp>
    </p:spTree>
    <p:extLst>
      <p:ext uri="{BB962C8B-B14F-4D97-AF65-F5344CB8AC3E}">
        <p14:creationId xmlns:p14="http://schemas.microsoft.com/office/powerpoint/2010/main" val="1234934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7CED9-72F9-494B-A591-1DB2CCB59DF3}" type="slidenum">
              <a:rPr lang="pt-BR" altLang="pt-BR"/>
              <a:pPr/>
              <a:t>62</a:t>
            </a:fld>
            <a:endParaRPr lang="pt-BR" altLang="pt-BR"/>
          </a:p>
        </p:txBody>
      </p:sp>
      <p:sp>
        <p:nvSpPr>
          <p:cNvPr id="104450"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xmlns="">
                <a:noFill/>
              </a14:hiddenFill>
            </a:ext>
          </a:extLst>
        </p:spPr>
      </p:sp>
      <p:sp>
        <p:nvSpPr>
          <p:cNvPr id="104451" name="Rectangle 3"/>
          <p:cNvSpPr>
            <a:spLocks noGrp="1" noChangeArrowheads="1"/>
          </p:cNvSpPr>
          <p:nvPr>
            <p:ph type="body" idx="1"/>
          </p:nvPr>
        </p:nvSpPr>
        <p:spPr>
          <a:xfrm>
            <a:off x="914400" y="4343400"/>
            <a:ext cx="5029200" cy="4114800"/>
          </a:xfrm>
          <a:ln/>
        </p:spPr>
        <p:txBody>
          <a:bodyPr lIns="92075" tIns="46038" rIns="92075" bIns="46038"/>
          <a:lstStyle/>
          <a:p>
            <a:endParaRPr lang="pt-BR" altLang="pt-BR"/>
          </a:p>
        </p:txBody>
      </p:sp>
    </p:spTree>
    <p:extLst>
      <p:ext uri="{BB962C8B-B14F-4D97-AF65-F5344CB8AC3E}">
        <p14:creationId xmlns:p14="http://schemas.microsoft.com/office/powerpoint/2010/main" val="399927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pt-BR"/>
          </a:p>
        </p:txBody>
      </p:sp>
    </p:spTree>
    <p:extLst>
      <p:ext uri="{BB962C8B-B14F-4D97-AF65-F5344CB8AC3E}">
        <p14:creationId xmlns:p14="http://schemas.microsoft.com/office/powerpoint/2010/main" val="3843592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59A7105-A508-674F-A78A-C861DB54A7A1}" type="slidenum">
              <a:rPr lang="en-GB"/>
              <a:pPr eaLnBrk="1" hangingPunct="1"/>
              <a:t>64</a:t>
            </a:fld>
            <a:endParaRPr lang="en-GB"/>
          </a:p>
        </p:txBody>
      </p:sp>
      <p:sp>
        <p:nvSpPr>
          <p:cNvPr id="58372" name="Rectangle 4"/>
          <p:cNvSpPr>
            <a:spLocks noGrp="1" noRot="1" noChangeAspect="1" noChangeArrowheads="1" noTextEdit="1"/>
          </p:cNvSpPr>
          <p:nvPr>
            <p:ph type="sldImg"/>
          </p:nvPr>
        </p:nvSpPr>
        <p:spPr>
          <a:ln/>
        </p:spPr>
      </p:sp>
      <p:sp>
        <p:nvSpPr>
          <p:cNvPr id="58373" name="Rectangle 5"/>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noProof="1"/>
              <a:t>In 2002, the International Continence Society (ICS) published a report which presented definitions of the symptoms, signs, urodynamic observations and conditions associated with lower urinary tract dysfunction and urodynamic studies.</a:t>
            </a:r>
            <a:r>
              <a:rPr baseline="30000" noProof="1"/>
              <a:t>1</a:t>
            </a:r>
            <a:r>
              <a:rPr noProof="1"/>
              <a:t>  Definitions presented here and on the next slides are taken from that report.</a:t>
            </a:r>
          </a:p>
          <a:p>
            <a:pPr eaLnBrk="1" hangingPunct="1"/>
            <a:endParaRPr noProof="1"/>
          </a:p>
          <a:p>
            <a:pPr eaLnBrk="1" hangingPunct="1"/>
            <a:r>
              <a:rPr noProof="1"/>
              <a:t>The ICS defines OAB, as a syndrome of urinary urgency with or without urge incontinence, usually with increased frequency of micturition and nocturia in the absence of pathological or metabolic factors that would explain these symptoms. </a:t>
            </a:r>
          </a:p>
          <a:p>
            <a:pPr eaLnBrk="1" hangingPunct="1"/>
            <a:endParaRPr noProof="1"/>
          </a:p>
          <a:p>
            <a:pPr eaLnBrk="1" hangingPunct="1"/>
            <a:r>
              <a:rPr b="1" noProof="1"/>
              <a:t>Reference</a:t>
            </a:r>
          </a:p>
          <a:p>
            <a:pPr eaLnBrk="1" hangingPunct="1"/>
            <a:r>
              <a:rPr noProof="1"/>
              <a:t>1. Abrams P, Cardozo L, Fall M, et al. Neurourol Urodyn 2002;21:167–78.</a:t>
            </a:r>
          </a:p>
          <a:p>
            <a:pPr eaLnBrk="1" hangingPunct="1"/>
            <a:endParaRPr noProof="1"/>
          </a:p>
        </p:txBody>
      </p:sp>
    </p:spTree>
    <p:extLst>
      <p:ext uri="{BB962C8B-B14F-4D97-AF65-F5344CB8AC3E}">
        <p14:creationId xmlns:p14="http://schemas.microsoft.com/office/powerpoint/2010/main" val="128197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23</a:t>
            </a:fld>
            <a:endParaRPr lang="pt-BR"/>
          </a:p>
        </p:txBody>
      </p:sp>
    </p:spTree>
    <p:extLst>
      <p:ext uri="{BB962C8B-B14F-4D97-AF65-F5344CB8AC3E}">
        <p14:creationId xmlns:p14="http://schemas.microsoft.com/office/powerpoint/2010/main" val="2907071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939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9E5DA4-7751-F649-83EF-3A948E1E3419}" type="slidenum">
              <a:rPr lang="en-GB"/>
              <a:pPr eaLnBrk="1" hangingPunct="1"/>
              <a:t>65</a:t>
            </a:fld>
            <a:endParaRPr lang="en-GB"/>
          </a:p>
        </p:txBody>
      </p:sp>
      <p:sp>
        <p:nvSpPr>
          <p:cNvPr id="59396" name="Rectangle 2"/>
          <p:cNvSpPr>
            <a:spLocks noGrp="1" noRot="1" noChangeAspect="1" noChangeArrowheads="1" noTextEdit="1"/>
          </p:cNvSpPr>
          <p:nvPr>
            <p:ph type="sldImg"/>
          </p:nvPr>
        </p:nvSpPr>
        <p:spPr>
          <a:xfrm>
            <a:off x="392113" y="685800"/>
            <a:ext cx="6086475" cy="3424238"/>
          </a:xfrm>
          <a:ln/>
        </p:spPr>
      </p:sp>
      <p:sp>
        <p:nvSpPr>
          <p:cNvPr id="59397" name="Rectangle 3"/>
          <p:cNvSpPr>
            <a:spLocks noGrp="1" noChangeArrowheads="1"/>
          </p:cNvSpPr>
          <p:nvPr>
            <p:ph type="body" idx="1"/>
          </p:nvPr>
        </p:nvSpPr>
        <p:spPr>
          <a:xfrm>
            <a:off x="809705" y="4335832"/>
            <a:ext cx="5240223" cy="4110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84250" eaLnBrk="1" hangingPunct="1"/>
            <a:r>
              <a:rPr noProof="1"/>
              <a:t>In 2001, Milsom et al. published a report which determined the prevalence of some of the symptoms of overactive bladder including frequency (defined in this paper as &gt;8 voids/24 hours), urgency and urge incontinence.</a:t>
            </a:r>
            <a:r>
              <a:rPr baseline="30000" noProof="1"/>
              <a:t>1</a:t>
            </a:r>
            <a:r>
              <a:rPr noProof="1"/>
              <a:t>  </a:t>
            </a:r>
          </a:p>
          <a:p>
            <a:pPr defTabSz="984250" eaLnBrk="1" hangingPunct="1"/>
            <a:r>
              <a:rPr noProof="1"/>
              <a:t>Interestingly, urge incontinence, the most widely known symptom of overactive bladder, was reported by only 36% of OAB patients.</a:t>
            </a:r>
            <a:r>
              <a:rPr baseline="30000" noProof="1"/>
              <a:t>1 </a:t>
            </a:r>
          </a:p>
          <a:p>
            <a:pPr defTabSz="984250" eaLnBrk="1" hangingPunct="1"/>
            <a:r>
              <a:rPr noProof="1"/>
              <a:t>This Venn diagram shows that OAB can be divided into symptoms of urgency, frequency and nocturia without incontinence episodes (OAB dry) and these symptoms with the added burden of incontinence episodes (OAB wet).</a:t>
            </a:r>
            <a:endParaRPr baseline="30000" noProof="1"/>
          </a:p>
          <a:p>
            <a:pPr defTabSz="984250" eaLnBrk="1" hangingPunct="1"/>
            <a:endParaRPr noProof="1"/>
          </a:p>
          <a:p>
            <a:pPr defTabSz="984250" eaLnBrk="1" hangingPunct="1"/>
            <a:r>
              <a:rPr b="1" noProof="1"/>
              <a:t>Reference</a:t>
            </a:r>
          </a:p>
          <a:p>
            <a:pPr defTabSz="984250" eaLnBrk="1" hangingPunct="1">
              <a:buFont typeface="Monotype Sorts" charset="0"/>
              <a:buNone/>
            </a:pPr>
            <a:r>
              <a:rPr noProof="1"/>
              <a:t>1.  Milsom I, Abrams P, Cardozo L, et al. BJU Int 2001;87:760–6.</a:t>
            </a:r>
          </a:p>
          <a:p>
            <a:pPr defTabSz="984250" eaLnBrk="1" hangingPunct="1"/>
            <a:endParaRPr noProof="1"/>
          </a:p>
          <a:p>
            <a:pPr defTabSz="984250" eaLnBrk="1" hangingPunct="1"/>
            <a:endParaRPr noProof="1"/>
          </a:p>
        </p:txBody>
      </p:sp>
    </p:spTree>
    <p:extLst>
      <p:ext uri="{BB962C8B-B14F-4D97-AF65-F5344CB8AC3E}">
        <p14:creationId xmlns:p14="http://schemas.microsoft.com/office/powerpoint/2010/main" val="3038988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CCB6F6-EC08-F041-A39B-BA11114718A5}" type="slidenum">
              <a:rPr lang="en-US" smtClean="0"/>
              <a:t>96</a:t>
            </a:fld>
            <a:endParaRPr lang="en-US"/>
          </a:p>
        </p:txBody>
      </p:sp>
    </p:spTree>
    <p:extLst>
      <p:ext uri="{BB962C8B-B14F-4D97-AF65-F5344CB8AC3E}">
        <p14:creationId xmlns:p14="http://schemas.microsoft.com/office/powerpoint/2010/main" val="9985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CCB6F6-EC08-F041-A39B-BA11114718A5}" type="slidenum">
              <a:rPr lang="en-US" smtClean="0"/>
              <a:t>97</a:t>
            </a:fld>
            <a:endParaRPr lang="en-US"/>
          </a:p>
        </p:txBody>
      </p:sp>
    </p:spTree>
    <p:extLst>
      <p:ext uri="{BB962C8B-B14F-4D97-AF65-F5344CB8AC3E}">
        <p14:creationId xmlns:p14="http://schemas.microsoft.com/office/powerpoint/2010/main" val="99853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46A189-ADD1-2F47-EC7E-0CD2069D48F2}"/>
              </a:ext>
            </a:extLst>
          </p:cNvPr>
          <p:cNvSpPr>
            <a:spLocks noGrp="1" noChangeArrowheads="1"/>
          </p:cNvSpPr>
          <p:nvPr>
            <p:ph type="sldNum" sz="quarter" idx="5"/>
          </p:nvPr>
        </p:nvSpPr>
        <p:spPr>
          <a:ln/>
        </p:spPr>
        <p:txBody>
          <a:bodyPr/>
          <a:lstStyle/>
          <a:p>
            <a:fld id="{65AE3F9F-A2B9-47E3-8245-639C4C7140BF}" type="slidenum">
              <a:rPr lang="pt-BR" altLang="en-US"/>
              <a:pPr/>
              <a:t>111</a:t>
            </a:fld>
            <a:endParaRPr lang="pt-BR" altLang="en-US"/>
          </a:p>
        </p:txBody>
      </p:sp>
      <p:sp>
        <p:nvSpPr>
          <p:cNvPr id="111618" name="Rectangle 2">
            <a:extLst>
              <a:ext uri="{FF2B5EF4-FFF2-40B4-BE49-F238E27FC236}">
                <a16:creationId xmlns:a16="http://schemas.microsoft.com/office/drawing/2014/main" id="{B5D8B794-C3BC-B603-5428-2B034C66CAED}"/>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FC162AEA-0416-3704-AE8C-48B9AA19658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BB3F41-36A9-8901-100F-90F06E6B3E97}"/>
              </a:ext>
            </a:extLst>
          </p:cNvPr>
          <p:cNvSpPr>
            <a:spLocks noGrp="1" noChangeArrowheads="1"/>
          </p:cNvSpPr>
          <p:nvPr>
            <p:ph type="sldNum" sz="quarter" idx="5"/>
          </p:nvPr>
        </p:nvSpPr>
        <p:spPr>
          <a:ln/>
        </p:spPr>
        <p:txBody>
          <a:bodyPr/>
          <a:lstStyle/>
          <a:p>
            <a:fld id="{A73550D2-A1C1-46AE-B57B-FA86A54C4CF4}" type="slidenum">
              <a:rPr lang="pt-BR" altLang="en-US"/>
              <a:pPr/>
              <a:t>112</a:t>
            </a:fld>
            <a:endParaRPr lang="pt-BR" altLang="en-US"/>
          </a:p>
        </p:txBody>
      </p:sp>
      <p:sp>
        <p:nvSpPr>
          <p:cNvPr id="113666" name="Rectangle 2">
            <a:extLst>
              <a:ext uri="{FF2B5EF4-FFF2-40B4-BE49-F238E27FC236}">
                <a16:creationId xmlns:a16="http://schemas.microsoft.com/office/drawing/2014/main" id="{4D52C8E9-9B3D-DAC9-5D0F-3CB143A9FC97}"/>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7EE717D-E1B6-157F-7CE9-0F3BCFA329F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021DD3-F44F-DFA2-BD85-AA66C361FBCE}"/>
              </a:ext>
            </a:extLst>
          </p:cNvPr>
          <p:cNvSpPr>
            <a:spLocks noGrp="1" noChangeArrowheads="1"/>
          </p:cNvSpPr>
          <p:nvPr>
            <p:ph type="sldNum" sz="quarter" idx="5"/>
          </p:nvPr>
        </p:nvSpPr>
        <p:spPr>
          <a:ln/>
        </p:spPr>
        <p:txBody>
          <a:bodyPr/>
          <a:lstStyle/>
          <a:p>
            <a:fld id="{CA43F894-BD9A-41CD-86D6-E98103D8A3A6}" type="slidenum">
              <a:rPr lang="pt-BR" altLang="en-US"/>
              <a:pPr/>
              <a:t>113</a:t>
            </a:fld>
            <a:endParaRPr lang="pt-BR" altLang="en-US"/>
          </a:p>
        </p:txBody>
      </p:sp>
      <p:sp>
        <p:nvSpPr>
          <p:cNvPr id="115714" name="Rectangle 2">
            <a:extLst>
              <a:ext uri="{FF2B5EF4-FFF2-40B4-BE49-F238E27FC236}">
                <a16:creationId xmlns:a16="http://schemas.microsoft.com/office/drawing/2014/main" id="{B10B040F-D474-0AF2-C2E2-15A547FC5F03}"/>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4E18C3E-F5FA-0B0E-94E7-5DC252714E1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24</a:t>
            </a:fld>
            <a:endParaRPr lang="pt-BR"/>
          </a:p>
        </p:txBody>
      </p:sp>
    </p:spTree>
    <p:extLst>
      <p:ext uri="{BB962C8B-B14F-4D97-AF65-F5344CB8AC3E}">
        <p14:creationId xmlns:p14="http://schemas.microsoft.com/office/powerpoint/2010/main" val="195080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A7A24F2C-1649-98F7-D252-419971C4AD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1889AB16-8EC9-DC4D-B6DE-17CC81E76427}" type="slidenum">
              <a:rPr lang="pt-BR" altLang="pt-BR" sz="1000"/>
              <a:pPr/>
              <a:t>25</a:t>
            </a:fld>
            <a:endParaRPr lang="pt-BR" altLang="pt-BR" sz="1000"/>
          </a:p>
        </p:txBody>
      </p:sp>
      <p:sp>
        <p:nvSpPr>
          <p:cNvPr id="18434" name="Rectangle 2">
            <a:extLst>
              <a:ext uri="{FF2B5EF4-FFF2-40B4-BE49-F238E27FC236}">
                <a16:creationId xmlns:a16="http://schemas.microsoft.com/office/drawing/2014/main" id="{72EF0804-00A9-C588-8221-AEA0B52A289C}"/>
              </a:ext>
            </a:extLst>
          </p:cNvPr>
          <p:cNvSpPr>
            <a:spLocks noGrp="1" noRot="1" noChangeAspect="1" noChangeArrowheads="1" noTextEdit="1"/>
          </p:cNvSpPr>
          <p:nvPr>
            <p:ph type="sldImg"/>
          </p:nvPr>
        </p:nvSpPr>
        <p:spPr>
          <a:xfrm>
            <a:off x="1150938" y="692150"/>
            <a:ext cx="4556125" cy="3416300"/>
          </a:xfrm>
          <a:ln cap="flat"/>
        </p:spPr>
      </p:sp>
      <p:sp>
        <p:nvSpPr>
          <p:cNvPr id="18435" name="Rectangle 3">
            <a:extLst>
              <a:ext uri="{FF2B5EF4-FFF2-40B4-BE49-F238E27FC236}">
                <a16:creationId xmlns:a16="http://schemas.microsoft.com/office/drawing/2014/main" id="{C6C417A4-5FA0-AC38-DE18-98611C59AB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C010142A-D803-2807-27B3-1B61D135A3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3FA32269-5F27-4241-942B-B6622AC0EE45}" type="slidenum">
              <a:rPr lang="pt-BR" altLang="pt-BR" sz="1000"/>
              <a:pPr/>
              <a:t>26</a:t>
            </a:fld>
            <a:endParaRPr lang="pt-BR" altLang="pt-BR" sz="1000"/>
          </a:p>
        </p:txBody>
      </p:sp>
      <p:sp>
        <p:nvSpPr>
          <p:cNvPr id="10242" name="Rectangle 2">
            <a:extLst>
              <a:ext uri="{FF2B5EF4-FFF2-40B4-BE49-F238E27FC236}">
                <a16:creationId xmlns:a16="http://schemas.microsoft.com/office/drawing/2014/main" id="{22A7978C-ABAE-25C9-1597-F8F8693A7F4C}"/>
              </a:ext>
            </a:extLst>
          </p:cNvPr>
          <p:cNvSpPr>
            <a:spLocks noGrp="1" noRot="1" noChangeAspect="1" noChangeArrowheads="1" noTextEdit="1"/>
          </p:cNvSpPr>
          <p:nvPr>
            <p:ph type="sldImg"/>
          </p:nvPr>
        </p:nvSpPr>
        <p:spPr>
          <a:xfrm>
            <a:off x="1150938" y="692150"/>
            <a:ext cx="4556125" cy="3416300"/>
          </a:xfrm>
          <a:ln cap="flat"/>
        </p:spPr>
      </p:sp>
      <p:sp>
        <p:nvSpPr>
          <p:cNvPr id="10243" name="Rectangle 3">
            <a:extLst>
              <a:ext uri="{FF2B5EF4-FFF2-40B4-BE49-F238E27FC236}">
                <a16:creationId xmlns:a16="http://schemas.microsoft.com/office/drawing/2014/main" id="{7427B525-F68C-E30E-CA39-D257D681CC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27</a:t>
            </a:fld>
            <a:endParaRPr lang="pt-BR"/>
          </a:p>
        </p:txBody>
      </p:sp>
    </p:spTree>
    <p:extLst>
      <p:ext uri="{BB962C8B-B14F-4D97-AF65-F5344CB8AC3E}">
        <p14:creationId xmlns:p14="http://schemas.microsoft.com/office/powerpoint/2010/main" val="172830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8FCFF3EE-18FD-2DDA-A12C-49B75BA694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B9E82A95-3383-D34F-837E-C2B4E487709B}" type="slidenum">
              <a:rPr lang="pt-BR" altLang="pt-BR" sz="1000"/>
              <a:pPr/>
              <a:t>28</a:t>
            </a:fld>
            <a:endParaRPr lang="pt-BR" altLang="pt-BR" sz="1000"/>
          </a:p>
        </p:txBody>
      </p:sp>
      <p:sp>
        <p:nvSpPr>
          <p:cNvPr id="12290" name="Rectangle 2">
            <a:extLst>
              <a:ext uri="{FF2B5EF4-FFF2-40B4-BE49-F238E27FC236}">
                <a16:creationId xmlns:a16="http://schemas.microsoft.com/office/drawing/2014/main" id="{42595A5A-0A2B-1801-7938-365F12937276}"/>
              </a:ext>
            </a:extLst>
          </p:cNvPr>
          <p:cNvSpPr>
            <a:spLocks noGrp="1" noRot="1" noChangeAspect="1" noChangeArrowheads="1" noTextEdit="1"/>
          </p:cNvSpPr>
          <p:nvPr>
            <p:ph type="sldImg"/>
          </p:nvPr>
        </p:nvSpPr>
        <p:spPr>
          <a:xfrm>
            <a:off x="1150938" y="692150"/>
            <a:ext cx="4556125" cy="3416300"/>
          </a:xfrm>
          <a:ln cap="flat"/>
        </p:spPr>
      </p:sp>
      <p:sp>
        <p:nvSpPr>
          <p:cNvPr id="12291" name="Rectangle 3">
            <a:extLst>
              <a:ext uri="{FF2B5EF4-FFF2-40B4-BE49-F238E27FC236}">
                <a16:creationId xmlns:a16="http://schemas.microsoft.com/office/drawing/2014/main" id="{B70AC008-B883-E839-1F73-734D9548B3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D6F0E81-9F16-9E4A-839E-CA7FF8C6C7AA}" type="slidenum">
              <a:rPr lang="pt-BR" smtClean="0"/>
              <a:t>29</a:t>
            </a:fld>
            <a:endParaRPr lang="pt-BR"/>
          </a:p>
        </p:txBody>
      </p:sp>
    </p:spTree>
    <p:extLst>
      <p:ext uri="{BB962C8B-B14F-4D97-AF65-F5344CB8AC3E}">
        <p14:creationId xmlns:p14="http://schemas.microsoft.com/office/powerpoint/2010/main" val="2653152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pt-BR"/>
              <a:t>Clique para editar o título Mestre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7491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54566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8154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4899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70832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205B79B4-A5C0-DA47-ADF9-E617640AF933}" type="datetimeFigureOut">
              <a:rPr lang="en-US" smtClean="0"/>
              <a:t>3/18/25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99190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205B79B4-A5C0-DA47-ADF9-E617640AF933}" type="datetimeFigureOut">
              <a:rPr lang="en-US" smtClean="0"/>
              <a:t>3/18/25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682195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69840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pt-BR"/>
              <a:t>Clique para editar o título Mestre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070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973663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15931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888775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289A9-1920-FCBE-5BAC-809477DE9D42}"/>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422312C-ADA7-E2A3-CD35-B89EBD7775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2E5A074-B06F-6E1A-252D-A5BF4ADD1A0B}"/>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BD0DAB9-B176-8F0D-6EE8-B85BCBAD74E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66325F5-5DD2-774A-234D-0D36EFB6DE63}"/>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A65F5D5-76B3-34A3-A826-16A6C6F20B4B}"/>
              </a:ext>
            </a:extLst>
          </p:cNvPr>
          <p:cNvSpPr>
            <a:spLocks noGrp="1"/>
          </p:cNvSpPr>
          <p:nvPr>
            <p:ph type="dt" sz="half" idx="10"/>
          </p:nvPr>
        </p:nvSpPr>
        <p:spPr/>
        <p:txBody>
          <a:bodyPr/>
          <a:lstStyle/>
          <a:p>
            <a:fld id="{622F3975-0122-394B-9367-00C676F77675}" type="datetimeFigureOut">
              <a:rPr lang="pt-BR" smtClean="0"/>
              <a:t>18/03/2025</a:t>
            </a:fld>
            <a:endParaRPr lang="pt-BR"/>
          </a:p>
        </p:txBody>
      </p:sp>
      <p:sp>
        <p:nvSpPr>
          <p:cNvPr id="8" name="Espaço Reservado para Rodapé 7">
            <a:extLst>
              <a:ext uri="{FF2B5EF4-FFF2-40B4-BE49-F238E27FC236}">
                <a16:creationId xmlns:a16="http://schemas.microsoft.com/office/drawing/2014/main" id="{64765459-BC50-FCB4-BE8B-E3446EBDC78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CCF994D-8BF4-969A-C53A-BE81D5E33E5C}"/>
              </a:ext>
            </a:extLst>
          </p:cNvPr>
          <p:cNvSpPr>
            <a:spLocks noGrp="1"/>
          </p:cNvSpPr>
          <p:nvPr>
            <p:ph type="sldNum" sz="quarter" idx="12"/>
          </p:nvPr>
        </p:nvSpPr>
        <p:spPr/>
        <p:txBody>
          <a:bodyPr/>
          <a:lstStyle/>
          <a:p>
            <a:fld id="{C086969E-BEB7-6646-BC82-8C7F5FE8863D}" type="slidenum">
              <a:rPr lang="pt-BR" smtClean="0"/>
              <a:t>‹nº›</a:t>
            </a:fld>
            <a:endParaRPr lang="pt-BR"/>
          </a:p>
        </p:txBody>
      </p:sp>
    </p:spTree>
    <p:extLst>
      <p:ext uri="{BB962C8B-B14F-4D97-AF65-F5344CB8AC3E}">
        <p14:creationId xmlns:p14="http://schemas.microsoft.com/office/powerpoint/2010/main" val="3299684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AA8A7157-11B2-18B1-2FEF-503B26BD8E95}"/>
              </a:ext>
            </a:extLst>
          </p:cNvPr>
          <p:cNvGrpSpPr>
            <a:grpSpLocks/>
          </p:cNvGrpSpPr>
          <p:nvPr/>
        </p:nvGrpSpPr>
        <p:grpSpPr bwMode="auto">
          <a:xfrm>
            <a:off x="-1035050" y="1552575"/>
            <a:ext cx="10179050" cy="5305425"/>
            <a:chOff x="-652" y="978"/>
            <a:chExt cx="6412" cy="3342"/>
          </a:xfrm>
        </p:grpSpPr>
        <p:sp>
          <p:nvSpPr>
            <p:cNvPr id="118787" name="Freeform 3">
              <a:extLst>
                <a:ext uri="{FF2B5EF4-FFF2-40B4-BE49-F238E27FC236}">
                  <a16:creationId xmlns:a16="http://schemas.microsoft.com/office/drawing/2014/main" id="{A49A1417-19C8-950C-82A0-6583F3890D88}"/>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18788" name="Arc 4">
              <a:extLst>
                <a:ext uri="{FF2B5EF4-FFF2-40B4-BE49-F238E27FC236}">
                  <a16:creationId xmlns:a16="http://schemas.microsoft.com/office/drawing/2014/main" id="{FBBF02A2-3A07-23A0-2FC0-97E1CF9FE706}"/>
                </a:ext>
              </a:extLst>
            </p:cNvPr>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118789" name="Rectangle 5">
            <a:extLst>
              <a:ext uri="{FF2B5EF4-FFF2-40B4-BE49-F238E27FC236}">
                <a16:creationId xmlns:a16="http://schemas.microsoft.com/office/drawing/2014/main" id="{43BA1680-C9C8-C3CA-16C1-CCFA87788C07}"/>
              </a:ext>
            </a:extLst>
          </p:cNvPr>
          <p:cNvSpPr>
            <a:spLocks noGrp="1" noChangeArrowheads="1"/>
          </p:cNvSpPr>
          <p:nvPr>
            <p:ph type="ctrTitle" sz="quarter"/>
          </p:nvPr>
        </p:nvSpPr>
        <p:spPr>
          <a:xfrm>
            <a:off x="1293813" y="762000"/>
            <a:ext cx="7772400" cy="1143000"/>
          </a:xfrm>
        </p:spPr>
        <p:txBody>
          <a:bodyPr anchor="b"/>
          <a:lstStyle>
            <a:lvl1pPr>
              <a:defRPr/>
            </a:lvl1pPr>
          </a:lstStyle>
          <a:p>
            <a:pPr lvl="0"/>
            <a:r>
              <a:rPr lang="pt-BR" altLang="pt-BR" noProof="0"/>
              <a:t>Clique para editar o estilo do título mestre</a:t>
            </a:r>
          </a:p>
        </p:txBody>
      </p:sp>
      <p:sp>
        <p:nvSpPr>
          <p:cNvPr id="118790" name="Rectangle 6">
            <a:extLst>
              <a:ext uri="{FF2B5EF4-FFF2-40B4-BE49-F238E27FC236}">
                <a16:creationId xmlns:a16="http://schemas.microsoft.com/office/drawing/2014/main" id="{BC5C1283-7506-D22F-E24E-E28D3A8FD4FB}"/>
              </a:ext>
            </a:extLst>
          </p:cNvPr>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pt-BR" altLang="pt-BR" noProof="0"/>
              <a:t>Clique para editar o estilo do subtítulo mestre</a:t>
            </a:r>
          </a:p>
        </p:txBody>
      </p:sp>
      <p:sp>
        <p:nvSpPr>
          <p:cNvPr id="118791" name="Rectangle 7">
            <a:extLst>
              <a:ext uri="{FF2B5EF4-FFF2-40B4-BE49-F238E27FC236}">
                <a16:creationId xmlns:a16="http://schemas.microsoft.com/office/drawing/2014/main" id="{25FEFF1E-E307-25BE-A906-72C9E6580152}"/>
              </a:ext>
            </a:extLst>
          </p:cNvPr>
          <p:cNvSpPr>
            <a:spLocks noGrp="1" noChangeArrowheads="1"/>
          </p:cNvSpPr>
          <p:nvPr>
            <p:ph type="dt" sz="quarter" idx="2"/>
          </p:nvPr>
        </p:nvSpPr>
        <p:spPr/>
        <p:txBody>
          <a:bodyPr/>
          <a:lstStyle>
            <a:lvl1pPr>
              <a:defRPr/>
            </a:lvl1pPr>
          </a:lstStyle>
          <a:p>
            <a:endParaRPr lang="pt-BR" altLang="pt-BR"/>
          </a:p>
        </p:txBody>
      </p:sp>
      <p:sp>
        <p:nvSpPr>
          <p:cNvPr id="118792" name="Rectangle 8">
            <a:extLst>
              <a:ext uri="{FF2B5EF4-FFF2-40B4-BE49-F238E27FC236}">
                <a16:creationId xmlns:a16="http://schemas.microsoft.com/office/drawing/2014/main" id="{D1022BBD-BB00-5FD9-17A5-86EC0675FE73}"/>
              </a:ext>
            </a:extLst>
          </p:cNvPr>
          <p:cNvSpPr>
            <a:spLocks noGrp="1" noChangeArrowheads="1"/>
          </p:cNvSpPr>
          <p:nvPr>
            <p:ph type="ftr" sz="quarter" idx="3"/>
          </p:nvPr>
        </p:nvSpPr>
        <p:spPr/>
        <p:txBody>
          <a:bodyPr/>
          <a:lstStyle>
            <a:lvl1pPr>
              <a:defRPr/>
            </a:lvl1pPr>
          </a:lstStyle>
          <a:p>
            <a:endParaRPr lang="pt-BR" altLang="pt-BR"/>
          </a:p>
        </p:txBody>
      </p:sp>
      <p:sp>
        <p:nvSpPr>
          <p:cNvPr id="118793" name="Rectangle 9">
            <a:extLst>
              <a:ext uri="{FF2B5EF4-FFF2-40B4-BE49-F238E27FC236}">
                <a16:creationId xmlns:a16="http://schemas.microsoft.com/office/drawing/2014/main" id="{C240B74A-5DD1-2551-6CBA-BFC37E138465}"/>
              </a:ext>
            </a:extLst>
          </p:cNvPr>
          <p:cNvSpPr>
            <a:spLocks noGrp="1" noChangeArrowheads="1"/>
          </p:cNvSpPr>
          <p:nvPr>
            <p:ph type="sldNum" sz="quarter" idx="4"/>
          </p:nvPr>
        </p:nvSpPr>
        <p:spPr/>
        <p:txBody>
          <a:bodyPr/>
          <a:lstStyle>
            <a:lvl1pPr>
              <a:defRPr/>
            </a:lvl1pPr>
          </a:lstStyle>
          <a:p>
            <a:fld id="{ADE7084A-0A06-C147-A015-929D5ECBBD5A}" type="slidenum">
              <a:rPr lang="pt-BR" altLang="pt-BR"/>
              <a:pPr/>
              <a:t>‹nº›</a:t>
            </a:fld>
            <a:endParaRPr lang="pt-BR" altLang="pt-BR"/>
          </a:p>
        </p:txBody>
      </p:sp>
    </p:spTree>
    <p:extLst>
      <p:ext uri="{BB962C8B-B14F-4D97-AF65-F5344CB8AC3E}">
        <p14:creationId xmlns:p14="http://schemas.microsoft.com/office/powerpoint/2010/main" val="2457195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8905A-5EF5-EF91-DE0C-7C087ED8566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6DC617B-AC34-A6E9-479E-7EF5457E7DE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D1DB580-50B1-9A3D-FF24-2AF080939DE8}"/>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16009EC5-BD13-D6C7-7DF2-0BAFDAB67872}"/>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440DFB0E-65A7-D45B-95B1-D1D49FE63F68}"/>
              </a:ext>
            </a:extLst>
          </p:cNvPr>
          <p:cNvSpPr>
            <a:spLocks noGrp="1"/>
          </p:cNvSpPr>
          <p:nvPr>
            <p:ph type="sldNum" sz="quarter" idx="12"/>
          </p:nvPr>
        </p:nvSpPr>
        <p:spPr/>
        <p:txBody>
          <a:bodyPr/>
          <a:lstStyle>
            <a:lvl1pPr>
              <a:defRPr/>
            </a:lvl1pPr>
          </a:lstStyle>
          <a:p>
            <a:fld id="{945C30BB-53E9-724E-8D90-CD96B7E248A1}" type="slidenum">
              <a:rPr lang="pt-BR" altLang="pt-BR"/>
              <a:pPr/>
              <a:t>‹nº›</a:t>
            </a:fld>
            <a:endParaRPr lang="pt-BR" altLang="pt-BR"/>
          </a:p>
        </p:txBody>
      </p:sp>
    </p:spTree>
    <p:extLst>
      <p:ext uri="{BB962C8B-B14F-4D97-AF65-F5344CB8AC3E}">
        <p14:creationId xmlns:p14="http://schemas.microsoft.com/office/powerpoint/2010/main" val="1486492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E0BD1-E907-78A5-75F3-FE7FD522B704}"/>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CBB4A36-AF79-6E11-C892-67545EAB235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9A3F03A-1419-D19F-FF48-635A3BC46B07}"/>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C7CA4C2A-DB42-C5A4-2DD6-3615AF69ACE1}"/>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C3E49004-12AC-C4EC-517D-ABE8EAA12F4D}"/>
              </a:ext>
            </a:extLst>
          </p:cNvPr>
          <p:cNvSpPr>
            <a:spLocks noGrp="1"/>
          </p:cNvSpPr>
          <p:nvPr>
            <p:ph type="sldNum" sz="quarter" idx="12"/>
          </p:nvPr>
        </p:nvSpPr>
        <p:spPr/>
        <p:txBody>
          <a:bodyPr/>
          <a:lstStyle>
            <a:lvl1pPr>
              <a:defRPr/>
            </a:lvl1pPr>
          </a:lstStyle>
          <a:p>
            <a:fld id="{E2C445EA-33CB-1741-8434-A66A0AE848E8}" type="slidenum">
              <a:rPr lang="pt-BR" altLang="pt-BR"/>
              <a:pPr/>
              <a:t>‹nº›</a:t>
            </a:fld>
            <a:endParaRPr lang="pt-BR" altLang="pt-BR"/>
          </a:p>
        </p:txBody>
      </p:sp>
    </p:spTree>
    <p:extLst>
      <p:ext uri="{BB962C8B-B14F-4D97-AF65-F5344CB8AC3E}">
        <p14:creationId xmlns:p14="http://schemas.microsoft.com/office/powerpoint/2010/main" val="193558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56952-9D89-9566-A13B-8D2C457E682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51CCCE7-BA08-FE16-C49C-B4A1DBECF06D}"/>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69E690D-F713-EAED-83F6-BE94CA5658AD}"/>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CD39D96-C078-0AE9-6C00-401D3C664A65}"/>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3764D25A-9FF2-C157-9AD8-C16835424786}"/>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ECD657E5-0D61-F565-B552-D25F18A7A059}"/>
              </a:ext>
            </a:extLst>
          </p:cNvPr>
          <p:cNvSpPr>
            <a:spLocks noGrp="1"/>
          </p:cNvSpPr>
          <p:nvPr>
            <p:ph type="sldNum" sz="quarter" idx="12"/>
          </p:nvPr>
        </p:nvSpPr>
        <p:spPr/>
        <p:txBody>
          <a:bodyPr/>
          <a:lstStyle>
            <a:lvl1pPr>
              <a:defRPr/>
            </a:lvl1pPr>
          </a:lstStyle>
          <a:p>
            <a:fld id="{1786947B-C8FC-4E4E-BECE-6FD9AE818BE3}" type="slidenum">
              <a:rPr lang="pt-BR" altLang="pt-BR"/>
              <a:pPr/>
              <a:t>‹nº›</a:t>
            </a:fld>
            <a:endParaRPr lang="pt-BR" altLang="pt-BR"/>
          </a:p>
        </p:txBody>
      </p:sp>
    </p:spTree>
    <p:extLst>
      <p:ext uri="{BB962C8B-B14F-4D97-AF65-F5344CB8AC3E}">
        <p14:creationId xmlns:p14="http://schemas.microsoft.com/office/powerpoint/2010/main" val="3391076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5E8E1-FB80-FB08-0EBB-9C129CB125D5}"/>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9F661B1-5DCC-DC44-5675-9929B4F93C6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C584BC-0524-8960-D814-A7001EC63E6B}"/>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8416166-73E1-3C6F-AF84-C8F944015CE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AE7C76D-2DB5-2C4E-BDDC-B933AFF6FB60}"/>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FDB88ED-F53E-0016-7ABB-76C8510AECBF}"/>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8C1262CA-7619-4AAC-DE1B-6A3DBD4EC5AA}"/>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8FDA208F-6F41-A6F8-A185-34A8AF3B4DD1}"/>
              </a:ext>
            </a:extLst>
          </p:cNvPr>
          <p:cNvSpPr>
            <a:spLocks noGrp="1"/>
          </p:cNvSpPr>
          <p:nvPr>
            <p:ph type="sldNum" sz="quarter" idx="12"/>
          </p:nvPr>
        </p:nvSpPr>
        <p:spPr/>
        <p:txBody>
          <a:bodyPr/>
          <a:lstStyle>
            <a:lvl1pPr>
              <a:defRPr/>
            </a:lvl1pPr>
          </a:lstStyle>
          <a:p>
            <a:fld id="{5EC85B53-AB58-7D4F-808C-5FD9A69F3612}" type="slidenum">
              <a:rPr lang="pt-BR" altLang="pt-BR"/>
              <a:pPr/>
              <a:t>‹nº›</a:t>
            </a:fld>
            <a:endParaRPr lang="pt-BR" altLang="pt-BR"/>
          </a:p>
        </p:txBody>
      </p:sp>
    </p:spTree>
    <p:extLst>
      <p:ext uri="{BB962C8B-B14F-4D97-AF65-F5344CB8AC3E}">
        <p14:creationId xmlns:p14="http://schemas.microsoft.com/office/powerpoint/2010/main" val="26000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D0582-0909-FCD7-5B9D-4766892C461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302B836-BE66-721F-6813-D30E057B5639}"/>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0C8E50B1-DD36-1D6A-DE15-F7DBAAA532E5}"/>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F035868D-4AFA-8EEF-F50E-769B3A38D4AC}"/>
              </a:ext>
            </a:extLst>
          </p:cNvPr>
          <p:cNvSpPr>
            <a:spLocks noGrp="1"/>
          </p:cNvSpPr>
          <p:nvPr>
            <p:ph type="sldNum" sz="quarter" idx="12"/>
          </p:nvPr>
        </p:nvSpPr>
        <p:spPr/>
        <p:txBody>
          <a:bodyPr/>
          <a:lstStyle>
            <a:lvl1pPr>
              <a:defRPr/>
            </a:lvl1pPr>
          </a:lstStyle>
          <a:p>
            <a:fld id="{07043076-0421-8648-97B3-811ACB72B9FF}" type="slidenum">
              <a:rPr lang="pt-BR" altLang="pt-BR"/>
              <a:pPr/>
              <a:t>‹nº›</a:t>
            </a:fld>
            <a:endParaRPr lang="pt-BR" altLang="pt-BR"/>
          </a:p>
        </p:txBody>
      </p:sp>
    </p:spTree>
    <p:extLst>
      <p:ext uri="{BB962C8B-B14F-4D97-AF65-F5344CB8AC3E}">
        <p14:creationId xmlns:p14="http://schemas.microsoft.com/office/powerpoint/2010/main" val="1069253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86F06F0-4B13-FB4C-A270-1549875C431B}"/>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50AD340A-1092-5182-4B9D-BCB79D540C42}"/>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E757C1DB-6592-7C40-6FBE-F5F0C9893925}"/>
              </a:ext>
            </a:extLst>
          </p:cNvPr>
          <p:cNvSpPr>
            <a:spLocks noGrp="1"/>
          </p:cNvSpPr>
          <p:nvPr>
            <p:ph type="sldNum" sz="quarter" idx="12"/>
          </p:nvPr>
        </p:nvSpPr>
        <p:spPr/>
        <p:txBody>
          <a:bodyPr/>
          <a:lstStyle>
            <a:lvl1pPr>
              <a:defRPr/>
            </a:lvl1pPr>
          </a:lstStyle>
          <a:p>
            <a:fld id="{10ED89F9-8220-6E4F-9E21-916128B34CA7}" type="slidenum">
              <a:rPr lang="pt-BR" altLang="pt-BR"/>
              <a:pPr/>
              <a:t>‹nº›</a:t>
            </a:fld>
            <a:endParaRPr lang="pt-BR" altLang="pt-BR"/>
          </a:p>
        </p:txBody>
      </p:sp>
    </p:spTree>
    <p:extLst>
      <p:ext uri="{BB962C8B-B14F-4D97-AF65-F5344CB8AC3E}">
        <p14:creationId xmlns:p14="http://schemas.microsoft.com/office/powerpoint/2010/main" val="249820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C2130-AB3B-426D-A654-1B3A2E5BDB79}"/>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4A353CA-E6A7-73FC-E5C1-7A1729D861D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70F2BC6-E4E2-1C5F-D552-F362CFB68C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6D1BF3C-0E38-4A83-7BC2-CDDE64B2B574}"/>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DD1384A1-C9EB-F940-B516-1808480E812D}"/>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994BD901-8A71-51E3-C29A-4A6608E21951}"/>
              </a:ext>
            </a:extLst>
          </p:cNvPr>
          <p:cNvSpPr>
            <a:spLocks noGrp="1"/>
          </p:cNvSpPr>
          <p:nvPr>
            <p:ph type="sldNum" sz="quarter" idx="12"/>
          </p:nvPr>
        </p:nvSpPr>
        <p:spPr/>
        <p:txBody>
          <a:bodyPr/>
          <a:lstStyle>
            <a:lvl1pPr>
              <a:defRPr/>
            </a:lvl1pPr>
          </a:lstStyle>
          <a:p>
            <a:fld id="{5B6CB5E9-DD26-3940-891F-7AEA53BA5A83}" type="slidenum">
              <a:rPr lang="pt-BR" altLang="pt-BR"/>
              <a:pPr/>
              <a:t>‹nº›</a:t>
            </a:fld>
            <a:endParaRPr lang="pt-BR" altLang="pt-BR"/>
          </a:p>
        </p:txBody>
      </p:sp>
    </p:spTree>
    <p:extLst>
      <p:ext uri="{BB962C8B-B14F-4D97-AF65-F5344CB8AC3E}">
        <p14:creationId xmlns:p14="http://schemas.microsoft.com/office/powerpoint/2010/main" val="2302114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1CFF3-072D-1732-D8B3-A2934D0D0A0A}"/>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32D7DB-54FF-7E4D-5901-61D9F5D9753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E534806-FF31-0550-011F-6F36A8038E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B03EFD-363B-D0D6-FE98-B37FD1853571}"/>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4B5244AA-B711-0964-8185-1DABFF23E84B}"/>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5D36BC88-6B67-2B7F-372F-0BCFC185C815}"/>
              </a:ext>
            </a:extLst>
          </p:cNvPr>
          <p:cNvSpPr>
            <a:spLocks noGrp="1"/>
          </p:cNvSpPr>
          <p:nvPr>
            <p:ph type="sldNum" sz="quarter" idx="12"/>
          </p:nvPr>
        </p:nvSpPr>
        <p:spPr/>
        <p:txBody>
          <a:bodyPr/>
          <a:lstStyle>
            <a:lvl1pPr>
              <a:defRPr/>
            </a:lvl1pPr>
          </a:lstStyle>
          <a:p>
            <a:fld id="{42008A3B-89B7-C740-8874-DB932B17F84B}" type="slidenum">
              <a:rPr lang="pt-BR" altLang="pt-BR"/>
              <a:pPr/>
              <a:t>‹nº›</a:t>
            </a:fld>
            <a:endParaRPr lang="pt-BR" altLang="pt-BR"/>
          </a:p>
        </p:txBody>
      </p:sp>
    </p:spTree>
    <p:extLst>
      <p:ext uri="{BB962C8B-B14F-4D97-AF65-F5344CB8AC3E}">
        <p14:creationId xmlns:p14="http://schemas.microsoft.com/office/powerpoint/2010/main" val="196484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pt-BR"/>
              <a:t>Clique para editar o título Mestre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05B79B4-A5C0-DA47-ADF9-E617640AF933}" type="datetimeFigureOut">
              <a:rPr lang="en-US" smtClean="0"/>
              <a:t>3/18/25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404756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780AE-6E08-97D2-A9C0-5E3BD0D335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F84F948-8CC6-8FBD-EAC7-830460580A1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38E63C1-8A2F-17F2-D309-01898DD64962}"/>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40749D84-2447-3153-CDDA-CC767533B92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1B7F2DCD-561E-29F8-0E3A-CC7C33814A29}"/>
              </a:ext>
            </a:extLst>
          </p:cNvPr>
          <p:cNvSpPr>
            <a:spLocks noGrp="1"/>
          </p:cNvSpPr>
          <p:nvPr>
            <p:ph type="sldNum" sz="quarter" idx="12"/>
          </p:nvPr>
        </p:nvSpPr>
        <p:spPr/>
        <p:txBody>
          <a:bodyPr/>
          <a:lstStyle>
            <a:lvl1pPr>
              <a:defRPr/>
            </a:lvl1pPr>
          </a:lstStyle>
          <a:p>
            <a:fld id="{7DA86DE0-5D9A-F541-9149-D86E1CC1BAC2}" type="slidenum">
              <a:rPr lang="pt-BR" altLang="pt-BR"/>
              <a:pPr/>
              <a:t>‹nº›</a:t>
            </a:fld>
            <a:endParaRPr lang="pt-BR" altLang="pt-BR"/>
          </a:p>
        </p:txBody>
      </p:sp>
    </p:spTree>
    <p:extLst>
      <p:ext uri="{BB962C8B-B14F-4D97-AF65-F5344CB8AC3E}">
        <p14:creationId xmlns:p14="http://schemas.microsoft.com/office/powerpoint/2010/main" val="1599503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F8296F-E19D-A565-29AF-549EC6714321}"/>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869A2F9-17EE-B715-8497-CB37642E6226}"/>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098BF2-F538-36F1-F9BE-F52FF1903672}"/>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54870B91-B795-7794-EF14-989DFE18526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871434F8-C6A3-ACC6-2BA0-C881989DF67E}"/>
              </a:ext>
            </a:extLst>
          </p:cNvPr>
          <p:cNvSpPr>
            <a:spLocks noGrp="1"/>
          </p:cNvSpPr>
          <p:nvPr>
            <p:ph type="sldNum" sz="quarter" idx="12"/>
          </p:nvPr>
        </p:nvSpPr>
        <p:spPr/>
        <p:txBody>
          <a:bodyPr/>
          <a:lstStyle>
            <a:lvl1pPr>
              <a:defRPr/>
            </a:lvl1pPr>
          </a:lstStyle>
          <a:p>
            <a:fld id="{22C31E6E-7D55-C045-98EC-395A51A9D9D0}" type="slidenum">
              <a:rPr lang="pt-BR" altLang="pt-BR"/>
              <a:pPr/>
              <a:t>‹nº›</a:t>
            </a:fld>
            <a:endParaRPr lang="pt-BR" altLang="pt-BR"/>
          </a:p>
        </p:txBody>
      </p:sp>
    </p:spTree>
    <p:extLst>
      <p:ext uri="{BB962C8B-B14F-4D97-AF65-F5344CB8AC3E}">
        <p14:creationId xmlns:p14="http://schemas.microsoft.com/office/powerpoint/2010/main" val="3475104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ítulo, texto e clip-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77E626-3A8F-DDE0-A9A5-966D4B91D9B7}"/>
              </a:ext>
            </a:extLst>
          </p:cNvPr>
          <p:cNvSpPr>
            <a:spLocks noGrp="1"/>
          </p:cNvSpPr>
          <p:nvPr>
            <p:ph type="title"/>
          </p:nvPr>
        </p:nvSpPr>
        <p:spPr>
          <a:xfrm>
            <a:off x="685800" y="609600"/>
            <a:ext cx="7772400" cy="1143000"/>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DEA7F7B-EFD0-BAFE-E34E-C2D92D4FD687}"/>
              </a:ext>
            </a:extLst>
          </p:cNvPr>
          <p:cNvSpPr>
            <a:spLocks noGrp="1"/>
          </p:cNvSpPr>
          <p:nvPr>
            <p:ph type="body"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Imagem Online 3">
            <a:extLst>
              <a:ext uri="{FF2B5EF4-FFF2-40B4-BE49-F238E27FC236}">
                <a16:creationId xmlns:a16="http://schemas.microsoft.com/office/drawing/2014/main" id="{0AA634AD-A5F9-403C-C30E-51C7F2B2BC81}"/>
              </a:ext>
            </a:extLst>
          </p:cNvPr>
          <p:cNvSpPr>
            <a:spLocks noGrp="1"/>
          </p:cNvSpPr>
          <p:nvPr>
            <p:ph type="clipArt" sz="half" idx="2"/>
          </p:nvPr>
        </p:nvSpPr>
        <p:spPr>
          <a:xfrm>
            <a:off x="4648200" y="1981200"/>
            <a:ext cx="3810000" cy="4114800"/>
          </a:xfrm>
        </p:spPr>
        <p:txBody>
          <a:bodyPr/>
          <a:lstStyle/>
          <a:p>
            <a:endParaRPr lang="pt-BR"/>
          </a:p>
        </p:txBody>
      </p:sp>
      <p:sp>
        <p:nvSpPr>
          <p:cNvPr id="5" name="Espaço Reservado para Data 4">
            <a:extLst>
              <a:ext uri="{FF2B5EF4-FFF2-40B4-BE49-F238E27FC236}">
                <a16:creationId xmlns:a16="http://schemas.microsoft.com/office/drawing/2014/main" id="{5C29453D-2D4C-F435-4F34-A3A96107C318}"/>
              </a:ext>
            </a:extLst>
          </p:cNvPr>
          <p:cNvSpPr>
            <a:spLocks noGrp="1"/>
          </p:cNvSpPr>
          <p:nvPr>
            <p:ph type="dt" sz="half" idx="10"/>
          </p:nvPr>
        </p:nvSpPr>
        <p:spPr>
          <a:xfrm>
            <a:off x="685800" y="6248400"/>
            <a:ext cx="1905000" cy="457200"/>
          </a:xfrm>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E25FFF71-618A-4BF7-56F9-D19C97EA3C73}"/>
              </a:ext>
            </a:extLst>
          </p:cNvPr>
          <p:cNvSpPr>
            <a:spLocks noGrp="1"/>
          </p:cNvSpPr>
          <p:nvPr>
            <p:ph type="ftr" sz="quarter" idx="11"/>
          </p:nvPr>
        </p:nvSpPr>
        <p:spPr>
          <a:xfrm>
            <a:off x="3124200" y="6248400"/>
            <a:ext cx="2895600" cy="457200"/>
          </a:xfrm>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3E8B662F-9C17-1982-8E60-3AC3605DAE24}"/>
              </a:ext>
            </a:extLst>
          </p:cNvPr>
          <p:cNvSpPr>
            <a:spLocks noGrp="1"/>
          </p:cNvSpPr>
          <p:nvPr>
            <p:ph type="sldNum" sz="quarter" idx="12"/>
          </p:nvPr>
        </p:nvSpPr>
        <p:spPr>
          <a:xfrm>
            <a:off x="6553200" y="6248400"/>
            <a:ext cx="1905000" cy="457200"/>
          </a:xfrm>
        </p:spPr>
        <p:txBody>
          <a:bodyPr/>
          <a:lstStyle>
            <a:lvl1pPr>
              <a:defRPr/>
            </a:lvl1pPr>
          </a:lstStyle>
          <a:p>
            <a:fld id="{249F688A-8EAF-9446-9D6F-2A81599B4EA0}" type="slidenum">
              <a:rPr lang="pt-BR" altLang="pt-BR"/>
              <a:pPr/>
              <a:t>‹nº›</a:t>
            </a:fld>
            <a:endParaRPr lang="pt-BR" altLang="pt-BR"/>
          </a:p>
        </p:txBody>
      </p:sp>
    </p:spTree>
    <p:extLst>
      <p:ext uri="{BB962C8B-B14F-4D97-AF65-F5344CB8AC3E}">
        <p14:creationId xmlns:p14="http://schemas.microsoft.com/office/powerpoint/2010/main" val="225770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48041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Content Placeholder 3"/>
          <p:cNvSpPr>
            <a:spLocks noGrp="1"/>
          </p:cNvSpPr>
          <p:nvPr>
            <p:ph sz="quarter" idx="13"/>
          </p:nvPr>
        </p:nvSpPr>
        <p:spPr>
          <a:xfrm>
            <a:off x="685331" y="3051013"/>
            <a:ext cx="3829520" cy="274018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3" name="Content Placeholder 5"/>
          <p:cNvSpPr>
            <a:spLocks noGrp="1"/>
          </p:cNvSpPr>
          <p:nvPr>
            <p:ph sz="quarter" idx="14"/>
          </p:nvPr>
        </p:nvSpPr>
        <p:spPr>
          <a:xfrm>
            <a:off x="4629150" y="3051013"/>
            <a:ext cx="3829051" cy="274018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05B79B4-A5C0-DA47-ADF9-E617640AF933}" type="datetimeFigureOut">
              <a:rPr lang="en-US" smtClean="0"/>
              <a:t>3/18/25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37337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05B79B4-A5C0-DA47-ADF9-E617640AF933}" type="datetimeFigureOut">
              <a:rPr lang="en-US" smtClean="0"/>
              <a:t>3/18/25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75762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05B79B4-A5C0-DA47-ADF9-E617640AF933}" type="datetimeFigureOut">
              <a:rPr lang="en-US" smtClean="0"/>
              <a:t>3/18/25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38237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pt-BR"/>
              <a:t>Clique para editar o título Mestre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38857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3/18/25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81827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205B79B4-A5C0-DA47-ADF9-E617640AF933}" type="datetimeFigureOut">
              <a:rPr lang="en-US" smtClean="0"/>
              <a:t>3/18/25</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FEE540E7-9678-A84D-AEDA-DB2BE602299B}" type="slidenum">
              <a:rPr lang="en-US" smtClean="0"/>
              <a:t>‹nº›</a:t>
            </a:fld>
            <a:endParaRPr lang="en-US"/>
          </a:p>
        </p:txBody>
      </p:sp>
    </p:spTree>
    <p:extLst>
      <p:ext uri="{BB962C8B-B14F-4D97-AF65-F5344CB8AC3E}">
        <p14:creationId xmlns:p14="http://schemas.microsoft.com/office/powerpoint/2010/main" val="32821897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23"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7762" name="Group 2">
            <a:extLst>
              <a:ext uri="{FF2B5EF4-FFF2-40B4-BE49-F238E27FC236}">
                <a16:creationId xmlns:a16="http://schemas.microsoft.com/office/drawing/2014/main" id="{8D983F2F-9710-E5A4-C5C3-B28B1A61386A}"/>
              </a:ext>
            </a:extLst>
          </p:cNvPr>
          <p:cNvGrpSpPr>
            <a:grpSpLocks/>
          </p:cNvGrpSpPr>
          <p:nvPr/>
        </p:nvGrpSpPr>
        <p:grpSpPr bwMode="auto">
          <a:xfrm>
            <a:off x="0" y="1588"/>
            <a:ext cx="9132888" cy="6845300"/>
            <a:chOff x="0" y="1"/>
            <a:chExt cx="5753" cy="4312"/>
          </a:xfrm>
        </p:grpSpPr>
        <p:sp>
          <p:nvSpPr>
            <p:cNvPr id="117763" name="Freeform 3">
              <a:extLst>
                <a:ext uri="{FF2B5EF4-FFF2-40B4-BE49-F238E27FC236}">
                  <a16:creationId xmlns:a16="http://schemas.microsoft.com/office/drawing/2014/main" id="{DC35578E-0A3B-6D44-862B-F9AF73FE4884}"/>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17764" name="Arc 4">
              <a:extLst>
                <a:ext uri="{FF2B5EF4-FFF2-40B4-BE49-F238E27FC236}">
                  <a16:creationId xmlns:a16="http://schemas.microsoft.com/office/drawing/2014/main" id="{7683A453-1E40-3565-C485-F453948DFA96}"/>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117765" name="Rectangle 5">
            <a:extLst>
              <a:ext uri="{FF2B5EF4-FFF2-40B4-BE49-F238E27FC236}">
                <a16:creationId xmlns:a16="http://schemas.microsoft.com/office/drawing/2014/main" id="{98B3F44B-7CD1-CC22-11AC-DFDA52F6CF9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pt-BR" altLang="pt-BR"/>
              <a:t>Clique para editar o estilo do título mestre</a:t>
            </a:r>
          </a:p>
        </p:txBody>
      </p:sp>
      <p:sp>
        <p:nvSpPr>
          <p:cNvPr id="117766" name="Rectangle 6">
            <a:extLst>
              <a:ext uri="{FF2B5EF4-FFF2-40B4-BE49-F238E27FC236}">
                <a16:creationId xmlns:a16="http://schemas.microsoft.com/office/drawing/2014/main" id="{11904A99-68F2-0048-C811-CE18EFEC5E2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endParaRPr lang="pt-BR" altLang="pt-BR"/>
          </a:p>
        </p:txBody>
      </p:sp>
      <p:sp>
        <p:nvSpPr>
          <p:cNvPr id="117767" name="Rectangle 7">
            <a:extLst>
              <a:ext uri="{FF2B5EF4-FFF2-40B4-BE49-F238E27FC236}">
                <a16:creationId xmlns:a16="http://schemas.microsoft.com/office/drawing/2014/main" id="{A88D0329-0C31-101F-9BCE-AA20DD2D704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endParaRPr lang="pt-BR" altLang="pt-BR"/>
          </a:p>
        </p:txBody>
      </p:sp>
      <p:sp>
        <p:nvSpPr>
          <p:cNvPr id="117768" name="Rectangle 8">
            <a:extLst>
              <a:ext uri="{FF2B5EF4-FFF2-40B4-BE49-F238E27FC236}">
                <a16:creationId xmlns:a16="http://schemas.microsoft.com/office/drawing/2014/main" id="{A49DFEE5-8553-AB5E-097E-907777F2538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fld id="{F6674AB1-4CE9-C64C-A405-328C297F2D8C}" type="slidenum">
              <a:rPr lang="pt-BR" altLang="pt-BR"/>
              <a:pPr/>
              <a:t>‹nº›</a:t>
            </a:fld>
            <a:endParaRPr lang="pt-BR" altLang="pt-BR"/>
          </a:p>
        </p:txBody>
      </p:sp>
      <p:sp>
        <p:nvSpPr>
          <p:cNvPr id="117769" name="Rectangle 9">
            <a:extLst>
              <a:ext uri="{FF2B5EF4-FFF2-40B4-BE49-F238E27FC236}">
                <a16:creationId xmlns:a16="http://schemas.microsoft.com/office/drawing/2014/main" id="{D62E3ADB-4636-49B7-2130-A2AC13E464E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Tree>
    <p:extLst>
      <p:ext uri="{BB962C8B-B14F-4D97-AF65-F5344CB8AC3E}">
        <p14:creationId xmlns:p14="http://schemas.microsoft.com/office/powerpoint/2010/main" val="423854087"/>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video" Target="https://www.youtube.com/embed/eo9BqVUvkVQ?feature=oembed" TargetMode="Externa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oleObject" Target="../embeddings/oleObject2.bin"/><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6.jpeg"/><Relationship Id="rId7" Type="http://schemas.openxmlformats.org/officeDocument/2006/relationships/image" Target="../media/image108.pn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hyperlink" Target="mailto:humberto.chagas@famed.ufal.br" TargetMode="External"/><Relationship Id="rId4" Type="http://schemas.openxmlformats.org/officeDocument/2006/relationships/hyperlink" Target="mailto:hmontoro@uol.com.b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Documents%20and%20Settings\Ian%20Ewan\Desktop\Atlas%20Provence\BladderSpasm_Indeo5.avi" TargetMode="External"/><Relationship Id="rId1" Type="http://schemas.microsoft.com/office/2007/relationships/media" Target="file:///C:\Documents%20and%20Settings\Ian%20Ewan\Desktop\Atlas%20Provence\BladderSpasm_Indeo5.avi" TargetMode="External"/><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4672EB-02A8-48AB-BCFB-00B78DBA6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55A803-13A1-44E9-ACA9-889A5CC39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 y="0"/>
            <a:ext cx="9144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C82C52F-0333-430E-AF00-FA48A518A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286708"/>
          </a:xfrm>
          <a:prstGeom prst="rect">
            <a:avLst/>
          </a:prstGeom>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9CCFFE-A385-4D35-8504-960F050EF7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76269"/>
          <a:stretch/>
        </p:blipFill>
        <p:spPr>
          <a:xfrm>
            <a:off x="0" y="0"/>
            <a:ext cx="9144000" cy="1627464"/>
          </a:xfrm>
          <a:prstGeom prst="rect">
            <a:avLst/>
          </a:prstGeom>
        </p:spPr>
      </p:pic>
      <p:pic>
        <p:nvPicPr>
          <p:cNvPr id="16" name="Picture 15">
            <a:extLst>
              <a:ext uri="{FF2B5EF4-FFF2-40B4-BE49-F238E27FC236}">
                <a16:creationId xmlns:a16="http://schemas.microsoft.com/office/drawing/2014/main" id="{1AD41804-3572-46FD-8124-D3079B6427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8251" t="72447" r="32841"/>
          <a:stretch/>
        </p:blipFill>
        <p:spPr>
          <a:xfrm>
            <a:off x="4894600" y="3384053"/>
            <a:ext cx="1728905"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18" name="Picture 17">
            <a:extLst>
              <a:ext uri="{FF2B5EF4-FFF2-40B4-BE49-F238E27FC236}">
                <a16:creationId xmlns:a16="http://schemas.microsoft.com/office/drawing/2014/main" id="{5316A1D8-3445-4B94-B595-2285C05EEE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269" t="72447" r="62822"/>
          <a:stretch/>
        </p:blipFill>
        <p:spPr>
          <a:xfrm>
            <a:off x="4082298" y="3371019"/>
            <a:ext cx="1088938"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20" name="Picture 19">
            <a:extLst>
              <a:ext uri="{FF2B5EF4-FFF2-40B4-BE49-F238E27FC236}">
                <a16:creationId xmlns:a16="http://schemas.microsoft.com/office/drawing/2014/main" id="{2FA7483C-C90B-453F-AB53-60D8FDE6D3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445" t="47340"/>
          <a:stretch/>
        </p:blipFill>
        <p:spPr>
          <a:xfrm>
            <a:off x="6724184" y="1675248"/>
            <a:ext cx="2428214" cy="3611460"/>
          </a:xfrm>
          <a:custGeom>
            <a:avLst/>
            <a:gdLst>
              <a:gd name="connsiteX0" fmla="*/ 2237500 w 3237619"/>
              <a:gd name="connsiteY0" fmla="*/ 2921316 h 3611460"/>
              <a:gd name="connsiteX1" fmla="*/ 2237500 w 3237619"/>
              <a:gd name="connsiteY1" fmla="*/ 3598426 h 3611460"/>
              <a:gd name="connsiteX2" fmla="*/ 2563236 w 3237619"/>
              <a:gd name="connsiteY2" fmla="*/ 3598426 h 3611460"/>
              <a:gd name="connsiteX3" fmla="*/ 2563236 w 3237619"/>
              <a:gd name="connsiteY3" fmla="*/ 2921316 h 3611460"/>
              <a:gd name="connsiteX4" fmla="*/ 0 w 3237619"/>
              <a:gd name="connsiteY4" fmla="*/ 0 h 3611460"/>
              <a:gd name="connsiteX5" fmla="*/ 3237619 w 3237619"/>
              <a:gd name="connsiteY5" fmla="*/ 0 h 3611460"/>
              <a:gd name="connsiteX6" fmla="*/ 3237619 w 3237619"/>
              <a:gd name="connsiteY6" fmla="*/ 3611460 h 3611460"/>
              <a:gd name="connsiteX7" fmla="*/ 557562 w 3237619"/>
              <a:gd name="connsiteY7" fmla="*/ 3611460 h 3611460"/>
              <a:gd name="connsiteX8" fmla="*/ 557562 w 3237619"/>
              <a:gd name="connsiteY8" fmla="*/ 2822752 h 3611460"/>
              <a:gd name="connsiteX9" fmla="*/ 0 w 3237619"/>
              <a:gd name="connsiteY9" fmla="*/ 2822752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619" h="3611460">
                <a:moveTo>
                  <a:pt x="2237500" y="2921316"/>
                </a:moveTo>
                <a:lnTo>
                  <a:pt x="2237500" y="3598426"/>
                </a:lnTo>
                <a:lnTo>
                  <a:pt x="2563236" y="3598426"/>
                </a:lnTo>
                <a:lnTo>
                  <a:pt x="2563236" y="2921316"/>
                </a:lnTo>
                <a:close/>
                <a:moveTo>
                  <a:pt x="0" y="0"/>
                </a:moveTo>
                <a:lnTo>
                  <a:pt x="3237619" y="0"/>
                </a:lnTo>
                <a:lnTo>
                  <a:pt x="3237619" y="3611460"/>
                </a:lnTo>
                <a:lnTo>
                  <a:pt x="557562" y="3611460"/>
                </a:lnTo>
                <a:lnTo>
                  <a:pt x="557562" y="2822752"/>
                </a:lnTo>
                <a:lnTo>
                  <a:pt x="0" y="2822752"/>
                </a:lnTo>
                <a:close/>
              </a:path>
            </a:pathLst>
          </a:custGeom>
        </p:spPr>
      </p:pic>
      <p:sp>
        <p:nvSpPr>
          <p:cNvPr id="2" name="Title 1"/>
          <p:cNvSpPr>
            <a:spLocks noGrp="1"/>
          </p:cNvSpPr>
          <p:nvPr>
            <p:ph type="ctrTitle"/>
          </p:nvPr>
        </p:nvSpPr>
        <p:spPr>
          <a:xfrm>
            <a:off x="1376424" y="1124125"/>
            <a:ext cx="6517482" cy="1844385"/>
          </a:xfrm>
        </p:spPr>
        <p:txBody>
          <a:bodyPr>
            <a:normAutofit/>
          </a:bodyPr>
          <a:lstStyle/>
          <a:p>
            <a:r>
              <a:rPr lang="en-US" sz="3500"/>
              <a:t>O Que o Clínico deve saber do Urologista</a:t>
            </a:r>
          </a:p>
        </p:txBody>
      </p:sp>
      <p:sp>
        <p:nvSpPr>
          <p:cNvPr id="3" name="Subtitle 2"/>
          <p:cNvSpPr>
            <a:spLocks noGrp="1"/>
          </p:cNvSpPr>
          <p:nvPr>
            <p:ph type="subTitle" idx="1"/>
          </p:nvPr>
        </p:nvSpPr>
        <p:spPr>
          <a:xfrm>
            <a:off x="-758430" y="5374022"/>
            <a:ext cx="6517482" cy="1436334"/>
          </a:xfrm>
        </p:spPr>
        <p:txBody>
          <a:bodyPr>
            <a:normAutofit fontScale="92500" lnSpcReduction="10000"/>
          </a:bodyPr>
          <a:lstStyle/>
          <a:p>
            <a:pPr>
              <a:lnSpc>
                <a:spcPct val="110000"/>
              </a:lnSpc>
            </a:pPr>
            <a:r>
              <a:rPr lang="en-US" sz="2400" dirty="0">
                <a:solidFill>
                  <a:schemeClr val="tx1">
                    <a:lumMod val="50000"/>
                    <a:lumOff val="50000"/>
                  </a:schemeClr>
                </a:solidFill>
              </a:rPr>
              <a:t>Humberto Montoro</a:t>
            </a:r>
          </a:p>
          <a:p>
            <a:pPr>
              <a:lnSpc>
                <a:spcPct val="110000"/>
              </a:lnSpc>
            </a:pPr>
            <a:r>
              <a:rPr lang="en-US" sz="2400" dirty="0">
                <a:solidFill>
                  <a:schemeClr val="tx1">
                    <a:lumMod val="50000"/>
                    <a:lumOff val="50000"/>
                  </a:schemeClr>
                </a:solidFill>
              </a:rPr>
              <a:t>Professor de </a:t>
            </a:r>
            <a:r>
              <a:rPr lang="en-US" sz="2400" dirty="0" err="1">
                <a:solidFill>
                  <a:schemeClr val="tx1">
                    <a:lumMod val="50000"/>
                    <a:lumOff val="50000"/>
                  </a:schemeClr>
                </a:solidFill>
              </a:rPr>
              <a:t>Urologia</a:t>
            </a:r>
            <a:endParaRPr lang="en-US" sz="2400" dirty="0">
              <a:solidFill>
                <a:schemeClr val="tx1">
                  <a:lumMod val="50000"/>
                  <a:lumOff val="50000"/>
                </a:schemeClr>
              </a:solidFill>
            </a:endParaRPr>
          </a:p>
          <a:p>
            <a:pPr>
              <a:lnSpc>
                <a:spcPct val="110000"/>
              </a:lnSpc>
            </a:pPr>
            <a:r>
              <a:rPr lang="en-US" sz="2400" dirty="0">
                <a:solidFill>
                  <a:schemeClr val="tx1">
                    <a:lumMod val="50000"/>
                    <a:lumOff val="50000"/>
                  </a:schemeClr>
                </a:solidFill>
              </a:rPr>
              <a:t> UFAL</a:t>
            </a:r>
          </a:p>
          <a:p>
            <a:pPr>
              <a:lnSpc>
                <a:spcPct val="110000"/>
              </a:lnSpc>
            </a:pPr>
            <a:endParaRPr lang="en-US" sz="1400" dirty="0">
              <a:solidFill>
                <a:schemeClr val="tx1">
                  <a:lumMod val="50000"/>
                  <a:lumOff val="50000"/>
                </a:schemeClr>
              </a:solidFill>
            </a:endParaRPr>
          </a:p>
        </p:txBody>
      </p:sp>
    </p:spTree>
    <p:extLst>
      <p:ext uri="{BB962C8B-B14F-4D97-AF65-F5344CB8AC3E}">
        <p14:creationId xmlns:p14="http://schemas.microsoft.com/office/powerpoint/2010/main" val="24170711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F08DECE-05EA-D44A-A77B-0196BB34E791}"/>
              </a:ext>
            </a:extLst>
          </p:cNvPr>
          <p:cNvSpPr>
            <a:spLocks noGrp="1"/>
          </p:cNvSpPr>
          <p:nvPr>
            <p:ph type="title"/>
          </p:nvPr>
        </p:nvSpPr>
        <p:spPr>
          <a:xfrm>
            <a:off x="845071" y="1227279"/>
            <a:ext cx="3246614" cy="2509213"/>
          </a:xfrm>
        </p:spPr>
        <p:txBody>
          <a:bodyPr vert="horz" lIns="91440" tIns="45720" rIns="91440" bIns="45720" rtlCol="0" anchor="b">
            <a:normAutofit/>
          </a:bodyPr>
          <a:lstStyle/>
          <a:p>
            <a:r>
              <a:rPr lang="en-US" sz="4800" dirty="0"/>
              <a:t>RTU DA PRÓSTATA</a:t>
            </a:r>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55295" t="89389" r="26987" b="24"/>
          <a:stretch/>
        </p:blipFill>
        <p:spPr>
          <a:xfrm flipH="1">
            <a:off x="0" y="-1"/>
            <a:ext cx="1947333"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91927" t="72411" b="13751"/>
          <a:stretch/>
        </p:blipFill>
        <p:spPr>
          <a:xfrm>
            <a:off x="7855495" y="5564567"/>
            <a:ext cx="1006159"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4" name="Mídia Online 3" descr="Ressecção Endoscópica de Próstata - RTU">
            <a:hlinkClick r:id="" action="ppaction://media"/>
            <a:extLst>
              <a:ext uri="{FF2B5EF4-FFF2-40B4-BE49-F238E27FC236}">
                <a16:creationId xmlns:a16="http://schemas.microsoft.com/office/drawing/2014/main" id="{7353D2D1-0A02-1847-A859-FFD747123769}"/>
              </a:ext>
            </a:extLst>
          </p:cNvPr>
          <p:cNvPicPr>
            <a:picLocks noGrp="1" noRot="1" noChangeAspect="1"/>
          </p:cNvPicPr>
          <p:nvPr>
            <p:ph idx="1"/>
            <a:videoFile r:link="rId1"/>
          </p:nvPr>
        </p:nvPicPr>
        <p:blipFill>
          <a:blip r:embed="rId6"/>
          <a:stretch>
            <a:fillRect/>
          </a:stretch>
        </p:blipFill>
        <p:spPr>
          <a:xfrm>
            <a:off x="4833971" y="2018424"/>
            <a:ext cx="3849243" cy="2174822"/>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3142319"/>
            <a:ext cx="3454004" cy="3715682"/>
          </a:xfrm>
          <a:prstGeom prst="rect">
            <a:avLst/>
          </a:prstGeom>
        </p:spPr>
      </p:pic>
      <p:sp>
        <p:nvSpPr>
          <p:cNvPr id="5" name="CaixaDeTexto 4">
            <a:extLst>
              <a:ext uri="{FF2B5EF4-FFF2-40B4-BE49-F238E27FC236}">
                <a16:creationId xmlns:a16="http://schemas.microsoft.com/office/drawing/2014/main" id="{088D964E-2674-B2D2-0301-823DCAE141F0}"/>
              </a:ext>
            </a:extLst>
          </p:cNvPr>
          <p:cNvSpPr txBox="1"/>
          <p:nvPr/>
        </p:nvSpPr>
        <p:spPr>
          <a:xfrm>
            <a:off x="5100676" y="4324908"/>
            <a:ext cx="4572000" cy="369332"/>
          </a:xfrm>
          <a:prstGeom prst="rect">
            <a:avLst/>
          </a:prstGeom>
          <a:noFill/>
        </p:spPr>
        <p:txBody>
          <a:bodyPr wrap="square">
            <a:spAutoFit/>
          </a:bodyPr>
          <a:lstStyle/>
          <a:p>
            <a:r>
              <a:rPr lang="pt-BR" dirty="0"/>
              <a:t>https://</a:t>
            </a:r>
            <a:r>
              <a:rPr lang="pt-BR" dirty="0" err="1"/>
              <a:t>youtu.be</a:t>
            </a:r>
            <a:r>
              <a:rPr lang="pt-BR" dirty="0"/>
              <a:t>/eo9BqVUvkVQ</a:t>
            </a:r>
          </a:p>
        </p:txBody>
      </p:sp>
    </p:spTree>
    <p:extLst>
      <p:ext uri="{BB962C8B-B14F-4D97-AF65-F5344CB8AC3E}">
        <p14:creationId xmlns:p14="http://schemas.microsoft.com/office/powerpoint/2010/main" val="4716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439" name="Rectangle 72">
            <a:extLst>
              <a:ext uri="{FF2B5EF4-FFF2-40B4-BE49-F238E27FC236}">
                <a16:creationId xmlns:a16="http://schemas.microsoft.com/office/drawing/2014/main" id="{C08B58CE-A486-4D86-A04C-CEBEC0C6E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40" name="Picture 2">
            <a:extLst>
              <a:ext uri="{FF2B5EF4-FFF2-40B4-BE49-F238E27FC236}">
                <a16:creationId xmlns:a16="http://schemas.microsoft.com/office/drawing/2014/main" id="{7EF397AE-0609-4FFB-A98F-ECD05F0E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18436" descr="Uma fileira de amostras para exames médicos">
            <a:extLst>
              <a:ext uri="{FF2B5EF4-FFF2-40B4-BE49-F238E27FC236}">
                <a16:creationId xmlns:a16="http://schemas.microsoft.com/office/drawing/2014/main" id="{84CDC8A6-AF1C-4196-9FC3-4E3C65FE0F50}"/>
              </a:ext>
            </a:extLst>
          </p:cNvPr>
          <p:cNvPicPr>
            <a:picLocks noChangeAspect="1"/>
          </p:cNvPicPr>
          <p:nvPr/>
        </p:nvPicPr>
        <p:blipFill rotWithShape="1">
          <a:blip r:embed="rId3">
            <a:duotone>
              <a:schemeClr val="bg2">
                <a:shade val="45000"/>
                <a:satMod val="135000"/>
              </a:schemeClr>
              <a:prstClr val="white"/>
            </a:duotone>
            <a:alphaModFix amt="25000"/>
          </a:blip>
          <a:srcRect/>
          <a:stretch/>
        </p:blipFill>
        <p:spPr>
          <a:xfrm>
            <a:off x="20" y="10"/>
            <a:ext cx="9143980" cy="6857990"/>
          </a:xfrm>
          <a:prstGeom prst="rect">
            <a:avLst/>
          </a:prstGeom>
        </p:spPr>
      </p:pic>
      <p:pic>
        <p:nvPicPr>
          <p:cNvPr id="18442" name="Picture 76">
            <a:extLst>
              <a:ext uri="{FF2B5EF4-FFF2-40B4-BE49-F238E27FC236}">
                <a16:creationId xmlns:a16="http://schemas.microsoft.com/office/drawing/2014/main" id="{FF0509A6-53B5-44A9-B59C-1D9C4DD3C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a:xfrm>
            <a:off x="685331" y="618517"/>
            <a:ext cx="7773338" cy="1596177"/>
          </a:xfrm>
        </p:spPr>
        <p:txBody>
          <a:bodyPr>
            <a:normAutofit/>
          </a:bodyPr>
          <a:lstStyle/>
          <a:p>
            <a:r>
              <a:rPr lang="en-US"/>
              <a:t>HEMATÚRIA</a:t>
            </a:r>
            <a:endParaRPr lang="pt-BR"/>
          </a:p>
        </p:txBody>
      </p:sp>
      <p:sp>
        <p:nvSpPr>
          <p:cNvPr id="18435" name="Rectangle 3"/>
          <p:cNvSpPr>
            <a:spLocks noGrp="1" noChangeArrowheads="1"/>
          </p:cNvSpPr>
          <p:nvPr>
            <p:ph idx="1"/>
          </p:nvPr>
        </p:nvSpPr>
        <p:spPr>
          <a:xfrm>
            <a:off x="685330" y="2367092"/>
            <a:ext cx="7772870" cy="3424107"/>
          </a:xfrm>
        </p:spPr>
        <p:txBody>
          <a:bodyPr>
            <a:normAutofit/>
          </a:bodyPr>
          <a:lstStyle/>
          <a:p>
            <a:endParaRPr lang="en-US"/>
          </a:p>
          <a:p>
            <a:r>
              <a:rPr lang="en-US"/>
              <a:t>Macroscópica</a:t>
            </a:r>
          </a:p>
          <a:p>
            <a:endParaRPr lang="en-US"/>
          </a:p>
          <a:p>
            <a:endParaRPr lang="en-US"/>
          </a:p>
          <a:p>
            <a:r>
              <a:rPr lang="en-US"/>
              <a:t>Microscópica </a:t>
            </a:r>
            <a:endParaRPr lang="pt-BR"/>
          </a:p>
        </p:txBody>
      </p:sp>
    </p:spTree>
    <p:extLst>
      <p:ext uri="{BB962C8B-B14F-4D97-AF65-F5344CB8AC3E}">
        <p14:creationId xmlns:p14="http://schemas.microsoft.com/office/powerpoint/2010/main" val="27815784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HEMATÚRIA MICROSCÓPICA</a:t>
            </a:r>
            <a:endParaRPr lang="pt-BR"/>
          </a:p>
        </p:txBody>
      </p:sp>
      <p:sp>
        <p:nvSpPr>
          <p:cNvPr id="3075" name="Rectangle 3"/>
          <p:cNvSpPr>
            <a:spLocks noGrp="1" noChangeArrowheads="1"/>
          </p:cNvSpPr>
          <p:nvPr>
            <p:ph idx="1"/>
          </p:nvPr>
        </p:nvSpPr>
        <p:spPr>
          <a:xfrm>
            <a:off x="457200" y="3079750"/>
            <a:ext cx="8229600" cy="4525963"/>
          </a:xfrm>
        </p:spPr>
        <p:txBody>
          <a:bodyPr/>
          <a:lstStyle/>
          <a:p>
            <a:r>
              <a:rPr lang="en-US" dirty="0" err="1"/>
              <a:t>Presença</a:t>
            </a:r>
            <a:r>
              <a:rPr lang="en-US" dirty="0"/>
              <a:t> de 3 </a:t>
            </a:r>
            <a:r>
              <a:rPr lang="en-US" dirty="0" err="1"/>
              <a:t>ou</a:t>
            </a:r>
            <a:r>
              <a:rPr lang="en-US" dirty="0"/>
              <a:t> </a:t>
            </a:r>
            <a:r>
              <a:rPr lang="en-US" dirty="0" err="1"/>
              <a:t>mais</a:t>
            </a:r>
            <a:r>
              <a:rPr lang="en-US" dirty="0"/>
              <a:t> </a:t>
            </a:r>
            <a:r>
              <a:rPr lang="en-US" dirty="0" err="1"/>
              <a:t>hemácias</a:t>
            </a:r>
            <a:r>
              <a:rPr lang="en-US" dirty="0"/>
              <a:t> por campo </a:t>
            </a:r>
            <a:r>
              <a:rPr lang="en-US" dirty="0" err="1"/>
              <a:t>na</a:t>
            </a:r>
            <a:r>
              <a:rPr lang="en-US" dirty="0"/>
              <a:t> </a:t>
            </a:r>
            <a:r>
              <a:rPr lang="en-US" dirty="0" err="1"/>
              <a:t>urina</a:t>
            </a:r>
            <a:r>
              <a:rPr lang="en-US" dirty="0"/>
              <a:t>, </a:t>
            </a:r>
            <a:r>
              <a:rPr lang="en-US" dirty="0" err="1"/>
              <a:t>em</a:t>
            </a:r>
            <a:r>
              <a:rPr lang="en-US" dirty="0"/>
              <a:t> 2 a 3 coletas</a:t>
            </a:r>
          </a:p>
          <a:p>
            <a:endParaRPr lang="en-US" dirty="0"/>
          </a:p>
          <a:p>
            <a:endParaRPr lang="en-US" dirty="0"/>
          </a:p>
          <a:p>
            <a:endParaRPr lang="en-US" dirty="0"/>
          </a:p>
          <a:p>
            <a:r>
              <a:rPr lang="en-US" dirty="0" err="1"/>
              <a:t>Acima</a:t>
            </a:r>
            <a:r>
              <a:rPr lang="en-US" dirty="0"/>
              <a:t> de 10 </a:t>
            </a:r>
            <a:r>
              <a:rPr lang="en-US" dirty="0" err="1"/>
              <a:t>hemácias</a:t>
            </a:r>
            <a:r>
              <a:rPr lang="en-US" dirty="0"/>
              <a:t> por campo</a:t>
            </a:r>
            <a:endParaRPr lang="pt-BR" dirty="0"/>
          </a:p>
        </p:txBody>
      </p:sp>
      <p:sp>
        <p:nvSpPr>
          <p:cNvPr id="3076" name="Text Box 4"/>
          <p:cNvSpPr txBox="1">
            <a:spLocks noChangeArrowheads="1"/>
          </p:cNvSpPr>
          <p:nvPr/>
        </p:nvSpPr>
        <p:spPr bwMode="auto">
          <a:xfrm>
            <a:off x="6426708" y="3584829"/>
            <a:ext cx="230505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Guideline AUA</a:t>
            </a:r>
          </a:p>
          <a:p>
            <a:pPr algn="ctr">
              <a:spcBef>
                <a:spcPct val="50000"/>
              </a:spcBef>
            </a:pPr>
            <a:r>
              <a:rPr lang="en-US" sz="1400" dirty="0" err="1"/>
              <a:t>www.aunet.org</a:t>
            </a:r>
            <a:endParaRPr lang="pt-BR" sz="1400" dirty="0"/>
          </a:p>
        </p:txBody>
      </p:sp>
    </p:spTree>
    <p:extLst>
      <p:ext uri="{BB962C8B-B14F-4D97-AF65-F5344CB8AC3E}">
        <p14:creationId xmlns:p14="http://schemas.microsoft.com/office/powerpoint/2010/main" val="24463399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630238"/>
            <a:ext cx="8229600" cy="1143000"/>
          </a:xfrm>
        </p:spPr>
        <p:txBody>
          <a:bodyPr/>
          <a:lstStyle/>
          <a:p>
            <a:r>
              <a:rPr lang="en-US"/>
              <a:t>HEMATÚRIA</a:t>
            </a:r>
            <a:endParaRPr lang="pt-BR"/>
          </a:p>
        </p:txBody>
      </p:sp>
      <p:sp>
        <p:nvSpPr>
          <p:cNvPr id="11267" name="Rectangle 3"/>
          <p:cNvSpPr>
            <a:spLocks noGrp="1" noChangeArrowheads="1"/>
          </p:cNvSpPr>
          <p:nvPr>
            <p:ph idx="1"/>
          </p:nvPr>
        </p:nvSpPr>
        <p:spPr>
          <a:xfrm>
            <a:off x="457200" y="3006725"/>
            <a:ext cx="8229600" cy="4525963"/>
          </a:xfrm>
        </p:spPr>
        <p:txBody>
          <a:bodyPr/>
          <a:lstStyle/>
          <a:p>
            <a:r>
              <a:rPr lang="en-US"/>
              <a:t>QUANDO E COMO INVESTIGAR?</a:t>
            </a:r>
            <a:endParaRPr lang="pt-BR"/>
          </a:p>
        </p:txBody>
      </p:sp>
    </p:spTree>
    <p:extLst>
      <p:ext uri="{BB962C8B-B14F-4D97-AF65-F5344CB8AC3E}">
        <p14:creationId xmlns:p14="http://schemas.microsoft.com/office/powerpoint/2010/main" val="41875035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QUANDO?    </a:t>
            </a:r>
            <a:r>
              <a:rPr lang="en-US" dirty="0">
                <a:solidFill>
                  <a:srgbClr val="FF0000"/>
                </a:solidFill>
              </a:rPr>
              <a:t>no Alto </a:t>
            </a:r>
            <a:r>
              <a:rPr lang="en-US" dirty="0" err="1">
                <a:solidFill>
                  <a:srgbClr val="FF0000"/>
                </a:solidFill>
              </a:rPr>
              <a:t>Risco</a:t>
            </a:r>
            <a:endParaRPr lang="pt-BR" dirty="0">
              <a:solidFill>
                <a:srgbClr val="FF0000"/>
              </a:solidFill>
            </a:endParaRPr>
          </a:p>
        </p:txBody>
      </p:sp>
      <p:graphicFrame>
        <p:nvGraphicFramePr>
          <p:cNvPr id="9221" name="Rectangle 3">
            <a:extLst>
              <a:ext uri="{FF2B5EF4-FFF2-40B4-BE49-F238E27FC236}">
                <a16:creationId xmlns:a16="http://schemas.microsoft.com/office/drawing/2014/main" id="{0DFF96E3-8470-4FF1-8345-EAE394CBFABB}"/>
              </a:ext>
            </a:extLst>
          </p:cNvPr>
          <p:cNvGraphicFramePr>
            <a:graphicFrameLocks noGrp="1"/>
          </p:cNvGraphicFramePr>
          <p:nvPr>
            <p:ph idx="1"/>
          </p:nvPr>
        </p:nvGraphicFramePr>
        <p:xfrm>
          <a:off x="879475" y="2133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7768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480805" y="1314450"/>
            <a:ext cx="2133002" cy="3680244"/>
          </a:xfrm>
        </p:spPr>
        <p:txBody>
          <a:bodyPr>
            <a:normAutofit/>
          </a:bodyPr>
          <a:lstStyle/>
          <a:p>
            <a:pPr algn="l"/>
            <a:r>
              <a:rPr lang="en-US" sz="2400" b="1"/>
              <a:t>Hematúria Nefrológica</a:t>
            </a:r>
            <a:endParaRPr lang="pt-BR" sz="2400" b="1"/>
          </a:p>
        </p:txBody>
      </p:sp>
      <p:pic>
        <p:nvPicPr>
          <p:cNvPr id="77" name="Picture 76">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pic>
        <p:nvPicPr>
          <p:cNvPr id="79" name="Picture 78">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graphicFrame>
        <p:nvGraphicFramePr>
          <p:cNvPr id="6151" name="Rectangle 3">
            <a:extLst>
              <a:ext uri="{FF2B5EF4-FFF2-40B4-BE49-F238E27FC236}">
                <a16:creationId xmlns:a16="http://schemas.microsoft.com/office/drawing/2014/main" id="{39B82C2F-B33F-49A4-A7EB-075EC189FA6E}"/>
              </a:ext>
            </a:extLst>
          </p:cNvPr>
          <p:cNvGraphicFramePr>
            <a:graphicFrameLocks noGrp="1"/>
          </p:cNvGraphicFramePr>
          <p:nvPr>
            <p:ph idx="1"/>
            <p:extLst>
              <p:ext uri="{D42A27DB-BD31-4B8C-83A1-F6EECF244321}">
                <p14:modId xmlns:p14="http://schemas.microsoft.com/office/powerpoint/2010/main" val="403659631"/>
              </p:ext>
            </p:extLst>
          </p:nvPr>
        </p:nvGraphicFramePr>
        <p:xfrm>
          <a:off x="3445668" y="889000"/>
          <a:ext cx="5012532"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aixaDeTexto 1">
            <a:extLst>
              <a:ext uri="{FF2B5EF4-FFF2-40B4-BE49-F238E27FC236}">
                <a16:creationId xmlns:a16="http://schemas.microsoft.com/office/drawing/2014/main" id="{E43D28BE-3D71-0582-24E2-0D0E59E5C4F7}"/>
              </a:ext>
            </a:extLst>
          </p:cNvPr>
          <p:cNvSpPr txBox="1"/>
          <p:nvPr/>
        </p:nvSpPr>
        <p:spPr>
          <a:xfrm>
            <a:off x="6486144" y="5962903"/>
            <a:ext cx="2353056" cy="369332"/>
          </a:xfrm>
          <a:prstGeom prst="rect">
            <a:avLst/>
          </a:prstGeom>
          <a:noFill/>
        </p:spPr>
        <p:txBody>
          <a:bodyPr wrap="square" rtlCol="0">
            <a:spAutoFit/>
          </a:bodyPr>
          <a:lstStyle/>
          <a:p>
            <a:r>
              <a:rPr lang="pt-BR" b="1" dirty="0"/>
              <a:t>BIÓPSIA RENAL</a:t>
            </a:r>
          </a:p>
        </p:txBody>
      </p:sp>
    </p:spTree>
    <p:extLst>
      <p:ext uri="{BB962C8B-B14F-4D97-AF65-F5344CB8AC3E}">
        <p14:creationId xmlns:p14="http://schemas.microsoft.com/office/powerpoint/2010/main" val="18783251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916238" y="325438"/>
            <a:ext cx="374332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err="1">
                <a:solidFill>
                  <a:srgbClr val="00B050"/>
                </a:solidFill>
              </a:rPr>
              <a:t>Paciente</a:t>
            </a:r>
            <a:r>
              <a:rPr lang="en-US" b="1" dirty="0">
                <a:solidFill>
                  <a:srgbClr val="00B050"/>
                </a:solidFill>
              </a:rPr>
              <a:t> </a:t>
            </a:r>
            <a:r>
              <a:rPr lang="en-US" b="1" dirty="0" err="1">
                <a:solidFill>
                  <a:srgbClr val="00B050"/>
                </a:solidFill>
              </a:rPr>
              <a:t>sem</a:t>
            </a:r>
            <a:r>
              <a:rPr lang="en-US" b="1" dirty="0">
                <a:solidFill>
                  <a:srgbClr val="00B050"/>
                </a:solidFill>
              </a:rPr>
              <a:t> causa </a:t>
            </a:r>
            <a:r>
              <a:rPr lang="en-US" b="1" dirty="0" err="1">
                <a:solidFill>
                  <a:srgbClr val="00B050"/>
                </a:solidFill>
              </a:rPr>
              <a:t>nefrológica</a:t>
            </a:r>
            <a:endParaRPr lang="pt-BR" b="1" dirty="0">
              <a:solidFill>
                <a:srgbClr val="00B050"/>
              </a:solidFill>
            </a:endParaRPr>
          </a:p>
        </p:txBody>
      </p:sp>
      <p:sp>
        <p:nvSpPr>
          <p:cNvPr id="10245" name="Text Box 5"/>
          <p:cNvSpPr txBox="1">
            <a:spLocks noChangeArrowheads="1"/>
          </p:cNvSpPr>
          <p:nvPr/>
        </p:nvSpPr>
        <p:spPr bwMode="auto">
          <a:xfrm>
            <a:off x="971550" y="765175"/>
            <a:ext cx="1871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Baixo Risco</a:t>
            </a:r>
            <a:endParaRPr lang="pt-BR"/>
          </a:p>
        </p:txBody>
      </p:sp>
      <p:sp>
        <p:nvSpPr>
          <p:cNvPr id="10246" name="Text Box 6"/>
          <p:cNvSpPr txBox="1">
            <a:spLocks noChangeArrowheads="1"/>
          </p:cNvSpPr>
          <p:nvPr/>
        </p:nvSpPr>
        <p:spPr bwMode="auto">
          <a:xfrm>
            <a:off x="755650" y="1557338"/>
            <a:ext cx="20875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Ultrasson Renal</a:t>
            </a:r>
            <a:endParaRPr lang="pt-BR"/>
          </a:p>
        </p:txBody>
      </p:sp>
      <p:sp>
        <p:nvSpPr>
          <p:cNvPr id="10247" name="Text Box 7"/>
          <p:cNvSpPr txBox="1">
            <a:spLocks noChangeArrowheads="1"/>
          </p:cNvSpPr>
          <p:nvPr/>
        </p:nvSpPr>
        <p:spPr bwMode="auto">
          <a:xfrm>
            <a:off x="0" y="2492375"/>
            <a:ext cx="16922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Citologia</a:t>
            </a:r>
            <a:endParaRPr lang="pt-BR"/>
          </a:p>
        </p:txBody>
      </p:sp>
      <p:sp>
        <p:nvSpPr>
          <p:cNvPr id="10248" name="Text Box 8"/>
          <p:cNvSpPr txBox="1">
            <a:spLocks noChangeArrowheads="1"/>
          </p:cNvSpPr>
          <p:nvPr/>
        </p:nvSpPr>
        <p:spPr bwMode="auto">
          <a:xfrm>
            <a:off x="2051050" y="2349500"/>
            <a:ext cx="1657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Cistoscopia</a:t>
            </a:r>
            <a:endParaRPr lang="pt-BR"/>
          </a:p>
        </p:txBody>
      </p:sp>
      <p:sp>
        <p:nvSpPr>
          <p:cNvPr id="10249" name="Text Box 9"/>
          <p:cNvSpPr txBox="1">
            <a:spLocks noChangeArrowheads="1"/>
          </p:cNvSpPr>
          <p:nvPr/>
        </p:nvSpPr>
        <p:spPr bwMode="auto">
          <a:xfrm>
            <a:off x="0" y="3500438"/>
            <a:ext cx="12588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Positiva</a:t>
            </a:r>
            <a:endParaRPr lang="pt-BR"/>
          </a:p>
        </p:txBody>
      </p:sp>
      <p:sp>
        <p:nvSpPr>
          <p:cNvPr id="10250" name="Text Box 10"/>
          <p:cNvSpPr txBox="1">
            <a:spLocks noChangeArrowheads="1"/>
          </p:cNvSpPr>
          <p:nvPr/>
        </p:nvSpPr>
        <p:spPr bwMode="auto">
          <a:xfrm>
            <a:off x="0" y="4149725"/>
            <a:ext cx="1403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Cistoscopia</a:t>
            </a:r>
            <a:endParaRPr lang="pt-BR"/>
          </a:p>
        </p:txBody>
      </p:sp>
      <p:sp>
        <p:nvSpPr>
          <p:cNvPr id="10251" name="Text Box 11"/>
          <p:cNvSpPr txBox="1">
            <a:spLocks noChangeArrowheads="1"/>
          </p:cNvSpPr>
          <p:nvPr/>
        </p:nvSpPr>
        <p:spPr bwMode="auto">
          <a:xfrm>
            <a:off x="0" y="4868863"/>
            <a:ext cx="1331913"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Positiva</a:t>
            </a:r>
            <a:endParaRPr lang="pt-BR"/>
          </a:p>
          <a:p>
            <a:pPr>
              <a:spcBef>
                <a:spcPct val="50000"/>
              </a:spcBef>
            </a:pPr>
            <a:endParaRPr lang="pt-BR"/>
          </a:p>
        </p:txBody>
      </p:sp>
      <p:sp>
        <p:nvSpPr>
          <p:cNvPr id="10252" name="Text Box 12"/>
          <p:cNvSpPr txBox="1">
            <a:spLocks noChangeArrowheads="1"/>
          </p:cNvSpPr>
          <p:nvPr/>
        </p:nvSpPr>
        <p:spPr bwMode="auto">
          <a:xfrm>
            <a:off x="0" y="5589588"/>
            <a:ext cx="14763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Tratamento</a:t>
            </a:r>
            <a:endParaRPr lang="pt-BR"/>
          </a:p>
        </p:txBody>
      </p:sp>
      <p:sp>
        <p:nvSpPr>
          <p:cNvPr id="10253" name="Text Box 13"/>
          <p:cNvSpPr txBox="1">
            <a:spLocks noChangeArrowheads="1"/>
          </p:cNvSpPr>
          <p:nvPr/>
        </p:nvSpPr>
        <p:spPr bwMode="auto">
          <a:xfrm>
            <a:off x="1116013" y="3573463"/>
            <a:ext cx="12239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a:t>
            </a:r>
            <a:endParaRPr lang="pt-BR"/>
          </a:p>
        </p:txBody>
      </p:sp>
      <p:sp>
        <p:nvSpPr>
          <p:cNvPr id="10254" name="Text Box 14"/>
          <p:cNvSpPr txBox="1">
            <a:spLocks noChangeArrowheads="1"/>
          </p:cNvSpPr>
          <p:nvPr/>
        </p:nvSpPr>
        <p:spPr bwMode="auto">
          <a:xfrm>
            <a:off x="1908175" y="2997200"/>
            <a:ext cx="13684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a:t>
            </a:r>
            <a:endParaRPr lang="pt-BR"/>
          </a:p>
        </p:txBody>
      </p:sp>
      <p:sp>
        <p:nvSpPr>
          <p:cNvPr id="10255" name="Rectangle 15"/>
          <p:cNvSpPr>
            <a:spLocks noChangeArrowheads="1"/>
          </p:cNvSpPr>
          <p:nvPr/>
        </p:nvSpPr>
        <p:spPr bwMode="auto">
          <a:xfrm>
            <a:off x="1476375" y="4292600"/>
            <a:ext cx="1085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Negativa</a:t>
            </a:r>
            <a:endParaRPr lang="pt-BR"/>
          </a:p>
        </p:txBody>
      </p:sp>
      <p:sp>
        <p:nvSpPr>
          <p:cNvPr id="10256" name="Text Box 16"/>
          <p:cNvSpPr txBox="1">
            <a:spLocks noChangeArrowheads="1"/>
          </p:cNvSpPr>
          <p:nvPr/>
        </p:nvSpPr>
        <p:spPr bwMode="auto">
          <a:xfrm>
            <a:off x="2268538" y="3860800"/>
            <a:ext cx="12239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Observar</a:t>
            </a:r>
            <a:endParaRPr lang="pt-BR"/>
          </a:p>
        </p:txBody>
      </p:sp>
      <p:sp>
        <p:nvSpPr>
          <p:cNvPr id="10257" name="Rectangle 17"/>
          <p:cNvSpPr>
            <a:spLocks noChangeArrowheads="1"/>
          </p:cNvSpPr>
          <p:nvPr/>
        </p:nvSpPr>
        <p:spPr bwMode="auto">
          <a:xfrm>
            <a:off x="3059113" y="29241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t>Positiva</a:t>
            </a:r>
            <a:endParaRPr lang="pt-BR"/>
          </a:p>
        </p:txBody>
      </p:sp>
      <p:sp>
        <p:nvSpPr>
          <p:cNvPr id="10258" name="Rectangle 18"/>
          <p:cNvSpPr>
            <a:spLocks noChangeArrowheads="1"/>
          </p:cNvSpPr>
          <p:nvPr/>
        </p:nvSpPr>
        <p:spPr bwMode="auto">
          <a:xfrm>
            <a:off x="3203575" y="3429000"/>
            <a:ext cx="1352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Tratamento</a:t>
            </a:r>
            <a:endParaRPr lang="pt-BR"/>
          </a:p>
        </p:txBody>
      </p:sp>
      <p:sp>
        <p:nvSpPr>
          <p:cNvPr id="10259" name="Line 19"/>
          <p:cNvSpPr>
            <a:spLocks noChangeShapeType="1"/>
          </p:cNvSpPr>
          <p:nvPr/>
        </p:nvSpPr>
        <p:spPr bwMode="auto">
          <a:xfrm flipH="1">
            <a:off x="2268538" y="620713"/>
            <a:ext cx="647700" cy="2159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0" name="Line 20"/>
          <p:cNvSpPr>
            <a:spLocks noChangeShapeType="1"/>
          </p:cNvSpPr>
          <p:nvPr/>
        </p:nvSpPr>
        <p:spPr bwMode="auto">
          <a:xfrm>
            <a:off x="1547813" y="1125538"/>
            <a:ext cx="0" cy="5032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1" name="Line 21"/>
          <p:cNvSpPr>
            <a:spLocks noChangeShapeType="1"/>
          </p:cNvSpPr>
          <p:nvPr/>
        </p:nvSpPr>
        <p:spPr bwMode="auto">
          <a:xfrm flipH="1">
            <a:off x="684213" y="1916113"/>
            <a:ext cx="358775"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2" name="Line 22"/>
          <p:cNvSpPr>
            <a:spLocks noChangeShapeType="1"/>
          </p:cNvSpPr>
          <p:nvPr/>
        </p:nvSpPr>
        <p:spPr bwMode="auto">
          <a:xfrm>
            <a:off x="1908175" y="1916113"/>
            <a:ext cx="647700" cy="4333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3" name="Line 23"/>
          <p:cNvSpPr>
            <a:spLocks noChangeShapeType="1"/>
          </p:cNvSpPr>
          <p:nvPr/>
        </p:nvSpPr>
        <p:spPr bwMode="auto">
          <a:xfrm>
            <a:off x="395288" y="2852738"/>
            <a:ext cx="0" cy="6477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4" name="Line 24"/>
          <p:cNvSpPr>
            <a:spLocks noChangeShapeType="1"/>
          </p:cNvSpPr>
          <p:nvPr/>
        </p:nvSpPr>
        <p:spPr bwMode="auto">
          <a:xfrm>
            <a:off x="395288" y="3860800"/>
            <a:ext cx="0" cy="2889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5" name="Line 25"/>
          <p:cNvSpPr>
            <a:spLocks noChangeShapeType="1"/>
          </p:cNvSpPr>
          <p:nvPr/>
        </p:nvSpPr>
        <p:spPr bwMode="auto">
          <a:xfrm>
            <a:off x="395288" y="4508500"/>
            <a:ext cx="0" cy="4333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6" name="Line 26"/>
          <p:cNvSpPr>
            <a:spLocks noChangeShapeType="1"/>
          </p:cNvSpPr>
          <p:nvPr/>
        </p:nvSpPr>
        <p:spPr bwMode="auto">
          <a:xfrm>
            <a:off x="395288" y="5229225"/>
            <a:ext cx="0" cy="431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7" name="Line 27"/>
          <p:cNvSpPr>
            <a:spLocks noChangeShapeType="1"/>
          </p:cNvSpPr>
          <p:nvPr/>
        </p:nvSpPr>
        <p:spPr bwMode="auto">
          <a:xfrm>
            <a:off x="2339975" y="2708275"/>
            <a:ext cx="0" cy="360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9" name="Line 29"/>
          <p:cNvSpPr>
            <a:spLocks noChangeShapeType="1"/>
          </p:cNvSpPr>
          <p:nvPr/>
        </p:nvSpPr>
        <p:spPr bwMode="auto">
          <a:xfrm>
            <a:off x="3059113" y="2781300"/>
            <a:ext cx="360362" cy="14287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0" name="Line 30"/>
          <p:cNvSpPr>
            <a:spLocks noChangeShapeType="1"/>
          </p:cNvSpPr>
          <p:nvPr/>
        </p:nvSpPr>
        <p:spPr bwMode="auto">
          <a:xfrm>
            <a:off x="2484438" y="3357563"/>
            <a:ext cx="21590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1" name="Line 31"/>
          <p:cNvSpPr>
            <a:spLocks noChangeShapeType="1"/>
          </p:cNvSpPr>
          <p:nvPr/>
        </p:nvSpPr>
        <p:spPr bwMode="auto">
          <a:xfrm>
            <a:off x="755650" y="2852738"/>
            <a:ext cx="720725" cy="7207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2" name="Line 32"/>
          <p:cNvSpPr>
            <a:spLocks noChangeShapeType="1"/>
          </p:cNvSpPr>
          <p:nvPr/>
        </p:nvSpPr>
        <p:spPr bwMode="auto">
          <a:xfrm>
            <a:off x="1258888" y="4437063"/>
            <a:ext cx="288925" cy="714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3" name="Line 33"/>
          <p:cNvSpPr>
            <a:spLocks noChangeShapeType="1"/>
          </p:cNvSpPr>
          <p:nvPr/>
        </p:nvSpPr>
        <p:spPr bwMode="auto">
          <a:xfrm>
            <a:off x="1835150" y="3933825"/>
            <a:ext cx="433388" cy="7143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4" name="Line 34"/>
          <p:cNvSpPr>
            <a:spLocks noChangeShapeType="1"/>
          </p:cNvSpPr>
          <p:nvPr/>
        </p:nvSpPr>
        <p:spPr bwMode="auto">
          <a:xfrm flipV="1">
            <a:off x="2051050" y="4221163"/>
            <a:ext cx="360363" cy="1444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5" name="Text Box 35"/>
          <p:cNvSpPr txBox="1">
            <a:spLocks noChangeArrowheads="1"/>
          </p:cNvSpPr>
          <p:nvPr/>
        </p:nvSpPr>
        <p:spPr bwMode="auto">
          <a:xfrm>
            <a:off x="7164388" y="333375"/>
            <a:ext cx="22320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rgbClr val="FF0000"/>
                </a:solidFill>
              </a:rPr>
              <a:t>Alto </a:t>
            </a:r>
            <a:r>
              <a:rPr lang="en-US" dirty="0" err="1">
                <a:solidFill>
                  <a:srgbClr val="FF0000"/>
                </a:solidFill>
              </a:rPr>
              <a:t>Risco</a:t>
            </a:r>
            <a:endParaRPr lang="pt-BR" dirty="0">
              <a:solidFill>
                <a:srgbClr val="FF0000"/>
              </a:solidFill>
            </a:endParaRPr>
          </a:p>
        </p:txBody>
      </p:sp>
      <p:sp>
        <p:nvSpPr>
          <p:cNvPr id="10276" name="Text Box 36"/>
          <p:cNvSpPr txBox="1">
            <a:spLocks noChangeArrowheads="1"/>
          </p:cNvSpPr>
          <p:nvPr/>
        </p:nvSpPr>
        <p:spPr bwMode="auto">
          <a:xfrm>
            <a:off x="5543550" y="1196975"/>
            <a:ext cx="3492500" cy="779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err="1">
                <a:solidFill>
                  <a:srgbClr val="FF0000"/>
                </a:solidFill>
              </a:rPr>
              <a:t>Avaliação</a:t>
            </a:r>
            <a:r>
              <a:rPr lang="en-US" dirty="0">
                <a:solidFill>
                  <a:srgbClr val="FF0000"/>
                </a:solidFill>
              </a:rPr>
              <a:t> </a:t>
            </a:r>
            <a:r>
              <a:rPr lang="en-US" dirty="0" err="1">
                <a:solidFill>
                  <a:srgbClr val="FF0000"/>
                </a:solidFill>
              </a:rPr>
              <a:t>completa</a:t>
            </a:r>
            <a:endParaRPr lang="en-US" dirty="0">
              <a:solidFill>
                <a:srgbClr val="FF0000"/>
              </a:solidFill>
            </a:endParaRPr>
          </a:p>
          <a:p>
            <a:pPr>
              <a:spcBef>
                <a:spcPct val="50000"/>
              </a:spcBef>
            </a:pPr>
            <a:r>
              <a:rPr lang="en-US" dirty="0" err="1"/>
              <a:t>Imagem</a:t>
            </a:r>
            <a:r>
              <a:rPr lang="en-US" dirty="0"/>
              <a:t>, </a:t>
            </a:r>
            <a:r>
              <a:rPr lang="en-US" dirty="0" err="1"/>
              <a:t>citologia</a:t>
            </a:r>
            <a:r>
              <a:rPr lang="en-US" dirty="0"/>
              <a:t> e </a:t>
            </a:r>
            <a:r>
              <a:rPr lang="en-US" dirty="0" err="1"/>
              <a:t>cistoscopia</a:t>
            </a:r>
            <a:endParaRPr lang="pt-BR" dirty="0"/>
          </a:p>
        </p:txBody>
      </p:sp>
      <p:sp>
        <p:nvSpPr>
          <p:cNvPr id="10277" name="Rectangle 37"/>
          <p:cNvSpPr>
            <a:spLocks noChangeArrowheads="1"/>
          </p:cNvSpPr>
          <p:nvPr/>
        </p:nvSpPr>
        <p:spPr bwMode="auto">
          <a:xfrm>
            <a:off x="4716463" y="22764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t>Positiva</a:t>
            </a:r>
            <a:endParaRPr lang="pt-BR"/>
          </a:p>
        </p:txBody>
      </p:sp>
      <p:sp>
        <p:nvSpPr>
          <p:cNvPr id="10278" name="Line 38"/>
          <p:cNvSpPr>
            <a:spLocks noChangeShapeType="1"/>
          </p:cNvSpPr>
          <p:nvPr/>
        </p:nvSpPr>
        <p:spPr bwMode="auto">
          <a:xfrm>
            <a:off x="3563938" y="3284538"/>
            <a:ext cx="360362" cy="2159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9" name="Line 39"/>
          <p:cNvSpPr>
            <a:spLocks noChangeShapeType="1"/>
          </p:cNvSpPr>
          <p:nvPr/>
        </p:nvSpPr>
        <p:spPr bwMode="auto">
          <a:xfrm flipH="1">
            <a:off x="4211638" y="2636838"/>
            <a:ext cx="720725" cy="7921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80" name="Rectangle 40"/>
          <p:cNvSpPr>
            <a:spLocks noChangeArrowheads="1"/>
          </p:cNvSpPr>
          <p:nvPr/>
        </p:nvSpPr>
        <p:spPr bwMode="auto">
          <a:xfrm>
            <a:off x="7019925" y="2276475"/>
            <a:ext cx="1085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Negativa</a:t>
            </a:r>
            <a:endParaRPr lang="pt-BR"/>
          </a:p>
        </p:txBody>
      </p:sp>
      <p:sp>
        <p:nvSpPr>
          <p:cNvPr id="10281" name="Line 41"/>
          <p:cNvSpPr>
            <a:spLocks noChangeShapeType="1"/>
          </p:cNvSpPr>
          <p:nvPr/>
        </p:nvSpPr>
        <p:spPr bwMode="auto">
          <a:xfrm>
            <a:off x="7092950" y="1989138"/>
            <a:ext cx="358775" cy="360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84" name="Text Box 44"/>
          <p:cNvSpPr txBox="1">
            <a:spLocks noChangeArrowheads="1"/>
          </p:cNvSpPr>
          <p:nvPr/>
        </p:nvSpPr>
        <p:spPr bwMode="auto">
          <a:xfrm>
            <a:off x="5292725" y="2852738"/>
            <a:ext cx="2519363"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Urina, PA e citologia</a:t>
            </a:r>
          </a:p>
          <a:p>
            <a:pPr>
              <a:spcBef>
                <a:spcPct val="50000"/>
              </a:spcBef>
            </a:pPr>
            <a:r>
              <a:rPr lang="en-US"/>
              <a:t>6,12,24 e 36 meses</a:t>
            </a:r>
            <a:endParaRPr lang="pt-BR"/>
          </a:p>
        </p:txBody>
      </p:sp>
      <p:sp>
        <p:nvSpPr>
          <p:cNvPr id="10285" name="Text Box 45"/>
          <p:cNvSpPr txBox="1">
            <a:spLocks noChangeArrowheads="1"/>
          </p:cNvSpPr>
          <p:nvPr/>
        </p:nvSpPr>
        <p:spPr bwMode="auto">
          <a:xfrm>
            <a:off x="3995738" y="4437063"/>
            <a:ext cx="1511300"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 </a:t>
            </a:r>
          </a:p>
          <a:p>
            <a:pPr>
              <a:spcBef>
                <a:spcPct val="50000"/>
              </a:spcBef>
            </a:pPr>
            <a:r>
              <a:rPr lang="en-US"/>
              <a:t>3 anos</a:t>
            </a:r>
            <a:endParaRPr lang="pt-BR"/>
          </a:p>
        </p:txBody>
      </p:sp>
      <p:sp>
        <p:nvSpPr>
          <p:cNvPr id="10286" name="Text Box 46"/>
          <p:cNvSpPr txBox="1">
            <a:spLocks noChangeArrowheads="1"/>
          </p:cNvSpPr>
          <p:nvPr/>
        </p:nvSpPr>
        <p:spPr bwMode="auto">
          <a:xfrm>
            <a:off x="4140200" y="5661025"/>
            <a:ext cx="1295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Alta</a:t>
            </a:r>
            <a:endParaRPr lang="pt-BR"/>
          </a:p>
        </p:txBody>
      </p:sp>
      <p:sp>
        <p:nvSpPr>
          <p:cNvPr id="10287" name="Text Box 47"/>
          <p:cNvSpPr txBox="1">
            <a:spLocks noChangeArrowheads="1"/>
          </p:cNvSpPr>
          <p:nvPr/>
        </p:nvSpPr>
        <p:spPr bwMode="auto">
          <a:xfrm>
            <a:off x="5940425" y="4168775"/>
            <a:ext cx="3203575"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Hematúria macroscópica, citologia anormal, sintomas irritativos</a:t>
            </a:r>
            <a:endParaRPr lang="pt-BR"/>
          </a:p>
        </p:txBody>
      </p:sp>
      <p:sp>
        <p:nvSpPr>
          <p:cNvPr id="10288" name="Text Box 48"/>
          <p:cNvSpPr txBox="1">
            <a:spLocks noChangeArrowheads="1"/>
          </p:cNvSpPr>
          <p:nvPr/>
        </p:nvSpPr>
        <p:spPr bwMode="auto">
          <a:xfrm>
            <a:off x="6156325" y="5726113"/>
            <a:ext cx="29876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err="1">
                <a:solidFill>
                  <a:srgbClr val="FF0000"/>
                </a:solidFill>
              </a:rPr>
              <a:t>Repetir</a:t>
            </a:r>
            <a:r>
              <a:rPr lang="en-US" dirty="0">
                <a:solidFill>
                  <a:srgbClr val="FF0000"/>
                </a:solidFill>
              </a:rPr>
              <a:t> </a:t>
            </a:r>
            <a:r>
              <a:rPr lang="en-US" dirty="0" err="1">
                <a:solidFill>
                  <a:srgbClr val="FF0000"/>
                </a:solidFill>
              </a:rPr>
              <a:t>Avaliação</a:t>
            </a:r>
            <a:r>
              <a:rPr lang="en-US" dirty="0">
                <a:solidFill>
                  <a:srgbClr val="FF0000"/>
                </a:solidFill>
              </a:rPr>
              <a:t> </a:t>
            </a:r>
            <a:r>
              <a:rPr lang="en-US" dirty="0" err="1">
                <a:solidFill>
                  <a:srgbClr val="FF0000"/>
                </a:solidFill>
              </a:rPr>
              <a:t>completa</a:t>
            </a:r>
            <a:endParaRPr lang="pt-BR" dirty="0">
              <a:solidFill>
                <a:srgbClr val="FF0000"/>
              </a:solidFill>
            </a:endParaRPr>
          </a:p>
        </p:txBody>
      </p:sp>
      <p:sp>
        <p:nvSpPr>
          <p:cNvPr id="10289" name="Line 49"/>
          <p:cNvSpPr>
            <a:spLocks noChangeShapeType="1"/>
          </p:cNvSpPr>
          <p:nvPr/>
        </p:nvSpPr>
        <p:spPr bwMode="auto">
          <a:xfrm flipH="1">
            <a:off x="5364163" y="1916113"/>
            <a:ext cx="1223962" cy="360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0" name="Line 50"/>
          <p:cNvSpPr>
            <a:spLocks noChangeShapeType="1"/>
          </p:cNvSpPr>
          <p:nvPr/>
        </p:nvSpPr>
        <p:spPr bwMode="auto">
          <a:xfrm flipH="1">
            <a:off x="4643438" y="3644900"/>
            <a:ext cx="792162" cy="7921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1" name="Line 51"/>
          <p:cNvSpPr>
            <a:spLocks noChangeShapeType="1"/>
          </p:cNvSpPr>
          <p:nvPr/>
        </p:nvSpPr>
        <p:spPr bwMode="auto">
          <a:xfrm>
            <a:off x="4427538" y="5229225"/>
            <a:ext cx="0" cy="431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2" name="Line 52"/>
          <p:cNvSpPr>
            <a:spLocks noChangeShapeType="1"/>
          </p:cNvSpPr>
          <p:nvPr/>
        </p:nvSpPr>
        <p:spPr bwMode="auto">
          <a:xfrm>
            <a:off x="6227763" y="3716338"/>
            <a:ext cx="1152525" cy="4333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3" name="Line 53"/>
          <p:cNvSpPr>
            <a:spLocks noChangeShapeType="1"/>
          </p:cNvSpPr>
          <p:nvPr/>
        </p:nvSpPr>
        <p:spPr bwMode="auto">
          <a:xfrm flipV="1">
            <a:off x="3348038" y="3500438"/>
            <a:ext cx="1871662" cy="6492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4" name="Line 54"/>
          <p:cNvSpPr>
            <a:spLocks noChangeShapeType="1"/>
          </p:cNvSpPr>
          <p:nvPr/>
        </p:nvSpPr>
        <p:spPr bwMode="auto">
          <a:xfrm flipH="1">
            <a:off x="6804025" y="2636838"/>
            <a:ext cx="504825" cy="1444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5" name="Line 55"/>
          <p:cNvSpPr>
            <a:spLocks noChangeShapeType="1"/>
          </p:cNvSpPr>
          <p:nvPr/>
        </p:nvSpPr>
        <p:spPr bwMode="auto">
          <a:xfrm>
            <a:off x="7308850" y="4868863"/>
            <a:ext cx="0" cy="7921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6" name="Line 56"/>
          <p:cNvSpPr>
            <a:spLocks noChangeShapeType="1"/>
          </p:cNvSpPr>
          <p:nvPr/>
        </p:nvSpPr>
        <p:spPr bwMode="auto">
          <a:xfrm flipV="1">
            <a:off x="5580063" y="1125538"/>
            <a:ext cx="0" cy="7905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7" name="Line 57"/>
          <p:cNvSpPr>
            <a:spLocks noChangeShapeType="1"/>
          </p:cNvSpPr>
          <p:nvPr/>
        </p:nvSpPr>
        <p:spPr bwMode="auto">
          <a:xfrm>
            <a:off x="5580063" y="1916113"/>
            <a:ext cx="33845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8" name="Line 58"/>
          <p:cNvSpPr>
            <a:spLocks noChangeShapeType="1"/>
          </p:cNvSpPr>
          <p:nvPr/>
        </p:nvSpPr>
        <p:spPr bwMode="auto">
          <a:xfrm>
            <a:off x="5580063" y="1125538"/>
            <a:ext cx="33845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9" name="Line 59"/>
          <p:cNvSpPr>
            <a:spLocks noChangeShapeType="1"/>
          </p:cNvSpPr>
          <p:nvPr/>
        </p:nvSpPr>
        <p:spPr bwMode="auto">
          <a:xfrm>
            <a:off x="8964613" y="1125538"/>
            <a:ext cx="0" cy="7905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0" name="Line 60"/>
          <p:cNvSpPr>
            <a:spLocks noChangeShapeType="1"/>
          </p:cNvSpPr>
          <p:nvPr/>
        </p:nvSpPr>
        <p:spPr bwMode="auto">
          <a:xfrm flipV="1">
            <a:off x="5364163" y="2852738"/>
            <a:ext cx="0" cy="7207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1" name="Line 61"/>
          <p:cNvSpPr>
            <a:spLocks noChangeShapeType="1"/>
          </p:cNvSpPr>
          <p:nvPr/>
        </p:nvSpPr>
        <p:spPr bwMode="auto">
          <a:xfrm>
            <a:off x="5364163" y="2852738"/>
            <a:ext cx="208756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2" name="Line 62"/>
          <p:cNvSpPr>
            <a:spLocks noChangeShapeType="1"/>
          </p:cNvSpPr>
          <p:nvPr/>
        </p:nvSpPr>
        <p:spPr bwMode="auto">
          <a:xfrm>
            <a:off x="5364163" y="3573463"/>
            <a:ext cx="208756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3" name="Line 63"/>
          <p:cNvSpPr>
            <a:spLocks noChangeShapeType="1"/>
          </p:cNvSpPr>
          <p:nvPr/>
        </p:nvSpPr>
        <p:spPr bwMode="auto">
          <a:xfrm flipV="1">
            <a:off x="7451725" y="2852738"/>
            <a:ext cx="0" cy="7207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4" name="Line 64"/>
          <p:cNvSpPr>
            <a:spLocks noChangeShapeType="1"/>
          </p:cNvSpPr>
          <p:nvPr/>
        </p:nvSpPr>
        <p:spPr bwMode="auto">
          <a:xfrm>
            <a:off x="6516688" y="549275"/>
            <a:ext cx="6477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5" name="Line 65"/>
          <p:cNvSpPr>
            <a:spLocks noChangeShapeType="1"/>
          </p:cNvSpPr>
          <p:nvPr/>
        </p:nvSpPr>
        <p:spPr bwMode="auto">
          <a:xfrm>
            <a:off x="7524750" y="692150"/>
            <a:ext cx="0" cy="360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6" name="Rectangle 66"/>
          <p:cNvSpPr>
            <a:spLocks noChangeArrowheads="1"/>
          </p:cNvSpPr>
          <p:nvPr/>
        </p:nvSpPr>
        <p:spPr bwMode="auto">
          <a:xfrm>
            <a:off x="6271616" y="6522275"/>
            <a:ext cx="12501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400" dirty="0"/>
              <a:t>Guideline AUA</a:t>
            </a:r>
            <a:endParaRPr lang="pt-BR" sz="1400" dirty="0"/>
          </a:p>
        </p:txBody>
      </p:sp>
    </p:spTree>
    <p:extLst>
      <p:ext uri="{BB962C8B-B14F-4D97-AF65-F5344CB8AC3E}">
        <p14:creationId xmlns:p14="http://schemas.microsoft.com/office/powerpoint/2010/main" val="332798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5" name="Picture 2">
            <a:extLst>
              <a:ext uri="{FF2B5EF4-FFF2-40B4-BE49-F238E27FC236}">
                <a16:creationId xmlns:a16="http://schemas.microsoft.com/office/drawing/2014/main" id="{7407B0FF-43E0-4B2E-B48B-C2A472D10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7CAC6C18-4147-48ED-8B6A-19B3E0D891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0" name="Rectangle 4"/>
          <p:cNvSpPr>
            <a:spLocks noGrp="1" noChangeArrowheads="1"/>
          </p:cNvSpPr>
          <p:nvPr>
            <p:ph type="title"/>
          </p:nvPr>
        </p:nvSpPr>
        <p:spPr>
          <a:xfrm>
            <a:off x="685331" y="618517"/>
            <a:ext cx="7773338" cy="1596177"/>
          </a:xfrm>
        </p:spPr>
        <p:txBody>
          <a:bodyPr vert="horz" lIns="91440" tIns="45720" rIns="91440" bIns="45720" rtlCol="0" anchor="ctr">
            <a:normAutofit/>
          </a:bodyPr>
          <a:lstStyle/>
          <a:p>
            <a:r>
              <a:rPr lang="en-US"/>
              <a:t>CUIDADOS:</a:t>
            </a:r>
          </a:p>
        </p:txBody>
      </p:sp>
      <p:graphicFrame>
        <p:nvGraphicFramePr>
          <p:cNvPr id="4103" name="Text Box 5">
            <a:extLst>
              <a:ext uri="{FF2B5EF4-FFF2-40B4-BE49-F238E27FC236}">
                <a16:creationId xmlns:a16="http://schemas.microsoft.com/office/drawing/2014/main" id="{221C88BF-B633-4146-BBDD-C447718BC883}"/>
              </a:ext>
            </a:extLst>
          </p:cNvPr>
          <p:cNvGraphicFramePr/>
          <p:nvPr>
            <p:extLst>
              <p:ext uri="{D42A27DB-BD31-4B8C-83A1-F6EECF244321}">
                <p14:modId xmlns:p14="http://schemas.microsoft.com/office/powerpoint/2010/main" val="2310494768"/>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26084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331" y="-100810"/>
            <a:ext cx="7773338" cy="1596177"/>
          </a:xfrm>
        </p:spPr>
        <p:txBody>
          <a:bodyPr/>
          <a:lstStyle/>
          <a:p>
            <a:r>
              <a:rPr lang="en-US" b="1" dirty="0" err="1"/>
              <a:t>Situações</a:t>
            </a:r>
            <a:r>
              <a:rPr lang="en-US" b="1" dirty="0"/>
              <a:t> </a:t>
            </a:r>
            <a:r>
              <a:rPr lang="en-US" b="1" dirty="0" err="1"/>
              <a:t>Especiais</a:t>
            </a:r>
            <a:endParaRPr lang="pt-BR" b="1" dirty="0"/>
          </a:p>
        </p:txBody>
      </p:sp>
      <p:sp>
        <p:nvSpPr>
          <p:cNvPr id="12291" name="Rectangle 3"/>
          <p:cNvSpPr>
            <a:spLocks noGrp="1" noChangeArrowheads="1"/>
          </p:cNvSpPr>
          <p:nvPr>
            <p:ph idx="1"/>
          </p:nvPr>
        </p:nvSpPr>
        <p:spPr>
          <a:xfrm>
            <a:off x="457200" y="1981200"/>
            <a:ext cx="8507413" cy="3886200"/>
          </a:xfrm>
        </p:spPr>
        <p:txBody>
          <a:bodyPr>
            <a:normAutofit fontScale="92500" lnSpcReduction="20000"/>
          </a:bodyPr>
          <a:lstStyle/>
          <a:p>
            <a:pPr>
              <a:lnSpc>
                <a:spcPct val="90000"/>
              </a:lnSpc>
            </a:pPr>
            <a:r>
              <a:rPr lang="en-US" sz="3600" dirty="0" err="1"/>
              <a:t>Hematúria</a:t>
            </a:r>
            <a:r>
              <a:rPr lang="en-US" sz="3600" dirty="0"/>
              <a:t> </a:t>
            </a:r>
            <a:r>
              <a:rPr lang="en-US" sz="3600" dirty="0" err="1"/>
              <a:t>durante</a:t>
            </a:r>
            <a:r>
              <a:rPr lang="en-US" sz="3600" dirty="0"/>
              <a:t> </a:t>
            </a:r>
            <a:r>
              <a:rPr lang="en-US" sz="3600" b="1" dirty="0" err="1"/>
              <a:t>anticoagulação</a:t>
            </a:r>
            <a:endParaRPr lang="en-US" sz="3600" b="1" dirty="0"/>
          </a:p>
          <a:p>
            <a:pPr>
              <a:lnSpc>
                <a:spcPct val="90000"/>
              </a:lnSpc>
              <a:buFont typeface="Wingdings" charset="0"/>
              <a:buNone/>
            </a:pPr>
            <a:endParaRPr lang="en-US" sz="2800" b="1" dirty="0"/>
          </a:p>
          <a:p>
            <a:pPr>
              <a:lnSpc>
                <a:spcPct val="90000"/>
              </a:lnSpc>
              <a:buFont typeface="Wingdings" charset="0"/>
              <a:buNone/>
            </a:pPr>
            <a:r>
              <a:rPr lang="en-US" sz="2800" dirty="0"/>
              <a:t>	</a:t>
            </a:r>
            <a:r>
              <a:rPr lang="en-US" sz="2800" dirty="0" err="1"/>
              <a:t>Encontradas</a:t>
            </a:r>
            <a:r>
              <a:rPr lang="en-US" sz="2800" dirty="0"/>
              <a:t> 13 a 45% de </a:t>
            </a:r>
            <a:r>
              <a:rPr lang="en-US" sz="2800" dirty="0" err="1"/>
              <a:t>patologias</a:t>
            </a:r>
            <a:r>
              <a:rPr lang="en-US" sz="2800" dirty="0"/>
              <a:t> </a:t>
            </a:r>
            <a:r>
              <a:rPr lang="en-US" sz="2800" dirty="0" err="1"/>
              <a:t>importantes</a:t>
            </a:r>
            <a:r>
              <a:rPr lang="en-US" sz="2800" dirty="0"/>
              <a:t>:</a:t>
            </a:r>
          </a:p>
          <a:p>
            <a:pPr>
              <a:lnSpc>
                <a:spcPct val="90000"/>
              </a:lnSpc>
              <a:buFont typeface="Wingdings" charset="0"/>
              <a:buNone/>
            </a:pPr>
            <a:r>
              <a:rPr lang="en-US" sz="2800" dirty="0"/>
              <a:t>		</a:t>
            </a:r>
          </a:p>
          <a:p>
            <a:pPr>
              <a:lnSpc>
                <a:spcPct val="90000"/>
              </a:lnSpc>
              <a:buFont typeface="Wingdings" charset="0"/>
              <a:buNone/>
            </a:pPr>
            <a:r>
              <a:rPr lang="en-US" sz="2800" dirty="0"/>
              <a:t>			HPB</a:t>
            </a:r>
          </a:p>
          <a:p>
            <a:pPr>
              <a:lnSpc>
                <a:spcPct val="90000"/>
              </a:lnSpc>
              <a:buFont typeface="Wingdings" charset="0"/>
              <a:buNone/>
            </a:pPr>
            <a:r>
              <a:rPr lang="en-US" sz="2800" dirty="0"/>
              <a:t>			</a:t>
            </a:r>
            <a:r>
              <a:rPr lang="en-US" sz="2800" dirty="0" err="1"/>
              <a:t>Urolitíase</a:t>
            </a:r>
            <a:endParaRPr lang="en-US" sz="2800" dirty="0"/>
          </a:p>
          <a:p>
            <a:pPr>
              <a:lnSpc>
                <a:spcPct val="90000"/>
              </a:lnSpc>
              <a:buFont typeface="Wingdings" charset="0"/>
              <a:buNone/>
            </a:pPr>
            <a:r>
              <a:rPr lang="en-US" sz="2800" dirty="0"/>
              <a:t>			</a:t>
            </a:r>
            <a:r>
              <a:rPr lang="en-US" sz="2800" dirty="0" err="1"/>
              <a:t>Processos</a:t>
            </a:r>
            <a:r>
              <a:rPr lang="en-US" sz="2800" dirty="0"/>
              <a:t> </a:t>
            </a:r>
            <a:r>
              <a:rPr lang="en-US" sz="2800" dirty="0" err="1"/>
              <a:t>inflamatórios</a:t>
            </a:r>
            <a:endParaRPr lang="en-US" sz="2800" dirty="0"/>
          </a:p>
          <a:p>
            <a:pPr>
              <a:lnSpc>
                <a:spcPct val="90000"/>
              </a:lnSpc>
              <a:buFont typeface="Wingdings" charset="0"/>
              <a:buNone/>
            </a:pPr>
            <a:r>
              <a:rPr lang="en-US" sz="2800" dirty="0"/>
              <a:t>			Necrose </a:t>
            </a:r>
            <a:r>
              <a:rPr lang="en-US" sz="2800" dirty="0" err="1"/>
              <a:t>papilar</a:t>
            </a:r>
            <a:endParaRPr lang="en-US" sz="2800" dirty="0"/>
          </a:p>
          <a:p>
            <a:pPr>
              <a:lnSpc>
                <a:spcPct val="90000"/>
              </a:lnSpc>
              <a:buFont typeface="Wingdings" charset="0"/>
              <a:buNone/>
            </a:pPr>
            <a:r>
              <a:rPr lang="en-US" sz="2800" dirty="0"/>
              <a:t>			</a:t>
            </a:r>
            <a:r>
              <a:rPr lang="en-US" sz="2800" dirty="0" err="1"/>
              <a:t>Neoplasias</a:t>
            </a:r>
            <a:endParaRPr lang="en-US" sz="2800" dirty="0"/>
          </a:p>
          <a:p>
            <a:pPr>
              <a:lnSpc>
                <a:spcPct val="90000"/>
              </a:lnSpc>
              <a:buFont typeface="Wingdings" charset="0"/>
              <a:buNone/>
            </a:pPr>
            <a:endParaRPr lang="pt-BR" sz="2800" dirty="0"/>
          </a:p>
        </p:txBody>
      </p:sp>
      <p:sp>
        <p:nvSpPr>
          <p:cNvPr id="12292" name="Text Box 4"/>
          <p:cNvSpPr txBox="1">
            <a:spLocks noChangeArrowheads="1"/>
          </p:cNvSpPr>
          <p:nvPr/>
        </p:nvSpPr>
        <p:spPr bwMode="auto">
          <a:xfrm>
            <a:off x="6162040" y="6243193"/>
            <a:ext cx="4176713" cy="5155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100" dirty="0" err="1"/>
              <a:t>Cusclasure</a:t>
            </a:r>
            <a:r>
              <a:rPr lang="en-US" sz="1100" dirty="0"/>
              <a:t> et al, Arch Intern Med.1994</a:t>
            </a:r>
          </a:p>
          <a:p>
            <a:pPr>
              <a:spcBef>
                <a:spcPct val="50000"/>
              </a:spcBef>
            </a:pPr>
            <a:r>
              <a:rPr lang="en-US" sz="1100" dirty="0"/>
              <a:t>Van Savage et al, J Urol. 1995</a:t>
            </a:r>
            <a:endParaRPr lang="pt-BR" sz="1100" dirty="0"/>
          </a:p>
        </p:txBody>
      </p:sp>
    </p:spTree>
    <p:extLst>
      <p:ext uri="{BB962C8B-B14F-4D97-AF65-F5344CB8AC3E}">
        <p14:creationId xmlns:p14="http://schemas.microsoft.com/office/powerpoint/2010/main" val="2462033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36482" y="1599682"/>
            <a:ext cx="3036499" cy="22773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85330" y="2367092"/>
            <a:ext cx="2805382" cy="3881309"/>
          </a:xfrm>
        </p:spPr>
        <p:txBody>
          <a:bodyPr>
            <a:normAutofit/>
          </a:bodyPr>
          <a:lstStyle/>
          <a:p>
            <a:r>
              <a:rPr lang="en-US" sz="1600" b="1" dirty="0" err="1"/>
              <a:t>Escroto</a:t>
            </a:r>
            <a:r>
              <a:rPr lang="en-US" sz="1600" b="1" dirty="0"/>
              <a:t> </a:t>
            </a:r>
            <a:r>
              <a:rPr lang="en-US" sz="1600" b="1" dirty="0" err="1"/>
              <a:t>agudo</a:t>
            </a:r>
            <a:endParaRPr lang="en-US" sz="1600" b="1" dirty="0"/>
          </a:p>
          <a:p>
            <a:pPr marL="914400" lvl="2" indent="0">
              <a:buNone/>
            </a:pPr>
            <a:r>
              <a:rPr lang="en-US" dirty="0" err="1"/>
              <a:t>Torção</a:t>
            </a:r>
            <a:r>
              <a:rPr lang="en-US" dirty="0"/>
              <a:t> testicular</a:t>
            </a:r>
          </a:p>
          <a:p>
            <a:pPr marL="914400" lvl="2" indent="0">
              <a:buNone/>
            </a:pPr>
            <a:r>
              <a:rPr lang="en-US" dirty="0" err="1"/>
              <a:t>Orquiepididimite</a:t>
            </a:r>
            <a:endParaRPr lang="en-US" dirty="0"/>
          </a:p>
          <a:p>
            <a:pPr marL="914400" lvl="2" indent="0">
              <a:buNone/>
            </a:pPr>
            <a:endParaRPr lang="en-US" dirty="0"/>
          </a:p>
          <a:p>
            <a:pPr marL="914400" lvl="2" indent="0">
              <a:buNone/>
            </a:pPr>
            <a:endParaRPr lang="en-US" dirty="0"/>
          </a:p>
          <a:p>
            <a:r>
              <a:rPr lang="en-US" sz="1600" dirty="0"/>
              <a:t>Varicocele</a:t>
            </a:r>
          </a:p>
          <a:p>
            <a:endParaRPr lang="en-US" sz="1600" dirty="0"/>
          </a:p>
          <a:p>
            <a:pPr marL="0" indent="0">
              <a:buNone/>
            </a:pPr>
            <a:endParaRPr lang="en-US" sz="1600" dirty="0"/>
          </a:p>
          <a:p>
            <a:r>
              <a:rPr lang="en-US" sz="1600" dirty="0"/>
              <a:t>Tumor testicular</a:t>
            </a:r>
          </a:p>
        </p:txBody>
      </p:sp>
      <p:sp>
        <p:nvSpPr>
          <p:cNvPr id="2" name="Title 1"/>
          <p:cNvSpPr>
            <a:spLocks noGrp="1"/>
          </p:cNvSpPr>
          <p:nvPr>
            <p:ph type="title"/>
          </p:nvPr>
        </p:nvSpPr>
        <p:spPr>
          <a:xfrm>
            <a:off x="685330" y="640831"/>
            <a:ext cx="2805386" cy="1573863"/>
          </a:xfrm>
        </p:spPr>
        <p:txBody>
          <a:bodyPr>
            <a:normAutofit/>
          </a:bodyPr>
          <a:lstStyle/>
          <a:p>
            <a:pPr algn="l"/>
            <a:r>
              <a:rPr lang="en-US" b="1"/>
              <a:t>Orquialgia </a:t>
            </a:r>
          </a:p>
        </p:txBody>
      </p:sp>
      <p:pic>
        <p:nvPicPr>
          <p:cNvPr id="2050" name="Picture 2" descr="Varicocele - Hospital Amaral Carvalho - Urologia Jaú">
            <a:extLst>
              <a:ext uri="{FF2B5EF4-FFF2-40B4-BE49-F238E27FC236}">
                <a16:creationId xmlns:a16="http://schemas.microsoft.com/office/drawing/2014/main" id="{5904CC7E-433C-524D-B858-BDD8B5D29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670" y="3877056"/>
            <a:ext cx="4572000" cy="204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0605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00F7813-84A9-02D5-55AE-B0C952798B74}"/>
              </a:ext>
            </a:extLst>
          </p:cNvPr>
          <p:cNvSpPr>
            <a:spLocks noGrp="1" noChangeArrowheads="1"/>
          </p:cNvSpPr>
          <p:nvPr>
            <p:ph type="title"/>
          </p:nvPr>
        </p:nvSpPr>
        <p:spPr/>
        <p:txBody>
          <a:bodyPr/>
          <a:lstStyle/>
          <a:p>
            <a:r>
              <a:rPr lang="pt-BR" altLang="pt-BR" sz="3200" dirty="0"/>
              <a:t>TORÇÃO TESTICULAR</a:t>
            </a:r>
            <a:br>
              <a:rPr lang="pt-BR" altLang="pt-BR" sz="3200" dirty="0"/>
            </a:br>
            <a:r>
              <a:rPr lang="pt-BR" altLang="pt-BR" sz="3200" dirty="0" err="1"/>
              <a:t>X</a:t>
            </a:r>
            <a:br>
              <a:rPr lang="pt-BR" altLang="pt-BR" sz="3200" dirty="0"/>
            </a:br>
            <a:r>
              <a:rPr lang="pt-BR" altLang="pt-BR" sz="3200" dirty="0"/>
              <a:t>ORQUIEPIDIMITE</a:t>
            </a:r>
          </a:p>
        </p:txBody>
      </p:sp>
      <p:sp>
        <p:nvSpPr>
          <p:cNvPr id="74755" name="Rectangle 3">
            <a:extLst>
              <a:ext uri="{FF2B5EF4-FFF2-40B4-BE49-F238E27FC236}">
                <a16:creationId xmlns:a16="http://schemas.microsoft.com/office/drawing/2014/main" id="{A6A2B8F3-3A18-7933-A29B-2913E7B71B8C}"/>
              </a:ext>
            </a:extLst>
          </p:cNvPr>
          <p:cNvSpPr>
            <a:spLocks noGrp="1" noChangeArrowheads="1"/>
          </p:cNvSpPr>
          <p:nvPr>
            <p:ph type="body" idx="1"/>
          </p:nvPr>
        </p:nvSpPr>
        <p:spPr/>
        <p:txBody>
          <a:bodyPr>
            <a:normAutofit fontScale="92500" lnSpcReduction="20000"/>
          </a:bodyPr>
          <a:lstStyle/>
          <a:p>
            <a:pPr algn="ctr">
              <a:lnSpc>
                <a:spcPct val="90000"/>
              </a:lnSpc>
              <a:buFont typeface="Wingdings" pitchFamily="2" charset="2"/>
              <a:buNone/>
            </a:pPr>
            <a:r>
              <a:rPr lang="pt-BR" altLang="pt-BR" sz="2400" dirty="0"/>
              <a:t>IDADE</a:t>
            </a:r>
          </a:p>
          <a:p>
            <a:pPr algn="ctr">
              <a:lnSpc>
                <a:spcPct val="90000"/>
              </a:lnSpc>
              <a:buFont typeface="Wingdings" pitchFamily="2" charset="2"/>
              <a:buNone/>
            </a:pPr>
            <a:r>
              <a:rPr lang="pt-BR" altLang="pt-BR" sz="2400" dirty="0"/>
              <a:t>INÍCIO</a:t>
            </a:r>
          </a:p>
          <a:p>
            <a:pPr algn="ctr">
              <a:lnSpc>
                <a:spcPct val="90000"/>
              </a:lnSpc>
              <a:buFont typeface="Wingdings" pitchFamily="2" charset="2"/>
              <a:buNone/>
            </a:pPr>
            <a:r>
              <a:rPr lang="pt-BR" altLang="pt-BR" sz="2400" dirty="0"/>
              <a:t>DOR</a:t>
            </a:r>
          </a:p>
          <a:p>
            <a:pPr algn="ctr">
              <a:lnSpc>
                <a:spcPct val="90000"/>
              </a:lnSpc>
              <a:buFont typeface="Wingdings" pitchFamily="2" charset="2"/>
              <a:buNone/>
            </a:pPr>
            <a:r>
              <a:rPr lang="pt-BR" altLang="pt-BR" sz="2400" dirty="0"/>
              <a:t>NÁUSEA</a:t>
            </a:r>
          </a:p>
          <a:p>
            <a:pPr algn="ctr">
              <a:lnSpc>
                <a:spcPct val="90000"/>
              </a:lnSpc>
              <a:buFont typeface="Wingdings" pitchFamily="2" charset="2"/>
              <a:buNone/>
            </a:pPr>
            <a:r>
              <a:rPr lang="pt-BR" altLang="pt-BR" sz="2400" dirty="0"/>
              <a:t>FEBRE</a:t>
            </a:r>
          </a:p>
          <a:p>
            <a:pPr algn="ctr">
              <a:lnSpc>
                <a:spcPct val="90000"/>
              </a:lnSpc>
              <a:buFont typeface="Wingdings" pitchFamily="2" charset="2"/>
              <a:buNone/>
            </a:pPr>
            <a:r>
              <a:rPr lang="pt-BR" altLang="pt-BR" sz="2400" dirty="0"/>
              <a:t>EXAME FÍSICO</a:t>
            </a:r>
          </a:p>
          <a:p>
            <a:pPr algn="ctr">
              <a:lnSpc>
                <a:spcPct val="90000"/>
              </a:lnSpc>
              <a:buFont typeface="Wingdings" pitchFamily="2" charset="2"/>
              <a:buNone/>
            </a:pPr>
            <a:r>
              <a:rPr lang="pt-BR" altLang="pt-BR" sz="2400" dirty="0"/>
              <a:t>HEMOGRAMA</a:t>
            </a:r>
          </a:p>
          <a:p>
            <a:pPr algn="ctr">
              <a:lnSpc>
                <a:spcPct val="90000"/>
              </a:lnSpc>
              <a:buFont typeface="Wingdings" pitchFamily="2" charset="2"/>
              <a:buNone/>
            </a:pPr>
            <a:r>
              <a:rPr lang="pt-BR" altLang="pt-BR" sz="2400" dirty="0"/>
              <a:t>SUMÁRIO</a:t>
            </a:r>
          </a:p>
          <a:p>
            <a:pPr algn="ctr">
              <a:lnSpc>
                <a:spcPct val="90000"/>
              </a:lnSpc>
              <a:buFont typeface="Wingdings" pitchFamily="2" charset="2"/>
              <a:buNone/>
            </a:pPr>
            <a:r>
              <a:rPr lang="pt-BR" altLang="pt-BR" b="1" dirty="0">
                <a:solidFill>
                  <a:srgbClr val="FF0000"/>
                </a:solidFill>
              </a:rPr>
              <a:t>ULTRASSONOGRAFIA DOPPLER</a:t>
            </a:r>
          </a:p>
          <a:p>
            <a:pPr algn="ctr">
              <a:lnSpc>
                <a:spcPct val="90000"/>
              </a:lnSpc>
              <a:buFont typeface="Wingdings" pitchFamily="2" charset="2"/>
              <a:buNone/>
            </a:pPr>
            <a:endParaRPr lang="pt-BR" altLang="pt-B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CA099-3D17-85E3-8BCD-7DFB7C9CCBDC}"/>
              </a:ext>
            </a:extLst>
          </p:cNvPr>
          <p:cNvSpPr>
            <a:spLocks noGrp="1"/>
          </p:cNvSpPr>
          <p:nvPr>
            <p:ph type="title"/>
          </p:nvPr>
        </p:nvSpPr>
        <p:spPr/>
        <p:txBody>
          <a:bodyPr/>
          <a:lstStyle/>
          <a:p>
            <a:r>
              <a:rPr lang="pt-BR" dirty="0"/>
              <a:t>RTU DA PRÓSTATA                    CONTRA-INDICAÇÕES :</a:t>
            </a:r>
          </a:p>
        </p:txBody>
      </p:sp>
      <p:sp>
        <p:nvSpPr>
          <p:cNvPr id="3" name="Espaço Reservado para Conteúdo 2">
            <a:extLst>
              <a:ext uri="{FF2B5EF4-FFF2-40B4-BE49-F238E27FC236}">
                <a16:creationId xmlns:a16="http://schemas.microsoft.com/office/drawing/2014/main" id="{1CF9C150-BC05-68D5-D30D-5C6898974A56}"/>
              </a:ext>
            </a:extLst>
          </p:cNvPr>
          <p:cNvSpPr>
            <a:spLocks noGrp="1"/>
          </p:cNvSpPr>
          <p:nvPr>
            <p:ph idx="1"/>
          </p:nvPr>
        </p:nvSpPr>
        <p:spPr/>
        <p:txBody>
          <a:bodyPr>
            <a:normAutofit fontScale="92500" lnSpcReduction="10000"/>
          </a:bodyPr>
          <a:lstStyle/>
          <a:p>
            <a:r>
              <a:rPr lang="pt-BR" dirty="0"/>
              <a:t>❌ Pacientes com próstata muito grande (&gt; 80g) - ?</a:t>
            </a:r>
          </a:p>
          <a:p>
            <a:r>
              <a:rPr lang="pt-BR" dirty="0"/>
              <a:t>❌ Infecção urinária ativa </a:t>
            </a:r>
          </a:p>
          <a:p>
            <a:r>
              <a:rPr lang="pt-BR" dirty="0"/>
              <a:t>❌ Pacientes com distúrbios de coagulação não corrigidos →anticoagulantes ou </a:t>
            </a:r>
            <a:r>
              <a:rPr lang="pt-BR" dirty="0" err="1"/>
              <a:t>antiagregantes</a:t>
            </a:r>
            <a:r>
              <a:rPr lang="pt-BR" dirty="0"/>
              <a:t> plaquetários </a:t>
            </a:r>
          </a:p>
          <a:p>
            <a:r>
              <a:rPr lang="pt-BR" dirty="0"/>
              <a:t>❌ Pacientes com doenças cardiovasculares instáveis e infarto recente</a:t>
            </a:r>
          </a:p>
          <a:p>
            <a:r>
              <a:rPr lang="pt-BR" dirty="0"/>
              <a:t>❌ Pacientes com histórico de estenose uretral grave</a:t>
            </a:r>
          </a:p>
          <a:p>
            <a:r>
              <a:rPr lang="pt-BR" dirty="0"/>
              <a:t>❌ Câncer de próstata – suspeita de malignidade</a:t>
            </a:r>
          </a:p>
          <a:p>
            <a:endParaRPr lang="pt-BR" dirty="0"/>
          </a:p>
        </p:txBody>
      </p:sp>
    </p:spTree>
    <p:extLst>
      <p:ext uri="{BB962C8B-B14F-4D97-AF65-F5344CB8AC3E}">
        <p14:creationId xmlns:p14="http://schemas.microsoft.com/office/powerpoint/2010/main" val="3517319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4D4EC3C-C1C8-CAB0-B334-A3747AD7A53B}"/>
              </a:ext>
            </a:extLst>
          </p:cNvPr>
          <p:cNvSpPr>
            <a:spLocks noGrp="1" noChangeArrowheads="1"/>
          </p:cNvSpPr>
          <p:nvPr>
            <p:ph type="title"/>
          </p:nvPr>
        </p:nvSpPr>
        <p:spPr/>
        <p:txBody>
          <a:bodyPr/>
          <a:lstStyle/>
          <a:p>
            <a:r>
              <a:rPr lang="pt-BR" altLang="pt-BR"/>
              <a:t>ORQUIEPIDIDIMITE</a:t>
            </a:r>
            <a:br>
              <a:rPr lang="pt-BR" altLang="pt-BR"/>
            </a:br>
            <a:r>
              <a:rPr lang="pt-BR" altLang="pt-BR">
                <a:solidFill>
                  <a:schemeClr val="hlink"/>
                </a:solidFill>
              </a:rPr>
              <a:t>Tratamento</a:t>
            </a:r>
          </a:p>
        </p:txBody>
      </p:sp>
      <p:sp>
        <p:nvSpPr>
          <p:cNvPr id="75779" name="Rectangle 3">
            <a:extLst>
              <a:ext uri="{FF2B5EF4-FFF2-40B4-BE49-F238E27FC236}">
                <a16:creationId xmlns:a16="http://schemas.microsoft.com/office/drawing/2014/main" id="{013D678F-793A-08D9-656E-E85C0419EAF9}"/>
              </a:ext>
            </a:extLst>
          </p:cNvPr>
          <p:cNvSpPr>
            <a:spLocks noGrp="1" noChangeArrowheads="1"/>
          </p:cNvSpPr>
          <p:nvPr>
            <p:ph type="body" idx="1"/>
          </p:nvPr>
        </p:nvSpPr>
        <p:spPr>
          <a:xfrm>
            <a:off x="1475656" y="2636912"/>
            <a:ext cx="7772400" cy="4114800"/>
          </a:xfrm>
        </p:spPr>
        <p:txBody>
          <a:bodyPr/>
          <a:lstStyle/>
          <a:p>
            <a:r>
              <a:rPr lang="pt-BR" altLang="pt-BR" dirty="0"/>
              <a:t>Analgésico</a:t>
            </a:r>
          </a:p>
          <a:p>
            <a:r>
              <a:rPr lang="pt-BR" altLang="pt-BR" dirty="0"/>
              <a:t>Anti-inflamatório</a:t>
            </a:r>
          </a:p>
          <a:p>
            <a:r>
              <a:rPr lang="pt-BR" altLang="pt-BR" dirty="0"/>
              <a:t>Antibiótico</a:t>
            </a:r>
          </a:p>
          <a:p>
            <a:r>
              <a:rPr lang="pt-BR" altLang="pt-BR" dirty="0"/>
              <a:t>Bolsa de gelo</a:t>
            </a:r>
          </a:p>
          <a:p>
            <a:r>
              <a:rPr lang="pt-BR" altLang="pt-BR" dirty="0"/>
              <a:t>Suspensório escrotal</a:t>
            </a:r>
          </a:p>
          <a:p>
            <a:r>
              <a:rPr lang="pt-BR" altLang="pt-BR" dirty="0"/>
              <a:t>Repouso</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9BC4557-05F5-6C95-935C-B121EE8082B8}"/>
              </a:ext>
            </a:extLst>
          </p:cNvPr>
          <p:cNvSpPr>
            <a:spLocks noGrp="1" noChangeArrowheads="1"/>
          </p:cNvSpPr>
          <p:nvPr>
            <p:ph type="title"/>
          </p:nvPr>
        </p:nvSpPr>
        <p:spPr/>
        <p:txBody>
          <a:bodyPr/>
          <a:lstStyle/>
          <a:p>
            <a:r>
              <a:rPr lang="pt-BR" altLang="en-US" b="1" dirty="0"/>
              <a:t>TORÇÃO TESTICULAR</a:t>
            </a:r>
            <a:endParaRPr lang="pt-BR" altLang="en-US" b="1" dirty="0">
              <a:solidFill>
                <a:schemeClr val="hlink"/>
              </a:solidFill>
            </a:endParaRPr>
          </a:p>
        </p:txBody>
      </p:sp>
      <p:sp>
        <p:nvSpPr>
          <p:cNvPr id="110595" name="Rectangle 3">
            <a:extLst>
              <a:ext uri="{FF2B5EF4-FFF2-40B4-BE49-F238E27FC236}">
                <a16:creationId xmlns:a16="http://schemas.microsoft.com/office/drawing/2014/main" id="{D04B512C-6CB5-418F-F35D-C2854F392654}"/>
              </a:ext>
            </a:extLst>
          </p:cNvPr>
          <p:cNvSpPr>
            <a:spLocks noGrp="1" noChangeArrowheads="1"/>
          </p:cNvSpPr>
          <p:nvPr>
            <p:ph type="body" idx="1"/>
          </p:nvPr>
        </p:nvSpPr>
        <p:spPr/>
        <p:txBody>
          <a:bodyPr/>
          <a:lstStyle/>
          <a:p>
            <a:pPr>
              <a:lnSpc>
                <a:spcPct val="90000"/>
              </a:lnSpc>
            </a:pPr>
            <a:endParaRPr lang="pt-BR" altLang="en-US"/>
          </a:p>
          <a:p>
            <a:pPr>
              <a:lnSpc>
                <a:spcPct val="90000"/>
              </a:lnSpc>
            </a:pPr>
            <a:r>
              <a:rPr lang="pt-BR" altLang="en-US"/>
              <a:t>Até 6 horas – Distorcer e orquidopexia bilateral</a:t>
            </a:r>
          </a:p>
          <a:p>
            <a:pPr>
              <a:lnSpc>
                <a:spcPct val="90000"/>
              </a:lnSpc>
            </a:pPr>
            <a:endParaRPr lang="pt-BR" altLang="en-US"/>
          </a:p>
          <a:p>
            <a:pPr>
              <a:lnSpc>
                <a:spcPct val="90000"/>
              </a:lnSpc>
            </a:pPr>
            <a:r>
              <a:rPr lang="pt-BR" altLang="en-US"/>
              <a:t>Após 6 horas – Provável orquiectomia e orquidopexia contralateral</a:t>
            </a:r>
          </a:p>
          <a:p>
            <a:pPr>
              <a:lnSpc>
                <a:spcPct val="90000"/>
              </a:lnSpc>
            </a:pPr>
            <a:endParaRPr lang="pt-BR" altLang="en-US"/>
          </a:p>
          <a:p>
            <a:pPr>
              <a:lnSpc>
                <a:spcPct val="90000"/>
              </a:lnSpc>
            </a:pPr>
            <a:r>
              <a:rPr lang="pt-BR" altLang="en-US" b="1"/>
              <a:t>Em caso de dúvida operar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A5A4DF3-D699-649E-4C85-C43790ADAEB0}"/>
              </a:ext>
            </a:extLst>
          </p:cNvPr>
          <p:cNvSpPr>
            <a:spLocks noGrp="1" noChangeArrowheads="1"/>
          </p:cNvSpPr>
          <p:nvPr>
            <p:ph type="title"/>
          </p:nvPr>
        </p:nvSpPr>
        <p:spPr/>
        <p:txBody>
          <a:bodyPr/>
          <a:lstStyle/>
          <a:p>
            <a:r>
              <a:rPr lang="pt-BR" altLang="en-US"/>
              <a:t>Torção Testicular</a:t>
            </a:r>
          </a:p>
        </p:txBody>
      </p:sp>
      <p:pic>
        <p:nvPicPr>
          <p:cNvPr id="112643" name="Picture 3">
            <a:extLst>
              <a:ext uri="{FF2B5EF4-FFF2-40B4-BE49-F238E27FC236}">
                <a16:creationId xmlns:a16="http://schemas.microsoft.com/office/drawing/2014/main" id="{59A2F958-7CF7-0D58-B34A-8D33DA3A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5205"/>
            <a:ext cx="3352800" cy="2754313"/>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a:extLst>
              <a:ext uri="{FF2B5EF4-FFF2-40B4-BE49-F238E27FC236}">
                <a16:creationId xmlns:a16="http://schemas.microsoft.com/office/drawing/2014/main" id="{BD8F807B-2BBE-9D2B-8610-6E3004BFE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223"/>
          <a:stretch>
            <a:fillRect/>
          </a:stretch>
        </p:blipFill>
        <p:spPr bwMode="auto">
          <a:xfrm>
            <a:off x="847726" y="2214695"/>
            <a:ext cx="2505075" cy="2667000"/>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a:extLst>
              <a:ext uri="{FF2B5EF4-FFF2-40B4-BE49-F238E27FC236}">
                <a16:creationId xmlns:a16="http://schemas.microsoft.com/office/drawing/2014/main" id="{25AACCB4-6EBF-010B-667C-59EA3BF9813A}"/>
              </a:ext>
            </a:extLst>
          </p:cNvPr>
          <p:cNvSpPr txBox="1">
            <a:spLocks noChangeArrowheads="1"/>
          </p:cNvSpPr>
          <p:nvPr/>
        </p:nvSpPr>
        <p:spPr bwMode="auto">
          <a:xfrm>
            <a:off x="1371600" y="54864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en-US" sz="2400">
                <a:latin typeface="Times New Roman" panose="02020603050405020304" pitchFamily="18" charset="0"/>
              </a:rPr>
              <a:t>ORQUIDOPEXIA BILATERAL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D3575A8-73BE-9425-E9CC-53794B2B66E7}"/>
              </a:ext>
            </a:extLst>
          </p:cNvPr>
          <p:cNvSpPr>
            <a:spLocks noGrp="1" noChangeArrowheads="1"/>
          </p:cNvSpPr>
          <p:nvPr>
            <p:ph type="title"/>
          </p:nvPr>
        </p:nvSpPr>
        <p:spPr/>
        <p:txBody>
          <a:bodyPr/>
          <a:lstStyle/>
          <a:p>
            <a:r>
              <a:rPr lang="pt-BR" altLang="en-US"/>
              <a:t> Torção Testicular</a:t>
            </a:r>
          </a:p>
        </p:txBody>
      </p:sp>
      <p:pic>
        <p:nvPicPr>
          <p:cNvPr id="114691" name="Picture 3">
            <a:extLst>
              <a:ext uri="{FF2B5EF4-FFF2-40B4-BE49-F238E27FC236}">
                <a16:creationId xmlns:a16="http://schemas.microsoft.com/office/drawing/2014/main" id="{05138867-BEE6-2D82-3CCA-E9CC992E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909"/>
          <a:stretch>
            <a:fillRect/>
          </a:stretch>
        </p:blipFill>
        <p:spPr bwMode="auto">
          <a:xfrm>
            <a:off x="1116013" y="2276475"/>
            <a:ext cx="28194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4">
            <a:extLst>
              <a:ext uri="{FF2B5EF4-FFF2-40B4-BE49-F238E27FC236}">
                <a16:creationId xmlns:a16="http://schemas.microsoft.com/office/drawing/2014/main" id="{F0D2AB1C-2119-C73A-7F82-AE441E6DC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30"/>
          <a:stretch>
            <a:fillRect/>
          </a:stretch>
        </p:blipFill>
        <p:spPr bwMode="auto">
          <a:xfrm>
            <a:off x="5508625" y="2276475"/>
            <a:ext cx="2590800" cy="268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Text Box 5">
            <a:extLst>
              <a:ext uri="{FF2B5EF4-FFF2-40B4-BE49-F238E27FC236}">
                <a16:creationId xmlns:a16="http://schemas.microsoft.com/office/drawing/2014/main" id="{3BC797D2-C163-C36D-FFA9-ADE8E39357F2}"/>
              </a:ext>
            </a:extLst>
          </p:cNvPr>
          <p:cNvSpPr txBox="1">
            <a:spLocks noChangeArrowheads="1"/>
          </p:cNvSpPr>
          <p:nvPr/>
        </p:nvSpPr>
        <p:spPr bwMode="auto">
          <a:xfrm>
            <a:off x="552450" y="5562600"/>
            <a:ext cx="826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en-US" sz="2400">
                <a:latin typeface="Times New Roman" panose="02020603050405020304" pitchFamily="18" charset="0"/>
              </a:rPr>
              <a:t>ORQUIECTOMIA + ORQUI	DOPEXIA CONTRA-LATERAL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D24C2-3D05-437E-A10C-7718330AA972}"/>
              </a:ext>
            </a:extLst>
          </p:cNvPr>
          <p:cNvSpPr>
            <a:spLocks noGrp="1"/>
          </p:cNvSpPr>
          <p:nvPr>
            <p:ph type="title"/>
          </p:nvPr>
        </p:nvSpPr>
        <p:spPr/>
        <p:txBody>
          <a:bodyPr/>
          <a:lstStyle/>
          <a:p>
            <a:r>
              <a:rPr lang="pt-BR" dirty="0"/>
              <a:t>PROTOCOLO</a:t>
            </a:r>
          </a:p>
        </p:txBody>
      </p:sp>
      <p:sp>
        <p:nvSpPr>
          <p:cNvPr id="3" name="Espaço Reservado para Conteúdo 2">
            <a:extLst>
              <a:ext uri="{FF2B5EF4-FFF2-40B4-BE49-F238E27FC236}">
                <a16:creationId xmlns:a16="http://schemas.microsoft.com/office/drawing/2014/main" id="{3BF7376E-8933-CFD0-71D3-44B058C6B20E}"/>
              </a:ext>
            </a:extLst>
          </p:cNvPr>
          <p:cNvSpPr>
            <a:spLocks noGrp="1"/>
          </p:cNvSpPr>
          <p:nvPr>
            <p:ph idx="1"/>
          </p:nvPr>
        </p:nvSpPr>
        <p:spPr/>
        <p:txBody>
          <a:bodyPr/>
          <a:lstStyle/>
          <a:p>
            <a:r>
              <a:rPr lang="pt-BR" sz="2400" dirty="0">
                <a:effectLst/>
                <a:latin typeface="Calibri" panose="020F0502020204030204" pitchFamily="34" charset="0"/>
                <a:ea typeface="Calibri" panose="020F0502020204030204" pitchFamily="34" charset="0"/>
                <a:cs typeface="Times New Roman" panose="02020603050405020304" pitchFamily="18" charset="0"/>
              </a:rPr>
              <a:t>ORQUIEPIDIDIMITE – Suspensório escrotal, repouso, anti-inflamatório, antibiótico quando tiver fator infeccioso associado.</a:t>
            </a:r>
          </a:p>
          <a:p>
            <a:pPr marL="0" indent="0">
              <a:buNone/>
            </a:pP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r>
              <a:rPr lang="pt-BR" sz="2400" b="1" dirty="0">
                <a:effectLst/>
                <a:latin typeface="Calibri" panose="020F0502020204030204" pitchFamily="34" charset="0"/>
                <a:ea typeface="Calibri" panose="020F0502020204030204" pitchFamily="34" charset="0"/>
                <a:cs typeface="Times New Roman" panose="02020603050405020304" pitchFamily="18" charset="0"/>
              </a:rPr>
              <a:t>TORÇÃO TESTICULAR AGUDA </a:t>
            </a:r>
            <a:r>
              <a:rPr lang="pt-BR" sz="2400" dirty="0">
                <a:effectLst/>
                <a:latin typeface="Calibri" panose="020F0502020204030204" pitchFamily="34" charset="0"/>
                <a:ea typeface="Calibri" panose="020F0502020204030204" pitchFamily="34" charset="0"/>
                <a:cs typeface="Times New Roman" panose="02020603050405020304" pitchFamily="18" charset="0"/>
              </a:rPr>
              <a:t>– </a:t>
            </a:r>
            <a:r>
              <a:rPr lang="pt-B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Contactar urologista de </a:t>
            </a:r>
            <a:r>
              <a:rPr lang="pt-BR" sz="24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sobre-aviso</a:t>
            </a:r>
            <a:r>
              <a:rPr lang="pt-BR" sz="2400" dirty="0">
                <a:effectLst/>
                <a:latin typeface="Calibri" panose="020F0502020204030204" pitchFamily="34" charset="0"/>
                <a:ea typeface="Calibri" panose="020F0502020204030204" pitchFamily="34" charset="0"/>
                <a:cs typeface="Times New Roman" panose="02020603050405020304" pitchFamily="18" charset="0"/>
              </a:rPr>
              <a:t> para cirurgia de urgência. Será realizado avaliado viabilidade testicular com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orquiopexia</a:t>
            </a:r>
            <a:r>
              <a:rPr lang="pt-BR" sz="2400" dirty="0">
                <a:effectLst/>
                <a:latin typeface="Calibri" panose="020F0502020204030204" pitchFamily="34" charset="0"/>
                <a:ea typeface="Calibri" panose="020F0502020204030204" pitchFamily="34" charset="0"/>
                <a:cs typeface="Times New Roman" panose="02020603050405020304" pitchFamily="18" charset="0"/>
              </a:rPr>
              <a:t> bilateral.</a:t>
            </a:r>
          </a:p>
          <a:p>
            <a:pPr marL="0" indent="0">
              <a:buNone/>
            </a:pPr>
            <a:r>
              <a:rPr lang="pt-BR" sz="2400" dirty="0">
                <a:effectLst/>
                <a:latin typeface="Calibri" panose="020F0502020204030204" pitchFamily="34" charset="0"/>
                <a:ea typeface="Calibri" panose="020F0502020204030204" pitchFamily="34" charset="0"/>
                <a:cs typeface="Times New Roman" panose="02020603050405020304" pitchFamily="18" charset="0"/>
              </a:rPr>
              <a:t> </a:t>
            </a:r>
          </a:p>
          <a:p>
            <a:r>
              <a:rPr lang="pt-BR" sz="2400" dirty="0">
                <a:effectLst/>
                <a:latin typeface="Calibri" panose="020F0502020204030204" pitchFamily="34" charset="0"/>
                <a:ea typeface="Calibri" panose="020F0502020204030204" pitchFamily="34" charset="0"/>
                <a:cs typeface="Times New Roman" panose="02020603050405020304" pitchFamily="18" charset="0"/>
              </a:rPr>
              <a:t>OBS. </a:t>
            </a:r>
            <a:r>
              <a:rPr lang="pt-B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Torção tardia há mais de 24H </a:t>
            </a:r>
            <a:r>
              <a:rPr lang="pt-BR" sz="2400" dirty="0">
                <a:effectLst/>
                <a:latin typeface="Calibri" panose="020F0502020204030204" pitchFamily="34" charset="0"/>
                <a:ea typeface="Calibri" panose="020F0502020204030204" pitchFamily="34" charset="0"/>
                <a:cs typeface="Times New Roman" panose="02020603050405020304" pitchFamily="18" charset="0"/>
              </a:rPr>
              <a:t>– encaminhar ambulatório do urologista para tratamento cirúrgico eletivo.</a:t>
            </a:r>
          </a:p>
          <a:p>
            <a:endParaRPr lang="pt-BR" dirty="0"/>
          </a:p>
        </p:txBody>
      </p:sp>
    </p:spTree>
    <p:extLst>
      <p:ext uri="{BB962C8B-B14F-4D97-AF65-F5344CB8AC3E}">
        <p14:creationId xmlns:p14="http://schemas.microsoft.com/office/powerpoint/2010/main" val="28702705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HPV</a:t>
            </a:r>
          </a:p>
        </p:txBody>
      </p:sp>
      <p:sp>
        <p:nvSpPr>
          <p:cNvPr id="3" name="Subtítulo 2"/>
          <p:cNvSpPr>
            <a:spLocks noGrp="1"/>
          </p:cNvSpPr>
          <p:nvPr>
            <p:ph type="subTitle" idx="1"/>
          </p:nvPr>
        </p:nvSpPr>
        <p:spPr/>
        <p:txBody>
          <a:bodyPr>
            <a:normAutofit/>
          </a:bodyPr>
          <a:lstStyle/>
          <a:p>
            <a:endParaRPr lang="pt-BR" dirty="0"/>
          </a:p>
        </p:txBody>
      </p:sp>
    </p:spTree>
    <p:extLst>
      <p:ext uri="{BB962C8B-B14F-4D97-AF65-F5344CB8AC3E}">
        <p14:creationId xmlns:p14="http://schemas.microsoft.com/office/powerpoint/2010/main" val="32680668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50" dirty="0"/>
              <a:t>HPV</a:t>
            </a:r>
            <a:br>
              <a:rPr lang="pt-BR" sz="4050" dirty="0"/>
            </a:br>
            <a:r>
              <a:rPr lang="pt-BR" dirty="0"/>
              <a:t>Papiloma Vírus Humano</a:t>
            </a:r>
          </a:p>
        </p:txBody>
      </p:sp>
      <p:pic>
        <p:nvPicPr>
          <p:cNvPr id="4" name="Picture 1039" descr="penis6hp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923" y="2894956"/>
            <a:ext cx="2617822" cy="25460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40" descr="penis7h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268" y="2894955"/>
            <a:ext cx="2940026" cy="21063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paulacarturan.com.br/duvidas/Imagens/hpv-hom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55" y="3118708"/>
            <a:ext cx="2016920" cy="2016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344730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HPV – </a:t>
            </a:r>
            <a:r>
              <a:rPr lang="pt-BR" dirty="0" err="1"/>
              <a:t>Papipolama</a:t>
            </a:r>
            <a:r>
              <a:rPr lang="pt-BR" dirty="0"/>
              <a:t> Vírus Humano</a:t>
            </a:r>
          </a:p>
        </p:txBody>
      </p:sp>
      <p:sp>
        <p:nvSpPr>
          <p:cNvPr id="5" name="Espaço Reservado para Conteúdo 4"/>
          <p:cNvSpPr>
            <a:spLocks noGrp="1"/>
          </p:cNvSpPr>
          <p:nvPr>
            <p:ph idx="1"/>
          </p:nvPr>
        </p:nvSpPr>
        <p:spPr>
          <a:xfrm>
            <a:off x="558310" y="1783385"/>
            <a:ext cx="7773339" cy="3424107"/>
          </a:xfrm>
        </p:spPr>
        <p:txBody>
          <a:bodyPr/>
          <a:lstStyle/>
          <a:p>
            <a:r>
              <a:rPr lang="pt-BR" dirty="0"/>
              <a:t>Também conhecido por “crista de galo”, “figueira” ,”cavalo de crista”</a:t>
            </a:r>
          </a:p>
          <a:p>
            <a:r>
              <a:rPr lang="pt-BR" dirty="0"/>
              <a:t>Existem mais de 100 tipos de HPV</a:t>
            </a:r>
          </a:p>
          <a:p>
            <a:r>
              <a:rPr lang="pt-BR" altLang="pt-BR" dirty="0"/>
              <a:t>condiloma acuminado (tipos 6, 11, 16, 18, 31,33)</a:t>
            </a:r>
          </a:p>
          <a:p>
            <a:r>
              <a:rPr lang="pt-BR" altLang="pt-BR" dirty="0"/>
              <a:t>pápula </a:t>
            </a:r>
            <a:r>
              <a:rPr lang="pt-BR" altLang="pt-BR" dirty="0" err="1"/>
              <a:t>bowenóide</a:t>
            </a:r>
            <a:r>
              <a:rPr lang="pt-BR" altLang="pt-BR" dirty="0"/>
              <a:t> (tipo 16) </a:t>
            </a:r>
          </a:p>
          <a:p>
            <a:r>
              <a:rPr lang="pt-BR" altLang="pt-BR" dirty="0"/>
              <a:t>tumor de </a:t>
            </a:r>
            <a:r>
              <a:rPr lang="pt-BR" altLang="pt-BR" dirty="0" err="1"/>
              <a:t>Buschke-Lowenstein</a:t>
            </a:r>
            <a:r>
              <a:rPr lang="pt-BR" altLang="pt-BR" dirty="0"/>
              <a:t> (tipos 6, 11)</a:t>
            </a:r>
          </a:p>
          <a:p>
            <a:endParaRPr lang="pt-BR" altLang="pt-BR" dirty="0"/>
          </a:p>
          <a:p>
            <a:endParaRPr lang="pt-BR" dirty="0"/>
          </a:p>
        </p:txBody>
      </p:sp>
      <p:pic>
        <p:nvPicPr>
          <p:cNvPr id="7" name="Picture 1035" descr="penis9papula boweno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84184" y="4807774"/>
            <a:ext cx="2678906" cy="18740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2" descr="penis12busch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67" y="3736487"/>
            <a:ext cx="2393303" cy="218354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ixaDeTexto 5"/>
          <p:cNvSpPr txBox="1"/>
          <p:nvPr/>
        </p:nvSpPr>
        <p:spPr>
          <a:xfrm rot="210163">
            <a:off x="2638051" y="6222318"/>
            <a:ext cx="3127345" cy="300082"/>
          </a:xfrm>
          <a:prstGeom prst="rect">
            <a:avLst/>
          </a:prstGeom>
          <a:noFill/>
        </p:spPr>
        <p:txBody>
          <a:bodyPr wrap="square" rtlCol="0">
            <a:spAutoFit/>
          </a:bodyPr>
          <a:lstStyle/>
          <a:p>
            <a:r>
              <a:rPr lang="pt-BR" sz="1350" dirty="0"/>
              <a:t>PAPULA BOWENÓIDE</a:t>
            </a:r>
          </a:p>
        </p:txBody>
      </p:sp>
      <p:sp>
        <p:nvSpPr>
          <p:cNvPr id="9" name="CaixaDeTexto 8"/>
          <p:cNvSpPr txBox="1"/>
          <p:nvPr/>
        </p:nvSpPr>
        <p:spPr>
          <a:xfrm>
            <a:off x="6497431" y="5933170"/>
            <a:ext cx="2111458" cy="300082"/>
          </a:xfrm>
          <a:prstGeom prst="rect">
            <a:avLst/>
          </a:prstGeom>
          <a:noFill/>
        </p:spPr>
        <p:txBody>
          <a:bodyPr wrap="square" rtlCol="0">
            <a:spAutoFit/>
          </a:bodyPr>
          <a:lstStyle/>
          <a:p>
            <a:r>
              <a:rPr lang="pt-BR" sz="1350" dirty="0" err="1"/>
              <a:t>Buschke-lowwntein</a:t>
            </a:r>
            <a:endParaRPr lang="pt-BR" sz="1350" dirty="0"/>
          </a:p>
        </p:txBody>
      </p:sp>
    </p:spTree>
    <p:extLst>
      <p:ext uri="{BB962C8B-B14F-4D97-AF65-F5344CB8AC3E}">
        <p14:creationId xmlns:p14="http://schemas.microsoft.com/office/powerpoint/2010/main" val="29032760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TRANSMISSÃO</a:t>
            </a:r>
          </a:p>
        </p:txBody>
      </p:sp>
      <p:sp>
        <p:nvSpPr>
          <p:cNvPr id="3" name="Espaço Reservado para Conteúdo 2"/>
          <p:cNvSpPr>
            <a:spLocks noGrp="1"/>
          </p:cNvSpPr>
          <p:nvPr>
            <p:ph idx="1"/>
          </p:nvPr>
        </p:nvSpPr>
        <p:spPr>
          <a:xfrm>
            <a:off x="564071" y="2737246"/>
            <a:ext cx="7886700" cy="3263504"/>
          </a:xfrm>
        </p:spPr>
        <p:txBody>
          <a:bodyPr>
            <a:normAutofit lnSpcReduction="10000"/>
          </a:bodyPr>
          <a:lstStyle/>
          <a:p>
            <a:r>
              <a:rPr lang="pt-BR" dirty="0"/>
              <a:t>A principal forma de transmissão do vírus do HPV é pela via sexual</a:t>
            </a:r>
          </a:p>
          <a:p>
            <a:endParaRPr lang="pt-BR" dirty="0"/>
          </a:p>
          <a:p>
            <a:r>
              <a:rPr lang="pt-BR" dirty="0"/>
              <a:t>Para ocorrer o contágio, a pessoa infectada não precisa apresentar sintomas. Porém quando a verruga é visível o risco de transmissão é muito maior.</a:t>
            </a:r>
          </a:p>
          <a:p>
            <a:endParaRPr lang="pt-BR" dirty="0"/>
          </a:p>
          <a:p>
            <a:r>
              <a:rPr lang="pt-BR" dirty="0"/>
              <a:t>Existe a possibilidade de transmissão vertical (mãe/feto).</a:t>
            </a:r>
          </a:p>
        </p:txBody>
      </p:sp>
    </p:spTree>
    <p:extLst>
      <p:ext uri="{BB962C8B-B14F-4D97-AF65-F5344CB8AC3E}">
        <p14:creationId xmlns:p14="http://schemas.microsoft.com/office/powerpoint/2010/main" val="3957518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SINTOMAS</a:t>
            </a:r>
          </a:p>
        </p:txBody>
      </p:sp>
      <p:sp>
        <p:nvSpPr>
          <p:cNvPr id="3" name="Espaço Reservado para Conteúdo 2"/>
          <p:cNvSpPr>
            <a:spLocks noGrp="1"/>
          </p:cNvSpPr>
          <p:nvPr>
            <p:ph idx="1"/>
          </p:nvPr>
        </p:nvSpPr>
        <p:spPr>
          <a:xfrm>
            <a:off x="571968" y="1949532"/>
            <a:ext cx="7886700" cy="4461777"/>
          </a:xfrm>
        </p:spPr>
        <p:txBody>
          <a:bodyPr/>
          <a:lstStyle/>
          <a:p>
            <a:r>
              <a:rPr lang="pt-BR" dirty="0"/>
              <a:t>A infecção pelo HPV normalmente causa verrugas de tamanhos variáveis</a:t>
            </a:r>
          </a:p>
          <a:p>
            <a:pPr marL="0" indent="0">
              <a:buNone/>
            </a:pPr>
            <a:endParaRPr lang="pt-BR" dirty="0"/>
          </a:p>
          <a:p>
            <a:r>
              <a:rPr lang="pt-BR" dirty="0"/>
              <a:t>Homem – mais comum na glande e na região anal</a:t>
            </a:r>
          </a:p>
          <a:p>
            <a:endParaRPr lang="pt-BR" dirty="0"/>
          </a:p>
          <a:p>
            <a:r>
              <a:rPr lang="pt-BR" dirty="0"/>
              <a:t>Mulher – mais comum na vagina, vulva, região anal e colo do útero</a:t>
            </a:r>
          </a:p>
          <a:p>
            <a:endParaRPr lang="pt-BR" dirty="0"/>
          </a:p>
          <a:p>
            <a:r>
              <a:rPr lang="pt-BR" dirty="0"/>
              <a:t>Homens e mulheres também podem ser assintomáticos</a:t>
            </a:r>
          </a:p>
        </p:txBody>
      </p:sp>
    </p:spTree>
    <p:extLst>
      <p:ext uri="{BB962C8B-B14F-4D97-AF65-F5344CB8AC3E}">
        <p14:creationId xmlns:p14="http://schemas.microsoft.com/office/powerpoint/2010/main" val="3561124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FF186-5CE4-7529-B3B9-BCC3B2963705}"/>
              </a:ext>
            </a:extLst>
          </p:cNvPr>
          <p:cNvSpPr>
            <a:spLocks noGrp="1"/>
          </p:cNvSpPr>
          <p:nvPr>
            <p:ph type="title"/>
          </p:nvPr>
        </p:nvSpPr>
        <p:spPr/>
        <p:txBody>
          <a:bodyPr/>
          <a:lstStyle/>
          <a:p>
            <a:r>
              <a:rPr lang="pt-BR" dirty="0"/>
              <a:t>COMPLICAÇÕES:</a:t>
            </a:r>
          </a:p>
        </p:txBody>
      </p:sp>
      <p:sp>
        <p:nvSpPr>
          <p:cNvPr id="3" name="Espaço Reservado para Conteúdo 2">
            <a:extLst>
              <a:ext uri="{FF2B5EF4-FFF2-40B4-BE49-F238E27FC236}">
                <a16:creationId xmlns:a16="http://schemas.microsoft.com/office/drawing/2014/main" id="{FA9348FD-1817-0658-3FC8-18C2CA2D8CDE}"/>
              </a:ext>
            </a:extLst>
          </p:cNvPr>
          <p:cNvSpPr>
            <a:spLocks noGrp="1"/>
          </p:cNvSpPr>
          <p:nvPr>
            <p:ph idx="1"/>
          </p:nvPr>
        </p:nvSpPr>
        <p:spPr>
          <a:xfrm>
            <a:off x="1061787" y="2614486"/>
            <a:ext cx="7886700" cy="3263504"/>
          </a:xfrm>
        </p:spPr>
        <p:txBody>
          <a:bodyPr>
            <a:normAutofit/>
          </a:bodyPr>
          <a:lstStyle/>
          <a:p>
            <a:r>
              <a:rPr lang="pt-BR" dirty="0"/>
              <a:t>⚠️Síndrome da RTU-P (Hiponatremia </a:t>
            </a:r>
            <a:r>
              <a:rPr lang="pt-BR" dirty="0" err="1"/>
              <a:t>Dilucional</a:t>
            </a:r>
            <a:r>
              <a:rPr lang="pt-BR" dirty="0"/>
              <a:t>) </a:t>
            </a:r>
          </a:p>
          <a:p>
            <a:r>
              <a:rPr lang="pt-BR" dirty="0"/>
              <a:t>⚠️ Sangramento</a:t>
            </a:r>
          </a:p>
          <a:p>
            <a:r>
              <a:rPr lang="pt-BR" dirty="0"/>
              <a:t>⚠️ Estenose Uretral ou Colo Vesical</a:t>
            </a:r>
          </a:p>
          <a:p>
            <a:r>
              <a:rPr lang="pt-BR" dirty="0"/>
              <a:t>⚠️ Incontinência Urinária (Rara, Mas Possível)</a:t>
            </a:r>
          </a:p>
          <a:p>
            <a:r>
              <a:rPr lang="pt-BR" dirty="0"/>
              <a:t>⚠️ Disfunção Erétil </a:t>
            </a:r>
          </a:p>
          <a:p>
            <a:r>
              <a:rPr lang="pt-BR" dirty="0"/>
              <a:t>⚠️ Ejaculação Retrógrada</a:t>
            </a:r>
          </a:p>
          <a:p>
            <a:endParaRPr lang="pt-BR" dirty="0"/>
          </a:p>
        </p:txBody>
      </p:sp>
    </p:spTree>
    <p:extLst>
      <p:ext uri="{BB962C8B-B14F-4D97-AF65-F5344CB8AC3E}">
        <p14:creationId xmlns:p14="http://schemas.microsoft.com/office/powerpoint/2010/main" val="3003185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TRATAMENTO</a:t>
            </a:r>
          </a:p>
        </p:txBody>
      </p:sp>
      <p:sp>
        <p:nvSpPr>
          <p:cNvPr id="3" name="Espaço Reservado para Conteúdo 2"/>
          <p:cNvSpPr>
            <a:spLocks noGrp="1"/>
          </p:cNvSpPr>
          <p:nvPr>
            <p:ph idx="1"/>
          </p:nvPr>
        </p:nvSpPr>
        <p:spPr/>
        <p:txBody>
          <a:bodyPr>
            <a:normAutofit fontScale="77500" lnSpcReduction="20000"/>
          </a:bodyPr>
          <a:lstStyle/>
          <a:p>
            <a:r>
              <a:rPr lang="pt-BR" b="1" dirty="0"/>
              <a:t>ELETROCAUTERIZAÇÃO</a:t>
            </a:r>
          </a:p>
          <a:p>
            <a:endParaRPr lang="pt-BR" dirty="0"/>
          </a:p>
          <a:p>
            <a:endParaRPr lang="pt-BR" dirty="0"/>
          </a:p>
          <a:p>
            <a:r>
              <a:rPr lang="pt-BR" b="1" dirty="0"/>
              <a:t>CAUTERIZAÇÃO QUÍMICA</a:t>
            </a:r>
          </a:p>
          <a:p>
            <a:pPr lvl="1"/>
            <a:r>
              <a:rPr lang="pt-BR" dirty="0" err="1"/>
              <a:t>Podofilina</a:t>
            </a:r>
            <a:r>
              <a:rPr lang="pt-BR" dirty="0"/>
              <a:t> 20%</a:t>
            </a:r>
          </a:p>
          <a:p>
            <a:pPr lvl="1"/>
            <a:r>
              <a:rPr lang="pt-BR" dirty="0"/>
              <a:t>Ácido Tricloroacético 70%</a:t>
            </a:r>
          </a:p>
          <a:p>
            <a:endParaRPr lang="pt-BR" dirty="0"/>
          </a:p>
          <a:p>
            <a:endParaRPr lang="pt-BR" dirty="0"/>
          </a:p>
          <a:p>
            <a:r>
              <a:rPr lang="pt-BR" b="1" dirty="0"/>
              <a:t>“</a:t>
            </a:r>
            <a:r>
              <a:rPr lang="pt-BR" b="1" dirty="0" err="1"/>
              <a:t>Peniscopia</a:t>
            </a:r>
            <a:r>
              <a:rPr lang="pt-BR" b="1" dirty="0"/>
              <a:t>” </a:t>
            </a:r>
            <a:r>
              <a:rPr lang="pt-BR" dirty="0"/>
              <a:t>– ácido acético 5% - magnificação – lesões </a:t>
            </a:r>
            <a:r>
              <a:rPr lang="pt-BR" dirty="0" err="1"/>
              <a:t>acetobrancas</a:t>
            </a:r>
            <a:endParaRPr lang="pt-BR" dirty="0"/>
          </a:p>
        </p:txBody>
      </p:sp>
      <p:pic>
        <p:nvPicPr>
          <p:cNvPr id="3074" name="Picture 2" descr="http://www.moreirajr.com.br/images/revistas/8/366/583f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805" y="2838537"/>
            <a:ext cx="3100557" cy="19575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33796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PREVENÇÃO</a:t>
            </a:r>
          </a:p>
        </p:txBody>
      </p:sp>
      <p:sp>
        <p:nvSpPr>
          <p:cNvPr id="3" name="Espaço Reservado para Conteúdo 2"/>
          <p:cNvSpPr>
            <a:spLocks noGrp="1"/>
          </p:cNvSpPr>
          <p:nvPr>
            <p:ph idx="1"/>
          </p:nvPr>
        </p:nvSpPr>
        <p:spPr>
          <a:xfrm>
            <a:off x="801367" y="2318151"/>
            <a:ext cx="7886700" cy="3263504"/>
          </a:xfrm>
        </p:spPr>
        <p:txBody>
          <a:bodyPr>
            <a:normAutofit/>
          </a:bodyPr>
          <a:lstStyle/>
          <a:p>
            <a:r>
              <a:rPr lang="pt-BR" dirty="0"/>
              <a:t>Uso de preservativo</a:t>
            </a:r>
          </a:p>
          <a:p>
            <a:r>
              <a:rPr lang="pt-BR" dirty="0">
                <a:solidFill>
                  <a:srgbClr val="FF0000"/>
                </a:solidFill>
              </a:rPr>
              <a:t>Vacina</a:t>
            </a:r>
            <a:r>
              <a:rPr lang="pt-BR" dirty="0"/>
              <a:t> – </a:t>
            </a:r>
            <a:r>
              <a:rPr lang="pt-BR" dirty="0" err="1"/>
              <a:t>quadrivalente</a:t>
            </a:r>
            <a:r>
              <a:rPr lang="pt-BR" dirty="0"/>
              <a:t> (</a:t>
            </a:r>
            <a:r>
              <a:rPr lang="pt-BR" dirty="0" err="1"/>
              <a:t>SUBtipos</a:t>
            </a:r>
            <a:r>
              <a:rPr lang="pt-BR" dirty="0"/>
              <a:t> 6, 11, 16 e 18)</a:t>
            </a:r>
          </a:p>
          <a:p>
            <a:pPr marL="0" indent="0">
              <a:buNone/>
            </a:pPr>
            <a:r>
              <a:rPr lang="pt-BR" dirty="0"/>
              <a:t>     3 doses – Após a primeira, intervalo de 2 meses e 6 meses. </a:t>
            </a:r>
          </a:p>
          <a:p>
            <a:pPr marL="0" indent="0">
              <a:buNone/>
            </a:pPr>
            <a:r>
              <a:rPr lang="pt-BR" dirty="0"/>
              <a:t>	homens de 9 a 26 anos (sus 9 a 14 anos)</a:t>
            </a:r>
          </a:p>
          <a:p>
            <a:pPr marL="0" indent="0">
              <a:buNone/>
            </a:pPr>
            <a:r>
              <a:rPr lang="pt-BR" dirty="0"/>
              <a:t>             mulheres 9 a 45 anos (sus 9 a 14 anos).</a:t>
            </a:r>
          </a:p>
          <a:p>
            <a:pPr marL="0" indent="0">
              <a:buNone/>
            </a:pPr>
            <a:r>
              <a:rPr lang="pt-BR" dirty="0">
                <a:solidFill>
                  <a:srgbClr val="FF0000"/>
                </a:solidFill>
              </a:rPr>
              <a:t>NOVA VACINA </a:t>
            </a:r>
            <a:r>
              <a:rPr lang="pt-BR" dirty="0"/>
              <a:t>(</a:t>
            </a:r>
            <a:r>
              <a:rPr lang="pt-BR" dirty="0" err="1"/>
              <a:t>gardazil</a:t>
            </a:r>
            <a:r>
              <a:rPr lang="pt-BR" dirty="0"/>
              <a:t> 9) – (SUBTIPOS 31,33,45,52,58,6,11,16,18) – </a:t>
            </a:r>
            <a:r>
              <a:rPr lang="pt-BR" cap="none" dirty="0"/>
              <a:t>até os 14 anos 2 doses, depois 3 doses.</a:t>
            </a:r>
            <a:endParaRPr lang="pt-BR" dirty="0"/>
          </a:p>
        </p:txBody>
      </p:sp>
    </p:spTree>
    <p:extLst>
      <p:ext uri="{BB962C8B-B14F-4D97-AF65-F5344CB8AC3E}">
        <p14:creationId xmlns:p14="http://schemas.microsoft.com/office/powerpoint/2010/main" val="2175921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BEB8398-0AB8-29F4-C06F-4D5ACADAC3C3}"/>
              </a:ext>
            </a:extLst>
          </p:cNvPr>
          <p:cNvSpPr>
            <a:spLocks noGrp="1" noChangeArrowheads="1"/>
          </p:cNvSpPr>
          <p:nvPr>
            <p:ph type="ctrTitle"/>
          </p:nvPr>
        </p:nvSpPr>
        <p:spPr>
          <a:xfrm>
            <a:off x="395536" y="574674"/>
            <a:ext cx="8151813" cy="1524000"/>
          </a:xfrm>
        </p:spPr>
        <p:txBody>
          <a:bodyPr/>
          <a:lstStyle/>
          <a:p>
            <a:r>
              <a:rPr lang="pt-BR" altLang="pt-BR" sz="6600" dirty="0"/>
              <a:t>PARAFIMOSE</a:t>
            </a:r>
          </a:p>
        </p:txBody>
      </p:sp>
      <p:graphicFrame>
        <p:nvGraphicFramePr>
          <p:cNvPr id="79876" name="Object 4">
            <a:extLst>
              <a:ext uri="{FF2B5EF4-FFF2-40B4-BE49-F238E27FC236}">
                <a16:creationId xmlns:a16="http://schemas.microsoft.com/office/drawing/2014/main" id="{2C139B76-6E84-B4F0-B60E-CA122395065F}"/>
              </a:ext>
            </a:extLst>
          </p:cNvPr>
          <p:cNvGraphicFramePr>
            <a:graphicFrameLocks noGrp="1" noChangeAspect="1"/>
          </p:cNvGraphicFramePr>
          <p:nvPr>
            <p:ph type="subTitle" idx="1"/>
          </p:nvPr>
        </p:nvGraphicFramePr>
        <p:xfrm>
          <a:off x="611560" y="3065410"/>
          <a:ext cx="3412133" cy="2455668"/>
        </p:xfrm>
        <a:graphic>
          <a:graphicData uri="http://schemas.openxmlformats.org/presentationml/2006/ole">
            <mc:AlternateContent xmlns:mc="http://schemas.openxmlformats.org/markup-compatibility/2006">
              <mc:Choice xmlns:v="urn:schemas-microsoft-com:vml" Requires="v">
                <p:oleObj name="PI3" r:id="rId2" imgW="6959600" imgH="5010150" progId="PI3.Image">
                  <p:embed/>
                </p:oleObj>
              </mc:Choice>
              <mc:Fallback>
                <p:oleObj name="PI3" r:id="rId2" imgW="6959600" imgH="5010150" progId="PI3.Image">
                  <p:embed/>
                  <p:pic>
                    <p:nvPicPr>
                      <p:cNvPr id="79876" name="Object 4">
                        <a:extLst>
                          <a:ext uri="{FF2B5EF4-FFF2-40B4-BE49-F238E27FC236}">
                            <a16:creationId xmlns:a16="http://schemas.microsoft.com/office/drawing/2014/main" id="{2C139B76-6E84-B4F0-B60E-CA1223950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065410"/>
                        <a:ext cx="3412133" cy="2455668"/>
                      </a:xfrm>
                      <a:prstGeom prst="rect">
                        <a:avLst/>
                      </a:prstGeom>
                      <a:noFill/>
                      <a:ln>
                        <a:noFill/>
                      </a:ln>
                      <a:effectLst/>
                    </p:spPr>
                  </p:pic>
                </p:oleObj>
              </mc:Fallback>
            </mc:AlternateContent>
          </a:graphicData>
        </a:graphic>
      </p:graphicFrame>
      <p:pic>
        <p:nvPicPr>
          <p:cNvPr id="1026" name="Picture 2" descr="Como tratar a parafimose">
            <a:extLst>
              <a:ext uri="{FF2B5EF4-FFF2-40B4-BE49-F238E27FC236}">
                <a16:creationId xmlns:a16="http://schemas.microsoft.com/office/drawing/2014/main" id="{0610845C-7CF3-5296-D255-C2E65D255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065410"/>
            <a:ext cx="3024336" cy="2598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437940" cy="369332"/>
          </a:xfrm>
          <a:prstGeom prst="rect">
            <a:avLst/>
          </a:prstGeom>
          <a:noFill/>
        </p:spPr>
        <p:txBody>
          <a:bodyPr wrap="none" rtlCol="0">
            <a:spAutoFit/>
          </a:bodyPr>
          <a:lstStyle/>
          <a:p>
            <a:r>
              <a:rPr lang="pt-BR" b="1" dirty="0" err="1">
                <a:solidFill>
                  <a:schemeClr val="bg1"/>
                </a:solidFill>
                <a:latin typeface="Trebuchet MS" panose="020B0603020202020204" pitchFamily="34" charset="0"/>
              </a:rPr>
              <a:t>ão</a:t>
            </a:r>
            <a:endParaRPr lang="pt-BR" b="1" dirty="0">
              <a:solidFill>
                <a:schemeClr val="bg1"/>
              </a:solidFill>
              <a:latin typeface="Trebuchet MS" panose="020B0603020202020204" pitchFamily="34" charset="0"/>
            </a:endParaRPr>
          </a:p>
        </p:txBody>
      </p:sp>
      <p:sp>
        <p:nvSpPr>
          <p:cNvPr id="4" name="Retângulo 3">
            <a:extLst>
              <a:ext uri="{FF2B5EF4-FFF2-40B4-BE49-F238E27FC236}">
                <a16:creationId xmlns:a16="http://schemas.microsoft.com/office/drawing/2014/main" id="{809B804C-2270-A749-8381-1FB06DE9C98C}"/>
              </a:ext>
            </a:extLst>
          </p:cNvPr>
          <p:cNvSpPr/>
          <p:nvPr/>
        </p:nvSpPr>
        <p:spPr>
          <a:xfrm>
            <a:off x="319288" y="551289"/>
            <a:ext cx="8397920" cy="5755422"/>
          </a:xfrm>
          <a:prstGeom prst="rect">
            <a:avLst/>
          </a:prstGeom>
        </p:spPr>
        <p:txBody>
          <a:bodyPr wrap="square">
            <a:spAutoFit/>
          </a:bodyPr>
          <a:lstStyle/>
          <a:p>
            <a:pPr algn="just"/>
            <a:r>
              <a:rPr lang="en-US" dirty="0"/>
              <a:t>			</a:t>
            </a:r>
            <a:r>
              <a:rPr lang="en-US" sz="3200" b="1" dirty="0">
                <a:solidFill>
                  <a:srgbClr val="C00000"/>
                </a:solidFill>
              </a:rPr>
              <a:t>DISFUNÇÃO ERÉTIL</a:t>
            </a:r>
            <a:endParaRPr lang="en-US" sz="2800" dirty="0">
              <a:solidFill>
                <a:srgbClr val="C00000"/>
              </a:solidFill>
            </a:endParaRPr>
          </a:p>
          <a:p>
            <a:pPr algn="just"/>
            <a:endParaRPr lang="pt-BR" sz="2400" dirty="0"/>
          </a:p>
          <a:p>
            <a:pPr algn="just"/>
            <a:endParaRPr lang="pt-BR" sz="2400" dirty="0"/>
          </a:p>
          <a:p>
            <a:pPr algn="just"/>
            <a:endParaRPr lang="pt-BR" sz="2400" dirty="0"/>
          </a:p>
          <a:p>
            <a:pPr algn="just"/>
            <a:endParaRPr lang="pt-BR" sz="2400" dirty="0"/>
          </a:p>
          <a:p>
            <a:pPr algn="just"/>
            <a:endParaRPr lang="pt-BR" sz="2400" dirty="0"/>
          </a:p>
          <a:p>
            <a:pPr algn="just"/>
            <a:r>
              <a:rPr lang="pt-BR" sz="2400" dirty="0"/>
              <a:t>- Primeiras referências século VII a.C. – Índia;</a:t>
            </a:r>
          </a:p>
          <a:p>
            <a:pPr algn="just"/>
            <a:endParaRPr lang="en-US" sz="2400" dirty="0"/>
          </a:p>
          <a:p>
            <a:pPr algn="just"/>
            <a:r>
              <a:rPr lang="en-US" sz="2400" dirty="0"/>
              <a:t>- </a:t>
            </a:r>
            <a:r>
              <a:rPr lang="en-US" sz="2400" dirty="0" err="1"/>
              <a:t>Afeta</a:t>
            </a:r>
            <a:r>
              <a:rPr lang="en-US" sz="2400" dirty="0"/>
              <a:t> </a:t>
            </a:r>
            <a:r>
              <a:rPr lang="en-US" sz="2400" dirty="0" err="1"/>
              <a:t>qualidade</a:t>
            </a:r>
            <a:r>
              <a:rPr lang="en-US" sz="2400" dirty="0"/>
              <a:t> de </a:t>
            </a:r>
            <a:r>
              <a:rPr lang="en-US" sz="2400" dirty="0" err="1"/>
              <a:t>vida</a:t>
            </a:r>
            <a:r>
              <a:rPr lang="en-US" sz="2400" dirty="0"/>
              <a:t>;</a:t>
            </a:r>
          </a:p>
          <a:p>
            <a:pPr algn="just"/>
            <a:endParaRPr lang="en-US" sz="2400" dirty="0"/>
          </a:p>
          <a:p>
            <a:pPr algn="just"/>
            <a:r>
              <a:rPr lang="en-US" sz="2400" dirty="0"/>
              <a:t>- </a:t>
            </a:r>
            <a:r>
              <a:rPr lang="en-US" sz="2400" dirty="0" err="1"/>
              <a:t>Origem</a:t>
            </a:r>
            <a:r>
              <a:rPr lang="en-US" sz="2400" dirty="0"/>
              <a:t> </a:t>
            </a:r>
            <a:r>
              <a:rPr lang="en-US" sz="2400" dirty="0" err="1"/>
              <a:t>orgânica</a:t>
            </a:r>
            <a:r>
              <a:rPr lang="en-US" sz="2400" dirty="0"/>
              <a:t>, </a:t>
            </a:r>
            <a:r>
              <a:rPr lang="en-US" sz="2400" dirty="0" err="1"/>
              <a:t>psicogênica</a:t>
            </a:r>
            <a:r>
              <a:rPr lang="en-US" sz="2400" dirty="0"/>
              <a:t> </a:t>
            </a:r>
            <a:r>
              <a:rPr lang="en-US" sz="2400" dirty="0" err="1"/>
              <a:t>ou</a:t>
            </a:r>
            <a:r>
              <a:rPr lang="en-US" sz="2400" dirty="0"/>
              <a:t> </a:t>
            </a:r>
            <a:r>
              <a:rPr lang="en-US" sz="2400" dirty="0" err="1"/>
              <a:t>mista</a:t>
            </a:r>
            <a:r>
              <a:rPr lang="en-US" sz="2400" dirty="0"/>
              <a:t>;</a:t>
            </a:r>
          </a:p>
          <a:p>
            <a:pPr algn="just"/>
            <a:endParaRPr lang="en-US" sz="2400" dirty="0"/>
          </a:p>
          <a:p>
            <a:pPr algn="just">
              <a:buFontTx/>
              <a:buChar char="-"/>
            </a:pPr>
            <a:r>
              <a:rPr lang="en-US" sz="2400" dirty="0"/>
              <a:t>A </a:t>
            </a:r>
            <a:r>
              <a:rPr lang="en-US" sz="2400" dirty="0" err="1"/>
              <a:t>incidência</a:t>
            </a:r>
            <a:r>
              <a:rPr lang="en-US" sz="2400" dirty="0"/>
              <a:t> </a:t>
            </a:r>
            <a:r>
              <a:rPr lang="en-US" sz="2400" dirty="0" err="1"/>
              <a:t>aumenta</a:t>
            </a:r>
            <a:r>
              <a:rPr lang="en-US" sz="2400" dirty="0"/>
              <a:t> com o </a:t>
            </a:r>
            <a:r>
              <a:rPr lang="en-US" sz="2400" dirty="0" err="1"/>
              <a:t>envelhecimento</a:t>
            </a:r>
            <a:r>
              <a:rPr lang="en-US" sz="2400" dirty="0"/>
              <a:t>;</a:t>
            </a:r>
          </a:p>
          <a:p>
            <a:pPr algn="just"/>
            <a:endParaRPr lang="en-US" sz="2400" dirty="0"/>
          </a:p>
          <a:p>
            <a:pPr algn="just">
              <a:buFontTx/>
              <a:buChar char="-"/>
            </a:pPr>
            <a:r>
              <a:rPr lang="en-US" sz="2400" dirty="0" err="1"/>
              <a:t>Metade</a:t>
            </a:r>
            <a:r>
              <a:rPr lang="en-US" sz="2400" dirty="0"/>
              <a:t> dos </a:t>
            </a:r>
            <a:r>
              <a:rPr lang="en-US" sz="2400" dirty="0" err="1"/>
              <a:t>homens</a:t>
            </a:r>
            <a:r>
              <a:rPr lang="en-US" sz="2400" dirty="0"/>
              <a:t> entre 40 e 70 </a:t>
            </a:r>
            <a:r>
              <a:rPr lang="en-US" sz="2400" dirty="0" err="1"/>
              <a:t>apresenta</a:t>
            </a:r>
            <a:r>
              <a:rPr lang="en-US" sz="2400" dirty="0"/>
              <a:t> </a:t>
            </a:r>
            <a:r>
              <a:rPr lang="en-US" sz="2400" dirty="0" err="1"/>
              <a:t>algum</a:t>
            </a:r>
            <a:r>
              <a:rPr lang="en-US" sz="2400" dirty="0"/>
              <a:t> </a:t>
            </a:r>
            <a:r>
              <a:rPr lang="en-US" sz="2400" dirty="0" err="1"/>
              <a:t>grau</a:t>
            </a:r>
            <a:r>
              <a:rPr lang="en-US" sz="2400" dirty="0"/>
              <a:t> de </a:t>
            </a:r>
            <a:r>
              <a:rPr lang="en-US" sz="2400" dirty="0" err="1"/>
              <a:t>DE</a:t>
            </a:r>
            <a:r>
              <a:rPr lang="en-US" sz="2400" dirty="0"/>
              <a:t>.</a:t>
            </a:r>
          </a:p>
        </p:txBody>
      </p:sp>
      <p:pic>
        <p:nvPicPr>
          <p:cNvPr id="39938" name="Picture 2" descr="Resultado de imagem para disfunção erétil&quot;"/>
          <p:cNvPicPr>
            <a:picLocks noChangeAspect="1" noChangeArrowheads="1"/>
          </p:cNvPicPr>
          <p:nvPr/>
        </p:nvPicPr>
        <p:blipFill>
          <a:blip r:embed="rId2" cstate="print"/>
          <a:srcRect/>
          <a:stretch>
            <a:fillRect/>
          </a:stretch>
        </p:blipFill>
        <p:spPr bwMode="auto">
          <a:xfrm>
            <a:off x="6156176" y="3140968"/>
            <a:ext cx="2954714" cy="2664296"/>
          </a:xfrm>
          <a:prstGeom prst="rect">
            <a:avLst/>
          </a:prstGeom>
          <a:noFill/>
        </p:spPr>
      </p:pic>
      <p:sp>
        <p:nvSpPr>
          <p:cNvPr id="14" name="Retângulo 13"/>
          <p:cNvSpPr/>
          <p:nvPr/>
        </p:nvSpPr>
        <p:spPr>
          <a:xfrm>
            <a:off x="144016" y="1124744"/>
            <a:ext cx="8748464" cy="1697068"/>
          </a:xfrm>
          <a:prstGeom prst="rect">
            <a:avLst/>
          </a:prstGeom>
          <a:solidFill>
            <a:schemeClr val="bg2">
              <a:lumMod val="90000"/>
            </a:schemeClr>
          </a:solidFill>
        </p:spPr>
        <p:txBody>
          <a:bodyPr wrap="square">
            <a:spAutoFit/>
          </a:bodyPr>
          <a:lstStyle/>
          <a:p>
            <a:pPr algn="ctr">
              <a:lnSpc>
                <a:spcPct val="150000"/>
              </a:lnSpc>
            </a:pPr>
            <a:r>
              <a:rPr lang="en-US" sz="2400" dirty="0"/>
              <a:t>A </a:t>
            </a:r>
            <a:r>
              <a:rPr lang="en-US" sz="2400" dirty="0" err="1"/>
              <a:t>disfun</a:t>
            </a:r>
            <a:r>
              <a:rPr lang="pt-PT" sz="2400" dirty="0"/>
              <a:t>çã</a:t>
            </a:r>
            <a:r>
              <a:rPr lang="es-ES_tradnl" sz="2400" dirty="0"/>
              <a:t>o </a:t>
            </a:r>
            <a:r>
              <a:rPr lang="es-ES_tradnl" sz="2400" dirty="0" err="1"/>
              <a:t>er</a:t>
            </a:r>
            <a:r>
              <a:rPr lang="pt-PT" sz="2400" dirty="0"/>
              <a:t>étil (DE) é definida como a incapacidade</a:t>
            </a:r>
            <a:r>
              <a:rPr lang="pt-BR" sz="2400" dirty="0"/>
              <a:t> </a:t>
            </a:r>
            <a:r>
              <a:rPr lang="pt-PT" sz="2400" dirty="0"/>
              <a:t>de obter e/ou manter uma ereção com rigidez peniana suficiente para uma atividade sexual satisfató</a:t>
            </a:r>
            <a:r>
              <a:rPr lang="en-US" sz="2400" dirty="0" err="1"/>
              <a:t>ria</a:t>
            </a:r>
            <a:r>
              <a:rPr lang="en-US" sz="2400" dirty="0"/>
              <a:t>.</a:t>
            </a:r>
            <a:r>
              <a:rPr lang="pt-BR" sz="2400" dirty="0"/>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14962B4F-84D4-5947-9101-3D54641A4919}"/>
              </a:ext>
            </a:extLst>
          </p:cNvPr>
          <p:cNvSpPr/>
          <p:nvPr/>
        </p:nvSpPr>
        <p:spPr>
          <a:xfrm>
            <a:off x="323528" y="620688"/>
            <a:ext cx="7920880" cy="584775"/>
          </a:xfrm>
          <a:prstGeom prst="rect">
            <a:avLst/>
          </a:prstGeom>
        </p:spPr>
        <p:txBody>
          <a:bodyPr wrap="square">
            <a:spAutoFit/>
          </a:bodyPr>
          <a:lstStyle/>
          <a:p>
            <a:pPr algn="just"/>
            <a:r>
              <a:rPr lang="en-US" sz="3200" dirty="0">
                <a:solidFill>
                  <a:srgbClr val="C00000"/>
                </a:solidFill>
              </a:rPr>
              <a:t>		</a:t>
            </a:r>
            <a:r>
              <a:rPr lang="en-US" sz="3200" b="1" dirty="0">
                <a:solidFill>
                  <a:srgbClr val="C00000"/>
                </a:solidFill>
              </a:rPr>
              <a:t>DISFUNÇÃO ERÉTIL - </a:t>
            </a:r>
            <a:r>
              <a:rPr lang="en-US" sz="3200" b="1" dirty="0" err="1">
                <a:solidFill>
                  <a:srgbClr val="C00000"/>
                </a:solidFill>
              </a:rPr>
              <a:t>causas</a:t>
            </a:r>
            <a:endParaRPr lang="en-US" sz="3200" b="1" dirty="0">
              <a:solidFill>
                <a:srgbClr val="C00000"/>
              </a:solidFill>
            </a:endParaRPr>
          </a:p>
        </p:txBody>
      </p:sp>
      <p:pic>
        <p:nvPicPr>
          <p:cNvPr id="38914" name="Picture 2" descr="Resultado de imagem para disfunção erétil&quot;"/>
          <p:cNvPicPr>
            <a:picLocks noChangeAspect="1" noChangeArrowheads="1"/>
          </p:cNvPicPr>
          <p:nvPr/>
        </p:nvPicPr>
        <p:blipFill>
          <a:blip r:embed="rId2" cstate="print"/>
          <a:srcRect/>
          <a:stretch>
            <a:fillRect/>
          </a:stretch>
        </p:blipFill>
        <p:spPr bwMode="auto">
          <a:xfrm>
            <a:off x="2195736" y="1412776"/>
            <a:ext cx="5334000" cy="521970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90204678-9FB6-9848-96AF-CAE8CD16EFE2}"/>
              </a:ext>
            </a:extLst>
          </p:cNvPr>
          <p:cNvSpPr/>
          <p:nvPr/>
        </p:nvSpPr>
        <p:spPr>
          <a:xfrm>
            <a:off x="657945" y="353282"/>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6322" name="Picture 2" descr="Resultado de imagem para disfunção erétil&quot;"/>
          <p:cNvPicPr>
            <a:picLocks noChangeAspect="1" noChangeArrowheads="1"/>
          </p:cNvPicPr>
          <p:nvPr/>
        </p:nvPicPr>
        <p:blipFill>
          <a:blip r:embed="rId2" cstate="print"/>
          <a:srcRect t="20517" b="10039"/>
          <a:stretch>
            <a:fillRect/>
          </a:stretch>
        </p:blipFill>
        <p:spPr bwMode="auto">
          <a:xfrm>
            <a:off x="566737" y="1412776"/>
            <a:ext cx="8010525" cy="4176464"/>
          </a:xfrm>
          <a:prstGeom prst="rect">
            <a:avLst/>
          </a:prstGeom>
          <a:noFill/>
        </p:spPr>
      </p:pic>
      <p:sp>
        <p:nvSpPr>
          <p:cNvPr id="14" name="Retângulo 13"/>
          <p:cNvSpPr/>
          <p:nvPr/>
        </p:nvSpPr>
        <p:spPr>
          <a:xfrm>
            <a:off x="251520" y="5661248"/>
            <a:ext cx="8712968" cy="1015663"/>
          </a:xfrm>
          <a:prstGeom prst="rect">
            <a:avLst/>
          </a:prstGeom>
          <a:solidFill>
            <a:schemeClr val="bg2">
              <a:lumMod val="90000"/>
            </a:schemeClr>
          </a:solidFill>
        </p:spPr>
        <p:txBody>
          <a:bodyPr wrap="square">
            <a:spAutoFit/>
          </a:bodyPr>
          <a:lstStyle/>
          <a:p>
            <a:pPr algn="just"/>
            <a:r>
              <a:rPr lang="pt-PT" sz="2000" b="1" dirty="0"/>
              <a:t>LIMITAÇÕES: </a:t>
            </a:r>
            <a:r>
              <a:rPr lang="pt-PT" sz="2000" dirty="0"/>
              <a:t>esses medicamentos tê</a:t>
            </a:r>
            <a:r>
              <a:rPr lang="en-US" sz="2000" dirty="0"/>
              <a:t>m </a:t>
            </a:r>
            <a:r>
              <a:rPr lang="en-US" sz="2000" dirty="0" err="1"/>
              <a:t>efic</a:t>
            </a:r>
            <a:r>
              <a:rPr lang="pt-PT" sz="2000" dirty="0"/>
              <a:t>á</a:t>
            </a:r>
            <a:r>
              <a:rPr lang="it-IT" sz="2000" dirty="0"/>
              <a:t>cia vari</a:t>
            </a:r>
            <a:r>
              <a:rPr lang="pt-PT" sz="2000" dirty="0"/>
              <a:t>ável, especialmente em populaçõ</a:t>
            </a:r>
            <a:r>
              <a:rPr lang="fr-FR" sz="2000" dirty="0"/>
              <a:t>es de dif</a:t>
            </a:r>
            <a:r>
              <a:rPr lang="pt-PT" sz="2000" dirty="0"/>
              <a:t>ícil tratamento, como homens com diabetes </a:t>
            </a:r>
            <a:r>
              <a:rPr lang="pt-PT" sz="2000" i="1" dirty="0"/>
              <a:t>mellitus</a:t>
            </a:r>
            <a:r>
              <a:rPr lang="pt-PT" sz="2000" dirty="0"/>
              <a:t> (DM) ou com disfunçã</a:t>
            </a:r>
            <a:r>
              <a:rPr lang="es-ES_tradnl" sz="2000" dirty="0"/>
              <a:t>o </a:t>
            </a:r>
            <a:r>
              <a:rPr lang="es-ES_tradnl" sz="2000" dirty="0" err="1"/>
              <a:t>er</a:t>
            </a:r>
            <a:r>
              <a:rPr lang="pt-PT" sz="2000" dirty="0"/>
              <a:t>é</a:t>
            </a:r>
            <a:r>
              <a:rPr lang="da-DK" sz="2000" dirty="0"/>
              <a:t>til ap</a:t>
            </a:r>
            <a:r>
              <a:rPr lang="pt-PT" sz="2000" dirty="0"/>
              <a:t>ós prostatectomia radical. </a:t>
            </a:r>
            <a:endParaRPr lang="pt-BR" sz="2000" dirty="0"/>
          </a:p>
        </p:txBody>
      </p:sp>
    </p:spTree>
    <p:extLst>
      <p:ext uri="{BB962C8B-B14F-4D97-AF65-F5344CB8AC3E}">
        <p14:creationId xmlns:p14="http://schemas.microsoft.com/office/powerpoint/2010/main" val="30040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90204678-9FB6-9848-96AF-CAE8CD16EFE2}"/>
              </a:ext>
            </a:extLst>
          </p:cNvPr>
          <p:cNvSpPr/>
          <p:nvPr/>
        </p:nvSpPr>
        <p:spPr>
          <a:xfrm>
            <a:off x="683568" y="658082"/>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7346" name="Picture 2" descr="Resultado de imagem para disfunção erétil&quot;"/>
          <p:cNvPicPr>
            <a:picLocks noChangeAspect="1" noChangeArrowheads="1"/>
          </p:cNvPicPr>
          <p:nvPr/>
        </p:nvPicPr>
        <p:blipFill>
          <a:blip r:embed="rId2" cstate="print"/>
          <a:srcRect l="7028" t="36159" r="7829" b="11617"/>
          <a:stretch>
            <a:fillRect/>
          </a:stretch>
        </p:blipFill>
        <p:spPr bwMode="auto">
          <a:xfrm>
            <a:off x="179512" y="2564904"/>
            <a:ext cx="6264696" cy="2884903"/>
          </a:xfrm>
          <a:prstGeom prst="rect">
            <a:avLst/>
          </a:prstGeom>
          <a:solidFill>
            <a:schemeClr val="bg2">
              <a:lumMod val="90000"/>
            </a:schemeClr>
          </a:solidFill>
        </p:spPr>
      </p:pic>
      <p:sp>
        <p:nvSpPr>
          <p:cNvPr id="15" name="Retângulo 14"/>
          <p:cNvSpPr/>
          <p:nvPr/>
        </p:nvSpPr>
        <p:spPr>
          <a:xfrm>
            <a:off x="467544" y="5733256"/>
            <a:ext cx="8280920" cy="923330"/>
          </a:xfrm>
          <a:prstGeom prst="rect">
            <a:avLst/>
          </a:prstGeom>
          <a:solidFill>
            <a:schemeClr val="bg2">
              <a:lumMod val="90000"/>
            </a:schemeClr>
          </a:solidFill>
        </p:spPr>
        <p:txBody>
          <a:bodyPr wrap="square">
            <a:spAutoFit/>
          </a:bodyPr>
          <a:lstStyle/>
          <a:p>
            <a:pPr algn="just">
              <a:lnSpc>
                <a:spcPct val="150000"/>
              </a:lnSpc>
            </a:pPr>
            <a:r>
              <a:rPr lang="pt-PT" b="1" dirty="0"/>
              <a:t>LIMITAÇÕES: </a:t>
            </a:r>
            <a:r>
              <a:rPr lang="pt-PT" dirty="0"/>
              <a:t>terapia de segunda linha tem meia-vida curta e requer doses repetidas, o que torna a eficá</a:t>
            </a:r>
            <a:r>
              <a:rPr lang="it-IT" dirty="0"/>
              <a:t>cia vari</a:t>
            </a:r>
            <a:r>
              <a:rPr lang="pt-PT" dirty="0"/>
              <a:t>ável</a:t>
            </a:r>
            <a:endParaRPr lang="pt-BR" dirty="0"/>
          </a:p>
        </p:txBody>
      </p:sp>
      <p:pic>
        <p:nvPicPr>
          <p:cNvPr id="36866" name="Picture 2" descr="Resultado de imagem para muse para disfunção eretil&quot;"/>
          <p:cNvPicPr>
            <a:picLocks noChangeAspect="1" noChangeArrowheads="1"/>
          </p:cNvPicPr>
          <p:nvPr/>
        </p:nvPicPr>
        <p:blipFill>
          <a:blip r:embed="rId3" cstate="print"/>
          <a:srcRect l="24164" t="27520" r="28659" b="14202"/>
          <a:stretch>
            <a:fillRect/>
          </a:stretch>
        </p:blipFill>
        <p:spPr bwMode="auto">
          <a:xfrm>
            <a:off x="6228184" y="2924944"/>
            <a:ext cx="2788310" cy="2448272"/>
          </a:xfrm>
          <a:prstGeom prst="rect">
            <a:avLst/>
          </a:prstGeom>
          <a:noFill/>
        </p:spPr>
      </p:pic>
      <p:pic>
        <p:nvPicPr>
          <p:cNvPr id="16" name="Picture 2" descr="Resultado de imagem para disfunção erétil&quot;"/>
          <p:cNvPicPr>
            <a:picLocks noChangeAspect="1" noChangeArrowheads="1"/>
          </p:cNvPicPr>
          <p:nvPr/>
        </p:nvPicPr>
        <p:blipFill>
          <a:blip r:embed="rId2" cstate="print"/>
          <a:srcRect l="7028" t="20517" r="7829" b="62537"/>
          <a:stretch>
            <a:fillRect/>
          </a:stretch>
        </p:blipFill>
        <p:spPr bwMode="auto">
          <a:xfrm>
            <a:off x="1259632" y="1484784"/>
            <a:ext cx="6912768" cy="1032942"/>
          </a:xfrm>
          <a:prstGeom prst="rect">
            <a:avLst/>
          </a:prstGeom>
          <a:solidFill>
            <a:schemeClr val="bg2">
              <a:lumMod val="90000"/>
            </a:schemeClr>
          </a:solidFill>
        </p:spPr>
      </p:pic>
      <p:sp>
        <p:nvSpPr>
          <p:cNvPr id="13" name="TextBox 12"/>
          <p:cNvSpPr txBox="1"/>
          <p:nvPr/>
        </p:nvSpPr>
        <p:spPr>
          <a:xfrm>
            <a:off x="3779912" y="2060848"/>
            <a:ext cx="41764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970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0204678-9FB6-9848-96AF-CAE8CD16EFE2}"/>
              </a:ext>
            </a:extLst>
          </p:cNvPr>
          <p:cNvSpPr/>
          <p:nvPr/>
        </p:nvSpPr>
        <p:spPr>
          <a:xfrm>
            <a:off x="611560" y="548680"/>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8370" name="Picture 2"/>
          <p:cNvPicPr>
            <a:picLocks noChangeAspect="1" noChangeArrowheads="1"/>
          </p:cNvPicPr>
          <p:nvPr/>
        </p:nvPicPr>
        <p:blipFill>
          <a:blip r:embed="rId2" cstate="print"/>
          <a:srcRect l="15647" t="36495" r="40647" b="24760"/>
          <a:stretch>
            <a:fillRect/>
          </a:stretch>
        </p:blipFill>
        <p:spPr bwMode="auto">
          <a:xfrm>
            <a:off x="1115616" y="1340768"/>
            <a:ext cx="7278077" cy="4032448"/>
          </a:xfrm>
          <a:prstGeom prst="rect">
            <a:avLst/>
          </a:prstGeom>
          <a:noFill/>
          <a:ln w="9525">
            <a:noFill/>
            <a:miter lim="800000"/>
            <a:headEnd/>
            <a:tailEnd/>
          </a:ln>
        </p:spPr>
      </p:pic>
      <p:sp>
        <p:nvSpPr>
          <p:cNvPr id="15" name="Retângulo 14"/>
          <p:cNvSpPr/>
          <p:nvPr/>
        </p:nvSpPr>
        <p:spPr>
          <a:xfrm>
            <a:off x="144016" y="5325015"/>
            <a:ext cx="8820472" cy="1200329"/>
          </a:xfrm>
          <a:prstGeom prst="rect">
            <a:avLst/>
          </a:prstGeom>
          <a:solidFill>
            <a:schemeClr val="bg2">
              <a:lumMod val="90000"/>
            </a:schemeClr>
          </a:solidFill>
        </p:spPr>
        <p:txBody>
          <a:bodyPr wrap="square">
            <a:spAutoFit/>
          </a:bodyPr>
          <a:lstStyle/>
          <a:p>
            <a:pPr algn="just"/>
            <a:r>
              <a:rPr lang="pt-PT" b="1" dirty="0"/>
              <a:t>DESVANTAGENS: </a:t>
            </a:r>
            <a:r>
              <a:rPr lang="pt-PT" dirty="0"/>
              <a:t>dor moderada entre 1 e 2 semanas após realização da cirurgia, o intercurso sexual </a:t>
            </a:r>
            <a:r>
              <a:rPr lang="en-US" dirty="0"/>
              <a:t>s</a:t>
            </a:r>
            <a:r>
              <a:rPr lang="pt-PT" dirty="0"/>
              <a:t>ó pode ser realizado de 6 a 8 semanas depois da operação e apresenta uma taxa de complicação que varia de 2 a 10%</a:t>
            </a:r>
            <a:r>
              <a:rPr lang="en-US" dirty="0"/>
              <a:t>. </a:t>
            </a:r>
            <a:r>
              <a:rPr lang="pt-PT" dirty="0"/>
              <a:t>Procedimento cirúrgico e próteses caras e consequentemente só </a:t>
            </a:r>
            <a:r>
              <a:rPr lang="en-US" dirty="0"/>
              <a:t>s</a:t>
            </a:r>
            <a:r>
              <a:rPr lang="pt-PT" dirty="0"/>
              <a:t>ão acessíveis a uma pequena parcela dos pacientes com DE.</a:t>
            </a:r>
            <a:endParaRPr lang="pt-BR" dirty="0"/>
          </a:p>
        </p:txBody>
      </p:sp>
      <p:pic>
        <p:nvPicPr>
          <p:cNvPr id="13" name="Picture 12"/>
          <p:cNvPicPr>
            <a:picLocks noChangeAspect="1"/>
          </p:cNvPicPr>
          <p:nvPr/>
        </p:nvPicPr>
        <p:blipFill>
          <a:blip r:embed="rId3"/>
          <a:stretch>
            <a:fillRect/>
          </a:stretch>
        </p:blipFill>
        <p:spPr>
          <a:xfrm>
            <a:off x="4788024" y="2204864"/>
            <a:ext cx="3492936" cy="2937768"/>
          </a:xfrm>
          <a:prstGeom prst="rect">
            <a:avLst/>
          </a:prstGeom>
        </p:spPr>
      </p:pic>
    </p:spTree>
    <p:extLst>
      <p:ext uri="{BB962C8B-B14F-4D97-AF65-F5344CB8AC3E}">
        <p14:creationId xmlns:p14="http://schemas.microsoft.com/office/powerpoint/2010/main" val="32682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8EC18-E402-17EA-E9E1-914F6E0A200A}"/>
              </a:ext>
            </a:extLst>
          </p:cNvPr>
          <p:cNvSpPr>
            <a:spLocks noGrp="1"/>
          </p:cNvSpPr>
          <p:nvPr>
            <p:ph type="title"/>
          </p:nvPr>
        </p:nvSpPr>
        <p:spPr>
          <a:xfrm>
            <a:off x="685331" y="0"/>
            <a:ext cx="7763814" cy="2736819"/>
          </a:xfrm>
        </p:spPr>
        <p:txBody>
          <a:bodyPr/>
          <a:lstStyle/>
          <a:p>
            <a:r>
              <a:rPr lang="pt-BR" dirty="0"/>
              <a:t>Disfunção erétil - futuro</a:t>
            </a:r>
          </a:p>
        </p:txBody>
      </p:sp>
      <p:sp>
        <p:nvSpPr>
          <p:cNvPr id="3" name="Espaço Reservado para Texto 2">
            <a:extLst>
              <a:ext uri="{FF2B5EF4-FFF2-40B4-BE49-F238E27FC236}">
                <a16:creationId xmlns:a16="http://schemas.microsoft.com/office/drawing/2014/main" id="{89C91A54-4A6F-AEB0-5F31-45EAB31FD337}"/>
              </a:ext>
            </a:extLst>
          </p:cNvPr>
          <p:cNvSpPr>
            <a:spLocks noGrp="1"/>
          </p:cNvSpPr>
          <p:nvPr>
            <p:ph type="body" idx="1"/>
          </p:nvPr>
        </p:nvSpPr>
        <p:spPr>
          <a:xfrm>
            <a:off x="685331" y="4498706"/>
            <a:ext cx="7763814" cy="1368183"/>
          </a:xfrm>
        </p:spPr>
        <p:txBody>
          <a:bodyPr>
            <a:normAutofit/>
          </a:bodyPr>
          <a:lstStyle/>
          <a:p>
            <a:r>
              <a:rPr lang="pt-BR" sz="4000" dirty="0">
                <a:solidFill>
                  <a:srgbClr val="FF0000"/>
                </a:solidFill>
              </a:rPr>
              <a:t>PRÓTESE PENIANA INJETÁVEL</a:t>
            </a:r>
          </a:p>
        </p:txBody>
      </p:sp>
    </p:spTree>
    <p:extLst>
      <p:ext uri="{BB962C8B-B14F-4D97-AF65-F5344CB8AC3E}">
        <p14:creationId xmlns:p14="http://schemas.microsoft.com/office/powerpoint/2010/main" val="38561748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026F-AE35-C949-BC30-080329F2CD57}"/>
              </a:ext>
            </a:extLst>
          </p:cNvPr>
          <p:cNvSpPr>
            <a:spLocks noGrp="1"/>
          </p:cNvSpPr>
          <p:nvPr>
            <p:ph type="title" idx="4294967295"/>
          </p:nvPr>
        </p:nvSpPr>
        <p:spPr>
          <a:xfrm>
            <a:off x="1739140" y="1697320"/>
            <a:ext cx="5829300" cy="761747"/>
          </a:xfrm>
        </p:spPr>
        <p:txBody>
          <a:bodyPr/>
          <a:lstStyle/>
          <a:p>
            <a:r>
              <a:rPr lang="pt-BR" sz="4500" dirty="0"/>
              <a:t>OBRIGADO</a:t>
            </a:r>
          </a:p>
        </p:txBody>
      </p:sp>
      <p:pic>
        <p:nvPicPr>
          <p:cNvPr id="68610" name="Picture 2" descr="Pequeno Conto: A Fúria No Instagram Com Preço | Símbolo do instagram,  Logotipo instagram, Instagram">
            <a:extLst>
              <a:ext uri="{FF2B5EF4-FFF2-40B4-BE49-F238E27FC236}">
                <a16:creationId xmlns:a16="http://schemas.microsoft.com/office/drawing/2014/main" id="{F64BF1EC-19DA-6B42-924B-2659FA55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438" y="3185692"/>
            <a:ext cx="569598" cy="56684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4D8AA16-F3D9-EC43-905F-9BC4CE88B046}"/>
              </a:ext>
            </a:extLst>
          </p:cNvPr>
          <p:cNvSpPr txBox="1"/>
          <p:nvPr/>
        </p:nvSpPr>
        <p:spPr>
          <a:xfrm>
            <a:off x="3602734" y="3225547"/>
            <a:ext cx="3965705" cy="523220"/>
          </a:xfrm>
          <a:prstGeom prst="rect">
            <a:avLst/>
          </a:prstGeom>
          <a:noFill/>
        </p:spPr>
        <p:txBody>
          <a:bodyPr wrap="square" rtlCol="0">
            <a:spAutoFit/>
          </a:bodyPr>
          <a:lstStyle/>
          <a:p>
            <a:r>
              <a:rPr lang="pt-BR" sz="2800" dirty="0" err="1"/>
              <a:t>drhumbertomontoro</a:t>
            </a:r>
            <a:endParaRPr lang="pt-BR" sz="2800" dirty="0"/>
          </a:p>
        </p:txBody>
      </p:sp>
      <p:pic>
        <p:nvPicPr>
          <p:cNvPr id="68612" name="Picture 4" descr="Logo do Aplicativos Whatsapp | Simbolo whatsapp vetor, Whatsapp vetor,  Simbolo do whatsapp">
            <a:extLst>
              <a:ext uri="{FF2B5EF4-FFF2-40B4-BE49-F238E27FC236}">
                <a16:creationId xmlns:a16="http://schemas.microsoft.com/office/drawing/2014/main" id="{82D4E415-A29F-4C4C-8FBD-58CEDD935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63" y="3877120"/>
            <a:ext cx="554355" cy="56684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7EFD4FB-49B6-964B-828E-A0793C290879}"/>
              </a:ext>
            </a:extLst>
          </p:cNvPr>
          <p:cNvSpPr txBox="1"/>
          <p:nvPr/>
        </p:nvSpPr>
        <p:spPr>
          <a:xfrm>
            <a:off x="3694176" y="3987415"/>
            <a:ext cx="3635312" cy="523220"/>
          </a:xfrm>
          <a:prstGeom prst="rect">
            <a:avLst/>
          </a:prstGeom>
          <a:noFill/>
        </p:spPr>
        <p:txBody>
          <a:bodyPr wrap="square" rtlCol="0">
            <a:spAutoFit/>
          </a:bodyPr>
          <a:lstStyle/>
          <a:p>
            <a:r>
              <a:rPr lang="pt-BR" sz="2800" b="1" dirty="0"/>
              <a:t>(82) 99981 8093</a:t>
            </a:r>
          </a:p>
        </p:txBody>
      </p:sp>
      <p:sp>
        <p:nvSpPr>
          <p:cNvPr id="6" name="CaixaDeTexto 5">
            <a:extLst>
              <a:ext uri="{FF2B5EF4-FFF2-40B4-BE49-F238E27FC236}">
                <a16:creationId xmlns:a16="http://schemas.microsoft.com/office/drawing/2014/main" id="{F037D0D8-3D9D-0444-8F13-E839F27621D7}"/>
              </a:ext>
            </a:extLst>
          </p:cNvPr>
          <p:cNvSpPr txBox="1"/>
          <p:nvPr/>
        </p:nvSpPr>
        <p:spPr>
          <a:xfrm>
            <a:off x="3602734" y="4581004"/>
            <a:ext cx="5335524" cy="1323439"/>
          </a:xfrm>
          <a:prstGeom prst="rect">
            <a:avLst/>
          </a:prstGeom>
          <a:noFill/>
        </p:spPr>
        <p:txBody>
          <a:bodyPr wrap="square" rtlCol="0">
            <a:spAutoFit/>
          </a:bodyPr>
          <a:lstStyle/>
          <a:p>
            <a:r>
              <a:rPr lang="pt-BR" sz="2800" dirty="0">
                <a:solidFill>
                  <a:srgbClr val="FF0000"/>
                </a:solidFill>
                <a:hlinkClick r:id="rId4">
                  <a:extLst>
                    <a:ext uri="{A12FA001-AC4F-418D-AE19-62706E023703}">
                      <ahyp:hlinkClr xmlns:ahyp="http://schemas.microsoft.com/office/drawing/2018/hyperlinkcolor" val="tx"/>
                    </a:ext>
                  </a:extLst>
                </a:hlinkClick>
              </a:rPr>
              <a:t>hmontoro@uol.com.br</a:t>
            </a:r>
            <a:endParaRPr lang="pt-BR" sz="2800" dirty="0">
              <a:solidFill>
                <a:srgbClr val="FF0000"/>
              </a:solidFill>
            </a:endParaRPr>
          </a:p>
          <a:p>
            <a:r>
              <a:rPr lang="pt-BR" sz="2800" dirty="0">
                <a:solidFill>
                  <a:schemeClr val="accent1"/>
                </a:solidFill>
                <a:hlinkClick r:id="rId5">
                  <a:extLst>
                    <a:ext uri="{A12FA001-AC4F-418D-AE19-62706E023703}">
                      <ahyp:hlinkClr xmlns:ahyp="http://schemas.microsoft.com/office/drawing/2018/hyperlinkcolor" val="tx"/>
                    </a:ext>
                  </a:extLst>
                </a:hlinkClick>
              </a:rPr>
              <a:t>humberto.chagas@famed.ufal.br</a:t>
            </a:r>
            <a:endParaRPr lang="pt-BR" sz="2800" dirty="0">
              <a:solidFill>
                <a:schemeClr val="accent1"/>
              </a:solidFill>
            </a:endParaRPr>
          </a:p>
          <a:p>
            <a:endParaRPr lang="pt-BR" sz="2400" dirty="0"/>
          </a:p>
        </p:txBody>
      </p:sp>
      <p:pic>
        <p:nvPicPr>
          <p:cNvPr id="68614" name="Picture 6" descr="Resultado de imagem para simbolo de email | Mosca de banheiro, Whatsapp  png, Icones redes sociais">
            <a:extLst>
              <a:ext uri="{FF2B5EF4-FFF2-40B4-BE49-F238E27FC236}">
                <a16:creationId xmlns:a16="http://schemas.microsoft.com/office/drawing/2014/main" id="{C3722E64-8A95-F647-8B98-203009564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663" y="4725740"/>
            <a:ext cx="596140" cy="51698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10" descr="Smiling Face with No Fill">
            <a:extLst>
              <a:ext uri="{FF2B5EF4-FFF2-40B4-BE49-F238E27FC236}">
                <a16:creationId xmlns:a16="http://schemas.microsoft.com/office/drawing/2014/main" id="{EDD50880-1844-B003-7CB6-E7C6D030CB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2840" y="1166545"/>
            <a:ext cx="1704040" cy="1704040"/>
          </a:xfrm>
          <a:prstGeom prst="rect">
            <a:avLst/>
          </a:prstGeom>
        </p:spPr>
      </p:pic>
    </p:spTree>
    <p:extLst>
      <p:ext uri="{BB962C8B-B14F-4D97-AF65-F5344CB8AC3E}">
        <p14:creationId xmlns:p14="http://schemas.microsoft.com/office/powerpoint/2010/main" val="1284834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D99768-4B62-619E-9107-607DA71B2FC0}"/>
              </a:ext>
            </a:extLst>
          </p:cNvPr>
          <p:cNvSpPr>
            <a:spLocks noGrp="1"/>
          </p:cNvSpPr>
          <p:nvPr>
            <p:ph type="title"/>
          </p:nvPr>
        </p:nvSpPr>
        <p:spPr/>
        <p:txBody>
          <a:bodyPr/>
          <a:lstStyle/>
          <a:p>
            <a:r>
              <a:rPr lang="pt-BR" dirty="0"/>
              <a:t>CONCLUSÃO</a:t>
            </a:r>
          </a:p>
        </p:txBody>
      </p:sp>
      <p:sp>
        <p:nvSpPr>
          <p:cNvPr id="3" name="Espaço Reservado para Conteúdo 2">
            <a:extLst>
              <a:ext uri="{FF2B5EF4-FFF2-40B4-BE49-F238E27FC236}">
                <a16:creationId xmlns:a16="http://schemas.microsoft.com/office/drawing/2014/main" id="{52977E84-EC36-0876-95D1-75FB11B827DA}"/>
              </a:ext>
            </a:extLst>
          </p:cNvPr>
          <p:cNvSpPr>
            <a:spLocks noGrp="1"/>
          </p:cNvSpPr>
          <p:nvPr>
            <p:ph idx="1"/>
          </p:nvPr>
        </p:nvSpPr>
        <p:spPr/>
        <p:txBody>
          <a:bodyPr/>
          <a:lstStyle/>
          <a:p>
            <a:r>
              <a:rPr lang="pt-BR" dirty="0"/>
              <a:t>✅ A Ressecção Transuretral da Próstata (RTU-P) continua sendo o padrão-ouro</a:t>
            </a:r>
          </a:p>
          <a:p>
            <a:r>
              <a:rPr lang="pt-BR" dirty="0"/>
              <a:t>✅ Procedimento minimamente invasivo</a:t>
            </a:r>
          </a:p>
          <a:p>
            <a:r>
              <a:rPr lang="pt-BR" dirty="0"/>
              <a:t>✅ Recuperação rápida e melhoria significativa da qualidade de vida</a:t>
            </a:r>
          </a:p>
          <a:p>
            <a:r>
              <a:rPr lang="pt-BR" dirty="0"/>
              <a:t>✅ Complicações são raras com </a:t>
            </a:r>
            <a:r>
              <a:rPr lang="pt-BR"/>
              <a:t>cirurgião experiente</a:t>
            </a:r>
          </a:p>
          <a:p>
            <a:r>
              <a:rPr lang="pt-BR" dirty="0"/>
              <a:t>✅ RTU bipolar - melhor</a:t>
            </a:r>
          </a:p>
          <a:p>
            <a:endParaRPr lang="pt-BR" dirty="0"/>
          </a:p>
        </p:txBody>
      </p:sp>
    </p:spTree>
    <p:extLst>
      <p:ext uri="{BB962C8B-B14F-4D97-AF65-F5344CB8AC3E}">
        <p14:creationId xmlns:p14="http://schemas.microsoft.com/office/powerpoint/2010/main" val="343438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sp>
        <p:nvSpPr>
          <p:cNvPr id="2" name="Title 1"/>
          <p:cNvSpPr>
            <a:spLocks noGrp="1"/>
          </p:cNvSpPr>
          <p:nvPr>
            <p:ph type="title"/>
          </p:nvPr>
        </p:nvSpPr>
        <p:spPr>
          <a:xfrm>
            <a:off x="480805" y="1419900"/>
            <a:ext cx="2133002" cy="4018201"/>
          </a:xfrm>
        </p:spPr>
        <p:txBody>
          <a:bodyPr>
            <a:normAutofit/>
          </a:bodyPr>
          <a:lstStyle/>
          <a:p>
            <a:pPr algn="l"/>
            <a:r>
              <a:rPr lang="en-US" sz="3500"/>
              <a:t>Câncer da Próstata</a:t>
            </a:r>
          </a:p>
        </p:txBody>
      </p:sp>
      <p:sp>
        <p:nvSpPr>
          <p:cNvPr id="3" name="Content Placeholder 2"/>
          <p:cNvSpPr>
            <a:spLocks noGrp="1"/>
          </p:cNvSpPr>
          <p:nvPr>
            <p:ph idx="1"/>
          </p:nvPr>
        </p:nvSpPr>
        <p:spPr>
          <a:xfrm>
            <a:off x="3525756" y="1193576"/>
            <a:ext cx="4932443" cy="4470850"/>
          </a:xfrm>
        </p:spPr>
        <p:txBody>
          <a:bodyPr anchor="ctr">
            <a:normAutofit/>
          </a:bodyPr>
          <a:lstStyle/>
          <a:p>
            <a:r>
              <a:rPr lang="en-US"/>
              <a:t>Incidência</a:t>
            </a:r>
          </a:p>
          <a:p>
            <a:r>
              <a:rPr lang="en-US"/>
              <a:t>Quadro Clinico</a:t>
            </a:r>
          </a:p>
          <a:p>
            <a:r>
              <a:rPr lang="en-US"/>
              <a:t>Diagnóstico</a:t>
            </a:r>
          </a:p>
          <a:p>
            <a:r>
              <a:rPr lang="en-US"/>
              <a:t>Opcões de Tratamento</a:t>
            </a:r>
          </a:p>
          <a:p>
            <a:r>
              <a:rPr lang="en-US"/>
              <a:t>Como acompanhar</a:t>
            </a:r>
            <a:endParaRPr lang="en-US" dirty="0"/>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spTree>
    <p:extLst>
      <p:ext uri="{BB962C8B-B14F-4D97-AF65-F5344CB8AC3E}">
        <p14:creationId xmlns:p14="http://schemas.microsoft.com/office/powerpoint/2010/main" val="144919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7070"/>
            <a:ext cx="7773338" cy="1596177"/>
          </a:xfrm>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685330" y="952822"/>
            <a:ext cx="7773339" cy="3424107"/>
          </a:xfrm>
        </p:spPr>
        <p:txBody>
          <a:bodyPr>
            <a:normAutofit fontScale="25000" lnSpcReduction="20000"/>
          </a:bodyPr>
          <a:lstStyle/>
          <a:p>
            <a:pPr>
              <a:lnSpc>
                <a:spcPct val="150000"/>
              </a:lnSpc>
            </a:pPr>
            <a:r>
              <a:rPr lang="en-US" sz="12800" dirty="0"/>
              <a:t>  </a:t>
            </a:r>
            <a:r>
              <a:rPr lang="en-US" sz="12800" b="1" dirty="0" err="1">
                <a:solidFill>
                  <a:srgbClr val="FF0000"/>
                </a:solidFill>
              </a:rPr>
              <a:t>Incidência</a:t>
            </a:r>
            <a:endParaRPr lang="en-US" sz="12800" b="1" dirty="0">
              <a:solidFill>
                <a:srgbClr val="FF0000"/>
              </a:solidFill>
            </a:endParaRPr>
          </a:p>
          <a:p>
            <a:pPr marL="285750" indent="-285750">
              <a:lnSpc>
                <a:spcPct val="150000"/>
              </a:lnSpc>
              <a:buFont typeface="Wingdings" panose="05000000000000000000" pitchFamily="2" charset="2"/>
              <a:buChar char="q"/>
            </a:pPr>
            <a:r>
              <a:rPr lang="pt-BR" sz="6600" dirty="0"/>
              <a:t>2º câncer mais frequente entre os homens após os tumores de pele (não-melanoma)</a:t>
            </a:r>
          </a:p>
          <a:p>
            <a:pPr marL="285750" indent="-285750">
              <a:lnSpc>
                <a:spcPct val="150000"/>
              </a:lnSpc>
              <a:buFont typeface="Wingdings" panose="05000000000000000000" pitchFamily="2" charset="2"/>
              <a:buChar char="q"/>
            </a:pPr>
            <a:r>
              <a:rPr lang="pt-BR" sz="6600" dirty="0"/>
              <a:t>1 diagnóstico de câncer de próstata a cada 7 minutos</a:t>
            </a:r>
          </a:p>
          <a:p>
            <a:pPr marL="285750" indent="-285750">
              <a:lnSpc>
                <a:spcPct val="150000"/>
              </a:lnSpc>
              <a:buFont typeface="Wingdings" panose="05000000000000000000" pitchFamily="2" charset="2"/>
              <a:buChar char="q"/>
            </a:pPr>
            <a:r>
              <a:rPr lang="pt-BR" sz="6600" dirty="0"/>
              <a:t>1 óbito pela doença a cada 40 minutos</a:t>
            </a:r>
          </a:p>
          <a:p>
            <a:pPr marL="285750" indent="-285750">
              <a:lnSpc>
                <a:spcPct val="150000"/>
              </a:lnSpc>
              <a:buFont typeface="Wingdings" panose="05000000000000000000" pitchFamily="2" charset="2"/>
              <a:buChar char="q"/>
            </a:pPr>
            <a:r>
              <a:rPr lang="pt-BR" sz="6600" dirty="0"/>
              <a:t>25% dos portadores de câncer de próstata morrem devido a doença</a:t>
            </a:r>
          </a:p>
          <a:p>
            <a:pPr marL="285750" indent="-285750">
              <a:lnSpc>
                <a:spcPct val="150000"/>
              </a:lnSpc>
              <a:buFont typeface="Wingdings" panose="05000000000000000000" pitchFamily="2" charset="2"/>
              <a:buChar char="q"/>
            </a:pPr>
            <a:r>
              <a:rPr lang="pt-BR" sz="6600" dirty="0"/>
              <a:t>20% dos pacientes com câncer de próstata são diagnosticados em estágios avançados</a:t>
            </a:r>
          </a:p>
          <a:p>
            <a:pPr marL="285750" indent="-285750">
              <a:lnSpc>
                <a:spcPct val="150000"/>
              </a:lnSpc>
              <a:buFont typeface="Wingdings" panose="05000000000000000000" pitchFamily="2" charset="2"/>
              <a:buChar char="q"/>
            </a:pPr>
            <a:r>
              <a:rPr lang="pt-BR" sz="6600" dirty="0"/>
              <a:t>Quando os sintomas começam a aparecer, 95% dos casos já estão em fase adiantada</a:t>
            </a:r>
          </a:p>
          <a:p>
            <a:pPr marL="285750" indent="-285750">
              <a:lnSpc>
                <a:spcPct val="150000"/>
              </a:lnSpc>
              <a:buFont typeface="Wingdings" panose="05000000000000000000" pitchFamily="2" charset="2"/>
              <a:buChar char="q"/>
            </a:pPr>
            <a:r>
              <a:rPr lang="pt-BR" sz="6600" b="1" dirty="0"/>
              <a:t>Não é possível prevenir a doença</a:t>
            </a:r>
            <a:r>
              <a:rPr lang="pt-BR" sz="6600" dirty="0"/>
              <a:t>, mas é possível diagnosticá-la precocemente</a:t>
            </a:r>
          </a:p>
          <a:p>
            <a:pPr marL="285750" indent="-285750">
              <a:lnSpc>
                <a:spcPct val="150000"/>
              </a:lnSpc>
              <a:buFont typeface="Wingdings" panose="05000000000000000000" pitchFamily="2" charset="2"/>
              <a:buChar char="q"/>
            </a:pPr>
            <a:r>
              <a:rPr lang="pt-BR" sz="6600" dirty="0"/>
              <a:t>Diagnóstico precoce – chances de cura são de 90 % </a:t>
            </a:r>
          </a:p>
          <a:p>
            <a:pPr marL="0" indent="0">
              <a:buNone/>
            </a:pPr>
            <a:endParaRPr lang="en-US" sz="6600" dirty="0"/>
          </a:p>
          <a:p>
            <a:endParaRPr lang="en-US" sz="6700" dirty="0"/>
          </a:p>
        </p:txBody>
      </p:sp>
    </p:spTree>
    <p:extLst>
      <p:ext uri="{BB962C8B-B14F-4D97-AF65-F5344CB8AC3E}">
        <p14:creationId xmlns:p14="http://schemas.microsoft.com/office/powerpoint/2010/main" val="217947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611560" y="1268760"/>
            <a:ext cx="5040560" cy="461665"/>
          </a:xfrm>
          <a:prstGeom prst="rect">
            <a:avLst/>
          </a:prstGeom>
          <a:solidFill>
            <a:schemeClr val="accent6">
              <a:lumMod val="40000"/>
              <a:lumOff val="60000"/>
            </a:schemeClr>
          </a:solidFill>
        </p:spPr>
        <p:txBody>
          <a:bodyPr wrap="square" rtlCol="0">
            <a:spAutoFit/>
          </a:bodyPr>
          <a:lstStyle/>
          <a:p>
            <a:r>
              <a:rPr lang="pt-BR" sz="2400" b="1" dirty="0"/>
              <a:t>FATORES DE RISCO</a:t>
            </a:r>
          </a:p>
        </p:txBody>
      </p:sp>
      <p:sp>
        <p:nvSpPr>
          <p:cNvPr id="4" name="CaixaDeTexto 3"/>
          <p:cNvSpPr txBox="1"/>
          <p:nvPr/>
        </p:nvSpPr>
        <p:spPr>
          <a:xfrm>
            <a:off x="611560" y="1988840"/>
            <a:ext cx="6336704" cy="3884397"/>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r>
              <a:rPr lang="pt-BR" dirty="0"/>
              <a:t>Idade</a:t>
            </a:r>
          </a:p>
          <a:p>
            <a:pPr marL="285750" indent="-285750">
              <a:lnSpc>
                <a:spcPct val="200000"/>
              </a:lnSpc>
              <a:buFont typeface="Wingdings" panose="05000000000000000000" pitchFamily="2" charset="2"/>
              <a:buChar char="q"/>
            </a:pPr>
            <a:r>
              <a:rPr lang="pt-BR" dirty="0"/>
              <a:t>História familiar (hereditário)</a:t>
            </a:r>
          </a:p>
          <a:p>
            <a:pPr>
              <a:lnSpc>
                <a:spcPct val="200000"/>
              </a:lnSpc>
            </a:pPr>
            <a:r>
              <a:rPr lang="pt-BR" dirty="0"/>
              <a:t>	1 parente de 1º grau – chance 2x maior</a:t>
            </a:r>
          </a:p>
          <a:p>
            <a:pPr>
              <a:lnSpc>
                <a:spcPct val="200000"/>
              </a:lnSpc>
            </a:pPr>
            <a:r>
              <a:rPr lang="pt-BR" dirty="0"/>
              <a:t>	2 parentes de 1º grau – chance 6x maior</a:t>
            </a:r>
          </a:p>
          <a:p>
            <a:pPr marL="285750" indent="-285750">
              <a:lnSpc>
                <a:spcPct val="200000"/>
              </a:lnSpc>
              <a:buFont typeface="Wingdings" panose="05000000000000000000" pitchFamily="2" charset="2"/>
              <a:buChar char="q"/>
            </a:pPr>
            <a:r>
              <a:rPr lang="pt-BR" dirty="0"/>
              <a:t>Raça negra</a:t>
            </a:r>
          </a:p>
          <a:p>
            <a:pPr marL="285750" indent="-285750">
              <a:lnSpc>
                <a:spcPct val="200000"/>
              </a:lnSpc>
              <a:buFont typeface="Wingdings" panose="05000000000000000000" pitchFamily="2" charset="2"/>
              <a:buChar char="q"/>
            </a:pPr>
            <a:r>
              <a:rPr lang="pt-BR" dirty="0"/>
              <a:t>Obesidade </a:t>
            </a:r>
          </a:p>
          <a:p>
            <a:pPr marL="285750" indent="-285750">
              <a:lnSpc>
                <a:spcPct val="200000"/>
              </a:lnSpc>
              <a:buFont typeface="Wingdings" panose="05000000000000000000" pitchFamily="2" charset="2"/>
              <a:buChar char="q"/>
            </a:pPr>
            <a:r>
              <a:rPr lang="pt-BR" dirty="0"/>
              <a:t>Hábitos alimentares</a:t>
            </a:r>
          </a:p>
        </p:txBody>
      </p:sp>
      <p:sp>
        <p:nvSpPr>
          <p:cNvPr id="5" name="Retângulo 4"/>
          <p:cNvSpPr/>
          <p:nvPr/>
        </p:nvSpPr>
        <p:spPr>
          <a:xfrm>
            <a:off x="1619672" y="211287"/>
            <a:ext cx="6624736"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pt-B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Câncer Da Próstata</a:t>
            </a:r>
          </a:p>
        </p:txBody>
      </p:sp>
    </p:spTree>
    <p:extLst>
      <p:ext uri="{BB962C8B-B14F-4D97-AF65-F5344CB8AC3E}">
        <p14:creationId xmlns:p14="http://schemas.microsoft.com/office/powerpoint/2010/main" val="284317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016939" y="476672"/>
            <a:ext cx="5947549" cy="5773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utoShape 6" descr="Resultado de imagem para picanha"/>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53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67" y="2420888"/>
            <a:ext cx="2816312" cy="15841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9" name="Picture 9" descr="Resultado de imagem para torresm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44" y="4286256"/>
            <a:ext cx="2807435" cy="1872208"/>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Imagem relacionada"/>
          <p:cNvPicPr>
            <a:picLocks noChangeAspect="1" noChangeArrowheads="1"/>
          </p:cNvPicPr>
          <p:nvPr/>
        </p:nvPicPr>
        <p:blipFill>
          <a:blip r:embed="rId5" cstate="print"/>
          <a:srcRect/>
          <a:stretch>
            <a:fillRect/>
          </a:stretch>
        </p:blipFill>
        <p:spPr bwMode="auto">
          <a:xfrm>
            <a:off x="-5572196" y="-12858864"/>
            <a:ext cx="15240000" cy="10506076"/>
          </a:xfrm>
          <a:prstGeom prst="rect">
            <a:avLst/>
          </a:prstGeom>
          <a:noFill/>
        </p:spPr>
      </p:pic>
      <p:pic>
        <p:nvPicPr>
          <p:cNvPr id="12292" name="Picture 4" descr="Imagem relacionada"/>
          <p:cNvPicPr>
            <a:picLocks noChangeAspect="1" noChangeArrowheads="1"/>
          </p:cNvPicPr>
          <p:nvPr/>
        </p:nvPicPr>
        <p:blipFill>
          <a:blip r:embed="rId6" cstate="print"/>
          <a:srcRect/>
          <a:stretch>
            <a:fillRect/>
          </a:stretch>
        </p:blipFill>
        <p:spPr bwMode="auto">
          <a:xfrm>
            <a:off x="204114" y="428604"/>
            <a:ext cx="2724812" cy="1878417"/>
          </a:xfrm>
          <a:prstGeom prst="rect">
            <a:avLst/>
          </a:prstGeom>
          <a:noFill/>
        </p:spPr>
      </p:pic>
    </p:spTree>
    <p:extLst>
      <p:ext uri="{BB962C8B-B14F-4D97-AF65-F5344CB8AC3E}">
        <p14:creationId xmlns:p14="http://schemas.microsoft.com/office/powerpoint/2010/main" val="151986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155222"/>
            <a:ext cx="7773338" cy="1596177"/>
          </a:xfrm>
        </p:spPr>
        <p:txBody>
          <a:bodyPr>
            <a:normAutofit/>
          </a:bodyPr>
          <a:lstStyle/>
          <a:p>
            <a:r>
              <a:rPr lang="en-US" sz="4000" b="1" dirty="0" err="1"/>
              <a:t>Câncer</a:t>
            </a:r>
            <a:r>
              <a:rPr lang="en-US" sz="4000" b="1" dirty="0"/>
              <a:t> da </a:t>
            </a:r>
            <a:r>
              <a:rPr lang="en-US" sz="4000" b="1" dirty="0" err="1"/>
              <a:t>Próstata</a:t>
            </a:r>
            <a:endParaRPr lang="en-US" sz="4000" b="1" dirty="0"/>
          </a:p>
        </p:txBody>
      </p:sp>
      <p:sp>
        <p:nvSpPr>
          <p:cNvPr id="3" name="Content Placeholder 2"/>
          <p:cNvSpPr>
            <a:spLocks noGrp="1"/>
          </p:cNvSpPr>
          <p:nvPr>
            <p:ph idx="1"/>
          </p:nvPr>
        </p:nvSpPr>
        <p:spPr>
          <a:xfrm>
            <a:off x="587794" y="1489270"/>
            <a:ext cx="7773339" cy="3424107"/>
          </a:xfrm>
        </p:spPr>
        <p:txBody>
          <a:bodyPr>
            <a:normAutofit fontScale="25000" lnSpcReduction="20000"/>
          </a:bodyPr>
          <a:lstStyle/>
          <a:p>
            <a:r>
              <a:rPr lang="en-US" sz="11200" b="1" dirty="0">
                <a:solidFill>
                  <a:srgbClr val="FF0000"/>
                </a:solidFill>
              </a:rPr>
              <a:t>Quadro </a:t>
            </a:r>
            <a:r>
              <a:rPr lang="en-US" sz="11200" b="1" dirty="0" err="1">
                <a:solidFill>
                  <a:srgbClr val="FF0000"/>
                </a:solidFill>
              </a:rPr>
              <a:t>ClÍnico</a:t>
            </a:r>
            <a:r>
              <a:rPr lang="en-US" sz="11200" b="1" dirty="0">
                <a:solidFill>
                  <a:srgbClr val="FF0000"/>
                </a:solidFill>
              </a:rPr>
              <a:t>:</a:t>
            </a:r>
          </a:p>
          <a:p>
            <a:endParaRPr lang="en-US" sz="5800" dirty="0"/>
          </a:p>
          <a:p>
            <a:pPr marL="0" indent="0">
              <a:buNone/>
            </a:pPr>
            <a:r>
              <a:rPr lang="en-US" sz="9600" b="1" dirty="0" err="1"/>
              <a:t>Inicialmente</a:t>
            </a:r>
            <a:r>
              <a:rPr lang="en-US" sz="9600" b="1" dirty="0"/>
              <a:t> </a:t>
            </a:r>
            <a:r>
              <a:rPr lang="en-US" sz="9600" b="1" dirty="0" err="1"/>
              <a:t>nenhuma</a:t>
            </a:r>
            <a:r>
              <a:rPr lang="en-US" sz="9600" b="1" dirty="0"/>
              <a:t> </a:t>
            </a:r>
            <a:r>
              <a:rPr lang="en-US" sz="9600" b="1" dirty="0" err="1"/>
              <a:t>sintomatologia</a:t>
            </a:r>
            <a:endParaRPr lang="en-US" sz="9600" b="1" dirty="0"/>
          </a:p>
          <a:p>
            <a:pPr marL="0" indent="0">
              <a:buNone/>
            </a:pPr>
            <a:endParaRPr lang="en-US" sz="9600" dirty="0"/>
          </a:p>
          <a:p>
            <a:pPr marL="0" indent="0">
              <a:buNone/>
            </a:pPr>
            <a:r>
              <a:rPr lang="en-US" sz="9600" dirty="0"/>
              <a:t>Na </a:t>
            </a:r>
            <a:r>
              <a:rPr lang="en-US" sz="9600" dirty="0" err="1"/>
              <a:t>progressão</a:t>
            </a:r>
            <a:r>
              <a:rPr lang="en-US" sz="9600" dirty="0"/>
              <a:t>: </a:t>
            </a:r>
            <a:r>
              <a:rPr lang="en-US" sz="9600" dirty="0" err="1"/>
              <a:t>sintomas</a:t>
            </a:r>
            <a:r>
              <a:rPr lang="en-US" sz="9600" dirty="0"/>
              <a:t> </a:t>
            </a:r>
            <a:r>
              <a:rPr lang="en-US" sz="9600" dirty="0" err="1"/>
              <a:t>obstrutivos</a:t>
            </a:r>
            <a:endParaRPr lang="en-US" sz="9600" dirty="0"/>
          </a:p>
          <a:p>
            <a:pPr marL="0" indent="0">
              <a:buNone/>
            </a:pPr>
            <a:endParaRPr lang="en-US" sz="9600" dirty="0"/>
          </a:p>
          <a:p>
            <a:pPr marL="0" indent="0">
              <a:buNone/>
            </a:pPr>
            <a:r>
              <a:rPr lang="en-US" sz="9600" dirty="0" err="1"/>
              <a:t>Metástases</a:t>
            </a:r>
            <a:endParaRPr lang="en-US" sz="9600" dirty="0"/>
          </a:p>
          <a:p>
            <a:pPr marL="0" indent="0">
              <a:buNone/>
            </a:pPr>
            <a:endParaRPr lang="en-US" sz="9600" dirty="0"/>
          </a:p>
          <a:p>
            <a:pPr marL="0" indent="0">
              <a:buNone/>
            </a:pPr>
            <a:r>
              <a:rPr lang="en-US" sz="9600" b="1" dirty="0"/>
              <a:t>Toque </a:t>
            </a:r>
            <a:r>
              <a:rPr lang="en-US" sz="9600" b="1" dirty="0" err="1"/>
              <a:t>retal</a:t>
            </a:r>
            <a:r>
              <a:rPr lang="en-US" sz="9600" dirty="0"/>
              <a:t>: IRREGULARIDADE DE CONTORNO COM PRESENÇA DE </a:t>
            </a:r>
            <a:r>
              <a:rPr lang="en-US" sz="9600" dirty="0" err="1"/>
              <a:t>Nódulos</a:t>
            </a:r>
            <a:endParaRPr lang="en-US" sz="9600" dirty="0"/>
          </a:p>
        </p:txBody>
      </p:sp>
    </p:spTree>
    <p:extLst>
      <p:ext uri="{BB962C8B-B14F-4D97-AF65-F5344CB8AC3E}">
        <p14:creationId xmlns:p14="http://schemas.microsoft.com/office/powerpoint/2010/main" val="146273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685330" y="2022018"/>
            <a:ext cx="8229600" cy="4525963"/>
          </a:xfrm>
        </p:spPr>
        <p:txBody>
          <a:bodyPr>
            <a:normAutofit lnSpcReduction="10000"/>
          </a:bodyPr>
          <a:lstStyle/>
          <a:p>
            <a:r>
              <a:rPr lang="en-US" sz="3500" dirty="0" err="1">
                <a:solidFill>
                  <a:srgbClr val="FF0000"/>
                </a:solidFill>
              </a:rPr>
              <a:t>Diagnóstico</a:t>
            </a:r>
            <a:r>
              <a:rPr lang="en-US" sz="3500" dirty="0">
                <a:solidFill>
                  <a:srgbClr val="FF0000"/>
                </a:solidFill>
              </a:rPr>
              <a:t>:</a:t>
            </a:r>
          </a:p>
          <a:p>
            <a:endParaRPr lang="en-US" dirty="0"/>
          </a:p>
          <a:p>
            <a:pPr marL="0" indent="0">
              <a:buNone/>
            </a:pPr>
            <a:r>
              <a:rPr lang="en-US" dirty="0" err="1"/>
              <a:t>Psa</a:t>
            </a:r>
            <a:r>
              <a:rPr lang="en-US" dirty="0"/>
              <a:t> total e </a:t>
            </a:r>
            <a:r>
              <a:rPr lang="en-US" dirty="0" err="1"/>
              <a:t>livre</a:t>
            </a:r>
            <a:r>
              <a:rPr lang="en-US" dirty="0"/>
              <a:t> – T &gt; 2,5  - R L/T &lt; 20%</a:t>
            </a:r>
          </a:p>
          <a:p>
            <a:endParaRPr lang="en-US" dirty="0"/>
          </a:p>
          <a:p>
            <a:pPr marL="0" indent="0">
              <a:buNone/>
            </a:pPr>
            <a:r>
              <a:rPr lang="en-US" dirty="0" err="1"/>
              <a:t>Alteração</a:t>
            </a:r>
            <a:r>
              <a:rPr lang="en-US" dirty="0"/>
              <a:t> do toque</a:t>
            </a:r>
          </a:p>
          <a:p>
            <a:endParaRPr lang="en-US" dirty="0"/>
          </a:p>
          <a:p>
            <a:pPr marL="0" indent="0">
              <a:buNone/>
            </a:pPr>
            <a:r>
              <a:rPr lang="en-US" dirty="0" err="1"/>
              <a:t>Ressonância</a:t>
            </a:r>
            <a:r>
              <a:rPr lang="en-US" dirty="0"/>
              <a:t> Nuclear </a:t>
            </a:r>
            <a:r>
              <a:rPr lang="en-US" dirty="0" err="1"/>
              <a:t>Magnética</a:t>
            </a:r>
            <a:r>
              <a:rPr lang="en-US" dirty="0"/>
              <a:t>  - PI-RADS 4 </a:t>
            </a:r>
            <a:r>
              <a:rPr lang="en-US" cap="none" dirty="0"/>
              <a:t>e</a:t>
            </a:r>
            <a:r>
              <a:rPr lang="en-US" dirty="0"/>
              <a:t> 5</a:t>
            </a:r>
          </a:p>
          <a:p>
            <a:endParaRPr lang="en-US" dirty="0"/>
          </a:p>
          <a:p>
            <a:pPr marL="0" indent="0">
              <a:buNone/>
            </a:pPr>
            <a:r>
              <a:rPr lang="en-US" b="1" dirty="0" err="1"/>
              <a:t>Biópsia</a:t>
            </a:r>
            <a:r>
              <a:rPr lang="en-US" b="1" dirty="0"/>
              <a:t> da </a:t>
            </a:r>
            <a:r>
              <a:rPr lang="en-US" b="1" dirty="0" err="1"/>
              <a:t>próstata</a:t>
            </a:r>
            <a:endParaRPr lang="en-US" b="1" dirty="0"/>
          </a:p>
        </p:txBody>
      </p:sp>
    </p:spTree>
    <p:extLst>
      <p:ext uri="{BB962C8B-B14F-4D97-AF65-F5344CB8AC3E}">
        <p14:creationId xmlns:p14="http://schemas.microsoft.com/office/powerpoint/2010/main" val="813094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728" y="1314450"/>
            <a:ext cx="2866165" cy="3680244"/>
          </a:xfrm>
        </p:spPr>
        <p:txBody>
          <a:bodyPr>
            <a:normAutofit/>
          </a:bodyPr>
          <a:lstStyle/>
          <a:p>
            <a:pPr algn="l"/>
            <a:r>
              <a:rPr lang="en-US" sz="2700" b="1" dirty="0">
                <a:solidFill>
                  <a:srgbClr val="FF0000"/>
                </a:solidFill>
              </a:rPr>
              <a:t>O Que o </a:t>
            </a:r>
            <a:r>
              <a:rPr lang="en-US" sz="2700" b="1" dirty="0" err="1">
                <a:solidFill>
                  <a:srgbClr val="FF0000"/>
                </a:solidFill>
              </a:rPr>
              <a:t>Clínico</a:t>
            </a:r>
            <a:r>
              <a:rPr lang="en-US" sz="2700" b="1" dirty="0">
                <a:solidFill>
                  <a:srgbClr val="FF0000"/>
                </a:solidFill>
              </a:rPr>
              <a:t> </a:t>
            </a:r>
            <a:r>
              <a:rPr lang="en-US" sz="2700" b="1" dirty="0" err="1">
                <a:solidFill>
                  <a:srgbClr val="FF0000"/>
                </a:solidFill>
              </a:rPr>
              <a:t>deve</a:t>
            </a:r>
            <a:r>
              <a:rPr lang="en-US" sz="2700" b="1" dirty="0">
                <a:solidFill>
                  <a:srgbClr val="FF0000"/>
                </a:solidFill>
              </a:rPr>
              <a:t> saber do </a:t>
            </a:r>
            <a:r>
              <a:rPr lang="en-US" sz="2700" b="1" dirty="0" err="1">
                <a:solidFill>
                  <a:srgbClr val="FF0000"/>
                </a:solidFill>
              </a:rPr>
              <a:t>Urologista</a:t>
            </a:r>
            <a:endParaRPr lang="en-US" sz="2700" b="1" dirty="0">
              <a:solidFill>
                <a:srgbClr val="FF0000"/>
              </a:solidFill>
            </a:endParaRP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graphicFrame>
        <p:nvGraphicFramePr>
          <p:cNvPr id="5" name="Content Placeholder 2">
            <a:extLst>
              <a:ext uri="{FF2B5EF4-FFF2-40B4-BE49-F238E27FC236}">
                <a16:creationId xmlns:a16="http://schemas.microsoft.com/office/drawing/2014/main" id="{F779925C-2387-492A-8765-C9DFBAB73D13}"/>
              </a:ext>
            </a:extLst>
          </p:cNvPr>
          <p:cNvGraphicFramePr>
            <a:graphicFrameLocks noGrp="1"/>
          </p:cNvGraphicFramePr>
          <p:nvPr>
            <p:ph idx="1"/>
            <p:extLst>
              <p:ext uri="{D42A27DB-BD31-4B8C-83A1-F6EECF244321}">
                <p14:modId xmlns:p14="http://schemas.microsoft.com/office/powerpoint/2010/main" val="1016673768"/>
              </p:ext>
            </p:extLst>
          </p:nvPr>
        </p:nvGraphicFramePr>
        <p:xfrm>
          <a:off x="3445668" y="889000"/>
          <a:ext cx="5012532" cy="5333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330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352639"/>
            <a:ext cx="7773338" cy="1596177"/>
          </a:xfrm>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827978" y="2112264"/>
            <a:ext cx="8229600" cy="4525963"/>
          </a:xfrm>
        </p:spPr>
        <p:txBody>
          <a:bodyPr>
            <a:normAutofit/>
          </a:bodyPr>
          <a:lstStyle/>
          <a:p>
            <a:r>
              <a:rPr lang="en-US" b="1" dirty="0" err="1">
                <a:solidFill>
                  <a:srgbClr val="FF0000"/>
                </a:solidFill>
              </a:rPr>
              <a:t>Opcões</a:t>
            </a:r>
            <a:r>
              <a:rPr lang="en-US" b="1" dirty="0">
                <a:solidFill>
                  <a:srgbClr val="FF0000"/>
                </a:solidFill>
              </a:rPr>
              <a:t> de </a:t>
            </a:r>
            <a:r>
              <a:rPr lang="en-US" b="1" dirty="0" err="1">
                <a:solidFill>
                  <a:srgbClr val="FF0000"/>
                </a:solidFill>
              </a:rPr>
              <a:t>Tratamento</a:t>
            </a:r>
            <a:r>
              <a:rPr lang="en-US" b="1" dirty="0">
                <a:solidFill>
                  <a:srgbClr val="FF0000"/>
                </a:solidFill>
              </a:rPr>
              <a:t>:</a:t>
            </a:r>
          </a:p>
          <a:p>
            <a:endParaRPr lang="en-US" dirty="0"/>
          </a:p>
          <a:p>
            <a:pPr marL="0" indent="0">
              <a:buNone/>
            </a:pPr>
            <a:r>
              <a:rPr lang="en-US" dirty="0" err="1"/>
              <a:t>Acompanhamento</a:t>
            </a:r>
            <a:r>
              <a:rPr lang="en-US" dirty="0"/>
              <a:t> – </a:t>
            </a:r>
            <a:r>
              <a:rPr lang="en-US" sz="1600" dirty="0" err="1"/>
              <a:t>vigilância</a:t>
            </a:r>
            <a:r>
              <a:rPr lang="en-US" sz="1600" dirty="0"/>
              <a:t> </a:t>
            </a:r>
            <a:r>
              <a:rPr lang="en-US" sz="1600" dirty="0" err="1"/>
              <a:t>ativa</a:t>
            </a:r>
            <a:endParaRPr lang="en-US" dirty="0"/>
          </a:p>
          <a:p>
            <a:endParaRPr lang="en-US" dirty="0"/>
          </a:p>
          <a:p>
            <a:pPr marL="0" indent="0">
              <a:buNone/>
            </a:pPr>
            <a:r>
              <a:rPr lang="en-US" sz="2400" dirty="0" err="1"/>
              <a:t>Cirurgia</a:t>
            </a:r>
            <a:r>
              <a:rPr lang="en-US" dirty="0"/>
              <a:t> – </a:t>
            </a:r>
            <a:r>
              <a:rPr lang="en-US" dirty="0" err="1"/>
              <a:t>expectativa</a:t>
            </a:r>
            <a:r>
              <a:rPr lang="en-US" dirty="0"/>
              <a:t> </a:t>
            </a:r>
            <a:r>
              <a:rPr lang="en-US" dirty="0" err="1"/>
              <a:t>acima</a:t>
            </a:r>
            <a:r>
              <a:rPr lang="en-US" dirty="0"/>
              <a:t> de 10 </a:t>
            </a:r>
            <a:r>
              <a:rPr lang="en-US" dirty="0" err="1"/>
              <a:t>anos</a:t>
            </a:r>
            <a:endParaRPr lang="en-US" dirty="0"/>
          </a:p>
          <a:p>
            <a:pPr marL="0" indent="0">
              <a:buNone/>
            </a:pPr>
            <a:r>
              <a:rPr lang="en-US" dirty="0"/>
              <a:t>		</a:t>
            </a:r>
            <a:r>
              <a:rPr lang="en-US" dirty="0" err="1"/>
              <a:t>Doença</a:t>
            </a:r>
            <a:r>
              <a:rPr lang="en-US" dirty="0"/>
              <a:t> </a:t>
            </a:r>
            <a:r>
              <a:rPr lang="en-US" dirty="0" err="1"/>
              <a:t>orgão</a:t>
            </a:r>
            <a:r>
              <a:rPr lang="en-US" dirty="0"/>
              <a:t> </a:t>
            </a:r>
            <a:r>
              <a:rPr lang="en-US" dirty="0" err="1"/>
              <a:t>confinada</a:t>
            </a:r>
            <a:endParaRPr lang="en-US" dirty="0"/>
          </a:p>
          <a:p>
            <a:pPr marL="0" indent="0">
              <a:buNone/>
            </a:pPr>
            <a:endParaRPr lang="en-US" sz="2400" dirty="0"/>
          </a:p>
          <a:p>
            <a:pPr marL="0" indent="0">
              <a:buNone/>
            </a:pPr>
            <a:r>
              <a:rPr lang="en-US" dirty="0" err="1"/>
              <a:t>Radioterapia</a:t>
            </a:r>
            <a:r>
              <a:rPr lang="en-US" dirty="0"/>
              <a:t>/</a:t>
            </a:r>
            <a:r>
              <a:rPr lang="en-US" dirty="0" err="1"/>
              <a:t>Braquioterapia</a:t>
            </a:r>
            <a:endParaRPr lang="en-US" dirty="0"/>
          </a:p>
        </p:txBody>
      </p:sp>
      <p:sp>
        <p:nvSpPr>
          <p:cNvPr id="4" name="CaixaDeTexto 3">
            <a:extLst>
              <a:ext uri="{FF2B5EF4-FFF2-40B4-BE49-F238E27FC236}">
                <a16:creationId xmlns:a16="http://schemas.microsoft.com/office/drawing/2014/main" id="{A0A7BC92-D753-0840-A750-008FFCF91D5C}"/>
              </a:ext>
            </a:extLst>
          </p:cNvPr>
          <p:cNvSpPr txBox="1"/>
          <p:nvPr/>
        </p:nvSpPr>
        <p:spPr>
          <a:xfrm>
            <a:off x="6486144" y="4035337"/>
            <a:ext cx="2571434" cy="1477328"/>
          </a:xfrm>
          <a:prstGeom prst="rect">
            <a:avLst/>
          </a:prstGeom>
          <a:noFill/>
        </p:spPr>
        <p:txBody>
          <a:bodyPr wrap="square" rtlCol="0">
            <a:spAutoFit/>
          </a:bodyPr>
          <a:lstStyle/>
          <a:p>
            <a:r>
              <a:rPr lang="pt-BR" dirty="0"/>
              <a:t>CONVENCIONAL</a:t>
            </a:r>
          </a:p>
          <a:p>
            <a:endParaRPr lang="pt-BR" dirty="0"/>
          </a:p>
          <a:p>
            <a:r>
              <a:rPr lang="pt-BR" dirty="0"/>
              <a:t>LAPAROSCÓPICA</a:t>
            </a:r>
          </a:p>
          <a:p>
            <a:endParaRPr lang="pt-BR" dirty="0"/>
          </a:p>
          <a:p>
            <a:r>
              <a:rPr lang="pt-BR" dirty="0"/>
              <a:t>ROBO ASSISTIDA</a:t>
            </a:r>
          </a:p>
        </p:txBody>
      </p:sp>
    </p:spTree>
    <p:extLst>
      <p:ext uri="{BB962C8B-B14F-4D97-AF65-F5344CB8AC3E}">
        <p14:creationId xmlns:p14="http://schemas.microsoft.com/office/powerpoint/2010/main" val="81309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sp>
        <p:nvSpPr>
          <p:cNvPr id="2" name="Title 1"/>
          <p:cNvSpPr>
            <a:spLocks noGrp="1"/>
          </p:cNvSpPr>
          <p:nvPr>
            <p:ph type="title"/>
          </p:nvPr>
        </p:nvSpPr>
        <p:spPr>
          <a:xfrm>
            <a:off x="480805" y="1419900"/>
            <a:ext cx="2133002" cy="4018201"/>
          </a:xfrm>
        </p:spPr>
        <p:txBody>
          <a:bodyPr>
            <a:normAutofit/>
          </a:bodyPr>
          <a:lstStyle/>
          <a:p>
            <a:pPr algn="l"/>
            <a:r>
              <a:rPr lang="en-US" sz="3500"/>
              <a:t>Câncer da Próstata</a:t>
            </a:r>
          </a:p>
        </p:txBody>
      </p:sp>
      <p:sp>
        <p:nvSpPr>
          <p:cNvPr id="3" name="Content Placeholder 2"/>
          <p:cNvSpPr>
            <a:spLocks noGrp="1"/>
          </p:cNvSpPr>
          <p:nvPr>
            <p:ph idx="1"/>
          </p:nvPr>
        </p:nvSpPr>
        <p:spPr>
          <a:xfrm>
            <a:off x="3525756" y="1193576"/>
            <a:ext cx="4932443" cy="4470850"/>
          </a:xfrm>
        </p:spPr>
        <p:txBody>
          <a:bodyPr anchor="ctr">
            <a:normAutofit/>
          </a:bodyPr>
          <a:lstStyle/>
          <a:p>
            <a:r>
              <a:rPr lang="en-US" b="1" dirty="0"/>
              <a:t>Como </a:t>
            </a:r>
            <a:r>
              <a:rPr lang="en-US" b="1" dirty="0" err="1"/>
              <a:t>acompanhar</a:t>
            </a:r>
            <a:r>
              <a:rPr lang="en-US" b="1" dirty="0"/>
              <a:t>:</a:t>
            </a:r>
          </a:p>
          <a:p>
            <a:endParaRPr lang="en-US" dirty="0"/>
          </a:p>
          <a:p>
            <a:pPr marL="0" indent="0">
              <a:buNone/>
            </a:pPr>
            <a:r>
              <a:rPr lang="en-US" sz="3200" dirty="0">
                <a:solidFill>
                  <a:srgbClr val="FF0000"/>
                </a:solidFill>
              </a:rPr>
              <a:t>PSA total</a:t>
            </a:r>
          </a:p>
          <a:p>
            <a:pPr marL="0" indent="0">
              <a:buNone/>
            </a:pPr>
            <a:endParaRPr lang="en-US" dirty="0"/>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spTree>
    <p:extLst>
      <p:ext uri="{BB962C8B-B14F-4D97-AF65-F5344CB8AC3E}">
        <p14:creationId xmlns:p14="http://schemas.microsoft.com/office/powerpoint/2010/main" val="813094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916FC-5F80-3A43-3507-2EF375837182}"/>
              </a:ext>
            </a:extLst>
          </p:cNvPr>
          <p:cNvSpPr>
            <a:spLocks noGrp="1"/>
          </p:cNvSpPr>
          <p:nvPr>
            <p:ph type="ctrTitle"/>
          </p:nvPr>
        </p:nvSpPr>
        <p:spPr/>
        <p:txBody>
          <a:bodyPr/>
          <a:lstStyle/>
          <a:p>
            <a:r>
              <a:rPr lang="pt-BR" dirty="0"/>
              <a:t>INFECÇÃO URINÁRIA</a:t>
            </a:r>
          </a:p>
        </p:txBody>
      </p:sp>
      <p:sp>
        <p:nvSpPr>
          <p:cNvPr id="3" name="Subtítulo 2">
            <a:extLst>
              <a:ext uri="{FF2B5EF4-FFF2-40B4-BE49-F238E27FC236}">
                <a16:creationId xmlns:a16="http://schemas.microsoft.com/office/drawing/2014/main" id="{2968A3FC-8E2F-51EA-BC1F-568EBE0B5FE2}"/>
              </a:ext>
            </a:extLst>
          </p:cNvPr>
          <p:cNvSpPr>
            <a:spLocks noGrp="1"/>
          </p:cNvSpPr>
          <p:nvPr>
            <p:ph type="subTitle" idx="1"/>
          </p:nvPr>
        </p:nvSpPr>
        <p:spPr/>
        <p:txBody>
          <a:bodyPr>
            <a:normAutofit/>
          </a:bodyPr>
          <a:lstStyle/>
          <a:p>
            <a:pPr algn="ctr"/>
            <a:r>
              <a:rPr lang="pt-BR" sz="3000" dirty="0"/>
              <a:t>MANEJO CLÍNICO</a:t>
            </a:r>
          </a:p>
        </p:txBody>
      </p:sp>
    </p:spTree>
    <p:extLst>
      <p:ext uri="{BB962C8B-B14F-4D97-AF65-F5344CB8AC3E}">
        <p14:creationId xmlns:p14="http://schemas.microsoft.com/office/powerpoint/2010/main" val="554452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EFF520-0C4F-F21F-A2AD-C0C037EE0EE5}"/>
              </a:ext>
            </a:extLst>
          </p:cNvPr>
          <p:cNvSpPr>
            <a:spLocks noGrp="1"/>
          </p:cNvSpPr>
          <p:nvPr>
            <p:ph type="title"/>
          </p:nvPr>
        </p:nvSpPr>
        <p:spPr>
          <a:xfrm>
            <a:off x="364271" y="1963477"/>
            <a:ext cx="2269919" cy="1401570"/>
          </a:xfrm>
        </p:spPr>
        <p:txBody>
          <a:bodyPr vert="horz" lIns="68580" tIns="34290" rIns="68580" bIns="0" rtlCol="0" anchor="b">
            <a:normAutofit/>
          </a:bodyPr>
          <a:lstStyle/>
          <a:p>
            <a:r>
              <a:rPr lang="en-US" sz="2700" dirty="0"/>
              <a:t>INFECÇÃO URINÁRIA</a:t>
            </a:r>
          </a:p>
        </p:txBody>
      </p:sp>
      <p:pic>
        <p:nvPicPr>
          <p:cNvPr id="1026" name="Picture 2" descr="Sistema Urinário: o que é, função e como é formado - Sanar ...">
            <a:extLst>
              <a:ext uri="{FF2B5EF4-FFF2-40B4-BE49-F238E27FC236}">
                <a16:creationId xmlns:a16="http://schemas.microsoft.com/office/drawing/2014/main" id="{ED5841DA-E1F5-6F31-2714-75F4932B32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01654" y="1769025"/>
            <a:ext cx="2769308" cy="2769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ntomas e causas da infecção urinária">
            <a:extLst>
              <a:ext uri="{FF2B5EF4-FFF2-40B4-BE49-F238E27FC236}">
                <a16:creationId xmlns:a16="http://schemas.microsoft.com/office/drawing/2014/main" id="{5467E7D0-30BB-00EB-8075-8F4B6D2CD6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93757" y="1769024"/>
            <a:ext cx="3250016" cy="276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34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941EF-549F-76DD-3906-AC2561811CB2}"/>
              </a:ext>
            </a:extLst>
          </p:cNvPr>
          <p:cNvSpPr>
            <a:spLocks noGrp="1"/>
          </p:cNvSpPr>
          <p:nvPr>
            <p:ph type="title"/>
          </p:nvPr>
        </p:nvSpPr>
        <p:spPr>
          <a:xfrm>
            <a:off x="1088686" y="1460641"/>
            <a:ext cx="3132383" cy="786926"/>
          </a:xfrm>
        </p:spPr>
        <p:txBody>
          <a:bodyPr>
            <a:normAutofit/>
          </a:bodyPr>
          <a:lstStyle/>
          <a:p>
            <a:r>
              <a:rPr lang="pt-BR" dirty="0"/>
              <a:t>INTRODUÇÃO</a:t>
            </a:r>
          </a:p>
        </p:txBody>
      </p:sp>
      <p:sp>
        <p:nvSpPr>
          <p:cNvPr id="3" name="Espaço Reservado para Conteúdo 2">
            <a:extLst>
              <a:ext uri="{FF2B5EF4-FFF2-40B4-BE49-F238E27FC236}">
                <a16:creationId xmlns:a16="http://schemas.microsoft.com/office/drawing/2014/main" id="{00E29811-9420-8430-E66C-A5C487202A35}"/>
              </a:ext>
            </a:extLst>
          </p:cNvPr>
          <p:cNvSpPr>
            <a:spLocks noGrp="1"/>
          </p:cNvSpPr>
          <p:nvPr>
            <p:ph idx="1"/>
          </p:nvPr>
        </p:nvSpPr>
        <p:spPr>
          <a:xfrm>
            <a:off x="1088686" y="2369049"/>
            <a:ext cx="3333096" cy="2587960"/>
          </a:xfrm>
        </p:spPr>
        <p:txBody>
          <a:bodyPr>
            <a:normAutofit fontScale="70000" lnSpcReduction="20000"/>
          </a:bodyPr>
          <a:lstStyle/>
          <a:p>
            <a:r>
              <a:rPr lang="pt-BR" dirty="0"/>
              <a:t>O QUE É INFECÇÃO URINÁRIA?</a:t>
            </a:r>
          </a:p>
          <a:p>
            <a:endParaRPr lang="pt-BR" dirty="0"/>
          </a:p>
          <a:p>
            <a:r>
              <a:rPr lang="pt-BR" dirty="0"/>
              <a:t>COMO ELA OCORRE ?</a:t>
            </a:r>
          </a:p>
          <a:p>
            <a:endParaRPr lang="pt-BR" dirty="0"/>
          </a:p>
          <a:p>
            <a:r>
              <a:rPr lang="pt-BR" dirty="0"/>
              <a:t>QUAIS SÃO OS PRINCIPAIS AGENTES CAUSADORES : </a:t>
            </a:r>
            <a:r>
              <a:rPr lang="pt-BR" b="1" dirty="0"/>
              <a:t>Escherichia coli </a:t>
            </a:r>
            <a:r>
              <a:rPr lang="pt-BR" dirty="0"/>
              <a:t>(70 a 85%), </a:t>
            </a:r>
            <a:r>
              <a:rPr lang="pt-BR" dirty="0" err="1"/>
              <a:t>Staphylococcus</a:t>
            </a:r>
            <a:r>
              <a:rPr lang="pt-BR" dirty="0"/>
              <a:t> </a:t>
            </a:r>
            <a:r>
              <a:rPr lang="pt-BR" dirty="0" err="1"/>
              <a:t>saprophyticus</a:t>
            </a:r>
            <a:r>
              <a:rPr lang="pt-BR" dirty="0"/>
              <a:t> (5 a 15%), </a:t>
            </a:r>
            <a:r>
              <a:rPr lang="pt-BR" dirty="0" err="1"/>
              <a:t>klebsiella</a:t>
            </a:r>
            <a:r>
              <a:rPr lang="pt-BR" dirty="0"/>
              <a:t> </a:t>
            </a:r>
            <a:r>
              <a:rPr lang="pt-BR" dirty="0" err="1"/>
              <a:t>pneumoniae</a:t>
            </a:r>
            <a:r>
              <a:rPr lang="pt-BR" dirty="0"/>
              <a:t> (3 a 10%)</a:t>
            </a:r>
          </a:p>
        </p:txBody>
      </p:sp>
      <p:pic>
        <p:nvPicPr>
          <p:cNvPr id="5" name="Imagem 4">
            <a:extLst>
              <a:ext uri="{FF2B5EF4-FFF2-40B4-BE49-F238E27FC236}">
                <a16:creationId xmlns:a16="http://schemas.microsoft.com/office/drawing/2014/main" id="{AC84274D-C107-A760-73A9-8A14CA7FEC33}"/>
              </a:ext>
            </a:extLst>
          </p:cNvPr>
          <p:cNvPicPr>
            <a:picLocks noChangeAspect="1"/>
          </p:cNvPicPr>
          <p:nvPr/>
        </p:nvPicPr>
        <p:blipFill>
          <a:blip r:embed="rId3"/>
          <a:stretch>
            <a:fillRect/>
          </a:stretch>
        </p:blipFill>
        <p:spPr>
          <a:xfrm>
            <a:off x="4722219" y="1791731"/>
            <a:ext cx="3720332" cy="3152981"/>
          </a:xfrm>
          <a:prstGeom prst="rect">
            <a:avLst/>
          </a:prstGeom>
        </p:spPr>
      </p:pic>
    </p:spTree>
    <p:extLst>
      <p:ext uri="{BB962C8B-B14F-4D97-AF65-F5344CB8AC3E}">
        <p14:creationId xmlns:p14="http://schemas.microsoft.com/office/powerpoint/2010/main" val="829581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506180CB-9D8F-78CB-97BD-DEBE575DE8BF}"/>
              </a:ext>
            </a:extLst>
          </p:cNvPr>
          <p:cNvSpPr>
            <a:spLocks noGrp="1" noChangeArrowheads="1"/>
          </p:cNvSpPr>
          <p:nvPr>
            <p:ph type="title"/>
          </p:nvPr>
        </p:nvSpPr>
        <p:spPr>
          <a:noFill/>
        </p:spPr>
        <p:txBody>
          <a:bodyPr/>
          <a:lstStyle/>
          <a:p>
            <a:r>
              <a:rPr lang="pt-BR" altLang="pt-BR" dirty="0"/>
              <a:t>INFEÇÃO URINÁRIA</a:t>
            </a:r>
            <a:br>
              <a:rPr lang="pt-BR" altLang="pt-BR" dirty="0"/>
            </a:br>
            <a:r>
              <a:rPr lang="pt-BR" altLang="pt-BR" b="1" dirty="0">
                <a:solidFill>
                  <a:srgbClr val="FF0000"/>
                </a:solidFill>
              </a:rPr>
              <a:t>ETIOPATOGENIA</a:t>
            </a:r>
          </a:p>
        </p:txBody>
      </p:sp>
      <p:sp>
        <p:nvSpPr>
          <p:cNvPr id="17410" name="Rectangle 3">
            <a:extLst>
              <a:ext uri="{FF2B5EF4-FFF2-40B4-BE49-F238E27FC236}">
                <a16:creationId xmlns:a16="http://schemas.microsoft.com/office/drawing/2014/main" id="{158E4F03-0AF3-D6F3-EBB0-9A397442342F}"/>
              </a:ext>
            </a:extLst>
          </p:cNvPr>
          <p:cNvSpPr>
            <a:spLocks noGrp="1" noChangeArrowheads="1"/>
          </p:cNvSpPr>
          <p:nvPr>
            <p:ph type="body" idx="1"/>
          </p:nvPr>
        </p:nvSpPr>
        <p:spPr>
          <a:noFill/>
        </p:spPr>
        <p:txBody>
          <a:bodyPr>
            <a:normAutofit fontScale="85000" lnSpcReduction="20000"/>
          </a:bodyPr>
          <a:lstStyle/>
          <a:p>
            <a:r>
              <a:rPr lang="pt-BR" altLang="pt-BR" sz="2100" dirty="0"/>
              <a:t>FATOR BACTERIANO</a:t>
            </a:r>
            <a:br>
              <a:rPr lang="pt-BR" altLang="pt-BR" sz="2100" dirty="0"/>
            </a:br>
            <a:r>
              <a:rPr lang="pt-BR" altLang="pt-BR" sz="2100" dirty="0"/>
              <a:t>-</a:t>
            </a:r>
            <a:r>
              <a:rPr lang="pt-BR" altLang="pt-BR" dirty="0"/>
              <a:t>PRESENÇA DE UMA ADESINA NA SUPERFÍCIE DA FÍMBRIA DA BACTÉRIA GRAM NEGATIVA</a:t>
            </a:r>
            <a:br>
              <a:rPr lang="pt-BR" altLang="pt-BR" dirty="0"/>
            </a:br>
            <a:r>
              <a:rPr lang="pt-BR" altLang="pt-BR" sz="2100" dirty="0"/>
              <a:t>-</a:t>
            </a:r>
            <a:r>
              <a:rPr lang="pt-BR" altLang="pt-BR" dirty="0"/>
              <a:t>PRESENÇA DE UM RECEPTOR NA SUPERFÍCIE DA CÉLULA DO HOSPEDEIRO -</a:t>
            </a:r>
            <a:r>
              <a:rPr lang="pt-BR" altLang="pt-BR" sz="1050" dirty="0" err="1"/>
              <a:t>D</a:t>
            </a:r>
            <a:r>
              <a:rPr lang="pt-BR" altLang="pt-BR" sz="1050" dirty="0"/>
              <a:t> MANOSE (CISTITE), GAL-GAL (PIELONEFRITE)</a:t>
            </a:r>
            <a:br>
              <a:rPr lang="pt-BR" altLang="pt-BR" sz="2100" dirty="0"/>
            </a:br>
            <a:endParaRPr lang="pt-BR" altLang="pt-BR" sz="2100" dirty="0"/>
          </a:p>
          <a:p>
            <a:r>
              <a:rPr lang="pt-BR" altLang="pt-BR" sz="2100" dirty="0"/>
              <a:t>MECANISMOS DE DEFESA DA BEXIGA</a:t>
            </a:r>
            <a:br>
              <a:rPr lang="pt-BR" altLang="pt-BR" sz="2100" dirty="0"/>
            </a:br>
            <a:r>
              <a:rPr lang="pt-BR" altLang="pt-BR" dirty="0"/>
              <a:t>-WASHOUT</a:t>
            </a:r>
            <a:br>
              <a:rPr lang="pt-BR" altLang="pt-BR" dirty="0"/>
            </a:br>
            <a:r>
              <a:rPr lang="pt-BR" altLang="pt-BR" dirty="0"/>
              <a:t>-MUCOPOLISSACARÍDEOS</a:t>
            </a:r>
            <a:br>
              <a:rPr lang="pt-BR" altLang="pt-BR" dirty="0"/>
            </a:br>
            <a:r>
              <a:rPr lang="pt-BR" altLang="pt-BR" dirty="0"/>
              <a:t>-PROTEINA DE TAMM-HORSFALL</a:t>
            </a:r>
            <a:br>
              <a:rPr lang="pt-BR" altLang="pt-BR" dirty="0"/>
            </a:br>
            <a:r>
              <a:rPr lang="pt-BR" altLang="pt-BR" dirty="0"/>
              <a:t>-IgA   E   IgG</a:t>
            </a:r>
            <a:br>
              <a:rPr lang="pt-BR" altLang="pt-BR" dirty="0"/>
            </a:br>
            <a:endParaRPr lang="pt-BR" altLang="pt-BR" dirty="0"/>
          </a:p>
        </p:txBody>
      </p:sp>
      <p:pic>
        <p:nvPicPr>
          <p:cNvPr id="1026" name="Picture 2" descr="Bactérias: características, tipos, reprodução - Brasil Escola">
            <a:extLst>
              <a:ext uri="{FF2B5EF4-FFF2-40B4-BE49-F238E27FC236}">
                <a16:creationId xmlns:a16="http://schemas.microsoft.com/office/drawing/2014/main" id="{F78D3AE8-92FF-034C-E8B3-213E12D1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395" y="3854020"/>
            <a:ext cx="3369258" cy="2246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FA17359D-0181-A1D1-BB98-D7A9ECDEF7F8}"/>
              </a:ext>
            </a:extLst>
          </p:cNvPr>
          <p:cNvSpPr>
            <a:spLocks noGrp="1" noChangeArrowheads="1"/>
          </p:cNvSpPr>
          <p:nvPr>
            <p:ph type="title"/>
          </p:nvPr>
        </p:nvSpPr>
        <p:spPr>
          <a:noFill/>
        </p:spPr>
        <p:txBody>
          <a:bodyPr/>
          <a:lstStyle/>
          <a:p>
            <a:r>
              <a:rPr lang="pt-BR" altLang="pt-BR" dirty="0"/>
              <a:t>INFECÇÃO URINÁRIA</a:t>
            </a:r>
            <a:br>
              <a:rPr lang="pt-BR" altLang="pt-BR" dirty="0"/>
            </a:br>
            <a:r>
              <a:rPr lang="pt-BR" altLang="pt-BR" b="1" dirty="0">
                <a:solidFill>
                  <a:srgbClr val="FF0000"/>
                </a:solidFill>
              </a:rPr>
              <a:t>CLASSIFICAÇÃO</a:t>
            </a:r>
          </a:p>
        </p:txBody>
      </p:sp>
      <p:sp>
        <p:nvSpPr>
          <p:cNvPr id="9218" name="Rectangle 3">
            <a:extLst>
              <a:ext uri="{FF2B5EF4-FFF2-40B4-BE49-F238E27FC236}">
                <a16:creationId xmlns:a16="http://schemas.microsoft.com/office/drawing/2014/main" id="{51750CB6-9887-42BA-84C9-D49E74454FF2}"/>
              </a:ext>
            </a:extLst>
          </p:cNvPr>
          <p:cNvSpPr>
            <a:spLocks noGrp="1" noChangeArrowheads="1"/>
          </p:cNvSpPr>
          <p:nvPr>
            <p:ph type="body" idx="1"/>
          </p:nvPr>
        </p:nvSpPr>
        <p:spPr>
          <a:noFill/>
        </p:spPr>
        <p:txBody>
          <a:bodyPr>
            <a:normAutofit lnSpcReduction="10000"/>
          </a:bodyPr>
          <a:lstStyle/>
          <a:p>
            <a:r>
              <a:rPr lang="pt-BR" altLang="pt-BR" b="1"/>
              <a:t>GRAVIDADE </a:t>
            </a:r>
            <a:br>
              <a:rPr lang="pt-BR" altLang="pt-BR" b="1"/>
            </a:br>
            <a:r>
              <a:rPr lang="pt-BR" altLang="pt-BR"/>
              <a:t>		</a:t>
            </a:r>
            <a:r>
              <a:rPr lang="pt-BR" altLang="pt-BR" sz="1800"/>
              <a:t>COMPLICADA</a:t>
            </a:r>
            <a:br>
              <a:rPr lang="pt-BR" altLang="pt-BR" sz="1800"/>
            </a:br>
            <a:r>
              <a:rPr lang="pt-BR" altLang="pt-BR" sz="1800"/>
              <a:t>		NÃO COMPLICADA</a:t>
            </a:r>
          </a:p>
          <a:p>
            <a:r>
              <a:rPr lang="pt-BR" altLang="pt-BR" b="1"/>
              <a:t>LOCALIZAÇÃO</a:t>
            </a:r>
            <a:br>
              <a:rPr lang="pt-BR" altLang="pt-BR" b="1"/>
            </a:br>
            <a:r>
              <a:rPr lang="pt-BR" altLang="pt-BR"/>
              <a:t>		</a:t>
            </a:r>
            <a:r>
              <a:rPr lang="pt-BR" altLang="pt-BR" sz="1800"/>
              <a:t>SUPERIOR - PIELONEFRITE</a:t>
            </a:r>
            <a:br>
              <a:rPr lang="pt-BR" altLang="pt-BR" sz="1800"/>
            </a:br>
            <a:r>
              <a:rPr lang="pt-BR" altLang="pt-BR" sz="1800"/>
              <a:t>		INFERIOR -  CISTITE</a:t>
            </a:r>
          </a:p>
          <a:p>
            <a:r>
              <a:rPr lang="pt-BR" altLang="pt-BR" b="1"/>
              <a:t>FREQUÊNCIA</a:t>
            </a:r>
            <a:br>
              <a:rPr lang="pt-BR" altLang="pt-BR" b="1"/>
            </a:br>
            <a:r>
              <a:rPr lang="pt-BR" altLang="pt-BR" sz="1800"/>
              <a:t>		OCASIONAL</a:t>
            </a:r>
            <a:br>
              <a:rPr lang="pt-BR" altLang="pt-BR" sz="1800"/>
            </a:br>
            <a:r>
              <a:rPr lang="pt-BR" altLang="pt-BR" sz="1800"/>
              <a:t>		FREQUENTE -</a:t>
            </a:r>
            <a:r>
              <a:rPr lang="pt-BR" altLang="pt-BR" sz="1200"/>
              <a:t> RECORRENTE OU PERSISTENTE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BD686-FA40-4723-3E2E-A3DCE190DB6D}"/>
              </a:ext>
            </a:extLst>
          </p:cNvPr>
          <p:cNvSpPr>
            <a:spLocks noGrp="1"/>
          </p:cNvSpPr>
          <p:nvPr>
            <p:ph type="title"/>
          </p:nvPr>
        </p:nvSpPr>
        <p:spPr>
          <a:xfrm>
            <a:off x="970772" y="724040"/>
            <a:ext cx="7202456" cy="786926"/>
          </a:xfrm>
        </p:spPr>
        <p:txBody>
          <a:bodyPr>
            <a:normAutofit/>
          </a:bodyPr>
          <a:lstStyle/>
          <a:p>
            <a:r>
              <a:rPr lang="pt-BR" dirty="0"/>
              <a:t>TIPOS DE INFECÇÃO URINÁRIA</a:t>
            </a:r>
          </a:p>
        </p:txBody>
      </p:sp>
      <p:sp>
        <p:nvSpPr>
          <p:cNvPr id="3" name="Espaço Reservado para Conteúdo 2">
            <a:extLst>
              <a:ext uri="{FF2B5EF4-FFF2-40B4-BE49-F238E27FC236}">
                <a16:creationId xmlns:a16="http://schemas.microsoft.com/office/drawing/2014/main" id="{21142553-AEB0-6D46-3675-C30F2C6669E4}"/>
              </a:ext>
            </a:extLst>
          </p:cNvPr>
          <p:cNvSpPr>
            <a:spLocks noGrp="1"/>
          </p:cNvSpPr>
          <p:nvPr>
            <p:ph idx="1"/>
          </p:nvPr>
        </p:nvSpPr>
        <p:spPr>
          <a:xfrm>
            <a:off x="421059" y="2369050"/>
            <a:ext cx="5314463" cy="3396749"/>
          </a:xfrm>
        </p:spPr>
        <p:txBody>
          <a:bodyPr>
            <a:normAutofit fontScale="62500" lnSpcReduction="20000"/>
          </a:bodyPr>
          <a:lstStyle/>
          <a:p>
            <a:pPr>
              <a:buFont typeface="+mj-lt"/>
              <a:buAutoNum type="arabicPeriod"/>
            </a:pPr>
            <a:r>
              <a:rPr lang="pt-BR" sz="2900" b="1" i="0" u="none" strike="noStrike" dirty="0">
                <a:effectLst/>
                <a:latin typeface="Söhne"/>
              </a:rPr>
              <a:t>Cistite</a:t>
            </a:r>
            <a:r>
              <a:rPr lang="pt-BR" sz="2900" b="0" i="0" u="none" strike="noStrike" dirty="0">
                <a:effectLst/>
                <a:latin typeface="Söhne"/>
              </a:rPr>
              <a:t> - Bexiga:</a:t>
            </a:r>
          </a:p>
          <a:p>
            <a:pPr marL="557213" lvl="1" indent="-214313">
              <a:buFont typeface="+mj-lt"/>
              <a:buAutoNum type="arabicPeriod"/>
            </a:pPr>
            <a:r>
              <a:rPr lang="pt-BR" sz="2900" b="0" i="0" u="none" strike="noStrike" dirty="0">
                <a:effectLst/>
                <a:latin typeface="Söhne"/>
              </a:rPr>
              <a:t>Mais comum em mulheres.</a:t>
            </a:r>
          </a:p>
          <a:p>
            <a:pPr marL="557213" lvl="1" indent="-214313">
              <a:buFont typeface="+mj-lt"/>
              <a:buAutoNum type="arabicPeriod"/>
            </a:pPr>
            <a:r>
              <a:rPr lang="pt-BR" sz="2900" b="0" i="0" u="none" strike="noStrike" dirty="0" err="1">
                <a:effectLst/>
                <a:latin typeface="Söhne"/>
              </a:rPr>
              <a:t>Mltifatorial</a:t>
            </a:r>
            <a:r>
              <a:rPr lang="pt-BR" sz="2900" b="0" i="0" u="none" strike="noStrike" dirty="0">
                <a:effectLst/>
                <a:latin typeface="Söhne"/>
              </a:rPr>
              <a:t>.</a:t>
            </a:r>
          </a:p>
          <a:p>
            <a:pPr>
              <a:buFont typeface="+mj-lt"/>
              <a:buAutoNum type="arabicPeriod"/>
            </a:pPr>
            <a:r>
              <a:rPr lang="pt-BR" sz="2900" b="1" i="0" u="none" strike="noStrike" dirty="0">
                <a:effectLst/>
                <a:latin typeface="Söhne"/>
              </a:rPr>
              <a:t>Uretrite</a:t>
            </a:r>
            <a:r>
              <a:rPr lang="pt-BR" sz="2900" b="0" i="0" u="none" strike="noStrike" dirty="0">
                <a:effectLst/>
                <a:latin typeface="Söhne"/>
              </a:rPr>
              <a:t> - Uretra:</a:t>
            </a:r>
          </a:p>
          <a:p>
            <a:pPr marL="557213" lvl="1" indent="-214313">
              <a:buFont typeface="+mj-lt"/>
              <a:buAutoNum type="arabicPeriod"/>
            </a:pPr>
            <a:r>
              <a:rPr lang="pt-BR" sz="2900" b="0" i="0" u="none" strike="noStrike" dirty="0">
                <a:effectLst/>
                <a:latin typeface="Söhne"/>
              </a:rPr>
              <a:t>Relacionado a </a:t>
            </a:r>
            <a:r>
              <a:rPr lang="pt-BR" sz="2900" b="0" i="0" u="none" strike="noStrike" dirty="0" err="1">
                <a:effectLst/>
                <a:latin typeface="Söhne"/>
              </a:rPr>
              <a:t>ISTs</a:t>
            </a:r>
            <a:r>
              <a:rPr lang="pt-BR" sz="2900" b="0" i="0" u="none" strike="noStrike" dirty="0">
                <a:effectLst/>
                <a:latin typeface="Söhne"/>
              </a:rPr>
              <a:t>.</a:t>
            </a:r>
          </a:p>
          <a:p>
            <a:pPr>
              <a:buFont typeface="+mj-lt"/>
              <a:buAutoNum type="arabicPeriod"/>
            </a:pPr>
            <a:r>
              <a:rPr lang="pt-BR" sz="2900" b="1" i="0" u="none" strike="noStrike" dirty="0">
                <a:effectLst/>
                <a:latin typeface="Söhne"/>
              </a:rPr>
              <a:t>Pielonefrite</a:t>
            </a:r>
            <a:r>
              <a:rPr lang="pt-BR" sz="2900" b="0" i="0" u="none" strike="noStrike" dirty="0">
                <a:effectLst/>
                <a:latin typeface="Söhne"/>
              </a:rPr>
              <a:t> - Rins:</a:t>
            </a:r>
          </a:p>
          <a:p>
            <a:pPr marL="557213" lvl="1" indent="-214313">
              <a:buFont typeface="+mj-lt"/>
              <a:buAutoNum type="arabicPeriod"/>
            </a:pPr>
            <a:r>
              <a:rPr lang="pt-BR" sz="2900" b="0" i="0" u="none" strike="noStrike" dirty="0">
                <a:effectLst/>
                <a:latin typeface="Söhne"/>
              </a:rPr>
              <a:t>Pode ser uma consequência de uma UTI não tratada.</a:t>
            </a:r>
          </a:p>
          <a:p>
            <a:pPr marL="557213" lvl="1" indent="-214313">
              <a:buFont typeface="+mj-lt"/>
              <a:buAutoNum type="arabicPeriod"/>
            </a:pPr>
            <a:r>
              <a:rPr lang="pt-BR" sz="2900" b="0" i="0" u="none" strike="noStrike" dirty="0">
                <a:effectLst/>
                <a:latin typeface="Söhne"/>
              </a:rPr>
              <a:t>Pode causar danos permanentes aos rins.</a:t>
            </a:r>
          </a:p>
          <a:p>
            <a:endParaRPr lang="pt-BR" dirty="0"/>
          </a:p>
        </p:txBody>
      </p:sp>
      <p:pic>
        <p:nvPicPr>
          <p:cNvPr id="3074" name="Picture 2" descr="Infecção urinária: 5 dicas para você evitar - Uromedical - Dr. Diogo Mendes">
            <a:extLst>
              <a:ext uri="{FF2B5EF4-FFF2-40B4-BE49-F238E27FC236}">
                <a16:creationId xmlns:a16="http://schemas.microsoft.com/office/drawing/2014/main" id="{96B56226-7703-6F12-2606-5C20B33A69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14524" y="2698522"/>
            <a:ext cx="3108417" cy="180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43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A845CA6-E582-EA37-555A-72C336CDA664}"/>
              </a:ext>
            </a:extLst>
          </p:cNvPr>
          <p:cNvSpPr>
            <a:spLocks noGrp="1" noChangeArrowheads="1"/>
          </p:cNvSpPr>
          <p:nvPr>
            <p:ph type="title"/>
          </p:nvPr>
        </p:nvSpPr>
        <p:spPr>
          <a:noFill/>
        </p:spPr>
        <p:txBody>
          <a:bodyPr/>
          <a:lstStyle/>
          <a:p>
            <a:r>
              <a:rPr lang="pt-BR" altLang="pt-BR" dirty="0"/>
              <a:t>INFECÇÃO URINÁRIA</a:t>
            </a:r>
            <a:br>
              <a:rPr lang="pt-BR" altLang="pt-BR" dirty="0"/>
            </a:br>
            <a:r>
              <a:rPr lang="pt-BR" altLang="pt-BR" dirty="0">
                <a:solidFill>
                  <a:srgbClr val="FF0066"/>
                </a:solidFill>
              </a:rPr>
              <a:t>EPIDEMIOLOGIA</a:t>
            </a:r>
          </a:p>
        </p:txBody>
      </p:sp>
      <p:grpSp>
        <p:nvGrpSpPr>
          <p:cNvPr id="11266" name="Group 5">
            <a:extLst>
              <a:ext uri="{FF2B5EF4-FFF2-40B4-BE49-F238E27FC236}">
                <a16:creationId xmlns:a16="http://schemas.microsoft.com/office/drawing/2014/main" id="{8C799279-7C11-D698-5389-5758D0EA5D95}"/>
              </a:ext>
            </a:extLst>
          </p:cNvPr>
          <p:cNvGrpSpPr>
            <a:grpSpLocks/>
          </p:cNvGrpSpPr>
          <p:nvPr/>
        </p:nvGrpSpPr>
        <p:grpSpPr bwMode="auto">
          <a:xfrm>
            <a:off x="914400" y="2035782"/>
            <a:ext cx="6756400" cy="4203700"/>
            <a:chOff x="907" y="1200"/>
            <a:chExt cx="3948" cy="2594"/>
          </a:xfrm>
        </p:grpSpPr>
        <p:pic>
          <p:nvPicPr>
            <p:cNvPr id="11267" name="Picture 3">
              <a:extLst>
                <a:ext uri="{FF2B5EF4-FFF2-40B4-BE49-F238E27FC236}">
                  <a16:creationId xmlns:a16="http://schemas.microsoft.com/office/drawing/2014/main" id="{CB670E4C-61F7-4C48-9FD4-5F582A4295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 y="1200"/>
              <a:ext cx="3948" cy="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4">
              <a:extLst>
                <a:ext uri="{FF2B5EF4-FFF2-40B4-BE49-F238E27FC236}">
                  <a16:creationId xmlns:a16="http://schemas.microsoft.com/office/drawing/2014/main" id="{6FE8A4ED-673C-A51A-49D6-AFCFD6BACE47}"/>
                </a:ext>
              </a:extLst>
            </p:cNvPr>
            <p:cNvSpPr>
              <a:spLocks noChangeArrowheads="1"/>
            </p:cNvSpPr>
            <p:nvPr/>
          </p:nvSpPr>
          <p:spPr bwMode="auto">
            <a:xfrm>
              <a:off x="965" y="1229"/>
              <a:ext cx="3824" cy="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spcBef>
                  <a:spcPct val="20000"/>
                </a:spcBef>
                <a:buClr>
                  <a:schemeClr val="accent1"/>
                </a:buClr>
                <a:buSzPct val="75000"/>
                <a:buFont typeface="Monotype Sorts" pitchFamily="2" charset="2"/>
                <a:buChar char="u"/>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accent1"/>
                </a:buClr>
                <a:buChar char="–"/>
                <a:defRPr sz="2400">
                  <a:solidFill>
                    <a:schemeClr val="tx1"/>
                  </a:solidFill>
                  <a:latin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endParaRPr lang="pt-BR" altLang="pt-BR" sz="180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18796-DA60-C69F-7940-5CD05C4827A1}"/>
              </a:ext>
            </a:extLst>
          </p:cNvPr>
          <p:cNvSpPr>
            <a:spLocks noGrp="1"/>
          </p:cNvSpPr>
          <p:nvPr>
            <p:ph type="title"/>
          </p:nvPr>
        </p:nvSpPr>
        <p:spPr>
          <a:xfrm>
            <a:off x="1088685" y="2418875"/>
            <a:ext cx="2444635" cy="1578116"/>
          </a:xfrm>
        </p:spPr>
        <p:txBody>
          <a:bodyPr anchor="b">
            <a:normAutofit/>
          </a:bodyPr>
          <a:lstStyle/>
          <a:p>
            <a:r>
              <a:rPr lang="pt-BR" dirty="0"/>
              <a:t>FATORES DE RISCO</a:t>
            </a:r>
          </a:p>
        </p:txBody>
      </p:sp>
      <p:sp>
        <p:nvSpPr>
          <p:cNvPr id="3" name="Espaço Reservado para Conteúdo 2">
            <a:extLst>
              <a:ext uri="{FF2B5EF4-FFF2-40B4-BE49-F238E27FC236}">
                <a16:creationId xmlns:a16="http://schemas.microsoft.com/office/drawing/2014/main" id="{F95FFDC8-4EB8-2D19-5DF3-122C1A6B59A7}"/>
              </a:ext>
            </a:extLst>
          </p:cNvPr>
          <p:cNvSpPr>
            <a:spLocks noGrp="1"/>
          </p:cNvSpPr>
          <p:nvPr>
            <p:ph idx="1"/>
          </p:nvPr>
        </p:nvSpPr>
        <p:spPr>
          <a:xfrm>
            <a:off x="3783864" y="1075912"/>
            <a:ext cx="4504323" cy="4308888"/>
          </a:xfrm>
        </p:spPr>
        <p:txBody>
          <a:bodyPr>
            <a:normAutofit/>
          </a:bodyPr>
          <a:lstStyle/>
          <a:p>
            <a:pPr>
              <a:lnSpc>
                <a:spcPct val="110000"/>
              </a:lnSpc>
              <a:buFont typeface="Arial" panose="020B0604020202020204" pitchFamily="34" charset="0"/>
              <a:buChar char="•"/>
            </a:pPr>
            <a:r>
              <a:rPr lang="pt-BR" b="0" i="0" u="none" strike="noStrike" dirty="0">
                <a:effectLst/>
                <a:latin typeface="Söhne"/>
              </a:rPr>
              <a:t>Menopausa</a:t>
            </a:r>
          </a:p>
          <a:p>
            <a:pPr>
              <a:lnSpc>
                <a:spcPct val="110000"/>
              </a:lnSpc>
              <a:buFont typeface="Arial" panose="020B0604020202020204" pitchFamily="34" charset="0"/>
              <a:buChar char="•"/>
            </a:pPr>
            <a:r>
              <a:rPr lang="pt-BR" dirty="0">
                <a:latin typeface="Söhne"/>
              </a:rPr>
              <a:t>Infecção genital</a:t>
            </a:r>
            <a:endParaRPr lang="pt-BR" b="0" i="0" u="none" strike="noStrike" dirty="0">
              <a:effectLst/>
              <a:latin typeface="Söhne"/>
            </a:endParaRPr>
          </a:p>
          <a:p>
            <a:pPr>
              <a:lnSpc>
                <a:spcPct val="110000"/>
              </a:lnSpc>
            </a:pPr>
            <a:r>
              <a:rPr lang="pt-BR" dirty="0">
                <a:latin typeface="Söhne"/>
              </a:rPr>
              <a:t>Litíase renal</a:t>
            </a:r>
            <a:endParaRPr lang="pt-BR" b="0" i="0" u="none" strike="noStrike" dirty="0">
              <a:effectLst/>
              <a:latin typeface="Söhne"/>
            </a:endParaRPr>
          </a:p>
          <a:p>
            <a:pPr>
              <a:lnSpc>
                <a:spcPct val="110000"/>
              </a:lnSpc>
              <a:buFont typeface="Arial" panose="020B0604020202020204" pitchFamily="34" charset="0"/>
              <a:buChar char="•"/>
            </a:pPr>
            <a:r>
              <a:rPr lang="pt-BR" b="0" i="0" u="none" strike="noStrike" dirty="0">
                <a:effectLst/>
                <a:latin typeface="Söhne"/>
              </a:rPr>
              <a:t>Uso de cateter</a:t>
            </a:r>
          </a:p>
          <a:p>
            <a:pPr>
              <a:lnSpc>
                <a:spcPct val="110000"/>
              </a:lnSpc>
              <a:buFont typeface="Arial" panose="020B0604020202020204" pitchFamily="34" charset="0"/>
              <a:buChar char="•"/>
            </a:pPr>
            <a:r>
              <a:rPr lang="pt-BR" b="0" i="0" u="none" strike="noStrike" dirty="0">
                <a:effectLst/>
                <a:latin typeface="Söhne"/>
              </a:rPr>
              <a:t>Cirurgia do trato urinário</a:t>
            </a:r>
          </a:p>
          <a:p>
            <a:pPr>
              <a:lnSpc>
                <a:spcPct val="110000"/>
              </a:lnSpc>
              <a:buFont typeface="Arial" panose="020B0604020202020204" pitchFamily="34" charset="0"/>
              <a:buChar char="•"/>
            </a:pPr>
            <a:r>
              <a:rPr lang="pt-BR" dirty="0">
                <a:latin typeface="Söhne"/>
              </a:rPr>
              <a:t>Constipação intestinal</a:t>
            </a:r>
          </a:p>
          <a:p>
            <a:pPr>
              <a:lnSpc>
                <a:spcPct val="110000"/>
              </a:lnSpc>
              <a:buFont typeface="Arial" panose="020B0604020202020204" pitchFamily="34" charset="0"/>
              <a:buChar char="•"/>
            </a:pPr>
            <a:r>
              <a:rPr lang="pt-BR" dirty="0">
                <a:latin typeface="Söhne"/>
              </a:rPr>
              <a:t>Atividade sexual</a:t>
            </a:r>
            <a:endParaRPr lang="pt-BR" b="0" i="0" u="none" strike="noStrike" dirty="0">
              <a:effectLst/>
              <a:latin typeface="Söhne"/>
            </a:endParaRPr>
          </a:p>
          <a:p>
            <a:pPr>
              <a:lnSpc>
                <a:spcPct val="110000"/>
              </a:lnSpc>
              <a:buFont typeface="Arial" panose="020B0604020202020204" pitchFamily="34" charset="0"/>
              <a:buChar char="•"/>
            </a:pPr>
            <a:endParaRPr lang="pt-BR" sz="1275" dirty="0">
              <a:latin typeface="Söhne"/>
            </a:endParaRPr>
          </a:p>
        </p:txBody>
      </p:sp>
      <p:pic>
        <p:nvPicPr>
          <p:cNvPr id="4102" name="Picture 6" descr="Sondagem Vesical: como surgiu, definição e indicações - Sanar Medicina">
            <a:extLst>
              <a:ext uri="{FF2B5EF4-FFF2-40B4-BE49-F238E27FC236}">
                <a16:creationId xmlns:a16="http://schemas.microsoft.com/office/drawing/2014/main" id="{97510CA1-4F3B-C829-9367-FF82E9759A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7535" y="4456263"/>
            <a:ext cx="1035558" cy="10355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afragma: o que é, uso, vantagens e desvantagens - Biologia Net">
            <a:extLst>
              <a:ext uri="{FF2B5EF4-FFF2-40B4-BE49-F238E27FC236}">
                <a16:creationId xmlns:a16="http://schemas.microsoft.com/office/drawing/2014/main" id="{9F6D5E11-EC68-AFA4-5D67-B7BDAF5E055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05707" y="3255144"/>
            <a:ext cx="1299215" cy="10141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álculo Renal">
            <a:extLst>
              <a:ext uri="{FF2B5EF4-FFF2-40B4-BE49-F238E27FC236}">
                <a16:creationId xmlns:a16="http://schemas.microsoft.com/office/drawing/2014/main" id="{D9B83C87-934B-2109-BA51-1778AC95A2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71004" y="2073099"/>
            <a:ext cx="1035558" cy="88170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F38577B4-1402-DE7D-015E-7F408CF6D849}"/>
              </a:ext>
            </a:extLst>
          </p:cNvPr>
          <p:cNvPicPr>
            <a:picLocks noChangeAspect="1"/>
          </p:cNvPicPr>
          <p:nvPr/>
        </p:nvPicPr>
        <p:blipFill>
          <a:blip r:embed="rId6"/>
          <a:stretch>
            <a:fillRect/>
          </a:stretch>
        </p:blipFill>
        <p:spPr>
          <a:xfrm>
            <a:off x="7282862" y="870113"/>
            <a:ext cx="1323700" cy="883570"/>
          </a:xfrm>
          <a:prstGeom prst="rect">
            <a:avLst/>
          </a:prstGeom>
        </p:spPr>
      </p:pic>
    </p:spTree>
    <p:extLst>
      <p:ext uri="{BB962C8B-B14F-4D97-AF65-F5344CB8AC3E}">
        <p14:creationId xmlns:p14="http://schemas.microsoft.com/office/powerpoint/2010/main" val="13555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dirty="0" err="1"/>
              <a:t>Hiperplasia</a:t>
            </a:r>
            <a:r>
              <a:rPr lang="en-US" dirty="0"/>
              <a:t> </a:t>
            </a:r>
            <a:r>
              <a:rPr lang="en-US" dirty="0" err="1"/>
              <a:t>Benigna</a:t>
            </a:r>
            <a:r>
              <a:rPr lang="en-US" dirty="0"/>
              <a:t> da </a:t>
            </a:r>
            <a:r>
              <a:rPr lang="en-US" dirty="0" err="1"/>
              <a:t>Próstata</a:t>
            </a:r>
            <a:endParaRPr lang="en-US" dirty="0"/>
          </a:p>
        </p:txBody>
      </p:sp>
      <p:graphicFrame>
        <p:nvGraphicFramePr>
          <p:cNvPr id="5" name="Content Placeholder 2">
            <a:extLst>
              <a:ext uri="{FF2B5EF4-FFF2-40B4-BE49-F238E27FC236}">
                <a16:creationId xmlns:a16="http://schemas.microsoft.com/office/drawing/2014/main" id="{7BA6D3E3-3261-4AB9-83D7-CD4E3C2C0633}"/>
              </a:ext>
            </a:extLst>
          </p:cNvPr>
          <p:cNvGraphicFramePr>
            <a:graphicFrameLocks noGrp="1"/>
          </p:cNvGraphicFramePr>
          <p:nvPr>
            <p:ph idx="1"/>
            <p:extLst>
              <p:ext uri="{D42A27DB-BD31-4B8C-83A1-F6EECF244321}">
                <p14:modId xmlns:p14="http://schemas.microsoft.com/office/powerpoint/2010/main" val="1966070549"/>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39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1EACA-4A90-F10C-3AFD-0ECF93DD5FF4}"/>
              </a:ext>
            </a:extLst>
          </p:cNvPr>
          <p:cNvSpPr>
            <a:spLocks noGrp="1"/>
          </p:cNvSpPr>
          <p:nvPr>
            <p:ph type="title"/>
          </p:nvPr>
        </p:nvSpPr>
        <p:spPr>
          <a:xfrm>
            <a:off x="963168" y="520840"/>
            <a:ext cx="7202456" cy="786926"/>
          </a:xfrm>
        </p:spPr>
        <p:txBody>
          <a:bodyPr>
            <a:normAutofit/>
          </a:bodyPr>
          <a:lstStyle/>
          <a:p>
            <a:r>
              <a:rPr lang="pt-BR" dirty="0"/>
              <a:t>SINTOMAS</a:t>
            </a:r>
          </a:p>
        </p:txBody>
      </p:sp>
      <p:sp>
        <p:nvSpPr>
          <p:cNvPr id="3" name="Espaço Reservado para Conteúdo 2">
            <a:extLst>
              <a:ext uri="{FF2B5EF4-FFF2-40B4-BE49-F238E27FC236}">
                <a16:creationId xmlns:a16="http://schemas.microsoft.com/office/drawing/2014/main" id="{B0CE5625-038D-E738-0781-5A94CF064FA5}"/>
              </a:ext>
            </a:extLst>
          </p:cNvPr>
          <p:cNvSpPr>
            <a:spLocks noGrp="1"/>
          </p:cNvSpPr>
          <p:nvPr>
            <p:ph idx="1"/>
          </p:nvPr>
        </p:nvSpPr>
        <p:spPr>
          <a:xfrm>
            <a:off x="393700" y="1803400"/>
            <a:ext cx="4178299" cy="3644900"/>
          </a:xfrm>
        </p:spPr>
        <p:txBody>
          <a:bodyPr>
            <a:normAutofit/>
          </a:bodyPr>
          <a:lstStyle/>
          <a:p>
            <a:pPr>
              <a:buFont typeface="Arial" panose="020B0604020202020204" pitchFamily="34" charset="0"/>
              <a:buChar char="•"/>
            </a:pPr>
            <a:r>
              <a:rPr lang="pt-BR" b="1" dirty="0">
                <a:latin typeface="Söhne"/>
              </a:rPr>
              <a:t>Cistite</a:t>
            </a:r>
            <a:r>
              <a:rPr lang="pt-BR" dirty="0">
                <a:latin typeface="Söhne"/>
              </a:rPr>
              <a:t>: disúria, sangue na urina, frequência urinária aumentada.</a:t>
            </a:r>
          </a:p>
          <a:p>
            <a:pPr>
              <a:buFont typeface="Arial" panose="020B0604020202020204" pitchFamily="34" charset="0"/>
              <a:buChar char="•"/>
            </a:pPr>
            <a:r>
              <a:rPr lang="pt-BR" b="1" dirty="0">
                <a:latin typeface="Söhne"/>
              </a:rPr>
              <a:t>Uretrite</a:t>
            </a:r>
            <a:r>
              <a:rPr lang="pt-BR" dirty="0">
                <a:latin typeface="Söhne"/>
              </a:rPr>
              <a:t>: prurido, sensibilidade, corrimento.</a:t>
            </a:r>
          </a:p>
          <a:p>
            <a:pPr>
              <a:buFont typeface="Arial" panose="020B0604020202020204" pitchFamily="34" charset="0"/>
              <a:buChar char="•"/>
            </a:pPr>
            <a:r>
              <a:rPr lang="pt-BR" b="1" dirty="0">
                <a:latin typeface="Söhne"/>
              </a:rPr>
              <a:t>Pielonefrite</a:t>
            </a:r>
            <a:r>
              <a:rPr lang="pt-BR" dirty="0">
                <a:latin typeface="Söhne"/>
              </a:rPr>
              <a:t>: náusea, vômitos, febre e calafrio</a:t>
            </a:r>
          </a:p>
          <a:p>
            <a:endParaRPr lang="pt-BR" dirty="0"/>
          </a:p>
        </p:txBody>
      </p:sp>
      <p:pic>
        <p:nvPicPr>
          <p:cNvPr id="5122" name="Picture 2" descr="Papo de Perineo com Dra Caroline Funchal - Hoje vou falar um pouco sobre URGÊNCIA  MICCIONAL. Urgência miccional é aquela situação em que o paciente sente uma  vontade subita de urinar e">
            <a:extLst>
              <a:ext uri="{FF2B5EF4-FFF2-40B4-BE49-F238E27FC236}">
                <a16:creationId xmlns:a16="http://schemas.microsoft.com/office/drawing/2014/main" id="{8D4FDCAC-CC81-4021-5556-2F99ABCC9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05" r="25766" b="2"/>
          <a:stretch/>
        </p:blipFill>
        <p:spPr bwMode="auto">
          <a:xfrm>
            <a:off x="4707943" y="2044700"/>
            <a:ext cx="1994977" cy="27864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ebre: o que é, principais causas e o que fazer">
            <a:extLst>
              <a:ext uri="{FF2B5EF4-FFF2-40B4-BE49-F238E27FC236}">
                <a16:creationId xmlns:a16="http://schemas.microsoft.com/office/drawing/2014/main" id="{17DB7113-397C-234F-1DD5-9D717336F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3" r="7" b="7"/>
          <a:stretch/>
        </p:blipFill>
        <p:spPr bwMode="auto">
          <a:xfrm flipH="1">
            <a:off x="6766023" y="1996946"/>
            <a:ext cx="2161680" cy="14320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ciELO - Brasil - Gonorréia Gonorréia">
            <a:extLst>
              <a:ext uri="{FF2B5EF4-FFF2-40B4-BE49-F238E27FC236}">
                <a16:creationId xmlns:a16="http://schemas.microsoft.com/office/drawing/2014/main" id="{D6209CF4-356F-B2C7-1398-3A9ED008E5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t="12694" r="7" b="19827"/>
          <a:stretch/>
        </p:blipFill>
        <p:spPr bwMode="auto">
          <a:xfrm>
            <a:off x="6702919" y="3429000"/>
            <a:ext cx="2287887" cy="13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3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BF520F-4C81-BF99-3A37-E41C253A0686}"/>
              </a:ext>
            </a:extLst>
          </p:cNvPr>
          <p:cNvSpPr>
            <a:spLocks noGrp="1"/>
          </p:cNvSpPr>
          <p:nvPr>
            <p:ph type="title"/>
          </p:nvPr>
        </p:nvSpPr>
        <p:spPr>
          <a:xfrm>
            <a:off x="1088685" y="1460640"/>
            <a:ext cx="7202456" cy="786926"/>
          </a:xfrm>
        </p:spPr>
        <p:txBody>
          <a:bodyPr>
            <a:normAutofit/>
          </a:bodyPr>
          <a:lstStyle/>
          <a:p>
            <a:r>
              <a:rPr lang="pt-BR" dirty="0"/>
              <a:t>diagnóstico</a:t>
            </a:r>
          </a:p>
        </p:txBody>
      </p:sp>
      <p:sp>
        <p:nvSpPr>
          <p:cNvPr id="3" name="Espaço Reservado para Conteúdo 2">
            <a:extLst>
              <a:ext uri="{FF2B5EF4-FFF2-40B4-BE49-F238E27FC236}">
                <a16:creationId xmlns:a16="http://schemas.microsoft.com/office/drawing/2014/main" id="{10030CA5-EA15-CCFE-F701-A94F460D4634}"/>
              </a:ext>
            </a:extLst>
          </p:cNvPr>
          <p:cNvSpPr>
            <a:spLocks noGrp="1"/>
          </p:cNvSpPr>
          <p:nvPr>
            <p:ph idx="1"/>
          </p:nvPr>
        </p:nvSpPr>
        <p:spPr>
          <a:xfrm>
            <a:off x="1088685" y="2369051"/>
            <a:ext cx="3119137" cy="2587960"/>
          </a:xfrm>
        </p:spPr>
        <p:txBody>
          <a:bodyPr>
            <a:normAutofit lnSpcReduction="10000"/>
          </a:bodyPr>
          <a:lstStyle/>
          <a:p>
            <a:pPr>
              <a:buFont typeface="Arial" panose="020B0604020202020204" pitchFamily="34" charset="0"/>
              <a:buChar char="•"/>
            </a:pPr>
            <a:r>
              <a:rPr lang="pt-BR" sz="1800" dirty="0">
                <a:solidFill>
                  <a:srgbClr val="FF0000"/>
                </a:solidFill>
                <a:latin typeface="Söhne"/>
              </a:rPr>
              <a:t>Sumário de Urina com cultura antibiograma</a:t>
            </a:r>
          </a:p>
          <a:p>
            <a:pPr>
              <a:buFont typeface="Arial" panose="020B0604020202020204" pitchFamily="34" charset="0"/>
              <a:buChar char="•"/>
            </a:pPr>
            <a:r>
              <a:rPr lang="pt-BR" sz="1800" b="1" dirty="0">
                <a:latin typeface="Söhne"/>
              </a:rPr>
              <a:t>Exames de imagem</a:t>
            </a:r>
            <a:r>
              <a:rPr lang="pt-BR" sz="1800" dirty="0">
                <a:latin typeface="Söhne"/>
              </a:rPr>
              <a:t>:  US, TC, ressonância magnética ou </a:t>
            </a:r>
            <a:r>
              <a:rPr lang="pt-BR" sz="1800" dirty="0" err="1">
                <a:latin typeface="Söhne"/>
              </a:rPr>
              <a:t>Uretrocistografia</a:t>
            </a:r>
            <a:endParaRPr lang="pt-BR" sz="1800" dirty="0">
              <a:latin typeface="Söhne"/>
            </a:endParaRPr>
          </a:p>
          <a:p>
            <a:pPr>
              <a:buFont typeface="Arial" panose="020B0604020202020204" pitchFamily="34" charset="0"/>
              <a:buChar char="•"/>
            </a:pPr>
            <a:r>
              <a:rPr lang="pt-BR" sz="1800" dirty="0">
                <a:latin typeface="Söhne"/>
              </a:rPr>
              <a:t>Estudo </a:t>
            </a:r>
            <a:r>
              <a:rPr lang="pt-BR" sz="1800" dirty="0" err="1">
                <a:latin typeface="Söhne"/>
              </a:rPr>
              <a:t>urodinâmico</a:t>
            </a:r>
            <a:endParaRPr lang="pt-BR" sz="1800" dirty="0">
              <a:latin typeface="Söhne"/>
            </a:endParaRPr>
          </a:p>
          <a:p>
            <a:pPr marL="0" indent="0">
              <a:buNone/>
            </a:pPr>
            <a:endParaRPr lang="pt-BR" dirty="0"/>
          </a:p>
        </p:txBody>
      </p:sp>
      <p:pic>
        <p:nvPicPr>
          <p:cNvPr id="6150" name="Picture 6" descr="AVALIAÇÃO URODINÂMICA OU ESTUDO URODINÂMICO. O QUE É E PARA QUE SERVE?">
            <a:extLst>
              <a:ext uri="{FF2B5EF4-FFF2-40B4-BE49-F238E27FC236}">
                <a16:creationId xmlns:a16="http://schemas.microsoft.com/office/drawing/2014/main" id="{B505D83E-0969-75CA-959E-8C416EC1A7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7943" y="2951384"/>
            <a:ext cx="1317986" cy="14287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xame sem pedido médico: pode ou não pode?">
            <a:extLst>
              <a:ext uri="{FF2B5EF4-FFF2-40B4-BE49-F238E27FC236}">
                <a16:creationId xmlns:a16="http://schemas.microsoft.com/office/drawing/2014/main" id="{35BB65D1-E03D-B2B8-2613-8F37697331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48723" y="2510108"/>
            <a:ext cx="2016901" cy="108408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so clínico: uretrorragia pós-trauma - como conduzir? - PEBMED">
            <a:extLst>
              <a:ext uri="{FF2B5EF4-FFF2-40B4-BE49-F238E27FC236}">
                <a16:creationId xmlns:a16="http://schemas.microsoft.com/office/drawing/2014/main" id="{F20E637F-A76C-651D-031C-C4B668CD36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48724" y="3786623"/>
            <a:ext cx="948443" cy="9848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ltrassonografia das Vias Urinárias - Clínica Boldrini - A Clínica da Mulher">
            <a:extLst>
              <a:ext uri="{FF2B5EF4-FFF2-40B4-BE49-F238E27FC236}">
                <a16:creationId xmlns:a16="http://schemas.microsoft.com/office/drawing/2014/main" id="{E64780BE-0EAB-C799-8251-2D86A23B879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17181" y="3928366"/>
            <a:ext cx="948443" cy="70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7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DB760B1-6C5F-0DD3-CE15-F6A48AAA40D1}"/>
              </a:ext>
            </a:extLst>
          </p:cNvPr>
          <p:cNvSpPr>
            <a:spLocks noGrp="1" noChangeArrowheads="1"/>
          </p:cNvSpPr>
          <p:nvPr>
            <p:ph type="title"/>
          </p:nvPr>
        </p:nvSpPr>
        <p:spPr>
          <a:xfrm>
            <a:off x="970772" y="736837"/>
            <a:ext cx="7202456" cy="786926"/>
          </a:xfrm>
        </p:spPr>
        <p:txBody>
          <a:bodyPr>
            <a:normAutofit fontScale="90000"/>
          </a:bodyPr>
          <a:lstStyle/>
          <a:p>
            <a:r>
              <a:rPr lang="pt-BR" altLang="pt-BR" dirty="0"/>
              <a:t>INFECÇÃO URINÁRIA</a:t>
            </a:r>
            <a:br>
              <a:rPr lang="pt-BR" altLang="pt-BR" dirty="0"/>
            </a:br>
            <a:r>
              <a:rPr lang="pt-BR" altLang="pt-BR" dirty="0"/>
              <a:t>TRATAMENTO</a:t>
            </a:r>
          </a:p>
        </p:txBody>
      </p:sp>
      <p:sp>
        <p:nvSpPr>
          <p:cNvPr id="47106" name="Rectangle 3">
            <a:extLst>
              <a:ext uri="{FF2B5EF4-FFF2-40B4-BE49-F238E27FC236}">
                <a16:creationId xmlns:a16="http://schemas.microsoft.com/office/drawing/2014/main" id="{C71F98A0-DFB2-F911-70F8-CFB101BA782D}"/>
              </a:ext>
            </a:extLst>
          </p:cNvPr>
          <p:cNvSpPr>
            <a:spLocks noGrp="1" noChangeArrowheads="1"/>
          </p:cNvSpPr>
          <p:nvPr>
            <p:ph type="body" idx="1"/>
          </p:nvPr>
        </p:nvSpPr>
        <p:spPr>
          <a:xfrm>
            <a:off x="660400" y="2369050"/>
            <a:ext cx="4838699" cy="3358650"/>
          </a:xfrm>
        </p:spPr>
        <p:txBody>
          <a:bodyPr>
            <a:normAutofit/>
          </a:bodyPr>
          <a:lstStyle/>
          <a:p>
            <a:pPr>
              <a:lnSpc>
                <a:spcPct val="110000"/>
              </a:lnSpc>
            </a:pPr>
            <a:r>
              <a:rPr lang="pt-BR" altLang="pt-BR" sz="1200" b="1" dirty="0"/>
              <a:t>PIELONEFRITE</a:t>
            </a:r>
            <a:br>
              <a:rPr lang="pt-BR" altLang="pt-BR" sz="1200" dirty="0"/>
            </a:br>
            <a:r>
              <a:rPr lang="pt-BR" altLang="pt-BR" sz="1200" dirty="0"/>
              <a:t>	INTERNAÇÃO – Infecção complicada</a:t>
            </a:r>
            <a:br>
              <a:rPr lang="pt-BR" altLang="pt-BR" sz="1200" dirty="0"/>
            </a:br>
            <a:r>
              <a:rPr lang="pt-BR" altLang="pt-BR" sz="1200" dirty="0"/>
              <a:t>	MEDICAÇÃO PARENTERAL ATE 48 HORAS SEM FEBRE	10 a 14 dias	</a:t>
            </a:r>
            <a:br>
              <a:rPr lang="pt-BR" altLang="pt-BR" sz="1200" dirty="0"/>
            </a:br>
            <a:endParaRPr lang="pt-BR" altLang="pt-BR" sz="1200" dirty="0"/>
          </a:p>
          <a:p>
            <a:pPr>
              <a:lnSpc>
                <a:spcPct val="110000"/>
              </a:lnSpc>
            </a:pPr>
            <a:endParaRPr lang="pt-BR" altLang="pt-BR" sz="1200" dirty="0"/>
          </a:p>
          <a:p>
            <a:pPr>
              <a:lnSpc>
                <a:spcPct val="110000"/>
              </a:lnSpc>
            </a:pPr>
            <a:endParaRPr lang="pt-BR" altLang="pt-BR" sz="1200" dirty="0"/>
          </a:p>
          <a:p>
            <a:pPr>
              <a:lnSpc>
                <a:spcPct val="110000"/>
              </a:lnSpc>
            </a:pPr>
            <a:r>
              <a:rPr lang="pt-BR" altLang="pt-BR" sz="1200" b="1" dirty="0"/>
              <a:t>CISTITE</a:t>
            </a:r>
            <a:br>
              <a:rPr lang="pt-BR" altLang="pt-BR" sz="1200" dirty="0"/>
            </a:br>
            <a:r>
              <a:rPr lang="pt-BR" altLang="pt-BR" sz="1200" dirty="0"/>
              <a:t>	DOSE ÚNICA - FOSFOMICINA </a:t>
            </a:r>
            <a:br>
              <a:rPr lang="pt-BR" altLang="pt-BR" sz="1200" dirty="0"/>
            </a:br>
            <a:r>
              <a:rPr lang="pt-BR" altLang="pt-BR" sz="1200" dirty="0"/>
              <a:t>	TRATAMENTO CURTO - 3 DIAS </a:t>
            </a:r>
            <a:br>
              <a:rPr lang="pt-BR" altLang="pt-BR" sz="1200" dirty="0"/>
            </a:br>
            <a:r>
              <a:rPr lang="pt-BR" altLang="pt-BR" sz="1200" dirty="0"/>
              <a:t>	TRATAMENTO PADRÃO - 7 A 10 DIAS </a:t>
            </a:r>
          </a:p>
          <a:p>
            <a:pPr>
              <a:lnSpc>
                <a:spcPct val="110000"/>
              </a:lnSpc>
            </a:pPr>
            <a:endParaRPr lang="pt-BR" altLang="pt-BR" sz="1200" dirty="0"/>
          </a:p>
        </p:txBody>
      </p:sp>
      <p:pic>
        <p:nvPicPr>
          <p:cNvPr id="2052" name="Picture 4" descr="Escolha dos antibióticos na Pneumonia Adquirida na Comunidade (PAC) - Sanar  Medicina">
            <a:extLst>
              <a:ext uri="{FF2B5EF4-FFF2-40B4-BE49-F238E27FC236}">
                <a16:creationId xmlns:a16="http://schemas.microsoft.com/office/drawing/2014/main" id="{8A08899C-8FA2-F2F5-0CCE-6C929F87A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4" r="19502" b="3"/>
          <a:stretch/>
        </p:blipFill>
        <p:spPr bwMode="auto">
          <a:xfrm>
            <a:off x="5665605" y="2487932"/>
            <a:ext cx="2502742" cy="234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9ED47-B94C-8418-4872-DF52C6F28622}"/>
              </a:ext>
            </a:extLst>
          </p:cNvPr>
          <p:cNvSpPr>
            <a:spLocks noGrp="1"/>
          </p:cNvSpPr>
          <p:nvPr>
            <p:ph type="title"/>
          </p:nvPr>
        </p:nvSpPr>
        <p:spPr>
          <a:xfrm>
            <a:off x="1088685" y="1460640"/>
            <a:ext cx="7202456" cy="786926"/>
          </a:xfrm>
        </p:spPr>
        <p:txBody>
          <a:bodyPr>
            <a:normAutofit/>
          </a:bodyPr>
          <a:lstStyle/>
          <a:p>
            <a:r>
              <a:rPr lang="pt-BR" dirty="0"/>
              <a:t>Complicações</a:t>
            </a:r>
          </a:p>
        </p:txBody>
      </p:sp>
      <p:sp>
        <p:nvSpPr>
          <p:cNvPr id="3" name="Espaço Reservado para Conteúdo 2">
            <a:extLst>
              <a:ext uri="{FF2B5EF4-FFF2-40B4-BE49-F238E27FC236}">
                <a16:creationId xmlns:a16="http://schemas.microsoft.com/office/drawing/2014/main" id="{1E4569B6-D941-D32A-E8A3-7A584936F8D3}"/>
              </a:ext>
            </a:extLst>
          </p:cNvPr>
          <p:cNvSpPr>
            <a:spLocks noGrp="1"/>
          </p:cNvSpPr>
          <p:nvPr>
            <p:ph idx="1"/>
          </p:nvPr>
        </p:nvSpPr>
        <p:spPr>
          <a:xfrm>
            <a:off x="1088685" y="2369051"/>
            <a:ext cx="4076800" cy="2587960"/>
          </a:xfrm>
        </p:spPr>
        <p:txBody>
          <a:bodyPr>
            <a:noAutofit/>
          </a:bodyPr>
          <a:lstStyle/>
          <a:p>
            <a:pPr>
              <a:buFont typeface="Arial" panose="020B0604020202020204" pitchFamily="34" charset="0"/>
              <a:buChar char="•"/>
            </a:pPr>
            <a:r>
              <a:rPr lang="pt-BR" sz="2100" dirty="0">
                <a:latin typeface="Söhne"/>
              </a:rPr>
              <a:t>Infecção crônica com perda da função renal</a:t>
            </a:r>
          </a:p>
          <a:p>
            <a:pPr>
              <a:buFont typeface="Arial" panose="020B0604020202020204" pitchFamily="34" charset="0"/>
              <a:buChar char="•"/>
            </a:pPr>
            <a:r>
              <a:rPr lang="pt-BR" sz="2100" dirty="0">
                <a:latin typeface="Söhne"/>
              </a:rPr>
              <a:t>Risco durante a gravidez: baixo peso ao nascer, parto prematuro.</a:t>
            </a:r>
          </a:p>
          <a:p>
            <a:pPr>
              <a:buFont typeface="Arial" panose="020B0604020202020204" pitchFamily="34" charset="0"/>
              <a:buChar char="•"/>
            </a:pPr>
            <a:r>
              <a:rPr lang="pt-BR" sz="2100" dirty="0" err="1">
                <a:latin typeface="Söhne"/>
              </a:rPr>
              <a:t>Urosepsis</a:t>
            </a:r>
            <a:endParaRPr lang="pt-BR" sz="2100" dirty="0"/>
          </a:p>
        </p:txBody>
      </p:sp>
      <p:pic>
        <p:nvPicPr>
          <p:cNvPr id="8194" name="Picture 2" descr="Perigo-Cuidado-Atenção - SINTRAFESC">
            <a:extLst>
              <a:ext uri="{FF2B5EF4-FFF2-40B4-BE49-F238E27FC236}">
                <a16:creationId xmlns:a16="http://schemas.microsoft.com/office/drawing/2014/main" id="{9B3F4D76-06FA-6771-2EBB-5851B4006B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71" r="4626" b="2"/>
          <a:stretch/>
        </p:blipFill>
        <p:spPr bwMode="auto">
          <a:xfrm>
            <a:off x="5665605" y="2487932"/>
            <a:ext cx="2502742" cy="23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21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B6E9A-D49F-6791-AED2-3F7C9269893D}"/>
              </a:ext>
            </a:extLst>
          </p:cNvPr>
          <p:cNvSpPr>
            <a:spLocks noGrp="1"/>
          </p:cNvSpPr>
          <p:nvPr>
            <p:ph type="title"/>
          </p:nvPr>
        </p:nvSpPr>
        <p:spPr>
          <a:xfrm>
            <a:off x="1088685" y="1460640"/>
            <a:ext cx="7202456" cy="786926"/>
          </a:xfrm>
        </p:spPr>
        <p:txBody>
          <a:bodyPr>
            <a:normAutofit/>
          </a:bodyPr>
          <a:lstStyle/>
          <a:p>
            <a:r>
              <a:rPr lang="pt-BR" dirty="0"/>
              <a:t>PREVENÇÃO</a:t>
            </a:r>
          </a:p>
        </p:txBody>
      </p:sp>
      <p:sp>
        <p:nvSpPr>
          <p:cNvPr id="3" name="Espaço Reservado para Conteúdo 2">
            <a:extLst>
              <a:ext uri="{FF2B5EF4-FFF2-40B4-BE49-F238E27FC236}">
                <a16:creationId xmlns:a16="http://schemas.microsoft.com/office/drawing/2014/main" id="{EB6E0762-FCE8-E19C-D03F-56373027A4E4}"/>
              </a:ext>
            </a:extLst>
          </p:cNvPr>
          <p:cNvSpPr>
            <a:spLocks noGrp="1"/>
          </p:cNvSpPr>
          <p:nvPr>
            <p:ph idx="1"/>
          </p:nvPr>
        </p:nvSpPr>
        <p:spPr>
          <a:xfrm>
            <a:off x="1088686" y="2369051"/>
            <a:ext cx="3127002" cy="3028310"/>
          </a:xfrm>
        </p:spPr>
        <p:txBody>
          <a:bodyPr>
            <a:normAutofit fontScale="70000" lnSpcReduction="20000"/>
          </a:bodyPr>
          <a:lstStyle/>
          <a:p>
            <a:pPr>
              <a:lnSpc>
                <a:spcPct val="110000"/>
              </a:lnSpc>
              <a:buFont typeface="Arial" panose="020B0604020202020204" pitchFamily="34" charset="0"/>
              <a:buChar char="•"/>
            </a:pPr>
            <a:r>
              <a:rPr lang="pt-BR" b="0" i="0" u="none" strike="noStrike" dirty="0">
                <a:effectLst/>
                <a:latin typeface="Söhne"/>
              </a:rPr>
              <a:t>Urinar regularmente e evitar reter a urina.</a:t>
            </a:r>
          </a:p>
          <a:p>
            <a:pPr>
              <a:lnSpc>
                <a:spcPct val="110000"/>
              </a:lnSpc>
              <a:buFont typeface="Arial" panose="020B0604020202020204" pitchFamily="34" charset="0"/>
              <a:buChar char="•"/>
            </a:pPr>
            <a:r>
              <a:rPr lang="pt-BR" b="0" i="0" u="none" strike="noStrike" dirty="0">
                <a:effectLst/>
                <a:latin typeface="Söhne"/>
              </a:rPr>
              <a:t>Higiene apropriada (limpar da frente para trás).</a:t>
            </a:r>
          </a:p>
          <a:p>
            <a:pPr>
              <a:lnSpc>
                <a:spcPct val="110000"/>
              </a:lnSpc>
              <a:buFont typeface="Arial" panose="020B0604020202020204" pitchFamily="34" charset="0"/>
              <a:buChar char="•"/>
            </a:pPr>
            <a:r>
              <a:rPr lang="pt-BR" b="0" i="0" u="none" strike="noStrike" dirty="0">
                <a:effectLst/>
                <a:latin typeface="Söhne"/>
              </a:rPr>
              <a:t>Tratar constipação intestinal</a:t>
            </a:r>
          </a:p>
          <a:p>
            <a:pPr>
              <a:lnSpc>
                <a:spcPct val="110000"/>
              </a:lnSpc>
              <a:buFont typeface="Arial" panose="020B0604020202020204" pitchFamily="34" charset="0"/>
              <a:buChar char="•"/>
            </a:pPr>
            <a:r>
              <a:rPr lang="pt-BR" dirty="0">
                <a:latin typeface="Söhne"/>
              </a:rPr>
              <a:t>Urinar após atividade sexual</a:t>
            </a:r>
          </a:p>
          <a:p>
            <a:pPr>
              <a:lnSpc>
                <a:spcPct val="110000"/>
              </a:lnSpc>
              <a:buFont typeface="Arial" panose="020B0604020202020204" pitchFamily="34" charset="0"/>
              <a:buChar char="•"/>
            </a:pPr>
            <a:r>
              <a:rPr lang="pt-BR" dirty="0">
                <a:latin typeface="Söhne"/>
              </a:rPr>
              <a:t>Quimioprofilaxia</a:t>
            </a:r>
          </a:p>
          <a:p>
            <a:pPr>
              <a:lnSpc>
                <a:spcPct val="110000"/>
              </a:lnSpc>
              <a:buFont typeface="Arial" panose="020B0604020202020204" pitchFamily="34" charset="0"/>
              <a:buChar char="•"/>
            </a:pPr>
            <a:r>
              <a:rPr lang="pt-BR" dirty="0">
                <a:latin typeface="Söhne"/>
              </a:rPr>
              <a:t>Reposição hormonal tópica</a:t>
            </a:r>
          </a:p>
          <a:p>
            <a:pPr>
              <a:lnSpc>
                <a:spcPct val="110000"/>
              </a:lnSpc>
              <a:buFont typeface="Arial" panose="020B0604020202020204" pitchFamily="34" charset="0"/>
              <a:buChar char="•"/>
            </a:pPr>
            <a:r>
              <a:rPr lang="pt-BR" b="0" i="0" u="none" strike="noStrike" dirty="0">
                <a:effectLst/>
                <a:latin typeface="Söhne"/>
              </a:rPr>
              <a:t>URO-VAXON</a:t>
            </a:r>
            <a:r>
              <a:rPr lang="pt-BR" b="0" i="0" u="none" strike="noStrike" baseline="30000" dirty="0">
                <a:effectLst/>
                <a:latin typeface="Söhne"/>
              </a:rPr>
              <a:t>R</a:t>
            </a:r>
            <a:endParaRPr lang="pt-BR" b="0" i="0" u="none" strike="noStrike" dirty="0">
              <a:effectLst/>
              <a:latin typeface="Söhne"/>
            </a:endParaRPr>
          </a:p>
          <a:p>
            <a:pPr>
              <a:lnSpc>
                <a:spcPct val="110000"/>
              </a:lnSpc>
            </a:pPr>
            <a:endParaRPr lang="pt-BR" dirty="0"/>
          </a:p>
        </p:txBody>
      </p:sp>
      <p:pic>
        <p:nvPicPr>
          <p:cNvPr id="7172" name="Picture 4" descr="10 questões sobre higiene íntima que ninguém ensina a homens e mulheres">
            <a:extLst>
              <a:ext uri="{FF2B5EF4-FFF2-40B4-BE49-F238E27FC236}">
                <a16:creationId xmlns:a16="http://schemas.microsoft.com/office/drawing/2014/main" id="{6BC66B12-EA35-834C-C42B-44C63A351C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1332" y="2386596"/>
            <a:ext cx="1793507" cy="11971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O Copo de Água - Pensamentos">
            <a:extLst>
              <a:ext uri="{FF2B5EF4-FFF2-40B4-BE49-F238E27FC236}">
                <a16:creationId xmlns:a16="http://schemas.microsoft.com/office/drawing/2014/main" id="{A813C2DC-9489-8FFF-1BFB-5ACD0C3275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8325" y="2369050"/>
            <a:ext cx="812576" cy="123225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ntenda a polêmica que envolve o PrEP, profilaxia pré-exposição ao HIV -  Notícias - R7 Saúde">
            <a:extLst>
              <a:ext uri="{FF2B5EF4-FFF2-40B4-BE49-F238E27FC236}">
                <a16:creationId xmlns:a16="http://schemas.microsoft.com/office/drawing/2014/main" id="{BD25E5A6-BD80-46BC-C920-D5CADD24A99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1332" y="3852150"/>
            <a:ext cx="1793507" cy="97746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81CC75A8-D30D-4074-E7E9-0D4277EF27FB}"/>
              </a:ext>
            </a:extLst>
          </p:cNvPr>
          <p:cNvPicPr>
            <a:picLocks noChangeAspect="1"/>
          </p:cNvPicPr>
          <p:nvPr/>
        </p:nvPicPr>
        <p:blipFill>
          <a:blip r:embed="rId6"/>
          <a:stretch>
            <a:fillRect/>
          </a:stretch>
        </p:blipFill>
        <p:spPr>
          <a:xfrm>
            <a:off x="6581242" y="3724751"/>
            <a:ext cx="1626743" cy="1232258"/>
          </a:xfrm>
          <a:prstGeom prst="rect">
            <a:avLst/>
          </a:prstGeom>
        </p:spPr>
      </p:pic>
    </p:spTree>
    <p:extLst>
      <p:ext uri="{BB962C8B-B14F-4D97-AF65-F5344CB8AC3E}">
        <p14:creationId xmlns:p14="http://schemas.microsoft.com/office/powerpoint/2010/main" val="3891786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09C96B3-58D5-0A30-052F-AC93B1080103}"/>
              </a:ext>
            </a:extLst>
          </p:cNvPr>
          <p:cNvSpPr>
            <a:spLocks noGrp="1" noChangeArrowheads="1"/>
          </p:cNvSpPr>
          <p:nvPr>
            <p:ph type="ctrTitle"/>
          </p:nvPr>
        </p:nvSpPr>
        <p:spPr/>
        <p:txBody>
          <a:bodyPr>
            <a:normAutofit/>
          </a:bodyPr>
          <a:lstStyle/>
          <a:p>
            <a:r>
              <a:rPr lang="pt-BR" altLang="pt-BR" dirty="0"/>
              <a:t>INFECÇÃO URINÁRIA</a:t>
            </a:r>
            <a:br>
              <a:rPr lang="pt-BR" altLang="pt-BR" dirty="0"/>
            </a:br>
            <a:r>
              <a:rPr lang="pt-BR" altLang="pt-BR" dirty="0"/>
              <a:t>NA</a:t>
            </a:r>
            <a:br>
              <a:rPr lang="pt-BR" altLang="pt-BR" dirty="0"/>
            </a:br>
            <a:r>
              <a:rPr lang="pt-BR" altLang="pt-BR" dirty="0"/>
              <a:t>GRAVIDEZ</a:t>
            </a:r>
          </a:p>
        </p:txBody>
      </p:sp>
      <p:sp>
        <p:nvSpPr>
          <p:cNvPr id="25602" name="Rectangle 3">
            <a:extLst>
              <a:ext uri="{FF2B5EF4-FFF2-40B4-BE49-F238E27FC236}">
                <a16:creationId xmlns:a16="http://schemas.microsoft.com/office/drawing/2014/main" id="{81CF7184-3FB0-4EF6-5998-B5CFC6761E63}"/>
              </a:ext>
            </a:extLst>
          </p:cNvPr>
          <p:cNvSpPr>
            <a:spLocks noGrp="1" noChangeArrowheads="1"/>
          </p:cNvSpPr>
          <p:nvPr>
            <p:ph type="subTitle" idx="1"/>
          </p:nvPr>
        </p:nvSpPr>
        <p:spPr/>
        <p:txBody>
          <a:bodyPr/>
          <a:lstStyle/>
          <a:p>
            <a:endParaRPr lang="pt-BR" altLang="pt-B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CF14B60B-7BE8-8D78-1F2D-97032EF2990D}"/>
              </a:ext>
            </a:extLst>
          </p:cNvPr>
          <p:cNvSpPr>
            <a:spLocks noGrp="1" noChangeArrowheads="1"/>
          </p:cNvSpPr>
          <p:nvPr>
            <p:ph type="title"/>
          </p:nvPr>
        </p:nvSpPr>
        <p:spPr>
          <a:xfrm>
            <a:off x="970772" y="774701"/>
            <a:ext cx="7202456" cy="786926"/>
          </a:xfrm>
        </p:spPr>
        <p:txBody>
          <a:bodyPr>
            <a:normAutofit fontScale="90000"/>
          </a:bodyPr>
          <a:lstStyle/>
          <a:p>
            <a:r>
              <a:rPr lang="pt-BR" altLang="pt-BR" dirty="0"/>
              <a:t>INFECÇÃO URINÁRIA</a:t>
            </a:r>
            <a:br>
              <a:rPr lang="pt-BR" altLang="pt-BR" dirty="0"/>
            </a:br>
            <a:r>
              <a:rPr lang="pt-BR" altLang="pt-BR" b="1" dirty="0"/>
              <a:t>GRAVIDEZ</a:t>
            </a:r>
          </a:p>
        </p:txBody>
      </p:sp>
      <p:sp>
        <p:nvSpPr>
          <p:cNvPr id="26626" name="Rectangle 3">
            <a:extLst>
              <a:ext uri="{FF2B5EF4-FFF2-40B4-BE49-F238E27FC236}">
                <a16:creationId xmlns:a16="http://schemas.microsoft.com/office/drawing/2014/main" id="{2A939453-98E9-97D1-A6D3-39999DF07BA4}"/>
              </a:ext>
            </a:extLst>
          </p:cNvPr>
          <p:cNvSpPr>
            <a:spLocks noGrp="1" noChangeArrowheads="1"/>
          </p:cNvSpPr>
          <p:nvPr>
            <p:ph type="body" idx="1"/>
          </p:nvPr>
        </p:nvSpPr>
        <p:spPr>
          <a:xfrm>
            <a:off x="457201" y="2369050"/>
            <a:ext cx="5082890" cy="3714249"/>
          </a:xfrm>
        </p:spPr>
        <p:txBody>
          <a:bodyPr>
            <a:normAutofit/>
          </a:bodyPr>
          <a:lstStyle/>
          <a:p>
            <a:pPr>
              <a:lnSpc>
                <a:spcPct val="110000"/>
              </a:lnSpc>
            </a:pPr>
            <a:r>
              <a:rPr lang="pt-BR" altLang="pt-BR" sz="1400" b="1" dirty="0"/>
              <a:t>INCIDÊNCIA</a:t>
            </a:r>
            <a:r>
              <a:rPr lang="pt-BR" altLang="pt-BR" sz="1400" dirty="0"/>
              <a:t>- 2 A 8 %</a:t>
            </a:r>
          </a:p>
          <a:p>
            <a:pPr>
              <a:lnSpc>
                <a:spcPct val="110000"/>
              </a:lnSpc>
            </a:pPr>
            <a:r>
              <a:rPr lang="pt-BR" altLang="pt-BR" sz="1400" b="1" dirty="0"/>
              <a:t>BACTERIÚRIA ASSINTOMÁTICA</a:t>
            </a:r>
            <a:br>
              <a:rPr lang="pt-BR" altLang="pt-BR" sz="1400" dirty="0"/>
            </a:br>
            <a:r>
              <a:rPr lang="pt-BR" altLang="pt-BR" sz="1400" dirty="0"/>
              <a:t>20 A 30% DESENVOLVE PIELONEFRITE </a:t>
            </a:r>
            <a:br>
              <a:rPr lang="pt-BR" altLang="pt-BR" sz="1400" dirty="0"/>
            </a:br>
            <a:r>
              <a:rPr lang="pt-BR" altLang="pt-BR" sz="1400" dirty="0"/>
              <a:t>09 A 17 SEMANA MAIOR PICO DE INCIDÊNCIA</a:t>
            </a:r>
            <a:br>
              <a:rPr lang="pt-BR" altLang="pt-BR" sz="1400" dirty="0"/>
            </a:br>
            <a:r>
              <a:rPr lang="pt-BR" altLang="pt-BR" sz="1400" dirty="0"/>
              <a:t>ETIOLOGIA - RELAXAMENTO DA MUSCULARURA LISA URETERAL</a:t>
            </a:r>
            <a:br>
              <a:rPr lang="pt-BR" altLang="pt-BR" sz="1400" dirty="0"/>
            </a:br>
            <a:r>
              <a:rPr lang="pt-BR" altLang="pt-BR" sz="1400" dirty="0"/>
              <a:t>		  VÁLVULA URETEROVESICAL PELA PROGESTERONA </a:t>
            </a:r>
          </a:p>
          <a:p>
            <a:pPr>
              <a:lnSpc>
                <a:spcPct val="110000"/>
              </a:lnSpc>
            </a:pPr>
            <a:r>
              <a:rPr lang="pt-BR" altLang="pt-BR" sz="1400" b="1" dirty="0"/>
              <a:t>COMPLICAÇÕES OBSTÉTRICAS</a:t>
            </a:r>
            <a:br>
              <a:rPr lang="pt-BR" altLang="pt-BR" sz="1400" dirty="0"/>
            </a:br>
            <a:r>
              <a:rPr lang="pt-BR" altLang="pt-BR" sz="1400" dirty="0"/>
              <a:t>BAIXO PESO FETAL</a:t>
            </a:r>
            <a:br>
              <a:rPr lang="pt-BR" altLang="pt-BR" sz="1400" dirty="0"/>
            </a:br>
            <a:r>
              <a:rPr lang="pt-BR" altLang="pt-BR" sz="1400" dirty="0"/>
              <a:t>PARTO PREMATURO</a:t>
            </a:r>
            <a:br>
              <a:rPr lang="pt-BR" altLang="pt-BR" sz="1400" dirty="0"/>
            </a:br>
            <a:r>
              <a:rPr lang="pt-BR" altLang="pt-BR" sz="1400" dirty="0"/>
              <a:t>MORTE FETAL</a:t>
            </a:r>
            <a:br>
              <a:rPr lang="pt-BR" altLang="pt-BR" sz="1400" dirty="0"/>
            </a:br>
            <a:r>
              <a:rPr lang="pt-BR" altLang="pt-BR" sz="1400" dirty="0"/>
              <a:t>PRE-ECLÂMPSIA</a:t>
            </a:r>
            <a:br>
              <a:rPr lang="pt-BR" altLang="pt-BR" sz="1400" dirty="0"/>
            </a:br>
            <a:r>
              <a:rPr lang="pt-BR" altLang="pt-BR" sz="1400" dirty="0"/>
              <a:t>ANEMIA MATERNA</a:t>
            </a:r>
            <a:br>
              <a:rPr lang="pt-BR" altLang="pt-BR" sz="1400" dirty="0"/>
            </a:br>
            <a:endParaRPr lang="pt-BR" altLang="pt-BR" sz="1400" dirty="0"/>
          </a:p>
        </p:txBody>
      </p:sp>
      <p:pic>
        <p:nvPicPr>
          <p:cNvPr id="3074" name="Picture 2" descr="Gravidez semana a semana no 1º trimestre | MD.Saúde">
            <a:extLst>
              <a:ext uri="{FF2B5EF4-FFF2-40B4-BE49-F238E27FC236}">
                <a16:creationId xmlns:a16="http://schemas.microsoft.com/office/drawing/2014/main" id="{0201EEE1-F54D-99B9-154E-2DC193EBC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3" r="10803" b="3"/>
          <a:stretch/>
        </p:blipFill>
        <p:spPr bwMode="auto">
          <a:xfrm>
            <a:off x="5665605" y="2487932"/>
            <a:ext cx="2502742" cy="234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D62B2668-E034-CDFD-ADDC-6294CD7F53CD}"/>
              </a:ext>
            </a:extLst>
          </p:cNvPr>
          <p:cNvSpPr>
            <a:spLocks noGrp="1" noChangeArrowheads="1"/>
          </p:cNvSpPr>
          <p:nvPr>
            <p:ph type="title"/>
          </p:nvPr>
        </p:nvSpPr>
        <p:spPr>
          <a:noFill/>
        </p:spPr>
        <p:txBody>
          <a:bodyPr/>
          <a:lstStyle/>
          <a:p>
            <a:r>
              <a:rPr lang="pt-BR" altLang="pt-BR" dirty="0"/>
              <a:t>INFECÇÃO URINÁRIA</a:t>
            </a:r>
            <a:br>
              <a:rPr lang="pt-BR" altLang="pt-BR" dirty="0"/>
            </a:br>
            <a:r>
              <a:rPr lang="pt-BR" altLang="pt-BR" b="1" dirty="0">
                <a:solidFill>
                  <a:srgbClr val="FF0000"/>
                </a:solidFill>
              </a:rPr>
              <a:t>GRAVIDEZ</a:t>
            </a:r>
          </a:p>
        </p:txBody>
      </p:sp>
      <p:sp>
        <p:nvSpPr>
          <p:cNvPr id="28674" name="Rectangle 3">
            <a:extLst>
              <a:ext uri="{FF2B5EF4-FFF2-40B4-BE49-F238E27FC236}">
                <a16:creationId xmlns:a16="http://schemas.microsoft.com/office/drawing/2014/main" id="{8F4FB4BD-281C-0F9B-0594-1DF5E18AF49C}"/>
              </a:ext>
            </a:extLst>
          </p:cNvPr>
          <p:cNvSpPr>
            <a:spLocks noGrp="1" noChangeArrowheads="1"/>
          </p:cNvSpPr>
          <p:nvPr>
            <p:ph type="body" idx="1"/>
          </p:nvPr>
        </p:nvSpPr>
        <p:spPr>
          <a:noFill/>
        </p:spPr>
        <p:txBody>
          <a:bodyPr>
            <a:normAutofit fontScale="92500" lnSpcReduction="10000"/>
          </a:bodyPr>
          <a:lstStyle/>
          <a:p>
            <a:r>
              <a:rPr lang="pt-BR" altLang="pt-BR" b="1" dirty="0">
                <a:solidFill>
                  <a:schemeClr val="accent6">
                    <a:lumMod val="50000"/>
                  </a:schemeClr>
                </a:solidFill>
              </a:rPr>
              <a:t>TRATAMENTO</a:t>
            </a:r>
            <a:br>
              <a:rPr lang="pt-BR" altLang="pt-BR" b="1" dirty="0">
                <a:solidFill>
                  <a:srgbClr val="FFFF99"/>
                </a:solidFill>
              </a:rPr>
            </a:br>
            <a:br>
              <a:rPr lang="pt-BR" altLang="pt-BR" b="1" dirty="0">
                <a:solidFill>
                  <a:srgbClr val="FFFF99"/>
                </a:solidFill>
              </a:rPr>
            </a:br>
            <a:r>
              <a:rPr lang="pt-BR" altLang="pt-BR" u="sng" dirty="0"/>
              <a:t>TRATAR BACTERIÚRIA ASSINTOMATICA</a:t>
            </a:r>
            <a:br>
              <a:rPr lang="pt-BR" altLang="pt-BR" u="sng" dirty="0"/>
            </a:br>
            <a:br>
              <a:rPr lang="pt-BR" altLang="pt-BR" u="sng" dirty="0"/>
            </a:br>
            <a:r>
              <a:rPr lang="pt-BR" altLang="pt-BR" dirty="0"/>
              <a:t>AGENTE FARMACOLÓGICO DEVE SER EFICAZ CONTRA O PATÓGENO E LIVRE DE EFEITO DANOSO SOBRE O CONCEPTO</a:t>
            </a:r>
            <a:br>
              <a:rPr lang="pt-BR" altLang="pt-BR" dirty="0"/>
            </a:br>
            <a:br>
              <a:rPr lang="pt-BR" altLang="pt-BR" dirty="0"/>
            </a:br>
            <a:r>
              <a:rPr lang="pt-BR" altLang="pt-BR" dirty="0">
                <a:solidFill>
                  <a:srgbClr val="FF0000"/>
                </a:solidFill>
              </a:rPr>
              <a:t>AMPICILINA E CEFALOSPORINAS</a:t>
            </a:r>
            <a:br>
              <a:rPr lang="pt-BR" altLang="pt-BR" dirty="0">
                <a:solidFill>
                  <a:srgbClr val="FF0000"/>
                </a:solidFill>
              </a:rPr>
            </a:br>
            <a:br>
              <a:rPr lang="pt-BR" altLang="pt-BR" dirty="0"/>
            </a:br>
            <a:r>
              <a:rPr lang="pt-BR" altLang="pt-BR" dirty="0"/>
              <a:t>AMINOGLICOSÍDEOS - </a:t>
            </a:r>
            <a:r>
              <a:rPr lang="pt-BR" altLang="pt-BR" sz="1050" dirty="0"/>
              <a:t>PIELONEFRITE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2DC6885-4CAD-BEA2-F77C-D8BE978A17FA}"/>
              </a:ext>
            </a:extLst>
          </p:cNvPr>
          <p:cNvSpPr>
            <a:spLocks noGrp="1" noChangeArrowheads="1"/>
          </p:cNvSpPr>
          <p:nvPr>
            <p:ph type="ctrTitle"/>
          </p:nvPr>
        </p:nvSpPr>
        <p:spPr>
          <a:xfrm>
            <a:off x="1089462" y="1579427"/>
            <a:ext cx="3132288" cy="1785621"/>
          </a:xfrm>
        </p:spPr>
        <p:txBody>
          <a:bodyPr>
            <a:normAutofit/>
          </a:bodyPr>
          <a:lstStyle/>
          <a:p>
            <a:r>
              <a:rPr lang="pt-BR" altLang="pt-BR" sz="3075"/>
              <a:t>INFECÇÃO URINÁRIA</a:t>
            </a:r>
            <a:br>
              <a:rPr lang="pt-BR" altLang="pt-BR" sz="3075"/>
            </a:br>
            <a:r>
              <a:rPr lang="pt-BR" altLang="pt-BR" sz="3075"/>
              <a:t>NA</a:t>
            </a:r>
            <a:br>
              <a:rPr lang="pt-BR" altLang="pt-BR" sz="3075"/>
            </a:br>
            <a:r>
              <a:rPr lang="pt-BR" altLang="pt-BR" sz="3075"/>
              <a:t>INFÂNCIA</a:t>
            </a:r>
          </a:p>
        </p:txBody>
      </p:sp>
      <p:sp>
        <p:nvSpPr>
          <p:cNvPr id="30722" name="Rectangle 3">
            <a:extLst>
              <a:ext uri="{FF2B5EF4-FFF2-40B4-BE49-F238E27FC236}">
                <a16:creationId xmlns:a16="http://schemas.microsoft.com/office/drawing/2014/main" id="{7FE84BB6-5F76-0F4B-9CE7-79800198FCB3}"/>
              </a:ext>
            </a:extLst>
          </p:cNvPr>
          <p:cNvSpPr>
            <a:spLocks noGrp="1" noChangeArrowheads="1"/>
          </p:cNvSpPr>
          <p:nvPr>
            <p:ph type="subTitle" idx="1"/>
          </p:nvPr>
        </p:nvSpPr>
        <p:spPr>
          <a:xfrm>
            <a:off x="1089463" y="3505654"/>
            <a:ext cx="3128609" cy="1207982"/>
          </a:xfrm>
        </p:spPr>
        <p:txBody>
          <a:bodyPr>
            <a:normAutofit/>
          </a:bodyPr>
          <a:lstStyle/>
          <a:p>
            <a:endParaRPr lang="pt-BR" altLang="pt-BR" sz="1200"/>
          </a:p>
        </p:txBody>
      </p:sp>
      <p:pic>
        <p:nvPicPr>
          <p:cNvPr id="4102" name="Picture 6" descr="Música Infantil - Licenças de música isenta de direitos autorais | Jamendo">
            <a:extLst>
              <a:ext uri="{FF2B5EF4-FFF2-40B4-BE49-F238E27FC236}">
                <a16:creationId xmlns:a16="http://schemas.microsoft.com/office/drawing/2014/main" id="{0344ABE3-EB01-9190-787B-F91602BD5F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3188" y="1461437"/>
            <a:ext cx="3495572" cy="3495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52D698F-9BA1-DC2B-0B8E-0DAA0C02DC4E}"/>
              </a:ext>
            </a:extLst>
          </p:cNvPr>
          <p:cNvSpPr>
            <a:spLocks noGrp="1" noChangeArrowheads="1"/>
          </p:cNvSpPr>
          <p:nvPr>
            <p:ph type="title"/>
          </p:nvPr>
        </p:nvSpPr>
        <p:spPr>
          <a:xfrm>
            <a:off x="685332" y="631218"/>
            <a:ext cx="7773338" cy="1596177"/>
          </a:xfrm>
          <a:noFill/>
        </p:spPr>
        <p:txBody>
          <a:bodyPr/>
          <a:lstStyle/>
          <a:p>
            <a:r>
              <a:rPr lang="pt-BR" altLang="pt-BR"/>
              <a:t>INFECÇÃO URINÁRIA</a:t>
            </a:r>
            <a:br>
              <a:rPr lang="pt-BR" altLang="pt-BR"/>
            </a:br>
            <a:r>
              <a:rPr lang="pt-BR" altLang="pt-BR">
                <a:solidFill>
                  <a:srgbClr val="FF0066"/>
                </a:solidFill>
              </a:rPr>
              <a:t>DIAGNÓSTICO</a:t>
            </a:r>
            <a:endParaRPr lang="pt-BR" altLang="pt-BR" dirty="0">
              <a:solidFill>
                <a:srgbClr val="FF0066"/>
              </a:solidFill>
            </a:endParaRPr>
          </a:p>
        </p:txBody>
      </p:sp>
      <p:sp>
        <p:nvSpPr>
          <p:cNvPr id="43010" name="Rectangle 3">
            <a:extLst>
              <a:ext uri="{FF2B5EF4-FFF2-40B4-BE49-F238E27FC236}">
                <a16:creationId xmlns:a16="http://schemas.microsoft.com/office/drawing/2014/main" id="{F571338E-FE41-B8CA-48ED-3563CCE71923}"/>
              </a:ext>
            </a:extLst>
          </p:cNvPr>
          <p:cNvSpPr>
            <a:spLocks noGrp="1" noChangeArrowheads="1"/>
          </p:cNvSpPr>
          <p:nvPr>
            <p:ph type="body" idx="1"/>
          </p:nvPr>
        </p:nvSpPr>
        <p:spPr>
          <a:xfrm>
            <a:off x="685331" y="2367094"/>
            <a:ext cx="8318969" cy="4211506"/>
          </a:xfrm>
          <a:noFill/>
        </p:spPr>
        <p:txBody>
          <a:bodyPr>
            <a:normAutofit/>
          </a:bodyPr>
          <a:lstStyle/>
          <a:p>
            <a:r>
              <a:rPr lang="pt-BR" altLang="pt-BR" sz="1800" dirty="0">
                <a:solidFill>
                  <a:srgbClr val="0070C0"/>
                </a:solidFill>
              </a:rPr>
              <a:t>QUADRO CLÍNICO</a:t>
            </a:r>
            <a:br>
              <a:rPr lang="pt-BR" altLang="pt-BR" sz="1800" dirty="0"/>
            </a:br>
            <a:r>
              <a:rPr lang="pt-BR" altLang="pt-BR" sz="1800" dirty="0"/>
              <a:t>	</a:t>
            </a:r>
            <a:r>
              <a:rPr lang="pt-BR" altLang="pt-BR" sz="1800" b="1" dirty="0"/>
              <a:t>NEONATOS</a:t>
            </a:r>
            <a:r>
              <a:rPr lang="pt-BR" altLang="pt-BR" sz="1800" dirty="0"/>
              <a:t> -LETARGIA, IRRITABILIDADE, INSTABILIDADE DA TEMPERATURA, ANOREXIA, VÔMITOS, ICTERÍCIA, BACTEREMIA E SEPSIS</a:t>
            </a:r>
            <a:br>
              <a:rPr lang="pt-BR" altLang="pt-BR" sz="1800" dirty="0"/>
            </a:br>
            <a:r>
              <a:rPr lang="pt-BR" altLang="pt-BR" sz="1800" dirty="0"/>
              <a:t>	</a:t>
            </a:r>
            <a:r>
              <a:rPr lang="pt-BR" altLang="pt-BR" sz="1800" b="1" dirty="0"/>
              <a:t>LACTENTES</a:t>
            </a:r>
            <a:r>
              <a:rPr lang="pt-BR" altLang="pt-BR" sz="1800" dirty="0"/>
              <a:t> -DESCONFORTO ABDOMINAL INESPECÍFICO, VÔMITOS, DIARRÉIA, FALHA NO CRESCIMENTO E FEBRE</a:t>
            </a:r>
            <a:br>
              <a:rPr lang="pt-BR" altLang="pt-BR" sz="1800" dirty="0"/>
            </a:br>
            <a:r>
              <a:rPr lang="pt-BR" altLang="pt-BR" sz="1800" dirty="0"/>
              <a:t>	</a:t>
            </a:r>
            <a:r>
              <a:rPr lang="pt-BR" altLang="pt-BR" sz="1800" b="1" dirty="0"/>
              <a:t>ACIMA DE 2 ANOS</a:t>
            </a:r>
            <a:r>
              <a:rPr lang="pt-BR" altLang="pt-BR" sz="1800" dirty="0"/>
              <a:t> -DISÚRIA, POLACIÚRIA, HEMATÚRIA, FEBRE, VÔMITOS, ENURESE E DOR ABDOMINAL</a:t>
            </a:r>
          </a:p>
          <a:p>
            <a:r>
              <a:rPr lang="pt-BR" altLang="pt-BR" sz="1800" dirty="0">
                <a:solidFill>
                  <a:srgbClr val="0070C0"/>
                </a:solidFill>
              </a:rPr>
              <a:t>EXAMES LABORATORIAIS </a:t>
            </a:r>
            <a:br>
              <a:rPr lang="pt-BR" altLang="pt-BR" sz="1800" dirty="0"/>
            </a:br>
            <a:r>
              <a:rPr lang="pt-BR" altLang="pt-BR" sz="1800" dirty="0"/>
              <a:t>	SUMÁRIO DE URINA</a:t>
            </a:r>
            <a:br>
              <a:rPr lang="pt-BR" altLang="pt-BR" sz="1800" dirty="0"/>
            </a:br>
            <a:r>
              <a:rPr lang="pt-BR" altLang="pt-BR" sz="1800" dirty="0"/>
              <a:t>	URINOCULTURA COM ANTIBIOGRAMA</a:t>
            </a:r>
            <a:br>
              <a:rPr lang="pt-BR" altLang="pt-BR" sz="1800" dirty="0"/>
            </a:br>
            <a:endParaRPr lang="pt-BR" altLang="pt-B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dirty="0" err="1"/>
              <a:t>Hiperplasia</a:t>
            </a:r>
            <a:r>
              <a:rPr lang="en-US" dirty="0"/>
              <a:t> </a:t>
            </a:r>
            <a:r>
              <a:rPr lang="en-US" dirty="0" err="1"/>
              <a:t>Benigna</a:t>
            </a:r>
            <a:r>
              <a:rPr lang="en-US" dirty="0"/>
              <a:t> da </a:t>
            </a:r>
            <a:r>
              <a:rPr lang="en-US" dirty="0" err="1"/>
              <a:t>Próstata</a:t>
            </a:r>
            <a:endParaRPr lang="en-US" dirty="0"/>
          </a:p>
        </p:txBody>
      </p:sp>
      <p:graphicFrame>
        <p:nvGraphicFramePr>
          <p:cNvPr id="5" name="Content Placeholder 2">
            <a:extLst>
              <a:ext uri="{FF2B5EF4-FFF2-40B4-BE49-F238E27FC236}">
                <a16:creationId xmlns:a16="http://schemas.microsoft.com/office/drawing/2014/main" id="{3F6F7DC9-ECF9-49CE-B937-1B9F7DEB65AC}"/>
              </a:ext>
            </a:extLst>
          </p:cNvPr>
          <p:cNvGraphicFramePr>
            <a:graphicFrameLocks noGrp="1"/>
          </p:cNvGraphicFramePr>
          <p:nvPr>
            <p:ph idx="1"/>
            <p:extLst>
              <p:ext uri="{D42A27DB-BD31-4B8C-83A1-F6EECF244321}">
                <p14:modId xmlns:p14="http://schemas.microsoft.com/office/powerpoint/2010/main" val="3681269308"/>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507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A50F634E-BA40-CB7E-ECA5-0F534892FA7F}"/>
              </a:ext>
            </a:extLst>
          </p:cNvPr>
          <p:cNvSpPr>
            <a:spLocks noGrp="1" noChangeArrowheads="1"/>
          </p:cNvSpPr>
          <p:nvPr>
            <p:ph type="title"/>
          </p:nvPr>
        </p:nvSpPr>
        <p:spPr>
          <a:noFill/>
        </p:spPr>
        <p:txBody>
          <a:bodyPr/>
          <a:lstStyle/>
          <a:p>
            <a:r>
              <a:rPr lang="pt-BR" altLang="pt-BR" dirty="0"/>
              <a:t>INFECÇÃO URINÁRIA</a:t>
            </a:r>
            <a:br>
              <a:rPr lang="pt-BR" altLang="pt-BR" dirty="0"/>
            </a:br>
            <a:r>
              <a:rPr lang="pt-BR" altLang="pt-BR" dirty="0">
                <a:solidFill>
                  <a:srgbClr val="FF0066"/>
                </a:solidFill>
              </a:rPr>
              <a:t>INVESTIGAÇÃO</a:t>
            </a:r>
          </a:p>
        </p:txBody>
      </p:sp>
      <p:sp>
        <p:nvSpPr>
          <p:cNvPr id="45058" name="Rectangle 3">
            <a:extLst>
              <a:ext uri="{FF2B5EF4-FFF2-40B4-BE49-F238E27FC236}">
                <a16:creationId xmlns:a16="http://schemas.microsoft.com/office/drawing/2014/main" id="{96BEFECA-F1D6-942A-BC78-082959BB1990}"/>
              </a:ext>
            </a:extLst>
          </p:cNvPr>
          <p:cNvSpPr>
            <a:spLocks noGrp="1" noChangeArrowheads="1"/>
          </p:cNvSpPr>
          <p:nvPr>
            <p:ph type="body" idx="1"/>
          </p:nvPr>
        </p:nvSpPr>
        <p:spPr>
          <a:noFill/>
        </p:spPr>
        <p:txBody>
          <a:bodyPr>
            <a:normAutofit/>
          </a:bodyPr>
          <a:lstStyle/>
          <a:p>
            <a:r>
              <a:rPr lang="pt-BR" altLang="pt-BR" b="1" i="1" u="sng" dirty="0"/>
              <a:t>CRIANÇA DE QUALQUER SEXO DEVE SER INVESTIGADA APOS A PRIMEIRA INFECÇÃO</a:t>
            </a:r>
            <a:br>
              <a:rPr lang="pt-BR" altLang="pt-BR" b="1" i="1" u="sng" dirty="0"/>
            </a:br>
            <a:endParaRPr lang="pt-BR" altLang="pt-BR" i="1" u="sng" dirty="0"/>
          </a:p>
          <a:p>
            <a:r>
              <a:rPr lang="pt-BR" altLang="pt-BR" dirty="0">
                <a:solidFill>
                  <a:srgbClr val="0070C0"/>
                </a:solidFill>
              </a:rPr>
              <a:t>ROTINA</a:t>
            </a:r>
            <a:br>
              <a:rPr lang="pt-BR" altLang="pt-BR" dirty="0">
                <a:solidFill>
                  <a:srgbClr val="FFFF99"/>
                </a:solidFill>
              </a:rPr>
            </a:br>
            <a:r>
              <a:rPr lang="pt-BR" altLang="pt-BR" sz="1800" dirty="0"/>
              <a:t>	ULTRASSONOGRAFIA</a:t>
            </a:r>
            <a:br>
              <a:rPr lang="pt-BR" altLang="pt-BR" sz="1800" dirty="0"/>
            </a:br>
            <a:r>
              <a:rPr lang="pt-BR" altLang="pt-BR" sz="1800" dirty="0"/>
              <a:t>	URETROCISTOGRAFIA MICCIONAL</a:t>
            </a:r>
            <a:br>
              <a:rPr lang="pt-BR" altLang="pt-BR" sz="1800" dirty="0"/>
            </a:br>
            <a:r>
              <a:rPr lang="pt-BR" altLang="pt-BR" sz="1800" dirty="0"/>
              <a:t>	</a:t>
            </a:r>
            <a:r>
              <a:rPr lang="pt-BR" altLang="pt-BR" sz="1350" dirty="0"/>
              <a:t>UROTOMOGRAFIA COMPUTADORIZADA</a:t>
            </a:r>
            <a:br>
              <a:rPr lang="pt-BR" altLang="pt-BR" sz="1350" dirty="0"/>
            </a:br>
            <a:r>
              <a:rPr lang="pt-BR" altLang="pt-BR" sz="1350" dirty="0"/>
              <a:t>	CINTILOGRAFIA RENAL</a:t>
            </a:r>
            <a:br>
              <a:rPr lang="pt-BR" altLang="pt-BR" sz="1350" dirty="0"/>
            </a:br>
            <a:r>
              <a:rPr lang="pt-BR" altLang="pt-BR" sz="1350" dirty="0"/>
              <a:t>	ESTUDO URODINÂMICO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F4DB63-A191-45D9-8A53-9B18F8FE2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0BB8E50-9569-495A-A548-A5AD5055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F26545-4582-4DBE-973B-ED1BC9CBD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91"/>
            <a:ext cx="9141714" cy="2286002"/>
          </a:xfrm>
          <a:prstGeom prst="rect">
            <a:avLst/>
          </a:prstGeom>
          <a:solidFill>
            <a:schemeClr val="tx1"/>
          </a:solidFill>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47A6981-7EBF-4F2B-BD20-3124170BF8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57957" y="-1"/>
            <a:ext cx="954016" cy="841175"/>
          </a:xfrm>
          <a:prstGeom prst="rect">
            <a:avLst/>
          </a:prstGeom>
        </p:spPr>
      </p:pic>
      <p:pic>
        <p:nvPicPr>
          <p:cNvPr id="16" name="Picture 15">
            <a:extLst>
              <a:ext uri="{FF2B5EF4-FFF2-40B4-BE49-F238E27FC236}">
                <a16:creationId xmlns:a16="http://schemas.microsoft.com/office/drawing/2014/main" id="{6497DCFF-C2AA-4065-BFCF-1E7535B0D8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924" t="86960" r="29150"/>
          <a:stretch/>
        </p:blipFill>
        <p:spPr>
          <a:xfrm>
            <a:off x="8296316" y="-1"/>
            <a:ext cx="845398" cy="553967"/>
          </a:xfrm>
          <a:prstGeom prst="rect">
            <a:avLst/>
          </a:prstGeom>
        </p:spPr>
      </p:pic>
      <p:pic>
        <p:nvPicPr>
          <p:cNvPr id="18" name="Picture 17">
            <a:extLst>
              <a:ext uri="{FF2B5EF4-FFF2-40B4-BE49-F238E27FC236}">
                <a16:creationId xmlns:a16="http://schemas.microsoft.com/office/drawing/2014/main" id="{15E1159C-5B31-49A8-A933-C1179723C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9959" t="72411" r="-74" b="13790"/>
          <a:stretch/>
        </p:blipFill>
        <p:spPr>
          <a:xfrm>
            <a:off x="57957" y="1444827"/>
            <a:ext cx="822228" cy="841175"/>
          </a:xfrm>
          <a:custGeom>
            <a:avLst/>
            <a:gdLst>
              <a:gd name="connsiteX0" fmla="*/ 0 w 915864"/>
              <a:gd name="connsiteY0" fmla="*/ 0 h 702727"/>
              <a:gd name="connsiteX1" fmla="*/ 915864 w 915864"/>
              <a:gd name="connsiteY1" fmla="*/ 0 h 702727"/>
              <a:gd name="connsiteX2" fmla="*/ 915864 w 915864"/>
              <a:gd name="connsiteY2" fmla="*/ 702727 h 702727"/>
              <a:gd name="connsiteX3" fmla="*/ 176126 w 915864"/>
              <a:gd name="connsiteY3" fmla="*/ 702727 h 702727"/>
              <a:gd name="connsiteX4" fmla="*/ 175195 w 915864"/>
              <a:gd name="connsiteY4" fmla="*/ 702179 h 702727"/>
              <a:gd name="connsiteX5" fmla="*/ 45222 w 915864"/>
              <a:gd name="connsiteY5" fmla="*/ 592499 h 702727"/>
              <a:gd name="connsiteX6" fmla="*/ 0 w 915864"/>
              <a:gd name="connsiteY6" fmla="*/ 531614 h 70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864" h="702727">
                <a:moveTo>
                  <a:pt x="0" y="0"/>
                </a:moveTo>
                <a:lnTo>
                  <a:pt x="915864" y="0"/>
                </a:lnTo>
                <a:lnTo>
                  <a:pt x="915864" y="702727"/>
                </a:lnTo>
                <a:lnTo>
                  <a:pt x="176126" y="702727"/>
                </a:lnTo>
                <a:lnTo>
                  <a:pt x="175195" y="702179"/>
                </a:lnTo>
                <a:cubicBezTo>
                  <a:pt x="126139" y="669596"/>
                  <a:pt x="82453" y="632772"/>
                  <a:pt x="45222" y="592499"/>
                </a:cubicBezTo>
                <a:lnTo>
                  <a:pt x="0" y="531614"/>
                </a:lnTo>
                <a:close/>
              </a:path>
            </a:pathLst>
          </a:custGeom>
        </p:spPr>
      </p:pic>
      <p:pic>
        <p:nvPicPr>
          <p:cNvPr id="20" name="Picture 19">
            <a:extLst>
              <a:ext uri="{FF2B5EF4-FFF2-40B4-BE49-F238E27FC236}">
                <a16:creationId xmlns:a16="http://schemas.microsoft.com/office/drawing/2014/main" id="{DA9BD01A-0D38-48EA-98E5-BB66386F39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524" t="71774" r="2564"/>
          <a:stretch/>
        </p:blipFill>
        <p:spPr>
          <a:xfrm>
            <a:off x="8277514" y="1071807"/>
            <a:ext cx="866486" cy="1230086"/>
          </a:xfrm>
          <a:prstGeom prst="rect">
            <a:avLst/>
          </a:prstGeom>
        </p:spPr>
      </p:pic>
      <p:sp>
        <p:nvSpPr>
          <p:cNvPr id="2" name="Title 1"/>
          <p:cNvSpPr>
            <a:spLocks noGrp="1"/>
          </p:cNvSpPr>
          <p:nvPr>
            <p:ph type="title"/>
          </p:nvPr>
        </p:nvSpPr>
        <p:spPr>
          <a:xfrm>
            <a:off x="685331" y="439924"/>
            <a:ext cx="7773338" cy="1437937"/>
          </a:xfrm>
        </p:spPr>
        <p:txBody>
          <a:bodyPr>
            <a:normAutofit/>
          </a:bodyPr>
          <a:lstStyle/>
          <a:p>
            <a:r>
              <a:rPr lang="en-US">
                <a:solidFill>
                  <a:schemeClr val="bg1"/>
                </a:solidFill>
              </a:rPr>
              <a:t>Infecção Urinária de Repetição</a:t>
            </a:r>
          </a:p>
        </p:txBody>
      </p:sp>
      <p:sp>
        <p:nvSpPr>
          <p:cNvPr id="3" name="Content Placeholder 2"/>
          <p:cNvSpPr>
            <a:spLocks noGrp="1"/>
          </p:cNvSpPr>
          <p:nvPr>
            <p:ph idx="1"/>
          </p:nvPr>
        </p:nvSpPr>
        <p:spPr>
          <a:xfrm>
            <a:off x="685330" y="2705878"/>
            <a:ext cx="7772870" cy="3085322"/>
          </a:xfrm>
        </p:spPr>
        <p:txBody>
          <a:bodyPr anchor="ctr">
            <a:normAutofit/>
          </a:bodyPr>
          <a:lstStyle/>
          <a:p>
            <a:r>
              <a:rPr lang="en-US" dirty="0" err="1"/>
              <a:t>Quadro</a:t>
            </a:r>
            <a:r>
              <a:rPr lang="en-US" dirty="0"/>
              <a:t> </a:t>
            </a:r>
            <a:r>
              <a:rPr lang="en-US" dirty="0" err="1"/>
              <a:t>clínico</a:t>
            </a:r>
            <a:endParaRPr lang="en-US" dirty="0"/>
          </a:p>
          <a:p>
            <a:r>
              <a:rPr lang="en-US" dirty="0" err="1"/>
              <a:t>Diagnóstico</a:t>
            </a:r>
            <a:endParaRPr lang="en-US" dirty="0"/>
          </a:p>
          <a:p>
            <a:r>
              <a:rPr lang="en-US" dirty="0" err="1"/>
              <a:t>Bacteriúria</a:t>
            </a:r>
            <a:r>
              <a:rPr lang="en-US" dirty="0"/>
              <a:t> </a:t>
            </a:r>
            <a:r>
              <a:rPr lang="en-US" dirty="0" err="1"/>
              <a:t>assintomática</a:t>
            </a:r>
            <a:endParaRPr lang="en-US" dirty="0"/>
          </a:p>
          <a:p>
            <a:r>
              <a:rPr lang="en-US" dirty="0" err="1"/>
              <a:t>Tratamento</a:t>
            </a:r>
            <a:r>
              <a:rPr lang="en-US" dirty="0"/>
              <a:t> </a:t>
            </a:r>
            <a:r>
              <a:rPr lang="en-US" dirty="0" err="1"/>
              <a:t>padrão</a:t>
            </a:r>
            <a:endParaRPr lang="en-US" dirty="0"/>
          </a:p>
          <a:p>
            <a:r>
              <a:rPr lang="en-US" dirty="0" err="1"/>
              <a:t>Tratamento</a:t>
            </a:r>
            <a:r>
              <a:rPr lang="en-US" dirty="0"/>
              <a:t> de </a:t>
            </a:r>
            <a:r>
              <a:rPr lang="en-US" dirty="0" err="1"/>
              <a:t>supressão</a:t>
            </a:r>
            <a:endParaRPr lang="en-US" dirty="0"/>
          </a:p>
          <a:p>
            <a:r>
              <a:rPr lang="en-US" dirty="0" err="1"/>
              <a:t>Orientações</a:t>
            </a:r>
            <a:r>
              <a:rPr lang="en-US" dirty="0"/>
              <a:t> </a:t>
            </a:r>
            <a:r>
              <a:rPr lang="en-US" dirty="0" err="1"/>
              <a:t>Gerais</a:t>
            </a:r>
            <a:endParaRPr lang="en-US" dirty="0"/>
          </a:p>
        </p:txBody>
      </p:sp>
    </p:spTree>
    <p:extLst>
      <p:ext uri="{BB962C8B-B14F-4D97-AF65-F5344CB8AC3E}">
        <p14:creationId xmlns:p14="http://schemas.microsoft.com/office/powerpoint/2010/main" val="2462261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lstStyle/>
          <a:p>
            <a:r>
              <a:rPr lang="en-US" b="1" dirty="0" err="1">
                <a:solidFill>
                  <a:srgbClr val="FF0000"/>
                </a:solidFill>
              </a:rPr>
              <a:t>Quadro</a:t>
            </a:r>
            <a:r>
              <a:rPr lang="en-US" b="1" dirty="0">
                <a:solidFill>
                  <a:srgbClr val="FF0000"/>
                </a:solidFill>
              </a:rPr>
              <a:t> </a:t>
            </a:r>
            <a:r>
              <a:rPr lang="en-US" b="1" dirty="0" err="1">
                <a:solidFill>
                  <a:srgbClr val="FF0000"/>
                </a:solidFill>
              </a:rPr>
              <a:t>clínico</a:t>
            </a:r>
            <a:r>
              <a:rPr lang="en-US" b="1" dirty="0">
                <a:solidFill>
                  <a:srgbClr val="FF0000"/>
                </a:solidFill>
              </a:rPr>
              <a:t>:</a:t>
            </a:r>
          </a:p>
          <a:p>
            <a:pPr marL="0" indent="0">
              <a:buNone/>
            </a:pPr>
            <a:endParaRPr lang="en-US" dirty="0"/>
          </a:p>
          <a:p>
            <a:pPr marL="0" indent="0">
              <a:buNone/>
            </a:pPr>
            <a:r>
              <a:rPr lang="en-US" dirty="0" err="1"/>
              <a:t>Quadro</a:t>
            </a:r>
            <a:r>
              <a:rPr lang="en-US" dirty="0"/>
              <a:t> </a:t>
            </a:r>
            <a:r>
              <a:rPr lang="en-US" dirty="0" err="1"/>
              <a:t>recorrente</a:t>
            </a:r>
            <a:r>
              <a:rPr lang="en-US" dirty="0"/>
              <a:t> de </a:t>
            </a:r>
            <a:r>
              <a:rPr lang="en-US" dirty="0" err="1"/>
              <a:t>desconforto</a:t>
            </a:r>
            <a:r>
              <a:rPr lang="en-US" dirty="0"/>
              <a:t> </a:t>
            </a:r>
            <a:r>
              <a:rPr lang="en-US" dirty="0" err="1"/>
              <a:t>miccional</a:t>
            </a:r>
            <a:endParaRPr lang="en-US" dirty="0"/>
          </a:p>
          <a:p>
            <a:pPr marL="0" indent="0">
              <a:buNone/>
            </a:pPr>
            <a:r>
              <a:rPr lang="en-US" dirty="0" err="1"/>
              <a:t>Disúria</a:t>
            </a:r>
            <a:r>
              <a:rPr lang="en-US" dirty="0"/>
              <a:t>, </a:t>
            </a:r>
            <a:r>
              <a:rPr lang="en-US" dirty="0" err="1"/>
              <a:t>polaciúria</a:t>
            </a:r>
            <a:r>
              <a:rPr lang="en-US" dirty="0"/>
              <a:t>, </a:t>
            </a:r>
            <a:r>
              <a:rPr lang="en-US" dirty="0" err="1"/>
              <a:t>urgencia</a:t>
            </a:r>
            <a:r>
              <a:rPr lang="en-US" dirty="0"/>
              <a:t> </a:t>
            </a:r>
            <a:r>
              <a:rPr lang="en-US" dirty="0" err="1"/>
              <a:t>miccional</a:t>
            </a:r>
            <a:r>
              <a:rPr lang="en-US" dirty="0"/>
              <a:t> e </a:t>
            </a:r>
            <a:r>
              <a:rPr lang="en-US" dirty="0" err="1"/>
              <a:t>muitas</a:t>
            </a:r>
            <a:r>
              <a:rPr lang="en-US" dirty="0"/>
              <a:t> </a:t>
            </a:r>
            <a:r>
              <a:rPr lang="en-US" dirty="0" err="1"/>
              <a:t>vezes</a:t>
            </a:r>
            <a:r>
              <a:rPr lang="en-US" dirty="0"/>
              <a:t> </a:t>
            </a:r>
            <a:r>
              <a:rPr lang="en-US" dirty="0" err="1"/>
              <a:t>até</a:t>
            </a:r>
            <a:r>
              <a:rPr lang="en-US" dirty="0"/>
              <a:t> </a:t>
            </a:r>
            <a:r>
              <a:rPr lang="en-US" dirty="0" err="1"/>
              <a:t>hematúria</a:t>
            </a: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2662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a:xfrm>
            <a:off x="457200" y="3081725"/>
            <a:ext cx="8229600" cy="4525963"/>
          </a:xfrm>
        </p:spPr>
        <p:txBody>
          <a:bodyPr/>
          <a:lstStyle/>
          <a:p>
            <a:pPr marL="0" indent="0">
              <a:buNone/>
            </a:pPr>
            <a:r>
              <a:rPr lang="en-US" sz="2400" b="1" dirty="0" err="1">
                <a:solidFill>
                  <a:srgbClr val="FF0000"/>
                </a:solidFill>
              </a:rPr>
              <a:t>Diagnóstico</a:t>
            </a:r>
            <a:r>
              <a:rPr lang="en-US" sz="2400" b="1" dirty="0">
                <a:solidFill>
                  <a:srgbClr val="FF0000"/>
                </a:solidFill>
              </a:rPr>
              <a:t>:</a:t>
            </a:r>
          </a:p>
          <a:p>
            <a:pPr marL="0" indent="0">
              <a:buNone/>
            </a:pPr>
            <a:endParaRPr lang="en-US" dirty="0"/>
          </a:p>
          <a:p>
            <a:pPr marL="0" indent="0">
              <a:buNone/>
            </a:pPr>
            <a:r>
              <a:rPr lang="en-US" dirty="0" err="1"/>
              <a:t>Exame</a:t>
            </a:r>
            <a:r>
              <a:rPr lang="en-US" dirty="0"/>
              <a:t> de </a:t>
            </a:r>
            <a:r>
              <a:rPr lang="en-US" dirty="0" err="1"/>
              <a:t>urina</a:t>
            </a:r>
            <a:r>
              <a:rPr lang="en-US" dirty="0"/>
              <a:t> – EAS com </a:t>
            </a:r>
            <a:r>
              <a:rPr lang="en-US" dirty="0" err="1"/>
              <a:t>cultura</a:t>
            </a:r>
            <a:endParaRPr lang="en-US" dirty="0"/>
          </a:p>
          <a:p>
            <a:pPr marL="0" indent="0">
              <a:buNone/>
            </a:pPr>
            <a:endParaRPr lang="en-US" dirty="0"/>
          </a:p>
          <a:p>
            <a:pPr marL="0" indent="0">
              <a:buNone/>
            </a:pPr>
            <a:r>
              <a:rPr lang="en-US" dirty="0" err="1"/>
              <a:t>Exame</a:t>
            </a:r>
            <a:r>
              <a:rPr lang="en-US" dirty="0"/>
              <a:t> de </a:t>
            </a:r>
            <a:r>
              <a:rPr lang="en-US" dirty="0" err="1"/>
              <a:t>imagem</a:t>
            </a:r>
            <a:endParaRPr lang="en-US" dirty="0"/>
          </a:p>
        </p:txBody>
      </p:sp>
    </p:spTree>
    <p:extLst>
      <p:ext uri="{BB962C8B-B14F-4D97-AF65-F5344CB8AC3E}">
        <p14:creationId xmlns:p14="http://schemas.microsoft.com/office/powerpoint/2010/main" val="3474340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a:bodyPr>
          <a:lstStyle/>
          <a:p>
            <a:r>
              <a:rPr lang="en-US" b="1" dirty="0" err="1">
                <a:solidFill>
                  <a:srgbClr val="FF0000"/>
                </a:solidFill>
              </a:rPr>
              <a:t>Bacteriúria</a:t>
            </a:r>
            <a:r>
              <a:rPr lang="en-US" b="1" dirty="0">
                <a:solidFill>
                  <a:srgbClr val="FF0000"/>
                </a:solidFill>
              </a:rPr>
              <a:t> </a:t>
            </a:r>
            <a:r>
              <a:rPr lang="en-US" b="1" dirty="0" err="1">
                <a:solidFill>
                  <a:srgbClr val="FF0000"/>
                </a:solidFill>
              </a:rPr>
              <a:t>assintomática</a:t>
            </a:r>
            <a:endParaRPr lang="en-US" b="1" dirty="0">
              <a:solidFill>
                <a:srgbClr val="FF0000"/>
              </a:solidFill>
            </a:endParaRPr>
          </a:p>
          <a:p>
            <a:endParaRPr lang="en-US" dirty="0">
              <a:solidFill>
                <a:srgbClr val="FF0000"/>
              </a:solidFill>
            </a:endParaRPr>
          </a:p>
          <a:p>
            <a:r>
              <a:rPr lang="en-US" dirty="0" err="1">
                <a:solidFill>
                  <a:srgbClr val="000000"/>
                </a:solidFill>
              </a:rPr>
              <a:t>Quando</a:t>
            </a:r>
            <a:r>
              <a:rPr lang="en-US" dirty="0">
                <a:solidFill>
                  <a:srgbClr val="000000"/>
                </a:solidFill>
              </a:rPr>
              <a:t> </a:t>
            </a:r>
            <a:r>
              <a:rPr lang="en-US" dirty="0" err="1">
                <a:solidFill>
                  <a:srgbClr val="000000"/>
                </a:solidFill>
              </a:rPr>
              <a:t>Tratar</a:t>
            </a:r>
            <a:r>
              <a:rPr lang="en-US" dirty="0">
                <a:solidFill>
                  <a:srgbClr val="000000"/>
                </a:solidFill>
              </a:rPr>
              <a:t>:</a:t>
            </a:r>
          </a:p>
          <a:p>
            <a:endParaRPr lang="en-US" dirty="0">
              <a:solidFill>
                <a:srgbClr val="000000"/>
              </a:solidFill>
            </a:endParaRPr>
          </a:p>
          <a:p>
            <a:pPr marL="0" indent="0">
              <a:buNone/>
            </a:pPr>
            <a:r>
              <a:rPr lang="en-US" dirty="0">
                <a:solidFill>
                  <a:srgbClr val="000000"/>
                </a:solidFill>
              </a:rPr>
              <a:t>               -Na </a:t>
            </a:r>
            <a:r>
              <a:rPr lang="en-US" dirty="0" err="1">
                <a:solidFill>
                  <a:srgbClr val="000000"/>
                </a:solidFill>
              </a:rPr>
              <a:t>gravidez</a:t>
            </a:r>
            <a:r>
              <a:rPr lang="en-US" dirty="0">
                <a:solidFill>
                  <a:srgbClr val="000000"/>
                </a:solidFill>
              </a:rPr>
              <a:t> – </a:t>
            </a:r>
            <a:r>
              <a:rPr lang="en-US" dirty="0" err="1">
                <a:solidFill>
                  <a:srgbClr val="000000"/>
                </a:solidFill>
              </a:rPr>
              <a:t>risco</a:t>
            </a:r>
            <a:r>
              <a:rPr lang="en-US" dirty="0">
                <a:solidFill>
                  <a:srgbClr val="000000"/>
                </a:solidFill>
              </a:rPr>
              <a:t> </a:t>
            </a:r>
            <a:r>
              <a:rPr lang="en-US" dirty="0" err="1">
                <a:solidFill>
                  <a:srgbClr val="000000"/>
                </a:solidFill>
              </a:rPr>
              <a:t>pielonefrite</a:t>
            </a:r>
            <a:r>
              <a:rPr lang="en-US" dirty="0">
                <a:solidFill>
                  <a:srgbClr val="000000"/>
                </a:solidFill>
              </a:rPr>
              <a:t> </a:t>
            </a:r>
          </a:p>
          <a:p>
            <a:pPr marL="0" indent="0">
              <a:buNone/>
            </a:pPr>
            <a:r>
              <a:rPr lang="en-US" dirty="0">
                <a:solidFill>
                  <a:srgbClr val="000000"/>
                </a:solidFill>
              </a:rPr>
              <a:t>               -Na </a:t>
            </a:r>
            <a:r>
              <a:rPr lang="en-US" dirty="0" err="1">
                <a:solidFill>
                  <a:srgbClr val="000000"/>
                </a:solidFill>
              </a:rPr>
              <a:t>necessidade</a:t>
            </a:r>
            <a:r>
              <a:rPr lang="en-US" dirty="0">
                <a:solidFill>
                  <a:srgbClr val="000000"/>
                </a:solidFill>
              </a:rPr>
              <a:t> de </a:t>
            </a:r>
            <a:r>
              <a:rPr lang="en-US" dirty="0" err="1">
                <a:solidFill>
                  <a:srgbClr val="000000"/>
                </a:solidFill>
              </a:rPr>
              <a:t>cirurgia</a:t>
            </a:r>
            <a:endParaRPr lang="en-US" dirty="0">
              <a:solidFill>
                <a:srgbClr val="000000"/>
              </a:solidFill>
            </a:endParaRPr>
          </a:p>
          <a:p>
            <a:pPr marL="0" indent="0">
              <a:buNone/>
            </a:pPr>
            <a:r>
              <a:rPr lang="en-US" dirty="0">
                <a:solidFill>
                  <a:srgbClr val="000000"/>
                </a:solidFill>
              </a:rPr>
              <a:t> -             -</a:t>
            </a:r>
            <a:r>
              <a:rPr lang="en-US" dirty="0" err="1">
                <a:solidFill>
                  <a:srgbClr val="000000"/>
                </a:solidFill>
              </a:rPr>
              <a:t>instrumentalização</a:t>
            </a:r>
            <a:r>
              <a:rPr lang="en-US" dirty="0">
                <a:solidFill>
                  <a:srgbClr val="000000"/>
                </a:solidFill>
              </a:rPr>
              <a:t> do </a:t>
            </a:r>
            <a:r>
              <a:rPr lang="en-US" dirty="0" err="1">
                <a:solidFill>
                  <a:srgbClr val="000000"/>
                </a:solidFill>
              </a:rPr>
              <a:t>trato</a:t>
            </a:r>
            <a:r>
              <a:rPr lang="en-US" dirty="0">
                <a:solidFill>
                  <a:srgbClr val="000000"/>
                </a:solidFill>
              </a:rPr>
              <a:t> </a:t>
            </a:r>
            <a:r>
              <a:rPr lang="en-US" dirty="0" err="1">
                <a:solidFill>
                  <a:srgbClr val="000000"/>
                </a:solidFill>
              </a:rPr>
              <a:t>urinário</a:t>
            </a:r>
            <a:r>
              <a:rPr lang="en-US" dirty="0">
                <a:solidFill>
                  <a:srgbClr val="000000"/>
                </a:solidFill>
              </a:rPr>
              <a:t> </a:t>
            </a:r>
          </a:p>
          <a:p>
            <a:pPr marL="0" indent="0">
              <a:buNone/>
            </a:pPr>
            <a:endParaRPr lang="en-US" dirty="0">
              <a:solidFill>
                <a:srgbClr val="000000"/>
              </a:solidFill>
            </a:endParaRPr>
          </a:p>
        </p:txBody>
      </p:sp>
    </p:spTree>
    <p:extLst>
      <p:ext uri="{BB962C8B-B14F-4D97-AF65-F5344CB8AC3E}">
        <p14:creationId xmlns:p14="http://schemas.microsoft.com/office/powerpoint/2010/main" val="416490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fontScale="92500" lnSpcReduction="20000"/>
          </a:bodyPr>
          <a:lstStyle/>
          <a:p>
            <a:r>
              <a:rPr lang="en-US" sz="2600" b="1" dirty="0" err="1"/>
              <a:t>Tratamento</a:t>
            </a:r>
            <a:endParaRPr lang="en-US" sz="2600" b="1" dirty="0"/>
          </a:p>
          <a:p>
            <a:pPr marL="0" indent="0">
              <a:buNone/>
            </a:pPr>
            <a:br>
              <a:rPr lang="pt-BR" sz="1800" dirty="0">
                <a:latin typeface="Times New Roman" charset="0"/>
              </a:rPr>
            </a:br>
            <a:endParaRPr lang="pt-BR" sz="1800" dirty="0">
              <a:latin typeface="Times New Roman" charset="0"/>
            </a:endParaRPr>
          </a:p>
          <a:p>
            <a:pPr marL="0" indent="0">
              <a:buNone/>
            </a:pPr>
            <a:endParaRPr lang="pt-BR" sz="1800" dirty="0">
              <a:latin typeface="Times New Roman" charset="0"/>
            </a:endParaRPr>
          </a:p>
          <a:p>
            <a:r>
              <a:rPr lang="pt-BR" sz="2800" dirty="0">
                <a:latin typeface="Times New Roman" charset="0"/>
              </a:rPr>
              <a:t>	TRATAMENTO PADRÃO - 7 A 10 DIAS </a:t>
            </a:r>
          </a:p>
          <a:p>
            <a:endParaRPr lang="pt-BR" sz="2800" dirty="0">
              <a:latin typeface="Times New Roman" charset="0"/>
            </a:endParaRPr>
          </a:p>
          <a:p>
            <a:r>
              <a:rPr lang="pt-BR" dirty="0">
                <a:latin typeface="Times New Roman" charset="0"/>
              </a:rPr>
              <a:t>             esquema de Supressão -1/4 dose por 6 meses</a:t>
            </a:r>
          </a:p>
          <a:p>
            <a:pPr lvl="3"/>
            <a:r>
              <a:rPr lang="pt-BR" b="1" dirty="0">
                <a:latin typeface="Times New Roman" charset="0"/>
              </a:rPr>
              <a:t>NITROFURANTOINA 100 MG/ NOITE</a:t>
            </a:r>
          </a:p>
          <a:p>
            <a:endParaRPr lang="pt-BR" sz="2800" dirty="0">
              <a:latin typeface="Times New Roman" charset="0"/>
            </a:endParaRPr>
          </a:p>
          <a:p>
            <a:endParaRPr lang="pt-BR" sz="2800" dirty="0">
              <a:latin typeface="Times New Roman" charset="0"/>
            </a:endParaRPr>
          </a:p>
        </p:txBody>
      </p:sp>
    </p:spTree>
    <p:extLst>
      <p:ext uri="{BB962C8B-B14F-4D97-AF65-F5344CB8AC3E}">
        <p14:creationId xmlns:p14="http://schemas.microsoft.com/office/powerpoint/2010/main" val="3022101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a:bodyPr>
          <a:lstStyle/>
          <a:p>
            <a:pPr marL="0" indent="0">
              <a:buNone/>
            </a:pPr>
            <a:r>
              <a:rPr lang="en-US" b="1" dirty="0" err="1">
                <a:solidFill>
                  <a:srgbClr val="FF0000"/>
                </a:solidFill>
              </a:rPr>
              <a:t>Orientações</a:t>
            </a:r>
            <a:r>
              <a:rPr lang="en-US" b="1" dirty="0">
                <a:solidFill>
                  <a:srgbClr val="FF0000"/>
                </a:solidFill>
              </a:rPr>
              <a:t> Gerais</a:t>
            </a:r>
          </a:p>
          <a:p>
            <a:pPr marL="0" indent="0">
              <a:buNone/>
            </a:pPr>
            <a:endParaRPr lang="en-US" b="1" dirty="0">
              <a:solidFill>
                <a:srgbClr val="FF0000"/>
              </a:solidFill>
            </a:endParaRPr>
          </a:p>
          <a:p>
            <a:r>
              <a:rPr lang="en-US" dirty="0">
                <a:latin typeface="Times New Roman" charset="0"/>
              </a:rPr>
              <a:t>INGESTÃO HÍDRICA</a:t>
            </a:r>
            <a:endParaRPr lang="en-US" dirty="0"/>
          </a:p>
          <a:p>
            <a:r>
              <a:rPr lang="en-US" dirty="0">
                <a:latin typeface="Times New Roman" charset="0"/>
              </a:rPr>
              <a:t>CRANBERRY</a:t>
            </a:r>
          </a:p>
          <a:p>
            <a:r>
              <a:rPr lang="en-US" dirty="0">
                <a:latin typeface="Times New Roman" charset="0"/>
              </a:rPr>
              <a:t>CONSTIPAÇÃO INTESTINAL</a:t>
            </a:r>
          </a:p>
          <a:p>
            <a:r>
              <a:rPr lang="en-US" dirty="0">
                <a:latin typeface="Times New Roman" charset="0"/>
              </a:rPr>
              <a:t>REPOSIÇÃO HORMONAL – </a:t>
            </a:r>
            <a:r>
              <a:rPr lang="en-US" b="1" dirty="0">
                <a:latin typeface="Times New Roman" charset="0"/>
              </a:rPr>
              <a:t>TÓPICA</a:t>
            </a:r>
          </a:p>
          <a:p>
            <a:r>
              <a:rPr lang="en-US" dirty="0">
                <a:latin typeface="Times New Roman" charset="0"/>
              </a:rPr>
              <a:t>URINAR COM FREQUÊNCIA</a:t>
            </a:r>
          </a:p>
          <a:p>
            <a:pPr marL="0" indent="0">
              <a:buNone/>
            </a:pPr>
            <a:endParaRPr lang="en-US" dirty="0"/>
          </a:p>
        </p:txBody>
      </p:sp>
    </p:spTree>
    <p:extLst>
      <p:ext uri="{BB962C8B-B14F-4D97-AF65-F5344CB8AC3E}">
        <p14:creationId xmlns:p14="http://schemas.microsoft.com/office/powerpoint/2010/main" val="906375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a:xfrm>
            <a:off x="2387600" y="2650066"/>
            <a:ext cx="8229600" cy="4525963"/>
          </a:xfrm>
        </p:spPr>
        <p:txBody>
          <a:bodyPr>
            <a:normAutofit/>
          </a:bodyPr>
          <a:lstStyle/>
          <a:p>
            <a:pPr marL="0" indent="0">
              <a:buNone/>
            </a:pPr>
            <a:r>
              <a:rPr lang="en-US" sz="2800" b="1" dirty="0">
                <a:solidFill>
                  <a:srgbClr val="FF0000"/>
                </a:solidFill>
              </a:rPr>
              <a:t>VACINA</a:t>
            </a:r>
          </a:p>
          <a:p>
            <a:pPr marL="0" indent="0">
              <a:buNone/>
            </a:pPr>
            <a:endParaRPr lang="en-US" sz="2800" dirty="0">
              <a:solidFill>
                <a:srgbClr val="000000"/>
              </a:solidFill>
            </a:endParaRPr>
          </a:p>
          <a:p>
            <a:pPr marL="0" indent="0">
              <a:buNone/>
            </a:pPr>
            <a:r>
              <a:rPr lang="en-US" sz="2800" dirty="0">
                <a:solidFill>
                  <a:srgbClr val="000000"/>
                </a:solidFill>
              </a:rPr>
              <a:t>URO-VAXON</a:t>
            </a:r>
            <a:endParaRPr lang="en-US" sz="2800" dirty="0">
              <a:solidFill>
                <a:srgbClr val="FF0000"/>
              </a:solidFill>
            </a:endParaRPr>
          </a:p>
        </p:txBody>
      </p:sp>
    </p:spTree>
    <p:extLst>
      <p:ext uri="{BB962C8B-B14F-4D97-AF65-F5344CB8AC3E}">
        <p14:creationId xmlns:p14="http://schemas.microsoft.com/office/powerpoint/2010/main" val="906375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70753-3260-15E4-E2E5-14600382BF26}"/>
              </a:ext>
            </a:extLst>
          </p:cNvPr>
          <p:cNvSpPr>
            <a:spLocks noGrp="1"/>
          </p:cNvSpPr>
          <p:nvPr>
            <p:ph type="ctrTitle"/>
          </p:nvPr>
        </p:nvSpPr>
        <p:spPr>
          <a:xfrm>
            <a:off x="1725930" y="1638300"/>
            <a:ext cx="6858000" cy="1790700"/>
          </a:xfrm>
        </p:spPr>
        <p:txBody>
          <a:bodyPr>
            <a:normAutofit fontScale="90000"/>
          </a:bodyPr>
          <a:lstStyle/>
          <a:p>
            <a:r>
              <a:rPr lang="pt-BR" b="1" dirty="0"/>
              <a:t>INCONTINÊNCIA URINÁRIA</a:t>
            </a:r>
            <a:br>
              <a:rPr lang="pt-BR" b="1" dirty="0"/>
            </a:br>
            <a:endParaRPr lang="pt-BR" b="1" dirty="0"/>
          </a:p>
        </p:txBody>
      </p:sp>
    </p:spTree>
    <p:extLst>
      <p:ext uri="{BB962C8B-B14F-4D97-AF65-F5344CB8AC3E}">
        <p14:creationId xmlns:p14="http://schemas.microsoft.com/office/powerpoint/2010/main" val="273558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1394222" y="2824162"/>
            <a:ext cx="6366272" cy="3176588"/>
          </a:xfrm>
          <a:prstGeom prst="bevel">
            <a:avLst>
              <a:gd name="adj" fmla="val 1046"/>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27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solidFill>
                <a:srgbClr val="FF0000"/>
              </a:solidFill>
            </a:endParaRPr>
          </a:p>
        </p:txBody>
      </p:sp>
      <p:sp>
        <p:nvSpPr>
          <p:cNvPr id="13315" name="Rectangle 3"/>
          <p:cNvSpPr>
            <a:spLocks noChangeArrowheads="1"/>
          </p:cNvSpPr>
          <p:nvPr/>
        </p:nvSpPr>
        <p:spPr bwMode="auto">
          <a:xfrm>
            <a:off x="1488282" y="2914651"/>
            <a:ext cx="2871788" cy="2831306"/>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6" name="Rectangle 4"/>
          <p:cNvSpPr>
            <a:spLocks noChangeArrowheads="1"/>
          </p:cNvSpPr>
          <p:nvPr/>
        </p:nvSpPr>
        <p:spPr bwMode="auto">
          <a:xfrm>
            <a:off x="4783931" y="3003949"/>
            <a:ext cx="2871788" cy="2831306"/>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7" name="AutoShape 5"/>
          <p:cNvSpPr>
            <a:spLocks noChangeArrowheads="1"/>
          </p:cNvSpPr>
          <p:nvPr/>
        </p:nvSpPr>
        <p:spPr bwMode="auto">
          <a:xfrm>
            <a:off x="1389460" y="2075260"/>
            <a:ext cx="6366272" cy="708422"/>
          </a:xfrm>
          <a:prstGeom prst="bevel">
            <a:avLst>
              <a:gd name="adj" fmla="val 9676"/>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27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8" name="Rectangle 6"/>
          <p:cNvSpPr>
            <a:spLocks noChangeArrowheads="1"/>
          </p:cNvSpPr>
          <p:nvPr/>
        </p:nvSpPr>
        <p:spPr bwMode="auto">
          <a:xfrm>
            <a:off x="1479947" y="2206230"/>
            <a:ext cx="2871788" cy="463153"/>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9" name="Rectangle 7"/>
          <p:cNvSpPr>
            <a:spLocks noChangeArrowheads="1"/>
          </p:cNvSpPr>
          <p:nvPr/>
        </p:nvSpPr>
        <p:spPr bwMode="auto">
          <a:xfrm>
            <a:off x="4779169" y="2206230"/>
            <a:ext cx="2871788" cy="463153"/>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a:endParaRPr lang="en-US">
              <a:latin typeface="Tahoma" charset="0"/>
            </a:endParaRPr>
          </a:p>
        </p:txBody>
      </p:sp>
      <p:sp>
        <p:nvSpPr>
          <p:cNvPr id="13320" name="Rectangle 8"/>
          <p:cNvSpPr>
            <a:spLocks noGrp="1" noChangeArrowheads="1"/>
          </p:cNvSpPr>
          <p:nvPr>
            <p:ph type="body" sz="half" idx="1"/>
          </p:nvPr>
        </p:nvSpPr>
        <p:spPr>
          <a:xfrm>
            <a:off x="1414463" y="3070623"/>
            <a:ext cx="2971800" cy="2930128"/>
          </a:xfrm>
          <a:noFill/>
        </p:spPr>
        <p:txBody>
          <a:bodyPr>
            <a:normAutofit fontScale="77500" lnSpcReduction="20000"/>
          </a:bodyPr>
          <a:lstStyle/>
          <a:p>
            <a:pPr eaLnBrk="1" hangingPunct="1">
              <a:buSzPct val="150000"/>
              <a:buFontTx/>
              <a:buChar char="-"/>
            </a:pPr>
            <a:r>
              <a:rPr lang="en-US" sz="1200" dirty="0" err="1">
                <a:solidFill>
                  <a:srgbClr val="0000FF"/>
                </a:solidFill>
                <a:latin typeface="Arial" charset="0"/>
              </a:rPr>
              <a:t>Nessa</a:t>
            </a:r>
            <a:r>
              <a:rPr lang="en-US" sz="1200" dirty="0">
                <a:solidFill>
                  <a:srgbClr val="0000FF"/>
                </a:solidFill>
                <a:latin typeface="Arial" charset="0"/>
              </a:rPr>
              <a:t> </a:t>
            </a:r>
            <a:r>
              <a:rPr lang="en-US" sz="1200" dirty="0" err="1">
                <a:solidFill>
                  <a:srgbClr val="0000FF"/>
                </a:solidFill>
                <a:latin typeface="Arial" charset="0"/>
              </a:rPr>
              <a:t>fase</a:t>
            </a:r>
            <a:r>
              <a:rPr lang="en-US" sz="1200" dirty="0">
                <a:solidFill>
                  <a:srgbClr val="0000FF"/>
                </a:solidFill>
                <a:latin typeface="Arial" charset="0"/>
              </a:rPr>
              <a:t>, </a:t>
            </a:r>
            <a:r>
              <a:rPr lang="en-US" sz="1200" dirty="0" err="1">
                <a:solidFill>
                  <a:srgbClr val="0000FF"/>
                </a:solidFill>
                <a:latin typeface="Arial" charset="0"/>
              </a:rPr>
              <a:t>à</a:t>
            </a:r>
            <a:r>
              <a:rPr lang="en-US" sz="1200" dirty="0">
                <a:solidFill>
                  <a:srgbClr val="0000FF"/>
                </a:solidFill>
                <a:latin typeface="Arial" charset="0"/>
              </a:rPr>
              <a:t> </a:t>
            </a:r>
            <a:r>
              <a:rPr lang="en-US" sz="1200" dirty="0" err="1">
                <a:solidFill>
                  <a:srgbClr val="0000FF"/>
                </a:solidFill>
                <a:latin typeface="Arial" charset="0"/>
              </a:rPr>
              <a:t>medida</a:t>
            </a:r>
            <a:r>
              <a:rPr lang="en-US" sz="1200" dirty="0">
                <a:solidFill>
                  <a:srgbClr val="0000FF"/>
                </a:solidFill>
                <a:latin typeface="Arial" charset="0"/>
              </a:rPr>
              <a:t> </a:t>
            </a:r>
            <a:r>
              <a:rPr lang="en-US" sz="1200" dirty="0" err="1">
                <a:solidFill>
                  <a:srgbClr val="0000FF"/>
                </a:solidFill>
                <a:latin typeface="Arial" charset="0"/>
              </a:rPr>
              <a:t>que</a:t>
            </a:r>
            <a:r>
              <a:rPr lang="en-US" sz="1200" dirty="0">
                <a:solidFill>
                  <a:srgbClr val="0000FF"/>
                </a:solidFill>
                <a:latin typeface="Arial" charset="0"/>
              </a:rPr>
              <a:t> a </a:t>
            </a:r>
            <a:r>
              <a:rPr lang="en-US" sz="1200" dirty="0" err="1">
                <a:solidFill>
                  <a:srgbClr val="0000FF"/>
                </a:solidFill>
                <a:latin typeface="Arial" charset="0"/>
              </a:rPr>
              <a:t>urina</a:t>
            </a:r>
            <a:r>
              <a:rPr lang="en-US" sz="1200" dirty="0">
                <a:solidFill>
                  <a:srgbClr val="0000FF"/>
                </a:solidFill>
                <a:latin typeface="Arial" charset="0"/>
              </a:rPr>
              <a:t> se </a:t>
            </a:r>
            <a:r>
              <a:rPr lang="en-US" sz="1200" dirty="0" err="1">
                <a:solidFill>
                  <a:srgbClr val="0000FF"/>
                </a:solidFill>
                <a:latin typeface="Arial" charset="0"/>
              </a:rPr>
              <a:t>acumula</a:t>
            </a:r>
            <a:r>
              <a:rPr lang="en-US" sz="1200" dirty="0">
                <a:solidFill>
                  <a:srgbClr val="0000FF"/>
                </a:solidFill>
                <a:latin typeface="Arial" charset="0"/>
              </a:rPr>
              <a:t>, a </a:t>
            </a:r>
            <a:r>
              <a:rPr lang="en-US" sz="1200" dirty="0" err="1">
                <a:solidFill>
                  <a:srgbClr val="0000FF"/>
                </a:solidFill>
                <a:latin typeface="Arial" charset="0"/>
              </a:rPr>
              <a:t>distensão</a:t>
            </a:r>
            <a:r>
              <a:rPr lang="en-US" sz="1200" dirty="0">
                <a:solidFill>
                  <a:srgbClr val="0000FF"/>
                </a:solidFill>
                <a:latin typeface="Arial" charset="0"/>
              </a:rPr>
              <a:t> da </a:t>
            </a:r>
            <a:r>
              <a:rPr lang="en-US" sz="1200" dirty="0" err="1">
                <a:solidFill>
                  <a:srgbClr val="0000FF"/>
                </a:solidFill>
                <a:latin typeface="Arial" charset="0"/>
              </a:rPr>
              <a:t>parede</a:t>
            </a:r>
            <a:r>
              <a:rPr lang="en-US" sz="1200" dirty="0">
                <a:solidFill>
                  <a:srgbClr val="0000FF"/>
                </a:solidFill>
                <a:latin typeface="Arial" charset="0"/>
              </a:rPr>
              <a:t> da </a:t>
            </a:r>
            <a:r>
              <a:rPr lang="en-US" sz="1200" dirty="0" err="1">
                <a:solidFill>
                  <a:srgbClr val="0000FF"/>
                </a:solidFill>
                <a:latin typeface="Arial" charset="0"/>
              </a:rPr>
              <a:t>bexiga</a:t>
            </a:r>
            <a:r>
              <a:rPr lang="en-US" sz="1200" dirty="0">
                <a:solidFill>
                  <a:srgbClr val="0000FF"/>
                </a:solidFill>
                <a:latin typeface="Arial" charset="0"/>
              </a:rPr>
              <a:t> </a:t>
            </a:r>
            <a:r>
              <a:rPr lang="en-US" sz="1200" dirty="0" err="1">
                <a:solidFill>
                  <a:srgbClr val="0000FF"/>
                </a:solidFill>
                <a:latin typeface="Arial" charset="0"/>
              </a:rPr>
              <a:t>estimula</a:t>
            </a:r>
            <a:r>
              <a:rPr lang="en-US" sz="1200" dirty="0">
                <a:solidFill>
                  <a:srgbClr val="0000FF"/>
                </a:solidFill>
                <a:latin typeface="Arial" charset="0"/>
              </a:rPr>
              <a:t> </a:t>
            </a:r>
            <a:r>
              <a:rPr lang="en-US" sz="1200" dirty="0" err="1">
                <a:solidFill>
                  <a:srgbClr val="0000FF"/>
                </a:solidFill>
                <a:latin typeface="Arial" charset="0"/>
              </a:rPr>
              <a:t>os</a:t>
            </a:r>
            <a:r>
              <a:rPr lang="en-US" sz="1200" dirty="0">
                <a:solidFill>
                  <a:srgbClr val="0000FF"/>
                </a:solidFill>
                <a:latin typeface="Arial" charset="0"/>
              </a:rPr>
              <a:t> </a:t>
            </a:r>
            <a:r>
              <a:rPr lang="en-US" sz="1200" dirty="0" err="1">
                <a:solidFill>
                  <a:srgbClr val="0000FF"/>
                </a:solidFill>
                <a:latin typeface="Arial" charset="0"/>
              </a:rPr>
              <a:t>receptores</a:t>
            </a:r>
            <a:r>
              <a:rPr lang="en-US" sz="1200" dirty="0">
                <a:solidFill>
                  <a:srgbClr val="0000FF"/>
                </a:solidFill>
                <a:latin typeface="Arial" charset="0"/>
              </a:rPr>
              <a:t>. </a:t>
            </a:r>
          </a:p>
          <a:p>
            <a:pPr eaLnBrk="1" hangingPunct="1">
              <a:buSzPct val="150000"/>
              <a:buFontTx/>
              <a:buChar char="-"/>
            </a:pPr>
            <a:endParaRPr lang="en-US" sz="1200" dirty="0">
              <a:solidFill>
                <a:srgbClr val="0000FF"/>
              </a:solidFill>
              <a:latin typeface="Arial" charset="0"/>
            </a:endParaRPr>
          </a:p>
          <a:p>
            <a:pPr eaLnBrk="1" hangingPunct="1">
              <a:buSzPct val="150000"/>
              <a:buFontTx/>
              <a:buChar char="-"/>
            </a:pPr>
            <a:r>
              <a:rPr lang="en-US" sz="1200" dirty="0">
                <a:solidFill>
                  <a:srgbClr val="0000FF"/>
                </a:solidFill>
                <a:latin typeface="Arial" charset="0"/>
              </a:rPr>
              <a:t>O detrusor  </a:t>
            </a:r>
            <a:r>
              <a:rPr lang="en-US" sz="1200" dirty="0" err="1">
                <a:solidFill>
                  <a:srgbClr val="0000FF"/>
                </a:solidFill>
                <a:latin typeface="Arial" charset="0"/>
              </a:rPr>
              <a:t>deve</a:t>
            </a:r>
            <a:r>
              <a:rPr lang="en-US" sz="1200" dirty="0">
                <a:solidFill>
                  <a:srgbClr val="0000FF"/>
                </a:solidFill>
                <a:latin typeface="Arial" charset="0"/>
              </a:rPr>
              <a:t> </a:t>
            </a:r>
            <a:r>
              <a:rPr lang="en-US" sz="1200" dirty="0" err="1">
                <a:solidFill>
                  <a:srgbClr val="0000FF"/>
                </a:solidFill>
                <a:latin typeface="Arial" charset="0"/>
              </a:rPr>
              <a:t>ser</a:t>
            </a:r>
            <a:r>
              <a:rPr lang="en-US" sz="1200" dirty="0">
                <a:solidFill>
                  <a:srgbClr val="0000FF"/>
                </a:solidFill>
                <a:latin typeface="Arial" charset="0"/>
              </a:rPr>
              <a:t> </a:t>
            </a:r>
            <a:r>
              <a:rPr lang="en-US" sz="1200" dirty="0" err="1">
                <a:solidFill>
                  <a:srgbClr val="0000FF"/>
                </a:solidFill>
                <a:latin typeface="Arial" charset="0"/>
              </a:rPr>
              <a:t>mantido</a:t>
            </a:r>
            <a:r>
              <a:rPr lang="en-US" sz="1200" dirty="0">
                <a:solidFill>
                  <a:srgbClr val="0000FF"/>
                </a:solidFill>
                <a:latin typeface="Arial" charset="0"/>
              </a:rPr>
              <a:t> </a:t>
            </a:r>
            <a:r>
              <a:rPr lang="en-US" sz="1200" dirty="0" err="1">
                <a:solidFill>
                  <a:srgbClr val="0000FF"/>
                </a:solidFill>
                <a:latin typeface="Arial" charset="0"/>
              </a:rPr>
              <a:t>relaxado</a:t>
            </a:r>
            <a:r>
              <a:rPr lang="en-US" sz="1200" dirty="0">
                <a:solidFill>
                  <a:srgbClr val="0000FF"/>
                </a:solidFill>
                <a:latin typeface="Arial" charset="0"/>
              </a:rPr>
              <a:t> e   o </a:t>
            </a:r>
            <a:r>
              <a:rPr lang="en-US" sz="1200" dirty="0" err="1">
                <a:solidFill>
                  <a:srgbClr val="0000FF"/>
                </a:solidFill>
                <a:latin typeface="Arial" charset="0"/>
              </a:rPr>
              <a:t>esfíncter</a:t>
            </a:r>
            <a:r>
              <a:rPr lang="en-US" sz="1200" dirty="0">
                <a:solidFill>
                  <a:srgbClr val="0000FF"/>
                </a:solidFill>
                <a:latin typeface="Arial" charset="0"/>
              </a:rPr>
              <a:t> </a:t>
            </a:r>
            <a:r>
              <a:rPr lang="en-US" sz="1200" dirty="0" err="1">
                <a:solidFill>
                  <a:srgbClr val="0000FF"/>
                </a:solidFill>
                <a:latin typeface="Arial" charset="0"/>
              </a:rPr>
              <a:t>externo</a:t>
            </a:r>
            <a:r>
              <a:rPr lang="en-US" sz="1200" dirty="0">
                <a:solidFill>
                  <a:srgbClr val="0000FF"/>
                </a:solidFill>
                <a:latin typeface="Arial" charset="0"/>
              </a:rPr>
              <a:t> da </a:t>
            </a:r>
            <a:r>
              <a:rPr lang="en-US" sz="1200" dirty="0" err="1">
                <a:solidFill>
                  <a:srgbClr val="0000FF"/>
                </a:solidFill>
                <a:latin typeface="Arial" charset="0"/>
              </a:rPr>
              <a:t>uretra</a:t>
            </a:r>
            <a:r>
              <a:rPr lang="en-US" sz="1200" dirty="0">
                <a:solidFill>
                  <a:srgbClr val="0000FF"/>
                </a:solidFill>
                <a:latin typeface="Arial" charset="0"/>
              </a:rPr>
              <a:t> </a:t>
            </a:r>
            <a:r>
              <a:rPr lang="en-US" sz="1200" dirty="0" err="1">
                <a:solidFill>
                  <a:srgbClr val="0000FF"/>
                </a:solidFill>
                <a:latin typeface="Arial" charset="0"/>
              </a:rPr>
              <a:t>contraído</a:t>
            </a:r>
            <a:r>
              <a:rPr lang="en-US" sz="1200" dirty="0">
                <a:solidFill>
                  <a:srgbClr val="0000FF"/>
                </a:solidFill>
                <a:latin typeface="Arial" charset="0"/>
              </a:rPr>
              <a:t> </a:t>
            </a:r>
            <a:r>
              <a:rPr lang="en-US" sz="1200" dirty="0" err="1">
                <a:solidFill>
                  <a:srgbClr val="0000FF"/>
                </a:solidFill>
                <a:latin typeface="Arial" charset="0"/>
              </a:rPr>
              <a:t>até</a:t>
            </a:r>
            <a:r>
              <a:rPr lang="en-US" sz="1200" dirty="0">
                <a:solidFill>
                  <a:srgbClr val="0000FF"/>
                </a:solidFill>
                <a:latin typeface="Arial" charset="0"/>
              </a:rPr>
              <a:t> um </a:t>
            </a:r>
            <a:r>
              <a:rPr lang="en-US" sz="1200" dirty="0" err="1">
                <a:solidFill>
                  <a:srgbClr val="0000FF"/>
                </a:solidFill>
                <a:latin typeface="Arial" charset="0"/>
              </a:rPr>
              <a:t>nível</a:t>
            </a:r>
            <a:r>
              <a:rPr lang="en-US" sz="1200" dirty="0">
                <a:solidFill>
                  <a:srgbClr val="0000FF"/>
                </a:solidFill>
                <a:latin typeface="Arial" charset="0"/>
              </a:rPr>
              <a:t> no </a:t>
            </a:r>
            <a:r>
              <a:rPr lang="en-US" sz="1200" dirty="0" err="1">
                <a:solidFill>
                  <a:srgbClr val="0000FF"/>
                </a:solidFill>
                <a:latin typeface="Arial" charset="0"/>
              </a:rPr>
              <a:t>qual</a:t>
            </a:r>
            <a:r>
              <a:rPr lang="en-US" sz="1200" dirty="0">
                <a:solidFill>
                  <a:srgbClr val="0000FF"/>
                </a:solidFill>
                <a:latin typeface="Arial" charset="0"/>
              </a:rPr>
              <a:t> o </a:t>
            </a:r>
            <a:r>
              <a:rPr lang="en-US" sz="1200" dirty="0" err="1">
                <a:solidFill>
                  <a:srgbClr val="0000FF"/>
                </a:solidFill>
                <a:latin typeface="Arial" charset="0"/>
              </a:rPr>
              <a:t>reflexo</a:t>
            </a:r>
            <a:r>
              <a:rPr lang="en-US" sz="1200" dirty="0">
                <a:solidFill>
                  <a:srgbClr val="0000FF"/>
                </a:solidFill>
                <a:latin typeface="Arial" charset="0"/>
              </a:rPr>
              <a:t> da </a:t>
            </a:r>
            <a:r>
              <a:rPr lang="en-US" sz="1200" dirty="0" err="1">
                <a:solidFill>
                  <a:srgbClr val="0000FF"/>
                </a:solidFill>
                <a:latin typeface="Arial" charset="0"/>
              </a:rPr>
              <a:t>micção</a:t>
            </a:r>
            <a:r>
              <a:rPr lang="en-US" sz="1200" dirty="0">
                <a:solidFill>
                  <a:srgbClr val="0000FF"/>
                </a:solidFill>
                <a:latin typeface="Arial" charset="0"/>
              </a:rPr>
              <a:t> </a:t>
            </a:r>
            <a:r>
              <a:rPr lang="en-US" sz="1200" dirty="0" err="1">
                <a:solidFill>
                  <a:srgbClr val="0000FF"/>
                </a:solidFill>
                <a:latin typeface="Arial" charset="0"/>
              </a:rPr>
              <a:t>é</a:t>
            </a:r>
            <a:r>
              <a:rPr lang="en-US" sz="1200" dirty="0">
                <a:solidFill>
                  <a:srgbClr val="0000FF"/>
                </a:solidFill>
                <a:latin typeface="Arial" charset="0"/>
              </a:rPr>
              <a:t> </a:t>
            </a:r>
            <a:r>
              <a:rPr lang="en-US" sz="1200" dirty="0" err="1">
                <a:solidFill>
                  <a:srgbClr val="0000FF"/>
                </a:solidFill>
                <a:latin typeface="Arial" charset="0"/>
              </a:rPr>
              <a:t>ativado</a:t>
            </a:r>
            <a:r>
              <a:rPr lang="en-US" sz="1200" dirty="0">
                <a:solidFill>
                  <a:srgbClr val="0000FF"/>
                </a:solidFill>
                <a:latin typeface="Arial" charset="0"/>
              </a:rPr>
              <a:t>.</a:t>
            </a:r>
          </a:p>
          <a:p>
            <a:pPr eaLnBrk="1" hangingPunct="1">
              <a:buSzPct val="150000"/>
              <a:buFontTx/>
              <a:buChar char="-"/>
            </a:pPr>
            <a:endParaRPr lang="en-US" sz="1200" dirty="0">
              <a:solidFill>
                <a:srgbClr val="0000FF"/>
              </a:solidFill>
              <a:latin typeface="Arial" charset="0"/>
            </a:endParaRPr>
          </a:p>
          <a:p>
            <a:pPr eaLnBrk="1" hangingPunct="1">
              <a:buSzPct val="150000"/>
              <a:buFontTx/>
              <a:buChar char="-"/>
            </a:pPr>
            <a:r>
              <a:rPr lang="en-US" sz="1200" dirty="0" err="1">
                <a:solidFill>
                  <a:srgbClr val="0000FF"/>
                </a:solidFill>
                <a:latin typeface="Arial" charset="0"/>
              </a:rPr>
              <a:t>Capacidade</a:t>
            </a:r>
            <a:r>
              <a:rPr lang="en-US" sz="1200" dirty="0">
                <a:solidFill>
                  <a:srgbClr val="0000FF"/>
                </a:solidFill>
                <a:latin typeface="Arial" charset="0"/>
              </a:rPr>
              <a:t> </a:t>
            </a:r>
            <a:r>
              <a:rPr lang="en-US" sz="1200" dirty="0" err="1">
                <a:solidFill>
                  <a:srgbClr val="0000FF"/>
                </a:solidFill>
                <a:latin typeface="Arial" charset="0"/>
              </a:rPr>
              <a:t>vesical</a:t>
            </a:r>
            <a:r>
              <a:rPr lang="en-US" sz="1200" dirty="0">
                <a:solidFill>
                  <a:srgbClr val="0000FF"/>
                </a:solidFill>
                <a:latin typeface="Arial" charset="0"/>
              </a:rPr>
              <a:t> </a:t>
            </a:r>
            <a:r>
              <a:rPr lang="en-US" sz="1200" dirty="0" err="1">
                <a:solidFill>
                  <a:srgbClr val="0000FF"/>
                </a:solidFill>
                <a:latin typeface="Arial" charset="0"/>
              </a:rPr>
              <a:t>média</a:t>
            </a:r>
            <a:r>
              <a:rPr lang="en-US" sz="1200" dirty="0">
                <a:solidFill>
                  <a:srgbClr val="0000FF"/>
                </a:solidFill>
                <a:latin typeface="Arial" charset="0"/>
              </a:rPr>
              <a:t> 350/500ml</a:t>
            </a:r>
          </a:p>
          <a:p>
            <a:pPr marL="0" indent="0">
              <a:buSzPct val="150000"/>
              <a:buNone/>
            </a:pPr>
            <a:endParaRPr lang="en-US" sz="1200" dirty="0">
              <a:solidFill>
                <a:srgbClr val="0000FF"/>
              </a:solidFill>
              <a:latin typeface="Arial" charset="0"/>
            </a:endParaRPr>
          </a:p>
          <a:p>
            <a:pPr eaLnBrk="1" hangingPunct="1">
              <a:buSzPct val="150000"/>
              <a:buFontTx/>
              <a:buChar char="-"/>
            </a:pPr>
            <a:r>
              <a:rPr lang="en-US" sz="1200" dirty="0" err="1">
                <a:solidFill>
                  <a:srgbClr val="0000FF"/>
                </a:solidFill>
                <a:latin typeface="Arial" charset="0"/>
              </a:rPr>
              <a:t>Primeiro</a:t>
            </a:r>
            <a:r>
              <a:rPr lang="en-US" sz="1200" dirty="0">
                <a:solidFill>
                  <a:srgbClr val="0000FF"/>
                </a:solidFill>
                <a:latin typeface="Arial" charset="0"/>
              </a:rPr>
              <a:t> </a:t>
            </a:r>
            <a:r>
              <a:rPr lang="en-US" sz="1200" dirty="0" err="1">
                <a:solidFill>
                  <a:srgbClr val="0000FF"/>
                </a:solidFill>
                <a:latin typeface="Arial" charset="0"/>
              </a:rPr>
              <a:t>desejo</a:t>
            </a:r>
            <a:r>
              <a:rPr lang="en-US" sz="1200" dirty="0">
                <a:solidFill>
                  <a:srgbClr val="0000FF"/>
                </a:solidFill>
                <a:latin typeface="Arial" charset="0"/>
              </a:rPr>
              <a:t>: 150 a 200 ml,</a:t>
            </a:r>
          </a:p>
          <a:p>
            <a:pPr eaLnBrk="1" hangingPunct="1">
              <a:buSzPct val="150000"/>
              <a:buFontTx/>
              <a:buChar char="-"/>
            </a:pPr>
            <a:r>
              <a:rPr lang="en-US" sz="1200" dirty="0" err="1">
                <a:solidFill>
                  <a:srgbClr val="0000FF"/>
                </a:solidFill>
                <a:latin typeface="Arial" charset="0"/>
              </a:rPr>
              <a:t>Desejo</a:t>
            </a:r>
            <a:r>
              <a:rPr lang="en-US" sz="1200" dirty="0">
                <a:solidFill>
                  <a:srgbClr val="0000FF"/>
                </a:solidFill>
                <a:latin typeface="Arial" charset="0"/>
              </a:rPr>
              <a:t> forte 400/500 ml</a:t>
            </a:r>
          </a:p>
        </p:txBody>
      </p:sp>
      <p:sp>
        <p:nvSpPr>
          <p:cNvPr id="13321" name="Rectangle 9"/>
          <p:cNvSpPr>
            <a:spLocks noGrp="1" noChangeArrowheads="1"/>
          </p:cNvSpPr>
          <p:nvPr>
            <p:ph type="body" sz="half" idx="2"/>
          </p:nvPr>
        </p:nvSpPr>
        <p:spPr>
          <a:xfrm>
            <a:off x="4911330" y="3070624"/>
            <a:ext cx="2834878" cy="2839640"/>
          </a:xfrm>
          <a:noFill/>
        </p:spPr>
        <p:txBody>
          <a:bodyPr>
            <a:normAutofit fontScale="77500" lnSpcReduction="20000"/>
          </a:bodyPr>
          <a:lstStyle/>
          <a:p>
            <a:pPr marL="219075" indent="-219075">
              <a:buSzPct val="150000"/>
              <a:buNone/>
              <a:tabLst>
                <a:tab pos="390525" algn="l"/>
              </a:tabLst>
            </a:pPr>
            <a:r>
              <a:rPr lang="en-US" sz="1500" dirty="0">
                <a:solidFill>
                  <a:srgbClr val="0000FF"/>
                </a:solidFill>
                <a:latin typeface="Arial" charset="0"/>
              </a:rPr>
              <a:t>  	Se </a:t>
            </a:r>
            <a:r>
              <a:rPr lang="en-US" sz="1500" dirty="0" err="1">
                <a:solidFill>
                  <a:srgbClr val="0000FF"/>
                </a:solidFill>
                <a:latin typeface="Arial" charset="0"/>
              </a:rPr>
              <a:t>há</a:t>
            </a:r>
            <a:r>
              <a:rPr lang="en-US" sz="1500" dirty="0">
                <a:solidFill>
                  <a:srgbClr val="0000FF"/>
                </a:solidFill>
                <a:latin typeface="Arial" charset="0"/>
              </a:rPr>
              <a:t> </a:t>
            </a:r>
            <a:r>
              <a:rPr lang="en-US" sz="1500" dirty="0" err="1">
                <a:solidFill>
                  <a:srgbClr val="0000FF"/>
                </a:solidFill>
                <a:latin typeface="Arial" charset="0"/>
              </a:rPr>
              <a:t>decisão</a:t>
            </a:r>
            <a:r>
              <a:rPr lang="en-US" sz="1500" dirty="0">
                <a:solidFill>
                  <a:srgbClr val="0000FF"/>
                </a:solidFill>
                <a:latin typeface="Arial" charset="0"/>
              </a:rPr>
              <a:t> de </a:t>
            </a:r>
            <a:r>
              <a:rPr lang="en-US" sz="1500" dirty="0" err="1">
                <a:solidFill>
                  <a:srgbClr val="0000FF"/>
                </a:solidFill>
                <a:latin typeface="Arial" charset="0"/>
              </a:rPr>
              <a:t>esvaziar</a:t>
            </a:r>
            <a:r>
              <a:rPr lang="en-US" sz="1500" dirty="0">
                <a:solidFill>
                  <a:srgbClr val="0000FF"/>
                </a:solidFill>
                <a:latin typeface="Arial" charset="0"/>
              </a:rPr>
              <a:t>:</a:t>
            </a: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Relaxamento</a:t>
            </a:r>
            <a:r>
              <a:rPr lang="en-US" sz="1500" dirty="0">
                <a:solidFill>
                  <a:srgbClr val="0000FF"/>
                </a:solidFill>
                <a:latin typeface="Arial" charset="0"/>
              </a:rPr>
              <a:t> do </a:t>
            </a:r>
            <a:r>
              <a:rPr lang="en-US" sz="1500" dirty="0" err="1">
                <a:solidFill>
                  <a:srgbClr val="0000FF"/>
                </a:solidFill>
                <a:latin typeface="Arial" charset="0"/>
              </a:rPr>
              <a:t>músculo</a:t>
            </a:r>
            <a:r>
              <a:rPr lang="en-US" sz="1500" dirty="0">
                <a:solidFill>
                  <a:srgbClr val="0000FF"/>
                </a:solidFill>
                <a:latin typeface="Arial" charset="0"/>
              </a:rPr>
              <a:t>     	do </a:t>
            </a:r>
            <a:r>
              <a:rPr lang="en-US" sz="1500" dirty="0" err="1">
                <a:solidFill>
                  <a:srgbClr val="0000FF"/>
                </a:solidFill>
                <a:latin typeface="Arial" charset="0"/>
              </a:rPr>
              <a:t>assoalho</a:t>
            </a:r>
            <a:r>
              <a:rPr lang="en-US" sz="1500" dirty="0">
                <a:solidFill>
                  <a:srgbClr val="0000FF"/>
                </a:solidFill>
                <a:latin typeface="Arial" charset="0"/>
              </a:rPr>
              <a:t> </a:t>
            </a:r>
            <a:r>
              <a:rPr lang="en-US" sz="1500" dirty="0" err="1">
                <a:solidFill>
                  <a:srgbClr val="0000FF"/>
                </a:solidFill>
                <a:latin typeface="Arial" charset="0"/>
              </a:rPr>
              <a:t>pélvico</a:t>
            </a:r>
            <a:endParaRPr lang="en-US" sz="1500" dirty="0">
              <a:solidFill>
                <a:srgbClr val="0000FF"/>
              </a:solidFill>
              <a:latin typeface="Arial" charset="0"/>
            </a:endParaRP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Contração</a:t>
            </a:r>
            <a:r>
              <a:rPr lang="en-US" sz="1500" dirty="0">
                <a:solidFill>
                  <a:srgbClr val="0000FF"/>
                </a:solidFill>
                <a:latin typeface="Arial" charset="0"/>
              </a:rPr>
              <a:t> do detrusor</a:t>
            </a: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Relaxamento</a:t>
            </a:r>
            <a:r>
              <a:rPr lang="en-US" sz="1500" dirty="0">
                <a:solidFill>
                  <a:srgbClr val="0000FF"/>
                </a:solidFill>
                <a:latin typeface="Arial" charset="0"/>
              </a:rPr>
              <a:t> do </a:t>
            </a:r>
            <a:r>
              <a:rPr lang="en-US" sz="1500" dirty="0" err="1">
                <a:solidFill>
                  <a:srgbClr val="0000FF"/>
                </a:solidFill>
                <a:latin typeface="Arial" charset="0"/>
              </a:rPr>
              <a:t>esfíncter</a:t>
            </a:r>
            <a:r>
              <a:rPr lang="en-US" sz="1500" dirty="0">
                <a:solidFill>
                  <a:srgbClr val="0000FF"/>
                </a:solidFill>
                <a:latin typeface="Arial" charset="0"/>
              </a:rPr>
              <a:t> 	</a:t>
            </a:r>
            <a:r>
              <a:rPr lang="en-US" sz="1500" dirty="0" err="1">
                <a:solidFill>
                  <a:srgbClr val="0000FF"/>
                </a:solidFill>
                <a:latin typeface="Arial" charset="0"/>
              </a:rPr>
              <a:t>externo</a:t>
            </a:r>
            <a:r>
              <a:rPr lang="en-US" sz="1500" dirty="0">
                <a:solidFill>
                  <a:srgbClr val="0000FF"/>
                </a:solidFill>
                <a:latin typeface="Arial" charset="0"/>
              </a:rPr>
              <a:t> da </a:t>
            </a:r>
            <a:r>
              <a:rPr lang="en-US" sz="1500" dirty="0" err="1">
                <a:solidFill>
                  <a:srgbClr val="0000FF"/>
                </a:solidFill>
                <a:latin typeface="Arial" charset="0"/>
              </a:rPr>
              <a:t>uretra</a:t>
            </a:r>
            <a:endParaRPr lang="en-US" dirty="0">
              <a:solidFill>
                <a:srgbClr val="0000FF"/>
              </a:solidFill>
              <a:latin typeface="Arial" charset="0"/>
            </a:endParaRPr>
          </a:p>
        </p:txBody>
      </p:sp>
      <p:sp>
        <p:nvSpPr>
          <p:cNvPr id="13322" name="Rectangle 10"/>
          <p:cNvSpPr>
            <a:spLocks noChangeArrowheads="1"/>
          </p:cNvSpPr>
          <p:nvPr/>
        </p:nvSpPr>
        <p:spPr bwMode="auto">
          <a:xfrm>
            <a:off x="1819275" y="2168128"/>
            <a:ext cx="215265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80000"/>
              </a:spcBef>
              <a:buClr>
                <a:schemeClr val="tx2"/>
              </a:buClr>
              <a:buFont typeface="Symbol" charset="0"/>
              <a:buNone/>
            </a:pPr>
            <a:r>
              <a:rPr lang="pt-BR" sz="1350" b="1" dirty="0"/>
              <a:t>Enchimento  e armazenamento</a:t>
            </a:r>
            <a:endParaRPr lang="en-US" sz="1350" b="1" dirty="0"/>
          </a:p>
        </p:txBody>
      </p:sp>
      <p:sp>
        <p:nvSpPr>
          <p:cNvPr id="13323" name="Rectangle 11"/>
          <p:cNvSpPr>
            <a:spLocks noChangeArrowheads="1"/>
          </p:cNvSpPr>
          <p:nvPr/>
        </p:nvSpPr>
        <p:spPr bwMode="auto">
          <a:xfrm>
            <a:off x="5054204" y="2177655"/>
            <a:ext cx="2400300" cy="49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57175" indent="-257175" algn="ctr">
              <a:spcBef>
                <a:spcPct val="80000"/>
              </a:spcBef>
              <a:buClr>
                <a:schemeClr val="tx2"/>
              </a:buClr>
            </a:pPr>
            <a:r>
              <a:rPr lang="pt-BR" sz="1500" b="1" dirty="0">
                <a:solidFill>
                  <a:srgbClr val="000000"/>
                </a:solidFill>
              </a:rPr>
              <a:t>Esvaziamento</a:t>
            </a:r>
            <a:endParaRPr lang="en-US" sz="1500" b="1" dirty="0">
              <a:solidFill>
                <a:srgbClr val="000000"/>
              </a:solidFill>
            </a:endParaRPr>
          </a:p>
        </p:txBody>
      </p:sp>
      <p:sp>
        <p:nvSpPr>
          <p:cNvPr id="13324" name="Rectangle 13"/>
          <p:cNvSpPr>
            <a:spLocks noChangeArrowheads="1"/>
          </p:cNvSpPr>
          <p:nvPr/>
        </p:nvSpPr>
        <p:spPr bwMode="auto">
          <a:xfrm>
            <a:off x="1143000" y="1112044"/>
            <a:ext cx="6858000" cy="527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b"/>
          <a:lstStyle/>
          <a:p>
            <a:pPr algn="ctr" eaLnBrk="0" hangingPunct="0">
              <a:lnSpc>
                <a:spcPct val="90000"/>
              </a:lnSpc>
            </a:pPr>
            <a:r>
              <a:rPr lang="pt-BR" sz="3600" b="1" dirty="0">
                <a:solidFill>
                  <a:schemeClr val="tx2"/>
                </a:solidFill>
                <a:latin typeface="Arial Narrow" charset="0"/>
              </a:rPr>
              <a:t>Fases da Micção</a:t>
            </a:r>
            <a:endParaRPr lang="en-US" sz="3600" b="1" dirty="0">
              <a:solidFill>
                <a:schemeClr val="tx2"/>
              </a:solidFill>
              <a:latin typeface="Arial Narrow" charset="0"/>
            </a:endParaRPr>
          </a:p>
        </p:txBody>
      </p:sp>
    </p:spTree>
    <p:extLst>
      <p:ext uri="{BB962C8B-B14F-4D97-AF65-F5344CB8AC3E}">
        <p14:creationId xmlns:p14="http://schemas.microsoft.com/office/powerpoint/2010/main" val="2740155764"/>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284047"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p:cNvSpPr>
            <a:spLocks noGrp="1"/>
          </p:cNvSpPr>
          <p:nvPr>
            <p:ph type="title"/>
          </p:nvPr>
        </p:nvSpPr>
        <p:spPr>
          <a:xfrm>
            <a:off x="685331" y="618517"/>
            <a:ext cx="5894673" cy="1596177"/>
          </a:xfrm>
        </p:spPr>
        <p:txBody>
          <a:bodyPr>
            <a:normAutofit/>
          </a:bodyPr>
          <a:lstStyle/>
          <a:p>
            <a:r>
              <a:rPr lang="en-US" sz="3500"/>
              <a:t>Hiperplasia Benigna da Próstata</a:t>
            </a:r>
          </a:p>
        </p:txBody>
      </p:sp>
      <p:pic>
        <p:nvPicPr>
          <p:cNvPr id="12"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6303423" y="0"/>
            <a:ext cx="1942267" cy="591546"/>
          </a:xfrm>
          <a:prstGeom prst="rect">
            <a:avLst/>
          </a:prstGeom>
        </p:spPr>
      </p:pic>
      <p:pic>
        <p:nvPicPr>
          <p:cNvPr id="14"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7853299" y="183232"/>
            <a:ext cx="1290701" cy="1683522"/>
          </a:xfrm>
          <a:prstGeom prst="rect">
            <a:avLst/>
          </a:prstGeom>
        </p:spPr>
      </p:pic>
      <p:sp>
        <p:nvSpPr>
          <p:cNvPr id="3" name="Content Placeholder 2"/>
          <p:cNvSpPr>
            <a:spLocks noGrp="1"/>
          </p:cNvSpPr>
          <p:nvPr>
            <p:ph idx="1"/>
          </p:nvPr>
        </p:nvSpPr>
        <p:spPr>
          <a:xfrm>
            <a:off x="685329" y="2367092"/>
            <a:ext cx="5894674" cy="3424107"/>
          </a:xfrm>
        </p:spPr>
        <p:txBody>
          <a:bodyPr>
            <a:normAutofit/>
          </a:bodyPr>
          <a:lstStyle/>
          <a:p>
            <a:r>
              <a:rPr lang="en-US" sz="1600" b="1" dirty="0"/>
              <a:t>Quadro </a:t>
            </a:r>
            <a:r>
              <a:rPr lang="en-US" sz="1600" b="1" dirty="0" err="1"/>
              <a:t>clínico</a:t>
            </a:r>
            <a:r>
              <a:rPr lang="en-US" sz="1600" b="1" dirty="0"/>
              <a:t>:</a:t>
            </a:r>
          </a:p>
          <a:p>
            <a:pPr marL="0" indent="0">
              <a:buNone/>
            </a:pPr>
            <a:r>
              <a:rPr lang="en-US" sz="1600" dirty="0" err="1"/>
              <a:t>Aumento</a:t>
            </a:r>
            <a:r>
              <a:rPr lang="en-US" sz="1600" dirty="0"/>
              <a:t> da </a:t>
            </a:r>
            <a:r>
              <a:rPr lang="en-US" sz="1600" dirty="0" err="1"/>
              <a:t>frequência</a:t>
            </a:r>
            <a:r>
              <a:rPr lang="en-US" sz="1600" dirty="0"/>
              <a:t> </a:t>
            </a:r>
            <a:r>
              <a:rPr lang="en-US" sz="1600" dirty="0" err="1"/>
              <a:t>urinária</a:t>
            </a:r>
            <a:r>
              <a:rPr lang="en-US" sz="1600" dirty="0"/>
              <a:t>, </a:t>
            </a:r>
            <a:r>
              <a:rPr lang="en-US" sz="1600" dirty="0" err="1"/>
              <a:t>nictúria</a:t>
            </a:r>
            <a:r>
              <a:rPr lang="en-US" sz="1600" dirty="0"/>
              <a:t> </a:t>
            </a:r>
            <a:r>
              <a:rPr lang="en-US" sz="1600" dirty="0" err="1"/>
              <a:t>mais</a:t>
            </a:r>
            <a:r>
              <a:rPr lang="en-US" sz="1600" dirty="0"/>
              <a:t> de 2x, </a:t>
            </a:r>
            <a:r>
              <a:rPr lang="en-US" sz="1600" dirty="0" err="1"/>
              <a:t>jato</a:t>
            </a:r>
            <a:r>
              <a:rPr lang="en-US" sz="1600" dirty="0"/>
              <a:t> </a:t>
            </a:r>
            <a:r>
              <a:rPr lang="en-US" sz="1600" dirty="0" err="1"/>
              <a:t>miccional</a:t>
            </a:r>
            <a:r>
              <a:rPr lang="en-US" sz="1600" dirty="0"/>
              <a:t> </a:t>
            </a:r>
            <a:r>
              <a:rPr lang="en-US" sz="1600" dirty="0" err="1"/>
              <a:t>fino</a:t>
            </a:r>
            <a:r>
              <a:rPr lang="en-US" sz="1600" dirty="0"/>
              <a:t>, </a:t>
            </a:r>
            <a:r>
              <a:rPr lang="en-US" sz="1600" dirty="0" err="1"/>
              <a:t>hesitação</a:t>
            </a:r>
            <a:r>
              <a:rPr lang="en-US" sz="1600" dirty="0"/>
              <a:t> </a:t>
            </a:r>
            <a:r>
              <a:rPr lang="en-US" sz="1600" dirty="0" err="1"/>
              <a:t>miccional</a:t>
            </a:r>
            <a:r>
              <a:rPr lang="en-US" sz="1600" dirty="0"/>
              <a:t>, </a:t>
            </a:r>
            <a:r>
              <a:rPr lang="en-US" sz="1600" dirty="0" err="1"/>
              <a:t>micção</a:t>
            </a:r>
            <a:r>
              <a:rPr lang="en-US" sz="1600" dirty="0"/>
              <a:t> </a:t>
            </a:r>
            <a:r>
              <a:rPr lang="en-US" sz="1600" dirty="0" err="1"/>
              <a:t>entrecortada</a:t>
            </a:r>
            <a:r>
              <a:rPr lang="en-US" sz="1600" dirty="0"/>
              <a:t>, </a:t>
            </a:r>
            <a:r>
              <a:rPr lang="en-US" sz="1600" dirty="0" err="1"/>
              <a:t>gotejamento</a:t>
            </a:r>
            <a:r>
              <a:rPr lang="en-US" sz="1600" dirty="0"/>
              <a:t> terminal, </a:t>
            </a:r>
            <a:r>
              <a:rPr lang="en-US" sz="1600" dirty="0" err="1"/>
              <a:t>mição</a:t>
            </a:r>
            <a:r>
              <a:rPr lang="en-US" sz="1600" dirty="0"/>
              <a:t> </a:t>
            </a:r>
            <a:r>
              <a:rPr lang="en-US" sz="1600" dirty="0" err="1"/>
              <a:t>em</a:t>
            </a:r>
            <a:r>
              <a:rPr lang="en-US" sz="1600" dirty="0"/>
              <a:t> </a:t>
            </a:r>
            <a:r>
              <a:rPr lang="en-US" sz="1600" dirty="0" err="1"/>
              <a:t>dois</a:t>
            </a:r>
            <a:r>
              <a:rPr lang="en-US" sz="1600" dirty="0"/>
              <a:t> tempos, </a:t>
            </a:r>
            <a:r>
              <a:rPr lang="en-US" sz="1600" dirty="0" err="1"/>
              <a:t>urgência</a:t>
            </a:r>
            <a:r>
              <a:rPr lang="en-US" sz="1600" dirty="0"/>
              <a:t> </a:t>
            </a:r>
            <a:r>
              <a:rPr lang="en-US" sz="1600" dirty="0" err="1"/>
              <a:t>miccional</a:t>
            </a:r>
            <a:r>
              <a:rPr lang="en-US" sz="1600" dirty="0"/>
              <a:t>, </a:t>
            </a:r>
            <a:r>
              <a:rPr lang="en-US" sz="1600" dirty="0" err="1"/>
              <a:t>urgeincontinência</a:t>
            </a:r>
            <a:r>
              <a:rPr lang="en-US" sz="1600" dirty="0"/>
              <a:t>, </a:t>
            </a:r>
            <a:r>
              <a:rPr lang="en-US" sz="1600" dirty="0" err="1"/>
              <a:t>incontinência</a:t>
            </a:r>
            <a:r>
              <a:rPr lang="en-US" sz="1600" dirty="0"/>
              <a:t> </a:t>
            </a:r>
            <a:r>
              <a:rPr lang="en-US" sz="1600" dirty="0" err="1"/>
              <a:t>urinária</a:t>
            </a:r>
            <a:r>
              <a:rPr lang="en-US" sz="1600" dirty="0"/>
              <a:t> </a:t>
            </a:r>
            <a:r>
              <a:rPr lang="en-US" sz="1600" dirty="0" err="1"/>
              <a:t>paradoxal</a:t>
            </a:r>
            <a:r>
              <a:rPr lang="en-US" sz="1600" dirty="0"/>
              <a:t> - </a:t>
            </a:r>
            <a:r>
              <a:rPr lang="en-US" sz="1600" dirty="0" err="1"/>
              <a:t>retenção</a:t>
            </a:r>
            <a:r>
              <a:rPr lang="en-US" sz="1600" dirty="0"/>
              <a:t> </a:t>
            </a:r>
            <a:r>
              <a:rPr lang="en-US" sz="1600" dirty="0" err="1"/>
              <a:t>urinária</a:t>
            </a:r>
            <a:r>
              <a:rPr lang="en-US" sz="1600" dirty="0"/>
              <a:t>.</a:t>
            </a:r>
          </a:p>
          <a:p>
            <a:pPr marL="0" indent="0">
              <a:buNone/>
            </a:pPr>
            <a:endParaRPr lang="en-US" sz="1600" dirty="0"/>
          </a:p>
          <a:p>
            <a:pPr marL="0" indent="0">
              <a:buNone/>
            </a:pPr>
            <a:r>
              <a:rPr lang="en-US" sz="1600" b="1" dirty="0"/>
              <a:t>Toque </a:t>
            </a:r>
            <a:r>
              <a:rPr lang="en-US" sz="1600" b="1" dirty="0" err="1"/>
              <a:t>retal</a:t>
            </a:r>
            <a:r>
              <a:rPr lang="en-US" sz="1600" b="1" dirty="0"/>
              <a:t> </a:t>
            </a:r>
            <a:r>
              <a:rPr lang="en-US" sz="1600" dirty="0"/>
              <a:t>– </a:t>
            </a:r>
            <a:r>
              <a:rPr lang="en-US" sz="1600" dirty="0" err="1"/>
              <a:t>próstata</a:t>
            </a:r>
            <a:r>
              <a:rPr lang="en-US" sz="1600" dirty="0"/>
              <a:t> </a:t>
            </a:r>
            <a:r>
              <a:rPr lang="en-US" sz="1600" dirty="0" err="1"/>
              <a:t>aumentada</a:t>
            </a:r>
            <a:r>
              <a:rPr lang="en-US" sz="1600" dirty="0"/>
              <a:t>, </a:t>
            </a:r>
            <a:r>
              <a:rPr lang="en-US" sz="1600" dirty="0" err="1"/>
              <a:t>na</a:t>
            </a:r>
            <a:r>
              <a:rPr lang="en-US" sz="1600" dirty="0"/>
              <a:t> </a:t>
            </a:r>
            <a:r>
              <a:rPr lang="en-US" sz="1600" dirty="0" err="1"/>
              <a:t>maioria</a:t>
            </a:r>
            <a:r>
              <a:rPr lang="en-US" sz="1600" dirty="0"/>
              <a:t> das </a:t>
            </a:r>
            <a:r>
              <a:rPr lang="en-US" sz="1600" dirty="0" err="1"/>
              <a:t>vez</a:t>
            </a:r>
            <a:r>
              <a:rPr lang="en-US" sz="1600" dirty="0"/>
              <a:t>.</a:t>
            </a:r>
          </a:p>
        </p:txBody>
      </p:sp>
      <p:pic>
        <p:nvPicPr>
          <p:cNvPr id="16"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8620892" y="2664767"/>
            <a:ext cx="47696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1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6665719" y="5982056"/>
            <a:ext cx="894605"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458507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1397794" y="4333875"/>
            <a:ext cx="1885950" cy="1020366"/>
          </a:xfrm>
          <a:prstGeom prst="roundRect">
            <a:avLst>
              <a:gd name="adj" fmla="val 50000"/>
            </a:avLst>
          </a:prstGeom>
          <a:gradFill rotWithShape="1">
            <a:gsLst>
              <a:gs pos="0">
                <a:srgbClr val="FA96A9"/>
              </a:gs>
              <a:gs pos="100000">
                <a:srgbClr val="74454E">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43" name="AutoShape 3"/>
          <p:cNvSpPr>
            <a:spLocks noChangeArrowheads="1"/>
          </p:cNvSpPr>
          <p:nvPr/>
        </p:nvSpPr>
        <p:spPr bwMode="auto">
          <a:xfrm>
            <a:off x="1426369" y="3286125"/>
            <a:ext cx="1885950" cy="1020366"/>
          </a:xfrm>
          <a:prstGeom prst="roundRect">
            <a:avLst>
              <a:gd name="adj" fmla="val 50000"/>
            </a:avLst>
          </a:prstGeom>
          <a:gradFill rotWithShape="1">
            <a:gsLst>
              <a:gs pos="0">
                <a:srgbClr val="FFCC00"/>
              </a:gs>
              <a:gs pos="100000">
                <a:srgbClr val="765E00">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44" name="AutoShape 4"/>
          <p:cNvSpPr>
            <a:spLocks noChangeArrowheads="1"/>
          </p:cNvSpPr>
          <p:nvPr/>
        </p:nvSpPr>
        <p:spPr bwMode="auto">
          <a:xfrm>
            <a:off x="1464469" y="2247900"/>
            <a:ext cx="1885950" cy="1020366"/>
          </a:xfrm>
          <a:prstGeom prst="roundRect">
            <a:avLst>
              <a:gd name="adj" fmla="val 50000"/>
            </a:avLst>
          </a:prstGeom>
          <a:gradFill rotWithShape="1">
            <a:gsLst>
              <a:gs pos="0">
                <a:srgbClr val="FFFF00"/>
              </a:gs>
              <a:gs pos="100000">
                <a:srgbClr val="767600">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grpSp>
        <p:nvGrpSpPr>
          <p:cNvPr id="10245" name="Group 5"/>
          <p:cNvGrpSpPr>
            <a:grpSpLocks/>
          </p:cNvGrpSpPr>
          <p:nvPr/>
        </p:nvGrpSpPr>
        <p:grpSpPr bwMode="auto">
          <a:xfrm>
            <a:off x="6086476" y="1028700"/>
            <a:ext cx="998935" cy="4492229"/>
            <a:chOff x="4150" y="381"/>
            <a:chExt cx="1100" cy="4540"/>
          </a:xfrm>
        </p:grpSpPr>
        <p:pic>
          <p:nvPicPr>
            <p:cNvPr id="10270" name="Picture 6"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381"/>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1" name="Picture 7"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1887"/>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2" name="Picture 8"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3393"/>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6" name="Picture 9" descr="COL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3878" y="1906191"/>
            <a:ext cx="1814513"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10" descr="cortex"/>
          <p:cNvPicPr>
            <a:picLocks noChangeAspect="1" noChangeArrowheads="1"/>
          </p:cNvPicPr>
          <p:nvPr/>
        </p:nvPicPr>
        <p:blipFill>
          <a:blip r:embed="rId5">
            <a:clrChange>
              <a:clrFrom>
                <a:srgbClr val="08030A"/>
              </a:clrFrom>
              <a:clrTo>
                <a:srgbClr val="08030A">
                  <a:alpha val="0"/>
                </a:srgbClr>
              </a:clrTo>
            </a:clrChange>
            <a:extLst>
              <a:ext uri="{28A0092B-C50C-407E-A947-70E740481C1C}">
                <a14:useLocalDpi xmlns:a14="http://schemas.microsoft.com/office/drawing/2010/main" val="0"/>
              </a:ext>
            </a:extLst>
          </a:blip>
          <a:srcRect/>
          <a:stretch>
            <a:fillRect/>
          </a:stretch>
        </p:blipFill>
        <p:spPr bwMode="auto">
          <a:xfrm>
            <a:off x="2569370" y="1129903"/>
            <a:ext cx="1413272" cy="110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Freeform 11"/>
          <p:cNvSpPr>
            <a:spLocks/>
          </p:cNvSpPr>
          <p:nvPr/>
        </p:nvSpPr>
        <p:spPr bwMode="auto">
          <a:xfrm>
            <a:off x="3319463" y="1490664"/>
            <a:ext cx="3048000" cy="1535906"/>
          </a:xfrm>
          <a:custGeom>
            <a:avLst/>
            <a:gdLst>
              <a:gd name="T0" fmla="*/ 0 w 2727"/>
              <a:gd name="T1" fmla="*/ 1374 h 1374"/>
              <a:gd name="T2" fmla="*/ 644 w 2727"/>
              <a:gd name="T3" fmla="*/ 1212 h 1374"/>
              <a:gd name="T4" fmla="*/ 1347 w 2727"/>
              <a:gd name="T5" fmla="*/ 429 h 1374"/>
              <a:gd name="T6" fmla="*/ 1994 w 2727"/>
              <a:gd name="T7" fmla="*/ 60 h 1374"/>
              <a:gd name="T8" fmla="*/ 2727 w 2727"/>
              <a:gd name="T9" fmla="*/ 70 h 1374"/>
              <a:gd name="T10" fmla="*/ 0 60000 65536"/>
              <a:gd name="T11" fmla="*/ 0 60000 65536"/>
              <a:gd name="T12" fmla="*/ 0 60000 65536"/>
              <a:gd name="T13" fmla="*/ 0 60000 65536"/>
              <a:gd name="T14" fmla="*/ 0 60000 65536"/>
              <a:gd name="T15" fmla="*/ 0 w 2727"/>
              <a:gd name="T16" fmla="*/ 0 h 1374"/>
              <a:gd name="T17" fmla="*/ 2727 w 2727"/>
              <a:gd name="T18" fmla="*/ 1374 h 1374"/>
            </a:gdLst>
            <a:ahLst/>
            <a:cxnLst>
              <a:cxn ang="T10">
                <a:pos x="T0" y="T1"/>
              </a:cxn>
              <a:cxn ang="T11">
                <a:pos x="T2" y="T3"/>
              </a:cxn>
              <a:cxn ang="T12">
                <a:pos x="T4" y="T5"/>
              </a:cxn>
              <a:cxn ang="T13">
                <a:pos x="T6" y="T7"/>
              </a:cxn>
              <a:cxn ang="T14">
                <a:pos x="T8" y="T9"/>
              </a:cxn>
            </a:cxnLst>
            <a:rect l="T15" t="T16" r="T17" b="T18"/>
            <a:pathLst>
              <a:path w="2727" h="1374">
                <a:moveTo>
                  <a:pt x="0" y="1374"/>
                </a:moveTo>
                <a:cubicBezTo>
                  <a:pt x="107" y="1347"/>
                  <a:pt x="420" y="1369"/>
                  <a:pt x="644" y="1212"/>
                </a:cubicBezTo>
                <a:cubicBezTo>
                  <a:pt x="868" y="1055"/>
                  <a:pt x="1122" y="621"/>
                  <a:pt x="1347" y="429"/>
                </a:cubicBezTo>
                <a:cubicBezTo>
                  <a:pt x="1572" y="237"/>
                  <a:pt x="1764" y="120"/>
                  <a:pt x="1994" y="60"/>
                </a:cubicBezTo>
                <a:cubicBezTo>
                  <a:pt x="2224" y="0"/>
                  <a:pt x="2574" y="68"/>
                  <a:pt x="2727" y="70"/>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49" name="Freeform 12"/>
          <p:cNvSpPr>
            <a:spLocks/>
          </p:cNvSpPr>
          <p:nvPr/>
        </p:nvSpPr>
        <p:spPr bwMode="auto">
          <a:xfrm>
            <a:off x="3281364" y="1662112"/>
            <a:ext cx="3131344" cy="1462088"/>
          </a:xfrm>
          <a:custGeom>
            <a:avLst/>
            <a:gdLst>
              <a:gd name="T0" fmla="*/ 0 w 2802"/>
              <a:gd name="T1" fmla="*/ 1292 h 1308"/>
              <a:gd name="T2" fmla="*/ 792 w 2802"/>
              <a:gd name="T3" fmla="*/ 1142 h 1308"/>
              <a:gd name="T4" fmla="*/ 1584 w 2802"/>
              <a:gd name="T5" fmla="*/ 296 h 1308"/>
              <a:gd name="T6" fmla="*/ 2244 w 2802"/>
              <a:gd name="T7" fmla="*/ 38 h 1308"/>
              <a:gd name="T8" fmla="*/ 2802 w 2802"/>
              <a:gd name="T9" fmla="*/ 68 h 1308"/>
              <a:gd name="T10" fmla="*/ 0 60000 65536"/>
              <a:gd name="T11" fmla="*/ 0 60000 65536"/>
              <a:gd name="T12" fmla="*/ 0 60000 65536"/>
              <a:gd name="T13" fmla="*/ 0 60000 65536"/>
              <a:gd name="T14" fmla="*/ 0 60000 65536"/>
              <a:gd name="T15" fmla="*/ 0 w 2802"/>
              <a:gd name="T16" fmla="*/ 0 h 1308"/>
              <a:gd name="T17" fmla="*/ 2802 w 2802"/>
              <a:gd name="T18" fmla="*/ 1308 h 1308"/>
            </a:gdLst>
            <a:ahLst/>
            <a:cxnLst>
              <a:cxn ang="T10">
                <a:pos x="T0" y="T1"/>
              </a:cxn>
              <a:cxn ang="T11">
                <a:pos x="T2" y="T3"/>
              </a:cxn>
              <a:cxn ang="T12">
                <a:pos x="T4" y="T5"/>
              </a:cxn>
              <a:cxn ang="T13">
                <a:pos x="T6" y="T7"/>
              </a:cxn>
              <a:cxn ang="T14">
                <a:pos x="T8" y="T9"/>
              </a:cxn>
            </a:cxnLst>
            <a:rect l="T15" t="T16" r="T17" b="T18"/>
            <a:pathLst>
              <a:path w="2802" h="1308">
                <a:moveTo>
                  <a:pt x="0" y="1292"/>
                </a:moveTo>
                <a:cubicBezTo>
                  <a:pt x="132" y="1267"/>
                  <a:pt x="528" y="1308"/>
                  <a:pt x="792" y="1142"/>
                </a:cubicBezTo>
                <a:cubicBezTo>
                  <a:pt x="1056" y="976"/>
                  <a:pt x="1342" y="480"/>
                  <a:pt x="1584" y="296"/>
                </a:cubicBezTo>
                <a:cubicBezTo>
                  <a:pt x="1826" y="112"/>
                  <a:pt x="2041" y="76"/>
                  <a:pt x="2244" y="38"/>
                </a:cubicBezTo>
                <a:cubicBezTo>
                  <a:pt x="2447" y="0"/>
                  <a:pt x="2686" y="62"/>
                  <a:pt x="2802" y="68"/>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0" name="Freeform 13"/>
          <p:cNvSpPr>
            <a:spLocks/>
          </p:cNvSpPr>
          <p:nvPr/>
        </p:nvSpPr>
        <p:spPr bwMode="auto">
          <a:xfrm>
            <a:off x="3305175" y="1794272"/>
            <a:ext cx="3282554" cy="1508522"/>
          </a:xfrm>
          <a:custGeom>
            <a:avLst/>
            <a:gdLst>
              <a:gd name="T0" fmla="*/ 0 w 2936"/>
              <a:gd name="T1" fmla="*/ 1238 h 1349"/>
              <a:gd name="T2" fmla="*/ 842 w 2936"/>
              <a:gd name="T3" fmla="*/ 1180 h 1349"/>
              <a:gd name="T4" fmla="*/ 1688 w 2936"/>
              <a:gd name="T5" fmla="*/ 226 h 1349"/>
              <a:gd name="T6" fmla="*/ 2354 w 2936"/>
              <a:gd name="T7" fmla="*/ 16 h 1349"/>
              <a:gd name="T8" fmla="*/ 2936 w 2936"/>
              <a:gd name="T9" fmla="*/ 130 h 1349"/>
              <a:gd name="T10" fmla="*/ 0 60000 65536"/>
              <a:gd name="T11" fmla="*/ 0 60000 65536"/>
              <a:gd name="T12" fmla="*/ 0 60000 65536"/>
              <a:gd name="T13" fmla="*/ 0 60000 65536"/>
              <a:gd name="T14" fmla="*/ 0 60000 65536"/>
              <a:gd name="T15" fmla="*/ 0 w 2936"/>
              <a:gd name="T16" fmla="*/ 0 h 1349"/>
              <a:gd name="T17" fmla="*/ 2936 w 2936"/>
              <a:gd name="T18" fmla="*/ 1349 h 1349"/>
            </a:gdLst>
            <a:ahLst/>
            <a:cxnLst>
              <a:cxn ang="T10">
                <a:pos x="T0" y="T1"/>
              </a:cxn>
              <a:cxn ang="T11">
                <a:pos x="T2" y="T3"/>
              </a:cxn>
              <a:cxn ang="T12">
                <a:pos x="T4" y="T5"/>
              </a:cxn>
              <a:cxn ang="T13">
                <a:pos x="T6" y="T7"/>
              </a:cxn>
              <a:cxn ang="T14">
                <a:pos x="T8" y="T9"/>
              </a:cxn>
            </a:cxnLst>
            <a:rect l="T15" t="T16" r="T17" b="T18"/>
            <a:pathLst>
              <a:path w="2936" h="1349">
                <a:moveTo>
                  <a:pt x="0" y="1238"/>
                </a:moveTo>
                <a:cubicBezTo>
                  <a:pt x="140" y="1228"/>
                  <a:pt x="561" y="1349"/>
                  <a:pt x="842" y="1180"/>
                </a:cubicBezTo>
                <a:cubicBezTo>
                  <a:pt x="1123" y="1011"/>
                  <a:pt x="1436" y="420"/>
                  <a:pt x="1688" y="226"/>
                </a:cubicBezTo>
                <a:cubicBezTo>
                  <a:pt x="1940" y="32"/>
                  <a:pt x="2146" y="32"/>
                  <a:pt x="2354" y="16"/>
                </a:cubicBezTo>
                <a:cubicBezTo>
                  <a:pt x="2562" y="0"/>
                  <a:pt x="2815" y="106"/>
                  <a:pt x="2936" y="130"/>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1" name="Oval 14"/>
          <p:cNvSpPr>
            <a:spLocks noChangeArrowheads="1"/>
          </p:cNvSpPr>
          <p:nvPr/>
        </p:nvSpPr>
        <p:spPr bwMode="auto">
          <a:xfrm rot="-1241372">
            <a:off x="5292328" y="1570436"/>
            <a:ext cx="195263" cy="63103"/>
          </a:xfrm>
          <a:prstGeom prst="ellipse">
            <a:avLst/>
          </a:prstGeom>
          <a:solidFill>
            <a:schemeClr val="tx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52" name="Text Box 15"/>
          <p:cNvSpPr txBox="1">
            <a:spLocks noChangeArrowheads="1"/>
          </p:cNvSpPr>
          <p:nvPr/>
        </p:nvSpPr>
        <p:spPr bwMode="auto">
          <a:xfrm>
            <a:off x="6215063" y="995363"/>
            <a:ext cx="8242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srgbClr val="FF0000"/>
                </a:solidFill>
                <a:latin typeface="Tahoma" charset="0"/>
              </a:rPr>
              <a:t>simpático</a:t>
            </a:r>
            <a:endParaRPr lang="en-US" sz="1200" dirty="0">
              <a:solidFill>
                <a:srgbClr val="FF0000"/>
              </a:solidFill>
              <a:latin typeface="Tahoma" charset="0"/>
            </a:endParaRPr>
          </a:p>
        </p:txBody>
      </p:sp>
      <p:sp>
        <p:nvSpPr>
          <p:cNvPr id="10253" name="Text Box 16"/>
          <p:cNvSpPr txBox="1">
            <a:spLocks noChangeArrowheads="1"/>
          </p:cNvSpPr>
          <p:nvPr/>
        </p:nvSpPr>
        <p:spPr bwMode="auto">
          <a:xfrm>
            <a:off x="5981644" y="2532460"/>
            <a:ext cx="119192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dirty="0" err="1">
                <a:solidFill>
                  <a:srgbClr val="FF0000"/>
                </a:solidFill>
                <a:latin typeface="Tahoma" charset="0"/>
              </a:rPr>
              <a:t>parassimpático</a:t>
            </a:r>
            <a:endParaRPr lang="en-US" sz="1200" dirty="0">
              <a:solidFill>
                <a:srgbClr val="FF0000"/>
              </a:solidFill>
              <a:latin typeface="Tahoma" charset="0"/>
            </a:endParaRPr>
          </a:p>
        </p:txBody>
      </p:sp>
      <p:sp>
        <p:nvSpPr>
          <p:cNvPr id="10254" name="Text Box 17"/>
          <p:cNvSpPr txBox="1">
            <a:spLocks noChangeArrowheads="1"/>
          </p:cNvSpPr>
          <p:nvPr/>
        </p:nvSpPr>
        <p:spPr bwMode="auto">
          <a:xfrm>
            <a:off x="6183911" y="4001692"/>
            <a:ext cx="7873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a:solidFill>
                  <a:srgbClr val="FF0000"/>
                </a:solidFill>
                <a:latin typeface="Tahoma" charset="0"/>
              </a:rPr>
              <a:t>somático</a:t>
            </a:r>
            <a:endParaRPr lang="en-US" sz="1200" dirty="0">
              <a:solidFill>
                <a:srgbClr val="FF0000"/>
              </a:solidFill>
              <a:latin typeface="Tahoma" charset="0"/>
            </a:endParaRPr>
          </a:p>
        </p:txBody>
      </p:sp>
      <p:sp>
        <p:nvSpPr>
          <p:cNvPr id="10255" name="Freeform 18"/>
          <p:cNvSpPr>
            <a:spLocks/>
          </p:cNvSpPr>
          <p:nvPr/>
        </p:nvSpPr>
        <p:spPr bwMode="auto">
          <a:xfrm>
            <a:off x="3392092" y="2869407"/>
            <a:ext cx="2987278" cy="1921669"/>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6" name="Freeform 19"/>
          <p:cNvSpPr>
            <a:spLocks/>
          </p:cNvSpPr>
          <p:nvPr/>
        </p:nvSpPr>
        <p:spPr bwMode="auto">
          <a:xfrm>
            <a:off x="3371851" y="3093245"/>
            <a:ext cx="3132535" cy="1813322"/>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7" name="Freeform 20"/>
          <p:cNvSpPr>
            <a:spLocks/>
          </p:cNvSpPr>
          <p:nvPr/>
        </p:nvSpPr>
        <p:spPr bwMode="auto">
          <a:xfrm>
            <a:off x="3339705" y="3303985"/>
            <a:ext cx="3217069" cy="1679972"/>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8" name="Freeform 21"/>
          <p:cNvSpPr>
            <a:spLocks/>
          </p:cNvSpPr>
          <p:nvPr/>
        </p:nvSpPr>
        <p:spPr bwMode="auto">
          <a:xfrm>
            <a:off x="2464594" y="4482704"/>
            <a:ext cx="3696891" cy="952500"/>
          </a:xfrm>
          <a:custGeom>
            <a:avLst/>
            <a:gdLst>
              <a:gd name="T0" fmla="*/ 623 w 3308"/>
              <a:gd name="T1" fmla="*/ 0 h 852"/>
              <a:gd name="T2" fmla="*/ 308 w 3308"/>
              <a:gd name="T3" fmla="*/ 44 h 852"/>
              <a:gd name="T4" fmla="*/ 47 w 3308"/>
              <a:gd name="T5" fmla="*/ 207 h 852"/>
              <a:gd name="T6" fmla="*/ 26 w 3308"/>
              <a:gd name="T7" fmla="*/ 500 h 852"/>
              <a:gd name="T8" fmla="*/ 189 w 3308"/>
              <a:gd name="T9" fmla="*/ 761 h 852"/>
              <a:gd name="T10" fmla="*/ 558 w 3308"/>
              <a:gd name="T11" fmla="*/ 848 h 852"/>
              <a:gd name="T12" fmla="*/ 1297 w 3308"/>
              <a:gd name="T13" fmla="*/ 783 h 852"/>
              <a:gd name="T14" fmla="*/ 2091 w 3308"/>
              <a:gd name="T15" fmla="*/ 609 h 852"/>
              <a:gd name="T16" fmla="*/ 2916 w 3308"/>
              <a:gd name="T17" fmla="*/ 598 h 852"/>
              <a:gd name="T18" fmla="*/ 3308 w 3308"/>
              <a:gd name="T19" fmla="*/ 653 h 8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8"/>
              <a:gd name="T31" fmla="*/ 0 h 852"/>
              <a:gd name="T32" fmla="*/ 3308 w 3308"/>
              <a:gd name="T33" fmla="*/ 852 h 8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8" h="852">
                <a:moveTo>
                  <a:pt x="623" y="0"/>
                </a:moveTo>
                <a:cubicBezTo>
                  <a:pt x="571" y="7"/>
                  <a:pt x="404" y="10"/>
                  <a:pt x="308" y="44"/>
                </a:cubicBezTo>
                <a:cubicBezTo>
                  <a:pt x="212" y="78"/>
                  <a:pt x="94" y="131"/>
                  <a:pt x="47" y="207"/>
                </a:cubicBezTo>
                <a:cubicBezTo>
                  <a:pt x="0" y="283"/>
                  <a:pt x="2" y="408"/>
                  <a:pt x="26" y="500"/>
                </a:cubicBezTo>
                <a:cubicBezTo>
                  <a:pt x="50" y="592"/>
                  <a:pt x="100" y="703"/>
                  <a:pt x="189" y="761"/>
                </a:cubicBezTo>
                <a:cubicBezTo>
                  <a:pt x="278" y="819"/>
                  <a:pt x="373" y="844"/>
                  <a:pt x="558" y="848"/>
                </a:cubicBezTo>
                <a:cubicBezTo>
                  <a:pt x="743" y="852"/>
                  <a:pt x="1042" y="823"/>
                  <a:pt x="1297" y="783"/>
                </a:cubicBezTo>
                <a:cubicBezTo>
                  <a:pt x="1552" y="743"/>
                  <a:pt x="1821" y="640"/>
                  <a:pt x="2091" y="609"/>
                </a:cubicBezTo>
                <a:cubicBezTo>
                  <a:pt x="2361" y="578"/>
                  <a:pt x="2713" y="591"/>
                  <a:pt x="2916" y="598"/>
                </a:cubicBezTo>
                <a:cubicBezTo>
                  <a:pt x="3119" y="605"/>
                  <a:pt x="3213" y="629"/>
                  <a:pt x="3308" y="653"/>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9" name="Freeform 22"/>
          <p:cNvSpPr>
            <a:spLocks/>
          </p:cNvSpPr>
          <p:nvPr/>
        </p:nvSpPr>
        <p:spPr bwMode="auto">
          <a:xfrm>
            <a:off x="2599136" y="4624389"/>
            <a:ext cx="3768328" cy="713185"/>
          </a:xfrm>
          <a:custGeom>
            <a:avLst/>
            <a:gdLst>
              <a:gd name="T0" fmla="*/ 481 w 3371"/>
              <a:gd name="T1" fmla="*/ 15 h 638"/>
              <a:gd name="T2" fmla="*/ 350 w 3371"/>
              <a:gd name="T3" fmla="*/ 4 h 638"/>
              <a:gd name="T4" fmla="*/ 220 w 3371"/>
              <a:gd name="T5" fmla="*/ 4 h 638"/>
              <a:gd name="T6" fmla="*/ 133 w 3371"/>
              <a:gd name="T7" fmla="*/ 26 h 638"/>
              <a:gd name="T8" fmla="*/ 35 w 3371"/>
              <a:gd name="T9" fmla="*/ 113 h 638"/>
              <a:gd name="T10" fmla="*/ 13 w 3371"/>
              <a:gd name="T11" fmla="*/ 308 h 638"/>
              <a:gd name="T12" fmla="*/ 111 w 3371"/>
              <a:gd name="T13" fmla="*/ 515 h 638"/>
              <a:gd name="T14" fmla="*/ 252 w 3371"/>
              <a:gd name="T15" fmla="*/ 602 h 638"/>
              <a:gd name="T16" fmla="*/ 535 w 3371"/>
              <a:gd name="T17" fmla="*/ 634 h 638"/>
              <a:gd name="T18" fmla="*/ 1089 w 3371"/>
              <a:gd name="T19" fmla="*/ 580 h 638"/>
              <a:gd name="T20" fmla="*/ 1926 w 3371"/>
              <a:gd name="T21" fmla="*/ 363 h 638"/>
              <a:gd name="T22" fmla="*/ 2632 w 3371"/>
              <a:gd name="T23" fmla="*/ 265 h 638"/>
              <a:gd name="T24" fmla="*/ 3371 w 3371"/>
              <a:gd name="T25" fmla="*/ 395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71"/>
              <a:gd name="T40" fmla="*/ 0 h 638"/>
              <a:gd name="T41" fmla="*/ 3371 w 3371"/>
              <a:gd name="T42" fmla="*/ 638 h 6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71" h="638">
                <a:moveTo>
                  <a:pt x="481" y="15"/>
                </a:moveTo>
                <a:cubicBezTo>
                  <a:pt x="437" y="10"/>
                  <a:pt x="393" y="6"/>
                  <a:pt x="350" y="4"/>
                </a:cubicBezTo>
                <a:cubicBezTo>
                  <a:pt x="307" y="2"/>
                  <a:pt x="256" y="0"/>
                  <a:pt x="220" y="4"/>
                </a:cubicBezTo>
                <a:cubicBezTo>
                  <a:pt x="184" y="8"/>
                  <a:pt x="164" y="8"/>
                  <a:pt x="133" y="26"/>
                </a:cubicBezTo>
                <a:cubicBezTo>
                  <a:pt x="102" y="44"/>
                  <a:pt x="55" y="66"/>
                  <a:pt x="35" y="113"/>
                </a:cubicBezTo>
                <a:cubicBezTo>
                  <a:pt x="15" y="160"/>
                  <a:pt x="0" y="241"/>
                  <a:pt x="13" y="308"/>
                </a:cubicBezTo>
                <a:cubicBezTo>
                  <a:pt x="26" y="375"/>
                  <a:pt x="71" y="466"/>
                  <a:pt x="111" y="515"/>
                </a:cubicBezTo>
                <a:cubicBezTo>
                  <a:pt x="151" y="564"/>
                  <a:pt x="181" y="582"/>
                  <a:pt x="252" y="602"/>
                </a:cubicBezTo>
                <a:cubicBezTo>
                  <a:pt x="323" y="622"/>
                  <a:pt x="396" y="638"/>
                  <a:pt x="535" y="634"/>
                </a:cubicBezTo>
                <a:cubicBezTo>
                  <a:pt x="674" y="630"/>
                  <a:pt x="857" y="625"/>
                  <a:pt x="1089" y="580"/>
                </a:cubicBezTo>
                <a:cubicBezTo>
                  <a:pt x="1321" y="535"/>
                  <a:pt x="1669" y="415"/>
                  <a:pt x="1926" y="363"/>
                </a:cubicBezTo>
                <a:cubicBezTo>
                  <a:pt x="2183" y="311"/>
                  <a:pt x="2391" y="260"/>
                  <a:pt x="2632" y="265"/>
                </a:cubicBezTo>
                <a:cubicBezTo>
                  <a:pt x="2873" y="270"/>
                  <a:pt x="3122" y="332"/>
                  <a:pt x="3371" y="395"/>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60" name="Text Box 23"/>
          <p:cNvSpPr txBox="1">
            <a:spLocks noChangeArrowheads="1"/>
          </p:cNvSpPr>
          <p:nvPr/>
        </p:nvSpPr>
        <p:spPr bwMode="auto">
          <a:xfrm rot="-1083867">
            <a:off x="3609609" y="4228483"/>
            <a:ext cx="137114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pélvicos</a:t>
            </a:r>
          </a:p>
        </p:txBody>
      </p:sp>
      <p:sp>
        <p:nvSpPr>
          <p:cNvPr id="10261" name="Text Box 24"/>
          <p:cNvSpPr txBox="1">
            <a:spLocks noChangeArrowheads="1"/>
          </p:cNvSpPr>
          <p:nvPr/>
        </p:nvSpPr>
        <p:spPr bwMode="auto">
          <a:xfrm rot="-165689">
            <a:off x="4730113" y="4667823"/>
            <a:ext cx="1509003"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pudendos</a:t>
            </a:r>
          </a:p>
        </p:txBody>
      </p:sp>
      <p:sp>
        <p:nvSpPr>
          <p:cNvPr id="10262" name="Text Box 25"/>
          <p:cNvSpPr txBox="1">
            <a:spLocks noChangeArrowheads="1"/>
          </p:cNvSpPr>
          <p:nvPr/>
        </p:nvSpPr>
        <p:spPr bwMode="auto">
          <a:xfrm>
            <a:off x="1451242" y="2524126"/>
            <a:ext cx="88357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torácica</a:t>
            </a:r>
          </a:p>
        </p:txBody>
      </p:sp>
      <p:sp>
        <p:nvSpPr>
          <p:cNvPr id="10263" name="Text Box 26"/>
          <p:cNvSpPr txBox="1">
            <a:spLocks noChangeArrowheads="1"/>
          </p:cNvSpPr>
          <p:nvPr/>
        </p:nvSpPr>
        <p:spPr bwMode="auto">
          <a:xfrm>
            <a:off x="1529055" y="3542110"/>
            <a:ext cx="79861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lombar</a:t>
            </a:r>
          </a:p>
        </p:txBody>
      </p:sp>
      <p:sp>
        <p:nvSpPr>
          <p:cNvPr id="10264" name="Text Box 27"/>
          <p:cNvSpPr txBox="1">
            <a:spLocks noChangeArrowheads="1"/>
          </p:cNvSpPr>
          <p:nvPr/>
        </p:nvSpPr>
        <p:spPr bwMode="auto">
          <a:xfrm>
            <a:off x="1487111" y="4625579"/>
            <a:ext cx="78579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sacral</a:t>
            </a:r>
          </a:p>
        </p:txBody>
      </p:sp>
      <p:sp>
        <p:nvSpPr>
          <p:cNvPr id="10265" name="Text Box 28"/>
          <p:cNvSpPr txBox="1">
            <a:spLocks noChangeArrowheads="1"/>
          </p:cNvSpPr>
          <p:nvPr/>
        </p:nvSpPr>
        <p:spPr bwMode="auto">
          <a:xfrm>
            <a:off x="3022302" y="2975372"/>
            <a:ext cx="36740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chemeClr val="bg2"/>
                </a:solidFill>
                <a:latin typeface="Tahoma" charset="0"/>
              </a:rPr>
              <a:t>t4</a:t>
            </a:r>
          </a:p>
        </p:txBody>
      </p:sp>
      <p:sp>
        <p:nvSpPr>
          <p:cNvPr id="10266" name="Text Box 29"/>
          <p:cNvSpPr txBox="1">
            <a:spLocks noChangeArrowheads="1"/>
          </p:cNvSpPr>
          <p:nvPr/>
        </p:nvSpPr>
        <p:spPr bwMode="auto">
          <a:xfrm>
            <a:off x="3114207" y="4517232"/>
            <a:ext cx="385042"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chemeClr val="bg2"/>
                </a:solidFill>
                <a:latin typeface="Tahoma" charset="0"/>
              </a:rPr>
              <a:t>s5</a:t>
            </a:r>
          </a:p>
        </p:txBody>
      </p:sp>
      <p:sp>
        <p:nvSpPr>
          <p:cNvPr id="10267" name="Text Box 30"/>
          <p:cNvSpPr txBox="1">
            <a:spLocks noChangeArrowheads="1"/>
          </p:cNvSpPr>
          <p:nvPr/>
        </p:nvSpPr>
        <p:spPr bwMode="auto">
          <a:xfrm rot="-2608623">
            <a:off x="3419170" y="2140127"/>
            <a:ext cx="1768689"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hipogástricos</a:t>
            </a:r>
          </a:p>
        </p:txBody>
      </p:sp>
      <p:sp>
        <p:nvSpPr>
          <p:cNvPr id="227359" name="Text Box 31"/>
          <p:cNvSpPr txBox="1">
            <a:spLocks noChangeArrowheads="1"/>
          </p:cNvSpPr>
          <p:nvPr/>
        </p:nvSpPr>
        <p:spPr bwMode="auto">
          <a:xfrm>
            <a:off x="6743701" y="1796654"/>
            <a:ext cx="1384697" cy="507831"/>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350">
                <a:latin typeface="Tahoma" charset="0"/>
              </a:rPr>
              <a:t>Receptores adrenérgicos</a:t>
            </a:r>
          </a:p>
        </p:txBody>
      </p:sp>
      <p:sp>
        <p:nvSpPr>
          <p:cNvPr id="227360" name="Rectangle 32"/>
          <p:cNvSpPr>
            <a:spLocks noChangeArrowheads="1"/>
          </p:cNvSpPr>
          <p:nvPr/>
        </p:nvSpPr>
        <p:spPr bwMode="auto">
          <a:xfrm>
            <a:off x="6692505" y="3381376"/>
            <a:ext cx="1134665" cy="507831"/>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spcBef>
                <a:spcPct val="50000"/>
              </a:spcBef>
            </a:pPr>
            <a:r>
              <a:rPr lang="en-US" sz="1350">
                <a:latin typeface="Tahoma" charset="0"/>
              </a:rPr>
              <a:t>Receptores colinérgicos</a:t>
            </a:r>
          </a:p>
        </p:txBody>
      </p:sp>
    </p:spTree>
    <p:extLst>
      <p:ext uri="{BB962C8B-B14F-4D97-AF65-F5344CB8AC3E}">
        <p14:creationId xmlns:p14="http://schemas.microsoft.com/office/powerpoint/2010/main" val="467947572"/>
      </p:ext>
    </p:extLst>
  </p:cSld>
  <p:clrMapOvr>
    <a:masterClrMapping/>
  </p:clrMapOvr>
  <p:transition>
    <p:checke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571625" y="2133601"/>
            <a:ext cx="6000750" cy="2241947"/>
          </a:xfrm>
          <a:prstGeom prst="roundRect">
            <a:avLst>
              <a:gd name="adj" fmla="val 0"/>
            </a:avLst>
          </a:prstGeom>
          <a:solidFill>
            <a:srgbClr val="000000">
              <a:alpha val="30196"/>
            </a:srgbClr>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231427" name="Rectangle 3"/>
          <p:cNvSpPr>
            <a:spLocks noChangeArrowheads="1"/>
          </p:cNvSpPr>
          <p:nvPr/>
        </p:nvSpPr>
        <p:spPr bwMode="blackWhite">
          <a:xfrm>
            <a:off x="4569619" y="4698207"/>
            <a:ext cx="2271713" cy="750094"/>
          </a:xfrm>
          <a:prstGeom prst="rect">
            <a:avLst/>
          </a:prstGeom>
          <a:gradFill rotWithShape="1">
            <a:gsLst>
              <a:gs pos="0">
                <a:schemeClr val="tx1">
                  <a:alpha val="39999"/>
                </a:schemeClr>
              </a:gs>
              <a:gs pos="100000">
                <a:schemeClr val="tx1">
                  <a:gamma/>
                  <a:shade val="46275"/>
                  <a:invGamma/>
                  <a:alpha val="0"/>
                </a:schemeClr>
              </a:gs>
            </a:gsLst>
            <a:lin ang="5400000" scaled="1"/>
          </a:gradFill>
          <a:ln w="19050">
            <a:noFill/>
            <a:miter lim="800000"/>
            <a:headEnd/>
            <a:tailEnd/>
          </a:ln>
          <a:effectLst/>
        </p:spPr>
        <p:txBody>
          <a:bodyPr lIns="0" tIns="0" rIns="0" bIns="0"/>
          <a:lstStyle/>
          <a:p>
            <a:pPr algn="ctr" defTabSz="686991">
              <a:buClr>
                <a:schemeClr val="tx2"/>
              </a:buClr>
              <a:defRPr/>
            </a:pPr>
            <a:endParaRPr lang="pt-BR" sz="1200" b="1">
              <a:solidFill>
                <a:srgbClr val="FFFF00"/>
              </a:solidFill>
            </a:endParaRPr>
          </a:p>
          <a:p>
            <a:pPr algn="ctr" defTabSz="686991">
              <a:buClr>
                <a:schemeClr val="tx2"/>
              </a:buClr>
              <a:defRPr/>
            </a:pPr>
            <a:endParaRPr lang="pt-BR" sz="1200" b="1">
              <a:solidFill>
                <a:srgbClr val="FFFF00"/>
              </a:solidFill>
            </a:endParaRPr>
          </a:p>
          <a:p>
            <a:pPr algn="ctr" defTabSz="686991">
              <a:buClr>
                <a:schemeClr val="tx2"/>
              </a:buClr>
              <a:defRPr/>
            </a:pPr>
            <a:r>
              <a:rPr lang="pt-BR" sz="1200" b="1"/>
              <a:t>Detrusor</a:t>
            </a:r>
            <a:endParaRPr lang="en-US" sz="1200" b="1"/>
          </a:p>
        </p:txBody>
      </p:sp>
      <p:grpSp>
        <p:nvGrpSpPr>
          <p:cNvPr id="11268" name="Group 4"/>
          <p:cNvGrpSpPr>
            <a:grpSpLocks/>
          </p:cNvGrpSpPr>
          <p:nvPr/>
        </p:nvGrpSpPr>
        <p:grpSpPr bwMode="auto">
          <a:xfrm>
            <a:off x="5510214" y="3736181"/>
            <a:ext cx="1740694" cy="1238250"/>
            <a:chOff x="3440" y="2370"/>
            <a:chExt cx="1462" cy="1040"/>
          </a:xfrm>
        </p:grpSpPr>
        <p:sp>
          <p:nvSpPr>
            <p:cNvPr id="11296" name="AutoShape 5"/>
            <p:cNvSpPr>
              <a:spLocks noChangeArrowheads="1"/>
            </p:cNvSpPr>
            <p:nvPr/>
          </p:nvSpPr>
          <p:spPr bwMode="auto">
            <a:xfrm>
              <a:off x="3985" y="2546"/>
              <a:ext cx="404" cy="654"/>
            </a:xfrm>
            <a:prstGeom prst="downArrow">
              <a:avLst>
                <a:gd name="adj1" fmla="val 50000"/>
                <a:gd name="adj2" fmla="val 40470"/>
              </a:avLst>
            </a:prstGeom>
            <a:gradFill rotWithShape="1">
              <a:gsLst>
                <a:gs pos="0">
                  <a:srgbClr val="FFFFFF">
                    <a:alpha val="1999"/>
                  </a:srgbClr>
                </a:gs>
                <a:gs pos="100000">
                  <a:srgbClr val="FFFF00"/>
                </a:gs>
              </a:gsLst>
              <a:lin ang="5400000" scaled="1"/>
            </a:gradFill>
            <a:ln w="12700">
              <a:solidFill>
                <a:srgbClr val="333333"/>
              </a:solidFill>
              <a:miter lim="800000"/>
              <a:headEnd type="none" w="sm" len="sm"/>
              <a:tailEnd type="none" w="sm" len="sm"/>
            </a:ln>
          </p:spPr>
          <p:txBody>
            <a:bodyPr vert="eaVert" wrap="none" anchor="ctr"/>
            <a:lstStyle/>
            <a:p>
              <a:endParaRPr lang="pt-BR" sz="1350"/>
            </a:p>
          </p:txBody>
        </p:sp>
        <p:sp>
          <p:nvSpPr>
            <p:cNvPr id="11297" name="Rectangle 6"/>
            <p:cNvSpPr>
              <a:spLocks noChangeArrowheads="1"/>
            </p:cNvSpPr>
            <p:nvPr/>
          </p:nvSpPr>
          <p:spPr bwMode="blackWhite">
            <a:xfrm>
              <a:off x="3440" y="3184"/>
              <a:ext cx="1462"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buClr>
                  <a:schemeClr val="tx2"/>
                </a:buClr>
              </a:pPr>
              <a:r>
                <a:rPr lang="pt-BR" sz="1200" b="1" dirty="0">
                  <a:solidFill>
                    <a:srgbClr val="FF0000"/>
                  </a:solidFill>
                </a:rPr>
                <a:t>contração</a:t>
              </a:r>
              <a:endParaRPr lang="en-US" sz="1200" b="1" dirty="0">
                <a:solidFill>
                  <a:srgbClr val="FF0000"/>
                </a:solidFill>
              </a:endParaRPr>
            </a:p>
          </p:txBody>
        </p:sp>
        <p:sp>
          <p:nvSpPr>
            <p:cNvPr id="11298" name="Oval 7"/>
            <p:cNvSpPr>
              <a:spLocks noChangeArrowheads="1"/>
            </p:cNvSpPr>
            <p:nvPr/>
          </p:nvSpPr>
          <p:spPr bwMode="auto">
            <a:xfrm>
              <a:off x="4201" y="2370"/>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1299" name="Oval 8"/>
            <p:cNvSpPr>
              <a:spLocks noChangeArrowheads="1"/>
            </p:cNvSpPr>
            <p:nvPr/>
          </p:nvSpPr>
          <p:spPr bwMode="auto">
            <a:xfrm>
              <a:off x="3827" y="2378"/>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grpSp>
      <p:grpSp>
        <p:nvGrpSpPr>
          <p:cNvPr id="11269" name="Group 9"/>
          <p:cNvGrpSpPr>
            <a:grpSpLocks/>
          </p:cNvGrpSpPr>
          <p:nvPr/>
        </p:nvGrpSpPr>
        <p:grpSpPr bwMode="auto">
          <a:xfrm>
            <a:off x="4216005" y="3751661"/>
            <a:ext cx="1740694" cy="1378744"/>
            <a:chOff x="2581" y="2431"/>
            <a:chExt cx="1462" cy="1158"/>
          </a:xfrm>
        </p:grpSpPr>
        <p:sp>
          <p:nvSpPr>
            <p:cNvPr id="11293" name="AutoShape 10"/>
            <p:cNvSpPr>
              <a:spLocks noChangeArrowheads="1"/>
            </p:cNvSpPr>
            <p:nvPr/>
          </p:nvSpPr>
          <p:spPr bwMode="auto">
            <a:xfrm>
              <a:off x="3126" y="2683"/>
              <a:ext cx="404" cy="654"/>
            </a:xfrm>
            <a:prstGeom prst="downArrow">
              <a:avLst>
                <a:gd name="adj1" fmla="val 50000"/>
                <a:gd name="adj2" fmla="val 40470"/>
              </a:avLst>
            </a:prstGeom>
            <a:gradFill rotWithShape="1">
              <a:gsLst>
                <a:gs pos="0">
                  <a:srgbClr val="FFFFFF">
                    <a:alpha val="1999"/>
                  </a:srgbClr>
                </a:gs>
                <a:gs pos="100000">
                  <a:srgbClr val="FFFF00"/>
                </a:gs>
              </a:gsLst>
              <a:lin ang="5400000" scaled="1"/>
            </a:gradFill>
            <a:ln w="12700">
              <a:solidFill>
                <a:srgbClr val="333333"/>
              </a:solidFill>
              <a:miter lim="800000"/>
              <a:headEnd type="none" w="sm" len="sm"/>
              <a:tailEnd type="none" w="sm" len="sm"/>
            </a:ln>
          </p:spPr>
          <p:txBody>
            <a:bodyPr vert="eaVert" wrap="none" anchor="ctr"/>
            <a:lstStyle/>
            <a:p>
              <a:endParaRPr lang="pt-BR" sz="1350"/>
            </a:p>
          </p:txBody>
        </p:sp>
        <p:sp>
          <p:nvSpPr>
            <p:cNvPr id="11294" name="Oval 11"/>
            <p:cNvSpPr>
              <a:spLocks noChangeArrowheads="1"/>
            </p:cNvSpPr>
            <p:nvPr/>
          </p:nvSpPr>
          <p:spPr bwMode="auto">
            <a:xfrm>
              <a:off x="3156" y="2431"/>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1295" name="Rectangle 12"/>
            <p:cNvSpPr>
              <a:spLocks noChangeArrowheads="1"/>
            </p:cNvSpPr>
            <p:nvPr/>
          </p:nvSpPr>
          <p:spPr bwMode="blackWhite">
            <a:xfrm>
              <a:off x="2581" y="3321"/>
              <a:ext cx="1462"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buClr>
                  <a:schemeClr val="tx2"/>
                </a:buClr>
              </a:pPr>
              <a:r>
                <a:rPr lang="pt-BR" sz="1200" b="1" dirty="0">
                  <a:solidFill>
                    <a:srgbClr val="FF0000"/>
                  </a:solidFill>
                </a:rPr>
                <a:t>relaxamento</a:t>
              </a:r>
              <a:endParaRPr lang="en-US" sz="1200" b="1" dirty="0">
                <a:solidFill>
                  <a:srgbClr val="FF0000"/>
                </a:solidFill>
              </a:endParaRPr>
            </a:p>
          </p:txBody>
        </p:sp>
      </p:grpSp>
      <p:sp>
        <p:nvSpPr>
          <p:cNvPr id="11270" name="Rectangle 14"/>
          <p:cNvSpPr>
            <a:spLocks noChangeArrowheads="1"/>
          </p:cNvSpPr>
          <p:nvPr/>
        </p:nvSpPr>
        <p:spPr bwMode="auto">
          <a:xfrm>
            <a:off x="1143000" y="952501"/>
            <a:ext cx="6858000" cy="527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b"/>
          <a:lstStyle/>
          <a:p>
            <a:pPr algn="ctr" eaLnBrk="0" hangingPunct="0">
              <a:lnSpc>
                <a:spcPct val="90000"/>
              </a:lnSpc>
            </a:pPr>
            <a:r>
              <a:rPr lang="pt-BR" sz="2400" b="1">
                <a:solidFill>
                  <a:schemeClr val="tx2"/>
                </a:solidFill>
                <a:latin typeface="Arial Narrow" charset="0"/>
              </a:rPr>
              <a:t>Neurotransmissores do SNA</a:t>
            </a:r>
            <a:endParaRPr lang="en-US" sz="2400" b="1">
              <a:solidFill>
                <a:schemeClr val="tx2"/>
              </a:solidFill>
              <a:latin typeface="Arial Narrow" charset="0"/>
            </a:endParaRPr>
          </a:p>
        </p:txBody>
      </p:sp>
      <p:sp>
        <p:nvSpPr>
          <p:cNvPr id="11271" name="Rectangle 15"/>
          <p:cNvSpPr>
            <a:spLocks noChangeArrowheads="1"/>
          </p:cNvSpPr>
          <p:nvPr/>
        </p:nvSpPr>
        <p:spPr bwMode="blackWhite">
          <a:xfrm>
            <a:off x="5462587" y="3481388"/>
            <a:ext cx="2214563"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Muscarínicos  (</a:t>
            </a:r>
            <a:r>
              <a:rPr lang="pt-BR" sz="1350" b="1">
                <a:cs typeface="Times New Roman" charset="0"/>
              </a:rPr>
              <a:t>M</a:t>
            </a:r>
            <a:r>
              <a:rPr lang="pt-BR" sz="1350" b="1" baseline="-30000">
                <a:cs typeface="Times New Roman" charset="0"/>
              </a:rPr>
              <a:t>1</a:t>
            </a:r>
            <a:r>
              <a:rPr lang="pt-BR" sz="1350" b="1">
                <a:cs typeface="Times New Roman" charset="0"/>
              </a:rPr>
              <a:t>, </a:t>
            </a:r>
          </a:p>
          <a:p>
            <a:pPr algn="ctr" defTabSz="686991">
              <a:spcBef>
                <a:spcPct val="80000"/>
              </a:spcBef>
              <a:buClr>
                <a:schemeClr val="tx2"/>
              </a:buClr>
            </a:pPr>
            <a:r>
              <a:rPr lang="pt-BR" sz="1350" b="1">
                <a:cs typeface="Times New Roman" charset="0"/>
              </a:rPr>
              <a:t>M</a:t>
            </a:r>
            <a:r>
              <a:rPr lang="pt-BR" sz="1350" b="1" baseline="-30000">
                <a:cs typeface="Times New Roman" charset="0"/>
              </a:rPr>
              <a:t>2 </a:t>
            </a:r>
            <a:r>
              <a:rPr lang="pt-BR" sz="1350" b="1">
                <a:cs typeface="Times New Roman" charset="0"/>
              </a:rPr>
              <a:t>, M</a:t>
            </a:r>
            <a:r>
              <a:rPr lang="pt-BR" sz="1350" b="1" baseline="-30000">
                <a:cs typeface="Times New Roman" charset="0"/>
              </a:rPr>
              <a:t>3, </a:t>
            </a:r>
            <a:r>
              <a:rPr lang="pt-BR" sz="1350" b="1">
                <a:cs typeface="Times New Roman" charset="0"/>
              </a:rPr>
              <a:t>M</a:t>
            </a:r>
            <a:r>
              <a:rPr lang="pt-BR" sz="1350" b="1" baseline="-30000">
                <a:cs typeface="Times New Roman" charset="0"/>
              </a:rPr>
              <a:t>4,  </a:t>
            </a:r>
            <a:r>
              <a:rPr lang="pt-BR" sz="1350" b="1">
                <a:cs typeface="Times New Roman" charset="0"/>
              </a:rPr>
              <a:t>M</a:t>
            </a:r>
            <a:r>
              <a:rPr lang="pt-BR" sz="1350" b="1" baseline="-30000">
                <a:cs typeface="Times New Roman" charset="0"/>
              </a:rPr>
              <a:t>5</a:t>
            </a:r>
            <a:r>
              <a:rPr lang="pt-BR" sz="1350" b="1"/>
              <a:t>)</a:t>
            </a:r>
          </a:p>
          <a:p>
            <a:pPr algn="ctr" defTabSz="686991">
              <a:spcBef>
                <a:spcPct val="80000"/>
              </a:spcBef>
              <a:buClr>
                <a:schemeClr val="tx2"/>
              </a:buClr>
            </a:pPr>
            <a:r>
              <a:rPr lang="pt-BR" sz="1350" b="1"/>
              <a:t>  </a:t>
            </a:r>
            <a:endParaRPr lang="en-US" sz="1350" b="1">
              <a:solidFill>
                <a:schemeClr val="accent2"/>
              </a:solidFill>
            </a:endParaRPr>
          </a:p>
        </p:txBody>
      </p:sp>
      <p:sp>
        <p:nvSpPr>
          <p:cNvPr id="11272" name="Rectangle 16"/>
          <p:cNvSpPr>
            <a:spLocks noChangeArrowheads="1"/>
          </p:cNvSpPr>
          <p:nvPr/>
        </p:nvSpPr>
        <p:spPr bwMode="blackWhite">
          <a:xfrm>
            <a:off x="3699272" y="3481388"/>
            <a:ext cx="177165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cs typeface="Times New Roman" charset="0"/>
              </a:rPr>
              <a:t>  α  ( α</a:t>
            </a:r>
            <a:r>
              <a:rPr lang="pt-BR" sz="1350" b="1" baseline="-30000">
                <a:cs typeface="Times New Roman" charset="0"/>
              </a:rPr>
              <a:t> 1</a:t>
            </a:r>
            <a:r>
              <a:rPr lang="pt-BR" sz="1350" b="1">
                <a:cs typeface="Times New Roman" charset="0"/>
              </a:rPr>
              <a:t>  e  α</a:t>
            </a:r>
            <a:r>
              <a:rPr lang="pt-BR" sz="1350" b="1" baseline="-30000">
                <a:cs typeface="Times New Roman" charset="0"/>
              </a:rPr>
              <a:t>2</a:t>
            </a:r>
            <a:r>
              <a:rPr lang="pt-BR" sz="1350" b="1">
                <a:cs typeface="Times New Roman" charset="0"/>
              </a:rPr>
              <a:t>)</a:t>
            </a:r>
          </a:p>
          <a:p>
            <a:pPr algn="ctr" defTabSz="686991">
              <a:spcBef>
                <a:spcPct val="80000"/>
              </a:spcBef>
              <a:buClr>
                <a:schemeClr val="tx2"/>
              </a:buClr>
            </a:pPr>
            <a:r>
              <a:rPr lang="pt-BR" sz="1350" b="1">
                <a:cs typeface="Times New Roman" charset="0"/>
              </a:rPr>
              <a:t>  β</a:t>
            </a:r>
            <a:r>
              <a:rPr lang="en-US" sz="1350" b="1">
                <a:cs typeface="Times New Roman" charset="0"/>
              </a:rPr>
              <a:t> </a:t>
            </a:r>
            <a:r>
              <a:rPr lang="pt-BR" sz="1350" b="1">
                <a:cs typeface="Times New Roman" charset="0"/>
              </a:rPr>
              <a:t> ( β</a:t>
            </a:r>
            <a:r>
              <a:rPr lang="pt-BR" sz="1350" b="1" baseline="-30000">
                <a:cs typeface="Times New Roman" charset="0"/>
              </a:rPr>
              <a:t>1  </a:t>
            </a:r>
            <a:r>
              <a:rPr lang="pt-BR" sz="1350" b="1">
                <a:cs typeface="Times New Roman" charset="0"/>
              </a:rPr>
              <a:t>e  β</a:t>
            </a:r>
            <a:r>
              <a:rPr lang="pt-BR" sz="1350" b="1" baseline="-30000">
                <a:cs typeface="Times New Roman" charset="0"/>
              </a:rPr>
              <a:t>2</a:t>
            </a:r>
            <a:r>
              <a:rPr lang="en-US" sz="1350" b="1">
                <a:cs typeface="Times New Roman" charset="0"/>
              </a:rPr>
              <a:t> </a:t>
            </a:r>
          </a:p>
        </p:txBody>
      </p:sp>
      <p:sp>
        <p:nvSpPr>
          <p:cNvPr id="11273" name="Rectangle 17"/>
          <p:cNvSpPr>
            <a:spLocks noChangeArrowheads="1"/>
          </p:cNvSpPr>
          <p:nvPr/>
        </p:nvSpPr>
        <p:spPr bwMode="blackWhite">
          <a:xfrm>
            <a:off x="1610917" y="3481388"/>
            <a:ext cx="2431256"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Principais</a:t>
            </a:r>
          </a:p>
          <a:p>
            <a:pPr defTabSz="686991">
              <a:spcBef>
                <a:spcPct val="80000"/>
              </a:spcBef>
              <a:buClr>
                <a:schemeClr val="tx2"/>
              </a:buClr>
            </a:pPr>
            <a:r>
              <a:rPr lang="pt-BR" sz="1350" b="1"/>
              <a:t>receptores</a:t>
            </a:r>
            <a:endParaRPr lang="en-US" sz="1350" b="1"/>
          </a:p>
        </p:txBody>
      </p:sp>
      <p:sp>
        <p:nvSpPr>
          <p:cNvPr id="11274" name="Rectangle 18"/>
          <p:cNvSpPr>
            <a:spLocks noChangeArrowheads="1"/>
          </p:cNvSpPr>
          <p:nvPr/>
        </p:nvSpPr>
        <p:spPr bwMode="blackWhite">
          <a:xfrm>
            <a:off x="5320905" y="2751535"/>
            <a:ext cx="249793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Acetilcolina</a:t>
            </a:r>
            <a:endParaRPr lang="en-US" sz="1350" b="1"/>
          </a:p>
        </p:txBody>
      </p:sp>
      <p:sp>
        <p:nvSpPr>
          <p:cNvPr id="11275" name="Rectangle 19"/>
          <p:cNvSpPr>
            <a:spLocks noChangeArrowheads="1"/>
          </p:cNvSpPr>
          <p:nvPr/>
        </p:nvSpPr>
        <p:spPr bwMode="blackWhite">
          <a:xfrm>
            <a:off x="3699272" y="2751535"/>
            <a:ext cx="17716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Adrenalina e  </a:t>
            </a:r>
          </a:p>
          <a:p>
            <a:pPr algn="ctr" defTabSz="686991">
              <a:spcBef>
                <a:spcPct val="80000"/>
              </a:spcBef>
              <a:buClr>
                <a:schemeClr val="tx2"/>
              </a:buClr>
            </a:pPr>
            <a:r>
              <a:rPr lang="pt-BR" sz="1350" b="1"/>
              <a:t>  Noradrenalina</a:t>
            </a:r>
            <a:endParaRPr lang="en-US" sz="1350" b="1"/>
          </a:p>
        </p:txBody>
      </p:sp>
      <p:sp>
        <p:nvSpPr>
          <p:cNvPr id="11276" name="Rectangle 20"/>
          <p:cNvSpPr>
            <a:spLocks noChangeArrowheads="1"/>
          </p:cNvSpPr>
          <p:nvPr/>
        </p:nvSpPr>
        <p:spPr bwMode="blackWhite">
          <a:xfrm>
            <a:off x="1610917" y="2751535"/>
            <a:ext cx="2431256"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Principais Neurotransmis.</a:t>
            </a:r>
            <a:endParaRPr lang="en-US" sz="1350" b="1"/>
          </a:p>
        </p:txBody>
      </p:sp>
      <p:sp>
        <p:nvSpPr>
          <p:cNvPr id="11277" name="Rectangle 21"/>
          <p:cNvSpPr>
            <a:spLocks noChangeArrowheads="1"/>
          </p:cNvSpPr>
          <p:nvPr/>
        </p:nvSpPr>
        <p:spPr bwMode="blackWhite">
          <a:xfrm>
            <a:off x="5320905" y="2169319"/>
            <a:ext cx="2497931"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Colinérgicos</a:t>
            </a:r>
            <a:endParaRPr lang="en-US" sz="1350" b="1"/>
          </a:p>
        </p:txBody>
      </p:sp>
      <p:sp>
        <p:nvSpPr>
          <p:cNvPr id="11278" name="Rectangle 22"/>
          <p:cNvSpPr>
            <a:spLocks noChangeArrowheads="1"/>
          </p:cNvSpPr>
          <p:nvPr/>
        </p:nvSpPr>
        <p:spPr bwMode="blackWhite">
          <a:xfrm>
            <a:off x="3699272" y="2169319"/>
            <a:ext cx="177165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Adrenérgicos</a:t>
            </a:r>
            <a:endParaRPr lang="en-US" sz="1350" b="1"/>
          </a:p>
        </p:txBody>
      </p:sp>
      <p:sp>
        <p:nvSpPr>
          <p:cNvPr id="11279" name="Rectangle 23"/>
          <p:cNvSpPr>
            <a:spLocks noChangeArrowheads="1"/>
          </p:cNvSpPr>
          <p:nvPr/>
        </p:nvSpPr>
        <p:spPr bwMode="blackWhite">
          <a:xfrm>
            <a:off x="1610916" y="2169319"/>
            <a:ext cx="2246709"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Neurotransmissores e Receptores</a:t>
            </a:r>
            <a:endParaRPr lang="en-US" sz="1350" b="1"/>
          </a:p>
        </p:txBody>
      </p:sp>
      <p:sp>
        <p:nvSpPr>
          <p:cNvPr id="11280" name="Rectangle 24"/>
          <p:cNvSpPr>
            <a:spLocks noChangeArrowheads="1"/>
          </p:cNvSpPr>
          <p:nvPr/>
        </p:nvSpPr>
        <p:spPr bwMode="blackWhite">
          <a:xfrm>
            <a:off x="5310189" y="1643064"/>
            <a:ext cx="2497931" cy="383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dirty="0">
                <a:solidFill>
                  <a:srgbClr val="FFFF00"/>
                </a:solidFill>
              </a:rPr>
              <a:t>  </a:t>
            </a:r>
            <a:r>
              <a:rPr lang="pt-BR" sz="1350" b="1" dirty="0">
                <a:solidFill>
                  <a:srgbClr val="FF0000"/>
                </a:solidFill>
              </a:rPr>
              <a:t>Parassimpático</a:t>
            </a:r>
            <a:endParaRPr lang="en-US" sz="1350" b="1" dirty="0">
              <a:solidFill>
                <a:srgbClr val="FF0000"/>
              </a:solidFill>
            </a:endParaRPr>
          </a:p>
        </p:txBody>
      </p:sp>
      <p:sp>
        <p:nvSpPr>
          <p:cNvPr id="11281" name="Rectangle 25"/>
          <p:cNvSpPr>
            <a:spLocks noChangeArrowheads="1"/>
          </p:cNvSpPr>
          <p:nvPr/>
        </p:nvSpPr>
        <p:spPr bwMode="blackWhite">
          <a:xfrm>
            <a:off x="3731419" y="1657351"/>
            <a:ext cx="1771650" cy="383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dirty="0">
                <a:solidFill>
                  <a:srgbClr val="FFFF00"/>
                </a:solidFill>
              </a:rPr>
              <a:t>  </a:t>
            </a:r>
            <a:r>
              <a:rPr lang="pt-BR" sz="1350" b="1" dirty="0">
                <a:solidFill>
                  <a:srgbClr val="FF0000"/>
                </a:solidFill>
              </a:rPr>
              <a:t>Simpático</a:t>
            </a:r>
            <a:endParaRPr lang="en-US" sz="1350" b="1" dirty="0">
              <a:solidFill>
                <a:srgbClr val="FF0000"/>
              </a:solidFill>
            </a:endParaRPr>
          </a:p>
        </p:txBody>
      </p:sp>
      <p:sp>
        <p:nvSpPr>
          <p:cNvPr id="11282" name="Line 26"/>
          <p:cNvSpPr>
            <a:spLocks noChangeShapeType="1"/>
          </p:cNvSpPr>
          <p:nvPr/>
        </p:nvSpPr>
        <p:spPr bwMode="blackWhite">
          <a:xfrm>
            <a:off x="1569244" y="2137172"/>
            <a:ext cx="600551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sz="1350"/>
          </a:p>
        </p:txBody>
      </p:sp>
      <p:sp>
        <p:nvSpPr>
          <p:cNvPr id="11283" name="Line 27"/>
          <p:cNvSpPr>
            <a:spLocks noChangeShapeType="1"/>
          </p:cNvSpPr>
          <p:nvPr/>
        </p:nvSpPr>
        <p:spPr bwMode="blackWhite">
          <a:xfrm>
            <a:off x="1569244" y="4370785"/>
            <a:ext cx="600551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sz="1350"/>
          </a:p>
        </p:txBody>
      </p:sp>
      <p:grpSp>
        <p:nvGrpSpPr>
          <p:cNvPr id="11284" name="Group 28"/>
          <p:cNvGrpSpPr>
            <a:grpSpLocks/>
          </p:cNvGrpSpPr>
          <p:nvPr/>
        </p:nvGrpSpPr>
        <p:grpSpPr bwMode="auto">
          <a:xfrm>
            <a:off x="1509713" y="4412457"/>
            <a:ext cx="1753791" cy="588169"/>
            <a:chOff x="308" y="2986"/>
            <a:chExt cx="1473" cy="494"/>
          </a:xfrm>
        </p:grpSpPr>
        <p:sp>
          <p:nvSpPr>
            <p:cNvPr id="11291" name="Oval 29"/>
            <p:cNvSpPr>
              <a:spLocks noChangeArrowheads="1"/>
            </p:cNvSpPr>
            <p:nvPr/>
          </p:nvSpPr>
          <p:spPr bwMode="auto">
            <a:xfrm>
              <a:off x="308" y="3014"/>
              <a:ext cx="352" cy="353"/>
            </a:xfrm>
            <a:prstGeom prst="ellipse">
              <a:avLst/>
            </a:prstGeom>
            <a:noFill/>
            <a:ln w="38100">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350">
                <a:highlight>
                  <a:srgbClr val="0000FF"/>
                </a:highlight>
              </a:endParaRPr>
            </a:p>
            <a:p>
              <a:pPr algn="ctr"/>
              <a:endParaRPr lang="en-US" sz="1350">
                <a:highlight>
                  <a:srgbClr val="0000FF"/>
                </a:highlight>
              </a:endParaRPr>
            </a:p>
          </p:txBody>
        </p:sp>
        <p:sp>
          <p:nvSpPr>
            <p:cNvPr id="11292" name="Rectangle 30"/>
            <p:cNvSpPr>
              <a:spLocks noChangeArrowheads="1"/>
            </p:cNvSpPr>
            <p:nvPr/>
          </p:nvSpPr>
          <p:spPr bwMode="blackWhite">
            <a:xfrm>
              <a:off x="688" y="2986"/>
              <a:ext cx="1093"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200" b="1"/>
                <a:t>Quando</a:t>
              </a:r>
            </a:p>
            <a:p>
              <a:pPr defTabSz="686991">
                <a:spcBef>
                  <a:spcPct val="80000"/>
                </a:spcBef>
                <a:buClr>
                  <a:schemeClr val="tx2"/>
                </a:buClr>
              </a:pPr>
              <a:r>
                <a:rPr lang="pt-BR" sz="1200" b="1"/>
                <a:t>estimulados</a:t>
              </a:r>
              <a:endParaRPr lang="en-US" sz="1200" b="1"/>
            </a:p>
          </p:txBody>
        </p:sp>
      </p:grpSp>
      <p:sp>
        <p:nvSpPr>
          <p:cNvPr id="11285" name="Oval 37"/>
          <p:cNvSpPr>
            <a:spLocks noChangeArrowheads="1"/>
          </p:cNvSpPr>
          <p:nvPr/>
        </p:nvSpPr>
        <p:spPr bwMode="auto">
          <a:xfrm>
            <a:off x="4814888" y="3779806"/>
            <a:ext cx="352425" cy="390192"/>
          </a:xfrm>
          <a:prstGeom prst="ellipse">
            <a:avLst/>
          </a:prstGeom>
          <a:noFill/>
          <a:ln w="19050">
            <a:solidFill>
              <a:srgbClr val="FFFF66"/>
            </a:solidFill>
            <a:round/>
            <a:headEnd/>
            <a:tailEnd/>
          </a:ln>
          <a:extLst>
            <a:ext uri="{909E8E84-426E-40dd-AFC4-6F175D3DCCD1}">
              <a14:hiddenFill xmlns:a14="http://schemas.microsoft.com/office/drawing/2010/main" xmlns="">
                <a:solidFill>
                  <a:srgbClr val="FFFFFF"/>
                </a:solidFill>
              </a14:hiddenFill>
            </a:ext>
          </a:extLst>
        </p:spPr>
        <p:txBody>
          <a:bodyPr lIns="69056" tIns="34529" rIns="69056" bIns="34529" anchor="ctr">
            <a:spAutoFit/>
          </a:bodyPr>
          <a:lstStyle/>
          <a:p>
            <a:pPr algn="ctr"/>
            <a:endParaRPr lang="en-US" sz="1350"/>
          </a:p>
        </p:txBody>
      </p:sp>
      <p:sp>
        <p:nvSpPr>
          <p:cNvPr id="11286" name="Oval 39"/>
          <p:cNvSpPr>
            <a:spLocks noChangeArrowheads="1"/>
          </p:cNvSpPr>
          <p:nvPr/>
        </p:nvSpPr>
        <p:spPr bwMode="auto">
          <a:xfrm>
            <a:off x="6249591" y="3776234"/>
            <a:ext cx="309563" cy="390192"/>
          </a:xfrm>
          <a:prstGeom prst="ellipse">
            <a:avLst/>
          </a:prstGeom>
          <a:noFill/>
          <a:ln w="19050">
            <a:solidFill>
              <a:srgbClr val="FFFF66"/>
            </a:solidFill>
            <a:round/>
            <a:headEnd/>
            <a:tailEnd/>
          </a:ln>
          <a:extLst>
            <a:ext uri="{909E8E84-426E-40dd-AFC4-6F175D3DCCD1}">
              <a14:hiddenFill xmlns:a14="http://schemas.microsoft.com/office/drawing/2010/main" xmlns="">
                <a:solidFill>
                  <a:srgbClr val="FFFFFF"/>
                </a:solidFill>
              </a14:hiddenFill>
            </a:ext>
          </a:extLst>
        </p:spPr>
        <p:txBody>
          <a:bodyPr lIns="69056" tIns="34529" rIns="69056" bIns="34529" anchor="ctr">
            <a:spAutoFit/>
          </a:bodyPr>
          <a:lstStyle/>
          <a:p>
            <a:pPr algn="ctr"/>
            <a:endParaRPr lang="en-US" sz="1350"/>
          </a:p>
        </p:txBody>
      </p:sp>
      <p:grpSp>
        <p:nvGrpSpPr>
          <p:cNvPr id="11287" name="Group 45"/>
          <p:cNvGrpSpPr>
            <a:grpSpLocks/>
          </p:cNvGrpSpPr>
          <p:nvPr/>
        </p:nvGrpSpPr>
        <p:grpSpPr bwMode="auto">
          <a:xfrm>
            <a:off x="1674020" y="4537473"/>
            <a:ext cx="102394" cy="245269"/>
            <a:chOff x="1685" y="3550"/>
            <a:chExt cx="86" cy="206"/>
          </a:xfrm>
        </p:grpSpPr>
        <p:sp>
          <p:nvSpPr>
            <p:cNvPr id="11288" name="Line 42"/>
            <p:cNvSpPr>
              <a:spLocks noChangeShapeType="1"/>
            </p:cNvSpPr>
            <p:nvPr/>
          </p:nvSpPr>
          <p:spPr bwMode="auto">
            <a:xfrm flipH="1">
              <a:off x="1685" y="3550"/>
              <a:ext cx="86" cy="115"/>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sp>
          <p:nvSpPr>
            <p:cNvPr id="11289" name="Line 43"/>
            <p:cNvSpPr>
              <a:spLocks noChangeShapeType="1"/>
            </p:cNvSpPr>
            <p:nvPr/>
          </p:nvSpPr>
          <p:spPr bwMode="auto">
            <a:xfrm flipV="1">
              <a:off x="1689" y="3651"/>
              <a:ext cx="69" cy="12"/>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sp>
          <p:nvSpPr>
            <p:cNvPr id="11290" name="Line 44"/>
            <p:cNvSpPr>
              <a:spLocks noChangeShapeType="1"/>
            </p:cNvSpPr>
            <p:nvPr/>
          </p:nvSpPr>
          <p:spPr bwMode="auto">
            <a:xfrm flipH="1">
              <a:off x="1689" y="3657"/>
              <a:ext cx="69" cy="99"/>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grpSp>
    </p:spTree>
    <p:extLst>
      <p:ext uri="{BB962C8B-B14F-4D97-AF65-F5344CB8AC3E}">
        <p14:creationId xmlns:p14="http://schemas.microsoft.com/office/powerpoint/2010/main" val="2247939166"/>
      </p:ext>
    </p:extLst>
  </p:cSld>
  <p:clrMapOvr>
    <a:masterClrMapping/>
  </p:clrMapOvr>
  <p:transition>
    <p:comb/>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bexi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61" y="1052512"/>
            <a:ext cx="4658915" cy="43207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93994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p:txBody>
          <a:bodyPr/>
          <a:lstStyle/>
          <a:p>
            <a:r>
              <a:rPr lang="pt-BR"/>
              <a:t>ESVAZIAMENTO VESICAL</a:t>
            </a:r>
          </a:p>
        </p:txBody>
      </p:sp>
      <p:pic>
        <p:nvPicPr>
          <p:cNvPr id="21512" name="Picture 8" descr="bexiga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970485"/>
            <a:ext cx="6858000" cy="37671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1514" name="Line 10"/>
          <p:cNvSpPr>
            <a:spLocks noChangeShapeType="1"/>
          </p:cNvSpPr>
          <p:nvPr/>
        </p:nvSpPr>
        <p:spPr bwMode="auto">
          <a:xfrm>
            <a:off x="2250283" y="2132411"/>
            <a:ext cx="269081" cy="4869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6" name="Line 12"/>
          <p:cNvSpPr>
            <a:spLocks noChangeShapeType="1"/>
          </p:cNvSpPr>
          <p:nvPr/>
        </p:nvSpPr>
        <p:spPr bwMode="auto">
          <a:xfrm>
            <a:off x="2465785" y="2187179"/>
            <a:ext cx="270272" cy="64770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7" name="Line 13"/>
          <p:cNvSpPr>
            <a:spLocks noChangeShapeType="1"/>
          </p:cNvSpPr>
          <p:nvPr/>
        </p:nvSpPr>
        <p:spPr bwMode="auto">
          <a:xfrm>
            <a:off x="3113486" y="2132411"/>
            <a:ext cx="54769" cy="64889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8" name="Line 14"/>
          <p:cNvSpPr>
            <a:spLocks noChangeShapeType="1"/>
          </p:cNvSpPr>
          <p:nvPr/>
        </p:nvSpPr>
        <p:spPr bwMode="auto">
          <a:xfrm flipH="1">
            <a:off x="3654028" y="2240757"/>
            <a:ext cx="270272" cy="540544"/>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9" name="Line 15"/>
          <p:cNvSpPr>
            <a:spLocks noChangeShapeType="1"/>
          </p:cNvSpPr>
          <p:nvPr/>
        </p:nvSpPr>
        <p:spPr bwMode="auto">
          <a:xfrm flipH="1">
            <a:off x="3330180" y="3752850"/>
            <a:ext cx="53578" cy="1620441"/>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20" name="Line 16"/>
          <p:cNvSpPr>
            <a:spLocks noChangeShapeType="1"/>
          </p:cNvSpPr>
          <p:nvPr/>
        </p:nvSpPr>
        <p:spPr bwMode="auto">
          <a:xfrm flipH="1">
            <a:off x="1871663" y="4563666"/>
            <a:ext cx="1296591" cy="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21" name="Line 17"/>
          <p:cNvSpPr>
            <a:spLocks noChangeShapeType="1"/>
          </p:cNvSpPr>
          <p:nvPr/>
        </p:nvSpPr>
        <p:spPr bwMode="auto">
          <a:xfrm>
            <a:off x="3600450" y="4563666"/>
            <a:ext cx="1025129" cy="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Tree>
    <p:extLst>
      <p:ext uri="{BB962C8B-B14F-4D97-AF65-F5344CB8AC3E}">
        <p14:creationId xmlns:p14="http://schemas.microsoft.com/office/powerpoint/2010/main" val="1383529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428750" y="2000250"/>
            <a:ext cx="6368654" cy="37719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a:bodyPr>
          <a:lstStyle/>
          <a:p>
            <a:pPr>
              <a:lnSpc>
                <a:spcPct val="90000"/>
              </a:lnSpc>
            </a:pPr>
            <a:r>
              <a:rPr lang="pt-BR" altLang="pt-BR" b="1" dirty="0"/>
              <a:t>Definição:</a:t>
            </a:r>
          </a:p>
          <a:p>
            <a:pPr lvl="1">
              <a:lnSpc>
                <a:spcPct val="90000"/>
              </a:lnSpc>
            </a:pPr>
            <a:r>
              <a:rPr lang="pt-BR" altLang="pt-BR" dirty="0"/>
              <a:t>Perda de urina motivada por esforço (Tosse, Ri, gargalhar), isto acontece devido a uma aumento da pressão </a:t>
            </a:r>
            <a:r>
              <a:rPr lang="pt-BR" altLang="pt-BR" dirty="0" err="1"/>
              <a:t>intra</a:t>
            </a:r>
            <a:r>
              <a:rPr lang="pt-BR" altLang="pt-BR" dirty="0"/>
              <a:t> abdominal. </a:t>
            </a:r>
          </a:p>
          <a:p>
            <a:pPr lvl="1">
              <a:lnSpc>
                <a:spcPct val="90000"/>
              </a:lnSpc>
            </a:pPr>
            <a:endParaRPr lang="pt-BR" altLang="pt-BR" dirty="0"/>
          </a:p>
          <a:p>
            <a:pPr lvl="1">
              <a:lnSpc>
                <a:spcPct val="90000"/>
              </a:lnSpc>
            </a:pPr>
            <a:endParaRPr lang="pt-BR" altLang="pt-BR" dirty="0"/>
          </a:p>
          <a:p>
            <a:pPr marL="342900" lvl="1" indent="0">
              <a:lnSpc>
                <a:spcPct val="90000"/>
              </a:lnSpc>
              <a:buNone/>
            </a:pPr>
            <a:endParaRPr lang="pt-BR" altLang="pt-BR" dirty="0"/>
          </a:p>
          <a:p>
            <a:pPr>
              <a:lnSpc>
                <a:spcPct val="90000"/>
              </a:lnSpc>
            </a:pPr>
            <a:r>
              <a:rPr lang="pt-BR" altLang="pt-BR" b="1" dirty="0"/>
              <a:t>Sinais da Incontinência de Estresse </a:t>
            </a:r>
          </a:p>
          <a:p>
            <a:pPr lvl="1">
              <a:lnSpc>
                <a:spcPct val="90000"/>
              </a:lnSpc>
            </a:pPr>
            <a:r>
              <a:rPr lang="pt-BR" altLang="pt-BR" dirty="0"/>
              <a:t>Observação clínica e exame físico observa-se a perda de urina ao ato de tossir ou na manobra de </a:t>
            </a:r>
            <a:r>
              <a:rPr lang="pt-BR" altLang="pt-BR" dirty="0" err="1"/>
              <a:t>Valsalva</a:t>
            </a:r>
            <a:r>
              <a:rPr lang="pt-BR" altLang="pt-BR" dirty="0"/>
              <a:t>.</a:t>
            </a:r>
            <a:endParaRPr lang="en-US" altLang="pt-BR" dirty="0"/>
          </a:p>
          <a:p>
            <a:pPr marL="0" indent="0">
              <a:lnSpc>
                <a:spcPct val="90000"/>
              </a:lnSpc>
              <a:buNone/>
            </a:pPr>
            <a:endParaRPr lang="en-US" altLang="pt-BR" dirty="0"/>
          </a:p>
        </p:txBody>
      </p:sp>
      <p:sp>
        <p:nvSpPr>
          <p:cNvPr id="28675" name="Rectangle 3"/>
          <p:cNvSpPr>
            <a:spLocks noGrp="1" noChangeArrowheads="1"/>
          </p:cNvSpPr>
          <p:nvPr>
            <p:ph type="title"/>
          </p:nvPr>
        </p:nvSpPr>
        <p:spPr>
          <a:xfrm>
            <a:off x="661308" y="1085850"/>
            <a:ext cx="6825343" cy="857250"/>
          </a:xfrm>
        </p:spPr>
        <p:txBody>
          <a:bodyPr>
            <a:normAutofit fontScale="90000"/>
          </a:bodyPr>
          <a:lstStyle/>
          <a:p>
            <a:r>
              <a:rPr lang="en-US" altLang="pt-BR" b="1" dirty="0" err="1"/>
              <a:t>Inconti</a:t>
            </a:r>
            <a:r>
              <a:rPr lang="pt-BR" altLang="pt-BR" b="1" dirty="0" err="1"/>
              <a:t>nência</a:t>
            </a:r>
            <a:r>
              <a:rPr lang="pt-BR" altLang="pt-BR" b="1" dirty="0"/>
              <a:t> Urinária de Esforço</a:t>
            </a:r>
            <a:endParaRPr lang="en-US" altLang="pt-BR" b="1" dirty="0"/>
          </a:p>
        </p:txBody>
      </p:sp>
    </p:spTree>
    <p:extLst>
      <p:ext uri="{BB962C8B-B14F-4D97-AF65-F5344CB8AC3E}">
        <p14:creationId xmlns:p14="http://schemas.microsoft.com/office/powerpoint/2010/main" val="144085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A2A3BF5-70CB-4DC2-8CA2-882B9D82E414}"/>
              </a:ext>
            </a:extLst>
          </p:cNvPr>
          <p:cNvSpPr>
            <a:spLocks noGrp="1"/>
          </p:cNvSpPr>
          <p:nvPr>
            <p:ph type="title"/>
          </p:nvPr>
        </p:nvSpPr>
        <p:spPr>
          <a:xfrm>
            <a:off x="166344" y="1069393"/>
            <a:ext cx="7886700" cy="994172"/>
          </a:xfrm>
        </p:spPr>
        <p:txBody>
          <a:bodyPr>
            <a:normAutofit fontScale="90000"/>
          </a:bodyPr>
          <a:lstStyle/>
          <a:p>
            <a:r>
              <a:rPr lang="pt-BR" b="1" dirty="0"/>
              <a:t>ETIOLOGIA DA INCONTINÊNCIA URINÁRIA</a:t>
            </a:r>
          </a:p>
        </p:txBody>
      </p:sp>
      <p:sp>
        <p:nvSpPr>
          <p:cNvPr id="6" name="Espaço Reservado para Texto 5">
            <a:extLst>
              <a:ext uri="{FF2B5EF4-FFF2-40B4-BE49-F238E27FC236}">
                <a16:creationId xmlns:a16="http://schemas.microsoft.com/office/drawing/2014/main" id="{2545AA7D-39D6-40CD-B6B5-8345251A60BD}"/>
              </a:ext>
            </a:extLst>
          </p:cNvPr>
          <p:cNvSpPr>
            <a:spLocks noGrp="1"/>
          </p:cNvSpPr>
          <p:nvPr>
            <p:ph type="body" idx="1"/>
          </p:nvPr>
        </p:nvSpPr>
        <p:spPr/>
        <p:txBody>
          <a:bodyPr/>
          <a:lstStyle/>
          <a:p>
            <a:r>
              <a:rPr lang="pt-BR" dirty="0"/>
              <a:t>IDOSO MASCULINO</a:t>
            </a:r>
          </a:p>
        </p:txBody>
      </p:sp>
      <p:sp>
        <p:nvSpPr>
          <p:cNvPr id="7" name="Espaço Reservado para Conteúdo 6">
            <a:extLst>
              <a:ext uri="{FF2B5EF4-FFF2-40B4-BE49-F238E27FC236}">
                <a16:creationId xmlns:a16="http://schemas.microsoft.com/office/drawing/2014/main" id="{37FC3641-F859-471C-B776-142ADA156A5F}"/>
              </a:ext>
            </a:extLst>
          </p:cNvPr>
          <p:cNvSpPr>
            <a:spLocks noGrp="1"/>
          </p:cNvSpPr>
          <p:nvPr>
            <p:ph sz="half" idx="2"/>
          </p:nvPr>
        </p:nvSpPr>
        <p:spPr>
          <a:xfrm>
            <a:off x="695326" y="3251804"/>
            <a:ext cx="3868340" cy="2763441"/>
          </a:xfrm>
        </p:spPr>
        <p:txBody>
          <a:bodyPr>
            <a:normAutofit fontScale="70000" lnSpcReduction="20000"/>
          </a:bodyPr>
          <a:lstStyle/>
          <a:p>
            <a:r>
              <a:rPr lang="pt-BR" dirty="0"/>
              <a:t>Obstrução da Próstata</a:t>
            </a:r>
          </a:p>
          <a:p>
            <a:r>
              <a:rPr lang="pt-BR" dirty="0"/>
              <a:t>Pós-operatória </a:t>
            </a:r>
            <a:r>
              <a:rPr lang="pt-BR" sz="1350" dirty="0"/>
              <a:t>(</a:t>
            </a:r>
            <a:r>
              <a:rPr lang="pt-BR" sz="1350" dirty="0" err="1"/>
              <a:t>prostatectomia</a:t>
            </a:r>
            <a:r>
              <a:rPr lang="pt-BR" sz="1350" dirty="0"/>
              <a:t> radical)</a:t>
            </a:r>
            <a:endParaRPr lang="pt-BR" dirty="0"/>
          </a:p>
          <a:p>
            <a:r>
              <a:rPr lang="pt-BR" dirty="0"/>
              <a:t>Hiperatividade Detrusora</a:t>
            </a:r>
          </a:p>
          <a:p>
            <a:r>
              <a:rPr lang="pt-BR" dirty="0"/>
              <a:t>Bexiga Neurogênica</a:t>
            </a:r>
          </a:p>
          <a:p>
            <a:pPr lvl="2"/>
            <a:r>
              <a:rPr lang="pt-BR" dirty="0"/>
              <a:t>Alta pressão</a:t>
            </a:r>
          </a:p>
          <a:p>
            <a:pPr lvl="2"/>
            <a:r>
              <a:rPr lang="pt-BR" dirty="0"/>
              <a:t>Baixa pressão</a:t>
            </a:r>
          </a:p>
          <a:p>
            <a:endParaRPr lang="pt-BR" dirty="0"/>
          </a:p>
        </p:txBody>
      </p:sp>
      <p:sp>
        <p:nvSpPr>
          <p:cNvPr id="8" name="Espaço Reservado para Texto 7">
            <a:extLst>
              <a:ext uri="{FF2B5EF4-FFF2-40B4-BE49-F238E27FC236}">
                <a16:creationId xmlns:a16="http://schemas.microsoft.com/office/drawing/2014/main" id="{782D19B5-EED0-4665-ABD6-32A3891B6C23}"/>
              </a:ext>
            </a:extLst>
          </p:cNvPr>
          <p:cNvSpPr>
            <a:spLocks noGrp="1"/>
          </p:cNvSpPr>
          <p:nvPr>
            <p:ph type="body" sz="quarter" idx="3"/>
          </p:nvPr>
        </p:nvSpPr>
        <p:spPr/>
        <p:txBody>
          <a:bodyPr/>
          <a:lstStyle/>
          <a:p>
            <a:r>
              <a:rPr lang="pt-BR" dirty="0"/>
              <a:t>IDOSO FEMININO</a:t>
            </a:r>
          </a:p>
        </p:txBody>
      </p:sp>
      <p:sp>
        <p:nvSpPr>
          <p:cNvPr id="9" name="Espaço Reservado para Conteúdo 8">
            <a:extLst>
              <a:ext uri="{FF2B5EF4-FFF2-40B4-BE49-F238E27FC236}">
                <a16:creationId xmlns:a16="http://schemas.microsoft.com/office/drawing/2014/main" id="{FF1CF426-E79E-408D-A2EA-634380156A74}"/>
              </a:ext>
            </a:extLst>
          </p:cNvPr>
          <p:cNvSpPr>
            <a:spLocks noGrp="1"/>
          </p:cNvSpPr>
          <p:nvPr>
            <p:ph sz="quarter" idx="4"/>
          </p:nvPr>
        </p:nvSpPr>
        <p:spPr>
          <a:xfrm>
            <a:off x="4563665" y="2853488"/>
            <a:ext cx="3887391" cy="2763441"/>
          </a:xfrm>
        </p:spPr>
        <p:txBody>
          <a:bodyPr>
            <a:normAutofit fontScale="70000" lnSpcReduction="20000"/>
          </a:bodyPr>
          <a:lstStyle/>
          <a:p>
            <a:r>
              <a:rPr lang="pt-BR" dirty="0"/>
              <a:t>Incontinência de Esforço</a:t>
            </a:r>
          </a:p>
          <a:p>
            <a:pPr lvl="2"/>
            <a:r>
              <a:rPr lang="pt-BR" dirty="0" err="1"/>
              <a:t>Genuina</a:t>
            </a:r>
            <a:endParaRPr lang="pt-BR" dirty="0"/>
          </a:p>
          <a:p>
            <a:pPr lvl="3"/>
            <a:r>
              <a:rPr lang="pt-BR" dirty="0" err="1"/>
              <a:t>Hipermobilidade</a:t>
            </a:r>
            <a:r>
              <a:rPr lang="pt-BR" dirty="0"/>
              <a:t> uretral</a:t>
            </a:r>
          </a:p>
          <a:p>
            <a:pPr lvl="3"/>
            <a:r>
              <a:rPr lang="pt-BR" dirty="0"/>
              <a:t>Lesão esfincteriana</a:t>
            </a:r>
          </a:p>
          <a:p>
            <a:r>
              <a:rPr lang="pt-BR" dirty="0"/>
              <a:t>Incontinência Urinária Mista</a:t>
            </a:r>
          </a:p>
          <a:p>
            <a:pPr lvl="2"/>
            <a:r>
              <a:rPr lang="pt-BR" dirty="0" err="1"/>
              <a:t>Genuina</a:t>
            </a:r>
            <a:r>
              <a:rPr lang="pt-BR" dirty="0"/>
              <a:t> + Bexiga Hiperativa</a:t>
            </a:r>
          </a:p>
          <a:p>
            <a:r>
              <a:rPr lang="pt-BR" dirty="0"/>
              <a:t>Bexiga Hiperativa molhada</a:t>
            </a:r>
          </a:p>
          <a:p>
            <a:r>
              <a:rPr lang="pt-BR" dirty="0"/>
              <a:t>Bexiga Neurogênica</a:t>
            </a:r>
          </a:p>
          <a:p>
            <a:pPr lvl="2"/>
            <a:r>
              <a:rPr lang="pt-BR" dirty="0"/>
              <a:t>Alta pressão</a:t>
            </a:r>
          </a:p>
          <a:p>
            <a:pPr lvl="2"/>
            <a:r>
              <a:rPr lang="pt-BR" dirty="0"/>
              <a:t>Baixa pressão</a:t>
            </a:r>
          </a:p>
          <a:p>
            <a:pPr lvl="2"/>
            <a:endParaRPr lang="pt-BR" dirty="0"/>
          </a:p>
        </p:txBody>
      </p:sp>
      <p:cxnSp>
        <p:nvCxnSpPr>
          <p:cNvPr id="11" name="Conector reto 10">
            <a:extLst>
              <a:ext uri="{FF2B5EF4-FFF2-40B4-BE49-F238E27FC236}">
                <a16:creationId xmlns:a16="http://schemas.microsoft.com/office/drawing/2014/main" id="{A08062E9-1C66-4F8C-99CD-FD09C94154CC}"/>
              </a:ext>
            </a:extLst>
          </p:cNvPr>
          <p:cNvCxnSpPr>
            <a:cxnSpLocks/>
          </p:cNvCxnSpPr>
          <p:nvPr/>
        </p:nvCxnSpPr>
        <p:spPr>
          <a:xfrm>
            <a:off x="4441055" y="1809380"/>
            <a:ext cx="0" cy="4205865"/>
          </a:xfrm>
          <a:prstGeom prst="line">
            <a:avLst/>
          </a:prstGeom>
        </p:spPr>
        <p:style>
          <a:lnRef idx="1">
            <a:schemeClr val="accent2"/>
          </a:lnRef>
          <a:fillRef idx="0">
            <a:schemeClr val="accent2"/>
          </a:fillRef>
          <a:effectRef idx="0">
            <a:schemeClr val="accent2"/>
          </a:effectRef>
          <a:fontRef idx="minor">
            <a:schemeClr val="tx1"/>
          </a:fontRef>
        </p:style>
      </p:cxnSp>
      <p:pic>
        <p:nvPicPr>
          <p:cNvPr id="6146" name="Picture 2" descr="Idosos podem ter bexiga hiperativa: veja sintomas e como lidar - 05/06/2020  - UOL VivaBem">
            <a:extLst>
              <a:ext uri="{FF2B5EF4-FFF2-40B4-BE49-F238E27FC236}">
                <a16:creationId xmlns:a16="http://schemas.microsoft.com/office/drawing/2014/main" id="{1E714C15-4EA5-E344-8C24-ABE5D3110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85" y="1809381"/>
            <a:ext cx="1850507" cy="135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7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1030147" y="1239215"/>
          <a:ext cx="4676775" cy="1839516"/>
        </p:xfrm>
        <a:graphic>
          <a:graphicData uri="http://schemas.openxmlformats.org/presentationml/2006/ole">
            <mc:AlternateContent xmlns:mc="http://schemas.openxmlformats.org/markup-compatibility/2006">
              <mc:Choice xmlns:v="urn:schemas-microsoft-com:vml" Requires="v">
                <p:oleObj name="PI3" r:id="rId3" imgW="6235693" imgH="2453437" progId="PI3.Image">
                  <p:embed/>
                </p:oleObj>
              </mc:Choice>
              <mc:Fallback>
                <p:oleObj name="PI3" r:id="rId3" imgW="6235693" imgH="2453437" progId="PI3.Image">
                  <p:embed/>
                  <p:pic>
                    <p:nvPicPr>
                      <p:cNvPr id="952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7" y="1239215"/>
                        <a:ext cx="4676775" cy="1839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95235" name="Picture 3" descr="msotw9_te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544" y="2362683"/>
            <a:ext cx="2286000" cy="1779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5236" name="Picture 4" descr="msotw9_te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22" y="3682574"/>
            <a:ext cx="5029200"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686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95080" y="1771651"/>
            <a:ext cx="8082170" cy="1194197"/>
          </a:xfrm>
          <a:noFill/>
          <a:ln/>
        </p:spPr>
        <p:txBody>
          <a:bodyPr>
            <a:normAutofit fontScale="92500" lnSpcReduction="20000"/>
          </a:bodyPr>
          <a:lstStyle/>
          <a:p>
            <a:pPr marL="858441" lvl="2" indent="0">
              <a:buNone/>
            </a:pPr>
            <a:r>
              <a:rPr lang="en-US" altLang="pt-BR" sz="3600" b="1" dirty="0" err="1"/>
              <a:t>Inconti</a:t>
            </a:r>
            <a:r>
              <a:rPr lang="pt-BR" altLang="pt-BR" sz="3600" b="1" dirty="0" err="1"/>
              <a:t>nência</a:t>
            </a:r>
            <a:r>
              <a:rPr lang="pt-BR" altLang="pt-BR" sz="3600" b="1" dirty="0"/>
              <a:t> Urinária de Esforço</a:t>
            </a:r>
            <a:endParaRPr lang="en-US" altLang="pt-BR" sz="3600" dirty="0">
              <a:solidFill>
                <a:srgbClr val="800080"/>
              </a:solidFill>
            </a:endParaRPr>
          </a:p>
          <a:p>
            <a:pPr marL="1332310" lvl="3"/>
            <a:endParaRPr lang="en-US" altLang="pt-BR" sz="3600" dirty="0">
              <a:solidFill>
                <a:srgbClr val="800080"/>
              </a:solidFill>
            </a:endParaRPr>
          </a:p>
          <a:p>
            <a:pPr marL="1332310" lvl="3"/>
            <a:endParaRPr lang="en-US" altLang="pt-BR" sz="3600" dirty="0">
              <a:solidFill>
                <a:srgbClr val="800080"/>
              </a:solidFill>
            </a:endParaRPr>
          </a:p>
          <a:p>
            <a:pPr marL="1332310" lvl="3"/>
            <a:endParaRPr lang="en-US" altLang="pt-BR" dirty="0">
              <a:solidFill>
                <a:srgbClr val="800080"/>
              </a:solidFill>
            </a:endParaRPr>
          </a:p>
        </p:txBody>
      </p:sp>
      <p:grpSp>
        <p:nvGrpSpPr>
          <p:cNvPr id="7172" name="Group 4"/>
          <p:cNvGrpSpPr>
            <a:grpSpLocks/>
          </p:cNvGrpSpPr>
          <p:nvPr/>
        </p:nvGrpSpPr>
        <p:grpSpPr bwMode="auto">
          <a:xfrm>
            <a:off x="2000250" y="3148014"/>
            <a:ext cx="6326487" cy="1799035"/>
            <a:chOff x="334" y="2400"/>
            <a:chExt cx="6431" cy="1511"/>
          </a:xfrm>
        </p:grpSpPr>
        <p:sp>
          <p:nvSpPr>
            <p:cNvPr id="7173" name="Text Box 5"/>
            <p:cNvSpPr txBox="1">
              <a:spLocks noChangeArrowheads="1"/>
            </p:cNvSpPr>
            <p:nvPr/>
          </p:nvSpPr>
          <p:spPr bwMode="auto">
            <a:xfrm>
              <a:off x="334" y="2980"/>
              <a:ext cx="3207" cy="931"/>
            </a:xfrm>
            <a:prstGeom prst="rect">
              <a:avLst/>
            </a:prstGeom>
            <a:noFill/>
            <a:ln>
              <a:noFill/>
            </a:ln>
            <a:effectLst/>
            <a:extLst>
              <a:ext uri="{909E8E84-426E-40dd-AFC4-6F175D3DCCD1}">
                <a14:hiddenFill xmlns:a14="http://schemas.microsoft.com/office/drawing/2010/main" xmlns="">
                  <a:solidFill>
                    <a:srgbClr val="CCE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190500">
                <a:defRPr>
                  <a:solidFill>
                    <a:schemeClr val="tx1"/>
                  </a:solidFill>
                  <a:latin typeface="Arial" panose="020B0604020202020204" pitchFamily="34" charset="0"/>
                </a:defRPr>
              </a:lvl2pPr>
              <a:lvl3pPr marL="38100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buFontTx/>
                <a:buChar char="•"/>
              </a:pPr>
              <a:r>
                <a:rPr lang="en-US" altLang="pt-BR" sz="1200" b="1">
                  <a:solidFill>
                    <a:srgbClr val="FF0000"/>
                  </a:solidFill>
                  <a:latin typeface="Tahoma" panose="020B0604030504040204" pitchFamily="34" charset="0"/>
                </a:rPr>
                <a:t>Estruturais</a:t>
              </a:r>
              <a:r>
                <a:rPr lang="en-US" altLang="pt-BR" sz="1200" b="1">
                  <a:latin typeface="Tahoma" panose="020B0604030504040204" pitchFamily="34" charset="0"/>
                </a:rPr>
                <a:t>	</a:t>
              </a:r>
              <a:endParaRPr lang="en-US" altLang="pt-BR" sz="1200">
                <a:latin typeface="Tahoma" panose="020B0604030504040204" pitchFamily="34" charset="0"/>
              </a:endParaRPr>
            </a:p>
            <a:p>
              <a:pPr lvl="2" eaLnBrk="0" hangingPunct="0">
                <a:buFontTx/>
                <a:buChar char="•"/>
              </a:pPr>
              <a:r>
                <a:rPr lang="pt-BR" altLang="pt-BR" sz="1350">
                  <a:latin typeface="Tahoma" panose="020B0604030504040204" pitchFamily="34" charset="0"/>
                </a:rPr>
                <a:t> L</a:t>
              </a:r>
              <a:r>
                <a:rPr lang="en-US" altLang="pt-BR" sz="1350">
                  <a:latin typeface="Tahoma" panose="020B0604030504040204" pitchFamily="34" charset="0"/>
                </a:rPr>
                <a:t>igamentos pubouretrais</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Rede vaginal suburetral</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Tecido Conectivo</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Musculatura elevadores do ânus</a:t>
              </a:r>
              <a:endParaRPr lang="en-US" altLang="pt-BR">
                <a:latin typeface="Tahoma" panose="020B0604030504040204" pitchFamily="34" charset="0"/>
              </a:endParaRPr>
            </a:p>
          </p:txBody>
        </p:sp>
        <p:sp>
          <p:nvSpPr>
            <p:cNvPr id="7174" name="Text Box 6"/>
            <p:cNvSpPr txBox="1">
              <a:spLocks noChangeArrowheads="1"/>
            </p:cNvSpPr>
            <p:nvPr/>
          </p:nvSpPr>
          <p:spPr bwMode="auto">
            <a:xfrm>
              <a:off x="3292" y="2972"/>
              <a:ext cx="3473" cy="931"/>
            </a:xfrm>
            <a:prstGeom prst="rect">
              <a:avLst/>
            </a:prstGeom>
            <a:noFill/>
            <a:ln>
              <a:noFill/>
            </a:ln>
            <a:effectLst/>
            <a:extLst>
              <a:ext uri="{909E8E84-426E-40dd-AFC4-6F175D3DCCD1}">
                <a14:hiddenFill xmlns:a14="http://schemas.microsoft.com/office/drawing/2010/main" xmlns="">
                  <a:solidFill>
                    <a:srgbClr val="CCE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buFontTx/>
                <a:buChar char="•"/>
              </a:pPr>
              <a:r>
                <a:rPr lang="en-US" altLang="pt-BR" sz="1200" b="1">
                  <a:solidFill>
                    <a:srgbClr val="FF0000"/>
                  </a:solidFill>
                  <a:latin typeface="Tahoma" panose="020B0604030504040204" pitchFamily="34" charset="0"/>
                </a:rPr>
                <a:t>Disfunções Intrínsecas e Extrínsecas</a:t>
              </a:r>
              <a:r>
                <a:rPr lang="en-US" altLang="pt-BR" sz="1200" b="1">
                  <a:latin typeface="Tahoma" panose="020B0604030504040204" pitchFamily="34" charset="0"/>
                </a:rPr>
                <a:t>	</a:t>
              </a:r>
              <a:endParaRPr lang="en-US" altLang="pt-BR" sz="1200">
                <a:latin typeface="Tahoma" panose="020B0604030504040204" pitchFamily="34" charset="0"/>
              </a:endParaRP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Desnervação </a:t>
              </a: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Desvascularização</a:t>
              </a: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Envelhecimento</a:t>
              </a:r>
              <a:endParaRPr lang="pt-BR" altLang="pt-BR" sz="1350">
                <a:latin typeface="Tahoma" panose="020B0604030504040204" pitchFamily="34" charset="0"/>
              </a:endParaRPr>
            </a:p>
            <a:p>
              <a:pPr lvl="1" eaLnBrk="0" hangingPunct="0">
                <a:buFontTx/>
                <a:buChar char="•"/>
              </a:pPr>
              <a:r>
                <a:rPr lang="pt-BR" altLang="pt-BR" sz="1350">
                  <a:latin typeface="Tahoma" panose="020B0604030504040204" pitchFamily="34" charset="0"/>
                </a:rPr>
                <a:t> Hormonal</a:t>
              </a:r>
              <a:endParaRPr lang="en-US" altLang="pt-BR">
                <a:latin typeface="Tahoma" panose="020B0604030504040204" pitchFamily="34" charset="0"/>
              </a:endParaRPr>
            </a:p>
          </p:txBody>
        </p:sp>
        <p:sp>
          <p:nvSpPr>
            <p:cNvPr id="7175" name="AutoShape 7"/>
            <p:cNvSpPr>
              <a:spLocks noChangeArrowheads="1"/>
            </p:cNvSpPr>
            <p:nvPr/>
          </p:nvSpPr>
          <p:spPr bwMode="auto">
            <a:xfrm>
              <a:off x="528" y="2592"/>
              <a:ext cx="768" cy="384"/>
            </a:xfrm>
            <a:prstGeom prst="downArrow">
              <a:avLst>
                <a:gd name="adj1" fmla="val 50000"/>
                <a:gd name="adj2" fmla="val 25000"/>
              </a:avLst>
            </a:prstGeom>
            <a:gradFill rotWithShape="0">
              <a:gsLst>
                <a:gs pos="0">
                  <a:srgbClr val="CCECFF"/>
                </a:gs>
                <a:gs pos="100000">
                  <a:srgbClr val="CCECFF">
                    <a:gamma/>
                    <a:shade val="46275"/>
                    <a:invGamma/>
                  </a:srgbClr>
                </a:gs>
              </a:gsLst>
              <a:lin ang="5400000" scaled="1"/>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pt-BR" altLang="pt-BR">
                <a:solidFill>
                  <a:srgbClr val="CCECFF"/>
                </a:solidFill>
                <a:latin typeface="Tahoma" panose="020B0604030504040204" pitchFamily="34" charset="0"/>
              </a:endParaRPr>
            </a:p>
          </p:txBody>
        </p:sp>
        <p:sp>
          <p:nvSpPr>
            <p:cNvPr id="7176" name="AutoShape 8"/>
            <p:cNvSpPr>
              <a:spLocks noChangeArrowheads="1"/>
            </p:cNvSpPr>
            <p:nvPr/>
          </p:nvSpPr>
          <p:spPr bwMode="auto">
            <a:xfrm>
              <a:off x="4368" y="2592"/>
              <a:ext cx="768" cy="384"/>
            </a:xfrm>
            <a:prstGeom prst="downArrow">
              <a:avLst>
                <a:gd name="adj1" fmla="val 50000"/>
                <a:gd name="adj2" fmla="val 25000"/>
              </a:avLst>
            </a:prstGeom>
            <a:gradFill rotWithShape="0">
              <a:gsLst>
                <a:gs pos="0">
                  <a:srgbClr val="CCECFF"/>
                </a:gs>
                <a:gs pos="100000">
                  <a:srgbClr val="CCECFF">
                    <a:gamma/>
                    <a:shade val="46275"/>
                    <a:invGamma/>
                  </a:srgbClr>
                </a:gs>
              </a:gsLst>
              <a:lin ang="5400000" scaled="1"/>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pt-BR" altLang="pt-BR">
                <a:solidFill>
                  <a:srgbClr val="CCECFF"/>
                </a:solidFill>
                <a:latin typeface="Tahoma" panose="020B0604030504040204" pitchFamily="34" charset="0"/>
              </a:endParaRPr>
            </a:p>
          </p:txBody>
        </p:sp>
        <p:sp>
          <p:nvSpPr>
            <p:cNvPr id="7177" name="Line 9"/>
            <p:cNvSpPr>
              <a:spLocks noChangeShapeType="1"/>
            </p:cNvSpPr>
            <p:nvPr/>
          </p:nvSpPr>
          <p:spPr bwMode="auto">
            <a:xfrm>
              <a:off x="912" y="2592"/>
              <a:ext cx="1536"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7178" name="Line 10"/>
            <p:cNvSpPr>
              <a:spLocks noChangeShapeType="1"/>
            </p:cNvSpPr>
            <p:nvPr/>
          </p:nvSpPr>
          <p:spPr bwMode="auto">
            <a:xfrm>
              <a:off x="3408" y="2592"/>
              <a:ext cx="1536"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7179" name="Rectangle 11"/>
            <p:cNvSpPr>
              <a:spLocks noChangeArrowheads="1"/>
            </p:cNvSpPr>
            <p:nvPr/>
          </p:nvSpPr>
          <p:spPr bwMode="auto">
            <a:xfrm>
              <a:off x="2448" y="2400"/>
              <a:ext cx="960" cy="38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pt-BR" b="1">
                  <a:solidFill>
                    <a:srgbClr val="CCECFF"/>
                  </a:solidFill>
                  <a:latin typeface="Tahoma" panose="020B0604030504040204" pitchFamily="34" charset="0"/>
                </a:rPr>
                <a:t>Causas</a:t>
              </a:r>
            </a:p>
          </p:txBody>
        </p:sp>
      </p:grpSp>
    </p:spTree>
    <p:extLst>
      <p:ext uri="{BB962C8B-B14F-4D97-AF65-F5344CB8AC3E}">
        <p14:creationId xmlns:p14="http://schemas.microsoft.com/office/powerpoint/2010/main" val="2999009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23320" y="1430294"/>
            <a:ext cx="734918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Autofit/>
          </a:bodyPr>
          <a:lstStyle/>
          <a:p>
            <a:r>
              <a:rPr lang="pt-BR" altLang="pt-BR" sz="4050" b="1" dirty="0"/>
              <a:t>Tipos de </a:t>
            </a:r>
            <a:r>
              <a:rPr lang="pt-BR" altLang="pt-BR" sz="4050" b="1" dirty="0" err="1"/>
              <a:t>Incotinência</a:t>
            </a:r>
            <a:r>
              <a:rPr lang="pt-BR" altLang="pt-BR" sz="4050" b="1" dirty="0"/>
              <a:t> Urinária</a:t>
            </a:r>
            <a:r>
              <a:rPr lang="en-US" altLang="pt-BR" sz="4050" b="1" dirty="0"/>
              <a:t>  </a:t>
            </a:r>
          </a:p>
        </p:txBody>
      </p:sp>
      <p:sp>
        <p:nvSpPr>
          <p:cNvPr id="8195" name="Rectangle 3"/>
          <p:cNvSpPr>
            <a:spLocks noGrp="1" noChangeArrowheads="1"/>
          </p:cNvSpPr>
          <p:nvPr>
            <p:ph type="body" idx="1"/>
          </p:nvPr>
        </p:nvSpPr>
        <p:spPr>
          <a:xfrm>
            <a:off x="1925241" y="3213497"/>
            <a:ext cx="5372100" cy="17145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fontScale="92500" lnSpcReduction="20000"/>
          </a:bodyPr>
          <a:lstStyle/>
          <a:p>
            <a:pPr marL="346472" indent="-173831"/>
            <a:r>
              <a:rPr lang="pt-BR" altLang="pt-BR" sz="3000" dirty="0"/>
              <a:t>Incontinência de Estresse.</a:t>
            </a:r>
            <a:endParaRPr lang="en-US" altLang="pt-BR" sz="3000" dirty="0"/>
          </a:p>
          <a:p>
            <a:pPr marL="346472" indent="-173831"/>
            <a:r>
              <a:rPr lang="pt-BR" altLang="pt-BR" sz="3000" dirty="0"/>
              <a:t>Incontinência de Urgência.</a:t>
            </a:r>
          </a:p>
          <a:p>
            <a:pPr marL="346472" indent="-173831"/>
            <a:r>
              <a:rPr lang="pt-BR" altLang="pt-BR" sz="3000" dirty="0"/>
              <a:t>Incontinência Mista</a:t>
            </a:r>
            <a:r>
              <a:rPr lang="pt-BR" altLang="pt-BR" dirty="0"/>
              <a:t>.</a:t>
            </a:r>
          </a:p>
          <a:p>
            <a:pPr marL="346472" indent="-173831">
              <a:buNone/>
            </a:pPr>
            <a:endParaRPr lang="en-US" altLang="pt-BR" dirty="0"/>
          </a:p>
        </p:txBody>
      </p:sp>
    </p:spTree>
    <p:extLst>
      <p:ext uri="{BB962C8B-B14F-4D97-AF65-F5344CB8AC3E}">
        <p14:creationId xmlns:p14="http://schemas.microsoft.com/office/powerpoint/2010/main" val="2155896145"/>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80011" y="1028700"/>
            <a:ext cx="516374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rmAutofit fontScale="90000"/>
          </a:bodyPr>
          <a:lstStyle/>
          <a:p>
            <a:r>
              <a:rPr lang="pt-BR" altLang="pt-BR" b="1" dirty="0"/>
              <a:t>Prevalência e Incidência</a:t>
            </a:r>
            <a:endParaRPr lang="en-US" altLang="pt-BR" b="1" dirty="0"/>
          </a:p>
        </p:txBody>
      </p:sp>
      <p:sp>
        <p:nvSpPr>
          <p:cNvPr id="105475" name="Rectangle 3"/>
          <p:cNvSpPr>
            <a:spLocks noGrp="1" noChangeArrowheads="1"/>
          </p:cNvSpPr>
          <p:nvPr>
            <p:ph type="body" idx="1"/>
          </p:nvPr>
        </p:nvSpPr>
        <p:spPr>
          <a:xfrm>
            <a:off x="2000250" y="1885950"/>
            <a:ext cx="5143500" cy="6858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a:bodyPr>
          <a:lstStyle/>
          <a:p>
            <a:pPr>
              <a:lnSpc>
                <a:spcPct val="90000"/>
              </a:lnSpc>
            </a:pPr>
            <a:r>
              <a:rPr lang="pt-BR" altLang="pt-BR"/>
              <a:t>Mais de 15% da mulheres acima dos 40 anos de idade</a:t>
            </a:r>
            <a:endParaRPr lang="en-US" altLang="pt-BR"/>
          </a:p>
        </p:txBody>
      </p:sp>
      <p:graphicFrame>
        <p:nvGraphicFramePr>
          <p:cNvPr id="105476" name="Group 4"/>
          <p:cNvGraphicFramePr>
            <a:graphicFrameLocks noGrp="1"/>
          </p:cNvGraphicFramePr>
          <p:nvPr/>
        </p:nvGraphicFramePr>
        <p:xfrm>
          <a:off x="2457450" y="2743200"/>
          <a:ext cx="4314825" cy="1379220"/>
        </p:xfrm>
        <a:graphic>
          <a:graphicData uri="http://schemas.openxmlformats.org/drawingml/2006/table">
            <a:tbl>
              <a:tblPr/>
              <a:tblGrid>
                <a:gridCol w="3219450">
                  <a:extLst>
                    <a:ext uri="{9D8B030D-6E8A-4147-A177-3AD203B41FA5}">
                      <a16:colId xmlns:a16="http://schemas.microsoft.com/office/drawing/2014/main" val="1332011571"/>
                    </a:ext>
                  </a:extLst>
                </a:gridCol>
                <a:gridCol w="1095375">
                  <a:extLst>
                    <a:ext uri="{9D8B030D-6E8A-4147-A177-3AD203B41FA5}">
                      <a16:colId xmlns:a16="http://schemas.microsoft.com/office/drawing/2014/main" val="2871990919"/>
                    </a:ext>
                  </a:extLst>
                </a:gridCol>
              </a:tblGrid>
              <a:tr h="61722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por Estresse</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60%</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6505527"/>
                  </a:ext>
                </a:extLst>
              </a:tr>
              <a:tr h="38100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de Urgência</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37%</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6062902"/>
                  </a:ext>
                </a:extLst>
              </a:tr>
              <a:tr h="38100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Mista</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15%</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5349563"/>
                  </a:ext>
                </a:extLst>
              </a:tr>
            </a:tbl>
          </a:graphicData>
        </a:graphic>
      </p:graphicFrame>
      <p:sp>
        <p:nvSpPr>
          <p:cNvPr id="105490" name="Text Box 18"/>
          <p:cNvSpPr txBox="1">
            <a:spLocks noChangeArrowheads="1"/>
          </p:cNvSpPr>
          <p:nvPr/>
        </p:nvSpPr>
        <p:spPr bwMode="auto">
          <a:xfrm>
            <a:off x="2114551" y="4342211"/>
            <a:ext cx="5155406"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20000"/>
              </a:spcBef>
              <a:buFontTx/>
              <a:buChar char="•"/>
            </a:pPr>
            <a:r>
              <a:rPr lang="pt-BR" altLang="pt-BR" sz="2100">
                <a:solidFill>
                  <a:srgbClr val="000066"/>
                </a:solidFill>
              </a:rPr>
              <a:t>Prevalência da doença aumenta com a Idade.</a:t>
            </a:r>
            <a:endParaRPr lang="en-US" altLang="pt-BR" sz="2100">
              <a:solidFill>
                <a:srgbClr val="000066"/>
              </a:solidFill>
            </a:endParaRPr>
          </a:p>
          <a:p>
            <a:endParaRPr lang="en-US" altLang="pt-BR" sz="2100"/>
          </a:p>
        </p:txBody>
      </p:sp>
    </p:spTree>
    <p:extLst>
      <p:ext uri="{BB962C8B-B14F-4D97-AF65-F5344CB8AC3E}">
        <p14:creationId xmlns:p14="http://schemas.microsoft.com/office/powerpoint/2010/main" val="26812063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82F85CE-22B9-0471-874E-DAD47F629E4D}"/>
              </a:ext>
            </a:extLst>
          </p:cNvPr>
          <p:cNvSpPr>
            <a:spLocks noGrp="1" noChangeArrowheads="1"/>
          </p:cNvSpPr>
          <p:nvPr>
            <p:ph type="title"/>
          </p:nvPr>
        </p:nvSpPr>
        <p:spPr/>
        <p:txBody>
          <a:bodyPr/>
          <a:lstStyle/>
          <a:p>
            <a:r>
              <a:rPr lang="pt-BR" altLang="pt-BR"/>
              <a:t>Retenção Urinária</a:t>
            </a:r>
          </a:p>
        </p:txBody>
      </p:sp>
      <p:pic>
        <p:nvPicPr>
          <p:cNvPr id="107523" name="Picture 3">
            <a:extLst>
              <a:ext uri="{FF2B5EF4-FFF2-40B4-BE49-F238E27FC236}">
                <a16:creationId xmlns:a16="http://schemas.microsoft.com/office/drawing/2014/main" id="{FECF5A5F-9DCE-7AB5-D251-972CF72F7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25216" y="1876513"/>
            <a:ext cx="497205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rmAutofit/>
          </a:bodyPr>
          <a:lstStyle/>
          <a:p>
            <a:r>
              <a:rPr lang="pt-BR" altLang="pt-BR" dirty="0"/>
              <a:t>Estudo </a:t>
            </a:r>
            <a:r>
              <a:rPr lang="en-US" altLang="pt-BR" dirty="0" err="1"/>
              <a:t>Urod</a:t>
            </a:r>
            <a:r>
              <a:rPr lang="pt-BR" altLang="pt-BR" dirty="0"/>
              <a:t>i</a:t>
            </a:r>
            <a:r>
              <a:rPr lang="en-US" altLang="pt-BR" dirty="0"/>
              <a:t>n</a:t>
            </a:r>
            <a:r>
              <a:rPr lang="pt-BR" altLang="pt-BR" dirty="0"/>
              <a:t>â</a:t>
            </a:r>
            <a:r>
              <a:rPr lang="en-US" altLang="pt-BR" dirty="0"/>
              <a:t>mic</a:t>
            </a:r>
            <a:r>
              <a:rPr lang="pt-BR" altLang="pt-BR" dirty="0"/>
              <a:t>o</a:t>
            </a:r>
            <a:endParaRPr lang="en-US" altLang="pt-BR" dirty="0"/>
          </a:p>
        </p:txBody>
      </p:sp>
      <p:sp>
        <p:nvSpPr>
          <p:cNvPr id="32771" name="Rectangle 3"/>
          <p:cNvSpPr>
            <a:spLocks noGrp="1" noChangeArrowheads="1"/>
          </p:cNvSpPr>
          <p:nvPr>
            <p:ph type="body" idx="1"/>
          </p:nvPr>
        </p:nvSpPr>
        <p:spPr>
          <a:xfrm>
            <a:off x="233954" y="3117495"/>
            <a:ext cx="6172200" cy="3268266"/>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a:bodyPr>
          <a:lstStyle/>
          <a:p>
            <a:r>
              <a:rPr lang="pt-BR" altLang="pt-BR" u="sng" dirty="0">
                <a:solidFill>
                  <a:schemeClr val="hlink"/>
                </a:solidFill>
              </a:rPr>
              <a:t>Definição</a:t>
            </a:r>
            <a:r>
              <a:rPr lang="pt-BR" altLang="pt-BR" dirty="0"/>
              <a:t>:</a:t>
            </a:r>
          </a:p>
          <a:p>
            <a:pPr lvl="1"/>
            <a:r>
              <a:rPr lang="pt-BR" altLang="pt-BR" dirty="0"/>
              <a:t>São medidas da pressão interna da bexiga, uretra e abdominal (retal), durante as fases de enchimento e esvaziamento vesical, registradas em um equipamento específico.</a:t>
            </a:r>
            <a:endParaRPr lang="en-US" altLang="pt-BR" dirty="0"/>
          </a:p>
          <a:p>
            <a:endParaRPr lang="en-US" altLang="pt-BR" dirty="0"/>
          </a:p>
          <a:p>
            <a:pPr marL="342900" lvl="1" indent="0">
              <a:buNone/>
            </a:pPr>
            <a:r>
              <a:rPr lang="pt-BR" altLang="pt-BR" dirty="0"/>
              <a:t>.</a:t>
            </a:r>
            <a:endParaRPr lang="en-US" altLang="pt-BR" dirty="0"/>
          </a:p>
        </p:txBody>
      </p:sp>
      <p:sp>
        <p:nvSpPr>
          <p:cNvPr id="2" name="CaixaDeTexto 1"/>
          <p:cNvSpPr txBox="1"/>
          <p:nvPr/>
        </p:nvSpPr>
        <p:spPr>
          <a:xfrm>
            <a:off x="1135118" y="299512"/>
            <a:ext cx="6558455" cy="707886"/>
          </a:xfrm>
          <a:prstGeom prst="rect">
            <a:avLst/>
          </a:prstGeom>
          <a:noFill/>
        </p:spPr>
        <p:txBody>
          <a:bodyPr wrap="square" rtlCol="0">
            <a:spAutoFit/>
          </a:bodyPr>
          <a:lstStyle/>
          <a:p>
            <a:r>
              <a:rPr lang="pt-BR" sz="4000" b="1" dirty="0"/>
              <a:t>DIAGNÓSTICO DA IUE</a:t>
            </a:r>
          </a:p>
        </p:txBody>
      </p:sp>
      <p:pic>
        <p:nvPicPr>
          <p:cNvPr id="3" name="Picture 2" descr="exa_08">
            <a:extLst>
              <a:ext uri="{FF2B5EF4-FFF2-40B4-BE49-F238E27FC236}">
                <a16:creationId xmlns:a16="http://schemas.microsoft.com/office/drawing/2014/main" id="{BE772739-620B-77D4-A9D3-AC8D98F57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847" y="4635166"/>
            <a:ext cx="2785199" cy="2042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111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143250" y="1314450"/>
            <a:ext cx="3402233" cy="571500"/>
          </a:xfrm>
          <a:solidFill>
            <a:srgbClr val="000066"/>
          </a:solidFill>
          <a:ln/>
          <a:scene3d>
            <a:camera prst="legacyObliqueTopRight"/>
            <a:lightRig rig="legacyFlat3" dir="b"/>
          </a:scene3d>
          <a:sp3d extrusionH="430200" prstMaterial="legacyMatte">
            <a:bevelT w="13500" h="13500" prst="angle"/>
            <a:bevelB w="13500" h="13500" prst="angle"/>
            <a:extrusionClr>
              <a:srgbClr val="000066"/>
            </a:extrusionClr>
            <a:contourClr>
              <a:srgbClr val="000066"/>
            </a:contourClr>
          </a:sp3d>
        </p:spPr>
        <p:txBody>
          <a:bodyPr>
            <a:normAutofit/>
            <a:flatTx/>
          </a:bodyPr>
          <a:lstStyle/>
          <a:p>
            <a:r>
              <a:rPr lang="pt-BR" altLang="pt-BR" sz="2700" dirty="0">
                <a:solidFill>
                  <a:schemeClr val="bg1"/>
                </a:solidFill>
              </a:rPr>
              <a:t>Tratamento da IUE</a:t>
            </a:r>
            <a:endParaRPr lang="en-US" altLang="pt-BR" sz="2700" dirty="0">
              <a:solidFill>
                <a:schemeClr val="bg1"/>
              </a:solidFill>
            </a:endParaRPr>
          </a:p>
        </p:txBody>
      </p:sp>
      <p:sp>
        <p:nvSpPr>
          <p:cNvPr id="36867" name="Rectangle 3"/>
          <p:cNvSpPr>
            <a:spLocks noChangeArrowheads="1"/>
          </p:cNvSpPr>
          <p:nvPr/>
        </p:nvSpPr>
        <p:spPr bwMode="auto">
          <a:xfrm>
            <a:off x="2343150" y="2400300"/>
            <a:ext cx="1943100" cy="571500"/>
          </a:xfrm>
          <a:prstGeom prst="rect">
            <a:avLst/>
          </a:prstGeom>
          <a:solidFill>
            <a:srgbClr val="00FF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99"/>
            </a:extrusionClr>
            <a:contourClr>
              <a:srgbClr val="00FF99"/>
            </a:contourClr>
          </a:sp3d>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anchor="ctr">
            <a:flatTx/>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pt-BR" altLang="pt-BR" sz="1350" b="1">
                <a:latin typeface="Verdana" panose="020B0604030504040204" pitchFamily="34" charset="0"/>
              </a:rPr>
              <a:t>Não Cirúrgicos</a:t>
            </a:r>
            <a:endParaRPr lang="en-US" altLang="pt-BR" sz="1350" b="1">
              <a:latin typeface="Verdana" panose="020B0604030504040204" pitchFamily="34" charset="0"/>
            </a:endParaRPr>
          </a:p>
        </p:txBody>
      </p:sp>
      <p:sp>
        <p:nvSpPr>
          <p:cNvPr id="36868" name="Rectangle 4"/>
          <p:cNvSpPr>
            <a:spLocks noChangeArrowheads="1"/>
          </p:cNvSpPr>
          <p:nvPr/>
        </p:nvSpPr>
        <p:spPr bwMode="auto">
          <a:xfrm>
            <a:off x="4800600" y="2400300"/>
            <a:ext cx="1943100" cy="571500"/>
          </a:xfrm>
          <a:prstGeom prst="rect">
            <a:avLst/>
          </a:prstGeom>
          <a:solidFill>
            <a:srgbClr val="00FF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99"/>
            </a:extrusionClr>
            <a:contourClr>
              <a:srgbClr val="00FF99"/>
            </a:contourClr>
          </a:sp3d>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anchor="ctr">
            <a:flatTx/>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pt-BR" altLang="pt-BR" sz="1350" b="1">
                <a:latin typeface="Verdana" panose="020B0604030504040204" pitchFamily="34" charset="0"/>
              </a:rPr>
              <a:t>Cirúrgicos</a:t>
            </a:r>
            <a:endParaRPr lang="en-US" altLang="pt-BR" sz="1350" b="1">
              <a:latin typeface="Verdana" panose="020B0604030504040204" pitchFamily="34" charset="0"/>
            </a:endParaRPr>
          </a:p>
        </p:txBody>
      </p:sp>
      <p:sp>
        <p:nvSpPr>
          <p:cNvPr id="36869" name="Text Box 5"/>
          <p:cNvSpPr txBox="1">
            <a:spLocks noChangeArrowheads="1"/>
          </p:cNvSpPr>
          <p:nvPr/>
        </p:nvSpPr>
        <p:spPr bwMode="auto">
          <a:xfrm>
            <a:off x="2505076" y="3532586"/>
            <a:ext cx="2023311" cy="1821268"/>
          </a:xfrm>
          <a:prstGeom prst="rect">
            <a:avLst/>
          </a:prstGeom>
          <a:noFill/>
          <a:ln w="9525">
            <a:solidFill>
              <a:srgbClr val="00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90000"/>
              </a:lnSpc>
              <a:spcBef>
                <a:spcPct val="20000"/>
              </a:spcBef>
            </a:pPr>
            <a:endParaRPr lang="en-US" altLang="pt-BR" sz="1050" b="1" u="sng" dirty="0">
              <a:solidFill>
                <a:srgbClr val="000066"/>
              </a:solidFill>
            </a:endParaRPr>
          </a:p>
          <a:p>
            <a:pPr lvl="1">
              <a:lnSpc>
                <a:spcPct val="90000"/>
              </a:lnSpc>
              <a:spcBef>
                <a:spcPct val="20000"/>
              </a:spcBef>
              <a:buSzPct val="75000"/>
              <a:buFontTx/>
              <a:buChar char="–"/>
            </a:pPr>
            <a:r>
              <a:rPr lang="pt-BR" altLang="pt-BR" sz="1050" dirty="0">
                <a:solidFill>
                  <a:srgbClr val="000066"/>
                </a:solidFill>
              </a:rPr>
              <a:t> Fortalecimento Pélvico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Reeducação Pélvica</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a:t>
            </a:r>
            <a:r>
              <a:rPr lang="en-US" altLang="pt-BR" sz="1050" dirty="0" err="1">
                <a:solidFill>
                  <a:srgbClr val="000066"/>
                </a:solidFill>
              </a:rPr>
              <a:t>Ele</a:t>
            </a:r>
            <a:r>
              <a:rPr lang="pt-BR" altLang="pt-BR" sz="1050" dirty="0" err="1">
                <a:solidFill>
                  <a:srgbClr val="000066"/>
                </a:solidFill>
              </a:rPr>
              <a:t>tro</a:t>
            </a:r>
            <a:r>
              <a:rPr lang="pt-BR" altLang="pt-BR" sz="1050" dirty="0">
                <a:solidFill>
                  <a:srgbClr val="000066"/>
                </a:solidFill>
              </a:rPr>
              <a:t>-estimulação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Dispositivos Vaginais </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Dispositivos </a:t>
            </a:r>
            <a:r>
              <a:rPr lang="pt-BR" altLang="pt-BR" sz="1050" dirty="0" err="1">
                <a:solidFill>
                  <a:srgbClr val="000066"/>
                </a:solidFill>
              </a:rPr>
              <a:t>Intra-uretral</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a:t>
            </a:r>
            <a:r>
              <a:rPr lang="en-US" altLang="pt-BR" sz="1050" dirty="0" err="1">
                <a:solidFill>
                  <a:srgbClr val="000066"/>
                </a:solidFill>
              </a:rPr>
              <a:t>Estrog</a:t>
            </a:r>
            <a:r>
              <a:rPr lang="pt-BR" altLang="pt-BR" sz="1050" dirty="0" err="1">
                <a:solidFill>
                  <a:srgbClr val="000066"/>
                </a:solidFill>
              </a:rPr>
              <a:t>ênio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Injeção de Colágeno</a:t>
            </a:r>
          </a:p>
          <a:p>
            <a:pPr lvl="1">
              <a:lnSpc>
                <a:spcPct val="90000"/>
              </a:lnSpc>
              <a:spcBef>
                <a:spcPct val="20000"/>
              </a:spcBef>
              <a:buSzPct val="75000"/>
              <a:buFontTx/>
              <a:buChar char="–"/>
            </a:pPr>
            <a:r>
              <a:rPr lang="pt-BR" altLang="pt-BR" sz="1050" dirty="0">
                <a:solidFill>
                  <a:srgbClr val="000066"/>
                </a:solidFill>
              </a:rPr>
              <a:t> </a:t>
            </a:r>
            <a:r>
              <a:rPr lang="pt-BR" altLang="pt-BR" sz="1050" dirty="0" err="1">
                <a:solidFill>
                  <a:srgbClr val="000066"/>
                </a:solidFill>
              </a:rPr>
              <a:t>Anti-colinérgicos</a:t>
            </a:r>
            <a:endParaRPr lang="en-US" altLang="pt-BR" sz="1050" dirty="0">
              <a:solidFill>
                <a:srgbClr val="000066"/>
              </a:solidFill>
            </a:endParaRPr>
          </a:p>
          <a:p>
            <a:endParaRPr lang="en-US" altLang="pt-BR" sz="1050" dirty="0"/>
          </a:p>
        </p:txBody>
      </p:sp>
      <p:sp>
        <p:nvSpPr>
          <p:cNvPr id="36870" name="Rectangle 6"/>
          <p:cNvSpPr>
            <a:spLocks noChangeArrowheads="1"/>
          </p:cNvSpPr>
          <p:nvPr/>
        </p:nvSpPr>
        <p:spPr bwMode="auto">
          <a:xfrm>
            <a:off x="4885136" y="3577828"/>
            <a:ext cx="2944415" cy="1394222"/>
          </a:xfrm>
          <a:prstGeom prst="rect">
            <a:avLst/>
          </a:prstGeom>
          <a:noFill/>
          <a:ln w="12700">
            <a:solidFill>
              <a:srgbClr val="00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6" tIns="33338" rIns="67866" bIns="33338"/>
          <a:lstStyle>
            <a:lvl1pPr marL="461963" indent="-231775">
              <a:defRPr>
                <a:solidFill>
                  <a:schemeClr val="tx1"/>
                </a:solidFill>
                <a:latin typeface="Arial" panose="020B0604020202020204" pitchFamily="34" charset="0"/>
              </a:defRPr>
            </a:lvl1pPr>
            <a:lvl2pPr marL="862013" indent="-285750">
              <a:defRPr>
                <a:solidFill>
                  <a:schemeClr val="tx1"/>
                </a:solidFill>
                <a:latin typeface="Arial" panose="020B0604020202020204" pitchFamily="34" charset="0"/>
              </a:defRPr>
            </a:lvl2pPr>
            <a:lvl3pPr marL="120491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72641" indent="0">
              <a:spcBef>
                <a:spcPct val="20000"/>
              </a:spcBef>
            </a:pPr>
            <a:endParaRPr lang="en-US" altLang="pt-BR" sz="1050" b="1" u="sng" dirty="0">
              <a:solidFill>
                <a:srgbClr val="000066"/>
              </a:solidFill>
            </a:endParaRPr>
          </a:p>
          <a:p>
            <a:pPr>
              <a:spcBef>
                <a:spcPct val="20000"/>
              </a:spcBef>
              <a:buFontTx/>
              <a:buChar char="•"/>
            </a:pPr>
            <a:r>
              <a:rPr lang="pt-BR" altLang="pt-BR" sz="1050" dirty="0" err="1">
                <a:solidFill>
                  <a:srgbClr val="000066"/>
                </a:solidFill>
              </a:rPr>
              <a:t>Retropúbico</a:t>
            </a:r>
            <a:r>
              <a:rPr lang="pt-BR" altLang="pt-BR" sz="1050" dirty="0">
                <a:solidFill>
                  <a:srgbClr val="000066"/>
                </a:solidFill>
              </a:rPr>
              <a:t> </a:t>
            </a:r>
            <a:r>
              <a:rPr lang="en-US" altLang="pt-BR" sz="1050" dirty="0">
                <a:solidFill>
                  <a:srgbClr val="000066"/>
                </a:solidFill>
              </a:rPr>
              <a:t> (</a:t>
            </a:r>
            <a:r>
              <a:rPr lang="en-US" altLang="pt-BR" sz="1050" dirty="0" err="1">
                <a:solidFill>
                  <a:srgbClr val="000066"/>
                </a:solidFill>
              </a:rPr>
              <a:t>laparoscopi</a:t>
            </a:r>
            <a:r>
              <a:rPr lang="pt-BR" altLang="pt-BR" sz="1050" dirty="0">
                <a:solidFill>
                  <a:srgbClr val="000066"/>
                </a:solidFill>
              </a:rPr>
              <a:t>a</a:t>
            </a:r>
            <a:r>
              <a:rPr lang="en-US" altLang="pt-BR" sz="1050" dirty="0">
                <a:solidFill>
                  <a:srgbClr val="000066"/>
                </a:solidFill>
              </a:rPr>
              <a:t>)</a:t>
            </a:r>
            <a:r>
              <a:rPr lang="pt-BR" altLang="pt-BR" sz="1050" dirty="0">
                <a:solidFill>
                  <a:srgbClr val="000066"/>
                </a:solidFill>
              </a:rPr>
              <a:t> MKK; </a:t>
            </a:r>
            <a:r>
              <a:rPr lang="pt-BR" altLang="pt-BR" sz="1050" dirty="0" err="1">
                <a:solidFill>
                  <a:srgbClr val="000066"/>
                </a:solidFill>
              </a:rPr>
              <a:t>Burch</a:t>
            </a:r>
            <a:endParaRPr lang="pt-BR" altLang="pt-BR" sz="1050" dirty="0">
              <a:solidFill>
                <a:srgbClr val="000066"/>
              </a:solidFill>
            </a:endParaRPr>
          </a:p>
          <a:p>
            <a:pPr>
              <a:spcBef>
                <a:spcPct val="20000"/>
              </a:spcBef>
              <a:buFontTx/>
              <a:buChar char="•"/>
            </a:pPr>
            <a:r>
              <a:rPr lang="pt-BR" altLang="pt-BR" sz="1050" dirty="0">
                <a:solidFill>
                  <a:srgbClr val="000066"/>
                </a:solidFill>
              </a:rPr>
              <a:t>Suspensão com agulha.</a:t>
            </a:r>
          </a:p>
          <a:p>
            <a:pPr>
              <a:spcBef>
                <a:spcPct val="20000"/>
              </a:spcBef>
              <a:buFontTx/>
              <a:buChar char="•"/>
            </a:pPr>
            <a:r>
              <a:rPr lang="pt-BR" altLang="pt-BR" sz="1050" b="1" dirty="0" err="1">
                <a:solidFill>
                  <a:srgbClr val="FF0000"/>
                </a:solidFill>
              </a:rPr>
              <a:t>Slings</a:t>
            </a:r>
            <a:r>
              <a:rPr lang="pt-BR" altLang="pt-BR" sz="1050" b="1" dirty="0">
                <a:solidFill>
                  <a:srgbClr val="FF0000"/>
                </a:solidFill>
              </a:rPr>
              <a:t> </a:t>
            </a:r>
            <a:r>
              <a:rPr lang="pt-BR" altLang="pt-BR" sz="1050" b="1" dirty="0" err="1">
                <a:solidFill>
                  <a:srgbClr val="FF0000"/>
                </a:solidFill>
              </a:rPr>
              <a:t>suburetral</a:t>
            </a:r>
            <a:r>
              <a:rPr lang="pt-BR" altLang="pt-BR" sz="1050" b="1" dirty="0">
                <a:solidFill>
                  <a:srgbClr val="FF0000"/>
                </a:solidFill>
              </a:rPr>
              <a:t> ou obturador</a:t>
            </a:r>
          </a:p>
          <a:p>
            <a:pPr marL="172641" indent="0">
              <a:spcBef>
                <a:spcPct val="20000"/>
              </a:spcBef>
            </a:pPr>
            <a:endParaRPr lang="en-US" altLang="pt-BR" sz="1050" dirty="0">
              <a:solidFill>
                <a:srgbClr val="000066"/>
              </a:solidFill>
            </a:endParaRPr>
          </a:p>
        </p:txBody>
      </p:sp>
      <p:sp>
        <p:nvSpPr>
          <p:cNvPr id="36871" name="AutoShape 7"/>
          <p:cNvSpPr>
            <a:spLocks noChangeArrowheads="1"/>
          </p:cNvSpPr>
          <p:nvPr/>
        </p:nvSpPr>
        <p:spPr bwMode="auto">
          <a:xfrm>
            <a:off x="3143250" y="1943100"/>
            <a:ext cx="800100" cy="3429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2" name="AutoShape 8"/>
          <p:cNvSpPr>
            <a:spLocks noChangeArrowheads="1"/>
          </p:cNvSpPr>
          <p:nvPr/>
        </p:nvSpPr>
        <p:spPr bwMode="auto">
          <a:xfrm>
            <a:off x="5314950" y="1943100"/>
            <a:ext cx="800100" cy="3429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3" name="AutoShape 9"/>
          <p:cNvSpPr>
            <a:spLocks noChangeArrowheads="1"/>
          </p:cNvSpPr>
          <p:nvPr/>
        </p:nvSpPr>
        <p:spPr bwMode="auto">
          <a:xfrm>
            <a:off x="3143250" y="3028950"/>
            <a:ext cx="800100" cy="342900"/>
          </a:xfrm>
          <a:prstGeom prst="down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4" name="AutoShape 10"/>
          <p:cNvSpPr>
            <a:spLocks noChangeArrowheads="1"/>
          </p:cNvSpPr>
          <p:nvPr/>
        </p:nvSpPr>
        <p:spPr bwMode="auto">
          <a:xfrm>
            <a:off x="5314950" y="3028950"/>
            <a:ext cx="800100" cy="342900"/>
          </a:xfrm>
          <a:prstGeom prst="down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Tree>
    <p:extLst>
      <p:ext uri="{BB962C8B-B14F-4D97-AF65-F5344CB8AC3E}">
        <p14:creationId xmlns:p14="http://schemas.microsoft.com/office/powerpoint/2010/main" val="38869380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6870">
                                            <p:txEl>
                                              <p:pRg st="1" end="1"/>
                                            </p:txEl>
                                          </p:spTgt>
                                        </p:tgtEl>
                                        <p:attrNameLst>
                                          <p:attrName>style.visibility</p:attrName>
                                        </p:attrNameLst>
                                      </p:cBhvr>
                                      <p:to>
                                        <p:strVal val="visible"/>
                                      </p:to>
                                    </p:set>
                                    <p:anim to="" calcmode="lin" valueType="num">
                                      <p:cBhvr>
                                        <p:cTn id="7" dur="1" fill="hold"/>
                                        <p:tgtEl>
                                          <p:spTgt spid="36870">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6870">
                                            <p:txEl>
                                              <p:pRg st="2" end="2"/>
                                            </p:txEl>
                                          </p:spTgt>
                                        </p:tgtEl>
                                        <p:attrNameLst>
                                          <p:attrName>style.visibility</p:attrName>
                                        </p:attrNameLst>
                                      </p:cBhvr>
                                      <p:to>
                                        <p:strVal val="visible"/>
                                      </p:to>
                                    </p:set>
                                    <p:anim to="" calcmode="lin" valueType="num">
                                      <p:cBhvr>
                                        <p:cTn id="12" dur="1" fill="hold"/>
                                        <p:tgtEl>
                                          <p:spTgt spid="36870">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6870">
                                            <p:txEl>
                                              <p:pRg st="3" end="3"/>
                                            </p:txEl>
                                          </p:spTgt>
                                        </p:tgtEl>
                                        <p:attrNameLst>
                                          <p:attrName>style.visibility</p:attrName>
                                        </p:attrNameLst>
                                      </p:cBhvr>
                                      <p:to>
                                        <p:strVal val="visible"/>
                                      </p:to>
                                    </p:set>
                                    <p:anim to="" calcmode="lin" valueType="num">
                                      <p:cBhvr>
                                        <p:cTn id="17" dur="1" fill="hold"/>
                                        <p:tgtEl>
                                          <p:spTgt spid="36870">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a:ln/>
          <a:effectLst>
            <a:outerShdw dist="13470" dir="2700000" algn="ctr" rotWithShape="0">
              <a:schemeClr val="bg2">
                <a:alpha val="50000"/>
              </a:schemeClr>
            </a:outerShdw>
          </a:effectLst>
        </p:spPr>
        <p:txBody>
          <a:bodyPr vert="horz" lIns="69056" tIns="34529" rIns="69056" bIns="34529" rtlCol="0" anchor="ctr">
            <a:normAutofit/>
          </a:bodyPr>
          <a:lstStyle/>
          <a:p>
            <a:r>
              <a:rPr lang="pt-BR" altLang="pt-BR" b="1" dirty="0"/>
              <a:t>ESCOLHA  DA TÉCNICA CIRÚRGICA</a:t>
            </a:r>
          </a:p>
        </p:txBody>
      </p:sp>
      <p:sp>
        <p:nvSpPr>
          <p:cNvPr id="103427" name="Rectangle 3"/>
          <p:cNvSpPr>
            <a:spLocks noGrp="1" noChangeArrowheads="1"/>
          </p:cNvSpPr>
          <p:nvPr>
            <p:ph type="body" idx="1"/>
          </p:nvPr>
        </p:nvSpPr>
        <p:spPr>
          <a:xfrm>
            <a:off x="977417" y="2597341"/>
            <a:ext cx="7886700" cy="3263504"/>
          </a:xfrm>
          <a:noFill/>
          <a:ln/>
        </p:spPr>
        <p:txBody>
          <a:bodyPr vert="horz" lIns="69056" tIns="34529" rIns="69056" bIns="34529" rtlCol="0">
            <a:normAutofit fontScale="92500" lnSpcReduction="20000"/>
          </a:bodyPr>
          <a:lstStyle/>
          <a:p>
            <a:r>
              <a:rPr lang="pt-BR" altLang="pt-BR" dirty="0"/>
              <a:t>ANORMALIDADES ANATÔMICA E FISIOLÓGICAS RESPONSÁVEIS</a:t>
            </a:r>
          </a:p>
          <a:p>
            <a:endParaRPr lang="pt-BR" altLang="pt-BR" dirty="0"/>
          </a:p>
          <a:p>
            <a:r>
              <a:rPr lang="pt-BR" altLang="pt-BR" dirty="0"/>
              <a:t>NECESSIDADE DE PROCEDIMENTOS VAGINAIS OU RETROPÚBICOS CONCOMITANTES</a:t>
            </a:r>
          </a:p>
          <a:p>
            <a:endParaRPr lang="pt-BR" altLang="pt-BR" dirty="0"/>
          </a:p>
          <a:p>
            <a:r>
              <a:rPr lang="pt-BR" altLang="pt-BR" dirty="0"/>
              <a:t>PREFERÊNCIA E HABILIDADE DO CIRURGIÃO</a:t>
            </a:r>
          </a:p>
          <a:p>
            <a:endParaRPr lang="pt-BR" altLang="pt-BR" dirty="0"/>
          </a:p>
          <a:p>
            <a:r>
              <a:rPr lang="pt-BR" altLang="pt-BR" dirty="0"/>
              <a:t>EXPECTATIVAS DO PACIENTE</a:t>
            </a:r>
          </a:p>
          <a:p>
            <a:pPr marL="0" indent="0">
              <a:buNone/>
            </a:pPr>
            <a:endParaRPr lang="pt-BR" altLang="pt-BR" dirty="0"/>
          </a:p>
        </p:txBody>
      </p:sp>
    </p:spTree>
    <p:extLst>
      <p:ext uri="{BB962C8B-B14F-4D97-AF65-F5344CB8AC3E}">
        <p14:creationId xmlns:p14="http://schemas.microsoft.com/office/powerpoint/2010/main" val="939421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8"/>
          <p:cNvSpPr>
            <a:spLocks noChangeArrowheads="1"/>
          </p:cNvSpPr>
          <p:nvPr/>
        </p:nvSpPr>
        <p:spPr bwMode="auto">
          <a:xfrm>
            <a:off x="617220" y="3082484"/>
            <a:ext cx="7106603" cy="502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80000"/>
              </a:spcBef>
              <a:buClr>
                <a:schemeClr val="tx2"/>
              </a:buClr>
              <a:buFont typeface="Symbol" charset="0"/>
              <a:buNone/>
            </a:pPr>
            <a:r>
              <a:rPr lang="pt-BR" sz="4950" b="1" dirty="0">
                <a:latin typeface="Arial Narrow" charset="0"/>
              </a:rPr>
              <a:t>Bexiga Hiperativa (</a:t>
            </a:r>
            <a:r>
              <a:rPr lang="pt-BR" sz="4950" b="1" dirty="0" err="1">
                <a:latin typeface="Arial Narrow" charset="0"/>
              </a:rPr>
              <a:t>BHa</a:t>
            </a:r>
            <a:r>
              <a:rPr lang="pt-BR" sz="4050" b="1" dirty="0">
                <a:latin typeface="Arial Narrow" charset="0"/>
              </a:rPr>
              <a:t>)</a:t>
            </a:r>
          </a:p>
        </p:txBody>
      </p:sp>
    </p:spTree>
    <p:extLst>
      <p:ext uri="{BB962C8B-B14F-4D97-AF65-F5344CB8AC3E}">
        <p14:creationId xmlns:p14="http://schemas.microsoft.com/office/powerpoint/2010/main" val="125223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9"/>
          <p:cNvSpPr>
            <a:spLocks noGrp="1" noChangeArrowheads="1"/>
          </p:cNvSpPr>
          <p:nvPr>
            <p:ph type="title"/>
          </p:nvPr>
        </p:nvSpPr>
        <p:spPr/>
        <p:txBody>
          <a:bodyPr/>
          <a:lstStyle/>
          <a:p>
            <a:pPr eaLnBrk="1" hangingPunct="1"/>
            <a:r>
              <a:rPr lang="pt-BR" b="1">
                <a:latin typeface="Arial Narrow" charset="0"/>
              </a:rPr>
              <a:t>O que é BHa?</a:t>
            </a:r>
          </a:p>
        </p:txBody>
      </p:sp>
      <p:sp>
        <p:nvSpPr>
          <p:cNvPr id="15363" name="Rectangle 20"/>
          <p:cNvSpPr>
            <a:spLocks noGrp="1" noChangeArrowheads="1"/>
          </p:cNvSpPr>
          <p:nvPr>
            <p:ph type="body" idx="1"/>
          </p:nvPr>
        </p:nvSpPr>
        <p:spPr>
          <a:xfrm>
            <a:off x="5005389" y="2406254"/>
            <a:ext cx="2803922" cy="2714625"/>
          </a:xfrm>
        </p:spPr>
        <p:txBody>
          <a:bodyPr>
            <a:normAutofit fontScale="85000" lnSpcReduction="10000"/>
          </a:bodyPr>
          <a:lstStyle/>
          <a:p>
            <a:pPr eaLnBrk="1" hangingPunct="1"/>
            <a:r>
              <a:rPr lang="pt-BR" sz="1500" dirty="0">
                <a:latin typeface="Arial" charset="0"/>
              </a:rPr>
              <a:t>Síndrome com múltiplos sintomas:</a:t>
            </a:r>
          </a:p>
          <a:p>
            <a:pPr lvl="1" eaLnBrk="1" hangingPunct="1"/>
            <a:r>
              <a:rPr lang="pt-BR" sz="1350" dirty="0">
                <a:latin typeface="Arial" charset="0"/>
              </a:rPr>
              <a:t>Urgência miccional com ou sem incontinência, polaciúria e </a:t>
            </a:r>
            <a:r>
              <a:rPr lang="pt-BR" sz="1350" dirty="0" err="1">
                <a:latin typeface="Arial" charset="0"/>
              </a:rPr>
              <a:t>nictúria</a:t>
            </a:r>
            <a:r>
              <a:rPr lang="pt-BR" sz="1350" dirty="0">
                <a:latin typeface="Arial" charset="0"/>
              </a:rPr>
              <a:t>, </a:t>
            </a:r>
            <a:r>
              <a:rPr lang="pt-BR" sz="1350" u="sng" dirty="0">
                <a:latin typeface="Arial" charset="0"/>
              </a:rPr>
              <a:t>não explicada por fatores infecciosos, metabólicos ou locais.</a:t>
            </a:r>
          </a:p>
          <a:p>
            <a:pPr marL="342900" lvl="1" indent="0">
              <a:buNone/>
            </a:pPr>
            <a:endParaRPr lang="pt-BR" sz="1350" u="sng" dirty="0">
              <a:latin typeface="Arial" charset="0"/>
            </a:endParaRPr>
          </a:p>
          <a:p>
            <a:pPr marL="342900" lvl="1" indent="0">
              <a:buNone/>
            </a:pPr>
            <a:endParaRPr lang="pt-BR" sz="1350" u="sng" dirty="0">
              <a:latin typeface="Arial" charset="0"/>
            </a:endParaRPr>
          </a:p>
          <a:p>
            <a:pPr eaLnBrk="1" hangingPunct="1"/>
            <a:r>
              <a:rPr lang="pt-BR" sz="1500" dirty="0">
                <a:latin typeface="Arial" charset="0"/>
              </a:rPr>
              <a:t>Condição crônica</a:t>
            </a:r>
          </a:p>
        </p:txBody>
      </p:sp>
      <p:sp>
        <p:nvSpPr>
          <p:cNvPr id="15364" name="Rectangle 4"/>
          <p:cNvSpPr>
            <a:spLocks noChangeArrowheads="1"/>
          </p:cNvSpPr>
          <p:nvPr/>
        </p:nvSpPr>
        <p:spPr bwMode="auto">
          <a:xfrm>
            <a:off x="4988908" y="5730114"/>
            <a:ext cx="3012093" cy="27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108000" bIns="108000" anchor="b">
            <a:spAutoFit/>
          </a:bodyPr>
          <a:lstStyle/>
          <a:p>
            <a:pPr algn="r" eaLnBrk="0" hangingPunct="0">
              <a:buClr>
                <a:schemeClr val="tx2"/>
              </a:buClr>
              <a:buFont typeface="Symbol" charset="0"/>
              <a:buNone/>
            </a:pPr>
            <a:r>
              <a:rPr sz="1050" noProof="1"/>
              <a:t>Abrams P, et al. Neurourol Urodyn 2002;21:167–178</a:t>
            </a:r>
          </a:p>
        </p:txBody>
      </p:sp>
      <p:sp>
        <p:nvSpPr>
          <p:cNvPr id="15365" name="Rectangle 5"/>
          <p:cNvSpPr>
            <a:spLocks noChangeArrowheads="1"/>
          </p:cNvSpPr>
          <p:nvPr/>
        </p:nvSpPr>
        <p:spPr bwMode="auto">
          <a:xfrm>
            <a:off x="1588248" y="1963491"/>
            <a:ext cx="28361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p>
            <a:pPr algn="ctr"/>
            <a:r>
              <a:rPr lang="pt-BR" sz="1650">
                <a:solidFill>
                  <a:schemeClr val="tx2"/>
                </a:solidFill>
              </a:rPr>
              <a:t>Contrações Involuntárias</a:t>
            </a:r>
            <a:endParaRPr lang="pt-BR" sz="1350">
              <a:solidFill>
                <a:schemeClr val="tx2"/>
              </a:solidFill>
            </a:endParaRPr>
          </a:p>
          <a:p>
            <a:pPr algn="ctr"/>
            <a:r>
              <a:rPr lang="pt-BR" sz="1350">
                <a:solidFill>
                  <a:schemeClr val="tx2"/>
                </a:solidFill>
              </a:rPr>
              <a:t>freqüentes durante a fase de enchimento</a:t>
            </a:r>
            <a:endParaRPr lang="pt-BR" sz="1650">
              <a:solidFill>
                <a:schemeClr val="tx2"/>
              </a:solidFill>
            </a:endParaRPr>
          </a:p>
        </p:txBody>
      </p:sp>
      <p:sp>
        <p:nvSpPr>
          <p:cNvPr id="15366" name="AutoShape 10"/>
          <p:cNvSpPr>
            <a:spLocks noChangeArrowheads="1"/>
          </p:cNvSpPr>
          <p:nvPr/>
        </p:nvSpPr>
        <p:spPr bwMode="auto">
          <a:xfrm>
            <a:off x="4201717" y="3286916"/>
            <a:ext cx="240729" cy="357989"/>
          </a:xfrm>
          <a:prstGeom prst="rightArrow">
            <a:avLst>
              <a:gd name="adj1" fmla="val 77037"/>
              <a:gd name="adj2" fmla="val 54935"/>
            </a:avLst>
          </a:prstGeom>
          <a:gradFill rotWithShape="1">
            <a:gsLst>
              <a:gs pos="0">
                <a:schemeClr val="bg1"/>
              </a:gs>
              <a:gs pos="100000">
                <a:srgbClr val="ED8B9B"/>
              </a:gs>
            </a:gsLst>
            <a:lin ang="0" scaled="1"/>
          </a:gra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69056" tIns="34529" rIns="69056" bIns="34529" anchor="ctr">
            <a:spAutoFit/>
          </a:bodyPr>
          <a:lstStyle/>
          <a:p>
            <a:endParaRPr lang="pt-BR" sz="1350"/>
          </a:p>
        </p:txBody>
      </p:sp>
      <p:pic>
        <p:nvPicPr>
          <p:cNvPr id="57362" name="BladderSpasm_Indeo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907381" y="2619375"/>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Rectangle 28"/>
          <p:cNvSpPr>
            <a:spLocks noChangeArrowheads="1"/>
          </p:cNvSpPr>
          <p:nvPr/>
        </p:nvSpPr>
        <p:spPr bwMode="auto">
          <a:xfrm>
            <a:off x="1950036" y="4647233"/>
            <a:ext cx="2176879"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p>
            <a:pPr algn="ctr"/>
            <a:r>
              <a:rPr lang="pt-BR" sz="1500" u="sng"/>
              <a:t>Músculo Detrusor</a:t>
            </a:r>
            <a:r>
              <a:rPr lang="pt-BR" sz="1500"/>
              <a:t> deve ficar </a:t>
            </a:r>
          </a:p>
          <a:p>
            <a:pPr algn="ctr"/>
            <a:r>
              <a:rPr lang="pt-BR" sz="1500"/>
              <a:t>relaxado durante a </a:t>
            </a:r>
          </a:p>
          <a:p>
            <a:pPr algn="ctr"/>
            <a:r>
              <a:rPr lang="pt-BR" sz="1500"/>
              <a:t>fase de enchimento</a:t>
            </a:r>
          </a:p>
        </p:txBody>
      </p:sp>
    </p:spTree>
    <p:extLst>
      <p:ext uri="{BB962C8B-B14F-4D97-AF65-F5344CB8AC3E}">
        <p14:creationId xmlns:p14="http://schemas.microsoft.com/office/powerpoint/2010/main" val="1617457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67" fill="hold"/>
                                        <p:tgtEl>
                                          <p:spTgt spid="573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62"/>
                </p:tgtEl>
              </p:cMediaNode>
            </p:video>
            <p:seq concurrent="1" nextAc="seek">
              <p:cTn id="8" restart="whenNotActive" fill="hold" evtFilter="cancelBubble" nodeType="interactiveSeq">
                <p:stCondLst>
                  <p:cond evt="onClick" delay="0">
                    <p:tgtEl>
                      <p:spTgt spid="5736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62"/>
                                        </p:tgtEl>
                                      </p:cBhvr>
                                    </p:cmd>
                                  </p:childTnLst>
                                </p:cTn>
                              </p:par>
                            </p:childTnLst>
                          </p:cTn>
                        </p:par>
                      </p:childTnLst>
                    </p:cTn>
                  </p:par>
                </p:childTnLst>
              </p:cTn>
              <p:nextCondLst>
                <p:cond evt="onClick" delay="0">
                  <p:tgtEl>
                    <p:spTgt spid="5736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p:cNvSpPr>
            <a:spLocks/>
          </p:cNvSpPr>
          <p:nvPr/>
        </p:nvSpPr>
        <p:spPr bwMode="ltGray">
          <a:xfrm>
            <a:off x="2690813" y="1760935"/>
            <a:ext cx="4791075" cy="4123134"/>
          </a:xfrm>
          <a:custGeom>
            <a:avLst/>
            <a:gdLst>
              <a:gd name="T0" fmla="*/ 1144 w 4024"/>
              <a:gd name="T1" fmla="*/ 611 h 3463"/>
              <a:gd name="T2" fmla="*/ 1144 w 4024"/>
              <a:gd name="T3" fmla="*/ 2795 h 3463"/>
              <a:gd name="T4" fmla="*/ 2135 w 4024"/>
              <a:gd name="T5" fmla="*/ 3118 h 3463"/>
              <a:gd name="T6" fmla="*/ 4010 w 4024"/>
              <a:gd name="T7" fmla="*/ 1700 h 3463"/>
              <a:gd name="T8" fmla="*/ 2135 w 4024"/>
              <a:gd name="T9" fmla="*/ 288 h 3463"/>
              <a:gd name="T10" fmla="*/ 1144 w 4024"/>
              <a:gd name="T11" fmla="*/ 611 h 3463"/>
              <a:gd name="T12" fmla="*/ 0 60000 65536"/>
              <a:gd name="T13" fmla="*/ 0 60000 65536"/>
              <a:gd name="T14" fmla="*/ 0 60000 65536"/>
              <a:gd name="T15" fmla="*/ 0 60000 65536"/>
              <a:gd name="T16" fmla="*/ 0 60000 65536"/>
              <a:gd name="T17" fmla="*/ 0 60000 65536"/>
              <a:gd name="T18" fmla="*/ 0 w 4024"/>
              <a:gd name="T19" fmla="*/ 0 h 3463"/>
              <a:gd name="T20" fmla="*/ 4024 w 4024"/>
              <a:gd name="T21" fmla="*/ 3463 h 3463"/>
            </a:gdLst>
            <a:ahLst/>
            <a:cxnLst>
              <a:cxn ang="T12">
                <a:pos x="T0" y="T1"/>
              </a:cxn>
              <a:cxn ang="T13">
                <a:pos x="T2" y="T3"/>
              </a:cxn>
              <a:cxn ang="T14">
                <a:pos x="T4" y="T5"/>
              </a:cxn>
              <a:cxn ang="T15">
                <a:pos x="T6" y="T7"/>
              </a:cxn>
              <a:cxn ang="T16">
                <a:pos x="T8" y="T9"/>
              </a:cxn>
              <a:cxn ang="T17">
                <a:pos x="T10" y="T11"/>
              </a:cxn>
            </a:cxnLst>
            <a:rect l="T18" t="T19" r="T20" b="T21"/>
            <a:pathLst>
              <a:path w="4024" h="3463">
                <a:moveTo>
                  <a:pt x="1144" y="611"/>
                </a:moveTo>
                <a:cubicBezTo>
                  <a:pt x="0" y="1018"/>
                  <a:pt x="63" y="2423"/>
                  <a:pt x="1144" y="2795"/>
                </a:cubicBezTo>
                <a:cubicBezTo>
                  <a:pt x="1639" y="2956"/>
                  <a:pt x="2135" y="3118"/>
                  <a:pt x="2135" y="3118"/>
                </a:cubicBezTo>
                <a:cubicBezTo>
                  <a:pt x="3203" y="3463"/>
                  <a:pt x="4024" y="2465"/>
                  <a:pt x="4010" y="1700"/>
                </a:cubicBezTo>
                <a:cubicBezTo>
                  <a:pt x="3996" y="935"/>
                  <a:pt x="3301" y="0"/>
                  <a:pt x="2135" y="288"/>
                </a:cubicBezTo>
                <a:cubicBezTo>
                  <a:pt x="2135" y="288"/>
                  <a:pt x="1639" y="449"/>
                  <a:pt x="1144" y="611"/>
                </a:cubicBezTo>
                <a:close/>
              </a:path>
            </a:pathLst>
          </a:custGeom>
          <a:solidFill>
            <a:srgbClr val="97192E"/>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endParaRPr lang="pt-BR" sz="1350"/>
          </a:p>
        </p:txBody>
      </p:sp>
      <p:sp>
        <p:nvSpPr>
          <p:cNvPr id="16387" name="Rectangle 3"/>
          <p:cNvSpPr>
            <a:spLocks noGrp="1" noChangeArrowheads="1"/>
          </p:cNvSpPr>
          <p:nvPr>
            <p:ph type="title"/>
          </p:nvPr>
        </p:nvSpPr>
        <p:spPr/>
        <p:txBody>
          <a:bodyPr>
            <a:normAutofit/>
          </a:bodyPr>
          <a:lstStyle/>
          <a:p>
            <a:pPr eaLnBrk="1" hangingPunct="1"/>
            <a:r>
              <a:rPr lang="pt-BR" b="1">
                <a:latin typeface="Arial Narrow" charset="0"/>
              </a:rPr>
              <a:t>Espectro da BHa e da Incontinência Urinária</a:t>
            </a:r>
          </a:p>
        </p:txBody>
      </p:sp>
      <p:sp>
        <p:nvSpPr>
          <p:cNvPr id="16388" name="Text Box 4"/>
          <p:cNvSpPr txBox="1">
            <a:spLocks noChangeArrowheads="1"/>
          </p:cNvSpPr>
          <p:nvPr/>
        </p:nvSpPr>
        <p:spPr bwMode="auto">
          <a:xfrm>
            <a:off x="1143001" y="5568531"/>
            <a:ext cx="2952984" cy="432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type="none" w="sm" len="sm"/>
                <a:tailEnd type="none" w="sm" len="sm"/>
              </a14:hiddenLine>
            </a:ext>
          </a:extLst>
        </p:spPr>
        <p:txBody>
          <a:bodyPr wrap="none" lIns="540000" tIns="0" rIns="0" bIns="10800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Clr>
                <a:schemeClr val="tx2"/>
              </a:buClr>
              <a:buFont typeface="Symbol" charset="0"/>
              <a:buNone/>
            </a:pPr>
            <a:r>
              <a:rPr lang="pt-BR" sz="1050"/>
              <a:t>IUE = incontinência urinária de esforço</a:t>
            </a:r>
          </a:p>
          <a:p>
            <a:pPr>
              <a:buClr>
                <a:schemeClr val="tx2"/>
              </a:buClr>
              <a:buFont typeface="Symbol" charset="0"/>
              <a:buNone/>
            </a:pPr>
            <a:r>
              <a:rPr lang="pt-BR" sz="1050"/>
              <a:t>IUU = incontinência urinária de urgência</a:t>
            </a:r>
          </a:p>
        </p:txBody>
      </p:sp>
      <p:sp>
        <p:nvSpPr>
          <p:cNvPr id="16389" name="Oval 5"/>
          <p:cNvSpPr>
            <a:spLocks noChangeArrowheads="1"/>
          </p:cNvSpPr>
          <p:nvPr/>
        </p:nvSpPr>
        <p:spPr bwMode="gray">
          <a:xfrm>
            <a:off x="2339578" y="2438401"/>
            <a:ext cx="2699147" cy="2699147"/>
          </a:xfrm>
          <a:prstGeom prst="ellipse">
            <a:avLst/>
          </a:prstGeom>
          <a:solidFill>
            <a:srgbClr val="00FFFF">
              <a:alpha val="59999"/>
            </a:srgbClr>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pPr algn="ctr" eaLnBrk="0" hangingPunct="0"/>
            <a:endParaRPr lang="pt-BR" b="1">
              <a:latin typeface="Arial Narrow" charset="0"/>
            </a:endParaRPr>
          </a:p>
        </p:txBody>
      </p:sp>
      <p:sp>
        <p:nvSpPr>
          <p:cNvPr id="16390" name="Oval 6"/>
          <p:cNvSpPr>
            <a:spLocks noChangeArrowheads="1"/>
          </p:cNvSpPr>
          <p:nvPr/>
        </p:nvSpPr>
        <p:spPr bwMode="gray">
          <a:xfrm>
            <a:off x="3067051" y="2438401"/>
            <a:ext cx="2699147" cy="2699147"/>
          </a:xfrm>
          <a:prstGeom prst="ellipse">
            <a:avLst/>
          </a:prstGeom>
          <a:solidFill>
            <a:schemeClr val="accent1">
              <a:alpha val="59999"/>
            </a:schemeClr>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pPr algn="ctr" eaLnBrk="0" hangingPunct="0"/>
            <a:endParaRPr lang="pt-BR" b="1">
              <a:latin typeface="Arial Narrow" charset="0"/>
            </a:endParaRPr>
          </a:p>
        </p:txBody>
      </p:sp>
      <p:sp>
        <p:nvSpPr>
          <p:cNvPr id="16391" name="Text Box 7"/>
          <p:cNvSpPr txBox="1">
            <a:spLocks noChangeArrowheads="1"/>
          </p:cNvSpPr>
          <p:nvPr/>
        </p:nvSpPr>
        <p:spPr bwMode="invGray">
          <a:xfrm>
            <a:off x="2455069" y="3627836"/>
            <a:ext cx="44884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pt-BR" sz="2100"/>
              <a:t>IUE</a:t>
            </a:r>
          </a:p>
        </p:txBody>
      </p:sp>
      <p:sp>
        <p:nvSpPr>
          <p:cNvPr id="16392" name="Text Box 8"/>
          <p:cNvSpPr txBox="1">
            <a:spLocks noChangeArrowheads="1"/>
          </p:cNvSpPr>
          <p:nvPr/>
        </p:nvSpPr>
        <p:spPr bwMode="invGray">
          <a:xfrm>
            <a:off x="3685034" y="3513535"/>
            <a:ext cx="89287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pt-BR" sz="2100"/>
              <a:t>Mista</a:t>
            </a:r>
          </a:p>
          <a:p>
            <a:pPr algn="ctr"/>
            <a:r>
              <a:rPr lang="pt-BR" sz="1500"/>
              <a:t>(IUU+IUE)</a:t>
            </a:r>
          </a:p>
        </p:txBody>
      </p:sp>
      <p:sp>
        <p:nvSpPr>
          <p:cNvPr id="16393" name="Rectangle 9"/>
          <p:cNvSpPr>
            <a:spLocks noChangeArrowheads="1"/>
          </p:cNvSpPr>
          <p:nvPr/>
        </p:nvSpPr>
        <p:spPr bwMode="invGray">
          <a:xfrm>
            <a:off x="5138738" y="3627836"/>
            <a:ext cx="38311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0" tIns="0" rIns="0" bIns="0">
            <a:spAutoFit/>
          </a:bodyPr>
          <a:lstStyle/>
          <a:p>
            <a:pPr eaLnBrk="0" hangingPunct="0"/>
            <a:r>
              <a:rPr lang="pt-BR" sz="2100"/>
              <a:t>IUU</a:t>
            </a:r>
          </a:p>
        </p:txBody>
      </p:sp>
      <p:grpSp>
        <p:nvGrpSpPr>
          <p:cNvPr id="16394" name="Group 10"/>
          <p:cNvGrpSpPr>
            <a:grpSpLocks/>
          </p:cNvGrpSpPr>
          <p:nvPr/>
        </p:nvGrpSpPr>
        <p:grpSpPr bwMode="auto">
          <a:xfrm>
            <a:off x="3596880" y="4217194"/>
            <a:ext cx="1440657" cy="508397"/>
            <a:chOff x="2061" y="2822"/>
            <a:chExt cx="1210" cy="427"/>
          </a:xfrm>
        </p:grpSpPr>
        <p:sp>
          <p:nvSpPr>
            <p:cNvPr id="268299" name="AutoShape 11"/>
            <p:cNvSpPr>
              <a:spLocks/>
            </p:cNvSpPr>
            <p:nvPr/>
          </p:nvSpPr>
          <p:spPr bwMode="auto">
            <a:xfrm rot="16200000">
              <a:off x="2386" y="2758"/>
              <a:ext cx="105" cy="233"/>
            </a:xfrm>
            <a:prstGeom prst="leftBracket">
              <a:avLst>
                <a:gd name="adj" fmla="val 0"/>
              </a:avLst>
            </a:prstGeom>
            <a:noFill/>
            <a:ln w="28575">
              <a:solidFill>
                <a:srgbClr val="FFFF66"/>
              </a:solidFill>
              <a:round/>
              <a:headEnd/>
              <a:tailEnd/>
            </a:ln>
            <a:effectLst>
              <a:outerShdw dist="35921" dir="2700000" algn="ctr" rotWithShape="0">
                <a:schemeClr val="bg1"/>
              </a:outerShdw>
            </a:effectLst>
          </p:spPr>
          <p:txBody>
            <a:bodyPr lIns="69056" tIns="34529" rIns="69056" bIns="34529" anchor="ctr">
              <a:spAutoFit/>
            </a:bodyPr>
            <a:lstStyle/>
            <a:p>
              <a:pPr>
                <a:defRPr/>
              </a:pPr>
              <a:endParaRPr lang="pt-BR" sz="1350"/>
            </a:p>
          </p:txBody>
        </p:sp>
        <p:sp>
          <p:nvSpPr>
            <p:cNvPr id="268300" name="Text Box 12"/>
            <p:cNvSpPr txBox="1">
              <a:spLocks noChangeArrowheads="1"/>
            </p:cNvSpPr>
            <p:nvPr/>
          </p:nvSpPr>
          <p:spPr bwMode="invGray">
            <a:xfrm>
              <a:off x="2061" y="2958"/>
              <a:ext cx="1210" cy="291"/>
            </a:xfrm>
            <a:prstGeom prst="rect">
              <a:avLst/>
            </a:prstGeom>
            <a:noFill/>
            <a:ln w="12700" algn="ctr">
              <a:noFill/>
              <a:miter lim="800000"/>
              <a:headEnd/>
              <a:tailEnd/>
            </a:ln>
            <a:effectLst>
              <a:outerShdw dist="35921" dir="2700000" algn="ctr" rotWithShape="0">
                <a:schemeClr val="bg1"/>
              </a:outerShdw>
            </a:effectLst>
          </p:spPr>
          <p:txBody>
            <a:bodyPr wrap="none" lIns="0" tIns="0" rIns="0" bIns="0">
              <a:spAutoFit/>
            </a:bodyPr>
            <a:lstStyle/>
            <a:p>
              <a:pPr algn="ctr" eaLnBrk="0" hangingPunct="0">
                <a:defRPr/>
              </a:pPr>
              <a:r>
                <a:rPr lang="pt-BR" sz="2250">
                  <a:solidFill>
                    <a:srgbClr val="FFFF66"/>
                  </a:solidFill>
                </a:rPr>
                <a:t>Incontinência</a:t>
              </a:r>
            </a:p>
          </p:txBody>
        </p:sp>
      </p:grpSp>
      <p:sp>
        <p:nvSpPr>
          <p:cNvPr id="16395" name="Freeform 13"/>
          <p:cNvSpPr>
            <a:spLocks/>
          </p:cNvSpPr>
          <p:nvPr/>
        </p:nvSpPr>
        <p:spPr bwMode="ltGray">
          <a:xfrm>
            <a:off x="2690813" y="1760935"/>
            <a:ext cx="4791075" cy="4123134"/>
          </a:xfrm>
          <a:custGeom>
            <a:avLst/>
            <a:gdLst>
              <a:gd name="T0" fmla="*/ 1144 w 4024"/>
              <a:gd name="T1" fmla="*/ 611 h 3463"/>
              <a:gd name="T2" fmla="*/ 1144 w 4024"/>
              <a:gd name="T3" fmla="*/ 2795 h 3463"/>
              <a:gd name="T4" fmla="*/ 2135 w 4024"/>
              <a:gd name="T5" fmla="*/ 3118 h 3463"/>
              <a:gd name="T6" fmla="*/ 4010 w 4024"/>
              <a:gd name="T7" fmla="*/ 1700 h 3463"/>
              <a:gd name="T8" fmla="*/ 2135 w 4024"/>
              <a:gd name="T9" fmla="*/ 288 h 3463"/>
              <a:gd name="T10" fmla="*/ 1144 w 4024"/>
              <a:gd name="T11" fmla="*/ 611 h 3463"/>
              <a:gd name="T12" fmla="*/ 0 60000 65536"/>
              <a:gd name="T13" fmla="*/ 0 60000 65536"/>
              <a:gd name="T14" fmla="*/ 0 60000 65536"/>
              <a:gd name="T15" fmla="*/ 0 60000 65536"/>
              <a:gd name="T16" fmla="*/ 0 60000 65536"/>
              <a:gd name="T17" fmla="*/ 0 60000 65536"/>
              <a:gd name="T18" fmla="*/ 0 w 4024"/>
              <a:gd name="T19" fmla="*/ 0 h 3463"/>
              <a:gd name="T20" fmla="*/ 4024 w 4024"/>
              <a:gd name="T21" fmla="*/ 3463 h 3463"/>
            </a:gdLst>
            <a:ahLst/>
            <a:cxnLst>
              <a:cxn ang="T12">
                <a:pos x="T0" y="T1"/>
              </a:cxn>
              <a:cxn ang="T13">
                <a:pos x="T2" y="T3"/>
              </a:cxn>
              <a:cxn ang="T14">
                <a:pos x="T4" y="T5"/>
              </a:cxn>
              <a:cxn ang="T15">
                <a:pos x="T6" y="T7"/>
              </a:cxn>
              <a:cxn ang="T16">
                <a:pos x="T8" y="T9"/>
              </a:cxn>
              <a:cxn ang="T17">
                <a:pos x="T10" y="T11"/>
              </a:cxn>
            </a:cxnLst>
            <a:rect l="T18" t="T19" r="T20" b="T21"/>
            <a:pathLst>
              <a:path w="4024" h="3463">
                <a:moveTo>
                  <a:pt x="1144" y="611"/>
                </a:moveTo>
                <a:cubicBezTo>
                  <a:pt x="0" y="1018"/>
                  <a:pt x="63" y="2423"/>
                  <a:pt x="1144" y="2795"/>
                </a:cubicBezTo>
                <a:cubicBezTo>
                  <a:pt x="1639" y="2956"/>
                  <a:pt x="2135" y="3118"/>
                  <a:pt x="2135" y="3118"/>
                </a:cubicBezTo>
                <a:cubicBezTo>
                  <a:pt x="3203" y="3463"/>
                  <a:pt x="4024" y="2465"/>
                  <a:pt x="4010" y="1700"/>
                </a:cubicBezTo>
                <a:cubicBezTo>
                  <a:pt x="3996" y="935"/>
                  <a:pt x="3301" y="0"/>
                  <a:pt x="2135" y="288"/>
                </a:cubicBezTo>
                <a:cubicBezTo>
                  <a:pt x="2135" y="288"/>
                  <a:pt x="1639" y="449"/>
                  <a:pt x="1144" y="611"/>
                </a:cubicBezTo>
                <a:close/>
              </a:path>
            </a:pathLst>
          </a:custGeom>
          <a:noFill/>
          <a:ln w="38100" cap="rnd">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pt-BR" sz="1350"/>
          </a:p>
        </p:txBody>
      </p:sp>
      <p:grpSp>
        <p:nvGrpSpPr>
          <p:cNvPr id="16396" name="Group 14"/>
          <p:cNvGrpSpPr>
            <a:grpSpLocks/>
          </p:cNvGrpSpPr>
          <p:nvPr/>
        </p:nvGrpSpPr>
        <p:grpSpPr bwMode="auto">
          <a:xfrm>
            <a:off x="4991107" y="2756299"/>
            <a:ext cx="541736" cy="583406"/>
            <a:chOff x="3232" y="1595"/>
            <a:chExt cx="455" cy="490"/>
          </a:xfrm>
        </p:grpSpPr>
        <p:sp>
          <p:nvSpPr>
            <p:cNvPr id="268303" name="AutoShape 15"/>
            <p:cNvSpPr>
              <a:spLocks/>
            </p:cNvSpPr>
            <p:nvPr/>
          </p:nvSpPr>
          <p:spPr bwMode="auto">
            <a:xfrm rot="5400000" flipV="1">
              <a:off x="3404" y="1912"/>
              <a:ext cx="112" cy="233"/>
            </a:xfrm>
            <a:prstGeom prst="leftBracket">
              <a:avLst>
                <a:gd name="adj" fmla="val 0"/>
              </a:avLst>
            </a:prstGeom>
            <a:noFill/>
            <a:ln w="38100">
              <a:solidFill>
                <a:srgbClr val="FFFF66"/>
              </a:solidFill>
              <a:round/>
              <a:headEnd/>
              <a:tailEnd/>
            </a:ln>
            <a:effectLst>
              <a:outerShdw dist="35921" dir="2700000" algn="ctr" rotWithShape="0">
                <a:schemeClr val="bg1"/>
              </a:outerShdw>
            </a:effectLst>
          </p:spPr>
          <p:txBody>
            <a:bodyPr lIns="69056" tIns="34529" rIns="69056" bIns="34529" anchor="ctr">
              <a:spAutoFit/>
            </a:bodyPr>
            <a:lstStyle/>
            <a:p>
              <a:pPr>
                <a:defRPr/>
              </a:pPr>
              <a:endParaRPr lang="pt-BR" sz="1350"/>
            </a:p>
          </p:txBody>
        </p:sp>
        <p:sp>
          <p:nvSpPr>
            <p:cNvPr id="268304" name="Text Box 16"/>
            <p:cNvSpPr txBox="1">
              <a:spLocks noChangeArrowheads="1"/>
            </p:cNvSpPr>
            <p:nvPr/>
          </p:nvSpPr>
          <p:spPr bwMode="invGray">
            <a:xfrm>
              <a:off x="3232" y="1595"/>
              <a:ext cx="455" cy="330"/>
            </a:xfrm>
            <a:prstGeom prst="rect">
              <a:avLst/>
            </a:prstGeom>
            <a:noFill/>
            <a:ln w="12700" algn="ctr">
              <a:noFill/>
              <a:miter lim="800000"/>
              <a:headEnd/>
              <a:tailEnd/>
            </a:ln>
            <a:effectLst>
              <a:outerShdw dist="35921" dir="2700000" algn="ctr" rotWithShape="0">
                <a:schemeClr val="bg1"/>
              </a:outerShdw>
            </a:effectLst>
          </p:spPr>
          <p:txBody>
            <a:bodyPr wrap="none" lIns="0" tIns="0" rIns="0" bIns="0">
              <a:spAutoFit/>
            </a:bodyPr>
            <a:lstStyle/>
            <a:p>
              <a:pPr algn="ctr" eaLnBrk="0" hangingPunct="0">
                <a:defRPr/>
              </a:pPr>
              <a:r>
                <a:rPr lang="pt-BR" sz="2550">
                  <a:solidFill>
                    <a:srgbClr val="FFFF66"/>
                  </a:solidFill>
                </a:rPr>
                <a:t>BHa</a:t>
              </a:r>
            </a:p>
          </p:txBody>
        </p:sp>
      </p:grpSp>
      <p:sp>
        <p:nvSpPr>
          <p:cNvPr id="16397" name="Text Box 17"/>
          <p:cNvSpPr txBox="1">
            <a:spLocks noChangeArrowheads="1"/>
          </p:cNvSpPr>
          <p:nvPr/>
        </p:nvSpPr>
        <p:spPr bwMode="black">
          <a:xfrm>
            <a:off x="5944792" y="3384948"/>
            <a:ext cx="15311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marL="271463" indent="-25558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 typeface="Symbol" charset="0"/>
              <a:buChar char="·"/>
            </a:pPr>
            <a:r>
              <a:rPr lang="pt-BR"/>
              <a:t>urgência</a:t>
            </a:r>
          </a:p>
          <a:p>
            <a:pPr>
              <a:buFont typeface="Symbol" charset="0"/>
              <a:buChar char="·"/>
            </a:pPr>
            <a:r>
              <a:rPr lang="pt-BR">
                <a:cs typeface="Arial" charset="0"/>
              </a:rPr>
              <a:t>↑ </a:t>
            </a:r>
            <a:r>
              <a:rPr lang="pt-BR"/>
              <a:t>freqüência</a:t>
            </a:r>
          </a:p>
          <a:p>
            <a:pPr>
              <a:buFont typeface="Symbol" charset="0"/>
              <a:buChar char="·"/>
            </a:pPr>
            <a:r>
              <a:rPr lang="pt-BR"/>
              <a:t>noctúria</a:t>
            </a:r>
          </a:p>
        </p:txBody>
      </p:sp>
    </p:spTree>
    <p:extLst>
      <p:ext uri="{BB962C8B-B14F-4D97-AF65-F5344CB8AC3E}">
        <p14:creationId xmlns:p14="http://schemas.microsoft.com/office/powerpoint/2010/main" val="42187034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4388" y="1392825"/>
            <a:ext cx="7129462" cy="461665"/>
          </a:xfrm>
          <a:prstGeom prst="rect">
            <a:avLst/>
          </a:prstGeom>
          <a:noFill/>
        </p:spPr>
        <p:txBody>
          <a:bodyPr wrap="square" rtlCol="0">
            <a:spAutoFit/>
          </a:bodyPr>
          <a:lstStyle/>
          <a:p>
            <a:r>
              <a:rPr lang="pt-BR" sz="2400" b="1" dirty="0"/>
              <a:t>  </a:t>
            </a:r>
            <a:r>
              <a:rPr lang="pt-BR" sz="2400" b="1" dirty="0">
                <a:solidFill>
                  <a:srgbClr val="0000FF"/>
                </a:solidFill>
              </a:rPr>
              <a:t>Quem precisa fazer Estudo </a:t>
            </a:r>
            <a:r>
              <a:rPr lang="pt-BR" sz="2400" b="1" dirty="0" err="1">
                <a:solidFill>
                  <a:srgbClr val="0000FF"/>
                </a:solidFill>
              </a:rPr>
              <a:t>Urodinâmico</a:t>
            </a:r>
            <a:r>
              <a:rPr lang="pt-BR" sz="2400" b="1" dirty="0">
                <a:solidFill>
                  <a:srgbClr val="0000FF"/>
                </a:solidFill>
              </a:rPr>
              <a:t> na </a:t>
            </a:r>
            <a:r>
              <a:rPr lang="pt-BR" sz="2400" b="1" dirty="0" err="1">
                <a:solidFill>
                  <a:srgbClr val="0000FF"/>
                </a:solidFill>
              </a:rPr>
              <a:t>BHa</a:t>
            </a:r>
            <a:r>
              <a:rPr lang="pt-BR" sz="2400" b="1" dirty="0">
                <a:solidFill>
                  <a:srgbClr val="0000FF"/>
                </a:solidFill>
              </a:rPr>
              <a:t>?</a:t>
            </a:r>
          </a:p>
        </p:txBody>
      </p:sp>
      <p:sp>
        <p:nvSpPr>
          <p:cNvPr id="4" name="CaixaDeTexto 3"/>
          <p:cNvSpPr txBox="1"/>
          <p:nvPr/>
        </p:nvSpPr>
        <p:spPr>
          <a:xfrm>
            <a:off x="1599631" y="2188182"/>
            <a:ext cx="6133563" cy="4164217"/>
          </a:xfrm>
          <a:prstGeom prst="rect">
            <a:avLst/>
          </a:prstGeom>
          <a:noFill/>
        </p:spPr>
        <p:txBody>
          <a:bodyPr wrap="square" rtlCol="0">
            <a:spAutoFit/>
          </a:bodyPr>
          <a:lstStyle/>
          <a:p>
            <a:pPr>
              <a:lnSpc>
                <a:spcPct val="130000"/>
              </a:lnSpc>
              <a:buFontTx/>
              <a:buChar char="-"/>
            </a:pPr>
            <a:r>
              <a:rPr lang="pt-BR" dirty="0"/>
              <a:t>Presença de IUM (esforço/urgência) em mulheres jovens</a:t>
            </a:r>
          </a:p>
          <a:p>
            <a:pPr>
              <a:lnSpc>
                <a:spcPct val="130000"/>
              </a:lnSpc>
            </a:pPr>
            <a:endParaRPr lang="pt-BR" dirty="0"/>
          </a:p>
          <a:p>
            <a:pPr>
              <a:lnSpc>
                <a:spcPct val="130000"/>
              </a:lnSpc>
              <a:buFontTx/>
              <a:buChar char="-"/>
            </a:pPr>
            <a:r>
              <a:rPr lang="pt-BR" dirty="0" err="1"/>
              <a:t>BHa</a:t>
            </a:r>
            <a:r>
              <a:rPr lang="pt-BR" dirty="0"/>
              <a:t> com possível obstrução (homem / mulher com </a:t>
            </a:r>
            <a:r>
              <a:rPr lang="pt-BR" dirty="0" err="1"/>
              <a:t>prolápso</a:t>
            </a:r>
            <a:r>
              <a:rPr lang="pt-BR" dirty="0"/>
              <a:t>)</a:t>
            </a:r>
          </a:p>
          <a:p>
            <a:pPr>
              <a:lnSpc>
                <a:spcPct val="130000"/>
              </a:lnSpc>
            </a:pPr>
            <a:endParaRPr lang="pt-BR" dirty="0"/>
          </a:p>
          <a:p>
            <a:pPr>
              <a:lnSpc>
                <a:spcPct val="130000"/>
              </a:lnSpc>
              <a:buFontTx/>
              <a:buChar char="-"/>
            </a:pPr>
            <a:r>
              <a:rPr lang="pt-BR" dirty="0"/>
              <a:t>Distúrbio neurológico</a:t>
            </a:r>
          </a:p>
          <a:p>
            <a:pPr>
              <a:lnSpc>
                <a:spcPct val="130000"/>
              </a:lnSpc>
            </a:pPr>
            <a:endParaRPr lang="pt-BR" dirty="0"/>
          </a:p>
          <a:p>
            <a:pPr>
              <a:lnSpc>
                <a:spcPct val="130000"/>
              </a:lnSpc>
              <a:buFontTx/>
              <a:buChar char="-"/>
            </a:pPr>
            <a:r>
              <a:rPr lang="pt-BR" dirty="0" err="1"/>
              <a:t>BHa</a:t>
            </a:r>
            <a:r>
              <a:rPr lang="pt-BR" dirty="0"/>
              <a:t> que não responde ao tratamento clínico</a:t>
            </a:r>
          </a:p>
          <a:p>
            <a:pPr>
              <a:lnSpc>
                <a:spcPct val="130000"/>
              </a:lnSpc>
            </a:pPr>
            <a:endParaRPr lang="pt-BR" dirty="0"/>
          </a:p>
          <a:p>
            <a:pPr>
              <a:lnSpc>
                <a:spcPct val="130000"/>
              </a:lnSpc>
              <a:buFontTx/>
              <a:buChar char="-"/>
            </a:pPr>
            <a:r>
              <a:rPr lang="pt-BR" dirty="0"/>
              <a:t>Antes de cirurgia do assoalho pélvico para incontinência</a:t>
            </a:r>
          </a:p>
          <a:p>
            <a:pPr>
              <a:buFontTx/>
              <a:buChar char="-"/>
            </a:pPr>
            <a:endParaRPr lang="pt-BR" dirty="0"/>
          </a:p>
          <a:p>
            <a:pPr>
              <a:buFontTx/>
              <a:buChar char="-"/>
            </a:pPr>
            <a:endParaRPr lang="pt-BR" dirty="0"/>
          </a:p>
          <a:p>
            <a:pPr>
              <a:buFontTx/>
              <a:buChar char="-"/>
            </a:pPr>
            <a:endParaRPr lang="pt-BR" dirty="0"/>
          </a:p>
        </p:txBody>
      </p:sp>
    </p:spTree>
    <p:extLst>
      <p:ext uri="{BB962C8B-B14F-4D97-AF65-F5344CB8AC3E}">
        <p14:creationId xmlns:p14="http://schemas.microsoft.com/office/powerpoint/2010/main" val="2763837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39" y="857251"/>
            <a:ext cx="7886700" cy="994172"/>
          </a:xfrm>
        </p:spPr>
        <p:txBody>
          <a:bodyPr/>
          <a:lstStyle/>
          <a:p>
            <a:pPr algn="ctr"/>
            <a:r>
              <a:rPr lang="en-US" b="1" dirty="0"/>
              <a:t>TRATAMENTO - </a:t>
            </a:r>
            <a:r>
              <a:rPr lang="en-US" b="1" dirty="0" err="1"/>
              <a:t>BHa</a:t>
            </a:r>
            <a:endParaRPr lang="en-US" b="1" dirty="0"/>
          </a:p>
        </p:txBody>
      </p:sp>
      <p:sp>
        <p:nvSpPr>
          <p:cNvPr id="4" name="Content Placeholder 3"/>
          <p:cNvSpPr>
            <a:spLocks noGrp="1"/>
          </p:cNvSpPr>
          <p:nvPr>
            <p:ph sz="half" idx="1"/>
          </p:nvPr>
        </p:nvSpPr>
        <p:spPr>
          <a:xfrm>
            <a:off x="355761" y="2120845"/>
            <a:ext cx="3028950" cy="3394472"/>
          </a:xfrm>
        </p:spPr>
        <p:txBody>
          <a:bodyPr/>
          <a:lstStyle/>
          <a:p>
            <a:r>
              <a:rPr lang="en-US" sz="2400" b="1" dirty="0"/>
              <a:t>NÃO INVASIVO</a:t>
            </a:r>
          </a:p>
          <a:p>
            <a:r>
              <a:rPr lang="en-US" dirty="0"/>
              <a:t>COMPORTAMENTAL</a:t>
            </a:r>
          </a:p>
          <a:p>
            <a:r>
              <a:rPr lang="en-US" dirty="0"/>
              <a:t>CONES VAGINAIS</a:t>
            </a:r>
          </a:p>
          <a:p>
            <a:r>
              <a:rPr lang="en-US" dirty="0"/>
              <a:t>BIOFEEDBACK</a:t>
            </a:r>
          </a:p>
          <a:p>
            <a:r>
              <a:rPr lang="en-US" dirty="0"/>
              <a:t>ESTIMULAÇÃO ELÉTRICA </a:t>
            </a:r>
          </a:p>
          <a:p>
            <a:pPr marL="0" indent="0">
              <a:buNone/>
            </a:pPr>
            <a:endParaRPr lang="en-US" dirty="0"/>
          </a:p>
        </p:txBody>
      </p:sp>
      <p:sp>
        <p:nvSpPr>
          <p:cNvPr id="5" name="Content Placeholder 4"/>
          <p:cNvSpPr>
            <a:spLocks noGrp="1"/>
          </p:cNvSpPr>
          <p:nvPr>
            <p:ph sz="half" idx="2"/>
          </p:nvPr>
        </p:nvSpPr>
        <p:spPr>
          <a:xfrm>
            <a:off x="5759290" y="2120845"/>
            <a:ext cx="3272875" cy="3394472"/>
          </a:xfrm>
        </p:spPr>
        <p:txBody>
          <a:bodyPr>
            <a:normAutofit/>
          </a:bodyPr>
          <a:lstStyle/>
          <a:p>
            <a:r>
              <a:rPr lang="en-US" sz="2400" b="1" dirty="0"/>
              <a:t>INVASIVO</a:t>
            </a:r>
          </a:p>
          <a:p>
            <a:r>
              <a:rPr lang="en-US" dirty="0"/>
              <a:t>TOXINA BOTULÍNICA</a:t>
            </a:r>
          </a:p>
          <a:p>
            <a:r>
              <a:rPr lang="en-US" dirty="0"/>
              <a:t>ESTÍMULO NERVO TIBIAL</a:t>
            </a:r>
          </a:p>
          <a:p>
            <a:r>
              <a:rPr lang="en-US" dirty="0"/>
              <a:t>NEUROMODULAÇÃO SACRAL</a:t>
            </a:r>
          </a:p>
          <a:p>
            <a:r>
              <a:rPr lang="en-US" dirty="0"/>
              <a:t>DENERVAÇÃO SACRAL</a:t>
            </a:r>
          </a:p>
          <a:p>
            <a:r>
              <a:rPr lang="en-US" dirty="0"/>
              <a:t>CISTOPLASTIA</a:t>
            </a:r>
          </a:p>
        </p:txBody>
      </p:sp>
      <p:sp>
        <p:nvSpPr>
          <p:cNvPr id="6" name="TextBox 5"/>
          <p:cNvSpPr txBox="1"/>
          <p:nvPr/>
        </p:nvSpPr>
        <p:spPr>
          <a:xfrm>
            <a:off x="-91223" y="4500683"/>
            <a:ext cx="5218377" cy="1615827"/>
          </a:xfrm>
          <a:prstGeom prst="rect">
            <a:avLst/>
          </a:prstGeom>
          <a:noFill/>
        </p:spPr>
        <p:txBody>
          <a:bodyPr wrap="square" rtlCol="0">
            <a:spAutoFit/>
          </a:bodyPr>
          <a:lstStyle/>
          <a:p>
            <a:pPr algn="ctr"/>
            <a:r>
              <a:rPr lang="en-US" sz="2400" b="1" dirty="0"/>
              <a:t>MEDICAMENTOS</a:t>
            </a:r>
          </a:p>
          <a:p>
            <a:pPr algn="ctr"/>
            <a:endParaRPr lang="en-US" sz="1350" dirty="0"/>
          </a:p>
          <a:p>
            <a:pPr algn="ctr"/>
            <a:r>
              <a:rPr lang="en-US" sz="2100" b="1" dirty="0">
                <a:solidFill>
                  <a:srgbClr val="FF0000"/>
                </a:solidFill>
              </a:rPr>
              <a:t>ANTICOLINÉRGICO / BETA ADRENÉRGICO</a:t>
            </a:r>
          </a:p>
          <a:p>
            <a:pPr algn="ctr"/>
            <a:endParaRPr lang="en-US" sz="1350" dirty="0"/>
          </a:p>
          <a:p>
            <a:pPr algn="ctr"/>
            <a:r>
              <a:rPr lang="en-US" sz="1350" dirty="0"/>
              <a:t>ANTI-DEPRESSIVO TRICÍCLICO (</a:t>
            </a:r>
            <a:r>
              <a:rPr lang="en-US" sz="1350" dirty="0" err="1"/>
              <a:t>Imipramina</a:t>
            </a:r>
            <a:r>
              <a:rPr lang="en-US" sz="1350" dirty="0"/>
              <a:t> e </a:t>
            </a:r>
            <a:r>
              <a:rPr lang="en-US" sz="1350" dirty="0" err="1"/>
              <a:t>amitriptilina</a:t>
            </a:r>
            <a:r>
              <a:rPr lang="en-US" sz="1350" dirty="0"/>
              <a:t>)</a:t>
            </a:r>
          </a:p>
          <a:p>
            <a:pPr algn="ctr"/>
            <a:endParaRPr lang="en-US" sz="1350" dirty="0"/>
          </a:p>
        </p:txBody>
      </p:sp>
    </p:spTree>
    <p:extLst>
      <p:ext uri="{BB962C8B-B14F-4D97-AF65-F5344CB8AC3E}">
        <p14:creationId xmlns:p14="http://schemas.microsoft.com/office/powerpoint/2010/main" val="511578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MEDICAMENTOS</a:t>
            </a:r>
          </a:p>
        </p:txBody>
      </p:sp>
      <p:sp>
        <p:nvSpPr>
          <p:cNvPr id="3" name="Content Placeholder 2"/>
          <p:cNvSpPr>
            <a:spLocks noGrp="1"/>
          </p:cNvSpPr>
          <p:nvPr>
            <p:ph idx="1"/>
          </p:nvPr>
        </p:nvSpPr>
        <p:spPr/>
        <p:txBody>
          <a:bodyPr>
            <a:normAutofit fontScale="85000" lnSpcReduction="20000"/>
          </a:bodyPr>
          <a:lstStyle/>
          <a:p>
            <a:r>
              <a:rPr lang="en-US" dirty="0">
                <a:solidFill>
                  <a:srgbClr val="FF0000"/>
                </a:solidFill>
              </a:rPr>
              <a:t>ANTICOLINÉRGICOS</a:t>
            </a:r>
            <a:r>
              <a:rPr lang="en-US" dirty="0"/>
              <a:t> – </a:t>
            </a:r>
            <a:r>
              <a:rPr lang="en-US" dirty="0" err="1"/>
              <a:t>Bloqueios</a:t>
            </a:r>
            <a:r>
              <a:rPr lang="en-US" dirty="0"/>
              <a:t> </a:t>
            </a:r>
            <a:r>
              <a:rPr lang="en-US" dirty="0" err="1"/>
              <a:t>muscarínicos</a:t>
            </a:r>
            <a:endParaRPr lang="en-US" dirty="0"/>
          </a:p>
          <a:p>
            <a:pPr marL="0" indent="0">
              <a:buNone/>
            </a:pPr>
            <a:endParaRPr lang="en-US" dirty="0"/>
          </a:p>
          <a:p>
            <a:pPr lvl="3">
              <a:lnSpc>
                <a:spcPct val="140000"/>
              </a:lnSpc>
            </a:pPr>
            <a:r>
              <a:rPr lang="en-US" dirty="0"/>
              <a:t>OXIBUTININA (</a:t>
            </a:r>
            <a:r>
              <a:rPr lang="en-US" dirty="0" err="1"/>
              <a:t>Retemic</a:t>
            </a:r>
            <a:r>
              <a:rPr lang="en-US" dirty="0"/>
              <a:t> 5 mg ) </a:t>
            </a:r>
          </a:p>
          <a:p>
            <a:pPr lvl="3">
              <a:lnSpc>
                <a:spcPct val="140000"/>
              </a:lnSpc>
            </a:pPr>
            <a:r>
              <a:rPr lang="en-US" dirty="0"/>
              <a:t>TOLTERODINA (</a:t>
            </a:r>
            <a:r>
              <a:rPr lang="en-US" dirty="0" err="1"/>
              <a:t>Detrusitol</a:t>
            </a:r>
            <a:r>
              <a:rPr lang="en-US" dirty="0"/>
              <a:t> 2 e 4 mg)</a:t>
            </a:r>
          </a:p>
          <a:p>
            <a:pPr lvl="3">
              <a:lnSpc>
                <a:spcPct val="140000"/>
              </a:lnSpc>
            </a:pPr>
            <a:r>
              <a:rPr lang="en-US" dirty="0"/>
              <a:t>DARIFENACINA (</a:t>
            </a:r>
            <a:r>
              <a:rPr lang="en-US" dirty="0" err="1"/>
              <a:t>Enablex</a:t>
            </a:r>
            <a:r>
              <a:rPr lang="en-US" dirty="0"/>
              <a:t> – 7,5 e 15 mg</a:t>
            </a:r>
          </a:p>
          <a:p>
            <a:pPr lvl="3">
              <a:lnSpc>
                <a:spcPct val="140000"/>
              </a:lnSpc>
            </a:pPr>
            <a:r>
              <a:rPr lang="en-US" dirty="0"/>
              <a:t>SOLIFENACINA (</a:t>
            </a:r>
            <a:r>
              <a:rPr lang="en-US" dirty="0" err="1"/>
              <a:t>Vesicare</a:t>
            </a:r>
            <a:r>
              <a:rPr lang="en-US" dirty="0"/>
              <a:t> 5 e 10 mg)</a:t>
            </a:r>
          </a:p>
          <a:p>
            <a:pPr lvl="3"/>
            <a:endParaRPr lang="en-US" dirty="0"/>
          </a:p>
          <a:p>
            <a:pPr lvl="3"/>
            <a:endParaRPr lang="en-US" dirty="0"/>
          </a:p>
          <a:p>
            <a:r>
              <a:rPr lang="en-US" dirty="0">
                <a:solidFill>
                  <a:srgbClr val="FF0000"/>
                </a:solidFill>
              </a:rPr>
              <a:t>BETA ADRENÉRGICOS </a:t>
            </a:r>
            <a:r>
              <a:rPr lang="en-US" dirty="0"/>
              <a:t>– </a:t>
            </a:r>
            <a:r>
              <a:rPr lang="en-US" dirty="0" err="1"/>
              <a:t>Agonista</a:t>
            </a:r>
            <a:endParaRPr lang="en-US" dirty="0"/>
          </a:p>
          <a:p>
            <a:pPr marL="0" indent="0">
              <a:buNone/>
            </a:pPr>
            <a:endParaRPr lang="en-US" dirty="0"/>
          </a:p>
          <a:p>
            <a:pPr lvl="3"/>
            <a:r>
              <a:rPr lang="en-US" dirty="0"/>
              <a:t>MIRABEGRONA (</a:t>
            </a:r>
            <a:r>
              <a:rPr lang="en-US" dirty="0" err="1"/>
              <a:t>Myrbetric</a:t>
            </a:r>
            <a:r>
              <a:rPr lang="en-US" dirty="0"/>
              <a:t> 50 mg)</a:t>
            </a:r>
          </a:p>
        </p:txBody>
      </p:sp>
    </p:spTree>
    <p:extLst>
      <p:ext uri="{BB962C8B-B14F-4D97-AF65-F5344CB8AC3E}">
        <p14:creationId xmlns:p14="http://schemas.microsoft.com/office/powerpoint/2010/main" val="972586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0EFA78-A383-8A3D-FBEB-C984524CFF02}"/>
              </a:ext>
            </a:extLst>
          </p:cNvPr>
          <p:cNvSpPr>
            <a:spLocks noGrp="1"/>
          </p:cNvSpPr>
          <p:nvPr>
            <p:ph type="ctrTitle"/>
          </p:nvPr>
        </p:nvSpPr>
        <p:spPr/>
        <p:txBody>
          <a:bodyPr/>
          <a:lstStyle/>
          <a:p>
            <a:r>
              <a:rPr lang="pt-BR" dirty="0"/>
              <a:t>BEXIGA NEUROGÊNICA</a:t>
            </a:r>
          </a:p>
        </p:txBody>
      </p:sp>
      <p:sp>
        <p:nvSpPr>
          <p:cNvPr id="5" name="Subtítulo 4">
            <a:extLst>
              <a:ext uri="{FF2B5EF4-FFF2-40B4-BE49-F238E27FC236}">
                <a16:creationId xmlns:a16="http://schemas.microsoft.com/office/drawing/2014/main" id="{0727B85C-1755-C2E2-75FF-4D33D3EA49E0}"/>
              </a:ext>
            </a:extLst>
          </p:cNvPr>
          <p:cNvSpPr>
            <a:spLocks noGrp="1"/>
          </p:cNvSpPr>
          <p:nvPr>
            <p:ph type="subTitle" idx="1"/>
          </p:nvPr>
        </p:nvSpPr>
        <p:spPr/>
        <p:txBody>
          <a:bodyPr/>
          <a:lstStyle/>
          <a:p>
            <a:endParaRPr lang="pt-BR" dirty="0"/>
          </a:p>
        </p:txBody>
      </p:sp>
    </p:spTree>
    <p:extLst>
      <p:ext uri="{BB962C8B-B14F-4D97-AF65-F5344CB8AC3E}">
        <p14:creationId xmlns:p14="http://schemas.microsoft.com/office/powerpoint/2010/main" val="92904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lstStyle/>
          <a:p>
            <a:r>
              <a:rPr lang="en-US" b="1" dirty="0" err="1">
                <a:solidFill>
                  <a:srgbClr val="FF0000"/>
                </a:solidFill>
              </a:rPr>
              <a:t>Exames</a:t>
            </a:r>
            <a:r>
              <a:rPr lang="en-US" b="1" dirty="0">
                <a:solidFill>
                  <a:srgbClr val="FF0000"/>
                </a:solidFill>
              </a:rPr>
              <a:t> que </a:t>
            </a:r>
            <a:r>
              <a:rPr lang="en-US" b="1" dirty="0" err="1">
                <a:solidFill>
                  <a:srgbClr val="FF0000"/>
                </a:solidFill>
              </a:rPr>
              <a:t>podem</a:t>
            </a:r>
            <a:r>
              <a:rPr lang="en-US" b="1" dirty="0">
                <a:solidFill>
                  <a:srgbClr val="FF0000"/>
                </a:solidFill>
              </a:rPr>
              <a:t> ser </a:t>
            </a:r>
            <a:r>
              <a:rPr lang="en-US" b="1" dirty="0" err="1">
                <a:solidFill>
                  <a:srgbClr val="FF0000"/>
                </a:solidFill>
              </a:rPr>
              <a:t>solicitados</a:t>
            </a:r>
            <a:r>
              <a:rPr lang="en-US" b="1" dirty="0">
                <a:solidFill>
                  <a:srgbClr val="FF0000"/>
                </a:solidFill>
              </a:rPr>
              <a:t>:</a:t>
            </a:r>
          </a:p>
          <a:p>
            <a:endParaRPr lang="en-US" dirty="0"/>
          </a:p>
          <a:p>
            <a:pPr marL="0" indent="0">
              <a:buNone/>
            </a:pPr>
            <a:r>
              <a:rPr lang="en-US" dirty="0"/>
              <a:t>Us do </a:t>
            </a:r>
            <a:r>
              <a:rPr lang="en-US" dirty="0" err="1"/>
              <a:t>aparelho</a:t>
            </a:r>
            <a:r>
              <a:rPr lang="en-US" dirty="0"/>
              <a:t> </a:t>
            </a:r>
            <a:r>
              <a:rPr lang="en-US" dirty="0" err="1"/>
              <a:t>urinário</a:t>
            </a:r>
            <a:r>
              <a:rPr lang="en-US" dirty="0"/>
              <a:t> e </a:t>
            </a:r>
            <a:r>
              <a:rPr lang="en-US" dirty="0" err="1"/>
              <a:t>próstata</a:t>
            </a:r>
            <a:endParaRPr lang="en-US" dirty="0"/>
          </a:p>
          <a:p>
            <a:pPr marL="0" indent="0">
              <a:buNone/>
            </a:pPr>
            <a:r>
              <a:rPr lang="en-US" dirty="0"/>
              <a:t>PSA – total e </a:t>
            </a:r>
            <a:r>
              <a:rPr lang="en-US" dirty="0" err="1"/>
              <a:t>livre</a:t>
            </a:r>
            <a:endParaRPr lang="en-US" dirty="0"/>
          </a:p>
          <a:p>
            <a:pPr marL="0" indent="0">
              <a:buNone/>
            </a:pPr>
            <a:r>
              <a:rPr lang="en-US" dirty="0" err="1"/>
              <a:t>Bioquímica</a:t>
            </a:r>
            <a:r>
              <a:rPr lang="en-US" dirty="0"/>
              <a:t> </a:t>
            </a:r>
          </a:p>
          <a:p>
            <a:pPr marL="0" indent="0">
              <a:buNone/>
            </a:pPr>
            <a:r>
              <a:rPr lang="en-US" dirty="0" err="1"/>
              <a:t>Exame</a:t>
            </a:r>
            <a:r>
              <a:rPr lang="en-US" dirty="0"/>
              <a:t> de </a:t>
            </a:r>
            <a:r>
              <a:rPr lang="en-US" dirty="0" err="1"/>
              <a:t>urina</a:t>
            </a:r>
            <a:endParaRPr lang="en-US" dirty="0"/>
          </a:p>
          <a:p>
            <a:pPr marL="0" indent="0">
              <a:buNone/>
            </a:pPr>
            <a:r>
              <a:rPr lang="en-US" dirty="0" err="1"/>
              <a:t>Urofluxometria</a:t>
            </a:r>
            <a:endParaRPr lang="en-US" dirty="0"/>
          </a:p>
        </p:txBody>
      </p:sp>
      <p:pic>
        <p:nvPicPr>
          <p:cNvPr id="4" name="Picture 2" descr="exa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639" y="2336800"/>
            <a:ext cx="2379162" cy="1744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grafic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898" y="4216400"/>
            <a:ext cx="3073101" cy="2627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3285067" y="3843867"/>
            <a:ext cx="3022572" cy="1557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85067" y="5401733"/>
            <a:ext cx="27858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507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F3D431-EC07-C5A5-97FB-A42D2260D490}"/>
              </a:ext>
            </a:extLst>
          </p:cNvPr>
          <p:cNvSpPr>
            <a:spLocks noGrp="1"/>
          </p:cNvSpPr>
          <p:nvPr>
            <p:ph type="title"/>
          </p:nvPr>
        </p:nvSpPr>
        <p:spPr>
          <a:xfrm>
            <a:off x="451485" y="1019652"/>
            <a:ext cx="7886700" cy="994172"/>
          </a:xfrm>
        </p:spPr>
        <p:txBody>
          <a:bodyPr/>
          <a:lstStyle/>
          <a:p>
            <a:pPr algn="ctr"/>
            <a:r>
              <a:rPr lang="pt-BR" dirty="0"/>
              <a:t>BEXIGA NEUROGÊNICA</a:t>
            </a:r>
          </a:p>
        </p:txBody>
      </p:sp>
      <p:sp>
        <p:nvSpPr>
          <p:cNvPr id="5" name="Espaço Reservado para Conteúdo 4">
            <a:extLst>
              <a:ext uri="{FF2B5EF4-FFF2-40B4-BE49-F238E27FC236}">
                <a16:creationId xmlns:a16="http://schemas.microsoft.com/office/drawing/2014/main" id="{86CB5E15-B703-40BD-E04F-DC6BBAB7AF4A}"/>
              </a:ext>
            </a:extLst>
          </p:cNvPr>
          <p:cNvSpPr>
            <a:spLocks noGrp="1"/>
          </p:cNvSpPr>
          <p:nvPr>
            <p:ph sz="half" idx="1"/>
          </p:nvPr>
        </p:nvSpPr>
        <p:spPr>
          <a:xfrm>
            <a:off x="508635" y="3006566"/>
            <a:ext cx="3886200" cy="3263504"/>
          </a:xfrm>
        </p:spPr>
        <p:txBody>
          <a:bodyPr/>
          <a:lstStyle/>
          <a:p>
            <a:pPr marL="0" indent="0">
              <a:buNone/>
            </a:pPr>
            <a:r>
              <a:rPr lang="pt-BR" dirty="0"/>
              <a:t>TRAUMÁTICA: </a:t>
            </a:r>
          </a:p>
          <a:p>
            <a:pPr marL="0" indent="0">
              <a:buNone/>
            </a:pPr>
            <a:endParaRPr lang="pt-BR" dirty="0"/>
          </a:p>
          <a:p>
            <a:r>
              <a:rPr lang="pt-BR" dirty="0"/>
              <a:t>fraturas de coluna </a:t>
            </a:r>
          </a:p>
          <a:p>
            <a:r>
              <a:rPr lang="pt-BR" dirty="0"/>
              <a:t>luxações de vértebras</a:t>
            </a:r>
          </a:p>
          <a:p>
            <a:r>
              <a:rPr lang="pt-BR" dirty="0"/>
              <a:t> compressão medular</a:t>
            </a:r>
          </a:p>
        </p:txBody>
      </p:sp>
      <p:sp>
        <p:nvSpPr>
          <p:cNvPr id="6" name="Espaço Reservado para Conteúdo 5">
            <a:extLst>
              <a:ext uri="{FF2B5EF4-FFF2-40B4-BE49-F238E27FC236}">
                <a16:creationId xmlns:a16="http://schemas.microsoft.com/office/drawing/2014/main" id="{9579B033-9FBB-2C50-5483-A8ADE685C82B}"/>
              </a:ext>
            </a:extLst>
          </p:cNvPr>
          <p:cNvSpPr>
            <a:spLocks noGrp="1"/>
          </p:cNvSpPr>
          <p:nvPr>
            <p:ph sz="half" idx="2"/>
          </p:nvPr>
        </p:nvSpPr>
        <p:spPr>
          <a:xfrm>
            <a:off x="4894898" y="2920841"/>
            <a:ext cx="3886200" cy="3263504"/>
          </a:xfrm>
        </p:spPr>
        <p:txBody>
          <a:bodyPr/>
          <a:lstStyle/>
          <a:p>
            <a:pPr marL="0" indent="0">
              <a:buNone/>
            </a:pPr>
            <a:r>
              <a:rPr lang="pt-BR" dirty="0"/>
              <a:t>NÃO TRAUMÁTICA: </a:t>
            </a:r>
          </a:p>
          <a:p>
            <a:pPr marL="0" indent="0">
              <a:buNone/>
            </a:pPr>
            <a:endParaRPr lang="pt-BR" dirty="0"/>
          </a:p>
          <a:p>
            <a:r>
              <a:rPr lang="pt-BR" dirty="0"/>
              <a:t>infecciosa </a:t>
            </a:r>
          </a:p>
          <a:p>
            <a:r>
              <a:rPr lang="pt-BR" dirty="0"/>
              <a:t>vascular </a:t>
            </a:r>
          </a:p>
          <a:p>
            <a:r>
              <a:rPr lang="pt-BR" dirty="0"/>
              <a:t>tumoral </a:t>
            </a:r>
          </a:p>
          <a:p>
            <a:r>
              <a:rPr lang="pt-BR" dirty="0"/>
              <a:t>degenerativa</a:t>
            </a:r>
          </a:p>
        </p:txBody>
      </p:sp>
    </p:spTree>
    <p:extLst>
      <p:ext uri="{BB962C8B-B14F-4D97-AF65-F5344CB8AC3E}">
        <p14:creationId xmlns:p14="http://schemas.microsoft.com/office/powerpoint/2010/main" val="1443192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3C1CC6E-94EE-57A4-9320-ED2DA10287FB}"/>
              </a:ext>
            </a:extLst>
          </p:cNvPr>
          <p:cNvSpPr>
            <a:spLocks noGrp="1"/>
          </p:cNvSpPr>
          <p:nvPr>
            <p:ph type="title"/>
          </p:nvPr>
        </p:nvSpPr>
        <p:spPr/>
        <p:txBody>
          <a:bodyPr/>
          <a:lstStyle/>
          <a:p>
            <a:r>
              <a:rPr lang="pt-BR" b="1" dirty="0"/>
              <a:t>BEXIGA NEUROGÊNICA</a:t>
            </a:r>
          </a:p>
        </p:txBody>
      </p:sp>
      <p:sp>
        <p:nvSpPr>
          <p:cNvPr id="6" name="Espaço Reservado para Conteúdo 5">
            <a:extLst>
              <a:ext uri="{FF2B5EF4-FFF2-40B4-BE49-F238E27FC236}">
                <a16:creationId xmlns:a16="http://schemas.microsoft.com/office/drawing/2014/main" id="{59D2CF59-1A6F-8381-97F2-5F991DE1B1BE}"/>
              </a:ext>
            </a:extLst>
          </p:cNvPr>
          <p:cNvSpPr>
            <a:spLocks noGrp="1"/>
          </p:cNvSpPr>
          <p:nvPr>
            <p:ph idx="1"/>
          </p:nvPr>
        </p:nvSpPr>
        <p:spPr>
          <a:xfrm>
            <a:off x="2180273" y="2463403"/>
            <a:ext cx="7886700" cy="3263504"/>
          </a:xfrm>
        </p:spPr>
        <p:txBody>
          <a:bodyPr>
            <a:noAutofit/>
          </a:bodyPr>
          <a:lstStyle/>
          <a:p>
            <a:pPr marL="0" indent="0">
              <a:buNone/>
            </a:pPr>
            <a:r>
              <a:rPr lang="pt-BR" sz="1800" b="1" dirty="0"/>
              <a:t>MANIFESTAÇÃO CLÍNICA:</a:t>
            </a:r>
          </a:p>
          <a:p>
            <a:pPr marL="0" indent="0">
              <a:buNone/>
            </a:pPr>
            <a:endParaRPr lang="pt-BR" sz="1800" dirty="0"/>
          </a:p>
          <a:p>
            <a:r>
              <a:rPr lang="pt-BR" sz="1800" dirty="0"/>
              <a:t>Nível da lesão</a:t>
            </a:r>
          </a:p>
          <a:p>
            <a:endParaRPr lang="pt-BR" sz="1800" dirty="0"/>
          </a:p>
          <a:p>
            <a:r>
              <a:rPr lang="pt-BR" sz="1800" dirty="0"/>
              <a:t>Grau de lesão no plano transverso </a:t>
            </a:r>
          </a:p>
          <a:p>
            <a:endParaRPr lang="pt-BR" sz="1800" dirty="0"/>
          </a:p>
          <a:p>
            <a:r>
              <a:rPr lang="pt-BR" sz="1800" dirty="0"/>
              <a:t>Grau de lesão no plano longitudinal </a:t>
            </a:r>
          </a:p>
          <a:p>
            <a:endParaRPr lang="pt-BR" sz="1800" dirty="0"/>
          </a:p>
          <a:p>
            <a:r>
              <a:rPr lang="pt-BR" sz="1800" dirty="0"/>
              <a:t>Tempo de lesão</a:t>
            </a:r>
          </a:p>
        </p:txBody>
      </p:sp>
    </p:spTree>
    <p:extLst>
      <p:ext uri="{BB962C8B-B14F-4D97-AF65-F5344CB8AC3E}">
        <p14:creationId xmlns:p14="http://schemas.microsoft.com/office/powerpoint/2010/main" val="2305008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82777-6FA2-6217-5ABE-7339859A9B71}"/>
              </a:ext>
            </a:extLst>
          </p:cNvPr>
          <p:cNvSpPr>
            <a:spLocks noGrp="1"/>
          </p:cNvSpPr>
          <p:nvPr>
            <p:ph type="title"/>
          </p:nvPr>
        </p:nvSpPr>
        <p:spPr/>
        <p:txBody>
          <a:bodyPr/>
          <a:lstStyle/>
          <a:p>
            <a:r>
              <a:rPr lang="pt-BR" dirty="0"/>
              <a:t>BEXIGA NEUROGÊNICA</a:t>
            </a:r>
          </a:p>
        </p:txBody>
      </p:sp>
      <p:sp>
        <p:nvSpPr>
          <p:cNvPr id="3" name="Espaço Reservado para Conteúdo 2">
            <a:extLst>
              <a:ext uri="{FF2B5EF4-FFF2-40B4-BE49-F238E27FC236}">
                <a16:creationId xmlns:a16="http://schemas.microsoft.com/office/drawing/2014/main" id="{A08203A9-ED9A-C61E-7AB6-927CB26F4E17}"/>
              </a:ext>
            </a:extLst>
          </p:cNvPr>
          <p:cNvSpPr>
            <a:spLocks noGrp="1"/>
          </p:cNvSpPr>
          <p:nvPr>
            <p:ph idx="1"/>
          </p:nvPr>
        </p:nvSpPr>
        <p:spPr>
          <a:xfrm>
            <a:off x="2188845" y="2560796"/>
            <a:ext cx="7886700" cy="3263504"/>
          </a:xfrm>
        </p:spPr>
        <p:txBody>
          <a:bodyPr/>
          <a:lstStyle/>
          <a:p>
            <a:r>
              <a:rPr lang="pt-BR" b="1" dirty="0"/>
              <a:t>NÍVEL DA LESÃO :</a:t>
            </a:r>
          </a:p>
          <a:p>
            <a:endParaRPr lang="pt-BR" dirty="0"/>
          </a:p>
          <a:p>
            <a:endParaRPr lang="pt-BR" dirty="0"/>
          </a:p>
          <a:p>
            <a:r>
              <a:rPr lang="pt-BR" dirty="0"/>
              <a:t>Acima de T1= Tetraplegia </a:t>
            </a:r>
          </a:p>
          <a:p>
            <a:pPr marL="0" indent="0">
              <a:buNone/>
            </a:pPr>
            <a:endParaRPr lang="pt-BR" dirty="0"/>
          </a:p>
          <a:p>
            <a:r>
              <a:rPr lang="pt-BR" dirty="0"/>
              <a:t>Abaixo de T1= Paraplegia</a:t>
            </a:r>
          </a:p>
        </p:txBody>
      </p:sp>
    </p:spTree>
    <p:extLst>
      <p:ext uri="{BB962C8B-B14F-4D97-AF65-F5344CB8AC3E}">
        <p14:creationId xmlns:p14="http://schemas.microsoft.com/office/powerpoint/2010/main" val="3727070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EB668-755C-7180-2C08-FF0F47D5A41A}"/>
              </a:ext>
            </a:extLst>
          </p:cNvPr>
          <p:cNvSpPr>
            <a:spLocks noGrp="1"/>
          </p:cNvSpPr>
          <p:nvPr>
            <p:ph type="title" idx="4294967295"/>
          </p:nvPr>
        </p:nvSpPr>
        <p:spPr>
          <a:xfrm>
            <a:off x="137160" y="1165384"/>
            <a:ext cx="7886700" cy="994172"/>
          </a:xfrm>
        </p:spPr>
        <p:txBody>
          <a:bodyPr/>
          <a:lstStyle/>
          <a:p>
            <a:pPr algn="ctr"/>
            <a:r>
              <a:rPr lang="pt-BR" b="1" dirty="0"/>
              <a:t>BEXIGA NEUROGÊNICA</a:t>
            </a:r>
          </a:p>
        </p:txBody>
      </p:sp>
      <p:sp>
        <p:nvSpPr>
          <p:cNvPr id="3" name="Espaço Reservado para Conteúdo 2">
            <a:extLst>
              <a:ext uri="{FF2B5EF4-FFF2-40B4-BE49-F238E27FC236}">
                <a16:creationId xmlns:a16="http://schemas.microsoft.com/office/drawing/2014/main" id="{8A14D19D-2A88-BB14-CB2C-428646CFC37E}"/>
              </a:ext>
            </a:extLst>
          </p:cNvPr>
          <p:cNvSpPr>
            <a:spLocks noGrp="1"/>
          </p:cNvSpPr>
          <p:nvPr>
            <p:ph idx="4294967295"/>
          </p:nvPr>
        </p:nvSpPr>
        <p:spPr>
          <a:xfrm>
            <a:off x="0" y="2226469"/>
            <a:ext cx="7886700" cy="3263504"/>
          </a:xfrm>
        </p:spPr>
        <p:txBody>
          <a:bodyPr>
            <a:normAutofit fontScale="92500" lnSpcReduction="10000"/>
          </a:bodyPr>
          <a:lstStyle/>
          <a:p>
            <a:pPr marL="0" indent="0">
              <a:buNone/>
            </a:pPr>
            <a:r>
              <a:rPr lang="pt-BR" b="1" dirty="0"/>
              <a:t>GRAU DE LESÃO- PLANO TRANSVERSO </a:t>
            </a:r>
          </a:p>
          <a:p>
            <a:pPr marL="0" indent="0">
              <a:buNone/>
            </a:pPr>
            <a:endParaRPr lang="pt-BR" dirty="0"/>
          </a:p>
          <a:p>
            <a:r>
              <a:rPr lang="pt-BR" dirty="0"/>
              <a:t>Completa= toda movimentação ativa e sensibilidade abaixo da lesão ausentes </a:t>
            </a:r>
          </a:p>
          <a:p>
            <a:endParaRPr lang="pt-BR" dirty="0"/>
          </a:p>
          <a:p>
            <a:endParaRPr lang="pt-BR" dirty="0"/>
          </a:p>
          <a:p>
            <a:r>
              <a:rPr lang="pt-BR" dirty="0"/>
              <a:t>Incompleta= alguma motricidade e/ou sensibilidade preservada. Paresia.</a:t>
            </a:r>
          </a:p>
        </p:txBody>
      </p:sp>
    </p:spTree>
    <p:extLst>
      <p:ext uri="{BB962C8B-B14F-4D97-AF65-F5344CB8AC3E}">
        <p14:creationId xmlns:p14="http://schemas.microsoft.com/office/powerpoint/2010/main" val="3837191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DB970B-7E1E-DA19-7E3E-928E5E466941}"/>
              </a:ext>
            </a:extLst>
          </p:cNvPr>
          <p:cNvSpPr>
            <a:spLocks noGrp="1"/>
          </p:cNvSpPr>
          <p:nvPr>
            <p:ph type="title"/>
          </p:nvPr>
        </p:nvSpPr>
        <p:spPr/>
        <p:txBody>
          <a:bodyPr/>
          <a:lstStyle/>
          <a:p>
            <a:r>
              <a:rPr lang="pt-BR" b="1" dirty="0"/>
              <a:t>FASE DE CHOQUE MEDULAR </a:t>
            </a:r>
            <a:br>
              <a:rPr lang="pt-BR" b="1" dirty="0"/>
            </a:br>
            <a:endParaRPr lang="pt-BR" b="1" dirty="0"/>
          </a:p>
        </p:txBody>
      </p:sp>
      <p:sp>
        <p:nvSpPr>
          <p:cNvPr id="5" name="Espaço Reservado para Conteúdo 4">
            <a:extLst>
              <a:ext uri="{FF2B5EF4-FFF2-40B4-BE49-F238E27FC236}">
                <a16:creationId xmlns:a16="http://schemas.microsoft.com/office/drawing/2014/main" id="{D683493A-45DC-EF5E-70D9-527C4B078E47}"/>
              </a:ext>
            </a:extLst>
          </p:cNvPr>
          <p:cNvSpPr>
            <a:spLocks noGrp="1"/>
          </p:cNvSpPr>
          <p:nvPr>
            <p:ph idx="1"/>
          </p:nvPr>
        </p:nvSpPr>
        <p:spPr/>
        <p:txBody>
          <a:bodyPr/>
          <a:lstStyle/>
          <a:p>
            <a:r>
              <a:rPr lang="pt-BR" dirty="0"/>
              <a:t>Anestesia superficial e profunda </a:t>
            </a:r>
          </a:p>
          <a:p>
            <a:r>
              <a:rPr lang="pt-BR" dirty="0"/>
              <a:t>Paralisia completa flácida </a:t>
            </a:r>
          </a:p>
          <a:p>
            <a:r>
              <a:rPr lang="pt-BR" dirty="0"/>
              <a:t>Arreflexia superficial e profunda </a:t>
            </a:r>
          </a:p>
          <a:p>
            <a:r>
              <a:rPr lang="pt-BR" b="1" dirty="0"/>
              <a:t>Arreflexia vesical </a:t>
            </a:r>
          </a:p>
          <a:p>
            <a:r>
              <a:rPr lang="pt-BR" dirty="0"/>
              <a:t>Atonia intestinal </a:t>
            </a:r>
          </a:p>
          <a:p>
            <a:r>
              <a:rPr lang="pt-BR" dirty="0"/>
              <a:t>Ausência de ereção e ejaculação </a:t>
            </a:r>
          </a:p>
          <a:p>
            <a:r>
              <a:rPr lang="pt-BR" dirty="0" err="1"/>
              <a:t>Amenorréia</a:t>
            </a:r>
            <a:endParaRPr lang="pt-BR" dirty="0"/>
          </a:p>
        </p:txBody>
      </p:sp>
    </p:spTree>
    <p:extLst>
      <p:ext uri="{BB962C8B-B14F-4D97-AF65-F5344CB8AC3E}">
        <p14:creationId xmlns:p14="http://schemas.microsoft.com/office/powerpoint/2010/main" val="3300258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01DC194-C3E6-884F-5CE3-6E287D9EAB43}"/>
              </a:ext>
            </a:extLst>
          </p:cNvPr>
          <p:cNvSpPr>
            <a:spLocks noGrp="1"/>
          </p:cNvSpPr>
          <p:nvPr>
            <p:ph type="title"/>
          </p:nvPr>
        </p:nvSpPr>
        <p:spPr>
          <a:xfrm>
            <a:off x="0" y="569713"/>
            <a:ext cx="9144000" cy="994172"/>
          </a:xfrm>
        </p:spPr>
        <p:txBody>
          <a:bodyPr>
            <a:normAutofit/>
          </a:bodyPr>
          <a:lstStyle/>
          <a:p>
            <a:r>
              <a:rPr lang="pt-BR" sz="2900" b="1" dirty="0"/>
              <a:t>FASE DE RETORNO DA ATIVIDADE MEDULAR REFLEXA </a:t>
            </a:r>
            <a:br>
              <a:rPr lang="pt-BR" b="1" dirty="0"/>
            </a:br>
            <a:endParaRPr lang="pt-BR" b="1" dirty="0"/>
          </a:p>
        </p:txBody>
      </p:sp>
      <p:sp>
        <p:nvSpPr>
          <p:cNvPr id="5" name="Espaço Reservado para Conteúdo 4">
            <a:extLst>
              <a:ext uri="{FF2B5EF4-FFF2-40B4-BE49-F238E27FC236}">
                <a16:creationId xmlns:a16="http://schemas.microsoft.com/office/drawing/2014/main" id="{5F1DCBAA-B2D6-286F-6176-25145789EB13}"/>
              </a:ext>
            </a:extLst>
          </p:cNvPr>
          <p:cNvSpPr>
            <a:spLocks noGrp="1"/>
          </p:cNvSpPr>
          <p:nvPr>
            <p:ph idx="1"/>
          </p:nvPr>
        </p:nvSpPr>
        <p:spPr/>
        <p:txBody>
          <a:bodyPr/>
          <a:lstStyle/>
          <a:p>
            <a:pPr marL="0" indent="0">
              <a:buNone/>
            </a:pPr>
            <a:r>
              <a:rPr lang="pt-BR" b="1" dirty="0"/>
              <a:t>LESÃO DE NEURÔNIO MOTOR SUPERIOR</a:t>
            </a:r>
            <a:r>
              <a:rPr lang="pt-BR" dirty="0"/>
              <a:t>: </a:t>
            </a:r>
          </a:p>
          <a:p>
            <a:pPr marL="0" indent="0">
              <a:buNone/>
            </a:pPr>
            <a:endParaRPr lang="pt-BR" dirty="0"/>
          </a:p>
          <a:p>
            <a:r>
              <a:rPr lang="pt-BR" dirty="0"/>
              <a:t>Paralisia </a:t>
            </a:r>
          </a:p>
          <a:p>
            <a:r>
              <a:rPr lang="pt-BR" dirty="0"/>
              <a:t>Espasticidade </a:t>
            </a:r>
          </a:p>
          <a:p>
            <a:r>
              <a:rPr lang="pt-BR" b="1" dirty="0" err="1"/>
              <a:t>Hiperreflexia</a:t>
            </a:r>
            <a:r>
              <a:rPr lang="pt-BR" dirty="0"/>
              <a:t> </a:t>
            </a:r>
          </a:p>
          <a:p>
            <a:r>
              <a:rPr lang="pt-BR" dirty="0"/>
              <a:t>Automatismos </a:t>
            </a:r>
          </a:p>
          <a:p>
            <a:r>
              <a:rPr lang="pt-BR" dirty="0"/>
              <a:t>Anestesia</a:t>
            </a:r>
          </a:p>
        </p:txBody>
      </p:sp>
    </p:spTree>
    <p:extLst>
      <p:ext uri="{BB962C8B-B14F-4D97-AF65-F5344CB8AC3E}">
        <p14:creationId xmlns:p14="http://schemas.microsoft.com/office/powerpoint/2010/main" val="4267206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49EDB10-2209-10E5-C35E-2ABF1CFA6C16}"/>
              </a:ext>
            </a:extLst>
          </p:cNvPr>
          <p:cNvSpPr>
            <a:spLocks noGrp="1"/>
          </p:cNvSpPr>
          <p:nvPr>
            <p:ph type="title"/>
          </p:nvPr>
        </p:nvSpPr>
        <p:spPr>
          <a:xfrm>
            <a:off x="628650" y="1131094"/>
            <a:ext cx="8338185" cy="994172"/>
          </a:xfrm>
        </p:spPr>
        <p:txBody>
          <a:bodyPr>
            <a:normAutofit fontScale="90000"/>
          </a:bodyPr>
          <a:lstStyle/>
          <a:p>
            <a:r>
              <a:rPr lang="pt-BR" sz="3200" dirty="0"/>
              <a:t>FASE DE RETORNO DA ATIVIDADE MEDULAR REFLEXA </a:t>
            </a:r>
            <a:br>
              <a:rPr lang="pt-BR" dirty="0"/>
            </a:br>
            <a:endParaRPr lang="pt-BR" dirty="0"/>
          </a:p>
        </p:txBody>
      </p:sp>
      <p:sp>
        <p:nvSpPr>
          <p:cNvPr id="7" name="Espaço Reservado para Conteúdo 6">
            <a:extLst>
              <a:ext uri="{FF2B5EF4-FFF2-40B4-BE49-F238E27FC236}">
                <a16:creationId xmlns:a16="http://schemas.microsoft.com/office/drawing/2014/main" id="{C839D14D-4A9A-F9DC-0657-B35C72CB0973}"/>
              </a:ext>
            </a:extLst>
          </p:cNvPr>
          <p:cNvSpPr>
            <a:spLocks noGrp="1"/>
          </p:cNvSpPr>
          <p:nvPr>
            <p:ph idx="1"/>
          </p:nvPr>
        </p:nvSpPr>
        <p:spPr/>
        <p:txBody>
          <a:bodyPr/>
          <a:lstStyle/>
          <a:p>
            <a:pPr marL="0" indent="0">
              <a:buNone/>
            </a:pPr>
            <a:r>
              <a:rPr lang="pt-BR" b="1" dirty="0"/>
              <a:t>LESÃO DE NEURÔNIO MOTOR INFERIOR</a:t>
            </a:r>
            <a:r>
              <a:rPr lang="pt-BR" dirty="0"/>
              <a:t>: </a:t>
            </a:r>
          </a:p>
          <a:p>
            <a:endParaRPr lang="pt-BR" dirty="0"/>
          </a:p>
          <a:p>
            <a:r>
              <a:rPr lang="pt-BR" dirty="0"/>
              <a:t>Paralisia </a:t>
            </a:r>
          </a:p>
          <a:p>
            <a:r>
              <a:rPr lang="pt-BR" b="1" dirty="0"/>
              <a:t>Flacidez </a:t>
            </a:r>
          </a:p>
          <a:p>
            <a:r>
              <a:rPr lang="pt-BR" dirty="0"/>
              <a:t>Arreflexia </a:t>
            </a:r>
          </a:p>
          <a:p>
            <a:r>
              <a:rPr lang="pt-BR" dirty="0"/>
              <a:t>Atrofia muscular </a:t>
            </a:r>
          </a:p>
          <a:p>
            <a:r>
              <a:rPr lang="pt-BR" dirty="0"/>
              <a:t>Anestesia</a:t>
            </a:r>
          </a:p>
        </p:txBody>
      </p:sp>
    </p:spTree>
    <p:extLst>
      <p:ext uri="{BB962C8B-B14F-4D97-AF65-F5344CB8AC3E}">
        <p14:creationId xmlns:p14="http://schemas.microsoft.com/office/powerpoint/2010/main" val="3891333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ratamento -  Objetivos &lt;ul&gt;&lt;li&gt;Preservação ou melhora do Trato Urinário Superior. &lt;/li&gt;&lt;/ul&gt;&lt;ul&gt;&lt;li&gt;Ausência ou controle ...">
            <a:extLst>
              <a:ext uri="{FF2B5EF4-FFF2-40B4-BE49-F238E27FC236}">
                <a16:creationId xmlns:a16="http://schemas.microsoft.com/office/drawing/2014/main" id="{1736F026-8655-3340-8E87-3D90836FC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289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Facilitando o armazenamento -  Anticolinérgicos &lt;ul&gt;&lt;li&gt;Redução das contrações involuntárias de qualquer etiologia. &lt;/li&gt;&lt;...">
            <a:extLst>
              <a:ext uri="{FF2B5EF4-FFF2-40B4-BE49-F238E27FC236}">
                <a16:creationId xmlns:a16="http://schemas.microsoft.com/office/drawing/2014/main" id="{6B949F35-9831-BA4E-8C7B-DDCD8C350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74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Tratamento medicamentoso por aplicações na parede vesical  &lt;ul&gt;&lt;li&gt;Toxina botulínica. &lt;/li&gt;&lt;/ul&gt;&lt;ul&gt;&lt;ul&gt;&lt;li&gt;Aumento da cap...">
            <a:extLst>
              <a:ext uri="{FF2B5EF4-FFF2-40B4-BE49-F238E27FC236}">
                <a16:creationId xmlns:a16="http://schemas.microsoft.com/office/drawing/2014/main" id="{51BE5FC1-E429-5B45-BA7C-1C9BD2A95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0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normAutofit fontScale="92500" lnSpcReduction="10000"/>
          </a:bodyPr>
          <a:lstStyle/>
          <a:p>
            <a:r>
              <a:rPr lang="en-US" b="1" dirty="0" err="1">
                <a:solidFill>
                  <a:srgbClr val="FF0000"/>
                </a:solidFill>
              </a:rPr>
              <a:t>Tratamento</a:t>
            </a:r>
            <a:r>
              <a:rPr lang="en-US" b="1" dirty="0">
                <a:solidFill>
                  <a:srgbClr val="FF0000"/>
                </a:solidFill>
              </a:rPr>
              <a:t> </a:t>
            </a:r>
            <a:r>
              <a:rPr lang="en-US" b="1" dirty="0" err="1">
                <a:solidFill>
                  <a:srgbClr val="FF0000"/>
                </a:solidFill>
              </a:rPr>
              <a:t>clínico</a:t>
            </a:r>
            <a:r>
              <a:rPr lang="en-US" b="1" dirty="0">
                <a:solidFill>
                  <a:srgbClr val="FF0000"/>
                </a:solidFill>
              </a:rPr>
              <a:t>:</a:t>
            </a:r>
          </a:p>
          <a:p>
            <a:pPr marL="0" indent="0">
              <a:buNone/>
            </a:pPr>
            <a:endParaRPr lang="en-US" b="1" dirty="0"/>
          </a:p>
          <a:p>
            <a:pPr marL="0" indent="0">
              <a:buNone/>
            </a:pPr>
            <a:r>
              <a:rPr lang="en-US" dirty="0"/>
              <a:t>-</a:t>
            </a:r>
            <a:r>
              <a:rPr lang="en-US" dirty="0" err="1"/>
              <a:t>Fitoterápicos</a:t>
            </a:r>
            <a:endParaRPr lang="en-US" dirty="0"/>
          </a:p>
          <a:p>
            <a:pPr marL="0" indent="0">
              <a:buNone/>
            </a:pPr>
            <a:endParaRPr lang="en-US" dirty="0"/>
          </a:p>
          <a:p>
            <a:pPr marL="0" indent="0">
              <a:buNone/>
            </a:pPr>
            <a:r>
              <a:rPr lang="en-US" dirty="0"/>
              <a:t>-</a:t>
            </a:r>
            <a:r>
              <a:rPr lang="en-US" dirty="0">
                <a:solidFill>
                  <a:srgbClr val="0070C0"/>
                </a:solidFill>
              </a:rPr>
              <a:t>Alfa-</a:t>
            </a:r>
            <a:r>
              <a:rPr lang="en-US" dirty="0" err="1">
                <a:solidFill>
                  <a:srgbClr val="0070C0"/>
                </a:solidFill>
              </a:rPr>
              <a:t>bloqueadores</a:t>
            </a:r>
            <a:r>
              <a:rPr lang="en-US" dirty="0">
                <a:solidFill>
                  <a:srgbClr val="0070C0"/>
                </a:solidFill>
              </a:rPr>
              <a:t> </a:t>
            </a:r>
            <a:r>
              <a:rPr lang="en-US" dirty="0"/>
              <a:t>- </a:t>
            </a:r>
            <a:r>
              <a:rPr lang="en-US" dirty="0" err="1"/>
              <a:t>doxazosina</a:t>
            </a:r>
            <a:r>
              <a:rPr lang="en-US" dirty="0"/>
              <a:t>, </a:t>
            </a:r>
            <a:r>
              <a:rPr lang="en-US" dirty="0" err="1"/>
              <a:t>tansulosina</a:t>
            </a:r>
            <a:r>
              <a:rPr lang="en-US" dirty="0"/>
              <a:t>, </a:t>
            </a:r>
            <a:r>
              <a:rPr lang="en-US" dirty="0" err="1"/>
              <a:t>etc</a:t>
            </a:r>
            <a:endParaRPr lang="en-US" dirty="0"/>
          </a:p>
          <a:p>
            <a:pPr marL="0" indent="0">
              <a:buNone/>
            </a:pPr>
            <a:endParaRPr lang="en-US" dirty="0"/>
          </a:p>
          <a:p>
            <a:pPr marL="0" indent="0">
              <a:buNone/>
            </a:pPr>
            <a:r>
              <a:rPr lang="en-US" dirty="0"/>
              <a:t>-</a:t>
            </a:r>
            <a:r>
              <a:rPr lang="en-US" dirty="0" err="1">
                <a:solidFill>
                  <a:srgbClr val="0070C0"/>
                </a:solidFill>
              </a:rPr>
              <a:t>Bloqueadores</a:t>
            </a:r>
            <a:r>
              <a:rPr lang="en-US" dirty="0">
                <a:solidFill>
                  <a:srgbClr val="0070C0"/>
                </a:solidFill>
              </a:rPr>
              <a:t> da 5-alfa </a:t>
            </a:r>
            <a:r>
              <a:rPr lang="en-US" dirty="0" err="1">
                <a:solidFill>
                  <a:srgbClr val="0070C0"/>
                </a:solidFill>
              </a:rPr>
              <a:t>redutase</a:t>
            </a:r>
            <a:r>
              <a:rPr lang="en-US" dirty="0">
                <a:solidFill>
                  <a:srgbClr val="0070C0"/>
                </a:solidFill>
              </a:rPr>
              <a:t> </a:t>
            </a:r>
            <a:r>
              <a:rPr lang="en-US" dirty="0"/>
              <a:t>– finasteride, </a:t>
            </a:r>
            <a:r>
              <a:rPr lang="en-US" dirty="0" err="1"/>
              <a:t>dutasterida</a:t>
            </a:r>
            <a:r>
              <a:rPr lang="en-US" dirty="0"/>
              <a:t> 									</a:t>
            </a:r>
          </a:p>
        </p:txBody>
      </p:sp>
    </p:spTree>
    <p:extLst>
      <p:ext uri="{BB962C8B-B14F-4D97-AF65-F5344CB8AC3E}">
        <p14:creationId xmlns:p14="http://schemas.microsoft.com/office/powerpoint/2010/main" val="458507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portante &lt;ul&gt;&lt;li&gt;Seja qual for a forma de tratamento utilizado, a pressão intravesical deverá permanecer baixa, preserva...">
            <a:extLst>
              <a:ext uri="{FF2B5EF4-FFF2-40B4-BE49-F238E27FC236}">
                <a16:creationId xmlns:a16="http://schemas.microsoft.com/office/drawing/2014/main" id="{F61ACD0F-177F-AF4E-8062-9E6F4335E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72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Mudança do tratamento &lt;ul&gt;&lt;li&gt;Deterioração do trato urinário superior. &lt;/li&gt;&lt;/ul&gt;&lt;ul&gt;&lt;li&gt;Infecção recorrente ou febre. &lt;/l...">
            <a:extLst>
              <a:ext uri="{FF2B5EF4-FFF2-40B4-BE49-F238E27FC236}">
                <a16:creationId xmlns:a16="http://schemas.microsoft.com/office/drawing/2014/main" id="{045B9DD9-0E00-BD46-BAE9-F97C97FF5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30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44F88-84C2-804B-832D-479CF21A6154}"/>
              </a:ext>
            </a:extLst>
          </p:cNvPr>
          <p:cNvSpPr>
            <a:spLocks noGrp="1"/>
          </p:cNvSpPr>
          <p:nvPr>
            <p:ph type="title"/>
          </p:nvPr>
        </p:nvSpPr>
        <p:spPr/>
        <p:txBody>
          <a:bodyPr/>
          <a:lstStyle/>
          <a:p>
            <a:pPr algn="ctr"/>
            <a:r>
              <a:rPr lang="pt-BR" b="1" dirty="0"/>
              <a:t>TAKE HOME MESSAGE</a:t>
            </a:r>
          </a:p>
        </p:txBody>
      </p:sp>
      <p:sp>
        <p:nvSpPr>
          <p:cNvPr id="3" name="Espaço Reservado para Conteúdo 2">
            <a:extLst>
              <a:ext uri="{FF2B5EF4-FFF2-40B4-BE49-F238E27FC236}">
                <a16:creationId xmlns:a16="http://schemas.microsoft.com/office/drawing/2014/main" id="{2198C25D-EA28-8B4B-9E4D-2790E944EF5E}"/>
              </a:ext>
            </a:extLst>
          </p:cNvPr>
          <p:cNvSpPr>
            <a:spLocks noGrp="1"/>
          </p:cNvSpPr>
          <p:nvPr>
            <p:ph sz="half" idx="1"/>
          </p:nvPr>
        </p:nvSpPr>
        <p:spPr>
          <a:xfrm>
            <a:off x="415496" y="2781203"/>
            <a:ext cx="3886200" cy="3263504"/>
          </a:xfrm>
        </p:spPr>
        <p:txBody>
          <a:bodyPr/>
          <a:lstStyle/>
          <a:p>
            <a:r>
              <a:rPr lang="pt-BR" b="1" dirty="0"/>
              <a:t>BEXIGA COM BAIXA PRESSÃO</a:t>
            </a:r>
          </a:p>
          <a:p>
            <a:endParaRPr lang="pt-BR" dirty="0"/>
          </a:p>
          <a:p>
            <a:r>
              <a:rPr lang="pt-BR" dirty="0"/>
              <a:t>Cateterismo intermitente domiciliar limpo</a:t>
            </a:r>
          </a:p>
        </p:txBody>
      </p:sp>
      <p:sp>
        <p:nvSpPr>
          <p:cNvPr id="4" name="Espaço Reservado para Conteúdo 3">
            <a:extLst>
              <a:ext uri="{FF2B5EF4-FFF2-40B4-BE49-F238E27FC236}">
                <a16:creationId xmlns:a16="http://schemas.microsoft.com/office/drawing/2014/main" id="{D1FF8F0B-E64C-F947-A838-C2922D137386}"/>
              </a:ext>
            </a:extLst>
          </p:cNvPr>
          <p:cNvSpPr>
            <a:spLocks noGrp="1"/>
          </p:cNvSpPr>
          <p:nvPr>
            <p:ph sz="half" idx="2"/>
          </p:nvPr>
        </p:nvSpPr>
        <p:spPr>
          <a:xfrm>
            <a:off x="5101796" y="2737246"/>
            <a:ext cx="3886200" cy="3263504"/>
          </a:xfrm>
        </p:spPr>
        <p:txBody>
          <a:bodyPr/>
          <a:lstStyle/>
          <a:p>
            <a:r>
              <a:rPr lang="pt-BR" b="1" dirty="0"/>
              <a:t>BEXIGA COM ALTA PRESSÃO</a:t>
            </a:r>
          </a:p>
          <a:p>
            <a:endParaRPr lang="pt-BR" dirty="0"/>
          </a:p>
          <a:p>
            <a:r>
              <a:rPr lang="pt-BR" dirty="0"/>
              <a:t>Transformar em baixa pressão</a:t>
            </a:r>
          </a:p>
          <a:p>
            <a:endParaRPr lang="pt-BR" dirty="0"/>
          </a:p>
          <a:p>
            <a:pPr lvl="1"/>
            <a:r>
              <a:rPr lang="pt-BR" dirty="0"/>
              <a:t>Medicamentos</a:t>
            </a:r>
          </a:p>
          <a:p>
            <a:pPr lvl="1"/>
            <a:endParaRPr lang="pt-BR" dirty="0"/>
          </a:p>
          <a:p>
            <a:pPr lvl="1"/>
            <a:r>
              <a:rPr lang="pt-BR" dirty="0"/>
              <a:t>Cirurgia</a:t>
            </a:r>
          </a:p>
        </p:txBody>
      </p:sp>
    </p:spTree>
    <p:extLst>
      <p:ext uri="{BB962C8B-B14F-4D97-AF65-F5344CB8AC3E}">
        <p14:creationId xmlns:p14="http://schemas.microsoft.com/office/powerpoint/2010/main" val="3749804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b="1" dirty="0" err="1"/>
              <a:t>Litíase</a:t>
            </a:r>
            <a:r>
              <a:rPr lang="en-US" b="1" dirty="0"/>
              <a:t> </a:t>
            </a:r>
            <a:r>
              <a:rPr lang="en-US" b="1" dirty="0" err="1"/>
              <a:t>Urinária</a:t>
            </a:r>
            <a:endParaRPr lang="en-US" b="1" dirty="0"/>
          </a:p>
        </p:txBody>
      </p:sp>
      <p:graphicFrame>
        <p:nvGraphicFramePr>
          <p:cNvPr id="5" name="Content Placeholder 2">
            <a:extLst>
              <a:ext uri="{FF2B5EF4-FFF2-40B4-BE49-F238E27FC236}">
                <a16:creationId xmlns:a16="http://schemas.microsoft.com/office/drawing/2014/main" id="{22EB2644-DE81-412C-9578-D921C49CFCF0}"/>
              </a:ext>
            </a:extLst>
          </p:cNvPr>
          <p:cNvGraphicFramePr>
            <a:graphicFrameLocks noGrp="1"/>
          </p:cNvGraphicFramePr>
          <p:nvPr>
            <p:ph idx="1"/>
            <p:extLst>
              <p:ext uri="{D42A27DB-BD31-4B8C-83A1-F6EECF244321}">
                <p14:modId xmlns:p14="http://schemas.microsoft.com/office/powerpoint/2010/main" val="2604622146"/>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0852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b="1" dirty="0" err="1">
                <a:solidFill>
                  <a:srgbClr val="FF0000"/>
                </a:solidFill>
              </a:rPr>
              <a:t>Quadro</a:t>
            </a:r>
            <a:r>
              <a:rPr lang="en-US" b="1" dirty="0">
                <a:solidFill>
                  <a:srgbClr val="FF0000"/>
                </a:solidFill>
              </a:rPr>
              <a:t> </a:t>
            </a:r>
            <a:r>
              <a:rPr lang="en-US" b="1" dirty="0" err="1">
                <a:solidFill>
                  <a:srgbClr val="FF0000"/>
                </a:solidFill>
              </a:rPr>
              <a:t>clínico</a:t>
            </a:r>
            <a:endParaRPr lang="en-US" b="1" dirty="0">
              <a:solidFill>
                <a:srgbClr val="FF0000"/>
              </a:solidFill>
            </a:endParaRPr>
          </a:p>
          <a:p>
            <a:pPr lvl="1"/>
            <a:r>
              <a:rPr lang="en-US" dirty="0" err="1"/>
              <a:t>Assintomático</a:t>
            </a:r>
            <a:endParaRPr lang="en-US" dirty="0"/>
          </a:p>
          <a:p>
            <a:pPr lvl="1"/>
            <a:r>
              <a:rPr lang="en-US" dirty="0" err="1"/>
              <a:t>Cólica</a:t>
            </a:r>
            <a:r>
              <a:rPr lang="en-US" dirty="0"/>
              <a:t> </a:t>
            </a:r>
            <a:r>
              <a:rPr lang="en-US" dirty="0" err="1"/>
              <a:t>nefrética</a:t>
            </a:r>
            <a:endParaRPr lang="en-US" dirty="0"/>
          </a:p>
        </p:txBody>
      </p:sp>
      <p:pic>
        <p:nvPicPr>
          <p:cNvPr id="4" name="Picture 3"/>
          <p:cNvPicPr>
            <a:picLocks noChangeAspect="1"/>
          </p:cNvPicPr>
          <p:nvPr/>
        </p:nvPicPr>
        <p:blipFill>
          <a:blip r:embed="rId2"/>
          <a:stretch>
            <a:fillRect/>
          </a:stretch>
        </p:blipFill>
        <p:spPr>
          <a:xfrm>
            <a:off x="5621867" y="3553227"/>
            <a:ext cx="2810933" cy="3034881"/>
          </a:xfrm>
          <a:prstGeom prst="rect">
            <a:avLst/>
          </a:prstGeom>
        </p:spPr>
      </p:pic>
      <p:pic>
        <p:nvPicPr>
          <p:cNvPr id="5" name="Picture 4"/>
          <p:cNvPicPr>
            <a:picLocks noChangeAspect="1"/>
          </p:cNvPicPr>
          <p:nvPr/>
        </p:nvPicPr>
        <p:blipFill>
          <a:blip r:embed="rId3"/>
          <a:stretch>
            <a:fillRect/>
          </a:stretch>
        </p:blipFill>
        <p:spPr>
          <a:xfrm>
            <a:off x="1016000" y="3553227"/>
            <a:ext cx="2946400" cy="2913171"/>
          </a:xfrm>
          <a:prstGeom prst="rect">
            <a:avLst/>
          </a:prstGeom>
        </p:spPr>
      </p:pic>
    </p:spTree>
    <p:extLst>
      <p:ext uri="{BB962C8B-B14F-4D97-AF65-F5344CB8AC3E}">
        <p14:creationId xmlns:p14="http://schemas.microsoft.com/office/powerpoint/2010/main" val="1658983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pPr marL="0" indent="0">
              <a:buNone/>
            </a:pPr>
            <a:r>
              <a:rPr lang="en-US" b="1" dirty="0" err="1">
                <a:solidFill>
                  <a:srgbClr val="FF0000"/>
                </a:solidFill>
              </a:rPr>
              <a:t>Diagnóstico</a:t>
            </a:r>
            <a:endParaRPr lang="en-US" b="1" dirty="0">
              <a:solidFill>
                <a:srgbClr val="FF0000"/>
              </a:solidFill>
            </a:endParaRPr>
          </a:p>
          <a:p>
            <a:pPr marL="0" indent="0">
              <a:buNone/>
            </a:pPr>
            <a:endParaRPr lang="en-US" dirty="0">
              <a:solidFill>
                <a:srgbClr val="FF0000"/>
              </a:solidFill>
            </a:endParaRPr>
          </a:p>
          <a:p>
            <a:pPr marL="0" indent="0">
              <a:buNone/>
            </a:pPr>
            <a:r>
              <a:rPr lang="en-US" b="1" dirty="0" err="1"/>
              <a:t>Tomografia</a:t>
            </a:r>
            <a:r>
              <a:rPr lang="en-US" b="1" dirty="0"/>
              <a:t> </a:t>
            </a:r>
            <a:r>
              <a:rPr lang="en-US" b="1" dirty="0" err="1"/>
              <a:t>computadorizada</a:t>
            </a:r>
            <a:endParaRPr lang="en-US" b="1" dirty="0"/>
          </a:p>
          <a:p>
            <a:pPr marL="0" indent="0">
              <a:buNone/>
            </a:pPr>
            <a:r>
              <a:rPr lang="en-US" dirty="0" err="1"/>
              <a:t>Ultrasson</a:t>
            </a:r>
            <a:r>
              <a:rPr lang="en-US" dirty="0"/>
              <a:t> + Rx</a:t>
            </a:r>
          </a:p>
          <a:p>
            <a:pPr marL="0" indent="0">
              <a:buNone/>
            </a:pPr>
            <a:r>
              <a:rPr lang="en-US" dirty="0" err="1"/>
              <a:t>Urina</a:t>
            </a:r>
            <a:r>
              <a:rPr lang="en-US" dirty="0"/>
              <a:t> </a:t>
            </a:r>
          </a:p>
          <a:p>
            <a:pPr marL="0" indent="0">
              <a:buNone/>
            </a:pPr>
            <a:r>
              <a:rPr lang="en-US" dirty="0" err="1"/>
              <a:t>Bioquímica</a:t>
            </a:r>
            <a:r>
              <a:rPr lang="en-US" dirty="0"/>
              <a:t> renal</a:t>
            </a:r>
          </a:p>
          <a:p>
            <a:pPr marL="0" indent="0">
              <a:buNone/>
            </a:pPr>
            <a:endParaRPr lang="en-US" dirty="0"/>
          </a:p>
        </p:txBody>
      </p:sp>
      <p:pic>
        <p:nvPicPr>
          <p:cNvPr id="4" name="Picture 3"/>
          <p:cNvPicPr>
            <a:picLocks noChangeAspect="1"/>
          </p:cNvPicPr>
          <p:nvPr/>
        </p:nvPicPr>
        <p:blipFill>
          <a:blip r:embed="rId2"/>
          <a:stretch>
            <a:fillRect/>
          </a:stretch>
        </p:blipFill>
        <p:spPr>
          <a:xfrm>
            <a:off x="5635106" y="3929063"/>
            <a:ext cx="2921000" cy="2197100"/>
          </a:xfrm>
          <a:prstGeom prst="rect">
            <a:avLst/>
          </a:prstGeom>
        </p:spPr>
      </p:pic>
    </p:spTree>
    <p:extLst>
      <p:ext uri="{BB962C8B-B14F-4D97-AF65-F5344CB8AC3E}">
        <p14:creationId xmlns:p14="http://schemas.microsoft.com/office/powerpoint/2010/main" val="2831086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13332CB-B2E2-3391-0A0C-77864439F9DB}"/>
              </a:ext>
            </a:extLst>
          </p:cNvPr>
          <p:cNvSpPr>
            <a:spLocks noGrp="1" noChangeArrowheads="1"/>
          </p:cNvSpPr>
          <p:nvPr>
            <p:ph type="title"/>
          </p:nvPr>
        </p:nvSpPr>
        <p:spPr/>
        <p:txBody>
          <a:bodyPr/>
          <a:lstStyle/>
          <a:p>
            <a:r>
              <a:rPr lang="pt-BR" altLang="pt-BR" dirty="0"/>
              <a:t>CÓLICA RENAL</a:t>
            </a:r>
            <a:br>
              <a:rPr lang="pt-BR" altLang="pt-BR" dirty="0"/>
            </a:br>
            <a:r>
              <a:rPr lang="pt-BR" altLang="pt-BR" dirty="0">
                <a:solidFill>
                  <a:srgbClr val="FF0000"/>
                </a:solidFill>
              </a:rPr>
              <a:t>Diagnóstico Diferencial</a:t>
            </a:r>
          </a:p>
        </p:txBody>
      </p:sp>
      <p:sp>
        <p:nvSpPr>
          <p:cNvPr id="63491" name="Rectangle 3">
            <a:extLst>
              <a:ext uri="{FF2B5EF4-FFF2-40B4-BE49-F238E27FC236}">
                <a16:creationId xmlns:a16="http://schemas.microsoft.com/office/drawing/2014/main" id="{59E5BACD-F194-6630-0702-273818A73094}"/>
              </a:ext>
            </a:extLst>
          </p:cNvPr>
          <p:cNvSpPr>
            <a:spLocks noGrp="1" noChangeArrowheads="1"/>
          </p:cNvSpPr>
          <p:nvPr>
            <p:ph type="body" idx="1"/>
          </p:nvPr>
        </p:nvSpPr>
        <p:spPr/>
        <p:txBody>
          <a:bodyPr/>
          <a:lstStyle/>
          <a:p>
            <a:endParaRPr lang="pt-BR" altLang="pt-BR"/>
          </a:p>
          <a:p>
            <a:r>
              <a:rPr lang="pt-BR" altLang="pt-BR"/>
              <a:t>Apendicite aguda</a:t>
            </a:r>
          </a:p>
          <a:p>
            <a:r>
              <a:rPr lang="pt-BR" altLang="pt-BR"/>
              <a:t>Obstrução intestinal de delgado</a:t>
            </a:r>
          </a:p>
          <a:p>
            <a:r>
              <a:rPr lang="pt-BR" altLang="pt-BR"/>
              <a:t>Diverticulite</a:t>
            </a:r>
          </a:p>
          <a:p>
            <a:r>
              <a:rPr lang="pt-BR" altLang="pt-BR"/>
              <a:t>Torção ovariana</a:t>
            </a:r>
          </a:p>
          <a:p>
            <a:r>
              <a:rPr lang="pt-BR" altLang="pt-BR"/>
              <a:t>Ruptura de prenhez ectópica</a:t>
            </a:r>
          </a:p>
        </p:txBody>
      </p:sp>
    </p:spTree>
    <p:extLst>
      <p:ext uri="{BB962C8B-B14F-4D97-AF65-F5344CB8AC3E}">
        <p14:creationId xmlns:p14="http://schemas.microsoft.com/office/powerpoint/2010/main" val="1137196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55F01F2-AD23-4874-BC55-A2552B40302A}"/>
              </a:ext>
            </a:extLst>
          </p:cNvPr>
          <p:cNvSpPr>
            <a:spLocks noGrp="1" noChangeArrowheads="1"/>
          </p:cNvSpPr>
          <p:nvPr>
            <p:ph type="title"/>
          </p:nvPr>
        </p:nvSpPr>
        <p:spPr>
          <a:noFill/>
        </p:spPr>
        <p:txBody>
          <a:bodyPr lIns="92075" tIns="46038" rIns="92075" bIns="46038"/>
          <a:lstStyle/>
          <a:p>
            <a:pPr eaLnBrk="1" hangingPunct="1"/>
            <a:r>
              <a:rPr lang="pt-BR" altLang="pt-BR">
                <a:ea typeface="ＭＳ Ｐゴシック" panose="020B0600070205080204" pitchFamily="34" charset="-128"/>
              </a:rPr>
              <a:t>LITÍASE RENAL</a:t>
            </a:r>
          </a:p>
        </p:txBody>
      </p:sp>
      <p:sp>
        <p:nvSpPr>
          <p:cNvPr id="19458" name="Rectangle 3">
            <a:extLst>
              <a:ext uri="{FF2B5EF4-FFF2-40B4-BE49-F238E27FC236}">
                <a16:creationId xmlns:a16="http://schemas.microsoft.com/office/drawing/2014/main" id="{CEAD498F-62D7-432D-BC42-77CD98B7025A}"/>
              </a:ext>
            </a:extLst>
          </p:cNvPr>
          <p:cNvSpPr>
            <a:spLocks noGrp="1" noChangeArrowheads="1"/>
          </p:cNvSpPr>
          <p:nvPr>
            <p:ph type="body" idx="1"/>
          </p:nvPr>
        </p:nvSpPr>
        <p:spPr>
          <a:noFill/>
        </p:spPr>
        <p:txBody>
          <a:bodyPr lIns="92075" tIns="46038" rIns="92075" bIns="46038">
            <a:normAutofit lnSpcReduction="10000"/>
          </a:bodyPr>
          <a:lstStyle/>
          <a:p>
            <a:pPr eaLnBrk="1" hangingPunct="1">
              <a:lnSpc>
                <a:spcPct val="90000"/>
              </a:lnSpc>
            </a:pPr>
            <a:r>
              <a:rPr lang="pt-BR" altLang="pt-BR" dirty="0">
                <a:ea typeface="ＭＳ Ｐゴシック" panose="020B0600070205080204" pitchFamily="34" charset="-128"/>
              </a:rPr>
              <a:t>TRATAMENTO</a:t>
            </a:r>
            <a:br>
              <a:rPr lang="pt-BR" altLang="pt-BR" dirty="0">
                <a:ea typeface="ＭＳ Ｐゴシック" panose="020B0600070205080204" pitchFamily="34" charset="-128"/>
              </a:rPr>
            </a:br>
            <a:br>
              <a:rPr lang="pt-BR" altLang="pt-BR" dirty="0">
                <a:ea typeface="ＭＳ Ｐゴシック" panose="020B0600070205080204" pitchFamily="34" charset="-128"/>
              </a:rPr>
            </a:br>
            <a:r>
              <a:rPr lang="pt-BR" altLang="pt-BR" dirty="0">
                <a:ea typeface="ＭＳ Ｐゴシック" panose="020B0600070205080204" pitchFamily="34" charset="-128"/>
              </a:rPr>
              <a:t>	CONSERVADOR</a:t>
            </a:r>
            <a:br>
              <a:rPr lang="pt-BR" altLang="pt-BR" dirty="0">
                <a:ea typeface="ＭＳ Ｐゴシック" panose="020B0600070205080204" pitchFamily="34" charset="-128"/>
              </a:rPr>
            </a:br>
            <a:br>
              <a:rPr lang="pt-BR" altLang="pt-BR" dirty="0">
                <a:ea typeface="ＭＳ Ｐゴシック" panose="020B0600070205080204" pitchFamily="34" charset="-128"/>
              </a:rPr>
            </a:br>
            <a:br>
              <a:rPr lang="pt-BR" altLang="pt-BR" dirty="0">
                <a:ea typeface="ＭＳ Ｐゴシック" panose="020B0600070205080204" pitchFamily="34" charset="-128"/>
              </a:rPr>
            </a:br>
            <a:r>
              <a:rPr lang="pt-BR" altLang="pt-BR" dirty="0">
                <a:ea typeface="ＭＳ Ｐゴシック" panose="020B0600070205080204" pitchFamily="34" charset="-128"/>
              </a:rPr>
              <a:t>	INTERVENCIONISTA</a:t>
            </a:r>
          </a:p>
          <a:p>
            <a:pPr marL="0" indent="0" eaLnBrk="1" hangingPunct="1">
              <a:lnSpc>
                <a:spcPct val="90000"/>
              </a:lnSpc>
              <a:buNone/>
            </a:pPr>
            <a:br>
              <a:rPr lang="pt-BR" altLang="pt-BR" dirty="0">
                <a:ea typeface="ＭＳ Ｐゴシック" panose="020B0600070205080204" pitchFamily="34" charset="-128"/>
              </a:rPr>
            </a:br>
            <a:r>
              <a:rPr lang="pt-BR" altLang="pt-BR" dirty="0">
                <a:ea typeface="ＭＳ Ｐゴシック" panose="020B0600070205080204" pitchFamily="34" charset="-128"/>
              </a:rPr>
              <a:t>		</a:t>
            </a:r>
            <a:r>
              <a:rPr lang="pt-BR" altLang="pt-BR" sz="2400" dirty="0">
                <a:ea typeface="ＭＳ Ｐゴシック" panose="020B0600070205080204" pitchFamily="34" charset="-128"/>
              </a:rPr>
              <a:t>LITOTRIPSIA EXTRACORPÓREA</a:t>
            </a:r>
            <a:br>
              <a:rPr lang="pt-BR" altLang="pt-BR" sz="2400" dirty="0">
                <a:ea typeface="ＭＳ Ｐゴシック" panose="020B0600070205080204" pitchFamily="34" charset="-128"/>
              </a:rPr>
            </a:br>
            <a:r>
              <a:rPr lang="pt-BR" altLang="pt-BR" sz="2400" dirty="0">
                <a:ea typeface="ＭＳ Ｐゴシック" panose="020B0600070205080204" pitchFamily="34" charset="-128"/>
              </a:rPr>
              <a:t>		ENDOUROLÓGICOS</a:t>
            </a:r>
          </a:p>
          <a:p>
            <a:pPr eaLnBrk="1" hangingPunct="1">
              <a:lnSpc>
                <a:spcPct val="90000"/>
              </a:lnSpc>
              <a:buFontTx/>
              <a:buNone/>
            </a:pPr>
            <a:r>
              <a:rPr lang="pt-BR" altLang="pt-BR" sz="2400" dirty="0">
                <a:ea typeface="ＭＳ Ｐゴシック" panose="020B0600070205080204" pitchFamily="34" charset="-128"/>
              </a:rPr>
              <a:t>                      LAPAROSCÓPICO</a:t>
            </a:r>
            <a:br>
              <a:rPr lang="pt-BR" altLang="pt-BR" sz="2400" dirty="0">
                <a:ea typeface="ＭＳ Ｐゴシック" panose="020B0600070205080204" pitchFamily="34" charset="-128"/>
              </a:rPr>
            </a:br>
            <a:r>
              <a:rPr lang="pt-BR" altLang="pt-BR" sz="2400" dirty="0">
                <a:ea typeface="ＭＳ Ｐゴシック" panose="020B0600070205080204" pitchFamily="34" charset="-128"/>
              </a:rPr>
              <a:t>		CIRURGIA CONVENCIONAL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3192F08-ADAB-4399-B3C0-7411907FB0CE}"/>
              </a:ext>
            </a:extLst>
          </p:cNvPr>
          <p:cNvSpPr>
            <a:spLocks noGrp="1" noChangeArrowheads="1"/>
          </p:cNvSpPr>
          <p:nvPr>
            <p:ph type="title"/>
          </p:nvPr>
        </p:nvSpPr>
        <p:spPr>
          <a:noFill/>
        </p:spPr>
        <p:txBody>
          <a:bodyPr lIns="92075" tIns="46038" rIns="92075" bIns="46038"/>
          <a:lstStyle/>
          <a:p>
            <a:pPr eaLnBrk="1" hangingPunct="1"/>
            <a:r>
              <a:rPr lang="pt-BR" altLang="pt-BR">
                <a:ea typeface="ＭＳ Ｐゴシック" panose="020B0600070205080204" pitchFamily="34" charset="-128"/>
              </a:rPr>
              <a:t>LITÍASE RENAL</a:t>
            </a:r>
          </a:p>
        </p:txBody>
      </p:sp>
      <p:sp>
        <p:nvSpPr>
          <p:cNvPr id="20482" name="Rectangle 3">
            <a:extLst>
              <a:ext uri="{FF2B5EF4-FFF2-40B4-BE49-F238E27FC236}">
                <a16:creationId xmlns:a16="http://schemas.microsoft.com/office/drawing/2014/main" id="{C297D208-59ED-407E-B29C-7BFB13134C1F}"/>
              </a:ext>
            </a:extLst>
          </p:cNvPr>
          <p:cNvSpPr>
            <a:spLocks noGrp="1" noChangeArrowheads="1"/>
          </p:cNvSpPr>
          <p:nvPr>
            <p:ph type="body" idx="1"/>
          </p:nvPr>
        </p:nvSpPr>
        <p:spPr>
          <a:noFill/>
        </p:spPr>
        <p:txBody>
          <a:bodyPr lIns="92075" tIns="46038" rIns="92075" bIns="46038">
            <a:normAutofit fontScale="92500" lnSpcReduction="20000"/>
          </a:bodyPr>
          <a:lstStyle/>
          <a:p>
            <a:pPr eaLnBrk="1" hangingPunct="1"/>
            <a:r>
              <a:rPr lang="pt-BR" altLang="pt-BR" b="1" dirty="0">
                <a:solidFill>
                  <a:srgbClr val="FF0000"/>
                </a:solidFill>
                <a:ea typeface="ＭＳ Ｐゴシック" panose="020B0600070205080204" pitchFamily="34" charset="-128"/>
              </a:rPr>
              <a:t>TRATAMENTO INTERVENCIONISTA</a:t>
            </a:r>
            <a:br>
              <a:rPr lang="pt-BR" altLang="pt-BR" b="1" dirty="0">
                <a:solidFill>
                  <a:srgbClr val="FF0000"/>
                </a:solidFill>
                <a:ea typeface="ＭＳ Ｐゴシック" panose="020B0600070205080204" pitchFamily="34" charset="-128"/>
              </a:rPr>
            </a:br>
            <a:br>
              <a:rPr lang="pt-BR" altLang="pt-BR" b="1" dirty="0">
                <a:solidFill>
                  <a:srgbClr val="FF0000"/>
                </a:solidFill>
                <a:ea typeface="ＭＳ Ｐゴシック" panose="020B0600070205080204" pitchFamily="34" charset="-128"/>
              </a:rPr>
            </a:br>
            <a:br>
              <a:rPr lang="pt-BR" altLang="pt-BR" dirty="0">
                <a:solidFill>
                  <a:srgbClr val="FF0000"/>
                </a:solidFill>
                <a:ea typeface="ＭＳ Ｐゴシック" panose="020B0600070205080204" pitchFamily="34" charset="-128"/>
              </a:rPr>
            </a:br>
            <a:r>
              <a:rPr lang="pt-BR" altLang="pt-BR" sz="2400" dirty="0">
                <a:ea typeface="ＭＳ Ｐゴシック" panose="020B0600070205080204" pitchFamily="34" charset="-128"/>
              </a:rPr>
              <a:t>TAMANHO DO CÁLCULO</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OBSTRUÇÃO URINÁRIA</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INFECÇÃO URINÁRIA</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SINTOMATOLOGIA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613294" y="407895"/>
            <a:ext cx="7886430" cy="993870"/>
          </a:xfrm>
          <a:prstGeom prst="rect">
            <a:avLst/>
          </a:prstGeom>
          <a:noFill/>
          <a:ln w="0">
            <a:noFill/>
          </a:ln>
        </p:spPr>
        <p:txBody>
          <a:bodyPr anchor="ctr">
            <a:noAutofit/>
          </a:bodyPr>
          <a:lstStyle/>
          <a:p>
            <a:pPr>
              <a:lnSpc>
                <a:spcPct val="90000"/>
              </a:lnSpc>
            </a:pPr>
            <a:r>
              <a:rPr lang="pt-BR" sz="4800" b="1" spc="-1" dirty="0">
                <a:solidFill>
                  <a:schemeClr val="tx1"/>
                </a:solidFill>
                <a:latin typeface="Calibri Light"/>
              </a:rPr>
              <a:t>ANALGESIA</a:t>
            </a:r>
            <a:r>
              <a:rPr lang="pt-BR" sz="4800" spc="-1" dirty="0">
                <a:solidFill>
                  <a:schemeClr val="tx1"/>
                </a:solidFill>
                <a:latin typeface="Calibri Light"/>
              </a:rPr>
              <a:t> </a:t>
            </a:r>
            <a:endParaRPr lang="pt-BR" sz="4800" spc="-1" dirty="0">
              <a:solidFill>
                <a:schemeClr val="tx1"/>
              </a:solidFill>
              <a:latin typeface="Calibri"/>
            </a:endParaRPr>
          </a:p>
        </p:txBody>
      </p:sp>
      <p:sp>
        <p:nvSpPr>
          <p:cNvPr id="89" name="PlaceHolder 2"/>
          <p:cNvSpPr>
            <a:spLocks noGrp="1"/>
          </p:cNvSpPr>
          <p:nvPr>
            <p:ph/>
          </p:nvPr>
        </p:nvSpPr>
        <p:spPr>
          <a:xfrm>
            <a:off x="628560" y="2226420"/>
            <a:ext cx="7886430" cy="4010892"/>
          </a:xfrm>
          <a:prstGeom prst="rect">
            <a:avLst/>
          </a:prstGeom>
          <a:noFill/>
          <a:ln w="0">
            <a:noFill/>
          </a:ln>
        </p:spPr>
        <p:txBody>
          <a:bodyPr anchor="t">
            <a:noAutofit/>
          </a:bodyPr>
          <a:lstStyle/>
          <a:p>
            <a:pPr>
              <a:lnSpc>
                <a:spcPct val="90000"/>
              </a:lnSpc>
              <a:spcBef>
                <a:spcPts val="751"/>
              </a:spcBef>
              <a:buClr>
                <a:srgbClr val="000000"/>
              </a:buClr>
              <a:buFont typeface="Wingdings" pitchFamily="2" charset="2"/>
              <a:buChar char="§"/>
            </a:pPr>
            <a:r>
              <a:rPr lang="pt-BR" spc="-1" dirty="0">
                <a:latin typeface="Calibri"/>
              </a:rPr>
              <a:t>OPÇÕES DE DROGAS:</a:t>
            </a:r>
          </a:p>
          <a:p>
            <a:pPr marL="0" indent="0">
              <a:lnSpc>
                <a:spcPct val="90000"/>
              </a:lnSpc>
              <a:spcBef>
                <a:spcPts val="751"/>
              </a:spcBef>
              <a:buClr>
                <a:srgbClr val="000000"/>
              </a:buClr>
              <a:buNone/>
            </a:pPr>
            <a:endParaRPr lang="pt-BR"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err="1">
                <a:latin typeface="Calibri"/>
                <a:ea typeface="Calibri"/>
              </a:rPr>
              <a:t>AINHs</a:t>
            </a:r>
            <a:r>
              <a:rPr lang="pt-BR" sz="2400" spc="-1" dirty="0">
                <a:latin typeface="Calibri"/>
                <a:ea typeface="Calibri"/>
              </a:rPr>
              <a:t> recomendados: Cetoprofeno 100mg EV OU </a:t>
            </a:r>
            <a:r>
              <a:rPr lang="pt-BR" sz="2400" spc="-1" dirty="0" err="1">
                <a:latin typeface="Calibri"/>
                <a:ea typeface="Calibri"/>
              </a:rPr>
              <a:t>Cetorolaco</a:t>
            </a:r>
            <a:r>
              <a:rPr lang="pt-BR" sz="2400" spc="-1" dirty="0">
                <a:latin typeface="Calibri"/>
                <a:ea typeface="Calibri"/>
              </a:rPr>
              <a:t> 30mg EV</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Analgesia Associadas: Dipirona 2g EV ou </a:t>
            </a:r>
            <a:r>
              <a:rPr lang="pt-BR" sz="2400" spc="-1" dirty="0" err="1">
                <a:latin typeface="Calibri"/>
                <a:ea typeface="Calibri"/>
              </a:rPr>
              <a:t>Buscopam</a:t>
            </a:r>
            <a:r>
              <a:rPr lang="pt-BR" sz="2400" spc="-1" dirty="0">
                <a:latin typeface="Calibri"/>
                <a:ea typeface="Calibri"/>
              </a:rPr>
              <a:t> composto EV, </a:t>
            </a:r>
            <a:r>
              <a:rPr lang="pt-BR" sz="2400" spc="-1" dirty="0" err="1">
                <a:latin typeface="Calibri"/>
                <a:ea typeface="Calibri"/>
              </a:rPr>
              <a:t>Tramadol</a:t>
            </a:r>
            <a:r>
              <a:rPr lang="pt-BR" sz="2400" spc="-1" dirty="0">
                <a:latin typeface="Calibri"/>
                <a:ea typeface="Calibri"/>
              </a:rPr>
              <a:t> 100mg EV, Morfina 2mg EV (usar diluição e dose fracionada)</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Antieméticos </a:t>
            </a:r>
            <a:r>
              <a:rPr lang="pt-BR" sz="2400" spc="-1" dirty="0" err="1">
                <a:latin typeface="Calibri"/>
                <a:ea typeface="Calibri"/>
              </a:rPr>
              <a:t>Ondansetrona</a:t>
            </a:r>
            <a:r>
              <a:rPr lang="pt-BR" sz="2400" spc="-1" dirty="0">
                <a:latin typeface="Calibri"/>
                <a:ea typeface="Calibri"/>
              </a:rPr>
              <a:t> 8mg EV ou </a:t>
            </a:r>
            <a:r>
              <a:rPr lang="pt-BR" sz="2400" spc="-1" dirty="0" err="1">
                <a:latin typeface="Calibri"/>
                <a:ea typeface="Calibri"/>
              </a:rPr>
              <a:t>Metoclopramida</a:t>
            </a:r>
            <a:r>
              <a:rPr lang="pt-BR" sz="2400" spc="-1" dirty="0">
                <a:latin typeface="Calibri"/>
                <a:ea typeface="Calibri"/>
              </a:rPr>
              <a:t> 10 mg </a:t>
            </a:r>
            <a:r>
              <a:rPr lang="pt-BR" sz="2400" spc="-1" dirty="0" err="1">
                <a:latin typeface="Calibri"/>
                <a:ea typeface="Calibri"/>
              </a:rPr>
              <a:t>Ev</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Hidratação: SF 0.9% 500ml EV ou RL 500ml EV.</a:t>
            </a:r>
            <a:endParaRPr lang="pt-BR" sz="2400" spc="-1" dirty="0">
              <a:latin typeface="Calibri"/>
            </a:endParaRPr>
          </a:p>
          <a:p>
            <a:pPr indent="0">
              <a:lnSpc>
                <a:spcPct val="90000"/>
              </a:lnSpc>
              <a:spcBef>
                <a:spcPts val="1063"/>
              </a:spcBef>
              <a:buNone/>
            </a:pPr>
            <a:endParaRPr lang="pt-BR" sz="1800" spc="-1" dirty="0">
              <a:solidFill>
                <a:srgbClr val="000000"/>
              </a:solidFill>
              <a:latin typeface="Calibri"/>
            </a:endParaRPr>
          </a:p>
        </p:txBody>
      </p:sp>
    </p:spTree>
    <p:extLst>
      <p:ext uri="{BB962C8B-B14F-4D97-AF65-F5344CB8AC3E}">
        <p14:creationId xmlns:p14="http://schemas.microsoft.com/office/powerpoint/2010/main" val="37195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lstStyle/>
          <a:p>
            <a:r>
              <a:rPr lang="en-US" b="1" dirty="0" err="1">
                <a:solidFill>
                  <a:srgbClr val="FF0000"/>
                </a:solidFill>
              </a:rPr>
              <a:t>Tratamento</a:t>
            </a:r>
            <a:r>
              <a:rPr lang="en-US" b="1" dirty="0">
                <a:solidFill>
                  <a:srgbClr val="FF0000"/>
                </a:solidFill>
              </a:rPr>
              <a:t> </a:t>
            </a:r>
            <a:r>
              <a:rPr lang="en-US" b="1" dirty="0" err="1">
                <a:solidFill>
                  <a:srgbClr val="FF0000"/>
                </a:solidFill>
              </a:rPr>
              <a:t>cirúrgico</a:t>
            </a:r>
            <a:r>
              <a:rPr lang="en-US" b="1" dirty="0">
                <a:solidFill>
                  <a:srgbClr val="FF0000"/>
                </a:solidFill>
              </a:rPr>
              <a:t> – </a:t>
            </a:r>
            <a:r>
              <a:rPr lang="en-US" b="1" dirty="0" err="1">
                <a:solidFill>
                  <a:srgbClr val="FF0000"/>
                </a:solidFill>
              </a:rPr>
              <a:t>Quando</a:t>
            </a:r>
            <a:r>
              <a:rPr lang="en-US" b="1" dirty="0">
                <a:solidFill>
                  <a:srgbClr val="FF0000"/>
                </a:solidFill>
              </a:rPr>
              <a:t> </a:t>
            </a:r>
            <a:r>
              <a:rPr lang="en-US" b="1" dirty="0" err="1">
                <a:solidFill>
                  <a:srgbClr val="FF0000"/>
                </a:solidFill>
              </a:rPr>
              <a:t>indicar</a:t>
            </a:r>
            <a:r>
              <a:rPr lang="en-US" b="1" dirty="0">
                <a:solidFill>
                  <a:srgbClr val="FF0000"/>
                </a:solidFill>
              </a:rPr>
              <a:t>?</a:t>
            </a:r>
          </a:p>
          <a:p>
            <a:endParaRPr lang="en-US" b="1" dirty="0">
              <a:solidFill>
                <a:srgbClr val="FF0000"/>
              </a:solidFill>
            </a:endParaRPr>
          </a:p>
          <a:p>
            <a:r>
              <a:rPr lang="en-US" dirty="0" err="1"/>
              <a:t>Retenção</a:t>
            </a:r>
            <a:r>
              <a:rPr lang="en-US" dirty="0"/>
              <a:t> </a:t>
            </a:r>
            <a:r>
              <a:rPr lang="en-US" dirty="0" err="1"/>
              <a:t>urinária</a:t>
            </a:r>
            <a:endParaRPr lang="en-US" dirty="0"/>
          </a:p>
          <a:p>
            <a:r>
              <a:rPr lang="en-US" dirty="0" err="1"/>
              <a:t>Infecção</a:t>
            </a:r>
            <a:r>
              <a:rPr lang="en-US" dirty="0"/>
              <a:t> </a:t>
            </a:r>
            <a:r>
              <a:rPr lang="en-US" dirty="0" err="1"/>
              <a:t>urinária</a:t>
            </a:r>
            <a:endParaRPr lang="en-US" dirty="0"/>
          </a:p>
          <a:p>
            <a:r>
              <a:rPr lang="en-US" dirty="0" err="1"/>
              <a:t>Hematúria</a:t>
            </a:r>
            <a:endParaRPr lang="en-US" dirty="0"/>
          </a:p>
          <a:p>
            <a:r>
              <a:rPr lang="en-US" dirty="0" err="1"/>
              <a:t>Falha</a:t>
            </a:r>
            <a:r>
              <a:rPr lang="en-US" dirty="0"/>
              <a:t> no </a:t>
            </a:r>
            <a:r>
              <a:rPr lang="en-US" dirty="0" err="1"/>
              <a:t>tratamento</a:t>
            </a:r>
            <a:r>
              <a:rPr lang="en-US" dirty="0"/>
              <a:t> </a:t>
            </a:r>
            <a:r>
              <a:rPr lang="en-US" dirty="0" err="1"/>
              <a:t>clínico</a:t>
            </a:r>
            <a:endParaRPr lang="en-US" dirty="0"/>
          </a:p>
        </p:txBody>
      </p:sp>
    </p:spTree>
    <p:extLst>
      <p:ext uri="{BB962C8B-B14F-4D97-AF65-F5344CB8AC3E}">
        <p14:creationId xmlns:p14="http://schemas.microsoft.com/office/powerpoint/2010/main" val="4585070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21FDE5-5B9F-9D93-7169-86AE105F8831}"/>
              </a:ext>
            </a:extLst>
          </p:cNvPr>
          <p:cNvSpPr>
            <a:spLocks noGrp="1"/>
          </p:cNvSpPr>
          <p:nvPr>
            <p:ph type="ctrTitle" sz="quarter"/>
          </p:nvPr>
        </p:nvSpPr>
        <p:spPr>
          <a:xfrm>
            <a:off x="573832" y="1124744"/>
            <a:ext cx="7772400" cy="1143000"/>
          </a:xfrm>
        </p:spPr>
        <p:txBody>
          <a:bodyPr/>
          <a:lstStyle/>
          <a:p>
            <a:r>
              <a:rPr lang="pt-BR" sz="5400" dirty="0"/>
              <a:t>PROTOCOLO</a:t>
            </a:r>
          </a:p>
        </p:txBody>
      </p:sp>
      <p:sp>
        <p:nvSpPr>
          <p:cNvPr id="3" name="Subtítulo 2">
            <a:extLst>
              <a:ext uri="{FF2B5EF4-FFF2-40B4-BE49-F238E27FC236}">
                <a16:creationId xmlns:a16="http://schemas.microsoft.com/office/drawing/2014/main" id="{8C95D289-408B-8F0F-0476-67A8689B9FAF}"/>
              </a:ext>
            </a:extLst>
          </p:cNvPr>
          <p:cNvSpPr>
            <a:spLocks noGrp="1"/>
          </p:cNvSpPr>
          <p:nvPr>
            <p:ph type="subTitle" sz="quarter" idx="1"/>
          </p:nvPr>
        </p:nvSpPr>
        <p:spPr>
          <a:xfrm>
            <a:off x="1259632" y="3140968"/>
            <a:ext cx="6400800" cy="1752600"/>
          </a:xfrm>
        </p:spPr>
        <p:txBody>
          <a:bodyPr/>
          <a:lstStyle/>
          <a:p>
            <a:r>
              <a:rPr lang="pt-BR" sz="4000" dirty="0">
                <a:solidFill>
                  <a:srgbClr val="FF0000"/>
                </a:solidFill>
              </a:rPr>
              <a:t>PARA EMERGÊNCIA</a:t>
            </a:r>
          </a:p>
        </p:txBody>
      </p:sp>
    </p:spTree>
    <p:extLst>
      <p:ext uri="{BB962C8B-B14F-4D97-AF65-F5344CB8AC3E}">
        <p14:creationId xmlns:p14="http://schemas.microsoft.com/office/powerpoint/2010/main" val="381573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 name="CaixaDeTexto 4"/>
          <p:cNvSpPr/>
          <p:nvPr/>
        </p:nvSpPr>
        <p:spPr>
          <a:xfrm>
            <a:off x="279990" y="1088910"/>
            <a:ext cx="1469070" cy="27590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CÓLICA NEFRÉTICA</a:t>
            </a:r>
            <a:endParaRPr lang="pt-BR" sz="1350" spc="-1">
              <a:solidFill>
                <a:srgbClr val="000000"/>
              </a:solidFill>
              <a:latin typeface="Arial"/>
            </a:endParaRPr>
          </a:p>
        </p:txBody>
      </p:sp>
      <p:sp>
        <p:nvSpPr>
          <p:cNvPr id="91" name="CaixaDeTexto 5"/>
          <p:cNvSpPr/>
          <p:nvPr/>
        </p:nvSpPr>
        <p:spPr>
          <a:xfrm>
            <a:off x="279990" y="1721250"/>
            <a:ext cx="304371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AVALIAÇÃO INICIAL CLÍNICO DE PLANTÃO </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 ANALGESIA</a:t>
            </a:r>
            <a:endParaRPr lang="pt-BR" sz="1350" spc="-1">
              <a:solidFill>
                <a:srgbClr val="000000"/>
              </a:solidFill>
              <a:latin typeface="Arial"/>
            </a:endParaRPr>
          </a:p>
        </p:txBody>
      </p:sp>
      <p:sp>
        <p:nvSpPr>
          <p:cNvPr id="92" name="CaixaDeTexto 6"/>
          <p:cNvSpPr/>
          <p:nvPr/>
        </p:nvSpPr>
        <p:spPr>
          <a:xfrm>
            <a:off x="6389010" y="1055700"/>
            <a:ext cx="2754540" cy="2035506"/>
          </a:xfrm>
          <a:prstGeom prst="rect">
            <a:avLst/>
          </a:prstGeom>
          <a:noFill/>
          <a:ln w="38160">
            <a:solidFill>
              <a:srgbClr val="000000"/>
            </a:solidFill>
            <a:round/>
          </a:ln>
        </p:spPr>
        <p:style>
          <a:lnRef idx="0">
            <a:scrgbClr r="0" g="0" b="0"/>
          </a:lnRef>
          <a:fillRef idx="0">
            <a:scrgbClr r="0" g="0" b="0"/>
          </a:fillRef>
          <a:effectRef idx="0">
            <a:scrgbClr r="0" g="0" b="0"/>
          </a:effectRef>
          <a:fontRef idx="minor"/>
        </p:style>
        <p:txBody>
          <a:bodyPr lIns="81540" tIns="47790" rIns="81540" bIns="47790" anchor="t">
            <a:spAutoFit/>
          </a:bodyPr>
          <a:lstStyle/>
          <a:p>
            <a:pPr defTabSz="685800" fontAlgn="auto">
              <a:spcBef>
                <a:spcPts val="0"/>
              </a:spcBef>
              <a:spcAft>
                <a:spcPts val="0"/>
              </a:spcAft>
            </a:pPr>
            <a:r>
              <a:rPr lang="pt-BR" sz="1050" b="1" spc="-1" dirty="0">
                <a:solidFill>
                  <a:srgbClr val="000000"/>
                </a:solidFill>
                <a:latin typeface="Calibri"/>
              </a:rPr>
              <a:t>*SINAIS DE ALARME</a:t>
            </a:r>
            <a:endParaRPr lang="pt-BR" sz="1050" spc="-1" dirty="0">
              <a:solidFill>
                <a:srgbClr val="00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CÓLICA DE REPETIÇÃO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PIORA DOS SINTOMAS A DESPEITO DO TRATAMENTO CLÍNICO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RISCO DE DIAGNÓSTICO ALTERNATIVO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RIM ÚNICO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TRANSPLANTADO RENAL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IRC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PIELONEFRITE AGUDA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PIORA DA FUNÇÃO RENAL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ANÚRIA</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GRAVIDEZ</a:t>
            </a:r>
            <a:endParaRPr lang="pt-BR" sz="1050" spc="-1" dirty="0">
              <a:solidFill>
                <a:srgbClr val="FF0000"/>
              </a:solidFill>
              <a:latin typeface="Arial"/>
            </a:endParaRPr>
          </a:p>
        </p:txBody>
      </p:sp>
      <p:sp>
        <p:nvSpPr>
          <p:cNvPr id="93" name="CaixaDeTexto 7"/>
          <p:cNvSpPr/>
          <p:nvPr/>
        </p:nvSpPr>
        <p:spPr>
          <a:xfrm>
            <a:off x="3747600" y="1824930"/>
            <a:ext cx="2217780" cy="27590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AVALIAR SINAIS DE ALARME*</a:t>
            </a:r>
            <a:endParaRPr lang="pt-BR" sz="1350" spc="-1">
              <a:solidFill>
                <a:srgbClr val="000000"/>
              </a:solidFill>
              <a:latin typeface="Arial"/>
            </a:endParaRPr>
          </a:p>
        </p:txBody>
      </p:sp>
      <p:sp>
        <p:nvSpPr>
          <p:cNvPr id="94" name="CaixaDeTexto 8"/>
          <p:cNvSpPr/>
          <p:nvPr/>
        </p:nvSpPr>
        <p:spPr>
          <a:xfrm>
            <a:off x="273240" y="2573100"/>
            <a:ext cx="1945080" cy="1106905"/>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EXAMES:</a:t>
            </a:r>
            <a:endParaRPr lang="pt-BR" sz="135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HEMOGRAMA, CREATININA, UREIA, PCR, COAGULOGRAMA, SUMÁRIO DE URINA</a:t>
            </a:r>
            <a:endParaRPr lang="pt-BR" sz="90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TOMOGRAFIA DE ABDOME TOTAL SEM CONTRASTE (PROTOCOLO LITIASE URINÁRIA)**</a:t>
            </a:r>
            <a:endParaRPr lang="pt-BR" sz="900" spc="-1">
              <a:solidFill>
                <a:srgbClr val="000000"/>
              </a:solidFill>
              <a:latin typeface="Arial"/>
            </a:endParaRPr>
          </a:p>
        </p:txBody>
      </p:sp>
      <p:sp>
        <p:nvSpPr>
          <p:cNvPr id="95" name="CaixaDeTexto 9"/>
          <p:cNvSpPr/>
          <p:nvPr/>
        </p:nvSpPr>
        <p:spPr>
          <a:xfrm>
            <a:off x="273240" y="4142070"/>
            <a:ext cx="1469070" cy="899156"/>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CÁLCULOS URETERAIS &lt; ou = 6mm, SEM SINAIS DE ALARME</a:t>
            </a:r>
            <a:endParaRPr lang="pt-BR" sz="1350" spc="-1">
              <a:solidFill>
                <a:srgbClr val="000000"/>
              </a:solidFill>
              <a:latin typeface="Arial"/>
            </a:endParaRPr>
          </a:p>
        </p:txBody>
      </p:sp>
      <p:sp>
        <p:nvSpPr>
          <p:cNvPr id="96" name="CaixaDeTexto 10"/>
          <p:cNvSpPr/>
          <p:nvPr/>
        </p:nvSpPr>
        <p:spPr>
          <a:xfrm>
            <a:off x="3837240" y="3543480"/>
            <a:ext cx="1469070" cy="691407"/>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RENAL OU URETERAL + SINAIS DE ALARME</a:t>
            </a:r>
            <a:endParaRPr lang="pt-BR" sz="1350" spc="-1">
              <a:solidFill>
                <a:srgbClr val="000000"/>
              </a:solidFill>
              <a:latin typeface="Arial"/>
            </a:endParaRPr>
          </a:p>
        </p:txBody>
      </p:sp>
      <p:sp>
        <p:nvSpPr>
          <p:cNvPr id="97" name="CaixaDeTexto 11"/>
          <p:cNvSpPr/>
          <p:nvPr/>
        </p:nvSpPr>
        <p:spPr>
          <a:xfrm>
            <a:off x="3837240" y="4428810"/>
            <a:ext cx="1469070" cy="899156"/>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URETERAL &gt; 6mm SEM SINAIS DE ALARME</a:t>
            </a:r>
            <a:endParaRPr lang="pt-BR" sz="1350" spc="-1">
              <a:solidFill>
                <a:srgbClr val="000000"/>
              </a:solidFill>
              <a:latin typeface="Arial"/>
            </a:endParaRPr>
          </a:p>
        </p:txBody>
      </p:sp>
      <p:sp>
        <p:nvSpPr>
          <p:cNvPr id="98" name="CaixaDeTexto 12"/>
          <p:cNvSpPr/>
          <p:nvPr/>
        </p:nvSpPr>
        <p:spPr>
          <a:xfrm>
            <a:off x="3814290" y="2596860"/>
            <a:ext cx="1469070" cy="691407"/>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RENAL SEM SINAIS DE ALARME</a:t>
            </a:r>
            <a:endParaRPr lang="pt-BR" sz="1350" spc="-1">
              <a:solidFill>
                <a:srgbClr val="000000"/>
              </a:solidFill>
              <a:latin typeface="Arial"/>
            </a:endParaRPr>
          </a:p>
        </p:txBody>
      </p:sp>
      <p:cxnSp>
        <p:nvCxnSpPr>
          <p:cNvPr id="99" name="Conector de Seta Reta 14"/>
          <p:cNvCxnSpPr/>
          <p:nvPr/>
        </p:nvCxnSpPr>
        <p:spPr>
          <a:xfrm>
            <a:off x="853740" y="1445040"/>
            <a:ext cx="518130" cy="203040"/>
          </a:xfrm>
          <a:prstGeom prst="straightConnector1">
            <a:avLst/>
          </a:prstGeom>
          <a:ln>
            <a:solidFill>
              <a:srgbClr val="4472C4"/>
            </a:solidFill>
            <a:tailEnd type="triangle" w="med" len="med"/>
          </a:ln>
        </p:spPr>
      </p:cxnSp>
      <p:cxnSp>
        <p:nvCxnSpPr>
          <p:cNvPr id="100" name="Conector de Seta Reta 16"/>
          <p:cNvCxnSpPr/>
          <p:nvPr/>
        </p:nvCxnSpPr>
        <p:spPr>
          <a:xfrm flipH="1">
            <a:off x="1175580" y="2287710"/>
            <a:ext cx="70470" cy="273510"/>
          </a:xfrm>
          <a:prstGeom prst="straightConnector1">
            <a:avLst/>
          </a:prstGeom>
          <a:ln>
            <a:solidFill>
              <a:srgbClr val="4472C4"/>
            </a:solidFill>
            <a:tailEnd type="triangle" w="med" len="med"/>
          </a:ln>
        </p:spPr>
      </p:cxnSp>
      <p:cxnSp>
        <p:nvCxnSpPr>
          <p:cNvPr id="101" name="Conector de Seta Reta 25"/>
          <p:cNvCxnSpPr/>
          <p:nvPr/>
        </p:nvCxnSpPr>
        <p:spPr>
          <a:xfrm>
            <a:off x="853740" y="3767850"/>
            <a:ext cx="270" cy="280260"/>
          </a:xfrm>
          <a:prstGeom prst="straightConnector1">
            <a:avLst/>
          </a:prstGeom>
          <a:ln>
            <a:solidFill>
              <a:srgbClr val="4472C4"/>
            </a:solidFill>
            <a:tailEnd type="triangle" w="med" len="med"/>
          </a:ln>
        </p:spPr>
      </p:cxnSp>
      <p:cxnSp>
        <p:nvCxnSpPr>
          <p:cNvPr id="102" name="Conector de Seta Reta 27"/>
          <p:cNvCxnSpPr/>
          <p:nvPr/>
        </p:nvCxnSpPr>
        <p:spPr>
          <a:xfrm flipH="1">
            <a:off x="5052510" y="3774870"/>
            <a:ext cx="36180" cy="21600"/>
          </a:xfrm>
          <a:prstGeom prst="straightConnector1">
            <a:avLst/>
          </a:prstGeom>
          <a:ln>
            <a:solidFill>
              <a:srgbClr val="4472C4"/>
            </a:solidFill>
            <a:tailEnd type="triangle" w="med" len="med"/>
          </a:ln>
        </p:spPr>
      </p:cxnSp>
      <p:sp>
        <p:nvSpPr>
          <p:cNvPr id="103" name="Chave Esquerda 28"/>
          <p:cNvSpPr/>
          <p:nvPr/>
        </p:nvSpPr>
        <p:spPr>
          <a:xfrm>
            <a:off x="3205170" y="2596860"/>
            <a:ext cx="552690" cy="2732130"/>
          </a:xfrm>
          <a:prstGeom prst="leftBrace">
            <a:avLst>
              <a:gd name="adj1" fmla="val 8333"/>
              <a:gd name="adj2" fmla="val 50000"/>
            </a:avLst>
          </a:prstGeom>
          <a:noFill/>
          <a:ln>
            <a:solidFill>
              <a:srgbClr val="4472C4"/>
            </a:solidFill>
          </a:ln>
        </p:spPr>
        <p:style>
          <a:lnRef idx="1">
            <a:schemeClr val="accent1"/>
          </a:lnRef>
          <a:fillRef idx="0">
            <a:schemeClr val="accent1"/>
          </a:fillRef>
          <a:effectRef idx="0">
            <a:schemeClr val="accent1"/>
          </a:effectRef>
          <a:fontRef idx="minor"/>
        </p:style>
        <p:txBody>
          <a:bodyPr lIns="67500" tIns="33750" rIns="67500" bIns="33750" anchor="ctr">
            <a:noAutofit/>
          </a:bodyPr>
          <a:lstStyle/>
          <a:p>
            <a:pPr algn="ctr" defTabSz="685800" fontAlgn="auto">
              <a:spcBef>
                <a:spcPts val="0"/>
              </a:spcBef>
              <a:spcAft>
                <a:spcPts val="0"/>
              </a:spcAft>
            </a:pPr>
            <a:endParaRPr lang="pt-BR" sz="1350" spc="-1">
              <a:solidFill>
                <a:srgbClr val="000000"/>
              </a:solidFill>
              <a:latin typeface="Calibri"/>
            </a:endParaRPr>
          </a:p>
        </p:txBody>
      </p:sp>
      <p:cxnSp>
        <p:nvCxnSpPr>
          <p:cNvPr id="104" name="Conector de Seta Reta 30"/>
          <p:cNvCxnSpPr/>
          <p:nvPr/>
        </p:nvCxnSpPr>
        <p:spPr>
          <a:xfrm>
            <a:off x="2351160" y="3543480"/>
            <a:ext cx="741960" cy="394470"/>
          </a:xfrm>
          <a:prstGeom prst="straightConnector1">
            <a:avLst/>
          </a:prstGeom>
          <a:ln>
            <a:solidFill>
              <a:srgbClr val="4472C4"/>
            </a:solidFill>
            <a:tailEnd type="triangle" w="med" len="med"/>
          </a:ln>
        </p:spPr>
      </p:cxnSp>
      <p:sp>
        <p:nvSpPr>
          <p:cNvPr id="105" name="CaixaDeTexto 31"/>
          <p:cNvSpPr/>
          <p:nvPr/>
        </p:nvSpPr>
        <p:spPr>
          <a:xfrm>
            <a:off x="6195690" y="3751380"/>
            <a:ext cx="2236680" cy="1106905"/>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INTERNAÇÃO HOSPITALAR</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AVALIAÇÃO DA UROLOGIA </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JEJUM</a:t>
            </a:r>
            <a:endParaRPr lang="pt-BR" sz="1350" spc="-1">
              <a:solidFill>
                <a:srgbClr val="000000"/>
              </a:solidFill>
              <a:latin typeface="Arial"/>
            </a:endParaRPr>
          </a:p>
        </p:txBody>
      </p:sp>
      <p:cxnSp>
        <p:nvCxnSpPr>
          <p:cNvPr id="106" name="Conector de Seta Reta 33"/>
          <p:cNvCxnSpPr/>
          <p:nvPr/>
        </p:nvCxnSpPr>
        <p:spPr>
          <a:xfrm>
            <a:off x="5368680" y="2957850"/>
            <a:ext cx="762210" cy="341550"/>
          </a:xfrm>
          <a:prstGeom prst="straightConnector1">
            <a:avLst/>
          </a:prstGeom>
          <a:ln>
            <a:solidFill>
              <a:srgbClr val="4472C4"/>
            </a:solidFill>
            <a:tailEnd type="triangle" w="med" len="med"/>
          </a:ln>
        </p:spPr>
      </p:cxnSp>
      <p:cxnSp>
        <p:nvCxnSpPr>
          <p:cNvPr id="107" name="Conector de Seta Reta 35"/>
          <p:cNvCxnSpPr/>
          <p:nvPr/>
        </p:nvCxnSpPr>
        <p:spPr>
          <a:xfrm>
            <a:off x="5381370" y="4040550"/>
            <a:ext cx="650970" cy="195750"/>
          </a:xfrm>
          <a:prstGeom prst="straightConnector1">
            <a:avLst/>
          </a:prstGeom>
          <a:ln>
            <a:solidFill>
              <a:srgbClr val="4472C4"/>
            </a:solidFill>
            <a:tailEnd type="triangle" w="med" len="med"/>
          </a:ln>
        </p:spPr>
      </p:cxnSp>
      <p:cxnSp>
        <p:nvCxnSpPr>
          <p:cNvPr id="108" name="Conector de Seta Reta 37"/>
          <p:cNvCxnSpPr/>
          <p:nvPr/>
        </p:nvCxnSpPr>
        <p:spPr>
          <a:xfrm flipV="1">
            <a:off x="5381370" y="4454190"/>
            <a:ext cx="650970" cy="427140"/>
          </a:xfrm>
          <a:prstGeom prst="straightConnector1">
            <a:avLst/>
          </a:prstGeom>
          <a:ln>
            <a:solidFill>
              <a:srgbClr val="4472C4"/>
            </a:solidFill>
            <a:tailEnd type="triangle" w="med" len="med"/>
          </a:ln>
        </p:spPr>
      </p:cxnSp>
      <p:sp>
        <p:nvSpPr>
          <p:cNvPr id="109" name="CaixaDeTexto 41"/>
          <p:cNvSpPr/>
          <p:nvPr/>
        </p:nvSpPr>
        <p:spPr>
          <a:xfrm>
            <a:off x="273240" y="5412960"/>
            <a:ext cx="207792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ORIENTAÇÕES + OFERECER TERAPIA EXPULSIVA***</a:t>
            </a:r>
            <a:endParaRPr lang="pt-BR" sz="1350" spc="-1">
              <a:solidFill>
                <a:srgbClr val="000000"/>
              </a:solidFill>
              <a:latin typeface="Arial"/>
            </a:endParaRPr>
          </a:p>
        </p:txBody>
      </p:sp>
      <p:sp>
        <p:nvSpPr>
          <p:cNvPr id="110" name="CaixaDeTexto 42"/>
          <p:cNvSpPr/>
          <p:nvPr/>
        </p:nvSpPr>
        <p:spPr>
          <a:xfrm>
            <a:off x="3837240" y="5516100"/>
            <a:ext cx="146907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RECUSA TERAPIA EXPULSIVA</a:t>
            </a:r>
            <a:endParaRPr lang="pt-BR" sz="1350" spc="-1">
              <a:solidFill>
                <a:srgbClr val="000000"/>
              </a:solidFill>
              <a:latin typeface="Arial"/>
            </a:endParaRPr>
          </a:p>
        </p:txBody>
      </p:sp>
      <p:cxnSp>
        <p:nvCxnSpPr>
          <p:cNvPr id="111" name="Conector de Seta Reta 44"/>
          <p:cNvCxnSpPr/>
          <p:nvPr/>
        </p:nvCxnSpPr>
        <p:spPr>
          <a:xfrm>
            <a:off x="2540160" y="5783670"/>
            <a:ext cx="1084860" cy="270"/>
          </a:xfrm>
          <a:prstGeom prst="straightConnector1">
            <a:avLst/>
          </a:prstGeom>
          <a:ln>
            <a:solidFill>
              <a:srgbClr val="4472C4"/>
            </a:solidFill>
            <a:tailEnd type="triangle" w="med" len="med"/>
          </a:ln>
        </p:spPr>
      </p:cxnSp>
      <p:cxnSp>
        <p:nvCxnSpPr>
          <p:cNvPr id="112" name="Conector de Seta Reta 46"/>
          <p:cNvCxnSpPr/>
          <p:nvPr/>
        </p:nvCxnSpPr>
        <p:spPr>
          <a:xfrm flipV="1">
            <a:off x="5381370" y="4747950"/>
            <a:ext cx="650970" cy="1149930"/>
          </a:xfrm>
          <a:prstGeom prst="straightConnector1">
            <a:avLst/>
          </a:prstGeom>
          <a:ln>
            <a:solidFill>
              <a:srgbClr val="4472C4"/>
            </a:solidFill>
            <a:tailEnd type="triangle" w="med" len="med"/>
          </a:ln>
        </p:spPr>
      </p:cxnSp>
      <p:cxnSp>
        <p:nvCxnSpPr>
          <p:cNvPr id="113" name="Conector de Seta Reta 48"/>
          <p:cNvCxnSpPr/>
          <p:nvPr/>
        </p:nvCxnSpPr>
        <p:spPr>
          <a:xfrm>
            <a:off x="3393900" y="1963440"/>
            <a:ext cx="294030" cy="270"/>
          </a:xfrm>
          <a:prstGeom prst="straightConnector1">
            <a:avLst/>
          </a:prstGeom>
          <a:ln>
            <a:solidFill>
              <a:srgbClr val="4472C4"/>
            </a:solidFill>
            <a:headEnd type="triangle" w="med" len="med"/>
            <a:tailEnd type="triangle" w="med" len="med"/>
          </a:ln>
        </p:spPr>
      </p:cxnSp>
      <p:sp>
        <p:nvSpPr>
          <p:cNvPr id="114" name="CaixaDeTexto 49"/>
          <p:cNvSpPr/>
          <p:nvPr/>
        </p:nvSpPr>
        <p:spPr>
          <a:xfrm>
            <a:off x="6389010" y="5190750"/>
            <a:ext cx="2673000" cy="812639"/>
          </a:xfrm>
          <a:prstGeom prst="rect">
            <a:avLst/>
          </a:prstGeom>
          <a:noFill/>
          <a:ln w="38160">
            <a:solidFill>
              <a:srgbClr val="000000"/>
            </a:solidFill>
            <a:round/>
          </a:ln>
        </p:spPr>
        <p:style>
          <a:lnRef idx="0">
            <a:scrgbClr r="0" g="0" b="0"/>
          </a:lnRef>
          <a:fillRef idx="0">
            <a:scrgbClr r="0" g="0" b="0"/>
          </a:fillRef>
          <a:effectRef idx="0">
            <a:scrgbClr r="0" g="0" b="0"/>
          </a:effectRef>
          <a:fontRef idx="minor"/>
        </p:style>
        <p:txBody>
          <a:bodyPr lIns="81810" tIns="48060" rIns="81810" bIns="48060" anchor="t">
            <a:spAutoFit/>
          </a:bodyPr>
          <a:lstStyle/>
          <a:p>
            <a:pPr defTabSz="685800" fontAlgn="auto">
              <a:spcBef>
                <a:spcPts val="0"/>
              </a:spcBef>
              <a:spcAft>
                <a:spcPts val="0"/>
              </a:spcAft>
            </a:pPr>
            <a:r>
              <a:rPr lang="pt-BR" sz="1050" b="1" spc="-1">
                <a:solidFill>
                  <a:srgbClr val="000000"/>
                </a:solidFill>
                <a:latin typeface="Calibri"/>
              </a:rPr>
              <a:t>EXAME DE IMAGEM**</a:t>
            </a:r>
            <a:endParaRPr lang="pt-BR" sz="105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GRAVIDEZ – ULTRASSOM</a:t>
            </a:r>
            <a:endParaRPr lang="pt-BR" sz="90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EXAME EXTERNO RECENTE COM EVIDENCIA DE URETEROLITIASE – NÃO NECESSITA DE NOVO EXAME</a:t>
            </a:r>
            <a:endParaRPr lang="pt-BR" sz="900" spc="-1">
              <a:solidFill>
                <a:srgbClr val="000000"/>
              </a:solidFill>
              <a:latin typeface="Arial"/>
            </a:endParaRPr>
          </a:p>
        </p:txBody>
      </p:sp>
      <p:cxnSp>
        <p:nvCxnSpPr>
          <p:cNvPr id="115" name="Conector de Seta Reta 50"/>
          <p:cNvCxnSpPr/>
          <p:nvPr/>
        </p:nvCxnSpPr>
        <p:spPr>
          <a:xfrm>
            <a:off x="828090" y="5078430"/>
            <a:ext cx="270" cy="280260"/>
          </a:xfrm>
          <a:prstGeom prst="straightConnector1">
            <a:avLst/>
          </a:prstGeom>
          <a:ln>
            <a:solidFill>
              <a:srgbClr val="4472C4"/>
            </a:solidFill>
            <a:tailEnd type="triangle" w="med" len="med"/>
          </a:ln>
        </p:spPr>
      </p:cxnSp>
      <p:sp>
        <p:nvSpPr>
          <p:cNvPr id="116" name="CaixaDeTexto 1"/>
          <p:cNvSpPr/>
          <p:nvPr/>
        </p:nvSpPr>
        <p:spPr>
          <a:xfrm>
            <a:off x="6195690" y="3152250"/>
            <a:ext cx="271431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ORIENTAÇÕES + MARCAR CONSULTA NO AMBULATÓRIO DE UROLOGIA</a:t>
            </a:r>
            <a:endParaRPr lang="pt-BR" sz="1350" spc="-1">
              <a:solidFill>
                <a:srgbClr val="000000"/>
              </a:solidFill>
              <a:latin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634628" y="188640"/>
            <a:ext cx="7886430" cy="993870"/>
          </a:xfrm>
          <a:prstGeom prst="rect">
            <a:avLst/>
          </a:prstGeom>
          <a:noFill/>
          <a:ln w="0">
            <a:noFill/>
          </a:ln>
        </p:spPr>
        <p:txBody>
          <a:bodyPr anchor="ctr">
            <a:noAutofit/>
          </a:bodyPr>
          <a:lstStyle/>
          <a:p>
            <a:pPr>
              <a:lnSpc>
                <a:spcPct val="90000"/>
              </a:lnSpc>
            </a:pPr>
            <a:r>
              <a:rPr lang="pt-BR" sz="3300" b="1" spc="-1" dirty="0">
                <a:solidFill>
                  <a:srgbClr val="FF0000"/>
                </a:solidFill>
                <a:latin typeface="Calibri Light"/>
              </a:rPr>
              <a:t>TERAPIA EXPULSIVA***</a:t>
            </a:r>
            <a:endParaRPr lang="pt-BR" sz="3300" b="1" spc="-1" dirty="0">
              <a:solidFill>
                <a:srgbClr val="FF0000"/>
              </a:solidFill>
              <a:latin typeface="Calibri"/>
            </a:endParaRPr>
          </a:p>
        </p:txBody>
      </p:sp>
      <p:sp>
        <p:nvSpPr>
          <p:cNvPr id="118" name="PlaceHolder 2"/>
          <p:cNvSpPr>
            <a:spLocks noGrp="1"/>
          </p:cNvSpPr>
          <p:nvPr>
            <p:ph/>
          </p:nvPr>
        </p:nvSpPr>
        <p:spPr>
          <a:xfrm>
            <a:off x="251520" y="1371150"/>
            <a:ext cx="8892480" cy="5486850"/>
          </a:xfrm>
          <a:prstGeom prst="rect">
            <a:avLst/>
          </a:prstGeom>
          <a:noFill/>
          <a:ln w="0">
            <a:noFill/>
          </a:ln>
        </p:spPr>
        <p:txBody>
          <a:bodyPr anchor="t">
            <a:normAutofit fontScale="97500"/>
          </a:bodyPr>
          <a:lstStyle/>
          <a:p>
            <a:pPr marL="151200" indent="-151200">
              <a:lnSpc>
                <a:spcPct val="90000"/>
              </a:lnSpc>
              <a:spcBef>
                <a:spcPts val="751"/>
              </a:spcBef>
              <a:buClr>
                <a:srgbClr val="000000"/>
              </a:buClr>
              <a:buFont typeface="Arial"/>
              <a:buChar char="•"/>
            </a:pPr>
            <a:r>
              <a:rPr lang="pt-BR" sz="2100" b="1" spc="-1" dirty="0">
                <a:latin typeface="Calibri"/>
              </a:rPr>
              <a:t>Orientações:</a:t>
            </a:r>
            <a:endParaRPr lang="pt-BR" sz="2100" spc="-1" dirty="0">
              <a:latin typeface="Calibri"/>
            </a:endParaRPr>
          </a:p>
          <a:p>
            <a:pPr marL="453600" lvl="1" indent="-151200">
              <a:lnSpc>
                <a:spcPct val="90000"/>
              </a:lnSpc>
              <a:spcBef>
                <a:spcPts val="374"/>
              </a:spcBef>
              <a:buClr>
                <a:srgbClr val="000000"/>
              </a:buClr>
              <a:buFont typeface="Arial"/>
              <a:buChar char="•"/>
            </a:pPr>
            <a:r>
              <a:rPr lang="pt-BR" sz="1800" spc="-1" dirty="0">
                <a:latin typeface="Calibri"/>
              </a:rPr>
              <a:t>Risco de não expelir o cálculo e necessidade de reavaliação.</a:t>
            </a:r>
          </a:p>
          <a:p>
            <a:pPr marL="453600" lvl="1" indent="-151200">
              <a:lnSpc>
                <a:spcPct val="90000"/>
              </a:lnSpc>
              <a:spcBef>
                <a:spcPts val="374"/>
              </a:spcBef>
              <a:buClr>
                <a:srgbClr val="000000"/>
              </a:buClr>
              <a:buFont typeface="Arial"/>
              <a:buChar char="•"/>
            </a:pPr>
            <a:r>
              <a:rPr lang="pt-BR" sz="1800" spc="-1" dirty="0">
                <a:latin typeface="Calibri"/>
              </a:rPr>
              <a:t>Realizar exame de Imagem de controle em 15 dias para checar sucesso.</a:t>
            </a:r>
          </a:p>
          <a:p>
            <a:pPr marL="453600" lvl="1" indent="-151200">
              <a:lnSpc>
                <a:spcPct val="90000"/>
              </a:lnSpc>
              <a:spcBef>
                <a:spcPts val="374"/>
              </a:spcBef>
              <a:buClr>
                <a:srgbClr val="000000"/>
              </a:buClr>
              <a:buFont typeface="Arial"/>
              <a:buChar char="•"/>
            </a:pPr>
            <a:r>
              <a:rPr lang="pt-BR" sz="1800" spc="-1" dirty="0">
                <a:latin typeface="Calibri"/>
              </a:rPr>
              <a:t>Sinais de alarme (febre, dor recorrente, piora do estado geral, hematúria macroscópica recorrente, oligúria ou </a:t>
            </a:r>
            <a:r>
              <a:rPr lang="pt-BR" sz="1800" spc="-1" dirty="0" err="1">
                <a:latin typeface="Calibri"/>
              </a:rPr>
              <a:t>anúria</a:t>
            </a:r>
            <a:r>
              <a:rPr lang="pt-BR" sz="1800" spc="-1" dirty="0">
                <a:latin typeface="Calibri"/>
              </a:rPr>
              <a:t>)</a:t>
            </a:r>
          </a:p>
          <a:p>
            <a:pPr marL="302400" lvl="1" indent="0">
              <a:lnSpc>
                <a:spcPct val="90000"/>
              </a:lnSpc>
              <a:spcBef>
                <a:spcPts val="374"/>
              </a:spcBef>
              <a:buClr>
                <a:srgbClr val="000000"/>
              </a:buClr>
              <a:buNone/>
            </a:pPr>
            <a:endParaRPr lang="pt-BR" sz="1800" spc="-1" dirty="0">
              <a:latin typeface="Calibri"/>
            </a:endParaRPr>
          </a:p>
          <a:p>
            <a:pPr marL="151200" indent="-151200">
              <a:lnSpc>
                <a:spcPct val="90000"/>
              </a:lnSpc>
              <a:spcBef>
                <a:spcPts val="751"/>
              </a:spcBef>
              <a:buClr>
                <a:srgbClr val="000000"/>
              </a:buClr>
              <a:buFont typeface="Arial"/>
              <a:buChar char="•"/>
            </a:pPr>
            <a:r>
              <a:rPr lang="pt-BR" sz="2100" b="1" spc="-1" dirty="0">
                <a:latin typeface="Calibri"/>
              </a:rPr>
              <a:t>Medicações recomendadas:</a:t>
            </a:r>
            <a:endParaRPr lang="pt-BR" sz="2100" spc="-1" dirty="0">
              <a:latin typeface="Calibri"/>
            </a:endParaRPr>
          </a:p>
          <a:p>
            <a:pPr marL="453600" lvl="1" indent="-151200">
              <a:lnSpc>
                <a:spcPct val="90000"/>
              </a:lnSpc>
              <a:spcBef>
                <a:spcPts val="374"/>
              </a:spcBef>
              <a:buClr>
                <a:srgbClr val="000000"/>
              </a:buClr>
              <a:buFont typeface="Arial"/>
              <a:buChar char="•"/>
            </a:pPr>
            <a:r>
              <a:rPr lang="pt-BR" sz="1800" spc="-1" dirty="0" err="1">
                <a:latin typeface="Calibri"/>
              </a:rPr>
              <a:t>Tansulosina</a:t>
            </a:r>
            <a:r>
              <a:rPr lang="pt-BR" sz="1800" spc="-1" dirty="0">
                <a:latin typeface="Calibri"/>
              </a:rPr>
              <a:t> 0.4mg VO à noite por 30 dias.</a:t>
            </a:r>
          </a:p>
          <a:p>
            <a:pPr marL="453600" lvl="1" indent="-151200">
              <a:lnSpc>
                <a:spcPct val="90000"/>
              </a:lnSpc>
              <a:spcBef>
                <a:spcPts val="374"/>
              </a:spcBef>
              <a:buClr>
                <a:srgbClr val="000000"/>
              </a:buClr>
              <a:buFont typeface="Arial"/>
              <a:buChar char="•"/>
            </a:pPr>
            <a:r>
              <a:rPr lang="pt-BR" sz="1800" spc="-1" dirty="0" err="1">
                <a:latin typeface="Calibri"/>
              </a:rPr>
              <a:t>Buscopam</a:t>
            </a:r>
            <a:r>
              <a:rPr lang="pt-BR" sz="1800" spc="-1" dirty="0">
                <a:latin typeface="Calibri"/>
              </a:rPr>
              <a:t> composto 1 </a:t>
            </a:r>
            <a:r>
              <a:rPr lang="pt-BR" sz="1800" spc="-1" dirty="0" err="1">
                <a:latin typeface="Calibri"/>
              </a:rPr>
              <a:t>cp</a:t>
            </a:r>
            <a:r>
              <a:rPr lang="pt-BR" sz="1800" spc="-1" dirty="0">
                <a:latin typeface="Calibri"/>
              </a:rPr>
              <a:t> 6/6 </a:t>
            </a:r>
            <a:r>
              <a:rPr lang="pt-BR" sz="1800" spc="-1" dirty="0" err="1">
                <a:latin typeface="Calibri"/>
              </a:rPr>
              <a:t>hs</a:t>
            </a:r>
            <a:endParaRPr lang="pt-BR" sz="1800" spc="-1" dirty="0">
              <a:latin typeface="Calibri"/>
            </a:endParaRPr>
          </a:p>
          <a:p>
            <a:pPr marL="453600" lvl="1" indent="-151200">
              <a:lnSpc>
                <a:spcPct val="90000"/>
              </a:lnSpc>
              <a:spcBef>
                <a:spcPts val="374"/>
              </a:spcBef>
              <a:buClr>
                <a:srgbClr val="000000"/>
              </a:buClr>
              <a:buFont typeface="Arial"/>
              <a:buChar char="•"/>
            </a:pPr>
            <a:r>
              <a:rPr lang="pt-BR" sz="1800" spc="-1" dirty="0">
                <a:latin typeface="Calibri"/>
              </a:rPr>
              <a:t>Antiemético: </a:t>
            </a:r>
            <a:r>
              <a:rPr lang="pt-BR" sz="1800" spc="-1" dirty="0" err="1">
                <a:latin typeface="Calibri"/>
              </a:rPr>
              <a:t>ondansetrona</a:t>
            </a:r>
            <a:r>
              <a:rPr lang="pt-BR" sz="1800" spc="-1" dirty="0">
                <a:latin typeface="Calibri"/>
              </a:rPr>
              <a:t> ou </a:t>
            </a:r>
            <a:r>
              <a:rPr lang="pt-BR" sz="1800" spc="-1" dirty="0" err="1">
                <a:latin typeface="Calibri"/>
              </a:rPr>
              <a:t>metoclopramida</a:t>
            </a:r>
            <a:r>
              <a:rPr lang="pt-BR" sz="1800" spc="-1" dirty="0">
                <a:latin typeface="Calibri"/>
              </a:rPr>
              <a:t> de horário.</a:t>
            </a:r>
          </a:p>
          <a:p>
            <a:pPr marL="453600" lvl="1" indent="-151200">
              <a:lnSpc>
                <a:spcPct val="90000"/>
              </a:lnSpc>
              <a:spcBef>
                <a:spcPts val="374"/>
              </a:spcBef>
              <a:buClr>
                <a:srgbClr val="000000"/>
              </a:buClr>
              <a:buFont typeface="Arial"/>
              <a:buChar char="•"/>
            </a:pPr>
            <a:r>
              <a:rPr lang="pt-BR" sz="1800" spc="-1" dirty="0">
                <a:latin typeface="Calibri"/>
              </a:rPr>
              <a:t>Cetoprofeno ou nimesulida 100mg VO 12/12h por 5 dias.</a:t>
            </a:r>
          </a:p>
          <a:p>
            <a:pPr marL="453600" lvl="1" indent="-151200">
              <a:lnSpc>
                <a:spcPct val="90000"/>
              </a:lnSpc>
              <a:spcBef>
                <a:spcPts val="374"/>
              </a:spcBef>
              <a:buClr>
                <a:srgbClr val="000000"/>
              </a:buClr>
              <a:buFont typeface="Arial"/>
              <a:buChar char="•"/>
            </a:pPr>
            <a:r>
              <a:rPr lang="pt-BR" spc="-1" dirty="0" err="1">
                <a:latin typeface="Calibri"/>
              </a:rPr>
              <a:t>Trometamol</a:t>
            </a:r>
            <a:r>
              <a:rPr lang="pt-BR" spc="-1" dirty="0">
                <a:latin typeface="Calibri"/>
              </a:rPr>
              <a:t> </a:t>
            </a:r>
            <a:r>
              <a:rPr lang="pt-BR" spc="-1" dirty="0" err="1">
                <a:latin typeface="Calibri"/>
              </a:rPr>
              <a:t>cetorolaco</a:t>
            </a:r>
            <a:r>
              <a:rPr lang="pt-BR" spc="-1" dirty="0">
                <a:latin typeface="Calibri"/>
              </a:rPr>
              <a:t> 10 mg (toragesic0 de 6/6 horas</a:t>
            </a:r>
            <a:endParaRPr lang="pt-BR" sz="1800" spc="-1" dirty="0">
              <a:latin typeface="Calibri"/>
            </a:endParaRPr>
          </a:p>
          <a:p>
            <a:pPr marL="453600" lvl="1" indent="-151200">
              <a:lnSpc>
                <a:spcPct val="90000"/>
              </a:lnSpc>
              <a:spcBef>
                <a:spcPts val="374"/>
              </a:spcBef>
              <a:buClr>
                <a:srgbClr val="000000"/>
              </a:buClr>
              <a:buFont typeface="Arial"/>
              <a:buChar char="•"/>
            </a:pPr>
            <a:r>
              <a:rPr lang="pt-BR" sz="1800" spc="-1" dirty="0">
                <a:latin typeface="Calibri"/>
              </a:rPr>
              <a:t>Opioide de resgate (</a:t>
            </a:r>
            <a:r>
              <a:rPr lang="pt-BR" sz="1800" spc="-1" dirty="0" err="1">
                <a:latin typeface="Calibri"/>
              </a:rPr>
              <a:t>tramadol</a:t>
            </a:r>
            <a:r>
              <a:rPr lang="pt-BR" sz="1800" spc="-1" dirty="0">
                <a:latin typeface="Calibri"/>
              </a:rPr>
              <a:t> VO ou Paco VO). </a:t>
            </a:r>
          </a:p>
        </p:txBody>
      </p:sp>
    </p:spTree>
    <p:extLst>
      <p:ext uri="{BB962C8B-B14F-4D97-AF65-F5344CB8AC3E}">
        <p14:creationId xmlns:p14="http://schemas.microsoft.com/office/powerpoint/2010/main" val="18461909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98" y="110351"/>
            <a:ext cx="7773338" cy="1596177"/>
          </a:xfrm>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b="1" dirty="0" err="1">
                <a:solidFill>
                  <a:srgbClr val="FF0000"/>
                </a:solidFill>
              </a:rPr>
              <a:t>Tratamento</a:t>
            </a:r>
            <a:r>
              <a:rPr lang="en-US" b="1" dirty="0">
                <a:solidFill>
                  <a:srgbClr val="FF0000"/>
                </a:solidFill>
              </a:rPr>
              <a:t> no </a:t>
            </a:r>
            <a:r>
              <a:rPr lang="en-US" b="1" dirty="0" err="1">
                <a:solidFill>
                  <a:srgbClr val="FF0000"/>
                </a:solidFill>
              </a:rPr>
              <a:t>cálculo</a:t>
            </a:r>
            <a:r>
              <a:rPr lang="en-US" b="1" dirty="0">
                <a:solidFill>
                  <a:srgbClr val="FF0000"/>
                </a:solidFill>
              </a:rPr>
              <a:t> renal</a:t>
            </a:r>
          </a:p>
          <a:p>
            <a:pPr marL="0" indent="0">
              <a:buNone/>
            </a:pPr>
            <a:endParaRPr lang="en-US" dirty="0"/>
          </a:p>
          <a:p>
            <a:pPr marL="0" indent="0">
              <a:buNone/>
            </a:pPr>
            <a:r>
              <a:rPr lang="en-US" dirty="0"/>
              <a:t>LECO</a:t>
            </a:r>
          </a:p>
          <a:p>
            <a:pPr marL="0" indent="0">
              <a:buNone/>
            </a:pPr>
            <a:endParaRPr lang="en-US" dirty="0"/>
          </a:p>
          <a:p>
            <a:pPr marL="0" indent="0">
              <a:buNone/>
            </a:pPr>
            <a:r>
              <a:rPr lang="en-US" dirty="0"/>
              <a:t>PERCUTÂNEA</a:t>
            </a:r>
          </a:p>
          <a:p>
            <a:pPr marL="0" indent="0">
              <a:buNone/>
            </a:pPr>
            <a:endParaRPr lang="en-US" dirty="0"/>
          </a:p>
          <a:p>
            <a:pPr marL="0" indent="0">
              <a:buNone/>
            </a:pPr>
            <a:r>
              <a:rPr lang="en-US" dirty="0"/>
              <a:t>URETERORRENO FLEXÍVEL</a:t>
            </a:r>
          </a:p>
        </p:txBody>
      </p:sp>
      <p:pic>
        <p:nvPicPr>
          <p:cNvPr id="4" name="Picture 3"/>
          <p:cNvPicPr>
            <a:picLocks noChangeAspect="1"/>
          </p:cNvPicPr>
          <p:nvPr/>
        </p:nvPicPr>
        <p:blipFill>
          <a:blip r:embed="rId2"/>
          <a:stretch>
            <a:fillRect/>
          </a:stretch>
        </p:blipFill>
        <p:spPr>
          <a:xfrm>
            <a:off x="6144743" y="1156977"/>
            <a:ext cx="2649759" cy="1763294"/>
          </a:xfrm>
          <a:prstGeom prst="rect">
            <a:avLst/>
          </a:prstGeom>
        </p:spPr>
      </p:pic>
      <p:pic>
        <p:nvPicPr>
          <p:cNvPr id="5" name="Picture 4"/>
          <p:cNvPicPr>
            <a:picLocks noChangeAspect="1"/>
          </p:cNvPicPr>
          <p:nvPr/>
        </p:nvPicPr>
        <p:blipFill>
          <a:blip r:embed="rId3"/>
          <a:stretch>
            <a:fillRect/>
          </a:stretch>
        </p:blipFill>
        <p:spPr>
          <a:xfrm>
            <a:off x="3494986" y="4974774"/>
            <a:ext cx="2674007" cy="1763294"/>
          </a:xfrm>
          <a:prstGeom prst="rect">
            <a:avLst/>
          </a:prstGeom>
        </p:spPr>
      </p:pic>
      <p:pic>
        <p:nvPicPr>
          <p:cNvPr id="1026" name="Picture 2" descr="Percutânea - Dr. Alessandro Rossol">
            <a:extLst>
              <a:ext uri="{FF2B5EF4-FFF2-40B4-BE49-F238E27FC236}">
                <a16:creationId xmlns:a16="http://schemas.microsoft.com/office/drawing/2014/main" id="{6066DCD6-5897-214C-B1B7-66A73DBB5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743" y="3062597"/>
            <a:ext cx="2649758" cy="1750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LCULOS URINÁRIOS - Urocentro Curitiba">
            <a:extLst>
              <a:ext uri="{FF2B5EF4-FFF2-40B4-BE49-F238E27FC236}">
                <a16:creationId xmlns:a16="http://schemas.microsoft.com/office/drawing/2014/main" id="{8B03DD55-6823-F940-A923-448B0E066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994" y="4974774"/>
            <a:ext cx="2625508" cy="188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783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dirty="0" err="1">
                <a:solidFill>
                  <a:srgbClr val="FF0000"/>
                </a:solidFill>
              </a:rPr>
              <a:t>Tratamento</a:t>
            </a:r>
            <a:r>
              <a:rPr lang="en-US" dirty="0">
                <a:solidFill>
                  <a:srgbClr val="FF0000"/>
                </a:solidFill>
              </a:rPr>
              <a:t> no </a:t>
            </a:r>
            <a:r>
              <a:rPr lang="en-US" dirty="0" err="1">
                <a:solidFill>
                  <a:srgbClr val="FF0000"/>
                </a:solidFill>
              </a:rPr>
              <a:t>cálculo</a:t>
            </a:r>
            <a:r>
              <a:rPr lang="en-US" dirty="0">
                <a:solidFill>
                  <a:srgbClr val="FF0000"/>
                </a:solidFill>
              </a:rPr>
              <a:t> ureteral</a:t>
            </a:r>
          </a:p>
          <a:p>
            <a:pPr marL="0" indent="0">
              <a:buNone/>
            </a:pPr>
            <a:endParaRPr lang="en-US" dirty="0"/>
          </a:p>
          <a:p>
            <a:pPr marL="0" indent="0">
              <a:buNone/>
            </a:pPr>
            <a:r>
              <a:rPr lang="en-US" dirty="0"/>
              <a:t>EXPECTANTE</a:t>
            </a:r>
          </a:p>
          <a:p>
            <a:pPr marL="0" indent="0">
              <a:buNone/>
            </a:pPr>
            <a:r>
              <a:rPr lang="en-US" dirty="0"/>
              <a:t>LECO</a:t>
            </a:r>
          </a:p>
          <a:p>
            <a:pPr marL="0" indent="0">
              <a:buNone/>
            </a:pPr>
            <a:r>
              <a:rPr lang="en-US" dirty="0"/>
              <a:t>URETEROLITOTRIPSIA RÍGIDA</a:t>
            </a:r>
          </a:p>
        </p:txBody>
      </p:sp>
      <p:pic>
        <p:nvPicPr>
          <p:cNvPr id="4" name="Picture 3"/>
          <p:cNvPicPr>
            <a:picLocks noChangeAspect="1"/>
          </p:cNvPicPr>
          <p:nvPr/>
        </p:nvPicPr>
        <p:blipFill>
          <a:blip r:embed="rId2"/>
          <a:stretch>
            <a:fillRect/>
          </a:stretch>
        </p:blipFill>
        <p:spPr>
          <a:xfrm>
            <a:off x="2225751" y="4898997"/>
            <a:ext cx="4940300" cy="1638300"/>
          </a:xfrm>
          <a:prstGeom prst="rect">
            <a:avLst/>
          </a:prstGeom>
        </p:spPr>
      </p:pic>
    </p:spTree>
    <p:extLst>
      <p:ext uri="{BB962C8B-B14F-4D97-AF65-F5344CB8AC3E}">
        <p14:creationId xmlns:p14="http://schemas.microsoft.com/office/powerpoint/2010/main" val="3652793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31" y="0"/>
            <a:ext cx="7773338" cy="1596177"/>
          </a:xfrm>
        </p:spPr>
        <p:txBody>
          <a:bodyPr/>
          <a:lstStyle/>
          <a:p>
            <a:r>
              <a:rPr lang="en-US" dirty="0" err="1"/>
              <a:t>Litíase</a:t>
            </a:r>
            <a:r>
              <a:rPr lang="en-US" dirty="0"/>
              <a:t> </a:t>
            </a:r>
            <a:r>
              <a:rPr lang="en-US" dirty="0" err="1"/>
              <a:t>Urinária</a:t>
            </a:r>
            <a:br>
              <a:rPr lang="en-US" dirty="0"/>
            </a:br>
            <a:r>
              <a:rPr lang="en-US" b="1" dirty="0">
                <a:solidFill>
                  <a:schemeClr val="tx2"/>
                </a:solidFill>
              </a:rPr>
              <a:t>ESTUDO METABÓLICO</a:t>
            </a:r>
          </a:p>
        </p:txBody>
      </p:sp>
      <p:sp>
        <p:nvSpPr>
          <p:cNvPr id="3" name="Content Placeholder 2"/>
          <p:cNvSpPr>
            <a:spLocks noGrp="1"/>
          </p:cNvSpPr>
          <p:nvPr>
            <p:ph sz="half" idx="1"/>
          </p:nvPr>
        </p:nvSpPr>
        <p:spPr>
          <a:xfrm>
            <a:off x="224876" y="2146037"/>
            <a:ext cx="4332855" cy="4195763"/>
          </a:xfrm>
        </p:spPr>
        <p:txBody>
          <a:bodyPr>
            <a:normAutofit fontScale="77500" lnSpcReduction="20000"/>
          </a:bodyPr>
          <a:lstStyle/>
          <a:p>
            <a:r>
              <a:rPr lang="en-US" sz="3200" b="1" dirty="0" err="1">
                <a:solidFill>
                  <a:srgbClr val="FF0000"/>
                </a:solidFill>
              </a:rPr>
              <a:t>Medidas</a:t>
            </a:r>
            <a:r>
              <a:rPr lang="en-US" sz="3200" b="1" dirty="0">
                <a:solidFill>
                  <a:srgbClr val="FF0000"/>
                </a:solidFill>
              </a:rPr>
              <a:t> </a:t>
            </a:r>
            <a:r>
              <a:rPr lang="en-US" sz="3200" b="1" dirty="0" err="1">
                <a:solidFill>
                  <a:srgbClr val="FF0000"/>
                </a:solidFill>
              </a:rPr>
              <a:t>gerais</a:t>
            </a:r>
            <a:r>
              <a:rPr lang="en-US" sz="3200" dirty="0">
                <a:solidFill>
                  <a:srgbClr val="FF0000"/>
                </a:solidFill>
              </a:rPr>
              <a:t>:</a:t>
            </a:r>
          </a:p>
          <a:p>
            <a:r>
              <a:rPr lang="pt-BR" sz="2300" dirty="0">
                <a:latin typeface="Arial" charset="0"/>
              </a:rPr>
              <a:t>60% dos indivíduos que tiveram litíase pela primeira vez, recidivam se mantivermos somente a terapia conservadora ( aumentar ingesta hídrica e evitar excessos na dieta).</a:t>
            </a:r>
          </a:p>
          <a:p>
            <a:pPr marL="0" indent="0">
              <a:buNone/>
            </a:pPr>
            <a:endParaRPr lang="en-US" sz="2300" dirty="0">
              <a:solidFill>
                <a:srgbClr val="FF0000"/>
              </a:solidFill>
            </a:endParaRPr>
          </a:p>
          <a:p>
            <a:pPr marL="0" indent="0">
              <a:buNone/>
            </a:pPr>
            <a:endParaRPr lang="en-US" dirty="0">
              <a:solidFill>
                <a:srgbClr val="FF0000"/>
              </a:solidFill>
            </a:endParaRPr>
          </a:p>
          <a:p>
            <a:endParaRPr lang="en-US" dirty="0"/>
          </a:p>
        </p:txBody>
      </p:sp>
      <p:sp>
        <p:nvSpPr>
          <p:cNvPr id="4" name="Content Placeholder 3"/>
          <p:cNvSpPr>
            <a:spLocks noGrp="1"/>
          </p:cNvSpPr>
          <p:nvPr>
            <p:ph sz="half" idx="2"/>
          </p:nvPr>
        </p:nvSpPr>
        <p:spPr>
          <a:xfrm>
            <a:off x="5559077" y="2072896"/>
            <a:ext cx="3298115" cy="4200245"/>
          </a:xfrm>
        </p:spPr>
        <p:txBody>
          <a:bodyPr>
            <a:normAutofit fontScale="77500" lnSpcReduction="20000"/>
          </a:bodyPr>
          <a:lstStyle/>
          <a:p>
            <a:r>
              <a:rPr lang="en-US" sz="3200" b="1" dirty="0" err="1">
                <a:solidFill>
                  <a:srgbClr val="FF0000"/>
                </a:solidFill>
              </a:rPr>
              <a:t>Prevenção</a:t>
            </a:r>
            <a:endParaRPr lang="en-US" sz="3200" b="1" dirty="0">
              <a:solidFill>
                <a:srgbClr val="FF0000"/>
              </a:solidFill>
            </a:endParaRPr>
          </a:p>
          <a:p>
            <a:r>
              <a:rPr lang="pt-BR" sz="2200" dirty="0">
                <a:latin typeface="Arial" charset="0"/>
              </a:rPr>
              <a:t>SUA INCIDÊNCIA ESTÁ AUMENTANDO</a:t>
            </a:r>
          </a:p>
          <a:p>
            <a:endParaRPr lang="pt-BR" sz="2200" dirty="0">
              <a:latin typeface="Arial" charset="0"/>
            </a:endParaRPr>
          </a:p>
          <a:p>
            <a:r>
              <a:rPr lang="pt-BR" sz="2200" dirty="0">
                <a:latin typeface="Arial" charset="0"/>
              </a:rPr>
              <a:t>PREVINE AS RECORRÊNCIAS</a:t>
            </a:r>
          </a:p>
          <a:p>
            <a:endParaRPr lang="pt-BR" sz="2200" dirty="0">
              <a:latin typeface="Arial" charset="0"/>
            </a:endParaRPr>
          </a:p>
          <a:p>
            <a:r>
              <a:rPr lang="pt-BR" sz="2200" dirty="0">
                <a:latin typeface="Arial" charset="0"/>
              </a:rPr>
              <a:t>O TRATAMENTO É EFETIVO</a:t>
            </a:r>
          </a:p>
          <a:p>
            <a:endParaRPr lang="pt-BR" sz="2200" dirty="0">
              <a:latin typeface="Arial" charset="0"/>
            </a:endParaRPr>
          </a:p>
          <a:p>
            <a:r>
              <a:rPr lang="pt-BR" sz="2200" dirty="0">
                <a:latin typeface="Arial" charset="0"/>
              </a:rPr>
              <a:t>O TRAT. CLÍNICO TEM MENOR CUSTO</a:t>
            </a:r>
          </a:p>
          <a:p>
            <a:endParaRPr lang="en-US" dirty="0"/>
          </a:p>
        </p:txBody>
      </p:sp>
      <p:sp>
        <p:nvSpPr>
          <p:cNvPr id="5" name="Text Box 5"/>
          <p:cNvSpPr txBox="1">
            <a:spLocks noChangeArrowheads="1"/>
          </p:cNvSpPr>
          <p:nvPr/>
        </p:nvSpPr>
        <p:spPr bwMode="auto">
          <a:xfrm>
            <a:off x="286808" y="5545466"/>
            <a:ext cx="420899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pt-BR" sz="1400" b="1" dirty="0"/>
              <a:t>Hosking, </a:t>
            </a:r>
            <a:r>
              <a:rPr lang="pt-BR" sz="1400" b="1" dirty="0" err="1"/>
              <a:t>Enckson</a:t>
            </a:r>
            <a:r>
              <a:rPr lang="pt-BR" sz="1400" b="1" dirty="0"/>
              <a:t>, Van </a:t>
            </a:r>
            <a:r>
              <a:rPr lang="pt-BR" sz="1400" b="1" dirty="0" err="1"/>
              <a:t>den</a:t>
            </a:r>
            <a:r>
              <a:rPr lang="pt-BR" sz="1400" b="1" dirty="0"/>
              <a:t> Berg et al, J </a:t>
            </a:r>
            <a:r>
              <a:rPr lang="pt-BR" sz="1400" b="1" dirty="0" err="1"/>
              <a:t>Urol</a:t>
            </a:r>
            <a:r>
              <a:rPr lang="pt-BR" sz="1400" b="1" dirty="0"/>
              <a:t> 130:115, 1983</a:t>
            </a:r>
          </a:p>
        </p:txBody>
      </p:sp>
    </p:spTree>
    <p:extLst>
      <p:ext uri="{BB962C8B-B14F-4D97-AF65-F5344CB8AC3E}">
        <p14:creationId xmlns:p14="http://schemas.microsoft.com/office/powerpoint/2010/main" val="3609890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a:t>Cisto Renal</a:t>
            </a:r>
            <a:endParaRPr lang="en-US" dirty="0"/>
          </a:p>
        </p:txBody>
      </p:sp>
      <p:graphicFrame>
        <p:nvGraphicFramePr>
          <p:cNvPr id="7" name="Content Placeholder 2">
            <a:extLst>
              <a:ext uri="{FF2B5EF4-FFF2-40B4-BE49-F238E27FC236}">
                <a16:creationId xmlns:a16="http://schemas.microsoft.com/office/drawing/2014/main" id="{56E6CD08-C347-475E-B7D4-DE2678808277}"/>
              </a:ext>
            </a:extLst>
          </p:cNvPr>
          <p:cNvGraphicFramePr>
            <a:graphicFrameLocks noGrp="1"/>
          </p:cNvGraphicFramePr>
          <p:nvPr>
            <p:ph idx="1"/>
            <p:extLst>
              <p:ext uri="{D42A27DB-BD31-4B8C-83A1-F6EECF244321}">
                <p14:modId xmlns:p14="http://schemas.microsoft.com/office/powerpoint/2010/main" val="886119670"/>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1683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Cisto</a:t>
            </a:r>
            <a:r>
              <a:rPr lang="en-US" dirty="0"/>
              <a:t> Renal</a:t>
            </a:r>
          </a:p>
        </p:txBody>
      </p:sp>
      <p:sp>
        <p:nvSpPr>
          <p:cNvPr id="3" name="Content Placeholder 2"/>
          <p:cNvSpPr>
            <a:spLocks noGrp="1"/>
          </p:cNvSpPr>
          <p:nvPr>
            <p:ph idx="1"/>
          </p:nvPr>
        </p:nvSpPr>
        <p:spPr/>
        <p:txBody>
          <a:bodyPr/>
          <a:lstStyle/>
          <a:p>
            <a:r>
              <a:rPr lang="en-US" dirty="0" err="1">
                <a:solidFill>
                  <a:srgbClr val="FF0000"/>
                </a:solidFill>
              </a:rPr>
              <a:t>Diagnóstico</a:t>
            </a:r>
            <a:endParaRPr lang="en-US" dirty="0">
              <a:solidFill>
                <a:srgbClr val="FF0000"/>
              </a:solidFill>
            </a:endParaRPr>
          </a:p>
          <a:p>
            <a:r>
              <a:rPr lang="en-US" dirty="0" err="1">
                <a:solidFill>
                  <a:srgbClr val="FF0000"/>
                </a:solidFill>
              </a:rPr>
              <a:t>Quadro</a:t>
            </a:r>
            <a:r>
              <a:rPr lang="en-US" dirty="0">
                <a:solidFill>
                  <a:srgbClr val="FF0000"/>
                </a:solidFill>
              </a:rPr>
              <a:t> </a:t>
            </a:r>
            <a:r>
              <a:rPr lang="en-US">
                <a:solidFill>
                  <a:srgbClr val="FF0000"/>
                </a:solidFill>
              </a:rPr>
              <a:t>clínico</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457200" y="3570108"/>
            <a:ext cx="3975100" cy="2044700"/>
          </a:xfrm>
          <a:prstGeom prst="rect">
            <a:avLst/>
          </a:prstGeom>
        </p:spPr>
      </p:pic>
      <p:pic>
        <p:nvPicPr>
          <p:cNvPr id="5" name="Picture 4"/>
          <p:cNvPicPr>
            <a:picLocks noChangeAspect="1"/>
          </p:cNvPicPr>
          <p:nvPr/>
        </p:nvPicPr>
        <p:blipFill>
          <a:blip r:embed="rId4"/>
          <a:stretch>
            <a:fillRect/>
          </a:stretch>
        </p:blipFill>
        <p:spPr>
          <a:xfrm>
            <a:off x="5842000" y="2427108"/>
            <a:ext cx="2552700" cy="3187700"/>
          </a:xfrm>
          <a:prstGeom prst="rect">
            <a:avLst/>
          </a:prstGeom>
        </p:spPr>
      </p:pic>
    </p:spTree>
    <p:extLst>
      <p:ext uri="{BB962C8B-B14F-4D97-AF65-F5344CB8AC3E}">
        <p14:creationId xmlns:p14="http://schemas.microsoft.com/office/powerpoint/2010/main" val="2113712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62000" y="2819400"/>
            <a:ext cx="662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400">
              <a:latin typeface="Times New Roman" charset="0"/>
            </a:endParaRPr>
          </a:p>
        </p:txBody>
      </p:sp>
      <p:sp>
        <p:nvSpPr>
          <p:cNvPr id="53251" name="Text Box 3"/>
          <p:cNvSpPr txBox="1">
            <a:spLocks noChangeArrowheads="1"/>
          </p:cNvSpPr>
          <p:nvPr/>
        </p:nvSpPr>
        <p:spPr bwMode="auto">
          <a:xfrm>
            <a:off x="533400" y="1793875"/>
            <a:ext cx="8229600" cy="4742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pt-BR" sz="2000" b="1" dirty="0" err="1">
                <a:effectLst>
                  <a:outerShdw blurRad="38100" dist="38100" dir="2700000" algn="tl">
                    <a:srgbClr val="DDDDDD"/>
                  </a:outerShdw>
                </a:effectLst>
              </a:rPr>
              <a:t>I</a:t>
            </a:r>
            <a:r>
              <a:rPr lang="pt-BR" sz="2000" b="1" dirty="0">
                <a:effectLst>
                  <a:outerShdw blurRad="38100" dist="38100" dir="2700000" algn="tl">
                    <a:srgbClr val="DDDDDD"/>
                  </a:outerShdw>
                </a:effectLst>
              </a:rPr>
              <a:t> </a:t>
            </a:r>
            <a:r>
              <a:rPr lang="pt-BR" sz="2000" b="1" dirty="0">
                <a:solidFill>
                  <a:schemeClr val="accent2"/>
                </a:solidFill>
                <a:effectLst>
                  <a:outerShdw blurRad="38100" dist="38100" dir="2700000" algn="tl">
                    <a:srgbClr val="DDDDDD"/>
                  </a:outerShdw>
                </a:effectLst>
              </a:rPr>
              <a:t> 	</a:t>
            </a:r>
            <a:r>
              <a:rPr lang="pt-BR" sz="2000" b="1" i="1" dirty="0">
                <a:solidFill>
                  <a:srgbClr val="0070C0"/>
                </a:solidFill>
                <a:effectLst>
                  <a:outerShdw blurRad="38100" dist="38100" dir="2700000" algn="tl">
                    <a:srgbClr val="DDDDDD"/>
                  </a:outerShdw>
                </a:effectLst>
              </a:rPr>
              <a:t>Cistos simples </a:t>
            </a:r>
            <a:r>
              <a:rPr lang="pt-BR" sz="2000" b="1" i="1" dirty="0">
                <a:solidFill>
                  <a:srgbClr val="FF0000"/>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100%  </a:t>
            </a:r>
            <a:r>
              <a:rPr lang="pt-BR" sz="2000" b="1" dirty="0" err="1">
                <a:solidFill>
                  <a:srgbClr val="FF0000"/>
                </a:solidFill>
                <a:effectLst>
                  <a:outerShdw blurRad="38100" dist="38100" dir="2700000" algn="tl">
                    <a:srgbClr val="DDDDDD"/>
                  </a:outerShdw>
                </a:effectLst>
              </a:rPr>
              <a:t>benígno</a:t>
            </a:r>
            <a:endParaRPr lang="pt-BR" sz="2000" b="1" dirty="0">
              <a:solidFill>
                <a:srgbClr val="FF0000"/>
              </a:solidFill>
              <a:effectLst>
                <a:outerShdw blurRad="38100" dist="38100" dir="2700000" algn="tl">
                  <a:srgbClr val="DDDDDD"/>
                </a:outerShdw>
              </a:effectLst>
            </a:endParaRPr>
          </a:p>
          <a:p>
            <a:pPr>
              <a:lnSpc>
                <a:spcPct val="55000"/>
              </a:lnSpc>
              <a:spcBef>
                <a:spcPct val="50000"/>
              </a:spcBef>
            </a:pPr>
            <a:r>
              <a:rPr lang="pt-BR" sz="2000" b="1" dirty="0">
                <a:solidFill>
                  <a:srgbClr val="000000"/>
                </a:solidFill>
                <a:effectLst>
                  <a:outerShdw blurRad="38100" dist="38100" dir="2700000" algn="tl">
                    <a:srgbClr val="DDDDDD"/>
                  </a:outerShdw>
                </a:effectLst>
              </a:rPr>
              <a:t>II  </a:t>
            </a:r>
            <a:r>
              <a:rPr lang="pt-BR" sz="2000" b="1" dirty="0">
                <a:solidFill>
                  <a:schemeClr val="accent2"/>
                </a:solidFill>
                <a:effectLst>
                  <a:outerShdw blurRad="38100" dist="38100" dir="2700000" algn="tl">
                    <a:srgbClr val="DDDDDD"/>
                  </a:outerShdw>
                </a:effectLst>
              </a:rPr>
              <a:t>	</a:t>
            </a:r>
            <a:r>
              <a:rPr lang="pt-BR" sz="2000" b="1" i="1" dirty="0">
                <a:solidFill>
                  <a:srgbClr val="0070C0"/>
                </a:solidFill>
                <a:effectLst>
                  <a:outerShdw blurRad="38100" dist="38100" dir="2700000" algn="tl">
                    <a:srgbClr val="DDDDDD"/>
                  </a:outerShdw>
                </a:effectLst>
              </a:rPr>
              <a:t>Cistos com mínima complicação </a:t>
            </a:r>
            <a:r>
              <a:rPr lang="pt-BR" sz="2000" b="1" i="1" dirty="0">
                <a:solidFill>
                  <a:srgbClr val="FF0000"/>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75 a 100 % </a:t>
            </a:r>
            <a:r>
              <a:rPr lang="pt-BR" sz="2000" b="1" dirty="0" err="1">
                <a:solidFill>
                  <a:srgbClr val="FF0000"/>
                </a:solidFill>
                <a:effectLst>
                  <a:outerShdw blurRad="38100" dist="38100" dir="2700000" algn="tl">
                    <a:srgbClr val="DDDDDD"/>
                  </a:outerShdw>
                </a:effectLst>
              </a:rPr>
              <a:t>benígno</a:t>
            </a:r>
            <a:endParaRPr lang="pt-BR" sz="2000" b="1" dirty="0">
              <a:solidFill>
                <a:srgbClr val="FF0000"/>
              </a:solidFill>
              <a:effectLst>
                <a:outerShdw blurRad="38100" dist="38100" dir="2700000" algn="tl">
                  <a:srgbClr val="DDDDDD"/>
                </a:outerShdw>
              </a:effectLst>
            </a:endParaRPr>
          </a:p>
          <a:p>
            <a:pPr>
              <a:lnSpc>
                <a:spcPct val="55000"/>
              </a:lnSpc>
              <a:spcBef>
                <a:spcPct val="50000"/>
              </a:spcBef>
            </a:pPr>
            <a:r>
              <a:rPr lang="pt-BR" sz="2000" b="1" dirty="0">
                <a:solidFill>
                  <a:schemeClr val="bg1"/>
                </a:solidFill>
                <a:effectLst>
                  <a:outerShdw blurRad="38100" dist="38100" dir="2700000" algn="tl">
                    <a:srgbClr val="DDDDDD"/>
                  </a:outerShdw>
                </a:effectLst>
              </a:rPr>
              <a:t>	</a:t>
            </a:r>
            <a:r>
              <a:rPr lang="pt-BR" sz="2000" b="1" dirty="0" err="1">
                <a:effectLst>
                  <a:outerShdw blurRad="38100" dist="38100" dir="2700000" algn="tl">
                    <a:srgbClr val="DDDDDD"/>
                  </a:outerShdw>
                </a:effectLst>
              </a:rPr>
              <a:t>Septação</a:t>
            </a:r>
            <a:r>
              <a:rPr lang="pt-BR" sz="2000" b="1" dirty="0">
                <a:effectLst>
                  <a:outerShdw blurRad="38100" dist="38100" dir="2700000" algn="tl">
                    <a:srgbClr val="DDDDDD"/>
                  </a:outerShdw>
                </a:effectLst>
              </a:rPr>
              <a:t>, com fina calcificação, </a:t>
            </a:r>
            <a:r>
              <a:rPr lang="pt-BR" sz="2000" b="1" dirty="0" err="1">
                <a:effectLst>
                  <a:outerShdw blurRad="38100" dist="38100" dir="2700000" algn="tl">
                    <a:srgbClr val="DDDDDD"/>
                  </a:outerShdw>
                </a:effectLst>
              </a:rPr>
              <a:t>hiperdensidade</a:t>
            </a:r>
            <a:r>
              <a:rPr lang="pt-BR" sz="2000" b="1" dirty="0">
                <a:effectLst>
                  <a:outerShdw blurRad="38100" dist="38100" dir="2700000" algn="tl">
                    <a:srgbClr val="DDDDDD"/>
                  </a:outerShdw>
                </a:effectLst>
              </a:rPr>
              <a:t> leve e</a:t>
            </a:r>
          </a:p>
          <a:p>
            <a:pPr>
              <a:lnSpc>
                <a:spcPct val="55000"/>
              </a:lnSpc>
              <a:spcBef>
                <a:spcPct val="50000"/>
              </a:spcBef>
            </a:pPr>
            <a:r>
              <a:rPr lang="pt-BR" sz="2000" b="1" dirty="0">
                <a:effectLst>
                  <a:outerShdw blurRad="38100" dist="38100" dir="2700000" algn="tl">
                    <a:srgbClr val="DDDDDD"/>
                  </a:outerShdw>
                </a:effectLst>
              </a:rPr>
              <a:t>	parede levemente  espessada</a:t>
            </a:r>
          </a:p>
          <a:p>
            <a:pPr>
              <a:lnSpc>
                <a:spcPct val="55000"/>
              </a:lnSpc>
              <a:spcBef>
                <a:spcPct val="50000"/>
              </a:spcBef>
            </a:pPr>
            <a:endParaRPr lang="pt-BR" sz="2000" b="1" dirty="0">
              <a:effectLst>
                <a:outerShdw blurRad="38100" dist="38100" dir="2700000" algn="tl">
                  <a:srgbClr val="DDDDDD"/>
                </a:outerShdw>
              </a:effectLst>
            </a:endParaRPr>
          </a:p>
          <a:p>
            <a:pPr>
              <a:lnSpc>
                <a:spcPct val="55000"/>
              </a:lnSpc>
              <a:spcBef>
                <a:spcPct val="50000"/>
              </a:spcBef>
            </a:pPr>
            <a:r>
              <a:rPr lang="pt-BR" sz="2000" b="1" dirty="0">
                <a:solidFill>
                  <a:srgbClr val="000000"/>
                </a:solidFill>
                <a:effectLst>
                  <a:outerShdw blurRad="38100" dist="38100" dir="2700000" algn="tl">
                    <a:srgbClr val="DDDDDD"/>
                  </a:outerShdw>
                </a:effectLst>
              </a:rPr>
              <a:t>II </a:t>
            </a:r>
            <a:r>
              <a:rPr lang="pt-BR" sz="2000" b="1" dirty="0" err="1">
                <a:solidFill>
                  <a:srgbClr val="000000"/>
                </a:solidFill>
                <a:effectLst>
                  <a:outerShdw blurRad="38100" dist="38100" dir="2700000" algn="tl">
                    <a:srgbClr val="DDDDDD"/>
                  </a:outerShdw>
                </a:effectLst>
              </a:rPr>
              <a:t>S</a:t>
            </a:r>
            <a:r>
              <a:rPr lang="pt-BR" sz="2000" b="1" dirty="0">
                <a:solidFill>
                  <a:srgbClr val="000000"/>
                </a:solidFill>
                <a:effectLst>
                  <a:outerShdw blurRad="38100" dist="38100" dir="2700000" algn="tl">
                    <a:srgbClr val="DDDDDD"/>
                  </a:outerShdw>
                </a:effectLst>
              </a:rPr>
              <a:t>  </a:t>
            </a:r>
            <a:r>
              <a:rPr lang="pt-BR" sz="2000" b="1" dirty="0">
                <a:effectLst>
                  <a:outerShdw blurRad="38100" dist="38100" dir="2700000" algn="tl">
                    <a:srgbClr val="DDDDDD"/>
                  </a:outerShdw>
                </a:effectLst>
              </a:rPr>
              <a:t>Seguimento</a:t>
            </a:r>
          </a:p>
          <a:p>
            <a:pPr>
              <a:lnSpc>
                <a:spcPct val="55000"/>
              </a:lnSpc>
              <a:spcBef>
                <a:spcPct val="50000"/>
              </a:spcBef>
            </a:pPr>
            <a:r>
              <a:rPr lang="pt-BR" sz="2000" b="1" dirty="0">
                <a:effectLst>
                  <a:outerShdw blurRad="38100" dist="38100" dir="2700000" algn="tl">
                    <a:srgbClr val="DDDDDD"/>
                  </a:outerShdw>
                </a:effectLst>
              </a:rPr>
              <a:t>	Impregnação mínima</a:t>
            </a:r>
          </a:p>
          <a:p>
            <a:pPr>
              <a:lnSpc>
                <a:spcPct val="55000"/>
              </a:lnSpc>
              <a:spcBef>
                <a:spcPct val="50000"/>
              </a:spcBef>
            </a:pPr>
            <a:r>
              <a:rPr lang="pt-BR" sz="2000" b="1" dirty="0">
                <a:effectLst>
                  <a:outerShdw blurRad="38100" dist="38100" dir="2700000" algn="tl">
                    <a:srgbClr val="DDDDDD"/>
                  </a:outerShdw>
                </a:effectLst>
              </a:rPr>
              <a:t>	Pequenas calcificação, densidade levemente mais aumentada</a:t>
            </a:r>
          </a:p>
          <a:p>
            <a:pPr>
              <a:lnSpc>
                <a:spcPct val="25000"/>
              </a:lnSpc>
              <a:spcBef>
                <a:spcPct val="50000"/>
              </a:spcBef>
            </a:pPr>
            <a:endParaRPr lang="pt-BR" sz="2000" b="1" dirty="0">
              <a:effectLst>
                <a:outerShdw blurRad="38100" dist="38100" dir="2700000" algn="tl">
                  <a:srgbClr val="DDDDDD"/>
                </a:outerShdw>
              </a:effectLst>
            </a:endParaRPr>
          </a:p>
          <a:p>
            <a:pPr>
              <a:spcBef>
                <a:spcPct val="50000"/>
              </a:spcBef>
            </a:pPr>
            <a:r>
              <a:rPr lang="pt-BR" sz="2000" b="1" dirty="0">
                <a:solidFill>
                  <a:srgbClr val="000000"/>
                </a:solidFill>
                <a:effectLst>
                  <a:outerShdw blurRad="38100" dist="38100" dir="2700000" algn="tl">
                    <a:srgbClr val="DDDDDD"/>
                  </a:outerShdw>
                </a:effectLst>
              </a:rPr>
              <a:t>III</a:t>
            </a:r>
            <a:r>
              <a:rPr lang="pt-BR" sz="2000" b="1" dirty="0">
                <a:solidFill>
                  <a:schemeClr val="accent2"/>
                </a:solidFill>
                <a:effectLst>
                  <a:outerShdw blurRad="38100" dist="38100" dir="2700000" algn="tl">
                    <a:srgbClr val="DDDDDD"/>
                  </a:outerShdw>
                </a:effectLst>
              </a:rPr>
              <a:t> </a:t>
            </a:r>
            <a:r>
              <a:rPr lang="pt-BR" sz="2000" b="1" dirty="0">
                <a:solidFill>
                  <a:srgbClr val="FFFF00"/>
                </a:solidFill>
                <a:effectLst>
                  <a:outerShdw blurRad="38100" dist="38100" dir="2700000" algn="tl">
                    <a:srgbClr val="DDDDDD"/>
                  </a:outerShdw>
                </a:effectLst>
              </a:rPr>
              <a:t> </a:t>
            </a:r>
            <a:r>
              <a:rPr lang="pt-BR" sz="2000" b="1" dirty="0">
                <a:solidFill>
                  <a:schemeClr val="bg1"/>
                </a:solidFill>
                <a:effectLst>
                  <a:outerShdw blurRad="38100" dist="38100" dir="2700000" algn="tl">
                    <a:srgbClr val="DDDDDD"/>
                  </a:outerShdw>
                </a:effectLst>
              </a:rPr>
              <a:t>	</a:t>
            </a:r>
            <a:r>
              <a:rPr lang="pt-BR" sz="2000" b="1" dirty="0">
                <a:effectLst>
                  <a:outerShdw blurRad="38100" dist="38100" dir="2700000" algn="tl">
                    <a:srgbClr val="DDDDDD"/>
                  </a:outerShdw>
                </a:effectLst>
              </a:rPr>
              <a:t>Impregnação moderada, septos espessos calcificados 	pequena nodulação de parede</a:t>
            </a:r>
            <a:r>
              <a:rPr lang="pt-BR" sz="2000" b="1" dirty="0">
                <a:solidFill>
                  <a:schemeClr val="bg1"/>
                </a:solidFill>
                <a:effectLst>
                  <a:outerShdw blurRad="38100" dist="38100" dir="2700000" algn="tl">
                    <a:srgbClr val="DDDDDD"/>
                  </a:outerShdw>
                </a:effectLst>
              </a:rPr>
              <a:t>  </a:t>
            </a:r>
          </a:p>
          <a:p>
            <a:pPr>
              <a:spcBef>
                <a:spcPct val="50000"/>
              </a:spcBef>
            </a:pPr>
            <a:r>
              <a:rPr lang="pt-BR" sz="2000" b="1" dirty="0">
                <a:solidFill>
                  <a:schemeClr val="bg1"/>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50 – 90% </a:t>
            </a:r>
            <a:r>
              <a:rPr lang="pt-BR" sz="2000" b="1" dirty="0" err="1">
                <a:solidFill>
                  <a:srgbClr val="FF0000"/>
                </a:solidFill>
                <a:effectLst>
                  <a:outerShdw blurRad="38100" dist="38100" dir="2700000" algn="tl">
                    <a:srgbClr val="DDDDDD"/>
                  </a:outerShdw>
                </a:effectLst>
              </a:rPr>
              <a:t>malígno</a:t>
            </a:r>
            <a:endParaRPr lang="pt-BR" sz="2000" b="1" dirty="0">
              <a:solidFill>
                <a:srgbClr val="FF0000"/>
              </a:solidFill>
              <a:effectLst>
                <a:outerShdw blurRad="38100" dist="38100" dir="2700000" algn="tl">
                  <a:srgbClr val="DDDDDD"/>
                </a:outerShdw>
              </a:effectLst>
            </a:endParaRPr>
          </a:p>
          <a:p>
            <a:pPr>
              <a:lnSpc>
                <a:spcPct val="0"/>
              </a:lnSpc>
              <a:spcBef>
                <a:spcPct val="50000"/>
              </a:spcBef>
            </a:pPr>
            <a:endParaRPr lang="pt-BR" sz="2000" b="1" dirty="0">
              <a:solidFill>
                <a:schemeClr val="bg1"/>
              </a:solidFill>
              <a:effectLst>
                <a:outerShdw blurRad="38100" dist="38100" dir="2700000" algn="tl">
                  <a:srgbClr val="DDDDDD"/>
                </a:outerShdw>
              </a:effectLst>
            </a:endParaRPr>
          </a:p>
          <a:p>
            <a:pPr>
              <a:spcBef>
                <a:spcPct val="50000"/>
              </a:spcBef>
            </a:pPr>
            <a:r>
              <a:rPr lang="pt-BR" sz="2000" b="1" dirty="0">
                <a:solidFill>
                  <a:srgbClr val="000000"/>
                </a:solidFill>
                <a:effectLst>
                  <a:outerShdw blurRad="38100" dist="38100" dir="2700000" algn="tl">
                    <a:srgbClr val="DDDDDD"/>
                  </a:outerShdw>
                </a:effectLst>
              </a:rPr>
              <a:t>IV</a:t>
            </a:r>
            <a:r>
              <a:rPr lang="pt-BR" sz="2000" b="1" dirty="0">
                <a:solidFill>
                  <a:schemeClr val="accent2"/>
                </a:solidFill>
                <a:effectLst>
                  <a:outerShdw blurRad="38100" dist="38100" dir="2700000" algn="tl">
                    <a:srgbClr val="DDDDDD"/>
                  </a:outerShdw>
                </a:effectLst>
              </a:rPr>
              <a:t> </a:t>
            </a:r>
            <a:r>
              <a:rPr lang="pt-BR" sz="2000" b="1" dirty="0">
                <a:solidFill>
                  <a:schemeClr val="bg1"/>
                </a:solidFill>
                <a:effectLst>
                  <a:outerShdw blurRad="38100" dist="38100" dir="2700000" algn="tl">
                    <a:srgbClr val="DDDDDD"/>
                  </a:outerShdw>
                </a:effectLst>
              </a:rPr>
              <a:t>	</a:t>
            </a:r>
            <a:r>
              <a:rPr lang="pt-BR" sz="2000" b="1" dirty="0">
                <a:effectLst>
                  <a:outerShdw blurRad="38100" dist="38100" dir="2700000" algn="tl">
                    <a:srgbClr val="DDDDDD"/>
                  </a:outerShdw>
                </a:effectLst>
              </a:rPr>
              <a:t>Nodulação grosseira e </a:t>
            </a:r>
            <a:r>
              <a:rPr lang="pt-BR" sz="2000" b="1" dirty="0" err="1">
                <a:effectLst>
                  <a:outerShdw blurRad="38100" dist="38100" dir="2700000" algn="tl">
                    <a:srgbClr val="DDDDDD"/>
                  </a:outerShdw>
                </a:effectLst>
              </a:rPr>
              <a:t>hipercaptante</a:t>
            </a:r>
            <a:r>
              <a:rPr lang="pt-BR" sz="2000" b="1" dirty="0">
                <a:solidFill>
                  <a:schemeClr val="bg1"/>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  90- 100% </a:t>
            </a:r>
            <a:r>
              <a:rPr lang="pt-BR" sz="2000" b="1" dirty="0" err="1">
                <a:solidFill>
                  <a:srgbClr val="FF0000"/>
                </a:solidFill>
                <a:effectLst>
                  <a:outerShdw blurRad="38100" dist="38100" dir="2700000" algn="tl">
                    <a:srgbClr val="DDDDDD"/>
                  </a:outerShdw>
                </a:effectLst>
              </a:rPr>
              <a:t>malígno</a:t>
            </a:r>
            <a:r>
              <a:rPr lang="pt-BR" sz="2000" b="1" dirty="0">
                <a:solidFill>
                  <a:schemeClr val="bg1"/>
                </a:solidFill>
                <a:effectLst>
                  <a:outerShdw blurRad="38100" dist="38100" dir="2700000" algn="tl">
                    <a:srgbClr val="DDDDDD"/>
                  </a:outerShdw>
                </a:effectLst>
              </a:rPr>
              <a:t>	</a:t>
            </a:r>
          </a:p>
        </p:txBody>
      </p:sp>
      <p:sp>
        <p:nvSpPr>
          <p:cNvPr id="53252" name="Text Box 4"/>
          <p:cNvSpPr txBox="1">
            <a:spLocks noChangeArrowheads="1"/>
          </p:cNvSpPr>
          <p:nvPr/>
        </p:nvSpPr>
        <p:spPr bwMode="auto">
          <a:xfrm>
            <a:off x="-381000" y="19229"/>
            <a:ext cx="9144000" cy="1261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pt-BR" sz="4000" b="1" dirty="0">
                <a:solidFill>
                  <a:srgbClr val="0070C0"/>
                </a:solidFill>
                <a:effectLst>
                  <a:outerShdw blurRad="38100" dist="38100" dir="2700000" algn="tl">
                    <a:srgbClr val="DDDDDD"/>
                  </a:outerShdw>
                </a:effectLst>
              </a:rPr>
              <a:t>Cistos Renais Complexos</a:t>
            </a:r>
            <a:r>
              <a:rPr lang="pt-BR" sz="2400" b="1" dirty="0">
                <a:solidFill>
                  <a:srgbClr val="0070C0"/>
                </a:solidFill>
                <a:effectLst>
                  <a:outerShdw blurRad="38100" dist="38100" dir="2700000" algn="tl">
                    <a:srgbClr val="DDDDDD"/>
                  </a:outerShdw>
                </a:effectLst>
              </a:rPr>
              <a:t> </a:t>
            </a:r>
          </a:p>
          <a:p>
            <a:pPr algn="ctr">
              <a:spcBef>
                <a:spcPct val="50000"/>
              </a:spcBef>
            </a:pPr>
            <a:r>
              <a:rPr lang="pt-BR" sz="2400" b="1" dirty="0">
                <a:solidFill>
                  <a:srgbClr val="002060"/>
                </a:solidFill>
                <a:effectLst>
                  <a:outerShdw blurRad="38100" dist="38100" dir="2700000" algn="tl">
                    <a:srgbClr val="DDDDDD"/>
                  </a:outerShdw>
                </a:effectLst>
              </a:rPr>
              <a:t>Classificação de </a:t>
            </a:r>
            <a:r>
              <a:rPr lang="pt-BR" sz="2400" b="1" dirty="0" err="1">
                <a:solidFill>
                  <a:srgbClr val="002060"/>
                </a:solidFill>
                <a:effectLst>
                  <a:outerShdw blurRad="38100" dist="38100" dir="2700000" algn="tl">
                    <a:srgbClr val="DDDDDD"/>
                  </a:outerShdw>
                </a:effectLst>
              </a:rPr>
              <a:t>Bosniak</a:t>
            </a:r>
            <a:r>
              <a:rPr lang="pt-BR" sz="2400" b="1" dirty="0">
                <a:solidFill>
                  <a:srgbClr val="002060"/>
                </a:solidFill>
                <a:effectLst>
                  <a:outerShdw blurRad="38100" dist="38100" dir="2700000" algn="tl">
                    <a:srgbClr val="DDDDDD"/>
                  </a:outerShdw>
                </a:effectLst>
              </a:rPr>
              <a:t> 1986 - TC</a:t>
            </a:r>
            <a:endParaRPr lang="pt-BR" sz="4800" b="1" dirty="0">
              <a:solidFill>
                <a:srgbClr val="002060"/>
              </a:solidFill>
              <a:effectLst>
                <a:outerShdw blurRad="38100" dist="38100" dir="2700000" algn="tl">
                  <a:srgbClr val="DDDDDD"/>
                </a:outerShdw>
              </a:effectLst>
            </a:endParaRPr>
          </a:p>
        </p:txBody>
      </p:sp>
    </p:spTree>
    <p:extLst>
      <p:ext uri="{BB962C8B-B14F-4D97-AF65-F5344CB8AC3E}">
        <p14:creationId xmlns:p14="http://schemas.microsoft.com/office/powerpoint/2010/main" val="9891797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3" name="Rectangle 71">
            <a:extLst>
              <a:ext uri="{FF2B5EF4-FFF2-40B4-BE49-F238E27FC236}">
                <a16:creationId xmlns:a16="http://schemas.microsoft.com/office/drawing/2014/main" id="{3595E478-612A-42ED-816A-0DD5B5C89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73">
            <a:extLst>
              <a:ext uri="{FF2B5EF4-FFF2-40B4-BE49-F238E27FC236}">
                <a16:creationId xmlns:a16="http://schemas.microsoft.com/office/drawing/2014/main" id="{CB226365-E8CD-4F1B-B318-7598AA28A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113193" y="5564567"/>
            <a:ext cx="1006159"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055" name="Picture 75">
            <a:extLst>
              <a:ext uri="{FF2B5EF4-FFF2-40B4-BE49-F238E27FC236}">
                <a16:creationId xmlns:a16="http://schemas.microsoft.com/office/drawing/2014/main" id="{86F8589D-19E8-4616-A2D6-95125B452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5689995" y="3142319"/>
            <a:ext cx="3454005" cy="3715682"/>
          </a:xfrm>
          <a:prstGeom prst="rect">
            <a:avLst/>
          </a:prstGeom>
        </p:spPr>
      </p:pic>
      <p:pic>
        <p:nvPicPr>
          <p:cNvPr id="2056" name="Picture 77">
            <a:extLst>
              <a:ext uri="{FF2B5EF4-FFF2-40B4-BE49-F238E27FC236}">
                <a16:creationId xmlns:a16="http://schemas.microsoft.com/office/drawing/2014/main" id="{5F9D2829-9A1B-41D9-A712-382721D3A7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6466" t="75007" r="30510"/>
          <a:stretch/>
        </p:blipFill>
        <p:spPr>
          <a:xfrm>
            <a:off x="5689995" y="815472"/>
            <a:ext cx="3612966" cy="29414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050" name="Rectangle 2"/>
          <p:cNvSpPr>
            <a:spLocks noGrp="1" noChangeArrowheads="1"/>
          </p:cNvSpPr>
          <p:nvPr>
            <p:ph type="ctrTitle"/>
          </p:nvPr>
        </p:nvSpPr>
        <p:spPr>
          <a:xfrm>
            <a:off x="685330" y="955040"/>
            <a:ext cx="5412074" cy="3616960"/>
          </a:xfrm>
        </p:spPr>
        <p:txBody>
          <a:bodyPr anchor="ctr">
            <a:normAutofit/>
          </a:bodyPr>
          <a:lstStyle/>
          <a:p>
            <a:pPr algn="l"/>
            <a:r>
              <a:rPr lang="en-US" sz="5700"/>
              <a:t>HEMATÚRIA</a:t>
            </a:r>
            <a:endParaRPr lang="pt-BR" sz="5700"/>
          </a:p>
        </p:txBody>
      </p:sp>
      <p:sp>
        <p:nvSpPr>
          <p:cNvPr id="2051" name="Rectangle 3"/>
          <p:cNvSpPr>
            <a:spLocks noGrp="1" noChangeArrowheads="1"/>
          </p:cNvSpPr>
          <p:nvPr>
            <p:ph type="subTitle" idx="1"/>
          </p:nvPr>
        </p:nvSpPr>
        <p:spPr>
          <a:xfrm>
            <a:off x="685330" y="4572001"/>
            <a:ext cx="5412074" cy="1311274"/>
          </a:xfrm>
        </p:spPr>
        <p:txBody>
          <a:bodyPr anchor="b">
            <a:normAutofit/>
          </a:bodyPr>
          <a:lstStyle/>
          <a:p>
            <a:pPr algn="l"/>
            <a:endParaRPr lang="en-US" sz="1700">
              <a:solidFill>
                <a:schemeClr val="tx1"/>
              </a:solidFill>
            </a:endParaRPr>
          </a:p>
        </p:txBody>
      </p:sp>
    </p:spTree>
    <p:extLst>
      <p:ext uri="{BB962C8B-B14F-4D97-AF65-F5344CB8AC3E}">
        <p14:creationId xmlns:p14="http://schemas.microsoft.com/office/powerpoint/2010/main" val="281339970"/>
      </p:ext>
    </p:extLst>
  </p:cSld>
  <p:clrMapOvr>
    <a:masterClrMapping/>
  </p:clrMapOvr>
</p:sld>
</file>

<file path=ppt/theme/theme1.xml><?xml version="1.0" encoding="utf-8"?>
<a:theme xmlns:a="http://schemas.openxmlformats.org/drawingml/2006/main" name="Gotícula">
  <a:themeElements>
    <a:clrScheme name="Gotícu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ícu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ícu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Planagem">
  <a:themeElements>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Planagem">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Planagem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Planagem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lanagem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Planagem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{839DF4D9-19F5-E841-BFC7-F97A5E077EF6}tf10001073</Template>
  <TotalTime>2108</TotalTime>
  <Words>4415</Words>
  <Application>Microsoft Macintosh PowerPoint</Application>
  <PresentationFormat>Apresentação na tela (4:3)</PresentationFormat>
  <Paragraphs>944</Paragraphs>
  <Slides>129</Slides>
  <Notes>35</Notes>
  <HiddenSlides>7</HiddenSlides>
  <MMClips>2</MMClips>
  <ScaleCrop>false</ScaleCrop>
  <HeadingPairs>
    <vt:vector size="8" baseType="variant">
      <vt:variant>
        <vt:lpstr>Fontes usadas</vt:lpstr>
      </vt:variant>
      <vt:variant>
        <vt:i4>15</vt:i4>
      </vt:variant>
      <vt:variant>
        <vt:lpstr>Tema</vt:lpstr>
      </vt:variant>
      <vt:variant>
        <vt:i4>2</vt:i4>
      </vt:variant>
      <vt:variant>
        <vt:lpstr>Servidores OLE inseridos</vt:lpstr>
      </vt:variant>
      <vt:variant>
        <vt:i4>1</vt:i4>
      </vt:variant>
      <vt:variant>
        <vt:lpstr>Títulos de slides</vt:lpstr>
      </vt:variant>
      <vt:variant>
        <vt:i4>129</vt:i4>
      </vt:variant>
    </vt:vector>
  </HeadingPairs>
  <TitlesOfParts>
    <vt:vector size="147" baseType="lpstr">
      <vt:lpstr>ＭＳ Ｐゴシック</vt:lpstr>
      <vt:lpstr>Arial</vt:lpstr>
      <vt:lpstr>Arial Narrow</vt:lpstr>
      <vt:lpstr>Calibri</vt:lpstr>
      <vt:lpstr>Calibri Light</vt:lpstr>
      <vt:lpstr>Monotype Sorts</vt:lpstr>
      <vt:lpstr>Söhne</vt:lpstr>
      <vt:lpstr>StarSymbol</vt:lpstr>
      <vt:lpstr>Symbol</vt:lpstr>
      <vt:lpstr>Tahoma</vt:lpstr>
      <vt:lpstr>Times New Roman</vt:lpstr>
      <vt:lpstr>Trebuchet MS</vt:lpstr>
      <vt:lpstr>Tw Cen MT</vt:lpstr>
      <vt:lpstr>Verdana</vt:lpstr>
      <vt:lpstr>Wingdings</vt:lpstr>
      <vt:lpstr>Gotícula</vt:lpstr>
      <vt:lpstr>Planagem</vt:lpstr>
      <vt:lpstr>PI3</vt:lpstr>
      <vt:lpstr>O Que o Clínico deve saber do Urologista</vt:lpstr>
      <vt:lpstr>O Que o Clínico deve saber do Urologista</vt:lpstr>
      <vt:lpstr>Hiperplasia Benigna da Próstata</vt:lpstr>
      <vt:lpstr>Hiperplasia Benigna da Próstata</vt:lpstr>
      <vt:lpstr>Hiperplasia Benigna da Próstata</vt:lpstr>
      <vt:lpstr>Retenção Urinária</vt:lpstr>
      <vt:lpstr>Hiperplasia Benigna da Próstata</vt:lpstr>
      <vt:lpstr>Hiperplasia Benigna da Próstata</vt:lpstr>
      <vt:lpstr>Hiperplasia Benigna da Próstata</vt:lpstr>
      <vt:lpstr>RTU DA PRÓSTATA</vt:lpstr>
      <vt:lpstr>RTU DA PRÓSTATA                    CONTRA-INDICAÇÕES :</vt:lpstr>
      <vt:lpstr>COMPLICAÇÕES:</vt:lpstr>
      <vt:lpstr>CONCLUSÃO</vt:lpstr>
      <vt:lpstr>Câncer da Próstata</vt:lpstr>
      <vt:lpstr>Câncer da Próstata</vt:lpstr>
      <vt:lpstr>Apresentação do PowerPoint</vt:lpstr>
      <vt:lpstr>Apresentação do PowerPoint</vt:lpstr>
      <vt:lpstr>Câncer da Próstata</vt:lpstr>
      <vt:lpstr>Câncer da Próstata</vt:lpstr>
      <vt:lpstr>Câncer da Próstata</vt:lpstr>
      <vt:lpstr>Câncer da Próstata</vt:lpstr>
      <vt:lpstr>INFECÇÃO URINÁRIA</vt:lpstr>
      <vt:lpstr>INFECÇÃO URINÁRIA</vt:lpstr>
      <vt:lpstr>INTRODUÇÃO</vt:lpstr>
      <vt:lpstr>INFEÇÃO URINÁRIA ETIOPATOGENIA</vt:lpstr>
      <vt:lpstr>INFECÇÃO URINÁRIA CLASSIFICAÇÃO</vt:lpstr>
      <vt:lpstr>TIPOS DE INFECÇÃO URINÁRIA</vt:lpstr>
      <vt:lpstr>INFECÇÃO URINÁRIA EPIDEMIOLOGIA</vt:lpstr>
      <vt:lpstr>FATORES DE RISCO</vt:lpstr>
      <vt:lpstr>SINTOMAS</vt:lpstr>
      <vt:lpstr>diagnóstico</vt:lpstr>
      <vt:lpstr>INFECÇÃO URINÁRIA TRATAMENTO</vt:lpstr>
      <vt:lpstr>Complicações</vt:lpstr>
      <vt:lpstr>PREVENÇÃO</vt:lpstr>
      <vt:lpstr>INFECÇÃO URINÁRIA NA GRAVIDEZ</vt:lpstr>
      <vt:lpstr>INFECÇÃO URINÁRIA GRAVIDEZ</vt:lpstr>
      <vt:lpstr>INFECÇÃO URINÁRIA GRAVIDEZ</vt:lpstr>
      <vt:lpstr>INFECÇÃO URINÁRIA NA INFÂNCIA</vt:lpstr>
      <vt:lpstr>INFECÇÃO URINÁRIA DIAGNÓSTICO</vt:lpstr>
      <vt:lpstr>INFECÇÃO URINÁRIA INVESTIGAÇÃO</vt:lpstr>
      <vt:lpstr>Infecção Urinária de Repetição</vt:lpstr>
      <vt:lpstr>Infecção Urinária de Repetição</vt:lpstr>
      <vt:lpstr>Infecção Urinária de Repetição</vt:lpstr>
      <vt:lpstr>Infecção Urinária de Repetição</vt:lpstr>
      <vt:lpstr>Infecção Urinária de Repetição</vt:lpstr>
      <vt:lpstr>Infecção Urinária de Repetição</vt:lpstr>
      <vt:lpstr>Infecção Urinária de Repetição</vt:lpstr>
      <vt:lpstr>INCONTINÊNCIA URINÁRIA </vt:lpstr>
      <vt:lpstr>Apresentação do PowerPoint</vt:lpstr>
      <vt:lpstr>Apresentação do PowerPoint</vt:lpstr>
      <vt:lpstr>Apresentação do PowerPoint</vt:lpstr>
      <vt:lpstr>Apresentação do PowerPoint</vt:lpstr>
      <vt:lpstr>ESVAZIAMENTO VESICAL</vt:lpstr>
      <vt:lpstr>Incontinência Urinária de Esforço</vt:lpstr>
      <vt:lpstr>ETIOLOGIA DA INCONTINÊNCIA URINÁRIA</vt:lpstr>
      <vt:lpstr>Apresentação do PowerPoint</vt:lpstr>
      <vt:lpstr>Apresentação do PowerPoint</vt:lpstr>
      <vt:lpstr>Tipos de Incotinência Urinária  </vt:lpstr>
      <vt:lpstr>Prevalência e Incidência</vt:lpstr>
      <vt:lpstr>Estudo Urodinâmico</vt:lpstr>
      <vt:lpstr>Tratamento da IUE</vt:lpstr>
      <vt:lpstr>ESCOLHA  DA TÉCNICA CIRÚRGICA</vt:lpstr>
      <vt:lpstr>Apresentação do PowerPoint</vt:lpstr>
      <vt:lpstr>O que é BHa?</vt:lpstr>
      <vt:lpstr>Espectro da BHa e da Incontinência Urinária</vt:lpstr>
      <vt:lpstr>Apresentação do PowerPoint</vt:lpstr>
      <vt:lpstr>TRATAMENTO - BHa</vt:lpstr>
      <vt:lpstr>MEDICAMENTOS</vt:lpstr>
      <vt:lpstr>BEXIGA NEUROGÊNICA</vt:lpstr>
      <vt:lpstr>BEXIGA NEUROGÊNICA</vt:lpstr>
      <vt:lpstr>BEXIGA NEUROGÊNICA</vt:lpstr>
      <vt:lpstr>BEXIGA NEUROGÊNICA</vt:lpstr>
      <vt:lpstr>BEXIGA NEUROGÊNICA</vt:lpstr>
      <vt:lpstr>FASE DE CHOQUE MEDULAR  </vt:lpstr>
      <vt:lpstr>FASE DE RETORNO DA ATIVIDADE MEDULAR REFLEXA  </vt:lpstr>
      <vt:lpstr>FASE DE RETORNO DA ATIVIDADE MEDULAR REFLEXA  </vt:lpstr>
      <vt:lpstr>Apresentação do PowerPoint</vt:lpstr>
      <vt:lpstr>Apresentação do PowerPoint</vt:lpstr>
      <vt:lpstr>Apresentação do PowerPoint</vt:lpstr>
      <vt:lpstr>Apresentação do PowerPoint</vt:lpstr>
      <vt:lpstr>Apresentação do PowerPoint</vt:lpstr>
      <vt:lpstr>TAKE HOME MESSAGE</vt:lpstr>
      <vt:lpstr>Litíase Urinária</vt:lpstr>
      <vt:lpstr>Litíase Urinária</vt:lpstr>
      <vt:lpstr>Litíase Urinária</vt:lpstr>
      <vt:lpstr>CÓLICA RENAL Diagnóstico Diferencial</vt:lpstr>
      <vt:lpstr>LITÍASE RENAL</vt:lpstr>
      <vt:lpstr>LITÍASE RENAL</vt:lpstr>
      <vt:lpstr>ANALGESIA </vt:lpstr>
      <vt:lpstr>PROTOCOLO</vt:lpstr>
      <vt:lpstr>Apresentação do PowerPoint</vt:lpstr>
      <vt:lpstr>TERAPIA EXPULSIVA***</vt:lpstr>
      <vt:lpstr>Litíase Urinária</vt:lpstr>
      <vt:lpstr>Litíase Urinária</vt:lpstr>
      <vt:lpstr>Litíase Urinária ESTUDO METABÓLICO</vt:lpstr>
      <vt:lpstr>Cisto Renal</vt:lpstr>
      <vt:lpstr>Cisto Renal</vt:lpstr>
      <vt:lpstr>Apresentação do PowerPoint</vt:lpstr>
      <vt:lpstr>HEMATÚRIA</vt:lpstr>
      <vt:lpstr>HEMATÚRIA</vt:lpstr>
      <vt:lpstr>HEMATÚRIA MICROSCÓPICA</vt:lpstr>
      <vt:lpstr>HEMATÚRIA</vt:lpstr>
      <vt:lpstr>QUANDO?    no Alto Risco</vt:lpstr>
      <vt:lpstr>Hematúria Nefrológica</vt:lpstr>
      <vt:lpstr>Apresentação do PowerPoint</vt:lpstr>
      <vt:lpstr>CUIDADOS:</vt:lpstr>
      <vt:lpstr>Situações Especiais</vt:lpstr>
      <vt:lpstr>Orquialgia </vt:lpstr>
      <vt:lpstr>TORÇÃO TESTICULAR X ORQUIEPIDIMITE</vt:lpstr>
      <vt:lpstr>ORQUIEPIDIDIMITE Tratamento</vt:lpstr>
      <vt:lpstr>TORÇÃO TESTICULAR</vt:lpstr>
      <vt:lpstr>Torção Testicular</vt:lpstr>
      <vt:lpstr> Torção Testicular</vt:lpstr>
      <vt:lpstr>PROTOCOLO</vt:lpstr>
      <vt:lpstr>HPV</vt:lpstr>
      <vt:lpstr>HPV Papiloma Vírus Humano</vt:lpstr>
      <vt:lpstr>HPV – Papipolama Vírus Humano</vt:lpstr>
      <vt:lpstr>HPV - TRANSMISSÃO</vt:lpstr>
      <vt:lpstr>HPV - SINTOMAS</vt:lpstr>
      <vt:lpstr>HPV - TRATAMENTO</vt:lpstr>
      <vt:lpstr>HPV - PREVENÇÃO</vt:lpstr>
      <vt:lpstr>PARAFIMOSE</vt:lpstr>
      <vt:lpstr>Apresentação do PowerPoint</vt:lpstr>
      <vt:lpstr>Apresentação do PowerPoint</vt:lpstr>
      <vt:lpstr>Apresentação do PowerPoint</vt:lpstr>
      <vt:lpstr>Apresentação do PowerPoint</vt:lpstr>
      <vt:lpstr>Apresentação do PowerPoint</vt:lpstr>
      <vt:lpstr>Disfunção erétil - futuro</vt:lpstr>
      <vt:lpstr>OBRIGADO</vt:lpstr>
    </vt:vector>
  </TitlesOfParts>
  <Company>UFAL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o Clínico deve saber do Urologista</dc:title>
  <dc:creator>Barbara Montoro</dc:creator>
  <cp:lastModifiedBy>Humberto Montoro</cp:lastModifiedBy>
  <cp:revision>71</cp:revision>
  <dcterms:created xsi:type="dcterms:W3CDTF">2019-07-24T23:44:19Z</dcterms:created>
  <dcterms:modified xsi:type="dcterms:W3CDTF">2025-03-18T21:53:05Z</dcterms:modified>
</cp:coreProperties>
</file>