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  <p:sldMasterId id="2147483995" r:id="rId2"/>
  </p:sldMasterIdLst>
  <p:notesMasterIdLst>
    <p:notesMasterId r:id="rId71"/>
  </p:notesMasterIdLst>
  <p:sldIdLst>
    <p:sldId id="836" r:id="rId3"/>
    <p:sldId id="256" r:id="rId4"/>
    <p:sldId id="258" r:id="rId5"/>
    <p:sldId id="360" r:id="rId6"/>
    <p:sldId id="831" r:id="rId7"/>
    <p:sldId id="312" r:id="rId8"/>
    <p:sldId id="308" r:id="rId9"/>
    <p:sldId id="832" r:id="rId10"/>
    <p:sldId id="361" r:id="rId11"/>
    <p:sldId id="376" r:id="rId12"/>
    <p:sldId id="377" r:id="rId13"/>
    <p:sldId id="826" r:id="rId14"/>
    <p:sldId id="320" r:id="rId15"/>
    <p:sldId id="273" r:id="rId16"/>
    <p:sldId id="283" r:id="rId17"/>
    <p:sldId id="262" r:id="rId18"/>
    <p:sldId id="263" r:id="rId19"/>
    <p:sldId id="293" r:id="rId20"/>
    <p:sldId id="294" r:id="rId21"/>
    <p:sldId id="277" r:id="rId22"/>
    <p:sldId id="350" r:id="rId23"/>
    <p:sldId id="278" r:id="rId24"/>
    <p:sldId id="827" r:id="rId25"/>
    <p:sldId id="279" r:id="rId26"/>
    <p:sldId id="343" r:id="rId27"/>
    <p:sldId id="265" r:id="rId28"/>
    <p:sldId id="267" r:id="rId29"/>
    <p:sldId id="833" r:id="rId30"/>
    <p:sldId id="266" r:id="rId31"/>
    <p:sldId id="298" r:id="rId32"/>
    <p:sldId id="834" r:id="rId33"/>
    <p:sldId id="835" r:id="rId34"/>
    <p:sldId id="356" r:id="rId35"/>
    <p:sldId id="357" r:id="rId36"/>
    <p:sldId id="358" r:id="rId37"/>
    <p:sldId id="359" r:id="rId38"/>
    <p:sldId id="281" r:id="rId39"/>
    <p:sldId id="338" r:id="rId40"/>
    <p:sldId id="332" r:id="rId41"/>
    <p:sldId id="333" r:id="rId42"/>
    <p:sldId id="829" r:id="rId43"/>
    <p:sldId id="268" r:id="rId44"/>
    <p:sldId id="828" r:id="rId45"/>
    <p:sldId id="269" r:id="rId46"/>
    <p:sldId id="351" r:id="rId47"/>
    <p:sldId id="368" r:id="rId48"/>
    <p:sldId id="276" r:id="rId49"/>
    <p:sldId id="314" r:id="rId50"/>
    <p:sldId id="319" r:id="rId51"/>
    <p:sldId id="270" r:id="rId52"/>
    <p:sldId id="271" r:id="rId53"/>
    <p:sldId id="275" r:id="rId54"/>
    <p:sldId id="339" r:id="rId55"/>
    <p:sldId id="335" r:id="rId56"/>
    <p:sldId id="317" r:id="rId57"/>
    <p:sldId id="336" r:id="rId58"/>
    <p:sldId id="337" r:id="rId59"/>
    <p:sldId id="310" r:id="rId60"/>
    <p:sldId id="355" r:id="rId61"/>
    <p:sldId id="318" r:id="rId62"/>
    <p:sldId id="311" r:id="rId63"/>
    <p:sldId id="272" r:id="rId64"/>
    <p:sldId id="285" r:id="rId65"/>
    <p:sldId id="286" r:id="rId66"/>
    <p:sldId id="287" r:id="rId67"/>
    <p:sldId id="288" r:id="rId68"/>
    <p:sldId id="289" r:id="rId69"/>
    <p:sldId id="830" r:id="rId7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EDD38B"/>
    <a:srgbClr val="FFCC99"/>
    <a:srgbClr val="CCECFF"/>
    <a:srgbClr val="99CCFF"/>
    <a:srgbClr val="6699FF"/>
    <a:srgbClr val="99FF99"/>
    <a:srgbClr val="0066CC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5" autoAdjust="0"/>
    <p:restoredTop sz="94660" autoAdjust="0"/>
  </p:normalViewPr>
  <p:slideViewPr>
    <p:cSldViewPr>
      <p:cViewPr varScale="1">
        <p:scale>
          <a:sx n="65" d="100"/>
          <a:sy n="65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E980DB-9C24-43E3-9AEC-4D34F76FBE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32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F50E57B-BC8C-4C74-9971-947A3E334C3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2B2784C-1DCF-4C83-815B-6CD695BD4A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07EC7-8890-40DD-ACAC-F5DDFBC5C567}" type="slidenum">
              <a:rPr lang="pt-BR" smtClean="0"/>
              <a:pPr eaLnBrk="1" hangingPunct="1"/>
              <a:t>7</a:t>
            </a:fld>
            <a:endParaRPr 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9BBDD00-99ED-4D46-A855-BB7514BC5B6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269264D-CD00-401D-B551-D0345ACC03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9BBDD00-99ED-4D46-A855-BB7514BC5B6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269264D-CD00-401D-B551-D0345ACC03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165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49BBDD00-99ED-4D46-A855-BB7514BC5B6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269264D-CD00-401D-B551-D0345ACC03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879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299A28-7C2A-42B7-9314-34BC99D575AA}" type="slidenum">
              <a:rPr lang="pt-BR" smtClean="0"/>
              <a:pPr eaLnBrk="1" hangingPunct="1"/>
              <a:t>53</a:t>
            </a:fld>
            <a:endParaRPr 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73939" y="-1983174"/>
            <a:ext cx="11534169" cy="12932119"/>
            <a:chOff x="230400" y="228225"/>
            <a:chExt cx="4651375" cy="5215125"/>
          </a:xfrm>
        </p:grpSpPr>
        <p:sp>
          <p:nvSpPr>
            <p:cNvPr id="10" name="Google Shape;10;p2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/>
          <p:nvPr/>
        </p:nvSpPr>
        <p:spPr>
          <a:xfrm>
            <a:off x="41151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5017000" y="1704099"/>
            <a:ext cx="6222800" cy="19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5016900" y="3878965"/>
            <a:ext cx="6222800" cy="6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2"/>
          </p:nvPr>
        </p:nvSpPr>
        <p:spPr>
          <a:xfrm>
            <a:off x="6601485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3"/>
          </p:nvPr>
        </p:nvSpPr>
        <p:spPr>
          <a:xfrm>
            <a:off x="48828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4"/>
          </p:nvPr>
        </p:nvSpPr>
        <p:spPr>
          <a:xfrm>
            <a:off x="9439951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135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1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460" name="Google Shape;460;p11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11"/>
          <p:cNvSpPr/>
          <p:nvPr/>
        </p:nvSpPr>
        <p:spPr>
          <a:xfrm>
            <a:off x="0" y="1400200"/>
            <a:ext cx="12192000" cy="40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4" name="Google Shape;504;p1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11"/>
          <p:cNvSpPr txBox="1">
            <a:spLocks noGrp="1"/>
          </p:cNvSpPr>
          <p:nvPr>
            <p:ph type="title" hasCustomPrompt="1"/>
          </p:nvPr>
        </p:nvSpPr>
        <p:spPr>
          <a:xfrm>
            <a:off x="2444800" y="2312000"/>
            <a:ext cx="7302400" cy="11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9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506" name="Google Shape;506;p11"/>
          <p:cNvSpPr txBox="1">
            <a:spLocks noGrp="1"/>
          </p:cNvSpPr>
          <p:nvPr>
            <p:ph type="subTitle" idx="1"/>
          </p:nvPr>
        </p:nvSpPr>
        <p:spPr>
          <a:xfrm>
            <a:off x="2444800" y="3819500"/>
            <a:ext cx="7302400" cy="6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355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0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3"/>
          <p:cNvGrpSpPr/>
          <p:nvPr/>
        </p:nvGrpSpPr>
        <p:grpSpPr>
          <a:xfrm>
            <a:off x="5766104" y="-1679997"/>
            <a:ext cx="9353605" cy="10487269"/>
            <a:chOff x="230400" y="228225"/>
            <a:chExt cx="4651375" cy="5215125"/>
          </a:xfrm>
        </p:grpSpPr>
        <p:sp>
          <p:nvSpPr>
            <p:cNvPr id="510" name="Google Shape;510;p13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13"/>
          <p:cNvSpPr/>
          <p:nvPr/>
        </p:nvSpPr>
        <p:spPr>
          <a:xfrm flipH="1">
            <a:off x="-400" y="-32800"/>
            <a:ext cx="10795200" cy="68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3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55" name="Google Shape;555;p13"/>
          <p:cNvSpPr txBox="1">
            <a:spLocks noGrp="1"/>
          </p:cNvSpPr>
          <p:nvPr>
            <p:ph type="subTitle" idx="1"/>
          </p:nvPr>
        </p:nvSpPr>
        <p:spPr>
          <a:xfrm>
            <a:off x="2123133" y="2414232"/>
            <a:ext cx="31968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56" name="Google Shape;556;p13"/>
          <p:cNvSpPr txBox="1">
            <a:spLocks noGrp="1"/>
          </p:cNvSpPr>
          <p:nvPr>
            <p:ph type="title" idx="2"/>
          </p:nvPr>
        </p:nvSpPr>
        <p:spPr>
          <a:xfrm>
            <a:off x="2123133" y="18746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3" hasCustomPrompt="1"/>
          </p:nvPr>
        </p:nvSpPr>
        <p:spPr>
          <a:xfrm>
            <a:off x="952400" y="1993833"/>
            <a:ext cx="826800" cy="113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4"/>
          </p:nvPr>
        </p:nvSpPr>
        <p:spPr>
          <a:xfrm>
            <a:off x="2123133" y="4738332"/>
            <a:ext cx="31968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5"/>
          </p:nvPr>
        </p:nvSpPr>
        <p:spPr>
          <a:xfrm>
            <a:off x="2123133" y="41987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6" hasCustomPrompt="1"/>
          </p:nvPr>
        </p:nvSpPr>
        <p:spPr>
          <a:xfrm>
            <a:off x="952400" y="4317933"/>
            <a:ext cx="826800" cy="113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7"/>
          </p:nvPr>
        </p:nvSpPr>
        <p:spPr>
          <a:xfrm>
            <a:off x="6936833" y="2414232"/>
            <a:ext cx="31968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8"/>
          </p:nvPr>
        </p:nvSpPr>
        <p:spPr>
          <a:xfrm>
            <a:off x="6936833" y="18746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9" hasCustomPrompt="1"/>
          </p:nvPr>
        </p:nvSpPr>
        <p:spPr>
          <a:xfrm>
            <a:off x="5766100" y="1993833"/>
            <a:ext cx="826800" cy="113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13"/>
          </p:nvPr>
        </p:nvSpPr>
        <p:spPr>
          <a:xfrm>
            <a:off x="6936833" y="4738332"/>
            <a:ext cx="31968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14"/>
          </p:nvPr>
        </p:nvSpPr>
        <p:spPr>
          <a:xfrm>
            <a:off x="6936833" y="41987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66100" y="4317933"/>
            <a:ext cx="826800" cy="113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pic>
        <p:nvPicPr>
          <p:cNvPr id="567" name="Google Shape;567;p1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21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4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570" name="Google Shape;570;p14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4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14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" name="Google Shape;614;p1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4"/>
          <p:cNvSpPr txBox="1">
            <a:spLocks noGrp="1"/>
          </p:cNvSpPr>
          <p:nvPr>
            <p:ph type="subTitle" idx="1"/>
          </p:nvPr>
        </p:nvSpPr>
        <p:spPr>
          <a:xfrm>
            <a:off x="971440" y="3689533"/>
            <a:ext cx="30824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16" name="Google Shape;616;p1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7" name="Google Shape;617;p14"/>
          <p:cNvSpPr txBox="1">
            <a:spLocks noGrp="1"/>
          </p:cNvSpPr>
          <p:nvPr>
            <p:ph type="title" idx="2"/>
          </p:nvPr>
        </p:nvSpPr>
        <p:spPr>
          <a:xfrm>
            <a:off x="971440" y="3065533"/>
            <a:ext cx="3082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18" name="Google Shape;618;p14"/>
          <p:cNvSpPr txBox="1">
            <a:spLocks noGrp="1"/>
          </p:cNvSpPr>
          <p:nvPr>
            <p:ph type="subTitle" idx="3"/>
          </p:nvPr>
        </p:nvSpPr>
        <p:spPr>
          <a:xfrm>
            <a:off x="4554800" y="3689533"/>
            <a:ext cx="30824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19" name="Google Shape;619;p14"/>
          <p:cNvSpPr txBox="1">
            <a:spLocks noGrp="1"/>
          </p:cNvSpPr>
          <p:nvPr>
            <p:ph type="title" idx="4"/>
          </p:nvPr>
        </p:nvSpPr>
        <p:spPr>
          <a:xfrm>
            <a:off x="4554800" y="3065533"/>
            <a:ext cx="3082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20" name="Google Shape;620;p14"/>
          <p:cNvSpPr txBox="1">
            <a:spLocks noGrp="1"/>
          </p:cNvSpPr>
          <p:nvPr>
            <p:ph type="subTitle" idx="5"/>
          </p:nvPr>
        </p:nvSpPr>
        <p:spPr>
          <a:xfrm>
            <a:off x="8138160" y="3689533"/>
            <a:ext cx="30824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21" name="Google Shape;621;p14"/>
          <p:cNvSpPr txBox="1">
            <a:spLocks noGrp="1"/>
          </p:cNvSpPr>
          <p:nvPr>
            <p:ph type="title" idx="6"/>
          </p:nvPr>
        </p:nvSpPr>
        <p:spPr>
          <a:xfrm>
            <a:off x="8138160" y="3065533"/>
            <a:ext cx="3082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689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15"/>
          <p:cNvGrpSpPr/>
          <p:nvPr/>
        </p:nvGrpSpPr>
        <p:grpSpPr>
          <a:xfrm flipH="1">
            <a:off x="-2860800" y="-1814631"/>
            <a:ext cx="9353605" cy="10487269"/>
            <a:chOff x="230400" y="228225"/>
            <a:chExt cx="4651375" cy="5215125"/>
          </a:xfrm>
        </p:grpSpPr>
        <p:sp>
          <p:nvSpPr>
            <p:cNvPr id="624" name="Google Shape;624;p15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15"/>
          <p:cNvSpPr/>
          <p:nvPr/>
        </p:nvSpPr>
        <p:spPr>
          <a:xfrm>
            <a:off x="41151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1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1">
            <a:off x="-9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5"/>
          <p:cNvSpPr txBox="1">
            <a:spLocks noGrp="1"/>
          </p:cNvSpPr>
          <p:nvPr>
            <p:ph type="subTitle" idx="1"/>
          </p:nvPr>
        </p:nvSpPr>
        <p:spPr>
          <a:xfrm>
            <a:off x="5493100" y="5318651"/>
            <a:ext cx="46732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title"/>
          </p:nvPr>
        </p:nvSpPr>
        <p:spPr>
          <a:xfrm>
            <a:off x="5493104" y="4753267"/>
            <a:ext cx="4673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title" idx="2"/>
          </p:nvPr>
        </p:nvSpPr>
        <p:spPr>
          <a:xfrm>
            <a:off x="4114900" y="574233"/>
            <a:ext cx="71248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3"/>
          </p:nvPr>
        </p:nvSpPr>
        <p:spPr>
          <a:xfrm>
            <a:off x="5493100" y="3794651"/>
            <a:ext cx="46732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title" idx="4"/>
          </p:nvPr>
        </p:nvSpPr>
        <p:spPr>
          <a:xfrm>
            <a:off x="5493104" y="3229267"/>
            <a:ext cx="4673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5"/>
          </p:nvPr>
        </p:nvSpPr>
        <p:spPr>
          <a:xfrm>
            <a:off x="5493100" y="2270651"/>
            <a:ext cx="46732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75" name="Google Shape;675;p15"/>
          <p:cNvSpPr txBox="1">
            <a:spLocks noGrp="1"/>
          </p:cNvSpPr>
          <p:nvPr>
            <p:ph type="title" idx="6"/>
          </p:nvPr>
        </p:nvSpPr>
        <p:spPr>
          <a:xfrm>
            <a:off x="5493104" y="1705267"/>
            <a:ext cx="4673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466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16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678" name="Google Shape;678;p16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16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6"/>
          <p:cNvSpPr txBox="1">
            <a:spLocks noGrp="1"/>
          </p:cNvSpPr>
          <p:nvPr>
            <p:ph type="subTitle" idx="1"/>
          </p:nvPr>
        </p:nvSpPr>
        <p:spPr>
          <a:xfrm>
            <a:off x="965096" y="3687600"/>
            <a:ext cx="3181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23" name="Google Shape;723;p16"/>
          <p:cNvSpPr txBox="1">
            <a:spLocks noGrp="1"/>
          </p:cNvSpPr>
          <p:nvPr>
            <p:ph type="title"/>
          </p:nvPr>
        </p:nvSpPr>
        <p:spPr>
          <a:xfrm>
            <a:off x="965096" y="3114400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24" name="Google Shape;724;p16"/>
          <p:cNvSpPr txBox="1">
            <a:spLocks noGrp="1"/>
          </p:cNvSpPr>
          <p:nvPr>
            <p:ph type="subTitle" idx="2"/>
          </p:nvPr>
        </p:nvSpPr>
        <p:spPr>
          <a:xfrm>
            <a:off x="4505200" y="3687600"/>
            <a:ext cx="3181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25" name="Google Shape;725;p16"/>
          <p:cNvSpPr txBox="1">
            <a:spLocks noGrp="1"/>
          </p:cNvSpPr>
          <p:nvPr>
            <p:ph type="title" idx="3"/>
          </p:nvPr>
        </p:nvSpPr>
        <p:spPr>
          <a:xfrm>
            <a:off x="4505200" y="3114400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26" name="Google Shape;726;p16"/>
          <p:cNvSpPr txBox="1">
            <a:spLocks noGrp="1"/>
          </p:cNvSpPr>
          <p:nvPr>
            <p:ph type="subTitle" idx="4"/>
          </p:nvPr>
        </p:nvSpPr>
        <p:spPr>
          <a:xfrm>
            <a:off x="8045304" y="3687600"/>
            <a:ext cx="3181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27" name="Google Shape;727;p16"/>
          <p:cNvSpPr txBox="1">
            <a:spLocks noGrp="1"/>
          </p:cNvSpPr>
          <p:nvPr>
            <p:ph type="title" idx="5"/>
          </p:nvPr>
        </p:nvSpPr>
        <p:spPr>
          <a:xfrm>
            <a:off x="8045304" y="3114400"/>
            <a:ext cx="3181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pic>
        <p:nvPicPr>
          <p:cNvPr id="728" name="Google Shape;728;p1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6"/>
          <p:cNvSpPr txBox="1">
            <a:spLocks noGrp="1"/>
          </p:cNvSpPr>
          <p:nvPr>
            <p:ph type="title" idx="6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682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7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732" name="Google Shape;732;p17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5" name="Google Shape;775;p1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17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1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7"/>
          <p:cNvSpPr txBox="1">
            <a:spLocks noGrp="1"/>
          </p:cNvSpPr>
          <p:nvPr>
            <p:ph type="subTitle" idx="1"/>
          </p:nvPr>
        </p:nvSpPr>
        <p:spPr>
          <a:xfrm>
            <a:off x="952384" y="1958709"/>
            <a:ext cx="32896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79" name="Google Shape;779;p17"/>
          <p:cNvSpPr txBox="1">
            <a:spLocks noGrp="1"/>
          </p:cNvSpPr>
          <p:nvPr>
            <p:ph type="title"/>
          </p:nvPr>
        </p:nvSpPr>
        <p:spPr>
          <a:xfrm>
            <a:off x="961567" y="574233"/>
            <a:ext cx="10278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80" name="Google Shape;780;p17"/>
          <p:cNvSpPr txBox="1">
            <a:spLocks noGrp="1"/>
          </p:cNvSpPr>
          <p:nvPr>
            <p:ph type="title" idx="2"/>
          </p:nvPr>
        </p:nvSpPr>
        <p:spPr>
          <a:xfrm>
            <a:off x="952384" y="1450301"/>
            <a:ext cx="32896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81" name="Google Shape;781;p17"/>
          <p:cNvSpPr txBox="1">
            <a:spLocks noGrp="1"/>
          </p:cNvSpPr>
          <p:nvPr>
            <p:ph type="subTitle" idx="3"/>
          </p:nvPr>
        </p:nvSpPr>
        <p:spPr>
          <a:xfrm>
            <a:off x="952384" y="3738000"/>
            <a:ext cx="32896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82" name="Google Shape;782;p17"/>
          <p:cNvSpPr txBox="1">
            <a:spLocks noGrp="1"/>
          </p:cNvSpPr>
          <p:nvPr>
            <p:ph type="title" idx="4"/>
          </p:nvPr>
        </p:nvSpPr>
        <p:spPr>
          <a:xfrm>
            <a:off x="952384" y="3229600"/>
            <a:ext cx="32896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83" name="Google Shape;783;p17"/>
          <p:cNvSpPr txBox="1">
            <a:spLocks noGrp="1"/>
          </p:cNvSpPr>
          <p:nvPr>
            <p:ph type="subTitle" idx="5"/>
          </p:nvPr>
        </p:nvSpPr>
        <p:spPr>
          <a:xfrm>
            <a:off x="7950000" y="3738000"/>
            <a:ext cx="32896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84" name="Google Shape;784;p17"/>
          <p:cNvSpPr txBox="1">
            <a:spLocks noGrp="1"/>
          </p:cNvSpPr>
          <p:nvPr>
            <p:ph type="title" idx="6"/>
          </p:nvPr>
        </p:nvSpPr>
        <p:spPr>
          <a:xfrm>
            <a:off x="7950000" y="3229600"/>
            <a:ext cx="32896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85" name="Google Shape;785;p17"/>
          <p:cNvSpPr txBox="1">
            <a:spLocks noGrp="1"/>
          </p:cNvSpPr>
          <p:nvPr>
            <p:ph type="subTitle" idx="7"/>
          </p:nvPr>
        </p:nvSpPr>
        <p:spPr>
          <a:xfrm>
            <a:off x="7950000" y="1963033"/>
            <a:ext cx="32896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86" name="Google Shape;786;p17"/>
          <p:cNvSpPr txBox="1">
            <a:spLocks noGrp="1"/>
          </p:cNvSpPr>
          <p:nvPr>
            <p:ph type="title" idx="8"/>
          </p:nvPr>
        </p:nvSpPr>
        <p:spPr>
          <a:xfrm>
            <a:off x="7950000" y="1453825"/>
            <a:ext cx="32896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029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18"/>
          <p:cNvGrpSpPr/>
          <p:nvPr/>
        </p:nvGrpSpPr>
        <p:grpSpPr>
          <a:xfrm flipH="1">
            <a:off x="5766104" y="-1814631"/>
            <a:ext cx="9353605" cy="10487269"/>
            <a:chOff x="230400" y="228225"/>
            <a:chExt cx="4651375" cy="5215125"/>
          </a:xfrm>
        </p:grpSpPr>
        <p:sp>
          <p:nvSpPr>
            <p:cNvPr id="789" name="Google Shape;789;p18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18"/>
          <p:cNvSpPr/>
          <p:nvPr/>
        </p:nvSpPr>
        <p:spPr>
          <a:xfrm flipH="1">
            <a:off x="-400" y="-32800"/>
            <a:ext cx="10795200" cy="68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3" name="Google Shape;833;p1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8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35" name="Google Shape;835;p18"/>
          <p:cNvSpPr txBox="1">
            <a:spLocks noGrp="1"/>
          </p:cNvSpPr>
          <p:nvPr>
            <p:ph type="subTitle" idx="1"/>
          </p:nvPr>
        </p:nvSpPr>
        <p:spPr>
          <a:xfrm>
            <a:off x="952400" y="1829901"/>
            <a:ext cx="3196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36" name="Google Shape;836;p18"/>
          <p:cNvSpPr txBox="1">
            <a:spLocks noGrp="1"/>
          </p:cNvSpPr>
          <p:nvPr>
            <p:ph type="title" idx="2"/>
          </p:nvPr>
        </p:nvSpPr>
        <p:spPr>
          <a:xfrm>
            <a:off x="952400" y="28706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37" name="Google Shape;837;p18"/>
          <p:cNvSpPr txBox="1">
            <a:spLocks noGrp="1"/>
          </p:cNvSpPr>
          <p:nvPr>
            <p:ph type="subTitle" idx="3"/>
          </p:nvPr>
        </p:nvSpPr>
        <p:spPr>
          <a:xfrm>
            <a:off x="952400" y="4153935"/>
            <a:ext cx="3196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38" name="Google Shape;838;p18"/>
          <p:cNvSpPr txBox="1">
            <a:spLocks noGrp="1"/>
          </p:cNvSpPr>
          <p:nvPr>
            <p:ph type="title" idx="4"/>
          </p:nvPr>
        </p:nvSpPr>
        <p:spPr>
          <a:xfrm>
            <a:off x="952400" y="51947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39" name="Google Shape;839;p18"/>
          <p:cNvSpPr txBox="1">
            <a:spLocks noGrp="1"/>
          </p:cNvSpPr>
          <p:nvPr>
            <p:ph type="subTitle" idx="5"/>
          </p:nvPr>
        </p:nvSpPr>
        <p:spPr>
          <a:xfrm>
            <a:off x="5766100" y="1829901"/>
            <a:ext cx="3196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40" name="Google Shape;840;p18"/>
          <p:cNvSpPr txBox="1">
            <a:spLocks noGrp="1"/>
          </p:cNvSpPr>
          <p:nvPr>
            <p:ph type="title" idx="6"/>
          </p:nvPr>
        </p:nvSpPr>
        <p:spPr>
          <a:xfrm>
            <a:off x="5766100" y="28706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41" name="Google Shape;841;p18"/>
          <p:cNvSpPr txBox="1">
            <a:spLocks noGrp="1"/>
          </p:cNvSpPr>
          <p:nvPr>
            <p:ph type="subTitle" idx="7"/>
          </p:nvPr>
        </p:nvSpPr>
        <p:spPr>
          <a:xfrm>
            <a:off x="5766100" y="4153935"/>
            <a:ext cx="3196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42" name="Google Shape;842;p18"/>
          <p:cNvSpPr txBox="1">
            <a:spLocks noGrp="1"/>
          </p:cNvSpPr>
          <p:nvPr>
            <p:ph type="title" idx="8"/>
          </p:nvPr>
        </p:nvSpPr>
        <p:spPr>
          <a:xfrm>
            <a:off x="5766100" y="5194733"/>
            <a:ext cx="3196800" cy="5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0069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9"/>
          <p:cNvGrpSpPr/>
          <p:nvPr/>
        </p:nvGrpSpPr>
        <p:grpSpPr>
          <a:xfrm flipH="1">
            <a:off x="-3431296" y="-1933997"/>
            <a:ext cx="9353605" cy="10487269"/>
            <a:chOff x="230400" y="228225"/>
            <a:chExt cx="4651375" cy="5215125"/>
          </a:xfrm>
        </p:grpSpPr>
        <p:sp>
          <p:nvSpPr>
            <p:cNvPr id="845" name="Google Shape;845;p19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9"/>
          <p:cNvGrpSpPr/>
          <p:nvPr/>
        </p:nvGrpSpPr>
        <p:grpSpPr>
          <a:xfrm rot="10800000" flipH="1">
            <a:off x="5922304" y="-1679997"/>
            <a:ext cx="9353605" cy="10487269"/>
            <a:chOff x="230400" y="228225"/>
            <a:chExt cx="4651375" cy="5215125"/>
          </a:xfrm>
        </p:grpSpPr>
        <p:sp>
          <p:nvSpPr>
            <p:cNvPr id="889" name="Google Shape;889;p19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19"/>
          <p:cNvSpPr/>
          <p:nvPr/>
        </p:nvSpPr>
        <p:spPr>
          <a:xfrm flipH="1">
            <a:off x="2057612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3" name="Google Shape;933;p1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1">
            <a:off x="1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19"/>
          <p:cNvSpPr txBox="1">
            <a:spLocks noGrp="1"/>
          </p:cNvSpPr>
          <p:nvPr>
            <p:ph type="subTitle" idx="1"/>
          </p:nvPr>
        </p:nvSpPr>
        <p:spPr>
          <a:xfrm flipH="1">
            <a:off x="4993511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35" name="Google Shape;935;p19"/>
          <p:cNvSpPr txBox="1">
            <a:spLocks noGrp="1"/>
          </p:cNvSpPr>
          <p:nvPr>
            <p:ph type="subTitle" idx="2"/>
          </p:nvPr>
        </p:nvSpPr>
        <p:spPr>
          <a:xfrm flipH="1">
            <a:off x="29316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36" name="Google Shape;936;p19"/>
          <p:cNvSpPr txBox="1">
            <a:spLocks noGrp="1"/>
          </p:cNvSpPr>
          <p:nvPr>
            <p:ph type="subTitle" idx="3"/>
          </p:nvPr>
        </p:nvSpPr>
        <p:spPr>
          <a:xfrm flipH="1">
            <a:off x="7329512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37" name="Google Shape;937;p19"/>
          <p:cNvSpPr txBox="1">
            <a:spLocks noGrp="1"/>
          </p:cNvSpPr>
          <p:nvPr>
            <p:ph type="title" hasCustomPrompt="1"/>
          </p:nvPr>
        </p:nvSpPr>
        <p:spPr>
          <a:xfrm>
            <a:off x="3630000" y="1575767"/>
            <a:ext cx="49320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8" name="Google Shape;938;p19"/>
          <p:cNvSpPr txBox="1">
            <a:spLocks noGrp="1"/>
          </p:cNvSpPr>
          <p:nvPr>
            <p:ph type="subTitle" idx="4"/>
          </p:nvPr>
        </p:nvSpPr>
        <p:spPr>
          <a:xfrm>
            <a:off x="3630000" y="2440167"/>
            <a:ext cx="4932000" cy="49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39" name="Google Shape;939;p19"/>
          <p:cNvSpPr txBox="1">
            <a:spLocks noGrp="1"/>
          </p:cNvSpPr>
          <p:nvPr>
            <p:ph type="title" idx="5" hasCustomPrompt="1"/>
          </p:nvPr>
        </p:nvSpPr>
        <p:spPr>
          <a:xfrm>
            <a:off x="3630000" y="3374777"/>
            <a:ext cx="49320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40" name="Google Shape;940;p19"/>
          <p:cNvSpPr txBox="1">
            <a:spLocks noGrp="1"/>
          </p:cNvSpPr>
          <p:nvPr>
            <p:ph type="subTitle" idx="6"/>
          </p:nvPr>
        </p:nvSpPr>
        <p:spPr>
          <a:xfrm>
            <a:off x="3630000" y="4239177"/>
            <a:ext cx="4932000" cy="49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484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20"/>
          <p:cNvGrpSpPr/>
          <p:nvPr/>
        </p:nvGrpSpPr>
        <p:grpSpPr>
          <a:xfrm flipH="1">
            <a:off x="5555134" y="-1814631"/>
            <a:ext cx="9353605" cy="10487269"/>
            <a:chOff x="230400" y="228225"/>
            <a:chExt cx="4651375" cy="5215125"/>
          </a:xfrm>
        </p:grpSpPr>
        <p:sp>
          <p:nvSpPr>
            <p:cNvPr id="943" name="Google Shape;943;p20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0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6;p20"/>
          <p:cNvSpPr/>
          <p:nvPr/>
        </p:nvSpPr>
        <p:spPr>
          <a:xfrm flipH="1">
            <a:off x="-400" y="-32800"/>
            <a:ext cx="10795200" cy="689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7" name="Google Shape;987;p20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1">
            <a:off x="-9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20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9739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89" name="Google Shape;989;p20"/>
          <p:cNvSpPr txBox="1">
            <a:spLocks noGrp="1"/>
          </p:cNvSpPr>
          <p:nvPr>
            <p:ph type="subTitle" idx="1"/>
          </p:nvPr>
        </p:nvSpPr>
        <p:spPr>
          <a:xfrm>
            <a:off x="2040592" y="3675249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0" name="Google Shape;990;p20"/>
          <p:cNvSpPr txBox="1">
            <a:spLocks noGrp="1"/>
          </p:cNvSpPr>
          <p:nvPr>
            <p:ph type="title" idx="2"/>
          </p:nvPr>
        </p:nvSpPr>
        <p:spPr>
          <a:xfrm>
            <a:off x="2040592" y="3154436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1" name="Google Shape;991;p20"/>
          <p:cNvSpPr txBox="1">
            <a:spLocks noGrp="1"/>
          </p:cNvSpPr>
          <p:nvPr>
            <p:ph type="subTitle" idx="3"/>
          </p:nvPr>
        </p:nvSpPr>
        <p:spPr>
          <a:xfrm>
            <a:off x="7072089" y="3675251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2" name="Google Shape;992;p20"/>
          <p:cNvSpPr txBox="1">
            <a:spLocks noGrp="1"/>
          </p:cNvSpPr>
          <p:nvPr>
            <p:ph type="title" idx="4"/>
          </p:nvPr>
        </p:nvSpPr>
        <p:spPr>
          <a:xfrm>
            <a:off x="7072089" y="3154436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3" name="Google Shape;993;p20"/>
          <p:cNvSpPr txBox="1">
            <a:spLocks noGrp="1"/>
          </p:cNvSpPr>
          <p:nvPr>
            <p:ph type="subTitle" idx="5"/>
          </p:nvPr>
        </p:nvSpPr>
        <p:spPr>
          <a:xfrm>
            <a:off x="2040588" y="5266968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4" name="Google Shape;994;p20"/>
          <p:cNvSpPr txBox="1">
            <a:spLocks noGrp="1"/>
          </p:cNvSpPr>
          <p:nvPr>
            <p:ph type="title" idx="6"/>
          </p:nvPr>
        </p:nvSpPr>
        <p:spPr>
          <a:xfrm>
            <a:off x="2040588" y="4746153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5" name="Google Shape;995;p20"/>
          <p:cNvSpPr txBox="1">
            <a:spLocks noGrp="1"/>
          </p:cNvSpPr>
          <p:nvPr>
            <p:ph type="subTitle" idx="7"/>
          </p:nvPr>
        </p:nvSpPr>
        <p:spPr>
          <a:xfrm>
            <a:off x="2040592" y="2083532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6" name="Google Shape;996;p20"/>
          <p:cNvSpPr txBox="1">
            <a:spLocks noGrp="1"/>
          </p:cNvSpPr>
          <p:nvPr>
            <p:ph type="title" idx="8"/>
          </p:nvPr>
        </p:nvSpPr>
        <p:spPr>
          <a:xfrm>
            <a:off x="2040592" y="1562719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7" name="Google Shape;997;p20"/>
          <p:cNvSpPr txBox="1">
            <a:spLocks noGrp="1"/>
          </p:cNvSpPr>
          <p:nvPr>
            <p:ph type="subTitle" idx="9"/>
          </p:nvPr>
        </p:nvSpPr>
        <p:spPr>
          <a:xfrm>
            <a:off x="7072089" y="2083532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8" name="Google Shape;998;p20"/>
          <p:cNvSpPr txBox="1">
            <a:spLocks noGrp="1"/>
          </p:cNvSpPr>
          <p:nvPr>
            <p:ph type="title" idx="13"/>
          </p:nvPr>
        </p:nvSpPr>
        <p:spPr>
          <a:xfrm>
            <a:off x="7072089" y="1562719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99" name="Google Shape;999;p20"/>
          <p:cNvSpPr txBox="1">
            <a:spLocks noGrp="1"/>
          </p:cNvSpPr>
          <p:nvPr>
            <p:ph type="subTitle" idx="14"/>
          </p:nvPr>
        </p:nvSpPr>
        <p:spPr>
          <a:xfrm>
            <a:off x="7072088" y="5266968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00" name="Google Shape;1000;p20"/>
          <p:cNvSpPr txBox="1">
            <a:spLocks noGrp="1"/>
          </p:cNvSpPr>
          <p:nvPr>
            <p:ph type="title" idx="15"/>
          </p:nvPr>
        </p:nvSpPr>
        <p:spPr>
          <a:xfrm>
            <a:off x="7072088" y="4746153"/>
            <a:ext cx="31616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00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5541004" y="-1713031"/>
            <a:ext cx="9353605" cy="10487269"/>
            <a:chOff x="230400" y="228225"/>
            <a:chExt cx="4651375" cy="5215125"/>
          </a:xfrm>
        </p:grpSpPr>
        <p:sp>
          <p:nvSpPr>
            <p:cNvPr id="62" name="Google Shape;62;p3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/>
          <p:nvPr/>
        </p:nvSpPr>
        <p:spPr>
          <a:xfrm>
            <a:off x="-252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952400" y="1732067"/>
            <a:ext cx="68592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2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9292703" y="2084033"/>
            <a:ext cx="1506800" cy="2451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52400" y="3531633"/>
            <a:ext cx="6121600" cy="6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3"/>
          </p:nvPr>
        </p:nvSpPr>
        <p:spPr>
          <a:xfrm>
            <a:off x="3288385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4"/>
          </p:nvPr>
        </p:nvSpPr>
        <p:spPr>
          <a:xfrm>
            <a:off x="56933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ubTitle" idx="5"/>
          </p:nvPr>
        </p:nvSpPr>
        <p:spPr>
          <a:xfrm>
            <a:off x="952384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9531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21"/>
          <p:cNvGrpSpPr/>
          <p:nvPr/>
        </p:nvGrpSpPr>
        <p:grpSpPr>
          <a:xfrm rot="10800000" flipH="1">
            <a:off x="5611104" y="-1705397"/>
            <a:ext cx="9353605" cy="10487269"/>
            <a:chOff x="230400" y="228225"/>
            <a:chExt cx="4651375" cy="5215125"/>
          </a:xfrm>
        </p:grpSpPr>
        <p:sp>
          <p:nvSpPr>
            <p:cNvPr id="1003" name="Google Shape;1003;p21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21"/>
          <p:cNvGrpSpPr/>
          <p:nvPr/>
        </p:nvGrpSpPr>
        <p:grpSpPr>
          <a:xfrm rot="10800000">
            <a:off x="-3431296" y="-1933997"/>
            <a:ext cx="9353605" cy="10487269"/>
            <a:chOff x="230400" y="228225"/>
            <a:chExt cx="4651375" cy="5215125"/>
          </a:xfrm>
        </p:grpSpPr>
        <p:sp>
          <p:nvSpPr>
            <p:cNvPr id="1047" name="Google Shape;1047;p21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" name="Google Shape;1090;p21"/>
          <p:cNvSpPr/>
          <p:nvPr/>
        </p:nvSpPr>
        <p:spPr>
          <a:xfrm>
            <a:off x="20576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1" name="Google Shape;1091;p2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21"/>
          <p:cNvSpPr txBox="1">
            <a:spLocks noGrp="1"/>
          </p:cNvSpPr>
          <p:nvPr>
            <p:ph type="subTitle" idx="1"/>
          </p:nvPr>
        </p:nvSpPr>
        <p:spPr>
          <a:xfrm>
            <a:off x="5371185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93" name="Google Shape;1093;p21"/>
          <p:cNvSpPr txBox="1">
            <a:spLocks noGrp="1"/>
          </p:cNvSpPr>
          <p:nvPr>
            <p:ph type="subTitle" idx="2"/>
          </p:nvPr>
        </p:nvSpPr>
        <p:spPr>
          <a:xfrm>
            <a:off x="77761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94" name="Google Shape;1094;p21"/>
          <p:cNvSpPr txBox="1">
            <a:spLocks noGrp="1"/>
          </p:cNvSpPr>
          <p:nvPr>
            <p:ph type="subTitle" idx="3"/>
          </p:nvPr>
        </p:nvSpPr>
        <p:spPr>
          <a:xfrm>
            <a:off x="3035184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95" name="Google Shape;1095;p21"/>
          <p:cNvSpPr txBox="1">
            <a:spLocks noGrp="1"/>
          </p:cNvSpPr>
          <p:nvPr>
            <p:ph type="subTitle" idx="4"/>
          </p:nvPr>
        </p:nvSpPr>
        <p:spPr>
          <a:xfrm>
            <a:off x="2898233" y="1645433"/>
            <a:ext cx="6395600" cy="2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96" name="Google Shape;1096;p21"/>
          <p:cNvSpPr txBox="1">
            <a:spLocks noGrp="1"/>
          </p:cNvSpPr>
          <p:nvPr>
            <p:ph type="title"/>
          </p:nvPr>
        </p:nvSpPr>
        <p:spPr>
          <a:xfrm>
            <a:off x="2898184" y="4032767"/>
            <a:ext cx="6395600" cy="556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01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22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099" name="Google Shape;1099;p22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2" name="Google Shape;1142;p2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22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4" name="Google Shape;1144;p22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22"/>
          <p:cNvSpPr txBox="1">
            <a:spLocks noGrp="1"/>
          </p:cNvSpPr>
          <p:nvPr>
            <p:ph type="title" hasCustomPrompt="1"/>
          </p:nvPr>
        </p:nvSpPr>
        <p:spPr>
          <a:xfrm>
            <a:off x="1147333" y="1682472"/>
            <a:ext cx="3161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6" name="Google Shape;1146;p22"/>
          <p:cNvSpPr txBox="1">
            <a:spLocks noGrp="1"/>
          </p:cNvSpPr>
          <p:nvPr>
            <p:ph type="subTitle" idx="1"/>
          </p:nvPr>
        </p:nvSpPr>
        <p:spPr>
          <a:xfrm>
            <a:off x="1147333" y="2332468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47" name="Google Shape;1147;p22"/>
          <p:cNvSpPr txBox="1">
            <a:spLocks noGrp="1"/>
          </p:cNvSpPr>
          <p:nvPr>
            <p:ph type="title" idx="2" hasCustomPrompt="1"/>
          </p:nvPr>
        </p:nvSpPr>
        <p:spPr>
          <a:xfrm>
            <a:off x="4515200" y="1682471"/>
            <a:ext cx="3161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8" name="Google Shape;1148;p22"/>
          <p:cNvSpPr txBox="1">
            <a:spLocks noGrp="1"/>
          </p:cNvSpPr>
          <p:nvPr>
            <p:ph type="subTitle" idx="3"/>
          </p:nvPr>
        </p:nvSpPr>
        <p:spPr>
          <a:xfrm>
            <a:off x="4515200" y="2332467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49" name="Google Shape;1149;p22"/>
          <p:cNvSpPr txBox="1">
            <a:spLocks noGrp="1"/>
          </p:cNvSpPr>
          <p:nvPr>
            <p:ph type="title" idx="4" hasCustomPrompt="1"/>
          </p:nvPr>
        </p:nvSpPr>
        <p:spPr>
          <a:xfrm>
            <a:off x="7883067" y="1682472"/>
            <a:ext cx="31616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50" name="Google Shape;1150;p22"/>
          <p:cNvSpPr txBox="1">
            <a:spLocks noGrp="1"/>
          </p:cNvSpPr>
          <p:nvPr>
            <p:ph type="subTitle" idx="5"/>
          </p:nvPr>
        </p:nvSpPr>
        <p:spPr>
          <a:xfrm>
            <a:off x="7883067" y="2332468"/>
            <a:ext cx="3161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51" name="Google Shape;1151;p22"/>
          <p:cNvSpPr txBox="1">
            <a:spLocks noGrp="1"/>
          </p:cNvSpPr>
          <p:nvPr>
            <p:ph type="title" idx="6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979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3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154" name="Google Shape;1154;p23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3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7" name="Google Shape;1197;p2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8" name="Google Shape;1198;p23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9" name="Google Shape;1199;p23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3"/>
          <p:cNvSpPr txBox="1">
            <a:spLocks noGrp="1"/>
          </p:cNvSpPr>
          <p:nvPr>
            <p:ph type="subTitle" idx="1"/>
          </p:nvPr>
        </p:nvSpPr>
        <p:spPr>
          <a:xfrm>
            <a:off x="2999308" y="3150003"/>
            <a:ext cx="3078000" cy="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01" name="Google Shape;1201;p23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02" name="Google Shape;1202;p23"/>
          <p:cNvSpPr txBox="1">
            <a:spLocks noGrp="1"/>
          </p:cNvSpPr>
          <p:nvPr>
            <p:ph type="title" idx="2"/>
          </p:nvPr>
        </p:nvSpPr>
        <p:spPr>
          <a:xfrm>
            <a:off x="2999308" y="2525967"/>
            <a:ext cx="3078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03" name="Google Shape;1203;p23"/>
          <p:cNvSpPr txBox="1">
            <a:spLocks noGrp="1"/>
          </p:cNvSpPr>
          <p:nvPr>
            <p:ph type="subTitle" idx="3"/>
          </p:nvPr>
        </p:nvSpPr>
        <p:spPr>
          <a:xfrm>
            <a:off x="6114700" y="3150001"/>
            <a:ext cx="3078000" cy="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04" name="Google Shape;1204;p23"/>
          <p:cNvSpPr txBox="1">
            <a:spLocks noGrp="1"/>
          </p:cNvSpPr>
          <p:nvPr>
            <p:ph type="title" idx="4"/>
          </p:nvPr>
        </p:nvSpPr>
        <p:spPr>
          <a:xfrm>
            <a:off x="6114700" y="2526000"/>
            <a:ext cx="3078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121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24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207" name="Google Shape;1207;p24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0" name="Google Shape;1250;p24"/>
          <p:cNvSpPr/>
          <p:nvPr/>
        </p:nvSpPr>
        <p:spPr>
          <a:xfrm>
            <a:off x="0" y="1400200"/>
            <a:ext cx="12192000" cy="40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1" name="Google Shape;1251;p2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24"/>
          <p:cNvSpPr txBox="1">
            <a:spLocks noGrp="1"/>
          </p:cNvSpPr>
          <p:nvPr>
            <p:ph type="title"/>
          </p:nvPr>
        </p:nvSpPr>
        <p:spPr>
          <a:xfrm>
            <a:off x="2282733" y="2305400"/>
            <a:ext cx="7627200" cy="1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1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1"/>
          </p:nvPr>
        </p:nvSpPr>
        <p:spPr>
          <a:xfrm>
            <a:off x="2282400" y="3737704"/>
            <a:ext cx="7627200" cy="8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097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5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256" name="Google Shape;1256;p25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25"/>
          <p:cNvSpPr/>
          <p:nvPr/>
        </p:nvSpPr>
        <p:spPr>
          <a:xfrm>
            <a:off x="0" y="1400200"/>
            <a:ext cx="12192000" cy="40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0" name="Google Shape;1300;p2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25"/>
          <p:cNvSpPr txBox="1">
            <a:spLocks noGrp="1"/>
          </p:cNvSpPr>
          <p:nvPr>
            <p:ph type="subTitle" idx="1"/>
          </p:nvPr>
        </p:nvSpPr>
        <p:spPr>
          <a:xfrm>
            <a:off x="1460400" y="3316887"/>
            <a:ext cx="36264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02" name="Google Shape;1302;p25"/>
          <p:cNvSpPr txBox="1">
            <a:spLocks noGrp="1"/>
          </p:cNvSpPr>
          <p:nvPr>
            <p:ph type="title"/>
          </p:nvPr>
        </p:nvSpPr>
        <p:spPr>
          <a:xfrm>
            <a:off x="1460400" y="1958133"/>
            <a:ext cx="28544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1535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26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305" name="Google Shape;1305;p26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26"/>
          <p:cNvSpPr/>
          <p:nvPr/>
        </p:nvSpPr>
        <p:spPr>
          <a:xfrm>
            <a:off x="0" y="1400200"/>
            <a:ext cx="12192000" cy="40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9" name="Google Shape;1349;p2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26"/>
          <p:cNvSpPr txBox="1">
            <a:spLocks noGrp="1"/>
          </p:cNvSpPr>
          <p:nvPr>
            <p:ph type="subTitle" idx="1"/>
          </p:nvPr>
        </p:nvSpPr>
        <p:spPr>
          <a:xfrm>
            <a:off x="7039733" y="3316900"/>
            <a:ext cx="36920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title"/>
          </p:nvPr>
        </p:nvSpPr>
        <p:spPr>
          <a:xfrm>
            <a:off x="8356833" y="1958133"/>
            <a:ext cx="23748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4643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7"/>
          <p:cNvGrpSpPr/>
          <p:nvPr/>
        </p:nvGrpSpPr>
        <p:grpSpPr>
          <a:xfrm>
            <a:off x="-1527829" y="-1713031"/>
            <a:ext cx="9353605" cy="10487269"/>
            <a:chOff x="230400" y="228225"/>
            <a:chExt cx="4651375" cy="5215125"/>
          </a:xfrm>
        </p:grpSpPr>
        <p:sp>
          <p:nvSpPr>
            <p:cNvPr id="1354" name="Google Shape;1354;p27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7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7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7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7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7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7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7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7"/>
          <p:cNvSpPr/>
          <p:nvPr/>
        </p:nvSpPr>
        <p:spPr>
          <a:xfrm>
            <a:off x="5122800" y="0"/>
            <a:ext cx="7069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2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27"/>
          <p:cNvSpPr txBox="1">
            <a:spLocks noGrp="1"/>
          </p:cNvSpPr>
          <p:nvPr>
            <p:ph type="subTitle" idx="1"/>
          </p:nvPr>
        </p:nvSpPr>
        <p:spPr>
          <a:xfrm>
            <a:off x="6187600" y="2763768"/>
            <a:ext cx="5052000" cy="1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naheim"/>
              <a:buChar char="●"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00" name="Google Shape;1400;p27"/>
          <p:cNvSpPr txBox="1">
            <a:spLocks noGrp="1"/>
          </p:cNvSpPr>
          <p:nvPr>
            <p:ph type="title"/>
          </p:nvPr>
        </p:nvSpPr>
        <p:spPr>
          <a:xfrm>
            <a:off x="6187600" y="1838801"/>
            <a:ext cx="5052000" cy="6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327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p28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403" name="Google Shape;1403;p28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8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8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8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8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8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8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8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8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8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8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8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8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8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8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8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8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8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8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8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8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8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8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8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8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8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8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8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8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6" name="Google Shape;1446;p2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28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8"/>
          <p:cNvSpPr txBox="1">
            <a:spLocks noGrp="1"/>
          </p:cNvSpPr>
          <p:nvPr>
            <p:ph type="subTitle" idx="1"/>
          </p:nvPr>
        </p:nvSpPr>
        <p:spPr>
          <a:xfrm>
            <a:off x="952400" y="1750500"/>
            <a:ext cx="49152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49" name="Google Shape;1449;p28"/>
          <p:cNvSpPr txBox="1">
            <a:spLocks noGrp="1"/>
          </p:cNvSpPr>
          <p:nvPr>
            <p:ph type="subTitle" idx="2"/>
          </p:nvPr>
        </p:nvSpPr>
        <p:spPr>
          <a:xfrm>
            <a:off x="6324400" y="1750500"/>
            <a:ext cx="49152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1450" name="Google Shape;1450;p2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8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319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29"/>
          <p:cNvGrpSpPr/>
          <p:nvPr/>
        </p:nvGrpSpPr>
        <p:grpSpPr>
          <a:xfrm rot="10800000" flipH="1">
            <a:off x="5541004" y="-1814631"/>
            <a:ext cx="9353605" cy="10487269"/>
            <a:chOff x="230400" y="228225"/>
            <a:chExt cx="4651375" cy="5215125"/>
          </a:xfrm>
        </p:grpSpPr>
        <p:sp>
          <p:nvSpPr>
            <p:cNvPr id="1454" name="Google Shape;1454;p29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9"/>
          <p:cNvSpPr/>
          <p:nvPr/>
        </p:nvSpPr>
        <p:spPr>
          <a:xfrm>
            <a:off x="-252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8" name="Google Shape;1498;p2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29"/>
          <p:cNvSpPr txBox="1">
            <a:spLocks noGrp="1"/>
          </p:cNvSpPr>
          <p:nvPr>
            <p:ph type="title"/>
          </p:nvPr>
        </p:nvSpPr>
        <p:spPr>
          <a:xfrm>
            <a:off x="952400" y="1554267"/>
            <a:ext cx="6121600" cy="7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00" name="Google Shape;1500;p29"/>
          <p:cNvSpPr txBox="1">
            <a:spLocks noGrp="1"/>
          </p:cNvSpPr>
          <p:nvPr>
            <p:ph type="subTitle" idx="1"/>
          </p:nvPr>
        </p:nvSpPr>
        <p:spPr>
          <a:xfrm>
            <a:off x="952400" y="2433367"/>
            <a:ext cx="6121600" cy="15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01" name="Google Shape;1501;p29"/>
          <p:cNvSpPr txBox="1">
            <a:spLocks noGrp="1"/>
          </p:cNvSpPr>
          <p:nvPr>
            <p:ph type="subTitle" idx="2"/>
          </p:nvPr>
        </p:nvSpPr>
        <p:spPr>
          <a:xfrm>
            <a:off x="3288385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02" name="Google Shape;1502;p29"/>
          <p:cNvSpPr txBox="1">
            <a:spLocks noGrp="1"/>
          </p:cNvSpPr>
          <p:nvPr>
            <p:ph type="subTitle" idx="3"/>
          </p:nvPr>
        </p:nvSpPr>
        <p:spPr>
          <a:xfrm>
            <a:off x="56933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03" name="Google Shape;1503;p29"/>
          <p:cNvSpPr txBox="1">
            <a:spLocks noGrp="1"/>
          </p:cNvSpPr>
          <p:nvPr>
            <p:ph type="subTitle" idx="4"/>
          </p:nvPr>
        </p:nvSpPr>
        <p:spPr>
          <a:xfrm>
            <a:off x="952384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04" name="Google Shape;1504;p29"/>
          <p:cNvSpPr txBox="1"/>
          <p:nvPr/>
        </p:nvSpPr>
        <p:spPr>
          <a:xfrm>
            <a:off x="952400" y="4055567"/>
            <a:ext cx="4928000" cy="1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CREDITS: This presentation template was created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, including icons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rPr>
              <a:t> and infographics &amp; images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2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4040101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" name="Google Shape;1506;p30"/>
          <p:cNvGrpSpPr/>
          <p:nvPr/>
        </p:nvGrpSpPr>
        <p:grpSpPr>
          <a:xfrm flipH="1">
            <a:off x="5472510" y="-3249808"/>
            <a:ext cx="11534169" cy="12932119"/>
            <a:chOff x="230400" y="228225"/>
            <a:chExt cx="4651375" cy="5215125"/>
          </a:xfrm>
        </p:grpSpPr>
        <p:sp>
          <p:nvSpPr>
            <p:cNvPr id="1507" name="Google Shape;1507;p30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30"/>
          <p:cNvSpPr/>
          <p:nvPr/>
        </p:nvSpPr>
        <p:spPr>
          <a:xfrm>
            <a:off x="-25200" y="0"/>
            <a:ext cx="11638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1" name="Google Shape;1551;p30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5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 flipH="1">
            <a:off x="5472510" y="-3249808"/>
            <a:ext cx="11534169" cy="12932119"/>
            <a:chOff x="230400" y="228225"/>
            <a:chExt cx="4651375" cy="5215125"/>
          </a:xfrm>
        </p:grpSpPr>
        <p:sp>
          <p:nvSpPr>
            <p:cNvPr id="115" name="Google Shape;115;p4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-25200" y="0"/>
            <a:ext cx="11638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4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>
            <a:spLocks noGrp="1"/>
          </p:cNvSpPr>
          <p:nvPr>
            <p:ph type="subTitle" idx="1"/>
          </p:nvPr>
        </p:nvSpPr>
        <p:spPr>
          <a:xfrm>
            <a:off x="952400" y="1398200"/>
            <a:ext cx="10287200" cy="4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1386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31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1554" name="Google Shape;1554;p31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97" name="Google Shape;1597;p3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31"/>
          <p:cNvSpPr/>
          <p:nvPr/>
        </p:nvSpPr>
        <p:spPr>
          <a:xfrm flipH="1">
            <a:off x="-300" y="0"/>
            <a:ext cx="12192000" cy="54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9" name="Google Shape;1599;p31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618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3399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A007-88A9-4906-81D4-7C896FDAAA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80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B95C-4813-4E23-A7F1-F2F6FC7DF9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029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67EE-EDA8-4DF2-96A9-4CF3684279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285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4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554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 flipH="1">
            <a:off x="-2557518" y="-2834229"/>
            <a:ext cx="10972284" cy="12302132"/>
            <a:chOff x="230400" y="228225"/>
            <a:chExt cx="4651375" cy="5215125"/>
          </a:xfrm>
        </p:grpSpPr>
        <p:sp>
          <p:nvSpPr>
            <p:cNvPr id="164" name="Google Shape;164;p5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5"/>
          <p:cNvSpPr/>
          <p:nvPr/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5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1">
            <a:off x="-9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 txBox="1">
            <a:spLocks noGrp="1"/>
          </p:cNvSpPr>
          <p:nvPr>
            <p:ph type="subTitle" idx="1"/>
          </p:nvPr>
        </p:nvSpPr>
        <p:spPr>
          <a:xfrm>
            <a:off x="6653900" y="2675700"/>
            <a:ext cx="30824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6653900" y="2051700"/>
            <a:ext cx="3082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6653893" y="4938000"/>
            <a:ext cx="30824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title" idx="3"/>
          </p:nvPr>
        </p:nvSpPr>
        <p:spPr>
          <a:xfrm>
            <a:off x="6653893" y="4314000"/>
            <a:ext cx="30824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title" idx="4"/>
          </p:nvPr>
        </p:nvSpPr>
        <p:spPr>
          <a:xfrm>
            <a:off x="4165767" y="574233"/>
            <a:ext cx="70736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98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6"/>
          <p:cNvGrpSpPr/>
          <p:nvPr/>
        </p:nvGrpSpPr>
        <p:grpSpPr>
          <a:xfrm>
            <a:off x="5954428" y="-3249808"/>
            <a:ext cx="11534169" cy="12932119"/>
            <a:chOff x="230400" y="228225"/>
            <a:chExt cx="4651375" cy="5215125"/>
          </a:xfrm>
        </p:grpSpPr>
        <p:sp>
          <p:nvSpPr>
            <p:cNvPr id="216" name="Google Shape;216;p6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6"/>
          <p:cNvSpPr/>
          <p:nvPr/>
        </p:nvSpPr>
        <p:spPr>
          <a:xfrm>
            <a:off x="-25200" y="0"/>
            <a:ext cx="11638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6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10287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550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7"/>
          <p:cNvGrpSpPr/>
          <p:nvPr/>
        </p:nvGrpSpPr>
        <p:grpSpPr>
          <a:xfrm>
            <a:off x="4212571" y="-1713031"/>
            <a:ext cx="9353605" cy="10487269"/>
            <a:chOff x="230400" y="228225"/>
            <a:chExt cx="4651375" cy="5215125"/>
          </a:xfrm>
        </p:grpSpPr>
        <p:sp>
          <p:nvSpPr>
            <p:cNvPr id="264" name="Google Shape;264;p7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7"/>
          <p:cNvSpPr/>
          <p:nvPr/>
        </p:nvSpPr>
        <p:spPr>
          <a:xfrm>
            <a:off x="-25200" y="0"/>
            <a:ext cx="7069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7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7"/>
          <p:cNvSpPr txBox="1">
            <a:spLocks noGrp="1"/>
          </p:cNvSpPr>
          <p:nvPr>
            <p:ph type="subTitle" idx="1"/>
          </p:nvPr>
        </p:nvSpPr>
        <p:spPr>
          <a:xfrm>
            <a:off x="952400" y="2158933"/>
            <a:ext cx="51436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naheim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0" name="Google Shape;310;p7"/>
          <p:cNvSpPr txBox="1">
            <a:spLocks noGrp="1"/>
          </p:cNvSpPr>
          <p:nvPr>
            <p:ph type="title"/>
          </p:nvPr>
        </p:nvSpPr>
        <p:spPr>
          <a:xfrm>
            <a:off x="952400" y="574233"/>
            <a:ext cx="4661200" cy="1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934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8"/>
          <p:cNvGrpSpPr/>
          <p:nvPr/>
        </p:nvGrpSpPr>
        <p:grpSpPr>
          <a:xfrm>
            <a:off x="5611104" y="-1933997"/>
            <a:ext cx="9353605" cy="10487269"/>
            <a:chOff x="230400" y="228225"/>
            <a:chExt cx="4651375" cy="5215125"/>
          </a:xfrm>
        </p:grpSpPr>
        <p:sp>
          <p:nvSpPr>
            <p:cNvPr id="313" name="Google Shape;313;p8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8"/>
          <p:cNvGrpSpPr/>
          <p:nvPr/>
        </p:nvGrpSpPr>
        <p:grpSpPr>
          <a:xfrm flipH="1">
            <a:off x="-3431296" y="-1705397"/>
            <a:ext cx="9353605" cy="10487269"/>
            <a:chOff x="230400" y="228225"/>
            <a:chExt cx="4651375" cy="5215125"/>
          </a:xfrm>
        </p:grpSpPr>
        <p:sp>
          <p:nvSpPr>
            <p:cNvPr id="357" name="Google Shape;357;p8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8"/>
          <p:cNvSpPr/>
          <p:nvPr/>
        </p:nvSpPr>
        <p:spPr>
          <a:xfrm>
            <a:off x="2057600" y="0"/>
            <a:ext cx="8076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1" name="Google Shape;401;p8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8"/>
          <p:cNvSpPr txBox="1">
            <a:spLocks noGrp="1"/>
          </p:cNvSpPr>
          <p:nvPr>
            <p:ph type="title"/>
          </p:nvPr>
        </p:nvSpPr>
        <p:spPr>
          <a:xfrm>
            <a:off x="2865000" y="1828800"/>
            <a:ext cx="6462000" cy="2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subTitle" idx="1"/>
          </p:nvPr>
        </p:nvSpPr>
        <p:spPr>
          <a:xfrm>
            <a:off x="5371185" y="5982267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subTitle" idx="2"/>
          </p:nvPr>
        </p:nvSpPr>
        <p:spPr>
          <a:xfrm>
            <a:off x="7776197" y="5982267"/>
            <a:ext cx="15876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05" name="Google Shape;405;p8"/>
          <p:cNvSpPr txBox="1">
            <a:spLocks noGrp="1"/>
          </p:cNvSpPr>
          <p:nvPr>
            <p:ph type="subTitle" idx="3"/>
          </p:nvPr>
        </p:nvSpPr>
        <p:spPr>
          <a:xfrm>
            <a:off x="3035184" y="575800"/>
            <a:ext cx="1930800" cy="3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848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9"/>
          <p:cNvGrpSpPr/>
          <p:nvPr/>
        </p:nvGrpSpPr>
        <p:grpSpPr>
          <a:xfrm rot="5400000">
            <a:off x="1509511" y="-5558857"/>
            <a:ext cx="9353605" cy="17736988"/>
            <a:chOff x="230400" y="228225"/>
            <a:chExt cx="4651375" cy="5215125"/>
          </a:xfrm>
        </p:grpSpPr>
        <p:sp>
          <p:nvSpPr>
            <p:cNvPr id="408" name="Google Shape;408;p9"/>
            <p:cNvSpPr/>
            <p:nvPr/>
          </p:nvSpPr>
          <p:spPr>
            <a:xfrm>
              <a:off x="3299425" y="609050"/>
              <a:ext cx="196975" cy="145150"/>
            </a:xfrm>
            <a:custGeom>
              <a:avLst/>
              <a:gdLst/>
              <a:ahLst/>
              <a:cxnLst/>
              <a:rect l="l" t="t" r="r" b="b"/>
              <a:pathLst>
                <a:path w="7879" h="5806" extrusionOk="0">
                  <a:moveTo>
                    <a:pt x="7878" y="5806"/>
                  </a:moveTo>
                  <a:cubicBezTo>
                    <a:pt x="7234" y="3827"/>
                    <a:pt x="6478" y="1895"/>
                    <a:pt x="5619" y="0"/>
                  </a:cubicBezTo>
                  <a:cubicBezTo>
                    <a:pt x="3398" y="1018"/>
                    <a:pt x="2259" y="1540"/>
                    <a:pt x="0" y="2586"/>
                  </a:cubicBezTo>
                  <a:cubicBezTo>
                    <a:pt x="2679" y="3575"/>
                    <a:pt x="5274" y="4639"/>
                    <a:pt x="7878" y="58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1627700" y="5094475"/>
              <a:ext cx="273050" cy="137225"/>
            </a:xfrm>
            <a:custGeom>
              <a:avLst/>
              <a:gdLst/>
              <a:ahLst/>
              <a:cxnLst/>
              <a:rect l="l" t="t" r="r" b="b"/>
              <a:pathLst>
                <a:path w="10922" h="5489" extrusionOk="0">
                  <a:moveTo>
                    <a:pt x="1" y="0"/>
                  </a:moveTo>
                  <a:cubicBezTo>
                    <a:pt x="1214" y="1849"/>
                    <a:pt x="2446" y="3669"/>
                    <a:pt x="3697" y="5489"/>
                  </a:cubicBezTo>
                  <a:cubicBezTo>
                    <a:pt x="6180" y="3958"/>
                    <a:pt x="8588" y="2306"/>
                    <a:pt x="10922" y="533"/>
                  </a:cubicBezTo>
                  <a:cubicBezTo>
                    <a:pt x="7263" y="495"/>
                    <a:pt x="3641" y="355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38125" y="2006100"/>
              <a:ext cx="148425" cy="209350"/>
            </a:xfrm>
            <a:custGeom>
              <a:avLst/>
              <a:gdLst/>
              <a:ahLst/>
              <a:cxnLst/>
              <a:rect l="l" t="t" r="r" b="b"/>
              <a:pathLst>
                <a:path w="5937" h="8374" extrusionOk="0">
                  <a:moveTo>
                    <a:pt x="5936" y="1"/>
                  </a:moveTo>
                  <a:cubicBezTo>
                    <a:pt x="3958" y="897"/>
                    <a:pt x="1979" y="1793"/>
                    <a:pt x="0" y="2689"/>
                  </a:cubicBezTo>
                  <a:cubicBezTo>
                    <a:pt x="868" y="4696"/>
                    <a:pt x="1960" y="6600"/>
                    <a:pt x="3239" y="8373"/>
                  </a:cubicBezTo>
                  <a:cubicBezTo>
                    <a:pt x="4042" y="5526"/>
                    <a:pt x="4919" y="2782"/>
                    <a:pt x="593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4719350" y="3681325"/>
              <a:ext cx="162425" cy="258800"/>
            </a:xfrm>
            <a:custGeom>
              <a:avLst/>
              <a:gdLst/>
              <a:ahLst/>
              <a:cxnLst/>
              <a:rect l="l" t="t" r="r" b="b"/>
              <a:pathLst>
                <a:path w="6497" h="10352" extrusionOk="0">
                  <a:moveTo>
                    <a:pt x="3099" y="0"/>
                  </a:moveTo>
                  <a:cubicBezTo>
                    <a:pt x="2203" y="3500"/>
                    <a:pt x="1177" y="6926"/>
                    <a:pt x="0" y="10351"/>
                  </a:cubicBezTo>
                  <a:cubicBezTo>
                    <a:pt x="2119" y="9185"/>
                    <a:pt x="4313" y="8186"/>
                    <a:pt x="6497" y="7169"/>
                  </a:cubicBezTo>
                  <a:cubicBezTo>
                    <a:pt x="5424" y="4751"/>
                    <a:pt x="4294" y="2362"/>
                    <a:pt x="309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3496125" y="754175"/>
              <a:ext cx="1384950" cy="2927175"/>
            </a:xfrm>
            <a:custGeom>
              <a:avLst/>
              <a:gdLst/>
              <a:ahLst/>
              <a:cxnLst/>
              <a:rect l="l" t="t" r="r" b="b"/>
              <a:pathLst>
                <a:path w="55398" h="117087" extrusionOk="0">
                  <a:moveTo>
                    <a:pt x="43432" y="41238"/>
                  </a:moveTo>
                  <a:cubicBezTo>
                    <a:pt x="46409" y="51608"/>
                    <a:pt x="49424" y="62174"/>
                    <a:pt x="49191" y="73459"/>
                  </a:cubicBezTo>
                  <a:cubicBezTo>
                    <a:pt x="48939" y="85145"/>
                    <a:pt x="48556" y="96822"/>
                    <a:pt x="47371" y="108452"/>
                  </a:cubicBezTo>
                  <a:cubicBezTo>
                    <a:pt x="48976" y="111308"/>
                    <a:pt x="50554" y="114165"/>
                    <a:pt x="52028" y="117086"/>
                  </a:cubicBezTo>
                  <a:cubicBezTo>
                    <a:pt x="54931" y="104495"/>
                    <a:pt x="55398" y="92099"/>
                    <a:pt x="55099" y="79228"/>
                  </a:cubicBezTo>
                  <a:cubicBezTo>
                    <a:pt x="54810" y="66739"/>
                    <a:pt x="51524" y="55361"/>
                    <a:pt x="49518" y="43152"/>
                  </a:cubicBezTo>
                  <a:cubicBezTo>
                    <a:pt x="48500" y="36991"/>
                    <a:pt x="47464" y="30962"/>
                    <a:pt x="43460" y="25987"/>
                  </a:cubicBezTo>
                  <a:cubicBezTo>
                    <a:pt x="39848" y="21488"/>
                    <a:pt x="34807" y="18557"/>
                    <a:pt x="29748" y="16046"/>
                  </a:cubicBezTo>
                  <a:cubicBezTo>
                    <a:pt x="24558" y="13470"/>
                    <a:pt x="19182" y="11379"/>
                    <a:pt x="14235" y="8317"/>
                  </a:cubicBezTo>
                  <a:cubicBezTo>
                    <a:pt x="9521" y="5396"/>
                    <a:pt x="5051" y="2362"/>
                    <a:pt x="1" y="1"/>
                  </a:cubicBezTo>
                  <a:cubicBezTo>
                    <a:pt x="701" y="2064"/>
                    <a:pt x="1289" y="4164"/>
                    <a:pt x="1765" y="6283"/>
                  </a:cubicBezTo>
                  <a:cubicBezTo>
                    <a:pt x="9633" y="10903"/>
                    <a:pt x="17007" y="16093"/>
                    <a:pt x="24997" y="20554"/>
                  </a:cubicBezTo>
                  <a:cubicBezTo>
                    <a:pt x="33752" y="25445"/>
                    <a:pt x="40688" y="31680"/>
                    <a:pt x="43432" y="4123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86525" y="228225"/>
              <a:ext cx="2912925" cy="1777900"/>
            </a:xfrm>
            <a:custGeom>
              <a:avLst/>
              <a:gdLst/>
              <a:ahLst/>
              <a:cxnLst/>
              <a:rect l="l" t="t" r="r" b="b"/>
              <a:pathLst>
                <a:path w="116517" h="71116" extrusionOk="0">
                  <a:moveTo>
                    <a:pt x="32324" y="17847"/>
                  </a:moveTo>
                  <a:cubicBezTo>
                    <a:pt x="41117" y="6263"/>
                    <a:pt x="56872" y="6263"/>
                    <a:pt x="70481" y="9549"/>
                  </a:cubicBezTo>
                  <a:cubicBezTo>
                    <a:pt x="77864" y="11341"/>
                    <a:pt x="84977" y="14029"/>
                    <a:pt x="92257" y="16185"/>
                  </a:cubicBezTo>
                  <a:cubicBezTo>
                    <a:pt x="98362" y="17996"/>
                    <a:pt x="104709" y="18519"/>
                    <a:pt x="110776" y="20460"/>
                  </a:cubicBezTo>
                  <a:cubicBezTo>
                    <a:pt x="112689" y="19583"/>
                    <a:pt x="114603" y="18696"/>
                    <a:pt x="116516" y="17819"/>
                  </a:cubicBezTo>
                  <a:cubicBezTo>
                    <a:pt x="110515" y="15681"/>
                    <a:pt x="104354" y="14906"/>
                    <a:pt x="98222" y="13404"/>
                  </a:cubicBezTo>
                  <a:cubicBezTo>
                    <a:pt x="90475" y="11518"/>
                    <a:pt x="83082" y="8214"/>
                    <a:pt x="75456" y="5881"/>
                  </a:cubicBezTo>
                  <a:cubicBezTo>
                    <a:pt x="60699" y="1382"/>
                    <a:pt x="45065" y="0"/>
                    <a:pt x="34060" y="12368"/>
                  </a:cubicBezTo>
                  <a:cubicBezTo>
                    <a:pt x="26285" y="21104"/>
                    <a:pt x="22626" y="32650"/>
                    <a:pt x="16634" y="42787"/>
                  </a:cubicBezTo>
                  <a:cubicBezTo>
                    <a:pt x="11005" y="52298"/>
                    <a:pt x="4005" y="60680"/>
                    <a:pt x="0" y="71116"/>
                  </a:cubicBezTo>
                  <a:cubicBezTo>
                    <a:pt x="2035" y="70201"/>
                    <a:pt x="4070" y="69277"/>
                    <a:pt x="6105" y="68353"/>
                  </a:cubicBezTo>
                  <a:cubicBezTo>
                    <a:pt x="9400" y="59868"/>
                    <a:pt x="15560" y="52849"/>
                    <a:pt x="19648" y="44747"/>
                  </a:cubicBezTo>
                  <a:cubicBezTo>
                    <a:pt x="24110" y="35927"/>
                    <a:pt x="26602" y="25370"/>
                    <a:pt x="32324" y="178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1900725" y="3940100"/>
              <a:ext cx="2818650" cy="1503250"/>
            </a:xfrm>
            <a:custGeom>
              <a:avLst/>
              <a:gdLst/>
              <a:ahLst/>
              <a:cxnLst/>
              <a:rect l="l" t="t" r="r" b="b"/>
              <a:pathLst>
                <a:path w="112746" h="60130" extrusionOk="0">
                  <a:moveTo>
                    <a:pt x="70043" y="39744"/>
                  </a:moveTo>
                  <a:cubicBezTo>
                    <a:pt x="59542" y="44747"/>
                    <a:pt x="51804" y="52513"/>
                    <a:pt x="39427" y="49060"/>
                  </a:cubicBezTo>
                  <a:cubicBezTo>
                    <a:pt x="33743" y="47473"/>
                    <a:pt x="28572" y="44523"/>
                    <a:pt x="23027" y="42563"/>
                  </a:cubicBezTo>
                  <a:cubicBezTo>
                    <a:pt x="17679" y="40678"/>
                    <a:pt x="12629" y="40650"/>
                    <a:pt x="7020" y="40855"/>
                  </a:cubicBezTo>
                  <a:cubicBezTo>
                    <a:pt x="4761" y="42909"/>
                    <a:pt x="2427" y="44869"/>
                    <a:pt x="1" y="46708"/>
                  </a:cubicBezTo>
                  <a:cubicBezTo>
                    <a:pt x="5722" y="46736"/>
                    <a:pt x="11808" y="46315"/>
                    <a:pt x="17408" y="47697"/>
                  </a:cubicBezTo>
                  <a:cubicBezTo>
                    <a:pt x="24091" y="49340"/>
                    <a:pt x="29925" y="53568"/>
                    <a:pt x="36188" y="56275"/>
                  </a:cubicBezTo>
                  <a:cubicBezTo>
                    <a:pt x="41518" y="58590"/>
                    <a:pt x="47156" y="60130"/>
                    <a:pt x="52803" y="58039"/>
                  </a:cubicBezTo>
                  <a:cubicBezTo>
                    <a:pt x="58804" y="55827"/>
                    <a:pt x="63817" y="50301"/>
                    <a:pt x="68895" y="46680"/>
                  </a:cubicBezTo>
                  <a:cubicBezTo>
                    <a:pt x="77939" y="40239"/>
                    <a:pt x="88337" y="35889"/>
                    <a:pt x="96262" y="27526"/>
                  </a:cubicBezTo>
                  <a:cubicBezTo>
                    <a:pt x="103580" y="19788"/>
                    <a:pt x="109003" y="9969"/>
                    <a:pt x="112745" y="0"/>
                  </a:cubicBezTo>
                  <a:cubicBezTo>
                    <a:pt x="110617" y="1232"/>
                    <a:pt x="108564" y="2586"/>
                    <a:pt x="106594" y="4051"/>
                  </a:cubicBezTo>
                  <a:cubicBezTo>
                    <a:pt x="100005" y="22131"/>
                    <a:pt x="86601" y="31848"/>
                    <a:pt x="70043" y="397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30400" y="2215425"/>
              <a:ext cx="1397325" cy="2879075"/>
            </a:xfrm>
            <a:custGeom>
              <a:avLst/>
              <a:gdLst/>
              <a:ahLst/>
              <a:cxnLst/>
              <a:rect l="l" t="t" r="r" b="b"/>
              <a:pathLst>
                <a:path w="55893" h="115163" extrusionOk="0">
                  <a:moveTo>
                    <a:pt x="25809" y="69603"/>
                  </a:moveTo>
                  <a:cubicBezTo>
                    <a:pt x="27770" y="58356"/>
                    <a:pt x="16429" y="48257"/>
                    <a:pt x="12182" y="37401"/>
                  </a:cubicBezTo>
                  <a:cubicBezTo>
                    <a:pt x="8140" y="27087"/>
                    <a:pt x="7169" y="16456"/>
                    <a:pt x="8336" y="5470"/>
                  </a:cubicBezTo>
                  <a:cubicBezTo>
                    <a:pt x="6619" y="3734"/>
                    <a:pt x="4948" y="2007"/>
                    <a:pt x="3548" y="0"/>
                  </a:cubicBezTo>
                  <a:cubicBezTo>
                    <a:pt x="514" y="11556"/>
                    <a:pt x="1" y="23298"/>
                    <a:pt x="3511" y="34816"/>
                  </a:cubicBezTo>
                  <a:cubicBezTo>
                    <a:pt x="5387" y="40976"/>
                    <a:pt x="8280" y="46735"/>
                    <a:pt x="11939" y="52000"/>
                  </a:cubicBezTo>
                  <a:cubicBezTo>
                    <a:pt x="15981" y="57796"/>
                    <a:pt x="18968" y="62230"/>
                    <a:pt x="18352" y="69258"/>
                  </a:cubicBezTo>
                  <a:cubicBezTo>
                    <a:pt x="17801" y="75484"/>
                    <a:pt x="14011" y="82456"/>
                    <a:pt x="14627" y="89130"/>
                  </a:cubicBezTo>
                  <a:cubicBezTo>
                    <a:pt x="15122" y="94534"/>
                    <a:pt x="18669" y="98427"/>
                    <a:pt x="22991" y="101246"/>
                  </a:cubicBezTo>
                  <a:cubicBezTo>
                    <a:pt x="28526" y="104858"/>
                    <a:pt x="34891" y="106846"/>
                    <a:pt x="40706" y="109898"/>
                  </a:cubicBezTo>
                  <a:cubicBezTo>
                    <a:pt x="45831" y="112577"/>
                    <a:pt x="50124" y="114332"/>
                    <a:pt x="55893" y="115162"/>
                  </a:cubicBezTo>
                  <a:cubicBezTo>
                    <a:pt x="54623" y="113268"/>
                    <a:pt x="53391" y="111336"/>
                    <a:pt x="52215" y="109375"/>
                  </a:cubicBezTo>
                  <a:cubicBezTo>
                    <a:pt x="44085" y="107201"/>
                    <a:pt x="34135" y="101936"/>
                    <a:pt x="28012" y="96028"/>
                  </a:cubicBezTo>
                  <a:cubicBezTo>
                    <a:pt x="20246" y="88514"/>
                    <a:pt x="24279" y="78321"/>
                    <a:pt x="25809" y="696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447325" y="4791350"/>
              <a:ext cx="802525" cy="191150"/>
            </a:xfrm>
            <a:custGeom>
              <a:avLst/>
              <a:gdLst/>
              <a:ahLst/>
              <a:cxnLst/>
              <a:rect l="l" t="t" r="r" b="b"/>
              <a:pathLst>
                <a:path w="32101" h="7646" extrusionOk="0">
                  <a:moveTo>
                    <a:pt x="1" y="1"/>
                  </a:moveTo>
                  <a:cubicBezTo>
                    <a:pt x="1130" y="2147"/>
                    <a:pt x="2278" y="4266"/>
                    <a:pt x="3538" y="6338"/>
                  </a:cubicBezTo>
                  <a:cubicBezTo>
                    <a:pt x="10744" y="7645"/>
                    <a:pt x="17884" y="7178"/>
                    <a:pt x="25146" y="6805"/>
                  </a:cubicBezTo>
                  <a:cubicBezTo>
                    <a:pt x="27498" y="4649"/>
                    <a:pt x="29804" y="2446"/>
                    <a:pt x="32100" y="234"/>
                  </a:cubicBezTo>
                  <a:cubicBezTo>
                    <a:pt x="21291" y="934"/>
                    <a:pt x="10539" y="378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3010525" y="739725"/>
              <a:ext cx="562650" cy="343275"/>
            </a:xfrm>
            <a:custGeom>
              <a:avLst/>
              <a:gdLst/>
              <a:ahLst/>
              <a:cxnLst/>
              <a:rect l="l" t="t" r="r" b="b"/>
              <a:pathLst>
                <a:path w="22506" h="13731" extrusionOk="0">
                  <a:moveTo>
                    <a:pt x="22505" y="13730"/>
                  </a:moveTo>
                  <a:cubicBezTo>
                    <a:pt x="22150" y="11434"/>
                    <a:pt x="21730" y="9119"/>
                    <a:pt x="21198" y="6861"/>
                  </a:cubicBezTo>
                  <a:cubicBezTo>
                    <a:pt x="16298" y="4088"/>
                    <a:pt x="11146" y="1792"/>
                    <a:pt x="5816" y="0"/>
                  </a:cubicBezTo>
                  <a:cubicBezTo>
                    <a:pt x="3884" y="887"/>
                    <a:pt x="1942" y="1774"/>
                    <a:pt x="1" y="2651"/>
                  </a:cubicBezTo>
                  <a:cubicBezTo>
                    <a:pt x="8224" y="4985"/>
                    <a:pt x="15514" y="8774"/>
                    <a:pt x="22505" y="137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438800" y="1867250"/>
              <a:ext cx="252025" cy="619575"/>
            </a:xfrm>
            <a:custGeom>
              <a:avLst/>
              <a:gdLst/>
              <a:ahLst/>
              <a:cxnLst/>
              <a:rect l="l" t="t" r="r" b="b"/>
              <a:pathLst>
                <a:path w="10081" h="24783" extrusionOk="0">
                  <a:moveTo>
                    <a:pt x="10081" y="1"/>
                  </a:moveTo>
                  <a:cubicBezTo>
                    <a:pt x="8065" y="944"/>
                    <a:pt x="6039" y="1868"/>
                    <a:pt x="4004" y="2792"/>
                  </a:cubicBezTo>
                  <a:cubicBezTo>
                    <a:pt x="1998" y="8233"/>
                    <a:pt x="728" y="13647"/>
                    <a:pt x="0" y="19397"/>
                  </a:cubicBezTo>
                  <a:cubicBezTo>
                    <a:pt x="2044" y="21320"/>
                    <a:pt x="4210" y="23121"/>
                    <a:pt x="6469" y="24783"/>
                  </a:cubicBezTo>
                  <a:cubicBezTo>
                    <a:pt x="6133" y="16121"/>
                    <a:pt x="6777" y="8056"/>
                    <a:pt x="1008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4419500" y="3211125"/>
              <a:ext cx="260900" cy="962575"/>
            </a:xfrm>
            <a:custGeom>
              <a:avLst/>
              <a:gdLst/>
              <a:ahLst/>
              <a:cxnLst/>
              <a:rect l="l" t="t" r="r" b="b"/>
              <a:pathLst>
                <a:path w="10436" h="38503" extrusionOk="0">
                  <a:moveTo>
                    <a:pt x="0" y="38503"/>
                  </a:moveTo>
                  <a:cubicBezTo>
                    <a:pt x="1876" y="36655"/>
                    <a:pt x="3790" y="34844"/>
                    <a:pt x="5843" y="33210"/>
                  </a:cubicBezTo>
                  <a:cubicBezTo>
                    <a:pt x="8214" y="25678"/>
                    <a:pt x="9540" y="18024"/>
                    <a:pt x="10436" y="10174"/>
                  </a:cubicBezTo>
                  <a:cubicBezTo>
                    <a:pt x="8494" y="6758"/>
                    <a:pt x="6487" y="3370"/>
                    <a:pt x="4471" y="0"/>
                  </a:cubicBezTo>
                  <a:cubicBezTo>
                    <a:pt x="4210" y="12900"/>
                    <a:pt x="4518" y="26257"/>
                    <a:pt x="0" y="3850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600500" y="2486800"/>
              <a:ext cx="846850" cy="2304800"/>
            </a:xfrm>
            <a:custGeom>
              <a:avLst/>
              <a:gdLst/>
              <a:ahLst/>
              <a:cxnLst/>
              <a:rect l="l" t="t" r="r" b="b"/>
              <a:pathLst>
                <a:path w="33874" h="92192" extrusionOk="0">
                  <a:moveTo>
                    <a:pt x="21497" y="59757"/>
                  </a:moveTo>
                  <a:cubicBezTo>
                    <a:pt x="22654" y="49573"/>
                    <a:pt x="18295" y="41126"/>
                    <a:pt x="14748" y="31792"/>
                  </a:cubicBezTo>
                  <a:cubicBezTo>
                    <a:pt x="11537" y="23326"/>
                    <a:pt x="8915" y="14664"/>
                    <a:pt x="7879" y="5629"/>
                  </a:cubicBezTo>
                  <a:cubicBezTo>
                    <a:pt x="5256" y="3762"/>
                    <a:pt x="2614" y="1905"/>
                    <a:pt x="1" y="1"/>
                  </a:cubicBezTo>
                  <a:cubicBezTo>
                    <a:pt x="542" y="10175"/>
                    <a:pt x="2315" y="19630"/>
                    <a:pt x="6292" y="29048"/>
                  </a:cubicBezTo>
                  <a:cubicBezTo>
                    <a:pt x="8355" y="33948"/>
                    <a:pt x="10865" y="38634"/>
                    <a:pt x="13442" y="43282"/>
                  </a:cubicBezTo>
                  <a:cubicBezTo>
                    <a:pt x="16690" y="49153"/>
                    <a:pt x="17931" y="52569"/>
                    <a:pt x="16746" y="59280"/>
                  </a:cubicBezTo>
                  <a:cubicBezTo>
                    <a:pt x="15523" y="66188"/>
                    <a:pt x="13796" y="73440"/>
                    <a:pt x="17894" y="79815"/>
                  </a:cubicBezTo>
                  <a:cubicBezTo>
                    <a:pt x="21515" y="85434"/>
                    <a:pt x="28105" y="89252"/>
                    <a:pt x="33874" y="92192"/>
                  </a:cubicBezTo>
                  <a:cubicBezTo>
                    <a:pt x="32614" y="89728"/>
                    <a:pt x="31456" y="87208"/>
                    <a:pt x="30429" y="84631"/>
                  </a:cubicBezTo>
                  <a:cubicBezTo>
                    <a:pt x="21842" y="77715"/>
                    <a:pt x="20274" y="70509"/>
                    <a:pt x="21497" y="597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690800" y="339300"/>
              <a:ext cx="2319750" cy="1527975"/>
            </a:xfrm>
            <a:custGeom>
              <a:avLst/>
              <a:gdLst/>
              <a:ahLst/>
              <a:cxnLst/>
              <a:rect l="l" t="t" r="r" b="b"/>
              <a:pathLst>
                <a:path w="92790" h="61119" extrusionOk="0">
                  <a:moveTo>
                    <a:pt x="19976" y="25743"/>
                  </a:moveTo>
                  <a:cubicBezTo>
                    <a:pt x="30131" y="0"/>
                    <a:pt x="67877" y="18892"/>
                    <a:pt x="86751" y="21412"/>
                  </a:cubicBezTo>
                  <a:cubicBezTo>
                    <a:pt x="88758" y="20497"/>
                    <a:pt x="90774" y="19583"/>
                    <a:pt x="92790" y="18668"/>
                  </a:cubicBezTo>
                  <a:cubicBezTo>
                    <a:pt x="87077" y="17203"/>
                    <a:pt x="81281" y="16521"/>
                    <a:pt x="75587" y="14841"/>
                  </a:cubicBezTo>
                  <a:cubicBezTo>
                    <a:pt x="68270" y="12694"/>
                    <a:pt x="60989" y="10342"/>
                    <a:pt x="53447" y="9026"/>
                  </a:cubicBezTo>
                  <a:cubicBezTo>
                    <a:pt x="41649" y="6963"/>
                    <a:pt x="25735" y="7131"/>
                    <a:pt x="19565" y="19331"/>
                  </a:cubicBezTo>
                  <a:cubicBezTo>
                    <a:pt x="15962" y="26462"/>
                    <a:pt x="13834" y="34480"/>
                    <a:pt x="10614" y="41919"/>
                  </a:cubicBezTo>
                  <a:cubicBezTo>
                    <a:pt x="7664" y="48723"/>
                    <a:pt x="3090" y="54464"/>
                    <a:pt x="1" y="61119"/>
                  </a:cubicBezTo>
                  <a:cubicBezTo>
                    <a:pt x="2101" y="60148"/>
                    <a:pt x="4211" y="59168"/>
                    <a:pt x="6311" y="58207"/>
                  </a:cubicBezTo>
                  <a:cubicBezTo>
                    <a:pt x="13012" y="48294"/>
                    <a:pt x="15673" y="36655"/>
                    <a:pt x="19976" y="257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249825" y="4173675"/>
              <a:ext cx="2169700" cy="838225"/>
            </a:xfrm>
            <a:custGeom>
              <a:avLst/>
              <a:gdLst/>
              <a:ahLst/>
              <a:cxnLst/>
              <a:rect l="l" t="t" r="r" b="b"/>
              <a:pathLst>
                <a:path w="86788" h="33529" extrusionOk="0">
                  <a:moveTo>
                    <a:pt x="59803" y="19630"/>
                  </a:moveTo>
                  <a:cubicBezTo>
                    <a:pt x="51178" y="23009"/>
                    <a:pt x="42292" y="25604"/>
                    <a:pt x="32800" y="24820"/>
                  </a:cubicBezTo>
                  <a:cubicBezTo>
                    <a:pt x="24044" y="24101"/>
                    <a:pt x="16157" y="20171"/>
                    <a:pt x="7589" y="18706"/>
                  </a:cubicBezTo>
                  <a:cubicBezTo>
                    <a:pt x="4770" y="20451"/>
                    <a:pt x="2408" y="22682"/>
                    <a:pt x="0" y="24950"/>
                  </a:cubicBezTo>
                  <a:cubicBezTo>
                    <a:pt x="10155" y="24409"/>
                    <a:pt x="18911" y="30653"/>
                    <a:pt x="28767" y="32053"/>
                  </a:cubicBezTo>
                  <a:cubicBezTo>
                    <a:pt x="39100" y="33528"/>
                    <a:pt x="48593" y="28488"/>
                    <a:pt x="57824" y="24689"/>
                  </a:cubicBezTo>
                  <a:cubicBezTo>
                    <a:pt x="70192" y="19602"/>
                    <a:pt x="80767" y="12630"/>
                    <a:pt x="86787" y="1"/>
                  </a:cubicBezTo>
                  <a:cubicBezTo>
                    <a:pt x="84613" y="2157"/>
                    <a:pt x="82326" y="4182"/>
                    <a:pt x="79834" y="5956"/>
                  </a:cubicBezTo>
                  <a:cubicBezTo>
                    <a:pt x="74354" y="12462"/>
                    <a:pt x="67494" y="16624"/>
                    <a:pt x="59803" y="196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3573150" y="1082750"/>
              <a:ext cx="1033525" cy="2128400"/>
            </a:xfrm>
            <a:custGeom>
              <a:avLst/>
              <a:gdLst/>
              <a:ahLst/>
              <a:cxnLst/>
              <a:rect l="l" t="t" r="r" b="b"/>
              <a:pathLst>
                <a:path w="41341" h="85136" extrusionOk="0">
                  <a:moveTo>
                    <a:pt x="25724" y="27246"/>
                  </a:moveTo>
                  <a:cubicBezTo>
                    <a:pt x="31007" y="33509"/>
                    <a:pt x="36496" y="41816"/>
                    <a:pt x="35506" y="50730"/>
                  </a:cubicBezTo>
                  <a:cubicBezTo>
                    <a:pt x="34629" y="58580"/>
                    <a:pt x="32352" y="66113"/>
                    <a:pt x="31754" y="74046"/>
                  </a:cubicBezTo>
                  <a:cubicBezTo>
                    <a:pt x="33910" y="77761"/>
                    <a:pt x="36122" y="81448"/>
                    <a:pt x="38325" y="85135"/>
                  </a:cubicBezTo>
                  <a:cubicBezTo>
                    <a:pt x="38661" y="75073"/>
                    <a:pt x="39763" y="65179"/>
                    <a:pt x="40565" y="55173"/>
                  </a:cubicBezTo>
                  <a:cubicBezTo>
                    <a:pt x="41340" y="45428"/>
                    <a:pt x="37933" y="35254"/>
                    <a:pt x="33378" y="27227"/>
                  </a:cubicBezTo>
                  <a:cubicBezTo>
                    <a:pt x="29710" y="20759"/>
                    <a:pt x="23951" y="16064"/>
                    <a:pt x="17483" y="12013"/>
                  </a:cubicBezTo>
                  <a:cubicBezTo>
                    <a:pt x="11415" y="8214"/>
                    <a:pt x="5759" y="4247"/>
                    <a:pt x="0" y="0"/>
                  </a:cubicBezTo>
                  <a:cubicBezTo>
                    <a:pt x="373" y="2520"/>
                    <a:pt x="709" y="5040"/>
                    <a:pt x="1045" y="7561"/>
                  </a:cubicBezTo>
                  <a:cubicBezTo>
                    <a:pt x="8905" y="14748"/>
                    <a:pt x="18985" y="19256"/>
                    <a:pt x="25724" y="272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99450" y="1702750"/>
              <a:ext cx="318775" cy="1089525"/>
            </a:xfrm>
            <a:custGeom>
              <a:avLst/>
              <a:gdLst/>
              <a:ahLst/>
              <a:cxnLst/>
              <a:rect l="l" t="t" r="r" b="b"/>
              <a:pathLst>
                <a:path w="12751" h="43581" extrusionOk="0">
                  <a:moveTo>
                    <a:pt x="12750" y="0"/>
                  </a:moveTo>
                  <a:cubicBezTo>
                    <a:pt x="10566" y="1354"/>
                    <a:pt x="8298" y="2577"/>
                    <a:pt x="5965" y="3659"/>
                  </a:cubicBezTo>
                  <a:cubicBezTo>
                    <a:pt x="0" y="14571"/>
                    <a:pt x="2268" y="25249"/>
                    <a:pt x="3921" y="36991"/>
                  </a:cubicBezTo>
                  <a:cubicBezTo>
                    <a:pt x="6833" y="39082"/>
                    <a:pt x="9680" y="41247"/>
                    <a:pt x="12414" y="43581"/>
                  </a:cubicBezTo>
                  <a:cubicBezTo>
                    <a:pt x="11108" y="36020"/>
                    <a:pt x="8662" y="28758"/>
                    <a:pt x="7374" y="21235"/>
                  </a:cubicBezTo>
                  <a:cubicBezTo>
                    <a:pt x="5918" y="12723"/>
                    <a:pt x="8756" y="7225"/>
                    <a:pt x="1275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1301025" y="4370150"/>
              <a:ext cx="1404775" cy="473025"/>
            </a:xfrm>
            <a:custGeom>
              <a:avLst/>
              <a:gdLst/>
              <a:ahLst/>
              <a:cxnLst/>
              <a:rect l="l" t="t" r="r" b="b"/>
              <a:pathLst>
                <a:path w="56191" h="18921" extrusionOk="0">
                  <a:moveTo>
                    <a:pt x="0" y="1"/>
                  </a:moveTo>
                  <a:cubicBezTo>
                    <a:pt x="486" y="3165"/>
                    <a:pt x="1298" y="6283"/>
                    <a:pt x="2408" y="9288"/>
                  </a:cubicBezTo>
                  <a:cubicBezTo>
                    <a:pt x="16148" y="18921"/>
                    <a:pt x="30625" y="9111"/>
                    <a:pt x="45541" y="10847"/>
                  </a:cubicBezTo>
                  <a:cubicBezTo>
                    <a:pt x="48864" y="8980"/>
                    <a:pt x="52457" y="7608"/>
                    <a:pt x="56191" y="6805"/>
                  </a:cubicBezTo>
                  <a:cubicBezTo>
                    <a:pt x="50609" y="5219"/>
                    <a:pt x="45102" y="3650"/>
                    <a:pt x="39259" y="4472"/>
                  </a:cubicBezTo>
                  <a:cubicBezTo>
                    <a:pt x="34723" y="5107"/>
                    <a:pt x="30336" y="6591"/>
                    <a:pt x="25893" y="7692"/>
                  </a:cubicBezTo>
                  <a:cubicBezTo>
                    <a:pt x="15429" y="10259"/>
                    <a:pt x="6655" y="9307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3959325" y="2671150"/>
              <a:ext cx="435450" cy="1796350"/>
            </a:xfrm>
            <a:custGeom>
              <a:avLst/>
              <a:gdLst/>
              <a:ahLst/>
              <a:cxnLst/>
              <a:rect l="l" t="t" r="r" b="b"/>
              <a:pathLst>
                <a:path w="17418" h="71854" extrusionOk="0">
                  <a:moveTo>
                    <a:pt x="1" y="71853"/>
                  </a:moveTo>
                  <a:cubicBezTo>
                    <a:pt x="4098" y="70304"/>
                    <a:pt x="7795" y="68484"/>
                    <a:pt x="11454" y="66057"/>
                  </a:cubicBezTo>
                  <a:cubicBezTo>
                    <a:pt x="17259" y="58851"/>
                    <a:pt x="17418" y="48854"/>
                    <a:pt x="17306" y="39968"/>
                  </a:cubicBezTo>
                  <a:cubicBezTo>
                    <a:pt x="17194" y="30186"/>
                    <a:pt x="15644" y="20292"/>
                    <a:pt x="16298" y="10510"/>
                  </a:cubicBezTo>
                  <a:cubicBezTo>
                    <a:pt x="14328" y="7057"/>
                    <a:pt x="12378" y="3594"/>
                    <a:pt x="10651" y="0"/>
                  </a:cubicBezTo>
                  <a:cubicBezTo>
                    <a:pt x="7888" y="13152"/>
                    <a:pt x="11715" y="26630"/>
                    <a:pt x="12788" y="39791"/>
                  </a:cubicBezTo>
                  <a:cubicBezTo>
                    <a:pt x="13311" y="46222"/>
                    <a:pt x="13964" y="53979"/>
                    <a:pt x="11491" y="60130"/>
                  </a:cubicBezTo>
                  <a:cubicBezTo>
                    <a:pt x="9437" y="65245"/>
                    <a:pt x="4574" y="69184"/>
                    <a:pt x="1" y="718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687575" y="874600"/>
              <a:ext cx="947900" cy="603925"/>
            </a:xfrm>
            <a:custGeom>
              <a:avLst/>
              <a:gdLst/>
              <a:ahLst/>
              <a:cxnLst/>
              <a:rect l="l" t="t" r="r" b="b"/>
              <a:pathLst>
                <a:path w="37916" h="24157" extrusionOk="0">
                  <a:moveTo>
                    <a:pt x="37915" y="24156"/>
                  </a:moveTo>
                  <a:cubicBezTo>
                    <a:pt x="37234" y="21431"/>
                    <a:pt x="36814" y="18668"/>
                    <a:pt x="36468" y="15887"/>
                  </a:cubicBezTo>
                  <a:cubicBezTo>
                    <a:pt x="27601" y="8251"/>
                    <a:pt x="18435" y="2296"/>
                    <a:pt x="6880" y="0"/>
                  </a:cubicBezTo>
                  <a:cubicBezTo>
                    <a:pt x="4630" y="1036"/>
                    <a:pt x="2334" y="1960"/>
                    <a:pt x="1" y="2772"/>
                  </a:cubicBezTo>
                  <a:cubicBezTo>
                    <a:pt x="7561" y="3967"/>
                    <a:pt x="14272" y="5498"/>
                    <a:pt x="20834" y="9717"/>
                  </a:cubicBezTo>
                  <a:cubicBezTo>
                    <a:pt x="27153" y="13777"/>
                    <a:pt x="32193" y="19340"/>
                    <a:pt x="37915" y="2415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009800" y="2792250"/>
              <a:ext cx="296150" cy="1577925"/>
            </a:xfrm>
            <a:custGeom>
              <a:avLst/>
              <a:gdLst/>
              <a:ahLst/>
              <a:cxnLst/>
              <a:rect l="l" t="t" r="r" b="b"/>
              <a:pathLst>
                <a:path w="11846" h="63117" extrusionOk="0">
                  <a:moveTo>
                    <a:pt x="11705" y="48323"/>
                  </a:moveTo>
                  <a:cubicBezTo>
                    <a:pt x="10958" y="35283"/>
                    <a:pt x="10660" y="22225"/>
                    <a:pt x="8476" y="9269"/>
                  </a:cubicBezTo>
                  <a:cubicBezTo>
                    <a:pt x="5974" y="5769"/>
                    <a:pt x="3183" y="2857"/>
                    <a:pt x="0" y="1"/>
                  </a:cubicBezTo>
                  <a:cubicBezTo>
                    <a:pt x="2959" y="15943"/>
                    <a:pt x="9409" y="31596"/>
                    <a:pt x="8868" y="47968"/>
                  </a:cubicBezTo>
                  <a:cubicBezTo>
                    <a:pt x="8700" y="53111"/>
                    <a:pt x="8746" y="58609"/>
                    <a:pt x="11649" y="63117"/>
                  </a:cubicBezTo>
                  <a:cubicBezTo>
                    <a:pt x="11313" y="58758"/>
                    <a:pt x="11509" y="54539"/>
                    <a:pt x="11845" y="50189"/>
                  </a:cubicBezTo>
                  <a:cubicBezTo>
                    <a:pt x="11780" y="49573"/>
                    <a:pt x="11733" y="48948"/>
                    <a:pt x="11705" y="4832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3635450" y="1478500"/>
              <a:ext cx="709400" cy="1192675"/>
            </a:xfrm>
            <a:custGeom>
              <a:avLst/>
              <a:gdLst/>
              <a:ahLst/>
              <a:cxnLst/>
              <a:rect l="l" t="t" r="r" b="b"/>
              <a:pathLst>
                <a:path w="28376" h="47707" extrusionOk="0">
                  <a:moveTo>
                    <a:pt x="7850" y="12816"/>
                  </a:moveTo>
                  <a:cubicBezTo>
                    <a:pt x="12629" y="16699"/>
                    <a:pt x="19434" y="21469"/>
                    <a:pt x="22196" y="27302"/>
                  </a:cubicBezTo>
                  <a:cubicBezTo>
                    <a:pt x="24306" y="31755"/>
                    <a:pt x="22187" y="34769"/>
                    <a:pt x="20143" y="38690"/>
                  </a:cubicBezTo>
                  <a:cubicBezTo>
                    <a:pt x="20927" y="41845"/>
                    <a:pt x="22262" y="44766"/>
                    <a:pt x="23606" y="47706"/>
                  </a:cubicBezTo>
                  <a:cubicBezTo>
                    <a:pt x="24857" y="42433"/>
                    <a:pt x="28357" y="36506"/>
                    <a:pt x="28366" y="31055"/>
                  </a:cubicBezTo>
                  <a:cubicBezTo>
                    <a:pt x="28375" y="23578"/>
                    <a:pt x="20236" y="16438"/>
                    <a:pt x="15411" y="11985"/>
                  </a:cubicBezTo>
                  <a:cubicBezTo>
                    <a:pt x="10716" y="7645"/>
                    <a:pt x="5171" y="3977"/>
                    <a:pt x="0" y="0"/>
                  </a:cubicBezTo>
                  <a:cubicBezTo>
                    <a:pt x="859" y="3137"/>
                    <a:pt x="1932" y="6208"/>
                    <a:pt x="3211" y="9194"/>
                  </a:cubicBezTo>
                  <a:cubicBezTo>
                    <a:pt x="4751" y="10380"/>
                    <a:pt x="6319" y="11575"/>
                    <a:pt x="7850" y="1281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705775" y="4467475"/>
              <a:ext cx="1253575" cy="228225"/>
            </a:xfrm>
            <a:custGeom>
              <a:avLst/>
              <a:gdLst/>
              <a:ahLst/>
              <a:cxnLst/>
              <a:rect l="l" t="t" r="r" b="b"/>
              <a:pathLst>
                <a:path w="50143" h="9129" extrusionOk="0">
                  <a:moveTo>
                    <a:pt x="43478" y="3230"/>
                  </a:moveTo>
                  <a:cubicBezTo>
                    <a:pt x="45728" y="2324"/>
                    <a:pt x="48005" y="1270"/>
                    <a:pt x="50143" y="0"/>
                  </a:cubicBezTo>
                  <a:cubicBezTo>
                    <a:pt x="41462" y="2763"/>
                    <a:pt x="32847" y="4098"/>
                    <a:pt x="23746" y="3584"/>
                  </a:cubicBezTo>
                  <a:cubicBezTo>
                    <a:pt x="15747" y="3146"/>
                    <a:pt x="8009" y="1718"/>
                    <a:pt x="1" y="2912"/>
                  </a:cubicBezTo>
                  <a:cubicBezTo>
                    <a:pt x="15168" y="7355"/>
                    <a:pt x="28796" y="9129"/>
                    <a:pt x="43478" y="323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018200" y="766775"/>
              <a:ext cx="1669400" cy="936000"/>
            </a:xfrm>
            <a:custGeom>
              <a:avLst/>
              <a:gdLst/>
              <a:ahLst/>
              <a:cxnLst/>
              <a:rect l="l" t="t" r="r" b="b"/>
              <a:pathLst>
                <a:path w="66776" h="37440" extrusionOk="0">
                  <a:moveTo>
                    <a:pt x="9652" y="21917"/>
                  </a:moveTo>
                  <a:cubicBezTo>
                    <a:pt x="12433" y="13031"/>
                    <a:pt x="16503" y="6208"/>
                    <a:pt x="26294" y="5004"/>
                  </a:cubicBezTo>
                  <a:cubicBezTo>
                    <a:pt x="36636" y="3735"/>
                    <a:pt x="47650" y="6805"/>
                    <a:pt x="57656" y="9036"/>
                  </a:cubicBezTo>
                  <a:cubicBezTo>
                    <a:pt x="60737" y="8541"/>
                    <a:pt x="63779" y="7981"/>
                    <a:pt x="66776" y="7085"/>
                  </a:cubicBezTo>
                  <a:cubicBezTo>
                    <a:pt x="54809" y="4771"/>
                    <a:pt x="43207" y="738"/>
                    <a:pt x="30933" y="365"/>
                  </a:cubicBezTo>
                  <a:cubicBezTo>
                    <a:pt x="18976" y="1"/>
                    <a:pt x="11948" y="3651"/>
                    <a:pt x="8018" y="15281"/>
                  </a:cubicBezTo>
                  <a:cubicBezTo>
                    <a:pt x="5517" y="22701"/>
                    <a:pt x="3538" y="30402"/>
                    <a:pt x="0" y="37439"/>
                  </a:cubicBezTo>
                  <a:cubicBezTo>
                    <a:pt x="2381" y="35825"/>
                    <a:pt x="4546" y="33930"/>
                    <a:pt x="6469" y="31792"/>
                  </a:cubicBezTo>
                  <a:cubicBezTo>
                    <a:pt x="7580" y="28507"/>
                    <a:pt x="8616" y="25203"/>
                    <a:pt x="9652" y="2191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969200" y="1333125"/>
              <a:ext cx="3267850" cy="3221175"/>
            </a:xfrm>
            <a:custGeom>
              <a:avLst/>
              <a:gdLst/>
              <a:ahLst/>
              <a:cxnLst/>
              <a:rect l="l" t="t" r="r" b="b"/>
              <a:pathLst>
                <a:path w="130714" h="128847" extrusionOk="0">
                  <a:moveTo>
                    <a:pt x="114491" y="124105"/>
                  </a:moveTo>
                  <a:cubicBezTo>
                    <a:pt x="119932" y="121575"/>
                    <a:pt x="126158" y="117804"/>
                    <a:pt x="128128" y="111579"/>
                  </a:cubicBezTo>
                  <a:cubicBezTo>
                    <a:pt x="130713" y="103402"/>
                    <a:pt x="128361" y="93135"/>
                    <a:pt x="126942" y="84977"/>
                  </a:cubicBezTo>
                  <a:cubicBezTo>
                    <a:pt x="124571" y="71303"/>
                    <a:pt x="120203" y="57582"/>
                    <a:pt x="126793" y="44505"/>
                  </a:cubicBezTo>
                  <a:cubicBezTo>
                    <a:pt x="126214" y="40808"/>
                    <a:pt x="125897" y="38120"/>
                    <a:pt x="124086" y="34825"/>
                  </a:cubicBezTo>
                  <a:cubicBezTo>
                    <a:pt x="125990" y="38904"/>
                    <a:pt x="122341" y="41929"/>
                    <a:pt x="120511" y="45167"/>
                  </a:cubicBezTo>
                  <a:cubicBezTo>
                    <a:pt x="117058" y="51281"/>
                    <a:pt x="117216" y="57694"/>
                    <a:pt x="118392" y="64461"/>
                  </a:cubicBezTo>
                  <a:cubicBezTo>
                    <a:pt x="120380" y="75811"/>
                    <a:pt x="123881" y="86890"/>
                    <a:pt x="125029" y="98390"/>
                  </a:cubicBezTo>
                  <a:cubicBezTo>
                    <a:pt x="126009" y="108312"/>
                    <a:pt x="123918" y="114808"/>
                    <a:pt x="115303" y="119503"/>
                  </a:cubicBezTo>
                  <a:cubicBezTo>
                    <a:pt x="105586" y="124795"/>
                    <a:pt x="93620" y="124161"/>
                    <a:pt x="83007" y="121221"/>
                  </a:cubicBezTo>
                  <a:cubicBezTo>
                    <a:pt x="73972" y="118710"/>
                    <a:pt x="64806" y="113492"/>
                    <a:pt x="55183" y="114808"/>
                  </a:cubicBezTo>
                  <a:cubicBezTo>
                    <a:pt x="47137" y="115910"/>
                    <a:pt x="40127" y="121109"/>
                    <a:pt x="32016" y="121809"/>
                  </a:cubicBezTo>
                  <a:cubicBezTo>
                    <a:pt x="23074" y="122574"/>
                    <a:pt x="16643" y="115517"/>
                    <a:pt x="15625" y="106837"/>
                  </a:cubicBezTo>
                  <a:cubicBezTo>
                    <a:pt x="13525" y="88916"/>
                    <a:pt x="18323" y="70117"/>
                    <a:pt x="13852" y="52196"/>
                  </a:cubicBezTo>
                  <a:cubicBezTo>
                    <a:pt x="11976" y="44673"/>
                    <a:pt x="5797" y="38727"/>
                    <a:pt x="4714" y="30961"/>
                  </a:cubicBezTo>
                  <a:cubicBezTo>
                    <a:pt x="4182" y="27181"/>
                    <a:pt x="5358" y="24418"/>
                    <a:pt x="7131" y="21207"/>
                  </a:cubicBezTo>
                  <a:cubicBezTo>
                    <a:pt x="9894" y="16223"/>
                    <a:pt x="11752" y="11089"/>
                    <a:pt x="13535" y="5666"/>
                  </a:cubicBezTo>
                  <a:cubicBezTo>
                    <a:pt x="14169" y="3734"/>
                    <a:pt x="14804" y="1821"/>
                    <a:pt x="15495" y="0"/>
                  </a:cubicBezTo>
                  <a:cubicBezTo>
                    <a:pt x="13217" y="3109"/>
                    <a:pt x="10996" y="6254"/>
                    <a:pt x="8429" y="9138"/>
                  </a:cubicBezTo>
                  <a:cubicBezTo>
                    <a:pt x="6329" y="14776"/>
                    <a:pt x="2044" y="20264"/>
                    <a:pt x="822" y="26126"/>
                  </a:cubicBezTo>
                  <a:cubicBezTo>
                    <a:pt x="0" y="30093"/>
                    <a:pt x="1027" y="34200"/>
                    <a:pt x="2324" y="37934"/>
                  </a:cubicBezTo>
                  <a:cubicBezTo>
                    <a:pt x="3949" y="42601"/>
                    <a:pt x="6319" y="46988"/>
                    <a:pt x="7477" y="51813"/>
                  </a:cubicBezTo>
                  <a:cubicBezTo>
                    <a:pt x="8709" y="56966"/>
                    <a:pt x="9204" y="62407"/>
                    <a:pt x="10090" y="67644"/>
                  </a:cubicBezTo>
                  <a:cubicBezTo>
                    <a:pt x="17333" y="80039"/>
                    <a:pt x="14319" y="94889"/>
                    <a:pt x="13460" y="108564"/>
                  </a:cubicBezTo>
                  <a:cubicBezTo>
                    <a:pt x="14179" y="117403"/>
                    <a:pt x="19294" y="125626"/>
                    <a:pt x="28702" y="126140"/>
                  </a:cubicBezTo>
                  <a:cubicBezTo>
                    <a:pt x="37336" y="126616"/>
                    <a:pt x="45139" y="121463"/>
                    <a:pt x="53484" y="120147"/>
                  </a:cubicBezTo>
                  <a:cubicBezTo>
                    <a:pt x="63219" y="118607"/>
                    <a:pt x="72768" y="123433"/>
                    <a:pt x="81981" y="125841"/>
                  </a:cubicBezTo>
                  <a:cubicBezTo>
                    <a:pt x="92845" y="128669"/>
                    <a:pt x="104279" y="128846"/>
                    <a:pt x="114491" y="1241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118675" y="992675"/>
              <a:ext cx="1850250" cy="1079950"/>
            </a:xfrm>
            <a:custGeom>
              <a:avLst/>
              <a:gdLst/>
              <a:ahLst/>
              <a:cxnLst/>
              <a:rect l="l" t="t" r="r" b="b"/>
              <a:pathLst>
                <a:path w="74010" h="43198" extrusionOk="0">
                  <a:moveTo>
                    <a:pt x="61511" y="33126"/>
                  </a:moveTo>
                  <a:cubicBezTo>
                    <a:pt x="65693" y="36384"/>
                    <a:pt x="70164" y="39492"/>
                    <a:pt x="74009" y="43198"/>
                  </a:cubicBezTo>
                  <a:cubicBezTo>
                    <a:pt x="69986" y="38549"/>
                    <a:pt x="66626" y="34181"/>
                    <a:pt x="63882" y="28627"/>
                  </a:cubicBezTo>
                  <a:cubicBezTo>
                    <a:pt x="56051" y="22607"/>
                    <a:pt x="49816" y="14767"/>
                    <a:pt x="41891" y="8942"/>
                  </a:cubicBezTo>
                  <a:cubicBezTo>
                    <a:pt x="33285" y="2614"/>
                    <a:pt x="23709" y="2184"/>
                    <a:pt x="13637" y="0"/>
                  </a:cubicBezTo>
                  <a:cubicBezTo>
                    <a:pt x="9110" y="663"/>
                    <a:pt x="4555" y="999"/>
                    <a:pt x="0" y="1307"/>
                  </a:cubicBezTo>
                  <a:cubicBezTo>
                    <a:pt x="7468" y="2548"/>
                    <a:pt x="14860" y="4415"/>
                    <a:pt x="22374" y="5302"/>
                  </a:cubicBezTo>
                  <a:cubicBezTo>
                    <a:pt x="27760" y="5946"/>
                    <a:pt x="32380" y="7206"/>
                    <a:pt x="36963" y="10258"/>
                  </a:cubicBezTo>
                  <a:cubicBezTo>
                    <a:pt x="46222" y="16428"/>
                    <a:pt x="52719" y="26294"/>
                    <a:pt x="61511" y="3312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356550" y="976800"/>
              <a:ext cx="762150" cy="356350"/>
            </a:xfrm>
            <a:custGeom>
              <a:avLst/>
              <a:gdLst/>
              <a:ahLst/>
              <a:cxnLst/>
              <a:rect l="l" t="t" r="r" b="b"/>
              <a:pathLst>
                <a:path w="30486" h="14254" extrusionOk="0">
                  <a:moveTo>
                    <a:pt x="1" y="14253"/>
                  </a:moveTo>
                  <a:cubicBezTo>
                    <a:pt x="8168" y="3865"/>
                    <a:pt x="17987" y="2679"/>
                    <a:pt x="30485" y="1933"/>
                  </a:cubicBezTo>
                  <a:cubicBezTo>
                    <a:pt x="17045" y="0"/>
                    <a:pt x="5806" y="215"/>
                    <a:pt x="1" y="1425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3968900" y="2072600"/>
              <a:ext cx="102475" cy="131175"/>
            </a:xfrm>
            <a:custGeom>
              <a:avLst/>
              <a:gdLst/>
              <a:ahLst/>
              <a:cxnLst/>
              <a:rect l="l" t="t" r="r" b="b"/>
              <a:pathLst>
                <a:path w="4099" h="5247" extrusionOk="0">
                  <a:moveTo>
                    <a:pt x="0" y="1"/>
                  </a:moveTo>
                  <a:cubicBezTo>
                    <a:pt x="1419" y="1700"/>
                    <a:pt x="2866" y="3389"/>
                    <a:pt x="4098" y="5246"/>
                  </a:cubicBezTo>
                  <a:cubicBezTo>
                    <a:pt x="3155" y="3193"/>
                    <a:pt x="1531" y="1588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1117600" y="1058475"/>
              <a:ext cx="3004175" cy="3354400"/>
            </a:xfrm>
            <a:custGeom>
              <a:avLst/>
              <a:gdLst/>
              <a:ahLst/>
              <a:cxnLst/>
              <a:rect l="l" t="t" r="r" b="b"/>
              <a:pathLst>
                <a:path w="120167" h="134176" extrusionOk="0">
                  <a:moveTo>
                    <a:pt x="9633" y="22691"/>
                  </a:moveTo>
                  <a:cubicBezTo>
                    <a:pt x="6731" y="30410"/>
                    <a:pt x="1" y="37467"/>
                    <a:pt x="3678" y="45923"/>
                  </a:cubicBezTo>
                  <a:cubicBezTo>
                    <a:pt x="6581" y="52588"/>
                    <a:pt x="12471" y="57750"/>
                    <a:pt x="13656" y="65217"/>
                  </a:cubicBezTo>
                  <a:cubicBezTo>
                    <a:pt x="14944" y="73365"/>
                    <a:pt x="13955" y="82513"/>
                    <a:pt x="13339" y="90698"/>
                  </a:cubicBezTo>
                  <a:cubicBezTo>
                    <a:pt x="12686" y="99332"/>
                    <a:pt x="10697" y="108825"/>
                    <a:pt x="12406" y="117384"/>
                  </a:cubicBezTo>
                  <a:cubicBezTo>
                    <a:pt x="14011" y="125439"/>
                    <a:pt x="21179" y="130022"/>
                    <a:pt x="29020" y="128473"/>
                  </a:cubicBezTo>
                  <a:cubicBezTo>
                    <a:pt x="36954" y="126905"/>
                    <a:pt x="43637" y="121538"/>
                    <a:pt x="51898" y="121220"/>
                  </a:cubicBezTo>
                  <a:cubicBezTo>
                    <a:pt x="61185" y="120856"/>
                    <a:pt x="70239" y="126298"/>
                    <a:pt x="79069" y="128510"/>
                  </a:cubicBezTo>
                  <a:cubicBezTo>
                    <a:pt x="88953" y="131012"/>
                    <a:pt x="100350" y="131404"/>
                    <a:pt x="109208" y="125523"/>
                  </a:cubicBezTo>
                  <a:cubicBezTo>
                    <a:pt x="120166" y="118252"/>
                    <a:pt x="114491" y="101890"/>
                    <a:pt x="111952" y="91464"/>
                  </a:cubicBezTo>
                  <a:cubicBezTo>
                    <a:pt x="109525" y="81504"/>
                    <a:pt x="103701" y="67961"/>
                    <a:pt x="108583" y="57946"/>
                  </a:cubicBezTo>
                  <a:cubicBezTo>
                    <a:pt x="110422" y="54175"/>
                    <a:pt x="114920" y="51216"/>
                    <a:pt x="112839" y="46651"/>
                  </a:cubicBezTo>
                  <a:cubicBezTo>
                    <a:pt x="109833" y="40052"/>
                    <a:pt x="100621" y="35591"/>
                    <a:pt x="95301" y="31278"/>
                  </a:cubicBezTo>
                  <a:cubicBezTo>
                    <a:pt x="88869" y="26051"/>
                    <a:pt x="84464" y="18986"/>
                    <a:pt x="78387" y="13413"/>
                  </a:cubicBezTo>
                  <a:cubicBezTo>
                    <a:pt x="72311" y="7832"/>
                    <a:pt x="66197" y="6646"/>
                    <a:pt x="58319" y="5582"/>
                  </a:cubicBezTo>
                  <a:cubicBezTo>
                    <a:pt x="47856" y="4182"/>
                    <a:pt x="36086" y="0"/>
                    <a:pt x="25529" y="2474"/>
                  </a:cubicBezTo>
                  <a:cubicBezTo>
                    <a:pt x="15383" y="4854"/>
                    <a:pt x="12910" y="13927"/>
                    <a:pt x="9633" y="22691"/>
                  </a:cubicBezTo>
                  <a:close/>
                  <a:moveTo>
                    <a:pt x="108032" y="120044"/>
                  </a:moveTo>
                  <a:cubicBezTo>
                    <a:pt x="101517" y="127026"/>
                    <a:pt x="89691" y="126970"/>
                    <a:pt x="80758" y="125197"/>
                  </a:cubicBezTo>
                  <a:cubicBezTo>
                    <a:pt x="71994" y="123451"/>
                    <a:pt x="63500" y="118430"/>
                    <a:pt x="54548" y="117982"/>
                  </a:cubicBezTo>
                  <a:cubicBezTo>
                    <a:pt x="43058" y="117394"/>
                    <a:pt x="21758" y="134176"/>
                    <a:pt x="15775" y="116245"/>
                  </a:cubicBezTo>
                  <a:cubicBezTo>
                    <a:pt x="13152" y="108368"/>
                    <a:pt x="15402" y="98819"/>
                    <a:pt x="16391" y="90782"/>
                  </a:cubicBezTo>
                  <a:cubicBezTo>
                    <a:pt x="17334" y="83073"/>
                    <a:pt x="18305" y="75101"/>
                    <a:pt x="17978" y="67317"/>
                  </a:cubicBezTo>
                  <a:cubicBezTo>
                    <a:pt x="17642" y="59486"/>
                    <a:pt x="12144" y="54604"/>
                    <a:pt x="8271" y="48350"/>
                  </a:cubicBezTo>
                  <a:cubicBezTo>
                    <a:pt x="3193" y="40164"/>
                    <a:pt x="8513" y="35693"/>
                    <a:pt x="11509" y="28040"/>
                  </a:cubicBezTo>
                  <a:cubicBezTo>
                    <a:pt x="14524" y="20339"/>
                    <a:pt x="16858" y="10837"/>
                    <a:pt x="25342" y="7393"/>
                  </a:cubicBezTo>
                  <a:cubicBezTo>
                    <a:pt x="34630" y="3622"/>
                    <a:pt x="45877" y="7290"/>
                    <a:pt x="55295" y="8550"/>
                  </a:cubicBezTo>
                  <a:cubicBezTo>
                    <a:pt x="62725" y="9540"/>
                    <a:pt x="69007" y="9736"/>
                    <a:pt x="74971" y="14925"/>
                  </a:cubicBezTo>
                  <a:cubicBezTo>
                    <a:pt x="80684" y="19891"/>
                    <a:pt x="84398" y="26751"/>
                    <a:pt x="89933" y="31857"/>
                  </a:cubicBezTo>
                  <a:cubicBezTo>
                    <a:pt x="95310" y="36823"/>
                    <a:pt x="103001" y="40715"/>
                    <a:pt x="107127" y="46969"/>
                  </a:cubicBezTo>
                  <a:cubicBezTo>
                    <a:pt x="109759" y="50936"/>
                    <a:pt x="107388" y="53017"/>
                    <a:pt x="105344" y="56536"/>
                  </a:cubicBezTo>
                  <a:cubicBezTo>
                    <a:pt x="100584" y="64741"/>
                    <a:pt x="104112" y="74821"/>
                    <a:pt x="106249" y="83343"/>
                  </a:cubicBezTo>
                  <a:cubicBezTo>
                    <a:pt x="108713" y="93153"/>
                    <a:pt x="115863" y="111634"/>
                    <a:pt x="108032" y="120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1327625" y="1250050"/>
              <a:ext cx="2517150" cy="2960050"/>
            </a:xfrm>
            <a:custGeom>
              <a:avLst/>
              <a:gdLst/>
              <a:ahLst/>
              <a:cxnLst/>
              <a:rect l="l" t="t" r="r" b="b"/>
              <a:pathLst>
                <a:path w="100686" h="118402" extrusionOk="0">
                  <a:moveTo>
                    <a:pt x="4677" y="24885"/>
                  </a:moveTo>
                  <a:cubicBezTo>
                    <a:pt x="3118" y="28245"/>
                    <a:pt x="0" y="31568"/>
                    <a:pt x="476" y="35647"/>
                  </a:cubicBezTo>
                  <a:cubicBezTo>
                    <a:pt x="840" y="38746"/>
                    <a:pt x="2884" y="41350"/>
                    <a:pt x="4714" y="43730"/>
                  </a:cubicBezTo>
                  <a:cubicBezTo>
                    <a:pt x="8952" y="49275"/>
                    <a:pt x="12862" y="54109"/>
                    <a:pt x="12946" y="61465"/>
                  </a:cubicBezTo>
                  <a:cubicBezTo>
                    <a:pt x="13040" y="68988"/>
                    <a:pt x="11733" y="76530"/>
                    <a:pt x="10697" y="83950"/>
                  </a:cubicBezTo>
                  <a:cubicBezTo>
                    <a:pt x="9708" y="91044"/>
                    <a:pt x="7878" y="100126"/>
                    <a:pt x="11444" y="106762"/>
                  </a:cubicBezTo>
                  <a:cubicBezTo>
                    <a:pt x="14935" y="113259"/>
                    <a:pt x="21982" y="113632"/>
                    <a:pt x="28236" y="111831"/>
                  </a:cubicBezTo>
                  <a:cubicBezTo>
                    <a:pt x="35012" y="109871"/>
                    <a:pt x="41443" y="107201"/>
                    <a:pt x="48658" y="108032"/>
                  </a:cubicBezTo>
                  <a:cubicBezTo>
                    <a:pt x="57348" y="109030"/>
                    <a:pt x="65413" y="113371"/>
                    <a:pt x="74168" y="114370"/>
                  </a:cubicBezTo>
                  <a:cubicBezTo>
                    <a:pt x="81747" y="115228"/>
                    <a:pt x="94040" y="114230"/>
                    <a:pt x="96934" y="106016"/>
                  </a:cubicBezTo>
                  <a:cubicBezTo>
                    <a:pt x="100686" y="95347"/>
                    <a:pt x="95627" y="82177"/>
                    <a:pt x="93097" y="71116"/>
                  </a:cubicBezTo>
                  <a:cubicBezTo>
                    <a:pt x="91240" y="63005"/>
                    <a:pt x="89746" y="56294"/>
                    <a:pt x="93601" y="48761"/>
                  </a:cubicBezTo>
                  <a:cubicBezTo>
                    <a:pt x="95431" y="45196"/>
                    <a:pt x="95804" y="43338"/>
                    <a:pt x="93219" y="39941"/>
                  </a:cubicBezTo>
                  <a:cubicBezTo>
                    <a:pt x="88729" y="34060"/>
                    <a:pt x="82027" y="29953"/>
                    <a:pt x="77080" y="24549"/>
                  </a:cubicBezTo>
                  <a:cubicBezTo>
                    <a:pt x="72367" y="19397"/>
                    <a:pt x="68885" y="12825"/>
                    <a:pt x="63238" y="8541"/>
                  </a:cubicBezTo>
                  <a:cubicBezTo>
                    <a:pt x="57507" y="4201"/>
                    <a:pt x="50833" y="4696"/>
                    <a:pt x="44085" y="3678"/>
                  </a:cubicBezTo>
                  <a:cubicBezTo>
                    <a:pt x="35665" y="2409"/>
                    <a:pt x="25594" y="1"/>
                    <a:pt x="17632" y="4322"/>
                  </a:cubicBezTo>
                  <a:cubicBezTo>
                    <a:pt x="10109" y="8401"/>
                    <a:pt x="7981" y="17810"/>
                    <a:pt x="4677" y="24885"/>
                  </a:cubicBezTo>
                  <a:close/>
                  <a:moveTo>
                    <a:pt x="93172" y="99501"/>
                  </a:moveTo>
                  <a:cubicBezTo>
                    <a:pt x="90568" y="118402"/>
                    <a:pt x="62417" y="108237"/>
                    <a:pt x="50945" y="106426"/>
                  </a:cubicBezTo>
                  <a:cubicBezTo>
                    <a:pt x="44197" y="105362"/>
                    <a:pt x="38083" y="106669"/>
                    <a:pt x="31502" y="108032"/>
                  </a:cubicBezTo>
                  <a:cubicBezTo>
                    <a:pt x="25874" y="109199"/>
                    <a:pt x="19984" y="109114"/>
                    <a:pt x="16148" y="104336"/>
                  </a:cubicBezTo>
                  <a:cubicBezTo>
                    <a:pt x="7850" y="94003"/>
                    <a:pt x="15747" y="75111"/>
                    <a:pt x="15840" y="62743"/>
                  </a:cubicBezTo>
                  <a:cubicBezTo>
                    <a:pt x="15887" y="55939"/>
                    <a:pt x="12704" y="51244"/>
                    <a:pt x="8709" y="46064"/>
                  </a:cubicBezTo>
                  <a:cubicBezTo>
                    <a:pt x="4331" y="40379"/>
                    <a:pt x="2110" y="35134"/>
                    <a:pt x="6011" y="28609"/>
                  </a:cubicBezTo>
                  <a:cubicBezTo>
                    <a:pt x="9680" y="22467"/>
                    <a:pt x="11733" y="12993"/>
                    <a:pt x="18435" y="8494"/>
                  </a:cubicBezTo>
                  <a:cubicBezTo>
                    <a:pt x="25127" y="3986"/>
                    <a:pt x="33929" y="5172"/>
                    <a:pt x="41415" y="6170"/>
                  </a:cubicBezTo>
                  <a:cubicBezTo>
                    <a:pt x="47837" y="7029"/>
                    <a:pt x="55304" y="6693"/>
                    <a:pt x="60904" y="10417"/>
                  </a:cubicBezTo>
                  <a:cubicBezTo>
                    <a:pt x="66178" y="13927"/>
                    <a:pt x="69585" y="19863"/>
                    <a:pt x="73375" y="24782"/>
                  </a:cubicBezTo>
                  <a:cubicBezTo>
                    <a:pt x="77715" y="30420"/>
                    <a:pt x="83250" y="34938"/>
                    <a:pt x="87758" y="40426"/>
                  </a:cubicBezTo>
                  <a:cubicBezTo>
                    <a:pt x="90176" y="43357"/>
                    <a:pt x="91333" y="45728"/>
                    <a:pt x="90092" y="49405"/>
                  </a:cubicBezTo>
                  <a:cubicBezTo>
                    <a:pt x="89364" y="51561"/>
                    <a:pt x="88141" y="53484"/>
                    <a:pt x="87730" y="55771"/>
                  </a:cubicBezTo>
                  <a:cubicBezTo>
                    <a:pt x="87030" y="59598"/>
                    <a:pt x="87908" y="63639"/>
                    <a:pt x="88626" y="67401"/>
                  </a:cubicBezTo>
                  <a:cubicBezTo>
                    <a:pt x="90642" y="78023"/>
                    <a:pt x="94628" y="88925"/>
                    <a:pt x="93172" y="995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420025" y="1447225"/>
              <a:ext cx="2135625" cy="2605600"/>
            </a:xfrm>
            <a:custGeom>
              <a:avLst/>
              <a:gdLst/>
              <a:ahLst/>
              <a:cxnLst/>
              <a:rect l="l" t="t" r="r" b="b"/>
              <a:pathLst>
                <a:path w="85425" h="104224" extrusionOk="0">
                  <a:moveTo>
                    <a:pt x="3510" y="23690"/>
                  </a:moveTo>
                  <a:cubicBezTo>
                    <a:pt x="1" y="29673"/>
                    <a:pt x="5050" y="35526"/>
                    <a:pt x="8504" y="40081"/>
                  </a:cubicBezTo>
                  <a:cubicBezTo>
                    <a:pt x="12116" y="44869"/>
                    <a:pt x="14776" y="49545"/>
                    <a:pt x="14711" y="55724"/>
                  </a:cubicBezTo>
                  <a:cubicBezTo>
                    <a:pt x="14580" y="66963"/>
                    <a:pt x="8102" y="84538"/>
                    <a:pt x="17511" y="93340"/>
                  </a:cubicBezTo>
                  <a:cubicBezTo>
                    <a:pt x="21497" y="97074"/>
                    <a:pt x="26584" y="97569"/>
                    <a:pt x="31708" y="96738"/>
                  </a:cubicBezTo>
                  <a:cubicBezTo>
                    <a:pt x="36851" y="95898"/>
                    <a:pt x="41191" y="95440"/>
                    <a:pt x="49275" y="97121"/>
                  </a:cubicBezTo>
                  <a:cubicBezTo>
                    <a:pt x="60989" y="99547"/>
                    <a:pt x="84837" y="104224"/>
                    <a:pt x="85229" y="85612"/>
                  </a:cubicBezTo>
                  <a:cubicBezTo>
                    <a:pt x="85425" y="76156"/>
                    <a:pt x="82279" y="66860"/>
                    <a:pt x="80973" y="57377"/>
                  </a:cubicBezTo>
                  <a:cubicBezTo>
                    <a:pt x="80179" y="51618"/>
                    <a:pt x="81990" y="47893"/>
                    <a:pt x="82727" y="42498"/>
                  </a:cubicBezTo>
                  <a:cubicBezTo>
                    <a:pt x="83250" y="38709"/>
                    <a:pt x="81215" y="35824"/>
                    <a:pt x="78985" y="32978"/>
                  </a:cubicBezTo>
                  <a:cubicBezTo>
                    <a:pt x="74812" y="27639"/>
                    <a:pt x="70285" y="22710"/>
                    <a:pt x="66440" y="17110"/>
                  </a:cubicBezTo>
                  <a:cubicBezTo>
                    <a:pt x="63051" y="12182"/>
                    <a:pt x="59598" y="6740"/>
                    <a:pt x="54166" y="3949"/>
                  </a:cubicBezTo>
                  <a:cubicBezTo>
                    <a:pt x="48677" y="1139"/>
                    <a:pt x="41415" y="1233"/>
                    <a:pt x="35386" y="673"/>
                  </a:cubicBezTo>
                  <a:cubicBezTo>
                    <a:pt x="28254" y="1"/>
                    <a:pt x="20498" y="113"/>
                    <a:pt x="14767" y="5088"/>
                  </a:cubicBezTo>
                  <a:cubicBezTo>
                    <a:pt x="9260" y="9876"/>
                    <a:pt x="7085" y="17605"/>
                    <a:pt x="3510" y="23690"/>
                  </a:cubicBezTo>
                  <a:close/>
                  <a:moveTo>
                    <a:pt x="80889" y="80459"/>
                  </a:moveTo>
                  <a:cubicBezTo>
                    <a:pt x="81150" y="96766"/>
                    <a:pt x="63948" y="97317"/>
                    <a:pt x="51020" y="95655"/>
                  </a:cubicBezTo>
                  <a:cubicBezTo>
                    <a:pt x="45513" y="94946"/>
                    <a:pt x="40155" y="94171"/>
                    <a:pt x="34602" y="93882"/>
                  </a:cubicBezTo>
                  <a:cubicBezTo>
                    <a:pt x="30056" y="93648"/>
                    <a:pt x="25800" y="93182"/>
                    <a:pt x="22271" y="89989"/>
                  </a:cubicBezTo>
                  <a:cubicBezTo>
                    <a:pt x="12405" y="81094"/>
                    <a:pt x="17240" y="67896"/>
                    <a:pt x="17072" y="56228"/>
                  </a:cubicBezTo>
                  <a:cubicBezTo>
                    <a:pt x="16979" y="50077"/>
                    <a:pt x="14403" y="45597"/>
                    <a:pt x="10903" y="40762"/>
                  </a:cubicBezTo>
                  <a:cubicBezTo>
                    <a:pt x="7832" y="36534"/>
                    <a:pt x="3398" y="31662"/>
                    <a:pt x="5097" y="26061"/>
                  </a:cubicBezTo>
                  <a:cubicBezTo>
                    <a:pt x="6833" y="20367"/>
                    <a:pt x="11080" y="13134"/>
                    <a:pt x="15280" y="8859"/>
                  </a:cubicBezTo>
                  <a:cubicBezTo>
                    <a:pt x="20153" y="3921"/>
                    <a:pt x="26733" y="2773"/>
                    <a:pt x="33379" y="2997"/>
                  </a:cubicBezTo>
                  <a:cubicBezTo>
                    <a:pt x="39101" y="3184"/>
                    <a:pt x="46138" y="3249"/>
                    <a:pt x="51487" y="5470"/>
                  </a:cubicBezTo>
                  <a:cubicBezTo>
                    <a:pt x="56844" y="7701"/>
                    <a:pt x="60438" y="12546"/>
                    <a:pt x="63499" y="17287"/>
                  </a:cubicBezTo>
                  <a:cubicBezTo>
                    <a:pt x="66888" y="22533"/>
                    <a:pt x="70416" y="27657"/>
                    <a:pt x="74019" y="32772"/>
                  </a:cubicBezTo>
                  <a:cubicBezTo>
                    <a:pt x="76287" y="36002"/>
                    <a:pt x="78854" y="39371"/>
                    <a:pt x="78966" y="43497"/>
                  </a:cubicBezTo>
                  <a:cubicBezTo>
                    <a:pt x="79087" y="47651"/>
                    <a:pt x="77230" y="51543"/>
                    <a:pt x="77416" y="55780"/>
                  </a:cubicBezTo>
                  <a:cubicBezTo>
                    <a:pt x="77771" y="64088"/>
                    <a:pt x="80767" y="72479"/>
                    <a:pt x="80889" y="804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581725" y="1564600"/>
              <a:ext cx="1764625" cy="2239250"/>
            </a:xfrm>
            <a:custGeom>
              <a:avLst/>
              <a:gdLst/>
              <a:ahLst/>
              <a:cxnLst/>
              <a:rect l="l" t="t" r="r" b="b"/>
              <a:pathLst>
                <a:path w="70585" h="89570" extrusionOk="0">
                  <a:moveTo>
                    <a:pt x="524" y="23336"/>
                  </a:moveTo>
                  <a:cubicBezTo>
                    <a:pt x="1" y="29095"/>
                    <a:pt x="4724" y="33752"/>
                    <a:pt x="7720" y="38158"/>
                  </a:cubicBezTo>
                  <a:cubicBezTo>
                    <a:pt x="10586" y="42386"/>
                    <a:pt x="12574" y="46502"/>
                    <a:pt x="12863" y="51720"/>
                  </a:cubicBezTo>
                  <a:cubicBezTo>
                    <a:pt x="13489" y="63061"/>
                    <a:pt x="10903" y="73338"/>
                    <a:pt x="20181" y="82009"/>
                  </a:cubicBezTo>
                  <a:cubicBezTo>
                    <a:pt x="23485" y="85089"/>
                    <a:pt x="27686" y="85976"/>
                    <a:pt x="31960" y="86788"/>
                  </a:cubicBezTo>
                  <a:cubicBezTo>
                    <a:pt x="36590" y="87665"/>
                    <a:pt x="41285" y="88860"/>
                    <a:pt x="45989" y="89177"/>
                  </a:cubicBezTo>
                  <a:cubicBezTo>
                    <a:pt x="51655" y="89569"/>
                    <a:pt x="57816" y="89084"/>
                    <a:pt x="62940" y="86414"/>
                  </a:cubicBezTo>
                  <a:cubicBezTo>
                    <a:pt x="69054" y="83222"/>
                    <a:pt x="70584" y="78005"/>
                    <a:pt x="70248" y="71601"/>
                  </a:cubicBezTo>
                  <a:cubicBezTo>
                    <a:pt x="69922" y="65329"/>
                    <a:pt x="67822" y="58618"/>
                    <a:pt x="67850" y="52112"/>
                  </a:cubicBezTo>
                  <a:cubicBezTo>
                    <a:pt x="67878" y="47921"/>
                    <a:pt x="69371" y="43796"/>
                    <a:pt x="68755" y="39595"/>
                  </a:cubicBezTo>
                  <a:cubicBezTo>
                    <a:pt x="68120" y="35302"/>
                    <a:pt x="65535" y="31559"/>
                    <a:pt x="63341" y="27937"/>
                  </a:cubicBezTo>
                  <a:cubicBezTo>
                    <a:pt x="60289" y="22897"/>
                    <a:pt x="57480" y="17698"/>
                    <a:pt x="54287" y="12751"/>
                  </a:cubicBezTo>
                  <a:cubicBezTo>
                    <a:pt x="47408" y="2092"/>
                    <a:pt x="37290" y="1"/>
                    <a:pt x="25231" y="579"/>
                  </a:cubicBezTo>
                  <a:cubicBezTo>
                    <a:pt x="19042" y="878"/>
                    <a:pt x="13554" y="2745"/>
                    <a:pt x="9279" y="7459"/>
                  </a:cubicBezTo>
                  <a:cubicBezTo>
                    <a:pt x="5797" y="11285"/>
                    <a:pt x="1000" y="18090"/>
                    <a:pt x="524" y="23336"/>
                  </a:cubicBezTo>
                  <a:close/>
                  <a:moveTo>
                    <a:pt x="66337" y="68363"/>
                  </a:moveTo>
                  <a:cubicBezTo>
                    <a:pt x="66692" y="73730"/>
                    <a:pt x="66095" y="78779"/>
                    <a:pt x="61446" y="82214"/>
                  </a:cubicBezTo>
                  <a:cubicBezTo>
                    <a:pt x="57592" y="85070"/>
                    <a:pt x="51776" y="86797"/>
                    <a:pt x="47091" y="86928"/>
                  </a:cubicBezTo>
                  <a:cubicBezTo>
                    <a:pt x="39876" y="87124"/>
                    <a:pt x="29384" y="84184"/>
                    <a:pt x="24129" y="78910"/>
                  </a:cubicBezTo>
                  <a:cubicBezTo>
                    <a:pt x="20760" y="75531"/>
                    <a:pt x="17792" y="70967"/>
                    <a:pt x="16485" y="66300"/>
                  </a:cubicBezTo>
                  <a:cubicBezTo>
                    <a:pt x="15131" y="61511"/>
                    <a:pt x="15663" y="56536"/>
                    <a:pt x="15066" y="51664"/>
                  </a:cubicBezTo>
                  <a:cubicBezTo>
                    <a:pt x="14431" y="46549"/>
                    <a:pt x="12247" y="42386"/>
                    <a:pt x="9410" y="38167"/>
                  </a:cubicBezTo>
                  <a:cubicBezTo>
                    <a:pt x="6675" y="34116"/>
                    <a:pt x="2895" y="30084"/>
                    <a:pt x="2549" y="24978"/>
                  </a:cubicBezTo>
                  <a:cubicBezTo>
                    <a:pt x="2185" y="19593"/>
                    <a:pt x="6964" y="13246"/>
                    <a:pt x="10464" y="9503"/>
                  </a:cubicBezTo>
                  <a:cubicBezTo>
                    <a:pt x="14095" y="5610"/>
                    <a:pt x="18604" y="3492"/>
                    <a:pt x="23831" y="2810"/>
                  </a:cubicBezTo>
                  <a:cubicBezTo>
                    <a:pt x="34583" y="1410"/>
                    <a:pt x="45280" y="3380"/>
                    <a:pt x="51664" y="12900"/>
                  </a:cubicBezTo>
                  <a:cubicBezTo>
                    <a:pt x="54651" y="17362"/>
                    <a:pt x="56994" y="22253"/>
                    <a:pt x="59421" y="27041"/>
                  </a:cubicBezTo>
                  <a:cubicBezTo>
                    <a:pt x="61521" y="31195"/>
                    <a:pt x="64069" y="35442"/>
                    <a:pt x="65087" y="40053"/>
                  </a:cubicBezTo>
                  <a:cubicBezTo>
                    <a:pt x="65983" y="44076"/>
                    <a:pt x="65189" y="47763"/>
                    <a:pt x="64947" y="51786"/>
                  </a:cubicBezTo>
                  <a:cubicBezTo>
                    <a:pt x="64629" y="57330"/>
                    <a:pt x="65992" y="62996"/>
                    <a:pt x="66337" y="6836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1652200" y="1636475"/>
              <a:ext cx="1505125" cy="2059800"/>
            </a:xfrm>
            <a:custGeom>
              <a:avLst/>
              <a:gdLst/>
              <a:ahLst/>
              <a:cxnLst/>
              <a:rect l="l" t="t" r="r" b="b"/>
              <a:pathLst>
                <a:path w="60205" h="82392" extrusionOk="0">
                  <a:moveTo>
                    <a:pt x="1793" y="23485"/>
                  </a:moveTo>
                  <a:cubicBezTo>
                    <a:pt x="3520" y="32725"/>
                    <a:pt x="12368" y="39007"/>
                    <a:pt x="14394" y="48528"/>
                  </a:cubicBezTo>
                  <a:cubicBezTo>
                    <a:pt x="16382" y="57908"/>
                    <a:pt x="18267" y="65814"/>
                    <a:pt x="24820" y="73188"/>
                  </a:cubicBezTo>
                  <a:cubicBezTo>
                    <a:pt x="29365" y="78312"/>
                    <a:pt x="38223" y="82391"/>
                    <a:pt x="45075" y="81197"/>
                  </a:cubicBezTo>
                  <a:cubicBezTo>
                    <a:pt x="48845" y="80543"/>
                    <a:pt x="53820" y="78256"/>
                    <a:pt x="56639" y="75540"/>
                  </a:cubicBezTo>
                  <a:cubicBezTo>
                    <a:pt x="60121" y="72189"/>
                    <a:pt x="60205" y="67476"/>
                    <a:pt x="59953" y="63033"/>
                  </a:cubicBezTo>
                  <a:cubicBezTo>
                    <a:pt x="59682" y="58412"/>
                    <a:pt x="59019" y="53811"/>
                    <a:pt x="59365" y="49107"/>
                  </a:cubicBezTo>
                  <a:cubicBezTo>
                    <a:pt x="59673" y="45018"/>
                    <a:pt x="59766" y="41154"/>
                    <a:pt x="58721" y="37168"/>
                  </a:cubicBezTo>
                  <a:cubicBezTo>
                    <a:pt x="56359" y="28124"/>
                    <a:pt x="51748" y="17763"/>
                    <a:pt x="46316" y="10203"/>
                  </a:cubicBezTo>
                  <a:cubicBezTo>
                    <a:pt x="40212" y="1690"/>
                    <a:pt x="29589" y="1"/>
                    <a:pt x="19882" y="2091"/>
                  </a:cubicBezTo>
                  <a:cubicBezTo>
                    <a:pt x="11603" y="3874"/>
                    <a:pt x="1" y="13927"/>
                    <a:pt x="1793" y="23485"/>
                  </a:cubicBezTo>
                  <a:close/>
                  <a:moveTo>
                    <a:pt x="56705" y="61101"/>
                  </a:moveTo>
                  <a:cubicBezTo>
                    <a:pt x="57237" y="69483"/>
                    <a:pt x="53624" y="75158"/>
                    <a:pt x="45551" y="77808"/>
                  </a:cubicBezTo>
                  <a:cubicBezTo>
                    <a:pt x="39017" y="79955"/>
                    <a:pt x="31904" y="75596"/>
                    <a:pt x="27863" y="70556"/>
                  </a:cubicBezTo>
                  <a:cubicBezTo>
                    <a:pt x="22514" y="63910"/>
                    <a:pt x="19247" y="56163"/>
                    <a:pt x="16513" y="48117"/>
                  </a:cubicBezTo>
                  <a:cubicBezTo>
                    <a:pt x="13610" y="39586"/>
                    <a:pt x="6180" y="33183"/>
                    <a:pt x="3818" y="24652"/>
                  </a:cubicBezTo>
                  <a:cubicBezTo>
                    <a:pt x="1364" y="15775"/>
                    <a:pt x="11332" y="6394"/>
                    <a:pt x="18967" y="4154"/>
                  </a:cubicBezTo>
                  <a:cubicBezTo>
                    <a:pt x="27732" y="1587"/>
                    <a:pt x="37934" y="2847"/>
                    <a:pt x="43861" y="10399"/>
                  </a:cubicBezTo>
                  <a:cubicBezTo>
                    <a:pt x="49564" y="17642"/>
                    <a:pt x="52962" y="27750"/>
                    <a:pt x="55314" y="36618"/>
                  </a:cubicBezTo>
                  <a:cubicBezTo>
                    <a:pt x="57442" y="44608"/>
                    <a:pt x="56191" y="52961"/>
                    <a:pt x="56705" y="6110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1725025" y="1713475"/>
              <a:ext cx="1279000" cy="1843250"/>
            </a:xfrm>
            <a:custGeom>
              <a:avLst/>
              <a:gdLst/>
              <a:ahLst/>
              <a:cxnLst/>
              <a:rect l="l" t="t" r="r" b="b"/>
              <a:pathLst>
                <a:path w="51160" h="73730" extrusionOk="0">
                  <a:moveTo>
                    <a:pt x="2884" y="22561"/>
                  </a:moveTo>
                  <a:cubicBezTo>
                    <a:pt x="5582" y="30429"/>
                    <a:pt x="12032" y="36973"/>
                    <a:pt x="15653" y="44496"/>
                  </a:cubicBezTo>
                  <a:cubicBezTo>
                    <a:pt x="19023" y="51487"/>
                    <a:pt x="22868" y="58833"/>
                    <a:pt x="27526" y="65002"/>
                  </a:cubicBezTo>
                  <a:cubicBezTo>
                    <a:pt x="31222" y="69921"/>
                    <a:pt x="36524" y="73730"/>
                    <a:pt x="42722" y="71116"/>
                  </a:cubicBezTo>
                  <a:cubicBezTo>
                    <a:pt x="49125" y="68409"/>
                    <a:pt x="51159" y="63042"/>
                    <a:pt x="50823" y="56369"/>
                  </a:cubicBezTo>
                  <a:cubicBezTo>
                    <a:pt x="50413" y="48267"/>
                    <a:pt x="51150" y="40426"/>
                    <a:pt x="49190" y="32352"/>
                  </a:cubicBezTo>
                  <a:cubicBezTo>
                    <a:pt x="47137" y="23886"/>
                    <a:pt x="44392" y="14235"/>
                    <a:pt x="38587" y="7571"/>
                  </a:cubicBezTo>
                  <a:cubicBezTo>
                    <a:pt x="32846" y="981"/>
                    <a:pt x="23167" y="1"/>
                    <a:pt x="15345" y="3025"/>
                  </a:cubicBezTo>
                  <a:cubicBezTo>
                    <a:pt x="8158" y="5788"/>
                    <a:pt x="0" y="14142"/>
                    <a:pt x="2884" y="22561"/>
                  </a:cubicBezTo>
                  <a:close/>
                  <a:moveTo>
                    <a:pt x="48070" y="54763"/>
                  </a:moveTo>
                  <a:cubicBezTo>
                    <a:pt x="48135" y="59925"/>
                    <a:pt x="47482" y="65366"/>
                    <a:pt x="42320" y="67859"/>
                  </a:cubicBezTo>
                  <a:cubicBezTo>
                    <a:pt x="36953" y="70453"/>
                    <a:pt x="32678" y="66673"/>
                    <a:pt x="29645" y="62622"/>
                  </a:cubicBezTo>
                  <a:cubicBezTo>
                    <a:pt x="25360" y="56910"/>
                    <a:pt x="21477" y="50077"/>
                    <a:pt x="17613" y="43861"/>
                  </a:cubicBezTo>
                  <a:cubicBezTo>
                    <a:pt x="13478" y="37187"/>
                    <a:pt x="7701" y="30588"/>
                    <a:pt x="4779" y="23382"/>
                  </a:cubicBezTo>
                  <a:cubicBezTo>
                    <a:pt x="1633" y="15654"/>
                    <a:pt x="8186" y="7944"/>
                    <a:pt x="14813" y="4864"/>
                  </a:cubicBezTo>
                  <a:cubicBezTo>
                    <a:pt x="21814" y="1606"/>
                    <a:pt x="30746" y="2157"/>
                    <a:pt x="36318" y="7888"/>
                  </a:cubicBezTo>
                  <a:cubicBezTo>
                    <a:pt x="47790" y="19686"/>
                    <a:pt x="47874" y="39586"/>
                    <a:pt x="48070" y="5475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720825" y="1688525"/>
              <a:ext cx="1146000" cy="1700900"/>
            </a:xfrm>
            <a:custGeom>
              <a:avLst/>
              <a:gdLst/>
              <a:ahLst/>
              <a:cxnLst/>
              <a:rect l="l" t="t" r="r" b="b"/>
              <a:pathLst>
                <a:path w="45840" h="68036" extrusionOk="0">
                  <a:moveTo>
                    <a:pt x="34349" y="9287"/>
                  </a:moveTo>
                  <a:cubicBezTo>
                    <a:pt x="24231" y="0"/>
                    <a:pt x="0" y="9922"/>
                    <a:pt x="6758" y="25080"/>
                  </a:cubicBezTo>
                  <a:cubicBezTo>
                    <a:pt x="9773" y="31820"/>
                    <a:pt x="15140" y="38223"/>
                    <a:pt x="19620" y="44131"/>
                  </a:cubicBezTo>
                  <a:cubicBezTo>
                    <a:pt x="23858" y="49722"/>
                    <a:pt x="27442" y="55761"/>
                    <a:pt x="31465" y="61231"/>
                  </a:cubicBezTo>
                  <a:cubicBezTo>
                    <a:pt x="33789" y="64376"/>
                    <a:pt x="37439" y="68035"/>
                    <a:pt x="41732" y="65739"/>
                  </a:cubicBezTo>
                  <a:cubicBezTo>
                    <a:pt x="45839" y="63555"/>
                    <a:pt x="45671" y="57796"/>
                    <a:pt x="45615" y="53904"/>
                  </a:cubicBezTo>
                  <a:cubicBezTo>
                    <a:pt x="45410" y="39763"/>
                    <a:pt x="45839" y="19863"/>
                    <a:pt x="34349" y="9287"/>
                  </a:cubicBezTo>
                  <a:close/>
                  <a:moveTo>
                    <a:pt x="43151" y="51570"/>
                  </a:moveTo>
                  <a:cubicBezTo>
                    <a:pt x="43216" y="54622"/>
                    <a:pt x="43935" y="60671"/>
                    <a:pt x="40705" y="62687"/>
                  </a:cubicBezTo>
                  <a:cubicBezTo>
                    <a:pt x="37317" y="64796"/>
                    <a:pt x="34358" y="61389"/>
                    <a:pt x="32520" y="58935"/>
                  </a:cubicBezTo>
                  <a:cubicBezTo>
                    <a:pt x="28749" y="53922"/>
                    <a:pt x="25566" y="48275"/>
                    <a:pt x="21300" y="43347"/>
                  </a:cubicBezTo>
                  <a:cubicBezTo>
                    <a:pt x="16661" y="37989"/>
                    <a:pt x="11443" y="32137"/>
                    <a:pt x="8494" y="25650"/>
                  </a:cubicBezTo>
                  <a:cubicBezTo>
                    <a:pt x="2324" y="12097"/>
                    <a:pt x="22187" y="1251"/>
                    <a:pt x="32342" y="9782"/>
                  </a:cubicBezTo>
                  <a:cubicBezTo>
                    <a:pt x="43543" y="19191"/>
                    <a:pt x="42862" y="38363"/>
                    <a:pt x="43151" y="5157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825825" y="1764575"/>
              <a:ext cx="946950" cy="1497200"/>
            </a:xfrm>
            <a:custGeom>
              <a:avLst/>
              <a:gdLst/>
              <a:ahLst/>
              <a:cxnLst/>
              <a:rect l="l" t="t" r="r" b="b"/>
              <a:pathLst>
                <a:path w="37878" h="59888" extrusionOk="0">
                  <a:moveTo>
                    <a:pt x="26313" y="7328"/>
                  </a:moveTo>
                  <a:cubicBezTo>
                    <a:pt x="16260" y="1"/>
                    <a:pt x="0" y="10838"/>
                    <a:pt x="5955" y="23074"/>
                  </a:cubicBezTo>
                  <a:cubicBezTo>
                    <a:pt x="8952" y="29235"/>
                    <a:pt x="14020" y="34369"/>
                    <a:pt x="18547" y="39446"/>
                  </a:cubicBezTo>
                  <a:cubicBezTo>
                    <a:pt x="22486" y="43861"/>
                    <a:pt x="25407" y="48855"/>
                    <a:pt x="28833" y="53643"/>
                  </a:cubicBezTo>
                  <a:cubicBezTo>
                    <a:pt x="30224" y="55585"/>
                    <a:pt x="32865" y="58684"/>
                    <a:pt x="35367" y="56770"/>
                  </a:cubicBezTo>
                  <a:cubicBezTo>
                    <a:pt x="37878" y="54847"/>
                    <a:pt x="36832" y="48509"/>
                    <a:pt x="36767" y="45999"/>
                  </a:cubicBezTo>
                  <a:cubicBezTo>
                    <a:pt x="36431" y="33809"/>
                    <a:pt x="37467" y="15467"/>
                    <a:pt x="26313" y="7328"/>
                  </a:cubicBezTo>
                  <a:close/>
                  <a:moveTo>
                    <a:pt x="34807" y="43357"/>
                  </a:moveTo>
                  <a:cubicBezTo>
                    <a:pt x="34937" y="47604"/>
                    <a:pt x="35105" y="59888"/>
                    <a:pt x="28936" y="51431"/>
                  </a:cubicBezTo>
                  <a:cubicBezTo>
                    <a:pt x="25809" y="47147"/>
                    <a:pt x="23074" y="42620"/>
                    <a:pt x="19583" y="38587"/>
                  </a:cubicBezTo>
                  <a:cubicBezTo>
                    <a:pt x="15373" y="33734"/>
                    <a:pt x="10492" y="29207"/>
                    <a:pt x="7533" y="23438"/>
                  </a:cubicBezTo>
                  <a:cubicBezTo>
                    <a:pt x="2035" y="12723"/>
                    <a:pt x="14776" y="1774"/>
                    <a:pt x="24651" y="8009"/>
                  </a:cubicBezTo>
                  <a:cubicBezTo>
                    <a:pt x="35245" y="14711"/>
                    <a:pt x="34452" y="32502"/>
                    <a:pt x="34807" y="433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925450" y="1846500"/>
              <a:ext cx="753050" cy="1340150"/>
            </a:xfrm>
            <a:custGeom>
              <a:avLst/>
              <a:gdLst/>
              <a:ahLst/>
              <a:cxnLst/>
              <a:rect l="l" t="t" r="r" b="b"/>
              <a:pathLst>
                <a:path w="30122" h="53606" extrusionOk="0">
                  <a:moveTo>
                    <a:pt x="19201" y="5498"/>
                  </a:moveTo>
                  <a:cubicBezTo>
                    <a:pt x="9764" y="0"/>
                    <a:pt x="1" y="11201"/>
                    <a:pt x="5060" y="20442"/>
                  </a:cubicBezTo>
                  <a:cubicBezTo>
                    <a:pt x="7963" y="25743"/>
                    <a:pt x="12490" y="29841"/>
                    <a:pt x="16307" y="34452"/>
                  </a:cubicBezTo>
                  <a:cubicBezTo>
                    <a:pt x="19360" y="38120"/>
                    <a:pt x="22076" y="42208"/>
                    <a:pt x="24727" y="45961"/>
                  </a:cubicBezTo>
                  <a:cubicBezTo>
                    <a:pt x="30122" y="53605"/>
                    <a:pt x="29132" y="39912"/>
                    <a:pt x="29030" y="37429"/>
                  </a:cubicBezTo>
                  <a:cubicBezTo>
                    <a:pt x="28628" y="27265"/>
                    <a:pt x="29254" y="11350"/>
                    <a:pt x="19201" y="5498"/>
                  </a:cubicBezTo>
                  <a:close/>
                  <a:moveTo>
                    <a:pt x="27396" y="34834"/>
                  </a:moveTo>
                  <a:cubicBezTo>
                    <a:pt x="27443" y="35805"/>
                    <a:pt x="28834" y="50432"/>
                    <a:pt x="24269" y="43776"/>
                  </a:cubicBezTo>
                  <a:cubicBezTo>
                    <a:pt x="22020" y="40500"/>
                    <a:pt x="19397" y="36860"/>
                    <a:pt x="16746" y="33556"/>
                  </a:cubicBezTo>
                  <a:cubicBezTo>
                    <a:pt x="13311" y="29290"/>
                    <a:pt x="9242" y="25304"/>
                    <a:pt x="6488" y="20628"/>
                  </a:cubicBezTo>
                  <a:cubicBezTo>
                    <a:pt x="1886" y="12844"/>
                    <a:pt x="8906" y="1811"/>
                    <a:pt x="17922" y="6338"/>
                  </a:cubicBezTo>
                  <a:cubicBezTo>
                    <a:pt x="27321" y="11052"/>
                    <a:pt x="26939" y="26014"/>
                    <a:pt x="27396" y="3483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47025" y="1990925"/>
              <a:ext cx="561950" cy="1030025"/>
            </a:xfrm>
            <a:custGeom>
              <a:avLst/>
              <a:gdLst/>
              <a:ahLst/>
              <a:cxnLst/>
              <a:rect l="l" t="t" r="r" b="b"/>
              <a:pathLst>
                <a:path w="22478" h="41201" extrusionOk="0">
                  <a:moveTo>
                    <a:pt x="11967" y="1448"/>
                  </a:moveTo>
                  <a:cubicBezTo>
                    <a:pt x="8821" y="1"/>
                    <a:pt x="4733" y="1317"/>
                    <a:pt x="2652" y="4052"/>
                  </a:cubicBezTo>
                  <a:cubicBezTo>
                    <a:pt x="1" y="7552"/>
                    <a:pt x="1140" y="11603"/>
                    <a:pt x="2960" y="14954"/>
                  </a:cubicBezTo>
                  <a:cubicBezTo>
                    <a:pt x="6824" y="22076"/>
                    <a:pt x="14319" y="29375"/>
                    <a:pt x="18772" y="35825"/>
                  </a:cubicBezTo>
                  <a:cubicBezTo>
                    <a:pt x="22477" y="41201"/>
                    <a:pt x="21040" y="26985"/>
                    <a:pt x="21012" y="26584"/>
                  </a:cubicBezTo>
                  <a:cubicBezTo>
                    <a:pt x="20508" y="18771"/>
                    <a:pt x="20405" y="5321"/>
                    <a:pt x="11967" y="1448"/>
                  </a:cubicBezTo>
                  <a:close/>
                  <a:moveTo>
                    <a:pt x="19593" y="24278"/>
                  </a:moveTo>
                  <a:cubicBezTo>
                    <a:pt x="19612" y="24428"/>
                    <a:pt x="21460" y="37981"/>
                    <a:pt x="18025" y="33640"/>
                  </a:cubicBezTo>
                  <a:cubicBezTo>
                    <a:pt x="13442" y="27863"/>
                    <a:pt x="7645" y="21385"/>
                    <a:pt x="4201" y="15001"/>
                  </a:cubicBezTo>
                  <a:cubicBezTo>
                    <a:pt x="2568" y="11995"/>
                    <a:pt x="1261" y="8523"/>
                    <a:pt x="3380" y="5200"/>
                  </a:cubicBezTo>
                  <a:cubicBezTo>
                    <a:pt x="4948" y="2745"/>
                    <a:pt x="8243" y="1252"/>
                    <a:pt x="11062" y="2372"/>
                  </a:cubicBezTo>
                  <a:cubicBezTo>
                    <a:pt x="18669" y="5396"/>
                    <a:pt x="19052" y="17455"/>
                    <a:pt x="19593" y="2427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2112850" y="2014725"/>
              <a:ext cx="437550" cy="842200"/>
            </a:xfrm>
            <a:custGeom>
              <a:avLst/>
              <a:gdLst/>
              <a:ahLst/>
              <a:cxnLst/>
              <a:rect l="l" t="t" r="r" b="b"/>
              <a:pathLst>
                <a:path w="17502" h="33688" extrusionOk="0">
                  <a:moveTo>
                    <a:pt x="7691" y="2362"/>
                  </a:moveTo>
                  <a:cubicBezTo>
                    <a:pt x="0" y="1"/>
                    <a:pt x="541" y="10072"/>
                    <a:pt x="2614" y="14077"/>
                  </a:cubicBezTo>
                  <a:cubicBezTo>
                    <a:pt x="5507" y="19677"/>
                    <a:pt x="10211" y="25809"/>
                    <a:pt x="14580" y="30523"/>
                  </a:cubicBezTo>
                  <a:cubicBezTo>
                    <a:pt x="17501" y="33687"/>
                    <a:pt x="15662" y="21478"/>
                    <a:pt x="15644" y="21217"/>
                  </a:cubicBezTo>
                  <a:cubicBezTo>
                    <a:pt x="15074" y="15374"/>
                    <a:pt x="14542" y="4463"/>
                    <a:pt x="7691" y="2362"/>
                  </a:cubicBezTo>
                  <a:close/>
                  <a:moveTo>
                    <a:pt x="14402" y="19304"/>
                  </a:moveTo>
                  <a:cubicBezTo>
                    <a:pt x="14458" y="19770"/>
                    <a:pt x="15933" y="30215"/>
                    <a:pt x="13740" y="28357"/>
                  </a:cubicBezTo>
                  <a:cubicBezTo>
                    <a:pt x="9903" y="25091"/>
                    <a:pt x="5908" y="18912"/>
                    <a:pt x="3491" y="14030"/>
                  </a:cubicBezTo>
                  <a:cubicBezTo>
                    <a:pt x="1970" y="10968"/>
                    <a:pt x="476" y="1541"/>
                    <a:pt x="7122" y="3296"/>
                  </a:cubicBezTo>
                  <a:cubicBezTo>
                    <a:pt x="12974" y="4836"/>
                    <a:pt x="13796" y="14151"/>
                    <a:pt x="14402" y="1930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139200" y="2094075"/>
              <a:ext cx="338150" cy="603475"/>
            </a:xfrm>
            <a:custGeom>
              <a:avLst/>
              <a:gdLst/>
              <a:ahLst/>
              <a:cxnLst/>
              <a:rect l="l" t="t" r="r" b="b"/>
              <a:pathLst>
                <a:path w="13526" h="24139" extrusionOk="0">
                  <a:moveTo>
                    <a:pt x="5629" y="1027"/>
                  </a:moveTo>
                  <a:cubicBezTo>
                    <a:pt x="1" y="0"/>
                    <a:pt x="1980" y="8252"/>
                    <a:pt x="3165" y="10735"/>
                  </a:cubicBezTo>
                  <a:cubicBezTo>
                    <a:pt x="5162" y="14916"/>
                    <a:pt x="8588" y="20899"/>
                    <a:pt x="11846" y="23037"/>
                  </a:cubicBezTo>
                  <a:cubicBezTo>
                    <a:pt x="13526" y="24138"/>
                    <a:pt x="12294" y="15075"/>
                    <a:pt x="12200" y="14440"/>
                  </a:cubicBezTo>
                  <a:cubicBezTo>
                    <a:pt x="11622" y="10314"/>
                    <a:pt x="10623" y="1933"/>
                    <a:pt x="5629" y="1027"/>
                  </a:cubicBezTo>
                  <a:close/>
                  <a:moveTo>
                    <a:pt x="11136" y="12947"/>
                  </a:moveTo>
                  <a:cubicBezTo>
                    <a:pt x="11463" y="14981"/>
                    <a:pt x="11939" y="21039"/>
                    <a:pt x="11034" y="20918"/>
                  </a:cubicBezTo>
                  <a:cubicBezTo>
                    <a:pt x="9288" y="20694"/>
                    <a:pt x="5349" y="14001"/>
                    <a:pt x="3772" y="10529"/>
                  </a:cubicBezTo>
                  <a:cubicBezTo>
                    <a:pt x="2736" y="8242"/>
                    <a:pt x="1130" y="1569"/>
                    <a:pt x="5312" y="1877"/>
                  </a:cubicBezTo>
                  <a:cubicBezTo>
                    <a:pt x="9204" y="2166"/>
                    <a:pt x="10604" y="9708"/>
                    <a:pt x="11136" y="12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184475" y="2160350"/>
              <a:ext cx="229875" cy="405125"/>
            </a:xfrm>
            <a:custGeom>
              <a:avLst/>
              <a:gdLst/>
              <a:ahLst/>
              <a:cxnLst/>
              <a:rect l="l" t="t" r="r" b="b"/>
              <a:pathLst>
                <a:path w="9195" h="16205" extrusionOk="0">
                  <a:moveTo>
                    <a:pt x="3295" y="19"/>
                  </a:moveTo>
                  <a:cubicBezTo>
                    <a:pt x="1" y="0"/>
                    <a:pt x="1699" y="5806"/>
                    <a:pt x="2465" y="7579"/>
                  </a:cubicBezTo>
                  <a:cubicBezTo>
                    <a:pt x="3706" y="10482"/>
                    <a:pt x="7365" y="16204"/>
                    <a:pt x="8439" y="16204"/>
                  </a:cubicBezTo>
                  <a:cubicBezTo>
                    <a:pt x="9195" y="16204"/>
                    <a:pt x="8700" y="10968"/>
                    <a:pt x="8345" y="9008"/>
                  </a:cubicBezTo>
                  <a:cubicBezTo>
                    <a:pt x="7850" y="6282"/>
                    <a:pt x="6301" y="28"/>
                    <a:pt x="3295" y="19"/>
                  </a:cubicBezTo>
                  <a:close/>
                  <a:moveTo>
                    <a:pt x="7449" y="7888"/>
                  </a:moveTo>
                  <a:cubicBezTo>
                    <a:pt x="7841" y="9670"/>
                    <a:pt x="8233" y="14151"/>
                    <a:pt x="7701" y="14207"/>
                  </a:cubicBezTo>
                  <a:cubicBezTo>
                    <a:pt x="6842" y="14309"/>
                    <a:pt x="3818" y="9502"/>
                    <a:pt x="2875" y="7197"/>
                  </a:cubicBezTo>
                  <a:cubicBezTo>
                    <a:pt x="2278" y="5759"/>
                    <a:pt x="971" y="728"/>
                    <a:pt x="3202" y="738"/>
                  </a:cubicBezTo>
                  <a:cubicBezTo>
                    <a:pt x="5433" y="747"/>
                    <a:pt x="6917" y="5470"/>
                    <a:pt x="7449" y="788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2232075" y="2192325"/>
              <a:ext cx="141450" cy="281900"/>
            </a:xfrm>
            <a:custGeom>
              <a:avLst/>
              <a:gdLst/>
              <a:ahLst/>
              <a:cxnLst/>
              <a:rect l="l" t="t" r="r" b="b"/>
              <a:pathLst>
                <a:path w="5658" h="11276" extrusionOk="0">
                  <a:moveTo>
                    <a:pt x="1279" y="56"/>
                  </a:moveTo>
                  <a:cubicBezTo>
                    <a:pt x="243" y="0"/>
                    <a:pt x="1" y="2558"/>
                    <a:pt x="1298" y="5442"/>
                  </a:cubicBezTo>
                  <a:cubicBezTo>
                    <a:pt x="2213" y="7477"/>
                    <a:pt x="3538" y="10258"/>
                    <a:pt x="5106" y="11014"/>
                  </a:cubicBezTo>
                  <a:cubicBezTo>
                    <a:pt x="5657" y="11275"/>
                    <a:pt x="5564" y="8774"/>
                    <a:pt x="4742" y="5647"/>
                  </a:cubicBezTo>
                  <a:cubicBezTo>
                    <a:pt x="4294" y="3892"/>
                    <a:pt x="3184" y="159"/>
                    <a:pt x="1279" y="56"/>
                  </a:cubicBezTo>
                  <a:close/>
                  <a:moveTo>
                    <a:pt x="4033" y="4798"/>
                  </a:moveTo>
                  <a:cubicBezTo>
                    <a:pt x="4789" y="7281"/>
                    <a:pt x="5041" y="9250"/>
                    <a:pt x="4472" y="9203"/>
                  </a:cubicBezTo>
                  <a:cubicBezTo>
                    <a:pt x="3902" y="9157"/>
                    <a:pt x="2558" y="7215"/>
                    <a:pt x="1550" y="4891"/>
                  </a:cubicBezTo>
                  <a:cubicBezTo>
                    <a:pt x="542" y="2576"/>
                    <a:pt x="486" y="653"/>
                    <a:pt x="1307" y="532"/>
                  </a:cubicBezTo>
                  <a:cubicBezTo>
                    <a:pt x="2129" y="420"/>
                    <a:pt x="3277" y="2324"/>
                    <a:pt x="4033" y="4798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2253075" y="2211925"/>
              <a:ext cx="86150" cy="168500"/>
            </a:xfrm>
            <a:custGeom>
              <a:avLst/>
              <a:gdLst/>
              <a:ahLst/>
              <a:cxnLst/>
              <a:rect l="l" t="t" r="r" b="b"/>
              <a:pathLst>
                <a:path w="3446" h="6740" extrusionOk="0">
                  <a:moveTo>
                    <a:pt x="533" y="112"/>
                  </a:moveTo>
                  <a:cubicBezTo>
                    <a:pt x="1" y="215"/>
                    <a:pt x="141" y="1718"/>
                    <a:pt x="906" y="3491"/>
                  </a:cubicBezTo>
                  <a:cubicBezTo>
                    <a:pt x="1672" y="5274"/>
                    <a:pt x="2652" y="6739"/>
                    <a:pt x="3044" y="6711"/>
                  </a:cubicBezTo>
                  <a:cubicBezTo>
                    <a:pt x="3445" y="6693"/>
                    <a:pt x="3202" y="5143"/>
                    <a:pt x="2577" y="3276"/>
                  </a:cubicBezTo>
                  <a:cubicBezTo>
                    <a:pt x="1952" y="1400"/>
                    <a:pt x="1065" y="0"/>
                    <a:pt x="533" y="11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9"/>
          <p:cNvSpPr/>
          <p:nvPr/>
        </p:nvSpPr>
        <p:spPr>
          <a:xfrm>
            <a:off x="0" y="1400200"/>
            <a:ext cx="12192000" cy="405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p9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9"/>
          <p:cNvSpPr txBox="1">
            <a:spLocks noGrp="1"/>
          </p:cNvSpPr>
          <p:nvPr>
            <p:ph type="title"/>
          </p:nvPr>
        </p:nvSpPr>
        <p:spPr>
          <a:xfrm>
            <a:off x="3119800" y="2525400"/>
            <a:ext cx="5952400" cy="6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54" name="Google Shape;454;p9"/>
          <p:cNvSpPr txBox="1">
            <a:spLocks noGrp="1"/>
          </p:cNvSpPr>
          <p:nvPr>
            <p:ph type="subTitle" idx="1"/>
          </p:nvPr>
        </p:nvSpPr>
        <p:spPr>
          <a:xfrm>
            <a:off x="1524300" y="3176200"/>
            <a:ext cx="9715600" cy="1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1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10"/>
          <p:cNvPicPr preferRelativeResize="0"/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0"/>
          <p:cNvSpPr txBox="1">
            <a:spLocks noGrp="1"/>
          </p:cNvSpPr>
          <p:nvPr>
            <p:ph type="title"/>
          </p:nvPr>
        </p:nvSpPr>
        <p:spPr>
          <a:xfrm>
            <a:off x="0" y="2261000"/>
            <a:ext cx="6096000" cy="2336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487668"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651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400" y="732800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lata"/>
              <a:buNone/>
              <a:defRPr sz="30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4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8530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3986" r:id="rId25"/>
    <p:sldLayoutId id="2147483987" r:id="rId26"/>
    <p:sldLayoutId id="2147483988" r:id="rId27"/>
    <p:sldLayoutId id="2147483989" r:id="rId28"/>
    <p:sldLayoutId id="2147483990" r:id="rId29"/>
    <p:sldLayoutId id="2147483991" r:id="rId30"/>
    <p:sldLayoutId id="2147483992" r:id="rId31"/>
    <p:sldLayoutId id="2147483993" r:id="rId32"/>
    <p:sldLayoutId id="2147483994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32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02" name="Google Shape;1602;p32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894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6" r:id="rId1"/>
    <p:sldLayoutId id="214748399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5">
            <a:extLst>
              <a:ext uri="{FF2B5EF4-FFF2-40B4-BE49-F238E27FC236}">
                <a16:creationId xmlns:a16="http://schemas.microsoft.com/office/drawing/2014/main" id="{B9A67489-3C0B-409B-BA1B-19823194C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65407"/>
            <a:ext cx="7931224" cy="4163893"/>
          </a:xfrm>
        </p:spPr>
      </p:pic>
    </p:spTree>
    <p:extLst>
      <p:ext uri="{BB962C8B-B14F-4D97-AF65-F5344CB8AC3E}">
        <p14:creationId xmlns:p14="http://schemas.microsoft.com/office/powerpoint/2010/main" val="23237638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76BB-200F-45F9-A33B-66654909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95" y="476672"/>
            <a:ext cx="8272212" cy="834372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Outros </a:t>
            </a:r>
            <a:r>
              <a:rPr lang="pt-BR" sz="40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6E7DA6-CCD9-425B-AA6D-A4C53D8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700808"/>
            <a:ext cx="1008112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Cefalosporinas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1ª, 2ª, 3ª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4ª e 5ª gerações</a:t>
            </a:r>
          </a:p>
          <a:p>
            <a:pPr marL="0" indent="0">
              <a:buNone/>
            </a:pP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</a:rPr>
              <a:t>Carbapenemas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Imipenem-cilastatina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Tienam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Meropenem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Meronem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Ertapenem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Invanz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Doripenem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</a:rPr>
              <a:t>Carbacefemas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Loracarbef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Lorabid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– USA)</a:t>
            </a:r>
          </a:p>
        </p:txBody>
      </p:sp>
    </p:spTree>
    <p:extLst>
      <p:ext uri="{BB962C8B-B14F-4D97-AF65-F5344CB8AC3E}">
        <p14:creationId xmlns:p14="http://schemas.microsoft.com/office/powerpoint/2010/main" val="934487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76BB-200F-45F9-A33B-66654909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94" y="620688"/>
            <a:ext cx="8272212" cy="7603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Outros </a:t>
            </a:r>
            <a:r>
              <a:rPr lang="pt-BR" sz="40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6E7DA6-CCD9-425B-AA6D-A4C53D8BC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988840"/>
            <a:ext cx="90010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Monobactâmicos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Aztreonam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Carumonam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Tigemonam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(ainda não em uso)</a:t>
            </a:r>
          </a:p>
          <a:p>
            <a:pPr marL="0" indent="0">
              <a:buNone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Inibidores de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Ácido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clavulânico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1650" dirty="0"/>
          </a:p>
        </p:txBody>
      </p:sp>
    </p:spTree>
    <p:extLst>
      <p:ext uri="{BB962C8B-B14F-4D97-AF65-F5344CB8AC3E}">
        <p14:creationId xmlns:p14="http://schemas.microsoft.com/office/powerpoint/2010/main" val="4154389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40887-EFD9-48B7-A06D-1296EEE4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333" y="1911735"/>
            <a:ext cx="8026400" cy="2209800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Penicilinas naturais e semissintéticas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E4375-75EB-450A-9AD2-AF140279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800" y="5500062"/>
            <a:ext cx="8026400" cy="978459"/>
          </a:xfrm>
        </p:spPr>
        <p:txBody>
          <a:bodyPr>
            <a:normAutofit/>
          </a:bodyPr>
          <a:lstStyle/>
          <a:p>
            <a:pPr algn="ctr"/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188640"/>
            <a:ext cx="10972800" cy="187220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algn="ctr"/>
            <a:endParaRPr lang="pt-BR" sz="100" dirty="0"/>
          </a:p>
          <a:p>
            <a:pPr marL="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ata" panose="00000500000000000000" pitchFamily="2" charset="0"/>
              </a:rPr>
              <a:t>Penicilinas naturais</a:t>
            </a:r>
          </a:p>
        </p:txBody>
      </p:sp>
      <p:pic>
        <p:nvPicPr>
          <p:cNvPr id="5122" name="Picture 2" descr="Resultado de imagem para penici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33" y="2420888"/>
            <a:ext cx="5995134" cy="343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5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Rot="1" noChangeArrowheads="1"/>
          </p:cNvSpPr>
          <p:nvPr/>
        </p:nvSpPr>
        <p:spPr bwMode="auto">
          <a:xfrm>
            <a:off x="1847528" y="504032"/>
            <a:ext cx="8510588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 que é penicilina ?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125" name="Rectangle 2"/>
          <p:cNvSpPr>
            <a:spLocks noRot="1" noChangeArrowheads="1"/>
          </p:cNvSpPr>
          <p:nvPr/>
        </p:nvSpPr>
        <p:spPr bwMode="auto">
          <a:xfrm>
            <a:off x="785813" y="1734264"/>
            <a:ext cx="8388350" cy="40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Antibiótico obtido de culturas de fungo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Frações: A, B, C, F,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G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, H...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Fração G =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Benzil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-penicilina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Benzil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-penicilina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Ácido orgânico</a:t>
            </a:r>
          </a:p>
          <a:p>
            <a:pPr marL="730250" lvl="1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Anel de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Tiazolidina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+ Anel Beta-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Lactâmico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2600" dirty="0"/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2600" dirty="0"/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2600" b="1" dirty="0"/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2600" b="1" dirty="0"/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2400" b="1" dirty="0"/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2400" b="1" dirty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791400" y="4067172"/>
            <a:ext cx="4176464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Ácido 6-aminopenicilânico (6 APA)</a:t>
            </a:r>
          </a:p>
        </p:txBody>
      </p:sp>
      <p:pic>
        <p:nvPicPr>
          <p:cNvPr id="5128" name="Picture 10" descr="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05" y="2708920"/>
            <a:ext cx="3708152" cy="125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ângulo de cantos arredondados 2"/>
          <p:cNvSpPr/>
          <p:nvPr/>
        </p:nvSpPr>
        <p:spPr>
          <a:xfrm>
            <a:off x="6744072" y="2780928"/>
            <a:ext cx="1296144" cy="8001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accent2"/>
                </a:solidFill>
                <a:latin typeface="Lexend Deca"/>
              </a:rPr>
              <a:t>Radical Benzílico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BB8611D-1C44-FD22-F72A-47179F59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00" y="355872"/>
            <a:ext cx="10287200" cy="624000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Espectro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                Gram positivos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Cocos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                Gram negativos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Bacilos Gram positivos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Espiroquetas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600" dirty="0" err="1">
                <a:solidFill>
                  <a:schemeClr val="bg1">
                    <a:lumMod val="50000"/>
                  </a:schemeClr>
                </a:solidFill>
              </a:rPr>
              <a:t>Actinomycetos</a:t>
            </a: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600" dirty="0"/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4730155" y="1375823"/>
            <a:ext cx="194468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Estafilococo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Pct val="75000"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Estreptococo</a:t>
            </a:r>
          </a:p>
          <a:p>
            <a:pPr eaLnBrk="1" hangingPunct="1"/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Pneumococo</a:t>
            </a:r>
          </a:p>
        </p:txBody>
      </p:sp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4649945" y="2322629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Meningococo</a:t>
            </a:r>
          </a:p>
          <a:p>
            <a:pPr eaLnBrk="1" hangingPunct="1"/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Gonococo</a:t>
            </a: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4403725" y="3050387"/>
            <a:ext cx="33845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Corynebacterium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diphteriae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                                                          Clostridium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tetani</a:t>
            </a:r>
            <a:endParaRPr lang="pt-BR" sz="1800" i="1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eaLnBrk="1" hangingPunct="1"/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Clostridium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botulinum</a:t>
            </a:r>
            <a:endParaRPr lang="pt-BR" sz="1800" i="1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eaLnBrk="1" hangingPunct="1"/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Bacillus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anthracis</a:t>
            </a:r>
            <a:endParaRPr lang="pt-BR" sz="1800" i="1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eaLnBrk="1" hangingPunct="1"/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Erysipelothrix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rhusiopathiae</a:t>
            </a:r>
            <a:endParaRPr lang="pt-BR" sz="1800" i="1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3359696" y="4597303"/>
            <a:ext cx="37444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Treponema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pallidum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(sífilis)                                   Treponema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pertenue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(bouba)                             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Leptospiras</a:t>
            </a:r>
            <a:endParaRPr lang="pt-BR" sz="18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  <p:sp>
        <p:nvSpPr>
          <p:cNvPr id="352267" name="AutoShape 11"/>
          <p:cNvSpPr>
            <a:spLocks noChangeAspect="1"/>
          </p:cNvSpPr>
          <p:nvPr/>
        </p:nvSpPr>
        <p:spPr bwMode="auto">
          <a:xfrm rot="10800000">
            <a:off x="4530143" y="1375823"/>
            <a:ext cx="239605" cy="867930"/>
          </a:xfrm>
          <a:prstGeom prst="rightBrace">
            <a:avLst>
              <a:gd name="adj1" fmla="val 30186"/>
              <a:gd name="adj2" fmla="val 49778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352268" name="AutoShape 12"/>
          <p:cNvSpPr>
            <a:spLocks noChangeAspect="1"/>
          </p:cNvSpPr>
          <p:nvPr/>
        </p:nvSpPr>
        <p:spPr bwMode="auto">
          <a:xfrm rot="10800000">
            <a:off x="4530143" y="2377309"/>
            <a:ext cx="221656" cy="571078"/>
          </a:xfrm>
          <a:prstGeom prst="rightBrace">
            <a:avLst>
              <a:gd name="adj1" fmla="val 21470"/>
              <a:gd name="adj2" fmla="val 6525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52269" name="AutoShape 13"/>
          <p:cNvSpPr>
            <a:spLocks noChangeAspect="1"/>
          </p:cNvSpPr>
          <p:nvPr/>
        </p:nvSpPr>
        <p:spPr bwMode="auto">
          <a:xfrm rot="10800000">
            <a:off x="4256554" y="3084416"/>
            <a:ext cx="290512" cy="1441450"/>
          </a:xfrm>
          <a:prstGeom prst="rightBrace">
            <a:avLst>
              <a:gd name="adj1" fmla="val 41348"/>
              <a:gd name="adj2" fmla="val 64329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>
              <a:spcBef>
                <a:spcPct val="50000"/>
              </a:spcBef>
            </a:pPr>
            <a:r>
              <a:rPr lang="pt-BR"/>
              <a:t>  </a:t>
            </a:r>
          </a:p>
        </p:txBody>
      </p:sp>
      <p:sp>
        <p:nvSpPr>
          <p:cNvPr id="352270" name="AutoShape 14"/>
          <p:cNvSpPr>
            <a:spLocks noChangeAspect="1"/>
          </p:cNvSpPr>
          <p:nvPr/>
        </p:nvSpPr>
        <p:spPr bwMode="auto">
          <a:xfrm rot="10800000">
            <a:off x="3072358" y="4525866"/>
            <a:ext cx="307975" cy="1079500"/>
          </a:xfrm>
          <a:prstGeom prst="rightBrace">
            <a:avLst>
              <a:gd name="adj1" fmla="val 29210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9BF46164-82BB-472A-5E0A-19886F9032D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027536" y="1629768"/>
            <a:ext cx="298450" cy="1081088"/>
          </a:xfrm>
          <a:prstGeom prst="rightBrace">
            <a:avLst>
              <a:gd name="adj1" fmla="val 30186"/>
              <a:gd name="adj2" fmla="val 49778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>
              <a:spcBef>
                <a:spcPct val="5000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2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5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5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52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1" grpId="0" uiExpand="1" build="allAtOnce"/>
      <p:bldP spid="352262" grpId="0" build="allAtOnce"/>
      <p:bldP spid="352264" grpId="0"/>
      <p:bldP spid="352266" grpId="0"/>
      <p:bldP spid="352267" grpId="0" animBg="1"/>
      <p:bldP spid="352268" grpId="0" animBg="1"/>
      <p:bldP spid="352269" grpId="0" animBg="1"/>
      <p:bldP spid="3522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Rot="1" noChangeArrowheads="1"/>
          </p:cNvSpPr>
          <p:nvPr/>
        </p:nvSpPr>
        <p:spPr bwMode="auto">
          <a:xfrm>
            <a:off x="767408" y="476672"/>
            <a:ext cx="10657184" cy="612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700" b="1" dirty="0"/>
          </a:p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36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sym typeface="Wingdings" pitchFamily="2" charset="2"/>
              </a:rPr>
              <a:t>Difusão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  <a:sym typeface="Wingdings" pitchFamily="2" charset="2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Plasma: conjugação com proteínas (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Haptenos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)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Atravessa:</a:t>
            </a:r>
          </a:p>
          <a:p>
            <a:pPr marL="10668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Meninges lesadas (dose alta até o fim do tratamento)</a:t>
            </a:r>
          </a:p>
          <a:p>
            <a:pPr marL="1066800" lvl="1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Placenta: níveis amnióticos e fetais (grupo B – FDA)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Não determina níveis biliares terapêuticos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buFontTx/>
              <a:buChar char="•"/>
            </a:pPr>
            <a:endParaRPr lang="pt-BR" sz="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  <a:sym typeface="Wingdings" pitchFamily="2" charset="2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16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  <a:sym typeface="Wingdings" pitchFamily="2" charset="2"/>
            </a:endParaRPr>
          </a:p>
          <a:p>
            <a:pPr marL="273050" indent="-273050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36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sym typeface="Wingdings" pitchFamily="2" charset="2"/>
              </a:rPr>
              <a:t>Eliminação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105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  <a:sym typeface="Wingdings" pitchFamily="2" charset="2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sym typeface="Wingdings" pitchFamily="2" charset="2"/>
              </a:rPr>
              <a:t>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Renal: Por secreção tubular 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                Em atividade (não metabolizada)</a:t>
            </a:r>
            <a:endParaRPr lang="pt-BR" sz="2800" b="1" u="sng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Rot="1" noChangeArrowheads="1"/>
          </p:cNvSpPr>
          <p:nvPr/>
        </p:nvSpPr>
        <p:spPr bwMode="auto">
          <a:xfrm>
            <a:off x="695400" y="1700808"/>
            <a:ext cx="10945216" cy="484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    Tóxicos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Neurológicos  convulsões 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                          (+ 80 milhões de U de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Pen.G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K )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Cardíacos  hiperpotassemia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Hipertensivos – teor de Sódio da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Carbenicilina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5C1500-7425-8222-806D-E2C964AFFB03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Efeitos adversos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urtic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51" y="3429000"/>
            <a:ext cx="4771675" cy="313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10448"/>
            <a:ext cx="8229600" cy="497130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Alérgicos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Tipo I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Urticária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Angio-edema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Quincke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Asma, Rinite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Choque anafilático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Tipo II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Hemólise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Plaquetopenia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375278" y="40767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6361005" y="2496002"/>
            <a:ext cx="377213" cy="1728192"/>
          </a:xfrm>
          <a:prstGeom prst="rightBrace">
            <a:avLst>
              <a:gd name="adj1" fmla="val 8333"/>
              <a:gd name="adj2" fmla="val 44682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5199636" y="4605978"/>
            <a:ext cx="175642" cy="1144305"/>
          </a:xfrm>
          <a:prstGeom prst="rightBrace">
            <a:avLst>
              <a:gd name="adj1" fmla="val 8333"/>
              <a:gd name="adj2" fmla="val 48466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edema de quin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97" y="716664"/>
            <a:ext cx="2857500" cy="363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6811701" y="3020638"/>
            <a:ext cx="738460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16075" y="4585039"/>
            <a:ext cx="2561359" cy="11443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Ac. Citotóxicos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8DB6468-A967-D6C6-6302-9EBF4CCE9D96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Efeitos adversos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1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1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81203" y="1289100"/>
            <a:ext cx="8435975" cy="5164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b="1" i="1" dirty="0">
                <a:solidFill>
                  <a:schemeClr val="accent1"/>
                </a:solidFill>
              </a:rPr>
              <a:t>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Tipo III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 “Doença do soro”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  Eritema polimorfo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  Vasculite</a:t>
            </a:r>
          </a:p>
          <a:p>
            <a:pPr eaLnBrk="1" hangingPunct="1">
              <a:buFont typeface="Wingdings" pitchFamily="2" charset="2"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Tipo IV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Dermatite de contato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   Stevens-Johnson 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5327174" y="1620968"/>
            <a:ext cx="702568" cy="1656184"/>
          </a:xfrm>
          <a:prstGeom prst="rightBrace">
            <a:avLst>
              <a:gd name="adj1" fmla="val 8333"/>
              <a:gd name="adj2" fmla="val 48466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5774209" y="3768368"/>
            <a:ext cx="414536" cy="956776"/>
          </a:xfrm>
          <a:prstGeom prst="rightBrace">
            <a:avLst>
              <a:gd name="adj1" fmla="val 8333"/>
              <a:gd name="adj2" fmla="val 46166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27805" y="2071018"/>
            <a:ext cx="2754684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Imunocomplexos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12024" y="3922887"/>
            <a:ext cx="4283968" cy="5760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Linfócitos T  sensibilizados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m para stevens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18" y="1363130"/>
            <a:ext cx="3048583" cy="481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AF024-A2F0-5FE5-9F10-DF5C30466889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Efeitos adversos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40887-EFD9-48B7-A06D-1296EEE4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800" y="2199225"/>
            <a:ext cx="8026400" cy="2209800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bg1">
                    <a:lumMod val="50000"/>
                  </a:schemeClr>
                </a:solidFill>
              </a:rPr>
              <a:t>Antibióticos </a:t>
            </a:r>
            <a:r>
              <a:rPr lang="pt-BR" sz="54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E4375-75EB-450A-9AD2-AF140279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800" y="430632"/>
            <a:ext cx="8026400" cy="978459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José Maria Cavalcanti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08605336-55B2-4E91-90E7-56E7BC28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5" y="4271551"/>
            <a:ext cx="1152128" cy="191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A9FE1402-F943-4DDD-9762-AC801FF9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86" y="4409025"/>
            <a:ext cx="1215230" cy="166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AC090C3-1678-409F-922E-7D1E4768B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923" y="6027258"/>
            <a:ext cx="1381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UNCISAL</a:t>
            </a:r>
            <a:endParaRPr lang="pt-BR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BA0CB9E-73CE-4111-AA8A-DB0FDBC7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695" y="6189347"/>
            <a:ext cx="87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UFAL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276D0F63-90CB-280D-096A-1513B6A5D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302241" y="4777107"/>
            <a:ext cx="358751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5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412776"/>
            <a:ext cx="10287200" cy="51123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Alergia mediada por IgE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patogênese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ð"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Determinante antigênico maior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99% das reações (formas leves) 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grupo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benzil-peniciloil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Determinante antigênico menor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: 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1% das reações (grave- Choque)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benzil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penicilina e cerca de 11 produtos de degradação “in vitro” do antibiótico.</a:t>
            </a:r>
          </a:p>
          <a:p>
            <a:pPr eaLnBrk="1" hangingPunct="1">
              <a:buFont typeface="Wingdings" pitchFamily="2" charset="2"/>
              <a:buNone/>
            </a:pPr>
            <a:endParaRPr lang="pt-BR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AC3F4B-F103-AB7A-1EDA-3A337D82E696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Efeitos adversos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484784"/>
            <a:ext cx="10400184" cy="4248150"/>
          </a:xfrm>
        </p:spPr>
        <p:txBody>
          <a:bodyPr/>
          <a:lstStyle/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Conhecida – não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futucar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o cão, ou o Cão, com vara curta</a:t>
            </a:r>
          </a:p>
          <a:p>
            <a:pPr lvl="1"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Desconhecida 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Alergia é qualitativa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Determinante antigênico menor</a:t>
            </a:r>
          </a:p>
          <a:p>
            <a:pPr marL="914400" lvl="2" indent="0">
              <a:buClr>
                <a:srgbClr val="FFC000"/>
              </a:buClr>
              <a:buNone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(Benzilpenicilina e 11 produtos de degradação)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Anamnese</a:t>
            </a:r>
          </a:p>
          <a:p>
            <a:pPr lvl="2" eaLnBrk="1" hangingPunct="1"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Boa indicação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42439" y="2389230"/>
            <a:ext cx="1435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– Teste</a:t>
            </a:r>
          </a:p>
          <a:p>
            <a:endParaRPr lang="pt-BR" dirty="0"/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>
            <a:off x="4439816" y="2453325"/>
            <a:ext cx="1037631" cy="43402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 flipH="1">
            <a:off x="4439816" y="2508202"/>
            <a:ext cx="1037631" cy="37914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id="{040E8EF3-E179-2055-5E22-7A5D18D49B0A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Alergia a penicilina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952400" y="1556792"/>
            <a:ext cx="10287200" cy="51845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Isquemia,  necrose,  e gangrena de extremidades, quando se aplicava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Pen G Benzatina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no deltoide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•"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Elevação de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AST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ALT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(TGO e TGP), com Ampicilina I.M</a:t>
            </a:r>
          </a:p>
        </p:txBody>
      </p:sp>
      <p:pic>
        <p:nvPicPr>
          <p:cNvPr id="346116" name="Picture 4" descr="penicilina_isquemia_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" b="5628"/>
          <a:stretch/>
        </p:blipFill>
        <p:spPr bwMode="auto">
          <a:xfrm>
            <a:off x="4727848" y="2780928"/>
            <a:ext cx="3456384" cy="263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059BF2B-E5CD-7284-6E58-C00954A07188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0466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Outros efeitos adversos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E3CC8-C344-087D-6676-907E6F12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00" y="548680"/>
            <a:ext cx="10287200" cy="624000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Penicilinas – fração 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A4C7D-CC97-895D-1529-28D6DE938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00" y="1772815"/>
            <a:ext cx="10287200" cy="4319017"/>
          </a:xfrm>
        </p:spPr>
        <p:txBody>
          <a:bodyPr/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G potássica (cristalina)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G procaína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G benzatina</a:t>
            </a:r>
          </a:p>
        </p:txBody>
      </p:sp>
    </p:spTree>
    <p:extLst>
      <p:ext uri="{BB962C8B-B14F-4D97-AF65-F5344CB8AC3E}">
        <p14:creationId xmlns:p14="http://schemas.microsoft.com/office/powerpoint/2010/main" val="323629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84784"/>
            <a:ext cx="8964612" cy="4752107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Hidrossolúvel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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I.V.</a:t>
            </a:r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Meia vida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 3 horas</a:t>
            </a:r>
          </a:p>
          <a:p>
            <a:pPr eaLnBrk="1" hangingPunct="1"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Dose  500.000 U.I./Kg/Dia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r>
              <a:rPr lang="pt-BR" dirty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96" y="3350123"/>
            <a:ext cx="8706503" cy="338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7176120" y="5373216"/>
            <a:ext cx="3096344" cy="415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5D1AA8A-7B50-D368-FA73-07ABE45BEF08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4528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Penicilina G potássica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263352" y="1844824"/>
            <a:ext cx="10945216" cy="4824267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Indicações: Sepse, meningites, tétano, difteria, endocardite bacteriana, infecções por anaeróbios, sífilis congênita e gangrena gasosa </a:t>
            </a:r>
            <a:r>
              <a:rPr lang="pt-BR" sz="2800" dirty="0">
                <a:sym typeface="Wingdings" pitchFamily="2" charset="2"/>
              </a:rPr>
              <a:t>	</a:t>
            </a:r>
          </a:p>
          <a:p>
            <a:pPr eaLnBrk="1" hangingPunct="1">
              <a:buClr>
                <a:srgbClr val="FFFF00"/>
              </a:buClr>
              <a:buFontTx/>
              <a:buNone/>
              <a:defRPr/>
            </a:pPr>
            <a:endParaRPr lang="pt-BR" sz="10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dirty="0"/>
          </a:p>
        </p:txBody>
      </p:sp>
      <p:pic>
        <p:nvPicPr>
          <p:cNvPr id="3076" name="Picture 4" descr="Resultado de imagem para gaseous gangr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212976"/>
            <a:ext cx="5752063" cy="316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1DAAD2C-9154-F024-65CB-C035D3146937}"/>
              </a:ext>
            </a:extLst>
          </p:cNvPr>
          <p:cNvSpPr txBox="1">
            <a:spLocks noChangeArrowheads="1"/>
          </p:cNvSpPr>
          <p:nvPr/>
        </p:nvSpPr>
        <p:spPr>
          <a:xfrm>
            <a:off x="952400" y="445284"/>
            <a:ext cx="102872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 G potássica</a:t>
            </a:r>
          </a:p>
        </p:txBody>
      </p:sp>
    </p:spTree>
    <p:extLst>
      <p:ext uri="{BB962C8B-B14F-4D97-AF65-F5344CB8AC3E}">
        <p14:creationId xmlns:p14="http://schemas.microsoft.com/office/powerpoint/2010/main" val="26175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Rot="1" noChangeArrowheads="1"/>
          </p:cNvSpPr>
          <p:nvPr/>
        </p:nvSpPr>
        <p:spPr bwMode="auto">
          <a:xfrm>
            <a:off x="623392" y="1484784"/>
            <a:ext cx="10044611" cy="54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Junção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equimolecular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de penicilina e procaína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Procaína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	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 Diminui a solubilidade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I.M.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Absorção mais lenta.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Eliminação igualmente lenta</a:t>
            </a:r>
          </a:p>
          <a:p>
            <a:pPr marL="892175" lvl="1" indent="-16827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Tx/>
              <a:buChar char="•"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	 Ligação proteica maior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	 A Procaína é também um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hapteno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2600" dirty="0">
              <a:sym typeface="Wingdings" pitchFamily="2" charset="2"/>
            </a:endParaRP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0DB0CC-DC34-90E8-1A2F-B7337759CDFE}"/>
              </a:ext>
            </a:extLst>
          </p:cNvPr>
          <p:cNvSpPr txBox="1">
            <a:spLocks/>
          </p:cNvSpPr>
          <p:nvPr/>
        </p:nvSpPr>
        <p:spPr>
          <a:xfrm>
            <a:off x="551384" y="548680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 G procaína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Rot="1" noChangeArrowheads="1"/>
          </p:cNvSpPr>
          <p:nvPr/>
        </p:nvSpPr>
        <p:spPr bwMode="auto">
          <a:xfrm>
            <a:off x="839416" y="1844824"/>
            <a:ext cx="9969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Resultado da combinação de duas moléculas de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PENICILINA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e uma base de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AMÔNIA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Baixa solubilidade. Uso I.M.</a:t>
            </a: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Absorção lenta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 presença na circulação </a:t>
            </a:r>
            <a:r>
              <a:rPr lang="pt-BR" sz="280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8 horas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após a aplicação</a:t>
            </a: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Alta taxa de ligação proteica</a:t>
            </a: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Níveis terapêuticos medianos e duradouros</a:t>
            </a: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Eliminação lenta: Níveis terapêuticos em torno de 5 dias e profiláticos de 21 dias.</a:t>
            </a:r>
          </a:p>
          <a:p>
            <a:pPr marL="174625" indent="-174625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Inadequada para urgências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</a:t>
            </a:r>
          </a:p>
        </p:txBody>
      </p:sp>
      <p:sp>
        <p:nvSpPr>
          <p:cNvPr id="24580" name="AutoShape 3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15FEFE-365D-E9C4-5FB8-89D3153E0A3A}"/>
              </a:ext>
            </a:extLst>
          </p:cNvPr>
          <p:cNvSpPr txBox="1">
            <a:spLocks/>
          </p:cNvSpPr>
          <p:nvPr/>
        </p:nvSpPr>
        <p:spPr>
          <a:xfrm>
            <a:off x="751892" y="476672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 G benzatina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433585C-2D97-CACE-BCAF-C6FD1F5F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Penicilina G Benzatina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DF941B-94F7-453C-DF35-E67F6A912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114300" indent="0" algn="ctr">
              <a:buNone/>
            </a:pPr>
            <a:r>
              <a:rPr lang="pt-BR" sz="4000" b="1" dirty="0">
                <a:solidFill>
                  <a:schemeClr val="bg1">
                    <a:lumMod val="50000"/>
                  </a:schemeClr>
                </a:solidFill>
              </a:rPr>
              <a:t>Indicações</a:t>
            </a:r>
            <a:endParaRPr lang="pt-BR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1508" name="Rectangle 2"/>
          <p:cNvSpPr>
            <a:spLocks noRot="1" noChangeArrowheads="1"/>
          </p:cNvSpPr>
          <p:nvPr/>
        </p:nvSpPr>
        <p:spPr bwMode="auto">
          <a:xfrm>
            <a:off x="695400" y="1412776"/>
            <a:ext cx="10801200" cy="53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</a:t>
            </a:r>
          </a:p>
          <a:p>
            <a:pPr marL="174625" indent="-174625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r>
              <a:rPr lang="pt-BR" sz="4000" b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Faringo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-tonsilites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2400" dirty="0"/>
          </a:p>
          <a:p>
            <a:pPr marL="631825" lvl="1" indent="-277813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</a:pPr>
            <a:endParaRPr lang="pt-BR" sz="800" dirty="0"/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</a:pPr>
            <a:endParaRPr lang="pt-BR" sz="2400" dirty="0"/>
          </a:p>
        </p:txBody>
      </p:sp>
      <p:pic>
        <p:nvPicPr>
          <p:cNvPr id="21509" name="Picture 6" descr="André 11 - Tonsilliti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33" y="3735505"/>
            <a:ext cx="3494237" cy="266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7" descr="André 1 - 21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35505"/>
            <a:ext cx="3552575" cy="2664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0F872-61BB-BAC1-ADAD-DC942FF4F3A3}"/>
              </a:ext>
            </a:extLst>
          </p:cNvPr>
          <p:cNvSpPr txBox="1">
            <a:spLocks/>
          </p:cNvSpPr>
          <p:nvPr/>
        </p:nvSpPr>
        <p:spPr>
          <a:xfrm>
            <a:off x="551384" y="548680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CA9AAE52-06E3-48A7-A5D1-C9356704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29" y="479016"/>
            <a:ext cx="6382941" cy="99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defRPr/>
            </a:pPr>
            <a:r>
              <a:rPr lang="pt-BR" sz="3600" b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Betalactâmicos</a:t>
            </a:r>
            <a:endParaRPr lang="pt-BR" sz="3600" b="1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B22265-1E0C-461A-94D6-78E6C4C35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7"/>
          <a:stretch/>
        </p:blipFill>
        <p:spPr>
          <a:xfrm>
            <a:off x="6969923" y="1760619"/>
            <a:ext cx="3365310" cy="166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D69DCE36-09D6-44CE-81AD-B5207BA4E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6138" b="42319"/>
          <a:stretch/>
        </p:blipFill>
        <p:spPr bwMode="auto">
          <a:xfrm>
            <a:off x="1415480" y="1853940"/>
            <a:ext cx="3503695" cy="157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CF2CE5C-46BA-4CDE-B536-4DCC7ED1C4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7"/>
          <a:stretch/>
        </p:blipFill>
        <p:spPr>
          <a:xfrm>
            <a:off x="1415480" y="4149080"/>
            <a:ext cx="3503695" cy="161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4A315A-DE2F-4B8F-90B2-CF90C40F28FC}"/>
              </a:ext>
            </a:extLst>
          </p:cNvPr>
          <p:cNvSpPr txBox="1"/>
          <p:nvPr/>
        </p:nvSpPr>
        <p:spPr>
          <a:xfrm>
            <a:off x="7107232" y="3467622"/>
            <a:ext cx="32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Cefalosporina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A15ECE-B272-4961-A9DA-8F916A0CC8FD}"/>
              </a:ext>
            </a:extLst>
          </p:cNvPr>
          <p:cNvSpPr txBox="1"/>
          <p:nvPr/>
        </p:nvSpPr>
        <p:spPr>
          <a:xfrm>
            <a:off x="1567269" y="5778773"/>
            <a:ext cx="32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Carbapenema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6BEE5F-E211-0676-A0C8-BBB50E4F3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55597" r="30866"/>
          <a:stretch/>
        </p:blipFill>
        <p:spPr bwMode="auto">
          <a:xfrm>
            <a:off x="7045615" y="4149080"/>
            <a:ext cx="3337424" cy="161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7AE7801-132F-BCAD-3811-90A502C7A463}"/>
              </a:ext>
            </a:extLst>
          </p:cNvPr>
          <p:cNvSpPr txBox="1"/>
          <p:nvPr/>
        </p:nvSpPr>
        <p:spPr>
          <a:xfrm>
            <a:off x="1649314" y="3440420"/>
            <a:ext cx="32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Penicilina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7FD05A-58C1-0E08-5BE5-5305B24A934B}"/>
              </a:ext>
            </a:extLst>
          </p:cNvPr>
          <p:cNvSpPr txBox="1"/>
          <p:nvPr/>
        </p:nvSpPr>
        <p:spPr>
          <a:xfrm>
            <a:off x="7173770" y="5778773"/>
            <a:ext cx="320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Monobactâmico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5" name="Picture 5" descr="escarla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132856"/>
            <a:ext cx="2783210" cy="399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5015880" y="1263466"/>
            <a:ext cx="250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Escarlatina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F67BA66-C2BA-F3C7-D68A-360F9E7FA98F}"/>
              </a:ext>
            </a:extLst>
          </p:cNvPr>
          <p:cNvSpPr txBox="1">
            <a:spLocks/>
          </p:cNvSpPr>
          <p:nvPr/>
        </p:nvSpPr>
        <p:spPr>
          <a:xfrm>
            <a:off x="551384" y="548680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DBEF7-09A9-1698-8C87-E592F94F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B5648-8CF2-999F-8456-266EA096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00" y="1536633"/>
            <a:ext cx="7303840" cy="4555200"/>
          </a:xfrm>
        </p:spPr>
        <p:txBody>
          <a:bodyPr/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Impetigo crostoso (estreptococo)</a:t>
            </a:r>
          </a:p>
          <a:p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No impetigo bolhoso (estafilococo), nem pensar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58F49-E68C-F500-677E-87EFA001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598017"/>
            <a:ext cx="2959646" cy="22162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27B72C-0C12-B6AE-AEC7-00697FD8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293096"/>
            <a:ext cx="2959646" cy="22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DEED91-1B70-49AA-AFFF-F16DB814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08" y="957361"/>
            <a:ext cx="6685977" cy="568863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Erisipela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3.600.000 U.I. (3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amp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.) – 01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amp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. Cada 3 dias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Erisipela bolhosa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Participação de Estafilococo (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esfoliatina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-degradação da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desmogleína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Acrescentar: Cefalexina, ou Amoxicilina + Ácido Clavulânico ou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Ciprofloxacino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ACFAE-32E1-49A8-8EC3-20071E87F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908720"/>
            <a:ext cx="4264041" cy="229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4.bp.blogspot.com/-WO519t_wUps/WnJRQekJHaI/AAAAAAAAFfs/S-tc4oVv8DwVGdquqrz1Lm7T3nJiHHNvwCLcBGAs/s1600/ERISIPELA-NA-PERNA.png">
            <a:extLst>
              <a:ext uri="{FF2B5EF4-FFF2-40B4-BE49-F238E27FC236}">
                <a16:creationId xmlns:a16="http://schemas.microsoft.com/office/drawing/2014/main" id="{26446F66-9DD1-4195-B17B-B15EDCF3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7585" y="4077072"/>
            <a:ext cx="4954087" cy="2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2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5360" y="1317355"/>
            <a:ext cx="9762256" cy="4991965"/>
          </a:xfrm>
        </p:spPr>
        <p:txBody>
          <a:bodyPr/>
          <a:lstStyle/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Primeira escolha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Não há resistência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Atóxica</a:t>
            </a:r>
          </a:p>
          <a:p>
            <a:pPr lvl="2"/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Doses: 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Sífilis primária - 2.400.000 U. I.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Sífilis secundária – 2.400.000 U. I. 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Sífilis latente – recente: 2.400.000 U. I.</a:t>
            </a:r>
          </a:p>
          <a:p>
            <a:pPr marL="914400" lvl="2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                         tardia:    7.200.000 U.I. </a:t>
            </a:r>
          </a:p>
          <a:p>
            <a:pPr lvl="2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Sífilis terciária –7.200.000 U.I. </a:t>
            </a:r>
          </a:p>
          <a:p>
            <a:pPr marL="1054100" lvl="2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(2.400.000 U.I. cada semana)</a:t>
            </a:r>
          </a:p>
          <a:p>
            <a:pPr lvl="2">
              <a:buNone/>
            </a:pPr>
            <a:endParaRPr lang="pt-B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AB212-FDD2-4D4F-8A7C-07F3B2B8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71" y="1715002"/>
            <a:ext cx="3011767" cy="226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E200D-C123-4202-8FAD-0B9367AEA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1710691"/>
            <a:ext cx="3402263" cy="226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7A114A-DE5F-473C-A5BB-DAC6165AC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6" y="4205343"/>
            <a:ext cx="3684341" cy="226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5915AF9-E270-AFFB-B7A2-833BC80B5264}"/>
              </a:ext>
            </a:extLst>
          </p:cNvPr>
          <p:cNvSpPr txBox="1">
            <a:spLocks/>
          </p:cNvSpPr>
          <p:nvPr/>
        </p:nvSpPr>
        <p:spPr>
          <a:xfrm>
            <a:off x="551384" y="548680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Sífilis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628800"/>
            <a:ext cx="9371384" cy="4392488"/>
          </a:xfrm>
        </p:spPr>
        <p:txBody>
          <a:bodyPr/>
          <a:lstStyle/>
          <a:p>
            <a:endParaRPr lang="pt-BR" sz="2400" dirty="0"/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Tetraciclinas: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Fosfato de Tetraciclina – 500 mg 6/6 h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Minociclina – 200 mg iniciais e 100 mg 12/12h  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Doxiciclina – 200 mg iniciais e 100 mg/dia   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Eritromicina – 500 mg 6/6 h. – 15 a 20 dias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4A58B1-B59E-4323-816C-26795F380DFE}"/>
              </a:ext>
            </a:extLst>
          </p:cNvPr>
          <p:cNvSpPr/>
          <p:nvPr/>
        </p:nvSpPr>
        <p:spPr>
          <a:xfrm>
            <a:off x="8472264" y="2384884"/>
            <a:ext cx="288032" cy="1440160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59F9E83-5DE5-376A-B32B-C2241A03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Sífilis nos alérgicos a penicilina</a:t>
            </a:r>
          </a:p>
        </p:txBody>
      </p:sp>
      <p:sp>
        <p:nvSpPr>
          <p:cNvPr id="9" name="Retângulo de cantos arredondados 2">
            <a:extLst>
              <a:ext uri="{FF2B5EF4-FFF2-40B4-BE49-F238E27FC236}">
                <a16:creationId xmlns:a16="http://schemas.microsoft.com/office/drawing/2014/main" id="{61187D82-D5CF-2F35-3610-8C4ADA94DBDD}"/>
              </a:ext>
            </a:extLst>
          </p:cNvPr>
          <p:cNvSpPr/>
          <p:nvPr/>
        </p:nvSpPr>
        <p:spPr>
          <a:xfrm>
            <a:off x="8914656" y="2704864"/>
            <a:ext cx="1296144" cy="8001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2"/>
                </a:solidFill>
                <a:latin typeface="Lexend Deca"/>
              </a:rPr>
              <a:t>20 dias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Sífilis na gestante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400" y="2060847"/>
            <a:ext cx="10287200" cy="4030985"/>
          </a:xfrm>
        </p:spPr>
        <p:txBody>
          <a:bodyPr/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PENICILINA BENZATINA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Três séries de 2.400.000 U.I. Intervalo de uma semana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Perdendo uma das doses, tem de recomeçar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400" y="505060"/>
            <a:ext cx="10287200" cy="624000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Sífilis em gestantes alérgicas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484785"/>
            <a:ext cx="9721080" cy="5112568"/>
          </a:xfrm>
        </p:spPr>
        <p:txBody>
          <a:bodyPr>
            <a:normAutofit/>
          </a:bodyPr>
          <a:lstStyle/>
          <a:p>
            <a:pPr algn="just"/>
            <a:endParaRPr lang="pt-BR" sz="900" b="1" dirty="0"/>
          </a:p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Tetraciclina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Macrolídios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(Eritromicina,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Claritromicina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>
              <a:spcAft>
                <a:spcPts val="12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Tratar a gestante e a criança após o nascimento? </a:t>
            </a:r>
          </a:p>
          <a:p>
            <a:pPr algn="just">
              <a:spcAft>
                <a:spcPts val="12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Nova proposta: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Ceftriaxona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(CEF 3ªG.) – 1 grama/dia - 15 dias</a:t>
            </a:r>
          </a:p>
          <a:p>
            <a:pPr lvl="1" algn="just">
              <a:spcAft>
                <a:spcPts val="12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Cautela – alergia cruzada com Penicilina – 10%</a:t>
            </a:r>
          </a:p>
          <a:p>
            <a:pPr lvl="1" algn="just">
              <a:spcAft>
                <a:spcPts val="12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Obs.: Para o RN esse tratamento é considerado inadequado. Tratá-lo com Penicilina G potássica ou Procaína</a:t>
            </a:r>
          </a:p>
        </p:txBody>
      </p:sp>
      <p:pic>
        <p:nvPicPr>
          <p:cNvPr id="4" name="Picture 7" descr="http://eso-cdn.bestpractice.bmj.com/best-practice/images/bp/en-gb/525-3_default.jpg">
            <a:extLst>
              <a:ext uri="{FF2B5EF4-FFF2-40B4-BE49-F238E27FC236}">
                <a16:creationId xmlns:a16="http://schemas.microsoft.com/office/drawing/2014/main" id="{AA19737E-128E-4759-95B2-F8EBDF13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03" y="3314502"/>
            <a:ext cx="1952557" cy="3426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http://images2.wikia.nocookie.net/__cb20130623092613/aia1317/pt-br/images/5/58/Sifilis_congenita_tardia1.jpg">
            <a:extLst>
              <a:ext uri="{FF2B5EF4-FFF2-40B4-BE49-F238E27FC236}">
                <a16:creationId xmlns:a16="http://schemas.microsoft.com/office/drawing/2014/main" id="{EC38FF68-16A2-4FC9-8905-37D60617B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50" y="3429000"/>
            <a:ext cx="3065728" cy="305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7DDF4EE-9DC9-4063-B06B-61C6CA70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16" y="4093640"/>
            <a:ext cx="2519616" cy="264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icar 9">
            <a:extLst>
              <a:ext uri="{FF2B5EF4-FFF2-40B4-BE49-F238E27FC236}">
                <a16:creationId xmlns:a16="http://schemas.microsoft.com/office/drawing/2014/main" id="{DF02594C-EACB-4B8F-B0B7-FF1B50DE2A1E}"/>
              </a:ext>
            </a:extLst>
          </p:cNvPr>
          <p:cNvSpPr/>
          <p:nvPr/>
        </p:nvSpPr>
        <p:spPr>
          <a:xfrm>
            <a:off x="2036108" y="4537406"/>
            <a:ext cx="1589439" cy="1200698"/>
          </a:xfrm>
          <a:prstGeom prst="mathMultiply">
            <a:avLst>
              <a:gd name="adj1" fmla="val 19147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Multiplicar 9">
            <a:extLst>
              <a:ext uri="{FF2B5EF4-FFF2-40B4-BE49-F238E27FC236}">
                <a16:creationId xmlns:a16="http://schemas.microsoft.com/office/drawing/2014/main" id="{5E301C1D-42B8-4764-8A75-72DB22D3BB9B}"/>
              </a:ext>
            </a:extLst>
          </p:cNvPr>
          <p:cNvSpPr/>
          <p:nvPr/>
        </p:nvSpPr>
        <p:spPr>
          <a:xfrm>
            <a:off x="687569" y="1340767"/>
            <a:ext cx="3078695" cy="1188133"/>
          </a:xfrm>
          <a:prstGeom prst="mathMultiply">
            <a:avLst>
              <a:gd name="adj1" fmla="val 1323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00534E-578A-4302-B1C9-C236B2E1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702376"/>
            <a:ext cx="3078695" cy="226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4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556792"/>
            <a:ext cx="9670529" cy="44637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sz="36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Quimioprofilaxia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Amanhã, com o Prof. Celso Marcos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49B92C9-53D1-965E-2251-99D82F60A2E8}"/>
              </a:ext>
            </a:extLst>
          </p:cNvPr>
          <p:cNvSpPr txBox="1">
            <a:spLocks/>
          </p:cNvSpPr>
          <p:nvPr/>
        </p:nvSpPr>
        <p:spPr>
          <a:xfrm>
            <a:off x="751892" y="476672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Outras indicações de penicilina G benzatina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1556792"/>
            <a:ext cx="9011344" cy="431060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Apresentação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Ampolas com: 600.000 U.I. ou 1.200.000 U.I.</a:t>
            </a:r>
          </a:p>
          <a:p>
            <a:pPr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Nomes comerciais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Benzetacil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Bepenem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Penicilina G Benzatina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202F5-E04A-CDA1-0502-F0018EC4283A}"/>
              </a:ext>
            </a:extLst>
          </p:cNvPr>
          <p:cNvSpPr txBox="1">
            <a:spLocks/>
          </p:cNvSpPr>
          <p:nvPr/>
        </p:nvSpPr>
        <p:spPr>
          <a:xfrm>
            <a:off x="751892" y="476672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 G benzatina</a:t>
            </a:r>
          </a:p>
        </p:txBody>
      </p:sp>
    </p:spTree>
    <p:extLst>
      <p:ext uri="{BB962C8B-B14F-4D97-AF65-F5344CB8AC3E}">
        <p14:creationId xmlns:p14="http://schemas.microsoft.com/office/powerpoint/2010/main" val="3197166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/>
          </p:cNvSpPr>
          <p:nvPr/>
        </p:nvSpPr>
        <p:spPr bwMode="auto">
          <a:xfrm>
            <a:off x="1055440" y="1988790"/>
            <a:ext cx="9432378" cy="43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Penicilina V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 </a:t>
            </a: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Ácido-estável –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V.O.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Indicações – infecções sem gravidade</a:t>
            </a: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Dose – </a:t>
            </a:r>
            <a:r>
              <a:rPr lang="pt-BR" sz="2800">
                <a:solidFill>
                  <a:schemeClr val="bg1">
                    <a:lumMod val="50000"/>
                  </a:schemeClr>
                </a:solidFill>
                <a:latin typeface="Lexend Deca"/>
              </a:rPr>
              <a:t>500.000 U.I.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de 6/6 horas</a:t>
            </a: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Nome comercial – Pen-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ve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-oral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914400" lvl="1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MEIA VIDA – 6 horas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5ED49-DBCB-5F56-395E-0E8231BC0849}"/>
              </a:ext>
            </a:extLst>
          </p:cNvPr>
          <p:cNvSpPr txBox="1">
            <a:spLocks/>
          </p:cNvSpPr>
          <p:nvPr/>
        </p:nvSpPr>
        <p:spPr>
          <a:xfrm>
            <a:off x="751891" y="164672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Outra penicilina natural:</a:t>
            </a:r>
          </a:p>
          <a:p>
            <a:pPr marL="114300" indent="0" algn="ctr">
              <a:buNone/>
            </a:pPr>
            <a:r>
              <a:rPr lang="pt-BR" sz="40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Fenox</a:t>
            </a: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-metil-penicilina (fração V)</a:t>
            </a:r>
          </a:p>
        </p:txBody>
      </p:sp>
    </p:spTree>
    <p:extLst>
      <p:ext uri="{BB962C8B-B14F-4D97-AF65-F5344CB8AC3E}">
        <p14:creationId xmlns:p14="http://schemas.microsoft.com/office/powerpoint/2010/main" val="3433007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60FE2-C436-4619-BB53-DF4A62EE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00" y="692696"/>
            <a:ext cx="10287200" cy="79208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50000"/>
                  </a:schemeClr>
                </a:solidFill>
              </a:rPr>
              <a:t>Estrutura química x comportamento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3AD18-B9CD-4097-9C07-F868EC37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74936"/>
            <a:ext cx="9505056" cy="47063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São bactericidas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Só atuam quando a bactéria está se multiplicando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   (são antagonizados pelos bacteriostáticos)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Atuam sobre a síntese da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parede celular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da bactéria 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  (estrutura inexistente na célula humana)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Por isso são praticamente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atóxicos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Não atingem bactérias sem parede (Clamídia e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Micoplasma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Não são metabolizados (uso em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Hepatopatas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Eliminação renal em atividade (uso em I.T.U.?) </a:t>
            </a:r>
          </a:p>
          <a:p>
            <a:pPr>
              <a:spcAft>
                <a:spcPts val="600"/>
              </a:spcAft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São, no entanto, alergênicos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39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28" y="980728"/>
            <a:ext cx="6681548" cy="524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52562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43434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40887-EFD9-48B7-A06D-1296EEE4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333" y="1911735"/>
            <a:ext cx="8026400" cy="2209800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Penicilinas semissintéticas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695703EF-4F01-CBD2-9B92-62A9B4F18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246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37" y="3468216"/>
            <a:ext cx="545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4473897" y="4971581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6629" name="Rectangle 4"/>
          <p:cNvSpPr>
            <a:spLocks noRot="1" noChangeArrowheads="1"/>
          </p:cNvSpPr>
          <p:nvPr/>
        </p:nvSpPr>
        <p:spPr bwMode="auto">
          <a:xfrm>
            <a:off x="1992316" y="476253"/>
            <a:ext cx="8510587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Penicilinas semissintéticas</a:t>
            </a:r>
          </a:p>
        </p:txBody>
      </p:sp>
      <p:sp>
        <p:nvSpPr>
          <p:cNvPr id="26630" name="Rectangle 5"/>
          <p:cNvSpPr>
            <a:spLocks noRot="1" noChangeArrowheads="1"/>
          </p:cNvSpPr>
          <p:nvPr/>
        </p:nvSpPr>
        <p:spPr bwMode="auto">
          <a:xfrm>
            <a:off x="1811662" y="1916832"/>
            <a:ext cx="8532813" cy="42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Obtenção</a:t>
            </a:r>
          </a:p>
          <a:p>
            <a:pPr marL="804863" lvl="1" indent="-347663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Ácido 6-amino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penicilânico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+ radicais</a:t>
            </a:r>
          </a:p>
        </p:txBody>
      </p:sp>
      <p:pic>
        <p:nvPicPr>
          <p:cNvPr id="143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12" y="3755553"/>
            <a:ext cx="447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12" y="3693725"/>
            <a:ext cx="495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Rot="1" noChangeArrowheads="1"/>
          </p:cNvSpPr>
          <p:nvPr/>
        </p:nvSpPr>
        <p:spPr bwMode="auto">
          <a:xfrm>
            <a:off x="1055440" y="1988790"/>
            <a:ext cx="9432378" cy="43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Isoxazolil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-penicilinas: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Oxacilina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Amino-penicilinas: Ampicilina e amoxicilina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Carboxi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-penicilinas: Ticarcilina</a:t>
            </a:r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Ureído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</a:rPr>
              <a:t>-penicilinas: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</a:rPr>
              <a:t>Piperacilina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5ED49-DBCB-5F56-395E-0E8231BC0849}"/>
              </a:ext>
            </a:extLst>
          </p:cNvPr>
          <p:cNvSpPr txBox="1">
            <a:spLocks/>
          </p:cNvSpPr>
          <p:nvPr/>
        </p:nvSpPr>
        <p:spPr>
          <a:xfrm>
            <a:off x="751892" y="548680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Grupos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4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Rot="1" noChangeArrowheads="1"/>
          </p:cNvSpPr>
          <p:nvPr/>
        </p:nvSpPr>
        <p:spPr bwMode="auto">
          <a:xfrm>
            <a:off x="623392" y="2204864"/>
            <a:ext cx="9937104" cy="443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Única Penicilina em uso que é resistente à ação de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Betalactamase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  <a:p>
            <a:pPr marL="174625" indent="-174625" algn="just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O radical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isoxazolil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bloqueia o ponto de ligação da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beta-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lactamase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com o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anel beta-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lactâmico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da Penicilina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Espectro: semelhante ao da Penicilina G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Indicação: infecções por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estafilococos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  <a:sym typeface="Wingdings" pitchFamily="2" charset="2"/>
            </a:endParaRP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endParaRPr lang="pt-BR" sz="800" dirty="0">
              <a:sym typeface="Wingdings" pitchFamily="2" charset="2"/>
            </a:endParaRPr>
          </a:p>
        </p:txBody>
      </p:sp>
      <p:pic>
        <p:nvPicPr>
          <p:cNvPr id="28680" name="Picture 8" descr="C:\Users\Jose\Desktop\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643446"/>
            <a:ext cx="4623767" cy="160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167174" y="5000639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7824192" y="4725144"/>
            <a:ext cx="359916" cy="4191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49567B-4954-3C2E-02F7-F1E4F75DA48A}"/>
              </a:ext>
            </a:extLst>
          </p:cNvPr>
          <p:cNvSpPr txBox="1">
            <a:spLocks/>
          </p:cNvSpPr>
          <p:nvPr/>
        </p:nvSpPr>
        <p:spPr>
          <a:xfrm>
            <a:off x="647035" y="228167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Isoxazolil</a:t>
            </a: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-penicilina</a:t>
            </a:r>
          </a:p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Oxacilina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5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952400" y="453137"/>
            <a:ext cx="10287200" cy="624000"/>
          </a:xfrm>
        </p:spPr>
        <p:txBody>
          <a:bodyPr/>
          <a:lstStyle/>
          <a:p>
            <a:pPr algn="ctr"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Resistência (não enzimática) do estafilococo à </a:t>
            </a:r>
            <a:r>
              <a:rPr lang="pt-BR" sz="4000" dirty="0" err="1">
                <a:solidFill>
                  <a:schemeClr val="bg1">
                    <a:lumMod val="50000"/>
                  </a:schemeClr>
                </a:solidFill>
              </a:rPr>
              <a:t>oxacilina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2279650" y="3933825"/>
            <a:ext cx="1728788" cy="1727200"/>
          </a:xfrm>
          <a:prstGeom prst="flowChartConnector">
            <a:avLst/>
          </a:prstGeom>
          <a:solidFill>
            <a:srgbClr val="FFFFCC"/>
          </a:solidFill>
          <a:ln w="57150">
            <a:solidFill>
              <a:schemeClr val="accent2"/>
            </a:solidFill>
            <a:rou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sz="90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071813" y="4730753"/>
            <a:ext cx="144462" cy="144463"/>
          </a:xfrm>
          <a:prstGeom prst="flowChartConnector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2208213" y="3860803"/>
            <a:ext cx="1871662" cy="1871663"/>
          </a:xfrm>
          <a:prstGeom prst="ellipse">
            <a:avLst/>
          </a:prstGeom>
          <a:noFill/>
          <a:ln w="889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484094" y="4019960"/>
            <a:ext cx="1081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Lexend Deca"/>
              </a:rPr>
              <a:t>PBP</a:t>
            </a:r>
            <a:r>
              <a:rPr lang="pt-BR" dirty="0"/>
              <a:t> 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721100" y="4083050"/>
            <a:ext cx="71438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863975" y="4154487"/>
            <a:ext cx="691100" cy="145071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295777" y="5378450"/>
            <a:ext cx="1188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Lexend Deca"/>
              </a:rPr>
              <a:t>PBP 3’ 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3792541" y="5378453"/>
            <a:ext cx="71437" cy="730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hlink"/>
              </a:solidFill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7680328" y="4657725"/>
            <a:ext cx="1685385" cy="480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pt-BR" sz="2800" b="1" dirty="0" err="1">
                <a:solidFill>
                  <a:schemeClr val="accent2"/>
                </a:solidFill>
                <a:latin typeface="Lexend Deca"/>
                <a:sym typeface="Wingdings" pitchFamily="2" charset="2"/>
              </a:rPr>
              <a:t>Oxacilina</a:t>
            </a:r>
            <a:endParaRPr lang="pt-BR" sz="2800" b="1" dirty="0">
              <a:solidFill>
                <a:schemeClr val="accent2"/>
              </a:solidFill>
              <a:latin typeface="Lexend Deca"/>
              <a:sym typeface="Wingdings" pitchFamily="2" charset="2"/>
            </a:endParaRP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4079875" y="4873628"/>
            <a:ext cx="3600450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 rot="4534372">
            <a:off x="6367465" y="3336926"/>
            <a:ext cx="715963" cy="4683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4075388">
            <a:off x="5169694" y="3529809"/>
            <a:ext cx="1011238" cy="587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70" name="AutoShape 14"/>
          <p:cNvSpPr>
            <a:spLocks noChangeArrowheads="1"/>
          </p:cNvSpPr>
          <p:nvPr/>
        </p:nvSpPr>
        <p:spPr bwMode="auto">
          <a:xfrm rot="3913204">
            <a:off x="4259266" y="3614741"/>
            <a:ext cx="1438275" cy="79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4 w 21600"/>
              <a:gd name="T13" fmla="*/ 0 h 21600"/>
              <a:gd name="T14" fmla="*/ 21306 w 21600"/>
              <a:gd name="T15" fmla="*/ 88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197" y="6848"/>
                </a:moveTo>
                <a:cubicBezTo>
                  <a:pt x="4672" y="4011"/>
                  <a:pt x="7603" y="2231"/>
                  <a:pt x="10800" y="2232"/>
                </a:cubicBezTo>
                <a:cubicBezTo>
                  <a:pt x="13996" y="2232"/>
                  <a:pt x="16927" y="4011"/>
                  <a:pt x="18402" y="6848"/>
                </a:cubicBezTo>
                <a:lnTo>
                  <a:pt x="20382" y="5818"/>
                </a:lnTo>
                <a:cubicBezTo>
                  <a:pt x="18524" y="2243"/>
                  <a:pt x="14829" y="-1"/>
                  <a:pt x="10799" y="0"/>
                </a:cubicBezTo>
                <a:cubicBezTo>
                  <a:pt x="6770" y="0"/>
                  <a:pt x="3075" y="2243"/>
                  <a:pt x="1217" y="5818"/>
                </a:cubicBezTo>
                <a:lnTo>
                  <a:pt x="3197" y="6848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032625" y="3141666"/>
            <a:ext cx="390203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2"/>
                </a:solidFill>
                <a:latin typeface="Lexend Deca"/>
              </a:rPr>
              <a:t>Ácido N-</a:t>
            </a:r>
            <a:r>
              <a:rPr lang="pt-BR" sz="2800" b="1" dirty="0" err="1">
                <a:solidFill>
                  <a:schemeClr val="accent2"/>
                </a:solidFill>
                <a:latin typeface="Lexend Deca"/>
              </a:rPr>
              <a:t>Acetil</a:t>
            </a:r>
            <a:r>
              <a:rPr lang="pt-BR" sz="2800" b="1" dirty="0">
                <a:solidFill>
                  <a:schemeClr val="accent2"/>
                </a:solidFill>
                <a:latin typeface="Lexend Deca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latin typeface="Lexend Deca"/>
              </a:rPr>
              <a:t>murâmico</a:t>
            </a:r>
            <a:endParaRPr lang="pt-BR" sz="2800" b="1" dirty="0">
              <a:solidFill>
                <a:schemeClr val="accent2"/>
              </a:solidFill>
              <a:latin typeface="Lexend Deca"/>
            </a:endParaRP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 rot="3591511">
            <a:off x="2859884" y="3736182"/>
            <a:ext cx="1982787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2 w 21600"/>
              <a:gd name="T13" fmla="*/ 0 h 21600"/>
              <a:gd name="T14" fmla="*/ 20818 w 21600"/>
              <a:gd name="T15" fmla="*/ 74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03" y="5565"/>
                </a:moveTo>
                <a:cubicBezTo>
                  <a:pt x="5101" y="3164"/>
                  <a:pt x="7859" y="1737"/>
                  <a:pt x="10800" y="1738"/>
                </a:cubicBezTo>
                <a:cubicBezTo>
                  <a:pt x="13740" y="1738"/>
                  <a:pt x="16498" y="3164"/>
                  <a:pt x="18196" y="5565"/>
                </a:cubicBezTo>
                <a:lnTo>
                  <a:pt x="19615" y="4561"/>
                </a:lnTo>
                <a:cubicBezTo>
                  <a:pt x="17591" y="1700"/>
                  <a:pt x="14304" y="-1"/>
                  <a:pt x="10799" y="0"/>
                </a:cubicBezTo>
                <a:cubicBezTo>
                  <a:pt x="7295" y="0"/>
                  <a:pt x="4008" y="1700"/>
                  <a:pt x="1984" y="4561"/>
                </a:cubicBezTo>
                <a:lnTo>
                  <a:pt x="3403" y="5565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3935413" y="5445128"/>
            <a:ext cx="360362" cy="1492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4" name="AutoShape 18"/>
          <p:cNvSpPr>
            <a:spLocks noChangeArrowheads="1"/>
          </p:cNvSpPr>
          <p:nvPr/>
        </p:nvSpPr>
        <p:spPr bwMode="auto">
          <a:xfrm>
            <a:off x="3792541" y="5378453"/>
            <a:ext cx="71437" cy="73025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hlink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1919288" y="15573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056417" y="4029054"/>
            <a:ext cx="1081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latin typeface="Lexend Deca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nimBg="1"/>
      <p:bldP spid="45060" grpId="0" animBg="1"/>
      <p:bldP spid="45061" grpId="0"/>
      <p:bldP spid="45062" grpId="0" animBg="1"/>
      <p:bldP spid="45063" grpId="0" animBg="1"/>
      <p:bldP spid="45064" grpId="0"/>
      <p:bldP spid="45065" grpId="0" animBg="1"/>
      <p:bldP spid="45066" grpId="0" animBg="1"/>
      <p:bldP spid="45067" grpId="0" animBg="1"/>
      <p:bldP spid="45068" grpId="0" animBg="1"/>
      <p:bldP spid="45068" grpId="1" animBg="1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  <p:bldP spid="45072" grpId="0" animBg="1"/>
      <p:bldP spid="45072" grpId="1" animBg="1"/>
      <p:bldP spid="45073" grpId="0" animBg="1"/>
      <p:bldP spid="45074" grpId="0" animBg="1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20FAA82-A0FD-4C83-BA42-82E990520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95" y="1124744"/>
            <a:ext cx="3699411" cy="49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484784"/>
            <a:ext cx="10873208" cy="4822354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Farmacocinética</a:t>
            </a:r>
          </a:p>
          <a:p>
            <a:pPr lvl="1" eaLnBrk="1" hangingPunct="1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Intensa ligação proteica (baixo nível no LCR e líquido amniótico)</a:t>
            </a:r>
          </a:p>
          <a:p>
            <a:pPr lvl="1" eaLnBrk="1" hangingPunct="1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Meia vida de 6 horas</a:t>
            </a:r>
          </a:p>
          <a:p>
            <a:pPr lvl="1" eaLnBrk="1" hangingPunct="1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Absorção oral precária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Eliminação renal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Dose</a:t>
            </a:r>
          </a:p>
          <a:p>
            <a:pPr lvl="1" eaLnBrk="1" hangingPunct="1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50 a 100 mg/kg/dia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Pode ser aumentada</a:t>
            </a:r>
          </a:p>
          <a:p>
            <a:pPr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Nomes comerciais</a:t>
            </a:r>
          </a:p>
          <a:p>
            <a:pPr lvl="1" eaLnBrk="1" hangingPunct="1">
              <a:buClr>
                <a:schemeClr val="tx2"/>
              </a:buClr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Oxacilina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Oxanon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– frasco-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amp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com 500 mg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1968E8-5469-DBAB-F881-19ADF2737264}"/>
              </a:ext>
            </a:extLst>
          </p:cNvPr>
          <p:cNvSpPr txBox="1">
            <a:spLocks/>
          </p:cNvSpPr>
          <p:nvPr/>
        </p:nvSpPr>
        <p:spPr>
          <a:xfrm>
            <a:off x="647035" y="228167"/>
            <a:ext cx="10688216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Oxacilina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3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3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371600"/>
          </a:xfrm>
        </p:spPr>
        <p:txBody>
          <a:bodyPr/>
          <a:lstStyle/>
          <a:p>
            <a:pPr algn="ctr"/>
            <a:r>
              <a:rPr lang="pt-BR" sz="4000" dirty="0" err="1">
                <a:solidFill>
                  <a:schemeClr val="bg1">
                    <a:lumMod val="50000"/>
                  </a:schemeClr>
                </a:solidFill>
              </a:rPr>
              <a:t>Aminopenicilinas</a:t>
            </a:r>
            <a:br>
              <a:rPr lang="pt-BR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ampicilina e amoxicilina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1772816"/>
            <a:ext cx="9505056" cy="45365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Amplo espectro – agem sobre bacilos Gram negativos</a:t>
            </a:r>
          </a:p>
          <a:p>
            <a:pPr>
              <a:spcAft>
                <a:spcPts val="12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Uso – oral e parenteral</a:t>
            </a: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Farmacocinética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Níveis biliares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Atravessam meninges e placenta (grupo B do FDA)</a:t>
            </a:r>
          </a:p>
          <a:p>
            <a:pPr lvl="1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Não são metabolizadas (uso em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hepatopatas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Eliminação renal em atividade</a:t>
            </a: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Sensíveis às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/>
              <a:t>        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7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1"/>
            <a:ext cx="8229600" cy="922337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Ampicilina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47528" y="1340768"/>
            <a:ext cx="9145016" cy="5517232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1ª Penicilina de amplo espectro</a:t>
            </a:r>
          </a:p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Ação sobre Gram negativos</a:t>
            </a: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 eaLnBrk="1" hangingPunct="1">
              <a:buNone/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Porinas</a:t>
            </a:r>
          </a:p>
          <a:p>
            <a:pPr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Resistência –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perda de porinas</a:t>
            </a:r>
          </a:p>
          <a:p>
            <a:pPr eaLnBrk="1" hangingPunct="1"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                        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subdoses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– uso da dose padrão 500mg 8/8h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303838" y="3357315"/>
            <a:ext cx="1441450" cy="1439862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6200000">
            <a:off x="4870450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36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6200000">
            <a:off x="4727575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6200000">
            <a:off x="4583113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AFE1FF"/>
          </a:solidFill>
          <a:ln w="9360">
            <a:solidFill>
              <a:srgbClr val="AFE1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816728" y="3858968"/>
            <a:ext cx="574675" cy="3635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13613" y="3501778"/>
            <a:ext cx="301426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Camada de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Peptidoglicano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xend Deca"/>
              <a:ea typeface="Lucida Sans Unicode" charset="0"/>
              <a:cs typeface="Lucida Sans Unicode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29338" y="4099384"/>
            <a:ext cx="230460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     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Camadas de                                                                       Muco-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polisacárides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xend Deca"/>
              <a:ea typeface="Lucida Sans Unicode" charset="0"/>
              <a:cs typeface="Lucida Sans Unicode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881884" y="4292352"/>
            <a:ext cx="918716" cy="154394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963743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03712" y="2996955"/>
            <a:ext cx="756344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2"/>
                </a:solidFill>
                <a:latin typeface="Lexend Deca"/>
              </a:rPr>
              <a:t>AMP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260056" y="3357317"/>
            <a:ext cx="1043782" cy="501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F6AD6-90E8-850A-2E18-A52AF66C9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19AE-A609-818F-827E-73819374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00" y="692696"/>
            <a:ext cx="10287200" cy="79208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50000"/>
                  </a:schemeClr>
                </a:solidFill>
              </a:rPr>
              <a:t>Mecanismo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4A8C95-F850-2F4D-9A1C-59DF253E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674936"/>
            <a:ext cx="9505056" cy="47063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São bactericidas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Só atuam quando a bactéria está se multiplicando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Atuam sobre a síntese da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parede celular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da bactéria 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Mais precisamente, na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camada do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peptidoglicano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9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46435" name="Rectangle 3"/>
          <p:cNvSpPr>
            <a:spLocks noRot="1" noChangeArrowheads="1"/>
          </p:cNvSpPr>
          <p:nvPr/>
        </p:nvSpPr>
        <p:spPr bwMode="auto">
          <a:xfrm>
            <a:off x="911424" y="1700808"/>
            <a:ext cx="1036915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Uso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Oral – absorção prejudicada por alimentos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Uso parenteral – IV                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Meia vida – 6 horas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Doses – 25 a 50 mg / kg / dia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                   em Gram negativos – 50 a 100 mg / kg / dia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                   em meningites – 200 a 400 mg / kg / dia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8832304" y="2204864"/>
            <a:ext cx="18002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pt-BR" sz="2400" dirty="0">
                <a:solidFill>
                  <a:schemeClr val="accent2"/>
                </a:solidFill>
                <a:latin typeface="Lexend Deca"/>
                <a:sym typeface="Wingdings" pitchFamily="2" charset="2"/>
              </a:rPr>
              <a:t>Defeito?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BC2B0-F4B7-6481-8508-B50692C9B35C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74641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  <a:defRPr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Ampicilina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4186238" y="464502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47459" name="Rectangle 3"/>
          <p:cNvSpPr>
            <a:spLocks noRot="1" noChangeArrowheads="1"/>
          </p:cNvSpPr>
          <p:nvPr/>
        </p:nvSpPr>
        <p:spPr bwMode="auto">
          <a:xfrm>
            <a:off x="767408" y="1484784"/>
            <a:ext cx="102251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Derivado da Ampicilina, da qual se diferencia por: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Melhor absorção em presença de alimentos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Meia vida de 8 horas.</a:t>
            </a:r>
          </a:p>
          <a:p>
            <a:pPr marL="261938" indent="-261938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Indicações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As mesmas da Ampicilina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Uso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Via oral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Doses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25 a 50 mg/Kg/Dia.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Em Gram-negativos, 50 a 100 mg/kg/dia</a:t>
            </a:r>
            <a:endParaRPr lang="pt-BR" sz="2400" dirty="0">
              <a:latin typeface="Lexend Deca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pt-BR" sz="2000" dirty="0">
                <a:sym typeface="Wingdings" pitchFamily="2" charset="2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1C912C-B67B-B78F-D560-2A99CB10AB8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74641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  <a:defRPr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Amoxicilina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340768"/>
            <a:ext cx="11233248" cy="5400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FFFF00"/>
              </a:buClr>
              <a:buFontTx/>
              <a:buNone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Indicações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Faringo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-tonsilites, piodermites, erisipela, escarlatina, pneumonia pneumocócica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Infecções de vias aéreas (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traqueítes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traqueo-bronquites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, laringites)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Otites </a:t>
            </a: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Colangites, colecistites, portadores sãos de 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S.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typhi</a:t>
            </a:r>
            <a:endParaRPr lang="pt-BR" sz="2800" i="1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pPr lvl="1" eaLnBrk="1" hangingPunct="1">
              <a:spcAft>
                <a:spcPts val="1200"/>
              </a:spcAft>
              <a:buClr>
                <a:schemeClr val="tx2"/>
              </a:buClr>
              <a:buFontTx/>
              <a:buChar char="•"/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Infecções urinárias e bacteriúria assintomática (gestação)</a:t>
            </a:r>
          </a:p>
          <a:p>
            <a:pPr lvl="1" eaLnBrk="1" hangingPunct="1">
              <a:buClr>
                <a:srgbClr val="FFFF00"/>
              </a:buClr>
              <a:buFontTx/>
              <a:buNone/>
              <a:defRPr/>
            </a:pPr>
            <a:endParaRPr lang="pt-BR" sz="1600" dirty="0">
              <a:sym typeface="Wingdings" pitchFamily="2" charset="2"/>
            </a:endParaRP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endParaRPr lang="pt-BR" sz="2400" b="1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lvl="1" eaLnBrk="1" hangingPunct="1">
              <a:buClr>
                <a:srgbClr val="FFFF00"/>
              </a:buClr>
              <a:buFontTx/>
              <a:buNone/>
              <a:defRPr/>
            </a:pPr>
            <a:endParaRPr lang="pt-BR" dirty="0">
              <a:sym typeface="Wingdings" pitchFamily="2" charset="2"/>
            </a:endParaRPr>
          </a:p>
          <a:p>
            <a:pPr lvl="1" eaLnBrk="1" hangingPunct="1">
              <a:buClr>
                <a:srgbClr val="FFFF00"/>
              </a:buClr>
              <a:buNone/>
              <a:defRPr/>
            </a:pPr>
            <a:endParaRPr lang="pt-BR" sz="1800" i="1" dirty="0">
              <a:sym typeface="Wingdings" pitchFamily="2" charset="2"/>
            </a:endParaRPr>
          </a:p>
          <a:p>
            <a:pPr lvl="1" eaLnBrk="1" hangingPunct="1">
              <a:buClr>
                <a:srgbClr val="FFFF00"/>
              </a:buClr>
              <a:buFontTx/>
              <a:buNone/>
              <a:defRPr/>
            </a:pPr>
            <a:r>
              <a:rPr lang="pt-BR" sz="2400" dirty="0">
                <a:sym typeface="Wingdings" pitchFamily="2" charset="2"/>
              </a:rPr>
              <a:t>  </a:t>
            </a: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endParaRPr lang="pt-BR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3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B235459-0AC5-D182-6FBC-029545CEE05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74641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  <a:defRPr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Amoxicilina</a:t>
            </a:r>
            <a:endParaRPr lang="pt-BR" sz="40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2063552" y="332656"/>
            <a:ext cx="8064896" cy="90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00"/>
              </a:spcBef>
              <a:buSzPct val="100000"/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ea typeface="Lucida Sans Unicode" charset="0"/>
                <a:cs typeface="Lucida Sans Unicode" charset="0"/>
              </a:rPr>
              <a:t>Ampicilina / amoxicilina resistência </a:t>
            </a:r>
            <a:r>
              <a:rPr lang="pt-BR" sz="4000" b="1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ea typeface="Lucida Sans Unicode" charset="0"/>
                <a:cs typeface="Lucida Sans Unicode" charset="0"/>
              </a:rPr>
              <a:t>porínica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3BF6565-A4A1-8F57-EF94-F33A138E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357315"/>
            <a:ext cx="1441450" cy="1439862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DA20DD63-1CA6-7033-76F6-5063A3DE80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870450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36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E8B3B8CF-3CC5-AD19-7AE2-0024E64C30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7575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22780F2-C36B-7DC8-2850-0A3A77EF53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83113" y="3646240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AFE1FF"/>
          </a:solidFill>
          <a:ln w="9360">
            <a:solidFill>
              <a:srgbClr val="AFE1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DCCADF10-5EEC-4A97-F608-1E615850D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728" y="3858968"/>
            <a:ext cx="574675" cy="3635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3ACAA75-E05B-B380-11FA-F280F18BF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3" y="3501778"/>
            <a:ext cx="301426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Camada de 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Peptidoglicano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xend Deca"/>
              <a:ea typeface="Lucida Sans Unicode" charset="0"/>
              <a:cs typeface="Lucida Sans Unicode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FE09ACF-B070-CC76-BFFE-AF16D97C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338" y="4099384"/>
            <a:ext cx="230460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     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Camadas de                                                                       Muco-</a:t>
            </a:r>
            <a:r>
              <a:rPr lang="pt-B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xend Deca"/>
                <a:ea typeface="Lucida Sans Unicode" charset="0"/>
                <a:cs typeface="Lucida Sans Unicode" charset="0"/>
              </a:rPr>
              <a:t>polisacárides</a:t>
            </a:r>
            <a:endParaRPr lang="pt-BR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xend Deca"/>
              <a:ea typeface="Lucida Sans Unicode" charset="0"/>
              <a:cs typeface="Lucida Sans Unicode" charset="0"/>
            </a:endParaRP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0357AECF-2AC0-8D57-37FC-EBB6F68B93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1884" y="4292352"/>
            <a:ext cx="918716" cy="154394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3057367-C155-17E4-A27E-DB32D09F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963743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2CC9416-42F8-DA54-73E2-C26C28EC4D1E}"/>
              </a:ext>
            </a:extLst>
          </p:cNvPr>
          <p:cNvSpPr/>
          <p:nvPr/>
        </p:nvSpPr>
        <p:spPr>
          <a:xfrm>
            <a:off x="3503712" y="2996955"/>
            <a:ext cx="756344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2"/>
                </a:solidFill>
                <a:latin typeface="Lexend Deca"/>
              </a:rPr>
              <a:t>Amp/</a:t>
            </a:r>
            <a:r>
              <a:rPr lang="pt-BR" dirty="0" err="1">
                <a:solidFill>
                  <a:schemeClr val="accent2"/>
                </a:solidFill>
                <a:latin typeface="Lexend Deca"/>
              </a:rPr>
              <a:t>Amox</a:t>
            </a:r>
            <a:endParaRPr lang="pt-BR" dirty="0">
              <a:solidFill>
                <a:schemeClr val="accent2"/>
              </a:solidFill>
              <a:latin typeface="Lexend Deca"/>
            </a:endParaRPr>
          </a:p>
        </p:txBody>
      </p:sp>
      <p:cxnSp>
        <p:nvCxnSpPr>
          <p:cNvPr id="14" name="Conector de seta reta 4">
            <a:extLst>
              <a:ext uri="{FF2B5EF4-FFF2-40B4-BE49-F238E27FC236}">
                <a16:creationId xmlns:a16="http://schemas.microsoft.com/office/drawing/2014/main" id="{8C063BE0-C1CA-9B4E-1EE1-B845AD7665C4}"/>
              </a:ext>
            </a:extLst>
          </p:cNvPr>
          <p:cNvCxnSpPr/>
          <p:nvPr/>
        </p:nvCxnSpPr>
        <p:spPr>
          <a:xfrm>
            <a:off x="4260056" y="3357317"/>
            <a:ext cx="1043782" cy="5016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7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55440" y="2204864"/>
            <a:ext cx="9371384" cy="3886200"/>
          </a:xfrm>
        </p:spPr>
        <p:txBody>
          <a:bodyPr/>
          <a:lstStyle/>
          <a:p>
            <a:pPr algn="just"/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 enzima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betalactamase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atua sobre a ligação do anel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betalactâmico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com o Radical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Aminobenzil</a:t>
            </a:r>
            <a:endParaRPr lang="pt-BR" sz="28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endParaRPr lang="pt-BR" dirty="0"/>
          </a:p>
        </p:txBody>
      </p:sp>
      <p:pic>
        <p:nvPicPr>
          <p:cNvPr id="28680" name="Picture 8" descr="C:\Users\Jose\Desktop\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999042"/>
            <a:ext cx="5037169" cy="17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4474270" y="5318256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474270" y="4141926"/>
            <a:ext cx="397470" cy="42291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FD3A4A6-A31C-7828-76B8-569807291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332656"/>
            <a:ext cx="8064896" cy="15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800"/>
              </a:spcBef>
              <a:buSzPct val="100000"/>
              <a:defRPr/>
            </a:pPr>
            <a:r>
              <a:rPr lang="pt-BR" sz="40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ea typeface="Lucida Sans Unicode" charset="0"/>
                <a:cs typeface="Lucida Sans Unicode" charset="0"/>
              </a:rPr>
              <a:t>Ampicilina / amoxicilina resistência 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  <a:ea typeface="Lucida Sans Unicode" charset="0"/>
                <a:cs typeface="Lucida Sans Unicode" charset="0"/>
              </a:rPr>
              <a:t>enzimática </a:t>
            </a:r>
          </a:p>
        </p:txBody>
      </p:sp>
    </p:spTree>
    <p:extLst>
      <p:ext uri="{BB962C8B-B14F-4D97-AF65-F5344CB8AC3E}">
        <p14:creationId xmlns:p14="http://schemas.microsoft.com/office/powerpoint/2010/main" val="250948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857" y="454168"/>
            <a:ext cx="10287200" cy="624000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Medidas para enfrentar a resistência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400" y="1916831"/>
            <a:ext cx="10287200" cy="4175001"/>
          </a:xfrm>
        </p:spPr>
        <p:txBody>
          <a:bodyPr/>
          <a:lstStyle/>
          <a:p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Porínica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Orar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Enzimática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Associar o antibiótico a </a:t>
            </a: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inibidores de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155576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Inibidores</a:t>
            </a:r>
            <a:r>
              <a:rPr lang="pt-BR" sz="40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pt-BR" sz="4000" b="1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44216"/>
            <a:ext cx="10441160" cy="4781128"/>
          </a:xfrm>
        </p:spPr>
        <p:txBody>
          <a:bodyPr>
            <a:normAutofit/>
          </a:bodyPr>
          <a:lstStyle/>
          <a:p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, ou não</a:t>
            </a:r>
          </a:p>
          <a:p>
            <a:pPr lvl="1"/>
            <a:r>
              <a:rPr lang="pt-BR" sz="2867" b="1" dirty="0">
                <a:solidFill>
                  <a:schemeClr val="bg1">
                    <a:lumMod val="50000"/>
                  </a:schemeClr>
                </a:solidFill>
              </a:rPr>
              <a:t>fraca ação antibiótica</a:t>
            </a:r>
          </a:p>
          <a:p>
            <a:pPr lvl="1">
              <a:spcAft>
                <a:spcPts val="18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Afinidade por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bacterianas</a:t>
            </a:r>
          </a:p>
          <a:p>
            <a:pPr>
              <a:spcAft>
                <a:spcPts val="18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Atraindo a enzima deixa o antibiótico livre</a:t>
            </a:r>
          </a:p>
          <a:p>
            <a:pPr>
              <a:spcAft>
                <a:spcPts val="18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Interfere com suas indicações (Hepatopatia, gestação)</a:t>
            </a:r>
          </a:p>
        </p:txBody>
      </p:sp>
    </p:spTree>
    <p:extLst>
      <p:ext uri="{BB962C8B-B14F-4D97-AF65-F5344CB8AC3E}">
        <p14:creationId xmlns:p14="http://schemas.microsoft.com/office/powerpoint/2010/main" val="21429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400" y="404664"/>
            <a:ext cx="10287200" cy="624000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Inibidores de </a:t>
            </a:r>
            <a:r>
              <a:rPr lang="pt-BR" sz="44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br>
              <a:rPr lang="pt-BR" sz="4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em uso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2135088"/>
            <a:ext cx="9011344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Ácido Clavulânico (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clavulanato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 de potássio)</a:t>
            </a:r>
          </a:p>
          <a:p>
            <a:pPr lvl="1">
              <a:spcAft>
                <a:spcPts val="600"/>
              </a:spcAft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Aft>
                <a:spcPts val="1800"/>
              </a:spcAft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Tazobactam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Não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Avibactam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Relebactam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Vavorbactam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Zidebactam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67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791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47528" y="457200"/>
            <a:ext cx="8496944" cy="1371600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Amoxicilina + inibidores de </a:t>
            </a:r>
            <a:r>
              <a:rPr lang="pt-BR" sz="44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3392" y="2420888"/>
            <a:ext cx="10801200" cy="3456384"/>
          </a:xfrm>
        </p:spPr>
        <p:txBody>
          <a:bodyPr/>
          <a:lstStyle/>
          <a:p>
            <a:pP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Amoxicilina + Ácido clavulânico (ou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Clavulanato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de Potássio)</a:t>
            </a:r>
          </a:p>
          <a:p>
            <a:pPr lvl="1">
              <a:defRPr/>
            </a:pP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afinidade com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plasmidiais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 = estafilococo</a:t>
            </a:r>
          </a:p>
          <a:p>
            <a:pPr marL="0" indent="0">
              <a:buNone/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Amoxicilina +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afinidade com </a:t>
            </a:r>
            <a:r>
              <a:rPr lang="pt-BR" sz="2867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 cromossômicas = Gram negativos</a:t>
            </a:r>
          </a:p>
          <a:p>
            <a:pPr marL="0" indent="0">
              <a:buNone/>
              <a:defRPr/>
            </a:pPr>
            <a:endParaRPr lang="pt-BR" sz="2400" dirty="0"/>
          </a:p>
          <a:p>
            <a:pPr marL="0" indent="0">
              <a:buNone/>
              <a:defRPr/>
            </a:pPr>
            <a:r>
              <a:rPr lang="pt-BR" dirty="0"/>
              <a:t>   </a:t>
            </a:r>
            <a:endParaRPr lang="pt-BR" sz="2400" dirty="0"/>
          </a:p>
          <a:p>
            <a:pPr marL="0" indent="0">
              <a:buNone/>
              <a:defRPr/>
            </a:pPr>
            <a:r>
              <a:rPr lang="pt-BR" sz="2400" dirty="0"/>
              <a:t>    </a:t>
            </a:r>
          </a:p>
          <a:p>
            <a:pPr marL="0" indent="0"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400" y="332656"/>
            <a:ext cx="10287200" cy="624000"/>
          </a:xfrm>
        </p:spPr>
        <p:txBody>
          <a:bodyPr/>
          <a:lstStyle/>
          <a:p>
            <a:pPr algn="ctr"/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Amoxicilina + ácido clavulânico</a:t>
            </a:r>
            <a:br>
              <a:rPr lang="pt-BR" sz="4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4000" dirty="0">
                <a:solidFill>
                  <a:schemeClr val="bg1">
                    <a:lumMod val="50000"/>
                  </a:schemeClr>
                </a:solidFill>
              </a:rPr>
              <a:t>apresentação B.D. (Bis diem)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2400" y="2132856"/>
            <a:ext cx="10287200" cy="3958976"/>
          </a:xfrm>
        </p:spPr>
        <p:txBody>
          <a:bodyPr/>
          <a:lstStyle/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Inibidores de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não modificam a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farmacocinética do antibiótico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(absorção, difusão, meia vida, eliminação)</a:t>
            </a:r>
          </a:p>
          <a:p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O aumento da dosagem (produtos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B.D.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tem 875 mg de Amoxicilina por comprimido) não aumenta a meia vida do antibiótico, porém eleva sua concentração inibitória mínima para 12 horas</a:t>
            </a:r>
          </a:p>
          <a:p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2295401" y="2672311"/>
            <a:ext cx="151130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3590804" y="2816774"/>
            <a:ext cx="71437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806704" y="3104111"/>
            <a:ext cx="73025" cy="144463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2295404" y="2961233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flipH="1">
            <a:off x="2223963" y="3248574"/>
            <a:ext cx="71438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2654179" y="2672311"/>
            <a:ext cx="73025" cy="73025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3230441" y="2600874"/>
            <a:ext cx="73025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3806704" y="3464471"/>
            <a:ext cx="73025" cy="144462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735263" y="3680371"/>
            <a:ext cx="71438" cy="144462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374904" y="4040733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2870079" y="4112174"/>
            <a:ext cx="73025" cy="73025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2511304" y="3969299"/>
            <a:ext cx="71437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 flipH="1">
            <a:off x="2295404" y="3680371"/>
            <a:ext cx="71437" cy="144462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3374901" y="2600874"/>
            <a:ext cx="1295400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8863" y="2278166"/>
            <a:ext cx="56165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PBP (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Penicillin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Binding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Protein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)</a:t>
            </a: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 rot="5400000">
            <a:off x="6256214" y="3248573"/>
            <a:ext cx="1079500" cy="79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 rot="5400000">
            <a:off x="4887788" y="3105696"/>
            <a:ext cx="1441450" cy="86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 w 21600"/>
              <a:gd name="T13" fmla="*/ 0 h 21600"/>
              <a:gd name="T14" fmla="*/ 21292 w 21600"/>
              <a:gd name="T15" fmla="*/ 8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82" y="6631"/>
                </a:moveTo>
                <a:cubicBezTo>
                  <a:pt x="4429" y="3692"/>
                  <a:pt x="7478" y="1851"/>
                  <a:pt x="10800" y="1852"/>
                </a:cubicBezTo>
                <a:cubicBezTo>
                  <a:pt x="14121" y="1852"/>
                  <a:pt x="17170" y="3692"/>
                  <a:pt x="18717" y="6631"/>
                </a:cubicBezTo>
                <a:lnTo>
                  <a:pt x="20356" y="5768"/>
                </a:lnTo>
                <a:cubicBezTo>
                  <a:pt x="18488" y="2220"/>
                  <a:pt x="14809" y="-1"/>
                  <a:pt x="10799" y="0"/>
                </a:cubicBezTo>
                <a:cubicBezTo>
                  <a:pt x="6790" y="0"/>
                  <a:pt x="3111" y="2220"/>
                  <a:pt x="1243" y="5768"/>
                </a:cubicBezTo>
                <a:lnTo>
                  <a:pt x="2882" y="6631"/>
                </a:lnTo>
                <a:close/>
              </a:path>
            </a:pathLst>
          </a:cu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 rot="5400000">
            <a:off x="2477170" y="2493717"/>
            <a:ext cx="2089150" cy="20145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0 w 21600"/>
              <a:gd name="T13" fmla="*/ 0 h 21600"/>
              <a:gd name="T14" fmla="*/ 20940 w 21600"/>
              <a:gd name="T15" fmla="*/ 75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99" y="5544"/>
                </a:moveTo>
                <a:cubicBezTo>
                  <a:pt x="4658" y="2899"/>
                  <a:pt x="7623" y="1310"/>
                  <a:pt x="10800" y="1311"/>
                </a:cubicBezTo>
                <a:cubicBezTo>
                  <a:pt x="13976" y="1311"/>
                  <a:pt x="16941" y="2899"/>
                  <a:pt x="18700" y="5544"/>
                </a:cubicBezTo>
                <a:lnTo>
                  <a:pt x="19792" y="4818"/>
                </a:lnTo>
                <a:cubicBezTo>
                  <a:pt x="17789" y="1808"/>
                  <a:pt x="14414" y="-1"/>
                  <a:pt x="10799" y="0"/>
                </a:cubicBezTo>
                <a:cubicBezTo>
                  <a:pt x="7185" y="0"/>
                  <a:pt x="3810" y="1808"/>
                  <a:pt x="1807" y="4818"/>
                </a:cubicBezTo>
                <a:lnTo>
                  <a:pt x="2899" y="5544"/>
                </a:lnTo>
                <a:close/>
              </a:path>
            </a:pathLst>
          </a:cu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2222376" y="2600874"/>
            <a:ext cx="1657350" cy="1584325"/>
          </a:xfrm>
          <a:prstGeom prst="ellipse">
            <a:avLst/>
          </a:prstGeom>
          <a:noFill/>
          <a:ln w="8892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7696076" y="3177134"/>
            <a:ext cx="387253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Ácido N-Acetil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ea typeface="Lucida Sans Unicode" charset="0"/>
                <a:cs typeface="Lucida Sans Unicode" charset="0"/>
              </a:rPr>
              <a:t>murâmico</a:t>
            </a:r>
            <a:endParaRPr lang="pt-BR" sz="2800" dirty="0">
              <a:solidFill>
                <a:schemeClr val="bg1">
                  <a:lumMod val="50000"/>
                </a:schemeClr>
              </a:solidFill>
              <a:latin typeface="Lexend Deca"/>
              <a:ea typeface="Lucida Sans Unicode" charset="0"/>
              <a:cs typeface="Lucida Sans Unicode" charset="0"/>
            </a:endParaRP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7191251" y="3320008"/>
            <a:ext cx="431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1" y="3248574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"/>
                                  </p:iterate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1083568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Ampicilina / </a:t>
            </a:r>
            <a:r>
              <a:rPr lang="pt-BR" sz="4400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endParaRPr lang="pt-BR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701912"/>
            <a:ext cx="9937104" cy="3886200"/>
          </a:xfrm>
        </p:spPr>
        <p:txBody>
          <a:bodyPr/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Indicações:</a:t>
            </a:r>
          </a:p>
          <a:p>
            <a:pPr lvl="1">
              <a:buClr>
                <a:schemeClr val="tx2"/>
              </a:buClr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Infecções por Gram positivos e Gram negativos produtores de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chemeClr val="tx2"/>
              </a:buClr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Infecções pelo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Acinetobacter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baumannii</a:t>
            </a: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Limitações:</a:t>
            </a:r>
          </a:p>
          <a:p>
            <a:pPr marL="457200" lvl="1" indent="0">
              <a:buClr>
                <a:srgbClr val="FFC000"/>
              </a:buClr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usar com cautela em   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Hepatopatas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Gestantes  (grupo C – FDA)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Lactantes 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Chave direita 4"/>
          <p:cNvSpPr/>
          <p:nvPr/>
        </p:nvSpPr>
        <p:spPr>
          <a:xfrm rot="10800000">
            <a:off x="4439816" y="4437112"/>
            <a:ext cx="216024" cy="1224136"/>
          </a:xfrm>
          <a:prstGeom prst="rightBrace">
            <a:avLst>
              <a:gd name="adj1" fmla="val 8333"/>
              <a:gd name="adj2" fmla="val 8702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16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3392" y="1628800"/>
            <a:ext cx="10657184" cy="460851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Ampicilina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Ampicilab,amplacilina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cilinon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“ampicilinas”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Ampicilina / </a:t>
            </a: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pt-BR" sz="2400" u="sng" dirty="0" err="1">
                <a:solidFill>
                  <a:schemeClr val="bg1">
                    <a:lumMod val="50000"/>
                  </a:schemeClr>
                </a:solidFill>
              </a:rPr>
              <a:t>unasyn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Amoxicilina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Amoxil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amox-ems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amoximed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atak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duzimicin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hincomox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linamon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lofex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nemoxil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novocilin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ocylin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“amoxicilinas”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Amoxicilina + ácido clavulânico</a:t>
            </a:r>
          </a:p>
          <a:p>
            <a:pPr lvl="2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Aclaf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atak-clav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u="sng" dirty="0" err="1">
                <a:solidFill>
                  <a:schemeClr val="bg1">
                    <a:lumMod val="50000"/>
                  </a:schemeClr>
                </a:solidFill>
              </a:rPr>
              <a:t>clavulin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claxan,doclaxin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lânico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novamox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u="sng" dirty="0" err="1">
                <a:solidFill>
                  <a:schemeClr val="bg1">
                    <a:lumMod val="50000"/>
                  </a:schemeClr>
                </a:solidFill>
              </a:rPr>
              <a:t>sinot-clav</a:t>
            </a:r>
            <a:endParaRPr lang="pt-BR" sz="2400" u="sng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Amoxicilina + </a:t>
            </a: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</a:rPr>
              <a:t>sulbactam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Sulbamox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septam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</a:rPr>
              <a:t>trifamox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2400" dirty="0"/>
              <a:t>    </a:t>
            </a: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DDFC4F4-CF3A-8431-A315-03BEF9973BC1}"/>
              </a:ext>
            </a:extLst>
          </p:cNvPr>
          <p:cNvSpPr txBox="1">
            <a:spLocks/>
          </p:cNvSpPr>
          <p:nvPr/>
        </p:nvSpPr>
        <p:spPr>
          <a:xfrm>
            <a:off x="1981200" y="476672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Nomes comerciais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4186238" y="4383958"/>
            <a:ext cx="1587500" cy="422910"/>
          </a:xfrm>
          <a:prstGeom prst="bracePair">
            <a:avLst>
              <a:gd name="adj" fmla="val 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36868" name="Rectangle 4"/>
          <p:cNvSpPr>
            <a:spLocks noRot="1" noChangeArrowheads="1"/>
          </p:cNvSpPr>
          <p:nvPr/>
        </p:nvSpPr>
        <p:spPr bwMode="auto">
          <a:xfrm>
            <a:off x="839416" y="1844824"/>
            <a:ext cx="106571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200" dirty="0">
                <a:sym typeface="Wingdings" pitchFamily="2" charset="2"/>
              </a:rPr>
              <a:t> 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Ação sobre Gram-negativos, inclusive germes “problema”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(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Pseudomonas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,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Proteus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vulgaris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, Providencia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rettgeri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,  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Morganella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morganni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)</a:t>
            </a:r>
          </a:p>
          <a:p>
            <a:pPr marL="174625" indent="-174625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Carbenicilina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, carro chefe do grupo, em desuso:  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Afinidade pela adenosina-difosfato (ADP) das plaquetas, leva a diminuição da agregação plaquetária, resultando em hemorragia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Alto teor de sódio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Ureído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Lexend Deca"/>
                <a:sym typeface="Wingdings" pitchFamily="2" charset="2"/>
              </a:rPr>
              <a:t>-penicilinas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03512" y="120724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F5EE3B3-B307-3FBE-781C-B939E37CECFF}"/>
              </a:ext>
            </a:extLst>
          </p:cNvPr>
          <p:cNvSpPr txBox="1">
            <a:spLocks/>
          </p:cNvSpPr>
          <p:nvPr/>
        </p:nvSpPr>
        <p:spPr>
          <a:xfrm>
            <a:off x="1981200" y="150913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Carboxipenicilina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Ticarcilina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2" grpId="0"/>
      <p:bldP spid="2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55440" y="1916832"/>
            <a:ext cx="9289032" cy="4382371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Penicilina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semi-sintética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derivada da ampicilina</a:t>
            </a: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Amplo espectro</a:t>
            </a:r>
          </a:p>
          <a:p>
            <a:pPr eaLnBrk="1" hangingPunct="1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Ação sobre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enterobactérias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, inclusive 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aeruginosa</a:t>
            </a: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Sensível a Beta-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lactamases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(por isso usada em associação com </a:t>
            </a:r>
            <a:r>
              <a:rPr lang="pt-BR" sz="2800" b="1" dirty="0" err="1">
                <a:solidFill>
                  <a:schemeClr val="bg1">
                    <a:lumMod val="50000"/>
                  </a:schemeClr>
                </a:solidFill>
              </a:rPr>
              <a:t>tazobactam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B34C99-3022-2193-C7A1-86E77846839D}"/>
              </a:ext>
            </a:extLst>
          </p:cNvPr>
          <p:cNvSpPr txBox="1">
            <a:spLocks/>
          </p:cNvSpPr>
          <p:nvPr/>
        </p:nvSpPr>
        <p:spPr>
          <a:xfrm>
            <a:off x="1981200" y="150913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Ureidopenicilinas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Piperacilina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idx="1"/>
          </p:nvPr>
        </p:nvSpPr>
        <p:spPr>
          <a:xfrm>
            <a:off x="839416" y="1556791"/>
            <a:ext cx="10009112" cy="4886871"/>
          </a:xfrm>
          <a:noFill/>
        </p:spPr>
        <p:txBody>
          <a:bodyPr/>
          <a:lstStyle/>
          <a:p>
            <a:pPr eaLnBrk="1" hangingPunct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Mais potente que 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Carbenicilina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BR" sz="2867" dirty="0">
                <a:solidFill>
                  <a:schemeClr val="bg1">
                    <a:lumMod val="50000"/>
                  </a:schemeClr>
                </a:solidFill>
              </a:rPr>
              <a:t>4 a 16 vezes sobre enterobactérias</a:t>
            </a:r>
          </a:p>
          <a:p>
            <a:pPr lvl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16 a 32 vezes sobre 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P. aeruginosa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Menor teor de sódio  que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Carbenicilina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e Ticarcilina</a:t>
            </a:r>
          </a:p>
          <a:p>
            <a:pPr marL="114300" indent="0" eaLnBrk="1" hangingPunct="1"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Menor afinidade pelo Adenosina-Difosfato (ADP) das plaquetas do que a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Carbenicilina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654F1F-3234-6F10-DCED-AF547854498B}"/>
              </a:ext>
            </a:extLst>
          </p:cNvPr>
          <p:cNvSpPr txBox="1">
            <a:spLocks/>
          </p:cNvSpPr>
          <p:nvPr/>
        </p:nvSpPr>
        <p:spPr>
          <a:xfrm>
            <a:off x="1981200" y="332656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Piperacilina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983432" y="2060848"/>
            <a:ext cx="10441160" cy="4382814"/>
          </a:xfrm>
          <a:noFill/>
        </p:spPr>
        <p:txBody>
          <a:bodyPr/>
          <a:lstStyle/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Cocos G+ e G-  (aeróbios e anaeróbios)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                 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H.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influenzae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</a:rPr>
              <a:t>E. coli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Salmonella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typhi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Bacilos G-   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Shigella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</a:rPr>
              <a:t>Proteus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b="1" i="1" dirty="0" err="1">
                <a:solidFill>
                  <a:schemeClr val="bg1">
                    <a:lumMod val="50000"/>
                  </a:schemeClr>
                </a:solidFill>
              </a:rPr>
              <a:t>vulgaris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Providencia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rettgeri</a:t>
            </a: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                         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Morganella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morganni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</a:rPr>
              <a:t>P. aeruginosa</a:t>
            </a: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Resistência: Enzimática –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betalactamases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plasmidiais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56A055-0EFC-9D73-3FD9-8C91EC85438D}"/>
              </a:ext>
            </a:extLst>
          </p:cNvPr>
          <p:cNvSpPr txBox="1">
            <a:spLocks/>
          </p:cNvSpPr>
          <p:nvPr/>
        </p:nvSpPr>
        <p:spPr>
          <a:xfrm>
            <a:off x="1981200" y="332656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Piperacilina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  <a:p>
            <a:pPr marL="114300" indent="0" algn="ctr">
              <a:buNone/>
            </a:pPr>
            <a:r>
              <a:rPr lang="pt-BR" sz="4400" dirty="0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Espectro</a:t>
            </a:r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65D86AB7-FED9-F0EA-BD6F-B3ECB8482EB8}"/>
              </a:ext>
            </a:extLst>
          </p:cNvPr>
          <p:cNvSpPr/>
          <p:nvPr/>
        </p:nvSpPr>
        <p:spPr>
          <a:xfrm>
            <a:off x="3061729" y="3039117"/>
            <a:ext cx="144016" cy="1296144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983432" y="1700807"/>
            <a:ext cx="9238481" cy="5301655"/>
          </a:xfrm>
          <a:noFill/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Farmacocinética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Absorção parenteral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Boa concentração plasmática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Níveis liquóricos precários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Alta concentração biliar</a:t>
            </a:r>
          </a:p>
          <a:p>
            <a:pPr eaLnBrk="1" hangingPunct="1">
              <a:lnSpc>
                <a:spcPct val="90000"/>
              </a:lnSpc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Eliminação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Renal, por filtração glomerular e secreção tubular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Biliar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E44A2-EF23-94C5-FDAC-8712E02A8FFF}"/>
              </a:ext>
            </a:extLst>
          </p:cNvPr>
          <p:cNvSpPr txBox="1">
            <a:spLocks/>
          </p:cNvSpPr>
          <p:nvPr/>
        </p:nvSpPr>
        <p:spPr>
          <a:xfrm>
            <a:off x="1981200" y="332656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Piperacilina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idx="1"/>
          </p:nvPr>
        </p:nvSpPr>
        <p:spPr>
          <a:xfrm>
            <a:off x="911424" y="1519136"/>
            <a:ext cx="9900592" cy="5013179"/>
          </a:xfrm>
          <a:noFill/>
        </p:spPr>
        <p:txBody>
          <a:bodyPr/>
          <a:lstStyle/>
          <a:p>
            <a:pPr eaLnBrk="1" hangingPunct="1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Indicações</a:t>
            </a:r>
          </a:p>
          <a:p>
            <a:pPr lvl="1" eaLnBrk="1" hangingPunct="1">
              <a:spcAft>
                <a:spcPts val="18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Infecções por: 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aeruginosa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P.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vulgaris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Morganella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morgani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Providencia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rettgeri</a:t>
            </a:r>
            <a:r>
              <a:rPr lang="pt-BR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i="1" dirty="0" err="1">
                <a:solidFill>
                  <a:schemeClr val="bg1">
                    <a:lumMod val="50000"/>
                  </a:schemeClr>
                </a:solidFill>
              </a:rPr>
              <a:t>Klebsiella</a:t>
            </a:r>
            <a:endParaRPr lang="pt-BR" sz="2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Doses</a:t>
            </a:r>
          </a:p>
          <a:p>
            <a:pPr lvl="1" eaLnBrk="1" hangingPunct="1"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200 a 300 mg/kg/dia – 4/4 ou 6/6 horas</a:t>
            </a:r>
          </a:p>
          <a:p>
            <a:pPr lvl="1" eaLnBrk="1" hangingPunct="1"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R.N. – 75 a 100 mg/kg/dia – 12/12 horas</a:t>
            </a:r>
          </a:p>
          <a:p>
            <a:pPr lvl="1" eaLnBrk="1" hangingPunct="1"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Infusão lenta durante cinco minutos</a:t>
            </a:r>
          </a:p>
          <a:p>
            <a:pPr lvl="1" eaLnBrk="1" hangingPunct="1">
              <a:spcAft>
                <a:spcPts val="600"/>
              </a:spcAft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Nomes comerciais</a:t>
            </a:r>
          </a:p>
          <a:p>
            <a:pPr lvl="2" eaLnBrk="1" hangingPunct="1">
              <a:spcAft>
                <a:spcPts val="600"/>
              </a:spcAft>
            </a:pP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Piperazan,</a:t>
            </a:r>
            <a:r>
              <a:rPr lang="pt-BR" sz="2800" u="sng" dirty="0" err="1">
                <a:solidFill>
                  <a:schemeClr val="bg1">
                    <a:lumMod val="50000"/>
                  </a:schemeClr>
                </a:solidFill>
              </a:rPr>
              <a:t>Tazocin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BR" sz="2800" dirty="0" err="1">
                <a:solidFill>
                  <a:schemeClr val="bg1">
                    <a:lumMod val="50000"/>
                  </a:schemeClr>
                </a:solidFill>
              </a:rPr>
              <a:t>Tazomax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028E2B-A34C-DBE3-BB1C-5670333D0E66}"/>
              </a:ext>
            </a:extLst>
          </p:cNvPr>
          <p:cNvSpPr txBox="1">
            <a:spLocks/>
          </p:cNvSpPr>
          <p:nvPr/>
        </p:nvSpPr>
        <p:spPr>
          <a:xfrm>
            <a:off x="1981200" y="332656"/>
            <a:ext cx="8229600" cy="108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exend Deca"/>
              <a:buChar char="●"/>
              <a:defRPr sz="1800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●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○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exend Deca"/>
              <a:buChar char="■"/>
              <a:defRPr sz="1867" b="0" i="0" u="none" strike="noStrike" cap="none">
                <a:solidFill>
                  <a:schemeClr val="lt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114300" indent="0" algn="ctr">
              <a:buNone/>
            </a:pPr>
            <a:r>
              <a:rPr lang="pt-BR" sz="4400" dirty="0" err="1">
                <a:solidFill>
                  <a:schemeClr val="bg1">
                    <a:lumMod val="50000"/>
                  </a:schemeClr>
                </a:solidFill>
                <a:latin typeface="Alata" panose="00000500000000000000" pitchFamily="2" charset="0"/>
              </a:rPr>
              <a:t>Piperacilina</a:t>
            </a:r>
            <a:endParaRPr lang="pt-BR" sz="4400" dirty="0">
              <a:solidFill>
                <a:schemeClr val="bg1">
                  <a:lumMod val="50000"/>
                </a:schemeClr>
              </a:solidFill>
              <a:latin typeface="Alata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7CF42-468F-E4AC-AB42-F6E882FE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00" y="512781"/>
            <a:ext cx="10287200" cy="624000"/>
          </a:xfrm>
        </p:spPr>
        <p:txBody>
          <a:bodyPr/>
          <a:lstStyle/>
          <a:p>
            <a:pPr algn="ctr"/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Para ter acesso às aulas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F010A2-1A9C-74C4-D02E-3C9BA0DC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00" y="3212976"/>
            <a:ext cx="10287200" cy="2878856"/>
          </a:xfrm>
        </p:spPr>
        <p:txBody>
          <a:bodyPr/>
          <a:lstStyle/>
          <a:p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Acesse o QR </a:t>
            </a:r>
            <a:r>
              <a:rPr lang="pt-BR" sz="3200" dirty="0" err="1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 ao lado: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810C06-B597-DBD9-9F17-2249CD22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857" r="12696" b="12917"/>
          <a:stretch/>
        </p:blipFill>
        <p:spPr>
          <a:xfrm>
            <a:off x="7201811" y="2072714"/>
            <a:ext cx="4037789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AutoShape 2"/>
          <p:cNvSpPr>
            <a:spLocks noChangeArrowheads="1"/>
          </p:cNvSpPr>
          <p:nvPr/>
        </p:nvSpPr>
        <p:spPr bwMode="auto">
          <a:xfrm>
            <a:off x="2351088" y="1268416"/>
            <a:ext cx="1655762" cy="1584325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3" name="AutoShape 3"/>
          <p:cNvSpPr>
            <a:spLocks noChangeArrowheads="1"/>
          </p:cNvSpPr>
          <p:nvPr/>
        </p:nvSpPr>
        <p:spPr bwMode="auto">
          <a:xfrm>
            <a:off x="3648075" y="1268416"/>
            <a:ext cx="71438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4" name="AutoShape 4"/>
          <p:cNvSpPr>
            <a:spLocks noChangeArrowheads="1"/>
          </p:cNvSpPr>
          <p:nvPr/>
        </p:nvSpPr>
        <p:spPr bwMode="auto">
          <a:xfrm>
            <a:off x="4008441" y="1844675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5" name="AutoShape 5"/>
          <p:cNvSpPr>
            <a:spLocks noChangeArrowheads="1"/>
          </p:cNvSpPr>
          <p:nvPr/>
        </p:nvSpPr>
        <p:spPr bwMode="auto">
          <a:xfrm>
            <a:off x="3935416" y="2420941"/>
            <a:ext cx="71437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6" name="AutoShape 6"/>
          <p:cNvSpPr>
            <a:spLocks noChangeArrowheads="1"/>
          </p:cNvSpPr>
          <p:nvPr/>
        </p:nvSpPr>
        <p:spPr bwMode="auto">
          <a:xfrm>
            <a:off x="3287716" y="2852741"/>
            <a:ext cx="71437" cy="71437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2566991" y="2708275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8" name="AutoShape 8"/>
          <p:cNvSpPr>
            <a:spLocks noChangeArrowheads="1"/>
          </p:cNvSpPr>
          <p:nvPr/>
        </p:nvSpPr>
        <p:spPr bwMode="auto">
          <a:xfrm>
            <a:off x="2279650" y="2133600"/>
            <a:ext cx="71438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49" name="AutoShape 9"/>
          <p:cNvSpPr>
            <a:spLocks noChangeArrowheads="1"/>
          </p:cNvSpPr>
          <p:nvPr/>
        </p:nvSpPr>
        <p:spPr bwMode="auto">
          <a:xfrm>
            <a:off x="2351091" y="1628775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50" name="AutoShape 10"/>
          <p:cNvSpPr>
            <a:spLocks noChangeArrowheads="1"/>
          </p:cNvSpPr>
          <p:nvPr/>
        </p:nvSpPr>
        <p:spPr bwMode="auto">
          <a:xfrm>
            <a:off x="2855916" y="1196975"/>
            <a:ext cx="71437" cy="71438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6672263" y="620714"/>
            <a:ext cx="38163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  BL  BL  BL  BL  BL  BL  BL</a:t>
            </a:r>
          </a:p>
        </p:txBody>
      </p:sp>
      <p:sp>
        <p:nvSpPr>
          <p:cNvPr id="394252" name="Rectangle 12"/>
          <p:cNvSpPr>
            <a:spLocks noChangeArrowheads="1"/>
          </p:cNvSpPr>
          <p:nvPr/>
        </p:nvSpPr>
        <p:spPr bwMode="auto">
          <a:xfrm>
            <a:off x="4010025" y="1700214"/>
            <a:ext cx="46388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3" name="Rectangle 13"/>
          <p:cNvSpPr>
            <a:spLocks noChangeArrowheads="1"/>
          </p:cNvSpPr>
          <p:nvPr/>
        </p:nvSpPr>
        <p:spPr bwMode="auto">
          <a:xfrm>
            <a:off x="3216275" y="2708276"/>
            <a:ext cx="6477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BL</a:t>
            </a:r>
          </a:p>
        </p:txBody>
      </p:sp>
      <p:sp>
        <p:nvSpPr>
          <p:cNvPr id="394254" name="Rectangle 14"/>
          <p:cNvSpPr>
            <a:spLocks noChangeArrowheads="1"/>
          </p:cNvSpPr>
          <p:nvPr/>
        </p:nvSpPr>
        <p:spPr bwMode="auto">
          <a:xfrm>
            <a:off x="2424116" y="2708276"/>
            <a:ext cx="5032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1992316" y="2133601"/>
            <a:ext cx="57467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2208216" y="1341439"/>
            <a:ext cx="57467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2782888" y="908051"/>
            <a:ext cx="5762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3649663" y="1052514"/>
            <a:ext cx="46388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59" name="Text Box 19"/>
          <p:cNvSpPr txBox="1">
            <a:spLocks noChangeArrowheads="1"/>
          </p:cNvSpPr>
          <p:nvPr/>
        </p:nvSpPr>
        <p:spPr bwMode="auto">
          <a:xfrm>
            <a:off x="6743703" y="1484314"/>
            <a:ext cx="2303463" cy="3715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          </a:t>
            </a:r>
            <a:r>
              <a:rPr lang="pt-BR" b="1">
                <a:solidFill>
                  <a:srgbClr val="0068AE"/>
                </a:solidFill>
                <a:ea typeface="Lucida Sans Unicode" charset="0"/>
                <a:cs typeface="Lucida Sans Unicode" charset="0"/>
              </a:rPr>
              <a:t>ÁGUA</a:t>
            </a:r>
          </a:p>
        </p:txBody>
      </p:sp>
      <p:sp>
        <p:nvSpPr>
          <p:cNvPr id="394260" name="Line 20"/>
          <p:cNvSpPr>
            <a:spLocks noChangeShapeType="1"/>
          </p:cNvSpPr>
          <p:nvPr/>
        </p:nvSpPr>
        <p:spPr bwMode="auto">
          <a:xfrm flipH="1">
            <a:off x="3286128" y="1557338"/>
            <a:ext cx="3459163" cy="215900"/>
          </a:xfrm>
          <a:prstGeom prst="line">
            <a:avLst/>
          </a:prstGeom>
          <a:noFill/>
          <a:ln w="76320">
            <a:solidFill>
              <a:srgbClr val="0099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4261" name="Line 21"/>
          <p:cNvSpPr>
            <a:spLocks noChangeShapeType="1"/>
          </p:cNvSpPr>
          <p:nvPr/>
        </p:nvSpPr>
        <p:spPr bwMode="auto">
          <a:xfrm flipH="1">
            <a:off x="3214688" y="1773238"/>
            <a:ext cx="3530600" cy="431800"/>
          </a:xfrm>
          <a:prstGeom prst="line">
            <a:avLst/>
          </a:prstGeom>
          <a:noFill/>
          <a:ln w="76320">
            <a:solidFill>
              <a:srgbClr val="0099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4262" name="AutoShape 22"/>
          <p:cNvSpPr>
            <a:spLocks noChangeArrowheads="1"/>
          </p:cNvSpPr>
          <p:nvPr/>
        </p:nvSpPr>
        <p:spPr bwMode="auto">
          <a:xfrm rot="-7800000">
            <a:off x="5879310" y="4223547"/>
            <a:ext cx="1728787" cy="1584325"/>
          </a:xfrm>
          <a:prstGeom prst="cloudCallout">
            <a:avLst>
              <a:gd name="adj1" fmla="val -25208"/>
              <a:gd name="adj2" fmla="val 42185"/>
            </a:avLst>
          </a:prstGeom>
          <a:solidFill>
            <a:srgbClr val="009999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-1020000">
            <a:off x="7318375" y="4645025"/>
            <a:ext cx="725488" cy="649288"/>
          </a:xfrm>
          <a:prstGeom prst="cloudCallout">
            <a:avLst>
              <a:gd name="adj1" fmla="val -27398"/>
              <a:gd name="adj2" fmla="val 9112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64" name="AutoShape 24"/>
          <p:cNvSpPr>
            <a:spLocks noChangeArrowheads="1"/>
          </p:cNvSpPr>
          <p:nvPr/>
        </p:nvSpPr>
        <p:spPr bwMode="auto">
          <a:xfrm rot="-7680000">
            <a:off x="1876425" y="4311650"/>
            <a:ext cx="2052638" cy="1944688"/>
          </a:xfrm>
          <a:prstGeom prst="cloudCallout">
            <a:avLst>
              <a:gd name="adj1" fmla="val -29782"/>
              <a:gd name="adj2" fmla="val 46042"/>
            </a:avLst>
          </a:prstGeom>
          <a:solidFill>
            <a:srgbClr val="009999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935416" y="5157788"/>
            <a:ext cx="71437" cy="144462"/>
          </a:xfrm>
          <a:prstGeom prst="line">
            <a:avLst/>
          </a:prstGeom>
          <a:noFill/>
          <a:ln w="572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935416" y="5157788"/>
            <a:ext cx="71437" cy="144462"/>
          </a:xfrm>
          <a:prstGeom prst="line">
            <a:avLst/>
          </a:prstGeom>
          <a:noFill/>
          <a:ln w="572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935416" y="5157788"/>
            <a:ext cx="71437" cy="144462"/>
          </a:xfrm>
          <a:prstGeom prst="line">
            <a:avLst/>
          </a:prstGeom>
          <a:noFill/>
          <a:ln w="5724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4269" name="Oval 29"/>
          <p:cNvSpPr>
            <a:spLocks noChangeArrowheads="1"/>
          </p:cNvSpPr>
          <p:nvPr/>
        </p:nvSpPr>
        <p:spPr bwMode="auto">
          <a:xfrm>
            <a:off x="3539334" y="5084766"/>
            <a:ext cx="504825" cy="288925"/>
          </a:xfrm>
          <a:prstGeom prst="ellipse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70" name="Line 30"/>
          <p:cNvSpPr>
            <a:spLocks noChangeShapeType="1"/>
          </p:cNvSpPr>
          <p:nvPr/>
        </p:nvSpPr>
        <p:spPr bwMode="auto">
          <a:xfrm>
            <a:off x="3071816" y="3213103"/>
            <a:ext cx="1587" cy="1008063"/>
          </a:xfrm>
          <a:prstGeom prst="line">
            <a:avLst/>
          </a:prstGeom>
          <a:noFill/>
          <a:ln w="572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4271" name="Line 31"/>
          <p:cNvSpPr>
            <a:spLocks noChangeShapeType="1"/>
          </p:cNvSpPr>
          <p:nvPr/>
        </p:nvSpPr>
        <p:spPr bwMode="auto">
          <a:xfrm>
            <a:off x="4440238" y="5373691"/>
            <a:ext cx="1079500" cy="1587"/>
          </a:xfrm>
          <a:prstGeom prst="line">
            <a:avLst/>
          </a:prstGeom>
          <a:noFill/>
          <a:ln w="57240">
            <a:solidFill>
              <a:srgbClr val="CC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94272" name="Rectangle 32"/>
          <p:cNvSpPr>
            <a:spLocks noChangeArrowheads="1"/>
          </p:cNvSpPr>
          <p:nvPr/>
        </p:nvSpPr>
        <p:spPr bwMode="auto">
          <a:xfrm>
            <a:off x="3935413" y="2349501"/>
            <a:ext cx="6477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BL</a:t>
            </a:r>
          </a:p>
        </p:txBody>
      </p:sp>
      <p:sp>
        <p:nvSpPr>
          <p:cNvPr id="394274" name="AutoShape 34"/>
          <p:cNvSpPr>
            <a:spLocks noChangeArrowheads="1"/>
          </p:cNvSpPr>
          <p:nvPr/>
        </p:nvSpPr>
        <p:spPr bwMode="auto">
          <a:xfrm>
            <a:off x="7253288" y="4957766"/>
            <a:ext cx="1574800" cy="782637"/>
          </a:xfrm>
          <a:custGeom>
            <a:avLst/>
            <a:gdLst>
              <a:gd name="T0" fmla="*/ 0 w 992"/>
              <a:gd name="T1" fmla="*/ 0 h 493"/>
              <a:gd name="T2" fmla="*/ 2147483647 w 992"/>
              <a:gd name="T3" fmla="*/ 2147483647 h 493"/>
              <a:gd name="T4" fmla="*/ 2147483647 w 992"/>
              <a:gd name="T5" fmla="*/ 2147483647 h 493"/>
              <a:gd name="T6" fmla="*/ 2147483647 w 992"/>
              <a:gd name="T7" fmla="*/ 2147483647 h 493"/>
              <a:gd name="T8" fmla="*/ 2147483647 w 992"/>
              <a:gd name="T9" fmla="*/ 2147483647 h 493"/>
              <a:gd name="T10" fmla="*/ 2147483647 w 992"/>
              <a:gd name="T11" fmla="*/ 2147483647 h 493"/>
              <a:gd name="T12" fmla="*/ 2147483647 w 992"/>
              <a:gd name="T13" fmla="*/ 2147483647 h 493"/>
              <a:gd name="T14" fmla="*/ 2147483647 w 992"/>
              <a:gd name="T15" fmla="*/ 2147483647 h 493"/>
              <a:gd name="T16" fmla="*/ 2147483647 w 992"/>
              <a:gd name="T17" fmla="*/ 2147483647 h 493"/>
              <a:gd name="T18" fmla="*/ 2147483647 w 992"/>
              <a:gd name="T19" fmla="*/ 2147483647 h 4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92"/>
              <a:gd name="T31" fmla="*/ 0 h 493"/>
              <a:gd name="T32" fmla="*/ 992 w 992"/>
              <a:gd name="T33" fmla="*/ 493 h 4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92" h="493">
                <a:moveTo>
                  <a:pt x="0" y="0"/>
                </a:moveTo>
                <a:cubicBezTo>
                  <a:pt x="64" y="6"/>
                  <a:pt x="123" y="20"/>
                  <a:pt x="187" y="28"/>
                </a:cubicBezTo>
                <a:cubicBezTo>
                  <a:pt x="226" y="56"/>
                  <a:pt x="246" y="125"/>
                  <a:pt x="291" y="132"/>
                </a:cubicBezTo>
                <a:cubicBezTo>
                  <a:pt x="330" y="138"/>
                  <a:pt x="370" y="141"/>
                  <a:pt x="409" y="146"/>
                </a:cubicBezTo>
                <a:cubicBezTo>
                  <a:pt x="455" y="165"/>
                  <a:pt x="503" y="189"/>
                  <a:pt x="541" y="222"/>
                </a:cubicBezTo>
                <a:cubicBezTo>
                  <a:pt x="556" y="235"/>
                  <a:pt x="583" y="264"/>
                  <a:pt x="583" y="264"/>
                </a:cubicBezTo>
                <a:cubicBezTo>
                  <a:pt x="588" y="278"/>
                  <a:pt x="599" y="290"/>
                  <a:pt x="603" y="305"/>
                </a:cubicBezTo>
                <a:cubicBezTo>
                  <a:pt x="608" y="323"/>
                  <a:pt x="606" y="343"/>
                  <a:pt x="610" y="361"/>
                </a:cubicBezTo>
                <a:cubicBezTo>
                  <a:pt x="624" y="424"/>
                  <a:pt x="682" y="482"/>
                  <a:pt x="749" y="486"/>
                </a:cubicBezTo>
                <a:cubicBezTo>
                  <a:pt x="830" y="490"/>
                  <a:pt x="911" y="493"/>
                  <a:pt x="992" y="493"/>
                </a:cubicBezTo>
              </a:path>
            </a:pathLst>
          </a:custGeom>
          <a:noFill/>
          <a:ln w="5724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75" name="AutoShape 35"/>
          <p:cNvSpPr>
            <a:spLocks noChangeArrowheads="1"/>
          </p:cNvSpPr>
          <p:nvPr/>
        </p:nvSpPr>
        <p:spPr bwMode="auto">
          <a:xfrm>
            <a:off x="7329488" y="5178425"/>
            <a:ext cx="1574800" cy="482600"/>
          </a:xfrm>
          <a:custGeom>
            <a:avLst/>
            <a:gdLst>
              <a:gd name="T0" fmla="*/ 0 w 583"/>
              <a:gd name="T1" fmla="*/ 0 h 298"/>
              <a:gd name="T2" fmla="*/ 2147483647 w 583"/>
              <a:gd name="T3" fmla="*/ 2147483647 h 298"/>
              <a:gd name="T4" fmla="*/ 2147483647 w 583"/>
              <a:gd name="T5" fmla="*/ 2147483647 h 298"/>
              <a:gd name="T6" fmla="*/ 2147483647 w 583"/>
              <a:gd name="T7" fmla="*/ 2147483647 h 298"/>
              <a:gd name="T8" fmla="*/ 2147483647 w 583"/>
              <a:gd name="T9" fmla="*/ 2147483647 h 298"/>
              <a:gd name="T10" fmla="*/ 2147483647 w 583"/>
              <a:gd name="T11" fmla="*/ 2147483647 h 298"/>
              <a:gd name="T12" fmla="*/ 2147483647 w 583"/>
              <a:gd name="T13" fmla="*/ 2147483647 h 298"/>
              <a:gd name="T14" fmla="*/ 2147483647 w 583"/>
              <a:gd name="T15" fmla="*/ 2147483647 h 298"/>
              <a:gd name="T16" fmla="*/ 2147483647 w 583"/>
              <a:gd name="T17" fmla="*/ 2147483647 h 298"/>
              <a:gd name="T18" fmla="*/ 2147483647 w 583"/>
              <a:gd name="T19" fmla="*/ 2147483647 h 2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3"/>
              <a:gd name="T31" fmla="*/ 0 h 298"/>
              <a:gd name="T32" fmla="*/ 583 w 583"/>
              <a:gd name="T33" fmla="*/ 298 h 2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3" h="298">
                <a:moveTo>
                  <a:pt x="0" y="0"/>
                </a:moveTo>
                <a:cubicBezTo>
                  <a:pt x="4" y="1"/>
                  <a:pt x="74" y="10"/>
                  <a:pt x="84" y="14"/>
                </a:cubicBezTo>
                <a:cubicBezTo>
                  <a:pt x="150" y="43"/>
                  <a:pt x="79" y="28"/>
                  <a:pt x="132" y="41"/>
                </a:cubicBezTo>
                <a:cubicBezTo>
                  <a:pt x="166" y="50"/>
                  <a:pt x="203" y="57"/>
                  <a:pt x="236" y="69"/>
                </a:cubicBezTo>
                <a:cubicBezTo>
                  <a:pt x="246" y="73"/>
                  <a:pt x="254" y="81"/>
                  <a:pt x="264" y="83"/>
                </a:cubicBezTo>
                <a:cubicBezTo>
                  <a:pt x="296" y="88"/>
                  <a:pt x="329" y="88"/>
                  <a:pt x="361" y="90"/>
                </a:cubicBezTo>
                <a:cubicBezTo>
                  <a:pt x="379" y="145"/>
                  <a:pt x="360" y="201"/>
                  <a:pt x="424" y="222"/>
                </a:cubicBezTo>
                <a:cubicBezTo>
                  <a:pt x="439" y="233"/>
                  <a:pt x="453" y="241"/>
                  <a:pt x="465" y="256"/>
                </a:cubicBezTo>
                <a:cubicBezTo>
                  <a:pt x="475" y="269"/>
                  <a:pt x="493" y="298"/>
                  <a:pt x="493" y="298"/>
                </a:cubicBezTo>
                <a:cubicBezTo>
                  <a:pt x="569" y="290"/>
                  <a:pt x="539" y="291"/>
                  <a:pt x="583" y="291"/>
                </a:cubicBezTo>
              </a:path>
            </a:pathLst>
          </a:custGeom>
          <a:noFill/>
          <a:ln w="3816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76" name="AutoShape 36"/>
          <p:cNvSpPr>
            <a:spLocks noChangeArrowheads="1"/>
          </p:cNvSpPr>
          <p:nvPr/>
        </p:nvSpPr>
        <p:spPr bwMode="auto">
          <a:xfrm>
            <a:off x="7285041" y="5122866"/>
            <a:ext cx="1190625" cy="782637"/>
          </a:xfrm>
          <a:custGeom>
            <a:avLst/>
            <a:gdLst>
              <a:gd name="T0" fmla="*/ 0 w 750"/>
              <a:gd name="T1" fmla="*/ 0 h 493"/>
              <a:gd name="T2" fmla="*/ 2147483647 w 750"/>
              <a:gd name="T3" fmla="*/ 2147483647 h 493"/>
              <a:gd name="T4" fmla="*/ 2147483647 w 750"/>
              <a:gd name="T5" fmla="*/ 2147483647 h 493"/>
              <a:gd name="T6" fmla="*/ 2147483647 w 750"/>
              <a:gd name="T7" fmla="*/ 2147483647 h 493"/>
              <a:gd name="T8" fmla="*/ 2147483647 w 750"/>
              <a:gd name="T9" fmla="*/ 2147483647 h 493"/>
              <a:gd name="T10" fmla="*/ 2147483647 w 750"/>
              <a:gd name="T11" fmla="*/ 2147483647 h 493"/>
              <a:gd name="T12" fmla="*/ 2147483647 w 750"/>
              <a:gd name="T13" fmla="*/ 2147483647 h 493"/>
              <a:gd name="T14" fmla="*/ 2147483647 w 750"/>
              <a:gd name="T15" fmla="*/ 2147483647 h 493"/>
              <a:gd name="T16" fmla="*/ 2147483647 w 750"/>
              <a:gd name="T17" fmla="*/ 2147483647 h 493"/>
              <a:gd name="T18" fmla="*/ 2147483647 w 750"/>
              <a:gd name="T19" fmla="*/ 2147483647 h 493"/>
              <a:gd name="T20" fmla="*/ 2147483647 w 750"/>
              <a:gd name="T21" fmla="*/ 2147483647 h 493"/>
              <a:gd name="T22" fmla="*/ 2147483647 w 750"/>
              <a:gd name="T23" fmla="*/ 2147483647 h 493"/>
              <a:gd name="T24" fmla="*/ 2147483647 w 750"/>
              <a:gd name="T25" fmla="*/ 2147483647 h 493"/>
              <a:gd name="T26" fmla="*/ 2147483647 w 750"/>
              <a:gd name="T27" fmla="*/ 2147483647 h 49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0"/>
              <a:gd name="T43" fmla="*/ 0 h 493"/>
              <a:gd name="T44" fmla="*/ 750 w 750"/>
              <a:gd name="T45" fmla="*/ 493 h 49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0" h="493">
                <a:moveTo>
                  <a:pt x="0" y="0"/>
                </a:moveTo>
                <a:cubicBezTo>
                  <a:pt x="37" y="2"/>
                  <a:pt x="75" y="1"/>
                  <a:pt x="112" y="7"/>
                </a:cubicBezTo>
                <a:cubicBezTo>
                  <a:pt x="120" y="8"/>
                  <a:pt x="179" y="67"/>
                  <a:pt x="188" y="76"/>
                </a:cubicBezTo>
                <a:cubicBezTo>
                  <a:pt x="201" y="114"/>
                  <a:pt x="195" y="134"/>
                  <a:pt x="230" y="146"/>
                </a:cubicBezTo>
                <a:cubicBezTo>
                  <a:pt x="266" y="171"/>
                  <a:pt x="310" y="182"/>
                  <a:pt x="347" y="208"/>
                </a:cubicBezTo>
                <a:cubicBezTo>
                  <a:pt x="357" y="223"/>
                  <a:pt x="373" y="234"/>
                  <a:pt x="382" y="250"/>
                </a:cubicBezTo>
                <a:cubicBezTo>
                  <a:pt x="389" y="263"/>
                  <a:pt x="382" y="286"/>
                  <a:pt x="396" y="291"/>
                </a:cubicBezTo>
                <a:cubicBezTo>
                  <a:pt x="427" y="301"/>
                  <a:pt x="410" y="295"/>
                  <a:pt x="445" y="312"/>
                </a:cubicBezTo>
                <a:cubicBezTo>
                  <a:pt x="480" y="306"/>
                  <a:pt x="496" y="294"/>
                  <a:pt x="528" y="285"/>
                </a:cubicBezTo>
                <a:cubicBezTo>
                  <a:pt x="555" y="304"/>
                  <a:pt x="572" y="315"/>
                  <a:pt x="583" y="347"/>
                </a:cubicBezTo>
                <a:cubicBezTo>
                  <a:pt x="574" y="402"/>
                  <a:pt x="561" y="395"/>
                  <a:pt x="570" y="451"/>
                </a:cubicBezTo>
                <a:cubicBezTo>
                  <a:pt x="561" y="453"/>
                  <a:pt x="537" y="450"/>
                  <a:pt x="542" y="458"/>
                </a:cubicBezTo>
                <a:cubicBezTo>
                  <a:pt x="550" y="470"/>
                  <a:pt x="569" y="467"/>
                  <a:pt x="583" y="472"/>
                </a:cubicBezTo>
                <a:cubicBezTo>
                  <a:pt x="640" y="491"/>
                  <a:pt x="688" y="493"/>
                  <a:pt x="750" y="493"/>
                </a:cubicBezTo>
              </a:path>
            </a:pathLst>
          </a:custGeom>
          <a:noFill/>
          <a:ln w="7632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77" name="AutoShape 37"/>
          <p:cNvSpPr>
            <a:spLocks noChangeArrowheads="1"/>
          </p:cNvSpPr>
          <p:nvPr/>
        </p:nvSpPr>
        <p:spPr bwMode="auto">
          <a:xfrm>
            <a:off x="7545388" y="5394325"/>
            <a:ext cx="1574800" cy="482600"/>
          </a:xfrm>
          <a:custGeom>
            <a:avLst/>
            <a:gdLst>
              <a:gd name="T0" fmla="*/ 0 w 583"/>
              <a:gd name="T1" fmla="*/ 0 h 298"/>
              <a:gd name="T2" fmla="*/ 2147483647 w 583"/>
              <a:gd name="T3" fmla="*/ 2147483647 h 298"/>
              <a:gd name="T4" fmla="*/ 2147483647 w 583"/>
              <a:gd name="T5" fmla="*/ 2147483647 h 298"/>
              <a:gd name="T6" fmla="*/ 2147483647 w 583"/>
              <a:gd name="T7" fmla="*/ 2147483647 h 298"/>
              <a:gd name="T8" fmla="*/ 2147483647 w 583"/>
              <a:gd name="T9" fmla="*/ 2147483647 h 298"/>
              <a:gd name="T10" fmla="*/ 2147483647 w 583"/>
              <a:gd name="T11" fmla="*/ 2147483647 h 298"/>
              <a:gd name="T12" fmla="*/ 2147483647 w 583"/>
              <a:gd name="T13" fmla="*/ 2147483647 h 298"/>
              <a:gd name="T14" fmla="*/ 2147483647 w 583"/>
              <a:gd name="T15" fmla="*/ 2147483647 h 298"/>
              <a:gd name="T16" fmla="*/ 2147483647 w 583"/>
              <a:gd name="T17" fmla="*/ 2147483647 h 298"/>
              <a:gd name="T18" fmla="*/ 2147483647 w 583"/>
              <a:gd name="T19" fmla="*/ 2147483647 h 2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3"/>
              <a:gd name="T31" fmla="*/ 0 h 298"/>
              <a:gd name="T32" fmla="*/ 583 w 583"/>
              <a:gd name="T33" fmla="*/ 298 h 2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3" h="298">
                <a:moveTo>
                  <a:pt x="0" y="0"/>
                </a:moveTo>
                <a:cubicBezTo>
                  <a:pt x="4" y="1"/>
                  <a:pt x="74" y="10"/>
                  <a:pt x="84" y="14"/>
                </a:cubicBezTo>
                <a:cubicBezTo>
                  <a:pt x="150" y="43"/>
                  <a:pt x="79" y="28"/>
                  <a:pt x="132" y="41"/>
                </a:cubicBezTo>
                <a:cubicBezTo>
                  <a:pt x="166" y="50"/>
                  <a:pt x="203" y="57"/>
                  <a:pt x="236" y="69"/>
                </a:cubicBezTo>
                <a:cubicBezTo>
                  <a:pt x="246" y="73"/>
                  <a:pt x="254" y="81"/>
                  <a:pt x="264" y="83"/>
                </a:cubicBezTo>
                <a:cubicBezTo>
                  <a:pt x="296" y="88"/>
                  <a:pt x="329" y="88"/>
                  <a:pt x="361" y="90"/>
                </a:cubicBezTo>
                <a:cubicBezTo>
                  <a:pt x="379" y="145"/>
                  <a:pt x="360" y="201"/>
                  <a:pt x="424" y="222"/>
                </a:cubicBezTo>
                <a:cubicBezTo>
                  <a:pt x="439" y="233"/>
                  <a:pt x="453" y="241"/>
                  <a:pt x="465" y="256"/>
                </a:cubicBezTo>
                <a:cubicBezTo>
                  <a:pt x="475" y="269"/>
                  <a:pt x="493" y="298"/>
                  <a:pt x="493" y="298"/>
                </a:cubicBezTo>
                <a:cubicBezTo>
                  <a:pt x="569" y="290"/>
                  <a:pt x="539" y="291"/>
                  <a:pt x="583" y="291"/>
                </a:cubicBezTo>
              </a:path>
            </a:pathLst>
          </a:custGeom>
          <a:noFill/>
          <a:ln w="3816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4278" name="AutoShape 38"/>
          <p:cNvSpPr>
            <a:spLocks noChangeArrowheads="1"/>
          </p:cNvSpPr>
          <p:nvPr/>
        </p:nvSpPr>
        <p:spPr bwMode="auto">
          <a:xfrm>
            <a:off x="7248528" y="4868863"/>
            <a:ext cx="1584325" cy="647700"/>
          </a:xfrm>
          <a:custGeom>
            <a:avLst/>
            <a:gdLst>
              <a:gd name="T0" fmla="*/ 0 w 583"/>
              <a:gd name="T1" fmla="*/ 0 h 298"/>
              <a:gd name="T2" fmla="*/ 2147483647 w 583"/>
              <a:gd name="T3" fmla="*/ 2147483647 h 298"/>
              <a:gd name="T4" fmla="*/ 2147483647 w 583"/>
              <a:gd name="T5" fmla="*/ 2147483647 h 298"/>
              <a:gd name="T6" fmla="*/ 2147483647 w 583"/>
              <a:gd name="T7" fmla="*/ 2147483647 h 298"/>
              <a:gd name="T8" fmla="*/ 2147483647 w 583"/>
              <a:gd name="T9" fmla="*/ 2147483647 h 298"/>
              <a:gd name="T10" fmla="*/ 2147483647 w 583"/>
              <a:gd name="T11" fmla="*/ 2147483647 h 298"/>
              <a:gd name="T12" fmla="*/ 2147483647 w 583"/>
              <a:gd name="T13" fmla="*/ 2147483647 h 298"/>
              <a:gd name="T14" fmla="*/ 2147483647 w 583"/>
              <a:gd name="T15" fmla="*/ 2147483647 h 298"/>
              <a:gd name="T16" fmla="*/ 2147483647 w 583"/>
              <a:gd name="T17" fmla="*/ 2147483647 h 298"/>
              <a:gd name="T18" fmla="*/ 2147483647 w 583"/>
              <a:gd name="T19" fmla="*/ 2147483647 h 29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3"/>
              <a:gd name="T31" fmla="*/ 0 h 298"/>
              <a:gd name="T32" fmla="*/ 583 w 583"/>
              <a:gd name="T33" fmla="*/ 298 h 29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3" h="298">
                <a:moveTo>
                  <a:pt x="0" y="0"/>
                </a:moveTo>
                <a:cubicBezTo>
                  <a:pt x="4" y="1"/>
                  <a:pt x="74" y="10"/>
                  <a:pt x="84" y="14"/>
                </a:cubicBezTo>
                <a:cubicBezTo>
                  <a:pt x="150" y="43"/>
                  <a:pt x="79" y="28"/>
                  <a:pt x="132" y="41"/>
                </a:cubicBezTo>
                <a:cubicBezTo>
                  <a:pt x="166" y="50"/>
                  <a:pt x="203" y="57"/>
                  <a:pt x="236" y="69"/>
                </a:cubicBezTo>
                <a:cubicBezTo>
                  <a:pt x="246" y="73"/>
                  <a:pt x="254" y="81"/>
                  <a:pt x="264" y="83"/>
                </a:cubicBezTo>
                <a:cubicBezTo>
                  <a:pt x="296" y="88"/>
                  <a:pt x="329" y="88"/>
                  <a:pt x="361" y="90"/>
                </a:cubicBezTo>
                <a:cubicBezTo>
                  <a:pt x="379" y="145"/>
                  <a:pt x="360" y="201"/>
                  <a:pt x="424" y="222"/>
                </a:cubicBezTo>
                <a:cubicBezTo>
                  <a:pt x="439" y="233"/>
                  <a:pt x="453" y="241"/>
                  <a:pt x="465" y="256"/>
                </a:cubicBezTo>
                <a:cubicBezTo>
                  <a:pt x="475" y="269"/>
                  <a:pt x="493" y="298"/>
                  <a:pt x="493" y="298"/>
                </a:cubicBezTo>
                <a:cubicBezTo>
                  <a:pt x="569" y="290"/>
                  <a:pt x="539" y="291"/>
                  <a:pt x="583" y="291"/>
                </a:cubicBezTo>
              </a:path>
            </a:pathLst>
          </a:custGeom>
          <a:noFill/>
          <a:ln w="3816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844678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6" y="5154616"/>
            <a:ext cx="4206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4919666"/>
            <a:ext cx="419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9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4" dur="2000"/>
                                        <p:tgtEl>
                                          <p:spTgt spid="3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7" dur="20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0" dur="20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3" dur="20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6" dur="20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9" dur="2000"/>
                                        <p:tgtEl>
                                          <p:spTgt spid="3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2" dur="20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65" dur="2000"/>
                                        <p:tgtEl>
                                          <p:spTgt spid="3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7" dur="10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39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8" dur="500"/>
                                        <p:tgtEl>
                                          <p:spTgt spid="3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3" dur="500"/>
                                        <p:tgtEl>
                                          <p:spTgt spid="3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8" dur="10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5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3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9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5" dur="1000"/>
                                        <p:tgtEl>
                                          <p:spTgt spid="3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nimBg="1"/>
      <p:bldP spid="394243" grpId="0" animBg="1"/>
      <p:bldP spid="394244" grpId="0" animBg="1"/>
      <p:bldP spid="394245" grpId="0" animBg="1"/>
      <p:bldP spid="394246" grpId="0" animBg="1"/>
      <p:bldP spid="394247" grpId="0" animBg="1"/>
      <p:bldP spid="394248" grpId="0" animBg="1"/>
      <p:bldP spid="394249" grpId="0" animBg="1"/>
      <p:bldP spid="394250" grpId="0" animBg="1"/>
      <p:bldP spid="394260" grpId="0" animBg="1"/>
      <p:bldP spid="394261" grpId="0" animBg="1"/>
      <p:bldP spid="394262" grpId="0" animBg="1"/>
      <p:bldP spid="394264" grpId="0" animBg="1"/>
      <p:bldP spid="394269" grpId="0" animBg="1"/>
      <p:bldP spid="394270" grpId="0" animBg="1"/>
      <p:bldP spid="394271" grpId="0" animBg="1"/>
      <p:bldP spid="394274" grpId="0" animBg="1"/>
      <p:bldP spid="394275" grpId="0" animBg="1"/>
      <p:bldP spid="394276" grpId="0" animBg="1"/>
      <p:bldP spid="394277" grpId="0" animBg="1"/>
      <p:bldP spid="3942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82777C6-6D84-8467-F087-7BD0B9E1643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114300" indent="0" algn="ctr">
              <a:buNone/>
            </a:pPr>
            <a:r>
              <a:rPr lang="pt-BR" sz="4800" dirty="0" err="1">
                <a:solidFill>
                  <a:schemeClr val="bg1">
                    <a:lumMod val="50000"/>
                  </a:schemeClr>
                </a:solidFill>
              </a:rPr>
              <a:t>Betalactâmicos</a:t>
            </a: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1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76BB-200F-45F9-A33B-66654909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94" y="548680"/>
            <a:ext cx="8272212" cy="10081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50000"/>
                  </a:schemeClr>
                </a:solidFill>
              </a:rPr>
              <a:t>Penicilinas</a:t>
            </a:r>
            <a:endParaRPr lang="pt-B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780C7B-7177-49B6-8FF1-C0E50373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42" y="1622613"/>
            <a:ext cx="11988316" cy="46867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Naturais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Penicilina G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Penicilina V</a:t>
            </a:r>
          </a:p>
          <a:p>
            <a:pPr marL="600075" lvl="1" indent="-257175">
              <a:lnSpc>
                <a:spcPct val="90000"/>
              </a:lnSpc>
              <a:spcBef>
                <a:spcPts val="394"/>
              </a:spcBef>
              <a:buSzPct val="92000"/>
              <a:buFont typeface="Wingdings" panose="05000000000000000000" pitchFamily="2" charset="2"/>
              <a:buChar char="§"/>
              <a:defRPr/>
            </a:pPr>
            <a:endParaRPr lang="pt-B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Semissintéticas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Amino-Penicilinas:  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Ampicilina e Amoxicilina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Isoxazolil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-Penicilina: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Oxacilina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Carboxi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-Penicilinas: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carbenicilina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Indanil-carbenicilina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carfecilina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ticarcilina</a:t>
            </a:r>
          </a:p>
          <a:p>
            <a:pPr lvl="1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2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Ureído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-penicilinas: </a:t>
            </a:r>
            <a:r>
              <a:rPr lang="pt-BR" sz="2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Piperacilina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A9EAE3F-333B-E405-8286-AB7BF71D12CF}"/>
              </a:ext>
            </a:extLst>
          </p:cNvPr>
          <p:cNvCxnSpPr/>
          <p:nvPr/>
        </p:nvCxnSpPr>
        <p:spPr>
          <a:xfrm>
            <a:off x="4079776" y="4725144"/>
            <a:ext cx="6264696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7">
  <a:themeElements>
    <a:clrScheme name="Simple Light">
      <a:dk1>
        <a:srgbClr val="87D1A7"/>
      </a:dk1>
      <a:lt1>
        <a:srgbClr val="00946F"/>
      </a:lt1>
      <a:dk2>
        <a:srgbClr val="005563"/>
      </a:dk2>
      <a:lt2>
        <a:srgbClr val="DCEEA3"/>
      </a:lt2>
      <a:accent1>
        <a:srgbClr val="208B9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CEE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7" id="{F1442C00-56DA-42CB-907A-87BFBDDBAD10}" vid="{305543DE-5BCB-4FAB-8E8F-524705619E3B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3526</TotalTime>
  <Words>2048</Words>
  <Application>Microsoft Office PowerPoint</Application>
  <PresentationFormat>Widescreen</PresentationFormat>
  <Paragraphs>519</Paragraphs>
  <Slides>68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68</vt:i4>
      </vt:variant>
    </vt:vector>
  </HeadingPairs>
  <TitlesOfParts>
    <vt:vector size="79" baseType="lpstr">
      <vt:lpstr>Alata</vt:lpstr>
      <vt:lpstr>Anaheim</vt:lpstr>
      <vt:lpstr>Arial</vt:lpstr>
      <vt:lpstr>Courier New</vt:lpstr>
      <vt:lpstr>Lexend Deca</vt:lpstr>
      <vt:lpstr>Lucida Sans Unicode</vt:lpstr>
      <vt:lpstr>Proxima Nova</vt:lpstr>
      <vt:lpstr>Proxima Nova Semibold</vt:lpstr>
      <vt:lpstr>Wingdings</vt:lpstr>
      <vt:lpstr>Tema7</vt:lpstr>
      <vt:lpstr>Slidesgo Final Pages</vt:lpstr>
      <vt:lpstr>Apresentação do PowerPoint</vt:lpstr>
      <vt:lpstr>Antibióticos betalactâmicos</vt:lpstr>
      <vt:lpstr>Apresentação do PowerPoint</vt:lpstr>
      <vt:lpstr>Estrutura química x comportamento</vt:lpstr>
      <vt:lpstr>Mecanismo de ação</vt:lpstr>
      <vt:lpstr>Apresentação do PowerPoint</vt:lpstr>
      <vt:lpstr>Apresentação do PowerPoint</vt:lpstr>
      <vt:lpstr>Apresentação do PowerPoint</vt:lpstr>
      <vt:lpstr>Penicilinas</vt:lpstr>
      <vt:lpstr>Outros betalactâmicos</vt:lpstr>
      <vt:lpstr>Outros betalactâmicos</vt:lpstr>
      <vt:lpstr>Penicilinas naturais e semissintéticas</vt:lpstr>
      <vt:lpstr>Apresentação do PowerPoint</vt:lpstr>
      <vt:lpstr>Apresentação do PowerPoint</vt:lpstr>
      <vt:lpstr>Espectro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Penicilinas – fração G</vt:lpstr>
      <vt:lpstr>Apresentação do PowerPoint</vt:lpstr>
      <vt:lpstr>Apresentação do PowerPoint</vt:lpstr>
      <vt:lpstr>Apresentação do PowerPoint</vt:lpstr>
      <vt:lpstr>Apresentação do PowerPoint</vt:lpstr>
      <vt:lpstr>Penicilina G Benzatina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Sífilis nos alérgicos a penicilina</vt:lpstr>
      <vt:lpstr>Sífilis na gestante</vt:lpstr>
      <vt:lpstr>Sífilis em gestantes alérgicas a penicilina</vt:lpstr>
      <vt:lpstr>Apresentação do PowerPoint</vt:lpstr>
      <vt:lpstr>Apresentação do PowerPoint</vt:lpstr>
      <vt:lpstr>Apresentação do PowerPoint</vt:lpstr>
      <vt:lpstr>Apresentação do PowerPoint</vt:lpstr>
      <vt:lpstr>Penicilinas semissintéticas</vt:lpstr>
      <vt:lpstr>Apresentação do PowerPoint</vt:lpstr>
      <vt:lpstr>Apresentação do PowerPoint</vt:lpstr>
      <vt:lpstr>Apresentação do PowerPoint</vt:lpstr>
      <vt:lpstr>Resistência (não enzimática) do estafilococo à oxacilina</vt:lpstr>
      <vt:lpstr>Apresentação do PowerPoint</vt:lpstr>
      <vt:lpstr>Apresentação do PowerPoint</vt:lpstr>
      <vt:lpstr>Aminopenicilinas ampicilina e amoxicilina</vt:lpstr>
      <vt:lpstr>Ampicilina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Medidas para enfrentar a resistência</vt:lpstr>
      <vt:lpstr>Inibidores de betalactamases</vt:lpstr>
      <vt:lpstr>Inibidores de betalactamases em uso</vt:lpstr>
      <vt:lpstr>Amoxicilina + inibidores de betalactamases</vt:lpstr>
      <vt:lpstr>Amoxicilina + ácido clavulânico apresentação B.D. (Bis diem)</vt:lpstr>
      <vt:lpstr>Ampicilina / sulbactam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Para ter acesso às aulas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Gerais da Antibioticoterapia</dc:title>
  <dc:creator>Claudia Maria Loureiro Monteiro Constant</dc:creator>
  <cp:lastModifiedBy>José Constant</cp:lastModifiedBy>
  <cp:revision>491</cp:revision>
  <cp:lastPrinted>1601-01-01T00:00:00Z</cp:lastPrinted>
  <dcterms:created xsi:type="dcterms:W3CDTF">2004-01-04T00:24:10Z</dcterms:created>
  <dcterms:modified xsi:type="dcterms:W3CDTF">2025-03-10T01:31:27Z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