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  <p:sldMasterId id="2147483882" r:id="rId2"/>
    <p:sldMasterId id="2147483899" r:id="rId3"/>
  </p:sldMasterIdLst>
  <p:notesMasterIdLst>
    <p:notesMasterId r:id="rId129"/>
  </p:notesMasterIdLst>
  <p:sldIdLst>
    <p:sldId id="400" r:id="rId4"/>
    <p:sldId id="399" r:id="rId5"/>
    <p:sldId id="398" r:id="rId6"/>
    <p:sldId id="362" r:id="rId7"/>
    <p:sldId id="392" r:id="rId8"/>
    <p:sldId id="394" r:id="rId9"/>
    <p:sldId id="262" r:id="rId10"/>
    <p:sldId id="365" r:id="rId11"/>
    <p:sldId id="264" r:id="rId12"/>
    <p:sldId id="265" r:id="rId13"/>
    <p:sldId id="395" r:id="rId14"/>
    <p:sldId id="367" r:id="rId15"/>
    <p:sldId id="268" r:id="rId16"/>
    <p:sldId id="273" r:id="rId17"/>
    <p:sldId id="274" r:id="rId18"/>
    <p:sldId id="359" r:id="rId19"/>
    <p:sldId id="276" r:id="rId20"/>
    <p:sldId id="277" r:id="rId21"/>
    <p:sldId id="278" r:id="rId22"/>
    <p:sldId id="368" r:id="rId23"/>
    <p:sldId id="369" r:id="rId24"/>
    <p:sldId id="280" r:id="rId25"/>
    <p:sldId id="279" r:id="rId26"/>
    <p:sldId id="327" r:id="rId27"/>
    <p:sldId id="370" r:id="rId28"/>
    <p:sldId id="281" r:id="rId29"/>
    <p:sldId id="371" r:id="rId30"/>
    <p:sldId id="282" r:id="rId31"/>
    <p:sldId id="285" r:id="rId32"/>
    <p:sldId id="286" r:id="rId33"/>
    <p:sldId id="328" r:id="rId34"/>
    <p:sldId id="329" r:id="rId35"/>
    <p:sldId id="283" r:id="rId36"/>
    <p:sldId id="372" r:id="rId37"/>
    <p:sldId id="363" r:id="rId38"/>
    <p:sldId id="284" r:id="rId39"/>
    <p:sldId id="287" r:id="rId40"/>
    <p:sldId id="288" r:id="rId41"/>
    <p:sldId id="330" r:id="rId42"/>
    <p:sldId id="289" r:id="rId43"/>
    <p:sldId id="290" r:id="rId44"/>
    <p:sldId id="373" r:id="rId45"/>
    <p:sldId id="374" r:id="rId46"/>
    <p:sldId id="326" r:id="rId47"/>
    <p:sldId id="291" r:id="rId48"/>
    <p:sldId id="384" r:id="rId49"/>
    <p:sldId id="292" r:id="rId50"/>
    <p:sldId id="360" r:id="rId51"/>
    <p:sldId id="293" r:id="rId52"/>
    <p:sldId id="385" r:id="rId53"/>
    <p:sldId id="294" r:id="rId54"/>
    <p:sldId id="295" r:id="rId55"/>
    <p:sldId id="296" r:id="rId56"/>
    <p:sldId id="386" r:id="rId57"/>
    <p:sldId id="297" r:id="rId58"/>
    <p:sldId id="298" r:id="rId59"/>
    <p:sldId id="376" r:id="rId60"/>
    <p:sldId id="377" r:id="rId61"/>
    <p:sldId id="299" r:id="rId62"/>
    <p:sldId id="300" r:id="rId63"/>
    <p:sldId id="301" r:id="rId64"/>
    <p:sldId id="302" r:id="rId65"/>
    <p:sldId id="378" r:id="rId66"/>
    <p:sldId id="304" r:id="rId67"/>
    <p:sldId id="305" r:id="rId68"/>
    <p:sldId id="387" r:id="rId69"/>
    <p:sldId id="303" r:id="rId70"/>
    <p:sldId id="388" r:id="rId71"/>
    <p:sldId id="306" r:id="rId72"/>
    <p:sldId id="307" r:id="rId73"/>
    <p:sldId id="308" r:id="rId74"/>
    <p:sldId id="313" r:id="rId75"/>
    <p:sldId id="309" r:id="rId76"/>
    <p:sldId id="310" r:id="rId77"/>
    <p:sldId id="312" r:id="rId78"/>
    <p:sldId id="311" r:id="rId79"/>
    <p:sldId id="314" r:id="rId80"/>
    <p:sldId id="315" r:id="rId81"/>
    <p:sldId id="316" r:id="rId82"/>
    <p:sldId id="317" r:id="rId83"/>
    <p:sldId id="361" r:id="rId84"/>
    <p:sldId id="318" r:id="rId85"/>
    <p:sldId id="319" r:id="rId86"/>
    <p:sldId id="325" r:id="rId87"/>
    <p:sldId id="322" r:id="rId88"/>
    <p:sldId id="323" r:id="rId89"/>
    <p:sldId id="332" r:id="rId90"/>
    <p:sldId id="331" r:id="rId91"/>
    <p:sldId id="333" r:id="rId92"/>
    <p:sldId id="334" r:id="rId93"/>
    <p:sldId id="389" r:id="rId94"/>
    <p:sldId id="344" r:id="rId95"/>
    <p:sldId id="345" r:id="rId96"/>
    <p:sldId id="346" r:id="rId97"/>
    <p:sldId id="347" r:id="rId98"/>
    <p:sldId id="348" r:id="rId99"/>
    <p:sldId id="335" r:id="rId100"/>
    <p:sldId id="336" r:id="rId101"/>
    <p:sldId id="337" r:id="rId102"/>
    <p:sldId id="338" r:id="rId103"/>
    <p:sldId id="390" r:id="rId104"/>
    <p:sldId id="339" r:id="rId105"/>
    <p:sldId id="364" r:id="rId106"/>
    <p:sldId id="340" r:id="rId107"/>
    <p:sldId id="341" r:id="rId108"/>
    <p:sldId id="381" r:id="rId109"/>
    <p:sldId id="382" r:id="rId110"/>
    <p:sldId id="383" r:id="rId111"/>
    <p:sldId id="342" r:id="rId112"/>
    <p:sldId id="343" r:id="rId113"/>
    <p:sldId id="349" r:id="rId114"/>
    <p:sldId id="350" r:id="rId115"/>
    <p:sldId id="351" r:id="rId116"/>
    <p:sldId id="352" r:id="rId117"/>
    <p:sldId id="353" r:id="rId118"/>
    <p:sldId id="354" r:id="rId119"/>
    <p:sldId id="356" r:id="rId120"/>
    <p:sldId id="355" r:id="rId121"/>
    <p:sldId id="357" r:id="rId122"/>
    <p:sldId id="401" r:id="rId123"/>
    <p:sldId id="402" r:id="rId124"/>
    <p:sldId id="358" r:id="rId125"/>
    <p:sldId id="258" r:id="rId126"/>
    <p:sldId id="256" r:id="rId127"/>
    <p:sldId id="396" r:id="rId1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6739848-62EE-47FB-8E3D-E276FCDDA25D}">
          <p14:sldIdLst/>
        </p14:section>
        <p14:section name="Seção sem Título" id="{70654767-4E0C-4049-9D48-AED3C3744B76}">
          <p14:sldIdLst>
            <p14:sldId id="400"/>
            <p14:sldId id="399"/>
            <p14:sldId id="398"/>
            <p14:sldId id="362"/>
            <p14:sldId id="392"/>
            <p14:sldId id="394"/>
            <p14:sldId id="262"/>
            <p14:sldId id="365"/>
            <p14:sldId id="264"/>
            <p14:sldId id="265"/>
            <p14:sldId id="395"/>
            <p14:sldId id="367"/>
            <p14:sldId id="268"/>
            <p14:sldId id="273"/>
            <p14:sldId id="274"/>
            <p14:sldId id="359"/>
            <p14:sldId id="276"/>
            <p14:sldId id="277"/>
            <p14:sldId id="278"/>
            <p14:sldId id="368"/>
            <p14:sldId id="369"/>
            <p14:sldId id="280"/>
            <p14:sldId id="279"/>
            <p14:sldId id="327"/>
            <p14:sldId id="370"/>
            <p14:sldId id="281"/>
            <p14:sldId id="371"/>
            <p14:sldId id="282"/>
            <p14:sldId id="285"/>
            <p14:sldId id="286"/>
            <p14:sldId id="328"/>
            <p14:sldId id="329"/>
            <p14:sldId id="283"/>
            <p14:sldId id="372"/>
            <p14:sldId id="363"/>
            <p14:sldId id="284"/>
            <p14:sldId id="287"/>
            <p14:sldId id="288"/>
            <p14:sldId id="330"/>
            <p14:sldId id="289"/>
            <p14:sldId id="290"/>
            <p14:sldId id="373"/>
            <p14:sldId id="374"/>
            <p14:sldId id="326"/>
            <p14:sldId id="291"/>
            <p14:sldId id="384"/>
            <p14:sldId id="292"/>
            <p14:sldId id="360"/>
            <p14:sldId id="293"/>
            <p14:sldId id="385"/>
            <p14:sldId id="294"/>
            <p14:sldId id="295"/>
            <p14:sldId id="296"/>
            <p14:sldId id="386"/>
            <p14:sldId id="297"/>
            <p14:sldId id="298"/>
            <p14:sldId id="376"/>
            <p14:sldId id="377"/>
            <p14:sldId id="299"/>
            <p14:sldId id="300"/>
            <p14:sldId id="301"/>
            <p14:sldId id="302"/>
            <p14:sldId id="378"/>
            <p14:sldId id="304"/>
            <p14:sldId id="305"/>
            <p14:sldId id="387"/>
            <p14:sldId id="303"/>
            <p14:sldId id="388"/>
            <p14:sldId id="306"/>
            <p14:sldId id="307"/>
            <p14:sldId id="308"/>
            <p14:sldId id="313"/>
            <p14:sldId id="309"/>
            <p14:sldId id="310"/>
            <p14:sldId id="312"/>
            <p14:sldId id="311"/>
            <p14:sldId id="314"/>
            <p14:sldId id="315"/>
            <p14:sldId id="316"/>
            <p14:sldId id="317"/>
            <p14:sldId id="361"/>
            <p14:sldId id="318"/>
            <p14:sldId id="319"/>
            <p14:sldId id="325"/>
            <p14:sldId id="322"/>
            <p14:sldId id="323"/>
            <p14:sldId id="332"/>
            <p14:sldId id="331"/>
            <p14:sldId id="333"/>
            <p14:sldId id="334"/>
            <p14:sldId id="389"/>
            <p14:sldId id="344"/>
            <p14:sldId id="345"/>
            <p14:sldId id="346"/>
            <p14:sldId id="347"/>
            <p14:sldId id="348"/>
            <p14:sldId id="335"/>
            <p14:sldId id="336"/>
            <p14:sldId id="337"/>
            <p14:sldId id="338"/>
            <p14:sldId id="390"/>
            <p14:sldId id="339"/>
            <p14:sldId id="364"/>
            <p14:sldId id="340"/>
            <p14:sldId id="341"/>
            <p14:sldId id="381"/>
            <p14:sldId id="382"/>
            <p14:sldId id="383"/>
            <p14:sldId id="342"/>
            <p14:sldId id="343"/>
            <p14:sldId id="349"/>
            <p14:sldId id="350"/>
            <p14:sldId id="351"/>
            <p14:sldId id="352"/>
            <p14:sldId id="353"/>
            <p14:sldId id="354"/>
            <p14:sldId id="356"/>
            <p14:sldId id="355"/>
            <p14:sldId id="357"/>
            <p14:sldId id="401"/>
            <p14:sldId id="402"/>
            <p14:sldId id="358"/>
            <p14:sldId id="258"/>
            <p14:sldId id="256"/>
            <p14:sldId id="3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za Maria Soares Bulhoes Calheiros" initials="GMSBC" lastIdx="1" clrIdx="0">
    <p:extLst>
      <p:ext uri="{19B8F6BF-5375-455C-9EA6-DF929625EA0E}">
        <p15:presenceInfo xmlns:p15="http://schemas.microsoft.com/office/powerpoint/2012/main" userId="b760636951c724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0D56B"/>
    <a:srgbClr val="00FF00"/>
    <a:srgbClr val="466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tableStyles" Target="tableStyle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commentAuthors" Target="commentAuthor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viewProps" Target="viewProps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9650A-E8E2-4ED6-9F39-033C03A5030B}" type="datetimeFigureOut">
              <a:rPr lang="pt-BR" smtClean="0"/>
              <a:t>18/03/2025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D7357-0FEF-4BFE-8375-8540798CDE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2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2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5780e0d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5780e0d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51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374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31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2D475-1965-4DD7-31EB-AE44CB3B8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499A13-B43C-B06A-C30A-5BDD06F3B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8EE18-3D02-09AB-69AF-D02ACEB6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0D1902-1C89-AFB6-D0C2-B59FE6CA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D13F16-DC77-F0FB-909E-B3F2A9C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536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DE66D-2450-EBB4-6665-FDA5079F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F2C13-BCA4-3E61-0D3D-B3715A368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82F564-E47A-A33C-23BA-64CC589F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F1703E-7F8E-0688-CC7E-2432AEA3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E0BCCC-7029-53B2-7959-8612E2BE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573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F4DA2-E8E4-99F5-95DE-2B146F11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BA0040-7BC5-4601-A983-B3A84321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E17D58-0B1C-1CC9-2206-595A6E9C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140186-E251-4E44-3452-1E5EDD6D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CE2D4-9106-E06C-0F79-DBB43D80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1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5587B-1D41-ED76-D61E-4F563462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C3BEC7-4B46-2522-31D8-61978AC98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4B075D-D831-BB34-D9FF-87E23668C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A20FEC-538C-784A-C906-9E904FB6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53B3DC-6871-CCD5-C1FE-C732A85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D8309A-5735-A183-133D-2D12D07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67DBD-F4D0-A31A-BA64-D1335439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DDB554-96C5-6FE3-9AAF-1B0726C1E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27CB7B-8AE4-99C9-FB85-B8F84AF9B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3A1B51-25B4-888F-5EBE-85ABE0188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DB7A93-9D8B-8333-3288-2A267503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814BAB2-2C82-2503-0EDD-292D602A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988339-8ED2-4DBC-DABD-043A55A4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7FEC17-AE0E-C1B6-FEDD-896F4FF6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2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0BC09-1BC2-380C-870F-D7383707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8D7F3F-757E-2249-ECA6-EE7F8048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06AEDB-9303-62FE-C58F-67A666C9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588F77-1A54-2AA1-6261-8ECF782F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625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8D5AB7-CD18-18E0-AFFF-06EEF2B9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85843B-78BC-653A-98EE-D8B0E0F7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1A5CE9-1B62-C09A-5A9D-44D02FD7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2071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344B0-AE5A-61BD-15DA-1BFD909F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505E78-8B76-D4D2-508E-0D4F7924F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E493D2-EDF4-3447-583E-38E6C2CE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27D1F1-9FC9-DF9B-3B52-EBCEDFA8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45E41A-D702-6264-827C-981ABDD9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307EC-344C-8491-F786-B4E0E6E3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2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113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4E4C17-8C80-0824-1E30-7C90B2D8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777162-EF4D-F2AF-220E-8F7AC1CBF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DB48F2-492D-380A-CDCD-359D4E1D4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22B6EC-3C05-BCF9-F01F-4B1F276A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126E27-93C5-3BEE-D38C-8352181A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32C9B8-A021-4906-9D9B-97C424F6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5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C9C7F3-5F40-A4CC-E7FD-7F7E90DB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40ED8D-CED5-09A5-1484-67027D2C2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4AD86-73C8-8597-8EE6-EB131B40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48C550-B714-0B8A-9B18-3DFE64C5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6935E9-A47B-3438-5C3B-E3D456E1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2030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3831D1-299D-9BA4-BECB-3142F8182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01AE493-3714-8D71-340B-EC7E7362A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825507-C01F-9C19-51D5-B69BE053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C2A081-D2A2-43BE-C16F-3991D76A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697789-CCB9-2E8C-E4DD-5BE04142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6300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9015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9000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1319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1658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808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7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E5059C3-6A89-4494-99FF-5A4D6FFD50EB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74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50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05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382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106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484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603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401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790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2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1524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05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3CBC1C18-307B-4F68-A007-B5B542270E8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3/18/2025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white">
                    <a:tint val="75000"/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CE5E7E-49BF-2F3A-E17C-6663E9BF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E97FF9-5B41-570A-9927-FB8E2222D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A5C7FE-FFF4-D65C-9178-8B726671B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4D0632-436C-66E5-FD70-AF7AF32A5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B35124-0BF1-9CAF-7620-E25C22C6F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6643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mailto:gilzabulhoes@hotmail.com" TargetMode="External"/><Relationship Id="rId1" Type="http://schemas.openxmlformats.org/officeDocument/2006/relationships/slideLayout" Target="../slideLayouts/slideLayout2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meclizine-drug-information?search=analg%C3%A9sicos+durante+a+gravidez&amp;topicRef=6811&amp;source=see_link" TargetMode="External"/><Relationship Id="rId2" Type="http://schemas.openxmlformats.org/officeDocument/2006/relationships/hyperlink" Target="https://www.uptodate.com/contents/dimenhydrinate-drug-information?search=analg%C3%A9sicos+durante+a+gravidez&amp;topicRef=6811&amp;source=see_link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lbendazole-drug-information?search=drogas+antiparasit%C3%A1rias+na+gesta%C3%A7%C3%A3o&amp;topicRef=487&amp;source=see_link" TargetMode="External"/><Relationship Id="rId2" Type="http://schemas.openxmlformats.org/officeDocument/2006/relationships/hyperlink" Target="https://www.uptodate.com/contents/mebendazole-drug-information?search=drogas+antiparasit%C3%A1rias+na+gesta%C3%A7%C3%A3o&amp;topicRef=487&amp;source=see_link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venlafaxine-drug-information?search=uso+de+antidepressivos+na+gestante&amp;topicRef=100334&amp;source=see_link" TargetMode="External"/><Relationship Id="rId2" Type="http://schemas.openxmlformats.org/officeDocument/2006/relationships/hyperlink" Target="https://www.uptodate.com/contents/duloxetine-drug-information?search=uso+de+antidepressivos+na+gestante&amp;topicRef=100334&amp;source=see_link" TargetMode="Externa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2484100"/>
            <a:ext cx="11360800" cy="2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pt-BR" sz="6267" dirty="0">
                <a:latin typeface="Arial" panose="020B0604020202020204" pitchFamily="34" charset="0"/>
                <a:ea typeface="Lexend Medium"/>
                <a:cs typeface="Arial" panose="020B0604020202020204" pitchFamily="34" charset="0"/>
                <a:sym typeface="Lexend Medium"/>
              </a:rPr>
              <a:t>PROGRAMA DE EDUCAÇÃO MÉDICA CONTINUADA</a:t>
            </a:r>
            <a:endParaRPr sz="6267" dirty="0">
              <a:latin typeface="Arial" panose="020B0604020202020204" pitchFamily="34" charset="0"/>
              <a:ea typeface="Lexend Medium"/>
              <a:cs typeface="Arial" panose="020B0604020202020204" pitchFamily="34" charset="0"/>
              <a:sym typeface="Lexend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878100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pt-BR" dirty="0">
                <a:latin typeface="Lexend Light"/>
                <a:ea typeface="Lexend Light"/>
                <a:cs typeface="Lexend Light"/>
                <a:sym typeface="Lexend Light"/>
              </a:rPr>
              <a:t>Pão de Açúcar- AL</a:t>
            </a:r>
            <a:endParaRPr dirty="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F0B6A20-A54D-DCF5-36C6-BEB9258BAE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1671" y="-139700"/>
            <a:ext cx="9601200" cy="1547813"/>
          </a:xfrm>
        </p:spPr>
        <p:txBody>
          <a:bodyPr/>
          <a:lstStyle/>
          <a:p>
            <a:pPr algn="ctr"/>
            <a:r>
              <a:rPr lang="pt-BR" spc="300" dirty="0"/>
              <a:t>TALIDOMIDA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049EC11-E97C-7DBF-78E6-A8949191CD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7482" y="1030941"/>
            <a:ext cx="9601200" cy="5106521"/>
          </a:xfrm>
        </p:spPr>
        <p:txBody>
          <a:bodyPr>
            <a:normAutofit/>
          </a:bodyPr>
          <a:lstStyle/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sz="3200" dirty="0">
              <a:solidFill>
                <a:srgbClr val="403D39"/>
              </a:solidFill>
            </a:endParaRPr>
          </a:p>
          <a:p>
            <a:endParaRPr lang="pt-BR" dirty="0">
              <a:solidFill>
                <a:srgbClr val="403D39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8A7C0C8-3EB2-09CF-E09F-82BEFCA4947C}"/>
              </a:ext>
            </a:extLst>
          </p:cNvPr>
          <p:cNvSpPr/>
          <p:nvPr/>
        </p:nvSpPr>
        <p:spPr>
          <a:xfrm>
            <a:off x="1246094" y="1312582"/>
            <a:ext cx="9699811" cy="75303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rgbClr val="403D39"/>
                </a:solidFill>
              </a:rPr>
              <a:t>L</a:t>
            </a:r>
            <a:r>
              <a:rPr lang="pt-BR" sz="2800" b="0" i="0" dirty="0">
                <a:solidFill>
                  <a:srgbClr val="403D39"/>
                </a:solidFill>
                <a:effectLst/>
              </a:rPr>
              <a:t>ançado no mercado em 1956, na Alemanha, como antigripal</a:t>
            </a:r>
            <a:r>
              <a:rPr lang="pt-BR" sz="1800" b="0" i="0" dirty="0">
                <a:solidFill>
                  <a:srgbClr val="403D39"/>
                </a:solidFill>
                <a:effectLst/>
              </a:rPr>
              <a:t>;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A6B144-9874-901C-96E2-AADE17663B44}"/>
              </a:ext>
            </a:extLst>
          </p:cNvPr>
          <p:cNvSpPr/>
          <p:nvPr/>
        </p:nvSpPr>
        <p:spPr>
          <a:xfrm>
            <a:off x="1326776" y="2553726"/>
            <a:ext cx="9699811" cy="15478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403D39"/>
                </a:solidFill>
              </a:rPr>
              <a:t>E</a:t>
            </a:r>
            <a:r>
              <a:rPr lang="pt-BR" sz="3200" b="0" i="0" dirty="0">
                <a:solidFill>
                  <a:srgbClr val="403D39"/>
                </a:solidFill>
                <a:effectLst/>
              </a:rPr>
              <a:t>ficiente uso como sedativo e hipnótico; utilizada </a:t>
            </a:r>
            <a:r>
              <a:rPr lang="pt-BR" sz="3200" dirty="0">
                <a:solidFill>
                  <a:srgbClr val="403D39"/>
                </a:solidFill>
              </a:rPr>
              <a:t>p</a:t>
            </a:r>
            <a:r>
              <a:rPr lang="pt-BR" sz="3200" b="0" i="0" dirty="0">
                <a:solidFill>
                  <a:srgbClr val="403D39"/>
                </a:solidFill>
                <a:effectLst/>
              </a:rPr>
              <a:t>ara tratamento da insônia. Substituiria os barbitúricos</a:t>
            </a:r>
            <a:r>
              <a:rPr lang="pt-BR" sz="2800" b="0" i="0" dirty="0">
                <a:solidFill>
                  <a:srgbClr val="403D39"/>
                </a:solidFill>
                <a:effectLst/>
              </a:rPr>
              <a:t>.</a:t>
            </a:r>
          </a:p>
          <a:p>
            <a:endParaRPr lang="pt-BR" sz="1800" dirty="0">
              <a:solidFill>
                <a:srgbClr val="403D3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40C9093-F42E-AC97-3DB6-D869B263E72D}"/>
              </a:ext>
            </a:extLst>
          </p:cNvPr>
          <p:cNvSpPr/>
          <p:nvPr/>
        </p:nvSpPr>
        <p:spPr>
          <a:xfrm>
            <a:off x="1326776" y="4663654"/>
            <a:ext cx="9699811" cy="1717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Usado nas gestantes para tratamento das </a:t>
            </a:r>
            <a:r>
              <a:rPr lang="pt-BR" sz="3200" dirty="0" err="1">
                <a:solidFill>
                  <a:schemeClr val="tx1"/>
                </a:solidFill>
              </a:rPr>
              <a:t>êmeses</a:t>
            </a:r>
            <a:r>
              <a:rPr lang="pt-BR" sz="3200" dirty="0">
                <a:solidFill>
                  <a:schemeClr val="tx1"/>
                </a:solidFill>
              </a:rPr>
              <a:t> e </a:t>
            </a:r>
            <a:r>
              <a:rPr lang="pt-BR" sz="3200" dirty="0" err="1">
                <a:solidFill>
                  <a:schemeClr val="tx1"/>
                </a:solidFill>
              </a:rPr>
              <a:t>hiperêmeses</a:t>
            </a:r>
            <a:r>
              <a:rPr lang="pt-BR" sz="3200" dirty="0">
                <a:solidFill>
                  <a:schemeClr val="tx1"/>
                </a:solidFill>
              </a:rPr>
              <a:t>; asseguravam segurança para uso nas mulheres grávidas</a:t>
            </a:r>
            <a:r>
              <a:rPr lang="pt-BR" sz="1800" dirty="0">
                <a:solidFill>
                  <a:srgbClr val="403D3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27145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34D3-253F-9530-777E-814BEF1E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Antidiabéticos orais: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8A6DCC-0B56-2CDE-5A79-F893684D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60" y="2034417"/>
            <a:ext cx="10327340" cy="4436761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r>
              <a:rPr lang="pt-BR" sz="3200" dirty="0"/>
              <a:t>Não estão liberados para uso na gestação, no Brasil;</a:t>
            </a:r>
          </a:p>
          <a:p>
            <a:endParaRPr lang="pt-BR" sz="3200" dirty="0"/>
          </a:p>
          <a:p>
            <a:pPr>
              <a:lnSpc>
                <a:spcPct val="150000"/>
              </a:lnSpc>
            </a:pPr>
            <a:r>
              <a:rPr lang="pt-BR" sz="3200" dirty="0"/>
              <a:t>Falta de evidências sobre repercussões ao longo da vida das crianças que sofreram exposição intrauterina a essas drogas.</a:t>
            </a:r>
          </a:p>
          <a:p>
            <a:pPr algn="r"/>
            <a:endParaRPr lang="pt-BR" sz="32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endParaRPr lang="pt-BR" sz="1000" b="1" dirty="0">
              <a:solidFill>
                <a:srgbClr val="094975"/>
              </a:solidFill>
              <a:latin typeface="lato" panose="020F0502020204030203" pitchFamily="34" charset="0"/>
            </a:endParaRPr>
          </a:p>
          <a:p>
            <a:pPr algn="r"/>
            <a:r>
              <a:rPr lang="pt-BR" sz="1000" b="1" i="0" dirty="0">
                <a:solidFill>
                  <a:srgbClr val="094975"/>
                </a:solidFill>
                <a:effectLst/>
                <a:latin typeface="lato" panose="020F0502020204030203" pitchFamily="34" charset="0"/>
              </a:rPr>
              <a:t>Diretriz da Sociedade Brasileira de Diabetes </a:t>
            </a:r>
            <a:r>
              <a:rPr lang="pt-BR" sz="1000" b="0" i="0" dirty="0">
                <a:solidFill>
                  <a:srgbClr val="094975"/>
                </a:solidFill>
                <a:effectLst/>
                <a:latin typeface="inherit"/>
              </a:rPr>
              <a:t>- EDIÇÃO 2023</a:t>
            </a:r>
            <a:endParaRPr lang="pt-BR" sz="10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r>
              <a:rPr lang="pt-BR" sz="1100" dirty="0"/>
              <a:t>Manual de Gestação de Alto Risco – MS 2022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2F571DE-2F95-84E0-2D19-EB102E9664CA}"/>
              </a:ext>
            </a:extLst>
          </p:cNvPr>
          <p:cNvSpPr/>
          <p:nvPr/>
        </p:nvSpPr>
        <p:spPr>
          <a:xfrm>
            <a:off x="6957605" y="386821"/>
            <a:ext cx="3817620" cy="13038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Metformina 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</a:rPr>
              <a:t> </a:t>
            </a:r>
            <a:r>
              <a:rPr lang="pt-BR" sz="3200" b="1" dirty="0" err="1">
                <a:solidFill>
                  <a:schemeClr val="tx1"/>
                </a:solidFill>
              </a:rPr>
              <a:t>Glibenclamida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879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8563123-626B-F0B9-88E8-0B4930DC5CEB}"/>
              </a:ext>
            </a:extLst>
          </p:cNvPr>
          <p:cNvSpPr/>
          <p:nvPr/>
        </p:nvSpPr>
        <p:spPr>
          <a:xfrm>
            <a:off x="3365863" y="1698170"/>
            <a:ext cx="5460274" cy="27954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dirty="0"/>
              <a:t>No Entanto ...</a:t>
            </a:r>
          </a:p>
        </p:txBody>
      </p:sp>
    </p:spTree>
    <p:extLst>
      <p:ext uri="{BB962C8B-B14F-4D97-AF65-F5344CB8AC3E}">
        <p14:creationId xmlns:p14="http://schemas.microsoft.com/office/powerpoint/2010/main" val="14699471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F2991-C601-527F-20D1-DDC331C1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1500"/>
            <a:ext cx="10515600" cy="75828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Metformina, deve ser prescrita,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43552C-593D-83AF-770C-DCEDC842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1254034"/>
            <a:ext cx="10700657" cy="50324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 Difícil acesso à insulina;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Incapacidade para a </a:t>
            </a:r>
            <a:r>
              <a:rPr lang="pt-BR" sz="3600" dirty="0" err="1"/>
              <a:t>auto-administração</a:t>
            </a:r>
            <a:r>
              <a:rPr lang="pt-BR" sz="3600" dirty="0"/>
              <a:t> de insulina;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Necessidade de altas doses </a:t>
            </a:r>
            <a:r>
              <a:rPr lang="pt-BR" sz="3600" dirty="0" err="1"/>
              <a:t>diárias</a:t>
            </a:r>
            <a:r>
              <a:rPr lang="pt-BR" sz="3600" dirty="0"/>
              <a:t> de insulina (&gt;100 UI) sem resposta adequada no controle </a:t>
            </a:r>
            <a:r>
              <a:rPr lang="pt-BR" sz="3600" dirty="0" err="1"/>
              <a:t>glicêmico</a:t>
            </a:r>
            <a:r>
              <a:rPr lang="pt-BR" sz="3600" dirty="0"/>
              <a:t>. 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b="1" dirty="0"/>
          </a:p>
          <a:p>
            <a:pPr algn="r">
              <a:buFont typeface="Wingdings" panose="05000000000000000000" pitchFamily="2" charset="2"/>
              <a:buChar char="§"/>
            </a:pPr>
            <a:endParaRPr lang="pt-BR" sz="1100" b="1" dirty="0"/>
          </a:p>
          <a:p>
            <a:pPr algn="r">
              <a:buFont typeface="Wingdings" panose="05000000000000000000" pitchFamily="2" charset="2"/>
              <a:buChar char="§"/>
            </a:pPr>
            <a:endParaRPr lang="pt-BR" sz="1100" b="1" dirty="0"/>
          </a:p>
          <a:p>
            <a:pPr algn="r">
              <a:buFont typeface="Wingdings" panose="05000000000000000000" pitchFamily="2" charset="2"/>
              <a:buChar char="§"/>
            </a:pPr>
            <a:r>
              <a:rPr lang="pt-BR" sz="1100" b="1" dirty="0"/>
              <a:t>Diretriz da Sociedade Brasileira de Diabetes </a:t>
            </a:r>
            <a:r>
              <a:rPr lang="pt-BR" sz="1100" dirty="0"/>
              <a:t>- EDIÇÃO 2023</a:t>
            </a:r>
          </a:p>
          <a:p>
            <a:pPr marL="0" indent="0" algn="r">
              <a:buNone/>
            </a:pPr>
            <a:r>
              <a:rPr lang="pt-BR" sz="1100" b="1" dirty="0"/>
              <a:t>Manual de gestação de alto risco – MS 2022</a:t>
            </a:r>
          </a:p>
          <a:p>
            <a:pPr algn="r">
              <a:buFont typeface="Wingdings" panose="05000000000000000000" pitchFamily="2" charset="2"/>
              <a:buChar char="§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56761-9D48-D36B-A549-0F33882A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Portanto 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44BC3B-3986-C069-145B-AA92EE6C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/>
          <a:lstStyle/>
          <a:p>
            <a:pPr algn="ctr"/>
            <a:endParaRPr lang="pt-BR" sz="3200" b="1" dirty="0"/>
          </a:p>
          <a:p>
            <a:pPr algn="just">
              <a:lnSpc>
                <a:spcPct val="150000"/>
              </a:lnSpc>
            </a:pPr>
            <a:r>
              <a:rPr lang="pt-BR" sz="3200" b="1" dirty="0"/>
              <a:t>O uso de metformina, como alternativa em casos especiais ou em associação com insulina, deverá ser discutido com a gestante e a família, acompanhado de anotações específicas no prontuário da gestante e formalizado pela assinatura do termo de consentimento livre e esclarecido.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5397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14A6C-C98B-C47C-3F6A-809F565E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0329"/>
            <a:ext cx="9601196" cy="949385"/>
          </a:xfrm>
        </p:spPr>
        <p:txBody>
          <a:bodyPr/>
          <a:lstStyle/>
          <a:p>
            <a:pPr algn="ctr"/>
            <a:r>
              <a:rPr lang="pt-BR" b="1" dirty="0"/>
              <a:t>ADOÇANTES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6B899FB-A38A-B9AE-B861-D5F419DE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822960"/>
            <a:ext cx="11469188" cy="5760720"/>
          </a:xfrm>
        </p:spPr>
        <p:txBody>
          <a:bodyPr>
            <a:normAutofit fontScale="25000" lnSpcReduction="20000"/>
          </a:bodyPr>
          <a:lstStyle/>
          <a:p>
            <a:endParaRPr lang="pt-BR" sz="4400" b="1" dirty="0"/>
          </a:p>
          <a:p>
            <a:r>
              <a:rPr lang="pt-BR" sz="11200" b="1" dirty="0"/>
              <a:t>ASPARTAME</a:t>
            </a:r>
          </a:p>
          <a:p>
            <a:pPr lvl="1">
              <a:lnSpc>
                <a:spcPct val="170000"/>
              </a:lnSpc>
            </a:pPr>
            <a:r>
              <a:rPr lang="pt-BR" sz="11200" dirty="0"/>
              <a:t>1ª escolha. Considerado seguro, desde que não usado por pacientes portadoras de fenilcetonúria.</a:t>
            </a:r>
          </a:p>
          <a:p>
            <a:pPr lvl="1">
              <a:lnSpc>
                <a:spcPct val="170000"/>
              </a:lnSpc>
            </a:pPr>
            <a:r>
              <a:rPr lang="pt-BR" sz="11200" dirty="0"/>
              <a:t>Não cruza livremente a placenta</a:t>
            </a:r>
            <a:r>
              <a:rPr lang="pt-BR" sz="9600" dirty="0"/>
              <a:t>.</a:t>
            </a:r>
            <a:endParaRPr lang="pt-BR" sz="7400" dirty="0"/>
          </a:p>
          <a:p>
            <a:pPr>
              <a:lnSpc>
                <a:spcPct val="170000"/>
              </a:lnSpc>
            </a:pPr>
            <a:r>
              <a:rPr lang="pt-BR" sz="11200" b="1" dirty="0"/>
              <a:t>SUCRALOSE</a:t>
            </a:r>
          </a:p>
          <a:p>
            <a:pPr lvl="1"/>
            <a:r>
              <a:rPr lang="pt-BR" sz="11200" dirty="0"/>
              <a:t>Aprovada pelo FDA e considerada segura para a gestação.</a:t>
            </a:r>
          </a:p>
          <a:p>
            <a:endParaRPr lang="pt-BR" sz="11200" b="1" dirty="0"/>
          </a:p>
          <a:p>
            <a:r>
              <a:rPr lang="pt-BR" sz="11200" b="1" dirty="0"/>
              <a:t>CICLAMATO E SACARINA</a:t>
            </a:r>
          </a:p>
          <a:p>
            <a:pPr lvl="1">
              <a:lnSpc>
                <a:spcPct val="170000"/>
              </a:lnSpc>
            </a:pPr>
            <a:r>
              <a:rPr lang="pt-BR" sz="11200" dirty="0"/>
              <a:t>Não recomendado  na gestação. Atravessa a barreira placentária, acumulando-se no tecido fetal</a:t>
            </a:r>
            <a:r>
              <a:rPr lang="pt-BR" sz="9600" dirty="0"/>
              <a:t>.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0C2276-D8FA-9121-0739-C6C61A5C8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927" y="59415"/>
            <a:ext cx="2143125" cy="15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20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A117D-065F-0A77-6721-124340AB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566"/>
            <a:ext cx="10515600" cy="949325"/>
          </a:xfrm>
        </p:spPr>
        <p:txBody>
          <a:bodyPr/>
          <a:lstStyle/>
          <a:p>
            <a:pPr algn="ctr"/>
            <a:r>
              <a:rPr lang="pt-BR" dirty="0"/>
              <a:t>ANTICOAGULANTES NA GESTAÇÃO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435E25-83C4-EA1D-F201-7BD92F866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940526"/>
            <a:ext cx="11306174" cy="5799908"/>
          </a:xfrm>
        </p:spPr>
        <p:txBody>
          <a:bodyPr>
            <a:normAutofit lnSpcReduction="10000"/>
          </a:bodyPr>
          <a:lstStyle/>
          <a:p>
            <a:endParaRPr lang="pt-BR" sz="3000" dirty="0"/>
          </a:p>
          <a:p>
            <a:r>
              <a:rPr lang="pt-BR" sz="3200" dirty="0"/>
              <a:t>TVP incide em 1 a 2 casos por 1.000 gestações;</a:t>
            </a:r>
          </a:p>
          <a:p>
            <a:endParaRPr lang="pt-BR" sz="3200" dirty="0"/>
          </a:p>
          <a:p>
            <a:r>
              <a:rPr lang="pt-BR" sz="3200" dirty="0" err="1"/>
              <a:t>Trombofilias</a:t>
            </a:r>
            <a:r>
              <a:rPr lang="pt-BR" sz="3200" dirty="0"/>
              <a:t> : aumenta risco para trombose venosa ou arterial.</a:t>
            </a:r>
          </a:p>
          <a:p>
            <a:endParaRPr lang="pt-BR" sz="32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pt-BR" sz="3200" dirty="0">
                <a:solidFill>
                  <a:srgbClr val="212121"/>
                </a:solidFill>
                <a:latin typeface="Cambria" panose="02040503050406030204" pitchFamily="18" charset="0"/>
              </a:rPr>
              <a:t>O</a:t>
            </a:r>
            <a:r>
              <a:rPr lang="pt-BR" sz="3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risco de TEV aumenta de cinco a dez vezes na gestação;</a:t>
            </a:r>
          </a:p>
          <a:p>
            <a:endParaRPr lang="pt-BR" sz="32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pt-BR" sz="3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Aumento no risco em 20 vezes no puerpério (até 42 dias);</a:t>
            </a:r>
          </a:p>
          <a:p>
            <a:endParaRPr lang="pt-BR" sz="3200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pt-BR" sz="3200" dirty="0">
                <a:solidFill>
                  <a:srgbClr val="212121"/>
                </a:solidFill>
                <a:latin typeface="Cambria" panose="02040503050406030204" pitchFamily="18" charset="0"/>
              </a:rPr>
              <a:t>Quando </a:t>
            </a:r>
            <a:r>
              <a:rPr lang="pt-BR" sz="32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comparado às mulheres não gestantes de mesma idade.</a:t>
            </a:r>
            <a:endParaRPr lang="pt-BR" sz="3200" dirty="0"/>
          </a:p>
          <a:p>
            <a:endParaRPr lang="pt-BR" sz="2400" b="1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CA10CC9-F007-D29C-B822-7A5B2B20EC39}"/>
              </a:ext>
            </a:extLst>
          </p:cNvPr>
          <p:cNvSpPr/>
          <p:nvPr/>
        </p:nvSpPr>
        <p:spPr>
          <a:xfrm>
            <a:off x="1757083" y="206188"/>
            <a:ext cx="8606118" cy="86070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BB67F6B-7EFF-CBDD-4BF8-7578F41E2374}"/>
              </a:ext>
            </a:extLst>
          </p:cNvPr>
          <p:cNvCxnSpPr/>
          <p:nvPr/>
        </p:nvCxnSpPr>
        <p:spPr>
          <a:xfrm>
            <a:off x="838200" y="1855694"/>
            <a:ext cx="76782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5FFE72E-FE15-AFD8-EC84-DF0837DFEF2E}"/>
              </a:ext>
            </a:extLst>
          </p:cNvPr>
          <p:cNvCxnSpPr/>
          <p:nvPr/>
        </p:nvCxnSpPr>
        <p:spPr>
          <a:xfrm>
            <a:off x="838200" y="2886635"/>
            <a:ext cx="1032285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43A0B20-0AC2-774E-B373-A8CC2C24581E}"/>
              </a:ext>
            </a:extLst>
          </p:cNvPr>
          <p:cNvCxnSpPr/>
          <p:nvPr/>
        </p:nvCxnSpPr>
        <p:spPr>
          <a:xfrm>
            <a:off x="838200" y="3935506"/>
            <a:ext cx="9713259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06C13F9-CACE-264E-46B8-96858DF93464}"/>
              </a:ext>
            </a:extLst>
          </p:cNvPr>
          <p:cNvCxnSpPr/>
          <p:nvPr/>
        </p:nvCxnSpPr>
        <p:spPr>
          <a:xfrm>
            <a:off x="838200" y="5011271"/>
            <a:ext cx="99015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59D815E-651F-0CE7-6768-B6CBA5179140}"/>
              </a:ext>
            </a:extLst>
          </p:cNvPr>
          <p:cNvCxnSpPr/>
          <p:nvPr/>
        </p:nvCxnSpPr>
        <p:spPr>
          <a:xfrm>
            <a:off x="838200" y="5997388"/>
            <a:ext cx="981187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551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5E26D7E-A540-A2C3-EF53-E0DDC6EE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Trombose Venosa Profunda TVP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4CAFEC6-A4D0-3213-7D2F-8C0FDD08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BR" dirty="0">
              <a:solidFill>
                <a:srgbClr val="212121"/>
              </a:solidFill>
              <a:latin typeface="Cambria" panose="02040503050406030204" pitchFamily="18" charset="0"/>
            </a:endParaRPr>
          </a:p>
          <a:p>
            <a:r>
              <a:rPr lang="pt-B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Após parto e puerpério, o risco diminui rapidamente, apesar do </a:t>
            </a:r>
          </a:p>
          <a:p>
            <a:pPr marL="0" indent="0">
              <a:buNone/>
            </a:pPr>
            <a:r>
              <a:rPr lang="pt-BR" dirty="0">
                <a:solidFill>
                  <a:srgbClr val="212121"/>
                </a:solidFill>
                <a:latin typeface="Cambria" panose="02040503050406030204" pitchFamily="18" charset="0"/>
              </a:rPr>
              <a:t>   </a:t>
            </a:r>
            <a:r>
              <a:rPr lang="pt-BR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risco residual que persiste por até 12 semanas pós parto</a:t>
            </a:r>
            <a:r>
              <a:rPr lang="pt-BR" u="sng" baseline="30000" dirty="0">
                <a:solidFill>
                  <a:srgbClr val="376FAA"/>
                </a:solidFill>
                <a:latin typeface="Cambria" panose="02040503050406030204" pitchFamily="18" charset="0"/>
              </a:rPr>
              <a:t>.</a:t>
            </a:r>
          </a:p>
          <a:p>
            <a:endParaRPr lang="pt-BR" u="sng" baseline="30000" dirty="0">
              <a:solidFill>
                <a:srgbClr val="376FAA"/>
              </a:solidFill>
              <a:latin typeface="Cambria" panose="02040503050406030204" pitchFamily="18" charset="0"/>
            </a:endParaRPr>
          </a:p>
          <a:p>
            <a:endParaRPr lang="pt-BR" b="1" u="sng" baseline="30000" dirty="0">
              <a:solidFill>
                <a:srgbClr val="376FA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b="1" u="sng" baseline="30000" dirty="0">
              <a:solidFill>
                <a:srgbClr val="376FAA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F59C11E-42E5-8D1F-05BB-1ACE9A23812E}"/>
              </a:ext>
            </a:extLst>
          </p:cNvPr>
          <p:cNvSpPr/>
          <p:nvPr/>
        </p:nvSpPr>
        <p:spPr>
          <a:xfrm>
            <a:off x="838201" y="2142565"/>
            <a:ext cx="10080812" cy="14779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3762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8BAD1-FC07-9687-A3DC-C67958F0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700" dirty="0"/>
              <a:t>Heparinas: </a:t>
            </a:r>
            <a:r>
              <a:rPr lang="pt-BR" sz="4400" dirty="0"/>
              <a:t> </a:t>
            </a:r>
            <a:br>
              <a:rPr lang="pt-BR" sz="44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B08060-86F1-0BE7-94B6-DDD92954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314450"/>
            <a:ext cx="11963400" cy="4862513"/>
          </a:xfrm>
        </p:spPr>
        <p:txBody>
          <a:bodyPr>
            <a:normAutofit/>
          </a:bodyPr>
          <a:lstStyle/>
          <a:p>
            <a:pPr algn="ctr"/>
            <a:endParaRPr lang="pt-BR" sz="4800" dirty="0"/>
          </a:p>
          <a:p>
            <a:endParaRPr lang="pt-BR" sz="3200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endParaRPr lang="pt-BR" sz="3600" b="0" i="0" dirty="0">
              <a:solidFill>
                <a:srgbClr val="000000"/>
              </a:solidFill>
              <a:effectLst/>
              <a:latin typeface="Open Sans" panose="020F0502020204030204" pitchFamily="34" charset="0"/>
            </a:endParaRPr>
          </a:p>
          <a:p>
            <a:pPr marL="0" indent="0">
              <a:buNone/>
            </a:pPr>
            <a:endParaRPr lang="pt-BR" sz="3600" dirty="0">
              <a:solidFill>
                <a:srgbClr val="000000"/>
              </a:solidFill>
              <a:latin typeface="Open Sans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4E086EB-E72D-45F7-6C24-DBD6442E8864}"/>
              </a:ext>
            </a:extLst>
          </p:cNvPr>
          <p:cNvSpPr/>
          <p:nvPr/>
        </p:nvSpPr>
        <p:spPr>
          <a:xfrm>
            <a:off x="6715124" y="1925637"/>
            <a:ext cx="5038725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Heparina de baixo peso molecular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570E0-3E77-E5A0-CD5C-7E1013FC071A}"/>
              </a:ext>
            </a:extLst>
          </p:cNvPr>
          <p:cNvSpPr/>
          <p:nvPr/>
        </p:nvSpPr>
        <p:spPr>
          <a:xfrm>
            <a:off x="838200" y="1925637"/>
            <a:ext cx="5257799" cy="1000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Heparinas não fracionadas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6B1AA4F-E471-BF29-B4A4-B7CD93220E8F}"/>
              </a:ext>
            </a:extLst>
          </p:cNvPr>
          <p:cNvCxnSpPr>
            <a:cxnSpLocks/>
          </p:cNvCxnSpPr>
          <p:nvPr/>
        </p:nvCxnSpPr>
        <p:spPr>
          <a:xfrm flipH="1">
            <a:off x="5343524" y="978693"/>
            <a:ext cx="752475" cy="67151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0604B06-3BAE-7F21-288A-03D0ED9DB4C7}"/>
              </a:ext>
            </a:extLst>
          </p:cNvPr>
          <p:cNvCxnSpPr>
            <a:cxnSpLocks/>
          </p:cNvCxnSpPr>
          <p:nvPr/>
        </p:nvCxnSpPr>
        <p:spPr>
          <a:xfrm>
            <a:off x="6095999" y="1009649"/>
            <a:ext cx="752475" cy="574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A4E534B6-A43B-0194-7588-615DD855AD40}"/>
              </a:ext>
            </a:extLst>
          </p:cNvPr>
          <p:cNvSpPr/>
          <p:nvPr/>
        </p:nvSpPr>
        <p:spPr>
          <a:xfrm>
            <a:off x="1409702" y="3768723"/>
            <a:ext cx="9601200" cy="2671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F0502020204030204" pitchFamily="34" charset="0"/>
              </a:rPr>
              <a:t>Podem ser utilizadas de forma profilática ou terapêutica, durante a gestação.</a:t>
            </a:r>
          </a:p>
          <a:p>
            <a:pPr algn="ctr"/>
            <a:endParaRPr lang="pt-BR" sz="3200" dirty="0">
              <a:solidFill>
                <a:srgbClr val="000000"/>
              </a:solidFill>
              <a:latin typeface="Open Sans" panose="020F0502020204030204" pitchFamily="34" charset="0"/>
            </a:endParaRPr>
          </a:p>
          <a:p>
            <a:pPr algn="ctr"/>
            <a:r>
              <a:rPr lang="pt-BR" sz="3200" dirty="0">
                <a:solidFill>
                  <a:srgbClr val="000000"/>
                </a:solidFill>
                <a:latin typeface="Open Sans" panose="020F0502020204030204" pitchFamily="34" charset="0"/>
              </a:rPr>
              <a:t>Não atravessam a barreira placentária.</a:t>
            </a:r>
            <a:endParaRPr lang="pt-BR" sz="3200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CD852ED-601D-913C-9D82-BB38EEF56815}"/>
              </a:ext>
            </a:extLst>
          </p:cNvPr>
          <p:cNvCxnSpPr/>
          <p:nvPr/>
        </p:nvCxnSpPr>
        <p:spPr>
          <a:xfrm>
            <a:off x="3448050" y="2925762"/>
            <a:ext cx="0" cy="341313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B1BBF14-95E3-9EE5-DEC7-9968AB1058D5}"/>
              </a:ext>
            </a:extLst>
          </p:cNvPr>
          <p:cNvCxnSpPr>
            <a:stCxn id="7" idx="2"/>
          </p:cNvCxnSpPr>
          <p:nvPr/>
        </p:nvCxnSpPr>
        <p:spPr>
          <a:xfrm>
            <a:off x="9234487" y="2925762"/>
            <a:ext cx="4763" cy="293688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FDF66E9-7D92-2F69-C6A1-726B12484385}"/>
              </a:ext>
            </a:extLst>
          </p:cNvPr>
          <p:cNvCxnSpPr/>
          <p:nvPr/>
        </p:nvCxnSpPr>
        <p:spPr>
          <a:xfrm>
            <a:off x="3448050" y="3267075"/>
            <a:ext cx="57864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4A747B06-C238-D778-E5D4-919103445325}"/>
              </a:ext>
            </a:extLst>
          </p:cNvPr>
          <p:cNvCxnSpPr>
            <a:cxnSpLocks/>
          </p:cNvCxnSpPr>
          <p:nvPr/>
        </p:nvCxnSpPr>
        <p:spPr>
          <a:xfrm>
            <a:off x="6210302" y="3267075"/>
            <a:ext cx="0" cy="4786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760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34935-EA3D-1272-6F7B-C9719947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Heparina não fracionada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492100-E057-241A-D5C5-FD28C7B7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Efetividade comprovada;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eia-vida muito curta (4-6 horas) e biodisponibilidade de 10%.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Eventos adversos: equimoses, trombocitopenia e </a:t>
            </a: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   osteopenia, quando usado por  tempo prolongado.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</a:rPr>
              <a:t>Custo baixo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1966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094DA0-DD04-5B55-F0B9-248A3176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713" y="3540316"/>
            <a:ext cx="9609666" cy="707433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  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6588FF98-6522-45A6-E8B4-E13DAA3677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09290" y="3953637"/>
            <a:ext cx="11440425" cy="1436285"/>
          </a:xfrm>
        </p:spPr>
        <p:txBody>
          <a:bodyPr>
            <a:normAutofit/>
          </a:bodyPr>
          <a:lstStyle/>
          <a:p>
            <a:endParaRPr lang="pt-BR" sz="3600" dirty="0"/>
          </a:p>
          <a:p>
            <a:r>
              <a:rPr lang="pt-BR" sz="3600" dirty="0"/>
              <a:t>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77E265E-7E9C-4D31-B941-545528822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108" y="4855972"/>
            <a:ext cx="9609670" cy="155394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São anticoagulantes de escolha, pela sua segurança e eficácia bem estabelecidas</a:t>
            </a:r>
          </a:p>
          <a:p>
            <a:pPr algn="ctr"/>
            <a:endParaRPr lang="pt-BR" sz="3200" b="1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752D151-9F7A-9D05-2003-A4DF4FAC07A0}"/>
              </a:ext>
            </a:extLst>
          </p:cNvPr>
          <p:cNvSpPr/>
          <p:nvPr/>
        </p:nvSpPr>
        <p:spPr>
          <a:xfrm>
            <a:off x="409575" y="601226"/>
            <a:ext cx="6068377" cy="143628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Heparinas de baixo peso molecular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4F75BEF-481E-5047-3351-3A2E9D68AF0A}"/>
              </a:ext>
            </a:extLst>
          </p:cNvPr>
          <p:cNvSpPr/>
          <p:nvPr/>
        </p:nvSpPr>
        <p:spPr>
          <a:xfrm>
            <a:off x="8060480" y="537255"/>
            <a:ext cx="2697480" cy="73588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err="1"/>
              <a:t>Enoxaparina</a:t>
            </a:r>
            <a:r>
              <a:rPr lang="pt-BR" dirty="0"/>
              <a:t> 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BCC7FA5-2FD6-29EE-EFDA-070A2A48CA36}"/>
              </a:ext>
            </a:extLst>
          </p:cNvPr>
          <p:cNvSpPr/>
          <p:nvPr/>
        </p:nvSpPr>
        <p:spPr>
          <a:xfrm>
            <a:off x="8060480" y="1652345"/>
            <a:ext cx="2697481" cy="502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 </a:t>
            </a:r>
            <a:r>
              <a:rPr lang="pt-BR" sz="2800" dirty="0" err="1"/>
              <a:t>Daltaparina</a:t>
            </a:r>
            <a:endParaRPr lang="pt-BR" sz="2800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B851102-469F-A952-7908-136058B4685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477952" y="803410"/>
            <a:ext cx="1425153" cy="5159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8A74C6F7-7CC2-2568-982F-A4B316972346}"/>
              </a:ext>
            </a:extLst>
          </p:cNvPr>
          <p:cNvCxnSpPr>
            <a:cxnSpLocks/>
          </p:cNvCxnSpPr>
          <p:nvPr/>
        </p:nvCxnSpPr>
        <p:spPr>
          <a:xfrm>
            <a:off x="6522349" y="1319369"/>
            <a:ext cx="1336358" cy="492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3E5D1C-0ED5-477A-4DD6-A900E7EAD276}"/>
              </a:ext>
            </a:extLst>
          </p:cNvPr>
          <p:cNvSpPr/>
          <p:nvPr/>
        </p:nvSpPr>
        <p:spPr>
          <a:xfrm>
            <a:off x="1281112" y="2416723"/>
            <a:ext cx="9344025" cy="2251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eia-vida mais longa (12-24 horas);</a:t>
            </a:r>
          </a:p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Biodisponibilidade de 85% ;</a:t>
            </a:r>
          </a:p>
          <a:p>
            <a:pPr algn="ctr"/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enor risco de trombocitopenia e sangramento.</a:t>
            </a:r>
            <a:endParaRPr lang="pt-BR" sz="320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CD8C5C-BA1C-8EDD-8825-CABBF6B1D344}"/>
              </a:ext>
            </a:extLst>
          </p:cNvPr>
          <p:cNvSpPr/>
          <p:nvPr/>
        </p:nvSpPr>
        <p:spPr>
          <a:xfrm>
            <a:off x="2447925" y="5972175"/>
            <a:ext cx="7820025" cy="78105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Desvantagem , o alto custo</a:t>
            </a:r>
          </a:p>
        </p:txBody>
      </p:sp>
    </p:spTree>
    <p:extLst>
      <p:ext uri="{BB962C8B-B14F-4D97-AF65-F5344CB8AC3E}">
        <p14:creationId xmlns:p14="http://schemas.microsoft.com/office/powerpoint/2010/main" val="254782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AAB58DB-D140-E070-8B46-0C9DD2C2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0658"/>
            <a:ext cx="9144000" cy="61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39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D81A6-0558-7A4A-F662-EF0350A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Anticoagulantes orais: Cumarínicos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F9AB-EEF8-6E0A-8A27-D02D1B655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28801"/>
            <a:ext cx="10763249" cy="4905374"/>
          </a:xfrm>
        </p:spPr>
        <p:txBody>
          <a:bodyPr>
            <a:normAutofit/>
          </a:bodyPr>
          <a:lstStyle/>
          <a:p>
            <a:r>
              <a:rPr lang="pt-BR" sz="3600" b="1" dirty="0"/>
              <a:t>Varfarina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pt-BR" sz="3200" dirty="0"/>
              <a:t>Cruzam a barreira placentária.</a:t>
            </a:r>
          </a:p>
          <a:p>
            <a:pPr lvl="1" algn="ctr">
              <a:buFont typeface="Wingdings" panose="05000000000000000000" pitchFamily="2" charset="2"/>
              <a:buChar char="§"/>
            </a:pPr>
            <a:endParaRPr lang="pt-BR" sz="3200" dirty="0"/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Por sua possível </a:t>
            </a:r>
            <a:r>
              <a:rPr lang="pt-BR" sz="3600" dirty="0" err="1"/>
              <a:t>embriotoxicidade</a:t>
            </a:r>
            <a:r>
              <a:rPr lang="pt-BR" sz="3600" dirty="0"/>
              <a:t> durante todos os estágios da gestação, é contraindicado durante a gestação</a:t>
            </a:r>
            <a:r>
              <a:rPr lang="pt-BR" sz="3200" dirty="0"/>
              <a:t>.</a:t>
            </a:r>
          </a:p>
          <a:p>
            <a:pPr lvl="1" algn="r">
              <a:buFont typeface="Wingdings" panose="05000000000000000000" pitchFamily="2" charset="2"/>
              <a:buChar char="§"/>
            </a:pPr>
            <a:endParaRPr lang="pt-BR" sz="3200" dirty="0"/>
          </a:p>
          <a:p>
            <a:pPr lvl="1" algn="r">
              <a:buFont typeface="Wingdings" panose="05000000000000000000" pitchFamily="2" charset="2"/>
              <a:buChar char="§"/>
            </a:pPr>
            <a:r>
              <a:rPr lang="pt-BR" sz="1050" dirty="0"/>
              <a:t>Manual de </a:t>
            </a:r>
            <a:r>
              <a:rPr lang="pt-BR" sz="1050" dirty="0" err="1"/>
              <a:t>teratogêse</a:t>
            </a:r>
            <a:r>
              <a:rPr lang="pt-BR" sz="1050" dirty="0"/>
              <a:t> Humana –FEBRASGO 2011</a:t>
            </a:r>
          </a:p>
        </p:txBody>
      </p:sp>
    </p:spTree>
    <p:extLst>
      <p:ext uri="{BB962C8B-B14F-4D97-AF65-F5344CB8AC3E}">
        <p14:creationId xmlns:p14="http://schemas.microsoft.com/office/powerpoint/2010/main" val="9811926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67BF4-830E-ACA6-EE54-0BE3652B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01107"/>
            <a:ext cx="9601196" cy="880109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Protetores Gástricos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DE597A-FC90-4299-507F-C61664CA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33525"/>
            <a:ext cx="10258424" cy="4923368"/>
          </a:xfrm>
        </p:spPr>
        <p:txBody>
          <a:bodyPr>
            <a:normAutofit/>
          </a:bodyPr>
          <a:lstStyle/>
          <a:p>
            <a:r>
              <a:rPr lang="pt-BR" sz="3500" dirty="0"/>
              <a:t>Inibidores da bomba de próton ( omeprazol, </a:t>
            </a:r>
            <a:r>
              <a:rPr lang="pt-BR" sz="3500" dirty="0" err="1"/>
              <a:t>lansoprazol</a:t>
            </a:r>
            <a:r>
              <a:rPr lang="pt-BR" sz="3500" dirty="0"/>
              <a:t> , </a:t>
            </a:r>
            <a:r>
              <a:rPr lang="pt-BR" sz="3500" dirty="0" err="1"/>
              <a:t>pantoprazol</a:t>
            </a:r>
            <a:r>
              <a:rPr lang="pt-BR" sz="3500" dirty="0"/>
              <a:t>);</a:t>
            </a:r>
          </a:p>
          <a:p>
            <a:pPr lvl="1"/>
            <a:endParaRPr lang="pt-BR" sz="3500" dirty="0"/>
          </a:p>
          <a:p>
            <a:pPr lvl="1"/>
            <a:r>
              <a:rPr lang="pt-BR" sz="3500" dirty="0"/>
              <a:t>Mais estudados na gestação e amamentação. Demonstra segurança quando usado durante a gravidez;</a:t>
            </a:r>
          </a:p>
          <a:p>
            <a:pPr marL="0" indent="0">
              <a:buNone/>
            </a:pPr>
            <a:endParaRPr lang="pt-BR" sz="3500" dirty="0"/>
          </a:p>
          <a:p>
            <a:r>
              <a:rPr lang="pt-BR" sz="3500" dirty="0"/>
              <a:t>Antagonistas do receptor H2 ( </a:t>
            </a:r>
            <a:r>
              <a:rPr lang="pt-BR" sz="3500" dirty="0" err="1"/>
              <a:t>cimetidina</a:t>
            </a:r>
            <a:r>
              <a:rPr lang="pt-BR" sz="3500" dirty="0"/>
              <a:t>, </a:t>
            </a:r>
            <a:r>
              <a:rPr lang="pt-BR" sz="3500" dirty="0" err="1"/>
              <a:t>famotidina</a:t>
            </a:r>
            <a:r>
              <a:rPr lang="pt-BR" sz="3500" dirty="0"/>
              <a:t>, </a:t>
            </a:r>
            <a:r>
              <a:rPr lang="pt-BR" sz="3500" dirty="0" err="1"/>
              <a:t>ranitidina</a:t>
            </a:r>
            <a:r>
              <a:rPr lang="pt-BR" sz="3500" dirty="0"/>
              <a:t>). Compatível com a gravidez.</a:t>
            </a:r>
          </a:p>
          <a:p>
            <a:endParaRPr lang="pt-BR" sz="30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6146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668C-18B4-58AC-3A43-7CC9EE6C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-131981"/>
            <a:ext cx="9601196" cy="1303867"/>
          </a:xfrm>
        </p:spPr>
        <p:txBody>
          <a:bodyPr/>
          <a:lstStyle/>
          <a:p>
            <a:pPr algn="ctr"/>
            <a:r>
              <a:rPr lang="pt-BR" dirty="0"/>
              <a:t>Tratamento para Enxaqueca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21D423-4A34-2044-07E3-7F261DBC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8536"/>
            <a:ext cx="10318376" cy="456951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err="1"/>
              <a:t>Triptanos</a:t>
            </a:r>
            <a:r>
              <a:rPr lang="pt-BR" sz="3200" dirty="0"/>
              <a:t>, embora efetivos no tratamento da enxaqueca em condições normais, devido à falta de estudos confiáveis que sustentem seu uso, </a:t>
            </a:r>
            <a:r>
              <a:rPr lang="pt-BR" sz="3200" b="1" dirty="0"/>
              <a:t>devem ser evitados durante a gestação</a:t>
            </a:r>
            <a:r>
              <a:rPr lang="pt-BR" sz="3200" dirty="0"/>
              <a:t>.</a:t>
            </a:r>
          </a:p>
          <a:p>
            <a:r>
              <a:rPr lang="pt-BR" sz="2800" b="1" dirty="0"/>
              <a:t>Ergotamina</a:t>
            </a:r>
          </a:p>
          <a:p>
            <a:pPr lvl="1"/>
            <a:r>
              <a:rPr lang="pt-BR" sz="3200" b="1" dirty="0"/>
              <a:t>Contraindicado</a:t>
            </a:r>
            <a:r>
              <a:rPr lang="pt-BR" sz="3200" dirty="0"/>
              <a:t>  por agir na musculatura lisa do útero, levando a contração uterina intensa e , com isso , hipóxia fetal, e trabalho de parto prematuro.</a:t>
            </a:r>
          </a:p>
        </p:txBody>
      </p:sp>
    </p:spTree>
    <p:extLst>
      <p:ext uri="{BB962C8B-B14F-4D97-AF65-F5344CB8AC3E}">
        <p14:creationId xmlns:p14="http://schemas.microsoft.com/office/powerpoint/2010/main" val="25413591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02B6E-4DA6-F83B-6A98-89BC41C7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Hormônios Tireoidianos na Gravidez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5443FE-76BE-1EF8-079E-D2677D2E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2188989"/>
          </a:xfrm>
        </p:spPr>
        <p:txBody>
          <a:bodyPr>
            <a:normAutofit/>
          </a:bodyPr>
          <a:lstStyle/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776719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394544-B795-FD48-8227-331E39D8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8" y="263996"/>
            <a:ext cx="9609666" cy="1002116"/>
          </a:xfrm>
        </p:spPr>
        <p:txBody>
          <a:bodyPr/>
          <a:lstStyle/>
          <a:p>
            <a:r>
              <a:rPr lang="pt-BR" dirty="0"/>
              <a:t>Hipertireoidismo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62EE704-47B3-AA6B-5BB6-7205E402392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1168" y="1290922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4400" dirty="0" err="1"/>
              <a:t>Propiltiuracil</a:t>
            </a:r>
            <a:r>
              <a:rPr lang="pt-BR" sz="4400" dirty="0"/>
              <a:t> e </a:t>
            </a:r>
            <a:r>
              <a:rPr lang="pt-BR" sz="4400" dirty="0" err="1"/>
              <a:t>Metimazol</a:t>
            </a:r>
            <a:r>
              <a:rPr lang="pt-BR" sz="4400" dirty="0"/>
              <a:t>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8DD884-0E74-A98E-12A9-3DC9D659B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528" y="2438399"/>
            <a:ext cx="9609670" cy="395287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Atravessam  a placenta e podem bloquear a atividade tireoidiana fetal.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dirty="0"/>
              <a:t>São considerados da classe D na gestação. 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Apresentam evidências de risco para o feto humano; </a:t>
            </a:r>
          </a:p>
          <a:p>
            <a:pPr algn="ctr"/>
            <a:r>
              <a:rPr lang="pt-BR" sz="2800" dirty="0"/>
              <a:t> </a:t>
            </a:r>
          </a:p>
          <a:p>
            <a:pPr algn="ctr"/>
            <a:r>
              <a:rPr lang="pt-BR" sz="2800" dirty="0"/>
              <a:t>Os benefícios de seu uso podem justificar o risco</a:t>
            </a:r>
            <a:r>
              <a:rPr lang="pt-B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7202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5FED1-A445-A167-E302-E54CA3D1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1006688"/>
          </a:xfrm>
        </p:spPr>
        <p:txBody>
          <a:bodyPr/>
          <a:lstStyle/>
          <a:p>
            <a:r>
              <a:rPr lang="pt-BR" dirty="0"/>
              <a:t>HIPOTIREOIDISMO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2FD465-F8D5-6A49-7D49-7EE4EF5C75E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86929" y="2101851"/>
            <a:ext cx="9609668" cy="841248"/>
          </a:xfrm>
        </p:spPr>
        <p:txBody>
          <a:bodyPr/>
          <a:lstStyle/>
          <a:p>
            <a:pPr algn="ctr"/>
            <a:r>
              <a:rPr lang="pt-BR" sz="3600" dirty="0"/>
              <a:t>Tratamento com </a:t>
            </a:r>
            <a:r>
              <a:rPr lang="pt-BR" sz="3600" dirty="0" err="1"/>
              <a:t>levotiroxina</a:t>
            </a:r>
            <a:r>
              <a:rPr lang="pt-BR" sz="3600" dirty="0"/>
              <a:t> sódica</a:t>
            </a:r>
            <a:r>
              <a:rPr lang="pt-BR" dirty="0"/>
              <a:t>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FDFCA8-FAFD-DDC6-86C2-55A145DBD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352799"/>
            <a:ext cx="10408919" cy="340069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/>
              <a:t>Mulheres grávidas com hipotireoidismo devem aumentar a dose de </a:t>
            </a:r>
            <a:r>
              <a:rPr lang="pt-BR" sz="3200" dirty="0" err="1"/>
              <a:t>levotiroxina</a:t>
            </a:r>
            <a:r>
              <a:rPr lang="pt-BR" sz="3200" dirty="0"/>
              <a:t> em aproximadamente 30%, tão logo diagnostique a gravidez. Risco de abortamento.</a:t>
            </a:r>
          </a:p>
        </p:txBody>
      </p:sp>
    </p:spTree>
    <p:extLst>
      <p:ext uri="{BB962C8B-B14F-4D97-AF65-F5344CB8AC3E}">
        <p14:creationId xmlns:p14="http://schemas.microsoft.com/office/powerpoint/2010/main" val="103746194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007DA-CD14-911E-9E1C-33D67807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751248"/>
            <a:ext cx="9609666" cy="1000082"/>
          </a:xfrm>
        </p:spPr>
        <p:txBody>
          <a:bodyPr/>
          <a:lstStyle/>
          <a:p>
            <a:r>
              <a:rPr lang="pt-BR" dirty="0" err="1"/>
              <a:t>Hipolipemiantes</a:t>
            </a: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DB62EC-4F0F-1C42-9812-C9FDDA1DAE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0151" y="1863217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Estatinas, </a:t>
            </a:r>
            <a:r>
              <a:rPr lang="pt-BR" sz="3600" b="1" dirty="0" err="1"/>
              <a:t>fibratos</a:t>
            </a:r>
            <a:r>
              <a:rPr lang="pt-BR" sz="3600" b="1" dirty="0"/>
              <a:t> e Niacinas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4909BB-81BA-7797-8FF7-49E11F5D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217" y="3057524"/>
            <a:ext cx="9609670" cy="3419475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Contraindicados na gestação e amamentação. </a:t>
            </a:r>
          </a:p>
          <a:p>
            <a:pPr algn="ctr"/>
            <a:endParaRPr lang="pt-BR" sz="3200" dirty="0"/>
          </a:p>
          <a:p>
            <a:pPr algn="ctr"/>
            <a:r>
              <a:rPr lang="pt-BR" sz="3200" dirty="0"/>
              <a:t>Uso de Estatinas no 1º trimestre levou a alta incidência  </a:t>
            </a:r>
          </a:p>
          <a:p>
            <a:pPr algn="ctr"/>
            <a:r>
              <a:rPr lang="pt-BR" sz="3200" dirty="0"/>
              <a:t>de malformações fetais  maiores. </a:t>
            </a:r>
            <a:r>
              <a:rPr lang="pt-BR" sz="3600" b="1" dirty="0">
                <a:solidFill>
                  <a:srgbClr val="FF0000"/>
                </a:solidFill>
              </a:rPr>
              <a:t>Categoria X</a:t>
            </a:r>
          </a:p>
        </p:txBody>
      </p:sp>
    </p:spTree>
    <p:extLst>
      <p:ext uri="{BB962C8B-B14F-4D97-AF65-F5344CB8AC3E}">
        <p14:creationId xmlns:p14="http://schemas.microsoft.com/office/powerpoint/2010/main" val="4308633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BD0881C-8C88-344F-7105-33924A6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1121"/>
            <a:ext cx="9601196" cy="1303867"/>
          </a:xfrm>
        </p:spPr>
        <p:txBody>
          <a:bodyPr/>
          <a:lstStyle/>
          <a:p>
            <a:r>
              <a:rPr lang="pt-BR" b="1" dirty="0"/>
              <a:t>Cosmiatria</a:t>
            </a:r>
            <a:r>
              <a:rPr lang="pt-BR" dirty="0"/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79D47A-8BE8-55C2-8A79-C23C570B8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440" y="1948423"/>
            <a:ext cx="2657475" cy="17240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E201BA-A7AD-F50A-3460-A7D1D516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6804">
            <a:off x="1080247" y="2529447"/>
            <a:ext cx="2717978" cy="150298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D1936C0-1470-F065-1724-2E184401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2431">
            <a:off x="8937117" y="2530808"/>
            <a:ext cx="2143125" cy="21431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77BAA6-8059-5279-52FF-811EF85BB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846" y="4245691"/>
            <a:ext cx="2619375" cy="17430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0A6665-C061-316A-8E7B-B8F131A6F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3321" y="4107579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311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0A3F2-1AA9-6FA1-FF75-BB77513C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71" y="725156"/>
            <a:ext cx="9609666" cy="885174"/>
          </a:xfrm>
        </p:spPr>
        <p:txBody>
          <a:bodyPr>
            <a:normAutofit/>
          </a:bodyPr>
          <a:lstStyle/>
          <a:p>
            <a:r>
              <a:rPr lang="pt-BR" sz="5400" b="1" dirty="0"/>
              <a:t>Cosmiatria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B74312-DC2D-A62E-C19D-D5B26A184F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55471" y="1683504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Tinturas, alisantes e permanentes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C5A78A-AAEA-9995-80DE-1DFB8596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457" y="2903220"/>
            <a:ext cx="10907485" cy="3471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200" dirty="0"/>
              <a:t>Não há unanimidade  quanto à segurança no uso dessas técnicas </a:t>
            </a:r>
          </a:p>
          <a:p>
            <a:pPr algn="ctr">
              <a:buNone/>
            </a:pPr>
            <a:r>
              <a:rPr lang="pt-BR" sz="3200" dirty="0"/>
              <a:t>e substâncias  em relação   ao concepto.</a:t>
            </a:r>
          </a:p>
          <a:p>
            <a:pPr algn="ctr">
              <a:buNone/>
            </a:pPr>
            <a:endParaRPr lang="pt-BR" sz="3200" dirty="0"/>
          </a:p>
          <a:p>
            <a:pPr algn="ctr"/>
            <a:r>
              <a:rPr lang="pt-BR" sz="3200" dirty="0"/>
              <a:t>Sendo inevitável o seu uso , o fazer entre o 2º/3º trimestre</a:t>
            </a:r>
          </a:p>
          <a:p>
            <a:pPr algn="ctr">
              <a:buNone/>
            </a:pPr>
            <a:endParaRPr lang="pt-BR" sz="3200" b="1" dirty="0"/>
          </a:p>
          <a:p>
            <a:pPr algn="ctr">
              <a:buNone/>
            </a:pPr>
            <a:endParaRPr lang="pt-BR" sz="1800" b="1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B51098-19E0-4D3C-203D-3190AB44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817" y="363001"/>
            <a:ext cx="242032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1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5C9AB-36A0-A7BD-1ADB-B5160F636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807212"/>
            <a:ext cx="9609666" cy="84124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Maquiagem</a:t>
            </a:r>
            <a:r>
              <a:rPr lang="pt-BR" sz="3600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17E029-7C67-9A6F-A34B-78A7D0E12E4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545643"/>
            <a:ext cx="10927080" cy="2354341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pt-BR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pt-BR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Wingdings" pitchFamily="2" charset="2"/>
              <a:buChar char="ü"/>
            </a:pPr>
            <a:endParaRPr lang="pt-BR" sz="11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Os principais componentes são corantes inorgânicos, que não têm absorção cutânea.</a:t>
            </a:r>
          </a:p>
          <a:p>
            <a:pPr marL="0" indent="0" algn="ctr">
              <a:buNone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Uso seguro na gravidez e por apresentar na composição o dióxido de zinco, </a:t>
            </a:r>
          </a:p>
          <a:p>
            <a:pPr marL="0" indent="0" algn="ctr">
              <a:buNone/>
            </a:pPr>
            <a:r>
              <a:rPr lang="pt-BR" sz="11200" b="1" dirty="0">
                <a:solidFill>
                  <a:schemeClr val="accent2">
                    <a:lumMod val="75000"/>
                  </a:schemeClr>
                </a:solidFill>
              </a:rPr>
              <a:t>      tem ação na prevenção do Melasma.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A85121-019B-C092-0C13-79C8FF4E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49" y="3954780"/>
            <a:ext cx="10309889" cy="20960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Xampus/ Condicionadores /Hidratantes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accent2">
                    <a:lumMod val="75000"/>
                  </a:schemeClr>
                </a:solidFill>
              </a:rPr>
              <a:t>Compostos formados por moléculas grandes, incapazes de penetrar na pele e couro cabeludo.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2A7791-3CE3-A78F-DBF7-037EB179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421" y="20760"/>
            <a:ext cx="2706859" cy="15729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E7733F4-7CDF-32F2-B703-54B90C3C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4" y="3429000"/>
            <a:ext cx="1890611" cy="12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CCD898-18D6-AEEE-ACDA-1E8628A6C9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84663"/>
            <a:ext cx="10515600" cy="4805363"/>
          </a:xfrm>
        </p:spPr>
        <p:txBody>
          <a:bodyPr/>
          <a:lstStyle/>
          <a:p>
            <a:endParaRPr lang="pt-BR" b="1" i="0" dirty="0">
              <a:solidFill>
                <a:srgbClr val="00B050"/>
              </a:solidFill>
              <a:effectLst/>
            </a:endParaRPr>
          </a:p>
          <a:p>
            <a:pPr algn="ctr"/>
            <a:r>
              <a:rPr lang="pt-BR" sz="4000" b="1" i="0" dirty="0">
                <a:solidFill>
                  <a:srgbClr val="00B050"/>
                </a:solidFill>
                <a:effectLst/>
              </a:rPr>
              <a:t>Atualmente, a Talidomida é primeira escolha no tratamento do ENH*, conforme previsto nos Protocolos Clínicos e Diretrizes Terapêuticas do Ministério da Saúde; (2020)</a:t>
            </a:r>
          </a:p>
          <a:p>
            <a:endParaRPr lang="pt-BR" sz="4000" dirty="0">
              <a:solidFill>
                <a:srgbClr val="444444"/>
              </a:solidFill>
            </a:endParaRPr>
          </a:p>
          <a:p>
            <a:pPr algn="r"/>
            <a:r>
              <a:rPr lang="pt-BR" dirty="0">
                <a:solidFill>
                  <a:srgbClr val="444444"/>
                </a:solidFill>
              </a:rPr>
              <a:t>* (Eritema Nodoso </a:t>
            </a:r>
            <a:r>
              <a:rPr lang="pt-BR" dirty="0" err="1">
                <a:solidFill>
                  <a:srgbClr val="444444"/>
                </a:solidFill>
              </a:rPr>
              <a:t>Hansênico</a:t>
            </a:r>
            <a:r>
              <a:rPr lang="pt-BR" dirty="0">
                <a:solidFill>
                  <a:srgbClr val="444444"/>
                </a:solidFill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306919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677C0A8-59B2-133A-494F-8D316E509E56}"/>
              </a:ext>
            </a:extLst>
          </p:cNvPr>
          <p:cNvSpPr/>
          <p:nvPr/>
        </p:nvSpPr>
        <p:spPr>
          <a:xfrm>
            <a:off x="3396726" y="309754"/>
            <a:ext cx="4873215" cy="118872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REPELENTES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432B6C-3B80-418B-D27D-8CB902F0187C}"/>
              </a:ext>
            </a:extLst>
          </p:cNvPr>
          <p:cNvSpPr/>
          <p:nvPr/>
        </p:nvSpPr>
        <p:spPr>
          <a:xfrm>
            <a:off x="1294503" y="2525336"/>
            <a:ext cx="5249734" cy="10865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BAF54B2-AA1E-76E8-A243-9C928D942150}"/>
              </a:ext>
            </a:extLst>
          </p:cNvPr>
          <p:cNvSpPr/>
          <p:nvPr/>
        </p:nvSpPr>
        <p:spPr>
          <a:xfrm>
            <a:off x="1771427" y="1890635"/>
            <a:ext cx="5464884" cy="12694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Medida que mais impacta positivamente na redução das Arboviroses;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4B696F1-76E4-5570-1957-4854A068130D}"/>
              </a:ext>
            </a:extLst>
          </p:cNvPr>
          <p:cNvSpPr/>
          <p:nvPr/>
        </p:nvSpPr>
        <p:spPr>
          <a:xfrm>
            <a:off x="1294503" y="4390713"/>
            <a:ext cx="5249734" cy="10865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23B0CD6-8C9A-544A-7398-717363700F29}"/>
              </a:ext>
            </a:extLst>
          </p:cNvPr>
          <p:cNvSpPr/>
          <p:nvPr/>
        </p:nvSpPr>
        <p:spPr>
          <a:xfrm>
            <a:off x="1771427" y="3883667"/>
            <a:ext cx="5565289" cy="123175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Deve ser usado sobre toda área exposta do corpo da gestante; 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7DFC373-5ECF-41AD-FC47-ECE394271D50}"/>
              </a:ext>
            </a:extLst>
          </p:cNvPr>
          <p:cNvSpPr/>
          <p:nvPr/>
        </p:nvSpPr>
        <p:spPr>
          <a:xfrm>
            <a:off x="6096000" y="4593899"/>
            <a:ext cx="5855746" cy="118872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Em roupas finas ou de trama larga, aconselha-se passar o repelente  sobre a roupa.</a:t>
            </a:r>
          </a:p>
        </p:txBody>
      </p:sp>
    </p:spTree>
    <p:extLst>
      <p:ext uri="{BB962C8B-B14F-4D97-AF65-F5344CB8AC3E}">
        <p14:creationId xmlns:p14="http://schemas.microsoft.com/office/powerpoint/2010/main" val="7758589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DAF371E-D601-7C54-D3BB-A3EB1AD2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775" y="375752"/>
            <a:ext cx="4889416" cy="96895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9C6D69A-DA8E-187B-1116-52509FAB5207}"/>
              </a:ext>
            </a:extLst>
          </p:cNvPr>
          <p:cNvSpPr/>
          <p:nvPr/>
        </p:nvSpPr>
        <p:spPr>
          <a:xfrm>
            <a:off x="1300815" y="2546874"/>
            <a:ext cx="3529369" cy="712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23236D-A349-5003-950B-07B641CA6B16}"/>
              </a:ext>
            </a:extLst>
          </p:cNvPr>
          <p:cNvSpPr/>
          <p:nvPr/>
        </p:nvSpPr>
        <p:spPr>
          <a:xfrm>
            <a:off x="612325" y="2151530"/>
            <a:ext cx="3529369" cy="804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</a:rPr>
              <a:t>Icaridina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69BD79E-5734-2993-82E4-03DE740E9E13}"/>
              </a:ext>
            </a:extLst>
          </p:cNvPr>
          <p:cNvSpPr/>
          <p:nvPr/>
        </p:nvSpPr>
        <p:spPr>
          <a:xfrm>
            <a:off x="7232726" y="2602007"/>
            <a:ext cx="3994673" cy="7126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7AD45AC-5A5C-DAAB-5382-16EE9CAA37A5}"/>
              </a:ext>
            </a:extLst>
          </p:cNvPr>
          <p:cNvSpPr/>
          <p:nvPr/>
        </p:nvSpPr>
        <p:spPr>
          <a:xfrm>
            <a:off x="6673328" y="2151530"/>
            <a:ext cx="3861995" cy="804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N,N-</a:t>
            </a:r>
            <a:r>
              <a:rPr lang="pt-BR" sz="2000" b="1" dirty="0" err="1">
                <a:solidFill>
                  <a:srgbClr val="FFFF00"/>
                </a:solidFill>
              </a:rPr>
              <a:t>dietil</a:t>
            </a:r>
            <a:r>
              <a:rPr lang="pt-BR" sz="2000" b="1" dirty="0">
                <a:solidFill>
                  <a:srgbClr val="FFFF00"/>
                </a:solidFill>
              </a:rPr>
              <a:t>-meta-</a:t>
            </a:r>
            <a:r>
              <a:rPr lang="pt-BR" sz="2000" b="1" dirty="0" err="1">
                <a:solidFill>
                  <a:srgbClr val="FFFF00"/>
                </a:solidFill>
              </a:rPr>
              <a:t>toluamida</a:t>
            </a:r>
            <a:r>
              <a:rPr lang="pt-BR" sz="2000" b="1" dirty="0">
                <a:solidFill>
                  <a:srgbClr val="FFFF00"/>
                </a:solidFill>
              </a:rPr>
              <a:t> ( DEET)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F5387A2-EB25-70B0-5C5A-111A32E18C35}"/>
              </a:ext>
            </a:extLst>
          </p:cNvPr>
          <p:cNvSpPr/>
          <p:nvPr/>
        </p:nvSpPr>
        <p:spPr>
          <a:xfrm>
            <a:off x="4141694" y="4059666"/>
            <a:ext cx="4722607" cy="8041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6EE24E-A833-DF50-B71E-9E72BB699AE2}"/>
              </a:ext>
            </a:extLst>
          </p:cNvPr>
          <p:cNvSpPr/>
          <p:nvPr/>
        </p:nvSpPr>
        <p:spPr>
          <a:xfrm>
            <a:off x="3399417" y="3618603"/>
            <a:ext cx="4889416" cy="804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rgbClr val="FFFF00"/>
                </a:solidFill>
              </a:rPr>
              <a:t>Ethyl</a:t>
            </a:r>
            <a:r>
              <a:rPr lang="pt-BR" sz="2400" b="1" dirty="0">
                <a:solidFill>
                  <a:srgbClr val="FFFF00"/>
                </a:solidFill>
              </a:rPr>
              <a:t>  </a:t>
            </a:r>
            <a:r>
              <a:rPr lang="pt-BR" sz="2400" b="1" dirty="0" err="1">
                <a:solidFill>
                  <a:srgbClr val="FFFF00"/>
                </a:solidFill>
              </a:rPr>
              <a:t>butylacetyla-minopropia</a:t>
            </a:r>
            <a:r>
              <a:rPr lang="pt-BR" sz="2400" b="1" dirty="0">
                <a:solidFill>
                  <a:srgbClr val="FFFF00"/>
                </a:solidFill>
              </a:rPr>
              <a:t> ( IR3535)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3C1BC96E-8E70-8C96-CD00-E8800F32760D}"/>
              </a:ext>
            </a:extLst>
          </p:cNvPr>
          <p:cNvCxnSpPr/>
          <p:nvPr/>
        </p:nvCxnSpPr>
        <p:spPr>
          <a:xfrm>
            <a:off x="1300815" y="3259567"/>
            <a:ext cx="0" cy="1086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759BB5-BFA4-1A74-698C-94B7852AA67F}"/>
              </a:ext>
            </a:extLst>
          </p:cNvPr>
          <p:cNvSpPr/>
          <p:nvPr/>
        </p:nvSpPr>
        <p:spPr>
          <a:xfrm>
            <a:off x="419119" y="4539727"/>
            <a:ext cx="1829230" cy="2318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Exposis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SBP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Granado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Off toque seco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06277AA-28BF-BD10-E81A-8B27AE189A61}"/>
              </a:ext>
            </a:extLst>
          </p:cNvPr>
          <p:cNvCxnSpPr>
            <a:cxnSpLocks/>
          </p:cNvCxnSpPr>
          <p:nvPr/>
        </p:nvCxnSpPr>
        <p:spPr>
          <a:xfrm>
            <a:off x="10535323" y="3314700"/>
            <a:ext cx="0" cy="1147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BCB85C14-3A62-5515-1C17-7807404FC587}"/>
              </a:ext>
            </a:extLst>
          </p:cNvPr>
          <p:cNvSpPr/>
          <p:nvPr/>
        </p:nvSpPr>
        <p:spPr>
          <a:xfrm>
            <a:off x="9857590" y="4679576"/>
            <a:ext cx="1534755" cy="18395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Off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Xô inseto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07E9DEE-1ED0-05DC-877F-686298478A2D}"/>
              </a:ext>
            </a:extLst>
          </p:cNvPr>
          <p:cNvCxnSpPr>
            <a:cxnSpLocks/>
          </p:cNvCxnSpPr>
          <p:nvPr/>
        </p:nvCxnSpPr>
        <p:spPr>
          <a:xfrm>
            <a:off x="6508376" y="4863800"/>
            <a:ext cx="0" cy="859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5B41B366-3AA1-24AD-2D8C-188A1C63011C}"/>
              </a:ext>
            </a:extLst>
          </p:cNvPr>
          <p:cNvSpPr/>
          <p:nvPr/>
        </p:nvSpPr>
        <p:spPr>
          <a:xfrm>
            <a:off x="5002306" y="5830645"/>
            <a:ext cx="3001383" cy="8041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Repelente IR 3535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DD9724C-388B-76F9-DE77-1AF457D03AFE}"/>
              </a:ext>
            </a:extLst>
          </p:cNvPr>
          <p:cNvCxnSpPr/>
          <p:nvPr/>
        </p:nvCxnSpPr>
        <p:spPr>
          <a:xfrm flipV="1">
            <a:off x="1420009" y="1344708"/>
            <a:ext cx="0" cy="806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E0C34F-FF70-6595-FB46-09AF3EA82CD2}"/>
              </a:ext>
            </a:extLst>
          </p:cNvPr>
          <p:cNvSpPr/>
          <p:nvPr/>
        </p:nvSpPr>
        <p:spPr>
          <a:xfrm>
            <a:off x="246997" y="567467"/>
            <a:ext cx="2689841" cy="69924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 mais eficaz</a:t>
            </a:r>
          </a:p>
        </p:txBody>
      </p:sp>
    </p:spTree>
    <p:extLst>
      <p:ext uri="{BB962C8B-B14F-4D97-AF65-F5344CB8AC3E}">
        <p14:creationId xmlns:p14="http://schemas.microsoft.com/office/powerpoint/2010/main" val="30894297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6C334984-3DF5-DE38-3A2D-D9B188E2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35" y="1267097"/>
            <a:ext cx="9609666" cy="2730137"/>
          </a:xfrm>
        </p:spPr>
        <p:txBody>
          <a:bodyPr>
            <a:normAutofit/>
          </a:bodyPr>
          <a:lstStyle/>
          <a:p>
            <a:r>
              <a:rPr lang="pt-BR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Obrigada</a:t>
            </a:r>
            <a:br>
              <a:rPr lang="pt-BR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CC90FED9-9DFC-B9BF-7F97-72CC828B7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7915" y="4977204"/>
            <a:ext cx="9609666" cy="83576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gilzabulhoes@hotmail.com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(82)99981-7690</a:t>
            </a:r>
          </a:p>
          <a:p>
            <a:pPr algn="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582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2484100"/>
            <a:ext cx="11360800" cy="23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endParaRPr sz="6267" dirty="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878100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96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CFB6B9-4AED-483D-B644-1677DABBBD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76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05815" y="1843368"/>
            <a:ext cx="10380370" cy="837126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A. Estudos controlados em mulheres não demonstraram risco para o feto no primeiro ou demais trimestres.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0,7% dos medicamentos;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1369" y="3033229"/>
            <a:ext cx="10474816" cy="1461754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B. Estudos de reprodução animal não demonstraram risco fetal, mas não há estudos controlados no ser humano; ou estudos em reprodução animal demonstraram efeitos adversos que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não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foram confirmados em estudos controlados no ser humano nos vários trimestres.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19% dos medicamentos;</a:t>
            </a:r>
          </a:p>
        </p:txBody>
      </p:sp>
      <p:sp>
        <p:nvSpPr>
          <p:cNvPr id="8" name="Retângulo 7"/>
          <p:cNvSpPr/>
          <p:nvPr/>
        </p:nvSpPr>
        <p:spPr>
          <a:xfrm>
            <a:off x="811369" y="4833204"/>
            <a:ext cx="10474815" cy="1310024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C. Relatos em animais revelaram efeitos adversos no feto. Não há estudos controlados em mulheres ou em animais. As drogas podem ser ministradas somente se o benefício justificar o potencial teratogênico.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66% dos medicamentos;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76398" y="453560"/>
            <a:ext cx="9933710" cy="1133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‘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Drug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Food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Administration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 - FDA distribuiu os medicamentos nas seguintes categorias: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60719" y="6381962"/>
            <a:ext cx="437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(Federal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Register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1980; 44:37434-67)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2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C40F3-B2E5-455A-97BB-B3CDCBDCFB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852613"/>
            <a:ext cx="10668000" cy="4402137"/>
          </a:xfrm>
        </p:spPr>
        <p:txBody>
          <a:bodyPr>
            <a:normAutofit/>
          </a:bodyPr>
          <a:lstStyle/>
          <a:p>
            <a:endParaRPr lang="pt-BR" b="1" dirty="0"/>
          </a:p>
          <a:p>
            <a:endParaRPr lang="pt-BR" b="1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1073238" y="1341700"/>
            <a:ext cx="10045521" cy="1392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D. Há evidência positiva de risco fetal humano, porém, os benefícios do uso em gestantes podem ser aceitáveis.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7% dos medicamentos;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3239" y="3197236"/>
            <a:ext cx="10045521" cy="1712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X. Estudos em animais ou seres humanos revelaram efeitos deletérios sobre o concepto que ultrapassam os benefícios. O fármaco está 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contra-indicado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durante a gestação e em mulheres que pretendam engravidar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7% dos medicamentos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45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2478B-A8BC-7B8F-7653-161427F3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USO NA PRÁTICA CLÍNICA: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F19A67-CB58-E70E-2E4D-75E1FEFE9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dirty="0">
                <a:solidFill>
                  <a:schemeClr val="tx1"/>
                </a:solidFill>
              </a:rPr>
              <a:t>GESTAÇÃO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11E1D6-5A2E-7F80-8B0D-79EF30A2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09" y="574417"/>
            <a:ext cx="3180061" cy="244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4DBB8-93F2-31DC-D08F-5E6BF2E0D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11107738" cy="3865562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pt-BR" sz="4400" b="1" spc="600" dirty="0"/>
              <a:t>Antieméticos</a:t>
            </a:r>
            <a:r>
              <a:rPr lang="pt-BR" sz="4400" spc="600" dirty="0"/>
              <a:t> :</a:t>
            </a:r>
            <a:br>
              <a:rPr lang="pt-BR" sz="4400" dirty="0"/>
            </a:br>
            <a:br>
              <a:rPr lang="pt-BR" sz="4400" dirty="0"/>
            </a:br>
            <a:r>
              <a:rPr lang="pt-BR" sz="4400" dirty="0"/>
              <a:t>Frequentemente  prescritos para a gestante no primeiro trimestre da gestação ;</a:t>
            </a:r>
            <a:br>
              <a:rPr lang="pt-BR" sz="6000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24154B-7704-BE75-827C-C6E75066572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97013" y="4343400"/>
            <a:ext cx="10694987" cy="1531938"/>
          </a:xfrm>
        </p:spPr>
        <p:txBody>
          <a:bodyPr/>
          <a:lstStyle/>
          <a:p>
            <a:r>
              <a:rPr lang="pt-BR" sz="3600" b="1" dirty="0"/>
              <a:t>A prevalência de náuseas e vômitos na gestação é calculada em torno de 85%,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14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FE32B-0740-B9A0-DD80-E9BA9D2D29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7931" y="457200"/>
            <a:ext cx="11053762" cy="6138863"/>
          </a:xfrm>
        </p:spPr>
        <p:txBody>
          <a:bodyPr>
            <a:normAutofit/>
          </a:bodyPr>
          <a:lstStyle/>
          <a:p>
            <a:r>
              <a:rPr lang="pt-BR" sz="4000" b="1" dirty="0"/>
              <a:t>Piridoxina</a:t>
            </a:r>
            <a:r>
              <a:rPr lang="pt-BR" sz="4000" dirty="0"/>
              <a:t> ( vit. B6)</a:t>
            </a:r>
          </a:p>
          <a:p>
            <a:pPr lvl="1"/>
            <a:r>
              <a:rPr lang="pt-BR" sz="3200" dirty="0">
                <a:solidFill>
                  <a:srgbClr val="232323"/>
                </a:solidFill>
              </a:rPr>
              <a:t>B</a:t>
            </a:r>
            <a:r>
              <a:rPr lang="pt-BR" sz="3200" b="0" i="0" dirty="0">
                <a:solidFill>
                  <a:srgbClr val="232323"/>
                </a:solidFill>
                <a:effectLst/>
              </a:rPr>
              <a:t>om perfil de segurança com efeitos colaterais mínimos.</a:t>
            </a:r>
            <a:endParaRPr lang="pt-BR" sz="3200" dirty="0"/>
          </a:p>
          <a:p>
            <a:endParaRPr lang="pt-BR" sz="2800" b="1" dirty="0">
              <a:solidFill>
                <a:srgbClr val="232323"/>
              </a:solidFill>
            </a:endParaRPr>
          </a:p>
          <a:p>
            <a:r>
              <a:rPr lang="pt-BR" sz="4000" b="1" dirty="0" err="1">
                <a:solidFill>
                  <a:srgbClr val="232323"/>
                </a:solidFill>
              </a:rPr>
              <a:t>Antihistaminicos</a:t>
            </a:r>
            <a:r>
              <a:rPr lang="pt-BR" sz="4000" b="1" dirty="0">
                <a:solidFill>
                  <a:srgbClr val="232323"/>
                </a:solidFill>
              </a:rPr>
              <a:t> : Antagonistas H1</a:t>
            </a:r>
          </a:p>
          <a:p>
            <a:pPr lvl="1"/>
            <a:r>
              <a:rPr lang="pt-BR" sz="3200" b="1" i="0" u="none" strike="noStrike" dirty="0" err="1">
                <a:solidFill>
                  <a:srgbClr val="005B92"/>
                </a:solidFill>
                <a:effectLst/>
                <a:hlinkClick r:id="rId2"/>
              </a:rPr>
              <a:t>Dimenidrinato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 ( </a:t>
            </a:r>
            <a:r>
              <a:rPr lang="pt-BR" sz="3200" b="1" i="0" u="none" strike="noStrike" dirty="0" err="1">
                <a:solidFill>
                  <a:srgbClr val="005B92"/>
                </a:solidFill>
                <a:effectLst/>
              </a:rPr>
              <a:t>Dramim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)</a:t>
            </a:r>
            <a:r>
              <a:rPr lang="pt-BR" sz="3200" b="1" i="0" dirty="0">
                <a:solidFill>
                  <a:srgbClr val="232323"/>
                </a:solidFill>
                <a:effectLst/>
              </a:rPr>
              <a:t> , </a:t>
            </a:r>
            <a:r>
              <a:rPr lang="pt-BR" sz="3200" b="1" i="0" u="none" strike="noStrike" dirty="0" err="1">
                <a:solidFill>
                  <a:srgbClr val="005B92"/>
                </a:solidFill>
                <a:effectLst/>
                <a:hlinkClick r:id="rId3"/>
              </a:rPr>
              <a:t>meclizina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 ( </a:t>
            </a:r>
            <a:r>
              <a:rPr lang="pt-BR" sz="3200" b="1" i="0" u="none" strike="noStrike" dirty="0" err="1">
                <a:solidFill>
                  <a:srgbClr val="005B92"/>
                </a:solidFill>
                <a:effectLst/>
              </a:rPr>
              <a:t>Meclin</a:t>
            </a:r>
            <a:r>
              <a:rPr lang="pt-BR" sz="3200" b="1" i="0" u="none" strike="noStrike" dirty="0">
                <a:solidFill>
                  <a:srgbClr val="005B92"/>
                </a:solidFill>
                <a:effectLst/>
              </a:rPr>
              <a:t>)</a:t>
            </a:r>
            <a:r>
              <a:rPr lang="pt-BR" sz="3200" b="1" i="0" dirty="0">
                <a:solidFill>
                  <a:srgbClr val="232323"/>
                </a:solidFill>
                <a:effectLst/>
              </a:rPr>
              <a:t>  </a:t>
            </a:r>
            <a:r>
              <a:rPr lang="pt-BR" sz="3200" b="0" i="0" dirty="0">
                <a:solidFill>
                  <a:srgbClr val="232323"/>
                </a:solidFill>
                <a:effectLst/>
              </a:rPr>
              <a:t>os mais extensivamente estudados ;</a:t>
            </a:r>
            <a:r>
              <a:rPr lang="pt-BR" sz="3200" dirty="0">
                <a:solidFill>
                  <a:srgbClr val="232323"/>
                </a:solidFill>
              </a:rPr>
              <a:t>   </a:t>
            </a:r>
            <a:endParaRPr lang="pt-BR" sz="32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pt-BR" sz="3200" b="0" i="0" dirty="0">
                <a:solidFill>
                  <a:srgbClr val="232323"/>
                </a:solidFill>
                <a:effectLst/>
              </a:rPr>
              <a:t>Ação se faz pela inibição direta da histamina no receptor H1</a:t>
            </a:r>
          </a:p>
          <a:p>
            <a:endParaRPr lang="pt-BR" sz="3200" b="1" dirty="0">
              <a:solidFill>
                <a:srgbClr val="232323"/>
              </a:solidFill>
            </a:endParaRPr>
          </a:p>
          <a:p>
            <a:r>
              <a:rPr lang="pt-BR" sz="4000" b="1" dirty="0">
                <a:solidFill>
                  <a:srgbClr val="232323"/>
                </a:solidFill>
              </a:rPr>
              <a:t>A</a:t>
            </a:r>
            <a:r>
              <a:rPr lang="pt-BR" sz="4000" b="1" i="0" dirty="0">
                <a:solidFill>
                  <a:srgbClr val="232323"/>
                </a:solidFill>
                <a:effectLst/>
              </a:rPr>
              <a:t>ntagonista da dopamina </a:t>
            </a:r>
            <a:r>
              <a:rPr lang="pt-BR" sz="4000" b="0" i="0" dirty="0">
                <a:solidFill>
                  <a:srgbClr val="232323"/>
                </a:solidFill>
                <a:effectLst/>
              </a:rPr>
              <a:t> </a:t>
            </a:r>
            <a:r>
              <a:rPr lang="pt-BR" b="0" i="0" dirty="0">
                <a:solidFill>
                  <a:srgbClr val="232323"/>
                </a:solidFill>
                <a:effectLst/>
              </a:rPr>
              <a:t>  </a:t>
            </a:r>
          </a:p>
          <a:p>
            <a:pPr lvl="1"/>
            <a:r>
              <a:rPr lang="pt-BR" sz="3200" dirty="0" err="1"/>
              <a:t>Metoclopramida</a:t>
            </a:r>
            <a:endParaRPr lang="pt-BR" sz="3200" dirty="0"/>
          </a:p>
          <a:p>
            <a:endParaRPr lang="pt-BR" dirty="0"/>
          </a:p>
          <a:p>
            <a:pPr algn="ctr"/>
            <a:endParaRPr lang="pt-BR" sz="28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D20B178-A208-07D6-E007-F8BE49C9B8CA}"/>
              </a:ext>
            </a:extLst>
          </p:cNvPr>
          <p:cNvSpPr/>
          <p:nvPr/>
        </p:nvSpPr>
        <p:spPr>
          <a:xfrm>
            <a:off x="6096000" y="5898776"/>
            <a:ext cx="5665693" cy="697287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Seguros, quando usados na gravidez</a:t>
            </a:r>
          </a:p>
        </p:txBody>
      </p:sp>
    </p:spTree>
    <p:extLst>
      <p:ext uri="{BB962C8B-B14F-4D97-AF65-F5344CB8AC3E}">
        <p14:creationId xmlns:p14="http://schemas.microsoft.com/office/powerpoint/2010/main" val="85770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37F617-1AC8-D67D-D9AB-077FAAE61C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3683" y="444500"/>
            <a:ext cx="10401300" cy="66675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HERPES SIMPLES NA GESTANTE 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923E2824-1EFD-14F7-E19B-FD37CFBC5C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650288" y="1790700"/>
            <a:ext cx="3541712" cy="2689225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F28EDE5-5085-2FD4-E740-E501B695D0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65760" y="1267551"/>
            <a:ext cx="7954963" cy="5184775"/>
          </a:xfrm>
        </p:spPr>
        <p:txBody>
          <a:bodyPr>
            <a:noAutofit/>
          </a:bodyPr>
          <a:lstStyle/>
          <a:p>
            <a:pPr algn="just"/>
            <a:endParaRPr lang="pt-BR" sz="2400" b="0" i="0" dirty="0">
              <a:effectLst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b="0" i="0" dirty="0">
                <a:effectLst/>
              </a:rPr>
              <a:t> </a:t>
            </a:r>
            <a:r>
              <a:rPr lang="pt-BR" sz="3200" dirty="0"/>
              <a:t>P</a:t>
            </a:r>
            <a:r>
              <a:rPr lang="pt-BR" sz="3200" b="0" i="0" dirty="0">
                <a:effectLst/>
              </a:rPr>
              <a:t>revalente em todo o mundo entre mulheres em idade reprodutiva;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3200" dirty="0"/>
              <a:t>A</a:t>
            </a:r>
            <a:r>
              <a:rPr lang="pt-BR" sz="3200" b="0" i="0" dirty="0">
                <a:effectLst/>
              </a:rPr>
              <a:t> transmissão da mãe para o feto ocorre durante a passagem pelo canal do parto;</a:t>
            </a:r>
          </a:p>
          <a:p>
            <a:pPr algn="just"/>
            <a:endParaRPr lang="pt-BR" sz="3200" b="0" i="0" dirty="0">
              <a:effectLst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3200" b="0" i="0" dirty="0">
                <a:effectLst/>
              </a:rPr>
              <a:t> </a:t>
            </a:r>
            <a:r>
              <a:rPr lang="pt-BR" sz="3200" dirty="0"/>
              <a:t>I</a:t>
            </a:r>
            <a:r>
              <a:rPr lang="pt-BR" sz="3200" b="0" i="0" dirty="0">
                <a:effectLst/>
              </a:rPr>
              <a:t>nfecção neonatal pelo vírus da herpes pode resultar em morbidade e mortalidade graves;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3542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94856-2039-8FF6-9CFD-CAF51299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67154"/>
            <a:ext cx="9601196" cy="1303867"/>
          </a:xfrm>
        </p:spPr>
        <p:txBody>
          <a:bodyPr/>
          <a:lstStyle/>
          <a:p>
            <a:r>
              <a:rPr lang="pt-BR" sz="6000" b="1" spc="300" dirty="0"/>
              <a:t>Aciclovir</a:t>
            </a:r>
            <a:r>
              <a:rPr lang="pt-BR" dirty="0"/>
              <a:t> 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C8BAE2-3A75-A5A5-872A-2AA9CBD2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97" y="1407459"/>
            <a:ext cx="10424160" cy="4625788"/>
          </a:xfrm>
        </p:spPr>
        <p:txBody>
          <a:bodyPr>
            <a:normAutofit/>
          </a:bodyPr>
          <a:lstStyle/>
          <a:p>
            <a:endParaRPr lang="pt-BR" sz="3600" b="1" dirty="0"/>
          </a:p>
          <a:p>
            <a:r>
              <a:rPr lang="pt-BR" sz="3600" dirty="0"/>
              <a:t>O mais prescrito;</a:t>
            </a:r>
          </a:p>
          <a:p>
            <a:endParaRPr lang="pt-BR" sz="3600" dirty="0"/>
          </a:p>
          <a:p>
            <a:r>
              <a:rPr lang="pt-BR" sz="3600" dirty="0"/>
              <a:t>Pode ser iniciado em qualquer trimestre da gestação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sz="3600" dirty="0"/>
              <a:t>Evitar a fase ativa da doença durante o trabalho de parto e parto.</a:t>
            </a:r>
          </a:p>
        </p:txBody>
      </p:sp>
    </p:spTree>
    <p:extLst>
      <p:ext uri="{BB962C8B-B14F-4D97-AF65-F5344CB8AC3E}">
        <p14:creationId xmlns:p14="http://schemas.microsoft.com/office/powerpoint/2010/main" val="164820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4175334"/>
            <a:ext cx="11360800" cy="2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r>
              <a:rPr lang="pt-BR" sz="6600" b="1" dirty="0">
                <a:latin typeface="Lexend Medium"/>
                <a:ea typeface="Lexend Medium"/>
                <a:cs typeface="Lexend Medium"/>
                <a:sym typeface="Lexend Medium"/>
              </a:rPr>
              <a:t>JORNADA </a:t>
            </a:r>
            <a:r>
              <a:rPr lang="pt-BR" sz="6600" b="1" dirty="0">
                <a:solidFill>
                  <a:srgbClr val="A0D56B"/>
                </a:solidFill>
                <a:latin typeface="Lexend Medium"/>
                <a:ea typeface="Lexend Medium"/>
                <a:cs typeface="Lexend Medium"/>
                <a:sym typeface="Lexend Medium"/>
              </a:rPr>
              <a:t>de</a:t>
            </a:r>
            <a:br>
              <a:rPr lang="pt-BR" sz="6600" b="1" dirty="0">
                <a:solidFill>
                  <a:schemeClr val="accent6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  <a:t>ATUALIZAÇÃO </a:t>
            </a:r>
            <a:b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  <a:t>MÉDICA.</a:t>
            </a:r>
            <a:br>
              <a:rPr lang="pt-BR" sz="6600" b="1" dirty="0">
                <a:solidFill>
                  <a:schemeClr val="tx1"/>
                </a:solidFill>
                <a:latin typeface="Lexend Medium"/>
                <a:ea typeface="Lexend Medium"/>
                <a:cs typeface="Lexend Medium"/>
                <a:sym typeface="Lexend Medium"/>
              </a:rPr>
            </a:br>
            <a:endParaRPr sz="2700" dirty="0">
              <a:solidFill>
                <a:srgbClr val="66FF33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229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E6F9C7-3CBE-9F66-4BA8-6D68EFF6D3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7882" y="349624"/>
            <a:ext cx="11071412" cy="6230470"/>
          </a:xfrm>
        </p:spPr>
        <p:txBody>
          <a:bodyPr>
            <a:normAutofit/>
          </a:bodyPr>
          <a:lstStyle/>
          <a:p>
            <a:r>
              <a:rPr lang="pt-BR" sz="3600" b="1" dirty="0"/>
              <a:t>ACICLOVIR: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36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/>
              <a:t>Ação se faz por ativação do complexo em células infectadas pelo vírus.</a:t>
            </a:r>
          </a:p>
          <a:p>
            <a:pPr lvl="1">
              <a:lnSpc>
                <a:spcPct val="150000"/>
              </a:lnSpc>
            </a:pPr>
            <a:r>
              <a:rPr lang="pt-BR" sz="3600" dirty="0"/>
              <a:t>Causa  mínimo ou nenhum efeito sobre células embrionárias, já que estas estão sadias .</a:t>
            </a:r>
          </a:p>
          <a:p>
            <a:pPr lvl="1"/>
            <a:endParaRPr lang="pt-BR" sz="2800" b="1" dirty="0">
              <a:solidFill>
                <a:srgbClr val="FF0000"/>
              </a:solidFill>
            </a:endParaRPr>
          </a:p>
          <a:p>
            <a:pPr lvl="1" algn="just"/>
            <a:endParaRPr lang="pt-BR" sz="36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pt-BR" sz="32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945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D0AB86-E799-8D40-6521-9D833A09D5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918" y="170330"/>
            <a:ext cx="11008658" cy="6205208"/>
          </a:xfrm>
        </p:spPr>
        <p:txBody>
          <a:bodyPr>
            <a:normAutofit/>
          </a:bodyPr>
          <a:lstStyle/>
          <a:p>
            <a:pPr lvl="1" algn="just"/>
            <a:endParaRPr lang="pt-BR" sz="3600" b="1" dirty="0">
              <a:solidFill>
                <a:srgbClr val="00B05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BR" sz="3600" b="1" dirty="0">
                <a:solidFill>
                  <a:srgbClr val="00B050"/>
                </a:solidFill>
              </a:rPr>
              <a:t>Com base nos estudos em animais e na experiência em humanos, doses habituais de aciclovir não estão associadas a aumento no risco de defeitos congênitos. </a:t>
            </a:r>
          </a:p>
          <a:p>
            <a:pPr algn="ctr"/>
            <a:endParaRPr lang="pt-BR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3600" b="1" dirty="0">
                <a:solidFill>
                  <a:schemeClr val="tx2">
                    <a:lumMod val="50000"/>
                  </a:schemeClr>
                </a:solidFill>
              </a:rPr>
              <a:t>FAMCICLOVIR E VALACICLOVIR: </a:t>
            </a:r>
          </a:p>
          <a:p>
            <a:pPr lvl="1" algn="ctr"/>
            <a:r>
              <a:rPr lang="pt-BR" sz="3200" dirty="0">
                <a:solidFill>
                  <a:schemeClr val="tx2">
                    <a:lumMod val="50000"/>
                  </a:schemeClr>
                </a:solidFill>
              </a:rPr>
              <a:t>menos estudados na gestação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13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E5C42-017B-38AD-C746-9C67755B7A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0637" y="-176440"/>
            <a:ext cx="9610725" cy="2243138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ANTIPARASITÁRIOS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11E2C-D230-2CDF-5D03-ABF339BA869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82575" y="1792941"/>
            <a:ext cx="11626850" cy="274320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pt-BR" sz="4100" b="1" dirty="0">
                <a:solidFill>
                  <a:srgbClr val="7030A0"/>
                </a:solidFill>
                <a:latin typeface="+mj-lt"/>
              </a:rPr>
              <a:t>Muitas das nossas gestantes vivem em situação de vulnerabilidade, portanto,  mais expostas às Infestações intestinais e com necessidade de tratamento</a:t>
            </a:r>
            <a:r>
              <a:rPr lang="pt-BR" b="1" dirty="0">
                <a:latin typeface="+mj-lt"/>
              </a:rPr>
              <a:t>.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649E93-AA46-3C72-8B31-EC1CC931468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19795" y="4373790"/>
            <a:ext cx="9610725" cy="1406525"/>
          </a:xfrm>
        </p:spPr>
        <p:txBody>
          <a:bodyPr/>
          <a:lstStyle/>
          <a:p>
            <a:endParaRPr lang="pt-BR" dirty="0"/>
          </a:p>
          <a:p>
            <a:pPr algn="ctr"/>
            <a:r>
              <a:rPr lang="pt-BR" sz="4000" b="1" dirty="0"/>
              <a:t>O QUÊ E QUANDO PRESCREVER?</a:t>
            </a:r>
          </a:p>
        </p:txBody>
      </p:sp>
    </p:spTree>
    <p:extLst>
      <p:ext uri="{BB962C8B-B14F-4D97-AF65-F5344CB8AC3E}">
        <p14:creationId xmlns:p14="http://schemas.microsoft.com/office/powerpoint/2010/main" val="284093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857D23-38AF-30AE-265F-22276E6FAF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0556" y="192087"/>
            <a:ext cx="10910887" cy="64738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4000" b="1" i="0" dirty="0" err="1">
                <a:solidFill>
                  <a:srgbClr val="353535"/>
                </a:solidFill>
                <a:effectLst/>
              </a:rPr>
              <a:t>Benzimidazóis</a:t>
            </a:r>
            <a:r>
              <a:rPr lang="pt-BR" sz="4000" b="1" i="0" dirty="0">
                <a:solidFill>
                  <a:srgbClr val="353535"/>
                </a:solidFill>
                <a:effectLst/>
              </a:rPr>
              <a:t> </a:t>
            </a:r>
          </a:p>
          <a:p>
            <a:pPr marL="457200" lvl="1" indent="0">
              <a:buNone/>
            </a:pPr>
            <a:endParaRPr lang="pt-BR" sz="2600" b="1" dirty="0">
              <a:solidFill>
                <a:srgbClr val="353535"/>
              </a:solidFill>
            </a:endParaRPr>
          </a:p>
          <a:p>
            <a:pPr lvl="1"/>
            <a:r>
              <a:rPr lang="pt-BR" sz="3200" b="1" dirty="0" err="1">
                <a:solidFill>
                  <a:srgbClr val="353535"/>
                </a:solidFill>
              </a:rPr>
              <a:t>Albendazol</a:t>
            </a:r>
            <a:endParaRPr lang="pt-BR" sz="3200" b="1" dirty="0">
              <a:solidFill>
                <a:srgbClr val="353535"/>
              </a:solidFill>
            </a:endParaRPr>
          </a:p>
          <a:p>
            <a:pPr lvl="1"/>
            <a:r>
              <a:rPr lang="pt-BR" sz="3200" b="1" i="0" dirty="0" err="1">
                <a:solidFill>
                  <a:srgbClr val="353535"/>
                </a:solidFill>
                <a:effectLst/>
              </a:rPr>
              <a:t>Mebendazol</a:t>
            </a:r>
            <a:endParaRPr lang="pt-BR" sz="3200" b="1" i="0" dirty="0">
              <a:solidFill>
                <a:srgbClr val="353535"/>
              </a:solidFill>
              <a:effectLst/>
            </a:endParaRPr>
          </a:p>
          <a:p>
            <a:pPr marL="457200" lvl="1" indent="0">
              <a:buNone/>
            </a:pPr>
            <a:endParaRPr lang="pt-BR" sz="2600" b="1" i="0" dirty="0">
              <a:solidFill>
                <a:srgbClr val="353535"/>
              </a:solidFill>
              <a:effectLst/>
            </a:endParaRPr>
          </a:p>
          <a:p>
            <a:pPr lvl="1"/>
            <a:r>
              <a:rPr lang="pt-BR" sz="3200" b="1" i="0" dirty="0">
                <a:solidFill>
                  <a:srgbClr val="353535"/>
                </a:solidFill>
                <a:effectLst/>
              </a:rPr>
              <a:t>Tiabendazol</a:t>
            </a:r>
            <a:r>
              <a:rPr lang="pt-BR" sz="2600" b="1" i="0" dirty="0">
                <a:solidFill>
                  <a:srgbClr val="353535"/>
                </a:solidFill>
                <a:effectLst/>
              </a:rPr>
              <a:t>         sem estudos que garantam segurança na gestação.</a:t>
            </a:r>
          </a:p>
          <a:p>
            <a:endParaRPr lang="pt-BR" sz="2800" b="1" dirty="0">
              <a:solidFill>
                <a:srgbClr val="BB782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sz="2800" b="1" dirty="0">
              <a:solidFill>
                <a:srgbClr val="BB782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2800" b="1" dirty="0" err="1">
                <a:solidFill>
                  <a:srgbClr val="BB782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pt-BR" sz="2800" b="1" i="0" u="none" strike="noStrike" dirty="0" err="1">
                <a:solidFill>
                  <a:srgbClr val="FFC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ebendazol</a:t>
            </a:r>
            <a:r>
              <a:rPr lang="pt-BR" sz="2800" b="1" i="0" dirty="0">
                <a:solidFill>
                  <a:srgbClr val="FFC000"/>
                </a:solidFill>
                <a:effectLst/>
              </a:rPr>
              <a:t> e </a:t>
            </a:r>
            <a:r>
              <a:rPr lang="pt-BR" sz="2800" b="1" dirty="0" err="1">
                <a:solidFill>
                  <a:srgbClr val="FFC000"/>
                </a:solidFill>
              </a:rPr>
              <a:t>A</a:t>
            </a:r>
            <a:r>
              <a:rPr lang="pt-BR" sz="2800" b="1" i="0" u="none" strike="noStrike" dirty="0" err="1">
                <a:solidFill>
                  <a:srgbClr val="FFC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lbendazol</a:t>
            </a:r>
            <a:r>
              <a:rPr lang="pt-BR" sz="2800" b="1" i="0" dirty="0">
                <a:solidFill>
                  <a:srgbClr val="FFC000"/>
                </a:solidFill>
                <a:effectLst/>
              </a:rPr>
              <a:t> </a:t>
            </a:r>
            <a:r>
              <a:rPr lang="pt-BR" b="1" i="0" dirty="0">
                <a:solidFill>
                  <a:srgbClr val="232323"/>
                </a:solidFill>
                <a:effectLst/>
              </a:rPr>
              <a:t>podem ser administrados à mulheres grávidas no segundo e terceiro trimestres.(OMS 2019)</a:t>
            </a:r>
          </a:p>
          <a:p>
            <a:pPr marL="0" indent="0">
              <a:buNone/>
            </a:pPr>
            <a:endParaRPr lang="pt-BR" b="1" dirty="0">
              <a:solidFill>
                <a:srgbClr val="353535"/>
              </a:solidFill>
              <a:latin typeface="Noto Sans" panose="020B0502040504020204" pitchFamily="34" charset="0"/>
            </a:endParaRPr>
          </a:p>
          <a:p>
            <a:endParaRPr lang="pt-BR" dirty="0"/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A8BB0C04-953A-BE75-D000-29C60D77FB70}"/>
              </a:ext>
            </a:extLst>
          </p:cNvPr>
          <p:cNvSpPr/>
          <p:nvPr/>
        </p:nvSpPr>
        <p:spPr>
          <a:xfrm>
            <a:off x="3865621" y="1807479"/>
            <a:ext cx="111143" cy="746315"/>
          </a:xfrm>
          <a:prstGeom prst="rightBrace">
            <a:avLst>
              <a:gd name="adj1" fmla="val 47988"/>
              <a:gd name="adj2" fmla="val 492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77DF125-7D6E-D5E6-A563-C8EE1218D835}"/>
              </a:ext>
            </a:extLst>
          </p:cNvPr>
          <p:cNvSpPr/>
          <p:nvPr/>
        </p:nvSpPr>
        <p:spPr>
          <a:xfrm>
            <a:off x="3573352" y="1931050"/>
            <a:ext cx="6999194" cy="746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232323"/>
                </a:solidFill>
                <a:latin typeface="Arial Black" panose="020B0A04020102020204" pitchFamily="34" charset="0"/>
              </a:rPr>
              <a:t>D</a:t>
            </a:r>
            <a:r>
              <a:rPr lang="pt-BR" sz="2000" b="1" i="0" dirty="0">
                <a:solidFill>
                  <a:srgbClr val="232323"/>
                </a:solidFill>
                <a:effectLst/>
                <a:latin typeface="Arial Black" panose="020B0A04020102020204" pitchFamily="34" charset="0"/>
              </a:rPr>
              <a:t>evem ser evitados em mulheres grávidas quando possível</a:t>
            </a:r>
            <a:r>
              <a:rPr lang="pt-BR" sz="2400" b="1" i="0" dirty="0">
                <a:solidFill>
                  <a:srgbClr val="232323"/>
                </a:solidFill>
                <a:effectLst/>
                <a:latin typeface="Arial Black" panose="020B0A04020102020204" pitchFamily="34" charset="0"/>
              </a:rPr>
              <a:t>.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CA66134-1D2A-2C27-0067-4566E7FC73E8}"/>
              </a:ext>
            </a:extLst>
          </p:cNvPr>
          <p:cNvCxnSpPr>
            <a:cxnSpLocks/>
          </p:cNvCxnSpPr>
          <p:nvPr/>
        </p:nvCxnSpPr>
        <p:spPr>
          <a:xfrm>
            <a:off x="3573352" y="3415552"/>
            <a:ext cx="5136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34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3CE4DC-18B1-DB9B-C58A-A02F43F1BC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058" y="564776"/>
            <a:ext cx="11098307" cy="5943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4000" b="1" dirty="0"/>
              <a:t> </a:t>
            </a:r>
            <a:r>
              <a:rPr lang="pt-BR" sz="4000" b="1" dirty="0" err="1"/>
              <a:t>Praziquantel</a:t>
            </a:r>
            <a:r>
              <a:rPr lang="pt-BR" sz="4000" dirty="0"/>
              <a:t> – </a:t>
            </a:r>
          </a:p>
          <a:p>
            <a:pPr lvl="1"/>
            <a:endParaRPr lang="pt-BR" sz="3000" dirty="0"/>
          </a:p>
          <a:p>
            <a:pPr lvl="1"/>
            <a:endParaRPr lang="pt-BR" sz="3000" dirty="0"/>
          </a:p>
          <a:p>
            <a:pPr lvl="1"/>
            <a:r>
              <a:rPr lang="pt-BR" sz="3000" dirty="0"/>
              <a:t>Estudo em animais, com doses acima das usadas em humanos, não demonstraram eventos adversos agudos ou crônicos</a:t>
            </a:r>
          </a:p>
          <a:p>
            <a:pPr lvl="1"/>
            <a:r>
              <a:rPr lang="pt-BR" sz="3000" dirty="0"/>
              <a:t>Seguro para uso em gestantes. </a:t>
            </a:r>
          </a:p>
          <a:p>
            <a:pPr marL="0" indent="0">
              <a:buNone/>
            </a:pPr>
            <a:endParaRPr lang="pt-BR" sz="2800" dirty="0"/>
          </a:p>
          <a:p>
            <a:endParaRPr lang="pt-BR" sz="4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4000" b="1" dirty="0"/>
              <a:t> Ivermectina</a:t>
            </a:r>
            <a:r>
              <a:rPr lang="pt-BR" sz="2800" dirty="0"/>
              <a:t> – não deve ser usado em gestantes e lactantes.</a:t>
            </a:r>
          </a:p>
          <a:p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616FF76-AD88-B8D5-E21E-CB0BD0C22F8A}"/>
              </a:ext>
            </a:extLst>
          </p:cNvPr>
          <p:cNvSpPr/>
          <p:nvPr/>
        </p:nvSpPr>
        <p:spPr>
          <a:xfrm>
            <a:off x="4099557" y="4857862"/>
            <a:ext cx="6506134" cy="828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2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33CD7D-538C-8058-92F8-487AD2443B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490663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.</a:t>
            </a:r>
          </a:p>
          <a:p>
            <a:pPr marL="0" indent="0">
              <a:buNone/>
            </a:pPr>
            <a:endParaRPr lang="pt-BR" sz="3600" b="1" dirty="0"/>
          </a:p>
          <a:p>
            <a:endParaRPr lang="pt-BR" sz="36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0020274-46AC-A05A-39AA-9E1C8EE24CEE}"/>
              </a:ext>
            </a:extLst>
          </p:cNvPr>
          <p:cNvSpPr/>
          <p:nvPr/>
        </p:nvSpPr>
        <p:spPr>
          <a:xfrm>
            <a:off x="495299" y="1185968"/>
            <a:ext cx="4340519" cy="8382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Piperazina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70CA0B6-2F92-7558-A4D6-E5CCD7CCCF2D}"/>
              </a:ext>
            </a:extLst>
          </p:cNvPr>
          <p:cNvSpPr/>
          <p:nvPr/>
        </p:nvSpPr>
        <p:spPr>
          <a:xfrm>
            <a:off x="495299" y="3943378"/>
            <a:ext cx="4340519" cy="83820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err="1"/>
              <a:t>Palmoato</a:t>
            </a:r>
            <a:r>
              <a:rPr lang="pt-BR" sz="3600" b="1" dirty="0"/>
              <a:t> de </a:t>
            </a:r>
            <a:r>
              <a:rPr lang="pt-BR" sz="3600" b="1" dirty="0" err="1"/>
              <a:t>Pirantel</a:t>
            </a:r>
            <a:endParaRPr lang="pt-BR" sz="3600" b="1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46D9FE1D-EF3F-BBE5-9D2A-057893CC22D7}"/>
              </a:ext>
            </a:extLst>
          </p:cNvPr>
          <p:cNvSpPr/>
          <p:nvPr/>
        </p:nvSpPr>
        <p:spPr>
          <a:xfrm>
            <a:off x="5161109" y="2723606"/>
            <a:ext cx="1097280" cy="70539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473B64E-DF49-02B3-5D5F-B85BDF42F092}"/>
              </a:ext>
            </a:extLst>
          </p:cNvPr>
          <p:cNvSpPr/>
          <p:nvPr/>
        </p:nvSpPr>
        <p:spPr>
          <a:xfrm>
            <a:off x="6495057" y="2202992"/>
            <a:ext cx="5460274" cy="1746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Não há estudos que confirmem sua segurança para uso na gestante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0380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671F09-6907-81E6-993A-94F1A20133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1350" y="412520"/>
            <a:ext cx="10909300" cy="6327775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pPr marL="0" indent="0">
              <a:buNone/>
            </a:pPr>
            <a:r>
              <a:rPr lang="pt-BR" sz="3600" b="1" dirty="0"/>
              <a:t>METRONIDAZOL</a:t>
            </a:r>
          </a:p>
          <a:p>
            <a:endParaRPr lang="pt-BR" sz="2800" b="1" dirty="0"/>
          </a:p>
          <a:p>
            <a:pPr algn="just"/>
            <a:r>
              <a:rPr lang="pt-BR" sz="3200" b="0" i="0" dirty="0">
                <a:solidFill>
                  <a:srgbClr val="232323"/>
                </a:solidFill>
                <a:effectLst/>
              </a:rPr>
              <a:t> É a droga de escolha para tratamento da giardíase, amebíase     intestinal e </a:t>
            </a:r>
            <a:r>
              <a:rPr lang="pt-BR" sz="3200" b="0" i="0" dirty="0" err="1">
                <a:solidFill>
                  <a:srgbClr val="232323"/>
                </a:solidFill>
                <a:effectLst/>
              </a:rPr>
              <a:t>extraintestinal</a:t>
            </a:r>
            <a:r>
              <a:rPr lang="pt-BR" sz="32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3A6B77-29B5-DEB0-30A3-28FC56538275}"/>
              </a:ext>
            </a:extLst>
          </p:cNvPr>
          <p:cNvSpPr/>
          <p:nvPr/>
        </p:nvSpPr>
        <p:spPr>
          <a:xfrm>
            <a:off x="641350" y="1819835"/>
            <a:ext cx="10909300" cy="12729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161D49-824F-D81D-4D11-05F03ADFB994}"/>
              </a:ext>
            </a:extLst>
          </p:cNvPr>
          <p:cNvSpPr/>
          <p:nvPr/>
        </p:nvSpPr>
        <p:spPr>
          <a:xfrm>
            <a:off x="641350" y="3863788"/>
            <a:ext cx="10909299" cy="172122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/>
              <a:t>É recomendado para tratamento da </a:t>
            </a:r>
            <a:r>
              <a:rPr lang="pt-BR" sz="3200" dirty="0" err="1"/>
              <a:t>vaginose</a:t>
            </a:r>
            <a:r>
              <a:rPr lang="pt-BR" sz="3200" dirty="0"/>
              <a:t> bacteriana e tricomoníase, na gestação, estas associadas a desfechos adversos</a:t>
            </a:r>
            <a:endParaRPr lang="pt-BR" sz="3200" dirty="0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48895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6A551-9CFC-D2D9-5C03-125D8AC5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pc="300" dirty="0"/>
              <a:t>METRONIDAZOL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BC9B8-0B64-32AF-5369-CBDA6874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800" dirty="0"/>
          </a:p>
          <a:p>
            <a:pPr algn="just"/>
            <a:endParaRPr lang="pt-BR" dirty="0"/>
          </a:p>
          <a:p>
            <a:pPr algn="ctr"/>
            <a:r>
              <a:rPr lang="pt-BR" sz="3600" dirty="0"/>
              <a:t>Diretrizes recentes observam que o tratamento pode ser administrado em qualquer fase da gravidez.</a:t>
            </a:r>
          </a:p>
          <a:p>
            <a:pPr marL="0" indent="0" algn="ctr">
              <a:buNone/>
            </a:pPr>
            <a:r>
              <a:rPr lang="pt-BR" sz="3600" dirty="0"/>
              <a:t> ( CDC –</a:t>
            </a:r>
            <a:r>
              <a:rPr lang="pt-BR" sz="3600" dirty="0" err="1"/>
              <a:t>Workowski</a:t>
            </a:r>
            <a:r>
              <a:rPr lang="pt-BR" sz="3600" dirty="0"/>
              <a:t> 2021)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03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ECEC8-EC9A-FC73-5C87-92DD64F7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586432"/>
            <a:ext cx="9609666" cy="2243668"/>
          </a:xfrm>
        </p:spPr>
        <p:txBody>
          <a:bodyPr/>
          <a:lstStyle/>
          <a:p>
            <a:pPr algn="ctr"/>
            <a:r>
              <a:rPr lang="pt-BR" b="1" dirty="0"/>
              <a:t>Analgésicos 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8E4572-EC28-8849-0175-34100AA67F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9929" y="1779494"/>
            <a:ext cx="11008659" cy="164950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j-lt"/>
              </a:rPr>
              <a:t>Estão entre as drogas mais usadas na prática médica, inclusive durante a gestação</a:t>
            </a:r>
            <a:r>
              <a:rPr lang="pt-BR" sz="2800" dirty="0">
                <a:latin typeface="+mj-lt"/>
              </a:rPr>
              <a:t>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87A178-B118-1B58-475E-B91334FD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7" y="4023162"/>
            <a:ext cx="9609670" cy="134912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j-lt"/>
              </a:rPr>
              <a:t>Importante que a prescrição respeite o  período gestacional com fim de garantir a segurança ao feto.</a:t>
            </a:r>
          </a:p>
        </p:txBody>
      </p:sp>
    </p:spTree>
    <p:extLst>
      <p:ext uri="{BB962C8B-B14F-4D97-AF65-F5344CB8AC3E}">
        <p14:creationId xmlns:p14="http://schemas.microsoft.com/office/powerpoint/2010/main" val="4248743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9D84CB4-672F-B57C-DD40-1A9B551D7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2331" y="215129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PARACETAMOL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345C52E-70CB-3A0B-08CF-7893EFC51C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2806" y="1547586"/>
            <a:ext cx="10466387" cy="4625975"/>
          </a:xfrm>
        </p:spPr>
        <p:txBody>
          <a:bodyPr>
            <a:normAutofit/>
          </a:bodyPr>
          <a:lstStyle/>
          <a:p>
            <a:r>
              <a:rPr lang="pt-BR" sz="3200" dirty="0"/>
              <a:t>Apesar de cruzar a barreira placentária, não parece causar efeitos teratogênicos nas doses normalmente utilizadas</a:t>
            </a:r>
          </a:p>
          <a:p>
            <a:pPr marL="0" indent="0">
              <a:buNone/>
            </a:pPr>
            <a:endParaRPr lang="pt-BR" sz="3200" dirty="0"/>
          </a:p>
          <a:p>
            <a:r>
              <a:rPr lang="pt-BR" sz="3200" dirty="0"/>
              <a:t>Fraca atividade anti-inflamatória,  apresenta uma incidência baixíssima de efeitos adversos quando utilizado nas doses terapêuticas recomendadas.</a:t>
            </a:r>
          </a:p>
          <a:p>
            <a:pPr marL="0" indent="0">
              <a:buNone/>
            </a:pPr>
            <a:endParaRPr lang="pt-BR" sz="3200" dirty="0"/>
          </a:p>
          <a:p>
            <a:r>
              <a:rPr lang="pt-BR" sz="3200" dirty="0"/>
              <a:t>Notadamente é uma droga segura e pode ser prescrita sem restrições durante toda a gestação.</a:t>
            </a: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D13B38-576A-6918-13A3-88583007650D}"/>
              </a:ext>
            </a:extLst>
          </p:cNvPr>
          <p:cNvSpPr/>
          <p:nvPr/>
        </p:nvSpPr>
        <p:spPr>
          <a:xfrm>
            <a:off x="3918857" y="322761"/>
            <a:ext cx="4362994" cy="8229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D1FA229-5E76-5273-8ED7-E4DC36EDA5F6}"/>
              </a:ext>
            </a:extLst>
          </p:cNvPr>
          <p:cNvSpPr/>
          <p:nvPr/>
        </p:nvSpPr>
        <p:spPr>
          <a:xfrm>
            <a:off x="1136469" y="5107577"/>
            <a:ext cx="10071462" cy="10728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9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2484100"/>
            <a:ext cx="11360800" cy="2302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pt-BR" sz="6600" b="1" dirty="0"/>
              <a:t>Pré-Natal: Restrições Terapêuticas</a:t>
            </a:r>
            <a:endParaRPr sz="6267" dirty="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4878099"/>
            <a:ext cx="11360800" cy="15585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r"/>
            <a:endParaRPr lang="pt-BR" sz="6000" dirty="0">
              <a:latin typeface="Monotype Corsiva" panose="03010101010201010101" pitchFamily="66" charset="0"/>
            </a:endParaRPr>
          </a:p>
          <a:p>
            <a:pPr marL="0" indent="0" algn="r"/>
            <a:endParaRPr dirty="0"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E31BE-2727-0E9F-52C8-12FD4BC0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DIPIRONA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0CE78-FD14-C8F9-D548-E4B7FB91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Ação similar à do paracetamol, mas com maior ação anti-inflamatória.</a:t>
            </a:r>
          </a:p>
          <a:p>
            <a:endParaRPr lang="pt-BR" sz="3200" dirty="0"/>
          </a:p>
          <a:p>
            <a:r>
              <a:rPr lang="pt-BR" sz="3200" dirty="0"/>
              <a:t>Estudos não mostraram efeitos teratogênicos.</a:t>
            </a:r>
          </a:p>
          <a:p>
            <a:pPr marL="0" indent="0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Retirada dos EUA e de alguns países da Europa devido ao risco de agranulocitose. É amplamente utilizada no Brasil. 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1DE1B5-B4D7-22DD-1F5A-9A953A27D351}"/>
              </a:ext>
            </a:extLst>
          </p:cNvPr>
          <p:cNvSpPr/>
          <p:nvPr/>
        </p:nvSpPr>
        <p:spPr>
          <a:xfrm>
            <a:off x="4441372" y="558527"/>
            <a:ext cx="3670662" cy="9387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43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58470-9A86-57AD-09F3-16442DA9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815249"/>
            <a:ext cx="9609666" cy="841248"/>
          </a:xfrm>
        </p:spPr>
        <p:txBody>
          <a:bodyPr/>
          <a:lstStyle/>
          <a:p>
            <a:pPr algn="ctr"/>
            <a:r>
              <a:rPr lang="pt-BR" dirty="0"/>
              <a:t>Analgésicos </a:t>
            </a:r>
            <a:r>
              <a:rPr lang="pt-BR" dirty="0" err="1"/>
              <a:t>Opióides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2897E3-918D-3CE4-38DD-F614051B9CB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50715" y="2034988"/>
            <a:ext cx="9609668" cy="1294323"/>
          </a:xfrm>
        </p:spPr>
        <p:txBody>
          <a:bodyPr>
            <a:normAutofit/>
          </a:bodyPr>
          <a:lstStyle/>
          <a:p>
            <a:pPr algn="ctr"/>
            <a:endParaRPr lang="pt-BR" sz="3200" dirty="0"/>
          </a:p>
          <a:p>
            <a:pPr algn="ctr"/>
            <a:r>
              <a:rPr lang="pt-BR" sz="5100" b="1" dirty="0"/>
              <a:t>Morfina e </a:t>
            </a:r>
            <a:r>
              <a:rPr lang="pt-BR" sz="5100" b="1" dirty="0" err="1"/>
              <a:t>Meperidina</a:t>
            </a:r>
            <a:endParaRPr lang="pt-BR" sz="5100" b="1" dirty="0"/>
          </a:p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71B1E7-6674-1D44-5907-4F5B3AA9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5" y="3689247"/>
            <a:ext cx="9609670" cy="2621905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lvl="1" algn="ctr"/>
            <a:r>
              <a:rPr lang="pt-BR" sz="3200" dirty="0">
                <a:solidFill>
                  <a:schemeClr val="tx1"/>
                </a:solidFill>
              </a:rPr>
              <a:t>Efeito teratogênico não confirmado quando usado em animais; </a:t>
            </a:r>
          </a:p>
          <a:p>
            <a:pPr lvl="1" algn="ctr"/>
            <a:endParaRPr lang="pt-BR" sz="3200" dirty="0">
              <a:solidFill>
                <a:schemeClr val="tx1"/>
              </a:solidFill>
            </a:endParaRPr>
          </a:p>
          <a:p>
            <a:pPr lvl="1" algn="ctr"/>
            <a:r>
              <a:rPr lang="pt-BR" sz="3200" dirty="0">
                <a:solidFill>
                  <a:schemeClr val="tx1"/>
                </a:solidFill>
              </a:rPr>
              <a:t>Seguro quando usado por curto tempo, no ciclo </a:t>
            </a:r>
            <a:r>
              <a:rPr lang="pt-BR" sz="3200" dirty="0" err="1">
                <a:solidFill>
                  <a:schemeClr val="tx1"/>
                </a:solidFill>
              </a:rPr>
              <a:t>grávidico</a:t>
            </a:r>
            <a:r>
              <a:rPr lang="pt-BR" sz="3200" dirty="0">
                <a:solidFill>
                  <a:schemeClr val="tx1"/>
                </a:solidFill>
              </a:rPr>
              <a:t>;</a:t>
            </a:r>
          </a:p>
          <a:p>
            <a:pPr lvl="1" algn="ctr"/>
            <a:endParaRPr lang="pt-BR" sz="3200" dirty="0">
              <a:solidFill>
                <a:schemeClr val="tx1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72C7A8F-00A4-D6C9-A10D-EF512431C1EE}"/>
              </a:ext>
            </a:extLst>
          </p:cNvPr>
          <p:cNvSpPr/>
          <p:nvPr/>
        </p:nvSpPr>
        <p:spPr>
          <a:xfrm>
            <a:off x="3265714" y="836023"/>
            <a:ext cx="5734595" cy="8390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03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8C640E-D50A-D48E-DADF-E0B41581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" y="0"/>
            <a:ext cx="2465296" cy="19688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B05570-605F-ABB1-78F3-6B20E6F6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82" y="358961"/>
            <a:ext cx="9789458" cy="1759945"/>
          </a:xfrm>
        </p:spPr>
        <p:txBody>
          <a:bodyPr/>
          <a:lstStyle/>
          <a:p>
            <a:r>
              <a:rPr lang="pt-BR" dirty="0"/>
              <a:t>          </a:t>
            </a:r>
            <a:r>
              <a:rPr lang="pt-BR" sz="3600" dirty="0"/>
              <a:t> Principais Riscos da Prescrição dos </a:t>
            </a:r>
            <a:r>
              <a:rPr lang="pt-BR" sz="3600" dirty="0" err="1"/>
              <a:t>Opióides</a:t>
            </a:r>
            <a:endParaRPr lang="pt-BR" sz="3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B783F2-6B12-C039-5816-FCDAD66F73C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2236" y="2477867"/>
            <a:ext cx="10632141" cy="1470792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Uso de </a:t>
            </a:r>
            <a:r>
              <a:rPr lang="pt-BR" sz="3200" dirty="0" err="1"/>
              <a:t>opiódes</a:t>
            </a:r>
            <a:r>
              <a:rPr lang="pt-BR" sz="3200" dirty="0"/>
              <a:t> em doses altas,  pode levar à depressão respiratória no recém-nascido quando usado próximo ao parto.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51AC0F-88CB-3463-7AE6-7C4F8983A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470" y="4551208"/>
            <a:ext cx="9609670" cy="1759945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Uso crônico induz  síndrome de abstinência no recém-nascido.</a:t>
            </a:r>
          </a:p>
        </p:txBody>
      </p:sp>
    </p:spTree>
    <p:extLst>
      <p:ext uri="{BB962C8B-B14F-4D97-AF65-F5344CB8AC3E}">
        <p14:creationId xmlns:p14="http://schemas.microsoft.com/office/powerpoint/2010/main" val="3298050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DEC05565-34A4-9BD0-823E-42763362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982133"/>
            <a:ext cx="9592732" cy="1868643"/>
          </a:xfrm>
        </p:spPr>
        <p:txBody>
          <a:bodyPr/>
          <a:lstStyle/>
          <a:p>
            <a:r>
              <a:rPr lang="pt-BR" b="1" spc="300" dirty="0"/>
              <a:t>ANTI-INFLAMATÓRIOS NÃO HORMONAIS</a:t>
            </a:r>
            <a:br>
              <a:rPr lang="pt-BR" b="1" spc="300" dirty="0"/>
            </a:br>
            <a:br>
              <a:rPr lang="pt-BR" b="1" spc="300" dirty="0"/>
            </a:br>
            <a:endParaRPr lang="pt-BR" sz="2400" b="1" spc="300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DEBA4A6-0219-66E2-E1DD-5A3D6FFD2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872" y="2115670"/>
            <a:ext cx="10714617" cy="34747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>
                <a:latin typeface="+mj-lt"/>
              </a:rPr>
              <a:t>Promove o bloqueio da síntese de prostaglandinas por inibição da enzima </a:t>
            </a:r>
            <a:r>
              <a:rPr lang="pt-BR" sz="3600" b="1" dirty="0" err="1">
                <a:latin typeface="+mj-lt"/>
              </a:rPr>
              <a:t>cicloxigenase</a:t>
            </a:r>
            <a:r>
              <a:rPr lang="pt-BR" sz="3600" b="1" dirty="0">
                <a:latin typeface="+mj-lt"/>
              </a:rPr>
              <a:t>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278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A28EC-3E52-596B-9E18-960CD1547B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8903" y="691356"/>
            <a:ext cx="10515600" cy="5475288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dirty="0"/>
              <a:t>                A diminuição da prostaglandina E2 (PGE2 );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Produz constrição do ducto arterioso, podendo levar a </a:t>
            </a:r>
            <a:r>
              <a:rPr lang="pt-BR" sz="3200" b="1" dirty="0">
                <a:solidFill>
                  <a:schemeClr val="tx1"/>
                </a:solidFill>
              </a:rPr>
              <a:t>hipertensão pulmonar primária no recém-nascido;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Diminuição do fluxo sanguíneo renal; </a:t>
            </a:r>
          </a:p>
          <a:p>
            <a:pPr marL="457200" lvl="1" indent="0" algn="just">
              <a:buNone/>
            </a:pPr>
            <a:endParaRPr lang="pt-BR" sz="32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Diminuição  da produção de líquido amniótico;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3200" dirty="0" err="1">
                <a:solidFill>
                  <a:schemeClr val="tx1"/>
                </a:solidFill>
              </a:rPr>
              <a:t>Oligoâmnio</a:t>
            </a:r>
            <a:endParaRPr lang="pt-BR" sz="32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BCE0C90-55C3-505F-F3A9-3AA8704EC880}"/>
              </a:ext>
            </a:extLst>
          </p:cNvPr>
          <p:cNvSpPr/>
          <p:nvPr/>
        </p:nvSpPr>
        <p:spPr>
          <a:xfrm>
            <a:off x="2262051" y="483325"/>
            <a:ext cx="7667897" cy="7968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71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1907A0D-12B8-D460-3889-A623AAF2AB9C}"/>
              </a:ext>
            </a:extLst>
          </p:cNvPr>
          <p:cNvSpPr/>
          <p:nvPr/>
        </p:nvSpPr>
        <p:spPr>
          <a:xfrm>
            <a:off x="2196353" y="3209365"/>
            <a:ext cx="8229600" cy="187362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/>
                </a:solidFill>
              </a:rPr>
              <a:t>Deve ser evitado na segunda metade da gestação.</a:t>
            </a:r>
          </a:p>
          <a:p>
            <a:pPr algn="ctr"/>
            <a:r>
              <a:rPr lang="pt-BR" sz="3200" dirty="0">
                <a:solidFill>
                  <a:schemeClr val="tx1"/>
                </a:solidFill>
              </a:rPr>
              <a:t>Fechamento precoce do Ducto Arterioso fetal.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F112507-8D3A-A1DC-4FF7-A5D5066460B7}"/>
              </a:ext>
            </a:extLst>
          </p:cNvPr>
          <p:cNvSpPr/>
          <p:nvPr/>
        </p:nvSpPr>
        <p:spPr>
          <a:xfrm>
            <a:off x="3155576" y="1470212"/>
            <a:ext cx="5880847" cy="8247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187980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C1B04-4EA2-6976-54FB-89E8F696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05" y="376518"/>
            <a:ext cx="9872333" cy="2411506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b="1" dirty="0"/>
              <a:t>AINH</a:t>
            </a:r>
            <a:r>
              <a:rPr lang="pt-BR" dirty="0"/>
              <a:t>: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INIBIDORES DA CICLOOXIGENASE 2 (COX 2)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4FCF15-9E7F-99ED-382A-5C4A23AF1B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4551" y="1635161"/>
            <a:ext cx="10639313" cy="2710927"/>
          </a:xfrm>
        </p:spPr>
        <p:txBody>
          <a:bodyPr>
            <a:normAutofit/>
          </a:bodyPr>
          <a:lstStyle/>
          <a:p>
            <a:pPr algn="just"/>
            <a:endParaRPr lang="pt-BR" sz="28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51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DBFED0-CAC8-F97D-37F9-694AF93F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288" y="2990624"/>
            <a:ext cx="10510223" cy="1639945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FF000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0000"/>
                </a:solidFill>
              </a:rPr>
              <a:t>Deve ser evitados na gravidez.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0000"/>
                </a:solidFill>
              </a:rPr>
              <a:t>Não há dados suficientes sobre a sua segurança na gravidez.</a:t>
            </a:r>
          </a:p>
          <a:p>
            <a:pPr lvl="1" algn="just"/>
            <a:endParaRPr lang="pt-BR" sz="24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691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77014A3-116F-7D85-BBBE-A1C17E7E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5" y="2359271"/>
            <a:ext cx="9609668" cy="1468800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4400" b="1" dirty="0"/>
            </a:br>
            <a:br>
              <a:rPr lang="pt-BR" sz="4400" b="1" dirty="0"/>
            </a:br>
            <a:r>
              <a:rPr lang="pt-BR" sz="4400" b="1" dirty="0"/>
              <a:t>ANTI-HISTAMINICOS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4E048F-7A6D-3D6D-5099-3DF5C24B8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5" y="3391280"/>
            <a:ext cx="10013105" cy="2643759"/>
          </a:xfrm>
        </p:spPr>
        <p:txBody>
          <a:bodyPr>
            <a:normAutofit/>
          </a:bodyPr>
          <a:lstStyle/>
          <a:p>
            <a:pPr algn="ctr"/>
            <a:endParaRPr lang="pt-BR" sz="2000" b="1" dirty="0"/>
          </a:p>
          <a:p>
            <a:pPr marL="0" indent="0" algn="ctr">
              <a:buNone/>
            </a:pPr>
            <a:endParaRPr lang="pt-BR" sz="2000" b="1" dirty="0"/>
          </a:p>
          <a:p>
            <a:pPr algn="ctr"/>
            <a:endParaRPr lang="pt-BR" sz="2800" dirty="0"/>
          </a:p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EA5188B-2CB1-9CB3-CC36-61C3C7365BEE}"/>
              </a:ext>
            </a:extLst>
          </p:cNvPr>
          <p:cNvSpPr/>
          <p:nvPr/>
        </p:nvSpPr>
        <p:spPr>
          <a:xfrm>
            <a:off x="3158822" y="2815046"/>
            <a:ext cx="5564778" cy="12279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0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9C3B1C8-6052-1908-1B16-57330AB7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51" y="535690"/>
            <a:ext cx="9601196" cy="1303867"/>
          </a:xfrm>
        </p:spPr>
        <p:txBody>
          <a:bodyPr/>
          <a:lstStyle/>
          <a:p>
            <a:r>
              <a:rPr lang="pt-BR" dirty="0"/>
              <a:t>Bloqueadores H1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7AC17F2-A6EA-7773-BC57-2BEFF3044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1430" y="796066"/>
            <a:ext cx="1635163" cy="1043492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A76CBC6-60FF-D87D-BAEF-ECA577C1A0A6}"/>
              </a:ext>
            </a:extLst>
          </p:cNvPr>
          <p:cNvSpPr/>
          <p:nvPr/>
        </p:nvSpPr>
        <p:spPr>
          <a:xfrm>
            <a:off x="1295402" y="1489934"/>
            <a:ext cx="9323294" cy="4705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</a:rPr>
              <a:t>Metanálise</a:t>
            </a:r>
            <a:r>
              <a:rPr lang="pt-BR" sz="2400" dirty="0">
                <a:solidFill>
                  <a:schemeClr val="tx1"/>
                </a:solidFill>
              </a:rPr>
              <a:t> com 200.000 gestantes expostas a anti-histamínicos bloqueadores dos receptores H1, não evidenciou aumento do risco teratogênico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Clorfeniramina</a:t>
            </a:r>
            <a:r>
              <a:rPr lang="pt-BR" sz="2400" b="1" dirty="0">
                <a:solidFill>
                  <a:schemeClr val="tx1"/>
                </a:solidFill>
              </a:rPr>
              <a:t> -1ª geração: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Maleato de </a:t>
            </a:r>
            <a:r>
              <a:rPr lang="pt-BR" sz="2400" dirty="0" err="1">
                <a:solidFill>
                  <a:schemeClr val="tx1"/>
                </a:solidFill>
              </a:rPr>
              <a:t>clorfeniramina</a:t>
            </a:r>
            <a:endParaRPr lang="pt-BR" sz="2400" dirty="0">
              <a:solidFill>
                <a:schemeClr val="tx1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</a:rPr>
              <a:t>Desclorfeniramina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Loratadina</a:t>
            </a:r>
            <a:r>
              <a:rPr lang="pt-BR" sz="2400" b="1" dirty="0">
                <a:solidFill>
                  <a:schemeClr val="tx1"/>
                </a:solidFill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Cetirizina</a:t>
            </a:r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1" dirty="0" err="1">
                <a:solidFill>
                  <a:schemeClr val="tx1"/>
                </a:solidFill>
              </a:rPr>
              <a:t>Astemizol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C8182DE5-478C-8CEF-1779-D45A56692C05}"/>
              </a:ext>
            </a:extLst>
          </p:cNvPr>
          <p:cNvSpPr/>
          <p:nvPr/>
        </p:nvSpPr>
        <p:spPr>
          <a:xfrm>
            <a:off x="3625327" y="4964852"/>
            <a:ext cx="75304" cy="7637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05DD188-8540-8EF7-DD68-9B0C888A04CC}"/>
              </a:ext>
            </a:extLst>
          </p:cNvPr>
          <p:cNvSpPr/>
          <p:nvPr/>
        </p:nvSpPr>
        <p:spPr>
          <a:xfrm>
            <a:off x="2692326" y="5040630"/>
            <a:ext cx="3468443" cy="54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2ª geração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DF12042-F457-4627-2A1D-8F3310FF6BBF}"/>
              </a:ext>
            </a:extLst>
          </p:cNvPr>
          <p:cNvSpPr/>
          <p:nvPr/>
        </p:nvSpPr>
        <p:spPr>
          <a:xfrm>
            <a:off x="6489996" y="4797910"/>
            <a:ext cx="3585882" cy="114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</a:t>
            </a:r>
            <a:r>
              <a:rPr lang="pt-BR" sz="2400" b="1" i="0" dirty="0">
                <a:solidFill>
                  <a:schemeClr val="tx1"/>
                </a:solidFill>
                <a:effectLst/>
              </a:rPr>
              <a:t>onsiderados os anti-histamínicos de escolha na gravidez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1ED410D5-9598-A90B-1AFA-97AD068417D6}"/>
              </a:ext>
            </a:extLst>
          </p:cNvPr>
          <p:cNvCxnSpPr>
            <a:cxnSpLocks/>
          </p:cNvCxnSpPr>
          <p:nvPr/>
        </p:nvCxnSpPr>
        <p:spPr>
          <a:xfrm>
            <a:off x="5164343" y="5361343"/>
            <a:ext cx="1151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25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6341C7-1B6D-C04B-CFB0-5BD2F6F7C3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8457" y="596900"/>
            <a:ext cx="11196638" cy="5664200"/>
          </a:xfrm>
        </p:spPr>
        <p:txBody>
          <a:bodyPr/>
          <a:lstStyle/>
          <a:p>
            <a:endParaRPr lang="pt-BR" sz="2800" b="1" dirty="0"/>
          </a:p>
          <a:p>
            <a:pPr marL="0" indent="0">
              <a:buNone/>
            </a:pPr>
            <a:r>
              <a:rPr lang="pt-BR" sz="3600" b="1" dirty="0" err="1"/>
              <a:t>Prometazina</a:t>
            </a:r>
            <a:r>
              <a:rPr lang="pt-BR" sz="3600" b="1" dirty="0"/>
              <a:t> </a:t>
            </a:r>
          </a:p>
          <a:p>
            <a:pPr lvl="1"/>
            <a:endParaRPr lang="pt-BR" sz="2800" dirty="0"/>
          </a:p>
          <a:p>
            <a:pPr lvl="1"/>
            <a:r>
              <a:rPr lang="pt-BR" sz="3200" dirty="0"/>
              <a:t>Não considerada </a:t>
            </a:r>
            <a:r>
              <a:rPr lang="pt-BR" sz="3200" b="1" dirty="0"/>
              <a:t>teratogênica</a:t>
            </a:r>
            <a:r>
              <a:rPr lang="pt-BR" sz="3200" dirty="0"/>
              <a:t>, mesmo quando usada no primeiro trimestre;</a:t>
            </a:r>
          </a:p>
          <a:p>
            <a:pPr lvl="1"/>
            <a:endParaRPr lang="pt-BR" sz="3200" dirty="0"/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Usada próximo ao período do parto,  atravessa a placenta rapidamente, havendo relatos de depressão respiratória no neonato.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71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AB201-D027-F2A2-DC03-82B356E4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Norma 1595/2000 do CFM e Resolução RDB96/2008 da Anvisa: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6A1399-6E0E-5E77-EECA-1100537B766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pt-BR" dirty="0"/>
              <a:t>Declaro que não tenho nenhum conflito de interesse nesta aula.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68DFEB-6000-B15D-0F81-1F8AB5092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786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2D463-CE5D-A5BF-FB14-959DAE20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034" y="-772765"/>
            <a:ext cx="10515600" cy="2852737"/>
          </a:xfrm>
        </p:spPr>
        <p:txBody>
          <a:bodyPr>
            <a:normAutofit/>
          </a:bodyPr>
          <a:lstStyle/>
          <a:p>
            <a:r>
              <a:rPr lang="pt-BR" sz="4400" b="1" dirty="0"/>
              <a:t>ANTIFÚNGICOS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E67AC4-9F1A-6DA9-8A33-97C41680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37472"/>
            <a:ext cx="10515600" cy="1858309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Frequentemente prescrito durante o período gestacional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6A94130-99A3-5BED-6010-075A012C9EBD}"/>
              </a:ext>
            </a:extLst>
          </p:cNvPr>
          <p:cNvSpPr/>
          <p:nvPr/>
        </p:nvSpPr>
        <p:spPr>
          <a:xfrm>
            <a:off x="3731805" y="1348912"/>
            <a:ext cx="4158161" cy="86214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65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CB1E4B1-C1AB-F126-C3BF-D5072ACF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51826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ANTIFÚNGICOS TÓPICOS VAGINAIS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7C71EED-A17D-1D13-16C9-414B5C8CB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210" y="1954306"/>
            <a:ext cx="10172699" cy="46042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sz="3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b="1" dirty="0" err="1"/>
              <a:t>Nistatina</a:t>
            </a:r>
            <a:endParaRPr lang="pt-BR" sz="3600" b="1" dirty="0"/>
          </a:p>
          <a:p>
            <a:pPr lvl="1">
              <a:buFont typeface="Wingdings" panose="05000000000000000000" pitchFamily="2" charset="2"/>
              <a:buChar char="§"/>
            </a:pPr>
            <a:endParaRPr lang="pt-BR" sz="3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400" dirty="0"/>
              <a:t>Seguro na gravidez</a:t>
            </a:r>
            <a:r>
              <a:rPr lang="pt-BR" sz="3400" b="1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400" dirty="0"/>
              <a:t>Via oral e/ou vaginal</a:t>
            </a:r>
          </a:p>
          <a:p>
            <a:endParaRPr lang="pt-BR" sz="36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50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DDE4A-DB20-D1F5-7313-C8BD1F60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pPr algn="ctr"/>
            <a:r>
              <a:rPr lang="pt-BR" dirty="0"/>
              <a:t>Derivados imidazólicos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AE74A-41E7-64CB-F361-222ED9CD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600" b="1" dirty="0" err="1"/>
              <a:t>Clotrimazol</a:t>
            </a:r>
            <a:r>
              <a:rPr lang="pt-BR" sz="3600" b="1" dirty="0"/>
              <a:t> , </a:t>
            </a:r>
            <a:r>
              <a:rPr lang="pt-BR" sz="3600" b="1" dirty="0" err="1"/>
              <a:t>Miconazol</a:t>
            </a:r>
            <a:endParaRPr lang="pt-BR" sz="3600" b="1" dirty="0"/>
          </a:p>
          <a:p>
            <a:pPr lvl="1"/>
            <a:endParaRPr lang="pt-BR" sz="3400" dirty="0"/>
          </a:p>
          <a:p>
            <a:pPr lvl="1"/>
            <a:r>
              <a:rPr lang="pt-BR" sz="3400" dirty="0"/>
              <a:t>Medicamentos de escolha para tratamento da candidíase na mulher grávida</a:t>
            </a:r>
          </a:p>
          <a:p>
            <a:pPr lvl="1"/>
            <a:endParaRPr lang="pt-BR" sz="3400" dirty="0"/>
          </a:p>
          <a:p>
            <a:pPr lvl="1"/>
            <a:r>
              <a:rPr lang="pt-BR" sz="3400" dirty="0"/>
              <a:t>Sem potencial </a:t>
            </a:r>
            <a:r>
              <a:rPr lang="pt-BR" sz="3400" dirty="0" err="1"/>
              <a:t>embriotóxico</a:t>
            </a:r>
            <a:r>
              <a:rPr lang="pt-BR" sz="3400" dirty="0"/>
              <a:t> em modelos animais,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975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09A59-DA7F-AD53-3203-609CE1257A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3954" y="574766"/>
            <a:ext cx="11234057" cy="5721531"/>
          </a:xfrm>
        </p:spPr>
        <p:txBody>
          <a:bodyPr/>
          <a:lstStyle/>
          <a:p>
            <a:pPr marL="0" indent="0">
              <a:buNone/>
            </a:pPr>
            <a:r>
              <a:rPr lang="pt-BR" sz="3800" b="1" dirty="0"/>
              <a:t>Cetoconazol </a:t>
            </a:r>
          </a:p>
          <a:p>
            <a:pPr lvl="1"/>
            <a:endParaRPr lang="pt-BR" sz="3100" dirty="0">
              <a:latin typeface="+mj-lt"/>
            </a:endParaRPr>
          </a:p>
          <a:p>
            <a:pPr lvl="1"/>
            <a:r>
              <a:rPr lang="pt-BR" sz="3200" b="1" dirty="0">
                <a:latin typeface="+mj-lt"/>
              </a:rPr>
              <a:t>Opção de terceira linha na gestação, com evidência escassa;</a:t>
            </a:r>
          </a:p>
          <a:p>
            <a:pPr lvl="1"/>
            <a:endParaRPr lang="pt-BR" sz="3200" b="1" dirty="0">
              <a:latin typeface="+mj-lt"/>
            </a:endParaRPr>
          </a:p>
          <a:p>
            <a:pPr lvl="1"/>
            <a:endParaRPr lang="pt-BR" sz="3200" b="1" dirty="0">
              <a:latin typeface="+mj-lt"/>
            </a:endParaRPr>
          </a:p>
          <a:p>
            <a:pPr lvl="1"/>
            <a:r>
              <a:rPr lang="pt-BR" sz="3200" b="1" dirty="0">
                <a:latin typeface="+mj-lt"/>
              </a:rPr>
              <a:t>Não há relatos de efeitos adversos nos recém-nascidos com a sua utilização tópica  pela grávida. </a:t>
            </a:r>
            <a:endParaRPr lang="pt-BR" sz="3200" b="1" dirty="0">
              <a:solidFill>
                <a:srgbClr val="FFFF00"/>
              </a:solidFill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904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4C914D-6224-03CC-57A6-2E2B22B7AD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1268" y="1645920"/>
            <a:ext cx="9601200" cy="440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Anfotericina B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Presentes em associações em creme vaginais;</a:t>
            </a:r>
          </a:p>
          <a:p>
            <a:pPr lvl="1"/>
            <a:endParaRPr lang="pt-BR" sz="3200" dirty="0"/>
          </a:p>
          <a:p>
            <a:pPr lvl="1"/>
            <a:r>
              <a:rPr lang="pt-BR" sz="3200" dirty="0"/>
              <a:t>Uso  durante a gestação não  apresentou desfechos adversos.</a:t>
            </a:r>
          </a:p>
          <a:p>
            <a:endParaRPr lang="pt-BR" sz="2800" b="1" dirty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78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7C7CE-BC86-56EE-1759-0B6B7E320A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180250"/>
            <a:ext cx="9601200" cy="1303338"/>
          </a:xfrm>
        </p:spPr>
        <p:txBody>
          <a:bodyPr/>
          <a:lstStyle/>
          <a:p>
            <a:pPr algn="ctr"/>
            <a:r>
              <a:rPr lang="pt-BR" b="1" dirty="0"/>
              <a:t>Antifúngicos Orais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8814A3-079E-5D7B-A1F4-B4EC95E9DA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6211" y="1483588"/>
            <a:ext cx="9640389" cy="5226050"/>
          </a:xfrm>
        </p:spPr>
        <p:txBody>
          <a:bodyPr>
            <a:normAutofit/>
          </a:bodyPr>
          <a:lstStyle/>
          <a:p>
            <a:endParaRPr lang="pt-BR" sz="3200" b="1" dirty="0"/>
          </a:p>
          <a:p>
            <a:pPr algn="ctr"/>
            <a:r>
              <a:rPr lang="pt-BR" sz="3200" b="1" dirty="0"/>
              <a:t>FLUCONAZOL</a:t>
            </a:r>
          </a:p>
          <a:p>
            <a:endParaRPr lang="pt-BR" sz="3200" b="1" dirty="0"/>
          </a:p>
          <a:p>
            <a:pPr algn="ctr"/>
            <a:r>
              <a:rPr lang="pt-BR" sz="3200" b="1" dirty="0"/>
              <a:t>ITRACONAZOL</a:t>
            </a:r>
          </a:p>
          <a:p>
            <a:endParaRPr lang="pt-BR" sz="3200" b="1" dirty="0"/>
          </a:p>
          <a:p>
            <a:pPr algn="ctr"/>
            <a:r>
              <a:rPr lang="pt-BR" sz="3200" b="1" dirty="0"/>
              <a:t> CETOCONAZOL</a:t>
            </a:r>
          </a:p>
          <a:p>
            <a:pPr lvl="1"/>
            <a:endParaRPr lang="pt-BR" sz="2800" dirty="0"/>
          </a:p>
          <a:p>
            <a:pPr lvl="1"/>
            <a:endParaRPr lang="pt-BR" sz="2800" dirty="0"/>
          </a:p>
          <a:p>
            <a:pPr marL="914400" lvl="2" indent="0">
              <a:buNone/>
            </a:pPr>
            <a:endParaRPr lang="pt-BR" sz="2000" b="1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870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8E97E1A-54E7-F624-1F1F-F9B063423415}"/>
              </a:ext>
            </a:extLst>
          </p:cNvPr>
          <p:cNvSpPr/>
          <p:nvPr/>
        </p:nvSpPr>
        <p:spPr>
          <a:xfrm>
            <a:off x="923365" y="457200"/>
            <a:ext cx="10415195" cy="56039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Malformações observadas quando usado na gestação: </a:t>
            </a:r>
          </a:p>
          <a:p>
            <a:pPr lvl="2"/>
            <a:r>
              <a:rPr lang="pt-BR" sz="3200" dirty="0" err="1">
                <a:solidFill>
                  <a:schemeClr val="tx1"/>
                </a:solidFill>
              </a:rPr>
              <a:t>Braquicefalia</a:t>
            </a:r>
            <a:r>
              <a:rPr lang="pt-BR" sz="3200" dirty="0">
                <a:solidFill>
                  <a:schemeClr val="tx1"/>
                </a:solidFill>
              </a:rPr>
              <a:t>, </a:t>
            </a:r>
            <a:r>
              <a:rPr lang="pt-BR" sz="3200" dirty="0" err="1">
                <a:solidFill>
                  <a:schemeClr val="tx1"/>
                </a:solidFill>
              </a:rPr>
              <a:t>fáscies</a:t>
            </a:r>
            <a:r>
              <a:rPr lang="pt-BR" sz="3200" dirty="0">
                <a:solidFill>
                  <a:schemeClr val="tx1"/>
                </a:solidFill>
              </a:rPr>
              <a:t> anormais, fenda palatina e cardiopatia   congênita (quando usado em dose de 400 mg)                    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   Risco  de abortamento e malformações, quando usado em  doses menores  e repetidas ( </a:t>
            </a:r>
            <a:r>
              <a:rPr lang="pt-BR" sz="3200" dirty="0" err="1">
                <a:solidFill>
                  <a:schemeClr val="tx1"/>
                </a:solidFill>
              </a:rPr>
              <a:t>Budani</a:t>
            </a:r>
            <a:r>
              <a:rPr lang="pt-BR" sz="3200" dirty="0">
                <a:solidFill>
                  <a:schemeClr val="tx1"/>
                </a:solidFill>
              </a:rPr>
              <a:t> 2021)</a:t>
            </a:r>
          </a:p>
          <a:p>
            <a:pPr marL="914400" lvl="2" indent="0">
              <a:buNone/>
            </a:pPr>
            <a:endParaRPr lang="pt-B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11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FCFF1-0855-D153-67A0-D4E0FF6B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Antifúngicos Orais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7280D26-FEA8-F0F5-BFF1-70BD301899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1709" y="2166239"/>
            <a:ext cx="3194581" cy="3670110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5611FF3-87A3-152F-8460-22D7614B5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6289" y="842682"/>
            <a:ext cx="6690581" cy="5334281"/>
          </a:xfrm>
        </p:spPr>
        <p:txBody>
          <a:bodyPr>
            <a:normAutofit/>
          </a:bodyPr>
          <a:lstStyle/>
          <a:p>
            <a:endParaRPr lang="pt-BR" sz="2800" b="1" dirty="0">
              <a:solidFill>
                <a:srgbClr val="232323"/>
              </a:solidFill>
            </a:endParaRPr>
          </a:p>
          <a:p>
            <a:endParaRPr lang="pt-BR" b="1" dirty="0">
              <a:solidFill>
                <a:srgbClr val="232323"/>
              </a:solidFill>
            </a:endParaRPr>
          </a:p>
          <a:p>
            <a:r>
              <a:rPr lang="pt-BR" sz="3600" b="1" dirty="0">
                <a:solidFill>
                  <a:srgbClr val="232323"/>
                </a:solidFill>
              </a:rPr>
              <a:t>Dados os riscos de toxicidade fetal, o uso de qualquer agente </a:t>
            </a:r>
            <a:r>
              <a:rPr lang="pt-BR" sz="3600" b="1" dirty="0" err="1">
                <a:solidFill>
                  <a:srgbClr val="232323"/>
                </a:solidFill>
              </a:rPr>
              <a:t>azólico</a:t>
            </a:r>
            <a:r>
              <a:rPr lang="pt-BR" sz="3600" b="1" dirty="0">
                <a:solidFill>
                  <a:srgbClr val="232323"/>
                </a:solidFill>
              </a:rPr>
              <a:t> por via oral durante a gravidez, deve ser cuidadosamente avaliado com base na relação risco-benefício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77628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702A1AC-1C94-D07E-0CB9-5AC36CE4B5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3589" y="229756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Psicotrópico na gestação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79CCFC-AD4B-DA9F-D452-D6138DFF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88" y="772772"/>
            <a:ext cx="2376742" cy="18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3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4F07A175-320E-D963-9CAE-0343A3C16FF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92777" y="982662"/>
            <a:ext cx="10436225" cy="566633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600" b="1" dirty="0">
                <a:latin typeface="+mj-lt"/>
              </a:rPr>
              <a:t>Um dilema para médico, gestante e família quando da sua prescrição</a:t>
            </a:r>
            <a:r>
              <a:rPr lang="pt-BR" sz="3600" dirty="0"/>
              <a:t>;</a:t>
            </a:r>
          </a:p>
          <a:p>
            <a:endParaRPr lang="pt-BR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600" b="1" dirty="0"/>
              <a:t>35% das mulheres, em culturas ocidentais, fazem uso de psicofármacos durante a gestação.</a:t>
            </a:r>
          </a:p>
          <a:p>
            <a:endParaRPr lang="pt-BR" sz="3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600" b="1" dirty="0"/>
              <a:t>Alta prevalência de doenças psiquiátricas em mulheres durante a idade fértil.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6339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90D903D-1B6A-8873-E86E-2A236CC54028}"/>
              </a:ext>
            </a:extLst>
          </p:cNvPr>
          <p:cNvSpPr/>
          <p:nvPr/>
        </p:nvSpPr>
        <p:spPr>
          <a:xfrm>
            <a:off x="3097305" y="905437"/>
            <a:ext cx="5997389" cy="9144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spc="600" dirty="0"/>
              <a:t>TERATOGENIDADE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983169-3F34-9A26-A10B-282F6BB65ED8}"/>
              </a:ext>
            </a:extLst>
          </p:cNvPr>
          <p:cNvSpPr/>
          <p:nvPr/>
        </p:nvSpPr>
        <p:spPr>
          <a:xfrm>
            <a:off x="2169459" y="2958353"/>
            <a:ext cx="7978588" cy="155985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/>
              <a:t>Refere-se à capacidade de um fármaco causar anormalidade fetal, quando administrado à gestante </a:t>
            </a:r>
          </a:p>
        </p:txBody>
      </p:sp>
    </p:spTree>
    <p:extLst>
      <p:ext uri="{BB962C8B-B14F-4D97-AF65-F5344CB8AC3E}">
        <p14:creationId xmlns:p14="http://schemas.microsoft.com/office/powerpoint/2010/main" val="2572344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2994BD-E6CD-D48C-A9ED-0C17F8469A22}"/>
              </a:ext>
            </a:extLst>
          </p:cNvPr>
          <p:cNvSpPr/>
          <p:nvPr/>
        </p:nvSpPr>
        <p:spPr>
          <a:xfrm>
            <a:off x="535577" y="1750423"/>
            <a:ext cx="11338559" cy="39972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600" b="1" dirty="0">
                <a:solidFill>
                  <a:srgbClr val="C00000"/>
                </a:solidFill>
              </a:rPr>
              <a:t>A tomada de decisão na prescrição dos psicotrópicos na gestante vai depender, da gravidade da doença psiquiátrica materna e dos riscos que a ausência de tratamento acarreta para a própria gestante e o seu concepto</a:t>
            </a:r>
            <a:r>
              <a:rPr lang="pt-BR" sz="18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09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D0DB9-82B5-D15C-CE2C-9ED088E6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600" b="1" dirty="0"/>
            </a:br>
            <a:br>
              <a:rPr lang="pt-BR" sz="2400" b="1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36F197-3997-1231-AE05-C8A4F9083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674" y="4087934"/>
            <a:ext cx="9592732" cy="1532467"/>
          </a:xfrm>
        </p:spPr>
        <p:txBody>
          <a:bodyPr/>
          <a:lstStyle/>
          <a:p>
            <a:endParaRPr lang="pt-BR" b="1" dirty="0"/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39337B-ED50-E0BD-CFD4-4E99064907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2594" y="1302595"/>
            <a:ext cx="10318750" cy="4927875"/>
          </a:xfrm>
        </p:spPr>
        <p:txBody>
          <a:bodyPr>
            <a:normAutofit/>
          </a:bodyPr>
          <a:lstStyle/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1F6955-4C45-213A-50F6-71CDEA9B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931" y="938952"/>
            <a:ext cx="1861074" cy="140546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4576B-8A65-C82D-623A-63AE69EEB419}"/>
              </a:ext>
            </a:extLst>
          </p:cNvPr>
          <p:cNvSpPr/>
          <p:nvPr/>
        </p:nvSpPr>
        <p:spPr>
          <a:xfrm>
            <a:off x="1602644" y="2292251"/>
            <a:ext cx="8700744" cy="32631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1D3998-8122-784F-0F1F-01F05EAF3C33}"/>
              </a:ext>
            </a:extLst>
          </p:cNvPr>
          <p:cNvSpPr txBox="1"/>
          <p:nvPr/>
        </p:nvSpPr>
        <p:spPr>
          <a:xfrm>
            <a:off x="1757082" y="2365568"/>
            <a:ext cx="8175812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“O objetivo do tratamento durante a gestação é limitar a exposição aos psicofármacos pelo uso da mínima dose possível e do menor número possível de medicações, enquanto se consegue manter a saúde mental”. ( Manual de </a:t>
            </a:r>
            <a:r>
              <a:rPr lang="pt-BR" sz="2400" b="1" dirty="0" err="1"/>
              <a:t>Teratogênese</a:t>
            </a:r>
            <a:r>
              <a:rPr lang="pt-BR" sz="2400" b="1" dirty="0"/>
              <a:t> em Humanos – FEBRASGO </a:t>
            </a:r>
            <a:r>
              <a:rPr lang="pt-BR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16670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54C4F0D-615F-98CA-63BA-64CA8D9D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25" y="435284"/>
            <a:ext cx="9601196" cy="882527"/>
          </a:xfrm>
        </p:spPr>
        <p:txBody>
          <a:bodyPr/>
          <a:lstStyle/>
          <a:p>
            <a:pPr algn="ctr"/>
            <a:r>
              <a:rPr lang="pt-BR" b="1" dirty="0"/>
              <a:t>Benzodiazepínicos: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D956B6-921B-D8E6-2AB6-AA1FF481C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1730188"/>
            <a:ext cx="10336306" cy="4944932"/>
          </a:xfrm>
        </p:spPr>
        <p:txBody>
          <a:bodyPr>
            <a:normAutofit/>
          </a:bodyPr>
          <a:lstStyle/>
          <a:p>
            <a:r>
              <a:rPr lang="pt-BR" sz="2800" b="1" dirty="0"/>
              <a:t>Drogas prescritas com mais frequência para mulheres em idade reprodutiva</a:t>
            </a:r>
            <a:r>
              <a:rPr lang="pt-BR" sz="2800" dirty="0"/>
              <a:t>.</a:t>
            </a:r>
          </a:p>
          <a:p>
            <a:pPr lvl="1"/>
            <a:endParaRPr lang="pt-BR" sz="2400" dirty="0"/>
          </a:p>
          <a:p>
            <a:pPr lvl="1"/>
            <a:r>
              <a:rPr lang="pt-BR" sz="3200" b="1" dirty="0"/>
              <a:t>Benzodiazepínico: </a:t>
            </a:r>
          </a:p>
          <a:p>
            <a:pPr lvl="2"/>
            <a:r>
              <a:rPr lang="pt-BR" sz="3200" b="1" dirty="0">
                <a:latin typeface="+mj-lt"/>
              </a:rPr>
              <a:t>Longa ação  - Diazepan</a:t>
            </a:r>
          </a:p>
          <a:p>
            <a:pPr lvl="2"/>
            <a:r>
              <a:rPr lang="pt-BR" sz="3200" b="1" dirty="0">
                <a:latin typeface="+mj-lt"/>
              </a:rPr>
              <a:t> Média ação – </a:t>
            </a:r>
            <a:r>
              <a:rPr lang="pt-BR" sz="3200" b="1" dirty="0" err="1">
                <a:latin typeface="+mj-lt"/>
              </a:rPr>
              <a:t>Clonazepan</a:t>
            </a:r>
            <a:r>
              <a:rPr lang="pt-BR" sz="3200" b="1" dirty="0">
                <a:latin typeface="+mj-lt"/>
              </a:rPr>
              <a:t>, </a:t>
            </a:r>
            <a:r>
              <a:rPr lang="pt-BR" sz="3200" b="1" dirty="0" err="1">
                <a:latin typeface="+mj-lt"/>
              </a:rPr>
              <a:t>Lorazepan</a:t>
            </a:r>
            <a:endParaRPr lang="pt-BR" sz="3200" b="1" dirty="0">
              <a:latin typeface="+mj-lt"/>
            </a:endParaRPr>
          </a:p>
          <a:p>
            <a:pPr lvl="2"/>
            <a:r>
              <a:rPr lang="pt-BR" sz="3200" b="1" dirty="0">
                <a:latin typeface="+mj-lt"/>
              </a:rPr>
              <a:t> Curta ação – </a:t>
            </a:r>
            <a:r>
              <a:rPr lang="pt-BR" sz="3200" b="1" dirty="0" err="1">
                <a:latin typeface="+mj-lt"/>
              </a:rPr>
              <a:t>Alprazolan</a:t>
            </a:r>
            <a:r>
              <a:rPr lang="pt-BR" sz="3200" b="1" dirty="0">
                <a:latin typeface="+mj-lt"/>
              </a:rPr>
              <a:t>, </a:t>
            </a:r>
            <a:r>
              <a:rPr lang="pt-BR" sz="3200" b="1" dirty="0" err="1">
                <a:latin typeface="+mj-lt"/>
              </a:rPr>
              <a:t>Midazolan</a:t>
            </a:r>
            <a:r>
              <a:rPr lang="pt-BR" sz="3200" b="1" dirty="0">
                <a:latin typeface="+mj-lt"/>
              </a:rPr>
              <a:t> 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pt-BR" sz="2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288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8B4C4-8579-DF50-382C-5878259264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533400"/>
            <a:ext cx="9601200" cy="1304925"/>
          </a:xfrm>
        </p:spPr>
        <p:txBody>
          <a:bodyPr/>
          <a:lstStyle/>
          <a:p>
            <a:pPr algn="ctr"/>
            <a:r>
              <a:rPr lang="pt-BR" b="1" dirty="0"/>
              <a:t>BENZODIAZEPÍNICOS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83EF3-CC1F-C201-4573-92AC91615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4678" y="1911207"/>
            <a:ext cx="11079162" cy="4518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4000" dirty="0"/>
              <a:t>Efeitos adversos neonatais são observados para todos os benzodiazepínicos, quando usados no 3º trimestre de gravidez;</a:t>
            </a:r>
          </a:p>
          <a:p>
            <a:pPr algn="ctr">
              <a:lnSpc>
                <a:spcPct val="150000"/>
              </a:lnSpc>
            </a:pPr>
            <a:endParaRPr lang="pt-BR" sz="4000" dirty="0"/>
          </a:p>
          <a:p>
            <a:pPr algn="ctr"/>
            <a:endParaRPr lang="pt-BR" sz="3000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D714B4-DBF2-EB50-1DB9-D4319851E0A6}"/>
              </a:ext>
            </a:extLst>
          </p:cNvPr>
          <p:cNvSpPr/>
          <p:nvPr/>
        </p:nvSpPr>
        <p:spPr>
          <a:xfrm>
            <a:off x="986118" y="1911207"/>
            <a:ext cx="10837722" cy="36200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238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94CEB0E-1FEF-510A-A0DD-057D56AC1D3D}"/>
              </a:ext>
            </a:extLst>
          </p:cNvPr>
          <p:cNvSpPr/>
          <p:nvPr/>
        </p:nvSpPr>
        <p:spPr>
          <a:xfrm>
            <a:off x="378823" y="444137"/>
            <a:ext cx="11429999" cy="59827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/>
              <a:t>Uso prolongado pode levar ao aparecimento neonatal de sintomas de abstinência: </a:t>
            </a:r>
          </a:p>
          <a:p>
            <a:pPr lvl="2">
              <a:lnSpc>
                <a:spcPct val="150000"/>
              </a:lnSpc>
            </a:pPr>
            <a:endParaRPr lang="pt-BR" sz="2200" b="1" dirty="0"/>
          </a:p>
          <a:p>
            <a:pPr lvl="2">
              <a:lnSpc>
                <a:spcPct val="150000"/>
              </a:lnSpc>
            </a:pPr>
            <a:r>
              <a:rPr lang="pt-BR" sz="3200" b="1" dirty="0"/>
              <a:t>Hipertonia, </a:t>
            </a:r>
            <a:r>
              <a:rPr lang="pt-BR" sz="3200" b="1" dirty="0" err="1"/>
              <a:t>hiper-reflexia</a:t>
            </a:r>
            <a:r>
              <a:rPr lang="pt-BR" sz="3200" b="1" dirty="0"/>
              <a:t>, irritabilidade, inquietação, choro inconsolável, tremores de extremidades, bradicardia, cianose, dificuldade de sucção, apneia, diarreia, vômitos e restrição de crescimento</a:t>
            </a:r>
            <a:r>
              <a:rPr lang="pt-BR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6961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FE4BC-E47A-A838-5A1B-7C399AD5CF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8376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Benzodiazepínicos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5423A9-0DE2-4DBA-4078-0A97C4CED8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143" y="2807637"/>
            <a:ext cx="10816045" cy="3317875"/>
          </a:xfrm>
        </p:spPr>
        <p:txBody>
          <a:bodyPr/>
          <a:lstStyle/>
          <a:p>
            <a:r>
              <a:rPr lang="pt-BR" sz="3200" b="1" dirty="0"/>
              <a:t>Preferir o uso de benzodiazepínicos que tenham meia vida curta  - </a:t>
            </a:r>
            <a:r>
              <a:rPr lang="pt-BR" sz="3200" b="1" dirty="0" err="1">
                <a:solidFill>
                  <a:srgbClr val="002060"/>
                </a:solidFill>
              </a:rPr>
              <a:t>Lorazepam</a:t>
            </a:r>
            <a:r>
              <a:rPr lang="pt-BR" sz="3200" b="1" dirty="0">
                <a:solidFill>
                  <a:srgbClr val="002060"/>
                </a:solidFill>
              </a:rPr>
              <a:t>;</a:t>
            </a:r>
          </a:p>
          <a:p>
            <a:endParaRPr lang="pt-BR" sz="3200" b="1" dirty="0"/>
          </a:p>
          <a:p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</a:rPr>
              <a:t>Alprazolam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200" b="1" dirty="0"/>
              <a:t>deve ser usado como segunda opção , por causar uma síndrome de abstinência mais intensa;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CAB4F8-65E5-A00D-0C81-6CBC1167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94" y="440056"/>
            <a:ext cx="1966590" cy="17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25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7784C-6C6D-F80D-03B6-7CD6900BE3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399" y="339362"/>
            <a:ext cx="9601200" cy="1304925"/>
          </a:xfrm>
        </p:spPr>
        <p:txBody>
          <a:bodyPr/>
          <a:lstStyle/>
          <a:p>
            <a:pPr algn="ctr"/>
            <a:r>
              <a:rPr lang="pt-BR" b="1" spc="300" dirty="0"/>
              <a:t>ANTIDEPRESSIVOS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953E5-4E2B-E704-BAE3-FDAC5A433E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4586" y="1755568"/>
            <a:ext cx="9902825" cy="4591050"/>
          </a:xfrm>
        </p:spPr>
        <p:txBody>
          <a:bodyPr>
            <a:normAutofit/>
          </a:bodyPr>
          <a:lstStyle/>
          <a:p>
            <a:r>
              <a:rPr lang="pt-BR" sz="3200" i="0" dirty="0">
                <a:effectLst/>
              </a:rPr>
              <a:t>A depressão é um dos problemas clínicos mais importantes durante a gravidez;</a:t>
            </a:r>
          </a:p>
          <a:p>
            <a:endParaRPr lang="pt-BR" sz="3200" i="0" dirty="0">
              <a:effectLst/>
            </a:endParaRPr>
          </a:p>
          <a:p>
            <a:r>
              <a:rPr lang="pt-BR" sz="3200" i="0" dirty="0" err="1">
                <a:effectLst/>
              </a:rPr>
              <a:t>Freqüência</a:t>
            </a:r>
            <a:r>
              <a:rPr lang="pt-BR" sz="3200" i="0" dirty="0">
                <a:effectLst/>
              </a:rPr>
              <a:t> estimada  </a:t>
            </a:r>
            <a:r>
              <a:rPr lang="pt-BR" sz="3200" dirty="0"/>
              <a:t>em </a:t>
            </a:r>
            <a:r>
              <a:rPr lang="pt-BR" sz="3200" i="0" dirty="0">
                <a:effectLst/>
              </a:rPr>
              <a:t>10-20% </a:t>
            </a:r>
            <a:r>
              <a:rPr lang="pt-BR" sz="3200" dirty="0"/>
              <a:t>;</a:t>
            </a:r>
            <a:endParaRPr lang="pt-BR" sz="3200" i="0" dirty="0">
              <a:effectLst/>
            </a:endParaRPr>
          </a:p>
          <a:p>
            <a:endParaRPr lang="pt-BR" sz="3200" i="0" dirty="0">
              <a:effectLst/>
            </a:endParaRPr>
          </a:p>
          <a:p>
            <a:r>
              <a:rPr lang="pt-BR" sz="3200" i="0" dirty="0">
                <a:solidFill>
                  <a:srgbClr val="232323"/>
                </a:solidFill>
                <a:effectLst/>
              </a:rPr>
              <a:t>Uso </a:t>
            </a:r>
            <a:r>
              <a:rPr lang="pt-BR" sz="3200" dirty="0">
                <a:solidFill>
                  <a:srgbClr val="232323"/>
                </a:solidFill>
              </a:rPr>
              <a:t>na gravidez</a:t>
            </a:r>
            <a:r>
              <a:rPr lang="pt-BR" sz="3200" i="0" dirty="0">
                <a:effectLst/>
              </a:rPr>
              <a:t> de </a:t>
            </a:r>
            <a:r>
              <a:rPr lang="pt-BR" sz="3200" i="0" dirty="0" err="1">
                <a:effectLst/>
              </a:rPr>
              <a:t>IsRSS</a:t>
            </a:r>
            <a:r>
              <a:rPr lang="pt-BR" sz="3200" i="0" dirty="0">
                <a:effectLst/>
              </a:rPr>
              <a:t> e </a:t>
            </a:r>
            <a:r>
              <a:rPr lang="pt-BR" sz="3200" i="0" dirty="0" err="1">
                <a:effectLst/>
              </a:rPr>
              <a:t>IsRSN</a:t>
            </a:r>
            <a:r>
              <a:rPr lang="pt-BR" sz="3200" i="0" dirty="0">
                <a:effectLst/>
              </a:rPr>
              <a:t> é estimado em cerca de 8 </a:t>
            </a:r>
            <a:r>
              <a:rPr lang="pt-BR" sz="3200" dirty="0"/>
              <a:t>%</a:t>
            </a:r>
            <a:r>
              <a:rPr lang="pt-BR" sz="3200" i="0" dirty="0">
                <a:effectLst/>
              </a:rPr>
              <a:t>. 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764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B46080-4CC4-9BAA-3B04-2D0CDB99ED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0891" y="1616619"/>
            <a:ext cx="10515600" cy="43513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4000" i="0" dirty="0">
                <a:effectLst/>
              </a:rPr>
              <a:t>Inibidores seletivos da recaptação da serotonina(IRSS) e inibidores da recaptação seletivos da serotonina e norepinefrina (IRSN)são as mais estudadas</a:t>
            </a:r>
            <a:endParaRPr lang="pt-BR" sz="4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88083C-BE3C-3C0E-FFEC-3C34B7656921}"/>
              </a:ext>
            </a:extLst>
          </p:cNvPr>
          <p:cNvSpPr/>
          <p:nvPr/>
        </p:nvSpPr>
        <p:spPr>
          <a:xfrm>
            <a:off x="1272989" y="1362635"/>
            <a:ext cx="9323294" cy="43513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811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41F1F-39EC-C0A1-4EE5-47AAD8B0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17" y="221691"/>
            <a:ext cx="10515600" cy="93475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INIBIDORES SELETIVOS DA RECAPTAÇÃO DA SEROTONINA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791E07-9F36-2118-E96C-0EB4F428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9" y="1156448"/>
            <a:ext cx="11080377" cy="5610111"/>
          </a:xfrm>
        </p:spPr>
        <p:txBody>
          <a:bodyPr>
            <a:normAutofit/>
          </a:bodyPr>
          <a:lstStyle/>
          <a:p>
            <a:r>
              <a:rPr lang="pt-BR" dirty="0"/>
              <a:t>Exposição fetal </a:t>
            </a:r>
            <a:r>
              <a:rPr lang="pt-BR" dirty="0" err="1"/>
              <a:t>intra-uterina</a:t>
            </a:r>
            <a:r>
              <a:rPr lang="pt-BR" dirty="0"/>
              <a:t> aos ISRS em qualquer trimestre gestacional:</a:t>
            </a:r>
          </a:p>
          <a:p>
            <a:pPr lvl="1"/>
            <a:endParaRPr lang="pt-BR" dirty="0"/>
          </a:p>
          <a:p>
            <a:pPr lvl="1"/>
            <a:r>
              <a:rPr lang="pt-BR" sz="2800" b="1" dirty="0"/>
              <a:t>Não há associação com risco aumentado:</a:t>
            </a:r>
          </a:p>
          <a:p>
            <a:pPr lvl="2"/>
            <a:endParaRPr lang="pt-BR" sz="2800" b="1" dirty="0"/>
          </a:p>
          <a:p>
            <a:pPr lvl="2"/>
            <a:r>
              <a:rPr lang="pt-BR" dirty="0"/>
              <a:t> </a:t>
            </a:r>
            <a:r>
              <a:rPr lang="pt-BR" sz="2800" dirty="0"/>
              <a:t>Malformações congênitas</a:t>
            </a:r>
          </a:p>
          <a:p>
            <a:pPr lvl="2"/>
            <a:endParaRPr lang="pt-BR" sz="2800" dirty="0"/>
          </a:p>
          <a:p>
            <a:pPr lvl="2"/>
            <a:r>
              <a:rPr lang="pt-BR" sz="2800" dirty="0"/>
              <a:t>Abortamentos</a:t>
            </a:r>
          </a:p>
          <a:p>
            <a:pPr lvl="2"/>
            <a:endParaRPr lang="pt-BR" sz="2800" dirty="0"/>
          </a:p>
          <a:p>
            <a:pPr lvl="2"/>
            <a:r>
              <a:rPr lang="pt-BR" sz="2800" dirty="0"/>
              <a:t>Parto prematuro</a:t>
            </a:r>
          </a:p>
          <a:p>
            <a:pPr lvl="2"/>
            <a:endParaRPr lang="pt-BR" sz="2800" dirty="0"/>
          </a:p>
          <a:p>
            <a:pPr lvl="2"/>
            <a:r>
              <a:rPr lang="pt-BR" sz="2800" dirty="0"/>
              <a:t>Baixo peso ao nascer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0EBAC28-EB4E-9574-40C2-1529BEBEDBA7}"/>
              </a:ext>
            </a:extLst>
          </p:cNvPr>
          <p:cNvSpPr/>
          <p:nvPr/>
        </p:nvSpPr>
        <p:spPr>
          <a:xfrm>
            <a:off x="5486401" y="3402109"/>
            <a:ext cx="6436658" cy="2299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0" i="0" dirty="0">
                <a:solidFill>
                  <a:srgbClr val="403D39"/>
                </a:solidFill>
                <a:effectLst/>
              </a:rPr>
              <a:t>Exceção para </a:t>
            </a:r>
            <a:r>
              <a:rPr lang="pt-BR" sz="2800" b="1" i="0" dirty="0">
                <a:solidFill>
                  <a:srgbClr val="FF0000"/>
                </a:solidFill>
                <a:effectLst/>
              </a:rPr>
              <a:t>PAROXETINA</a:t>
            </a:r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 algn="ctr"/>
            <a:endParaRPr lang="pt-B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RISCO AUMENTADO PARA MALFORMAÇÕES CARDÍADAS 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Evitar na gravidez</a:t>
            </a:r>
            <a:endParaRPr lang="pt-B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BA5434B-5D4F-D769-4BED-C605BC7C7040}"/>
              </a:ext>
            </a:extLst>
          </p:cNvPr>
          <p:cNvSpPr/>
          <p:nvPr/>
        </p:nvSpPr>
        <p:spPr>
          <a:xfrm>
            <a:off x="5930538" y="3173506"/>
            <a:ext cx="5494980" cy="3161979"/>
          </a:xfrm>
          <a:prstGeom prst="ellipse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487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8ED33-AD81-6F5F-CE2C-325816775F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8165" y="308816"/>
            <a:ext cx="10112187" cy="193198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Inibidores da Recaptação Seletiva da Serotonina</a:t>
            </a:r>
            <a:br>
              <a:rPr lang="pt-BR" sz="3600" b="1" dirty="0"/>
            </a:br>
            <a:r>
              <a:rPr lang="pt-BR" sz="3600" b="1" dirty="0"/>
              <a:t>IRSS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A21AD1-FCB1-756B-1BA6-180A610BC9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39313" y="1677988"/>
            <a:ext cx="2452687" cy="5045075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910BE7-4BDC-7B4E-ED2C-210F6EDC0D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369483" y="1891179"/>
            <a:ext cx="7829550" cy="3756025"/>
          </a:xfrm>
        </p:spPr>
        <p:txBody>
          <a:bodyPr>
            <a:normAutofit/>
          </a:bodyPr>
          <a:lstStyle/>
          <a:p>
            <a:pPr algn="just"/>
            <a:endParaRPr lang="pt-BR" sz="2800" dirty="0">
              <a:solidFill>
                <a:srgbClr val="232323"/>
              </a:solidFill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52516D-8CD3-DD6D-958C-FB11845C946D}"/>
              </a:ext>
            </a:extLst>
          </p:cNvPr>
          <p:cNvSpPr txBox="1"/>
          <p:nvPr/>
        </p:nvSpPr>
        <p:spPr>
          <a:xfrm>
            <a:off x="1452283" y="2074743"/>
            <a:ext cx="84537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 err="1"/>
              <a:t>Citalopran</a:t>
            </a:r>
            <a:endParaRPr lang="pt-BR" sz="4800" b="1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 err="1"/>
              <a:t>Escitalopran</a:t>
            </a:r>
            <a:endParaRPr lang="pt-BR" sz="4800" b="1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/>
              <a:t>Fluoxetina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 err="1"/>
              <a:t>Paroxetina</a:t>
            </a:r>
            <a:r>
              <a:rPr lang="pt-BR" sz="4800" b="1" dirty="0"/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t-BR" sz="4800" b="1" dirty="0"/>
              <a:t>Sertralina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4D8EDE-98CB-F81F-BA25-476252FE7760}"/>
              </a:ext>
            </a:extLst>
          </p:cNvPr>
          <p:cNvSpPr/>
          <p:nvPr/>
        </p:nvSpPr>
        <p:spPr>
          <a:xfrm>
            <a:off x="1159250" y="1762064"/>
            <a:ext cx="4554070" cy="441100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3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B6338C4-33F2-12E4-3F9E-FBD180D87179}"/>
              </a:ext>
            </a:extLst>
          </p:cNvPr>
          <p:cNvSpPr/>
          <p:nvPr/>
        </p:nvSpPr>
        <p:spPr>
          <a:xfrm>
            <a:off x="3128682" y="510989"/>
            <a:ext cx="5934635" cy="118334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spc="300" dirty="0"/>
              <a:t>BARREIRA PLACENTÁRIA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04410BF-8988-BBA7-D178-47CF0F5B6CB4}"/>
              </a:ext>
            </a:extLst>
          </p:cNvPr>
          <p:cNvSpPr/>
          <p:nvPr/>
        </p:nvSpPr>
        <p:spPr>
          <a:xfrm>
            <a:off x="806824" y="2138082"/>
            <a:ext cx="10757646" cy="258183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800" dirty="0"/>
              <a:t>A placenta não representa exatamente uma barreira, e qualquer droga pode atravessá-la em maior ou menor  grau ( por difusão passiva), </a:t>
            </a:r>
            <a:r>
              <a:rPr lang="pt-BR" sz="2800" dirty="0">
                <a:ea typeface="Calibri" panose="020F0502020204030204" pitchFamily="34" charset="0"/>
              </a:rPr>
              <a:t>, portanto, atingem a circulação fetal. </a:t>
            </a:r>
          </a:p>
          <a:p>
            <a:pPr algn="ctr">
              <a:lnSpc>
                <a:spcPct val="150000"/>
              </a:lnSpc>
            </a:pPr>
            <a:endParaRPr lang="pt-BR" sz="2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F296B7E-08F9-3DF5-60F9-6AA25808D64E}"/>
              </a:ext>
            </a:extLst>
          </p:cNvPr>
          <p:cNvSpPr/>
          <p:nvPr/>
        </p:nvSpPr>
        <p:spPr>
          <a:xfrm>
            <a:off x="1353671" y="5074024"/>
            <a:ext cx="9762563" cy="136263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>
                <a:ea typeface="Calibri" panose="020F0502020204030204" pitchFamily="34" charset="0"/>
              </a:rPr>
              <a:t> </a:t>
            </a:r>
            <a:r>
              <a:rPr lang="pt-BR" sz="2800" dirty="0">
                <a:ea typeface="Calibri" panose="020F0502020204030204" pitchFamily="34" charset="0"/>
              </a:rPr>
              <a:t>O estágio de desenvolvimento fetal pode determinar a segurança do uso de determinado fármaco ou não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5364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2B92C-FF2C-2922-06ED-E82F7D3A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70" y="148604"/>
            <a:ext cx="10721788" cy="2243668"/>
          </a:xfrm>
        </p:spPr>
        <p:txBody>
          <a:bodyPr>
            <a:noAutofit/>
          </a:bodyPr>
          <a:lstStyle/>
          <a:p>
            <a:r>
              <a:rPr lang="pt-BR" sz="3200" b="1" dirty="0"/>
              <a:t>Inibidores da Recaptação Seletiva da Serotonina e Norepinefrina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19C88D7-C29C-7AD6-87B9-44FB4BEB92B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53847" y="1846729"/>
            <a:ext cx="9609668" cy="1734123"/>
          </a:xfrm>
        </p:spPr>
        <p:txBody>
          <a:bodyPr>
            <a:normAutofit fontScale="85000" lnSpcReduction="20000"/>
          </a:bodyPr>
          <a:lstStyle/>
          <a:p>
            <a:endParaRPr lang="pt-BR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51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pt-BR" sz="5100" b="1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uloxetina</a:t>
            </a:r>
            <a:r>
              <a:rPr lang="pt-BR" sz="5100" b="1" i="0" dirty="0">
                <a:effectLst/>
              </a:rPr>
              <a:t> </a:t>
            </a:r>
          </a:p>
          <a:p>
            <a:endParaRPr lang="pt-BR" sz="5100" b="1" i="0" dirty="0">
              <a:effectLst/>
            </a:endParaRPr>
          </a:p>
          <a:p>
            <a:r>
              <a:rPr lang="pt-BR" sz="5100" b="1" i="0" dirty="0" err="1">
                <a:effectLst/>
              </a:rPr>
              <a:t>V</a:t>
            </a:r>
            <a:r>
              <a:rPr lang="pt-BR" sz="5100" b="1" i="0" u="none" strike="noStrike" dirty="0" err="1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enlafaxina</a:t>
            </a:r>
            <a:endParaRPr lang="pt-BR" sz="5100" b="1" dirty="0"/>
          </a:p>
          <a:p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B46696-8623-6405-A1CD-D3D7B76C5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70" y="4465729"/>
            <a:ext cx="9609670" cy="1004923"/>
          </a:xfrm>
        </p:spPr>
        <p:txBody>
          <a:bodyPr/>
          <a:lstStyle/>
          <a:p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b="1" dirty="0" err="1">
                <a:solidFill>
                  <a:schemeClr val="tx1"/>
                </a:solidFill>
              </a:rPr>
              <a:t>Desvenlafaxina</a:t>
            </a:r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</a:rPr>
              <a:t>              </a:t>
            </a:r>
            <a:endParaRPr lang="pt-BR" sz="40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012F1FE6-AFB0-D314-8AF4-673611541544}"/>
              </a:ext>
            </a:extLst>
          </p:cNvPr>
          <p:cNvSpPr/>
          <p:nvPr/>
        </p:nvSpPr>
        <p:spPr>
          <a:xfrm>
            <a:off x="3919370" y="1967360"/>
            <a:ext cx="211566" cy="1310975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3D13A0-33BD-41A4-5DAB-79DB1F6F878F}"/>
              </a:ext>
            </a:extLst>
          </p:cNvPr>
          <p:cNvSpPr/>
          <p:nvPr/>
        </p:nvSpPr>
        <p:spPr>
          <a:xfrm>
            <a:off x="3810000" y="1888962"/>
            <a:ext cx="6206265" cy="1649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232323"/>
                </a:solidFill>
              </a:rPr>
              <a:t>N</a:t>
            </a:r>
            <a:r>
              <a:rPr lang="pt-BR" sz="2800" b="1" i="0" dirty="0">
                <a:solidFill>
                  <a:srgbClr val="232323"/>
                </a:solidFill>
                <a:effectLst/>
              </a:rPr>
              <a:t>ão há dados associando a um risco aumentado de malformações congênitas </a:t>
            </a:r>
            <a:endParaRPr lang="pt-BR" sz="2800" dirty="0">
              <a:solidFill>
                <a:schemeClr val="tx1"/>
              </a:solidFill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3387059-B6AA-30A8-30EC-FD89C606B924}"/>
              </a:ext>
            </a:extLst>
          </p:cNvPr>
          <p:cNvCxnSpPr/>
          <p:nvPr/>
        </p:nvCxnSpPr>
        <p:spPr>
          <a:xfrm>
            <a:off x="4610793" y="4867863"/>
            <a:ext cx="12478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81A96BA6-458A-8250-BBBE-969C0A7D527D}"/>
              </a:ext>
            </a:extLst>
          </p:cNvPr>
          <p:cNvSpPr/>
          <p:nvPr/>
        </p:nvSpPr>
        <p:spPr>
          <a:xfrm>
            <a:off x="5953461" y="4191906"/>
            <a:ext cx="5615491" cy="135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0" dirty="0">
                <a:solidFill>
                  <a:schemeClr val="tx1"/>
                </a:solidFill>
                <a:effectLst/>
              </a:rPr>
              <a:t>Há pouca ou nenhuma informação sobre o risco do uso no pré-natal.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Melhor não usar. </a:t>
            </a:r>
          </a:p>
        </p:txBody>
      </p:sp>
    </p:spTree>
    <p:extLst>
      <p:ext uri="{BB962C8B-B14F-4D97-AF65-F5344CB8AC3E}">
        <p14:creationId xmlns:p14="http://schemas.microsoft.com/office/powerpoint/2010/main" val="1043088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949101-E3DC-8B85-D058-D6979E02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2" y="-72510"/>
            <a:ext cx="2705100" cy="168592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30DDBB-8D6E-59A6-214E-1EB0F748CBC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82863" y="3630613"/>
            <a:ext cx="9609137" cy="84137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risco de cardiopatia congênita. Evitar na gestação</a:t>
            </a:r>
            <a:endParaRPr lang="pt-B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A01DE5-DA3D-1052-ED7D-7E7E05ED0C6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0282" y="1909481"/>
            <a:ext cx="11349318" cy="3746781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Pela maior comprovação de sua segurança, a fluoxetina é o ISRS de escolha na gestação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ctr"/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200" dirty="0">
                <a:solidFill>
                  <a:schemeClr val="tx1"/>
                </a:solidFill>
              </a:rPr>
              <a:t> </a:t>
            </a:r>
          </a:p>
          <a:p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Há evidências de que a sertralina tenha a menor taxa de concentração no leite materno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C14E2FC-ECD5-C230-3525-9BF0B2741E1E}"/>
              </a:ext>
            </a:extLst>
          </p:cNvPr>
          <p:cNvSpPr/>
          <p:nvPr/>
        </p:nvSpPr>
        <p:spPr>
          <a:xfrm>
            <a:off x="762000" y="1613415"/>
            <a:ext cx="11026588" cy="129115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4771858-F74C-D6EA-EBD3-E1ADB568CA30}"/>
              </a:ext>
            </a:extLst>
          </p:cNvPr>
          <p:cNvSpPr/>
          <p:nvPr/>
        </p:nvSpPr>
        <p:spPr>
          <a:xfrm>
            <a:off x="761999" y="3826413"/>
            <a:ext cx="11161059" cy="12911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80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4F14918-CCC6-91DC-FAAB-4BA3015B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19" y="624741"/>
            <a:ext cx="8635497" cy="817578"/>
          </a:xfrm>
        </p:spPr>
        <p:txBody>
          <a:bodyPr/>
          <a:lstStyle/>
          <a:p>
            <a:pPr algn="ctr"/>
            <a:r>
              <a:rPr lang="pt-BR" sz="3600" b="1" dirty="0"/>
              <a:t>Antidepressivos </a:t>
            </a:r>
            <a:r>
              <a:rPr lang="pt-BR" sz="3600" b="1" dirty="0" err="1"/>
              <a:t>Triciclicos</a:t>
            </a:r>
            <a:r>
              <a:rPr lang="pt-BR" b="1" dirty="0"/>
              <a:t>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312266A-E523-DDA2-B6E7-501A141D6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448" y="1834176"/>
            <a:ext cx="2829263" cy="3659791"/>
          </a:xfrm>
        </p:spPr>
        <p:txBody>
          <a:bodyPr>
            <a:normAutofit/>
          </a:bodyPr>
          <a:lstStyle/>
          <a:p>
            <a:endParaRPr lang="pt-BR" sz="28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6447C58-B93A-5361-6D68-A07384AE7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706" y="1645918"/>
            <a:ext cx="11152093" cy="4674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dirty="0"/>
              <a:t>Prescritos para tratamento da depressão em gestantes há mais de 40 anos.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b="1" i="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b="1" i="0" dirty="0">
                <a:effectLst/>
              </a:rPr>
              <a:t>O risco de teratogenicidade é considerado baixo;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3200" dirty="0"/>
              <a:t>Quando usado no final da gestação, os RN podem apresentar quadro de síndrome de abstinência.</a:t>
            </a:r>
            <a:endParaRPr lang="pt-BR" sz="3200" b="0" i="0" dirty="0">
              <a:effectLst/>
            </a:endParaRPr>
          </a:p>
          <a:p>
            <a:endParaRPr lang="pt-BR" sz="32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739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4752B-75F7-321E-6236-A027AAFE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Antidepressivos </a:t>
            </a:r>
            <a:r>
              <a:rPr lang="pt-BR" dirty="0" err="1"/>
              <a:t>Triciclicos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C856DD-DE6B-374E-E380-F89A7E7C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tx1"/>
                </a:solidFill>
                <a:latin typeface="+mj-lt"/>
              </a:rPr>
              <a:t>Amitriptilina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 err="1">
                <a:solidFill>
                  <a:schemeClr val="tx1"/>
                </a:solidFill>
                <a:latin typeface="+mj-lt"/>
              </a:rPr>
              <a:t>Imipramina</a:t>
            </a: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 err="1">
                <a:solidFill>
                  <a:schemeClr val="tx1"/>
                </a:solidFill>
                <a:latin typeface="+mj-lt"/>
              </a:rPr>
              <a:t>Nortriptilina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t-BR" sz="3200" b="1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b="1" dirty="0" err="1">
                <a:solidFill>
                  <a:schemeClr val="tx1"/>
                </a:solidFill>
                <a:latin typeface="+mj-lt"/>
              </a:rPr>
              <a:t>Clomipramina</a:t>
            </a:r>
            <a:r>
              <a:rPr lang="pt-BR" sz="32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156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AAFAFF6-72A4-A748-C4D1-DCE7F95A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184" y="466449"/>
            <a:ext cx="9601196" cy="8036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ANTIPSICÓTICOS </a:t>
            </a:r>
            <a:br>
              <a:rPr lang="pt-BR" sz="4400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926120-6CC0-9B43-E2CF-D4DBA053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332" y="1291317"/>
            <a:ext cx="9601196" cy="5279811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TÍPICOS: 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Alta potência           Haloperidol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</a:rPr>
              <a:t>    Baixa potência          </a:t>
            </a:r>
            <a:r>
              <a:rPr lang="pt-BR" sz="2800" b="1" dirty="0" err="1">
                <a:solidFill>
                  <a:schemeClr val="tx1"/>
                </a:solidFill>
              </a:rPr>
              <a:t>Clorpromazina</a:t>
            </a:r>
            <a:endParaRPr lang="pt-BR" sz="2800" b="1" dirty="0">
              <a:solidFill>
                <a:schemeClr val="tx1"/>
              </a:solidFill>
            </a:endParaRPr>
          </a:p>
          <a:p>
            <a:endParaRPr lang="pt-BR" sz="2800" b="1" dirty="0">
              <a:solidFill>
                <a:schemeClr val="tx1"/>
              </a:solidFill>
            </a:endParaRPr>
          </a:p>
          <a:p>
            <a:endParaRPr lang="pt-BR" sz="2800" b="1" dirty="0">
              <a:solidFill>
                <a:schemeClr val="tx1"/>
              </a:solidFill>
            </a:endParaRPr>
          </a:p>
          <a:p>
            <a:r>
              <a:rPr lang="pt-BR" sz="2800" b="1" dirty="0">
                <a:solidFill>
                  <a:schemeClr val="tx1"/>
                </a:solidFill>
              </a:rPr>
              <a:t>ATÍPICOS: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tx1"/>
                </a:solidFill>
              </a:rPr>
              <a:t>          </a:t>
            </a:r>
            <a:r>
              <a:rPr lang="pt-BR" sz="2800" b="1" dirty="0" err="1">
                <a:solidFill>
                  <a:schemeClr val="tx1"/>
                </a:solidFill>
              </a:rPr>
              <a:t>Risperidona</a:t>
            </a:r>
            <a:r>
              <a:rPr lang="pt-BR" sz="2800" b="1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tx1"/>
                </a:solidFill>
              </a:rPr>
              <a:t>          </a:t>
            </a:r>
            <a:r>
              <a:rPr lang="pt-BR" sz="2800" b="1" dirty="0" err="1">
                <a:solidFill>
                  <a:schemeClr val="tx1"/>
                </a:solidFill>
              </a:rPr>
              <a:t>Quetiapina</a:t>
            </a:r>
            <a:r>
              <a:rPr lang="pt-BR" sz="2800" b="1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tx1"/>
                </a:solidFill>
              </a:rPr>
              <a:t>          </a:t>
            </a:r>
            <a:r>
              <a:rPr lang="pt-BR" sz="2800" b="1" dirty="0" err="1">
                <a:solidFill>
                  <a:schemeClr val="tx1"/>
                </a:solidFill>
              </a:rPr>
              <a:t>Olanzapina</a:t>
            </a:r>
            <a:endParaRPr lang="pt-BR" sz="2800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3927E6E-440A-EFB0-D009-68E52E85C172}"/>
              </a:ext>
            </a:extLst>
          </p:cNvPr>
          <p:cNvCxnSpPr>
            <a:cxnSpLocks/>
          </p:cNvCxnSpPr>
          <p:nvPr/>
        </p:nvCxnSpPr>
        <p:spPr>
          <a:xfrm>
            <a:off x="6096000" y="2117463"/>
            <a:ext cx="552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D695DCB-A57B-404A-A4E1-E5B857503FE8}"/>
              </a:ext>
            </a:extLst>
          </p:cNvPr>
          <p:cNvCxnSpPr>
            <a:cxnSpLocks/>
          </p:cNvCxnSpPr>
          <p:nvPr/>
        </p:nvCxnSpPr>
        <p:spPr>
          <a:xfrm>
            <a:off x="6096000" y="2628452"/>
            <a:ext cx="55222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4C50F5A3-10ED-B064-626A-F26004D9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784" y="3204414"/>
            <a:ext cx="281659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77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5A4B119-F791-8894-9B1A-941153E61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0637" y="969238"/>
            <a:ext cx="9610725" cy="13335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Antipsicóticos típicos: </a:t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E7A6724-F565-390C-5C0E-830F769B97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98646" y="3599316"/>
            <a:ext cx="9609137" cy="835025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Haloperidol e </a:t>
            </a:r>
            <a:r>
              <a:rPr lang="pt-BR" sz="4400" b="1" dirty="0" err="1"/>
              <a:t>Clorpromazina</a:t>
            </a:r>
            <a:endParaRPr lang="pt-BR" sz="4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4E563F5-5D74-0F7D-11A9-00C8D7D08B26}"/>
              </a:ext>
            </a:extLst>
          </p:cNvPr>
          <p:cNvSpPr/>
          <p:nvPr/>
        </p:nvSpPr>
        <p:spPr>
          <a:xfrm>
            <a:off x="2259874" y="3429000"/>
            <a:ext cx="8255726" cy="11262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719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85AA1A-D0BE-D72C-8AA7-271052E2153C}"/>
              </a:ext>
            </a:extLst>
          </p:cNvPr>
          <p:cNvSpPr/>
          <p:nvPr/>
        </p:nvSpPr>
        <p:spPr>
          <a:xfrm>
            <a:off x="679269" y="666206"/>
            <a:ext cx="10842171" cy="56431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300">
                <a:solidFill>
                  <a:schemeClr val="tx1"/>
                </a:solidFill>
              </a:rPr>
              <a:t>São os mais estudados</a:t>
            </a:r>
            <a:r>
              <a:rPr lang="pt-BR" sz="3300"/>
              <a:t>.</a:t>
            </a:r>
            <a:endParaRPr lang="pt-BR" sz="3300">
              <a:solidFill>
                <a:schemeClr val="tx1"/>
              </a:solidFill>
            </a:endParaRPr>
          </a:p>
          <a:p>
            <a:pPr marL="914400" lvl="1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>
                <a:solidFill>
                  <a:schemeClr val="tx1"/>
                </a:solidFill>
              </a:rPr>
              <a:t>Baixo risco de defeitos congênitos quando usado em dose baixas.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300">
                <a:solidFill>
                  <a:schemeClr val="tx1"/>
                </a:solidFill>
              </a:rPr>
              <a:t>Quando usado por tempo prolongado e em doses altas, pode  observar sintomas extrapiramidais transitórios nos RN.</a:t>
            </a:r>
            <a:endParaRPr lang="pt-BR" sz="3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12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C10DB-DE46-81E5-0A3E-49C8ED0A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8" y="1308002"/>
            <a:ext cx="9609666" cy="841248"/>
          </a:xfrm>
        </p:spPr>
        <p:txBody>
          <a:bodyPr/>
          <a:lstStyle/>
          <a:p>
            <a:pPr algn="ctr"/>
            <a:r>
              <a:rPr lang="pt-BR" b="1" dirty="0"/>
              <a:t>Antipsicóticos  Atípicos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8F757A-AC3A-00F3-95DB-177D135BAB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5669" y="3429000"/>
            <a:ext cx="9609668" cy="1264922"/>
          </a:xfrm>
        </p:spPr>
        <p:txBody>
          <a:bodyPr>
            <a:normAutofit fontScale="92500" lnSpcReduction="10000"/>
          </a:bodyPr>
          <a:lstStyle/>
          <a:p>
            <a:endParaRPr lang="pt-BR" sz="5100" dirty="0">
              <a:solidFill>
                <a:schemeClr val="tx1"/>
              </a:solidFill>
            </a:endParaRPr>
          </a:p>
          <a:p>
            <a:pPr algn="ctr"/>
            <a:r>
              <a:rPr lang="pt-BR" sz="5100" dirty="0" err="1">
                <a:solidFill>
                  <a:schemeClr val="tx1"/>
                </a:solidFill>
              </a:rPr>
              <a:t>Risperidona</a:t>
            </a:r>
            <a:r>
              <a:rPr lang="pt-BR" sz="5100" dirty="0">
                <a:solidFill>
                  <a:schemeClr val="tx1"/>
                </a:solidFill>
              </a:rPr>
              <a:t>, </a:t>
            </a:r>
            <a:r>
              <a:rPr lang="pt-BR" sz="5100" dirty="0" err="1">
                <a:solidFill>
                  <a:schemeClr val="tx1"/>
                </a:solidFill>
              </a:rPr>
              <a:t>Quetiapina</a:t>
            </a:r>
            <a:r>
              <a:rPr lang="pt-BR" sz="5100" dirty="0">
                <a:solidFill>
                  <a:schemeClr val="tx1"/>
                </a:solidFill>
              </a:rPr>
              <a:t>, </a:t>
            </a:r>
            <a:r>
              <a:rPr lang="pt-BR" sz="5100" dirty="0" err="1">
                <a:solidFill>
                  <a:schemeClr val="tx1"/>
                </a:solidFill>
              </a:rPr>
              <a:t>Olanzapina</a:t>
            </a:r>
            <a:endParaRPr lang="pt-BR" sz="51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5C51CA6-3517-0B64-7DAC-FF59BF4131DA}"/>
              </a:ext>
            </a:extLst>
          </p:cNvPr>
          <p:cNvSpPr/>
          <p:nvPr/>
        </p:nvSpPr>
        <p:spPr>
          <a:xfrm>
            <a:off x="1567543" y="3429000"/>
            <a:ext cx="9609666" cy="127975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3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3178E0F-A664-864C-5A6A-115BDDE9A22E}"/>
              </a:ext>
            </a:extLst>
          </p:cNvPr>
          <p:cNvSpPr/>
          <p:nvPr/>
        </p:nvSpPr>
        <p:spPr>
          <a:xfrm>
            <a:off x="822961" y="548640"/>
            <a:ext cx="10802982" cy="57607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4400" b="1" dirty="0">
                <a:solidFill>
                  <a:schemeClr val="tx1"/>
                </a:solidFill>
              </a:rPr>
              <a:t>Introduzidos no mercado mais recentemente;</a:t>
            </a:r>
          </a:p>
          <a:p>
            <a:pPr algn="ctr">
              <a:lnSpc>
                <a:spcPct val="150000"/>
              </a:lnSpc>
            </a:pPr>
            <a:r>
              <a:rPr lang="pt-BR" sz="4400" dirty="0">
                <a:solidFill>
                  <a:schemeClr val="tx1"/>
                </a:solidFill>
                <a:latin typeface="+mj-lt"/>
              </a:rPr>
              <a:t>G</a:t>
            </a:r>
            <a:r>
              <a:rPr lang="pt-BR" sz="4400" b="0" i="0" dirty="0">
                <a:solidFill>
                  <a:schemeClr val="tx1"/>
                </a:solidFill>
                <a:effectLst/>
                <a:latin typeface="+mj-lt"/>
              </a:rPr>
              <a:t>eralmente não estão associados a mortes fetais (natimortos) ou efeitos teratogênicos</a:t>
            </a:r>
            <a:endParaRPr lang="pt-BR" sz="4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77543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794F8-38DB-4820-876B-60049BDA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ANTICONVULSIVANTES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1BC2D0-11C1-FAD7-B5A6-3983EC660F9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/>
              <a:t>EPILEPSIA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62D5EC-F663-4E24-496B-CC2574250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4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A0F3EE-41A6-9F13-1F13-481ECAFAC7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1075" y="393700"/>
            <a:ext cx="10229850" cy="6070600"/>
          </a:xfrm>
        </p:spPr>
        <p:txBody>
          <a:bodyPr>
            <a:normAutofit/>
          </a:bodyPr>
          <a:lstStyle/>
          <a:p>
            <a:endParaRPr lang="pt-BR" sz="30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3600" dirty="0">
                <a:ea typeface="Calibri" panose="020F0502020204030204" pitchFamily="34" charset="0"/>
              </a:rPr>
              <a:t>1- Período </a:t>
            </a:r>
            <a:r>
              <a:rPr lang="pt-BR" sz="3600" dirty="0" err="1">
                <a:ea typeface="Calibri" panose="020F0502020204030204" pitchFamily="34" charset="0"/>
              </a:rPr>
              <a:t>Pré</a:t>
            </a:r>
            <a:r>
              <a:rPr lang="pt-BR" sz="3600" dirty="0">
                <a:ea typeface="Calibri" panose="020F0502020204030204" pitchFamily="34" charset="0"/>
              </a:rPr>
              <a:t> embrionário (1ª e 2ª  semana </a:t>
            </a:r>
            <a:r>
              <a:rPr lang="pt-BR" sz="3200" b="1" dirty="0">
                <a:ea typeface="Calibri" panose="020F0502020204030204" pitchFamily="34" charset="0"/>
              </a:rPr>
              <a:t>)</a:t>
            </a:r>
            <a:r>
              <a:rPr lang="pt-BR" sz="3200" b="1" dirty="0">
                <a:solidFill>
                  <a:srgbClr val="FF0000"/>
                </a:solidFill>
                <a:ea typeface="Calibri" panose="020F050202020403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rgbClr val="FF0000"/>
                </a:solidFill>
                <a:ea typeface="Calibri" panose="020F0502020204030204" pitchFamily="34" charset="0"/>
              </a:rPr>
              <a:t>Tudo </a:t>
            </a:r>
            <a:r>
              <a:rPr lang="pt-BR" sz="3200" dirty="0">
                <a:ea typeface="Calibri" panose="020F0502020204030204" pitchFamily="34" charset="0"/>
              </a:rPr>
              <a:t>ou </a:t>
            </a:r>
            <a:r>
              <a:rPr lang="pt-BR" sz="3200" b="1" dirty="0">
                <a:solidFill>
                  <a:srgbClr val="0033CC"/>
                </a:solidFill>
                <a:ea typeface="Calibri" panose="020F0502020204030204" pitchFamily="34" charset="0"/>
              </a:rPr>
              <a:t>Nada </a:t>
            </a:r>
            <a:r>
              <a:rPr lang="pt-BR" sz="3000" dirty="0">
                <a:solidFill>
                  <a:srgbClr val="00B0F0"/>
                </a:solidFill>
                <a:ea typeface="Calibri" panose="020F0502020204030204" pitchFamily="34" charset="0"/>
              </a:rPr>
              <a:t>.</a:t>
            </a:r>
          </a:p>
          <a:p>
            <a:pPr lvl="3"/>
            <a:endParaRPr lang="pt-BR" sz="2200" b="1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lvl="3"/>
            <a:r>
              <a:rPr lang="pt-BR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Destrói todas ou maioria das células:</a:t>
            </a:r>
          </a:p>
          <a:p>
            <a:pPr lvl="4"/>
            <a:r>
              <a:rPr lang="pt-BR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Resulta na morte do embrião;</a:t>
            </a:r>
          </a:p>
          <a:p>
            <a:pPr lvl="3"/>
            <a:endParaRPr lang="pt-BR" sz="3200" b="1" dirty="0">
              <a:solidFill>
                <a:srgbClr val="0033CC"/>
              </a:solidFill>
              <a:effectLst/>
              <a:ea typeface="Calibri" panose="020F0502020204030204" pitchFamily="34" charset="0"/>
            </a:endParaRPr>
          </a:p>
          <a:p>
            <a:pPr lvl="3"/>
            <a:r>
              <a:rPr lang="pt-BR" sz="3600" b="1" dirty="0">
                <a:solidFill>
                  <a:srgbClr val="0033CC"/>
                </a:solidFill>
                <a:effectLst/>
                <a:ea typeface="Calibri" panose="020F0502020204030204" pitchFamily="34" charset="0"/>
              </a:rPr>
              <a:t>Danifica apenas algumas células</a:t>
            </a:r>
          </a:p>
          <a:p>
            <a:pPr lvl="4"/>
            <a:r>
              <a:rPr lang="pt-BR" sz="3200" b="1" dirty="0">
                <a:solidFill>
                  <a:srgbClr val="0033CC"/>
                </a:solidFill>
                <a:ea typeface="Calibri" panose="020F0502020204030204" pitchFamily="34" charset="0"/>
              </a:rPr>
              <a:t>Permite que o concepto se recupere e o embrião se desenvolve normal;</a:t>
            </a:r>
            <a:endParaRPr lang="pt-BR" sz="3200" b="1" dirty="0">
              <a:solidFill>
                <a:srgbClr val="0033CC"/>
              </a:solidFill>
              <a:effectLst/>
              <a:ea typeface="Calibri" panose="020F0502020204030204" pitchFamily="34" charset="0"/>
            </a:endParaRPr>
          </a:p>
          <a:p>
            <a:pPr lvl="1"/>
            <a:endParaRPr lang="pt-BR" sz="2400" dirty="0">
              <a:effectLst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7165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E1A88C-E853-0AAF-B394-A9931C6776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93075" y="1443128"/>
            <a:ext cx="10315302" cy="5826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Prevalência é de 0,5% a 1,0% na </a:t>
            </a:r>
            <a:r>
              <a:rPr lang="pt-BR" sz="3600" dirty="0" err="1"/>
              <a:t>população</a:t>
            </a:r>
            <a:r>
              <a:rPr lang="pt-BR" sz="3600" dirty="0"/>
              <a:t> em geral;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Doença neurológica grave mais comum na gestação;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Incidência relatada de 0,3% a 0,5%;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B376A69-1FBF-1252-A240-810931AD0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623" y="404949"/>
            <a:ext cx="10515600" cy="1286374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sz="5300" b="1" dirty="0"/>
              <a:t>Epilepsia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3802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9AB7040-5052-C5C5-9343-34721D8E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47" y="1705511"/>
            <a:ext cx="9726706" cy="2143648"/>
          </a:xfrm>
        </p:spPr>
        <p:txBody>
          <a:bodyPr>
            <a:noAutofit/>
          </a:bodyPr>
          <a:lstStyle/>
          <a:p>
            <a:br>
              <a:rPr lang="pt-BR" sz="2400" b="1" dirty="0">
                <a:solidFill>
                  <a:srgbClr val="FF0000"/>
                </a:solidFill>
                <a:latin typeface="+mn-lt"/>
              </a:rPr>
            </a:br>
            <a:br>
              <a:rPr lang="pt-BR" sz="3200" b="1" dirty="0">
                <a:solidFill>
                  <a:srgbClr val="FF0000"/>
                </a:solidFill>
                <a:latin typeface="+mn-lt"/>
              </a:rPr>
            </a:br>
            <a:r>
              <a:rPr lang="pt-BR" sz="3200" b="1" dirty="0">
                <a:solidFill>
                  <a:srgbClr val="FF0000"/>
                </a:solidFill>
                <a:latin typeface="+mn-lt"/>
              </a:rPr>
              <a:t>A estratégia atual de tratamento baseia-se no fato de que convulsões são mais prejudiciais à mãe e ao feto do que os próprios fármacos</a:t>
            </a:r>
            <a:r>
              <a:rPr lang="pt-BR" sz="2800" b="1" dirty="0">
                <a:solidFill>
                  <a:srgbClr val="FF0000"/>
                </a:solidFill>
                <a:latin typeface="+mn-lt"/>
              </a:rPr>
              <a:t>;</a:t>
            </a:r>
            <a:br>
              <a:rPr lang="pt-BR" sz="2800" b="1" dirty="0">
                <a:solidFill>
                  <a:srgbClr val="FF0000"/>
                </a:solidFill>
                <a:latin typeface="+mn-lt"/>
              </a:rPr>
            </a:br>
            <a:endParaRPr lang="pt-BR" sz="28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6D28E80-8306-4EE6-C9E8-86420D587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6432" y="4080665"/>
            <a:ext cx="8158690" cy="1632019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+mn-lt"/>
              </a:rPr>
              <a:t>Abortamento, hemorragia intracraniana fetal, prematuridade ou outras consequências deletérias</a:t>
            </a:r>
            <a:r>
              <a:rPr lang="pt-BR" sz="2400" b="1" dirty="0">
                <a:solidFill>
                  <a:srgbClr val="FF0000"/>
                </a:solidFill>
                <a:latin typeface="+mn-lt"/>
              </a:rPr>
              <a:t>.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52B0F6E-8E49-8902-4B33-3C508AFB8877}"/>
              </a:ext>
            </a:extLst>
          </p:cNvPr>
          <p:cNvSpPr/>
          <p:nvPr/>
        </p:nvSpPr>
        <p:spPr>
          <a:xfrm>
            <a:off x="3550024" y="559605"/>
            <a:ext cx="447338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/>
              <a:t>EPILEPSIA</a:t>
            </a:r>
          </a:p>
        </p:txBody>
      </p:sp>
    </p:spTree>
    <p:extLst>
      <p:ext uri="{BB962C8B-B14F-4D97-AF65-F5344CB8AC3E}">
        <p14:creationId xmlns:p14="http://schemas.microsoft.com/office/powerpoint/2010/main" val="13861623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F4BB358-ED50-9233-039B-D5BF95FB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72" y="531515"/>
            <a:ext cx="10717056" cy="473973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/>
              <a:t>Buscar o equilíbrio entre os riscos da epilepsia e os efeitos fetais da DAE;</a:t>
            </a:r>
            <a:br>
              <a:rPr lang="pt-BR" sz="3600" dirty="0"/>
            </a:br>
            <a:br>
              <a:rPr lang="pt-BR" sz="3600" dirty="0"/>
            </a:br>
            <a:r>
              <a:rPr lang="pt-BR" sz="3600" b="1" dirty="0">
                <a:latin typeface="+mn-lt"/>
              </a:rPr>
              <a:t>Preferência  pelo uso de drogas antiepilépticas ( DAE) em monoterapia;</a:t>
            </a:r>
            <a:br>
              <a:rPr lang="pt-BR" sz="3600" b="1" dirty="0">
                <a:latin typeface="+mn-lt"/>
              </a:rPr>
            </a:br>
            <a:br>
              <a:rPr lang="pt-BR" sz="3600" b="1" dirty="0">
                <a:latin typeface="+mn-lt"/>
              </a:rPr>
            </a:br>
            <a:r>
              <a:rPr lang="pt-BR" sz="3600" dirty="0">
                <a:latin typeface="+mn-lt"/>
              </a:rPr>
              <a:t>Nenhuma DAE está isenta de risco teratogênico</a:t>
            </a:r>
            <a:r>
              <a:rPr lang="pt-BR" sz="3600" b="1" dirty="0"/>
              <a:t>;</a:t>
            </a:r>
            <a:br>
              <a:rPr lang="pt-BR" sz="3600" b="1" dirty="0"/>
            </a:br>
            <a:br>
              <a:rPr lang="pt-BR" sz="3600" b="1" dirty="0"/>
            </a:br>
            <a:br>
              <a:rPr lang="pt-BR" sz="2000" dirty="0"/>
            </a:b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E2E6114-A3C0-4A26-A321-E53F077D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082" y="4508443"/>
            <a:ext cx="11201400" cy="3636083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Risco de malformações congênitas, defeitos morfológicos irreversíveis, transtornos comportamentais no neonato ou em fases mais avançadas da vida</a:t>
            </a:r>
          </a:p>
          <a:p>
            <a:pPr algn="ctr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489950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B412963-B7FD-E0D9-9F93-B46E7707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i="0" dirty="0">
                <a:solidFill>
                  <a:srgbClr val="424242"/>
                </a:solidFill>
                <a:effectLst/>
              </a:rPr>
              <a:t>Perfil de risco teratogênico de medicamentos anticonvulsivantes</a:t>
            </a:r>
            <a:endParaRPr lang="pt-BR" sz="3600" b="1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3A3DAA8-B76F-45D0-E540-B536FEE70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670" y="2458872"/>
            <a:ext cx="7620660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455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02AD53C-99D0-0D96-BB1F-AE7853A5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230" y="802840"/>
            <a:ext cx="9609666" cy="715942"/>
          </a:xfrm>
        </p:spPr>
        <p:txBody>
          <a:bodyPr>
            <a:normAutofit fontScale="90000"/>
          </a:bodyPr>
          <a:lstStyle/>
          <a:p>
            <a:pPr lvl="2" algn="ctr"/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sz="4400" b="1" dirty="0" err="1">
                <a:latin typeface="+mj-lt"/>
              </a:rPr>
              <a:t>Lamotrigina</a:t>
            </a:r>
            <a:r>
              <a:rPr lang="pt-BR" sz="4400" b="1" dirty="0">
                <a:latin typeface="+mj-lt"/>
              </a:rPr>
              <a:t> e </a:t>
            </a:r>
            <a:r>
              <a:rPr lang="pt-BR" sz="4400" b="1" dirty="0" err="1">
                <a:latin typeface="+mj-lt"/>
              </a:rPr>
              <a:t>Levitiracetan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sz="3100" b="1" dirty="0"/>
            </a:br>
            <a:r>
              <a:rPr lang="pt-BR" sz="3600" b="1" dirty="0">
                <a:solidFill>
                  <a:schemeClr val="tx1"/>
                </a:solidFill>
                <a:latin typeface="+mj-lt"/>
              </a:rPr>
              <a:t>Tratamento de primeira escolha;</a:t>
            </a:r>
            <a:br>
              <a:rPr lang="pt-BR" sz="3600" b="1" dirty="0">
                <a:solidFill>
                  <a:schemeClr val="tx1"/>
                </a:solidFill>
                <a:latin typeface="+mj-lt"/>
              </a:rPr>
            </a:br>
            <a:r>
              <a:rPr lang="pt-BR" sz="3600" b="1" i="0" dirty="0">
                <a:solidFill>
                  <a:schemeClr val="tx1"/>
                </a:solidFill>
                <a:effectLst/>
                <a:latin typeface="+mj-lt"/>
              </a:rPr>
              <a:t>Amplo espectro para tratamento das crises epileptiforme;</a:t>
            </a:r>
            <a:br>
              <a:rPr lang="pt-BR" sz="3600" b="1" dirty="0">
                <a:solidFill>
                  <a:schemeClr val="tx1"/>
                </a:solidFill>
                <a:latin typeface="+mj-lt"/>
              </a:rPr>
            </a:br>
            <a:br>
              <a:rPr lang="pt-BR" sz="3600" b="1" i="0" dirty="0">
                <a:solidFill>
                  <a:schemeClr val="tx1"/>
                </a:solidFill>
                <a:effectLst/>
                <a:latin typeface="+mj-lt"/>
              </a:rPr>
            </a:br>
            <a:endParaRPr lang="pt-BR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2BA7F77-81DD-6ECE-274F-2D01CF07C6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5401" y="3630167"/>
            <a:ext cx="9609668" cy="1167743"/>
          </a:xfrm>
        </p:spPr>
        <p:txBody>
          <a:bodyPr/>
          <a:lstStyle/>
          <a:p>
            <a:pPr algn="ctr"/>
            <a:r>
              <a:rPr lang="pt-BR" sz="3200" b="1" dirty="0">
                <a:latin typeface="+mj-lt"/>
              </a:rPr>
              <a:t>Menor risco teratogênico</a:t>
            </a:r>
            <a:r>
              <a:rPr lang="pt-BR" sz="3200" dirty="0"/>
              <a:t>: </a:t>
            </a:r>
            <a:r>
              <a:rPr lang="pt-BR" sz="3200" b="1" dirty="0"/>
              <a:t>2 a 3%</a:t>
            </a:r>
          </a:p>
          <a:p>
            <a:pPr algn="ctr"/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0F9406-6EB2-3710-8D59-2A9EA1AC2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226" y="4711888"/>
            <a:ext cx="9609670" cy="1437899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/>
              <a:t>Entre os novos anticonvulsivantes, é o mais estudado e relativamente seguro na gravidez.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505678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BF604-68DF-3022-7ECB-8E63CF30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937" y="177302"/>
            <a:ext cx="9609666" cy="106182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</a:rPr>
              <a:t>CARBAMAZEPINA E OXCARBAZEPINA</a:t>
            </a:r>
            <a:endParaRPr lang="pt-BR" sz="3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FCB818-7D13-1553-707D-BDE8A1AA91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82980" y="1541929"/>
            <a:ext cx="10133255" cy="26804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200" i="0" dirty="0">
                <a:solidFill>
                  <a:srgbClr val="FF0000"/>
                </a:solidFill>
                <a:effectLst/>
              </a:rPr>
              <a:t>Risco aumentado de </a:t>
            </a:r>
            <a:r>
              <a:rPr lang="pt-BR" sz="3200" i="0" dirty="0" err="1">
                <a:solidFill>
                  <a:srgbClr val="FF0000"/>
                </a:solidFill>
                <a:effectLst/>
              </a:rPr>
              <a:t>dismorfologia</a:t>
            </a:r>
            <a:r>
              <a:rPr lang="pt-BR" sz="3200" i="0" dirty="0">
                <a:solidFill>
                  <a:srgbClr val="FF0000"/>
                </a:solidFill>
                <a:effectLst/>
              </a:rPr>
              <a:t> facial, defeitos do tubo neural, defeitos cardiovasculares, microcefalia e defeitos do trato   urinário,</a:t>
            </a:r>
            <a:r>
              <a:rPr lang="pt-BR" sz="3200" b="1" dirty="0">
                <a:solidFill>
                  <a:srgbClr val="232323"/>
                </a:solidFill>
              </a:rPr>
              <a:t> quando usado no primeiro trimestre;</a:t>
            </a:r>
            <a:endParaRPr lang="pt-BR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B1EC44-A044-67B9-CA71-CF9BE67D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980" y="4222376"/>
            <a:ext cx="10355580" cy="192741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/>
              <a:t> Taxa de malformações de 2,3% .</a:t>
            </a:r>
          </a:p>
          <a:p>
            <a:pPr algn="ctr">
              <a:lnSpc>
                <a:spcPct val="150000"/>
              </a:lnSpc>
            </a:pPr>
            <a:r>
              <a:rPr lang="pt-BR" sz="3200" dirty="0"/>
              <a:t>   </a:t>
            </a:r>
            <a:r>
              <a:rPr lang="pt-BR" sz="2800" dirty="0"/>
              <a:t>Risco estimado em 1% para defeitos de fechamento do tubo neural</a:t>
            </a:r>
          </a:p>
        </p:txBody>
      </p:sp>
    </p:spTree>
    <p:extLst>
      <p:ext uri="{BB962C8B-B14F-4D97-AF65-F5344CB8AC3E}">
        <p14:creationId xmlns:p14="http://schemas.microsoft.com/office/powerpoint/2010/main" val="3119374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4CC0E-5756-7359-A0B7-A88A510D9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/>
              <a:t>FENOBARBITAL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25AC18-D5EC-D87F-FE92-E5B82E4058D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-444137" y="1690688"/>
            <a:ext cx="11443061" cy="4587875"/>
          </a:xfrm>
        </p:spPr>
        <p:txBody>
          <a:bodyPr>
            <a:normAutofit fontScale="25000" lnSpcReduction="20000"/>
          </a:bodyPr>
          <a:lstStyle/>
          <a:p>
            <a:pPr lvl="4">
              <a:lnSpc>
                <a:spcPct val="150000"/>
              </a:lnSpc>
            </a:pPr>
            <a:r>
              <a:rPr lang="pt-BR" sz="12800" b="1" dirty="0"/>
              <a:t>Risco aumentado  de malformações maiores em fetos expostos  , quando comparado ao grupo controle;</a:t>
            </a:r>
          </a:p>
          <a:p>
            <a:pPr lvl="4">
              <a:lnSpc>
                <a:spcPct val="150000"/>
              </a:lnSpc>
            </a:pPr>
            <a:endParaRPr lang="pt-BR" sz="12800" b="1" dirty="0"/>
          </a:p>
          <a:p>
            <a:pPr lvl="4">
              <a:lnSpc>
                <a:spcPct val="150000"/>
              </a:lnSpc>
            </a:pPr>
            <a:r>
              <a:rPr lang="pt-BR" sz="12800" b="1" dirty="0"/>
              <a:t>Maior taxa de desfechos desfavoráveis;</a:t>
            </a:r>
          </a:p>
          <a:p>
            <a:pPr marL="1828800" lvl="4" indent="0">
              <a:lnSpc>
                <a:spcPct val="150000"/>
              </a:lnSpc>
              <a:buNone/>
            </a:pPr>
            <a:endParaRPr lang="pt-BR" sz="12800" b="1" dirty="0"/>
          </a:p>
          <a:p>
            <a:pPr lvl="4" algn="ctr">
              <a:lnSpc>
                <a:spcPct val="150000"/>
              </a:lnSpc>
            </a:pPr>
            <a:r>
              <a:rPr lang="pt-BR" sz="12800" b="1" dirty="0"/>
              <a:t>4,13 a 6,5%  das gestações expostas ao uso crônico, resultam  num RN com malformações.</a:t>
            </a:r>
          </a:p>
          <a:p>
            <a:pPr lvl="4" algn="ctr">
              <a:lnSpc>
                <a:spcPct val="150000"/>
              </a:lnSpc>
            </a:pPr>
            <a:endParaRPr lang="pt-BR" sz="12800" b="1" dirty="0"/>
          </a:p>
          <a:p>
            <a:pPr lvl="4">
              <a:lnSpc>
                <a:spcPct val="150000"/>
              </a:lnSpc>
            </a:pPr>
            <a:endParaRPr lang="pt-BR" sz="3200" dirty="0"/>
          </a:p>
          <a:p>
            <a:pPr lvl="4" algn="ctr">
              <a:lnSpc>
                <a:spcPct val="150000"/>
              </a:lnSpc>
            </a:pPr>
            <a:endParaRPr lang="pt-BR" sz="8000" b="1" dirty="0"/>
          </a:p>
          <a:p>
            <a:pPr lvl="4" algn="ctr">
              <a:lnSpc>
                <a:spcPct val="150000"/>
              </a:lnSpc>
            </a:pPr>
            <a:endParaRPr lang="pt-BR" sz="2800" b="1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71786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C2514-1CA0-FC73-2033-AF378031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058" y="-730127"/>
            <a:ext cx="9592732" cy="2954868"/>
          </a:xfrm>
        </p:spPr>
        <p:txBody>
          <a:bodyPr>
            <a:normAutofit/>
          </a:bodyPr>
          <a:lstStyle/>
          <a:p>
            <a:r>
              <a:rPr lang="pt-BR" sz="4400" b="1" dirty="0"/>
              <a:t>TOPIRAMATO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97A7CE-2813-12DA-A4CC-D1E13F062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69" y="1783977"/>
            <a:ext cx="10359613" cy="4966448"/>
          </a:xfrm>
        </p:spPr>
        <p:txBody>
          <a:bodyPr>
            <a:normAutofit/>
          </a:bodyPr>
          <a:lstStyle/>
          <a:p>
            <a:r>
              <a:rPr lang="pt-BR" sz="4000" dirty="0"/>
              <a:t>Apresenta alto índice teratogênico.</a:t>
            </a:r>
            <a:endParaRPr lang="pt-BR" sz="4000" i="0" dirty="0">
              <a:solidFill>
                <a:srgbClr val="383838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pt-BR" sz="4000" i="0" dirty="0">
                <a:solidFill>
                  <a:srgbClr val="383838"/>
                </a:solidFill>
                <a:effectLst/>
              </a:rPr>
              <a:t>Seu uso está associado ao desenvolvimento de fissuras orais, restrição de crescimento e baixo peso ao nascer. </a:t>
            </a:r>
          </a:p>
          <a:p>
            <a:endParaRPr lang="pt-BR" sz="5100" dirty="0">
              <a:solidFill>
                <a:srgbClr val="383838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7796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7ED7-6F24-980F-35CC-E0347071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717" y="0"/>
            <a:ext cx="6241816" cy="1371600"/>
          </a:xfrm>
        </p:spPr>
        <p:txBody>
          <a:bodyPr>
            <a:normAutofit/>
          </a:bodyPr>
          <a:lstStyle/>
          <a:p>
            <a:r>
              <a:rPr lang="pt-BR" sz="3600" b="1" dirty="0"/>
              <a:t>FENITOÍNA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7CFA73E-DFCB-760B-515A-599A96B001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9" b="649"/>
          <a:stretch>
            <a:fillRect/>
          </a:stretch>
        </p:blipFill>
        <p:spPr>
          <a:xfrm>
            <a:off x="8937811" y="297144"/>
            <a:ext cx="2749270" cy="2428128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DDCE75-5EAF-7B0E-D640-47AF87E67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519" y="1882589"/>
            <a:ext cx="11582400" cy="4482352"/>
          </a:xfrm>
        </p:spPr>
        <p:txBody>
          <a:bodyPr>
            <a:normAutofit/>
          </a:bodyPr>
          <a:lstStyle/>
          <a:p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/>
              <a:t>Maior risco para malformações maiores;</a:t>
            </a:r>
          </a:p>
          <a:p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3200" dirty="0"/>
              <a:t>Risco aumentado para </a:t>
            </a:r>
            <a:r>
              <a:rPr lang="pt-BR" sz="3200" dirty="0" err="1"/>
              <a:t>Sindrome</a:t>
            </a:r>
            <a:r>
              <a:rPr lang="pt-BR" sz="3200" dirty="0"/>
              <a:t> de </a:t>
            </a:r>
            <a:r>
              <a:rPr lang="pt-BR" sz="3200" dirty="0" err="1"/>
              <a:t>Hidantoína</a:t>
            </a:r>
            <a:r>
              <a:rPr lang="pt-BR" sz="3200" dirty="0"/>
              <a:t> fetal:</a:t>
            </a:r>
          </a:p>
          <a:p>
            <a:pPr lvl="1"/>
            <a:endParaRPr lang="pt-BR" sz="3000" dirty="0"/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err="1"/>
              <a:t>Fáscies</a:t>
            </a:r>
            <a:r>
              <a:rPr lang="pt-BR" sz="2800" dirty="0"/>
              <a:t> dismórficas, fenda palatina, lábio leporino, defeito no septo ventricular e crescimento e deficiência intelectual</a:t>
            </a:r>
          </a:p>
        </p:txBody>
      </p:sp>
    </p:spTree>
    <p:extLst>
      <p:ext uri="{BB962C8B-B14F-4D97-AF65-F5344CB8AC3E}">
        <p14:creationId xmlns:p14="http://schemas.microsoft.com/office/powerpoint/2010/main" val="29118476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0661BC0-3296-655B-861B-12E08C4C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-56837"/>
            <a:ext cx="9609666" cy="2243668"/>
          </a:xfrm>
        </p:spPr>
        <p:txBody>
          <a:bodyPr/>
          <a:lstStyle/>
          <a:p>
            <a:r>
              <a:rPr lang="pt-BR" b="1" dirty="0"/>
              <a:t>VALPROATO DE SÓDIO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6C37B5D-22DB-0E43-A2F7-0046FEDD35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78860" y="2388755"/>
            <a:ext cx="9609668" cy="841248"/>
          </a:xfrm>
        </p:spPr>
        <p:txBody>
          <a:bodyPr/>
          <a:lstStyle/>
          <a:p>
            <a:pPr algn="ctr"/>
            <a:r>
              <a:rPr lang="pt-BR" sz="3200" b="1" dirty="0"/>
              <a:t>Elevado risco de malformações – 5 A 15%</a:t>
            </a:r>
          </a:p>
          <a:p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B951C6C-1605-3B4E-5BD4-ED07E9CAC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7" y="3207591"/>
            <a:ext cx="9609670" cy="2182407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Defeitos do tubo neural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Fendas orais 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600" dirty="0"/>
              <a:t>Malformações cardíacas e Urogenitais</a:t>
            </a:r>
          </a:p>
        </p:txBody>
      </p:sp>
    </p:spTree>
    <p:extLst>
      <p:ext uri="{BB962C8B-B14F-4D97-AF65-F5344CB8AC3E}">
        <p14:creationId xmlns:p14="http://schemas.microsoft.com/office/powerpoint/2010/main" val="101585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28B95-A4ED-CD7E-F61C-87A94C03A9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9895" y="576822"/>
            <a:ext cx="10063162" cy="579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>
                <a:ea typeface="Calibri" panose="020F0502020204030204" pitchFamily="34" charset="0"/>
              </a:rPr>
              <a:t>2</a:t>
            </a:r>
            <a:r>
              <a:rPr lang="pt-BR" sz="3200" dirty="0">
                <a:ea typeface="Calibri" panose="020F0502020204030204" pitchFamily="34" charset="0"/>
              </a:rPr>
              <a:t> - </a:t>
            </a:r>
            <a:r>
              <a:rPr lang="pt-BR" sz="3600" dirty="0">
                <a:ea typeface="Calibri" panose="020F0502020204030204" pitchFamily="34" charset="0"/>
              </a:rPr>
              <a:t>Período embrionário – da 3ª até 8ª semana; </a:t>
            </a:r>
          </a:p>
          <a:p>
            <a:pPr lvl="1">
              <a:lnSpc>
                <a:spcPct val="150000"/>
              </a:lnSpc>
            </a:pPr>
            <a:r>
              <a:rPr lang="pt-BR" sz="3200" dirty="0">
                <a:solidFill>
                  <a:srgbClr val="FF0000"/>
                </a:solidFill>
                <a:ea typeface="Calibri" panose="020F0502020204030204" pitchFamily="34" charset="0"/>
              </a:rPr>
              <a:t>O mais importante, levando a desfechos embrionários graves;</a:t>
            </a:r>
          </a:p>
          <a:p>
            <a:endParaRPr lang="pt-BR" sz="30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3600" dirty="0">
                <a:effectLst/>
                <a:ea typeface="Calibri" panose="020F0502020204030204" pitchFamily="34" charset="0"/>
              </a:rPr>
              <a:t>3 - Período fetal – a partir da 9ª semana</a:t>
            </a:r>
          </a:p>
          <a:p>
            <a:pPr lvl="1">
              <a:lnSpc>
                <a:spcPct val="150000"/>
              </a:lnSpc>
            </a:pPr>
            <a:r>
              <a:rPr lang="pt-BR" sz="3200" dirty="0">
                <a:ea typeface="Calibri" panose="020F0502020204030204" pitchFamily="34" charset="0"/>
              </a:rPr>
              <a:t>Os efeitos se produzem principalmente em SNC ( que continua se diferenciando), como também sobre o crescimento fetal;</a:t>
            </a:r>
            <a:endParaRPr lang="pt-BR" sz="3200" dirty="0">
              <a:effectLst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865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BFFABE-2DC2-3E68-5C98-215401E2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426" y="250994"/>
            <a:ext cx="2292295" cy="1993565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284480-2FDB-8A19-2FFE-53813CBDEA8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1431" y="2808609"/>
            <a:ext cx="9609137" cy="841375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err="1">
                <a:solidFill>
                  <a:srgbClr val="C00000"/>
                </a:solidFill>
              </a:rPr>
              <a:t>Valproato</a:t>
            </a:r>
            <a:r>
              <a:rPr lang="pt-BR" sz="3600" b="1" dirty="0">
                <a:solidFill>
                  <a:srgbClr val="C00000"/>
                </a:solidFill>
              </a:rPr>
              <a:t> de Sódio: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E97DFF-2A70-1F4B-DBB5-994A763E7F5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1430" y="4371193"/>
            <a:ext cx="9609137" cy="1404937"/>
          </a:xfrm>
        </p:spPr>
        <p:txBody>
          <a:bodyPr/>
          <a:lstStyle/>
          <a:p>
            <a:r>
              <a:rPr lang="pt-BR" sz="3200" b="1" dirty="0">
                <a:solidFill>
                  <a:srgbClr val="C00000"/>
                </a:solidFill>
              </a:rPr>
              <a:t>Não deve ser prescrito para mulheres em idade fértil.</a:t>
            </a: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BDC645F-84B9-0C77-FAFD-23B1A1ACCA9D}"/>
              </a:ext>
            </a:extLst>
          </p:cNvPr>
          <p:cNvSpPr/>
          <p:nvPr/>
        </p:nvSpPr>
        <p:spPr>
          <a:xfrm>
            <a:off x="1291431" y="4227097"/>
            <a:ext cx="9718766" cy="971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1855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CF20A-E946-4E98-62C3-5693254C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5" y="2226731"/>
            <a:ext cx="9609666" cy="22436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300" b="1" dirty="0"/>
              <a:t>DROGAS:</a:t>
            </a:r>
            <a:br>
              <a:rPr lang="pt-BR" sz="5300" b="1" dirty="0"/>
            </a:br>
            <a:r>
              <a:rPr lang="pt-BR" b="1" dirty="0"/>
              <a:t> </a:t>
            </a: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87BF8C-1227-F82C-994A-01F78E587D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pt-BR" b="1" dirty="0"/>
              <a:t> </a:t>
            </a:r>
            <a:br>
              <a:rPr lang="pt-BR" b="1" dirty="0"/>
            </a:br>
            <a:r>
              <a:rPr lang="pt-BR" sz="5200" b="1" spc="300" dirty="0">
                <a:solidFill>
                  <a:srgbClr val="FF0000"/>
                </a:solidFill>
              </a:rPr>
              <a:t>CARDIOVASCULARES/ANTIHIPERTENSIVOS</a:t>
            </a:r>
            <a:br>
              <a:rPr lang="pt-BR" b="1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133D6A-CE58-B0B9-CD08-B2B13310F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  <a:p>
            <a:br>
              <a:rPr lang="pt-BR" b="1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D1DB5F-9C96-506C-10ED-669A33D1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58" y="259976"/>
            <a:ext cx="2760254" cy="19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38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2C9E8-9545-8727-FC99-209DB3BB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044" y="870096"/>
            <a:ext cx="9609666" cy="2243668"/>
          </a:xfrm>
        </p:spPr>
        <p:txBody>
          <a:bodyPr>
            <a:normAutofit fontScale="90000"/>
          </a:bodyPr>
          <a:lstStyle/>
          <a:p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br>
              <a:rPr lang="pt-BR" sz="3600" b="1" dirty="0"/>
            </a:br>
            <a:endParaRPr lang="pt-BR" sz="3600" b="1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F03AD7E-BABE-D1A7-D83E-7700BB15E0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0229" y="870096"/>
            <a:ext cx="10711542" cy="1498385"/>
          </a:xfrm>
        </p:spPr>
        <p:txBody>
          <a:bodyPr>
            <a:noAutofit/>
          </a:bodyPr>
          <a:lstStyle/>
          <a:p>
            <a:pPr algn="ctr"/>
            <a:r>
              <a:rPr lang="pt-BR" sz="4000" b="0" i="0" dirty="0">
                <a:effectLst/>
              </a:rPr>
              <a:t>No Brasil, a incidência de cardiopatia na gravidez é, em centros de referência, de até 4,2%,</a:t>
            </a:r>
            <a:endParaRPr lang="pt-BR" sz="400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B9FFCA-80F4-C6BD-0AD1-3A6A2A53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719" y="3016365"/>
            <a:ext cx="10336561" cy="2411124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Na gestação, a hipertensão é </a:t>
            </a:r>
            <a:r>
              <a:rPr lang="pt-BR" sz="4000" dirty="0" err="1"/>
              <a:t>prevelente</a:t>
            </a:r>
            <a:r>
              <a:rPr lang="pt-BR" sz="4000" dirty="0"/>
              <a:t> em 10%, permanecendo como maior causa de mortalidade materna e fetal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43058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F2BF3-38B0-6111-C3C3-4DF7D3C9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MetilDopa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AAD11C-D1D9-4FD4-7E72-B1CE3101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412"/>
            <a:ext cx="10515600" cy="5327463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Agonista </a:t>
            </a:r>
            <a:r>
              <a:rPr lang="el-GR" sz="3200" i="0" dirty="0">
                <a:effectLst/>
              </a:rPr>
              <a:t>α2</a:t>
            </a:r>
            <a:r>
              <a:rPr lang="pt-BR" sz="3200" i="0" dirty="0">
                <a:effectLst/>
              </a:rPr>
              <a:t> de ação central;</a:t>
            </a:r>
            <a:endParaRPr lang="pt-BR" sz="3200" dirty="0"/>
          </a:p>
          <a:p>
            <a:pPr algn="ctr"/>
            <a:endParaRPr lang="pt-BR" sz="3200" dirty="0"/>
          </a:p>
          <a:p>
            <a:pPr algn="ctr"/>
            <a:r>
              <a:rPr lang="pt-BR" sz="3600" dirty="0">
                <a:latin typeface="+mj-lt"/>
              </a:rPr>
              <a:t>Considerada agente de primeira escolha para o controle da HAS na gestação;</a:t>
            </a:r>
          </a:p>
          <a:p>
            <a:pPr algn="ctr"/>
            <a:endParaRPr lang="pt-BR" sz="3600" dirty="0">
              <a:latin typeface="+mj-lt"/>
            </a:endParaRPr>
          </a:p>
          <a:p>
            <a:pPr algn="ctr"/>
            <a:r>
              <a:rPr lang="pt-BR" sz="3600" dirty="0">
                <a:latin typeface="+mj-lt"/>
              </a:rPr>
              <a:t>Atravessa a barreira placentária;</a:t>
            </a:r>
          </a:p>
          <a:p>
            <a:pPr algn="ctr"/>
            <a:endParaRPr lang="pt-BR" sz="3600" dirty="0">
              <a:latin typeface="+mj-lt"/>
            </a:endParaRPr>
          </a:p>
          <a:p>
            <a:pPr algn="ctr"/>
            <a:r>
              <a:rPr lang="pt-BR" sz="3600" dirty="0">
                <a:latin typeface="+mj-lt"/>
              </a:rPr>
              <a:t>Efeitos adversos ou anomalias fetais relevantes não foram relatados.</a:t>
            </a:r>
          </a:p>
        </p:txBody>
      </p:sp>
    </p:spTree>
    <p:extLst>
      <p:ext uri="{BB962C8B-B14F-4D97-AF65-F5344CB8AC3E}">
        <p14:creationId xmlns:p14="http://schemas.microsoft.com/office/powerpoint/2010/main" val="24877653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30D7151-BE1A-2ED0-112D-62C94D55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460923"/>
            <a:ext cx="9609666" cy="1243586"/>
          </a:xfrm>
        </p:spPr>
        <p:txBody>
          <a:bodyPr>
            <a:normAutofit/>
          </a:bodyPr>
          <a:lstStyle/>
          <a:p>
            <a:r>
              <a:rPr lang="pt-BR" sz="6000" b="1" dirty="0" err="1"/>
              <a:t>ßBloqueadores</a:t>
            </a:r>
            <a:endParaRPr lang="pt-BR" sz="6000" b="1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23F5089D-5F9D-5FED-D264-5F9ADA72AF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1671" y="1631576"/>
            <a:ext cx="10874188" cy="146124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 associação com RCIU não foi controlada quando usada na gravidez.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Pode ser usado na gestação.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70022EC-8701-BFB1-A6D9-C78B87296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165" y="3409018"/>
            <a:ext cx="9609670" cy="3448982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/>
              <a:t>Propanolol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 err="1"/>
              <a:t>Pindolol</a:t>
            </a:r>
            <a:endParaRPr lang="pt-BR" sz="2800" b="1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 err="1"/>
              <a:t>Labetalol</a:t>
            </a:r>
            <a:r>
              <a:rPr lang="pt-BR" sz="2800" b="1" dirty="0"/>
              <a:t>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/>
              <a:t>Atenolol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2800" b="1" dirty="0" err="1"/>
              <a:t>Caverdilol</a:t>
            </a:r>
            <a:endParaRPr lang="pt-BR" sz="2800" b="1" dirty="0"/>
          </a:p>
          <a:p>
            <a:pPr marL="457200" indent="-457200" algn="r">
              <a:buFont typeface="Wingdings" panose="05000000000000000000" pitchFamily="2" charset="2"/>
              <a:buChar char="§"/>
            </a:pPr>
            <a:r>
              <a:rPr lang="pt-BR" sz="1000" dirty="0"/>
              <a:t>de Sousa FLP, Cunha Filho EV, </a:t>
            </a:r>
            <a:r>
              <a:rPr lang="pt-BR" sz="1000" dirty="0" err="1"/>
              <a:t>Korkes</a:t>
            </a:r>
            <a:r>
              <a:rPr lang="pt-BR" sz="1000" dirty="0"/>
              <a:t> HA, </a:t>
            </a:r>
            <a:r>
              <a:rPr lang="pt-BR" sz="1000" dirty="0" err="1"/>
              <a:t>Peraçoli</a:t>
            </a:r>
            <a:r>
              <a:rPr lang="pt-BR" sz="1000" dirty="0"/>
              <a:t> JC, Ramos JGL, </a:t>
            </a:r>
            <a:r>
              <a:rPr lang="pt-BR" sz="1000" dirty="0" err="1"/>
              <a:t>Sass</a:t>
            </a:r>
            <a:r>
              <a:rPr lang="pt-BR" sz="1000" dirty="0"/>
              <a:t> N, Martins-Costa SH, de Oliveira LG, Costa ML, Mesquita MRS, Corrêa Jr MD, </a:t>
            </a:r>
            <a:r>
              <a:rPr lang="pt-BR" sz="1000" dirty="0" err="1"/>
              <a:t>Araujo</a:t>
            </a:r>
            <a:r>
              <a:rPr lang="pt-BR" sz="1000" dirty="0"/>
              <a:t> ACPF, </a:t>
            </a:r>
            <a:r>
              <a:rPr lang="pt-BR" sz="1000" dirty="0" err="1"/>
              <a:t>Zaconeta</a:t>
            </a:r>
            <a:r>
              <a:rPr lang="pt-BR" sz="1000" dirty="0"/>
              <a:t> AM, Freire CHE, Poli-de-Figueiredo CE, Rocha Filho EAP, Cavalli RC. Hipertensão Arterial Crônica – Protocolo no. 01/2023. Rede Brasileira de Estudos sobre Hipertensão na Gravidez (RBEHG), </a:t>
            </a:r>
            <a:r>
              <a:rPr lang="pt-BR" sz="1400" dirty="0"/>
              <a:t>2023.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0332944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E99515-200B-45E2-F729-1711DF7EC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-111259"/>
            <a:ext cx="9609666" cy="1276670"/>
          </a:xfrm>
        </p:spPr>
        <p:txBody>
          <a:bodyPr/>
          <a:lstStyle/>
          <a:p>
            <a:r>
              <a:rPr lang="pt-BR" dirty="0"/>
              <a:t>Bloqueadores de Canais de Cálcio - BCC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D6F8D17-5B57-6B68-5C7F-44E8166DEE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18060" y="609844"/>
            <a:ext cx="9609668" cy="841248"/>
          </a:xfrm>
        </p:spPr>
        <p:txBody>
          <a:bodyPr/>
          <a:lstStyle/>
          <a:p>
            <a:pPr algn="ctr"/>
            <a:r>
              <a:rPr lang="pt-BR" b="1" dirty="0" err="1"/>
              <a:t>Nifedipina</a:t>
            </a:r>
            <a:r>
              <a:rPr lang="pt-BR" b="1" dirty="0"/>
              <a:t> , </a:t>
            </a:r>
            <a:r>
              <a:rPr lang="pt-BR" b="1" dirty="0" err="1"/>
              <a:t>Anlodipino</a:t>
            </a:r>
            <a:r>
              <a:rPr lang="pt-BR" b="1" dirty="0"/>
              <a:t>, </a:t>
            </a:r>
            <a:r>
              <a:rPr lang="pt-BR" b="1" dirty="0" err="1"/>
              <a:t>Verapamil</a:t>
            </a:r>
            <a:endParaRPr lang="pt-BR" b="1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618F4F-67B1-7AC2-15F4-C2DEB60F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3" y="1649507"/>
            <a:ext cx="11214847" cy="5002306"/>
          </a:xfrm>
        </p:spPr>
        <p:txBody>
          <a:bodyPr>
            <a:normAutofit fontScale="70000" lnSpcReduction="20000"/>
          </a:bodyPr>
          <a:lstStyle/>
          <a:p>
            <a:pPr marL="457200" indent="-457200" algn="ctr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4000" dirty="0"/>
              <a:t>Associação com teratogenicidade, quando usados em animais  no 1º trimestre e em dose altas ;</a:t>
            </a:r>
          </a:p>
          <a:p>
            <a:pPr marL="457200" indent="-457200" algn="ctr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4000" b="1" dirty="0">
                <a:solidFill>
                  <a:srgbClr val="466B45"/>
                </a:solidFill>
              </a:rPr>
              <a:t>Uso em humanos não mostrou risco aumentado de malformações</a:t>
            </a:r>
            <a:r>
              <a:rPr lang="pt-BR" sz="4000" b="1" dirty="0"/>
              <a:t>; </a:t>
            </a:r>
          </a:p>
          <a:p>
            <a:pPr algn="ctr">
              <a:lnSpc>
                <a:spcPct val="170000"/>
              </a:lnSpc>
            </a:pPr>
            <a:endParaRPr lang="pt-BR" sz="4000" dirty="0"/>
          </a:p>
          <a:p>
            <a:pPr marL="457200" indent="-457200" algn="ctr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t-BR" sz="4000" dirty="0"/>
              <a:t>ACOG: (2005) , estudos bem-controlados , recomendaram a </a:t>
            </a:r>
            <a:r>
              <a:rPr lang="pt-BR" sz="4000" dirty="0" err="1"/>
              <a:t>nifedipina</a:t>
            </a:r>
            <a:r>
              <a:rPr lang="pt-BR" sz="4000" dirty="0"/>
              <a:t> como medicação hipotensora de primeira linha, principalmente em casos de emergência hipertensiva</a:t>
            </a:r>
            <a:r>
              <a:rPr lang="pt-BR" sz="4000" b="1" dirty="0"/>
              <a:t>.</a:t>
            </a:r>
            <a:endParaRPr lang="pt-BR" sz="4000" dirty="0"/>
          </a:p>
          <a:p>
            <a:pPr algn="r">
              <a:lnSpc>
                <a:spcPct val="160000"/>
              </a:lnSpc>
            </a:pPr>
            <a:endParaRPr lang="pt-BR" sz="4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  <a:p>
            <a:pPr algn="r"/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9172085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899B2-EA45-9173-B261-46D5CF12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71" y="-150455"/>
            <a:ext cx="9609666" cy="1324832"/>
          </a:xfrm>
        </p:spPr>
        <p:txBody>
          <a:bodyPr/>
          <a:lstStyle/>
          <a:p>
            <a:pPr algn="ctr"/>
            <a:r>
              <a:rPr lang="pt-BR" dirty="0"/>
              <a:t>HIDRALAZINA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7188A9-9025-EDA9-514E-F9CE6CF2DA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41294" y="1255059"/>
            <a:ext cx="10551459" cy="150604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Medicação vasodilatadora que relaxa a parede muscular arterial de forma direta.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85A7A0-6B87-3087-ADEC-AF9C64D5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050" y="2841789"/>
            <a:ext cx="10877550" cy="3854846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/>
              <a:t> Estudo recente associou o </a:t>
            </a:r>
            <a:r>
              <a:rPr lang="pt-BR" sz="2800" dirty="0" err="1"/>
              <a:t>hidralazina</a:t>
            </a:r>
            <a:r>
              <a:rPr lang="pt-BR" sz="2800" dirty="0"/>
              <a:t> por via oral a complicações fetais como RCF, parto prematuro e baixo peso ao nascimento.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pt-BR" sz="3600" b="1" dirty="0"/>
              <a:t>Deve ser usado apenas na crise hipertensiva, como tratamento adjuvante. </a:t>
            </a:r>
          </a:p>
          <a:p>
            <a:pPr algn="r"/>
            <a:endParaRPr lang="pt-BR" sz="1050" dirty="0"/>
          </a:p>
          <a:p>
            <a:pPr algn="r"/>
            <a:r>
              <a:rPr lang="pt-BR" sz="1050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D6ADA4-F3DB-4C4A-8D76-D488A2497713}"/>
              </a:ext>
            </a:extLst>
          </p:cNvPr>
          <p:cNvSpPr/>
          <p:nvPr/>
        </p:nvSpPr>
        <p:spPr>
          <a:xfrm>
            <a:off x="2330824" y="6176682"/>
            <a:ext cx="9296400" cy="439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/>
              <a:t>Protocolo no. 01/2023. Rede Brasileira de Estudos sobre Hipertensão na Gravidez (RBEHG), 2023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409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737B5-D989-5829-E114-7F66351D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60" y="205316"/>
            <a:ext cx="9609666" cy="807696"/>
          </a:xfrm>
        </p:spPr>
        <p:txBody>
          <a:bodyPr/>
          <a:lstStyle/>
          <a:p>
            <a:pPr algn="ctr"/>
            <a:r>
              <a:rPr lang="pt-BR" dirty="0"/>
              <a:t>Diuréticos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9996F7-9E85-D7FB-D35A-5453C6D828D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1682" y="1084729"/>
            <a:ext cx="11268635" cy="121023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Os diuréticos tiazídicos são drogas consideradas seguras na gestação</a:t>
            </a:r>
            <a:r>
              <a:rPr lang="pt-BR" dirty="0"/>
              <a:t>.</a:t>
            </a:r>
          </a:p>
          <a:p>
            <a:pPr algn="ctr"/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E5E8D0-5AB0-4F74-EB46-958AB402E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972235"/>
            <a:ext cx="9609670" cy="4751294"/>
          </a:xfrm>
        </p:spPr>
        <p:txBody>
          <a:bodyPr>
            <a:normAutofit/>
          </a:bodyPr>
          <a:lstStyle/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NÃO USAR</a:t>
            </a:r>
          </a:p>
          <a:p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800" b="1" dirty="0"/>
              <a:t>PRÉ-ECLAMPSIAS/ECLÂMPSIA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Redução do volume plasmáticos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 err="1">
                <a:solidFill>
                  <a:schemeClr val="tx1"/>
                </a:solidFill>
              </a:rPr>
              <a:t>Hemoconcentração</a:t>
            </a:r>
            <a:endParaRPr lang="pt-BR" sz="3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Vasoconstricção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Baixa perfusão placentária</a:t>
            </a:r>
          </a:p>
        </p:txBody>
      </p:sp>
    </p:spTree>
    <p:extLst>
      <p:ext uri="{BB962C8B-B14F-4D97-AF65-F5344CB8AC3E}">
        <p14:creationId xmlns:p14="http://schemas.microsoft.com/office/powerpoint/2010/main" val="6704374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FEAE6-F5B4-7E66-BF4E-CB3B0702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0" y="982132"/>
            <a:ext cx="10883153" cy="1375586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Inibidores da Enzima Conversora de Angiotensina</a:t>
            </a:r>
            <a:br>
              <a:rPr lang="pt-BR" sz="4000" dirty="0"/>
            </a:br>
            <a:r>
              <a:rPr lang="pt-BR" sz="4000" dirty="0"/>
              <a:t>IECA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429560-E616-621E-100A-40894E5CA5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4310" y="2572810"/>
            <a:ext cx="10883152" cy="137558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3200" b="1" dirty="0"/>
              <a:t>Inibem a conversão da angiotensina I, no peptídeo ativo angiotensina II (vasoconstricção de arteríolas).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217178-8CED-6E79-F861-383BC53A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7119" y="4811058"/>
            <a:ext cx="9609670" cy="1405467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3200" b="1" dirty="0"/>
              <a:t>Captopril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3200" b="1" dirty="0"/>
              <a:t>Maleato de </a:t>
            </a:r>
            <a:r>
              <a:rPr lang="pt-BR" sz="3200" b="1" dirty="0" err="1"/>
              <a:t>Enalapril</a:t>
            </a:r>
            <a:endParaRPr lang="pt-BR" sz="3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8012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98B1629-27B5-430D-24FB-DAAEBB173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2326" y="62484"/>
            <a:ext cx="5632216" cy="65246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IECA NA GRAVIDEZ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C60934-8E7B-08AB-9B17-986B36ED17D4}"/>
              </a:ext>
            </a:extLst>
          </p:cNvPr>
          <p:cNvSpPr/>
          <p:nvPr/>
        </p:nvSpPr>
        <p:spPr>
          <a:xfrm>
            <a:off x="371335" y="2765331"/>
            <a:ext cx="1144933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>
                <a:solidFill>
                  <a:schemeClr val="tx1"/>
                </a:solidFill>
              </a:rPr>
              <a:t>Oligoidrâmnio</a:t>
            </a:r>
            <a:r>
              <a:rPr lang="pt-BR" sz="2800" dirty="0">
                <a:solidFill>
                  <a:schemeClr val="tx1"/>
                </a:solidFill>
              </a:rPr>
              <a:t>, persistência do ducto arterioso, restrição do crescimento intrauterino, hipoplasia pulmonar, </a:t>
            </a:r>
            <a:r>
              <a:rPr lang="pt-BR" sz="2800" dirty="0" err="1">
                <a:solidFill>
                  <a:schemeClr val="tx1"/>
                </a:solidFill>
              </a:rPr>
              <a:t>hipocalvária</a:t>
            </a:r>
            <a:r>
              <a:rPr lang="pt-BR" sz="2800" dirty="0">
                <a:solidFill>
                  <a:schemeClr val="tx1"/>
                </a:solidFill>
              </a:rPr>
              <a:t> (ossificação incompleta do crânio fetal), displasia tubular renal fetal e insuficiência renal neonatal.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12BC04C-5BF3-34C4-F5D2-BC8D300E1FF0}"/>
              </a:ext>
            </a:extLst>
          </p:cNvPr>
          <p:cNvSpPr/>
          <p:nvPr/>
        </p:nvSpPr>
        <p:spPr>
          <a:xfrm>
            <a:off x="5714871" y="2249616"/>
            <a:ext cx="495300" cy="399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A61C9A1-2D27-45E0-2D6D-F883FB4BA136}"/>
              </a:ext>
            </a:extLst>
          </p:cNvPr>
          <p:cNvSpPr/>
          <p:nvPr/>
        </p:nvSpPr>
        <p:spPr>
          <a:xfrm>
            <a:off x="247602" y="727587"/>
            <a:ext cx="11449330" cy="1406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Ação direta dos inibidores da IECA no sistema renina-angiotensina fetal;</a:t>
            </a:r>
          </a:p>
          <a:p>
            <a:pPr algn="ctr"/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Isquemia resultante de hipotensão materna e redução do fluxo sanguíneo </a:t>
            </a:r>
            <a:r>
              <a:rPr lang="pt-B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fetoplacentário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subsequente. 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9A8E7C41-7E66-F3FD-E896-4309E48B15C7}"/>
              </a:ext>
            </a:extLst>
          </p:cNvPr>
          <p:cNvSpPr/>
          <p:nvPr/>
        </p:nvSpPr>
        <p:spPr>
          <a:xfrm rot="5400000">
            <a:off x="5765789" y="4671337"/>
            <a:ext cx="515715" cy="59294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D1E3E8-E5B8-3A66-9392-3E6A8FB10BE4}"/>
              </a:ext>
            </a:extLst>
          </p:cNvPr>
          <p:cNvSpPr/>
          <p:nvPr/>
        </p:nvSpPr>
        <p:spPr>
          <a:xfrm>
            <a:off x="1246094" y="5325035"/>
            <a:ext cx="9699812" cy="11564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err="1"/>
              <a:t>Contra-indicado</a:t>
            </a:r>
            <a:r>
              <a:rPr lang="pt-BR" sz="2400" dirty="0"/>
              <a:t> na gravidez , principalmente na 2ª metade do período gestacional. Deve ser evitado em mulheres em idade fértil.</a:t>
            </a:r>
          </a:p>
        </p:txBody>
      </p:sp>
    </p:spTree>
    <p:extLst>
      <p:ext uri="{BB962C8B-B14F-4D97-AF65-F5344CB8AC3E}">
        <p14:creationId xmlns:p14="http://schemas.microsoft.com/office/powerpoint/2010/main" val="54424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2F9417E-8D9A-548B-82D9-2FB5B3BE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45945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0" dirty="0">
                <a:solidFill>
                  <a:srgbClr val="00314C"/>
                </a:solidFill>
                <a:effectLst/>
                <a:latin typeface="Arial" panose="020B0604020202020204" pitchFamily="34" charset="0"/>
              </a:rPr>
              <a:t>“Da droga mágica à tragédia, da tragédia à regulação”</a:t>
            </a:r>
            <a:br>
              <a:rPr lang="pt-BR" b="1" i="0" dirty="0">
                <a:solidFill>
                  <a:srgbClr val="00314C"/>
                </a:solidFill>
                <a:effectLst/>
                <a:latin typeface="Arial" panose="020B0604020202020204" pitchFamily="34" charset="0"/>
              </a:rPr>
            </a:b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E075499-695B-8C2F-A8B2-8F8A4DE27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pt-BR" sz="4400" b="1" spc="300" dirty="0">
                <a:solidFill>
                  <a:srgbClr val="FF0000"/>
                </a:solidFill>
              </a:rPr>
              <a:t>TALIDOMIDA</a:t>
            </a:r>
          </a:p>
        </p:txBody>
      </p:sp>
    </p:spTree>
    <p:extLst>
      <p:ext uri="{BB962C8B-B14F-4D97-AF65-F5344CB8AC3E}">
        <p14:creationId xmlns:p14="http://schemas.microsoft.com/office/powerpoint/2010/main" val="41605832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8FA19-A3E4-4300-9AA8-998541E822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583" y="499700"/>
            <a:ext cx="9609137" cy="1382712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Bloqueadores dos receptores da angiotensina II </a:t>
            </a:r>
            <a:r>
              <a:rPr lang="pt-BR" sz="3600" dirty="0"/>
              <a:t>(</a:t>
            </a:r>
            <a:r>
              <a:rPr lang="pt-BR" sz="3600" b="1" dirty="0"/>
              <a:t>BRA II) 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0F571F64-1609-8BD1-F400-5CE51CA8BB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0637" y="3308215"/>
            <a:ext cx="9610725" cy="841375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Losartana e </a:t>
            </a:r>
            <a:r>
              <a:rPr lang="pt-BR" sz="4400" b="1" dirty="0" err="1"/>
              <a:t>Valsartana</a:t>
            </a:r>
            <a:r>
              <a:rPr lang="pt-BR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87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38AF549-18AF-12A9-4090-45A93024DC62}"/>
              </a:ext>
            </a:extLst>
          </p:cNvPr>
          <p:cNvSpPr/>
          <p:nvPr/>
        </p:nvSpPr>
        <p:spPr>
          <a:xfrm>
            <a:off x="509451" y="195943"/>
            <a:ext cx="11090366" cy="64530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 algn="ctr"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tx1"/>
                </a:solidFill>
              </a:rPr>
              <a:t>Formalmente contraindicadas na gestação, independente da idade gestacional;</a:t>
            </a: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r>
              <a:rPr lang="pt-BR" sz="3600" dirty="0">
                <a:solidFill>
                  <a:schemeClr val="tx1"/>
                </a:solidFill>
              </a:rPr>
              <a:t>Ação similar aos </a:t>
            </a:r>
            <a:r>
              <a:rPr lang="pt-BR" sz="3600" dirty="0" err="1">
                <a:solidFill>
                  <a:schemeClr val="tx1"/>
                </a:solidFill>
              </a:rPr>
              <a:t>IECAs</a:t>
            </a:r>
            <a:r>
              <a:rPr lang="pt-BR" sz="3600" dirty="0">
                <a:solidFill>
                  <a:schemeClr val="tx1"/>
                </a:solidFill>
              </a:rPr>
              <a:t> quanto ao metabolismo renal fetal, com risco </a:t>
            </a:r>
            <a:r>
              <a:rPr lang="pt-BR" sz="3600" dirty="0" err="1">
                <a:solidFill>
                  <a:schemeClr val="tx1"/>
                </a:solidFill>
              </a:rPr>
              <a:t>oligohidrâmnio</a:t>
            </a:r>
            <a:r>
              <a:rPr lang="pt-BR" sz="3600" dirty="0">
                <a:solidFill>
                  <a:schemeClr val="tx1"/>
                </a:solidFill>
              </a:rPr>
              <a:t>, malformações ósseas, hipoplasia pulmonar, hipotensão, </a:t>
            </a:r>
            <a:r>
              <a:rPr lang="pt-BR" sz="3600" dirty="0" err="1">
                <a:solidFill>
                  <a:schemeClr val="tx1"/>
                </a:solidFill>
              </a:rPr>
              <a:t>anúria</a:t>
            </a:r>
            <a:r>
              <a:rPr lang="pt-BR" sz="3600" dirty="0">
                <a:solidFill>
                  <a:schemeClr val="tx1"/>
                </a:solidFill>
              </a:rPr>
              <a:t> e morte neonatal</a:t>
            </a: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endParaRPr lang="pt-BR" sz="3600" dirty="0">
              <a:solidFill>
                <a:schemeClr val="tx1"/>
              </a:solidFill>
            </a:endParaRP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r>
              <a:rPr lang="pt-BR" sz="3600" b="1" dirty="0">
                <a:solidFill>
                  <a:schemeClr val="tx1"/>
                </a:solidFill>
              </a:rPr>
              <a:t>CONTRAINDICADO EM MULHERES EM IDADE FÉRTIL. </a:t>
            </a:r>
          </a:p>
          <a:p>
            <a:pPr marL="1028700" lvl="1" indent="-571500" algn="ctr">
              <a:buFont typeface="Wingdings" panose="05000000000000000000" pitchFamily="2" charset="2"/>
              <a:buChar char="§"/>
            </a:pPr>
            <a:endParaRPr lang="pt-BR" sz="3600" dirty="0">
              <a:solidFill>
                <a:schemeClr val="tx1"/>
              </a:solidFill>
            </a:endParaRPr>
          </a:p>
          <a:p>
            <a:pPr lvl="1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662799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6C00A-66D7-A30C-4B43-5402275204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7206" y="512400"/>
            <a:ext cx="9609137" cy="2243137"/>
          </a:xfrm>
        </p:spPr>
        <p:txBody>
          <a:bodyPr/>
          <a:lstStyle/>
          <a:p>
            <a:pPr algn="ctr"/>
            <a:r>
              <a:rPr lang="pt-BR" dirty="0"/>
              <a:t>ANTIARRÍTIMOS NA GESTAÇÃO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09D932-64F9-FBB2-218C-91DB8ADBA24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79047" y="2755537"/>
            <a:ext cx="10533833" cy="3854269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Apesar de nenhuma droga ser completamente segura, a maioria é bem tolerada e têm riscos relativamente pequenos</a:t>
            </a:r>
            <a:r>
              <a:rPr lang="pt-B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7095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68E1D-5E28-36BB-4B57-5FDCEC6C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4" y="827951"/>
            <a:ext cx="9609666" cy="107526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Digoxina e Quinidina 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256683-C8B2-F465-F48F-7B9983374D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86840" y="1719495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Drogas bem estudados durante a gestação</a:t>
            </a:r>
            <a:r>
              <a:rPr lang="pt-BR" sz="4000" b="1" dirty="0"/>
              <a:t>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442A7B-9483-264E-4038-854D38C6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4" y="2651339"/>
            <a:ext cx="9609670" cy="2218688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Consideradas seguras;</a:t>
            </a:r>
          </a:p>
          <a:p>
            <a:pPr algn="ctr"/>
            <a:r>
              <a:rPr lang="pt-BR" sz="3600" dirty="0"/>
              <a:t>Indicadas como tratamento de primeira linha das arritmias na gravidez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BAB845E-8B11-F2D5-08D3-41C1A6570634}"/>
              </a:ext>
            </a:extLst>
          </p:cNvPr>
          <p:cNvSpPr/>
          <p:nvPr/>
        </p:nvSpPr>
        <p:spPr>
          <a:xfrm>
            <a:off x="1085850" y="4732020"/>
            <a:ext cx="10115550" cy="201840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Amiodarona</a:t>
            </a:r>
            <a:r>
              <a:rPr lang="pt-BR" sz="2800" b="1" dirty="0">
                <a:solidFill>
                  <a:schemeClr val="tx1"/>
                </a:solidFill>
                <a:latin typeface="+mj-lt"/>
              </a:rPr>
              <a:t>:  não deve ser usada na gestação, a menos que a arritmia materna não responda a outras drogas e cause risco de vida para a mãe.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64DFE0F-461A-C187-BCB8-EB078209BC5B}"/>
              </a:ext>
            </a:extLst>
          </p:cNvPr>
          <p:cNvSpPr/>
          <p:nvPr/>
        </p:nvSpPr>
        <p:spPr>
          <a:xfrm>
            <a:off x="2958353" y="567478"/>
            <a:ext cx="5979459" cy="133574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4872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618F3-32E0-FF0D-F83C-2DB9794C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961728"/>
            <a:ext cx="9609666" cy="1122510"/>
          </a:xfrm>
        </p:spPr>
        <p:txBody>
          <a:bodyPr/>
          <a:lstStyle/>
          <a:p>
            <a:r>
              <a:rPr lang="pt-BR" spc="300" dirty="0"/>
              <a:t>ANTIASMÁTICOS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B546B9-8746-144D-913C-2CDA8AEF9B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91165" y="2258568"/>
            <a:ext cx="9609668" cy="8412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err="1"/>
              <a:t>Corticóides</a:t>
            </a:r>
            <a:r>
              <a:rPr lang="pt-BR" sz="3600" b="1" dirty="0"/>
              <a:t> e Broncodilatadores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45665F-3BC1-AFD4-E8A1-125C9DE3D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74" y="3967479"/>
            <a:ext cx="10334625" cy="2338071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Categoria B e C </a:t>
            </a:r>
          </a:p>
          <a:p>
            <a:pPr algn="ctr"/>
            <a:endParaRPr lang="pt-BR" sz="2800" dirty="0"/>
          </a:p>
          <a:p>
            <a:pPr algn="ctr"/>
            <a:r>
              <a:rPr lang="pt-BR" sz="3600" dirty="0"/>
              <a:t>Não existe risco de malformações associadas ao tratamento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502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F8114-7C53-035C-072F-9D95505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762678"/>
            <a:ext cx="9609666" cy="1243584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Corticóides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F95697-968B-0C4E-4394-C411F5EDDCD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32561" y="1749807"/>
            <a:ext cx="9609668" cy="841248"/>
          </a:xfrm>
        </p:spPr>
        <p:txBody>
          <a:bodyPr>
            <a:normAutofit fontScale="92500"/>
          </a:bodyPr>
          <a:lstStyle/>
          <a:p>
            <a:pPr algn="ctr"/>
            <a:r>
              <a:rPr lang="pt-BR" b="1" dirty="0"/>
              <a:t>Medicação de “base” para o tratamento de manutenção na asma. Possui ação anti-inflamatória, sendo considerada primeira linha</a:t>
            </a:r>
            <a:r>
              <a:rPr lang="pt-BR" dirty="0"/>
              <a:t>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FAB869-E454-7A2E-1478-48A8A288E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561" y="2749510"/>
            <a:ext cx="9609670" cy="3149811"/>
          </a:xfrm>
        </p:spPr>
        <p:txBody>
          <a:bodyPr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609D523-BB0F-B955-05D4-600F5AF401E7}"/>
              </a:ext>
            </a:extLst>
          </p:cNvPr>
          <p:cNvSpPr/>
          <p:nvPr/>
        </p:nvSpPr>
        <p:spPr>
          <a:xfrm>
            <a:off x="1666695" y="3467891"/>
            <a:ext cx="2491740" cy="1017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chemeClr val="tx1"/>
                </a:solidFill>
              </a:rPr>
              <a:t>Budesonida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2800" b="1" dirty="0" err="1">
                <a:solidFill>
                  <a:schemeClr val="tx1"/>
                </a:solidFill>
              </a:rPr>
              <a:t>Beclometasona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AC2D22B-0844-8350-CD5B-3C5202B8D7BF}"/>
              </a:ext>
            </a:extLst>
          </p:cNvPr>
          <p:cNvSpPr/>
          <p:nvPr/>
        </p:nvSpPr>
        <p:spPr>
          <a:xfrm>
            <a:off x="4718794" y="3703320"/>
            <a:ext cx="697230" cy="468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70A6BC9-4ACF-C8E8-6D87-CB5442C6694D}"/>
              </a:ext>
            </a:extLst>
          </p:cNvPr>
          <p:cNvSpPr/>
          <p:nvPr/>
        </p:nvSpPr>
        <p:spPr>
          <a:xfrm>
            <a:off x="5799560" y="3429000"/>
            <a:ext cx="4804835" cy="1017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Corticoesteroides</a:t>
            </a:r>
            <a:r>
              <a:rPr lang="pt-BR" sz="2400" b="1" dirty="0">
                <a:solidFill>
                  <a:schemeClr val="tx1"/>
                </a:solidFill>
              </a:rPr>
              <a:t> inalatórios mais utilizados na prática clínica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EA4F706-8CFD-9465-92CE-D377C653F124}"/>
              </a:ext>
            </a:extLst>
          </p:cNvPr>
          <p:cNvSpPr/>
          <p:nvPr/>
        </p:nvSpPr>
        <p:spPr>
          <a:xfrm>
            <a:off x="2441121" y="5000151"/>
            <a:ext cx="7886700" cy="550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Prednisona , Hidrocortisona, </a:t>
            </a:r>
            <a:r>
              <a:rPr lang="pt-BR" sz="2800" dirty="0" err="1">
                <a:solidFill>
                  <a:schemeClr val="tx1"/>
                </a:solidFill>
              </a:rPr>
              <a:t>Metilprednisolona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585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B7000-5C27-057C-10FA-CE460ABF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49378"/>
            <a:ext cx="9609666" cy="1248410"/>
          </a:xfrm>
        </p:spPr>
        <p:txBody>
          <a:bodyPr/>
          <a:lstStyle/>
          <a:p>
            <a:r>
              <a:rPr lang="pt-BR" dirty="0"/>
              <a:t>Broncodilatadores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3A05B8-17D1-47C3-B980-EDA937936BF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81101" y="1826387"/>
            <a:ext cx="9609668" cy="124840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Beta2-agonista: </a:t>
            </a:r>
          </a:p>
          <a:p>
            <a:pPr algn="ctr"/>
            <a:r>
              <a:rPr lang="pt-BR" sz="3600" b="1" dirty="0" err="1"/>
              <a:t>Salbutamol</a:t>
            </a:r>
            <a:r>
              <a:rPr lang="pt-BR" sz="3600" b="1" dirty="0"/>
              <a:t> e </a:t>
            </a:r>
            <a:r>
              <a:rPr lang="pt-BR" sz="3600" b="1" dirty="0" err="1"/>
              <a:t>Formoterol</a:t>
            </a:r>
            <a:r>
              <a:rPr lang="pt-BR" sz="3600" b="1" dirty="0"/>
              <a:t> </a:t>
            </a:r>
          </a:p>
          <a:p>
            <a:pPr algn="ctr"/>
            <a:endParaRPr lang="pt-BR" sz="3600" b="1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64D757-D8CA-F4A4-3E40-8D439F29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720214"/>
            <a:ext cx="9609670" cy="3463415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sz="3200" b="1" dirty="0"/>
          </a:p>
          <a:p>
            <a:pPr marL="0" indent="0">
              <a:buNone/>
            </a:pPr>
            <a:r>
              <a:rPr lang="pt-BR" sz="2800" b="1" dirty="0"/>
              <a:t>SALBUTAMOL  </a:t>
            </a:r>
          </a:p>
          <a:p>
            <a:pPr lvl="1"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chemeClr val="tx1"/>
                </a:solidFill>
              </a:rPr>
              <a:t>Broncodilatador de </a:t>
            </a:r>
            <a:r>
              <a:rPr lang="pt-BR" sz="2800" b="1" dirty="0" err="1">
                <a:solidFill>
                  <a:schemeClr val="tx1"/>
                </a:solidFill>
              </a:rPr>
              <a:t>açao</a:t>
            </a:r>
            <a:r>
              <a:rPr lang="pt-BR" sz="2800" b="1" dirty="0">
                <a:solidFill>
                  <a:schemeClr val="tx1"/>
                </a:solidFill>
              </a:rPr>
              <a:t> rápida mais estudado na gravidez, sendo recomendado para controle de broncoespasmo.</a:t>
            </a:r>
          </a:p>
          <a:p>
            <a:pPr lvl="1" algn="r">
              <a:lnSpc>
                <a:spcPct val="150000"/>
              </a:lnSpc>
            </a:pPr>
            <a:endParaRPr lang="pt-BR" sz="2800" b="1" dirty="0">
              <a:solidFill>
                <a:schemeClr val="tx1"/>
              </a:solidFill>
            </a:endParaRPr>
          </a:p>
          <a:p>
            <a:pPr lvl="1" algn="r">
              <a:lnSpc>
                <a:spcPct val="150000"/>
              </a:lnSpc>
            </a:pPr>
            <a:r>
              <a:rPr lang="pt-BR" sz="1000" b="1" dirty="0">
                <a:solidFill>
                  <a:schemeClr val="tx1"/>
                </a:solidFill>
              </a:rPr>
              <a:t>Manual de Gestação de Alto Risco ; MS 2022</a:t>
            </a:r>
          </a:p>
          <a:p>
            <a:pPr lvl="1"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algn="ctr"/>
            <a:endParaRPr lang="pt-BR" sz="3200" b="1" dirty="0"/>
          </a:p>
          <a:p>
            <a:pPr algn="ctr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8375244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6F8C4E-1D29-123D-25F0-1DD59566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855" y="1311417"/>
            <a:ext cx="2267909" cy="1585097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74D3E3-066A-2C2A-5A09-FD6BC903B4A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5137" y="3643676"/>
            <a:ext cx="9609137" cy="841375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Antidiabéticos e Adoçantes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2187436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5D4B7A5-AD3E-29AB-FF70-02438F81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68260"/>
            <a:ext cx="9592732" cy="2954868"/>
          </a:xfrm>
        </p:spPr>
        <p:txBody>
          <a:bodyPr>
            <a:normAutofit/>
          </a:bodyPr>
          <a:lstStyle/>
          <a:p>
            <a:r>
              <a:rPr lang="pt-BR" sz="5400" b="1" dirty="0"/>
              <a:t>Insulinas 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807B2FE-6BF1-6395-7B3B-058966D6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647" y="3023128"/>
            <a:ext cx="10533529" cy="3834872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A insulina continua sendo o padrão ouro no tratamento de diabetes gestacional e diabetes tipo 1 e 2;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3000" b="1" dirty="0">
                <a:solidFill>
                  <a:schemeClr val="tx1"/>
                </a:solidFill>
                <a:latin typeface="+mj-lt"/>
              </a:rPr>
              <a:t>Alcança o controle glicêmico ideal e, por ser uma molécula grande, não cruza a placenta.</a:t>
            </a:r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85C9C9-BCE1-A37A-4CE2-1D4E49D2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417" y="88000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6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BA04F-4752-1923-E2CC-9332B50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10989"/>
            <a:ext cx="9601196" cy="846668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/>
            </a:br>
            <a:r>
              <a:rPr lang="pt-BR" b="1" dirty="0"/>
              <a:t>Insulinas mais utilizadas: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7FE787-F301-E4B0-C7D3-16C63082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7" y="992777"/>
            <a:ext cx="11090365" cy="56954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b="0" i="0" dirty="0">
                <a:solidFill>
                  <a:srgbClr val="1E1E1E"/>
                </a:solidFill>
                <a:effectLst/>
              </a:rPr>
              <a:t>As insulinas humanas são de baixo custo e mais facilmente acessíveis no Brasil </a:t>
            </a:r>
          </a:p>
          <a:p>
            <a:pPr lvl="1">
              <a:lnSpc>
                <a:spcPct val="150000"/>
              </a:lnSpc>
            </a:pPr>
            <a:r>
              <a:rPr lang="pt-BR" sz="3200" dirty="0">
                <a:solidFill>
                  <a:srgbClr val="1E1E1E"/>
                </a:solidFill>
              </a:rPr>
              <a:t>NPH (ação intermediária)</a:t>
            </a:r>
          </a:p>
          <a:p>
            <a:pPr lvl="1">
              <a:lnSpc>
                <a:spcPct val="150000"/>
              </a:lnSpc>
            </a:pPr>
            <a:r>
              <a:rPr lang="pt-BR" sz="3200" b="0" i="0" dirty="0">
                <a:solidFill>
                  <a:srgbClr val="1E1E1E"/>
                </a:solidFill>
                <a:effectLst/>
              </a:rPr>
              <a:t>Regular ( ação rápida)</a:t>
            </a:r>
          </a:p>
          <a:p>
            <a:pPr>
              <a:lnSpc>
                <a:spcPct val="150000"/>
              </a:lnSpc>
            </a:pPr>
            <a:r>
              <a:rPr lang="pt-BR" sz="3200" b="0" i="0" dirty="0">
                <a:solidFill>
                  <a:srgbClr val="1E1E1E"/>
                </a:solidFill>
                <a:effectLst/>
              </a:rPr>
              <a:t>Alguns análogos de insulina são considerados seguros para serem utilizados durante a gestação: Lispro e </a:t>
            </a:r>
            <a:r>
              <a:rPr lang="pt-BR" sz="3200" b="0" i="0" dirty="0" err="1">
                <a:solidFill>
                  <a:srgbClr val="1E1E1E"/>
                </a:solidFill>
                <a:effectLst/>
              </a:rPr>
              <a:t>Asparte</a:t>
            </a:r>
            <a:r>
              <a:rPr lang="pt-BR" sz="3200" b="0" i="0" dirty="0">
                <a:solidFill>
                  <a:srgbClr val="1E1E1E"/>
                </a:solidFill>
                <a:effectLst/>
              </a:rPr>
              <a:t> (ação rápida</a:t>
            </a:r>
            <a:r>
              <a:rPr lang="pt-BR" sz="3200" dirty="0">
                <a:solidFill>
                  <a:srgbClr val="1E1E1E"/>
                </a:solidFill>
              </a:rPr>
              <a:t>) e </a:t>
            </a:r>
            <a:r>
              <a:rPr lang="pt-BR" sz="3200" dirty="0" err="1">
                <a:solidFill>
                  <a:srgbClr val="1E1E1E"/>
                </a:solidFill>
              </a:rPr>
              <a:t>Detemir</a:t>
            </a:r>
            <a:r>
              <a:rPr lang="pt-BR" sz="3200" dirty="0">
                <a:solidFill>
                  <a:srgbClr val="1E1E1E"/>
                </a:solidFill>
              </a:rPr>
              <a:t>( ação longa).</a:t>
            </a:r>
          </a:p>
          <a:p>
            <a:pPr algn="r">
              <a:lnSpc>
                <a:spcPct val="150000"/>
              </a:lnSpc>
            </a:pPr>
            <a:endParaRPr lang="pt-BR" sz="11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r>
              <a:rPr lang="pt-BR" sz="1100" b="1" i="0" dirty="0">
                <a:solidFill>
                  <a:srgbClr val="094975"/>
                </a:solidFill>
                <a:effectLst/>
                <a:latin typeface="lato" panose="020F0502020204030203" pitchFamily="34" charset="0"/>
              </a:rPr>
              <a:t>Diretriz da Sociedade Brasileira de Diabetes </a:t>
            </a:r>
            <a:r>
              <a:rPr lang="pt-BR" sz="1100" b="0" i="0" dirty="0">
                <a:solidFill>
                  <a:srgbClr val="094975"/>
                </a:solidFill>
                <a:effectLst/>
                <a:latin typeface="inherit"/>
              </a:rPr>
              <a:t>- EDIÇÃO 2023</a:t>
            </a:r>
            <a:endParaRPr lang="pt-BR" sz="1100" b="1" i="0" dirty="0">
              <a:solidFill>
                <a:srgbClr val="094975"/>
              </a:solidFill>
              <a:effectLst/>
              <a:latin typeface="lato" panose="020F0502020204030203" pitchFamily="34" charset="0"/>
            </a:endParaRPr>
          </a:p>
          <a:p>
            <a:pPr algn="r"/>
            <a:endParaRPr lang="pt-BR" dirty="0">
              <a:solidFill>
                <a:srgbClr val="1E1E1E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562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16781</TotalTime>
  <Words>4057</Words>
  <Application>Microsoft Office PowerPoint</Application>
  <PresentationFormat>Widescreen</PresentationFormat>
  <Paragraphs>652</Paragraphs>
  <Slides>125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125</vt:i4>
      </vt:variant>
    </vt:vector>
  </HeadingPairs>
  <TitlesOfParts>
    <vt:vector size="144" baseType="lpstr">
      <vt:lpstr>Arial</vt:lpstr>
      <vt:lpstr>Arial Black</vt:lpstr>
      <vt:lpstr>Calibri</vt:lpstr>
      <vt:lpstr>Calibri Light</vt:lpstr>
      <vt:lpstr>Cambria</vt:lpstr>
      <vt:lpstr>Comic Sans MS</vt:lpstr>
      <vt:lpstr>inherit</vt:lpstr>
      <vt:lpstr>lato</vt:lpstr>
      <vt:lpstr>Lexend Light</vt:lpstr>
      <vt:lpstr>Lexend Medium</vt:lpstr>
      <vt:lpstr>Monotype Corsiva</vt:lpstr>
      <vt:lpstr>Noto Sans</vt:lpstr>
      <vt:lpstr>Open Sans</vt:lpstr>
      <vt:lpstr>Rockwell</vt:lpstr>
      <vt:lpstr>Rockwell Condensed</vt:lpstr>
      <vt:lpstr>Wingdings</vt:lpstr>
      <vt:lpstr>Tipo de Madeira</vt:lpstr>
      <vt:lpstr>Tema do Office</vt:lpstr>
      <vt:lpstr>Simple Light</vt:lpstr>
      <vt:lpstr>PROGRAMA DE EDUCAÇÃO MÉDICA CONTINUADA</vt:lpstr>
      <vt:lpstr>JORNADA de ATUALIZAÇÃO  MÉDICA. </vt:lpstr>
      <vt:lpstr>Pré-Natal: Restrições Terapêuticas</vt:lpstr>
      <vt:lpstr>Norma 1595/2000 do CFM e Resolução RDB96/2008 da Anvisa:</vt:lpstr>
      <vt:lpstr>Apresentação do PowerPoint</vt:lpstr>
      <vt:lpstr>Apresentação do PowerPoint</vt:lpstr>
      <vt:lpstr>Apresentação do PowerPoint</vt:lpstr>
      <vt:lpstr>Apresentação do PowerPoint</vt:lpstr>
      <vt:lpstr>“Da droga mágica à tragédia, da tragédia à regulação” </vt:lpstr>
      <vt:lpstr>TALIDOMIDA</vt:lpstr>
      <vt:lpstr>Apresentação do PowerPoint</vt:lpstr>
      <vt:lpstr>Apresentação do PowerPoint</vt:lpstr>
      <vt:lpstr>Apresentação do PowerPoint</vt:lpstr>
      <vt:lpstr>Apresentação do PowerPoint</vt:lpstr>
      <vt:lpstr>USO NA PRÁTICA CLÍNICA:</vt:lpstr>
      <vt:lpstr>Antieméticos :  Frequentemente  prescritos para a gestante no primeiro trimestre da gestação ; </vt:lpstr>
      <vt:lpstr>Apresentação do PowerPoint</vt:lpstr>
      <vt:lpstr>HERPES SIMPLES NA GESTANTE </vt:lpstr>
      <vt:lpstr>Aciclovir :</vt:lpstr>
      <vt:lpstr>Apresentação do PowerPoint</vt:lpstr>
      <vt:lpstr>Apresentação do PowerPoint</vt:lpstr>
      <vt:lpstr>ANTIPARASITÁRIOS</vt:lpstr>
      <vt:lpstr>Apresentação do PowerPoint</vt:lpstr>
      <vt:lpstr>Apresentação do PowerPoint</vt:lpstr>
      <vt:lpstr>Apresentação do PowerPoint</vt:lpstr>
      <vt:lpstr>Apresentação do PowerPoint</vt:lpstr>
      <vt:lpstr>METRONIDAZOL</vt:lpstr>
      <vt:lpstr>Analgésicos  </vt:lpstr>
      <vt:lpstr>PARACETAMOL</vt:lpstr>
      <vt:lpstr>DIPIRONA</vt:lpstr>
      <vt:lpstr>Analgésicos Opióides</vt:lpstr>
      <vt:lpstr>           Principais Riscos da Prescrição dos Opióides</vt:lpstr>
      <vt:lpstr>ANTI-INFLAMATÓRIOS NÃO HORMONAIS  </vt:lpstr>
      <vt:lpstr>Apresentação do PowerPoint</vt:lpstr>
      <vt:lpstr>Apresentação do PowerPoint</vt:lpstr>
      <vt:lpstr> AINH:   INIBIDORES DA CICLOOXIGENASE 2 (COX 2) </vt:lpstr>
      <vt:lpstr>  ANTI-HISTAMINICOS</vt:lpstr>
      <vt:lpstr>Bloqueadores H1</vt:lpstr>
      <vt:lpstr>Apresentação do PowerPoint</vt:lpstr>
      <vt:lpstr>ANTIFÚNGICOS</vt:lpstr>
      <vt:lpstr>ANTIFÚNGICOS TÓPICOS VAGINAIS</vt:lpstr>
      <vt:lpstr>Derivados imidazólicos</vt:lpstr>
      <vt:lpstr>Apresentação do PowerPoint</vt:lpstr>
      <vt:lpstr>Apresentação do PowerPoint</vt:lpstr>
      <vt:lpstr>Antifúngicos Orais</vt:lpstr>
      <vt:lpstr>Apresentação do PowerPoint</vt:lpstr>
      <vt:lpstr>Antifúngicos Orais</vt:lpstr>
      <vt:lpstr>Psicotrópico na gestação</vt:lpstr>
      <vt:lpstr>Apresentação do PowerPoint</vt:lpstr>
      <vt:lpstr>Apresentação do PowerPoint</vt:lpstr>
      <vt:lpstr>        </vt:lpstr>
      <vt:lpstr>Benzodiazepínicos:</vt:lpstr>
      <vt:lpstr>BENZODIAZEPÍNICOS</vt:lpstr>
      <vt:lpstr>Apresentação do PowerPoint</vt:lpstr>
      <vt:lpstr>Benzodiazepínicos </vt:lpstr>
      <vt:lpstr>ANTIDEPRESSIVOS</vt:lpstr>
      <vt:lpstr>Apresentação do PowerPoint</vt:lpstr>
      <vt:lpstr>INIBIDORES SELETIVOS DA RECAPTAÇÃO DA SEROTONINA</vt:lpstr>
      <vt:lpstr>Inibidores da Recaptação Seletiva da Serotonina IRSS</vt:lpstr>
      <vt:lpstr>Inibidores da Recaptação Seletiva da Serotonina e Norepinefrina</vt:lpstr>
      <vt:lpstr>Apresentação do PowerPoint</vt:lpstr>
      <vt:lpstr>Antidepressivos Triciclicos.</vt:lpstr>
      <vt:lpstr>Antidepressivos Triciclicos</vt:lpstr>
      <vt:lpstr>ANTIPSICÓTICOS  </vt:lpstr>
      <vt:lpstr>Antipsicóticos típicos:  </vt:lpstr>
      <vt:lpstr>Apresentação do PowerPoint</vt:lpstr>
      <vt:lpstr>Antipsicóticos  Atípicos</vt:lpstr>
      <vt:lpstr>Apresentação do PowerPoint</vt:lpstr>
      <vt:lpstr>ANTICONVULSIVANTES</vt:lpstr>
      <vt:lpstr> Epilepsia  </vt:lpstr>
      <vt:lpstr>  A estratégia atual de tratamento baseia-se no fato de que convulsões são mais prejudiciais à mãe e ao feto do que os próprios fármacos; </vt:lpstr>
      <vt:lpstr>Buscar o equilíbrio entre os riscos da epilepsia e os efeitos fetais da DAE;  Preferência  pelo uso de drogas antiepilépticas ( DAE) em monoterapia;  Nenhuma DAE está isenta de risco teratogênico;   </vt:lpstr>
      <vt:lpstr>Perfil de risco teratogênico de medicamentos anticonvulsivantes</vt:lpstr>
      <vt:lpstr>          Lamotrigina e Levitiracetan    Tratamento de primeira escolha; Amplo espectro para tratamento das crises epileptiforme;  </vt:lpstr>
      <vt:lpstr>CARBAMAZEPINA E OXCARBAZEPINA</vt:lpstr>
      <vt:lpstr>FENOBARBITAL</vt:lpstr>
      <vt:lpstr>TOPIRAMATO</vt:lpstr>
      <vt:lpstr>FENITOÍNA</vt:lpstr>
      <vt:lpstr>VALPROATO DE SÓDIO</vt:lpstr>
      <vt:lpstr>Apresentação do PowerPoint</vt:lpstr>
      <vt:lpstr>DROGAS:     </vt:lpstr>
      <vt:lpstr>      </vt:lpstr>
      <vt:lpstr>MetilDopa </vt:lpstr>
      <vt:lpstr>ßBloqueadores</vt:lpstr>
      <vt:lpstr>Bloqueadores de Canais de Cálcio - BCC</vt:lpstr>
      <vt:lpstr>HIDRALAZINA</vt:lpstr>
      <vt:lpstr>Diuréticos</vt:lpstr>
      <vt:lpstr>Inibidores da Enzima Conversora de Angiotensina IECA</vt:lpstr>
      <vt:lpstr>IECA NA GRAVIDEZ</vt:lpstr>
      <vt:lpstr>Bloqueadores dos receptores da angiotensina II (BRA II) </vt:lpstr>
      <vt:lpstr>Apresentação do PowerPoint</vt:lpstr>
      <vt:lpstr>ANTIARRÍTIMOS NA GESTAÇÃO</vt:lpstr>
      <vt:lpstr>Digoxina e Quinidina   </vt:lpstr>
      <vt:lpstr>ANTIASMÁTICOS</vt:lpstr>
      <vt:lpstr>Corticóides </vt:lpstr>
      <vt:lpstr>Broncodilatadores </vt:lpstr>
      <vt:lpstr>Apresentação do PowerPoint</vt:lpstr>
      <vt:lpstr>Insulinas </vt:lpstr>
      <vt:lpstr> Insulinas mais utilizadas:   </vt:lpstr>
      <vt:lpstr>Antidiabéticos orais:</vt:lpstr>
      <vt:lpstr>Apresentação do PowerPoint</vt:lpstr>
      <vt:lpstr>Metformina, deve ser prescrita, </vt:lpstr>
      <vt:lpstr>Portanto ...</vt:lpstr>
      <vt:lpstr>ADOÇANTES</vt:lpstr>
      <vt:lpstr>ANTICOAGULANTES NA GESTAÇÃO</vt:lpstr>
      <vt:lpstr>Trombose Venosa Profunda TVP</vt:lpstr>
      <vt:lpstr>Heparinas:   </vt:lpstr>
      <vt:lpstr>Heparina não fracionada</vt:lpstr>
      <vt:lpstr>    </vt:lpstr>
      <vt:lpstr>Anticoagulantes orais: Cumarínicos</vt:lpstr>
      <vt:lpstr>Protetores Gástricos</vt:lpstr>
      <vt:lpstr>Tratamento para Enxaqueca</vt:lpstr>
      <vt:lpstr>Hormônios Tireoidianos na Gravidez</vt:lpstr>
      <vt:lpstr>Hipertireoidismo </vt:lpstr>
      <vt:lpstr>HIPOTIREOIDISMO</vt:lpstr>
      <vt:lpstr>Hipolipemiantes </vt:lpstr>
      <vt:lpstr>Cosmiatria </vt:lpstr>
      <vt:lpstr>Cosmiatria </vt:lpstr>
      <vt:lpstr>Maquiagem </vt:lpstr>
      <vt:lpstr>Apresentação do PowerPoint</vt:lpstr>
      <vt:lpstr>Apresentação do PowerPoint</vt:lpstr>
      <vt:lpstr>Obrigada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Médica</dc:title>
  <dc:creator>Gilza Maria Soares Bulhoes Calheiros</dc:creator>
  <cp:lastModifiedBy>Gilza Maria Soares Bulhoes Calheiros</cp:lastModifiedBy>
  <cp:revision>53</cp:revision>
  <dcterms:created xsi:type="dcterms:W3CDTF">2023-06-07T23:31:12Z</dcterms:created>
  <dcterms:modified xsi:type="dcterms:W3CDTF">2025-03-18T20:47:58Z</dcterms:modified>
</cp:coreProperties>
</file>