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27" r:id="rId5"/>
  </p:sldMasterIdLst>
  <p:notesMasterIdLst>
    <p:notesMasterId r:id="rId44"/>
  </p:notesMasterIdLst>
  <p:handoutMasterIdLst>
    <p:handoutMasterId r:id="rId45"/>
  </p:handoutMasterIdLst>
  <p:sldIdLst>
    <p:sldId id="305" r:id="rId6"/>
    <p:sldId id="317" r:id="rId7"/>
    <p:sldId id="362" r:id="rId8"/>
    <p:sldId id="341" r:id="rId9"/>
    <p:sldId id="343" r:id="rId10"/>
    <p:sldId id="357" r:id="rId11"/>
    <p:sldId id="344" r:id="rId12"/>
    <p:sldId id="366" r:id="rId13"/>
    <p:sldId id="328" r:id="rId14"/>
    <p:sldId id="277" r:id="rId15"/>
    <p:sldId id="346" r:id="rId16"/>
    <p:sldId id="347" r:id="rId17"/>
    <p:sldId id="332" r:id="rId18"/>
    <p:sldId id="266" r:id="rId19"/>
    <p:sldId id="267" r:id="rId20"/>
    <p:sldId id="363" r:id="rId21"/>
    <p:sldId id="367" r:id="rId22"/>
    <p:sldId id="364" r:id="rId23"/>
    <p:sldId id="365" r:id="rId24"/>
    <p:sldId id="351" r:id="rId25"/>
    <p:sldId id="352" r:id="rId26"/>
    <p:sldId id="269" r:id="rId27"/>
    <p:sldId id="358" r:id="rId28"/>
    <p:sldId id="359" r:id="rId29"/>
    <p:sldId id="360" r:id="rId30"/>
    <p:sldId id="353" r:id="rId31"/>
    <p:sldId id="278" r:id="rId32"/>
    <p:sldId id="355" r:id="rId33"/>
    <p:sldId id="271" r:id="rId34"/>
    <p:sldId id="272" r:id="rId35"/>
    <p:sldId id="274" r:id="rId36"/>
    <p:sldId id="291" r:id="rId37"/>
    <p:sldId id="292" r:id="rId38"/>
    <p:sldId id="356" r:id="rId39"/>
    <p:sldId id="301" r:id="rId40"/>
    <p:sldId id="316" r:id="rId41"/>
    <p:sldId id="338" r:id="rId42"/>
    <p:sldId id="34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5B3A"/>
    <a:srgbClr val="4F5945"/>
    <a:srgbClr val="006600"/>
    <a:srgbClr val="CCD8D6"/>
    <a:srgbClr val="A9D7D9"/>
    <a:srgbClr val="93D3D9"/>
    <a:srgbClr val="AAD6FF"/>
    <a:srgbClr val="B2C8CD"/>
    <a:srgbClr val="73292A"/>
    <a:srgbClr val="7F8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879" autoAdjust="0"/>
  </p:normalViewPr>
  <p:slideViewPr>
    <p:cSldViewPr snapToGrid="0">
      <p:cViewPr varScale="1">
        <p:scale>
          <a:sx n="85" d="100"/>
          <a:sy n="85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39D2292A-5CD4-4A29-AC32-5A64E28C67F5}" type="datetime1">
              <a:rPr lang="pt-BR" smtClean="0"/>
              <a:t>16/03/2025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17369B77-94AB-0344-9EBF-9DB9EE8D3A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3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4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24575,'0'-4'0,"0"-6"0,0-1-8191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4:43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6T23:25:0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4CFE2A2-1577-4A94-839F-93B03A6E69DD}" type="datetime1">
              <a:rPr lang="pt-BR" smtClean="0"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0775476F-A808-1F46-A368-07984F6DA2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2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1ª estágio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2134B-3B47-4EA7-AE54-4CF05E8EC38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7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0775476F-A808-1F46-A368-07984F6DA22E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Uma imagem contendo texto, planta&#10;&#10;Descrição gerada automaticamente">
            <a:extLst>
              <a:ext uri="{FF2B5EF4-FFF2-40B4-BE49-F238E27FC236}">
                <a16:creationId xmlns:a16="http://schemas.microsoft.com/office/drawing/2014/main" id="{A8DC76CE-216B-1505-7DC0-DC6B52BC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11" name="Oval 6">
            <a:extLst>
              <a:ext uri="{FF2B5EF4-FFF2-40B4-BE49-F238E27FC236}">
                <a16:creationId xmlns:a16="http://schemas.microsoft.com/office/drawing/2014/main" id="{B867F4FC-45FD-01CD-0D19-1BA6F178AA1F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cxnSp>
        <p:nvCxnSpPr>
          <p:cNvPr id="12" name="Conector Reto 8">
            <a:extLst>
              <a:ext uri="{FF2B5EF4-FFF2-40B4-BE49-F238E27FC236}">
                <a16:creationId xmlns:a16="http://schemas.microsoft.com/office/drawing/2014/main" id="{06DFCA7E-A6DB-D901-81CE-8B993816763A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F7BAF708-E7A4-F1F7-61FF-CE05049C99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4" name="Oval 16">
            <a:extLst>
              <a:ext uri="{FF2B5EF4-FFF2-40B4-BE49-F238E27FC236}">
                <a16:creationId xmlns:a16="http://schemas.microsoft.com/office/drawing/2014/main" id="{32137F90-D314-93DD-D57B-EFEB3FAE6FBA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5" name="Imagem 14" descr="Uma imagem contendo peças de cerâmica, porcelana&#10;&#10;Descrição gerada automaticamente">
            <a:extLst>
              <a:ext uri="{FF2B5EF4-FFF2-40B4-BE49-F238E27FC236}">
                <a16:creationId xmlns:a16="http://schemas.microsoft.com/office/drawing/2014/main" id="{A2592772-8244-848F-F36C-22F8928698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49784C-6447-0BBB-E7FB-708569B232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01036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5393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tecido&#10;&#10;Descrição gerada automa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6" name="Imagem 1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m 18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pt-BR" sz="4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pt-BR" sz="240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7" name="Espaço Reservado para Tex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"</a:t>
            </a:r>
          </a:p>
        </p:txBody>
      </p:sp>
      <p:sp>
        <p:nvSpPr>
          <p:cNvPr id="28" name="Espaço Reservado para Tex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pt-B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5142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cido&#10;&#10;Descrição gerada automa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m 9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m 11" descr="Imagem ampliada de uma flor &#10;&#10;Descrição gerada automaticamente com baixa confianç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pt-B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t-B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t-B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41978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cido&#10;&#10;Descrição gerada automa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3" name="Imagem 12" descr="Um grupo de flores&#10;&#10;Descrição gerada automaticamente com baixa confianç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2" name="Espaço Reservado para Conteú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pt-BR" sz="2400"/>
            </a:lvl1pPr>
            <a:lvl2pPr marL="228600">
              <a:buClr>
                <a:srgbClr val="73292A"/>
              </a:buClr>
              <a:defRPr lang="pt-BR" sz="2000"/>
            </a:lvl2pPr>
            <a:lvl3pPr marL="685800">
              <a:buClr>
                <a:srgbClr val="73292A"/>
              </a:buClr>
              <a:defRPr lang="pt-BR" sz="1800"/>
            </a:lvl3pPr>
            <a:lvl4pPr marL="1143000">
              <a:buClr>
                <a:srgbClr val="73292A"/>
              </a:buClr>
              <a:defRPr lang="pt-BR" sz="1600"/>
            </a:lvl4pPr>
            <a:lvl5pPr marL="1600200">
              <a:buClr>
                <a:srgbClr val="73292A"/>
              </a:buCl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pic>
        <p:nvPicPr>
          <p:cNvPr id="6" name="Imagem 5" descr="Uma imagem contendo flor, planta&#10;&#10;Descrição gerada automa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ço Reservado para Tex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t-B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11" name="Imagem 10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7" name="Imagem 6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t-BR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0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88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42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94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4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89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44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6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71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197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669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072913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6398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4919B0-81F5-0ADE-16D9-4D1F249477AE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67FE0F-B0A9-6A90-0AD4-650B1D8BD9EE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pic>
        <p:nvPicPr>
          <p:cNvPr id="8" name="Imagem 7" descr="Uma imagem contendo molusco, inseto&#10;&#10;Descrição gerada automaticamente">
            <a:extLst>
              <a:ext uri="{FF2B5EF4-FFF2-40B4-BE49-F238E27FC236}">
                <a16:creationId xmlns:a16="http://schemas.microsoft.com/office/drawing/2014/main" id="{9086CE51-78F1-9C5C-0D1B-D012458F0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64842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8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03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7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6" r:id="rId13"/>
    <p:sldLayoutId id="2147483668" r:id="rId14"/>
    <p:sldLayoutId id="2147483652" r:id="rId15"/>
    <p:sldLayoutId id="2147483654" r:id="rId1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B17B40-C78E-4062-8657-CF95A6215DEE}" type="datetimeFigureOut">
              <a:rPr lang="pt-BR" smtClean="0"/>
              <a:t>15/03/2025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BA4C93-5C78-4CB7-89FF-25048E579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01059.pub5/information#CD001059-cr-0002" TargetMode="External"/><Relationship Id="rId7" Type="http://schemas.openxmlformats.org/officeDocument/2006/relationships/hyperlink" Target="https://doi.org/10.1002/14651858.CD001059.pub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chranelibrary.com/cdsr/doi/10.1002/14651858.CD001059.pub5/information#CD001059-cr-0005" TargetMode="External"/><Relationship Id="rId5" Type="http://schemas.openxmlformats.org/officeDocument/2006/relationships/hyperlink" Target="https://www.cochranelibrary.com/cdsr/doi/10.1002/14651858.CD001059.pub5/information#CD001059-cr-0004" TargetMode="External"/><Relationship Id="rId4" Type="http://schemas.openxmlformats.org/officeDocument/2006/relationships/hyperlink" Target="https://www.cochranelibrary.com/cdsr/doi/10.1002/14651858.CD001059.pub5/information#CD001059-cr-000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gilzabulhoes@hot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016" y="1574257"/>
            <a:ext cx="8705088" cy="2002536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200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algn="ctr" rtl="0"/>
            <a:r>
              <a:rPr lang="pt-BR" sz="4400" b="1" dirty="0"/>
              <a:t> Curso de Pré-natal para a assistência básica.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1B1DD34-6288-F506-F7DB-5441D6558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9950" y="3964517"/>
            <a:ext cx="945473" cy="193675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DBDBBB3-E35E-CD6A-594A-A7D15CEBF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895" y="3346993"/>
            <a:ext cx="941832" cy="193675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788D06-C59A-07D6-8044-0A3205E27ECA}"/>
              </a:ext>
            </a:extLst>
          </p:cNvPr>
          <p:cNvSpPr txBox="1"/>
          <p:nvPr/>
        </p:nvSpPr>
        <p:spPr>
          <a:xfrm>
            <a:off x="3106269" y="2136567"/>
            <a:ext cx="5979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6600"/>
                </a:solidFill>
              </a:rPr>
              <a:t>ENCONTRO DE ATUALIZAÇÃO MÉDICA</a:t>
            </a:r>
            <a:r>
              <a:rPr lang="pt-BR" sz="2800" dirty="0"/>
              <a:t>.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Pão de Açúcar AL.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2133600" y="-327025"/>
            <a:ext cx="10058400" cy="145097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Classificação dos quadros hipertensivos</a:t>
            </a: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484168" y="1205345"/>
            <a:ext cx="9715500" cy="207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5B45D2BD-BACF-5373-DB22-111098AF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089" y="1417637"/>
            <a:ext cx="1760108" cy="17399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083A65-8B88-BA69-4524-DE5772B4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68" y="3349141"/>
            <a:ext cx="2619375" cy="17430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9138F16-050C-CE1F-EB29-FE9CA3EA7D87}"/>
              </a:ext>
            </a:extLst>
          </p:cNvPr>
          <p:cNvSpPr/>
          <p:nvPr/>
        </p:nvSpPr>
        <p:spPr>
          <a:xfrm>
            <a:off x="4796118" y="1985938"/>
            <a:ext cx="6158753" cy="6753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Gestacional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904E12-BF1C-F97A-5623-142E68F387B5}"/>
              </a:ext>
            </a:extLst>
          </p:cNvPr>
          <p:cNvSpPr/>
          <p:nvPr/>
        </p:nvSpPr>
        <p:spPr>
          <a:xfrm>
            <a:off x="4796118" y="2899340"/>
            <a:ext cx="6158753" cy="76943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Eclâmpsia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e3c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F40E8C-7868-367A-A630-53EC803107F0}"/>
              </a:ext>
            </a:extLst>
          </p:cNvPr>
          <p:cNvSpPr/>
          <p:nvPr/>
        </p:nvSpPr>
        <p:spPr>
          <a:xfrm>
            <a:off x="4796118" y="4034753"/>
            <a:ext cx="6158753" cy="67532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 Arterial Crônica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F2CF30F-3207-6F75-0275-2AF1A2CD1974}"/>
              </a:ext>
            </a:extLst>
          </p:cNvPr>
          <p:cNvSpPr/>
          <p:nvPr/>
        </p:nvSpPr>
        <p:spPr>
          <a:xfrm>
            <a:off x="4796118" y="5092216"/>
            <a:ext cx="6158753" cy="77455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Eclâmpsia Sobreposta</a:t>
            </a:r>
          </a:p>
        </p:txBody>
      </p:sp>
    </p:spTree>
    <p:extLst>
      <p:ext uri="{BB962C8B-B14F-4D97-AF65-F5344CB8AC3E}">
        <p14:creationId xmlns:p14="http://schemas.microsoft.com/office/powerpoint/2010/main" val="313961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BFB4146-A33E-FE20-7AEE-AB92AFBB286F}"/>
              </a:ext>
            </a:extLst>
          </p:cNvPr>
          <p:cNvSpPr/>
          <p:nvPr/>
        </p:nvSpPr>
        <p:spPr>
          <a:xfrm>
            <a:off x="1731981" y="2174837"/>
            <a:ext cx="9047181" cy="1955202"/>
          </a:xfrm>
          <a:prstGeom prst="roundRect">
            <a:avLst/>
          </a:prstGeom>
          <a:solidFill>
            <a:srgbClr val="CCD8D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iraSans-Light"/>
              </a:rPr>
              <a:t>Patogênese da Pré-Eclâmpsia</a:t>
            </a:r>
            <a:endParaRPr lang="pt-BR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6BB17F-BACB-A74D-A9C7-754C7FB2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apresentação</a:t>
            </a:r>
            <a:endParaRPr kumimoji="0" lang="pt-BR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717DBD-EA49-23B7-9929-B6323FD1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74536C3-4A8A-F42E-A31D-9476D463BA17}"/>
              </a:ext>
            </a:extLst>
          </p:cNvPr>
          <p:cNvSpPr/>
          <p:nvPr/>
        </p:nvSpPr>
        <p:spPr>
          <a:xfrm>
            <a:off x="3139130" y="197580"/>
            <a:ext cx="5369859" cy="5767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40000"/>
                    <a:lumOff val="60000"/>
                  </a:srgbClr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Permanece desconhecida.</a:t>
            </a:r>
          </a:p>
        </p:txBody>
      </p:sp>
      <p:sp>
        <p:nvSpPr>
          <p:cNvPr id="19" name="Texto Explicativo: Seta para a Direita 18">
            <a:extLst>
              <a:ext uri="{FF2B5EF4-FFF2-40B4-BE49-F238E27FC236}">
                <a16:creationId xmlns:a16="http://schemas.microsoft.com/office/drawing/2014/main" id="{80AD335A-226D-153F-23DE-1CBCE1CC6C87}"/>
              </a:ext>
            </a:extLst>
          </p:cNvPr>
          <p:cNvSpPr/>
          <p:nvPr/>
        </p:nvSpPr>
        <p:spPr>
          <a:xfrm>
            <a:off x="1246094" y="1210235"/>
            <a:ext cx="4365812" cy="2599766"/>
          </a:xfrm>
          <a:prstGeom prst="rightArrowCallout">
            <a:avLst>
              <a:gd name="adj1" fmla="val 352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 invasão superficial do trofoblasto resultando em remodelamento inadequado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das artérias espiraladas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 Explicativo: Seta para Baixo 19">
            <a:extLst>
              <a:ext uri="{FF2B5EF4-FFF2-40B4-BE49-F238E27FC236}">
                <a16:creationId xmlns:a16="http://schemas.microsoft.com/office/drawing/2014/main" id="{F0942C2E-6AEB-A8E5-DE0F-C09AC02872DA}"/>
              </a:ext>
            </a:extLst>
          </p:cNvPr>
          <p:cNvSpPr/>
          <p:nvPr/>
        </p:nvSpPr>
        <p:spPr>
          <a:xfrm>
            <a:off x="5988423" y="1671738"/>
            <a:ext cx="5770907" cy="243840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Resposta materna à disfunção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endotelial e desequilíbrio entre fatores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angiogênicos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 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Antiangiogênicos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7418D73-BDA6-AE79-24E8-17EFED10CF72}"/>
              </a:ext>
            </a:extLst>
          </p:cNvPr>
          <p:cNvSpPr/>
          <p:nvPr/>
        </p:nvSpPr>
        <p:spPr>
          <a:xfrm>
            <a:off x="5217460" y="4281360"/>
            <a:ext cx="6822140" cy="1787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Manifestações clínicas: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Hipertensão Arterial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Restrição de crescimento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Sans-Light"/>
                <a:ea typeface="+mn-ea"/>
                <a:cs typeface="+mn-cs"/>
              </a:rPr>
              <a:t>Lesão de órgãos alvos</a:t>
            </a:r>
          </a:p>
        </p:txBody>
      </p:sp>
    </p:spTree>
    <p:extLst>
      <p:ext uri="{BB962C8B-B14F-4D97-AF65-F5344CB8AC3E}">
        <p14:creationId xmlns:p14="http://schemas.microsoft.com/office/powerpoint/2010/main" val="40422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30" y="635620"/>
            <a:ext cx="10709799" cy="53685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8130" y="50845"/>
            <a:ext cx="525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Fisiopatologia da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Eclâmpsia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59247" y="5993178"/>
            <a:ext cx="41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Parham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-2004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64782" y="544707"/>
            <a:ext cx="285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67906" y="123110"/>
            <a:ext cx="2821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38584" y="3992874"/>
            <a:ext cx="255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TERCEIRO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29162" y="1035730"/>
            <a:ext cx="269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Espiral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NK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8130" y="4392984"/>
            <a:ext cx="477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NK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maternal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spiralartery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remodeling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6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062" y="-264989"/>
            <a:ext cx="10058400" cy="1450757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PRÉ ECLÂMPSIA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5062" y="1736123"/>
            <a:ext cx="10058400" cy="4023360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      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dirty="0"/>
              <a:t>    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    DESFECHO MATERNO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     DESFECHO PERINATAL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r">
              <a:buNone/>
            </a:pPr>
            <a:r>
              <a:rPr lang="pt-BR" sz="2400" dirty="0"/>
              <a:t>RBEHG 2023                                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Seta para a esquerda 4"/>
          <p:cNvSpPr/>
          <p:nvPr/>
        </p:nvSpPr>
        <p:spPr>
          <a:xfrm>
            <a:off x="1519707" y="1242812"/>
            <a:ext cx="2987899" cy="927279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PRECOCE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881870" y="1242812"/>
            <a:ext cx="2395471" cy="841163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Tardia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013656" y="2002666"/>
            <a:ext cx="0" cy="55379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06450" y="2586206"/>
            <a:ext cx="2614412" cy="14037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Maior comprometimento do desenvolvimento placentário e da circulação </a:t>
            </a:r>
            <a:r>
              <a:rPr lang="pt-BR" b="1" dirty="0" err="1"/>
              <a:t>úteroplacentária</a:t>
            </a:r>
            <a:r>
              <a:rPr lang="pt-BR" b="1" dirty="0"/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013656" y="3990002"/>
            <a:ext cx="0" cy="34773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150772" y="4451819"/>
            <a:ext cx="1712889" cy="52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</a:rPr>
              <a:t>PIOR</a:t>
            </a:r>
          </a:p>
        </p:txBody>
      </p:sp>
      <p:cxnSp>
        <p:nvCxnSpPr>
          <p:cNvPr id="14" name="Conector angulado 13"/>
          <p:cNvCxnSpPr/>
          <p:nvPr/>
        </p:nvCxnSpPr>
        <p:spPr>
          <a:xfrm>
            <a:off x="2704563" y="5074276"/>
            <a:ext cx="1996226" cy="367394"/>
          </a:xfrm>
          <a:prstGeom prst="bentConnector3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778839" y="2596637"/>
            <a:ext cx="2395471" cy="14037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Síndromes metabólicas, inflamação e comprometimento endotelial crônico</a:t>
            </a:r>
          </a:p>
        </p:txBody>
      </p:sp>
      <p:cxnSp>
        <p:nvCxnSpPr>
          <p:cNvPr id="24" name="Conector reto 23"/>
          <p:cNvCxnSpPr>
            <a:endCxn id="20" idx="0"/>
          </p:cNvCxnSpPr>
          <p:nvPr/>
        </p:nvCxnSpPr>
        <p:spPr>
          <a:xfrm>
            <a:off x="8976574" y="1867437"/>
            <a:ext cx="1" cy="7292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0" idx="2"/>
          </p:cNvCxnSpPr>
          <p:nvPr/>
        </p:nvCxnSpPr>
        <p:spPr>
          <a:xfrm flipH="1">
            <a:off x="8976574" y="4000433"/>
            <a:ext cx="1" cy="45138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8226379" y="4453987"/>
            <a:ext cx="1500390" cy="528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MELHOR</a:t>
            </a:r>
          </a:p>
        </p:txBody>
      </p:sp>
      <p:cxnSp>
        <p:nvCxnSpPr>
          <p:cNvPr id="36" name="Conector angulado 35"/>
          <p:cNvCxnSpPr/>
          <p:nvPr/>
        </p:nvCxnSpPr>
        <p:spPr>
          <a:xfrm rot="10800000" flipV="1">
            <a:off x="7778839" y="5074276"/>
            <a:ext cx="1751525" cy="367394"/>
          </a:xfrm>
          <a:prstGeom prst="bentConnector3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002431" y="1197080"/>
            <a:ext cx="23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34 semanas</a:t>
            </a:r>
          </a:p>
        </p:txBody>
      </p:sp>
    </p:spTree>
    <p:extLst>
      <p:ext uri="{BB962C8B-B14F-4D97-AF65-F5344CB8AC3E}">
        <p14:creationId xmlns:p14="http://schemas.microsoft.com/office/powerpoint/2010/main" val="157866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288473" y="1879289"/>
            <a:ext cx="10515600" cy="4351337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endParaRPr lang="pt-BR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Manual </a:t>
            </a:r>
            <a:r>
              <a:rPr lang="pt-BR" sz="1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Febrasco</a:t>
            </a: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Hipertensão 2019</a:t>
            </a: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RBEHG – 3ª PROTOCOLO 2023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736" y="597707"/>
            <a:ext cx="12119264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PRÉ-ECLÂMPSIA</a:t>
            </a:r>
          </a:p>
        </p:txBody>
      </p:sp>
      <p:cxnSp>
        <p:nvCxnSpPr>
          <p:cNvPr id="10" name="Conector de seta reta 9"/>
          <p:cNvCxnSpPr>
            <a:cxnSpLocks/>
          </p:cNvCxnSpPr>
          <p:nvPr/>
        </p:nvCxnSpPr>
        <p:spPr>
          <a:xfrm flipV="1">
            <a:off x="3508445" y="2284972"/>
            <a:ext cx="1531488" cy="1233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189651" y="1980017"/>
            <a:ext cx="1007235" cy="476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Leve</a:t>
            </a:r>
          </a:p>
        </p:txBody>
      </p:sp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3508445" y="3509165"/>
            <a:ext cx="1431140" cy="1579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5039933" y="4952283"/>
            <a:ext cx="1056067" cy="465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Grave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349284" y="2271895"/>
            <a:ext cx="6632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7152069" y="1800350"/>
            <a:ext cx="4200660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Pré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eclâmpsia</a:t>
            </a:r>
            <a:r>
              <a:rPr lang="pt-BR" sz="2400" b="1" dirty="0">
                <a:solidFill>
                  <a:schemeClr val="bg1"/>
                </a:solidFill>
              </a:rPr>
              <a:t> sem sinais de gravidade</a:t>
            </a: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6169565" y="5198800"/>
            <a:ext cx="7534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7152069" y="4670616"/>
            <a:ext cx="4347694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Pré</a:t>
            </a:r>
            <a:r>
              <a:rPr lang="pt-BR" sz="2400" b="1" dirty="0"/>
              <a:t> </a:t>
            </a:r>
            <a:r>
              <a:rPr lang="pt-BR" sz="2400" b="1" dirty="0" err="1"/>
              <a:t>eclâmpsia</a:t>
            </a:r>
            <a:r>
              <a:rPr lang="pt-BR" sz="2400" b="1" dirty="0"/>
              <a:t> com sinais de gravidade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52946" y="2886926"/>
            <a:ext cx="6937419" cy="126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38762" y="3278806"/>
            <a:ext cx="305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Pré-Eclâmpsia</a:t>
            </a:r>
          </a:p>
        </p:txBody>
      </p:sp>
    </p:spTree>
    <p:extLst>
      <p:ext uri="{BB962C8B-B14F-4D97-AF65-F5344CB8AC3E}">
        <p14:creationId xmlns:p14="http://schemas.microsoft.com/office/powerpoint/2010/main" val="122136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14B5DD-6B58-FEF7-138C-A67BE238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6A38D0-3DE1-7451-CFCC-7111424C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16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C8967F-15A7-80AD-CFA2-AB9513168C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8836" y="114737"/>
            <a:ext cx="11573164" cy="1449387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chemeClr val="tx1"/>
                </a:solidFill>
              </a:rPr>
              <a:t>Tendência de Conceitos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F229DE-F203-797E-C03E-9573B86F3E57}"/>
              </a:ext>
            </a:extLst>
          </p:cNvPr>
          <p:cNvSpPr txBox="1"/>
          <p:nvPr/>
        </p:nvSpPr>
        <p:spPr>
          <a:xfrm>
            <a:off x="2336800" y="1009713"/>
            <a:ext cx="7563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err="1"/>
              <a:t>Pré</a:t>
            </a:r>
            <a:r>
              <a:rPr lang="pt-BR" sz="7200" dirty="0"/>
              <a:t>- Eclâmpsia Leve</a:t>
            </a:r>
          </a:p>
          <a:p>
            <a:pPr algn="ctr"/>
            <a:r>
              <a:rPr lang="pt-BR" sz="4000" dirty="0"/>
              <a:t>Não mais usado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3B95F7-DD33-7886-487F-9203390C57D9}"/>
              </a:ext>
            </a:extLst>
          </p:cNvPr>
          <p:cNvSpPr/>
          <p:nvPr/>
        </p:nvSpPr>
        <p:spPr>
          <a:xfrm>
            <a:off x="383309" y="3429000"/>
            <a:ext cx="11425382" cy="83127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A Pré-Eclâmpsia não é só o aumento de PA</a:t>
            </a: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2175F582-779C-F3AC-E3CC-89A85EADFDF9}"/>
              </a:ext>
            </a:extLst>
          </p:cNvPr>
          <p:cNvSpPr/>
          <p:nvPr/>
        </p:nvSpPr>
        <p:spPr>
          <a:xfrm flipV="1">
            <a:off x="383309" y="4249650"/>
            <a:ext cx="11425382" cy="2028896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5FBD5-DD71-C175-8BA8-80846824E385}"/>
              </a:ext>
            </a:extLst>
          </p:cNvPr>
          <p:cNvSpPr txBox="1"/>
          <p:nvPr/>
        </p:nvSpPr>
        <p:spPr>
          <a:xfrm>
            <a:off x="840509" y="4183842"/>
            <a:ext cx="1076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 diferença entre uma doença Hipertensiva gestacional grave ou Leve pode nos confundir, porque o que é aparentemente leve, pode progredir rapidamente para uma doença grave</a:t>
            </a:r>
          </a:p>
        </p:txBody>
      </p:sp>
    </p:spTree>
    <p:extLst>
      <p:ext uri="{BB962C8B-B14F-4D97-AF65-F5344CB8AC3E}">
        <p14:creationId xmlns:p14="http://schemas.microsoft.com/office/powerpoint/2010/main" val="116881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DED0A-E935-E214-8B5F-CCDFE14F6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226981-909C-7D77-A596-7BEF534C96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8473" y="1879289"/>
            <a:ext cx="10515600" cy="4351337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r">
              <a:buNone/>
            </a:pPr>
            <a:endParaRPr lang="pt-BR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pt-BR" sz="1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Manual </a:t>
            </a:r>
            <a:r>
              <a:rPr lang="pt-BR" sz="11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Febrasco</a:t>
            </a: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Hipertensão 2019</a:t>
            </a:r>
          </a:p>
          <a:p>
            <a:pPr marL="0" indent="0" algn="r">
              <a:buNone/>
            </a:pPr>
            <a:r>
              <a:rPr lang="pt-BR" sz="1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RBEHG – 3ª PROTOCOLO 2023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CE8428B-1007-08F3-F424-9C7D6559768E}"/>
              </a:ext>
            </a:extLst>
          </p:cNvPr>
          <p:cNvSpPr/>
          <p:nvPr/>
        </p:nvSpPr>
        <p:spPr>
          <a:xfrm>
            <a:off x="72736" y="597707"/>
            <a:ext cx="12119264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PRÉ-ECLÂMPSIA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1A8EC11-45C8-F98F-4629-7C9469B57CF1}"/>
              </a:ext>
            </a:extLst>
          </p:cNvPr>
          <p:cNvCxnSpPr>
            <a:cxnSpLocks/>
          </p:cNvCxnSpPr>
          <p:nvPr/>
        </p:nvCxnSpPr>
        <p:spPr>
          <a:xfrm flipV="1">
            <a:off x="3508445" y="2284972"/>
            <a:ext cx="1531488" cy="1233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F9BC5461-2984-5034-0CFF-CCB60EE9315D}"/>
              </a:ext>
            </a:extLst>
          </p:cNvPr>
          <p:cNvSpPr/>
          <p:nvPr/>
        </p:nvSpPr>
        <p:spPr>
          <a:xfrm>
            <a:off x="5189651" y="1980017"/>
            <a:ext cx="1007235" cy="476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Leve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B86CF30-E98D-2DBD-4F1A-FF3C65D66313}"/>
              </a:ext>
            </a:extLst>
          </p:cNvPr>
          <p:cNvCxnSpPr>
            <a:cxnSpLocks/>
          </p:cNvCxnSpPr>
          <p:nvPr/>
        </p:nvCxnSpPr>
        <p:spPr>
          <a:xfrm>
            <a:off x="3508445" y="3509165"/>
            <a:ext cx="1431140" cy="1579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61F022-D7BD-2CDF-6666-7653CD6D5B81}"/>
              </a:ext>
            </a:extLst>
          </p:cNvPr>
          <p:cNvSpPr/>
          <p:nvPr/>
        </p:nvSpPr>
        <p:spPr>
          <a:xfrm>
            <a:off x="5039933" y="4952283"/>
            <a:ext cx="1056067" cy="465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Grave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A31EAB5-F0C2-3BDE-C1C5-3D4EE415E47E}"/>
              </a:ext>
            </a:extLst>
          </p:cNvPr>
          <p:cNvCxnSpPr/>
          <p:nvPr/>
        </p:nvCxnSpPr>
        <p:spPr>
          <a:xfrm>
            <a:off x="6349284" y="2271895"/>
            <a:ext cx="6632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3DFAD85A-D4B4-E483-C0F1-FDC402F20F0F}"/>
              </a:ext>
            </a:extLst>
          </p:cNvPr>
          <p:cNvSpPr/>
          <p:nvPr/>
        </p:nvSpPr>
        <p:spPr>
          <a:xfrm>
            <a:off x="7152069" y="1800350"/>
            <a:ext cx="4200660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Pré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eclâmpsia</a:t>
            </a:r>
            <a:r>
              <a:rPr lang="pt-BR" sz="2400" b="1" dirty="0">
                <a:solidFill>
                  <a:schemeClr val="bg1"/>
                </a:solidFill>
              </a:rPr>
              <a:t> sem sinais de gravidade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F00CF010-2EAD-79A0-7493-EAD85D3E5218}"/>
              </a:ext>
            </a:extLst>
          </p:cNvPr>
          <p:cNvCxnSpPr/>
          <p:nvPr/>
        </p:nvCxnSpPr>
        <p:spPr>
          <a:xfrm>
            <a:off x="6169565" y="5198800"/>
            <a:ext cx="75341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4C81241C-66FA-ABA2-67F0-6F4708C241BF}"/>
              </a:ext>
            </a:extLst>
          </p:cNvPr>
          <p:cNvSpPr/>
          <p:nvPr/>
        </p:nvSpPr>
        <p:spPr>
          <a:xfrm>
            <a:off x="7152069" y="4670616"/>
            <a:ext cx="4347694" cy="83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Pré</a:t>
            </a:r>
            <a:r>
              <a:rPr lang="pt-BR" sz="2400" b="1" dirty="0"/>
              <a:t> </a:t>
            </a:r>
            <a:r>
              <a:rPr lang="pt-BR" sz="2400" b="1" dirty="0" err="1"/>
              <a:t>eclâmpsia</a:t>
            </a:r>
            <a:r>
              <a:rPr lang="pt-BR" sz="2400" b="1" dirty="0"/>
              <a:t> com sinais de gravidade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E620DA-ABC0-AE04-41CB-335E11B66218}"/>
              </a:ext>
            </a:extLst>
          </p:cNvPr>
          <p:cNvSpPr/>
          <p:nvPr/>
        </p:nvSpPr>
        <p:spPr>
          <a:xfrm>
            <a:off x="4852946" y="2886926"/>
            <a:ext cx="6937419" cy="126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3CD11E-93D1-E077-5149-7D17F6CA0335}"/>
              </a:ext>
            </a:extLst>
          </p:cNvPr>
          <p:cNvSpPr txBox="1"/>
          <p:nvPr/>
        </p:nvSpPr>
        <p:spPr>
          <a:xfrm>
            <a:off x="1238762" y="3278806"/>
            <a:ext cx="305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Pré-Eclâmpsia</a:t>
            </a:r>
          </a:p>
        </p:txBody>
      </p:sp>
    </p:spTree>
    <p:extLst>
      <p:ext uri="{BB962C8B-B14F-4D97-AF65-F5344CB8AC3E}">
        <p14:creationId xmlns:p14="http://schemas.microsoft.com/office/powerpoint/2010/main" val="9946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C3B536-8C08-111A-E585-34FD214D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C978C5-557F-D6C3-8929-45782DB7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18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5499B-59D1-985A-AD7E-47D032B55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50" y="504825"/>
            <a:ext cx="113411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>PRÉ- ECLÂMPSIA COM SINAIS DE DETERIORAÇÃO</a:t>
            </a:r>
            <a:r>
              <a:rPr lang="pt-BR" sz="4400" b="1" dirty="0"/>
              <a:t>. </a:t>
            </a:r>
            <a:br>
              <a:rPr lang="pt-BR" sz="4400" b="1" dirty="0"/>
            </a:br>
            <a:r>
              <a:rPr lang="pt-BR" sz="4400" b="1" dirty="0"/>
              <a:t>(</a:t>
            </a:r>
            <a:r>
              <a:rPr lang="pt-BR" sz="3600" b="1" dirty="0"/>
              <a:t>deterioração clínica e/ou laboratorial, pelo menos 01 critério)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8A855-B071-80A2-D74F-918BB1CD36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600" y="1835373"/>
            <a:ext cx="1141095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2800" b="1" dirty="0"/>
              <a:t>PAS  ≥ 160 mmHg e ou PAD ≥ 110 mmHg confirmada após 15’ ( repouso sentada.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40355FAC-8FC8-9F43-CB38-A50A9C62FB0D}"/>
                  </a:ext>
                </a:extLst>
              </p14:cNvPr>
              <p14:cNvContentPartPr/>
              <p14:nvPr/>
            </p14:nvContentPartPr>
            <p14:xfrm>
              <a:off x="5172551" y="1344699"/>
              <a:ext cx="360" cy="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40355FAC-8FC8-9F43-CB38-A50A9C62F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3551" y="133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41942F29-D10C-7BD8-E504-C3B940816901}"/>
                  </a:ext>
                </a:extLst>
              </p14:cNvPr>
              <p14:cNvContentPartPr/>
              <p14:nvPr/>
            </p14:nvContentPartPr>
            <p14:xfrm>
              <a:off x="5136551" y="1308699"/>
              <a:ext cx="360" cy="93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41942F29-D10C-7BD8-E504-C3B9408169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7551" y="1299699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B0D97CE6-EF1C-D45F-9F8B-461DA585B47E}"/>
                  </a:ext>
                </a:extLst>
              </p14:cNvPr>
              <p14:cNvContentPartPr/>
              <p14:nvPr/>
            </p14:nvContentPartPr>
            <p14:xfrm>
              <a:off x="4957271" y="1066779"/>
              <a:ext cx="360" cy="36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B0D97CE6-EF1C-D45F-9F8B-461DA585B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8631" y="105777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E1703936-3702-D12F-C0FE-3B3BCBE24B33}"/>
                  </a:ext>
                </a:extLst>
              </p14:cNvPr>
              <p14:cNvContentPartPr/>
              <p14:nvPr/>
            </p14:nvContentPartPr>
            <p14:xfrm>
              <a:off x="2241071" y="1273059"/>
              <a:ext cx="360" cy="36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E1703936-3702-D12F-C0FE-3B3BCBE24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431" y="126405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0F7A1E-E9D2-C019-022C-5635A8C4DA57}"/>
              </a:ext>
            </a:extLst>
          </p:cNvPr>
          <p:cNvSpPr txBox="1"/>
          <p:nvPr/>
        </p:nvSpPr>
        <p:spPr>
          <a:xfrm>
            <a:off x="425450" y="3429000"/>
            <a:ext cx="716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Iminência de Eclâmpsia 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51BF19-71F3-362E-3A92-A37BB89E2B93}"/>
              </a:ext>
            </a:extLst>
          </p:cNvPr>
          <p:cNvSpPr txBox="1"/>
          <p:nvPr/>
        </p:nvSpPr>
        <p:spPr>
          <a:xfrm>
            <a:off x="425450" y="4240306"/>
            <a:ext cx="11067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Distúrbio do Sistema Nervoso : </a:t>
            </a:r>
            <a:r>
              <a:rPr lang="pt-BR" sz="2800" dirty="0" err="1"/>
              <a:t>Cefaléia</a:t>
            </a:r>
            <a:r>
              <a:rPr lang="pt-BR" sz="2800" dirty="0"/>
              <a:t>, Fotofobia, escotomas, </a:t>
            </a:r>
            <a:r>
              <a:rPr lang="pt-BR" sz="2800" dirty="0" err="1"/>
              <a:t>Hiperreflexia</a:t>
            </a:r>
            <a:r>
              <a:rPr lang="pt-BR" sz="28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Comprometimento hepático: Epigastralgia, náuseas, vômitos e dor no Hipocôndrio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014960-FEB8-2FC4-2CB7-FE156AE1187E}"/>
              </a:ext>
            </a:extLst>
          </p:cNvPr>
          <p:cNvSpPr txBox="1"/>
          <p:nvPr/>
        </p:nvSpPr>
        <p:spPr>
          <a:xfrm>
            <a:off x="7817224" y="6104965"/>
            <a:ext cx="30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RBEHG 2023</a:t>
            </a:r>
          </a:p>
        </p:txBody>
      </p:sp>
    </p:spTree>
    <p:extLst>
      <p:ext uri="{BB962C8B-B14F-4D97-AF65-F5344CB8AC3E}">
        <p14:creationId xmlns:p14="http://schemas.microsoft.com/office/powerpoint/2010/main" val="273986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78E6FA8-CC94-168B-A02C-5B925D89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8EB1D1A-2102-2C73-E426-7162846F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19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319AC2D-C37D-A6F1-47EF-2088E96C4C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992" y="592138"/>
            <a:ext cx="11107737" cy="1449387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PRÉ- ECLÂMPSIA COM SINAIS DE DETERIORAÇÃO</a:t>
            </a:r>
            <a:r>
              <a:rPr lang="pt-BR" sz="3600" b="1" dirty="0"/>
              <a:t>. </a:t>
            </a:r>
            <a:br>
              <a:rPr lang="pt-BR" sz="3600" b="1" dirty="0"/>
            </a:br>
            <a:r>
              <a:rPr lang="pt-BR" sz="3600" b="1" dirty="0"/>
              <a:t>(deterioração clínica e/ou laboratorial, pelo menos 01 critério)</a:t>
            </a:r>
            <a:endParaRPr lang="pt-BR" sz="36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41C2DC7-83A2-4DDF-23C5-7B389D3798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267200"/>
          </a:xfrm>
        </p:spPr>
        <p:txBody>
          <a:bodyPr>
            <a:normAutofit/>
          </a:bodyPr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Eclâmpsia;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Síndrome HELLP;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 IRA: creatinina ≥ 1,2 mg/dl;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Dor torácica;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 Edema Pulmonar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 Nível de Proteinúria  ( ≥ 5 g /24 h)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AAC54A-8269-5F29-7C88-E87DB23D128B}"/>
              </a:ext>
            </a:extLst>
          </p:cNvPr>
          <p:cNvSpPr txBox="1"/>
          <p:nvPr/>
        </p:nvSpPr>
        <p:spPr>
          <a:xfrm>
            <a:off x="8767482" y="6113463"/>
            <a:ext cx="181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RBEHG 2023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2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44DF2F0-9A40-B7D9-80A2-A5C9D32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Pré-eclâmpsia detectada no </a:t>
            </a:r>
            <a:r>
              <a:rPr lang="pt-BR" sz="4400" b="1" dirty="0" err="1">
                <a:solidFill>
                  <a:schemeClr val="tx1"/>
                </a:solidFill>
              </a:rPr>
              <a:t>pré</a:t>
            </a:r>
            <a:r>
              <a:rPr lang="pt-BR" sz="4400" b="1" dirty="0">
                <a:solidFill>
                  <a:schemeClr val="tx1"/>
                </a:solidFill>
              </a:rPr>
              <a:t> natal de risco habitual :</a:t>
            </a:r>
            <a:br>
              <a:rPr lang="pt-BR" sz="4400" b="1" dirty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09AB1B7-45BF-D9DD-D521-D49370DC0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024" y="3964516"/>
            <a:ext cx="10656792" cy="972151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O </a:t>
            </a:r>
            <a:r>
              <a:rPr lang="pt-BR" sz="3600" b="1" cap="none" dirty="0">
                <a:solidFill>
                  <a:schemeClr val="tx1"/>
                </a:solidFill>
              </a:rPr>
              <a:t>que fazer para minimizar a morbidade e mortalidade </a:t>
            </a:r>
            <a:r>
              <a:rPr lang="pt-BR" sz="3600" b="1" dirty="0">
                <a:solidFill>
                  <a:schemeClr val="tx1"/>
                </a:solidFill>
              </a:rPr>
              <a:t>d</a:t>
            </a:r>
            <a:r>
              <a:rPr lang="pt-BR" sz="3600" b="1" cap="none" dirty="0">
                <a:solidFill>
                  <a:schemeClr val="tx1"/>
                </a:solidFill>
              </a:rPr>
              <a:t>o binômio materno-fetal ?</a:t>
            </a:r>
            <a:r>
              <a:rPr lang="pt-BR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A77C5A-CC1A-5D7A-7460-F621C3792F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8816" y="4190751"/>
            <a:ext cx="945473" cy="193675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8681ECD-B46F-91BC-3AA1-64158D4D2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381F7A-552E-2391-244C-E1045B33D7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69175" y="6459538"/>
            <a:ext cx="4822825" cy="365125"/>
          </a:xfrm>
        </p:spPr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5FF8ED-9BAB-5007-3545-CC08AE97C2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80725" y="6459538"/>
            <a:ext cx="1311275" cy="365125"/>
          </a:xfrm>
        </p:spPr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69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2656911-C718-1C4A-35D3-14A7A17B9684}"/>
              </a:ext>
            </a:extLst>
          </p:cNvPr>
          <p:cNvSpPr/>
          <p:nvPr/>
        </p:nvSpPr>
        <p:spPr>
          <a:xfrm>
            <a:off x="1991957" y="247426"/>
            <a:ext cx="8208085" cy="3872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Estratégias para redução de desfechos adversos da </a:t>
            </a:r>
            <a:r>
              <a:rPr lang="pt-BR" sz="2000" b="1" dirty="0" err="1"/>
              <a:t>pré</a:t>
            </a:r>
            <a:r>
              <a:rPr lang="pt-BR" sz="2000" b="1" dirty="0"/>
              <a:t>- eclâmpsia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7B82DD-9D6C-F18D-8B60-6CD627EEF991}"/>
              </a:ext>
            </a:extLst>
          </p:cNvPr>
          <p:cNvSpPr/>
          <p:nvPr/>
        </p:nvSpPr>
        <p:spPr>
          <a:xfrm>
            <a:off x="3001384" y="2893806"/>
            <a:ext cx="6658983" cy="1592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O que dispomos?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A394EE-3A3B-004F-2990-FFFBC8B5D63B}"/>
              </a:ext>
            </a:extLst>
          </p:cNvPr>
          <p:cNvSpPr/>
          <p:nvPr/>
        </p:nvSpPr>
        <p:spPr>
          <a:xfrm>
            <a:off x="3474720" y="1570616"/>
            <a:ext cx="5712310" cy="86061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Predição e prevenção</a:t>
            </a:r>
          </a:p>
        </p:txBody>
      </p:sp>
    </p:spTree>
    <p:extLst>
      <p:ext uri="{BB962C8B-B14F-4D97-AF65-F5344CB8AC3E}">
        <p14:creationId xmlns:p14="http://schemas.microsoft.com/office/powerpoint/2010/main" val="155927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73E041F-BAA0-D9B9-2CD8-516AE34C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0C483A3-C9EB-BB0E-40D8-568306D8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21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0D78B6-0A91-8FA9-8A4C-26E78C44C0EC}"/>
              </a:ext>
            </a:extLst>
          </p:cNvPr>
          <p:cNvSpPr/>
          <p:nvPr/>
        </p:nvSpPr>
        <p:spPr>
          <a:xfrm>
            <a:off x="438150" y="617052"/>
            <a:ext cx="11315700" cy="562389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Fatores de Risco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Pressão Arterial Média – PAM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Doppler das Artérias Uterinas</a:t>
            </a:r>
          </a:p>
          <a:p>
            <a:pPr algn="ctr"/>
            <a:endParaRPr lang="pt-BR" sz="4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FiraSans-Light"/>
            </a:endParaRPr>
          </a:p>
          <a:p>
            <a:pPr algn="ctr"/>
            <a:r>
              <a:rPr lang="pt-BR" sz="4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Marcadores bioquímico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FiraSans-Light"/>
              </a:rPr>
              <a:t>s</a:t>
            </a:r>
            <a:r>
              <a:rPr lang="pt-BR" sz="3600" b="1" dirty="0">
                <a:solidFill>
                  <a:schemeClr val="bg1"/>
                </a:solidFill>
                <a:latin typeface="FiraSans-Light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EDE86D-7A1E-885A-1C78-5B09A33DE9E1}"/>
              </a:ext>
            </a:extLst>
          </p:cNvPr>
          <p:cNvSpPr/>
          <p:nvPr/>
        </p:nvSpPr>
        <p:spPr>
          <a:xfrm>
            <a:off x="4141694" y="161365"/>
            <a:ext cx="3254188" cy="85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Predição</a:t>
            </a:r>
            <a:r>
              <a:rPr lang="pt-BR" dirty="0"/>
              <a:t>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A133C81-15E9-1D9B-060A-036DCFB0C21C}"/>
              </a:ext>
            </a:extLst>
          </p:cNvPr>
          <p:cNvCxnSpPr/>
          <p:nvPr/>
        </p:nvCxnSpPr>
        <p:spPr>
          <a:xfrm>
            <a:off x="4276164" y="870663"/>
            <a:ext cx="2985247" cy="0"/>
          </a:xfrm>
          <a:prstGeom prst="line">
            <a:avLst/>
          </a:prstGeom>
          <a:ln w="76200">
            <a:solidFill>
              <a:srgbClr val="A65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3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266681" y="561578"/>
          <a:ext cx="6761408" cy="605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215"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de </a:t>
                      </a:r>
                      <a:r>
                        <a:rPr lang="pt-BR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pre-eclâmpsia</a:t>
                      </a:r>
                      <a:r>
                        <a:rPr lang="pt-B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principalmente acompanhada de desfechos adversos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multipla</a:t>
                      </a:r>
                      <a:endParaRPr lang="pt-B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Obesidade (IMC &gt; 30)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Hipertensao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arterial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cronica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 tipo 1 ou 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Doencas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autoimunes (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LES,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sindrome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antifosfolipide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dirty="0" err="1"/>
                        <a:t>Nuliparidade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familiar de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pre-eclampsia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(Mae e/ou irmãs)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Baixo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socioeconomico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Etnia afrodescendente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≥ 35 anos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pessoal de baixo peso ao nascer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Gravidez previa com desfecho adverso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Intervalo &gt; 10 anos desde a ultima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gestacao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Gravidez previa de termo e sem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intercorrencias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5909" y="561577"/>
          <a:ext cx="2150771" cy="2709655"/>
        </p:xfrm>
        <a:graphic>
          <a:graphicData uri="http://schemas.openxmlformats.org/drawingml/2006/table">
            <a:tbl>
              <a:tblPr/>
              <a:tblGrid>
                <a:gridCol w="215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9655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sz="2000" dirty="0"/>
                        <a:t>Alto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5909" y="3271233"/>
          <a:ext cx="2150772" cy="2975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2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Moderado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5910" y="6246253"/>
          <a:ext cx="2150770" cy="365760"/>
        </p:xfrm>
        <a:graphic>
          <a:graphicData uri="http://schemas.openxmlformats.org/drawingml/2006/table">
            <a:tbl>
              <a:tblPr/>
              <a:tblGrid>
                <a:gridCol w="215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pt-BR" dirty="0"/>
                        <a:t>Baixo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15909" y="72181"/>
            <a:ext cx="8912180" cy="4893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RISCO CONSIDERADO                    APRESENTAÇÃO CLÍNICA E/OU OBSTÉTRICA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182636" y="1533931"/>
            <a:ext cx="2678806" cy="16149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1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1 fator de risco alto </a:t>
            </a:r>
          </a:p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OU</a:t>
            </a:r>
          </a:p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2 ou mais fatores de risco moderado 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>
            <a:off x="10419008" y="3271232"/>
            <a:ext cx="231819" cy="1442434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253469" y="4958365"/>
            <a:ext cx="2607973" cy="508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NECESSIDADE DE PROFILAXIA PARA PRÉ-ECLÂMPSIA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382258" y="5808372"/>
            <a:ext cx="2479184" cy="100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FEBRASGO 2019</a:t>
            </a:r>
          </a:p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RBEHG 2023</a:t>
            </a:r>
          </a:p>
          <a:p>
            <a:pPr algn="ctr"/>
            <a:r>
              <a:rPr lang="pt-B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ACOG Nº202 2019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253469" y="561577"/>
            <a:ext cx="260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Todas as gestantes com:</a:t>
            </a:r>
          </a:p>
        </p:txBody>
      </p:sp>
    </p:spTree>
    <p:extLst>
      <p:ext uri="{BB962C8B-B14F-4D97-AF65-F5344CB8AC3E}">
        <p14:creationId xmlns:p14="http://schemas.microsoft.com/office/powerpoint/2010/main" val="15406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CDED18D-0183-55FE-7C4E-088F46A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0F94008-6972-11B4-43F6-CD28BC9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23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1A69B6-5A7D-68A9-A279-7B9A19226117}"/>
              </a:ext>
            </a:extLst>
          </p:cNvPr>
          <p:cNvSpPr txBox="1"/>
          <p:nvPr/>
        </p:nvSpPr>
        <p:spPr>
          <a:xfrm>
            <a:off x="3352800" y="200025"/>
            <a:ext cx="6461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Pressão Arterial Média- PAM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650B15-451A-9A96-F81B-5A3672263081}"/>
              </a:ext>
            </a:extLst>
          </p:cNvPr>
          <p:cNvSpPr txBox="1"/>
          <p:nvPr/>
        </p:nvSpPr>
        <p:spPr>
          <a:xfrm>
            <a:off x="438149" y="1182231"/>
            <a:ext cx="66770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Sentada com pernas descruzadas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Braços apoiados e ao nível do coração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Repouso de 5 minutos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Manguito adequado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/>
              <a:t>Média de 2 medidas em cada braço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764C4E-2EDA-2850-0816-1AD1CBAB8904}"/>
              </a:ext>
            </a:extLst>
          </p:cNvPr>
          <p:cNvSpPr txBox="1"/>
          <p:nvPr/>
        </p:nvSpPr>
        <p:spPr>
          <a:xfrm>
            <a:off x="3776662" y="4067230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PAM = 2/3 da PAD / 1/3 da PAS</a:t>
            </a:r>
          </a:p>
        </p:txBody>
      </p:sp>
      <p:pic>
        <p:nvPicPr>
          <p:cNvPr id="1026" name="Picture 2" descr="Hipertensão na Gravidez: riscos e tratamento | MD.Saúde">
            <a:extLst>
              <a:ext uri="{FF2B5EF4-FFF2-40B4-BE49-F238E27FC236}">
                <a16:creationId xmlns:a16="http://schemas.microsoft.com/office/drawing/2014/main" id="{22858540-D383-9AF0-737F-9AE5D191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1333528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1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8F94EC5-FFA9-4616-B2F4-B7D391F3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3B3DE2-3020-BBB8-F9A3-2BFE9C65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24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A36564-8B68-1823-6780-829A461E5D95}"/>
              </a:ext>
            </a:extLst>
          </p:cNvPr>
          <p:cNvSpPr txBox="1"/>
          <p:nvPr/>
        </p:nvSpPr>
        <p:spPr>
          <a:xfrm>
            <a:off x="1631576" y="498464"/>
            <a:ext cx="705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Dopplervelocimetria</a:t>
            </a:r>
            <a:r>
              <a:rPr lang="pt-BR" sz="2800" dirty="0"/>
              <a:t> de artérias uterinas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B62456-6536-4388-4E84-5BFC2B147375}"/>
              </a:ext>
            </a:extLst>
          </p:cNvPr>
          <p:cNvSpPr txBox="1"/>
          <p:nvPr/>
        </p:nvSpPr>
        <p:spPr>
          <a:xfrm>
            <a:off x="627528" y="1769293"/>
            <a:ext cx="813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Medida do índice de </a:t>
            </a:r>
            <a:r>
              <a:rPr lang="pt-BR" sz="2400" dirty="0" err="1"/>
              <a:t>pulsatibilidade</a:t>
            </a:r>
            <a:r>
              <a:rPr lang="pt-BR" sz="2400" dirty="0"/>
              <a:t> das artérias uterina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6EF3EC-BF2B-A7AD-CF7C-2B1708260268}"/>
              </a:ext>
            </a:extLst>
          </p:cNvPr>
          <p:cNvSpPr txBox="1"/>
          <p:nvPr/>
        </p:nvSpPr>
        <p:spPr>
          <a:xfrm>
            <a:off x="981634" y="2310412"/>
            <a:ext cx="564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11 – 13 semanas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7F3121-2375-A55C-403F-ED7B538C919E}"/>
              </a:ext>
            </a:extLst>
          </p:cNvPr>
          <p:cNvSpPr txBox="1"/>
          <p:nvPr/>
        </p:nvSpPr>
        <p:spPr>
          <a:xfrm>
            <a:off x="981634" y="2836156"/>
            <a:ext cx="5065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20 – 22 semanas</a:t>
            </a:r>
          </a:p>
        </p:txBody>
      </p:sp>
      <p:pic>
        <p:nvPicPr>
          <p:cNvPr id="2050" name="Picture 2" descr="Ultrassonografia Morfológica de 1º Trimestre - Pró-Afeto">
            <a:extLst>
              <a:ext uri="{FF2B5EF4-FFF2-40B4-BE49-F238E27FC236}">
                <a16:creationId xmlns:a16="http://schemas.microsoft.com/office/drawing/2014/main" id="{2EEB621A-39B2-1A11-34CE-307C07DF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97" y="4827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CEC7A3-F8AE-638C-A83D-8E7F600258E2}"/>
              </a:ext>
            </a:extLst>
          </p:cNvPr>
          <p:cNvSpPr txBox="1"/>
          <p:nvPr/>
        </p:nvSpPr>
        <p:spPr>
          <a:xfrm>
            <a:off x="677364" y="3860616"/>
            <a:ext cx="987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Em gestações que desenvolveram pré-eclâmpsia o IP está aumentado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0D2319D-AB24-EB1E-404B-19D40C926C86}"/>
              </a:ext>
            </a:extLst>
          </p:cNvPr>
          <p:cNvSpPr txBox="1"/>
          <p:nvPr/>
        </p:nvSpPr>
        <p:spPr>
          <a:xfrm>
            <a:off x="1084729" y="4554071"/>
            <a:ext cx="1061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Rastreio superior para pré-eclâmpsia pré-termo que para  Pré-eclâmpsia a termo</a:t>
            </a:r>
          </a:p>
        </p:txBody>
      </p:sp>
    </p:spTree>
    <p:extLst>
      <p:ext uri="{BB962C8B-B14F-4D97-AF65-F5344CB8AC3E}">
        <p14:creationId xmlns:p14="http://schemas.microsoft.com/office/powerpoint/2010/main" val="394811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C6B13F4-D7CB-3E1F-0F36-859AA59C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95AD7EB-B77C-4C4A-8727-45241063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25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35B31A-4DD7-F72E-BE27-5FA572860FEB}"/>
              </a:ext>
            </a:extLst>
          </p:cNvPr>
          <p:cNvSpPr txBox="1"/>
          <p:nvPr/>
        </p:nvSpPr>
        <p:spPr>
          <a:xfrm>
            <a:off x="3397624" y="40664"/>
            <a:ext cx="58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Marcadores Bioquímicos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C9620E-CA3A-7164-C3C6-B2AC1A1C17F3}"/>
              </a:ext>
            </a:extLst>
          </p:cNvPr>
          <p:cNvSpPr txBox="1"/>
          <p:nvPr/>
        </p:nvSpPr>
        <p:spPr>
          <a:xfrm>
            <a:off x="423242" y="794266"/>
            <a:ext cx="4607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7030A0"/>
                </a:solidFill>
              </a:rPr>
              <a:t>Fator de crescimento placentário – PLGF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Produzido na placenta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Ação </a:t>
            </a:r>
            <a:r>
              <a:rPr lang="pt-BR" b="1" dirty="0" err="1"/>
              <a:t>angiogênica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Nas gestantes que desenvolvem  PR seu nível sérico é menor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/>
              <a:t>Melhor efetividade de rastreio com o avanço da gravidez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D9092B9-1A60-A614-C177-1E7E0E2389EF}"/>
              </a:ext>
            </a:extLst>
          </p:cNvPr>
          <p:cNvCxnSpPr>
            <a:cxnSpLocks/>
          </p:cNvCxnSpPr>
          <p:nvPr/>
        </p:nvCxnSpPr>
        <p:spPr>
          <a:xfrm>
            <a:off x="718868" y="1120588"/>
            <a:ext cx="398032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B2AA0F-E2C4-6E15-076E-FB0890F5D884}"/>
              </a:ext>
            </a:extLst>
          </p:cNvPr>
          <p:cNvSpPr txBox="1"/>
          <p:nvPr/>
        </p:nvSpPr>
        <p:spPr>
          <a:xfrm>
            <a:off x="441172" y="3206679"/>
            <a:ext cx="4903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060"/>
                </a:solidFill>
              </a:rPr>
              <a:t>Receptor solúvel de </a:t>
            </a:r>
            <a:r>
              <a:rPr lang="pt-BR" b="1" dirty="0" err="1">
                <a:solidFill>
                  <a:srgbClr val="002060"/>
                </a:solidFill>
              </a:rPr>
              <a:t>tiirosine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kinase</a:t>
            </a:r>
            <a:r>
              <a:rPr lang="pt-BR" b="1" dirty="0">
                <a:solidFill>
                  <a:srgbClr val="002060"/>
                </a:solidFill>
              </a:rPr>
              <a:t> -1 – sFLT-1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Ação </a:t>
            </a:r>
            <a:r>
              <a:rPr lang="pt-BR" b="1" dirty="0" err="1"/>
              <a:t>anti-angiogênica</a:t>
            </a:r>
            <a:endParaRPr lang="pt-BR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Nível sérico maior nas gestantes que evoluem com 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Precede o desenvolvimento da doença em cerca de 5 semanas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b="1" dirty="0"/>
              <a:t>Mais efetiva quando dosada depois de 22 sem,.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F16DD9-318E-24AF-CCF7-DBB55C2EA985}"/>
              </a:ext>
            </a:extLst>
          </p:cNvPr>
          <p:cNvCxnSpPr/>
          <p:nvPr/>
        </p:nvCxnSpPr>
        <p:spPr>
          <a:xfrm>
            <a:off x="6230471" y="49305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31B942A-1EB3-B548-F67F-34EDA3375151}"/>
              </a:ext>
            </a:extLst>
          </p:cNvPr>
          <p:cNvCxnSpPr/>
          <p:nvPr/>
        </p:nvCxnSpPr>
        <p:spPr>
          <a:xfrm>
            <a:off x="746789" y="3550024"/>
            <a:ext cx="44644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3DEB07-5DE1-0A3E-E120-B30E62E1495A}"/>
              </a:ext>
            </a:extLst>
          </p:cNvPr>
          <p:cNvSpPr txBox="1"/>
          <p:nvPr/>
        </p:nvSpPr>
        <p:spPr>
          <a:xfrm>
            <a:off x="6945955" y="794266"/>
            <a:ext cx="4822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</a:rPr>
              <a:t>Proteína plasmática A – PAPP-A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Produzida na placenta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Nas gestantes que desenvolvem PE , tem nível sérico diminuído durante o 1º trimestre, Não significativamente diferente no 2º trimestre e aumentado no 3º trimestre.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b="1" dirty="0"/>
              <a:t> deve ser solicitado a partir de 332 semanas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FF432D9-A24D-9D7A-95E7-2B757214BF11}"/>
              </a:ext>
            </a:extLst>
          </p:cNvPr>
          <p:cNvCxnSpPr/>
          <p:nvPr/>
        </p:nvCxnSpPr>
        <p:spPr>
          <a:xfrm>
            <a:off x="7270380" y="1640541"/>
            <a:ext cx="3164539" cy="0"/>
          </a:xfrm>
          <a:prstGeom prst="line">
            <a:avLst/>
          </a:prstGeom>
          <a:ln>
            <a:solidFill>
              <a:srgbClr val="A65B3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FF11135-9368-BA0E-3064-A0B1B1375478}"/>
              </a:ext>
            </a:extLst>
          </p:cNvPr>
          <p:cNvSpPr txBox="1"/>
          <p:nvPr/>
        </p:nvSpPr>
        <p:spPr>
          <a:xfrm>
            <a:off x="5871882" y="4140735"/>
            <a:ext cx="5665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O objetivo do rastreio da PE entre 11 e 1 semanas de gestação é identificar os casos que se beneficiarão com o uso profilático de ASPIRINA, reduzindo o risco de PE </a:t>
            </a:r>
            <a:r>
              <a:rPr lang="pt-BR" sz="2000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 termo em mais de 60%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EF2BC2E-2C65-CA58-7C01-3AC1768E8668}"/>
              </a:ext>
            </a:extLst>
          </p:cNvPr>
          <p:cNvSpPr/>
          <p:nvPr/>
        </p:nvSpPr>
        <p:spPr>
          <a:xfrm>
            <a:off x="5508354" y="3656588"/>
            <a:ext cx="6145764" cy="23465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01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CC7DC72-7A3A-7F29-C9DE-77D2D9A1C9A7}"/>
              </a:ext>
            </a:extLst>
          </p:cNvPr>
          <p:cNvSpPr/>
          <p:nvPr/>
        </p:nvSpPr>
        <p:spPr>
          <a:xfrm>
            <a:off x="785308" y="1914861"/>
            <a:ext cx="10617798" cy="13447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MinionPro-Regular"/>
              </a:rPr>
              <a:t>PAM da gestante na 12ª semanas  + fatores de risco maternos </a:t>
            </a:r>
            <a:r>
              <a:rPr lang="pt-BR" sz="2800" dirty="0">
                <a:solidFill>
                  <a:schemeClr val="tx1"/>
                </a:solidFill>
                <a:latin typeface="MinionPro-Regular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tx1"/>
                </a:solidFill>
                <a:latin typeface="MinionPro-Regular"/>
              </a:rPr>
              <a:t>  </a:t>
            </a:r>
          </a:p>
          <a:p>
            <a:pPr algn="ctr"/>
            <a:r>
              <a:rPr lang="pt-BR" sz="2800" dirty="0">
                <a:solidFill>
                  <a:schemeClr val="tx1"/>
                </a:solidFill>
                <a:latin typeface="MinionPro-Regular"/>
              </a:rPr>
              <a:t>id</a:t>
            </a:r>
            <a:r>
              <a:rPr lang="pt-BR" sz="2800" b="0" i="0" u="none" strike="noStrike" baseline="0" dirty="0">
                <a:solidFill>
                  <a:schemeClr val="tx1"/>
                </a:solidFill>
                <a:latin typeface="MinionPro-Regular"/>
              </a:rPr>
              <a:t>entificou 62,5% dos casos de PE, com falso-positivo de 10%.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B0442B-F067-40D6-DC41-D4BD69EFED91}"/>
              </a:ext>
            </a:extLst>
          </p:cNvPr>
          <p:cNvSpPr/>
          <p:nvPr/>
        </p:nvSpPr>
        <p:spPr>
          <a:xfrm>
            <a:off x="785308" y="3818965"/>
            <a:ext cx="10617798" cy="1688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b="0" i="0" u="none" strike="noStrike" baseline="0" dirty="0">
                <a:solidFill>
                  <a:schemeClr val="tx1"/>
                </a:solidFill>
                <a:latin typeface="MinionPro-Regular"/>
              </a:rPr>
              <a:t>A combinação entre esses dois fatores é atualmente a base de praticamente todas as estratégias de rastreio de</a:t>
            </a:r>
            <a:r>
              <a:rPr lang="pt-BR" sz="2800" dirty="0">
                <a:solidFill>
                  <a:schemeClr val="tx1"/>
                </a:solidFill>
                <a:latin typeface="MinionPro-Regular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MinionPro-Regular"/>
              </a:rPr>
              <a:t>pré</a:t>
            </a:r>
            <a:r>
              <a:rPr lang="pt-BR" sz="2800" dirty="0">
                <a:solidFill>
                  <a:schemeClr val="tx1"/>
                </a:solidFill>
                <a:latin typeface="MinionPro-Regular"/>
              </a:rPr>
              <a:t> -eclâmpsia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FF5043-BC2C-DB9E-E534-07C8819EBF04}"/>
              </a:ext>
            </a:extLst>
          </p:cNvPr>
          <p:cNvSpPr/>
          <p:nvPr/>
        </p:nvSpPr>
        <p:spPr>
          <a:xfrm>
            <a:off x="3714750" y="347831"/>
            <a:ext cx="5076825" cy="8477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PREDIÇÃO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030518-BBC7-F0BC-CF1E-88F932FE35CF}"/>
              </a:ext>
            </a:extLst>
          </p:cNvPr>
          <p:cNvSpPr txBox="1"/>
          <p:nvPr/>
        </p:nvSpPr>
        <p:spPr>
          <a:xfrm>
            <a:off x="7377955" y="5913424"/>
            <a:ext cx="627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Rede Brasileira para estudo da hipertensão na gestação 2023</a:t>
            </a:r>
          </a:p>
        </p:txBody>
      </p:sp>
    </p:spTree>
    <p:extLst>
      <p:ext uri="{BB962C8B-B14F-4D97-AF65-F5344CB8AC3E}">
        <p14:creationId xmlns:p14="http://schemas.microsoft.com/office/powerpoint/2010/main" val="416263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35661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pt-B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Pré-Eclâmpsia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75403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pPr algn="ctr"/>
            <a:r>
              <a:rPr lang="pt-BR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Estratégias para redução de estágios adversos na pré-eclâmpsia.</a:t>
            </a:r>
          </a:p>
        </p:txBody>
      </p:sp>
    </p:spTree>
    <p:extLst>
      <p:ext uri="{BB962C8B-B14F-4D97-AF65-F5344CB8AC3E}">
        <p14:creationId xmlns:p14="http://schemas.microsoft.com/office/powerpoint/2010/main" val="113911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>
            <a:extLst>
              <a:ext uri="{FF2B5EF4-FFF2-40B4-BE49-F238E27FC236}">
                <a16:creationId xmlns:a16="http://schemas.microsoft.com/office/drawing/2014/main" id="{022AA892-E816-F5E9-8752-E4E4A30BC78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pt-BR" dirty="0"/>
              <a:t>Quais intervenções reduzem o risco? </a:t>
            </a:r>
            <a:br>
              <a:rPr lang="pt-BR" dirty="0"/>
            </a:b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14F28E6E-15BE-7623-7511-DBC68E3EA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8" algn="ctr"/>
            <a:r>
              <a:rPr lang="pt-BR" sz="8000" dirty="0" err="1">
                <a:solidFill>
                  <a:schemeClr val="tx1"/>
                </a:solidFill>
                <a:latin typeface="MinionPro-Regular"/>
              </a:rPr>
              <a:t>Pré</a:t>
            </a:r>
            <a:r>
              <a:rPr lang="pt-BR" sz="8000" dirty="0">
                <a:solidFill>
                  <a:schemeClr val="tx1"/>
                </a:solidFill>
                <a:latin typeface="MinionPro-Regular"/>
              </a:rPr>
              <a:t>- eclâmpsia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35E26EE-A2B7-E33E-3EB8-E1F3E737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apresentação</a:t>
            </a:r>
            <a:endParaRPr kumimoji="0" lang="pt-BR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9373655-B09D-3C19-DA6A-2CF8E32B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0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05240"/>
            <a:ext cx="10058400" cy="11979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Estratégias de Prevenção da pré-eclâmpsia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8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Baseia-se num cuidado mais de perto para com essa gestante e na 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introdução de fármacos. 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pt-BR" sz="3200" dirty="0"/>
          </a:p>
          <a:p>
            <a:pPr lvl="2"/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8308629" y="5643299"/>
            <a:ext cx="3657600" cy="66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Protocolo RBEHG 2020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E23FDE-9A10-E7BD-7DE7-1597DB33C5DF}"/>
              </a:ext>
            </a:extLst>
          </p:cNvPr>
          <p:cNvSpPr/>
          <p:nvPr/>
        </p:nvSpPr>
        <p:spPr>
          <a:xfrm>
            <a:off x="3722146" y="3722146"/>
            <a:ext cx="5755341" cy="8175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chemeClr val="tx1"/>
                </a:solidFill>
              </a:rPr>
              <a:t>Aspirina</a:t>
            </a:r>
          </a:p>
        </p:txBody>
      </p:sp>
    </p:spTree>
    <p:extLst>
      <p:ext uri="{BB962C8B-B14F-4D97-AF65-F5344CB8AC3E}">
        <p14:creationId xmlns:p14="http://schemas.microsoft.com/office/powerpoint/2010/main" val="18794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9676332-C5BB-777E-4850-B69D02BB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3200" dirty="0"/>
              <a:t>Gilza Maria Soares Bulhões Calheiros</a:t>
            </a:r>
            <a:br>
              <a:rPr lang="pt-BR" sz="3200" dirty="0"/>
            </a:br>
            <a:r>
              <a:rPr lang="pt-BR" sz="3200" dirty="0"/>
              <a:t>CRM-AL 1877 – RQE 515</a:t>
            </a:r>
            <a:br>
              <a:rPr lang="pt-BR" sz="3200" dirty="0"/>
            </a:br>
            <a:r>
              <a:rPr lang="pt-BR" sz="3200" dirty="0"/>
              <a:t>Médica Ginecologista e Obstetra</a:t>
            </a:r>
            <a:br>
              <a:rPr lang="pt-BR" sz="3200" dirty="0"/>
            </a:br>
            <a:r>
              <a:rPr lang="pt-BR" sz="3200" dirty="0"/>
              <a:t>Conselheira CREMAL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396F81A-9254-E1F6-A1E6-35447FC0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Declaro que não tenho nenhum conflito de interesse nesta apresentação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86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69894" y="813361"/>
            <a:ext cx="10515600" cy="897005"/>
          </a:xfrm>
        </p:spPr>
        <p:txBody>
          <a:bodyPr/>
          <a:lstStyle/>
          <a:p>
            <a:r>
              <a:rPr lang="pt-BR" b="1" spc="600" dirty="0">
                <a:solidFill>
                  <a:srgbClr val="FF0000"/>
                </a:solidFill>
              </a:rPr>
              <a:t>AAS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1902420"/>
            <a:ext cx="10515600" cy="459045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pt-BR" sz="2800" dirty="0" err="1">
                <a:solidFill>
                  <a:schemeClr val="tx1"/>
                </a:solidFill>
              </a:rPr>
              <a:t>Anti-agregante</a:t>
            </a:r>
            <a:r>
              <a:rPr lang="pt-BR" sz="2800" dirty="0">
                <a:solidFill>
                  <a:schemeClr val="tx1"/>
                </a:solidFill>
              </a:rPr>
              <a:t> plaquetário</a:t>
            </a:r>
          </a:p>
          <a:p>
            <a:r>
              <a:rPr lang="pt-BR" sz="2800" dirty="0">
                <a:solidFill>
                  <a:schemeClr val="tx1"/>
                </a:solidFill>
              </a:rPr>
              <a:t>Efeito anti-inflamatório</a:t>
            </a:r>
          </a:p>
          <a:p>
            <a:r>
              <a:rPr lang="pt-BR" sz="2800" dirty="0">
                <a:solidFill>
                  <a:schemeClr val="tx1"/>
                </a:solidFill>
              </a:rPr>
              <a:t>Proteção endotelial</a:t>
            </a:r>
          </a:p>
          <a:p>
            <a:r>
              <a:rPr lang="pt-BR" sz="2800" dirty="0">
                <a:solidFill>
                  <a:schemeClr val="tx1"/>
                </a:solidFill>
              </a:rPr>
              <a:t>Redução de 62% na incidência de PE pré-termo</a:t>
            </a:r>
          </a:p>
          <a:p>
            <a:r>
              <a:rPr lang="pt-BR" sz="2800" dirty="0">
                <a:solidFill>
                  <a:schemeClr val="tx1"/>
                </a:solidFill>
              </a:rPr>
              <a:t>Redução de 82% na incidência de PE antes de 34 semanas de gestação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r>
              <a:rPr lang="pt-BR" sz="1600" dirty="0" err="1"/>
              <a:t>Febrasgo</a:t>
            </a:r>
            <a:r>
              <a:rPr lang="pt-BR" sz="1600" dirty="0"/>
              <a:t> 2019</a:t>
            </a:r>
          </a:p>
          <a:p>
            <a:pPr algn="r"/>
            <a:r>
              <a:rPr lang="pt-BR" sz="1600" dirty="0"/>
              <a:t>RBEHG 2023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401120" y="4293029"/>
            <a:ext cx="5370410" cy="1635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rgbClr val="FF0000"/>
                </a:solidFill>
              </a:rPr>
              <a:t>RECOMENDAÇÃO</a:t>
            </a:r>
          </a:p>
          <a:p>
            <a:pPr algn="ctr"/>
            <a:endParaRPr lang="pt-BR" sz="2400" b="1" dirty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chemeClr val="tx1"/>
                </a:solidFill>
              </a:rPr>
              <a:t>100 a 150 mg 1 vez ao dia / noite </a:t>
            </a:r>
          </a:p>
          <a:p>
            <a:endParaRPr lang="pt-BR" sz="2000" b="1" dirty="0">
              <a:solidFill>
                <a:schemeClr val="tx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chemeClr val="tx1"/>
                </a:solidFill>
              </a:rPr>
              <a:t>11 a 14ª semanas até 36ª semanas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24E0A9B-33A4-E05D-B82B-21CB1C012DE5}"/>
              </a:ext>
            </a:extLst>
          </p:cNvPr>
          <p:cNvSpPr/>
          <p:nvPr/>
        </p:nvSpPr>
        <p:spPr>
          <a:xfrm>
            <a:off x="4715435" y="96927"/>
            <a:ext cx="2761129" cy="8970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Prevenção</a:t>
            </a:r>
            <a:r>
              <a:rPr lang="pt-B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135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306388"/>
            <a:ext cx="10515600" cy="1325562"/>
          </a:xfrm>
        </p:spPr>
        <p:txBody>
          <a:bodyPr>
            <a:normAutofit fontScale="90000"/>
          </a:bodyPr>
          <a:lstStyle/>
          <a:p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799268" y="250992"/>
            <a:ext cx="7920507" cy="12687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Suplementação de cálcio durante a gravidez para prevenir distúrbios hipertensivos e problemas relacionados</a:t>
            </a:r>
          </a:p>
          <a:p>
            <a:r>
              <a:rPr lang="pt-BR" b="1" dirty="0">
                <a:hlinkClick r:id="rId3"/>
              </a:rPr>
              <a:t>     G Justus </a:t>
            </a:r>
            <a:r>
              <a:rPr lang="pt-BR" b="1" dirty="0" err="1">
                <a:hlinkClick r:id="rId3"/>
              </a:rPr>
              <a:t>Hofmeyr</a:t>
            </a:r>
            <a:r>
              <a:rPr lang="pt-BR" b="1" dirty="0"/>
              <a:t>, </a:t>
            </a:r>
            <a:r>
              <a:rPr lang="pt-BR" b="1" dirty="0" err="1">
                <a:hlinkClick r:id="rId4"/>
              </a:rPr>
              <a:t>Theresa</a:t>
            </a:r>
            <a:r>
              <a:rPr lang="pt-BR" b="1" dirty="0">
                <a:hlinkClick r:id="rId4"/>
              </a:rPr>
              <a:t> A Lawrie</a:t>
            </a:r>
            <a:r>
              <a:rPr lang="pt-BR" b="1" dirty="0"/>
              <a:t>, </a:t>
            </a:r>
            <a:r>
              <a:rPr lang="pt-BR" b="1" dirty="0">
                <a:hlinkClick r:id="rId5"/>
              </a:rPr>
              <a:t>Álvaro N </a:t>
            </a:r>
            <a:r>
              <a:rPr lang="pt-BR" b="1" dirty="0" err="1">
                <a:hlinkClick r:id="rId5"/>
              </a:rPr>
              <a:t>Atallah</a:t>
            </a:r>
            <a:r>
              <a:rPr lang="pt-BR" b="1" dirty="0"/>
              <a:t>, </a:t>
            </a:r>
            <a:r>
              <a:rPr lang="pt-BR" b="1" dirty="0">
                <a:hlinkClick r:id="rId6"/>
              </a:rPr>
              <a:t>Maria Regina Torloni</a:t>
            </a:r>
            <a:endParaRPr lang="pt-BR" b="1" dirty="0"/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Versão publicada: 01 de outubro de 2018</a:t>
            </a:r>
            <a:r>
              <a:rPr lang="pt-BR" dirty="0"/>
              <a:t> </a:t>
            </a:r>
          </a:p>
          <a:p>
            <a:r>
              <a:rPr lang="pt-BR" b="1" u="sng" dirty="0">
                <a:hlinkClick r:id="rId7"/>
              </a:rPr>
              <a:t>https://doi.org/10.1002/14651858.CD001059.pub5</a:t>
            </a: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765960" y="1787296"/>
            <a:ext cx="4157099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Revisão sistemática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13 estudos – 15.730 mulheres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Cálcio em doses entre 1.000 e 1500 mg/ dia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Redução do risco de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eclâmpsia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41714" y="1826881"/>
          <a:ext cx="6954591" cy="202575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02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CI 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r>
                        <a:rPr lang="pt-BR" dirty="0"/>
                        <a:t>População</a:t>
                      </a:r>
                      <a:r>
                        <a:rPr lang="pt-BR" baseline="0" dirty="0"/>
                        <a:t> geral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0,31 – 0,65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População com baixa ingesta de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0,20 – 0,65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População de alto</a:t>
                      </a:r>
                      <a:r>
                        <a:rPr lang="pt-BR" b="1" baseline="0" dirty="0">
                          <a:solidFill>
                            <a:srgbClr val="FF0000"/>
                          </a:solidFill>
                        </a:rPr>
                        <a:t> risco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0,12 – 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91">
                <a:tc>
                  <a:txBody>
                    <a:bodyPr/>
                    <a:lstStyle/>
                    <a:p>
                      <a:r>
                        <a:rPr lang="pt-BR" dirty="0"/>
                        <a:t>Prematuridade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0,24 – 0,67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2110994" y="3997529"/>
            <a:ext cx="8515149" cy="64394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Redução geral do risco de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eclâmpsia em 55% , podendo chegar a 78% no grupo de alto risco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41714" y="4786368"/>
            <a:ext cx="11333409" cy="5924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Todas as gestantes devem ser orientadas a ter uma dieta rica em cálcio e para aquelas com risco para PE e /ou dieta pobre em cálcio, recomenda-se a suplementação do cálcio 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98714" y="5508170"/>
            <a:ext cx="10678886" cy="80435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Recomendação de cálcio na prevenção de </a:t>
            </a:r>
            <a:r>
              <a:rPr lang="pt-BR" b="1" dirty="0" err="1">
                <a:solidFill>
                  <a:schemeClr val="tx1"/>
                </a:solidFill>
              </a:rPr>
              <a:t>Pré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eclâmpsia</a:t>
            </a:r>
            <a:r>
              <a:rPr lang="pt-BR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1 a 2 g / dia de Carbonato de cálcio  ou  2 a 4 g/dia  de </a:t>
            </a:r>
            <a:r>
              <a:rPr lang="pt-BR" b="1" dirty="0" err="1">
                <a:solidFill>
                  <a:schemeClr val="tx1"/>
                </a:solidFill>
              </a:rPr>
              <a:t>citrato</a:t>
            </a:r>
            <a:r>
              <a:rPr lang="pt-BR" b="1" dirty="0">
                <a:solidFill>
                  <a:schemeClr val="tx1"/>
                </a:solidFill>
              </a:rPr>
              <a:t> de cálcio  em dose fracionada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80315" y="206062"/>
            <a:ext cx="862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TRATAMENTO FARMACOLÓGICO – ANTI-HIPERTENSIVOS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2291" y="1108900"/>
            <a:ext cx="1063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dirty="0"/>
              <a:t>O tratamento anti-hipertensivo foi associado a uma redução de 40 a 70 por cento na ocorrência de hipertensão grave durante a gravidez </a:t>
            </a:r>
            <a:r>
              <a:rPr lang="pt-BR" sz="1400" b="1" dirty="0">
                <a:solidFill>
                  <a:srgbClr val="FF0000"/>
                </a:solidFill>
              </a:rPr>
              <a:t>( UP TO DATE 2021)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2921" y="2786974"/>
            <a:ext cx="10687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t-BR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Mulheres com hipertensão grave persistindo por ≥15 minutos devem ser tratadas para reduzir o risco de acidente vascular cerebral materno, insuficiência cardíaca e outros complicações maternas graves. O tratamento deve ser iniciado dentro de 30 a 60 minutos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22290" y="2092699"/>
            <a:ext cx="10637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Tratamento anti-hipertensivo de gestantes com HA leve a moderada não aumentou a RCIU e outros desfechos perinatais adversos . ( </a:t>
            </a:r>
            <a:r>
              <a:rPr lang="pt-BR" sz="1600" b="1" dirty="0">
                <a:solidFill>
                  <a:srgbClr val="FF0000"/>
                </a:solidFill>
              </a:rPr>
              <a:t>CHIPS – </a:t>
            </a:r>
            <a:r>
              <a:rPr lang="pt-BR" sz="1600" b="1" dirty="0" err="1">
                <a:solidFill>
                  <a:srgbClr val="FF0000"/>
                </a:solidFill>
              </a:rPr>
              <a:t>Control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of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Hypertension</a:t>
            </a:r>
            <a:r>
              <a:rPr lang="pt-BR" sz="1600" b="1" dirty="0">
                <a:solidFill>
                  <a:srgbClr val="FF0000"/>
                </a:solidFill>
              </a:rPr>
              <a:t> in </a:t>
            </a:r>
            <a:r>
              <a:rPr lang="pt-BR" sz="1600" b="1" dirty="0" err="1">
                <a:solidFill>
                  <a:srgbClr val="FF0000"/>
                </a:solidFill>
              </a:rPr>
              <a:t>Pregnancy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Study</a:t>
            </a:r>
            <a:r>
              <a:rPr lang="pt-BR" sz="1600" b="1" dirty="0">
                <a:solidFill>
                  <a:srgbClr val="FF0000"/>
                </a:solidFill>
              </a:rPr>
              <a:t> – 2016)</a:t>
            </a:r>
          </a:p>
          <a:p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0137" y="4265141"/>
            <a:ext cx="10971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b="1" dirty="0"/>
              <a:t>O tratamento anti-hipertensivo deve manter os níveis de </a:t>
            </a:r>
            <a:r>
              <a:rPr lang="pt-BR" sz="2000" b="1" dirty="0">
                <a:solidFill>
                  <a:srgbClr val="FF0000"/>
                </a:solidFill>
              </a:rPr>
              <a:t>PAD em torno de 85 mmHg </a:t>
            </a:r>
            <a:r>
              <a:rPr lang="pt-BR" sz="1400" b="1" dirty="0">
                <a:solidFill>
                  <a:srgbClr val="FF0000"/>
                </a:solidFill>
              </a:rPr>
              <a:t>( ISSHP)</a:t>
            </a:r>
            <a:endParaRPr lang="pt-BR" sz="20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Previne a ocorrência de HA Grave,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Exerce  efeito protetor materno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Sem promover riscos fetais.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925172" y="985395"/>
            <a:ext cx="8281555" cy="20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2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019309" y="0"/>
          <a:ext cx="8172691" cy="5643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986">
                <a:tc>
                  <a:txBody>
                    <a:bodyPr/>
                    <a:lstStyle/>
                    <a:p>
                      <a:r>
                        <a:rPr lang="pt-BR" b="1" dirty="0"/>
                        <a:t>AGENTE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POSOLOGIA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Metil dopa*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Comprimidos de 250 e 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750 a 2.000 mg /dia 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2 a 4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Clonidina </a:t>
                      </a:r>
                    </a:p>
                    <a:p>
                      <a:r>
                        <a:rPr lang="pt-BR" dirty="0"/>
                        <a:t>Comprimidos de 0,1 e 0,2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0,2 a 0,6 mg /dia</a:t>
                      </a:r>
                    </a:p>
                    <a:p>
                      <a:r>
                        <a:rPr lang="pt-BR" dirty="0"/>
                        <a:t>2 a 3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45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rgbClr val="FF0000"/>
                          </a:solidFill>
                        </a:rPr>
                        <a:t>Nifedipino</a:t>
                      </a:r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baseline="0" dirty="0" err="1">
                          <a:solidFill>
                            <a:srgbClr val="FF0000"/>
                          </a:solidFill>
                        </a:rPr>
                        <a:t>retard</a:t>
                      </a:r>
                      <a:endParaRPr lang="pt-BR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Comprimido de 10 e 20 mg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20 a 120 mg /dia</a:t>
                      </a: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 a 3 vezes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Anlodipino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 de 2,5, 5 e 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 a 20 mg/dia</a:t>
                      </a:r>
                    </a:p>
                    <a:p>
                      <a:r>
                        <a:rPr lang="pt-BR" dirty="0"/>
                        <a:t>1 a 2 </a:t>
                      </a:r>
                      <a:r>
                        <a:rPr lang="pt-BR" dirty="0" err="1"/>
                        <a:t>vezs</a:t>
                      </a:r>
                      <a:r>
                        <a:rPr lang="pt-BR" dirty="0"/>
                        <a:t> /dia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>
                          <a:solidFill>
                            <a:srgbClr val="FF0000"/>
                          </a:solidFill>
                        </a:rPr>
                        <a:t>Hidralazina</a:t>
                      </a:r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pt-BR" baseline="0" dirty="0">
                          <a:solidFill>
                            <a:srgbClr val="FF0000"/>
                          </a:solidFill>
                        </a:rPr>
                        <a:t>Drágeas de 25 e 50 mg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50 a 150 mg / 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Metoprolol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 de 25, 50 me 100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 a 200 mg/</a:t>
                      </a:r>
                      <a:r>
                        <a:rPr lang="pt-BR" baseline="0" dirty="0"/>
                        <a:t> dia</a:t>
                      </a:r>
                    </a:p>
                    <a:p>
                      <a:r>
                        <a:rPr lang="pt-BR" baseline="0" dirty="0"/>
                        <a:t>1 a 2 </a:t>
                      </a:r>
                      <a:r>
                        <a:rPr lang="pt-BR" baseline="0" dirty="0" err="1"/>
                        <a:t>vezs</a:t>
                      </a:r>
                      <a:r>
                        <a:rPr lang="pt-BR" baseline="0" dirty="0"/>
                        <a:t> /dia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Caverdilol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Comprimidos de 6,25 e 12,5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12,5 a 50 mg /dia</a:t>
                      </a:r>
                    </a:p>
                    <a:p>
                      <a:r>
                        <a:rPr lang="pt-BR" dirty="0"/>
                        <a:t>1 a 2 vezes /dia</a:t>
                      </a:r>
                    </a:p>
                    <a:p>
                      <a:r>
                        <a:rPr lang="pt-BR" dirty="0"/>
                        <a:t>Recomenda-se iniciar com 12,5 mg/dia por 2 dias e a partir de</a:t>
                      </a:r>
                      <a:r>
                        <a:rPr lang="pt-BR" baseline="0" dirty="0"/>
                        <a:t> então aumentar dose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3791" y="0"/>
          <a:ext cx="2923504" cy="5593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695">
                <a:tc>
                  <a:txBody>
                    <a:bodyPr/>
                    <a:lstStyle/>
                    <a:p>
                      <a:r>
                        <a:rPr lang="pt-BR" b="1" dirty="0"/>
                        <a:t>CLASSE DO AGENTE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622">
                <a:tc>
                  <a:txBody>
                    <a:bodyPr/>
                    <a:lstStyle/>
                    <a:p>
                      <a:r>
                        <a:rPr lang="pt-BR" dirty="0"/>
                        <a:t>Simpaticolíticos de ação central , </a:t>
                      </a:r>
                      <a:r>
                        <a:rPr lang="el-GR" dirty="0"/>
                        <a:t>α</a:t>
                      </a:r>
                      <a:r>
                        <a:rPr lang="pt-BR" dirty="0"/>
                        <a:t>2-agonistas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069">
                <a:tc>
                  <a:txBody>
                    <a:bodyPr/>
                    <a:lstStyle/>
                    <a:p>
                      <a:r>
                        <a:rPr lang="pt-BR" dirty="0"/>
                        <a:t>Bloqueadores de canais de cálcio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890">
                <a:tc>
                  <a:txBody>
                    <a:bodyPr/>
                    <a:lstStyle/>
                    <a:p>
                      <a:r>
                        <a:rPr lang="pt-BR" dirty="0"/>
                        <a:t>Vasodilatador</a:t>
                      </a:r>
                      <a:r>
                        <a:rPr lang="pt-BR" baseline="0" dirty="0"/>
                        <a:t> periférico*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338">
                <a:tc>
                  <a:txBody>
                    <a:bodyPr/>
                    <a:lstStyle/>
                    <a:p>
                      <a:r>
                        <a:rPr lang="el-GR" dirty="0"/>
                        <a:t>Β</a:t>
                      </a:r>
                      <a:r>
                        <a:rPr lang="pt-BR" dirty="0"/>
                        <a:t>- bloqueadores*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51776" y="5598230"/>
            <a:ext cx="1114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Recomendamos essas medicações  como 3ª droga para associação de medicamentos para controle Pressórico ou no caso de impossibilidade de 1ª escolha. Os </a:t>
            </a:r>
            <a:r>
              <a:rPr lang="el-G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β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-bloqueadores de maior experiência clínica são o </a:t>
            </a:r>
            <a:r>
              <a:rPr lang="pt-BR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labetalol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este não estando liberado no Brasil e o </a:t>
            </a:r>
            <a:r>
              <a:rPr lang="pt-BR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pindolol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tem sido difícil de encontrar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55369" y="605307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Início de ação lento: </a:t>
            </a:r>
          </a:p>
          <a:p>
            <a:pPr algn="ctr"/>
            <a:r>
              <a:rPr lang="pt-BR" dirty="0"/>
              <a:t>3 a 6 horas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7892" y="109161"/>
            <a:ext cx="513410" cy="62892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Anti-hipertensivos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415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9098" y="81141"/>
            <a:ext cx="976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Anti-hipertensivos </a:t>
            </a:r>
            <a:r>
              <a:rPr lang="pt-BR" sz="3600" dirty="0" err="1"/>
              <a:t>contra-indicados</a:t>
            </a:r>
            <a:r>
              <a:rPr lang="pt-BR" sz="3600" dirty="0"/>
              <a:t> na gravidez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502275" y="1635617"/>
            <a:ext cx="3219718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ECA </a:t>
            </a:r>
            <a:r>
              <a:rPr lang="pt-BR" sz="2000" b="1" dirty="0">
                <a:solidFill>
                  <a:schemeClr val="tx1"/>
                </a:solidFill>
              </a:rPr>
              <a:t>(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Inibidores da enzima conversora da angiotensina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185633" y="1635617"/>
            <a:ext cx="3374264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BRA </a:t>
            </a:r>
            <a:r>
              <a:rPr lang="pt-BR" sz="2000" dirty="0">
                <a:solidFill>
                  <a:schemeClr val="tx1"/>
                </a:solidFill>
              </a:rPr>
              <a:t>(bloqueadores dos receptores da angiotensina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023538" y="1635617"/>
            <a:ext cx="3232598" cy="708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Inibidores diretos da renina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098" y="2568038"/>
            <a:ext cx="273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Captopril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Enalapril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Benazepril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err="1"/>
              <a:t>Lisinopril</a:t>
            </a:r>
            <a:r>
              <a:rPr lang="pt-BR" sz="2000" dirty="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65183" y="2539893"/>
            <a:ext cx="194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Losartana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Valsartana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Candesartan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 err="1"/>
              <a:t>ibersata</a:t>
            </a:r>
            <a:r>
              <a:rPr lang="pt-BR" dirty="0" err="1"/>
              <a:t>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89453" y="2816891"/>
            <a:ext cx="2485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Alisquireno</a:t>
            </a:r>
            <a:endParaRPr lang="pt-BR" sz="2000" dirty="0"/>
          </a:p>
          <a:p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2275" y="4507606"/>
            <a:ext cx="10753861" cy="12381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Estes Anti-hipertensivos se associam a anormalidades no desenvolvimento  dos rins fetais quando utilizados a partir do segundo trimestre de gestação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1983346" y="839514"/>
            <a:ext cx="76564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983346" y="839514"/>
            <a:ext cx="0" cy="572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37538" y="839514"/>
            <a:ext cx="0" cy="572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9639837" y="839514"/>
            <a:ext cx="0" cy="572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6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42025" y="0"/>
            <a:ext cx="4455886" cy="60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8971" y="500387"/>
            <a:ext cx="117130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Identificar os fatores de risco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Iniciar a prevenção/profilaxia com AAS. Cálcio, também precocemente, nos casos indicados: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400" dirty="0"/>
              <a:t>Em torno de 12 semanas 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t-BR" sz="2400" dirty="0"/>
              <a:t>Considerando a gestação como uma “ janela de oportunidade” Introduza a profilaxia mesmo após 12 semanas, se esta foi a sua oportunidade.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Orientar a gestante quanto à pré-eclâmpsia. A gestante precisa tornar-se sua própria aliada;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Nenhuma forma de rastreamento deve se sobrepor à identificação dos fatores de risco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Nas formas de </a:t>
            </a:r>
            <a:r>
              <a:rPr lang="pt-BR" sz="2400" dirty="0" err="1"/>
              <a:t>pré-eclâmsia</a:t>
            </a:r>
            <a:r>
              <a:rPr lang="pt-BR" sz="2400" dirty="0"/>
              <a:t> com gravidade, lembrar do sulfato de magnésio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Diagnóstico e tratamento precoce reduz as taxas de morbimortalidade </a:t>
            </a:r>
            <a:r>
              <a:rPr lang="pt-BR" sz="2400" dirty="0" err="1"/>
              <a:t>meterno</a:t>
            </a:r>
            <a:r>
              <a:rPr lang="pt-BR" sz="2400" dirty="0"/>
              <a:t>/perinatal</a:t>
            </a:r>
          </a:p>
        </p:txBody>
      </p:sp>
    </p:spTree>
    <p:extLst>
      <p:ext uri="{BB962C8B-B14F-4D97-AF65-F5344CB8AC3E}">
        <p14:creationId xmlns:p14="http://schemas.microsoft.com/office/powerpoint/2010/main" val="1533548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451E42-69AF-EEED-CFB5-0ECDD44142B4}"/>
              </a:ext>
            </a:extLst>
          </p:cNvPr>
          <p:cNvSpPr/>
          <p:nvPr/>
        </p:nvSpPr>
        <p:spPr>
          <a:xfrm>
            <a:off x="1602889" y="2452745"/>
            <a:ext cx="4077149" cy="199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Obrigada</a:t>
            </a:r>
            <a:endParaRPr lang="pt-BR" sz="72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15994E0-6130-81C2-BD7C-675408802587}"/>
              </a:ext>
            </a:extLst>
          </p:cNvPr>
          <p:cNvSpPr/>
          <p:nvPr/>
        </p:nvSpPr>
        <p:spPr>
          <a:xfrm>
            <a:off x="7347473" y="4442909"/>
            <a:ext cx="4647303" cy="11833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gilzabulhoes@hotmail.com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Tel. 82-9998176909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252E65-8E23-5A5C-4DC6-8FAB0968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14" name="Texto Explicativo: Seta para Baixo 13">
            <a:extLst>
              <a:ext uri="{FF2B5EF4-FFF2-40B4-BE49-F238E27FC236}">
                <a16:creationId xmlns:a16="http://schemas.microsoft.com/office/drawing/2014/main" id="{FDF0A1A0-3AD0-C635-9710-3F135E18CBD9}"/>
              </a:ext>
            </a:extLst>
          </p:cNvPr>
          <p:cNvSpPr/>
          <p:nvPr/>
        </p:nvSpPr>
        <p:spPr>
          <a:xfrm>
            <a:off x="1553135" y="493057"/>
            <a:ext cx="6750423" cy="3218331"/>
          </a:xfrm>
          <a:prstGeom prst="downArrowCallout">
            <a:avLst>
              <a:gd name="adj1" fmla="val 23320"/>
              <a:gd name="adj2" fmla="val 25000"/>
              <a:gd name="adj3" fmla="val 27507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MinionPro-Regular"/>
              </a:rPr>
              <a:t>F</a:t>
            </a:r>
            <a:r>
              <a:rPr lang="pt-BR" sz="2400" b="0" i="0" u="none" strike="noStrike" baseline="0" dirty="0">
                <a:latin typeface="MinionPro-Regular"/>
              </a:rPr>
              <a:t>atores de riscos maternos, 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Pressão Arterial Média, </a:t>
            </a:r>
          </a:p>
          <a:p>
            <a:pPr algn="ctr"/>
            <a:r>
              <a:rPr lang="pt-BR" sz="2400" dirty="0">
                <a:latin typeface="MinionPro-Regular"/>
              </a:rPr>
              <a:t>Í</a:t>
            </a:r>
            <a:r>
              <a:rPr lang="pt-BR" sz="2400" b="0" i="0" u="none" strike="noStrike" baseline="0" dirty="0">
                <a:latin typeface="MinionPro-Regular"/>
              </a:rPr>
              <a:t>ndice de </a:t>
            </a:r>
            <a:r>
              <a:rPr lang="pt-BR" sz="2400" b="0" i="0" u="none" strike="noStrike" baseline="0" dirty="0" err="1">
                <a:latin typeface="MinionPro-Regular"/>
              </a:rPr>
              <a:t>Pulsatilidade</a:t>
            </a:r>
            <a:r>
              <a:rPr lang="pt-BR" sz="2400" b="0" i="0" u="none" strike="noStrike" baseline="0" dirty="0">
                <a:latin typeface="MinionPro-Regular"/>
              </a:rPr>
              <a:t> da artéria uterina ao doppler,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PAPP-A e </a:t>
            </a:r>
            <a:r>
              <a:rPr lang="pt-BR" sz="2400" b="0" i="0" u="none" strike="noStrike" baseline="0" dirty="0" err="1">
                <a:latin typeface="MinionPro-Regular"/>
              </a:rPr>
              <a:t>PlGF</a:t>
            </a:r>
            <a:r>
              <a:rPr lang="pt-BR" sz="2400" b="0" i="0" u="none" strike="noStrike" baseline="0" dirty="0">
                <a:latin typeface="MinionPro-Regular"/>
              </a:rPr>
              <a:t>, no soro materno;</a:t>
            </a:r>
          </a:p>
          <a:p>
            <a:pPr algn="ctr"/>
            <a:r>
              <a:rPr lang="pt-BR" sz="2400" b="0" i="0" u="none" strike="noStrike" baseline="0" dirty="0">
                <a:latin typeface="MinionPro-Regular"/>
              </a:rPr>
              <a:t> 11 e 13 semanas de gestação.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7D1FD0-E192-2680-AB30-BFAAFC22ED78}"/>
              </a:ext>
            </a:extLst>
          </p:cNvPr>
          <p:cNvSpPr/>
          <p:nvPr/>
        </p:nvSpPr>
        <p:spPr>
          <a:xfrm>
            <a:off x="1602442" y="3774142"/>
            <a:ext cx="6701116" cy="1963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MinionPro-Regular"/>
              </a:rPr>
              <a:t>93% e 36% Predição para </a:t>
            </a:r>
            <a:r>
              <a:rPr lang="pt-BR" sz="2400" b="0" i="0" u="none" strike="noStrike" baseline="0" dirty="0" err="1">
                <a:latin typeface="MinionPro-Regular"/>
              </a:rPr>
              <a:t>pré</a:t>
            </a:r>
            <a:r>
              <a:rPr lang="pt-BR" sz="2400" b="0" i="0" u="none" strike="noStrike" baseline="0" dirty="0">
                <a:latin typeface="MinionPro-Regular"/>
              </a:rPr>
              <a:t> – eclâmpsia de início precoce e tardio, respectivamente;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MinionPro-Regular"/>
              </a:rPr>
              <a:t> Falso-positivos de 5%.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5D11CB9-76A7-3A35-55B0-265321C56649}"/>
              </a:ext>
            </a:extLst>
          </p:cNvPr>
          <p:cNvSpPr/>
          <p:nvPr/>
        </p:nvSpPr>
        <p:spPr>
          <a:xfrm>
            <a:off x="304799" y="605118"/>
            <a:ext cx="268943" cy="5132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nionPro-Regular"/>
              </a:rPr>
              <a:t>Teste </a:t>
            </a:r>
          </a:p>
          <a:p>
            <a:pPr algn="ctr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nionPro-Regular"/>
            </a:endParaRPr>
          </a:p>
          <a:p>
            <a:pPr algn="ctr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inionPro-Regular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3F28011-BAC4-F7BF-99D2-01C6C75882A4}"/>
              </a:ext>
            </a:extLst>
          </p:cNvPr>
          <p:cNvSpPr/>
          <p:nvPr/>
        </p:nvSpPr>
        <p:spPr>
          <a:xfrm>
            <a:off x="932330" y="956982"/>
            <a:ext cx="134472" cy="442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nionPro-Regular"/>
              </a:rPr>
              <a:t>Multiparamétrico</a:t>
            </a:r>
            <a:endParaRPr lang="pt-BR" sz="24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C7BEDA0-3902-AD1E-7E36-7BA3B23079C2}"/>
              </a:ext>
            </a:extLst>
          </p:cNvPr>
          <p:cNvSpPr/>
          <p:nvPr/>
        </p:nvSpPr>
        <p:spPr>
          <a:xfrm>
            <a:off x="8615082" y="1730188"/>
            <a:ext cx="3442447" cy="36755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Fatores de risco maternos e  PAM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dirty="0">
                <a:latin typeface="FiraSans-Light"/>
              </a:rPr>
              <a:t>T</a:t>
            </a:r>
            <a:r>
              <a:rPr lang="pt-BR" sz="2400" b="0" i="0" u="none" strike="noStrike" baseline="0" dirty="0">
                <a:latin typeface="FiraSans-Light"/>
              </a:rPr>
              <a:t>axa de detecção de 67%  de PE </a:t>
            </a:r>
            <a:r>
              <a:rPr lang="pt-BR" sz="2400" b="0" i="0" u="none" strike="noStrike" baseline="0" dirty="0" err="1">
                <a:latin typeface="FiraSans-Light"/>
              </a:rPr>
              <a:t>pré</a:t>
            </a:r>
            <a:r>
              <a:rPr lang="pt-BR" sz="2400" b="0" i="0" u="none" strike="noStrike" baseline="0" dirty="0">
                <a:latin typeface="FiraSans-Light"/>
              </a:rPr>
              <a:t>- termo, com  falso-positivos de 10%,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VPP de 17%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>
                <a:latin typeface="FiraSans-Light"/>
              </a:rPr>
              <a:t>VPN de 99%.</a:t>
            </a:r>
            <a:endParaRPr lang="pt-BR" sz="2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D7A01DB-4140-FBB4-28C0-67758CB7E99F}"/>
              </a:ext>
            </a:extLst>
          </p:cNvPr>
          <p:cNvSpPr/>
          <p:nvPr/>
        </p:nvSpPr>
        <p:spPr>
          <a:xfrm>
            <a:off x="8839199" y="699246"/>
            <a:ext cx="2635624" cy="753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484103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1AB8657-305A-42CC-1783-A6A37FF44F97}"/>
              </a:ext>
            </a:extLst>
          </p:cNvPr>
          <p:cNvSpPr/>
          <p:nvPr/>
        </p:nvSpPr>
        <p:spPr>
          <a:xfrm>
            <a:off x="2207111" y="0"/>
            <a:ext cx="7777778" cy="527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D913F2-B534-11E2-3453-47D07003C070}"/>
              </a:ext>
            </a:extLst>
          </p:cNvPr>
          <p:cNvSpPr/>
          <p:nvPr/>
        </p:nvSpPr>
        <p:spPr>
          <a:xfrm>
            <a:off x="1704975" y="519396"/>
            <a:ext cx="8743949" cy="633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Multisistêmica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progressiva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56E2C12-B873-2C0C-0FE9-BAD9EFF17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53712"/>
              </p:ext>
            </p:extLst>
          </p:nvPr>
        </p:nvGraphicFramePr>
        <p:xfrm>
          <a:off x="666974" y="1608007"/>
          <a:ext cx="11134165" cy="42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749">
                  <a:extLst>
                    <a:ext uri="{9D8B030D-6E8A-4147-A177-3AD203B41FA5}">
                      <a16:colId xmlns:a16="http://schemas.microsoft.com/office/drawing/2014/main" val="1921495174"/>
                    </a:ext>
                  </a:extLst>
                </a:gridCol>
                <a:gridCol w="7375416">
                  <a:extLst>
                    <a:ext uri="{9D8B030D-6E8A-4147-A177-3AD203B41FA5}">
                      <a16:colId xmlns:a16="http://schemas.microsoft.com/office/drawing/2014/main" val="3890583502"/>
                    </a:ext>
                  </a:extLst>
                </a:gridCol>
              </a:tblGrid>
              <a:tr h="61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/>
                        <a:t>Na ausência de </a:t>
                      </a:r>
                      <a:r>
                        <a:rPr lang="pt-BR" sz="2000" b="1" dirty="0" err="1"/>
                        <a:t>proteínúria</a:t>
                      </a:r>
                      <a:endParaRPr lang="pt-BR" sz="2000" b="1" dirty="0"/>
                    </a:p>
                    <a:p>
                      <a:endParaRPr lang="pt-B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Surgimento de Hipertensão associada a pelo menos uma das alterações abaixo: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63783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Trombocitopenia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Contagem de plaquetas ≤ 150000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94222"/>
                  </a:ext>
                </a:extLst>
              </a:tr>
              <a:tr h="681318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hepático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  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 TGO ≥ 70  e/ ou dor persistente em quadrante superior D do abdome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1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renal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Creatinina sérica &gt; 1.1 mg/dl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16626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Edema agudo de pulmão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Palidez,sudorese</a:t>
                      </a: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, cianose de extremidade, confusão mental, secreção  pulmonar rósea, sibilos e estertores crepitantes e 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subcreptantes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32584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Sinais ou sintomas de lesões  órgãos alvo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err="1">
                          <a:solidFill>
                            <a:schemeClr val="bg1"/>
                          </a:solidFill>
                        </a:rPr>
                        <a:t>Cefaléia</a:t>
                      </a:r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 ou escotomas ou epigastralgia ( iminência de eclâmpsia);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1827"/>
                  </a:ext>
                </a:extLst>
              </a:tr>
              <a:tr h="547256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Comprometimento fetal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Insuficiência placentária/ RCIU / doppler de artéria umbilical alterada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71951"/>
                  </a:ext>
                </a:extLst>
              </a:tr>
            </a:tbl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A9FF8AD-FA71-0183-D48E-E249D7672F23}"/>
              </a:ext>
            </a:extLst>
          </p:cNvPr>
          <p:cNvCxnSpPr>
            <a:cxnSpLocks/>
          </p:cNvCxnSpPr>
          <p:nvPr/>
        </p:nvCxnSpPr>
        <p:spPr>
          <a:xfrm>
            <a:off x="5678800" y="1152525"/>
            <a:ext cx="0" cy="379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994C3E-2B81-7C1A-3E09-07BBE4DE2959}"/>
              </a:ext>
            </a:extLst>
          </p:cNvPr>
          <p:cNvSpPr txBox="1"/>
          <p:nvPr/>
        </p:nvSpPr>
        <p:spPr>
          <a:xfrm>
            <a:off x="8588188" y="62035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RBEHG 2º23</a:t>
            </a:r>
          </a:p>
        </p:txBody>
      </p:sp>
    </p:spTree>
    <p:extLst>
      <p:ext uri="{BB962C8B-B14F-4D97-AF65-F5344CB8AC3E}">
        <p14:creationId xmlns:p14="http://schemas.microsoft.com/office/powerpoint/2010/main" val="59590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C9732-7808-6D93-ABDF-52B4857D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pt-BR" sz="6000" dirty="0"/>
            </a:br>
            <a:r>
              <a:rPr lang="pt-BR" sz="6000" dirty="0"/>
              <a:t>Pré-eclâmpsia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D7D419-CDC2-FF88-CB0B-2977E6BD6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D6E3D7-B0D6-FF61-37BB-2B369B7ED8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748EC4-5793-35E9-B16B-AA49DCEE3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40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102FA6-4B3E-5D0E-915B-49934C3E803E}"/>
              </a:ext>
            </a:extLst>
          </p:cNvPr>
          <p:cNvSpPr/>
          <p:nvPr/>
        </p:nvSpPr>
        <p:spPr>
          <a:xfrm>
            <a:off x="828339" y="3254186"/>
            <a:ext cx="6718150" cy="8821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E48312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893AEC8-17DE-B6FE-AC87-1DE6CBE15334}"/>
              </a:ext>
            </a:extLst>
          </p:cNvPr>
          <p:cNvSpPr/>
          <p:nvPr/>
        </p:nvSpPr>
        <p:spPr>
          <a:xfrm>
            <a:off x="1073971" y="2554939"/>
            <a:ext cx="6088828" cy="11080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impacto em morbidade e mortalidade materna e perinatal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EC2ADB0-58A1-A87C-8567-0DE9CB428288}"/>
              </a:ext>
            </a:extLst>
          </p:cNvPr>
          <p:cNvSpPr/>
          <p:nvPr/>
        </p:nvSpPr>
        <p:spPr>
          <a:xfrm>
            <a:off x="6865170" y="3108957"/>
            <a:ext cx="2915323" cy="968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causa no Brasil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130808-8FC7-1568-1E0F-FD0DCD43E019}"/>
              </a:ext>
            </a:extLst>
          </p:cNvPr>
          <p:cNvSpPr/>
          <p:nvPr/>
        </p:nvSpPr>
        <p:spPr>
          <a:xfrm>
            <a:off x="10115774" y="3348314"/>
            <a:ext cx="889299" cy="489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737A42-6F3A-60C5-FC33-687C7040AAC9}"/>
              </a:ext>
            </a:extLst>
          </p:cNvPr>
          <p:cNvSpPr/>
          <p:nvPr/>
        </p:nvSpPr>
        <p:spPr>
          <a:xfrm>
            <a:off x="828339" y="726140"/>
            <a:ext cx="7734749" cy="1414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49B7FD-FD93-821B-C6D4-AF01A197C832}"/>
              </a:ext>
            </a:extLst>
          </p:cNvPr>
          <p:cNvSpPr/>
          <p:nvPr/>
        </p:nvSpPr>
        <p:spPr>
          <a:xfrm>
            <a:off x="1225475" y="108247"/>
            <a:ext cx="6940475" cy="163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Complica de 3 a 12% das gestações;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Prevalência variável  a depender da região;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Maior  nas regiões de renda mais desfavorecida.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B7C567E-5729-7C60-9656-837B0EB74AD0}"/>
              </a:ext>
            </a:extLst>
          </p:cNvPr>
          <p:cNvSpPr/>
          <p:nvPr/>
        </p:nvSpPr>
        <p:spPr>
          <a:xfrm>
            <a:off x="8960224" y="666972"/>
            <a:ext cx="2830157" cy="1172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BRASIL: 6 a 7% de todas as gestações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187A61-B848-9876-A2FB-D0441DBCD014}"/>
              </a:ext>
            </a:extLst>
          </p:cNvPr>
          <p:cNvSpPr/>
          <p:nvPr/>
        </p:nvSpPr>
        <p:spPr>
          <a:xfrm>
            <a:off x="817581" y="4835560"/>
            <a:ext cx="6728908" cy="1129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8140ED7-1C49-F0B3-7340-2E39F9AAF4A5}"/>
              </a:ext>
            </a:extLst>
          </p:cNvPr>
          <p:cNvSpPr/>
          <p:nvPr/>
        </p:nvSpPr>
        <p:spPr>
          <a:xfrm>
            <a:off x="1073972" y="4442907"/>
            <a:ext cx="6088828" cy="1258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complicações maternas incluem eclâmpsia, acidente vascular cerebral e danos hepáticos e renais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750E51-9226-A05D-1BFE-4A42F597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23" y="4446828"/>
            <a:ext cx="2002658" cy="1572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D0D01B8-42EF-95C0-A8A1-5C0189EB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09" y="4442907"/>
            <a:ext cx="1735958" cy="15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02AB033-D705-A46F-EAC7-C73C5D6BF061}"/>
              </a:ext>
            </a:extLst>
          </p:cNvPr>
          <p:cNvSpPr/>
          <p:nvPr/>
        </p:nvSpPr>
        <p:spPr>
          <a:xfrm>
            <a:off x="2985247" y="1796582"/>
            <a:ext cx="6221505" cy="897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Multifatorial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CCDF52-90BD-4739-1523-9EF3D6475564}"/>
              </a:ext>
            </a:extLst>
          </p:cNvPr>
          <p:cNvSpPr txBox="1"/>
          <p:nvPr/>
        </p:nvSpPr>
        <p:spPr>
          <a:xfrm>
            <a:off x="3094504" y="471918"/>
            <a:ext cx="623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300" dirty="0"/>
              <a:t>PRÉ-ECLÂMPSIA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92B0B7F-2249-3B49-418A-7077397EBCA9}"/>
              </a:ext>
            </a:extLst>
          </p:cNvPr>
          <p:cNvSpPr/>
          <p:nvPr/>
        </p:nvSpPr>
        <p:spPr>
          <a:xfrm>
            <a:off x="2985247" y="3125878"/>
            <a:ext cx="6221504" cy="897031"/>
          </a:xfrm>
          <a:prstGeom prst="roundRect">
            <a:avLst/>
          </a:prstGeom>
          <a:solidFill>
            <a:srgbClr val="4F59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           Multissistêmica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3EA193-FBC8-4B08-0F1C-D5B6D3324A0F}"/>
              </a:ext>
            </a:extLst>
          </p:cNvPr>
          <p:cNvSpPr/>
          <p:nvPr/>
        </p:nvSpPr>
        <p:spPr>
          <a:xfrm>
            <a:off x="2985247" y="4455175"/>
            <a:ext cx="6221504" cy="897030"/>
          </a:xfrm>
          <a:prstGeom prst="roundRect">
            <a:avLst/>
          </a:prstGeom>
          <a:solidFill>
            <a:srgbClr val="A65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Progressiva</a:t>
            </a:r>
          </a:p>
        </p:txBody>
      </p:sp>
    </p:spTree>
    <p:extLst>
      <p:ext uri="{BB962C8B-B14F-4D97-AF65-F5344CB8AC3E}">
        <p14:creationId xmlns:p14="http://schemas.microsoft.com/office/powerpoint/2010/main" val="330450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0" y="1527586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3173505" y="1355464"/>
            <a:ext cx="7608795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3431689" y="838200"/>
            <a:ext cx="5733825" cy="14531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PAS ≥140 mmHg e/ou PAD  ≥90, em gestantes previamente normotensas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8334" y="374904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3173505" y="4214307"/>
            <a:ext cx="7680961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3431688" y="3429000"/>
            <a:ext cx="7263205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Perda de 300 mg ou mais em urina de 24 horas.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Relação proteinúria/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creatininúria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(ambas em mg/dl) igual     ou superior a 0,3.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1+ em fita reagente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40659" y="710006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DIAGNÓSTICO </a:t>
            </a:r>
          </a:p>
          <a:p>
            <a:r>
              <a:rPr lang="pt-BR" dirty="0"/>
              <a:t>-</a:t>
            </a:r>
          </a:p>
          <a:p>
            <a:r>
              <a:rPr lang="pt-BR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7887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82209-8C3D-95CF-8BD2-389B4C7A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8F7C77-7D3E-CE30-C153-B945EEA5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12BA51-D936-D5B5-2DB2-C14A7186698F}"/>
              </a:ext>
            </a:extLst>
          </p:cNvPr>
          <p:cNvSpPr txBox="1"/>
          <p:nvPr/>
        </p:nvSpPr>
        <p:spPr>
          <a:xfrm>
            <a:off x="425823" y="33090"/>
            <a:ext cx="11340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CRITÉRIOS  DIAGNÓSTICOS PARA PRÉ-ECLÂMPSIA -  RBEHG 2023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720DF64-1C66-3457-1DDB-A6021BB1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23988"/>
              </p:ext>
            </p:extLst>
          </p:nvPr>
        </p:nvGraphicFramePr>
        <p:xfrm>
          <a:off x="797858" y="617865"/>
          <a:ext cx="11170024" cy="60655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899646">
                  <a:extLst>
                    <a:ext uri="{9D8B030D-6E8A-4147-A177-3AD203B41FA5}">
                      <a16:colId xmlns:a16="http://schemas.microsoft.com/office/drawing/2014/main" val="3149949934"/>
                    </a:ext>
                  </a:extLst>
                </a:gridCol>
                <a:gridCol w="7270378">
                  <a:extLst>
                    <a:ext uri="{9D8B030D-6E8A-4147-A177-3AD203B41FA5}">
                      <a16:colId xmlns:a16="http://schemas.microsoft.com/office/drawing/2014/main" val="142631706"/>
                    </a:ext>
                  </a:extLst>
                </a:gridCol>
              </a:tblGrid>
              <a:tr h="142092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Hipertensão 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Proteinúria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</a:rPr>
                        <a:t>PAS 140 e ou PAD ≥ 90 </a:t>
                      </a:r>
                      <a:r>
                        <a:rPr lang="pt-BR" sz="2000" dirty="0" err="1">
                          <a:solidFill>
                            <a:srgbClr val="FFFF00"/>
                          </a:solidFill>
                        </a:rPr>
                        <a:t>mm|Hg</a:t>
                      </a:r>
                      <a:r>
                        <a:rPr lang="pt-BR" sz="2000" dirty="0">
                          <a:solidFill>
                            <a:srgbClr val="FFFF00"/>
                          </a:solidFill>
                        </a:rPr>
                        <a:t> , aferidas em duas ocasiões. Com intervalo  ≥ 4 horas, após  20 semanas de gestação.</a:t>
                      </a:r>
                    </a:p>
                    <a:p>
                      <a:pPr algn="ctr"/>
                      <a:endParaRPr lang="pt-BR" sz="20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</a:rPr>
                        <a:t>Relação P/C  ≥0,3 mg /dl ou 300 mg/24 h ou  ≥ 1 + em fita reagent</a:t>
                      </a:r>
                      <a:r>
                        <a:rPr lang="pt-BR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23798"/>
                  </a:ext>
                </a:extLst>
              </a:tr>
              <a:tr h="68085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Na ausência de proteinúria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Surgimento de Hipertensão associada a pelo menos um dos seguintes: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0507"/>
                  </a:ext>
                </a:extLst>
              </a:tr>
              <a:tr h="44403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Trombocitopenia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Contagem plaquetária ≤ 150.000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71042"/>
                  </a:ext>
                </a:extLst>
              </a:tr>
              <a:tr h="44403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Hepático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Transaminases ( TGO )  ≥ 40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953185"/>
                  </a:ext>
                </a:extLst>
              </a:tr>
              <a:tr h="68085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creatinina sérica ≥ 1,o mg/dl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85316"/>
                  </a:ext>
                </a:extLst>
              </a:tr>
              <a:tr h="97688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Edema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Dspnéia</a:t>
                      </a:r>
                      <a:r>
                        <a:rPr lang="pt-BR" sz="2000" dirty="0"/>
                        <a:t>, sibilos, estertores </a:t>
                      </a:r>
                      <a:r>
                        <a:rPr lang="pt-BR" sz="2000" dirty="0" err="1"/>
                        <a:t>creptantes</a:t>
                      </a:r>
                      <a:r>
                        <a:rPr lang="pt-BR" sz="2000" dirty="0"/>
                        <a:t> e </a:t>
                      </a:r>
                      <a:r>
                        <a:rPr lang="pt-BR" sz="2000" dirty="0" err="1"/>
                        <a:t>subcreptantes</a:t>
                      </a:r>
                      <a:r>
                        <a:rPr lang="pt-BR" sz="2000" dirty="0"/>
                        <a:t>, palidez, sudorese fria, cianos de extremidades, ansiedade, confusão mental, secreção rosada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73830"/>
                  </a:ext>
                </a:extLst>
              </a:tr>
              <a:tr h="79926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Sinal e/ou sintomas de  </a:t>
                      </a:r>
                    </a:p>
                    <a:p>
                      <a:pPr algn="ctr"/>
                      <a:r>
                        <a:rPr lang="pt-BR" sz="2400" dirty="0"/>
                        <a:t>Lesão em órgão-alvo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Cefaléia</a:t>
                      </a:r>
                      <a:r>
                        <a:rPr lang="pt-BR" sz="2000" dirty="0"/>
                        <a:t> ou escotomas ou epigastralgia ou dor intensa em Hipocôndrio Direito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08278"/>
                  </a:ext>
                </a:extLst>
              </a:tr>
              <a:tr h="44403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fetal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Insuficiência placentária/  Restrição de crescimento fetal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129766"/>
                  </a:ext>
                </a:extLst>
              </a:tr>
            </a:tbl>
          </a:graphicData>
        </a:graphic>
      </p:graphicFrame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06FC8F-B619-0F5C-3348-6223FF792055}"/>
              </a:ext>
            </a:extLst>
          </p:cNvPr>
          <p:cNvCxnSpPr>
            <a:cxnSpLocks/>
          </p:cNvCxnSpPr>
          <p:nvPr/>
        </p:nvCxnSpPr>
        <p:spPr>
          <a:xfrm flipH="1" flipV="1">
            <a:off x="5593976" y="1810871"/>
            <a:ext cx="941295" cy="29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F1FA6EE-7EF2-488B-A9A7-C2988C77CF49}"/>
              </a:ext>
            </a:extLst>
          </p:cNvPr>
          <p:cNvCxnSpPr>
            <a:cxnSpLocks/>
          </p:cNvCxnSpPr>
          <p:nvPr/>
        </p:nvCxnSpPr>
        <p:spPr>
          <a:xfrm>
            <a:off x="5029199" y="1452283"/>
            <a:ext cx="693868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CF23FC9-8B0E-9D71-D428-8217231810E8}"/>
              </a:ext>
            </a:extLst>
          </p:cNvPr>
          <p:cNvSpPr txBox="1"/>
          <p:nvPr/>
        </p:nvSpPr>
        <p:spPr>
          <a:xfrm>
            <a:off x="581360" y="617865"/>
            <a:ext cx="76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Clássico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493FFFF-4B06-35FA-E8B4-49554C2F316A}"/>
              </a:ext>
            </a:extLst>
          </p:cNvPr>
          <p:cNvSpPr txBox="1"/>
          <p:nvPr/>
        </p:nvSpPr>
        <p:spPr>
          <a:xfrm>
            <a:off x="573741" y="2850776"/>
            <a:ext cx="45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Por Lesão de  órgãos alvos</a:t>
            </a:r>
          </a:p>
        </p:txBody>
      </p:sp>
    </p:spTree>
    <p:extLst>
      <p:ext uri="{BB962C8B-B14F-4D97-AF65-F5344CB8AC3E}">
        <p14:creationId xmlns:p14="http://schemas.microsoft.com/office/powerpoint/2010/main" val="306701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5BA807-FB69-CFCE-2955-84809852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1E1F4-90F8-2265-F6C9-4684D503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t-BR" smtClean="0"/>
              <a:pPr rtl="0"/>
              <a:t>9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F2C0470-C819-80A9-D1E5-13900FCC77E3}"/>
              </a:ext>
            </a:extLst>
          </p:cNvPr>
          <p:cNvSpPr/>
          <p:nvPr/>
        </p:nvSpPr>
        <p:spPr>
          <a:xfrm>
            <a:off x="503142" y="495300"/>
            <a:ext cx="209551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FATORES</a:t>
            </a:r>
          </a:p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</a:t>
            </a:r>
          </a:p>
          <a:p>
            <a:pPr algn="ctr"/>
            <a:r>
              <a:rPr lang="pt-B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RISCO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E89BDFF-1EF6-3351-EB37-A78E8E82E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00249"/>
              </p:ext>
            </p:extLst>
          </p:nvPr>
        </p:nvGraphicFramePr>
        <p:xfrm>
          <a:off x="1450043" y="318349"/>
          <a:ext cx="10580592" cy="5480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84667">
                  <a:extLst>
                    <a:ext uri="{9D8B030D-6E8A-4147-A177-3AD203B41FA5}">
                      <a16:colId xmlns:a16="http://schemas.microsoft.com/office/drawing/2014/main" val="1390580627"/>
                    </a:ext>
                  </a:extLst>
                </a:gridCol>
                <a:gridCol w="5495925">
                  <a:extLst>
                    <a:ext uri="{9D8B030D-6E8A-4147-A177-3AD203B41FA5}">
                      <a16:colId xmlns:a16="http://schemas.microsoft.com/office/drawing/2014/main" val="392588873"/>
                    </a:ext>
                  </a:extLst>
                </a:gridCol>
              </a:tblGrid>
              <a:tr h="1205603">
                <a:tc>
                  <a:txBody>
                    <a:bodyPr/>
                    <a:lstStyle/>
                    <a:p>
                      <a:pPr marL="248920">
                        <a:spcBef>
                          <a:spcPts val="625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Evidência</a:t>
                      </a:r>
                      <a:r>
                        <a:rPr lang="pt-PT" sz="240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forte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Diabete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mellitus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(DM) </a:t>
                      </a:r>
                      <a:r>
                        <a:rPr lang="pt-PT" sz="2400" spc="-20" dirty="0" err="1">
                          <a:solidFill>
                            <a:schemeClr val="tx1"/>
                          </a:solidFill>
                          <a:effectLst/>
                        </a:rPr>
                        <a:t>pre-existente</a:t>
                      </a:r>
                      <a:endParaRPr lang="pt-PT" sz="2400" spc="-2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Idade &gt; 40 anos e primípara</a:t>
                      </a:r>
                    </a:p>
                    <a:p>
                      <a:pPr marL="248920">
                        <a:spcBef>
                          <a:spcPts val="48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Idade &gt; 40 anos e multípara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Risco Relativo</a:t>
                      </a:r>
                    </a:p>
                    <a:p>
                      <a:pPr marL="2489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pt-PT" sz="2400" spc="-35" dirty="0">
                          <a:solidFill>
                            <a:schemeClr val="tx1"/>
                          </a:solidFill>
                          <a:effectLst/>
                        </a:rPr>
                        <a:t> 3,6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maior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DM </a:t>
                      </a:r>
                      <a:r>
                        <a:rPr lang="pt-PT" sz="2400" dirty="0" err="1">
                          <a:solidFill>
                            <a:schemeClr val="tx1"/>
                          </a:solidFill>
                          <a:effectLst/>
                        </a:rPr>
                        <a:t>desconpensado</a:t>
                      </a:r>
                      <a:endParaRPr lang="pt-PT" sz="240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9865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1,69</a:t>
                      </a:r>
                    </a:p>
                    <a:p>
                      <a:pPr marL="189865"/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1,96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5130542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235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Gestação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gemelar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  3</a:t>
                      </a:r>
                      <a:r>
                        <a:rPr lang="pt-PT" sz="24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(2-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4,2)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209732"/>
                  </a:ext>
                </a:extLst>
              </a:tr>
              <a:tr h="409058">
                <a:tc>
                  <a:txBody>
                    <a:bodyPr/>
                    <a:lstStyle/>
                    <a:p>
                      <a:pPr marL="248920">
                        <a:spcBef>
                          <a:spcPts val="225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IMC &gt;30 na 1ª consulta pré- natal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  3,3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(1,5-</a:t>
                      </a: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7,5)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1869335"/>
                  </a:ext>
                </a:extLst>
              </a:tr>
              <a:tr h="428621">
                <a:tc>
                  <a:txBody>
                    <a:bodyPr/>
                    <a:lstStyle/>
                    <a:p>
                      <a:pPr marL="248920">
                        <a:spcBef>
                          <a:spcPts val="270"/>
                        </a:spcBef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Irmã,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mãe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ou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avó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com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eclâmpsia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 2,90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674365"/>
                  </a:ext>
                </a:extLst>
              </a:tr>
              <a:tr h="446407">
                <a:tc>
                  <a:txBody>
                    <a:bodyPr/>
                    <a:lstStyle/>
                    <a:p>
                      <a:pPr marL="248920">
                        <a:spcBef>
                          <a:spcPts val="25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HAS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crônica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1,38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333224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85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História pregressa de </a:t>
                      </a:r>
                      <a:r>
                        <a:rPr lang="pt-PT" sz="2400" spc="-10" dirty="0" err="1">
                          <a:solidFill>
                            <a:schemeClr val="tx1"/>
                          </a:solidFill>
                          <a:effectLst/>
                        </a:rPr>
                        <a:t>pré-eclâmpisa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547096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75"/>
                        </a:spcBef>
                      </a:pPr>
                      <a:r>
                        <a:rPr lang="pt-PT" sz="2400" dirty="0" err="1">
                          <a:solidFill>
                            <a:schemeClr val="tx1"/>
                          </a:solidFill>
                          <a:effectLst/>
                        </a:rPr>
                        <a:t>Hidropsia</a:t>
                      </a:r>
                      <a:r>
                        <a:rPr lang="pt-PT" sz="24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fetal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(não</a:t>
                      </a:r>
                      <a:r>
                        <a:rPr lang="pt-PT" sz="24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imune)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pt-PT" sz="2400" spc="1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726299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70"/>
                        </a:spcBef>
                      </a:pP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Gestação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molar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pt-PT" sz="2400" spc="1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pt-PT" sz="2400" spc="-25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9232845"/>
                  </a:ext>
                </a:extLst>
              </a:tr>
              <a:tr h="426843">
                <a:tc>
                  <a:txBody>
                    <a:bodyPr/>
                    <a:lstStyle/>
                    <a:p>
                      <a:pPr marL="248920">
                        <a:spcBef>
                          <a:spcPts val="160"/>
                        </a:spcBef>
                      </a:pPr>
                      <a:r>
                        <a:rPr lang="pt-PT" sz="2400">
                          <a:solidFill>
                            <a:schemeClr val="tx1"/>
                          </a:solidFill>
                          <a:effectLst/>
                        </a:rPr>
                        <a:t>Nova</a:t>
                      </a:r>
                      <a:r>
                        <a:rPr lang="pt-PT" sz="240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>
                          <a:solidFill>
                            <a:schemeClr val="tx1"/>
                          </a:solidFill>
                          <a:effectLst/>
                        </a:rPr>
                        <a:t>paternidade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Risco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semelhante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ao</a:t>
                      </a:r>
                      <a:r>
                        <a:rPr lang="pt-PT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</a:rPr>
                        <a:t>da</a:t>
                      </a:r>
                      <a:r>
                        <a:rPr lang="pt-PT" sz="24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2400" spc="-10" dirty="0">
                          <a:solidFill>
                            <a:schemeClr val="tx1"/>
                          </a:solidFill>
                          <a:effectLst/>
                        </a:rPr>
                        <a:t>primigestação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4903786"/>
                  </a:ext>
                </a:extLst>
              </a:tr>
              <a:tr h="409058">
                <a:tc>
                  <a:txBody>
                    <a:bodyPr/>
                    <a:lstStyle/>
                    <a:p>
                      <a:pPr marL="248920">
                        <a:spcBef>
                          <a:spcPts val="150"/>
                        </a:spcBef>
                      </a:pPr>
                      <a:r>
                        <a:rPr lang="pt-PT" sz="2400" spc="-20" dirty="0">
                          <a:solidFill>
                            <a:schemeClr val="tx1"/>
                          </a:solidFill>
                          <a:effectLst/>
                        </a:rPr>
                        <a:t>SAAF e LES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9,72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2874895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D0904E93-83E9-2B67-5EF2-2EE216AD1D53}"/>
              </a:ext>
            </a:extLst>
          </p:cNvPr>
          <p:cNvSpPr/>
          <p:nvPr/>
        </p:nvSpPr>
        <p:spPr>
          <a:xfrm>
            <a:off x="6638924" y="3705225"/>
            <a:ext cx="1076325" cy="390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7,72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17A3BA6-4889-CAD6-D802-69B3F919C36D}"/>
              </a:ext>
            </a:extLst>
          </p:cNvPr>
          <p:cNvSpPr/>
          <p:nvPr/>
        </p:nvSpPr>
        <p:spPr>
          <a:xfrm>
            <a:off x="6550399" y="5408723"/>
            <a:ext cx="1006849" cy="390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5220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34788</TotalTime>
  <Words>2368</Words>
  <Application>Microsoft Office PowerPoint</Application>
  <PresentationFormat>Widescreen</PresentationFormat>
  <Paragraphs>463</Paragraphs>
  <Slides>38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FiraSans-Light</vt:lpstr>
      <vt:lpstr>Gill Sans Nova Light</vt:lpstr>
      <vt:lpstr>MinionPro-Regular</vt:lpstr>
      <vt:lpstr>Wingdings</vt:lpstr>
      <vt:lpstr>Retrospectiva</vt:lpstr>
      <vt:lpstr>1_Retrospectiva</vt:lpstr>
      <vt:lpstr> </vt:lpstr>
      <vt:lpstr>Pré-eclâmpsia detectada no pré natal de risco habitual : </vt:lpstr>
      <vt:lpstr>Gilza Maria Soares Bulhões Calheiros CRM-AL 1877 – RQE 515 Médica Ginecologista e Obstetra Conselheira CREMAL</vt:lpstr>
      <vt:lpstr> Pré-eclâmpsia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Classificação dos quadros hipertensivos</vt:lpstr>
      <vt:lpstr>Apresentação do PowerPoint</vt:lpstr>
      <vt:lpstr>Apresentação do PowerPoint</vt:lpstr>
      <vt:lpstr>Apresentação do PowerPoint</vt:lpstr>
      <vt:lpstr>PRÉ ECLÂMPSIA</vt:lpstr>
      <vt:lpstr>Apresentação do PowerPoint</vt:lpstr>
      <vt:lpstr>  Tendência de Conceitos </vt:lpstr>
      <vt:lpstr>Apresentação do PowerPoint</vt:lpstr>
      <vt:lpstr>PRÉ- ECLÂMPSIA COM SINAIS DE DETERIORAÇÃO.  (deterioração clínica e/ou laboratorial, pelo menos 01 critério)</vt:lpstr>
      <vt:lpstr>PRÉ- ECLÂMPSIA COM SINAIS DE DETERIORAÇÃO.  (deterioração clínica e/ou laboratorial, pelo menos 01 critério)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Pré-Eclâmpsia</vt:lpstr>
      <vt:lpstr>Quais intervenções reduzem o risco?  </vt:lpstr>
      <vt:lpstr>Estratégias de Prevenção da pré-eclâmpsia</vt:lpstr>
      <vt:lpstr>AAS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 Atualização</dc:title>
  <dc:creator>Gilza Maria Soares Bulhoes Calheiros</dc:creator>
  <cp:lastModifiedBy>Gilza Maria Soares Bulhoes Calheiros</cp:lastModifiedBy>
  <cp:revision>25</cp:revision>
  <dcterms:created xsi:type="dcterms:W3CDTF">2023-10-18T22:51:17Z</dcterms:created>
  <dcterms:modified xsi:type="dcterms:W3CDTF">2025-03-18T19:45:22Z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