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35" autoAdjust="0"/>
  </p:normalViewPr>
  <p:slideViewPr>
    <p:cSldViewPr>
      <p:cViewPr varScale="1">
        <p:scale>
          <a:sx n="39" d="100"/>
          <a:sy n="39" d="100"/>
        </p:scale>
        <p:origin x="94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B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69" y="3136826"/>
            <a:ext cx="10075673" cy="71491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5724" y="0"/>
            <a:ext cx="8102276" cy="61416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0697" y="3169481"/>
            <a:ext cx="13571855" cy="2122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2D78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944025" y="6232368"/>
            <a:ext cx="8399949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FFC8B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2D78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FFC8B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2D78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B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2D78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D7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514" y="1229944"/>
            <a:ext cx="17052970" cy="219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2D78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6366" y="3501898"/>
            <a:ext cx="8726805" cy="671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FFC8B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jp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jpg"/><Relationship Id="rId21" Type="http://schemas.openxmlformats.org/officeDocument/2006/relationships/image" Target="../media/image60.png"/><Relationship Id="rId7" Type="http://schemas.openxmlformats.org/officeDocument/2006/relationships/image" Target="../media/image46.jpg"/><Relationship Id="rId12" Type="http://schemas.openxmlformats.org/officeDocument/2006/relationships/image" Target="../media/image51.jpg"/><Relationship Id="rId17" Type="http://schemas.openxmlformats.org/officeDocument/2006/relationships/image" Target="../media/image56.png"/><Relationship Id="rId25" Type="http://schemas.openxmlformats.org/officeDocument/2006/relationships/image" Target="../media/image64.jpg"/><Relationship Id="rId2" Type="http://schemas.openxmlformats.org/officeDocument/2006/relationships/image" Target="../media/image41.jpg"/><Relationship Id="rId16" Type="http://schemas.openxmlformats.org/officeDocument/2006/relationships/image" Target="../media/image55.jp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jpg"/><Relationship Id="rId24" Type="http://schemas.openxmlformats.org/officeDocument/2006/relationships/image" Target="../media/image63.jpg"/><Relationship Id="rId5" Type="http://schemas.openxmlformats.org/officeDocument/2006/relationships/image" Target="../media/image44.jpg"/><Relationship Id="rId15" Type="http://schemas.openxmlformats.org/officeDocument/2006/relationships/image" Target="../media/image54.jpg"/><Relationship Id="rId23" Type="http://schemas.openxmlformats.org/officeDocument/2006/relationships/image" Target="../media/image62.jpg"/><Relationship Id="rId10" Type="http://schemas.openxmlformats.org/officeDocument/2006/relationships/image" Target="../media/image49.png"/><Relationship Id="rId19" Type="http://schemas.openxmlformats.org/officeDocument/2006/relationships/image" Target="../media/image58.jp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12" Type="http://schemas.openxmlformats.org/officeDocument/2006/relationships/image" Target="../media/image76.jpg"/><Relationship Id="rId17" Type="http://schemas.openxmlformats.org/officeDocument/2006/relationships/image" Target="../media/image81.jp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png"/><Relationship Id="rId15" Type="http://schemas.openxmlformats.org/officeDocument/2006/relationships/image" Target="../media/image79.jpg"/><Relationship Id="rId10" Type="http://schemas.openxmlformats.org/officeDocument/2006/relationships/image" Target="../media/image74.jpg"/><Relationship Id="rId4" Type="http://schemas.openxmlformats.org/officeDocument/2006/relationships/image" Target="../media/image68.png"/><Relationship Id="rId9" Type="http://schemas.openxmlformats.org/officeDocument/2006/relationships/image" Target="../media/image73.jpg"/><Relationship Id="rId14" Type="http://schemas.openxmlformats.org/officeDocument/2006/relationships/image" Target="../media/image7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g"/><Relationship Id="rId7" Type="http://schemas.openxmlformats.org/officeDocument/2006/relationships/image" Target="../media/image87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7975" marR="5080" indent="-2835910">
              <a:lnSpc>
                <a:spcPts val="8420"/>
              </a:lnSpc>
            </a:pPr>
            <a:r>
              <a:rPr sz="6700" spc="70" dirty="0"/>
              <a:t>ABORDAGEM</a:t>
            </a:r>
            <a:r>
              <a:rPr sz="6700" spc="140" dirty="0"/>
              <a:t> </a:t>
            </a:r>
            <a:r>
              <a:rPr sz="6700" spc="320" dirty="0"/>
              <a:t>DO</a:t>
            </a:r>
            <a:r>
              <a:rPr sz="6700" spc="140" dirty="0"/>
              <a:t> </a:t>
            </a:r>
            <a:r>
              <a:rPr sz="6700" dirty="0"/>
              <a:t>DIABETES</a:t>
            </a:r>
            <a:r>
              <a:rPr sz="6700" spc="140" dirty="0"/>
              <a:t> </a:t>
            </a:r>
            <a:r>
              <a:rPr sz="6700" spc="240" dirty="0"/>
              <a:t>NA </a:t>
            </a:r>
            <a:r>
              <a:rPr sz="6700" spc="85" dirty="0"/>
              <a:t>ATENÇÃO</a:t>
            </a:r>
            <a:r>
              <a:rPr sz="6700" spc="90" dirty="0"/>
              <a:t> </a:t>
            </a:r>
            <a:r>
              <a:rPr sz="6700" spc="45" dirty="0"/>
              <a:t>BÁSICA</a:t>
            </a:r>
            <a:endParaRPr sz="67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545590" marR="5080" indent="-1533525">
              <a:lnSpc>
                <a:spcPts val="5700"/>
              </a:lnSpc>
              <a:spcBef>
                <a:spcPts val="259"/>
              </a:spcBef>
            </a:pPr>
            <a:r>
              <a:rPr sz="4800" spc="-120" dirty="0">
                <a:solidFill>
                  <a:srgbClr val="5C3224"/>
                </a:solidFill>
              </a:rPr>
              <a:t>Jornada</a:t>
            </a:r>
            <a:r>
              <a:rPr sz="4800" spc="-105" dirty="0">
                <a:solidFill>
                  <a:srgbClr val="5C3224"/>
                </a:solidFill>
              </a:rPr>
              <a:t> </a:t>
            </a:r>
            <a:r>
              <a:rPr sz="4800" dirty="0">
                <a:solidFill>
                  <a:srgbClr val="5C3224"/>
                </a:solidFill>
              </a:rPr>
              <a:t>de</a:t>
            </a:r>
            <a:r>
              <a:rPr sz="4800" spc="-105" dirty="0">
                <a:solidFill>
                  <a:srgbClr val="5C3224"/>
                </a:solidFill>
              </a:rPr>
              <a:t> </a:t>
            </a:r>
            <a:r>
              <a:rPr sz="4800" dirty="0">
                <a:solidFill>
                  <a:srgbClr val="5C3224"/>
                </a:solidFill>
              </a:rPr>
              <a:t>Atualização</a:t>
            </a:r>
            <a:r>
              <a:rPr sz="4800" spc="-105" dirty="0">
                <a:solidFill>
                  <a:srgbClr val="5C3224"/>
                </a:solidFill>
              </a:rPr>
              <a:t> </a:t>
            </a:r>
            <a:r>
              <a:rPr sz="4800" spc="-10" dirty="0">
                <a:solidFill>
                  <a:srgbClr val="5C3224"/>
                </a:solidFill>
              </a:rPr>
              <a:t>Médica </a:t>
            </a:r>
            <a:r>
              <a:rPr sz="4800" spc="-20" dirty="0">
                <a:solidFill>
                  <a:srgbClr val="5C3224"/>
                </a:solidFill>
              </a:rPr>
              <a:t>Palmeira</a:t>
            </a:r>
            <a:r>
              <a:rPr sz="4800" spc="-185" dirty="0">
                <a:solidFill>
                  <a:srgbClr val="5C3224"/>
                </a:solidFill>
              </a:rPr>
              <a:t> </a:t>
            </a:r>
            <a:r>
              <a:rPr sz="4800" dirty="0">
                <a:solidFill>
                  <a:srgbClr val="5C3224"/>
                </a:solidFill>
              </a:rPr>
              <a:t>dos</a:t>
            </a:r>
            <a:r>
              <a:rPr sz="4800" spc="-185" dirty="0">
                <a:solidFill>
                  <a:srgbClr val="5C3224"/>
                </a:solidFill>
              </a:rPr>
              <a:t> </a:t>
            </a:r>
            <a:r>
              <a:rPr sz="4800" spc="-10" dirty="0">
                <a:solidFill>
                  <a:srgbClr val="5C3224"/>
                </a:solidFill>
              </a:rPr>
              <a:t>Índios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0949075" y="9214391"/>
            <a:ext cx="702246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dirty="0">
                <a:solidFill>
                  <a:srgbClr val="5C3224"/>
                </a:solidFill>
                <a:latin typeface="Arial MT"/>
                <a:cs typeface="Arial MT"/>
              </a:rPr>
              <a:t>Dra.</a:t>
            </a:r>
            <a:r>
              <a:rPr sz="3150" spc="-11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5C3224"/>
                </a:solidFill>
                <a:latin typeface="Arial MT"/>
                <a:cs typeface="Arial MT"/>
              </a:rPr>
              <a:t>Ariádine</a:t>
            </a:r>
            <a:r>
              <a:rPr sz="3150" spc="-11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5C3224"/>
                </a:solidFill>
                <a:latin typeface="Arial MT"/>
                <a:cs typeface="Arial MT"/>
              </a:rPr>
              <a:t>Barbosa</a:t>
            </a:r>
            <a:r>
              <a:rPr sz="3150" spc="-11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5C3224"/>
                </a:solidFill>
                <a:latin typeface="Arial MT"/>
                <a:cs typeface="Arial MT"/>
              </a:rPr>
              <a:t>de</a:t>
            </a:r>
            <a:r>
              <a:rPr sz="3150" spc="-11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5C3224"/>
                </a:solidFill>
                <a:latin typeface="Arial MT"/>
                <a:cs typeface="Arial MT"/>
              </a:rPr>
              <a:t>Barros</a:t>
            </a:r>
            <a:r>
              <a:rPr sz="3150" spc="-11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150" spc="-10" dirty="0">
                <a:solidFill>
                  <a:srgbClr val="5C3224"/>
                </a:solidFill>
                <a:latin typeface="Arial MT"/>
                <a:cs typeface="Arial MT"/>
              </a:rPr>
              <a:t>Torres</a:t>
            </a:r>
            <a:endParaRPr sz="3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8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>
                <a:solidFill>
                  <a:srgbClr val="FFC8B3"/>
                </a:solidFill>
              </a:rPr>
              <a:t>DIAGNÓSTICO: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24" y="3934786"/>
            <a:ext cx="180975" cy="1809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24" y="5420686"/>
            <a:ext cx="180975" cy="1809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24" y="7649536"/>
            <a:ext cx="180975" cy="1809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9835" y="3665006"/>
            <a:ext cx="10480040" cy="4456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40" dirty="0">
                <a:solidFill>
                  <a:srgbClr val="FFC8B3"/>
                </a:solidFill>
                <a:latin typeface="Arial MT"/>
                <a:cs typeface="Arial MT"/>
              </a:rPr>
              <a:t>Glicemia</a:t>
            </a:r>
            <a:r>
              <a:rPr sz="4200" spc="-14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ao</a:t>
            </a:r>
            <a:r>
              <a:rPr sz="4200" spc="-14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70" dirty="0">
                <a:solidFill>
                  <a:srgbClr val="FFC8B3"/>
                </a:solidFill>
                <a:latin typeface="Arial MT"/>
                <a:cs typeface="Arial MT"/>
              </a:rPr>
              <a:t>acaso</a:t>
            </a:r>
            <a:r>
              <a:rPr sz="4200" spc="-14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204" dirty="0">
                <a:solidFill>
                  <a:srgbClr val="FFC8B3"/>
                </a:solidFill>
                <a:latin typeface="Arial MT"/>
                <a:cs typeface="Arial MT"/>
              </a:rPr>
              <a:t>≥</a:t>
            </a:r>
            <a:r>
              <a:rPr sz="4200" spc="-14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95" dirty="0">
                <a:solidFill>
                  <a:srgbClr val="FFC8B3"/>
                </a:solidFill>
                <a:latin typeface="Arial MT"/>
                <a:cs typeface="Arial MT"/>
              </a:rPr>
              <a:t>200mg/dl</a:t>
            </a:r>
            <a:r>
              <a:rPr sz="4200" spc="-14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=</a:t>
            </a:r>
            <a:r>
              <a:rPr sz="4200" spc="-14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20" dirty="0">
                <a:solidFill>
                  <a:srgbClr val="FFC8B3"/>
                </a:solidFill>
                <a:latin typeface="Arial MT"/>
                <a:cs typeface="Arial MT"/>
              </a:rPr>
              <a:t>DM2.</a:t>
            </a:r>
            <a:endParaRPr sz="4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4200" dirty="0">
              <a:latin typeface="Arial MT"/>
              <a:cs typeface="Arial MT"/>
            </a:endParaRPr>
          </a:p>
          <a:p>
            <a:pPr marL="12700" marR="5080">
              <a:lnSpc>
                <a:spcPct val="116100"/>
              </a:lnSpc>
            </a:pPr>
            <a:r>
              <a:rPr sz="4200" spc="-484" dirty="0">
                <a:solidFill>
                  <a:srgbClr val="FFC8B3"/>
                </a:solidFill>
                <a:latin typeface="Arial MT"/>
                <a:cs typeface="Arial MT"/>
              </a:rPr>
              <a:t>GJ</a:t>
            </a:r>
            <a:r>
              <a:rPr sz="4200" spc="-8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entre</a:t>
            </a:r>
            <a:r>
              <a:rPr sz="4200" spc="-8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95" dirty="0">
                <a:solidFill>
                  <a:srgbClr val="FFC8B3"/>
                </a:solidFill>
                <a:latin typeface="Arial MT"/>
                <a:cs typeface="Arial MT"/>
              </a:rPr>
              <a:t>100mg/dl</a:t>
            </a:r>
            <a:r>
              <a:rPr sz="4200" spc="-7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e</a:t>
            </a:r>
            <a:r>
              <a:rPr sz="4200" spc="-8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95" dirty="0">
                <a:solidFill>
                  <a:srgbClr val="FFC8B3"/>
                </a:solidFill>
                <a:latin typeface="Arial MT"/>
                <a:cs typeface="Arial MT"/>
              </a:rPr>
              <a:t>125mg/dl</a:t>
            </a:r>
            <a:r>
              <a:rPr sz="4200" spc="-7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=</a:t>
            </a:r>
            <a:r>
              <a:rPr sz="4200" spc="-8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10" dirty="0">
                <a:solidFill>
                  <a:srgbClr val="FFC8B3"/>
                </a:solidFill>
                <a:latin typeface="Arial MT"/>
                <a:cs typeface="Arial MT"/>
              </a:rPr>
              <a:t>TOTG-</a:t>
            </a:r>
            <a:r>
              <a:rPr sz="4200" spc="114" dirty="0">
                <a:solidFill>
                  <a:srgbClr val="FFC8B3"/>
                </a:solidFill>
                <a:latin typeface="Arial MT"/>
                <a:cs typeface="Arial MT"/>
              </a:rPr>
              <a:t>75g</a:t>
            </a:r>
            <a:r>
              <a:rPr lang="pt-BR" sz="4200" spc="114" dirty="0">
                <a:solidFill>
                  <a:srgbClr val="FFC8B3"/>
                </a:solidFill>
                <a:latin typeface="Arial MT"/>
                <a:cs typeface="Arial MT"/>
              </a:rPr>
              <a:t> com 1h 2 1h</a:t>
            </a:r>
            <a:r>
              <a:rPr sz="4200" spc="114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e/ou</a:t>
            </a:r>
            <a:r>
              <a:rPr sz="4200" spc="-24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10" dirty="0">
                <a:solidFill>
                  <a:srgbClr val="FFC8B3"/>
                </a:solidFill>
                <a:latin typeface="Arial MT"/>
                <a:cs typeface="Arial MT"/>
              </a:rPr>
              <a:t>HbA1c.</a:t>
            </a:r>
            <a:endParaRPr sz="4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30"/>
              </a:spcBef>
            </a:pPr>
            <a:endParaRPr sz="4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4200" spc="-484" dirty="0">
                <a:solidFill>
                  <a:srgbClr val="FFC8B3"/>
                </a:solidFill>
                <a:latin typeface="Arial MT"/>
                <a:cs typeface="Arial MT"/>
              </a:rPr>
              <a:t>GJ</a:t>
            </a:r>
            <a:r>
              <a:rPr sz="4200" spc="-5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204" dirty="0">
                <a:solidFill>
                  <a:srgbClr val="FFC8B3"/>
                </a:solidFill>
                <a:latin typeface="Arial MT"/>
                <a:cs typeface="Arial MT"/>
              </a:rPr>
              <a:t>≥</a:t>
            </a:r>
            <a:r>
              <a:rPr sz="4200" spc="-4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95" dirty="0">
                <a:solidFill>
                  <a:srgbClr val="FFC8B3"/>
                </a:solidFill>
                <a:latin typeface="Arial MT"/>
                <a:cs typeface="Arial MT"/>
              </a:rPr>
              <a:t>126mg/dl</a:t>
            </a:r>
            <a:r>
              <a:rPr sz="4200" spc="-4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=</a:t>
            </a:r>
            <a:r>
              <a:rPr sz="4200" spc="-5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repetir</a:t>
            </a:r>
            <a:r>
              <a:rPr sz="4200" spc="-4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484" dirty="0">
                <a:solidFill>
                  <a:srgbClr val="FFC8B3"/>
                </a:solidFill>
                <a:latin typeface="Arial MT"/>
                <a:cs typeface="Arial MT"/>
              </a:rPr>
              <a:t>GJ</a:t>
            </a:r>
            <a:r>
              <a:rPr sz="4200" spc="-4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55" dirty="0">
                <a:solidFill>
                  <a:srgbClr val="FFC8B3"/>
                </a:solidFill>
                <a:latin typeface="Arial MT"/>
                <a:cs typeface="Arial MT"/>
              </a:rPr>
              <a:t>(≥</a:t>
            </a:r>
            <a:r>
              <a:rPr sz="4200" spc="-5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160" dirty="0">
                <a:solidFill>
                  <a:srgbClr val="FFC8B3"/>
                </a:solidFill>
                <a:latin typeface="Arial MT"/>
                <a:cs typeface="Arial MT"/>
              </a:rPr>
              <a:t>126</a:t>
            </a:r>
            <a:r>
              <a:rPr sz="4200" spc="-4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=</a:t>
            </a:r>
            <a:r>
              <a:rPr sz="4200" spc="-4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10" dirty="0">
                <a:solidFill>
                  <a:srgbClr val="FFC8B3"/>
                </a:solidFill>
                <a:latin typeface="Arial MT"/>
                <a:cs typeface="Arial MT"/>
              </a:rPr>
              <a:t>DM2).</a:t>
            </a:r>
            <a:endParaRPr sz="42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4356" y="0"/>
            <a:ext cx="8733644" cy="102870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0"/>
            <a:ext cx="6530975" cy="3514090"/>
          </a:xfrm>
          <a:custGeom>
            <a:avLst/>
            <a:gdLst/>
            <a:ahLst/>
            <a:cxnLst/>
            <a:rect l="l" t="t" r="r" b="b"/>
            <a:pathLst>
              <a:path w="6530975" h="3514090">
                <a:moveTo>
                  <a:pt x="0" y="3513903"/>
                </a:moveTo>
                <a:lnTo>
                  <a:pt x="0" y="0"/>
                </a:lnTo>
                <a:lnTo>
                  <a:pt x="6530613" y="0"/>
                </a:lnTo>
                <a:lnTo>
                  <a:pt x="6528966" y="3725"/>
                </a:lnTo>
                <a:lnTo>
                  <a:pt x="6508079" y="48021"/>
                </a:lnTo>
                <a:lnTo>
                  <a:pt x="6486124" y="91779"/>
                </a:lnTo>
                <a:lnTo>
                  <a:pt x="6463112" y="134971"/>
                </a:lnTo>
                <a:lnTo>
                  <a:pt x="6439053" y="177568"/>
                </a:lnTo>
                <a:lnTo>
                  <a:pt x="6413958" y="219540"/>
                </a:lnTo>
                <a:lnTo>
                  <a:pt x="6387837" y="260858"/>
                </a:lnTo>
                <a:lnTo>
                  <a:pt x="6360700" y="301495"/>
                </a:lnTo>
                <a:lnTo>
                  <a:pt x="6332559" y="341419"/>
                </a:lnTo>
                <a:lnTo>
                  <a:pt x="6303423" y="380603"/>
                </a:lnTo>
                <a:lnTo>
                  <a:pt x="6273303" y="419017"/>
                </a:lnTo>
                <a:lnTo>
                  <a:pt x="6242209" y="456632"/>
                </a:lnTo>
                <a:lnTo>
                  <a:pt x="6210151" y="493420"/>
                </a:lnTo>
                <a:lnTo>
                  <a:pt x="6177141" y="529351"/>
                </a:lnTo>
                <a:lnTo>
                  <a:pt x="6143188" y="564396"/>
                </a:lnTo>
                <a:lnTo>
                  <a:pt x="6108303" y="598525"/>
                </a:lnTo>
                <a:lnTo>
                  <a:pt x="6072496" y="631711"/>
                </a:lnTo>
                <a:lnTo>
                  <a:pt x="6035778" y="663924"/>
                </a:lnTo>
                <a:lnTo>
                  <a:pt x="5998159" y="695135"/>
                </a:lnTo>
                <a:lnTo>
                  <a:pt x="5959649" y="725315"/>
                </a:lnTo>
                <a:lnTo>
                  <a:pt x="5920259" y="754434"/>
                </a:lnTo>
                <a:lnTo>
                  <a:pt x="5879866" y="782569"/>
                </a:lnTo>
                <a:lnTo>
                  <a:pt x="5838907" y="809536"/>
                </a:lnTo>
                <a:lnTo>
                  <a:pt x="5797398" y="835352"/>
                </a:lnTo>
                <a:lnTo>
                  <a:pt x="5755356" y="860030"/>
                </a:lnTo>
                <a:lnTo>
                  <a:pt x="5712800" y="883588"/>
                </a:lnTo>
                <a:lnTo>
                  <a:pt x="5669746" y="906041"/>
                </a:lnTo>
                <a:lnTo>
                  <a:pt x="5626212" y="927405"/>
                </a:lnTo>
                <a:lnTo>
                  <a:pt x="5582216" y="947695"/>
                </a:lnTo>
                <a:lnTo>
                  <a:pt x="5537774" y="966927"/>
                </a:lnTo>
                <a:lnTo>
                  <a:pt x="5492903" y="985117"/>
                </a:lnTo>
                <a:lnTo>
                  <a:pt x="5447622" y="1002281"/>
                </a:lnTo>
                <a:lnTo>
                  <a:pt x="5401948" y="1018434"/>
                </a:lnTo>
                <a:lnTo>
                  <a:pt x="5355897" y="1033592"/>
                </a:lnTo>
                <a:lnTo>
                  <a:pt x="5309488" y="1047770"/>
                </a:lnTo>
                <a:lnTo>
                  <a:pt x="5262737" y="1060985"/>
                </a:lnTo>
                <a:lnTo>
                  <a:pt x="5215662" y="1073253"/>
                </a:lnTo>
                <a:lnTo>
                  <a:pt x="5168281" y="1084588"/>
                </a:lnTo>
                <a:lnTo>
                  <a:pt x="5120610" y="1095007"/>
                </a:lnTo>
                <a:lnTo>
                  <a:pt x="5072666" y="1104525"/>
                </a:lnTo>
                <a:lnTo>
                  <a:pt x="5024469" y="1113158"/>
                </a:lnTo>
                <a:lnTo>
                  <a:pt x="4976034" y="1120922"/>
                </a:lnTo>
                <a:lnTo>
                  <a:pt x="4927378" y="1127832"/>
                </a:lnTo>
                <a:lnTo>
                  <a:pt x="4878520" y="1133905"/>
                </a:lnTo>
                <a:lnTo>
                  <a:pt x="4829477" y="1139155"/>
                </a:lnTo>
                <a:lnTo>
                  <a:pt x="4780266" y="1143600"/>
                </a:lnTo>
                <a:lnTo>
                  <a:pt x="4730904" y="1147253"/>
                </a:lnTo>
                <a:lnTo>
                  <a:pt x="4681409" y="1150132"/>
                </a:lnTo>
                <a:lnTo>
                  <a:pt x="4631797" y="1152251"/>
                </a:lnTo>
                <a:lnTo>
                  <a:pt x="4582087" y="1153627"/>
                </a:lnTo>
                <a:lnTo>
                  <a:pt x="4532296" y="1154275"/>
                </a:lnTo>
                <a:lnTo>
                  <a:pt x="4482441" y="1154211"/>
                </a:lnTo>
                <a:lnTo>
                  <a:pt x="4432539" y="1153451"/>
                </a:lnTo>
                <a:lnTo>
                  <a:pt x="4382608" y="1152010"/>
                </a:lnTo>
                <a:lnTo>
                  <a:pt x="4332665" y="1149904"/>
                </a:lnTo>
                <a:lnTo>
                  <a:pt x="4282727" y="1147149"/>
                </a:lnTo>
                <a:lnTo>
                  <a:pt x="4232812" y="1143761"/>
                </a:lnTo>
                <a:lnTo>
                  <a:pt x="4182937" y="1139755"/>
                </a:lnTo>
                <a:lnTo>
                  <a:pt x="4133120" y="1135146"/>
                </a:lnTo>
                <a:lnTo>
                  <a:pt x="4083377" y="1129952"/>
                </a:lnTo>
                <a:lnTo>
                  <a:pt x="4033726" y="1124187"/>
                </a:lnTo>
                <a:lnTo>
                  <a:pt x="3984185" y="1117867"/>
                </a:lnTo>
                <a:lnTo>
                  <a:pt x="3934771" y="1111008"/>
                </a:lnTo>
                <a:lnTo>
                  <a:pt x="3885501" y="1103625"/>
                </a:lnTo>
                <a:lnTo>
                  <a:pt x="3836392" y="1095735"/>
                </a:lnTo>
                <a:lnTo>
                  <a:pt x="3787462" y="1087353"/>
                </a:lnTo>
                <a:lnTo>
                  <a:pt x="3738728" y="1078495"/>
                </a:lnTo>
                <a:lnTo>
                  <a:pt x="3690207" y="1069176"/>
                </a:lnTo>
                <a:lnTo>
                  <a:pt x="3641689" y="1059499"/>
                </a:lnTo>
                <a:lnTo>
                  <a:pt x="3593085" y="1049496"/>
                </a:lnTo>
                <a:lnTo>
                  <a:pt x="3544403" y="1039234"/>
                </a:lnTo>
                <a:lnTo>
                  <a:pt x="3495649" y="1028779"/>
                </a:lnTo>
                <a:lnTo>
                  <a:pt x="3349035" y="996941"/>
                </a:lnTo>
                <a:lnTo>
                  <a:pt x="3300070" y="986396"/>
                </a:lnTo>
                <a:lnTo>
                  <a:pt x="3251070" y="975997"/>
                </a:lnTo>
                <a:lnTo>
                  <a:pt x="3202041" y="965812"/>
                </a:lnTo>
                <a:lnTo>
                  <a:pt x="3152992" y="955909"/>
                </a:lnTo>
                <a:lnTo>
                  <a:pt x="3103930" y="946355"/>
                </a:lnTo>
                <a:lnTo>
                  <a:pt x="3054861" y="937218"/>
                </a:lnTo>
                <a:lnTo>
                  <a:pt x="3005793" y="928565"/>
                </a:lnTo>
                <a:lnTo>
                  <a:pt x="2956734" y="920465"/>
                </a:lnTo>
                <a:lnTo>
                  <a:pt x="2907689" y="912985"/>
                </a:lnTo>
                <a:lnTo>
                  <a:pt x="2858667" y="906192"/>
                </a:lnTo>
                <a:lnTo>
                  <a:pt x="2809675" y="900154"/>
                </a:lnTo>
                <a:lnTo>
                  <a:pt x="2760720" y="894939"/>
                </a:lnTo>
                <a:lnTo>
                  <a:pt x="2711809" y="890614"/>
                </a:lnTo>
                <a:lnTo>
                  <a:pt x="2662948" y="887248"/>
                </a:lnTo>
                <a:lnTo>
                  <a:pt x="2614147" y="884907"/>
                </a:lnTo>
                <a:lnTo>
                  <a:pt x="2565411" y="883659"/>
                </a:lnTo>
                <a:lnTo>
                  <a:pt x="2516748" y="883572"/>
                </a:lnTo>
                <a:lnTo>
                  <a:pt x="2468165" y="884714"/>
                </a:lnTo>
                <a:lnTo>
                  <a:pt x="2419669" y="887152"/>
                </a:lnTo>
                <a:lnTo>
                  <a:pt x="2371268" y="890954"/>
                </a:lnTo>
                <a:lnTo>
                  <a:pt x="2322968" y="896187"/>
                </a:lnTo>
                <a:lnTo>
                  <a:pt x="2274777" y="902919"/>
                </a:lnTo>
                <a:lnTo>
                  <a:pt x="2226702" y="911219"/>
                </a:lnTo>
                <a:lnTo>
                  <a:pt x="2178750" y="921152"/>
                </a:lnTo>
                <a:lnTo>
                  <a:pt x="2130928" y="932788"/>
                </a:lnTo>
                <a:lnTo>
                  <a:pt x="2084065" y="945997"/>
                </a:lnTo>
                <a:lnTo>
                  <a:pt x="2037942" y="960758"/>
                </a:lnTo>
                <a:lnTo>
                  <a:pt x="1992552" y="977031"/>
                </a:lnTo>
                <a:lnTo>
                  <a:pt x="1947889" y="994772"/>
                </a:lnTo>
                <a:lnTo>
                  <a:pt x="1903947" y="1013940"/>
                </a:lnTo>
                <a:lnTo>
                  <a:pt x="1860720" y="1034492"/>
                </a:lnTo>
                <a:lnTo>
                  <a:pt x="1818201" y="1056387"/>
                </a:lnTo>
                <a:lnTo>
                  <a:pt x="1776384" y="1079582"/>
                </a:lnTo>
                <a:lnTo>
                  <a:pt x="1735262" y="1104035"/>
                </a:lnTo>
                <a:lnTo>
                  <a:pt x="1694829" y="1129704"/>
                </a:lnTo>
                <a:lnTo>
                  <a:pt x="1655079" y="1156546"/>
                </a:lnTo>
                <a:lnTo>
                  <a:pt x="1616006" y="1184521"/>
                </a:lnTo>
                <a:lnTo>
                  <a:pt x="1577602" y="1213585"/>
                </a:lnTo>
                <a:lnTo>
                  <a:pt x="1539862" y="1243697"/>
                </a:lnTo>
                <a:lnTo>
                  <a:pt x="1502780" y="1274814"/>
                </a:lnTo>
                <a:lnTo>
                  <a:pt x="1466348" y="1306894"/>
                </a:lnTo>
                <a:lnTo>
                  <a:pt x="1430561" y="1339896"/>
                </a:lnTo>
                <a:lnTo>
                  <a:pt x="1395412" y="1373776"/>
                </a:lnTo>
                <a:lnTo>
                  <a:pt x="1360895" y="1408493"/>
                </a:lnTo>
                <a:lnTo>
                  <a:pt x="1327004" y="1444005"/>
                </a:lnTo>
                <a:lnTo>
                  <a:pt x="1293731" y="1480270"/>
                </a:lnTo>
                <a:lnTo>
                  <a:pt x="1261072" y="1517245"/>
                </a:lnTo>
                <a:lnTo>
                  <a:pt x="1229019" y="1554888"/>
                </a:lnTo>
                <a:lnTo>
                  <a:pt x="1197566" y="1593158"/>
                </a:lnTo>
                <a:lnTo>
                  <a:pt x="1166707" y="1632012"/>
                </a:lnTo>
                <a:lnTo>
                  <a:pt x="1136435" y="1671408"/>
                </a:lnTo>
                <a:lnTo>
                  <a:pt x="1106744" y="1711303"/>
                </a:lnTo>
                <a:lnTo>
                  <a:pt x="1077627" y="1751657"/>
                </a:lnTo>
                <a:lnTo>
                  <a:pt x="1049079" y="1792426"/>
                </a:lnTo>
                <a:lnTo>
                  <a:pt x="1021093" y="1833569"/>
                </a:lnTo>
                <a:lnTo>
                  <a:pt x="993663" y="1875043"/>
                </a:lnTo>
                <a:lnTo>
                  <a:pt x="966781" y="1916806"/>
                </a:lnTo>
                <a:lnTo>
                  <a:pt x="940443" y="1958816"/>
                </a:lnTo>
                <a:lnTo>
                  <a:pt x="914641" y="2001032"/>
                </a:lnTo>
                <a:lnTo>
                  <a:pt x="889369" y="2043410"/>
                </a:lnTo>
                <a:lnTo>
                  <a:pt x="864621" y="2085909"/>
                </a:lnTo>
                <a:lnTo>
                  <a:pt x="840390" y="2128487"/>
                </a:lnTo>
                <a:lnTo>
                  <a:pt x="544392" y="2665478"/>
                </a:lnTo>
                <a:lnTo>
                  <a:pt x="473785" y="2790540"/>
                </a:lnTo>
                <a:lnTo>
                  <a:pt x="425873" y="2873540"/>
                </a:lnTo>
                <a:lnTo>
                  <a:pt x="377174" y="2956049"/>
                </a:lnTo>
                <a:lnTo>
                  <a:pt x="352500" y="2997069"/>
                </a:lnTo>
                <a:lnTo>
                  <a:pt x="327593" y="3037905"/>
                </a:lnTo>
                <a:lnTo>
                  <a:pt x="302441" y="3078536"/>
                </a:lnTo>
                <a:lnTo>
                  <a:pt x="277032" y="3118943"/>
                </a:lnTo>
                <a:lnTo>
                  <a:pt x="251354" y="3159104"/>
                </a:lnTo>
                <a:lnTo>
                  <a:pt x="225394" y="3199000"/>
                </a:lnTo>
                <a:lnTo>
                  <a:pt x="199142" y="3238610"/>
                </a:lnTo>
                <a:lnTo>
                  <a:pt x="172584" y="3277913"/>
                </a:lnTo>
                <a:lnTo>
                  <a:pt x="145709" y="3316890"/>
                </a:lnTo>
                <a:lnTo>
                  <a:pt x="118504" y="3355519"/>
                </a:lnTo>
                <a:lnTo>
                  <a:pt x="90958" y="3393780"/>
                </a:lnTo>
                <a:lnTo>
                  <a:pt x="63058" y="3431653"/>
                </a:lnTo>
                <a:lnTo>
                  <a:pt x="34793" y="3469118"/>
                </a:lnTo>
                <a:lnTo>
                  <a:pt x="6149" y="3506153"/>
                </a:lnTo>
                <a:lnTo>
                  <a:pt x="0" y="3513903"/>
                </a:lnTo>
                <a:close/>
              </a:path>
            </a:pathLst>
          </a:custGeom>
          <a:solidFill>
            <a:srgbClr val="FFC8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9DBEDD0-1AF0-1D20-B164-C2178EFFD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9D6A1FA-BBE1-4727-0F95-C8318FB420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F8169530-2866-7ACA-1EA8-AD698AA9AF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06163" y="989140"/>
            <a:ext cx="3897629" cy="1012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450" b="0" spc="-590" dirty="0">
                <a:latin typeface="Arial Black"/>
                <a:cs typeface="Arial Black"/>
              </a:rPr>
              <a:t>TOTG-</a:t>
            </a:r>
            <a:r>
              <a:rPr sz="6450" b="0" spc="-675" dirty="0">
                <a:latin typeface="Arial Black"/>
                <a:cs typeface="Arial Black"/>
              </a:rPr>
              <a:t>75g</a:t>
            </a:r>
            <a:endParaRPr sz="6450">
              <a:latin typeface="Arial Black"/>
              <a:cs typeface="Arial Black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3845DA5-2AE6-AABE-01DA-D80E04889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85258"/>
              </p:ext>
            </p:extLst>
          </p:nvPr>
        </p:nvGraphicFramePr>
        <p:xfrm>
          <a:off x="2895600" y="3238499"/>
          <a:ext cx="4037777" cy="5060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7777">
                  <a:extLst>
                    <a:ext uri="{9D8B030D-6E8A-4147-A177-3AD203B41FA5}">
                      <a16:colId xmlns:a16="http://schemas.microsoft.com/office/drawing/2014/main" val="638718068"/>
                    </a:ext>
                  </a:extLst>
                </a:gridCol>
              </a:tblGrid>
              <a:tr h="1448005">
                <a:tc>
                  <a:txBody>
                    <a:bodyPr/>
                    <a:lstStyle/>
                    <a:p>
                      <a:pPr algn="ctr"/>
                      <a:r>
                        <a:rPr lang="pt-BR" sz="3400" b="1" spc="-100" dirty="0">
                          <a:solidFill>
                            <a:srgbClr val="5C3224"/>
                          </a:solidFill>
                          <a:latin typeface="Arial"/>
                          <a:cs typeface="Arial"/>
                        </a:rPr>
                        <a:t>SEM</a:t>
                      </a:r>
                      <a:r>
                        <a:rPr lang="pt-BR" sz="3400" b="1" spc="-120" dirty="0">
                          <a:solidFill>
                            <a:srgbClr val="5C322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3400" b="1" spc="-10" dirty="0">
                          <a:solidFill>
                            <a:srgbClr val="5C3224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lang="pt-BR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96453"/>
                  </a:ext>
                </a:extLst>
              </a:tr>
              <a:tr h="200807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400" spc="80" dirty="0">
                          <a:solidFill>
                            <a:srgbClr val="5C32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&lt;155mg/dl (1h) ou 140mg/dl (2h) </a:t>
                      </a:r>
                      <a:r>
                        <a:rPr lang="pt-BR" sz="3400" spc="-60" dirty="0">
                          <a:solidFill>
                            <a:srgbClr val="5C32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3400" spc="-20" dirty="0">
                          <a:solidFill>
                            <a:srgbClr val="5C32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e/ou</a:t>
                      </a:r>
                    </a:p>
                    <a:p>
                      <a:pPr algn="ctr"/>
                      <a:endParaRPr lang="pt-BR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61198"/>
                  </a:ext>
                </a:extLst>
              </a:tr>
              <a:tr h="144800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400" spc="85" dirty="0">
                          <a:solidFill>
                            <a:srgbClr val="5C32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</a:t>
                      </a:r>
                      <a:r>
                        <a:rPr lang="pt-BR" sz="3400" spc="-40" dirty="0">
                          <a:solidFill>
                            <a:srgbClr val="5C32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3400" dirty="0">
                          <a:solidFill>
                            <a:srgbClr val="5C32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pt-BR" sz="3400" spc="-40" dirty="0">
                          <a:solidFill>
                            <a:srgbClr val="5C32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3400" spc="35" dirty="0">
                          <a:solidFill>
                            <a:srgbClr val="5C322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5,7%</a:t>
                      </a:r>
                    </a:p>
                    <a:p>
                      <a:pPr algn="ctr"/>
                      <a:endParaRPr lang="pt-BR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41825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F10E388-DFE5-9754-017F-91DCF583C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87583"/>
              </p:ext>
            </p:extLst>
          </p:nvPr>
        </p:nvGraphicFramePr>
        <p:xfrm>
          <a:off x="7125111" y="3056668"/>
          <a:ext cx="4037777" cy="5269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7777">
                  <a:extLst>
                    <a:ext uri="{9D8B030D-6E8A-4147-A177-3AD203B41FA5}">
                      <a16:colId xmlns:a16="http://schemas.microsoft.com/office/drawing/2014/main" val="638718068"/>
                    </a:ext>
                  </a:extLst>
                </a:gridCol>
              </a:tblGrid>
              <a:tr h="940969">
                <a:tc>
                  <a:txBody>
                    <a:bodyPr/>
                    <a:lstStyle/>
                    <a:p>
                      <a:pPr algn="ctr"/>
                      <a:r>
                        <a:rPr lang="pt-BR" sz="3400" b="1" spc="-30" dirty="0">
                          <a:solidFill>
                            <a:srgbClr val="5C3224"/>
                          </a:solidFill>
                          <a:latin typeface="Arial MT"/>
                          <a:cs typeface="Arial"/>
                        </a:rPr>
                        <a:t>PRÉ-</a:t>
                      </a:r>
                      <a:r>
                        <a:rPr lang="pt-BR" sz="3400" b="1" spc="-10" dirty="0">
                          <a:solidFill>
                            <a:srgbClr val="5C3224"/>
                          </a:solidFill>
                          <a:latin typeface="Arial MT"/>
                          <a:cs typeface="Arial"/>
                        </a:rPr>
                        <a:t>DIABETES</a:t>
                      </a:r>
                      <a:endParaRPr lang="pt-BR" sz="3400" dirty="0">
                        <a:latin typeface="Arial M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96453"/>
                  </a:ext>
                </a:extLst>
              </a:tr>
              <a:tr h="255269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400" spc="95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 ≥ 155mg/dl (1h) ou 140mg/dl 2h)</a:t>
                      </a:r>
                      <a:r>
                        <a:rPr lang="pt-BR" sz="3400" spc="-70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3400" spc="-50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e </a:t>
                      </a:r>
                      <a:r>
                        <a:rPr lang="pt-BR" sz="3400" spc="80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&lt; 209mg/dl (1h) ou 200mg/dl</a:t>
                      </a:r>
                      <a:r>
                        <a:rPr lang="pt-BR" sz="3400" spc="-60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 (2h) </a:t>
                      </a:r>
                      <a:r>
                        <a:rPr lang="pt-BR" sz="3400" spc="-20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e/ou</a:t>
                      </a:r>
                      <a:endParaRPr lang="pt-BR" sz="3400" dirty="0">
                        <a:latin typeface="Arial M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3400" dirty="0">
                        <a:latin typeface="Arial M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61198"/>
                  </a:ext>
                </a:extLst>
              </a:tr>
              <a:tr h="156642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400" spc="85" dirty="0">
                          <a:solidFill>
                            <a:srgbClr val="5C3224"/>
                          </a:solidFill>
                          <a:latin typeface="Arial MT"/>
                          <a:cs typeface="Arial MT"/>
                        </a:rPr>
                        <a:t>HbA1c</a:t>
                      </a:r>
                      <a:r>
                        <a:rPr lang="pt-BR" sz="3400" spc="-60" dirty="0">
                          <a:solidFill>
                            <a:srgbClr val="5C322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pt-BR" sz="3400" spc="165" dirty="0">
                          <a:solidFill>
                            <a:srgbClr val="5C3224"/>
                          </a:solidFill>
                          <a:latin typeface="Arial MT"/>
                          <a:cs typeface="Arial MT"/>
                        </a:rPr>
                        <a:t>≥</a:t>
                      </a:r>
                      <a:r>
                        <a:rPr lang="pt-BR" sz="3400" spc="-55" dirty="0">
                          <a:solidFill>
                            <a:srgbClr val="5C322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pt-BR" sz="3400" spc="55" dirty="0">
                          <a:solidFill>
                            <a:srgbClr val="5C3224"/>
                          </a:solidFill>
                          <a:latin typeface="Arial MT"/>
                          <a:cs typeface="Arial MT"/>
                        </a:rPr>
                        <a:t>5,7%</a:t>
                      </a:r>
                      <a:r>
                        <a:rPr lang="pt-BR" sz="3400" spc="-60" dirty="0">
                          <a:solidFill>
                            <a:srgbClr val="5C3224"/>
                          </a:solidFill>
                          <a:latin typeface="Arial MT"/>
                          <a:cs typeface="Arial MT"/>
                        </a:rPr>
                        <a:t> e </a:t>
                      </a:r>
                      <a:r>
                        <a:rPr lang="pt-BR" sz="3400" spc="-10" dirty="0">
                          <a:solidFill>
                            <a:srgbClr val="5C3224"/>
                          </a:solidFill>
                          <a:latin typeface="Arial MT"/>
                          <a:cs typeface="Arial MT"/>
                        </a:rPr>
                        <a:t>&lt;6,5%</a:t>
                      </a:r>
                      <a:endParaRPr lang="pt-BR" sz="3400" dirty="0">
                        <a:latin typeface="Arial MT"/>
                        <a:cs typeface="Arial MT"/>
                      </a:endParaRPr>
                    </a:p>
                    <a:p>
                      <a:pPr algn="ctr"/>
                      <a:endParaRPr lang="pt-BR" sz="3400" dirty="0">
                        <a:latin typeface="Arial M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41825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F642E05-15E0-C5E6-FD43-198AF78B3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97704"/>
              </p:ext>
            </p:extLst>
          </p:nvPr>
        </p:nvGraphicFramePr>
        <p:xfrm>
          <a:off x="11414493" y="3034896"/>
          <a:ext cx="3977907" cy="510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7907">
                  <a:extLst>
                    <a:ext uri="{9D8B030D-6E8A-4147-A177-3AD203B41FA5}">
                      <a16:colId xmlns:a16="http://schemas.microsoft.com/office/drawing/2014/main" val="638718068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algn="ctr"/>
                      <a:r>
                        <a:rPr lang="pt-BR" sz="3400" b="1" spc="50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DM2</a:t>
                      </a:r>
                      <a:endParaRPr lang="pt-BR" sz="3400" dirty="0">
                        <a:latin typeface="Arial M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96453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algn="ctr"/>
                      <a:r>
                        <a:rPr lang="pt-BR" sz="3400" spc="95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≥ 209mg/dl (1h) ou 200mg/dl (2h)</a:t>
                      </a:r>
                      <a:r>
                        <a:rPr lang="pt-BR" sz="3400" spc="-70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3400" spc="-20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e/ou</a:t>
                      </a:r>
                      <a:endParaRPr lang="pt-BR" sz="3400" dirty="0">
                        <a:latin typeface="Arial M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61198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400" spc="85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HbA1c</a:t>
                      </a:r>
                      <a:r>
                        <a:rPr lang="pt-BR" sz="3400" spc="-60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3400" spc="165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pt-BR" sz="3400" spc="-55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3400" spc="30" dirty="0">
                          <a:solidFill>
                            <a:srgbClr val="5C3224"/>
                          </a:solidFill>
                          <a:latin typeface="Arial MT"/>
                          <a:cs typeface="Arial" panose="020B0604020202020204" pitchFamily="34" charset="0"/>
                        </a:rPr>
                        <a:t>6,5%</a:t>
                      </a:r>
                      <a:endParaRPr lang="pt-BR" sz="3400" dirty="0">
                        <a:latin typeface="Arial M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sz="3400" dirty="0">
                        <a:latin typeface="Arial M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41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4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3033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32779" y="3834060"/>
            <a:ext cx="857758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solidFill>
                  <a:srgbClr val="5C3224"/>
                </a:solidFill>
                <a:latin typeface="Arial MT"/>
                <a:cs typeface="Arial MT"/>
              </a:rPr>
              <a:t>Alimentação</a:t>
            </a:r>
            <a:r>
              <a:rPr sz="3400" spc="-6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dirty="0">
                <a:solidFill>
                  <a:srgbClr val="5C3224"/>
                </a:solidFill>
                <a:latin typeface="Arial MT"/>
                <a:cs typeface="Arial MT"/>
              </a:rPr>
              <a:t>equilibrada:</a:t>
            </a:r>
            <a:r>
              <a:rPr sz="3400" spc="-6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dirty="0">
                <a:solidFill>
                  <a:srgbClr val="5C3224"/>
                </a:solidFill>
                <a:latin typeface="Arial MT"/>
                <a:cs typeface="Arial MT"/>
              </a:rPr>
              <a:t>frutas,</a:t>
            </a:r>
            <a:r>
              <a:rPr sz="3400" spc="-55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dirty="0">
                <a:solidFill>
                  <a:srgbClr val="5C3224"/>
                </a:solidFill>
                <a:latin typeface="Arial MT"/>
                <a:cs typeface="Arial MT"/>
              </a:rPr>
              <a:t>verduras</a:t>
            </a:r>
            <a:r>
              <a:rPr sz="3400" spc="-6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spc="-50" dirty="0">
                <a:solidFill>
                  <a:srgbClr val="5C3224"/>
                </a:solidFill>
                <a:latin typeface="Arial MT"/>
                <a:cs typeface="Arial MT"/>
              </a:rPr>
              <a:t>e </a:t>
            </a:r>
            <a:r>
              <a:rPr sz="3400" spc="-25" dirty="0">
                <a:solidFill>
                  <a:srgbClr val="5C3224"/>
                </a:solidFill>
                <a:latin typeface="Arial MT"/>
                <a:cs typeface="Arial MT"/>
              </a:rPr>
              <a:t>legumes,</a:t>
            </a:r>
            <a:r>
              <a:rPr sz="3400" spc="-95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dirty="0">
                <a:solidFill>
                  <a:srgbClr val="5C3224"/>
                </a:solidFill>
                <a:latin typeface="Arial MT"/>
                <a:cs typeface="Arial MT"/>
              </a:rPr>
              <a:t>reduzir</a:t>
            </a:r>
            <a:r>
              <a:rPr sz="3400" spc="-9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dirty="0">
                <a:solidFill>
                  <a:srgbClr val="5C3224"/>
                </a:solidFill>
                <a:latin typeface="Arial MT"/>
                <a:cs typeface="Arial MT"/>
              </a:rPr>
              <a:t>gorduras</a:t>
            </a:r>
            <a:r>
              <a:rPr sz="3400" spc="-9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dirty="0">
                <a:solidFill>
                  <a:srgbClr val="5C3224"/>
                </a:solidFill>
                <a:latin typeface="Arial MT"/>
                <a:cs typeface="Arial MT"/>
              </a:rPr>
              <a:t>saturadas</a:t>
            </a:r>
            <a:r>
              <a:rPr sz="3400" spc="-9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dirty="0">
                <a:solidFill>
                  <a:srgbClr val="5C3224"/>
                </a:solidFill>
                <a:latin typeface="Arial MT"/>
                <a:cs typeface="Arial MT"/>
              </a:rPr>
              <a:t>e</a:t>
            </a:r>
            <a:r>
              <a:rPr sz="3400" spc="-9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spc="-10" dirty="0">
                <a:solidFill>
                  <a:srgbClr val="5C3224"/>
                </a:solidFill>
                <a:latin typeface="Arial MT"/>
                <a:cs typeface="Arial MT"/>
              </a:rPr>
              <a:t>trans, hipoglicídica.</a:t>
            </a:r>
            <a:endParaRPr sz="3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3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400" spc="-70" dirty="0">
                <a:solidFill>
                  <a:srgbClr val="5C3224"/>
                </a:solidFill>
                <a:latin typeface="Arial MT"/>
                <a:cs typeface="Arial MT"/>
              </a:rPr>
              <a:t>Exercícios</a:t>
            </a:r>
            <a:r>
              <a:rPr sz="3400" spc="-140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spc="-35" dirty="0">
                <a:solidFill>
                  <a:srgbClr val="5C3224"/>
                </a:solidFill>
                <a:latin typeface="Arial MT"/>
                <a:cs typeface="Arial MT"/>
              </a:rPr>
              <a:t>físicos:</a:t>
            </a:r>
            <a:r>
              <a:rPr sz="3400" spc="-135" dirty="0">
                <a:solidFill>
                  <a:srgbClr val="5C3224"/>
                </a:solidFill>
                <a:latin typeface="Arial MT"/>
                <a:cs typeface="Arial MT"/>
              </a:rPr>
              <a:t> </a:t>
            </a:r>
            <a:r>
              <a:rPr sz="3400" spc="-10" dirty="0">
                <a:solidFill>
                  <a:srgbClr val="5C3224"/>
                </a:solidFill>
                <a:latin typeface="Arial MT"/>
                <a:cs typeface="Arial MT"/>
              </a:rPr>
              <a:t>150min/semana.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89595" marR="5080" indent="-86360">
              <a:lnSpc>
                <a:spcPts val="7730"/>
              </a:lnSpc>
            </a:pPr>
            <a:r>
              <a:rPr sz="6200" dirty="0"/>
              <a:t>ABORDAGEM</a:t>
            </a:r>
            <a:r>
              <a:rPr sz="6200" spc="425" dirty="0"/>
              <a:t> </a:t>
            </a:r>
            <a:r>
              <a:rPr sz="6200" spc="165" dirty="0"/>
              <a:t>NÃO </a:t>
            </a:r>
            <a:r>
              <a:rPr sz="6200" spc="75" dirty="0"/>
              <a:t>MEDICAMENTOSA</a:t>
            </a:r>
            <a:endParaRPr sz="6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1622285"/>
            <a:ext cx="6935470" cy="180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130"/>
              </a:lnSpc>
            </a:pPr>
            <a:r>
              <a:rPr sz="5700" spc="114" dirty="0">
                <a:solidFill>
                  <a:srgbClr val="FFC8B3"/>
                </a:solidFill>
              </a:rPr>
              <a:t>TRATAMENTO </a:t>
            </a:r>
            <a:r>
              <a:rPr sz="5700" spc="45" dirty="0">
                <a:solidFill>
                  <a:srgbClr val="FFC8B3"/>
                </a:solidFill>
              </a:rPr>
              <a:t>MEDICAMENTOSO:</a:t>
            </a:r>
            <a:endParaRPr sz="5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49" y="3874664"/>
            <a:ext cx="180975" cy="1809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49" y="6103513"/>
            <a:ext cx="180975" cy="1809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49" y="6846464"/>
            <a:ext cx="180975" cy="1809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49" y="8332363"/>
            <a:ext cx="180975" cy="1809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249" y="9075313"/>
            <a:ext cx="180975" cy="1809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3960" y="3501900"/>
            <a:ext cx="9010650" cy="596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4200" spc="-55" dirty="0">
                <a:solidFill>
                  <a:srgbClr val="FFC8B3"/>
                </a:solidFill>
                <a:latin typeface="Arial MT"/>
                <a:cs typeface="Arial MT"/>
              </a:rPr>
              <a:t>META:</a:t>
            </a:r>
            <a:r>
              <a:rPr sz="4200" spc="-9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100" dirty="0">
                <a:solidFill>
                  <a:srgbClr val="FFC8B3"/>
                </a:solidFill>
                <a:latin typeface="Arial MT"/>
                <a:cs typeface="Arial MT"/>
              </a:rPr>
              <a:t>HbA1c</a:t>
            </a:r>
            <a:r>
              <a:rPr sz="4200" spc="-8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204" dirty="0">
                <a:solidFill>
                  <a:srgbClr val="FFC8B3"/>
                </a:solidFill>
                <a:latin typeface="Arial MT"/>
                <a:cs typeface="Arial MT"/>
              </a:rPr>
              <a:t>≤</a:t>
            </a:r>
            <a:r>
              <a:rPr sz="4200" spc="-8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150" dirty="0">
                <a:solidFill>
                  <a:srgbClr val="FFC8B3"/>
                </a:solidFill>
                <a:latin typeface="Arial MT"/>
                <a:cs typeface="Arial MT"/>
              </a:rPr>
              <a:t>7%</a:t>
            </a:r>
            <a:r>
              <a:rPr sz="4200" spc="-8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(individualizar</a:t>
            </a:r>
            <a:r>
              <a:rPr sz="4200" spc="-8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25" dirty="0">
                <a:solidFill>
                  <a:srgbClr val="FFC8B3"/>
                </a:solidFill>
                <a:latin typeface="Arial MT"/>
                <a:cs typeface="Arial MT"/>
              </a:rPr>
              <a:t>de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acordo</a:t>
            </a:r>
            <a:r>
              <a:rPr sz="4200" spc="-16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com</a:t>
            </a:r>
            <a:r>
              <a:rPr sz="4200" spc="-15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20" dirty="0">
                <a:solidFill>
                  <a:srgbClr val="FFC8B3"/>
                </a:solidFill>
                <a:latin typeface="Arial MT"/>
                <a:cs typeface="Arial MT"/>
              </a:rPr>
              <a:t>idade,</a:t>
            </a:r>
            <a:r>
              <a:rPr sz="4200" spc="-15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expectativa</a:t>
            </a:r>
            <a:r>
              <a:rPr sz="4200" spc="-16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25" dirty="0">
                <a:solidFill>
                  <a:srgbClr val="FFC8B3"/>
                </a:solidFill>
                <a:latin typeface="Arial MT"/>
                <a:cs typeface="Arial MT"/>
              </a:rPr>
              <a:t>de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vida,</a:t>
            </a:r>
            <a:r>
              <a:rPr sz="4200" spc="-229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50" dirty="0">
                <a:solidFill>
                  <a:srgbClr val="FFC8B3"/>
                </a:solidFill>
                <a:latin typeface="Arial MT"/>
                <a:cs typeface="Arial MT"/>
              </a:rPr>
              <a:t>complicações,</a:t>
            </a:r>
            <a:r>
              <a:rPr sz="4200" spc="-22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10" dirty="0">
                <a:solidFill>
                  <a:srgbClr val="FFC8B3"/>
                </a:solidFill>
                <a:latin typeface="Arial MT"/>
                <a:cs typeface="Arial MT"/>
              </a:rPr>
              <a:t>comorbidades)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Iniciar</a:t>
            </a:r>
            <a:r>
              <a:rPr sz="4200" spc="-22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45" dirty="0">
                <a:solidFill>
                  <a:srgbClr val="FFC8B3"/>
                </a:solidFill>
                <a:latin typeface="Arial MT"/>
                <a:cs typeface="Arial MT"/>
              </a:rPr>
              <a:t>MTF</a:t>
            </a:r>
            <a:r>
              <a:rPr sz="4200" spc="-22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em</a:t>
            </a:r>
            <a:r>
              <a:rPr sz="4200" spc="-22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10" dirty="0">
                <a:solidFill>
                  <a:srgbClr val="FFC8B3"/>
                </a:solidFill>
                <a:latin typeface="Arial MT"/>
                <a:cs typeface="Arial MT"/>
              </a:rPr>
              <a:t>monoterapia.</a:t>
            </a:r>
            <a:endParaRPr sz="4200">
              <a:latin typeface="Arial MT"/>
              <a:cs typeface="Arial MT"/>
            </a:endParaRPr>
          </a:p>
          <a:p>
            <a:pPr marL="12700" marR="2076450">
              <a:lnSpc>
                <a:spcPts val="5850"/>
              </a:lnSpc>
              <a:spcBef>
                <a:spcPts val="330"/>
              </a:spcBef>
            </a:pPr>
            <a:r>
              <a:rPr sz="4200" spc="-20" dirty="0">
                <a:solidFill>
                  <a:srgbClr val="FFC8B3"/>
                </a:solidFill>
                <a:latin typeface="Arial MT"/>
                <a:cs typeface="Arial MT"/>
              </a:rPr>
              <a:t>Sulfonilureia:</a:t>
            </a:r>
            <a:r>
              <a:rPr sz="4200" spc="-12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glibenclamida</a:t>
            </a:r>
            <a:r>
              <a:rPr sz="4200" spc="-12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50" dirty="0">
                <a:solidFill>
                  <a:srgbClr val="FFC8B3"/>
                </a:solidFill>
                <a:latin typeface="Arial MT"/>
                <a:cs typeface="Arial MT"/>
              </a:rPr>
              <a:t>e </a:t>
            </a:r>
            <a:r>
              <a:rPr sz="4200" spc="-10" dirty="0">
                <a:solidFill>
                  <a:srgbClr val="FFC8B3"/>
                </a:solidFill>
                <a:latin typeface="Arial MT"/>
                <a:cs typeface="Arial MT"/>
              </a:rPr>
              <a:t>gliclazida.</a:t>
            </a:r>
            <a:endParaRPr sz="4200">
              <a:latin typeface="Arial MT"/>
              <a:cs typeface="Arial MT"/>
            </a:endParaRPr>
          </a:p>
          <a:p>
            <a:pPr marL="12700" marR="1896110">
              <a:lnSpc>
                <a:spcPts val="5850"/>
              </a:lnSpc>
            </a:pPr>
            <a:r>
              <a:rPr sz="4200" spc="-35" dirty="0">
                <a:solidFill>
                  <a:srgbClr val="FFC8B3"/>
                </a:solidFill>
                <a:latin typeface="Arial MT"/>
                <a:cs typeface="Arial MT"/>
              </a:rPr>
              <a:t>Insulinas:</a:t>
            </a:r>
            <a:r>
              <a:rPr sz="4200" spc="-160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NPH</a:t>
            </a:r>
            <a:r>
              <a:rPr sz="4200" spc="-15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e</a:t>
            </a:r>
            <a:r>
              <a:rPr sz="4200" spc="-15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-10" dirty="0">
                <a:solidFill>
                  <a:srgbClr val="FFC8B3"/>
                </a:solidFill>
                <a:latin typeface="Arial MT"/>
                <a:cs typeface="Arial MT"/>
              </a:rPr>
              <a:t>Regular. </a:t>
            </a:r>
            <a:r>
              <a:rPr sz="4200" spc="-75" dirty="0">
                <a:solidFill>
                  <a:srgbClr val="FFC8B3"/>
                </a:solidFill>
                <a:latin typeface="Arial MT"/>
                <a:cs typeface="Arial MT"/>
              </a:rPr>
              <a:t>iSGLT2:</a:t>
            </a:r>
            <a:r>
              <a:rPr sz="4200" spc="-3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C8B3"/>
                </a:solidFill>
                <a:latin typeface="Arial MT"/>
                <a:cs typeface="Arial MT"/>
              </a:rPr>
              <a:t>Dapagliflozina</a:t>
            </a:r>
            <a:r>
              <a:rPr sz="4200" spc="-35" dirty="0">
                <a:solidFill>
                  <a:srgbClr val="FFC8B3"/>
                </a:solidFill>
                <a:latin typeface="Arial MT"/>
                <a:cs typeface="Arial MT"/>
              </a:rPr>
              <a:t> </a:t>
            </a:r>
            <a:r>
              <a:rPr sz="4200" spc="35" dirty="0">
                <a:solidFill>
                  <a:srgbClr val="FFC8B3"/>
                </a:solidFill>
                <a:latin typeface="Arial MT"/>
                <a:cs typeface="Arial MT"/>
              </a:rPr>
              <a:t>10mg.</a:t>
            </a:r>
            <a:endParaRPr sz="42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4356" y="0"/>
            <a:ext cx="8733645" cy="102870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0" y="0"/>
            <a:ext cx="6530975" cy="3514090"/>
          </a:xfrm>
          <a:custGeom>
            <a:avLst/>
            <a:gdLst/>
            <a:ahLst/>
            <a:cxnLst/>
            <a:rect l="l" t="t" r="r" b="b"/>
            <a:pathLst>
              <a:path w="6530975" h="3514090">
                <a:moveTo>
                  <a:pt x="0" y="3513903"/>
                </a:moveTo>
                <a:lnTo>
                  <a:pt x="0" y="0"/>
                </a:lnTo>
                <a:lnTo>
                  <a:pt x="6530613" y="0"/>
                </a:lnTo>
                <a:lnTo>
                  <a:pt x="6528966" y="3725"/>
                </a:lnTo>
                <a:lnTo>
                  <a:pt x="6508079" y="48021"/>
                </a:lnTo>
                <a:lnTo>
                  <a:pt x="6486124" y="91779"/>
                </a:lnTo>
                <a:lnTo>
                  <a:pt x="6463112" y="134971"/>
                </a:lnTo>
                <a:lnTo>
                  <a:pt x="6439053" y="177568"/>
                </a:lnTo>
                <a:lnTo>
                  <a:pt x="6413958" y="219540"/>
                </a:lnTo>
                <a:lnTo>
                  <a:pt x="6387837" y="260858"/>
                </a:lnTo>
                <a:lnTo>
                  <a:pt x="6360700" y="301495"/>
                </a:lnTo>
                <a:lnTo>
                  <a:pt x="6332559" y="341419"/>
                </a:lnTo>
                <a:lnTo>
                  <a:pt x="6303423" y="380603"/>
                </a:lnTo>
                <a:lnTo>
                  <a:pt x="6273303" y="419017"/>
                </a:lnTo>
                <a:lnTo>
                  <a:pt x="6242209" y="456632"/>
                </a:lnTo>
                <a:lnTo>
                  <a:pt x="6210151" y="493420"/>
                </a:lnTo>
                <a:lnTo>
                  <a:pt x="6177141" y="529351"/>
                </a:lnTo>
                <a:lnTo>
                  <a:pt x="6143188" y="564396"/>
                </a:lnTo>
                <a:lnTo>
                  <a:pt x="6108303" y="598525"/>
                </a:lnTo>
                <a:lnTo>
                  <a:pt x="6072496" y="631711"/>
                </a:lnTo>
                <a:lnTo>
                  <a:pt x="6035778" y="663924"/>
                </a:lnTo>
                <a:lnTo>
                  <a:pt x="5998159" y="695135"/>
                </a:lnTo>
                <a:lnTo>
                  <a:pt x="5959649" y="725315"/>
                </a:lnTo>
                <a:lnTo>
                  <a:pt x="5920259" y="754434"/>
                </a:lnTo>
                <a:lnTo>
                  <a:pt x="5879866" y="782569"/>
                </a:lnTo>
                <a:lnTo>
                  <a:pt x="5838907" y="809536"/>
                </a:lnTo>
                <a:lnTo>
                  <a:pt x="5797398" y="835352"/>
                </a:lnTo>
                <a:lnTo>
                  <a:pt x="5755356" y="860030"/>
                </a:lnTo>
                <a:lnTo>
                  <a:pt x="5712800" y="883588"/>
                </a:lnTo>
                <a:lnTo>
                  <a:pt x="5669746" y="906041"/>
                </a:lnTo>
                <a:lnTo>
                  <a:pt x="5626212" y="927405"/>
                </a:lnTo>
                <a:lnTo>
                  <a:pt x="5582216" y="947695"/>
                </a:lnTo>
                <a:lnTo>
                  <a:pt x="5537774" y="966927"/>
                </a:lnTo>
                <a:lnTo>
                  <a:pt x="5492903" y="985117"/>
                </a:lnTo>
                <a:lnTo>
                  <a:pt x="5447622" y="1002281"/>
                </a:lnTo>
                <a:lnTo>
                  <a:pt x="5401948" y="1018434"/>
                </a:lnTo>
                <a:lnTo>
                  <a:pt x="5355897" y="1033592"/>
                </a:lnTo>
                <a:lnTo>
                  <a:pt x="5309488" y="1047770"/>
                </a:lnTo>
                <a:lnTo>
                  <a:pt x="5262737" y="1060985"/>
                </a:lnTo>
                <a:lnTo>
                  <a:pt x="5215662" y="1073253"/>
                </a:lnTo>
                <a:lnTo>
                  <a:pt x="5168281" y="1084588"/>
                </a:lnTo>
                <a:lnTo>
                  <a:pt x="5120610" y="1095007"/>
                </a:lnTo>
                <a:lnTo>
                  <a:pt x="5072666" y="1104525"/>
                </a:lnTo>
                <a:lnTo>
                  <a:pt x="5024469" y="1113158"/>
                </a:lnTo>
                <a:lnTo>
                  <a:pt x="4976034" y="1120922"/>
                </a:lnTo>
                <a:lnTo>
                  <a:pt x="4927378" y="1127832"/>
                </a:lnTo>
                <a:lnTo>
                  <a:pt x="4878520" y="1133905"/>
                </a:lnTo>
                <a:lnTo>
                  <a:pt x="4829477" y="1139155"/>
                </a:lnTo>
                <a:lnTo>
                  <a:pt x="4780266" y="1143600"/>
                </a:lnTo>
                <a:lnTo>
                  <a:pt x="4730904" y="1147253"/>
                </a:lnTo>
                <a:lnTo>
                  <a:pt x="4681409" y="1150132"/>
                </a:lnTo>
                <a:lnTo>
                  <a:pt x="4631797" y="1152251"/>
                </a:lnTo>
                <a:lnTo>
                  <a:pt x="4582087" y="1153627"/>
                </a:lnTo>
                <a:lnTo>
                  <a:pt x="4532296" y="1154275"/>
                </a:lnTo>
                <a:lnTo>
                  <a:pt x="4482441" y="1154211"/>
                </a:lnTo>
                <a:lnTo>
                  <a:pt x="4432539" y="1153451"/>
                </a:lnTo>
                <a:lnTo>
                  <a:pt x="4382608" y="1152010"/>
                </a:lnTo>
                <a:lnTo>
                  <a:pt x="4332665" y="1149904"/>
                </a:lnTo>
                <a:lnTo>
                  <a:pt x="4282727" y="1147149"/>
                </a:lnTo>
                <a:lnTo>
                  <a:pt x="4232812" y="1143761"/>
                </a:lnTo>
                <a:lnTo>
                  <a:pt x="4182937" y="1139755"/>
                </a:lnTo>
                <a:lnTo>
                  <a:pt x="4133120" y="1135146"/>
                </a:lnTo>
                <a:lnTo>
                  <a:pt x="4083377" y="1129952"/>
                </a:lnTo>
                <a:lnTo>
                  <a:pt x="4033726" y="1124187"/>
                </a:lnTo>
                <a:lnTo>
                  <a:pt x="3984185" y="1117867"/>
                </a:lnTo>
                <a:lnTo>
                  <a:pt x="3934771" y="1111008"/>
                </a:lnTo>
                <a:lnTo>
                  <a:pt x="3885501" y="1103625"/>
                </a:lnTo>
                <a:lnTo>
                  <a:pt x="3836392" y="1095735"/>
                </a:lnTo>
                <a:lnTo>
                  <a:pt x="3787462" y="1087353"/>
                </a:lnTo>
                <a:lnTo>
                  <a:pt x="3738728" y="1078495"/>
                </a:lnTo>
                <a:lnTo>
                  <a:pt x="3690207" y="1069176"/>
                </a:lnTo>
                <a:lnTo>
                  <a:pt x="3641689" y="1059499"/>
                </a:lnTo>
                <a:lnTo>
                  <a:pt x="3593085" y="1049496"/>
                </a:lnTo>
                <a:lnTo>
                  <a:pt x="3544403" y="1039234"/>
                </a:lnTo>
                <a:lnTo>
                  <a:pt x="3495649" y="1028779"/>
                </a:lnTo>
                <a:lnTo>
                  <a:pt x="3349035" y="996941"/>
                </a:lnTo>
                <a:lnTo>
                  <a:pt x="3300070" y="986396"/>
                </a:lnTo>
                <a:lnTo>
                  <a:pt x="3251070" y="975997"/>
                </a:lnTo>
                <a:lnTo>
                  <a:pt x="3202041" y="965812"/>
                </a:lnTo>
                <a:lnTo>
                  <a:pt x="3152992" y="955909"/>
                </a:lnTo>
                <a:lnTo>
                  <a:pt x="3103930" y="946355"/>
                </a:lnTo>
                <a:lnTo>
                  <a:pt x="3054861" y="937218"/>
                </a:lnTo>
                <a:lnTo>
                  <a:pt x="3005793" y="928565"/>
                </a:lnTo>
                <a:lnTo>
                  <a:pt x="2956734" y="920465"/>
                </a:lnTo>
                <a:lnTo>
                  <a:pt x="2907689" y="912985"/>
                </a:lnTo>
                <a:lnTo>
                  <a:pt x="2858667" y="906192"/>
                </a:lnTo>
                <a:lnTo>
                  <a:pt x="2809675" y="900154"/>
                </a:lnTo>
                <a:lnTo>
                  <a:pt x="2760720" y="894939"/>
                </a:lnTo>
                <a:lnTo>
                  <a:pt x="2711809" y="890614"/>
                </a:lnTo>
                <a:lnTo>
                  <a:pt x="2662948" y="887248"/>
                </a:lnTo>
                <a:lnTo>
                  <a:pt x="2614147" y="884907"/>
                </a:lnTo>
                <a:lnTo>
                  <a:pt x="2565411" y="883659"/>
                </a:lnTo>
                <a:lnTo>
                  <a:pt x="2516748" y="883572"/>
                </a:lnTo>
                <a:lnTo>
                  <a:pt x="2468165" y="884714"/>
                </a:lnTo>
                <a:lnTo>
                  <a:pt x="2419669" y="887152"/>
                </a:lnTo>
                <a:lnTo>
                  <a:pt x="2371268" y="890954"/>
                </a:lnTo>
                <a:lnTo>
                  <a:pt x="2322968" y="896187"/>
                </a:lnTo>
                <a:lnTo>
                  <a:pt x="2274777" y="902919"/>
                </a:lnTo>
                <a:lnTo>
                  <a:pt x="2226702" y="911219"/>
                </a:lnTo>
                <a:lnTo>
                  <a:pt x="2178750" y="921152"/>
                </a:lnTo>
                <a:lnTo>
                  <a:pt x="2130928" y="932788"/>
                </a:lnTo>
                <a:lnTo>
                  <a:pt x="2084065" y="945997"/>
                </a:lnTo>
                <a:lnTo>
                  <a:pt x="2037942" y="960758"/>
                </a:lnTo>
                <a:lnTo>
                  <a:pt x="1992552" y="977031"/>
                </a:lnTo>
                <a:lnTo>
                  <a:pt x="1947889" y="994772"/>
                </a:lnTo>
                <a:lnTo>
                  <a:pt x="1903947" y="1013940"/>
                </a:lnTo>
                <a:lnTo>
                  <a:pt x="1860720" y="1034492"/>
                </a:lnTo>
                <a:lnTo>
                  <a:pt x="1818201" y="1056387"/>
                </a:lnTo>
                <a:lnTo>
                  <a:pt x="1776384" y="1079582"/>
                </a:lnTo>
                <a:lnTo>
                  <a:pt x="1735262" y="1104035"/>
                </a:lnTo>
                <a:lnTo>
                  <a:pt x="1694829" y="1129704"/>
                </a:lnTo>
                <a:lnTo>
                  <a:pt x="1655079" y="1156546"/>
                </a:lnTo>
                <a:lnTo>
                  <a:pt x="1616006" y="1184521"/>
                </a:lnTo>
                <a:lnTo>
                  <a:pt x="1577602" y="1213585"/>
                </a:lnTo>
                <a:lnTo>
                  <a:pt x="1539862" y="1243697"/>
                </a:lnTo>
                <a:lnTo>
                  <a:pt x="1502780" y="1274814"/>
                </a:lnTo>
                <a:lnTo>
                  <a:pt x="1466348" y="1306894"/>
                </a:lnTo>
                <a:lnTo>
                  <a:pt x="1430561" y="1339896"/>
                </a:lnTo>
                <a:lnTo>
                  <a:pt x="1395412" y="1373776"/>
                </a:lnTo>
                <a:lnTo>
                  <a:pt x="1360895" y="1408493"/>
                </a:lnTo>
                <a:lnTo>
                  <a:pt x="1327004" y="1444005"/>
                </a:lnTo>
                <a:lnTo>
                  <a:pt x="1293731" y="1480270"/>
                </a:lnTo>
                <a:lnTo>
                  <a:pt x="1261072" y="1517245"/>
                </a:lnTo>
                <a:lnTo>
                  <a:pt x="1229019" y="1554888"/>
                </a:lnTo>
                <a:lnTo>
                  <a:pt x="1197566" y="1593158"/>
                </a:lnTo>
                <a:lnTo>
                  <a:pt x="1166707" y="1632012"/>
                </a:lnTo>
                <a:lnTo>
                  <a:pt x="1136435" y="1671408"/>
                </a:lnTo>
                <a:lnTo>
                  <a:pt x="1106744" y="1711303"/>
                </a:lnTo>
                <a:lnTo>
                  <a:pt x="1077627" y="1751657"/>
                </a:lnTo>
                <a:lnTo>
                  <a:pt x="1049079" y="1792426"/>
                </a:lnTo>
                <a:lnTo>
                  <a:pt x="1021093" y="1833569"/>
                </a:lnTo>
                <a:lnTo>
                  <a:pt x="993663" y="1875043"/>
                </a:lnTo>
                <a:lnTo>
                  <a:pt x="966781" y="1916806"/>
                </a:lnTo>
                <a:lnTo>
                  <a:pt x="940443" y="1958816"/>
                </a:lnTo>
                <a:lnTo>
                  <a:pt x="914641" y="2001032"/>
                </a:lnTo>
                <a:lnTo>
                  <a:pt x="889369" y="2043410"/>
                </a:lnTo>
                <a:lnTo>
                  <a:pt x="864621" y="2085909"/>
                </a:lnTo>
                <a:lnTo>
                  <a:pt x="840390" y="2128487"/>
                </a:lnTo>
                <a:lnTo>
                  <a:pt x="544392" y="2665478"/>
                </a:lnTo>
                <a:lnTo>
                  <a:pt x="473785" y="2790540"/>
                </a:lnTo>
                <a:lnTo>
                  <a:pt x="425873" y="2873540"/>
                </a:lnTo>
                <a:lnTo>
                  <a:pt x="377174" y="2956049"/>
                </a:lnTo>
                <a:lnTo>
                  <a:pt x="352500" y="2997069"/>
                </a:lnTo>
                <a:lnTo>
                  <a:pt x="327593" y="3037905"/>
                </a:lnTo>
                <a:lnTo>
                  <a:pt x="302441" y="3078536"/>
                </a:lnTo>
                <a:lnTo>
                  <a:pt x="277032" y="3118943"/>
                </a:lnTo>
                <a:lnTo>
                  <a:pt x="251354" y="3159104"/>
                </a:lnTo>
                <a:lnTo>
                  <a:pt x="225394" y="3199000"/>
                </a:lnTo>
                <a:lnTo>
                  <a:pt x="199142" y="3238610"/>
                </a:lnTo>
                <a:lnTo>
                  <a:pt x="172584" y="3277913"/>
                </a:lnTo>
                <a:lnTo>
                  <a:pt x="145709" y="3316890"/>
                </a:lnTo>
                <a:lnTo>
                  <a:pt x="118504" y="3355519"/>
                </a:lnTo>
                <a:lnTo>
                  <a:pt x="90958" y="3393780"/>
                </a:lnTo>
                <a:lnTo>
                  <a:pt x="63058" y="3431653"/>
                </a:lnTo>
                <a:lnTo>
                  <a:pt x="34793" y="3469118"/>
                </a:lnTo>
                <a:lnTo>
                  <a:pt x="6149" y="3506153"/>
                </a:lnTo>
                <a:lnTo>
                  <a:pt x="0" y="3513903"/>
                </a:lnTo>
                <a:close/>
              </a:path>
            </a:pathLst>
          </a:custGeom>
          <a:solidFill>
            <a:srgbClr val="FFC8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2632"/>
            <a:ext cx="18287999" cy="81629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6847" rIns="0" bIns="0" rtlCol="0">
            <a:spAutoFit/>
          </a:bodyPr>
          <a:lstStyle/>
          <a:p>
            <a:pPr marL="102552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C8B3"/>
                </a:solidFill>
              </a:rPr>
              <a:t>ATENÇÃO: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49" y="3874662"/>
            <a:ext cx="180975" cy="1809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49" y="4617612"/>
            <a:ext cx="180975" cy="1809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49" y="5360562"/>
            <a:ext cx="180975" cy="1809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4949" y="9075311"/>
            <a:ext cx="180975" cy="1809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935" marR="852805">
              <a:lnSpc>
                <a:spcPct val="116100"/>
              </a:lnSpc>
              <a:spcBef>
                <a:spcPts val="95"/>
              </a:spcBef>
            </a:pPr>
            <a:r>
              <a:rPr dirty="0"/>
              <a:t>Aplicação</a:t>
            </a:r>
            <a:r>
              <a:rPr spc="-185" dirty="0"/>
              <a:t> </a:t>
            </a:r>
            <a:r>
              <a:rPr spc="-10" dirty="0"/>
              <a:t>adequada</a:t>
            </a:r>
            <a:r>
              <a:rPr spc="-185" dirty="0"/>
              <a:t> </a:t>
            </a:r>
            <a:r>
              <a:rPr dirty="0"/>
              <a:t>da</a:t>
            </a:r>
            <a:r>
              <a:rPr spc="-185" dirty="0"/>
              <a:t> </a:t>
            </a:r>
            <a:r>
              <a:rPr spc="-10" dirty="0"/>
              <a:t>insulina Monitoramento</a:t>
            </a:r>
          </a:p>
          <a:p>
            <a:pPr marR="3206750" algn="ctr">
              <a:lnSpc>
                <a:spcPct val="100000"/>
              </a:lnSpc>
              <a:spcBef>
                <a:spcPts val="810"/>
              </a:spcBef>
            </a:pPr>
            <a:r>
              <a:rPr spc="-85" dirty="0"/>
              <a:t>Exames</a:t>
            </a:r>
            <a:r>
              <a:rPr spc="-155" dirty="0"/>
              <a:t> </a:t>
            </a:r>
            <a:r>
              <a:rPr dirty="0"/>
              <a:t>de</a:t>
            </a:r>
            <a:r>
              <a:rPr spc="-155" dirty="0"/>
              <a:t> </a:t>
            </a:r>
            <a:r>
              <a:rPr spc="-10" dirty="0"/>
              <a:t>controle:</a:t>
            </a:r>
          </a:p>
          <a:p>
            <a:pPr marL="363220" marR="3311525" indent="-363220" algn="ctr">
              <a:lnSpc>
                <a:spcPct val="100000"/>
              </a:lnSpc>
              <a:spcBef>
                <a:spcPts val="810"/>
              </a:spcBef>
              <a:buChar char="-"/>
              <a:tabLst>
                <a:tab pos="363220" algn="l"/>
              </a:tabLst>
            </a:pPr>
            <a:r>
              <a:rPr spc="-484" dirty="0"/>
              <a:t>GJ</a:t>
            </a:r>
            <a:r>
              <a:rPr spc="-85" dirty="0"/>
              <a:t> </a:t>
            </a:r>
            <a:r>
              <a:rPr dirty="0"/>
              <a:t>e</a:t>
            </a:r>
            <a:r>
              <a:rPr spc="-130" dirty="0"/>
              <a:t> </a:t>
            </a:r>
            <a:r>
              <a:rPr spc="100" dirty="0"/>
              <a:t>HbA1c</a:t>
            </a:r>
            <a:r>
              <a:rPr spc="-105" dirty="0"/>
              <a:t> </a:t>
            </a:r>
            <a:r>
              <a:rPr dirty="0"/>
              <a:t>=</a:t>
            </a:r>
            <a:r>
              <a:rPr spc="-105" dirty="0"/>
              <a:t> </a:t>
            </a:r>
            <a:r>
              <a:rPr spc="-10" dirty="0"/>
              <a:t>2x/ano</a:t>
            </a:r>
          </a:p>
          <a:p>
            <a:pPr marL="375920" indent="-363220">
              <a:lnSpc>
                <a:spcPct val="100000"/>
              </a:lnSpc>
              <a:spcBef>
                <a:spcPts val="810"/>
              </a:spcBef>
              <a:buChar char="-"/>
              <a:tabLst>
                <a:tab pos="375920" algn="l"/>
              </a:tabLst>
            </a:pPr>
            <a:r>
              <a:rPr dirty="0"/>
              <a:t>Perfil</a:t>
            </a:r>
            <a:r>
              <a:rPr spc="-95" dirty="0"/>
              <a:t> </a:t>
            </a:r>
            <a:r>
              <a:rPr spc="-20" dirty="0"/>
              <a:t>lipídico,</a:t>
            </a:r>
            <a:r>
              <a:rPr spc="-95" dirty="0"/>
              <a:t> </a:t>
            </a:r>
            <a:r>
              <a:rPr spc="-25" dirty="0"/>
              <a:t>cr,</a:t>
            </a:r>
            <a:r>
              <a:rPr spc="-95" dirty="0"/>
              <a:t> </a:t>
            </a:r>
            <a:r>
              <a:rPr dirty="0"/>
              <a:t>Vit.</a:t>
            </a:r>
            <a:r>
              <a:rPr spc="-90" dirty="0"/>
              <a:t> </a:t>
            </a:r>
            <a:r>
              <a:rPr spc="114" dirty="0"/>
              <a:t>B12</a:t>
            </a:r>
            <a:r>
              <a:rPr spc="-95" dirty="0"/>
              <a:t> </a:t>
            </a:r>
            <a:r>
              <a:rPr dirty="0"/>
              <a:t>=</a:t>
            </a:r>
            <a:r>
              <a:rPr spc="-95" dirty="0"/>
              <a:t> </a:t>
            </a:r>
            <a:r>
              <a:rPr spc="-10" dirty="0"/>
              <a:t>1x/ano</a:t>
            </a:r>
          </a:p>
          <a:p>
            <a:pPr marL="375920" indent="-363220">
              <a:lnSpc>
                <a:spcPct val="100000"/>
              </a:lnSpc>
              <a:spcBef>
                <a:spcPts val="810"/>
              </a:spcBef>
              <a:buChar char="-"/>
              <a:tabLst>
                <a:tab pos="375920" algn="l"/>
              </a:tabLst>
            </a:pPr>
            <a:r>
              <a:rPr dirty="0"/>
              <a:t>Albuminuria</a:t>
            </a:r>
            <a:r>
              <a:rPr spc="160" dirty="0"/>
              <a:t> </a:t>
            </a:r>
            <a:r>
              <a:rPr dirty="0"/>
              <a:t>=</a:t>
            </a:r>
            <a:r>
              <a:rPr spc="165" dirty="0"/>
              <a:t> </a:t>
            </a:r>
            <a:r>
              <a:rPr spc="-10" dirty="0"/>
              <a:t>1x/ano</a:t>
            </a:r>
          </a:p>
          <a:p>
            <a:pPr marL="375920" indent="-363220">
              <a:lnSpc>
                <a:spcPct val="100000"/>
              </a:lnSpc>
              <a:spcBef>
                <a:spcPts val="810"/>
              </a:spcBef>
              <a:buChar char="-"/>
              <a:tabLst>
                <a:tab pos="375920" algn="l"/>
              </a:tabLst>
            </a:pPr>
            <a:r>
              <a:rPr spc="-25" dirty="0"/>
              <a:t>Fundoscopia</a:t>
            </a:r>
            <a:r>
              <a:rPr spc="-110" dirty="0"/>
              <a:t> </a:t>
            </a:r>
            <a:r>
              <a:rPr dirty="0"/>
              <a:t>=</a:t>
            </a:r>
            <a:r>
              <a:rPr spc="-110" dirty="0"/>
              <a:t> </a:t>
            </a:r>
            <a:r>
              <a:rPr spc="-10" dirty="0"/>
              <a:t>1x/ano</a:t>
            </a:r>
          </a:p>
          <a:p>
            <a:pPr marL="368935" marR="5080">
              <a:lnSpc>
                <a:spcPts val="5850"/>
              </a:lnSpc>
              <a:spcBef>
                <a:spcPts val="130"/>
              </a:spcBef>
            </a:pPr>
            <a:r>
              <a:rPr dirty="0"/>
              <a:t>Avaliação</a:t>
            </a:r>
            <a:r>
              <a:rPr spc="-175" dirty="0"/>
              <a:t> </a:t>
            </a:r>
            <a:r>
              <a:rPr dirty="0"/>
              <a:t>dos</a:t>
            </a:r>
            <a:r>
              <a:rPr spc="-170" dirty="0"/>
              <a:t> </a:t>
            </a:r>
            <a:r>
              <a:rPr dirty="0"/>
              <a:t>pés</a:t>
            </a:r>
            <a:r>
              <a:rPr spc="-170" dirty="0"/>
              <a:t> </a:t>
            </a:r>
            <a:r>
              <a:rPr dirty="0"/>
              <a:t>=</a:t>
            </a:r>
            <a:r>
              <a:rPr spc="-170" dirty="0"/>
              <a:t> </a:t>
            </a:r>
            <a:r>
              <a:rPr dirty="0"/>
              <a:t>ao</a:t>
            </a:r>
            <a:r>
              <a:rPr spc="-170" dirty="0"/>
              <a:t> </a:t>
            </a:r>
            <a:r>
              <a:rPr spc="-10" dirty="0"/>
              <a:t>diagnóstico </a:t>
            </a:r>
            <a:r>
              <a:rPr dirty="0"/>
              <a:t>e</a:t>
            </a:r>
            <a:r>
              <a:rPr spc="-229" dirty="0"/>
              <a:t> </a:t>
            </a:r>
            <a:r>
              <a:rPr spc="-10" dirty="0"/>
              <a:t>anual.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4356" y="0"/>
            <a:ext cx="8733644" cy="102870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0"/>
            <a:ext cx="6687820" cy="3688715"/>
          </a:xfrm>
          <a:custGeom>
            <a:avLst/>
            <a:gdLst/>
            <a:ahLst/>
            <a:cxnLst/>
            <a:rect l="l" t="t" r="r" b="b"/>
            <a:pathLst>
              <a:path w="6687820" h="3688715">
                <a:moveTo>
                  <a:pt x="0" y="3688098"/>
                </a:moveTo>
                <a:lnTo>
                  <a:pt x="0" y="0"/>
                </a:lnTo>
                <a:lnTo>
                  <a:pt x="6687411" y="0"/>
                </a:lnTo>
                <a:lnTo>
                  <a:pt x="6675323" y="25636"/>
                </a:lnTo>
                <a:lnTo>
                  <a:pt x="6653368" y="69394"/>
                </a:lnTo>
                <a:lnTo>
                  <a:pt x="6630356" y="112586"/>
                </a:lnTo>
                <a:lnTo>
                  <a:pt x="6606297" y="155183"/>
                </a:lnTo>
                <a:lnTo>
                  <a:pt x="6581202" y="197155"/>
                </a:lnTo>
                <a:lnTo>
                  <a:pt x="6555081" y="238473"/>
                </a:lnTo>
                <a:lnTo>
                  <a:pt x="6527944" y="279109"/>
                </a:lnTo>
                <a:lnTo>
                  <a:pt x="6499803" y="319034"/>
                </a:lnTo>
                <a:lnTo>
                  <a:pt x="6470667" y="358218"/>
                </a:lnTo>
                <a:lnTo>
                  <a:pt x="6440547" y="396632"/>
                </a:lnTo>
                <a:lnTo>
                  <a:pt x="6409453" y="434247"/>
                </a:lnTo>
                <a:lnTo>
                  <a:pt x="6377395" y="471035"/>
                </a:lnTo>
                <a:lnTo>
                  <a:pt x="6344385" y="506966"/>
                </a:lnTo>
                <a:lnTo>
                  <a:pt x="6310432" y="542010"/>
                </a:lnTo>
                <a:lnTo>
                  <a:pt x="6275547" y="576140"/>
                </a:lnTo>
                <a:lnTo>
                  <a:pt x="6239740" y="609326"/>
                </a:lnTo>
                <a:lnTo>
                  <a:pt x="6203022" y="641539"/>
                </a:lnTo>
                <a:lnTo>
                  <a:pt x="6165403" y="672750"/>
                </a:lnTo>
                <a:lnTo>
                  <a:pt x="6126893" y="702929"/>
                </a:lnTo>
                <a:lnTo>
                  <a:pt x="6087503" y="732049"/>
                </a:lnTo>
                <a:lnTo>
                  <a:pt x="6047110" y="760184"/>
                </a:lnTo>
                <a:lnTo>
                  <a:pt x="6006151" y="787151"/>
                </a:lnTo>
                <a:lnTo>
                  <a:pt x="5964642" y="812967"/>
                </a:lnTo>
                <a:lnTo>
                  <a:pt x="5922600" y="837645"/>
                </a:lnTo>
                <a:lnTo>
                  <a:pt x="5880044" y="861203"/>
                </a:lnTo>
                <a:lnTo>
                  <a:pt x="5836990" y="883656"/>
                </a:lnTo>
                <a:lnTo>
                  <a:pt x="5793456" y="905020"/>
                </a:lnTo>
                <a:lnTo>
                  <a:pt x="5749460" y="925310"/>
                </a:lnTo>
                <a:lnTo>
                  <a:pt x="5705018" y="944542"/>
                </a:lnTo>
                <a:lnTo>
                  <a:pt x="5660147" y="962732"/>
                </a:lnTo>
                <a:lnTo>
                  <a:pt x="5614866" y="979896"/>
                </a:lnTo>
                <a:lnTo>
                  <a:pt x="5569192" y="996049"/>
                </a:lnTo>
                <a:lnTo>
                  <a:pt x="5523141" y="1011207"/>
                </a:lnTo>
                <a:lnTo>
                  <a:pt x="5476732" y="1025385"/>
                </a:lnTo>
                <a:lnTo>
                  <a:pt x="5429981" y="1038600"/>
                </a:lnTo>
                <a:lnTo>
                  <a:pt x="5382906" y="1050868"/>
                </a:lnTo>
                <a:lnTo>
                  <a:pt x="5335525" y="1062203"/>
                </a:lnTo>
                <a:lnTo>
                  <a:pt x="5287854" y="1072622"/>
                </a:lnTo>
                <a:lnTo>
                  <a:pt x="5239911" y="1082140"/>
                </a:lnTo>
                <a:lnTo>
                  <a:pt x="5191713" y="1090773"/>
                </a:lnTo>
                <a:lnTo>
                  <a:pt x="5143278" y="1098537"/>
                </a:lnTo>
                <a:lnTo>
                  <a:pt x="5094622" y="1105447"/>
                </a:lnTo>
                <a:lnTo>
                  <a:pt x="5045764" y="1111520"/>
                </a:lnTo>
                <a:lnTo>
                  <a:pt x="4996721" y="1116770"/>
                </a:lnTo>
                <a:lnTo>
                  <a:pt x="4947510" y="1121214"/>
                </a:lnTo>
                <a:lnTo>
                  <a:pt x="4898148" y="1124868"/>
                </a:lnTo>
                <a:lnTo>
                  <a:pt x="4848653" y="1127746"/>
                </a:lnTo>
                <a:lnTo>
                  <a:pt x="4799041" y="1129866"/>
                </a:lnTo>
                <a:lnTo>
                  <a:pt x="4749331" y="1131242"/>
                </a:lnTo>
                <a:lnTo>
                  <a:pt x="4699540" y="1131890"/>
                </a:lnTo>
                <a:lnTo>
                  <a:pt x="4649685" y="1131826"/>
                </a:lnTo>
                <a:lnTo>
                  <a:pt x="4599783" y="1131066"/>
                </a:lnTo>
                <a:lnTo>
                  <a:pt x="4549852" y="1129625"/>
                </a:lnTo>
                <a:lnTo>
                  <a:pt x="4499909" y="1127519"/>
                </a:lnTo>
                <a:lnTo>
                  <a:pt x="4449971" y="1124764"/>
                </a:lnTo>
                <a:lnTo>
                  <a:pt x="4400056" y="1121376"/>
                </a:lnTo>
                <a:lnTo>
                  <a:pt x="4350181" y="1117369"/>
                </a:lnTo>
                <a:lnTo>
                  <a:pt x="4300364" y="1112761"/>
                </a:lnTo>
                <a:lnTo>
                  <a:pt x="4250621" y="1107567"/>
                </a:lnTo>
                <a:lnTo>
                  <a:pt x="4200970" y="1101802"/>
                </a:lnTo>
                <a:lnTo>
                  <a:pt x="4151429" y="1095482"/>
                </a:lnTo>
                <a:lnTo>
                  <a:pt x="4102015" y="1088623"/>
                </a:lnTo>
                <a:lnTo>
                  <a:pt x="4052745" y="1081240"/>
                </a:lnTo>
                <a:lnTo>
                  <a:pt x="4003636" y="1073350"/>
                </a:lnTo>
                <a:lnTo>
                  <a:pt x="3954706" y="1064968"/>
                </a:lnTo>
                <a:lnTo>
                  <a:pt x="3905972" y="1056109"/>
                </a:lnTo>
                <a:lnTo>
                  <a:pt x="3857451" y="1046790"/>
                </a:lnTo>
                <a:lnTo>
                  <a:pt x="3808933" y="1037114"/>
                </a:lnTo>
                <a:lnTo>
                  <a:pt x="3760329" y="1027111"/>
                </a:lnTo>
                <a:lnTo>
                  <a:pt x="3711647" y="1016848"/>
                </a:lnTo>
                <a:lnTo>
                  <a:pt x="3662893" y="1006394"/>
                </a:lnTo>
                <a:lnTo>
                  <a:pt x="3516280" y="974556"/>
                </a:lnTo>
                <a:lnTo>
                  <a:pt x="3467314" y="964011"/>
                </a:lnTo>
                <a:lnTo>
                  <a:pt x="3418314" y="953612"/>
                </a:lnTo>
                <a:lnTo>
                  <a:pt x="3369285" y="943427"/>
                </a:lnTo>
                <a:lnTo>
                  <a:pt x="3320236" y="933524"/>
                </a:lnTo>
                <a:lnTo>
                  <a:pt x="3271174" y="923970"/>
                </a:lnTo>
                <a:lnTo>
                  <a:pt x="3222105" y="914833"/>
                </a:lnTo>
                <a:lnTo>
                  <a:pt x="3173037" y="906180"/>
                </a:lnTo>
                <a:lnTo>
                  <a:pt x="3123978" y="898080"/>
                </a:lnTo>
                <a:lnTo>
                  <a:pt x="3074933" y="890600"/>
                </a:lnTo>
                <a:lnTo>
                  <a:pt x="3025911" y="883807"/>
                </a:lnTo>
                <a:lnTo>
                  <a:pt x="2976919" y="877769"/>
                </a:lnTo>
                <a:lnTo>
                  <a:pt x="2927964" y="872554"/>
                </a:lnTo>
                <a:lnTo>
                  <a:pt x="2879053" y="868229"/>
                </a:lnTo>
                <a:lnTo>
                  <a:pt x="2830193" y="864862"/>
                </a:lnTo>
                <a:lnTo>
                  <a:pt x="2781391" y="862521"/>
                </a:lnTo>
                <a:lnTo>
                  <a:pt x="2732655" y="861274"/>
                </a:lnTo>
                <a:lnTo>
                  <a:pt x="2683992" y="861187"/>
                </a:lnTo>
                <a:lnTo>
                  <a:pt x="2635409" y="862329"/>
                </a:lnTo>
                <a:lnTo>
                  <a:pt x="2586913" y="864767"/>
                </a:lnTo>
                <a:lnTo>
                  <a:pt x="2538512" y="868569"/>
                </a:lnTo>
                <a:lnTo>
                  <a:pt x="2490212" y="873802"/>
                </a:lnTo>
                <a:lnTo>
                  <a:pt x="2442021" y="880534"/>
                </a:lnTo>
                <a:lnTo>
                  <a:pt x="2393946" y="888834"/>
                </a:lnTo>
                <a:lnTo>
                  <a:pt x="2345994" y="898767"/>
                </a:lnTo>
                <a:lnTo>
                  <a:pt x="2298173" y="910403"/>
                </a:lnTo>
                <a:lnTo>
                  <a:pt x="2251309" y="923611"/>
                </a:lnTo>
                <a:lnTo>
                  <a:pt x="2205186" y="938373"/>
                </a:lnTo>
                <a:lnTo>
                  <a:pt x="2159796" y="954646"/>
                </a:lnTo>
                <a:lnTo>
                  <a:pt x="2115133" y="972387"/>
                </a:lnTo>
                <a:lnTo>
                  <a:pt x="2071191" y="991555"/>
                </a:lnTo>
                <a:lnTo>
                  <a:pt x="2027964" y="1012107"/>
                </a:lnTo>
                <a:lnTo>
                  <a:pt x="1985445" y="1034002"/>
                </a:lnTo>
                <a:lnTo>
                  <a:pt x="1943628" y="1057197"/>
                </a:lnTo>
                <a:lnTo>
                  <a:pt x="1902506" y="1081650"/>
                </a:lnTo>
                <a:lnTo>
                  <a:pt x="1862073" y="1107319"/>
                </a:lnTo>
                <a:lnTo>
                  <a:pt x="1822323" y="1134161"/>
                </a:lnTo>
                <a:lnTo>
                  <a:pt x="1783250" y="1162136"/>
                </a:lnTo>
                <a:lnTo>
                  <a:pt x="1744846" y="1191200"/>
                </a:lnTo>
                <a:lnTo>
                  <a:pt x="1707106" y="1221312"/>
                </a:lnTo>
                <a:lnTo>
                  <a:pt x="1670024" y="1252429"/>
                </a:lnTo>
                <a:lnTo>
                  <a:pt x="1633592" y="1284509"/>
                </a:lnTo>
                <a:lnTo>
                  <a:pt x="1597805" y="1317510"/>
                </a:lnTo>
                <a:lnTo>
                  <a:pt x="1562656" y="1351391"/>
                </a:lnTo>
                <a:lnTo>
                  <a:pt x="1528139" y="1386108"/>
                </a:lnTo>
                <a:lnTo>
                  <a:pt x="1494248" y="1421620"/>
                </a:lnTo>
                <a:lnTo>
                  <a:pt x="1460976" y="1457885"/>
                </a:lnTo>
                <a:lnTo>
                  <a:pt x="1428316" y="1494860"/>
                </a:lnTo>
                <a:lnTo>
                  <a:pt x="1396263" y="1532503"/>
                </a:lnTo>
                <a:lnTo>
                  <a:pt x="1364810" y="1570773"/>
                </a:lnTo>
                <a:lnTo>
                  <a:pt x="1333951" y="1609627"/>
                </a:lnTo>
                <a:lnTo>
                  <a:pt x="1303679" y="1649023"/>
                </a:lnTo>
                <a:lnTo>
                  <a:pt x="1273988" y="1688918"/>
                </a:lnTo>
                <a:lnTo>
                  <a:pt x="1244871" y="1729272"/>
                </a:lnTo>
                <a:lnTo>
                  <a:pt x="1216323" y="1770041"/>
                </a:lnTo>
                <a:lnTo>
                  <a:pt x="1188337" y="1811184"/>
                </a:lnTo>
                <a:lnTo>
                  <a:pt x="1160907" y="1852658"/>
                </a:lnTo>
                <a:lnTo>
                  <a:pt x="1134025" y="1894421"/>
                </a:lnTo>
                <a:lnTo>
                  <a:pt x="1107687" y="1936431"/>
                </a:lnTo>
                <a:lnTo>
                  <a:pt x="1081885" y="1978647"/>
                </a:lnTo>
                <a:lnTo>
                  <a:pt x="1056613" y="2021025"/>
                </a:lnTo>
                <a:lnTo>
                  <a:pt x="1031865" y="2063524"/>
                </a:lnTo>
                <a:lnTo>
                  <a:pt x="1007634" y="2106102"/>
                </a:lnTo>
                <a:lnTo>
                  <a:pt x="711636" y="2643092"/>
                </a:lnTo>
                <a:lnTo>
                  <a:pt x="641029" y="2768155"/>
                </a:lnTo>
                <a:lnTo>
                  <a:pt x="593117" y="2851155"/>
                </a:lnTo>
                <a:lnTo>
                  <a:pt x="544418" y="2933664"/>
                </a:lnTo>
                <a:lnTo>
                  <a:pt x="519744" y="2974684"/>
                </a:lnTo>
                <a:lnTo>
                  <a:pt x="494837" y="3015520"/>
                </a:lnTo>
                <a:lnTo>
                  <a:pt x="469685" y="3056151"/>
                </a:lnTo>
                <a:lnTo>
                  <a:pt x="444276" y="3096558"/>
                </a:lnTo>
                <a:lnTo>
                  <a:pt x="418598" y="3136719"/>
                </a:lnTo>
                <a:lnTo>
                  <a:pt x="392638" y="3176615"/>
                </a:lnTo>
                <a:lnTo>
                  <a:pt x="366386" y="3216225"/>
                </a:lnTo>
                <a:lnTo>
                  <a:pt x="339828" y="3255528"/>
                </a:lnTo>
                <a:lnTo>
                  <a:pt x="312953" y="3294505"/>
                </a:lnTo>
                <a:lnTo>
                  <a:pt x="285748" y="3333134"/>
                </a:lnTo>
                <a:lnTo>
                  <a:pt x="258202" y="3371395"/>
                </a:lnTo>
                <a:lnTo>
                  <a:pt x="230302" y="3409268"/>
                </a:lnTo>
                <a:lnTo>
                  <a:pt x="202037" y="3446733"/>
                </a:lnTo>
                <a:lnTo>
                  <a:pt x="173393" y="3483768"/>
                </a:lnTo>
                <a:lnTo>
                  <a:pt x="144360" y="3520354"/>
                </a:lnTo>
                <a:lnTo>
                  <a:pt x="114924" y="3556471"/>
                </a:lnTo>
                <a:lnTo>
                  <a:pt x="85075" y="3592097"/>
                </a:lnTo>
                <a:lnTo>
                  <a:pt x="54799" y="3627212"/>
                </a:lnTo>
                <a:lnTo>
                  <a:pt x="24085" y="3661796"/>
                </a:lnTo>
                <a:lnTo>
                  <a:pt x="0" y="3688098"/>
                </a:lnTo>
                <a:close/>
              </a:path>
            </a:pathLst>
          </a:custGeom>
          <a:solidFill>
            <a:srgbClr val="FFC8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0002" y="83879"/>
            <a:ext cx="10525124" cy="101155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841" y="0"/>
            <a:ext cx="14297024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375" y="0"/>
            <a:ext cx="771524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1998" rIns="0" bIns="0" rtlCol="0">
            <a:spAutoFit/>
          </a:bodyPr>
          <a:lstStyle/>
          <a:p>
            <a:pPr marL="59220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OBRIGADA!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4301029" y="3470862"/>
              <a:ext cx="9686290" cy="4672330"/>
            </a:xfrm>
            <a:custGeom>
              <a:avLst/>
              <a:gdLst/>
              <a:ahLst/>
              <a:cxnLst/>
              <a:rect l="l" t="t" r="r" b="b"/>
              <a:pathLst>
                <a:path w="9686290" h="4672330">
                  <a:moveTo>
                    <a:pt x="9571639" y="4671774"/>
                  </a:moveTo>
                  <a:lnTo>
                    <a:pt x="114299" y="4671774"/>
                  </a:lnTo>
                  <a:lnTo>
                    <a:pt x="91897" y="4669557"/>
                  </a:lnTo>
                  <a:lnTo>
                    <a:pt x="50886" y="4652570"/>
                  </a:lnTo>
                  <a:lnTo>
                    <a:pt x="19203" y="4620888"/>
                  </a:lnTo>
                  <a:lnTo>
                    <a:pt x="2216" y="4579877"/>
                  </a:lnTo>
                  <a:lnTo>
                    <a:pt x="0" y="4557474"/>
                  </a:lnTo>
                  <a:lnTo>
                    <a:pt x="0" y="114299"/>
                  </a:lnTo>
                  <a:lnTo>
                    <a:pt x="8700" y="70559"/>
                  </a:lnTo>
                  <a:lnTo>
                    <a:pt x="33477" y="33477"/>
                  </a:lnTo>
                  <a:lnTo>
                    <a:pt x="70559" y="8700"/>
                  </a:lnTo>
                  <a:lnTo>
                    <a:pt x="114299" y="0"/>
                  </a:lnTo>
                  <a:lnTo>
                    <a:pt x="9571639" y="0"/>
                  </a:lnTo>
                  <a:lnTo>
                    <a:pt x="9615380" y="8700"/>
                  </a:lnTo>
                  <a:lnTo>
                    <a:pt x="9652462" y="33477"/>
                  </a:lnTo>
                  <a:lnTo>
                    <a:pt x="9677239" y="70559"/>
                  </a:lnTo>
                  <a:lnTo>
                    <a:pt x="9685939" y="114299"/>
                  </a:lnTo>
                  <a:lnTo>
                    <a:pt x="9685939" y="4557474"/>
                  </a:lnTo>
                  <a:lnTo>
                    <a:pt x="9677239" y="4601215"/>
                  </a:lnTo>
                  <a:lnTo>
                    <a:pt x="9652462" y="4638296"/>
                  </a:lnTo>
                  <a:lnTo>
                    <a:pt x="9615380" y="4663074"/>
                  </a:lnTo>
                  <a:lnTo>
                    <a:pt x="9571639" y="4671774"/>
                  </a:lnTo>
                  <a:close/>
                </a:path>
              </a:pathLst>
            </a:custGeom>
            <a:solidFill>
              <a:srgbClr val="A5D9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505575" cy="5233670"/>
            </a:xfrm>
            <a:custGeom>
              <a:avLst/>
              <a:gdLst/>
              <a:ahLst/>
              <a:cxnLst/>
              <a:rect l="l" t="t" r="r" b="b"/>
              <a:pathLst>
                <a:path w="6505575" h="5233670">
                  <a:moveTo>
                    <a:pt x="1382258" y="3885441"/>
                  </a:moveTo>
                  <a:lnTo>
                    <a:pt x="1360689" y="3938071"/>
                  </a:lnTo>
                  <a:lnTo>
                    <a:pt x="1339157" y="3989702"/>
                  </a:lnTo>
                  <a:lnTo>
                    <a:pt x="1342033" y="3982686"/>
                  </a:lnTo>
                  <a:lnTo>
                    <a:pt x="1304938" y="4068524"/>
                  </a:lnTo>
                  <a:lnTo>
                    <a:pt x="1284620" y="4113753"/>
                  </a:lnTo>
                  <a:lnTo>
                    <a:pt x="1263826" y="4158702"/>
                  </a:lnTo>
                  <a:lnTo>
                    <a:pt x="1242516" y="4203338"/>
                  </a:lnTo>
                  <a:lnTo>
                    <a:pt x="1220650" y="4247631"/>
                  </a:lnTo>
                  <a:lnTo>
                    <a:pt x="1198186" y="4291547"/>
                  </a:lnTo>
                  <a:lnTo>
                    <a:pt x="1175085" y="4335056"/>
                  </a:lnTo>
                  <a:lnTo>
                    <a:pt x="1151306" y="4378124"/>
                  </a:lnTo>
                  <a:lnTo>
                    <a:pt x="1126809" y="4420721"/>
                  </a:lnTo>
                  <a:lnTo>
                    <a:pt x="1101553" y="4462815"/>
                  </a:lnTo>
                  <a:lnTo>
                    <a:pt x="1075498" y="4504373"/>
                  </a:lnTo>
                  <a:lnTo>
                    <a:pt x="1048604" y="4545364"/>
                  </a:lnTo>
                  <a:lnTo>
                    <a:pt x="1020830" y="4585756"/>
                  </a:lnTo>
                  <a:lnTo>
                    <a:pt x="992135" y="4625516"/>
                  </a:lnTo>
                  <a:lnTo>
                    <a:pt x="962480" y="4664614"/>
                  </a:lnTo>
                  <a:lnTo>
                    <a:pt x="931824" y="4703017"/>
                  </a:lnTo>
                  <a:lnTo>
                    <a:pt x="900126" y="4740693"/>
                  </a:lnTo>
                  <a:lnTo>
                    <a:pt x="867347" y="4777611"/>
                  </a:lnTo>
                  <a:lnTo>
                    <a:pt x="833445" y="4813738"/>
                  </a:lnTo>
                  <a:lnTo>
                    <a:pt x="800453" y="4846769"/>
                  </a:lnTo>
                  <a:lnTo>
                    <a:pt x="766171" y="4878829"/>
                  </a:lnTo>
                  <a:lnTo>
                    <a:pt x="730662" y="4909870"/>
                  </a:lnTo>
                  <a:lnTo>
                    <a:pt x="693989" y="4939840"/>
                  </a:lnTo>
                  <a:lnTo>
                    <a:pt x="656215" y="4968690"/>
                  </a:lnTo>
                  <a:lnTo>
                    <a:pt x="617404" y="4996371"/>
                  </a:lnTo>
                  <a:lnTo>
                    <a:pt x="577618" y="5022832"/>
                  </a:lnTo>
                  <a:lnTo>
                    <a:pt x="536921" y="5048023"/>
                  </a:lnTo>
                  <a:lnTo>
                    <a:pt x="495375" y="5071895"/>
                  </a:lnTo>
                  <a:lnTo>
                    <a:pt x="453044" y="5094398"/>
                  </a:lnTo>
                  <a:lnTo>
                    <a:pt x="409991" y="5115482"/>
                  </a:lnTo>
                  <a:lnTo>
                    <a:pt x="366279" y="5135096"/>
                  </a:lnTo>
                  <a:lnTo>
                    <a:pt x="321971" y="5153191"/>
                  </a:lnTo>
                  <a:lnTo>
                    <a:pt x="277130" y="5169718"/>
                  </a:lnTo>
                  <a:lnTo>
                    <a:pt x="231820" y="5184626"/>
                  </a:lnTo>
                  <a:lnTo>
                    <a:pt x="186103" y="5197865"/>
                  </a:lnTo>
                  <a:lnTo>
                    <a:pt x="140043" y="5209386"/>
                  </a:lnTo>
                  <a:lnTo>
                    <a:pt x="93702" y="5219139"/>
                  </a:lnTo>
                  <a:lnTo>
                    <a:pt x="47145" y="5227073"/>
                  </a:lnTo>
                  <a:lnTo>
                    <a:pt x="433" y="5233140"/>
                  </a:lnTo>
                  <a:lnTo>
                    <a:pt x="0" y="5233178"/>
                  </a:lnTo>
                  <a:lnTo>
                    <a:pt x="0" y="0"/>
                  </a:lnTo>
                  <a:lnTo>
                    <a:pt x="2964617" y="0"/>
                  </a:lnTo>
                  <a:lnTo>
                    <a:pt x="1599410" y="3331067"/>
                  </a:lnTo>
                  <a:lnTo>
                    <a:pt x="1582350" y="3373083"/>
                  </a:lnTo>
                  <a:lnTo>
                    <a:pt x="1565330" y="3415682"/>
                  </a:lnTo>
                  <a:lnTo>
                    <a:pt x="1419756" y="3791406"/>
                  </a:lnTo>
                  <a:lnTo>
                    <a:pt x="1419982" y="3790854"/>
                  </a:lnTo>
                  <a:lnTo>
                    <a:pt x="1382258" y="3885441"/>
                  </a:lnTo>
                  <a:close/>
                </a:path>
                <a:path w="6505575" h="5233670">
                  <a:moveTo>
                    <a:pt x="6458986" y="123294"/>
                  </a:moveTo>
                  <a:lnTo>
                    <a:pt x="6438255" y="173876"/>
                  </a:lnTo>
                  <a:lnTo>
                    <a:pt x="6418888" y="218936"/>
                  </a:lnTo>
                  <a:lnTo>
                    <a:pt x="6398823" y="263689"/>
                  </a:lnTo>
                  <a:lnTo>
                    <a:pt x="6378059" y="308113"/>
                  </a:lnTo>
                  <a:lnTo>
                    <a:pt x="6356597" y="352190"/>
                  </a:lnTo>
                  <a:lnTo>
                    <a:pt x="6334437" y="395900"/>
                  </a:lnTo>
                  <a:lnTo>
                    <a:pt x="6311577" y="439222"/>
                  </a:lnTo>
                  <a:lnTo>
                    <a:pt x="6288019" y="482137"/>
                  </a:lnTo>
                  <a:lnTo>
                    <a:pt x="6263763" y="524624"/>
                  </a:lnTo>
                  <a:lnTo>
                    <a:pt x="6238808" y="566665"/>
                  </a:lnTo>
                  <a:lnTo>
                    <a:pt x="6213154" y="608238"/>
                  </a:lnTo>
                  <a:lnTo>
                    <a:pt x="6186801" y="649325"/>
                  </a:lnTo>
                  <a:lnTo>
                    <a:pt x="6159749" y="689905"/>
                  </a:lnTo>
                  <a:lnTo>
                    <a:pt x="6131998" y="729959"/>
                  </a:lnTo>
                  <a:lnTo>
                    <a:pt x="6103548" y="769466"/>
                  </a:lnTo>
                  <a:lnTo>
                    <a:pt x="6074399" y="808406"/>
                  </a:lnTo>
                  <a:lnTo>
                    <a:pt x="6044551" y="846761"/>
                  </a:lnTo>
                  <a:lnTo>
                    <a:pt x="6014004" y="884509"/>
                  </a:lnTo>
                  <a:lnTo>
                    <a:pt x="5982757" y="921631"/>
                  </a:lnTo>
                  <a:lnTo>
                    <a:pt x="5950811" y="958107"/>
                  </a:lnTo>
                  <a:lnTo>
                    <a:pt x="5918166" y="993918"/>
                  </a:lnTo>
                  <a:lnTo>
                    <a:pt x="5884821" y="1029042"/>
                  </a:lnTo>
                  <a:lnTo>
                    <a:pt x="5850777" y="1063461"/>
                  </a:lnTo>
                  <a:lnTo>
                    <a:pt x="5816033" y="1097155"/>
                  </a:lnTo>
                  <a:lnTo>
                    <a:pt x="5780589" y="1130103"/>
                  </a:lnTo>
                  <a:lnTo>
                    <a:pt x="5744446" y="1162287"/>
                  </a:lnTo>
                  <a:lnTo>
                    <a:pt x="5707603" y="1193685"/>
                  </a:lnTo>
                  <a:lnTo>
                    <a:pt x="5670060" y="1224278"/>
                  </a:lnTo>
                  <a:lnTo>
                    <a:pt x="5631817" y="1254046"/>
                  </a:lnTo>
                  <a:lnTo>
                    <a:pt x="5592875" y="1282969"/>
                  </a:lnTo>
                  <a:lnTo>
                    <a:pt x="5553232" y="1311028"/>
                  </a:lnTo>
                  <a:lnTo>
                    <a:pt x="5512890" y="1338202"/>
                  </a:lnTo>
                  <a:lnTo>
                    <a:pt x="5471847" y="1364472"/>
                  </a:lnTo>
                  <a:lnTo>
                    <a:pt x="5430104" y="1389817"/>
                  </a:lnTo>
                  <a:lnTo>
                    <a:pt x="5387661" y="1414218"/>
                  </a:lnTo>
                  <a:lnTo>
                    <a:pt x="5344517" y="1437655"/>
                  </a:lnTo>
                  <a:lnTo>
                    <a:pt x="5300673" y="1460108"/>
                  </a:lnTo>
                  <a:lnTo>
                    <a:pt x="5256129" y="1481557"/>
                  </a:lnTo>
                  <a:lnTo>
                    <a:pt x="5213173" y="1501007"/>
                  </a:lnTo>
                  <a:lnTo>
                    <a:pt x="5169800" y="1519498"/>
                  </a:lnTo>
                  <a:lnTo>
                    <a:pt x="5126025" y="1537067"/>
                  </a:lnTo>
                  <a:lnTo>
                    <a:pt x="5081865" y="1553748"/>
                  </a:lnTo>
                  <a:lnTo>
                    <a:pt x="5037337" y="1569576"/>
                  </a:lnTo>
                  <a:lnTo>
                    <a:pt x="4992455" y="1584585"/>
                  </a:lnTo>
                  <a:lnTo>
                    <a:pt x="4947237" y="1598811"/>
                  </a:lnTo>
                  <a:lnTo>
                    <a:pt x="4901699" y="1612287"/>
                  </a:lnTo>
                  <a:lnTo>
                    <a:pt x="4855857" y="1625050"/>
                  </a:lnTo>
                  <a:lnTo>
                    <a:pt x="4809726" y="1637133"/>
                  </a:lnTo>
                  <a:lnTo>
                    <a:pt x="4763324" y="1648572"/>
                  </a:lnTo>
                  <a:lnTo>
                    <a:pt x="4716667" y="1659401"/>
                  </a:lnTo>
                  <a:lnTo>
                    <a:pt x="4669771" y="1669655"/>
                  </a:lnTo>
                  <a:lnTo>
                    <a:pt x="4622651" y="1679369"/>
                  </a:lnTo>
                  <a:lnTo>
                    <a:pt x="4575325" y="1688578"/>
                  </a:lnTo>
                  <a:lnTo>
                    <a:pt x="4527808" y="1697315"/>
                  </a:lnTo>
                  <a:lnTo>
                    <a:pt x="4480116" y="1705617"/>
                  </a:lnTo>
                  <a:lnTo>
                    <a:pt x="4432267" y="1713518"/>
                  </a:lnTo>
                  <a:lnTo>
                    <a:pt x="4384275" y="1721053"/>
                  </a:lnTo>
                  <a:lnTo>
                    <a:pt x="4336158" y="1728256"/>
                  </a:lnTo>
                  <a:lnTo>
                    <a:pt x="4287931" y="1735162"/>
                  </a:lnTo>
                  <a:lnTo>
                    <a:pt x="4239611" y="1741806"/>
                  </a:lnTo>
                  <a:lnTo>
                    <a:pt x="4191213" y="1748224"/>
                  </a:lnTo>
                  <a:lnTo>
                    <a:pt x="4142755" y="1754448"/>
                  </a:lnTo>
                  <a:lnTo>
                    <a:pt x="4094252" y="1760515"/>
                  </a:lnTo>
                  <a:lnTo>
                    <a:pt x="3754841" y="1801493"/>
                  </a:lnTo>
                  <a:lnTo>
                    <a:pt x="3706564" y="1807551"/>
                  </a:lnTo>
                  <a:lnTo>
                    <a:pt x="3658388" y="1813765"/>
                  </a:lnTo>
                  <a:lnTo>
                    <a:pt x="3610329" y="1820169"/>
                  </a:lnTo>
                  <a:lnTo>
                    <a:pt x="3562404" y="1826797"/>
                  </a:lnTo>
                  <a:lnTo>
                    <a:pt x="3514629" y="1833686"/>
                  </a:lnTo>
                  <a:lnTo>
                    <a:pt x="3467020" y="1840869"/>
                  </a:lnTo>
                  <a:lnTo>
                    <a:pt x="3419594" y="1848381"/>
                  </a:lnTo>
                  <a:lnTo>
                    <a:pt x="3372365" y="1856257"/>
                  </a:lnTo>
                  <a:lnTo>
                    <a:pt x="3325352" y="1864533"/>
                  </a:lnTo>
                  <a:lnTo>
                    <a:pt x="3278569" y="1873241"/>
                  </a:lnTo>
                  <a:lnTo>
                    <a:pt x="3232033" y="1882418"/>
                  </a:lnTo>
                  <a:lnTo>
                    <a:pt x="3185761" y="1892099"/>
                  </a:lnTo>
                  <a:lnTo>
                    <a:pt x="3139768" y="1902317"/>
                  </a:lnTo>
                  <a:lnTo>
                    <a:pt x="3094070" y="1913108"/>
                  </a:lnTo>
                  <a:lnTo>
                    <a:pt x="3048685" y="1924507"/>
                  </a:lnTo>
                  <a:lnTo>
                    <a:pt x="3003628" y="1936548"/>
                  </a:lnTo>
                  <a:lnTo>
                    <a:pt x="2958915" y="1949266"/>
                  </a:lnTo>
                  <a:lnTo>
                    <a:pt x="2914563" y="1962696"/>
                  </a:lnTo>
                  <a:lnTo>
                    <a:pt x="2870588" y="1976872"/>
                  </a:lnTo>
                  <a:lnTo>
                    <a:pt x="2827005" y="1991830"/>
                  </a:lnTo>
                  <a:lnTo>
                    <a:pt x="2783832" y="2007604"/>
                  </a:lnTo>
                  <a:lnTo>
                    <a:pt x="2741084" y="2024229"/>
                  </a:lnTo>
                  <a:lnTo>
                    <a:pt x="2698778" y="2041740"/>
                  </a:lnTo>
                  <a:lnTo>
                    <a:pt x="2656929" y="2060171"/>
                  </a:lnTo>
                  <a:lnTo>
                    <a:pt x="2615555" y="2079558"/>
                  </a:lnTo>
                  <a:lnTo>
                    <a:pt x="2574671" y="2099935"/>
                  </a:lnTo>
                  <a:lnTo>
                    <a:pt x="2534293" y="2121337"/>
                  </a:lnTo>
                  <a:lnTo>
                    <a:pt x="2494438" y="2143798"/>
                  </a:lnTo>
                  <a:lnTo>
                    <a:pt x="2455122" y="2167354"/>
                  </a:lnTo>
                  <a:lnTo>
                    <a:pt x="2416361" y="2192039"/>
                  </a:lnTo>
                  <a:lnTo>
                    <a:pt x="2378171" y="2217888"/>
                  </a:lnTo>
                  <a:lnTo>
                    <a:pt x="2340569" y="2244936"/>
                  </a:lnTo>
                  <a:lnTo>
                    <a:pt x="2303570" y="2273217"/>
                  </a:lnTo>
                  <a:lnTo>
                    <a:pt x="2265006" y="2304623"/>
                  </a:lnTo>
                  <a:lnTo>
                    <a:pt x="2227634" y="2337088"/>
                  </a:lnTo>
                  <a:lnTo>
                    <a:pt x="2191420" y="2370570"/>
                  </a:lnTo>
                  <a:lnTo>
                    <a:pt x="2156330" y="2405031"/>
                  </a:lnTo>
                  <a:lnTo>
                    <a:pt x="2122329" y="2440431"/>
                  </a:lnTo>
                  <a:lnTo>
                    <a:pt x="2089384" y="2476732"/>
                  </a:lnTo>
                  <a:lnTo>
                    <a:pt x="2057460" y="2513893"/>
                  </a:lnTo>
                  <a:lnTo>
                    <a:pt x="2026523" y="2551875"/>
                  </a:lnTo>
                  <a:lnTo>
                    <a:pt x="1996539" y="2590639"/>
                  </a:lnTo>
                  <a:lnTo>
                    <a:pt x="1967473" y="2630145"/>
                  </a:lnTo>
                  <a:lnTo>
                    <a:pt x="1939291" y="2670355"/>
                  </a:lnTo>
                  <a:lnTo>
                    <a:pt x="1911959" y="2711228"/>
                  </a:lnTo>
                  <a:lnTo>
                    <a:pt x="1885444" y="2752725"/>
                  </a:lnTo>
                  <a:lnTo>
                    <a:pt x="1859710" y="2794807"/>
                  </a:lnTo>
                  <a:lnTo>
                    <a:pt x="1834723" y="2837434"/>
                  </a:lnTo>
                  <a:lnTo>
                    <a:pt x="1810449" y="2880568"/>
                  </a:lnTo>
                  <a:lnTo>
                    <a:pt x="1786855" y="2924168"/>
                  </a:lnTo>
                  <a:lnTo>
                    <a:pt x="1763905" y="2968195"/>
                  </a:lnTo>
                  <a:lnTo>
                    <a:pt x="1741565" y="3012611"/>
                  </a:lnTo>
                  <a:lnTo>
                    <a:pt x="1719565" y="3057863"/>
                  </a:lnTo>
                  <a:lnTo>
                    <a:pt x="1698581" y="3102447"/>
                  </a:lnTo>
                  <a:lnTo>
                    <a:pt x="1677868" y="3147789"/>
                  </a:lnTo>
                  <a:lnTo>
                    <a:pt x="1635205" y="3245191"/>
                  </a:lnTo>
                  <a:lnTo>
                    <a:pt x="1599410" y="3331067"/>
                  </a:lnTo>
                  <a:lnTo>
                    <a:pt x="2964617" y="0"/>
                  </a:lnTo>
                  <a:lnTo>
                    <a:pt x="6505489" y="0"/>
                  </a:lnTo>
                  <a:lnTo>
                    <a:pt x="6492167" y="37047"/>
                  </a:lnTo>
                  <a:lnTo>
                    <a:pt x="6474894" y="82912"/>
                  </a:lnTo>
                  <a:lnTo>
                    <a:pt x="6458986" y="123294"/>
                  </a:lnTo>
                  <a:close/>
                </a:path>
              </a:pathLst>
            </a:custGeom>
            <a:solidFill>
              <a:srgbClr val="2D7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5147310" cy="3359785"/>
            </a:xfrm>
            <a:custGeom>
              <a:avLst/>
              <a:gdLst/>
              <a:ahLst/>
              <a:cxnLst/>
              <a:rect l="l" t="t" r="r" b="b"/>
              <a:pathLst>
                <a:path w="5147310" h="3359785">
                  <a:moveTo>
                    <a:pt x="5146863" y="0"/>
                  </a:moveTo>
                  <a:lnTo>
                    <a:pt x="5129007" y="67185"/>
                  </a:lnTo>
                  <a:lnTo>
                    <a:pt x="5112710" y="114416"/>
                  </a:lnTo>
                  <a:lnTo>
                    <a:pt x="5093949" y="160194"/>
                  </a:lnTo>
                  <a:lnTo>
                    <a:pt x="5072984" y="204306"/>
                  </a:lnTo>
                  <a:lnTo>
                    <a:pt x="5049905" y="246780"/>
                  </a:lnTo>
                  <a:lnTo>
                    <a:pt x="5024802" y="287646"/>
                  </a:lnTo>
                  <a:lnTo>
                    <a:pt x="4997763" y="326933"/>
                  </a:lnTo>
                  <a:lnTo>
                    <a:pt x="4968879" y="364671"/>
                  </a:lnTo>
                  <a:lnTo>
                    <a:pt x="4938239" y="400887"/>
                  </a:lnTo>
                  <a:lnTo>
                    <a:pt x="4905932" y="435613"/>
                  </a:lnTo>
                  <a:lnTo>
                    <a:pt x="4872048" y="468875"/>
                  </a:lnTo>
                  <a:lnTo>
                    <a:pt x="4836677" y="500705"/>
                  </a:lnTo>
                  <a:lnTo>
                    <a:pt x="4799908" y="531130"/>
                  </a:lnTo>
                  <a:lnTo>
                    <a:pt x="4761831" y="560181"/>
                  </a:lnTo>
                  <a:lnTo>
                    <a:pt x="4722535" y="587886"/>
                  </a:lnTo>
                  <a:lnTo>
                    <a:pt x="4682109" y="614274"/>
                  </a:lnTo>
                  <a:lnTo>
                    <a:pt x="4640644" y="639375"/>
                  </a:lnTo>
                  <a:lnTo>
                    <a:pt x="4598228" y="663217"/>
                  </a:lnTo>
                  <a:lnTo>
                    <a:pt x="4554952" y="685831"/>
                  </a:lnTo>
                  <a:lnTo>
                    <a:pt x="4510905" y="707244"/>
                  </a:lnTo>
                  <a:lnTo>
                    <a:pt x="4466176" y="727487"/>
                  </a:lnTo>
                  <a:lnTo>
                    <a:pt x="4420855" y="746588"/>
                  </a:lnTo>
                  <a:lnTo>
                    <a:pt x="4375032" y="764577"/>
                  </a:lnTo>
                  <a:lnTo>
                    <a:pt x="4328795" y="781482"/>
                  </a:lnTo>
                  <a:lnTo>
                    <a:pt x="4282236" y="797333"/>
                  </a:lnTo>
                  <a:lnTo>
                    <a:pt x="4235442" y="812159"/>
                  </a:lnTo>
                  <a:lnTo>
                    <a:pt x="4188504" y="825989"/>
                  </a:lnTo>
                  <a:lnTo>
                    <a:pt x="4141511" y="838853"/>
                  </a:lnTo>
                  <a:lnTo>
                    <a:pt x="4094552" y="850779"/>
                  </a:lnTo>
                  <a:lnTo>
                    <a:pt x="4047718" y="861796"/>
                  </a:lnTo>
                  <a:lnTo>
                    <a:pt x="4001098" y="871935"/>
                  </a:lnTo>
                  <a:lnTo>
                    <a:pt x="3954781" y="881223"/>
                  </a:lnTo>
                  <a:lnTo>
                    <a:pt x="3908856" y="889691"/>
                  </a:lnTo>
                  <a:lnTo>
                    <a:pt x="3863414" y="897366"/>
                  </a:lnTo>
                  <a:lnTo>
                    <a:pt x="3814217" y="904971"/>
                  </a:lnTo>
                  <a:lnTo>
                    <a:pt x="3764879" y="912163"/>
                  </a:lnTo>
                  <a:lnTo>
                    <a:pt x="3715421" y="919013"/>
                  </a:lnTo>
                  <a:lnTo>
                    <a:pt x="3665868" y="925589"/>
                  </a:lnTo>
                  <a:lnTo>
                    <a:pt x="3616240" y="931961"/>
                  </a:lnTo>
                  <a:lnTo>
                    <a:pt x="3566562" y="938199"/>
                  </a:lnTo>
                  <a:lnTo>
                    <a:pt x="3467141" y="950549"/>
                  </a:lnTo>
                  <a:lnTo>
                    <a:pt x="3417443" y="956801"/>
                  </a:lnTo>
                  <a:lnTo>
                    <a:pt x="3367785" y="963196"/>
                  </a:lnTo>
                  <a:lnTo>
                    <a:pt x="3318188" y="969805"/>
                  </a:lnTo>
                  <a:lnTo>
                    <a:pt x="3268675" y="976696"/>
                  </a:lnTo>
                  <a:lnTo>
                    <a:pt x="3219268" y="983939"/>
                  </a:lnTo>
                  <a:lnTo>
                    <a:pt x="3169989" y="991604"/>
                  </a:lnTo>
                  <a:lnTo>
                    <a:pt x="3120863" y="999761"/>
                  </a:lnTo>
                  <a:lnTo>
                    <a:pt x="3071910" y="1008478"/>
                  </a:lnTo>
                  <a:lnTo>
                    <a:pt x="3023153" y="1017825"/>
                  </a:lnTo>
                  <a:lnTo>
                    <a:pt x="2974616" y="1027872"/>
                  </a:lnTo>
                  <a:lnTo>
                    <a:pt x="2926319" y="1038688"/>
                  </a:lnTo>
                  <a:lnTo>
                    <a:pt x="2878287" y="1050343"/>
                  </a:lnTo>
                  <a:lnTo>
                    <a:pt x="2830541" y="1062907"/>
                  </a:lnTo>
                  <a:lnTo>
                    <a:pt x="2783104" y="1076448"/>
                  </a:lnTo>
                  <a:lnTo>
                    <a:pt x="2735998" y="1091036"/>
                  </a:lnTo>
                  <a:lnTo>
                    <a:pt x="2689247" y="1106741"/>
                  </a:lnTo>
                  <a:lnTo>
                    <a:pt x="2642872" y="1123633"/>
                  </a:lnTo>
                  <a:lnTo>
                    <a:pt x="2596895" y="1141780"/>
                  </a:lnTo>
                  <a:lnTo>
                    <a:pt x="2551340" y="1161253"/>
                  </a:lnTo>
                  <a:lnTo>
                    <a:pt x="2506230" y="1182120"/>
                  </a:lnTo>
                  <a:lnTo>
                    <a:pt x="2462237" y="1204153"/>
                  </a:lnTo>
                  <a:lnTo>
                    <a:pt x="2419062" y="1227401"/>
                  </a:lnTo>
                  <a:lnTo>
                    <a:pt x="2376679" y="1251820"/>
                  </a:lnTo>
                  <a:lnTo>
                    <a:pt x="2335066" y="1277366"/>
                  </a:lnTo>
                  <a:lnTo>
                    <a:pt x="2294200" y="1303995"/>
                  </a:lnTo>
                  <a:lnTo>
                    <a:pt x="2254055" y="1331662"/>
                  </a:lnTo>
                  <a:lnTo>
                    <a:pt x="2214609" y="1360324"/>
                  </a:lnTo>
                  <a:lnTo>
                    <a:pt x="2175839" y="1389936"/>
                  </a:lnTo>
                  <a:lnTo>
                    <a:pt x="2137719" y="1420454"/>
                  </a:lnTo>
                  <a:lnTo>
                    <a:pt x="2100228" y="1451833"/>
                  </a:lnTo>
                  <a:lnTo>
                    <a:pt x="2063340" y="1484030"/>
                  </a:lnTo>
                  <a:lnTo>
                    <a:pt x="2027034" y="1517000"/>
                  </a:lnTo>
                  <a:lnTo>
                    <a:pt x="1991284" y="1550699"/>
                  </a:lnTo>
                  <a:lnTo>
                    <a:pt x="1956067" y="1585083"/>
                  </a:lnTo>
                  <a:lnTo>
                    <a:pt x="1921359" y="1620107"/>
                  </a:lnTo>
                  <a:lnTo>
                    <a:pt x="1887138" y="1655728"/>
                  </a:lnTo>
                  <a:lnTo>
                    <a:pt x="1853379" y="1691901"/>
                  </a:lnTo>
                  <a:lnTo>
                    <a:pt x="1820059" y="1728581"/>
                  </a:lnTo>
                  <a:lnTo>
                    <a:pt x="1787154" y="1765725"/>
                  </a:lnTo>
                  <a:lnTo>
                    <a:pt x="1754640" y="1803289"/>
                  </a:lnTo>
                  <a:lnTo>
                    <a:pt x="1722494" y="1841228"/>
                  </a:lnTo>
                  <a:lnTo>
                    <a:pt x="1690692" y="1879497"/>
                  </a:lnTo>
                  <a:lnTo>
                    <a:pt x="1659210" y="1918054"/>
                  </a:lnTo>
                  <a:lnTo>
                    <a:pt x="1628026" y="1956852"/>
                  </a:lnTo>
                  <a:lnTo>
                    <a:pt x="1597114" y="1995850"/>
                  </a:lnTo>
                  <a:lnTo>
                    <a:pt x="1536016" y="2074262"/>
                  </a:lnTo>
                  <a:lnTo>
                    <a:pt x="1295264" y="2389129"/>
                  </a:lnTo>
                  <a:lnTo>
                    <a:pt x="1233822" y="2467385"/>
                  </a:lnTo>
                  <a:lnTo>
                    <a:pt x="1202736" y="2506236"/>
                  </a:lnTo>
                  <a:lnTo>
                    <a:pt x="1171372" y="2544846"/>
                  </a:lnTo>
                  <a:lnTo>
                    <a:pt x="1139704" y="2583172"/>
                  </a:lnTo>
                  <a:lnTo>
                    <a:pt x="1107706" y="2621170"/>
                  </a:lnTo>
                  <a:lnTo>
                    <a:pt x="1075351" y="2658799"/>
                  </a:lnTo>
                  <a:lnTo>
                    <a:pt x="1042614" y="2696014"/>
                  </a:lnTo>
                  <a:lnTo>
                    <a:pt x="1009469" y="2732774"/>
                  </a:lnTo>
                  <a:lnTo>
                    <a:pt x="975890" y="2769035"/>
                  </a:lnTo>
                  <a:lnTo>
                    <a:pt x="941849" y="2804755"/>
                  </a:lnTo>
                  <a:lnTo>
                    <a:pt x="907323" y="2839891"/>
                  </a:lnTo>
                  <a:lnTo>
                    <a:pt x="872284" y="2874399"/>
                  </a:lnTo>
                  <a:lnTo>
                    <a:pt x="836706" y="2908237"/>
                  </a:lnTo>
                  <a:lnTo>
                    <a:pt x="800563" y="2941363"/>
                  </a:lnTo>
                  <a:lnTo>
                    <a:pt x="763829" y="2973733"/>
                  </a:lnTo>
                  <a:lnTo>
                    <a:pt x="726479" y="3005305"/>
                  </a:lnTo>
                  <a:lnTo>
                    <a:pt x="688486" y="3036035"/>
                  </a:lnTo>
                  <a:lnTo>
                    <a:pt x="649824" y="3065881"/>
                  </a:lnTo>
                  <a:lnTo>
                    <a:pt x="610466" y="3094800"/>
                  </a:lnTo>
                  <a:lnTo>
                    <a:pt x="570388" y="3122749"/>
                  </a:lnTo>
                  <a:lnTo>
                    <a:pt x="529562" y="3149685"/>
                  </a:lnTo>
                  <a:lnTo>
                    <a:pt x="487963" y="3175566"/>
                  </a:lnTo>
                  <a:lnTo>
                    <a:pt x="445565" y="3200349"/>
                  </a:lnTo>
                  <a:lnTo>
                    <a:pt x="402342" y="3223990"/>
                  </a:lnTo>
                  <a:lnTo>
                    <a:pt x="359593" y="3245459"/>
                  </a:lnTo>
                  <a:lnTo>
                    <a:pt x="315894" y="3265440"/>
                  </a:lnTo>
                  <a:lnTo>
                    <a:pt x="271333" y="3283905"/>
                  </a:lnTo>
                  <a:lnTo>
                    <a:pt x="226002" y="3300829"/>
                  </a:lnTo>
                  <a:lnTo>
                    <a:pt x="179989" y="3316183"/>
                  </a:lnTo>
                  <a:lnTo>
                    <a:pt x="133386" y="3329941"/>
                  </a:lnTo>
                  <a:lnTo>
                    <a:pt x="86282" y="3342075"/>
                  </a:lnTo>
                  <a:lnTo>
                    <a:pt x="38768" y="3352559"/>
                  </a:lnTo>
                  <a:lnTo>
                    <a:pt x="0" y="3359696"/>
                  </a:lnTo>
                  <a:lnTo>
                    <a:pt x="0" y="0"/>
                  </a:lnTo>
                  <a:lnTo>
                    <a:pt x="5146863" y="0"/>
                  </a:lnTo>
                  <a:close/>
                </a:path>
              </a:pathLst>
            </a:custGeom>
            <a:solidFill>
              <a:srgbClr val="FFC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15438" y="4908243"/>
              <a:ext cx="6172835" cy="5379085"/>
            </a:xfrm>
            <a:custGeom>
              <a:avLst/>
              <a:gdLst/>
              <a:ahLst/>
              <a:cxnLst/>
              <a:rect l="l" t="t" r="r" b="b"/>
              <a:pathLst>
                <a:path w="6172834" h="5379084">
                  <a:moveTo>
                    <a:pt x="4915630" y="1393017"/>
                  </a:moveTo>
                  <a:lnTo>
                    <a:pt x="4934939" y="1339517"/>
                  </a:lnTo>
                  <a:lnTo>
                    <a:pt x="4954251" y="1287016"/>
                  </a:lnTo>
                  <a:lnTo>
                    <a:pt x="4951677" y="1294148"/>
                  </a:lnTo>
                  <a:lnTo>
                    <a:pt x="4985083" y="1206808"/>
                  </a:lnTo>
                  <a:lnTo>
                    <a:pt x="5003456" y="1160754"/>
                  </a:lnTo>
                  <a:lnTo>
                    <a:pt x="5022317" y="1114961"/>
                  </a:lnTo>
                  <a:lnTo>
                    <a:pt x="5041706" y="1069457"/>
                  </a:lnTo>
                  <a:lnTo>
                    <a:pt x="5061667" y="1024274"/>
                  </a:lnTo>
                  <a:lnTo>
                    <a:pt x="5082240" y="979440"/>
                  </a:lnTo>
                  <a:lnTo>
                    <a:pt x="5103467" y="934988"/>
                  </a:lnTo>
                  <a:lnTo>
                    <a:pt x="5125390" y="890945"/>
                  </a:lnTo>
                  <a:lnTo>
                    <a:pt x="5148051" y="847344"/>
                  </a:lnTo>
                  <a:lnTo>
                    <a:pt x="5171491" y="804213"/>
                  </a:lnTo>
                  <a:lnTo>
                    <a:pt x="5195753" y="761583"/>
                  </a:lnTo>
                  <a:lnTo>
                    <a:pt x="5220877" y="719484"/>
                  </a:lnTo>
                  <a:lnTo>
                    <a:pt x="5246906" y="677946"/>
                  </a:lnTo>
                  <a:lnTo>
                    <a:pt x="5273881" y="636999"/>
                  </a:lnTo>
                  <a:lnTo>
                    <a:pt x="5301844" y="596674"/>
                  </a:lnTo>
                  <a:lnTo>
                    <a:pt x="5330837" y="557000"/>
                  </a:lnTo>
                  <a:lnTo>
                    <a:pt x="5360901" y="518008"/>
                  </a:lnTo>
                  <a:lnTo>
                    <a:pt x="5392079" y="479728"/>
                  </a:lnTo>
                  <a:lnTo>
                    <a:pt x="5424411" y="442190"/>
                  </a:lnTo>
                  <a:lnTo>
                    <a:pt x="5455967" y="407784"/>
                  </a:lnTo>
                  <a:lnTo>
                    <a:pt x="5488852" y="374292"/>
                  </a:lnTo>
                  <a:lnTo>
                    <a:pt x="5523007" y="341768"/>
                  </a:lnTo>
                  <a:lnTo>
                    <a:pt x="5558370" y="310263"/>
                  </a:lnTo>
                  <a:lnTo>
                    <a:pt x="5594881" y="279830"/>
                  </a:lnTo>
                  <a:lnTo>
                    <a:pt x="5632478" y="250522"/>
                  </a:lnTo>
                  <a:lnTo>
                    <a:pt x="5671101" y="222390"/>
                  </a:lnTo>
                  <a:lnTo>
                    <a:pt x="5710689" y="195489"/>
                  </a:lnTo>
                  <a:lnTo>
                    <a:pt x="5751180" y="169869"/>
                  </a:lnTo>
                  <a:lnTo>
                    <a:pt x="5792514" y="145584"/>
                  </a:lnTo>
                  <a:lnTo>
                    <a:pt x="5834630" y="122686"/>
                  </a:lnTo>
                  <a:lnTo>
                    <a:pt x="5877467" y="101228"/>
                  </a:lnTo>
                  <a:lnTo>
                    <a:pt x="5920964" y="81262"/>
                  </a:lnTo>
                  <a:lnTo>
                    <a:pt x="5965060" y="62840"/>
                  </a:lnTo>
                  <a:lnTo>
                    <a:pt x="6009695" y="46016"/>
                  </a:lnTo>
                  <a:lnTo>
                    <a:pt x="6054806" y="30842"/>
                  </a:lnTo>
                  <a:lnTo>
                    <a:pt x="6100334" y="17370"/>
                  </a:lnTo>
                  <a:lnTo>
                    <a:pt x="6146217" y="5653"/>
                  </a:lnTo>
                  <a:lnTo>
                    <a:pt x="6172559" y="0"/>
                  </a:lnTo>
                  <a:lnTo>
                    <a:pt x="6172559" y="5378756"/>
                  </a:lnTo>
                  <a:lnTo>
                    <a:pt x="3487030" y="5378756"/>
                  </a:lnTo>
                  <a:lnTo>
                    <a:pt x="4722285" y="1956136"/>
                  </a:lnTo>
                  <a:lnTo>
                    <a:pt x="4737540" y="1913432"/>
                  </a:lnTo>
                  <a:lnTo>
                    <a:pt x="4752730" y="1870147"/>
                  </a:lnTo>
                  <a:lnTo>
                    <a:pt x="4882171" y="1488564"/>
                  </a:lnTo>
                  <a:lnTo>
                    <a:pt x="4881969" y="1489125"/>
                  </a:lnTo>
                  <a:lnTo>
                    <a:pt x="4915630" y="1393017"/>
                  </a:lnTo>
                  <a:close/>
                </a:path>
                <a:path w="6172834" h="5379084">
                  <a:moveTo>
                    <a:pt x="3730" y="5367958"/>
                  </a:moveTo>
                  <a:lnTo>
                    <a:pt x="22288" y="5316539"/>
                  </a:lnTo>
                  <a:lnTo>
                    <a:pt x="39718" y="5270695"/>
                  </a:lnTo>
                  <a:lnTo>
                    <a:pt x="57860" y="5225128"/>
                  </a:lnTo>
                  <a:lnTo>
                    <a:pt x="76712" y="5179860"/>
                  </a:lnTo>
                  <a:lnTo>
                    <a:pt x="96278" y="5134909"/>
                  </a:lnTo>
                  <a:lnTo>
                    <a:pt x="116557" y="5090295"/>
                  </a:lnTo>
                  <a:lnTo>
                    <a:pt x="137550" y="5046039"/>
                  </a:lnTo>
                  <a:lnTo>
                    <a:pt x="159259" y="5002160"/>
                  </a:lnTo>
                  <a:lnTo>
                    <a:pt x="181684" y="4958678"/>
                  </a:lnTo>
                  <a:lnTo>
                    <a:pt x="204826" y="4915613"/>
                  </a:lnTo>
                  <a:lnTo>
                    <a:pt x="228687" y="4872984"/>
                  </a:lnTo>
                  <a:lnTo>
                    <a:pt x="253266" y="4830812"/>
                  </a:lnTo>
                  <a:lnTo>
                    <a:pt x="278565" y="4789117"/>
                  </a:lnTo>
                  <a:lnTo>
                    <a:pt x="304585" y="4747918"/>
                  </a:lnTo>
                  <a:lnTo>
                    <a:pt x="331326" y="4707235"/>
                  </a:lnTo>
                  <a:lnTo>
                    <a:pt x="358790" y="4667089"/>
                  </a:lnTo>
                  <a:lnTo>
                    <a:pt x="386978" y="4627498"/>
                  </a:lnTo>
                  <a:lnTo>
                    <a:pt x="415890" y="4588483"/>
                  </a:lnTo>
                  <a:lnTo>
                    <a:pt x="445527" y="4550064"/>
                  </a:lnTo>
                  <a:lnTo>
                    <a:pt x="475891" y="4512260"/>
                  </a:lnTo>
                  <a:lnTo>
                    <a:pt x="506982" y="4475092"/>
                  </a:lnTo>
                  <a:lnTo>
                    <a:pt x="538800" y="4438579"/>
                  </a:lnTo>
                  <a:lnTo>
                    <a:pt x="571348" y="4402741"/>
                  </a:lnTo>
                  <a:lnTo>
                    <a:pt x="604625" y="4367599"/>
                  </a:lnTo>
                  <a:lnTo>
                    <a:pt x="638634" y="4333171"/>
                  </a:lnTo>
                  <a:lnTo>
                    <a:pt x="673373" y="4299477"/>
                  </a:lnTo>
                  <a:lnTo>
                    <a:pt x="708846" y="4266539"/>
                  </a:lnTo>
                  <a:lnTo>
                    <a:pt x="745052" y="4234375"/>
                  </a:lnTo>
                  <a:lnTo>
                    <a:pt x="781992" y="4203005"/>
                  </a:lnTo>
                  <a:lnTo>
                    <a:pt x="819667" y="4172449"/>
                  </a:lnTo>
                  <a:lnTo>
                    <a:pt x="858079" y="4142728"/>
                  </a:lnTo>
                  <a:lnTo>
                    <a:pt x="897228" y="4113860"/>
                  </a:lnTo>
                  <a:lnTo>
                    <a:pt x="937115" y="4085867"/>
                  </a:lnTo>
                  <a:lnTo>
                    <a:pt x="977740" y="4058766"/>
                  </a:lnTo>
                  <a:lnTo>
                    <a:pt x="1019106" y="4032580"/>
                  </a:lnTo>
                  <a:lnTo>
                    <a:pt x="1061212" y="4007327"/>
                  </a:lnTo>
                  <a:lnTo>
                    <a:pt x="1104060" y="3983027"/>
                  </a:lnTo>
                  <a:lnTo>
                    <a:pt x="1147650" y="3959700"/>
                  </a:lnTo>
                  <a:lnTo>
                    <a:pt x="1189739" y="3938439"/>
                  </a:lnTo>
                  <a:lnTo>
                    <a:pt x="1232285" y="3918117"/>
                  </a:lnTo>
                  <a:lnTo>
                    <a:pt x="1275272" y="3898700"/>
                  </a:lnTo>
                  <a:lnTo>
                    <a:pt x="1318681" y="3880153"/>
                  </a:lnTo>
                  <a:lnTo>
                    <a:pt x="1362496" y="3862443"/>
                  </a:lnTo>
                  <a:lnTo>
                    <a:pt x="1406697" y="3845536"/>
                  </a:lnTo>
                  <a:lnTo>
                    <a:pt x="1451268" y="3829398"/>
                  </a:lnTo>
                  <a:lnTo>
                    <a:pt x="1496191" y="3813994"/>
                  </a:lnTo>
                  <a:lnTo>
                    <a:pt x="1541449" y="3799291"/>
                  </a:lnTo>
                  <a:lnTo>
                    <a:pt x="1587022" y="3785254"/>
                  </a:lnTo>
                  <a:lnTo>
                    <a:pt x="1632895" y="3771849"/>
                  </a:lnTo>
                  <a:lnTo>
                    <a:pt x="1679049" y="3759043"/>
                  </a:lnTo>
                  <a:lnTo>
                    <a:pt x="1725466" y="3746801"/>
                  </a:lnTo>
                  <a:lnTo>
                    <a:pt x="1772129" y="3735089"/>
                  </a:lnTo>
                  <a:lnTo>
                    <a:pt x="1819020" y="3723874"/>
                  </a:lnTo>
                  <a:lnTo>
                    <a:pt x="1866122" y="3713120"/>
                  </a:lnTo>
                  <a:lnTo>
                    <a:pt x="1913417" y="3702795"/>
                  </a:lnTo>
                  <a:lnTo>
                    <a:pt x="1960887" y="3692863"/>
                  </a:lnTo>
                  <a:lnTo>
                    <a:pt x="2008514" y="3683292"/>
                  </a:lnTo>
                  <a:lnTo>
                    <a:pt x="2056281" y="3674046"/>
                  </a:lnTo>
                  <a:lnTo>
                    <a:pt x="2104170" y="3665092"/>
                  </a:lnTo>
                  <a:lnTo>
                    <a:pt x="2152163" y="3656396"/>
                  </a:lnTo>
                  <a:lnTo>
                    <a:pt x="2200243" y="3647923"/>
                  </a:lnTo>
                  <a:lnTo>
                    <a:pt x="2248392" y="3639640"/>
                  </a:lnTo>
                  <a:lnTo>
                    <a:pt x="2296593" y="3631513"/>
                  </a:lnTo>
                  <a:lnTo>
                    <a:pt x="2633951" y="3576118"/>
                  </a:lnTo>
                  <a:lnTo>
                    <a:pt x="2681926" y="3568009"/>
                  </a:lnTo>
                  <a:lnTo>
                    <a:pt x="2729794" y="3559749"/>
                  </a:lnTo>
                  <a:lnTo>
                    <a:pt x="2777536" y="3551305"/>
                  </a:lnTo>
                  <a:lnTo>
                    <a:pt x="2825135" y="3542641"/>
                  </a:lnTo>
                  <a:lnTo>
                    <a:pt x="2872573" y="3533724"/>
                  </a:lnTo>
                  <a:lnTo>
                    <a:pt x="2919833" y="3524520"/>
                  </a:lnTo>
                  <a:lnTo>
                    <a:pt x="2966897" y="3514995"/>
                  </a:lnTo>
                  <a:lnTo>
                    <a:pt x="3013747" y="3505114"/>
                  </a:lnTo>
                  <a:lnTo>
                    <a:pt x="3060366" y="3494845"/>
                  </a:lnTo>
                  <a:lnTo>
                    <a:pt x="3106735" y="3484151"/>
                  </a:lnTo>
                  <a:lnTo>
                    <a:pt x="3152838" y="3473001"/>
                  </a:lnTo>
                  <a:lnTo>
                    <a:pt x="3198656" y="3461358"/>
                  </a:lnTo>
                  <a:lnTo>
                    <a:pt x="3244172" y="3449191"/>
                  </a:lnTo>
                  <a:lnTo>
                    <a:pt x="3289368" y="3436463"/>
                  </a:lnTo>
                  <a:lnTo>
                    <a:pt x="3334227" y="3423142"/>
                  </a:lnTo>
                  <a:lnTo>
                    <a:pt x="3378731" y="3409193"/>
                  </a:lnTo>
                  <a:lnTo>
                    <a:pt x="3422861" y="3394582"/>
                  </a:lnTo>
                  <a:lnTo>
                    <a:pt x="3466601" y="3379276"/>
                  </a:lnTo>
                  <a:lnTo>
                    <a:pt x="3509933" y="3363239"/>
                  </a:lnTo>
                  <a:lnTo>
                    <a:pt x="3552839" y="3346439"/>
                  </a:lnTo>
                  <a:lnTo>
                    <a:pt x="3595301" y="3328841"/>
                  </a:lnTo>
                  <a:lnTo>
                    <a:pt x="3637302" y="3310410"/>
                  </a:lnTo>
                  <a:lnTo>
                    <a:pt x="3678824" y="3291113"/>
                  </a:lnTo>
                  <a:lnTo>
                    <a:pt x="3719850" y="3270916"/>
                  </a:lnTo>
                  <a:lnTo>
                    <a:pt x="3760361" y="3249785"/>
                  </a:lnTo>
                  <a:lnTo>
                    <a:pt x="3800340" y="3227686"/>
                  </a:lnTo>
                  <a:lnTo>
                    <a:pt x="3839770" y="3204584"/>
                  </a:lnTo>
                  <a:lnTo>
                    <a:pt x="3878632" y="3180446"/>
                  </a:lnTo>
                  <a:lnTo>
                    <a:pt x="3916910" y="3155237"/>
                  </a:lnTo>
                  <a:lnTo>
                    <a:pt x="3954584" y="3128923"/>
                  </a:lnTo>
                  <a:lnTo>
                    <a:pt x="3991639" y="3101471"/>
                  </a:lnTo>
                  <a:lnTo>
                    <a:pt x="4028055" y="3072847"/>
                  </a:lnTo>
                  <a:lnTo>
                    <a:pt x="4063815" y="3043015"/>
                  </a:lnTo>
                  <a:lnTo>
                    <a:pt x="4101007" y="3009995"/>
                  </a:lnTo>
                  <a:lnTo>
                    <a:pt x="4136962" y="2975969"/>
                  </a:lnTo>
                  <a:lnTo>
                    <a:pt x="4171718" y="2940975"/>
                  </a:lnTo>
                  <a:lnTo>
                    <a:pt x="4205308" y="2905050"/>
                  </a:lnTo>
                  <a:lnTo>
                    <a:pt x="4237770" y="2868234"/>
                  </a:lnTo>
                  <a:lnTo>
                    <a:pt x="4269140" y="2830564"/>
                  </a:lnTo>
                  <a:lnTo>
                    <a:pt x="4299452" y="2792077"/>
                  </a:lnTo>
                  <a:lnTo>
                    <a:pt x="4328744" y="2752811"/>
                  </a:lnTo>
                  <a:lnTo>
                    <a:pt x="4357050" y="2712806"/>
                  </a:lnTo>
                  <a:lnTo>
                    <a:pt x="4384407" y="2672097"/>
                  </a:lnTo>
                  <a:lnTo>
                    <a:pt x="4410851" y="2630724"/>
                  </a:lnTo>
                  <a:lnTo>
                    <a:pt x="4436417" y="2588724"/>
                  </a:lnTo>
                  <a:lnTo>
                    <a:pt x="4461141" y="2546135"/>
                  </a:lnTo>
                  <a:lnTo>
                    <a:pt x="4485060" y="2502996"/>
                  </a:lnTo>
                  <a:lnTo>
                    <a:pt x="4508208" y="2459343"/>
                  </a:lnTo>
                  <a:lnTo>
                    <a:pt x="4530623" y="2415215"/>
                  </a:lnTo>
                  <a:lnTo>
                    <a:pt x="4552339" y="2370649"/>
                  </a:lnTo>
                  <a:lnTo>
                    <a:pt x="4573393" y="2325684"/>
                  </a:lnTo>
                  <a:lnTo>
                    <a:pt x="4593821" y="2280358"/>
                  </a:lnTo>
                  <a:lnTo>
                    <a:pt x="4613874" y="2234209"/>
                  </a:lnTo>
                  <a:lnTo>
                    <a:pt x="4632940" y="2188773"/>
                  </a:lnTo>
                  <a:lnTo>
                    <a:pt x="4651703" y="2142589"/>
                  </a:lnTo>
                  <a:lnTo>
                    <a:pt x="4690180" y="2043459"/>
                  </a:lnTo>
                  <a:lnTo>
                    <a:pt x="4722285" y="1956136"/>
                  </a:lnTo>
                  <a:lnTo>
                    <a:pt x="3487030" y="5378756"/>
                  </a:lnTo>
                  <a:lnTo>
                    <a:pt x="0" y="5378756"/>
                  </a:lnTo>
                  <a:lnTo>
                    <a:pt x="3730" y="5367958"/>
                  </a:lnTo>
                  <a:close/>
                </a:path>
              </a:pathLst>
            </a:custGeom>
            <a:solidFill>
              <a:srgbClr val="2D7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46823" y="6263084"/>
              <a:ext cx="4841240" cy="4023995"/>
            </a:xfrm>
            <a:custGeom>
              <a:avLst/>
              <a:gdLst/>
              <a:ahLst/>
              <a:cxnLst/>
              <a:rect l="l" t="t" r="r" b="b"/>
              <a:pathLst>
                <a:path w="4841240" h="4023995">
                  <a:moveTo>
                    <a:pt x="4841176" y="0"/>
                  </a:moveTo>
                  <a:lnTo>
                    <a:pt x="4841176" y="4023915"/>
                  </a:lnTo>
                  <a:lnTo>
                    <a:pt x="0" y="4023915"/>
                  </a:lnTo>
                  <a:lnTo>
                    <a:pt x="11637" y="3996274"/>
                  </a:lnTo>
                  <a:lnTo>
                    <a:pt x="32042" y="3951861"/>
                  </a:lnTo>
                  <a:lnTo>
                    <a:pt x="53867" y="3908151"/>
                  </a:lnTo>
                  <a:lnTo>
                    <a:pt x="77107" y="3865194"/>
                  </a:lnTo>
                  <a:lnTo>
                    <a:pt x="101754" y="3823039"/>
                  </a:lnTo>
                  <a:lnTo>
                    <a:pt x="127799" y="3781735"/>
                  </a:lnTo>
                  <a:lnTo>
                    <a:pt x="155236" y="3741332"/>
                  </a:lnTo>
                  <a:lnTo>
                    <a:pt x="184057" y="3701879"/>
                  </a:lnTo>
                  <a:lnTo>
                    <a:pt x="214255" y="3663427"/>
                  </a:lnTo>
                  <a:lnTo>
                    <a:pt x="245821" y="3626023"/>
                  </a:lnTo>
                  <a:lnTo>
                    <a:pt x="278750" y="3589719"/>
                  </a:lnTo>
                  <a:lnTo>
                    <a:pt x="313038" y="3554516"/>
                  </a:lnTo>
                  <a:lnTo>
                    <a:pt x="348311" y="3520625"/>
                  </a:lnTo>
                  <a:lnTo>
                    <a:pt x="384535" y="3488026"/>
                  </a:lnTo>
                  <a:lnTo>
                    <a:pt x="421679" y="3456699"/>
                  </a:lnTo>
                  <a:lnTo>
                    <a:pt x="459710" y="3426626"/>
                  </a:lnTo>
                  <a:lnTo>
                    <a:pt x="498596" y="3397786"/>
                  </a:lnTo>
                  <a:lnTo>
                    <a:pt x="538305" y="3370160"/>
                  </a:lnTo>
                  <a:lnTo>
                    <a:pt x="578804" y="3343729"/>
                  </a:lnTo>
                  <a:lnTo>
                    <a:pt x="620061" y="3318473"/>
                  </a:lnTo>
                  <a:lnTo>
                    <a:pt x="662044" y="3294373"/>
                  </a:lnTo>
                  <a:lnTo>
                    <a:pt x="704720" y="3271408"/>
                  </a:lnTo>
                  <a:lnTo>
                    <a:pt x="748057" y="3249561"/>
                  </a:lnTo>
                  <a:lnTo>
                    <a:pt x="792023" y="3228811"/>
                  </a:lnTo>
                  <a:lnTo>
                    <a:pt x="836586" y="3209139"/>
                  </a:lnTo>
                  <a:lnTo>
                    <a:pt x="881713" y="3190525"/>
                  </a:lnTo>
                  <a:lnTo>
                    <a:pt x="927371" y="3172949"/>
                  </a:lnTo>
                  <a:lnTo>
                    <a:pt x="973530" y="3156393"/>
                  </a:lnTo>
                  <a:lnTo>
                    <a:pt x="1020155" y="3140837"/>
                  </a:lnTo>
                  <a:lnTo>
                    <a:pt x="1067216" y="3126262"/>
                  </a:lnTo>
                  <a:lnTo>
                    <a:pt x="1114679" y="3112647"/>
                  </a:lnTo>
                  <a:lnTo>
                    <a:pt x="1162513" y="3099973"/>
                  </a:lnTo>
                  <a:lnTo>
                    <a:pt x="1210684" y="3088222"/>
                  </a:lnTo>
                  <a:lnTo>
                    <a:pt x="1259162" y="3077373"/>
                  </a:lnTo>
                  <a:lnTo>
                    <a:pt x="1307913" y="3067406"/>
                  </a:lnTo>
                  <a:lnTo>
                    <a:pt x="1356905" y="3058304"/>
                  </a:lnTo>
                  <a:lnTo>
                    <a:pt x="1406106" y="3050045"/>
                  </a:lnTo>
                  <a:lnTo>
                    <a:pt x="1455483" y="3042611"/>
                  </a:lnTo>
                  <a:lnTo>
                    <a:pt x="1505005" y="3035982"/>
                  </a:lnTo>
                  <a:lnTo>
                    <a:pt x="1554639" y="3030138"/>
                  </a:lnTo>
                  <a:lnTo>
                    <a:pt x="1604353" y="3025060"/>
                  </a:lnTo>
                  <a:lnTo>
                    <a:pt x="1654113" y="3020729"/>
                  </a:lnTo>
                  <a:lnTo>
                    <a:pt x="1703889" y="3017126"/>
                  </a:lnTo>
                  <a:lnTo>
                    <a:pt x="1753648" y="3014229"/>
                  </a:lnTo>
                  <a:lnTo>
                    <a:pt x="1803357" y="3012021"/>
                  </a:lnTo>
                  <a:lnTo>
                    <a:pt x="1852984" y="3010482"/>
                  </a:lnTo>
                  <a:lnTo>
                    <a:pt x="1902498" y="3009592"/>
                  </a:lnTo>
                  <a:lnTo>
                    <a:pt x="1951864" y="3009331"/>
                  </a:lnTo>
                  <a:lnTo>
                    <a:pt x="2001681" y="3009534"/>
                  </a:lnTo>
                  <a:lnTo>
                    <a:pt x="2051679" y="3010105"/>
                  </a:lnTo>
                  <a:lnTo>
                    <a:pt x="2101826" y="3010938"/>
                  </a:lnTo>
                  <a:lnTo>
                    <a:pt x="2252828" y="3013935"/>
                  </a:lnTo>
                  <a:lnTo>
                    <a:pt x="2303239" y="3014743"/>
                  </a:lnTo>
                  <a:lnTo>
                    <a:pt x="2353633" y="3015277"/>
                  </a:lnTo>
                  <a:lnTo>
                    <a:pt x="2403977" y="3015430"/>
                  </a:lnTo>
                  <a:lnTo>
                    <a:pt x="2454238" y="3015094"/>
                  </a:lnTo>
                  <a:lnTo>
                    <a:pt x="2504383" y="3014162"/>
                  </a:lnTo>
                  <a:lnTo>
                    <a:pt x="2554379" y="3012528"/>
                  </a:lnTo>
                  <a:lnTo>
                    <a:pt x="2604192" y="3010084"/>
                  </a:lnTo>
                  <a:lnTo>
                    <a:pt x="2653790" y="3006723"/>
                  </a:lnTo>
                  <a:lnTo>
                    <a:pt x="2703140" y="3002337"/>
                  </a:lnTo>
                  <a:lnTo>
                    <a:pt x="2752207" y="2996820"/>
                  </a:lnTo>
                  <a:lnTo>
                    <a:pt x="2800960" y="2990064"/>
                  </a:lnTo>
                  <a:lnTo>
                    <a:pt x="2849365" y="2981963"/>
                  </a:lnTo>
                  <a:lnTo>
                    <a:pt x="2897389" y="2972408"/>
                  </a:lnTo>
                  <a:lnTo>
                    <a:pt x="2944999" y="2961294"/>
                  </a:lnTo>
                  <a:lnTo>
                    <a:pt x="2992161" y="2948512"/>
                  </a:lnTo>
                  <a:lnTo>
                    <a:pt x="3038844" y="2933955"/>
                  </a:lnTo>
                  <a:lnTo>
                    <a:pt x="3085012" y="2917517"/>
                  </a:lnTo>
                  <a:lnTo>
                    <a:pt x="3130635" y="2899091"/>
                  </a:lnTo>
                  <a:lnTo>
                    <a:pt x="3175677" y="2878568"/>
                  </a:lnTo>
                  <a:lnTo>
                    <a:pt x="3219120" y="2856322"/>
                  </a:lnTo>
                  <a:lnTo>
                    <a:pt x="3261257" y="2832322"/>
                  </a:lnTo>
                  <a:lnTo>
                    <a:pt x="3302109" y="2806633"/>
                  </a:lnTo>
                  <a:lnTo>
                    <a:pt x="3341702" y="2779322"/>
                  </a:lnTo>
                  <a:lnTo>
                    <a:pt x="3380057" y="2750452"/>
                  </a:lnTo>
                  <a:lnTo>
                    <a:pt x="3417200" y="2720091"/>
                  </a:lnTo>
                  <a:lnTo>
                    <a:pt x="3453153" y="2688303"/>
                  </a:lnTo>
                  <a:lnTo>
                    <a:pt x="3487939" y="2655153"/>
                  </a:lnTo>
                  <a:lnTo>
                    <a:pt x="3521582" y="2620708"/>
                  </a:lnTo>
                  <a:lnTo>
                    <a:pt x="3554106" y="2585033"/>
                  </a:lnTo>
                  <a:lnTo>
                    <a:pt x="3585533" y="2548194"/>
                  </a:lnTo>
                  <a:lnTo>
                    <a:pt x="3615888" y="2510255"/>
                  </a:lnTo>
                  <a:lnTo>
                    <a:pt x="3645194" y="2471283"/>
                  </a:lnTo>
                  <a:lnTo>
                    <a:pt x="3673474" y="2431343"/>
                  </a:lnTo>
                  <a:lnTo>
                    <a:pt x="3700752" y="2390500"/>
                  </a:lnTo>
                  <a:lnTo>
                    <a:pt x="3727050" y="2348820"/>
                  </a:lnTo>
                  <a:lnTo>
                    <a:pt x="3752393" y="2306369"/>
                  </a:lnTo>
                  <a:lnTo>
                    <a:pt x="3776804" y="2263211"/>
                  </a:lnTo>
                  <a:lnTo>
                    <a:pt x="3800307" y="2219413"/>
                  </a:lnTo>
                  <a:lnTo>
                    <a:pt x="3822924" y="2175040"/>
                  </a:lnTo>
                  <a:lnTo>
                    <a:pt x="3844679" y="2130158"/>
                  </a:lnTo>
                  <a:lnTo>
                    <a:pt x="3865596" y="2084831"/>
                  </a:lnTo>
                  <a:lnTo>
                    <a:pt x="3885698" y="2039126"/>
                  </a:lnTo>
                  <a:lnTo>
                    <a:pt x="3905008" y="1993108"/>
                  </a:lnTo>
                  <a:lnTo>
                    <a:pt x="3923551" y="1946842"/>
                  </a:lnTo>
                  <a:lnTo>
                    <a:pt x="3941349" y="1900395"/>
                  </a:lnTo>
                  <a:lnTo>
                    <a:pt x="3958425" y="1853831"/>
                  </a:lnTo>
                  <a:lnTo>
                    <a:pt x="3974804" y="1807216"/>
                  </a:lnTo>
                  <a:lnTo>
                    <a:pt x="3990509" y="1760615"/>
                  </a:lnTo>
                  <a:lnTo>
                    <a:pt x="4132811" y="1316252"/>
                  </a:lnTo>
                  <a:lnTo>
                    <a:pt x="4162437" y="1226290"/>
                  </a:lnTo>
                  <a:lnTo>
                    <a:pt x="4192913" y="1136484"/>
                  </a:lnTo>
                  <a:lnTo>
                    <a:pt x="4208532" y="1091709"/>
                  </a:lnTo>
                  <a:lnTo>
                    <a:pt x="4224438" y="1047056"/>
                  </a:lnTo>
                  <a:lnTo>
                    <a:pt x="4240656" y="1002552"/>
                  </a:lnTo>
                  <a:lnTo>
                    <a:pt x="4257210" y="958227"/>
                  </a:lnTo>
                  <a:lnTo>
                    <a:pt x="4274125" y="914107"/>
                  </a:lnTo>
                  <a:lnTo>
                    <a:pt x="4291427" y="870221"/>
                  </a:lnTo>
                  <a:lnTo>
                    <a:pt x="4309139" y="826595"/>
                  </a:lnTo>
                  <a:lnTo>
                    <a:pt x="4327286" y="783258"/>
                  </a:lnTo>
                  <a:lnTo>
                    <a:pt x="4345894" y="740238"/>
                  </a:lnTo>
                  <a:lnTo>
                    <a:pt x="4364987" y="697563"/>
                  </a:lnTo>
                  <a:lnTo>
                    <a:pt x="4384589" y="655259"/>
                  </a:lnTo>
                  <a:lnTo>
                    <a:pt x="4404726" y="613356"/>
                  </a:lnTo>
                  <a:lnTo>
                    <a:pt x="4425423" y="571880"/>
                  </a:lnTo>
                  <a:lnTo>
                    <a:pt x="4446703" y="530860"/>
                  </a:lnTo>
                  <a:lnTo>
                    <a:pt x="4468593" y="490323"/>
                  </a:lnTo>
                  <a:lnTo>
                    <a:pt x="4491115" y="450297"/>
                  </a:lnTo>
                  <a:lnTo>
                    <a:pt x="4514297" y="410810"/>
                  </a:lnTo>
                  <a:lnTo>
                    <a:pt x="4538161" y="371889"/>
                  </a:lnTo>
                  <a:lnTo>
                    <a:pt x="4562733" y="333563"/>
                  </a:lnTo>
                  <a:lnTo>
                    <a:pt x="4588038" y="295859"/>
                  </a:lnTo>
                  <a:lnTo>
                    <a:pt x="4614100" y="258805"/>
                  </a:lnTo>
                  <a:lnTo>
                    <a:pt x="4640944" y="222429"/>
                  </a:lnTo>
                  <a:lnTo>
                    <a:pt x="4668595" y="186758"/>
                  </a:lnTo>
                  <a:lnTo>
                    <a:pt x="4697078" y="151821"/>
                  </a:lnTo>
                  <a:lnTo>
                    <a:pt x="4726417" y="117644"/>
                  </a:lnTo>
                  <a:lnTo>
                    <a:pt x="4756638" y="84257"/>
                  </a:lnTo>
                  <a:lnTo>
                    <a:pt x="4787764" y="51685"/>
                  </a:lnTo>
                  <a:lnTo>
                    <a:pt x="4819821" y="19959"/>
                  </a:lnTo>
                  <a:lnTo>
                    <a:pt x="4841176" y="0"/>
                  </a:lnTo>
                  <a:close/>
                </a:path>
              </a:pathLst>
            </a:custGeom>
            <a:solidFill>
              <a:srgbClr val="FFC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1030" y="3204814"/>
              <a:ext cx="9686924" cy="57857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478" y="10263286"/>
            <a:ext cx="80830" cy="202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5579" y="10243083"/>
            <a:ext cx="121246" cy="404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6381" y="10243083"/>
            <a:ext cx="222285" cy="404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4899" y="10263286"/>
            <a:ext cx="101038" cy="202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45701" y="10263286"/>
            <a:ext cx="222285" cy="202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31726" y="10263286"/>
            <a:ext cx="202077" cy="202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57126" y="10243083"/>
            <a:ext cx="303115" cy="404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71194" y="8869257"/>
            <a:ext cx="161661" cy="4040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96030" y="8202547"/>
            <a:ext cx="121246" cy="4040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62886" y="8101530"/>
            <a:ext cx="2505758" cy="44447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88852" y="7192381"/>
            <a:ext cx="4546739" cy="22223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88193" y="6566079"/>
            <a:ext cx="303115" cy="16162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639087" y="6626688"/>
            <a:ext cx="3819260" cy="40406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92349" y="1111182"/>
            <a:ext cx="101038" cy="4040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09720" y="828335"/>
            <a:ext cx="424362" cy="46467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014913" y="828335"/>
            <a:ext cx="424362" cy="46467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520107" y="828335"/>
            <a:ext cx="383946" cy="464676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474275" y="5596823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552" y="0"/>
                </a:lnTo>
              </a:path>
            </a:pathLst>
          </a:custGeom>
          <a:ln w="3175">
            <a:solidFill>
              <a:srgbClr val="60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44217" y="4505845"/>
            <a:ext cx="406400" cy="0"/>
          </a:xfrm>
          <a:custGeom>
            <a:avLst/>
            <a:gdLst/>
            <a:ahLst/>
            <a:cxnLst/>
            <a:rect l="l" t="t" r="r" b="b"/>
            <a:pathLst>
              <a:path w="406400">
                <a:moveTo>
                  <a:pt x="0" y="0"/>
                </a:moveTo>
                <a:lnTo>
                  <a:pt x="406175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724" y="707116"/>
            <a:ext cx="3031490" cy="0"/>
          </a:xfrm>
          <a:custGeom>
            <a:avLst/>
            <a:gdLst/>
            <a:ahLst/>
            <a:cxnLst/>
            <a:rect l="l" t="t" r="r" b="b"/>
            <a:pathLst>
              <a:path w="3031490">
                <a:moveTo>
                  <a:pt x="0" y="0"/>
                </a:moveTo>
                <a:lnTo>
                  <a:pt x="3031159" y="0"/>
                </a:lnTo>
              </a:path>
            </a:pathLst>
          </a:custGeom>
          <a:ln w="42426">
            <a:solidFill>
              <a:srgbClr val="285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0588852" y="1717282"/>
            <a:ext cx="2223135" cy="323850"/>
            <a:chOff x="10588852" y="1717282"/>
            <a:chExt cx="2223135" cy="323850"/>
          </a:xfrm>
        </p:grpSpPr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88852" y="1717282"/>
              <a:ext cx="2222850" cy="3232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88852" y="1717282"/>
              <a:ext cx="2222850" cy="32325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0588852" y="2242568"/>
            <a:ext cx="1980564" cy="323850"/>
            <a:chOff x="10588852" y="2242568"/>
            <a:chExt cx="1980564" cy="323850"/>
          </a:xfrm>
        </p:grpSpPr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588852" y="2242568"/>
              <a:ext cx="1980357" cy="32325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588852" y="2242568"/>
              <a:ext cx="1980357" cy="323253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0588852" y="2767854"/>
            <a:ext cx="2324100" cy="323850"/>
            <a:chOff x="10588852" y="2767854"/>
            <a:chExt cx="2324100" cy="323850"/>
          </a:xfrm>
        </p:grpSpPr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588852" y="2767854"/>
              <a:ext cx="2323889" cy="3232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588852" y="2767854"/>
              <a:ext cx="2323889" cy="323253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0588852" y="3272937"/>
            <a:ext cx="1717675" cy="303530"/>
            <a:chOff x="10588852" y="3272937"/>
            <a:chExt cx="1717675" cy="303530"/>
          </a:xfrm>
        </p:grpSpPr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88852" y="3272937"/>
              <a:ext cx="1717657" cy="30304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588852" y="3272937"/>
              <a:ext cx="1717657" cy="30304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0588852" y="3778021"/>
            <a:ext cx="2324100" cy="343535"/>
            <a:chOff x="10588852" y="3778021"/>
            <a:chExt cx="2324100" cy="343535"/>
          </a:xfrm>
        </p:grpSpPr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588852" y="3778021"/>
              <a:ext cx="2323889" cy="3434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588852" y="3778021"/>
              <a:ext cx="2323889" cy="343456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10588852" y="4303307"/>
            <a:ext cx="1536065" cy="323850"/>
          </a:xfrm>
          <a:custGeom>
            <a:avLst/>
            <a:gdLst/>
            <a:ahLst/>
            <a:cxnLst/>
            <a:rect l="l" t="t" r="r" b="b"/>
            <a:pathLst>
              <a:path w="1536065" h="323850">
                <a:moveTo>
                  <a:pt x="1544320" y="325120"/>
                </a:moveTo>
                <a:lnTo>
                  <a:pt x="0" y="325120"/>
                </a:lnTo>
                <a:lnTo>
                  <a:pt x="0" y="0"/>
                </a:lnTo>
                <a:lnTo>
                  <a:pt x="1544320" y="0"/>
                </a:lnTo>
                <a:lnTo>
                  <a:pt x="1544320" y="32512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548046" y="4072158"/>
            <a:ext cx="233045" cy="5784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-595" dirty="0">
                <a:solidFill>
                  <a:srgbClr val="FFFFFF"/>
                </a:solidFill>
                <a:latin typeface="Courier New"/>
                <a:cs typeface="Courier New"/>
              </a:rPr>
              <a:t>2</a:t>
            </a:r>
            <a:endParaRPr sz="3600">
              <a:latin typeface="Courier New"/>
              <a:cs typeface="Courier New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588852" y="5394286"/>
            <a:ext cx="3152775" cy="343535"/>
            <a:chOff x="10588852" y="5394286"/>
            <a:chExt cx="3152775" cy="343535"/>
          </a:xfrm>
        </p:grpSpPr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588852" y="5394286"/>
              <a:ext cx="3152406" cy="3434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588852" y="5394286"/>
              <a:ext cx="3152406" cy="343456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5193386" y="2525415"/>
            <a:ext cx="2182495" cy="3131820"/>
            <a:chOff x="5193386" y="2525415"/>
            <a:chExt cx="2182495" cy="3131820"/>
          </a:xfrm>
        </p:grpSpPr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66474" y="3939647"/>
              <a:ext cx="909347" cy="98996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93386" y="2666838"/>
              <a:ext cx="383946" cy="62630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35880" y="2525415"/>
              <a:ext cx="1313502" cy="32325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80450" y="2848668"/>
              <a:ext cx="1495372" cy="92935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93386" y="3798224"/>
              <a:ext cx="1919734" cy="66670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54010" y="4464933"/>
              <a:ext cx="1475164" cy="24243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55048" y="4808389"/>
              <a:ext cx="1131633" cy="1414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93386" y="4970016"/>
              <a:ext cx="2182435" cy="686912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2165055" y="7758074"/>
            <a:ext cx="2061188" cy="303049"/>
          </a:xfrm>
          <a:prstGeom prst="rect">
            <a:avLst/>
          </a:prstGeom>
        </p:spPr>
      </p:pic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777812" y="-111191"/>
            <a:ext cx="934656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50" b="0" spc="-35" dirty="0">
                <a:solidFill>
                  <a:srgbClr val="001D5D"/>
                </a:solidFill>
                <a:latin typeface="Arial MT"/>
                <a:cs typeface="Arial MT"/>
              </a:rPr>
              <a:t>PREVALENCIA</a:t>
            </a:r>
            <a:r>
              <a:rPr sz="3850" b="0" spc="150" dirty="0">
                <a:solidFill>
                  <a:srgbClr val="001D5D"/>
                </a:solidFill>
                <a:latin typeface="Arial MT"/>
                <a:cs typeface="Arial MT"/>
              </a:rPr>
              <a:t> </a:t>
            </a:r>
            <a:r>
              <a:rPr sz="3850" b="0" dirty="0">
                <a:solidFill>
                  <a:srgbClr val="16113A"/>
                </a:solidFill>
                <a:latin typeface="Arial MT"/>
                <a:cs typeface="Arial MT"/>
              </a:rPr>
              <a:t>DE</a:t>
            </a:r>
            <a:r>
              <a:rPr sz="3850" b="0" spc="-254" dirty="0">
                <a:solidFill>
                  <a:srgbClr val="16113A"/>
                </a:solidFill>
                <a:latin typeface="Arial MT"/>
                <a:cs typeface="Arial MT"/>
              </a:rPr>
              <a:t> </a:t>
            </a:r>
            <a:r>
              <a:rPr sz="3850" b="0" dirty="0">
                <a:solidFill>
                  <a:srgbClr val="0C215B"/>
                </a:solidFill>
                <a:latin typeface="Arial MT"/>
                <a:cs typeface="Arial MT"/>
              </a:rPr>
              <a:t>DIABETES</a:t>
            </a:r>
            <a:r>
              <a:rPr sz="3850" b="0" spc="-204" dirty="0">
                <a:solidFill>
                  <a:srgbClr val="0C215B"/>
                </a:solidFill>
                <a:latin typeface="Arial MT"/>
                <a:cs typeface="Arial MT"/>
              </a:rPr>
              <a:t> </a:t>
            </a:r>
            <a:r>
              <a:rPr sz="3850" b="0" spc="-10" dirty="0">
                <a:solidFill>
                  <a:srgbClr val="082660"/>
                </a:solidFill>
                <a:latin typeface="Arial MT"/>
                <a:cs typeface="Arial MT"/>
              </a:rPr>
              <a:t>MELLITUS</a:t>
            </a:r>
            <a:endParaRPr sz="385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85121" y="821950"/>
            <a:ext cx="10505440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525010" algn="l"/>
              </a:tabLst>
            </a:pPr>
            <a:r>
              <a:rPr sz="3100" spc="-80" dirty="0">
                <a:solidFill>
                  <a:srgbClr val="212121"/>
                </a:solidFill>
                <a:latin typeface="Arial MT"/>
                <a:cs typeface="Arial MT"/>
              </a:rPr>
              <a:t>Diagnosticado</a:t>
            </a:r>
            <a:r>
              <a:rPr sz="3100" spc="-114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3100" spc="-55" dirty="0">
                <a:solidFill>
                  <a:srgbClr val="A5B5C4"/>
                </a:solidFill>
                <a:latin typeface="Arial MT"/>
                <a:cs typeface="Arial MT"/>
              </a:rPr>
              <a:t>por</a:t>
            </a:r>
            <a:r>
              <a:rPr sz="3100" spc="-160" dirty="0">
                <a:solidFill>
                  <a:srgbClr val="A5B5C4"/>
                </a:solidFill>
                <a:latin typeface="Arial MT"/>
                <a:cs typeface="Arial MT"/>
              </a:rPr>
              <a:t> </a:t>
            </a:r>
            <a:r>
              <a:rPr sz="3100" spc="-20" dirty="0">
                <a:solidFill>
                  <a:srgbClr val="3D6095"/>
                </a:solidFill>
                <a:latin typeface="Arial MT"/>
                <a:cs typeface="Arial MT"/>
              </a:rPr>
              <a:t>TOTG</a:t>
            </a:r>
            <a:r>
              <a:rPr sz="3100" dirty="0">
                <a:solidFill>
                  <a:srgbClr val="3D6095"/>
                </a:solidFill>
                <a:latin typeface="Arial MT"/>
                <a:cs typeface="Arial MT"/>
              </a:rPr>
              <a:t>	</a:t>
            </a:r>
            <a:r>
              <a:rPr sz="3100" spc="-120" dirty="0">
                <a:solidFill>
                  <a:srgbClr val="262626"/>
                </a:solidFill>
                <a:latin typeface="Arial MT"/>
                <a:cs typeface="Arial MT"/>
              </a:rPr>
              <a:t>(Teste</a:t>
            </a:r>
            <a:r>
              <a:rPr sz="3100" spc="-10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3100" spc="-60" dirty="0">
                <a:solidFill>
                  <a:srgbClr val="646D91"/>
                </a:solidFill>
                <a:latin typeface="Arial MT"/>
                <a:cs typeface="Arial MT"/>
              </a:rPr>
              <a:t>Oral</a:t>
            </a:r>
            <a:r>
              <a:rPr sz="3100" spc="-150" dirty="0">
                <a:solidFill>
                  <a:srgbClr val="646D91"/>
                </a:solidFill>
                <a:latin typeface="Arial MT"/>
                <a:cs typeface="Arial MT"/>
              </a:rPr>
              <a:t> </a:t>
            </a:r>
            <a:r>
              <a:rPr sz="3100" spc="-80" dirty="0">
                <a:solidFill>
                  <a:srgbClr val="0A2652"/>
                </a:solidFill>
                <a:latin typeface="Arial MT"/>
                <a:cs typeface="Arial MT"/>
              </a:rPr>
              <a:t>de</a:t>
            </a:r>
            <a:r>
              <a:rPr sz="3100" spc="-195" dirty="0">
                <a:solidFill>
                  <a:srgbClr val="0A2652"/>
                </a:solidFill>
                <a:latin typeface="Arial MT"/>
                <a:cs typeface="Arial MT"/>
              </a:rPr>
              <a:t> </a:t>
            </a:r>
            <a:r>
              <a:rPr sz="3100" spc="-105" dirty="0">
                <a:solidFill>
                  <a:srgbClr val="262626"/>
                </a:solidFill>
                <a:latin typeface="Arial MT"/>
                <a:cs typeface="Arial MT"/>
              </a:rPr>
              <a:t>Tolerância</a:t>
            </a:r>
            <a:r>
              <a:rPr sz="3100" spc="6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rgbClr val="0E1D42"/>
                </a:solidFill>
                <a:latin typeface="Arial MT"/>
                <a:cs typeface="Arial MT"/>
              </a:rPr>
              <a:t>â</a:t>
            </a:r>
            <a:r>
              <a:rPr sz="3100" spc="-165" dirty="0">
                <a:solidFill>
                  <a:srgbClr val="0E1D42"/>
                </a:solidFill>
                <a:latin typeface="Arial MT"/>
                <a:cs typeface="Arial MT"/>
              </a:rPr>
              <a:t> </a:t>
            </a:r>
            <a:r>
              <a:rPr sz="3100" spc="-35" dirty="0">
                <a:solidFill>
                  <a:srgbClr val="627991"/>
                </a:solidFill>
                <a:latin typeface="Arial MT"/>
                <a:cs typeface="Arial MT"/>
              </a:rPr>
              <a:t>Glicose)</a:t>
            </a:r>
            <a:endParaRPr sz="31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915475" y="821950"/>
            <a:ext cx="299720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spc="-340" dirty="0">
                <a:solidFill>
                  <a:srgbClr val="383838"/>
                </a:solidFill>
                <a:latin typeface="Arial MT"/>
                <a:cs typeface="Arial MT"/>
              </a:rPr>
              <a:t>:""</a:t>
            </a:r>
            <a:endParaRPr sz="31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232226" y="1436888"/>
            <a:ext cx="1430020" cy="581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56920" indent="-756920">
              <a:lnSpc>
                <a:spcPts val="2165"/>
              </a:lnSpc>
              <a:spcBef>
                <a:spcPts val="135"/>
              </a:spcBef>
              <a:buClr>
                <a:srgbClr val="383838"/>
              </a:buClr>
              <a:buChar char="•"/>
              <a:tabLst>
                <a:tab pos="756920" algn="l"/>
              </a:tabLst>
            </a:pPr>
            <a:r>
              <a:rPr sz="2150" spc="-50" dirty="0">
                <a:solidFill>
                  <a:srgbClr val="B8B8B8"/>
                </a:solidFill>
                <a:latin typeface="Arial MT"/>
                <a:cs typeface="Arial MT"/>
              </a:rPr>
              <a:t>.</a:t>
            </a:r>
            <a:endParaRPr sz="2150">
              <a:latin typeface="Arial MT"/>
              <a:cs typeface="Arial MT"/>
            </a:endParaRPr>
          </a:p>
          <a:p>
            <a:pPr marL="146050">
              <a:lnSpc>
                <a:spcPts val="2165"/>
              </a:lnSpc>
              <a:tabLst>
                <a:tab pos="830580" algn="l"/>
              </a:tabLst>
            </a:pPr>
            <a:r>
              <a:rPr sz="2150" dirty="0">
                <a:solidFill>
                  <a:srgbClr val="344656"/>
                </a:solidFill>
                <a:latin typeface="Arial MT"/>
                <a:cs typeface="Arial MT"/>
              </a:rPr>
              <a:t>”</a:t>
            </a:r>
            <a:r>
              <a:rPr sz="2150" spc="-55" dirty="0">
                <a:solidFill>
                  <a:srgbClr val="344656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363636"/>
                </a:solidFill>
                <a:latin typeface="Arial MT"/>
                <a:cs typeface="Arial MT"/>
              </a:rPr>
              <a:t>”</a:t>
            </a:r>
            <a:r>
              <a:rPr sz="2150" spc="-8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150" spc="-60" dirty="0">
                <a:solidFill>
                  <a:srgbClr val="1F3B46"/>
                </a:solidFill>
                <a:latin typeface="Arial MT"/>
                <a:cs typeface="Arial MT"/>
              </a:rPr>
              <a:t>•</a:t>
            </a:r>
            <a:r>
              <a:rPr sz="2150" dirty="0">
                <a:solidFill>
                  <a:srgbClr val="1F3B46"/>
                </a:solidFill>
                <a:latin typeface="Arial MT"/>
                <a:cs typeface="Arial MT"/>
              </a:rPr>
              <a:t>	</a:t>
            </a:r>
            <a:r>
              <a:rPr sz="2150" dirty="0">
                <a:solidFill>
                  <a:srgbClr val="959595"/>
                </a:solidFill>
                <a:latin typeface="Arial MT"/>
                <a:cs typeface="Arial MT"/>
              </a:rPr>
              <a:t>'</a:t>
            </a:r>
            <a:r>
              <a:rPr sz="2150" spc="-100" dirty="0">
                <a:solidFill>
                  <a:srgbClr val="959595"/>
                </a:solidFill>
                <a:latin typeface="Arial MT"/>
                <a:cs typeface="Arial MT"/>
              </a:rPr>
              <a:t> </a:t>
            </a:r>
            <a:r>
              <a:rPr sz="2150" spc="-10" dirty="0">
                <a:solidFill>
                  <a:srgbClr val="525252"/>
                </a:solidFill>
                <a:latin typeface="Arial MT"/>
                <a:cs typeface="Arial MT"/>
              </a:rPr>
              <a:t>°'•••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110663" y="1659124"/>
            <a:ext cx="112776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spc="250" dirty="0">
                <a:solidFill>
                  <a:srgbClr val="464646"/>
                </a:solidFill>
                <a:latin typeface="Arial MT"/>
                <a:cs typeface="Arial MT"/>
              </a:rPr>
              <a:t>BELÉM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35980" y="2092594"/>
            <a:ext cx="2464435" cy="30581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8419" marR="5080" indent="45720">
              <a:lnSpc>
                <a:spcPct val="140100"/>
              </a:lnSpc>
              <a:spcBef>
                <a:spcPts val="225"/>
              </a:spcBef>
            </a:pPr>
            <a:r>
              <a:rPr sz="2200" spc="140" dirty="0">
                <a:solidFill>
                  <a:srgbClr val="3B3B3B"/>
                </a:solidFill>
                <a:latin typeface="Arial MT"/>
                <a:cs typeface="Arial MT"/>
              </a:rPr>
              <a:t>FORTALEZA </a:t>
            </a:r>
            <a:r>
              <a:rPr sz="2400" dirty="0">
                <a:solidFill>
                  <a:srgbClr val="3B3B3B"/>
                </a:solidFill>
                <a:latin typeface="Arial MT"/>
                <a:cs typeface="Arial MT"/>
              </a:rPr>
              <a:t>JOAO</a:t>
            </a:r>
            <a:r>
              <a:rPr sz="2400" spc="26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2400" spc="90" dirty="0">
                <a:solidFill>
                  <a:srgbClr val="424242"/>
                </a:solidFill>
                <a:latin typeface="Arial MT"/>
                <a:cs typeface="Arial MT"/>
              </a:rPr>
              <a:t>PESSOA, </a:t>
            </a:r>
            <a:r>
              <a:rPr sz="2600" spc="105" dirty="0">
                <a:solidFill>
                  <a:srgbClr val="3D3D3D"/>
                </a:solidFill>
                <a:latin typeface="Cambria"/>
                <a:cs typeface="Cambria"/>
              </a:rPr>
              <a:t>RECI</a:t>
            </a:r>
            <a:r>
              <a:rPr sz="2600" spc="105" dirty="0">
                <a:solidFill>
                  <a:srgbClr val="424242"/>
                </a:solidFill>
                <a:latin typeface="Cambria"/>
                <a:cs typeface="Cambria"/>
              </a:rPr>
              <a:t>FE,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432434" algn="l"/>
              </a:tabLst>
            </a:pPr>
            <a:r>
              <a:rPr sz="2400" spc="10" dirty="0">
                <a:solidFill>
                  <a:srgbClr val="3D3D3D"/>
                </a:solidFill>
                <a:latin typeface="Cambria"/>
                <a:cs typeface="Cambria"/>
              </a:rPr>
              <a:t>s</a:t>
            </a:r>
            <a:r>
              <a:rPr sz="2400" dirty="0">
                <a:solidFill>
                  <a:srgbClr val="3D3D3D"/>
                </a:solidFill>
                <a:latin typeface="Cambria"/>
                <a:cs typeface="Cambria"/>
              </a:rPr>
              <a:t>	</a:t>
            </a:r>
            <a:r>
              <a:rPr sz="2400" spc="75" dirty="0">
                <a:solidFill>
                  <a:srgbClr val="3D3D3D"/>
                </a:solidFill>
                <a:latin typeface="Cambria"/>
                <a:cs typeface="Cambria"/>
              </a:rPr>
              <a:t>I_VADOR</a:t>
            </a:r>
            <a:endParaRPr sz="2400">
              <a:latin typeface="Cambria"/>
              <a:cs typeface="Cambria"/>
            </a:endParaRPr>
          </a:p>
          <a:p>
            <a:pPr marL="106680">
              <a:lnSpc>
                <a:spcPct val="100000"/>
              </a:lnSpc>
              <a:spcBef>
                <a:spcPts val="1775"/>
              </a:spcBef>
            </a:pPr>
            <a:r>
              <a:rPr sz="2200" spc="175" dirty="0">
                <a:solidFill>
                  <a:srgbClr val="3F3F3F"/>
                </a:solidFill>
                <a:latin typeface="Arial MT"/>
                <a:cs typeface="Arial MT"/>
              </a:rPr>
              <a:t>BRAS</a:t>
            </a:r>
            <a:r>
              <a:rPr sz="2200" spc="-355" dirty="0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sz="2200" spc="100" dirty="0">
                <a:solidFill>
                  <a:srgbClr val="424242"/>
                </a:solidFill>
                <a:latin typeface="Arial MT"/>
                <a:cs typeface="Arial MT"/>
              </a:rPr>
              <a:t>ILIA</a:t>
            </a:r>
            <a:endParaRPr sz="220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  <a:spcBef>
                <a:spcPts val="1180"/>
              </a:spcBef>
            </a:pPr>
            <a:r>
              <a:rPr sz="2200" spc="85" dirty="0">
                <a:solidFill>
                  <a:srgbClr val="464646"/>
                </a:solidFill>
                <a:latin typeface="Arial MT"/>
                <a:cs typeface="Arial MT"/>
              </a:rPr>
              <a:t>RIO</a:t>
            </a:r>
            <a:r>
              <a:rPr sz="2200" spc="114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spc="100" dirty="0">
                <a:solidFill>
                  <a:srgbClr val="4D4D4D"/>
                </a:solidFill>
                <a:latin typeface="Arial MT"/>
                <a:cs typeface="Arial MT"/>
              </a:rPr>
              <a:t>DE</a:t>
            </a:r>
            <a:r>
              <a:rPr sz="2200" spc="2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44444"/>
                </a:solidFill>
                <a:latin typeface="Arial MT"/>
                <a:cs typeface="Arial MT"/>
              </a:rPr>
              <a:t>JANEIRO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88424" y="5341912"/>
            <a:ext cx="2363470" cy="16738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7620">
              <a:lnSpc>
                <a:spcPct val="104000"/>
              </a:lnSpc>
              <a:spcBef>
                <a:spcPts val="305"/>
              </a:spcBef>
              <a:tabLst>
                <a:tab pos="1568450" algn="l"/>
              </a:tabLst>
            </a:pPr>
            <a:r>
              <a:rPr sz="2300" spc="155" dirty="0">
                <a:solidFill>
                  <a:srgbClr val="4D4D4D"/>
                </a:solidFill>
                <a:latin typeface="Arial MT"/>
                <a:cs typeface="Arial MT"/>
              </a:rPr>
              <a:t>SAO</a:t>
            </a:r>
            <a:r>
              <a:rPr sz="23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300" spc="125" dirty="0">
                <a:solidFill>
                  <a:srgbClr val="414141"/>
                </a:solidFill>
                <a:latin typeface="Arial MT"/>
                <a:cs typeface="Arial MT"/>
              </a:rPr>
              <a:t>PAULO, </a:t>
            </a:r>
            <a:r>
              <a:rPr sz="2100" spc="95" dirty="0">
                <a:solidFill>
                  <a:srgbClr val="979797"/>
                </a:solidFill>
                <a:latin typeface="Arial MT"/>
                <a:cs typeface="Arial MT"/>
              </a:rPr>
              <a:t>RIBEIRAO</a:t>
            </a:r>
            <a:r>
              <a:rPr sz="2100" dirty="0">
                <a:solidFill>
                  <a:srgbClr val="979797"/>
                </a:solidFill>
                <a:latin typeface="Arial MT"/>
                <a:cs typeface="Arial MT"/>
              </a:rPr>
              <a:t>	</a:t>
            </a:r>
            <a:r>
              <a:rPr sz="2100" spc="100" dirty="0">
                <a:solidFill>
                  <a:srgbClr val="9A9A9A"/>
                </a:solidFill>
                <a:latin typeface="Arial MT"/>
                <a:cs typeface="Arial MT"/>
              </a:rPr>
              <a:t>PRET </a:t>
            </a:r>
            <a:r>
              <a:rPr sz="2200" spc="150" dirty="0">
                <a:solidFill>
                  <a:srgbClr val="8E8E8E"/>
                </a:solidFill>
                <a:latin typeface="Arial MT"/>
                <a:cs typeface="Arial MT"/>
              </a:rPr>
              <a:t>SAO</a:t>
            </a:r>
            <a:r>
              <a:rPr sz="2200" spc="320" dirty="0">
                <a:solidFill>
                  <a:srgbClr val="8E8E8E"/>
                </a:solidFill>
                <a:latin typeface="Arial MT"/>
                <a:cs typeface="Arial MT"/>
              </a:rPr>
              <a:t> </a:t>
            </a:r>
            <a:r>
              <a:rPr sz="2200" spc="195" dirty="0">
                <a:solidFill>
                  <a:srgbClr val="858585"/>
                </a:solidFill>
                <a:latin typeface="Arial MT"/>
                <a:cs typeface="Arial MT"/>
              </a:rPr>
              <a:t>CARLOS</a:t>
            </a:r>
            <a:endParaRPr sz="2200">
              <a:latin typeface="Arial MT"/>
              <a:cs typeface="Arial MT"/>
            </a:endParaRPr>
          </a:p>
          <a:p>
            <a:pPr marL="29845">
              <a:lnSpc>
                <a:spcPct val="100000"/>
              </a:lnSpc>
              <a:spcBef>
                <a:spcPts val="1565"/>
              </a:spcBef>
            </a:pPr>
            <a:r>
              <a:rPr sz="2450" dirty="0">
                <a:solidFill>
                  <a:srgbClr val="383838"/>
                </a:solidFill>
                <a:latin typeface="Arial MT"/>
                <a:cs typeface="Arial MT"/>
              </a:rPr>
              <a:t>PORTO</a:t>
            </a:r>
            <a:r>
              <a:rPr sz="2450" spc="135" dirty="0">
                <a:solidFill>
                  <a:srgbClr val="383838"/>
                </a:solidFill>
                <a:latin typeface="Arial MT"/>
                <a:cs typeface="Arial MT"/>
              </a:rPr>
              <a:t> </a:t>
            </a:r>
            <a:r>
              <a:rPr sz="2450" spc="-25" dirty="0">
                <a:solidFill>
                  <a:srgbClr val="3F3F3F"/>
                </a:solidFill>
                <a:latin typeface="Arial MT"/>
                <a:cs typeface="Arial MT"/>
              </a:rPr>
              <a:t>AL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75285" y="7567332"/>
            <a:ext cx="9842500" cy="15119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375"/>
              </a:spcBef>
              <a:tabLst>
                <a:tab pos="2841625" algn="l"/>
                <a:tab pos="4592320" algn="l"/>
                <a:tab pos="5621020" algn="l"/>
                <a:tab pos="6414135" algn="l"/>
              </a:tabLst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Estudo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3D3D3D"/>
                </a:solidFill>
                <a:latin typeface="Arial MT"/>
                <a:cs typeface="Arial MT"/>
              </a:rPr>
              <a:t>Nacional</a:t>
            </a:r>
            <a:r>
              <a:rPr sz="2400" spc="-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3D3D3D"/>
                </a:solidFill>
                <a:latin typeface="Arial MT"/>
                <a:cs typeface="Arial MT"/>
              </a:rPr>
              <a:t>realizado</a:t>
            </a:r>
            <a:r>
              <a:rPr sz="2400" spc="-114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84848"/>
                </a:solidFill>
                <a:latin typeface="Arial MT"/>
                <a:cs typeface="Arial MT"/>
              </a:rPr>
              <a:t>em</a:t>
            </a:r>
            <a:r>
              <a:rPr sz="2400" spc="-165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B4B4B"/>
                </a:solidFill>
                <a:latin typeface="Arial MT"/>
                <a:cs typeface="Arial MT"/>
              </a:rPr>
              <a:t>9</a:t>
            </a:r>
            <a:r>
              <a:rPr sz="2400" spc="-16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capitais</a:t>
            </a:r>
            <a:r>
              <a:rPr sz="24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F4F4F"/>
                </a:solidFill>
                <a:latin typeface="Arial MT"/>
                <a:cs typeface="Arial MT"/>
              </a:rPr>
              <a:t>do</a:t>
            </a:r>
            <a:r>
              <a:rPr sz="2400" spc="-65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464646"/>
                </a:solidFill>
                <a:latin typeface="Arial MT"/>
                <a:cs typeface="Arial MT"/>
              </a:rPr>
              <a:t>Brasil</a:t>
            </a:r>
            <a:r>
              <a:rPr sz="240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400" spc="-120" dirty="0">
                <a:solidFill>
                  <a:srgbClr val="575757"/>
                </a:solidFill>
                <a:latin typeface="Arial MT"/>
                <a:cs typeface="Arial MT"/>
              </a:rPr>
              <a:t>(Ms/e/O/</a:t>
            </a:r>
            <a:r>
              <a:rPr sz="2400" spc="80" dirty="0">
                <a:solidFill>
                  <a:srgbClr val="575757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&amp;</a:t>
            </a:r>
            <a:r>
              <a:rPr sz="2400" spc="-1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444444"/>
                </a:solidFill>
                <a:latin typeface="Arial MT"/>
                <a:cs typeface="Arial MT"/>
              </a:rPr>
              <a:t>Fianco,</a:t>
            </a:r>
            <a:r>
              <a:rPr sz="2400" spc="-3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444444"/>
                </a:solidFill>
                <a:latin typeface="Arial MT"/>
                <a:cs typeface="Arial MT"/>
              </a:rPr>
              <a:t>1962) </a:t>
            </a:r>
            <a:r>
              <a:rPr sz="2400" dirty="0">
                <a:solidFill>
                  <a:srgbClr val="A37575"/>
                </a:solidFill>
                <a:latin typeface="Arial MT"/>
                <a:cs typeface="Arial MT"/>
              </a:rPr>
              <a:t>Estudo</a:t>
            </a:r>
            <a:r>
              <a:rPr sz="2400" spc="-25" dirty="0">
                <a:solidFill>
                  <a:srgbClr val="A3757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C696B"/>
                </a:solidFill>
                <a:latin typeface="Arial MT"/>
                <a:cs typeface="Arial MT"/>
              </a:rPr>
              <a:t>da</a:t>
            </a:r>
            <a:r>
              <a:rPr sz="2400" spc="-135" dirty="0">
                <a:solidFill>
                  <a:srgbClr val="8C696B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A5A5A5"/>
                </a:solidFill>
                <a:latin typeface="Arial MT"/>
                <a:cs typeface="Arial MT"/>
              </a:rPr>
              <a:t>cidade</a:t>
            </a:r>
            <a:r>
              <a:rPr sz="2400" spc="-105" dirty="0">
                <a:solidFill>
                  <a:srgbClr val="A5A5A5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CA9C95"/>
                </a:solidFill>
                <a:latin typeface="Arial MT"/>
                <a:cs typeface="Arial MT"/>
              </a:rPr>
              <a:t>ú</a:t>
            </a:r>
            <a:r>
              <a:rPr sz="2400" dirty="0">
                <a:solidFill>
                  <a:srgbClr val="CA9C95"/>
                </a:solidFill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B5B5B5"/>
                </a:solidFill>
                <a:latin typeface="Arial MT"/>
                <a:cs typeface="Arial MT"/>
              </a:rPr>
              <a:t>Ribeir*n</a:t>
            </a:r>
            <a:r>
              <a:rPr sz="2400" spc="-50" dirty="0">
                <a:solidFill>
                  <a:srgbClr val="B5B5B5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B8B8B8"/>
                </a:solidFill>
                <a:latin typeface="Arial MT"/>
                <a:cs typeface="Arial MT"/>
              </a:rPr>
              <a:t>Pre</a:t>
            </a:r>
            <a:r>
              <a:rPr sz="2400" dirty="0">
                <a:solidFill>
                  <a:srgbClr val="B8B8B8"/>
                </a:solidFill>
                <a:latin typeface="Arial MT"/>
                <a:cs typeface="Arial MT"/>
              </a:rPr>
              <a:t>	</a:t>
            </a:r>
            <a:r>
              <a:rPr sz="2400" spc="-455" dirty="0">
                <a:solidFill>
                  <a:srgbClr val="97797B"/>
                </a:solidFill>
                <a:latin typeface="Arial MT"/>
                <a:cs typeface="Arial MT"/>
              </a:rPr>
              <a:t>a</a:t>
            </a:r>
            <a:r>
              <a:rPr sz="2400" spc="140" dirty="0">
                <a:solidFill>
                  <a:srgbClr val="97797B"/>
                </a:solidFill>
                <a:latin typeface="Arial MT"/>
                <a:cs typeface="Arial MT"/>
              </a:rPr>
              <a:t> </a:t>
            </a:r>
            <a:r>
              <a:rPr sz="2400" i="1" spc="-20" dirty="0">
                <a:solidFill>
                  <a:srgbClr val="B6B6B6"/>
                </a:solidFill>
                <a:latin typeface="Arial"/>
                <a:cs typeface="Arial"/>
              </a:rPr>
              <a:t>tTom</a:t>
            </a:r>
            <a:r>
              <a:rPr sz="2400" i="1" dirty="0">
                <a:solidFill>
                  <a:srgbClr val="B6B6B6"/>
                </a:solidFill>
                <a:latin typeface="Arial"/>
                <a:cs typeface="Arial"/>
              </a:rPr>
              <a:t>	</a:t>
            </a:r>
            <a:r>
              <a:rPr sz="2400" i="1" spc="-50" dirty="0">
                <a:solidFill>
                  <a:srgbClr val="8C727E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8C727E"/>
                </a:solidFill>
                <a:latin typeface="Arial"/>
                <a:cs typeface="Arial"/>
              </a:rPr>
              <a:t>	</a:t>
            </a:r>
            <a:r>
              <a:rPr sz="2400" spc="-280" dirty="0">
                <a:solidFill>
                  <a:srgbClr val="AE8989"/>
                </a:solidFill>
                <a:latin typeface="Arial MT"/>
                <a:cs typeface="Arial MT"/>
              </a:rPr>
              <a:t>J0ü</a:t>
            </a:r>
            <a:endParaRPr sz="2400">
              <a:latin typeface="Arial MT"/>
              <a:cs typeface="Arial MT"/>
            </a:endParaRPr>
          </a:p>
          <a:p>
            <a:pPr marR="511175" algn="r">
              <a:lnSpc>
                <a:spcPct val="100000"/>
              </a:lnSpc>
              <a:spcBef>
                <a:spcPts val="2480"/>
              </a:spcBef>
              <a:tabLst>
                <a:tab pos="754380" algn="l"/>
              </a:tabLst>
            </a:pPr>
            <a:r>
              <a:rPr sz="2950" spc="-25" dirty="0">
                <a:latin typeface="Arial MT"/>
                <a:cs typeface="Arial MT"/>
              </a:rPr>
              <a:t>6,0</a:t>
            </a:r>
            <a:r>
              <a:rPr sz="2950" dirty="0">
                <a:latin typeface="Arial MT"/>
                <a:cs typeface="Arial MT"/>
              </a:rPr>
              <a:t>	</a:t>
            </a:r>
            <a:r>
              <a:rPr sz="2950" spc="-75" dirty="0">
                <a:latin typeface="Arial MT"/>
                <a:cs typeface="Arial MT"/>
              </a:rPr>
              <a:t>z,zR.eom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65263" y="9359114"/>
            <a:ext cx="3402329" cy="6216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1910">
              <a:lnSpc>
                <a:spcPts val="2900"/>
              </a:lnSpc>
              <a:spcBef>
                <a:spcPts val="135"/>
              </a:spcBef>
            </a:pPr>
            <a:r>
              <a:rPr sz="2450" spc="-175" dirty="0">
                <a:solidFill>
                  <a:srgbClr val="1F1F1F"/>
                </a:solidFill>
                <a:latin typeface="Arial MT"/>
                <a:cs typeface="Arial MT"/>
              </a:rPr>
              <a:t>S096</a:t>
            </a:r>
            <a:r>
              <a:rPr sz="2450" spc="3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450" dirty="0">
                <a:latin typeface="Arial MT"/>
                <a:cs typeface="Arial MT"/>
              </a:rPr>
              <a:t>sem</a:t>
            </a:r>
            <a:r>
              <a:rPr sz="2450" spc="-95" dirty="0">
                <a:latin typeface="Arial MT"/>
                <a:cs typeface="Arial MT"/>
              </a:rPr>
              <a:t> </a:t>
            </a:r>
            <a:r>
              <a:rPr sz="2450" spc="-10" dirty="0">
                <a:latin typeface="Arial MT"/>
                <a:cs typeface="Arial MT"/>
              </a:rPr>
              <a:t>diagnóaôco</a:t>
            </a:r>
            <a:endParaRPr sz="2450">
              <a:latin typeface="Arial MT"/>
              <a:cs typeface="Arial MT"/>
            </a:endParaRPr>
          </a:p>
          <a:p>
            <a:pPr marL="12700">
              <a:lnSpc>
                <a:spcPts val="1760"/>
              </a:lnSpc>
              <a:tabLst>
                <a:tab pos="2581910" algn="l"/>
              </a:tabLst>
            </a:pPr>
            <a:r>
              <a:rPr sz="1500" spc="-105" dirty="0">
                <a:solidFill>
                  <a:srgbClr val="A1A1A1"/>
                </a:solidFill>
                <a:latin typeface="Arial MT"/>
                <a:cs typeface="Arial MT"/>
              </a:rPr>
              <a:t>y</a:t>
            </a:r>
            <a:r>
              <a:rPr sz="1500" spc="-35" dirty="0">
                <a:solidFill>
                  <a:srgbClr val="A1A1A1"/>
                </a:solidFill>
                <a:latin typeface="Arial MT"/>
                <a:cs typeface="Arial MT"/>
              </a:rPr>
              <a:t> </a:t>
            </a:r>
            <a:r>
              <a:rPr sz="1500" spc="-170" dirty="0">
                <a:solidFill>
                  <a:srgbClr val="9E9E9E"/>
                </a:solidFill>
                <a:latin typeface="Arial MT"/>
                <a:cs typeface="Arial MT"/>
              </a:rPr>
              <a:t>m+d</a:t>
            </a:r>
            <a:r>
              <a:rPr sz="1500" spc="-55" dirty="0">
                <a:solidFill>
                  <a:srgbClr val="9E9E9E"/>
                </a:solidFill>
                <a:latin typeface="Arial MT"/>
                <a:cs typeface="Arial MT"/>
              </a:rPr>
              <a:t> </a:t>
            </a:r>
            <a:r>
              <a:rPr sz="1500" spc="-45" dirty="0">
                <a:solidFill>
                  <a:srgbClr val="3F3F3F"/>
                </a:solidFill>
                <a:latin typeface="Arial MT"/>
                <a:cs typeface="Arial MT"/>
              </a:rPr>
              <a:t>rrmsa¡gernarrf</a:t>
            </a:r>
            <a:r>
              <a:rPr sz="1500" spc="125" dirty="0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595959"/>
                </a:solidFill>
                <a:latin typeface="Arial MT"/>
                <a:cs typeface="Arial MT"/>
              </a:rPr>
              <a:t>@</a:t>
            </a:r>
            <a:r>
              <a:rPr sz="1500" dirty="0">
                <a:solidFill>
                  <a:srgbClr val="595959"/>
                </a:solidFill>
                <a:latin typeface="Arial MT"/>
                <a:cs typeface="Arial MT"/>
              </a:rPr>
              <a:t>	</a:t>
            </a:r>
            <a:r>
              <a:rPr sz="1500" spc="-95" dirty="0">
                <a:solidFill>
                  <a:srgbClr val="565656"/>
                </a:solidFill>
                <a:latin typeface="Arial MT"/>
                <a:cs typeface="Arial MT"/>
              </a:rPr>
              <a:t>Aãsra</a:t>
            </a:r>
            <a:r>
              <a:rPr sz="1500" spc="28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500" spc="50" dirty="0">
                <a:solidFill>
                  <a:srgbClr val="565656"/>
                </a:solidFill>
                <a:latin typeface="Arial MT"/>
                <a:cs typeface="Arial MT"/>
              </a:rPr>
              <a:t>o</a:t>
            </a:r>
            <a:r>
              <a:rPr sz="1500" spc="1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500" spc="-50" dirty="0">
                <a:solidFill>
                  <a:srgbClr val="565656"/>
                </a:solidFill>
                <a:latin typeface="Arial MT"/>
                <a:cs typeface="Arial MT"/>
              </a:rPr>
              <a:t>c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389561" y="8047161"/>
            <a:ext cx="1574800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204" dirty="0">
                <a:solidFill>
                  <a:srgbClr val="FF9783"/>
                </a:solidFill>
                <a:latin typeface="Arial MT"/>
                <a:cs typeface="Arial MT"/>
              </a:rPr>
              <a:t>NACIONAL.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4848" y="9727825"/>
            <a:ext cx="49530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25" dirty="0">
                <a:solidFill>
                  <a:srgbClr val="363636"/>
                </a:solidFill>
                <a:latin typeface="Arial MT"/>
                <a:cs typeface="Arial MT"/>
              </a:rPr>
              <a:t>Alrnei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581952" y="9727825"/>
            <a:ext cx="128333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90295" algn="l"/>
              </a:tabLst>
            </a:pPr>
            <a:r>
              <a:rPr sz="1500" spc="-140" dirty="0">
                <a:solidFill>
                  <a:srgbClr val="363636"/>
                </a:solidFill>
                <a:latin typeface="Arial MT"/>
                <a:cs typeface="Arial MT"/>
              </a:rPr>
              <a:t>fblsa</a:t>
            </a:r>
            <a:r>
              <a:rPr sz="1500" spc="-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181818"/>
                </a:solidFill>
                <a:latin typeface="Arial MT"/>
                <a:cs typeface="Arial MT"/>
              </a:rPr>
              <a:t>8,</a:t>
            </a:r>
            <a:r>
              <a:rPr sz="1500" spc="21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500" spc="-450" dirty="0">
                <a:solidFill>
                  <a:srgbClr val="606060"/>
                </a:solidFill>
                <a:latin typeface="Arial MT"/>
                <a:cs typeface="Arial MT"/>
              </a:rPr>
              <a:t>EM</a:t>
            </a:r>
            <a:r>
              <a:rPr sz="1500" spc="-15" dirty="0">
                <a:solidFill>
                  <a:srgbClr val="606060"/>
                </a:solidFill>
                <a:latin typeface="Arial MT"/>
                <a:cs typeface="Arial MT"/>
              </a:rPr>
              <a:t> </a:t>
            </a:r>
            <a:r>
              <a:rPr sz="1500" spc="-550" dirty="0">
                <a:solidFill>
                  <a:srgbClr val="3F3F3F"/>
                </a:solidFill>
                <a:latin typeface="Arial MT"/>
                <a:cs typeface="Arial MT"/>
              </a:rPr>
              <a:t>m</a:t>
            </a:r>
            <a:r>
              <a:rPr sz="1500" dirty="0">
                <a:solidFill>
                  <a:srgbClr val="3F3F3F"/>
                </a:solidFill>
                <a:latin typeface="Arial MT"/>
                <a:cs typeface="Arial MT"/>
              </a:rPr>
              <a:t>	</a:t>
            </a:r>
            <a:r>
              <a:rPr sz="1500" spc="-345" dirty="0">
                <a:solidFill>
                  <a:srgbClr val="1A1A1A"/>
                </a:solidFill>
                <a:latin typeface="Arial MT"/>
                <a:cs typeface="Arial MT"/>
              </a:rPr>
              <a:t>UL,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046294" y="9727825"/>
            <a:ext cx="37623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105" dirty="0">
                <a:solidFill>
                  <a:srgbClr val="282828"/>
                </a:solidFill>
                <a:latin typeface="Arial MT"/>
                <a:cs typeface="Arial MT"/>
              </a:rPr>
              <a:t>kãoraea</a:t>
            </a:r>
            <a:r>
              <a:rPr sz="1500" dirty="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sz="1500" spc="-55" dirty="0">
                <a:solidFill>
                  <a:srgbClr val="2D2D2D"/>
                </a:solidFill>
                <a:latin typeface="Arial MT"/>
                <a:cs typeface="Arial MT"/>
              </a:rPr>
              <a:t>ACF,</a:t>
            </a:r>
            <a:r>
              <a:rPr sz="1500" spc="-20" dirty="0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D3D3D"/>
                </a:solidFill>
                <a:latin typeface="Arial MT"/>
                <a:cs typeface="Arial MT"/>
              </a:rPr>
              <a:t>et</a:t>
            </a:r>
            <a:r>
              <a:rPr sz="1500" spc="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75757"/>
                </a:solidFill>
                <a:latin typeface="Arial MT"/>
                <a:cs typeface="Arial MT"/>
              </a:rPr>
              <a:t>al</a:t>
            </a:r>
            <a:r>
              <a:rPr sz="1500" dirty="0">
                <a:solidFill>
                  <a:srgbClr val="606060"/>
                </a:solidFill>
                <a:latin typeface="Arial MT"/>
                <a:cs typeface="Arial MT"/>
              </a:rPr>
              <a:t>.</a:t>
            </a:r>
            <a:r>
              <a:rPr sz="1500" spc="240" dirty="0">
                <a:solidFill>
                  <a:srgbClr val="606060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232323"/>
                </a:solidFill>
                <a:latin typeface="Arial MT"/>
                <a:cs typeface="Arial MT"/>
              </a:rPr>
              <a:t>Ty¡e</a:t>
            </a:r>
            <a:r>
              <a:rPr sz="1500" spc="40" dirty="0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sz="1500" spc="50" dirty="0">
                <a:solidFill>
                  <a:srgbClr val="181818"/>
                </a:solidFill>
                <a:latin typeface="Arial MT"/>
                <a:cs typeface="Arial MT"/>
              </a:rPr>
              <a:t>2</a:t>
            </a:r>
            <a:r>
              <a:rPr sz="1500" spc="-3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3B3B3B"/>
                </a:solidFill>
                <a:latin typeface="Arial MT"/>
                <a:cs typeface="Arial MT"/>
              </a:rPr>
              <a:t>diabetes</a:t>
            </a:r>
            <a:r>
              <a:rPr sz="1500" spc="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500" spc="-220" dirty="0">
                <a:solidFill>
                  <a:srgbClr val="9E9E9E"/>
                </a:solidFill>
                <a:latin typeface="Arial MT"/>
                <a:cs typeface="Arial MT"/>
              </a:rPr>
              <a:t>es</a:t>
            </a:r>
            <a:r>
              <a:rPr sz="1500" spc="-25" dirty="0">
                <a:solidFill>
                  <a:srgbClr val="9E9E9E"/>
                </a:solidFill>
                <a:latin typeface="Arial MT"/>
                <a:cs typeface="Arial MT"/>
              </a:rPr>
              <a:t> </a:t>
            </a:r>
            <a:r>
              <a:rPr sz="1500" spc="-10" dirty="0">
                <a:solidFill>
                  <a:srgbClr val="575757"/>
                </a:solidFill>
                <a:latin typeface="Arial MT"/>
                <a:cs typeface="Arial MT"/>
              </a:rPr>
              <a:t>Brazg: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620477" y="9727825"/>
            <a:ext cx="930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dirty="0">
                <a:solidFill>
                  <a:srgbClr val="4B4B4B"/>
                </a:solidFill>
                <a:latin typeface="Arial MT"/>
                <a:cs typeface="Arial MT"/>
              </a:rPr>
              <a:t>dro'ria</a:t>
            </a:r>
            <a:r>
              <a:rPr sz="1500" spc="2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1500" spc="-20" dirty="0">
                <a:solidFill>
                  <a:srgbClr val="8E8E8E"/>
                </a:solidFill>
                <a:latin typeface="Arial MT"/>
                <a:cs typeface="Arial MT"/>
              </a:rPr>
              <a:t>erid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310336" y="9727825"/>
            <a:ext cx="301117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-105" dirty="0">
                <a:solidFill>
                  <a:srgbClr val="5B5B5B"/>
                </a:solidFill>
                <a:latin typeface="Arial MT"/>
                <a:cs typeface="Arial MT"/>
              </a:rPr>
              <a:t>Margeta</a:t>
            </a:r>
            <a:r>
              <a:rPr sz="1500" dirty="0">
                <a:solidFill>
                  <a:srgbClr val="5B5B5B"/>
                </a:solidFill>
                <a:latin typeface="Arial MT"/>
                <a:cs typeface="Arial MT"/>
              </a:rPr>
              <a:t> </a:t>
            </a:r>
            <a:r>
              <a:rPr sz="1500" spc="-65" dirty="0">
                <a:solidFill>
                  <a:srgbClr val="606060"/>
                </a:solidFill>
                <a:latin typeface="Arial MT"/>
                <a:cs typeface="Arial MT"/>
              </a:rPr>
              <a:t>mn:/</a:t>
            </a:r>
            <a:r>
              <a:rPr sz="1500" spc="10" dirty="0">
                <a:solidFill>
                  <a:srgbClr val="606060"/>
                </a:solidFill>
                <a:latin typeface="Arial MT"/>
                <a:cs typeface="Arial MT"/>
              </a:rPr>
              <a:t> </a:t>
            </a:r>
            <a:r>
              <a:rPr sz="1500" spc="-25" dirty="0">
                <a:solidFill>
                  <a:srgbClr val="798C9A"/>
                </a:solidFill>
                <a:latin typeface="Arial MT"/>
                <a:cs typeface="Arial MT"/>
              </a:rPr>
              <a:t>T/terepy</a:t>
            </a:r>
            <a:r>
              <a:rPr sz="1500" spc="-75" dirty="0">
                <a:solidFill>
                  <a:srgbClr val="798C9A"/>
                </a:solidFill>
                <a:latin typeface="Arial MT"/>
                <a:cs typeface="Arial MT"/>
              </a:rPr>
              <a:t> </a:t>
            </a:r>
            <a:r>
              <a:rPr sz="1500" spc="-110" dirty="0">
                <a:solidFill>
                  <a:srgbClr val="181818"/>
                </a:solidFill>
                <a:latin typeface="Arial MT"/>
                <a:cs typeface="Arial MT"/>
              </a:rPr>
              <a:t>20¥</a:t>
            </a:r>
            <a:r>
              <a:rPr sz="1500" spc="-9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565656"/>
                </a:solidFill>
                <a:latin typeface="Arial MT"/>
                <a:cs typeface="Arial MT"/>
              </a:rPr>
              <a:t>õ:8</a:t>
            </a:r>
            <a:r>
              <a:rPr sz="1500" spc="1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500" spc="-105" dirty="0">
                <a:solidFill>
                  <a:srgbClr val="0A0A0A"/>
                </a:solidFill>
                <a:latin typeface="Arial MT"/>
                <a:cs typeface="Arial MT"/>
              </a:rPr>
              <a:t>IT—</a:t>
            </a:r>
            <a:r>
              <a:rPr sz="1500" spc="-25" dirty="0">
                <a:solidFill>
                  <a:srgbClr val="0A0A0A"/>
                </a:solidFill>
                <a:latin typeface="Arial MT"/>
                <a:cs typeface="Arial MT"/>
              </a:rPr>
              <a:t>28.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7785" y="5909981"/>
            <a:ext cx="5121446" cy="30659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1353" y="8189258"/>
            <a:ext cx="3145455" cy="9681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0817" y="6434418"/>
            <a:ext cx="584732" cy="1210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86483" y="6454588"/>
            <a:ext cx="2681702" cy="7059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58160" y="5970493"/>
            <a:ext cx="3689861" cy="3227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51280" y="8310281"/>
            <a:ext cx="2742191" cy="82699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993240" y="6878170"/>
            <a:ext cx="524242" cy="9278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87413" y="3731558"/>
            <a:ext cx="2318764" cy="98835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00118" y="3751729"/>
            <a:ext cx="746037" cy="18960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997089" y="4195483"/>
            <a:ext cx="3165618" cy="12304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19581" y="2904564"/>
            <a:ext cx="2661539" cy="72614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42892" y="2823881"/>
            <a:ext cx="1411422" cy="66562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80304" y="403411"/>
            <a:ext cx="141142" cy="605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533800" y="826993"/>
            <a:ext cx="423426" cy="46392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037888" y="826993"/>
            <a:ext cx="423426" cy="46392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541963" y="826993"/>
            <a:ext cx="403263" cy="46392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8507852" y="7946707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237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12405" y="8088909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346" y="0"/>
                </a:lnTo>
              </a:path>
            </a:pathLst>
          </a:custGeom>
          <a:ln w="3175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33025" y="2642850"/>
            <a:ext cx="3049270" cy="0"/>
          </a:xfrm>
          <a:custGeom>
            <a:avLst/>
            <a:gdLst/>
            <a:ahLst/>
            <a:cxnLst/>
            <a:rect l="l" t="t" r="r" b="b"/>
            <a:pathLst>
              <a:path w="3049270">
                <a:moveTo>
                  <a:pt x="0" y="0"/>
                </a:moveTo>
                <a:lnTo>
                  <a:pt x="3048671" y="0"/>
                </a:lnTo>
              </a:path>
            </a:pathLst>
          </a:custGeom>
          <a:ln w="3175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530385" y="1228388"/>
            <a:ext cx="3027680" cy="24765"/>
            <a:chOff x="1530385" y="1228388"/>
            <a:chExt cx="3027680" cy="24765"/>
          </a:xfrm>
        </p:grpSpPr>
        <p:sp>
          <p:nvSpPr>
            <p:cNvPr id="22" name="object 22"/>
            <p:cNvSpPr/>
            <p:nvPr/>
          </p:nvSpPr>
          <p:spPr>
            <a:xfrm>
              <a:off x="1530385" y="1251080"/>
              <a:ext cx="3027680" cy="0"/>
            </a:xfrm>
            <a:custGeom>
              <a:avLst/>
              <a:gdLst/>
              <a:ahLst/>
              <a:cxnLst/>
              <a:rect l="l" t="t" r="r" b="b"/>
              <a:pathLst>
                <a:path w="3027679">
                  <a:moveTo>
                    <a:pt x="0" y="0"/>
                  </a:moveTo>
                  <a:lnTo>
                    <a:pt x="3027499" y="0"/>
                  </a:lnTo>
                </a:path>
              </a:pathLst>
            </a:custGeom>
            <a:ln w="3175">
              <a:solidFill>
                <a:srgbClr val="2854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0385" y="1229900"/>
              <a:ext cx="3027680" cy="0"/>
            </a:xfrm>
            <a:custGeom>
              <a:avLst/>
              <a:gdLst/>
              <a:ahLst/>
              <a:cxnLst/>
              <a:rect l="l" t="t" r="r" b="b"/>
              <a:pathLst>
                <a:path w="3027679">
                  <a:moveTo>
                    <a:pt x="0" y="0"/>
                  </a:moveTo>
                  <a:lnTo>
                    <a:pt x="3027499" y="0"/>
                  </a:lnTo>
                </a:path>
              </a:pathLst>
            </a:custGeom>
            <a:ln w="3175">
              <a:solidFill>
                <a:srgbClr val="2854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14571" y="2289361"/>
            <a:ext cx="120979" cy="20170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68648" y="221876"/>
            <a:ext cx="5181936" cy="6858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13869" y="2944904"/>
            <a:ext cx="604895" cy="22187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13869" y="3227293"/>
            <a:ext cx="604895" cy="22187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3869" y="3509681"/>
            <a:ext cx="1653379" cy="22187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105597" y="2743199"/>
            <a:ext cx="1693706" cy="74631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085902" y="8269940"/>
            <a:ext cx="584732" cy="26221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355712" y="262217"/>
            <a:ext cx="8065270" cy="62528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508860" y="2339788"/>
            <a:ext cx="826690" cy="181535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650288" y="1368984"/>
            <a:ext cx="12659995" cy="509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50" b="0" spc="-114" dirty="0">
                <a:solidFill>
                  <a:srgbClr val="162D59"/>
                </a:solidFill>
                <a:latin typeface="Arial MT"/>
                <a:cs typeface="Arial MT"/>
              </a:rPr>
              <a:t>Número</a:t>
            </a:r>
            <a:r>
              <a:rPr sz="3150" b="0" spc="-105" dirty="0">
                <a:solidFill>
                  <a:srgbClr val="162D59"/>
                </a:solidFill>
                <a:latin typeface="Arial MT"/>
                <a:cs typeface="Arial MT"/>
              </a:rPr>
              <a:t> </a:t>
            </a:r>
            <a:r>
              <a:rPr sz="3150" b="0" spc="-10" dirty="0">
                <a:solidFill>
                  <a:srgbClr val="0A1A41"/>
                </a:solidFill>
                <a:latin typeface="Arial MT"/>
                <a:cs typeface="Arial MT"/>
              </a:rPr>
              <a:t>de</a:t>
            </a:r>
            <a:r>
              <a:rPr sz="3150" b="0" spc="-210" dirty="0">
                <a:solidFill>
                  <a:srgbClr val="0A1A41"/>
                </a:solidFill>
                <a:latin typeface="Arial MT"/>
                <a:cs typeface="Arial MT"/>
              </a:rPr>
              <a:t> </a:t>
            </a:r>
            <a:r>
              <a:rPr sz="3150" b="0" spc="-100" dirty="0">
                <a:solidFill>
                  <a:srgbClr val="162346"/>
                </a:solidFill>
                <a:latin typeface="Arial MT"/>
                <a:cs typeface="Arial MT"/>
              </a:rPr>
              <a:t>pessoas</a:t>
            </a:r>
            <a:r>
              <a:rPr sz="3150" b="0" spc="-120" dirty="0">
                <a:solidFill>
                  <a:srgbClr val="162346"/>
                </a:solidFill>
                <a:latin typeface="Arial MT"/>
                <a:cs typeface="Arial MT"/>
              </a:rPr>
              <a:t> </a:t>
            </a:r>
            <a:r>
              <a:rPr sz="3150" b="0" spc="-135" dirty="0">
                <a:solidFill>
                  <a:srgbClr val="343434"/>
                </a:solidFill>
                <a:latin typeface="Arial MT"/>
                <a:cs typeface="Arial MT"/>
              </a:rPr>
              <a:t>(20-</a:t>
            </a:r>
            <a:r>
              <a:rPr sz="3150" b="0" spc="-50" dirty="0">
                <a:solidFill>
                  <a:srgbClr val="343434"/>
                </a:solidFill>
                <a:latin typeface="Arial MT"/>
                <a:cs typeface="Arial MT"/>
              </a:rPr>
              <a:t>79</a:t>
            </a:r>
            <a:r>
              <a:rPr sz="3150" b="0" spc="-160" dirty="0">
                <a:solidFill>
                  <a:srgbClr val="343434"/>
                </a:solidFill>
                <a:latin typeface="Arial MT"/>
                <a:cs typeface="Arial MT"/>
              </a:rPr>
              <a:t> </a:t>
            </a:r>
            <a:r>
              <a:rPr sz="3150" b="0" spc="-130" dirty="0">
                <a:solidFill>
                  <a:srgbClr val="242424"/>
                </a:solidFill>
                <a:latin typeface="Arial MT"/>
                <a:cs typeface="Arial MT"/>
              </a:rPr>
              <a:t>anos)</a:t>
            </a:r>
            <a:r>
              <a:rPr sz="3150" b="0" spc="-4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3150" b="0" dirty="0">
                <a:solidFill>
                  <a:srgbClr val="343434"/>
                </a:solidFill>
                <a:latin typeface="Arial MT"/>
                <a:cs typeface="Arial MT"/>
              </a:rPr>
              <a:t>com</a:t>
            </a:r>
            <a:r>
              <a:rPr sz="3150" b="0" spc="-120" dirty="0">
                <a:solidFill>
                  <a:srgbClr val="343434"/>
                </a:solidFill>
                <a:latin typeface="Arial MT"/>
                <a:cs typeface="Arial MT"/>
              </a:rPr>
              <a:t> </a:t>
            </a:r>
            <a:r>
              <a:rPr sz="3150" b="0" spc="-105" dirty="0">
                <a:solidFill>
                  <a:srgbClr val="282828"/>
                </a:solidFill>
                <a:latin typeface="Arial MT"/>
                <a:cs typeface="Arial MT"/>
              </a:rPr>
              <a:t>diabetes</a:t>
            </a:r>
            <a:r>
              <a:rPr sz="3150" b="0" spc="-114" dirty="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sz="3150" b="0" dirty="0">
                <a:solidFill>
                  <a:srgbClr val="242424"/>
                </a:solidFill>
                <a:latin typeface="Arial MT"/>
                <a:cs typeface="Arial MT"/>
              </a:rPr>
              <a:t>no</a:t>
            </a:r>
            <a:r>
              <a:rPr sz="3150" b="0" spc="-17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3150" b="0" spc="-75" dirty="0">
                <a:solidFill>
                  <a:srgbClr val="2D2D2D"/>
                </a:solidFill>
                <a:latin typeface="Arial MT"/>
                <a:cs typeface="Arial MT"/>
              </a:rPr>
              <a:t>mundo</a:t>
            </a:r>
            <a:r>
              <a:rPr sz="3150" b="0" spc="-80" dirty="0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sz="3150" b="0" spc="-140" dirty="0">
                <a:solidFill>
                  <a:srgbClr val="89B5D1"/>
                </a:solidFill>
                <a:latin typeface="Arial MT"/>
                <a:cs typeface="Arial MT"/>
              </a:rPr>
              <a:t>e</a:t>
            </a:r>
            <a:r>
              <a:rPr sz="3150" b="0" spc="-210" dirty="0">
                <a:solidFill>
                  <a:srgbClr val="89B5D1"/>
                </a:solidFill>
                <a:latin typeface="Arial MT"/>
                <a:cs typeface="Arial MT"/>
              </a:rPr>
              <a:t> </a:t>
            </a:r>
            <a:r>
              <a:rPr sz="3150" b="0" spc="-90" dirty="0">
                <a:solidFill>
                  <a:srgbClr val="0A284F"/>
                </a:solidFill>
                <a:latin typeface="Arial MT"/>
                <a:cs typeface="Arial MT"/>
              </a:rPr>
              <a:t>regiões</a:t>
            </a:r>
            <a:r>
              <a:rPr sz="3150" b="0" spc="-60" dirty="0">
                <a:solidFill>
                  <a:srgbClr val="0A284F"/>
                </a:solidFill>
                <a:latin typeface="Arial MT"/>
                <a:cs typeface="Arial MT"/>
              </a:rPr>
              <a:t> </a:t>
            </a:r>
            <a:r>
              <a:rPr sz="3150" b="0" spc="-90" dirty="0">
                <a:solidFill>
                  <a:srgbClr val="85A0B5"/>
                </a:solidFill>
                <a:latin typeface="Arial MT"/>
                <a:cs typeface="Arial MT"/>
              </a:rPr>
              <a:t>da</a:t>
            </a:r>
            <a:r>
              <a:rPr sz="3150" b="0" spc="-135" dirty="0">
                <a:solidFill>
                  <a:srgbClr val="85A0B5"/>
                </a:solidFill>
                <a:latin typeface="Arial MT"/>
                <a:cs typeface="Arial MT"/>
              </a:rPr>
              <a:t> </a:t>
            </a:r>
            <a:r>
              <a:rPr sz="3150" b="0" spc="-25" dirty="0">
                <a:solidFill>
                  <a:srgbClr val="313156"/>
                </a:solidFill>
                <a:latin typeface="Arial MT"/>
                <a:cs typeface="Arial MT"/>
              </a:rPr>
              <a:t>IDF</a:t>
            </a:r>
            <a:endParaRPr sz="31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173181" y="1368984"/>
            <a:ext cx="368300" cy="509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50" spc="-75" dirty="0">
                <a:solidFill>
                  <a:srgbClr val="545454"/>
                </a:solidFill>
                <a:latin typeface="Arial MT"/>
                <a:cs typeface="Arial MT"/>
              </a:rPr>
              <a:t>,„„</a:t>
            </a:r>
            <a:endParaRPr sz="31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01530" y="2353561"/>
            <a:ext cx="3064510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spc="45" dirty="0">
                <a:solidFill>
                  <a:srgbClr val="2B2B2B"/>
                </a:solidFill>
                <a:latin typeface="Arial MT"/>
                <a:cs typeface="Arial MT"/>
              </a:rPr>
              <a:t>América</a:t>
            </a:r>
            <a:r>
              <a:rPr sz="1900" spc="180" dirty="0">
                <a:solidFill>
                  <a:srgbClr val="2B2B2B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212121"/>
                </a:solidFill>
                <a:latin typeface="Arial MT"/>
                <a:cs typeface="Arial MT"/>
              </a:rPr>
              <a:t>do</a:t>
            </a:r>
            <a:r>
              <a:rPr sz="1900" spc="1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Norte</a:t>
            </a:r>
            <a:r>
              <a:rPr sz="1900" spc="80" dirty="0">
                <a:latin typeface="Arial MT"/>
                <a:cs typeface="Arial MT"/>
              </a:rPr>
              <a:t> </a:t>
            </a:r>
            <a:r>
              <a:rPr sz="1900" spc="50" dirty="0">
                <a:solidFill>
                  <a:srgbClr val="232323"/>
                </a:solidFill>
                <a:latin typeface="Arial MT"/>
                <a:cs typeface="Arial MT"/>
              </a:rPr>
              <a:t>e</a:t>
            </a:r>
            <a:r>
              <a:rPr sz="1900" spc="130" dirty="0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1C1C1C"/>
                </a:solidFill>
                <a:latin typeface="Arial MT"/>
                <a:cs typeface="Arial MT"/>
              </a:rPr>
              <a:t>Caribe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45195" y="5590940"/>
            <a:ext cx="322770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70940" algn="l"/>
              </a:tabLst>
            </a:pPr>
            <a:r>
              <a:rPr sz="2300" spc="-10" dirty="0">
                <a:solidFill>
                  <a:srgbClr val="80C1A1"/>
                </a:solidFill>
                <a:latin typeface="Arial MT"/>
                <a:cs typeface="Arial MT"/>
              </a:rPr>
              <a:t>Amôrica</a:t>
            </a:r>
            <a:r>
              <a:rPr sz="2300" dirty="0">
                <a:solidFill>
                  <a:srgbClr val="80C1A1"/>
                </a:solidFill>
                <a:latin typeface="Arial MT"/>
                <a:cs typeface="Arial MT"/>
              </a:rPr>
              <a:t>	</a:t>
            </a:r>
            <a:r>
              <a:rPr sz="2300" dirty="0">
                <a:solidFill>
                  <a:srgbClr val="529979"/>
                </a:solidFill>
                <a:latin typeface="Arial MT"/>
                <a:cs typeface="Arial MT"/>
              </a:rPr>
              <a:t>do</a:t>
            </a:r>
            <a:r>
              <a:rPr sz="2300" spc="-55" dirty="0">
                <a:solidFill>
                  <a:srgbClr val="529979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83AF99"/>
                </a:solidFill>
                <a:latin typeface="Arial MT"/>
                <a:cs typeface="Arial MT"/>
              </a:rPr>
              <a:t>Sul</a:t>
            </a:r>
            <a:r>
              <a:rPr sz="2300" spc="60" dirty="0">
                <a:solidFill>
                  <a:srgbClr val="83AF99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rgbClr val="60907B"/>
                </a:solidFill>
                <a:latin typeface="Arial MT"/>
                <a:cs typeface="Arial MT"/>
              </a:rPr>
              <a:t>e</a:t>
            </a:r>
            <a:r>
              <a:rPr sz="2300" spc="40" dirty="0">
                <a:solidFill>
                  <a:srgbClr val="60907B"/>
                </a:solidFill>
                <a:latin typeface="Arial MT"/>
                <a:cs typeface="Arial MT"/>
              </a:rPr>
              <a:t> </a:t>
            </a:r>
            <a:r>
              <a:rPr sz="2300" spc="-60" dirty="0">
                <a:solidFill>
                  <a:srgbClr val="8EAA9C"/>
                </a:solidFill>
                <a:latin typeface="Arial MT"/>
                <a:cs typeface="Arial MT"/>
              </a:rPr>
              <a:t>Central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25612" y="6629726"/>
            <a:ext cx="902969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spc="-25" dirty="0">
                <a:solidFill>
                  <a:srgbClr val="1A9E56"/>
                </a:solidFill>
                <a:latin typeface="Arial MT"/>
                <a:cs typeface="Arial MT"/>
              </a:rPr>
              <a:t>50%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52419" y="7653384"/>
            <a:ext cx="2209800" cy="6978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576705" algn="l"/>
              </a:tabLst>
            </a:pPr>
            <a:r>
              <a:rPr sz="2100" spc="160" dirty="0">
                <a:solidFill>
                  <a:srgbClr val="5B7542"/>
                </a:solidFill>
                <a:latin typeface="Arial MT"/>
                <a:cs typeface="Arial MT"/>
              </a:rPr>
              <a:t>Brasil,</a:t>
            </a:r>
            <a:r>
              <a:rPr sz="2100" spc="185" dirty="0">
                <a:solidFill>
                  <a:srgbClr val="5B7542"/>
                </a:solidFill>
                <a:latin typeface="Arial MT"/>
                <a:cs typeface="Arial MT"/>
              </a:rPr>
              <a:t> </a:t>
            </a:r>
            <a:r>
              <a:rPr sz="2100" spc="25" dirty="0">
                <a:solidFill>
                  <a:srgbClr val="56723F"/>
                </a:solidFill>
                <a:latin typeface="Arial MT"/>
                <a:cs typeface="Arial MT"/>
              </a:rPr>
              <a:t>IDF</a:t>
            </a:r>
            <a:r>
              <a:rPr sz="2100" dirty="0">
                <a:solidFill>
                  <a:srgbClr val="56723F"/>
                </a:solidFill>
                <a:latin typeface="Arial MT"/>
                <a:cs typeface="Arial MT"/>
              </a:rPr>
              <a:t>	</a:t>
            </a:r>
            <a:r>
              <a:rPr sz="2100" spc="-20" dirty="0">
                <a:solidFill>
                  <a:srgbClr val="60794F"/>
                </a:solidFill>
                <a:latin typeface="Arial MT"/>
                <a:cs typeface="Arial MT"/>
              </a:rPr>
              <a:t>2021</a:t>
            </a:r>
            <a:endParaRPr sz="2100">
              <a:latin typeface="Arial MT"/>
              <a:cs typeface="Arial MT"/>
            </a:endParaRPr>
          </a:p>
          <a:p>
            <a:pPr marL="28575">
              <a:lnSpc>
                <a:spcPct val="100000"/>
              </a:lnSpc>
              <a:spcBef>
                <a:spcPts val="30"/>
              </a:spcBef>
              <a:tabLst>
                <a:tab pos="1877060" algn="l"/>
              </a:tabLst>
            </a:pPr>
            <a:r>
              <a:rPr sz="2250" dirty="0">
                <a:solidFill>
                  <a:srgbClr val="2F9C59"/>
                </a:solidFill>
                <a:latin typeface="Arial MT"/>
                <a:cs typeface="Arial MT"/>
              </a:rPr>
              <a:t>4</a:t>
            </a:r>
            <a:r>
              <a:rPr sz="2250" dirty="0">
                <a:solidFill>
                  <a:srgbClr val="90DFAC"/>
                </a:solidFill>
                <a:latin typeface="Arial MT"/>
                <a:cs typeface="Arial MT"/>
              </a:rPr>
              <a:t>5,8</a:t>
            </a:r>
            <a:r>
              <a:rPr sz="2250" spc="-90" dirty="0">
                <a:solidFill>
                  <a:srgbClr val="90DFAC"/>
                </a:solidFill>
                <a:latin typeface="Arial MT"/>
                <a:cs typeface="Arial MT"/>
              </a:rPr>
              <a:t> </a:t>
            </a:r>
            <a:r>
              <a:rPr sz="2250" spc="85" dirty="0">
                <a:solidFill>
                  <a:srgbClr val="2F905B"/>
                </a:solidFill>
                <a:latin typeface="Arial MT"/>
                <a:cs typeface="Arial MT"/>
              </a:rPr>
              <a:t>milhoes</a:t>
            </a:r>
            <a:r>
              <a:rPr sz="2250" dirty="0">
                <a:solidFill>
                  <a:srgbClr val="2F905B"/>
                </a:solidFill>
                <a:latin typeface="Arial MT"/>
                <a:cs typeface="Arial MT"/>
              </a:rPr>
              <a:t>	</a:t>
            </a:r>
            <a:r>
              <a:rPr sz="2250" spc="-25" dirty="0">
                <a:solidFill>
                  <a:srgbClr val="60BC82"/>
                </a:solidFill>
                <a:latin typeface="Arial MT"/>
                <a:cs typeface="Arial MT"/>
              </a:rPr>
              <a:t>de</a:t>
            </a:r>
            <a:endParaRPr sz="225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96385" y="2185894"/>
            <a:ext cx="19875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dirty="0">
                <a:latin typeface="Arial MT"/>
                <a:cs typeface="Arial MT"/>
              </a:rPr>
              <a:t>E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75201" y="7633212"/>
            <a:ext cx="66103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90" dirty="0">
                <a:latin typeface="Cambria"/>
                <a:cs typeface="Cambria"/>
              </a:rPr>
              <a:t>Afrioa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672994" y="5945187"/>
            <a:ext cx="3314065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dirty="0">
                <a:latin typeface="Arial MT"/>
                <a:cs typeface="Arial MT"/>
              </a:rPr>
              <a:t>Orien\e</a:t>
            </a:r>
            <a:r>
              <a:rPr sz="2050" spc="-105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Médio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1C1C1C"/>
                </a:solidFill>
                <a:latin typeface="Arial MT"/>
                <a:cs typeface="Arial MT"/>
              </a:rPr>
              <a:t>e</a:t>
            </a:r>
            <a:r>
              <a:rPr sz="2050" spc="-9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131313"/>
                </a:solidFill>
                <a:latin typeface="Arial MT"/>
                <a:cs typeface="Arial MT"/>
              </a:rPr>
              <a:t>Norte</a:t>
            </a:r>
            <a:r>
              <a:rPr sz="2050" spc="-70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dà</a:t>
            </a:r>
            <a:r>
              <a:rPr sz="2050" spc="-70" dirty="0">
                <a:latin typeface="Arial MT"/>
                <a:cs typeface="Arial MT"/>
              </a:rPr>
              <a:t> </a:t>
            </a:r>
            <a:r>
              <a:rPr sz="2050" spc="-25" dirty="0">
                <a:solidFill>
                  <a:srgbClr val="212121"/>
                </a:solidFill>
                <a:latin typeface="Arial MT"/>
                <a:cs typeface="Arial MT"/>
              </a:rPr>
              <a:t>Afr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45775" y="6691500"/>
            <a:ext cx="996950" cy="63055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50" dirty="0">
                <a:solidFill>
                  <a:srgbClr val="131313"/>
                </a:solidFill>
                <a:latin typeface="Arial MT"/>
                <a:cs typeface="Arial MT"/>
              </a:rPr>
              <a:t>95</a:t>
            </a:r>
            <a:r>
              <a:rPr sz="1450" spc="135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mBhoes</a:t>
            </a:r>
            <a:endParaRPr sz="1450">
              <a:latin typeface="Arial MT"/>
              <a:cs typeface="Arial MT"/>
            </a:endParaRPr>
          </a:p>
          <a:p>
            <a:pPr marL="31750">
              <a:lnSpc>
                <a:spcPct val="100000"/>
              </a:lnSpc>
              <a:spcBef>
                <a:spcPts val="640"/>
              </a:spcBef>
            </a:pPr>
            <a:r>
              <a:rPr sz="1450" dirty="0">
                <a:solidFill>
                  <a:srgbClr val="232323"/>
                </a:solidFill>
                <a:latin typeface="Arial MT"/>
                <a:cs typeface="Arial MT"/>
              </a:rPr>
              <a:t>72</a:t>
            </a:r>
            <a:r>
              <a:rPr sz="1450" spc="-15" dirty="0">
                <a:solidFill>
                  <a:srgbClr val="232323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mMhoes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229638" y="5197614"/>
            <a:ext cx="71247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-25" dirty="0">
                <a:latin typeface="Arial MT"/>
                <a:cs typeface="Arial MT"/>
              </a:rPr>
              <a:t>68%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998016" y="7749194"/>
            <a:ext cx="104711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-10" dirty="0">
                <a:latin typeface="Arial MT"/>
                <a:cs typeface="Arial MT"/>
              </a:rPr>
              <a:t>Pacífico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34592" y="9937702"/>
            <a:ext cx="6413500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spc="-45" dirty="0">
                <a:solidFill>
                  <a:srgbClr val="181818"/>
                </a:solidFill>
                <a:latin typeface="Arial MT"/>
                <a:cs typeface="Arial MT"/>
              </a:rPr>
              <a:t>Vgltal</a:t>
            </a:r>
            <a:r>
              <a:rPr sz="1900" spc="25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1900" spc="-385" dirty="0">
                <a:solidFill>
                  <a:srgbClr val="212121"/>
                </a:solidFill>
                <a:latin typeface="Arial MT"/>
                <a:cs typeface="Arial MT"/>
              </a:rPr>
              <a:t>2Q</a:t>
            </a:r>
            <a:r>
              <a:rPr sz="1900" spc="-1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900" spc="-260" dirty="0">
                <a:solidFill>
                  <a:srgbClr val="AF9A8C"/>
                </a:solidFill>
                <a:latin typeface="Arial MT"/>
                <a:cs typeface="Arial MT"/>
              </a:rPr>
              <a:t>48</a:t>
            </a:r>
            <a:r>
              <a:rPr sz="1900" spc="45" dirty="0">
                <a:solidFill>
                  <a:srgbClr val="AF9A8C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757575"/>
                </a:solidFill>
                <a:latin typeface="Arial MT"/>
                <a:cs typeface="Arial MT"/>
              </a:rPr>
              <a:t>-</a:t>
            </a:r>
            <a:r>
              <a:rPr sz="1900" spc="-35" dirty="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sz="1900" spc="-20" dirty="0">
                <a:solidFill>
                  <a:srgbClr val="161616"/>
                </a:solidFill>
                <a:latin typeface="Arial MT"/>
                <a:cs typeface="Arial MT"/>
              </a:rPr>
              <a:t>nttpa?/ponaImquwo6.aah.gov.&amp;fimagas/qdf</a:t>
            </a:r>
            <a:r>
              <a:rPr sz="1900" spc="-12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1900" spc="-25" dirty="0">
                <a:solidFill>
                  <a:srgbClr val="161616"/>
                </a:solidFill>
                <a:latin typeface="Arial MT"/>
                <a:cs typeface="Arial MT"/>
              </a:rPr>
              <a:t>201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234628" y="9937702"/>
            <a:ext cx="2724785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41959" algn="l"/>
              </a:tabLst>
            </a:pPr>
            <a:r>
              <a:rPr sz="1900" spc="-50" dirty="0">
                <a:solidFill>
                  <a:srgbClr val="161616"/>
                </a:solidFill>
                <a:latin typeface="Arial MT"/>
                <a:cs typeface="Arial MT"/>
              </a:rPr>
              <a:t>h</a:t>
            </a:r>
            <a:r>
              <a:rPr sz="1900" dirty="0">
                <a:solidFill>
                  <a:srgbClr val="161616"/>
                </a:solidFill>
                <a:latin typeface="Arial MT"/>
                <a:cs typeface="Arial MT"/>
              </a:rPr>
              <a:t>	</a:t>
            </a:r>
            <a:r>
              <a:rPr sz="1900" spc="-165" dirty="0">
                <a:solidFill>
                  <a:srgbClr val="161616"/>
                </a:solidFill>
                <a:latin typeface="Arial MT"/>
                <a:cs typeface="Arial MT"/>
              </a:rPr>
              <a:t>5/v@Itaz-brasg-</a:t>
            </a:r>
            <a:r>
              <a:rPr sz="1900" spc="-95" dirty="0">
                <a:solidFill>
                  <a:srgbClr val="161616"/>
                </a:solidFill>
                <a:latin typeface="Arial MT"/>
                <a:cs typeface="Arial MT"/>
              </a:rPr>
              <a:t>20a</a:t>
            </a:r>
            <a:r>
              <a:rPr sz="1900" spc="-95" dirty="0">
                <a:solidFill>
                  <a:srgbClr val="363636"/>
                </a:solidFill>
                <a:latin typeface="Arial MT"/>
                <a:cs typeface="Arial MT"/>
              </a:rPr>
              <a:t>8.póf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3341" y="8635508"/>
            <a:ext cx="277993" cy="3780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1446" y="8237559"/>
            <a:ext cx="2184234" cy="6964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7354" y="7302376"/>
            <a:ext cx="377276" cy="397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4058" y="7322274"/>
            <a:ext cx="277993" cy="3780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1446" y="7023812"/>
            <a:ext cx="3216781" cy="6964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1446" y="5770270"/>
            <a:ext cx="4269185" cy="7163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37354" y="4815190"/>
            <a:ext cx="357420" cy="3780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41446" y="4556523"/>
            <a:ext cx="5301733" cy="6964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37354" y="3482059"/>
            <a:ext cx="873693" cy="4775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01016" y="3302982"/>
            <a:ext cx="6334279" cy="6964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09824" y="278565"/>
            <a:ext cx="496416" cy="7958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23739" y="577026"/>
            <a:ext cx="138996" cy="596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401617" y="994874"/>
            <a:ext cx="416990" cy="4576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98035" y="994874"/>
            <a:ext cx="416990" cy="45764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394452" y="994874"/>
            <a:ext cx="397133" cy="45764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626261" y="1389839"/>
            <a:ext cx="2981960" cy="24130"/>
            <a:chOff x="1626261" y="1389839"/>
            <a:chExt cx="2981960" cy="24130"/>
          </a:xfrm>
        </p:grpSpPr>
        <p:sp>
          <p:nvSpPr>
            <p:cNvPr id="18" name="object 18"/>
            <p:cNvSpPr/>
            <p:nvPr/>
          </p:nvSpPr>
          <p:spPr>
            <a:xfrm>
              <a:off x="1626261" y="1412224"/>
              <a:ext cx="2981960" cy="0"/>
            </a:xfrm>
            <a:custGeom>
              <a:avLst/>
              <a:gdLst/>
              <a:ahLst/>
              <a:cxnLst/>
              <a:rect l="l" t="t" r="r" b="b"/>
              <a:pathLst>
                <a:path w="2981960">
                  <a:moveTo>
                    <a:pt x="0" y="0"/>
                  </a:moveTo>
                  <a:lnTo>
                    <a:pt x="2981481" y="0"/>
                  </a:lnTo>
                </a:path>
              </a:pathLst>
            </a:custGeom>
            <a:ln w="3175">
              <a:solidFill>
                <a:srgbClr val="2854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261" y="1391331"/>
              <a:ext cx="2981960" cy="0"/>
            </a:xfrm>
            <a:custGeom>
              <a:avLst/>
              <a:gdLst/>
              <a:ahLst/>
              <a:cxnLst/>
              <a:rect l="l" t="t" r="r" b="b"/>
              <a:pathLst>
                <a:path w="2981960">
                  <a:moveTo>
                    <a:pt x="0" y="0"/>
                  </a:moveTo>
                  <a:lnTo>
                    <a:pt x="2981481" y="0"/>
                  </a:lnTo>
                </a:path>
              </a:pathLst>
            </a:custGeom>
            <a:ln w="3175">
              <a:solidFill>
                <a:srgbClr val="2854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846671" y="1691285"/>
            <a:ext cx="13502640" cy="1273810"/>
          </a:xfrm>
          <a:custGeom>
            <a:avLst/>
            <a:gdLst/>
            <a:ahLst/>
            <a:cxnLst/>
            <a:rect l="l" t="t" r="r" b="b"/>
            <a:pathLst>
              <a:path w="13502640" h="1273810">
                <a:moveTo>
                  <a:pt x="13502545" y="1273439"/>
                </a:moveTo>
                <a:lnTo>
                  <a:pt x="0" y="1273439"/>
                </a:lnTo>
                <a:lnTo>
                  <a:pt x="0" y="0"/>
                </a:lnTo>
                <a:lnTo>
                  <a:pt x="13502545" y="0"/>
                </a:lnTo>
                <a:lnTo>
                  <a:pt x="13502545" y="1273439"/>
                </a:lnTo>
                <a:close/>
              </a:path>
            </a:pathLst>
          </a:custGeom>
          <a:solidFill>
            <a:srgbClr val="728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71831" y="1842740"/>
            <a:ext cx="1697355" cy="4737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48360" algn="l"/>
              </a:tabLst>
            </a:pPr>
            <a:r>
              <a:rPr sz="2900" spc="-25" dirty="0">
                <a:solidFill>
                  <a:srgbClr val="FFFFFF"/>
                </a:solidFill>
                <a:latin typeface="Arial MT"/>
                <a:cs typeface="Arial MT"/>
              </a:rPr>
              <a:t>ci</a:t>
            </a:r>
            <a:r>
              <a:rPr sz="29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900" spc="14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9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00" spc="-135" dirty="0">
                <a:solidFill>
                  <a:srgbClr val="FFFFFF"/>
                </a:solidFill>
                <a:latin typeface="Arial MT"/>
                <a:cs typeface="Arial MT"/>
              </a:rPr>
              <a:t>pm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932903" y="1842740"/>
            <a:ext cx="476884" cy="4737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13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38899" y="1842740"/>
            <a:ext cx="3338195" cy="9309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929640" marR="5080" indent="-917575">
              <a:lnSpc>
                <a:spcPct val="103499"/>
              </a:lnSpc>
              <a:spcBef>
                <a:spcPts val="15"/>
              </a:spcBef>
              <a:tabLst>
                <a:tab pos="923290" algn="l"/>
                <a:tab pos="1779270" algn="l"/>
                <a:tab pos="3101340" algn="l"/>
              </a:tabLst>
            </a:pPr>
            <a:r>
              <a:rPr sz="2900" spc="9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9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900" spc="130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2900" spc="-4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00" spc="60" dirty="0">
                <a:solidFill>
                  <a:srgbClr val="FFFFFF"/>
                </a:solidFill>
                <a:latin typeface="Arial MT"/>
                <a:cs typeface="Arial MT"/>
              </a:rPr>
              <a:t>io</a:t>
            </a:r>
            <a:r>
              <a:rPr sz="29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900" spc="235" dirty="0">
                <a:solidFill>
                  <a:srgbClr val="FFFFFF"/>
                </a:solidFill>
                <a:latin typeface="Arial MT"/>
                <a:cs typeface="Arial MT"/>
              </a:rPr>
              <a:t>nHm</a:t>
            </a:r>
            <a:r>
              <a:rPr sz="29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900" spc="95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2900" spc="130" dirty="0">
                <a:solidFill>
                  <a:srgbClr val="FFFFFF"/>
                </a:solidFill>
                <a:latin typeface="Arial MT"/>
                <a:cs typeface="Arial MT"/>
              </a:rPr>
              <a:t>19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47198" y="1842740"/>
            <a:ext cx="1250950" cy="9309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678815">
              <a:lnSpc>
                <a:spcPct val="103499"/>
              </a:lnSpc>
              <a:spcBef>
                <a:spcPts val="15"/>
              </a:spcBef>
            </a:pPr>
            <a:r>
              <a:rPr sz="2900" spc="110" dirty="0">
                <a:solidFill>
                  <a:srgbClr val="FFFFFF"/>
                </a:solidFill>
                <a:latin typeface="Arial MT"/>
                <a:cs typeface="Arial MT"/>
              </a:rPr>
              <a:t>ian </a:t>
            </a:r>
            <a:r>
              <a:rPr sz="2900" spc="245" dirty="0">
                <a:solidFill>
                  <a:srgbClr val="FFFFFF"/>
                </a:solidFill>
                <a:latin typeface="Arial MT"/>
                <a:cs typeface="Arial MT"/>
              </a:rPr>
              <a:t>DM</a:t>
            </a:r>
            <a:r>
              <a:rPr sz="29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900" spc="114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90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37354" y="6048835"/>
            <a:ext cx="1687817" cy="41784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6132733" y="217364"/>
            <a:ext cx="1065530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70" dirty="0">
                <a:solidFill>
                  <a:srgbClr val="3B3B3B"/>
                </a:solidFill>
                <a:latin typeface="Arial MT"/>
                <a:cs typeface="Arial MT"/>
              </a:rPr>
              <a:t>.</a:t>
            </a:r>
            <a:r>
              <a:rPr sz="3250" spc="-53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3250" spc="-695" dirty="0">
                <a:solidFill>
                  <a:srgbClr val="363636"/>
                </a:solidFill>
                <a:latin typeface="Arial MT"/>
                <a:cs typeface="Arial MT"/>
              </a:rPr>
              <a:t>•</a:t>
            </a:r>
            <a:r>
              <a:rPr sz="3250" spc="-9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3250" spc="-695" dirty="0">
                <a:solidFill>
                  <a:srgbClr val="2D4450"/>
                </a:solidFill>
                <a:latin typeface="Arial MT"/>
                <a:cs typeface="Arial MT"/>
              </a:rPr>
              <a:t>•</a:t>
            </a:r>
            <a:r>
              <a:rPr sz="3250" spc="-95" dirty="0">
                <a:solidFill>
                  <a:srgbClr val="2D4450"/>
                </a:solidFill>
                <a:latin typeface="Arial MT"/>
                <a:cs typeface="Arial MT"/>
              </a:rPr>
              <a:t> </a:t>
            </a:r>
            <a:r>
              <a:rPr sz="3250" spc="-505" dirty="0">
                <a:solidFill>
                  <a:srgbClr val="2A4450"/>
                </a:solidFill>
                <a:latin typeface="Arial MT"/>
                <a:cs typeface="Arial MT"/>
              </a:rPr>
              <a:t>•</a:t>
            </a:r>
            <a:r>
              <a:rPr sz="3250" spc="-290" dirty="0">
                <a:solidFill>
                  <a:srgbClr val="2A4450"/>
                </a:solidFill>
                <a:latin typeface="Arial MT"/>
                <a:cs typeface="Arial MT"/>
              </a:rPr>
              <a:t> </a:t>
            </a:r>
            <a:r>
              <a:rPr sz="3250" spc="-505" dirty="0">
                <a:solidFill>
                  <a:srgbClr val="3A3A3A"/>
                </a:solidFill>
                <a:latin typeface="Arial MT"/>
                <a:cs typeface="Arial MT"/>
              </a:rPr>
              <a:t>•</a:t>
            </a:r>
            <a:r>
              <a:rPr sz="3250" spc="-225" dirty="0">
                <a:solidFill>
                  <a:srgbClr val="3A3A3A"/>
                </a:solidFill>
                <a:latin typeface="Arial MT"/>
                <a:cs typeface="Arial MT"/>
              </a:rPr>
              <a:t> </a:t>
            </a:r>
            <a:r>
              <a:rPr sz="3250" spc="-65" dirty="0">
                <a:solidFill>
                  <a:srgbClr val="343434"/>
                </a:solidFill>
                <a:latin typeface="Arial MT"/>
                <a:cs typeface="Arial MT"/>
              </a:rPr>
              <a:t>-</a:t>
            </a:r>
            <a:r>
              <a:rPr sz="3250" spc="-50" dirty="0">
                <a:solidFill>
                  <a:srgbClr val="343434"/>
                </a:solidFill>
                <a:latin typeface="Arial MT"/>
                <a:cs typeface="Arial MT"/>
              </a:rPr>
              <a:t>.</a:t>
            </a:r>
            <a:endParaRPr sz="32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91144" y="535725"/>
            <a:ext cx="2990215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686050" algn="l"/>
              </a:tabLst>
            </a:pPr>
            <a:r>
              <a:rPr sz="3250" spc="-10" dirty="0">
                <a:solidFill>
                  <a:srgbClr val="05245B"/>
                </a:solidFill>
                <a:latin typeface="Arial MT"/>
                <a:cs typeface="Arial MT"/>
              </a:rPr>
              <a:t>PREVALENC</a:t>
            </a:r>
            <a:r>
              <a:rPr sz="3250" dirty="0">
                <a:solidFill>
                  <a:srgbClr val="05245B"/>
                </a:solidFill>
                <a:latin typeface="Arial MT"/>
                <a:cs typeface="Arial MT"/>
              </a:rPr>
              <a:t>	</a:t>
            </a:r>
            <a:r>
              <a:rPr sz="3250" spc="75" dirty="0">
                <a:solidFill>
                  <a:srgbClr val="05245B"/>
                </a:solidFill>
                <a:latin typeface="Arial MT"/>
                <a:cs typeface="Arial MT"/>
              </a:rPr>
              <a:t>A</a:t>
            </a:r>
            <a:endParaRPr sz="32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83769" y="535725"/>
            <a:ext cx="6379210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dirty="0">
                <a:solidFill>
                  <a:srgbClr val="0E1642"/>
                </a:solidFill>
                <a:latin typeface="Arial MT"/>
                <a:cs typeface="Arial MT"/>
              </a:rPr>
              <a:t>DIABETES</a:t>
            </a:r>
            <a:r>
              <a:rPr sz="3250" spc="295" dirty="0">
                <a:solidFill>
                  <a:srgbClr val="0E1642"/>
                </a:solidFill>
                <a:latin typeface="Arial MT"/>
                <a:cs typeface="Arial MT"/>
              </a:rPr>
              <a:t> </a:t>
            </a:r>
            <a:r>
              <a:rPr sz="3250" i="1" spc="85" dirty="0">
                <a:solidFill>
                  <a:srgbClr val="1F2F64"/>
                </a:solidFill>
                <a:latin typeface="Arial"/>
                <a:cs typeface="Arial"/>
              </a:rPr>
              <a:t>MELLITUS,</a:t>
            </a:r>
            <a:r>
              <a:rPr sz="3250" i="1" spc="5" dirty="0">
                <a:solidFill>
                  <a:srgbClr val="1F2F64"/>
                </a:solidFill>
                <a:latin typeface="Arial"/>
                <a:cs typeface="Arial"/>
              </a:rPr>
              <a:t> </a:t>
            </a:r>
            <a:r>
              <a:rPr sz="3250" spc="80" dirty="0">
                <a:solidFill>
                  <a:srgbClr val="002167"/>
                </a:solidFill>
                <a:latin typeface="Arial MT"/>
                <a:cs typeface="Arial MT"/>
              </a:rPr>
              <a:t>IDF </a:t>
            </a:r>
            <a:r>
              <a:rPr sz="3250" spc="-20" dirty="0">
                <a:solidFill>
                  <a:srgbClr val="052B6D"/>
                </a:solidFill>
                <a:latin typeface="Arial MT"/>
                <a:cs typeface="Arial MT"/>
              </a:rPr>
              <a:t>2021</a:t>
            </a:r>
            <a:endParaRPr sz="32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7323" y="3358679"/>
            <a:ext cx="1065530" cy="197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>
              <a:lnSpc>
                <a:spcPct val="100000"/>
              </a:lnSpc>
              <a:spcBef>
                <a:spcPts val="100"/>
              </a:spcBef>
            </a:pPr>
            <a:r>
              <a:rPr sz="6825" spc="-1739" baseline="30525" dirty="0">
                <a:solidFill>
                  <a:srgbClr val="242424"/>
                </a:solidFill>
                <a:latin typeface="Arial MT"/>
                <a:cs typeface="Arial MT"/>
              </a:rPr>
              <a:t>.</a:t>
            </a:r>
            <a:r>
              <a:rPr sz="4550" spc="5" dirty="0">
                <a:solidFill>
                  <a:srgbClr val="132B3F"/>
                </a:solidFill>
                <a:latin typeface="Arial MT"/>
                <a:cs typeface="Arial MT"/>
              </a:rPr>
              <a:t>ia</a:t>
            </a:r>
            <a:endParaRPr sz="45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3985"/>
              </a:spcBef>
            </a:pPr>
            <a:r>
              <a:rPr sz="4900" spc="100" dirty="0">
                <a:solidFill>
                  <a:srgbClr val="1F497C"/>
                </a:solidFill>
                <a:latin typeface="Arial MT"/>
                <a:cs typeface="Arial MT"/>
              </a:rPr>
              <a:t>UA</a:t>
            </a:r>
            <a:endParaRPr sz="49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00456" y="7099407"/>
            <a:ext cx="857250" cy="71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50" spc="130" dirty="0">
                <a:solidFill>
                  <a:srgbClr val="416B9A"/>
                </a:solidFill>
                <a:latin typeface="Arial MT"/>
                <a:cs typeface="Arial MT"/>
              </a:rPr>
              <a:t>ina</a:t>
            </a:r>
            <a:endParaRPr sz="45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05636" y="8319372"/>
            <a:ext cx="1958339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3925" algn="l"/>
              </a:tabLst>
            </a:pPr>
            <a:r>
              <a:rPr sz="4500" spc="-25" dirty="0">
                <a:solidFill>
                  <a:srgbClr val="62A3DD"/>
                </a:solidFill>
                <a:latin typeface="Arial MT"/>
                <a:cs typeface="Arial MT"/>
              </a:rPr>
              <a:t>AI</a:t>
            </a:r>
            <a:r>
              <a:rPr sz="4500" dirty="0">
                <a:solidFill>
                  <a:srgbClr val="62A3DD"/>
                </a:solidFill>
                <a:latin typeface="Arial MT"/>
                <a:cs typeface="Arial MT"/>
              </a:rPr>
              <a:t>	</a:t>
            </a:r>
            <a:r>
              <a:rPr sz="4500" spc="-170" dirty="0">
                <a:solidFill>
                  <a:srgbClr val="709CBD"/>
                </a:solidFill>
                <a:latin typeface="Arial MT"/>
                <a:cs typeface="Arial MT"/>
              </a:rPr>
              <a:t>erim</a:t>
            </a:r>
            <a:endParaRPr sz="45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903882" y="3332564"/>
            <a:ext cx="228092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125" dirty="0">
                <a:solidFill>
                  <a:srgbClr val="262626"/>
                </a:solidFill>
                <a:latin typeface="Arial MT"/>
                <a:cs typeface="Arial MT"/>
              </a:rPr>
              <a:t>229.400</a:t>
            </a:r>
            <a:endParaRPr sz="46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274748" y="4578644"/>
            <a:ext cx="1928495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spc="165" dirty="0">
                <a:solidFill>
                  <a:srgbClr val="1C4D7C"/>
                </a:solidFill>
                <a:latin typeface="Arial MT"/>
                <a:cs typeface="Arial MT"/>
              </a:rPr>
              <a:t>57.900</a:t>
            </a:r>
            <a:endParaRPr sz="45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214662" y="5819750"/>
            <a:ext cx="1951989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145" dirty="0">
                <a:solidFill>
                  <a:srgbClr val="2F5795"/>
                </a:solidFill>
                <a:latin typeface="Arial MT"/>
                <a:cs typeface="Arial MT"/>
              </a:rPr>
              <a:t>92.300</a:t>
            </a:r>
            <a:endParaRPr sz="46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256951" y="7135472"/>
            <a:ext cx="1905635" cy="652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100" spc="-75" dirty="0">
                <a:solidFill>
                  <a:srgbClr val="416D90"/>
                </a:solidFill>
                <a:latin typeface="Arial MT"/>
                <a:cs typeface="Arial MT"/>
              </a:rPr>
              <a:t>56.OOO</a:t>
            </a:r>
            <a:endParaRPr sz="41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238123" y="8269628"/>
            <a:ext cx="191897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690" dirty="0">
                <a:solidFill>
                  <a:srgbClr val="69A0CC"/>
                </a:solidFill>
                <a:latin typeface="Arial MT"/>
                <a:cs typeface="Arial MT"/>
              </a:rPr>
              <a:t>oO</a:t>
            </a:r>
            <a:r>
              <a:rPr sz="4900" spc="425" dirty="0">
                <a:solidFill>
                  <a:srgbClr val="69A0CC"/>
                </a:solidFill>
                <a:latin typeface="Arial MT"/>
                <a:cs typeface="Arial MT"/>
              </a:rPr>
              <a:t> </a:t>
            </a:r>
            <a:r>
              <a:rPr sz="4900" spc="-60" dirty="0">
                <a:solidFill>
                  <a:srgbClr val="69A0CC"/>
                </a:solidFill>
                <a:latin typeface="Arial MT"/>
                <a:cs typeface="Arial MT"/>
              </a:rPr>
              <a:t>800</a:t>
            </a:r>
            <a:endParaRPr sz="4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903" y="1717828"/>
            <a:ext cx="15073630" cy="78700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91839" y="798989"/>
            <a:ext cx="938358" cy="8389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0846" y="199747"/>
            <a:ext cx="159720" cy="79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7877" y="299620"/>
            <a:ext cx="678812" cy="3595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3092" y="319596"/>
            <a:ext cx="259545" cy="3395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80785" y="199747"/>
            <a:ext cx="99825" cy="7989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314700" y="958287"/>
            <a:ext cx="2997835" cy="0"/>
          </a:xfrm>
          <a:custGeom>
            <a:avLst/>
            <a:gdLst/>
            <a:ahLst/>
            <a:cxnLst/>
            <a:rect l="l" t="t" r="r" b="b"/>
            <a:pathLst>
              <a:path w="2997835">
                <a:moveTo>
                  <a:pt x="0" y="0"/>
                </a:moveTo>
                <a:lnTo>
                  <a:pt x="2997755" y="0"/>
                </a:lnTo>
              </a:path>
            </a:pathLst>
          </a:custGeom>
          <a:ln w="3175">
            <a:solidFill>
              <a:srgbClr val="285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75371" y="2456894"/>
            <a:ext cx="1138008" cy="17977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60652" y="153339"/>
            <a:ext cx="5574030" cy="617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50" spc="-35" dirty="0">
                <a:solidFill>
                  <a:srgbClr val="00235E"/>
                </a:solidFill>
                <a:latin typeface="Arial MT"/>
                <a:cs typeface="Arial MT"/>
              </a:rPr>
              <a:t>CONTROLE</a:t>
            </a:r>
            <a:r>
              <a:rPr sz="3850" spc="-210" dirty="0">
                <a:solidFill>
                  <a:srgbClr val="00235E"/>
                </a:solidFill>
                <a:latin typeface="Arial MT"/>
                <a:cs typeface="Arial MT"/>
              </a:rPr>
              <a:t> </a:t>
            </a:r>
            <a:r>
              <a:rPr sz="3850" spc="-10" dirty="0">
                <a:solidFill>
                  <a:srgbClr val="01215D"/>
                </a:solidFill>
                <a:latin typeface="Arial MT"/>
                <a:cs typeface="Arial MT"/>
              </a:rPr>
              <a:t>GLICEMICO</a:t>
            </a:r>
            <a:endParaRPr sz="38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7571" y="153339"/>
            <a:ext cx="1760855" cy="617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50" spc="-10" dirty="0">
                <a:solidFill>
                  <a:srgbClr val="03184F"/>
                </a:solidFill>
                <a:latin typeface="Arial MT"/>
                <a:cs typeface="Arial MT"/>
              </a:rPr>
              <a:t>BRASIL</a:t>
            </a:r>
            <a:endParaRPr sz="38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70382" y="153339"/>
            <a:ext cx="4038600" cy="617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50" dirty="0">
                <a:solidFill>
                  <a:srgbClr val="012367"/>
                </a:solidFill>
                <a:latin typeface="Arial MT"/>
                <a:cs typeface="Arial MT"/>
              </a:rPr>
              <a:t>AMERICA</a:t>
            </a:r>
            <a:r>
              <a:rPr sz="3850" spc="-190" dirty="0">
                <a:solidFill>
                  <a:srgbClr val="012367"/>
                </a:solidFill>
                <a:latin typeface="Arial MT"/>
                <a:cs typeface="Arial MT"/>
              </a:rPr>
              <a:t> </a:t>
            </a:r>
            <a:r>
              <a:rPr sz="3850" spc="-45" dirty="0">
                <a:solidFill>
                  <a:srgbClr val="002360"/>
                </a:solidFill>
                <a:latin typeface="Arial MT"/>
                <a:cs typeface="Arial MT"/>
              </a:rPr>
              <a:t>LATINA</a:t>
            </a:r>
            <a:endParaRPr sz="38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9993" y="1029731"/>
            <a:ext cx="579818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028315" algn="l"/>
              </a:tabLst>
            </a:pPr>
            <a:r>
              <a:rPr sz="3550" spc="-125" dirty="0">
                <a:solidFill>
                  <a:srgbClr val="1F1F1F"/>
                </a:solidFill>
                <a:latin typeface="Arial MT"/>
                <a:cs typeface="Arial MT"/>
              </a:rPr>
              <a:t>Diabetes</a:t>
            </a:r>
            <a:r>
              <a:rPr sz="3550" spc="-10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3550" spc="-10" dirty="0">
                <a:solidFill>
                  <a:srgbClr val="242424"/>
                </a:solidFill>
                <a:latin typeface="Arial MT"/>
                <a:cs typeface="Arial MT"/>
              </a:rPr>
              <a:t>me///t</a:t>
            </a:r>
            <a:r>
              <a:rPr sz="3550" dirty="0">
                <a:solidFill>
                  <a:srgbClr val="242424"/>
                </a:solidFill>
                <a:latin typeface="Arial MT"/>
                <a:cs typeface="Arial MT"/>
              </a:rPr>
              <a:t>	s</a:t>
            </a:r>
            <a:r>
              <a:rPr sz="3550" spc="-260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3550" dirty="0">
                <a:solidFill>
                  <a:srgbClr val="1F1F1F"/>
                </a:solidFill>
                <a:latin typeface="Arial MT"/>
                <a:cs typeface="Arial MT"/>
              </a:rPr>
              <a:t>Tipo</a:t>
            </a:r>
            <a:r>
              <a:rPr sz="3550" spc="-19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3550" spc="-185" dirty="0">
                <a:solidFill>
                  <a:srgbClr val="05214B"/>
                </a:solidFill>
                <a:latin typeface="Arial MT"/>
                <a:cs typeface="Arial MT"/>
              </a:rPr>
              <a:t>2</a:t>
            </a:r>
            <a:r>
              <a:rPr sz="3550" spc="-80" dirty="0">
                <a:solidFill>
                  <a:srgbClr val="05214B"/>
                </a:solidFill>
                <a:latin typeface="Arial MT"/>
                <a:cs typeface="Arial MT"/>
              </a:rPr>
              <a:t> </a:t>
            </a:r>
            <a:r>
              <a:rPr sz="3550" spc="-210" dirty="0">
                <a:solidFill>
                  <a:srgbClr val="032359"/>
                </a:solidFill>
                <a:latin typeface="Arial MT"/>
                <a:cs typeface="Arial MT"/>
              </a:rPr>
              <a:t>(DM2)</a:t>
            </a:r>
            <a:endParaRPr sz="35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3384" y="4310586"/>
            <a:ext cx="55162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260" dirty="0">
                <a:latin typeface="Arial MT"/>
                <a:cs typeface="Arial MT"/>
              </a:rPr>
              <a:t>Estudo</a:t>
            </a:r>
            <a:r>
              <a:rPr sz="3000" spc="70" dirty="0">
                <a:latin typeface="Arial MT"/>
                <a:cs typeface="Arial MT"/>
              </a:rPr>
              <a:t> </a:t>
            </a:r>
            <a:r>
              <a:rPr sz="3000" spc="235" dirty="0">
                <a:latin typeface="Arial MT"/>
                <a:cs typeface="Arial MT"/>
              </a:rPr>
              <a:t>transversal</a:t>
            </a:r>
            <a:r>
              <a:rPr sz="3000" spc="125" dirty="0">
                <a:latin typeface="Arial MT"/>
                <a:cs typeface="Arial MT"/>
              </a:rPr>
              <a:t> </a:t>
            </a:r>
            <a:r>
              <a:rPr sz="3000" spc="235" dirty="0">
                <a:latin typeface="Arial MT"/>
                <a:cs typeface="Arial MT"/>
              </a:rPr>
              <a:t>nacional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4063" y="5610193"/>
            <a:ext cx="6039485" cy="14014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12700">
              <a:lnSpc>
                <a:spcPct val="94900"/>
              </a:lnSpc>
              <a:spcBef>
                <a:spcPts val="285"/>
              </a:spcBef>
            </a:pPr>
            <a:r>
              <a:rPr sz="3150" spc="-135" dirty="0">
                <a:solidFill>
                  <a:srgbClr val="5D5D5D"/>
                </a:solidFill>
                <a:latin typeface="Arial MT"/>
                <a:cs typeface="Arial MT"/>
              </a:rPr>
              <a:t>5.750</a:t>
            </a:r>
            <a:r>
              <a:rPr sz="3150" spc="-80" dirty="0">
                <a:solidFill>
                  <a:srgbClr val="5D5D5D"/>
                </a:solidFill>
                <a:latin typeface="Arial MT"/>
                <a:cs typeface="Arial MT"/>
              </a:rPr>
              <a:t> </a:t>
            </a:r>
            <a:r>
              <a:rPr sz="3150" spc="-105" dirty="0">
                <a:solidFill>
                  <a:srgbClr val="595959"/>
                </a:solidFill>
                <a:latin typeface="Arial MT"/>
                <a:cs typeface="Arial MT"/>
              </a:rPr>
              <a:t>pacientes</a:t>
            </a:r>
            <a:r>
              <a:rPr sz="315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3150" spc="-95" dirty="0">
                <a:solidFill>
                  <a:srgbClr val="545454"/>
                </a:solidFill>
                <a:latin typeface="Arial MT"/>
                <a:cs typeface="Arial MT"/>
              </a:rPr>
              <a:t>atendidos</a:t>
            </a:r>
            <a:r>
              <a:rPr sz="3150" spc="-65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3150" spc="-50" dirty="0">
                <a:solidFill>
                  <a:srgbClr val="575757"/>
                </a:solidFill>
                <a:latin typeface="Arial MT"/>
                <a:cs typeface="Arial MT"/>
              </a:rPr>
              <a:t>no</a:t>
            </a:r>
            <a:r>
              <a:rPr sz="3150" spc="-170" dirty="0">
                <a:solidFill>
                  <a:srgbClr val="575757"/>
                </a:solidFill>
                <a:latin typeface="Arial MT"/>
                <a:cs typeface="Arial MT"/>
              </a:rPr>
              <a:t> </a:t>
            </a:r>
            <a:r>
              <a:rPr sz="3150" spc="-25" dirty="0">
                <a:solidFill>
                  <a:srgbClr val="545454"/>
                </a:solidFill>
                <a:latin typeface="Arial MT"/>
                <a:cs typeface="Arial MT"/>
              </a:rPr>
              <a:t>SUS </a:t>
            </a:r>
            <a:r>
              <a:rPr sz="3150" spc="-204" dirty="0">
                <a:solidFill>
                  <a:srgbClr val="595959"/>
                </a:solidFill>
                <a:latin typeface="Arial MT"/>
                <a:cs typeface="Arial MT"/>
              </a:rPr>
              <a:t>Tempo</a:t>
            </a:r>
            <a:r>
              <a:rPr sz="315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3150" spc="-70" dirty="0">
                <a:solidFill>
                  <a:srgbClr val="575757"/>
                </a:solidFill>
                <a:latin typeface="Arial MT"/>
                <a:cs typeface="Arial MT"/>
              </a:rPr>
              <a:t>médio</a:t>
            </a:r>
            <a:r>
              <a:rPr sz="3150" spc="-40" dirty="0">
                <a:solidFill>
                  <a:srgbClr val="575757"/>
                </a:solidFill>
                <a:latin typeface="Arial MT"/>
                <a:cs typeface="Arial MT"/>
              </a:rPr>
              <a:t> </a:t>
            </a:r>
            <a:r>
              <a:rPr sz="3150" spc="-110" dirty="0">
                <a:solidFill>
                  <a:srgbClr val="606060"/>
                </a:solidFill>
                <a:latin typeface="Arial MT"/>
                <a:cs typeface="Arial MT"/>
              </a:rPr>
              <a:t>de </a:t>
            </a:r>
            <a:r>
              <a:rPr sz="3150" spc="-120" dirty="0">
                <a:solidFill>
                  <a:srgbClr val="595959"/>
                </a:solidFill>
                <a:latin typeface="Arial MT"/>
                <a:cs typeface="Arial MT"/>
              </a:rPr>
              <a:t>duração</a:t>
            </a:r>
            <a:r>
              <a:rPr sz="3150" spc="-8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3150" dirty="0">
                <a:solidFill>
                  <a:srgbClr val="565656"/>
                </a:solidFill>
                <a:latin typeface="Arial MT"/>
                <a:cs typeface="Arial MT"/>
              </a:rPr>
              <a:t>do</a:t>
            </a:r>
            <a:r>
              <a:rPr sz="3150" spc="-18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3150" spc="-204" dirty="0">
                <a:solidFill>
                  <a:srgbClr val="505050"/>
                </a:solidFill>
                <a:latin typeface="Arial MT"/>
                <a:cs typeface="Arial MT"/>
              </a:rPr>
              <a:t>DM2</a:t>
            </a:r>
            <a:r>
              <a:rPr sz="3150" spc="-10" dirty="0">
                <a:solidFill>
                  <a:srgbClr val="505050"/>
                </a:solidFill>
                <a:latin typeface="Arial MT"/>
                <a:cs typeface="Arial MT"/>
              </a:rPr>
              <a:t> </a:t>
            </a:r>
            <a:r>
              <a:rPr sz="3150" spc="-50" dirty="0">
                <a:solidFill>
                  <a:srgbClr val="8A8A8A"/>
                </a:solidFill>
                <a:latin typeface="Arial MT"/>
                <a:cs typeface="Arial MT"/>
              </a:rPr>
              <a:t>= </a:t>
            </a:r>
            <a:r>
              <a:rPr sz="3050" spc="-50" dirty="0">
                <a:solidFill>
                  <a:srgbClr val="525252"/>
                </a:solidFill>
                <a:latin typeface="Arial MT"/>
                <a:cs typeface="Arial MT"/>
              </a:rPr>
              <a:t>11,8</a:t>
            </a:r>
            <a:r>
              <a:rPr sz="3050" spc="-145" dirty="0">
                <a:solidFill>
                  <a:srgbClr val="525252"/>
                </a:solidFill>
                <a:latin typeface="Arial MT"/>
                <a:cs typeface="Arial MT"/>
              </a:rPr>
              <a:t> </a:t>
            </a:r>
            <a:r>
              <a:rPr sz="3050" spc="-20" dirty="0">
                <a:solidFill>
                  <a:srgbClr val="595959"/>
                </a:solidFill>
                <a:latin typeface="Arial MT"/>
                <a:cs typeface="Arial MT"/>
              </a:rPr>
              <a:t>anos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09350" y="7449120"/>
            <a:ext cx="4781550" cy="1100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335"/>
              </a:lnSpc>
              <a:spcBef>
                <a:spcPts val="135"/>
              </a:spcBef>
            </a:pPr>
            <a:r>
              <a:rPr sz="3650" spc="-10" dirty="0">
                <a:latin typeface="Arial MT"/>
                <a:cs typeface="Arial MT"/>
              </a:rPr>
              <a:t>26%</a:t>
            </a:r>
            <a:r>
              <a:rPr sz="3650" spc="-5" dirty="0">
                <a:latin typeface="Arial MT"/>
                <a:cs typeface="Arial MT"/>
              </a:rPr>
              <a:t> </a:t>
            </a:r>
            <a:r>
              <a:rPr sz="3650" dirty="0">
                <a:latin typeface="Arial MT"/>
                <a:cs typeface="Arial MT"/>
              </a:rPr>
              <a:t>com</a:t>
            </a:r>
            <a:r>
              <a:rPr sz="3650" spc="-215" dirty="0">
                <a:latin typeface="Arial MT"/>
                <a:cs typeface="Arial MT"/>
              </a:rPr>
              <a:t> </a:t>
            </a:r>
            <a:r>
              <a:rPr sz="3650" spc="135" dirty="0">
                <a:latin typeface="Arial MT"/>
                <a:cs typeface="Arial MT"/>
              </a:rPr>
              <a:t>HbAlc</a:t>
            </a:r>
            <a:r>
              <a:rPr sz="3650" spc="-10" dirty="0">
                <a:latin typeface="Arial MT"/>
                <a:cs typeface="Arial MT"/>
              </a:rPr>
              <a:t> </a:t>
            </a:r>
            <a:r>
              <a:rPr sz="3650" spc="-25" dirty="0">
                <a:latin typeface="Arial MT"/>
                <a:cs typeface="Arial MT"/>
              </a:rPr>
              <a:t>&lt;7%</a:t>
            </a:r>
            <a:endParaRPr sz="3650">
              <a:latin typeface="Arial MT"/>
              <a:cs typeface="Arial MT"/>
            </a:endParaRPr>
          </a:p>
          <a:p>
            <a:pPr marL="488950">
              <a:lnSpc>
                <a:spcPts val="4095"/>
              </a:lnSpc>
              <a:tabLst>
                <a:tab pos="859155" algn="l"/>
                <a:tab pos="2981960" algn="l"/>
              </a:tabLst>
            </a:pPr>
            <a:r>
              <a:rPr sz="3450" spc="-50" dirty="0">
                <a:latin typeface="Arial MT"/>
                <a:cs typeface="Arial MT"/>
              </a:rPr>
              <a:t>,</a:t>
            </a:r>
            <a:r>
              <a:rPr sz="3450" dirty="0">
                <a:latin typeface="Arial MT"/>
                <a:cs typeface="Arial MT"/>
              </a:rPr>
              <a:t>	%</a:t>
            </a:r>
            <a:r>
              <a:rPr sz="3450" spc="70" dirty="0">
                <a:latin typeface="Arial MT"/>
                <a:cs typeface="Arial MT"/>
              </a:rPr>
              <a:t> </a:t>
            </a:r>
            <a:r>
              <a:rPr sz="3450" spc="-380" dirty="0">
                <a:latin typeface="Arial MT"/>
                <a:cs typeface="Arial MT"/>
              </a:rPr>
              <a:t>COm</a:t>
            </a:r>
            <a:r>
              <a:rPr sz="3450" spc="130" dirty="0">
                <a:latin typeface="Arial MT"/>
                <a:cs typeface="Arial MT"/>
              </a:rPr>
              <a:t> </a:t>
            </a:r>
            <a:r>
              <a:rPr sz="3450" spc="20" dirty="0">
                <a:latin typeface="Arial MT"/>
                <a:cs typeface="Arial MT"/>
              </a:rPr>
              <a:t>H</a:t>
            </a:r>
            <a:r>
              <a:rPr sz="3450" dirty="0">
                <a:latin typeface="Arial MT"/>
                <a:cs typeface="Arial MT"/>
              </a:rPr>
              <a:t>	</a:t>
            </a:r>
            <a:r>
              <a:rPr sz="3450" spc="130" dirty="0">
                <a:latin typeface="Arial MT"/>
                <a:cs typeface="Arial MT"/>
              </a:rPr>
              <a:t>AIC</a:t>
            </a:r>
            <a:r>
              <a:rPr sz="3450" spc="-270" dirty="0">
                <a:latin typeface="Arial MT"/>
                <a:cs typeface="Arial MT"/>
              </a:rPr>
              <a:t> </a:t>
            </a:r>
            <a:r>
              <a:rPr sz="3450" spc="-25" dirty="0">
                <a:latin typeface="Arial MT"/>
                <a:cs typeface="Arial MT"/>
              </a:rPr>
              <a:t>&lt;8%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70164" y="2894874"/>
            <a:ext cx="1165860" cy="5486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67055">
              <a:lnSpc>
                <a:spcPts val="2014"/>
              </a:lnSpc>
              <a:spcBef>
                <a:spcPts val="120"/>
              </a:spcBef>
            </a:pPr>
            <a:r>
              <a:rPr sz="1700" spc="60" dirty="0">
                <a:solidFill>
                  <a:srgbClr val="6B6B6B"/>
                </a:solidFill>
                <a:latin typeface="Arial MT"/>
                <a:cs typeface="Arial MT"/>
              </a:rPr>
              <a:t>Br</a:t>
            </a:r>
            <a:r>
              <a:rPr sz="1700" spc="60" dirty="0">
                <a:solidFill>
                  <a:srgbClr val="6E6E6E"/>
                </a:solidFill>
                <a:latin typeface="Arial MT"/>
                <a:cs typeface="Arial MT"/>
              </a:rPr>
              <a:t>as</a:t>
            </a:r>
            <a:r>
              <a:rPr sz="1700" spc="-300" dirty="0">
                <a:solidFill>
                  <a:srgbClr val="6E6E6E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666666"/>
                </a:solidFill>
                <a:latin typeface="Arial MT"/>
                <a:cs typeface="Arial MT"/>
              </a:rPr>
              <a:t>il</a:t>
            </a:r>
            <a:endParaRPr sz="1700">
              <a:latin typeface="Arial MT"/>
              <a:cs typeface="Arial MT"/>
            </a:endParaRPr>
          </a:p>
          <a:p>
            <a:pPr marL="12700">
              <a:lnSpc>
                <a:spcPts val="2075"/>
              </a:lnSpc>
            </a:pPr>
            <a:r>
              <a:rPr sz="1750" spc="-10" dirty="0">
                <a:solidFill>
                  <a:srgbClr val="4F4F4F"/>
                </a:solidFill>
                <a:latin typeface="Arial MT"/>
                <a:cs typeface="Arial MT"/>
              </a:rPr>
              <a:t>Ghile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40135" y="4288113"/>
            <a:ext cx="641350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220" dirty="0">
                <a:latin typeface="Arial MT"/>
                <a:cs typeface="Arial MT"/>
              </a:rPr>
              <a:t>Estudo</a:t>
            </a:r>
            <a:r>
              <a:rPr sz="3100" spc="-90" dirty="0">
                <a:latin typeface="Arial MT"/>
                <a:cs typeface="Arial MT"/>
              </a:rPr>
              <a:t> </a:t>
            </a:r>
            <a:r>
              <a:rPr sz="3100" spc="220" dirty="0">
                <a:latin typeface="Arial MT"/>
                <a:cs typeface="Arial MT"/>
              </a:rPr>
              <a:t>multicêntrico</a:t>
            </a:r>
            <a:r>
              <a:rPr sz="3100" spc="-114" dirty="0">
                <a:latin typeface="Arial MT"/>
                <a:cs typeface="Arial MT"/>
              </a:rPr>
              <a:t> </a:t>
            </a:r>
            <a:r>
              <a:rPr sz="3100" spc="160" dirty="0">
                <a:latin typeface="Arial MT"/>
                <a:cs typeface="Arial MT"/>
              </a:rPr>
              <a:t>transversal</a:t>
            </a:r>
            <a:endParaRPr sz="31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69613" y="6068364"/>
            <a:ext cx="6329680" cy="13862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08000" marR="5080" indent="-4445">
              <a:lnSpc>
                <a:spcPts val="3460"/>
              </a:lnSpc>
              <a:spcBef>
                <a:spcPts val="330"/>
              </a:spcBef>
            </a:pPr>
            <a:r>
              <a:rPr sz="3000" spc="100" dirty="0">
                <a:solidFill>
                  <a:srgbClr val="575757"/>
                </a:solidFill>
                <a:latin typeface="Arial MT"/>
                <a:cs typeface="Arial MT"/>
              </a:rPr>
              <a:t>Pacientes</a:t>
            </a:r>
            <a:r>
              <a:rPr sz="3000" spc="305" dirty="0">
                <a:solidFill>
                  <a:srgbClr val="575757"/>
                </a:solidFill>
                <a:latin typeface="Arial MT"/>
                <a:cs typeface="Arial MT"/>
              </a:rPr>
              <a:t> </a:t>
            </a:r>
            <a:r>
              <a:rPr sz="3000" spc="114" dirty="0">
                <a:solidFill>
                  <a:srgbClr val="4D4D4D"/>
                </a:solidFill>
                <a:latin typeface="Arial MT"/>
                <a:cs typeface="Arial MT"/>
              </a:rPr>
              <a:t>atendidos</a:t>
            </a:r>
            <a:r>
              <a:rPr sz="3000" spc="14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3000" spc="110" dirty="0">
                <a:solidFill>
                  <a:srgbClr val="5D5D5D"/>
                </a:solidFill>
                <a:latin typeface="Arial MT"/>
                <a:cs typeface="Arial MT"/>
              </a:rPr>
              <a:t>no</a:t>
            </a:r>
            <a:r>
              <a:rPr sz="3000" spc="114" dirty="0">
                <a:solidFill>
                  <a:srgbClr val="5D5D5D"/>
                </a:solidFill>
                <a:latin typeface="Arial MT"/>
                <a:cs typeface="Arial MT"/>
              </a:rPr>
              <a:t> </a:t>
            </a:r>
            <a:r>
              <a:rPr sz="3000" spc="70" dirty="0">
                <a:solidFill>
                  <a:srgbClr val="505050"/>
                </a:solidFill>
                <a:latin typeface="Arial MT"/>
                <a:cs typeface="Arial MT"/>
              </a:rPr>
              <a:t>sistema </a:t>
            </a:r>
            <a:r>
              <a:rPr sz="3000" spc="120" dirty="0">
                <a:solidFill>
                  <a:srgbClr val="525252"/>
                </a:solidFill>
                <a:latin typeface="Arial MT"/>
                <a:cs typeface="Arial MT"/>
              </a:rPr>
              <a:t>privado</a:t>
            </a:r>
            <a:r>
              <a:rPr sz="3000" spc="35" dirty="0">
                <a:solidFill>
                  <a:srgbClr val="525252"/>
                </a:solidFill>
                <a:latin typeface="Arial MT"/>
                <a:cs typeface="Arial MT"/>
              </a:rPr>
              <a:t> </a:t>
            </a:r>
            <a:r>
              <a:rPr sz="3000" spc="60" dirty="0">
                <a:solidFill>
                  <a:srgbClr val="525252"/>
                </a:solidFill>
                <a:latin typeface="Arial MT"/>
                <a:cs typeface="Arial MT"/>
              </a:rPr>
              <a:t>de</a:t>
            </a:r>
            <a:r>
              <a:rPr sz="3000" spc="120" dirty="0">
                <a:solidFill>
                  <a:srgbClr val="525252"/>
                </a:solidFill>
                <a:latin typeface="Arial MT"/>
                <a:cs typeface="Arial MT"/>
              </a:rPr>
              <a:t> </a:t>
            </a:r>
            <a:r>
              <a:rPr sz="3000" spc="130" dirty="0">
                <a:solidFill>
                  <a:srgbClr val="525252"/>
                </a:solidFill>
                <a:latin typeface="Arial MT"/>
                <a:cs typeface="Arial MT"/>
              </a:rPr>
              <a:t>saúde</a:t>
            </a:r>
            <a:endParaRPr sz="3000">
              <a:latin typeface="Arial MT"/>
              <a:cs typeface="Arial MT"/>
            </a:endParaRPr>
          </a:p>
          <a:p>
            <a:pPr marL="516890" indent="-504190">
              <a:lnSpc>
                <a:spcPts val="3565"/>
              </a:lnSpc>
              <a:buClr>
                <a:srgbClr val="525252"/>
              </a:buClr>
              <a:buChar char="•"/>
              <a:tabLst>
                <a:tab pos="516890" algn="l"/>
              </a:tabLst>
            </a:pPr>
            <a:r>
              <a:rPr sz="3200" dirty="0">
                <a:solidFill>
                  <a:srgbClr val="5E5E5E"/>
                </a:solidFill>
                <a:latin typeface="Arial MT"/>
                <a:cs typeface="Arial MT"/>
              </a:rPr>
              <a:t>878</a:t>
            </a:r>
            <a:r>
              <a:rPr sz="3200" spc="-55" dirty="0">
                <a:solidFill>
                  <a:srgbClr val="5E5E5E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505050"/>
                </a:solidFill>
                <a:latin typeface="Arial MT"/>
                <a:cs typeface="Arial MT"/>
              </a:rPr>
              <a:t>pacientes</a:t>
            </a:r>
            <a:r>
              <a:rPr sz="3200" spc="100" dirty="0">
                <a:solidFill>
                  <a:srgbClr val="505050"/>
                </a:solidFill>
                <a:latin typeface="Arial MT"/>
                <a:cs typeface="Arial MT"/>
              </a:rPr>
              <a:t> </a:t>
            </a:r>
            <a:r>
              <a:rPr sz="3200" spc="85" dirty="0">
                <a:solidFill>
                  <a:srgbClr val="565656"/>
                </a:solidFill>
                <a:latin typeface="Arial MT"/>
                <a:cs typeface="Arial MT"/>
              </a:rPr>
              <a:t>no</a:t>
            </a:r>
            <a:r>
              <a:rPr sz="3200" spc="-7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505050"/>
                </a:solidFill>
                <a:latin typeface="Arial MT"/>
                <a:cs typeface="Arial MT"/>
              </a:rPr>
              <a:t>Brasil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64872" y="7868588"/>
            <a:ext cx="4636135" cy="527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20265" algn="l"/>
              </a:tabLst>
            </a:pPr>
            <a:r>
              <a:rPr sz="3300" spc="65" dirty="0">
                <a:latin typeface="Arial MT"/>
                <a:cs typeface="Arial MT"/>
              </a:rPr>
              <a:t>40•/‹</a:t>
            </a:r>
            <a:r>
              <a:rPr sz="3300" spc="105" dirty="0">
                <a:latin typeface="Arial MT"/>
                <a:cs typeface="Arial MT"/>
              </a:rPr>
              <a:t> </a:t>
            </a:r>
            <a:r>
              <a:rPr sz="3300" spc="75" dirty="0">
                <a:latin typeface="Arial MT"/>
                <a:cs typeface="Arial MT"/>
              </a:rPr>
              <a:t>com</a:t>
            </a:r>
            <a:r>
              <a:rPr sz="3300" dirty="0">
                <a:latin typeface="Arial MT"/>
                <a:cs typeface="Arial MT"/>
              </a:rPr>
              <a:t>	</a:t>
            </a:r>
            <a:r>
              <a:rPr sz="3300" spc="335" dirty="0">
                <a:latin typeface="Arial MT"/>
                <a:cs typeface="Arial MT"/>
              </a:rPr>
              <a:t>HbAlC</a:t>
            </a:r>
            <a:r>
              <a:rPr sz="3300" spc="130" dirty="0">
                <a:latin typeface="Arial MT"/>
                <a:cs typeface="Arial MT"/>
              </a:rPr>
              <a:t> </a:t>
            </a:r>
            <a:r>
              <a:rPr sz="3300" spc="-45" dirty="0">
                <a:latin typeface="Arial MT"/>
                <a:cs typeface="Arial MT"/>
              </a:rPr>
              <a:t>&lt;7"/o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6999673" y="-184982"/>
            <a:ext cx="1077595" cy="157861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8100" marR="30480" indent="-33655">
              <a:lnSpc>
                <a:spcPts val="5980"/>
              </a:lnSpc>
              <a:spcBef>
                <a:spcPts val="465"/>
              </a:spcBef>
              <a:buClr>
                <a:srgbClr val="3B3B3B"/>
              </a:buClr>
              <a:buChar char="•"/>
              <a:tabLst>
                <a:tab pos="248920" algn="l"/>
              </a:tabLst>
            </a:pPr>
            <a:r>
              <a:rPr sz="5200" b="0" spc="-25" dirty="0">
                <a:solidFill>
                  <a:srgbClr val="3D3D3D"/>
                </a:solidFill>
                <a:latin typeface="Arial MT"/>
                <a:cs typeface="Arial MT"/>
              </a:rPr>
              <a:t>	.</a:t>
            </a:r>
            <a:r>
              <a:rPr sz="7800" b="0" spc="-37" baseline="-18696" dirty="0">
                <a:solidFill>
                  <a:srgbClr val="6B8582"/>
                </a:solidFill>
                <a:latin typeface="Arial MT"/>
                <a:cs typeface="Arial MT"/>
              </a:rPr>
              <a:t>. </a:t>
            </a:r>
            <a:r>
              <a:rPr sz="5200" b="0" spc="290" dirty="0">
                <a:solidFill>
                  <a:srgbClr val="C12418"/>
                </a:solidFill>
                <a:latin typeface="Arial MT"/>
                <a:cs typeface="Arial MT"/>
              </a:rPr>
              <a:t>ED</a:t>
            </a:r>
            <a:endParaRPr sz="5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0794" y="9797401"/>
            <a:ext cx="8532495" cy="4699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23495">
              <a:lnSpc>
                <a:spcPct val="100000"/>
              </a:lnSpc>
              <a:spcBef>
                <a:spcPts val="125"/>
              </a:spcBef>
              <a:tabLst>
                <a:tab pos="2452370" algn="l"/>
                <a:tab pos="2855595" algn="l"/>
                <a:tab pos="3647440" algn="l"/>
                <a:tab pos="5646420" algn="l"/>
              </a:tabLst>
            </a:pPr>
            <a:r>
              <a:rPr sz="1450" spc="-140" dirty="0">
                <a:solidFill>
                  <a:srgbClr val="3F3F3F"/>
                </a:solidFill>
                <a:latin typeface="Arial MT"/>
                <a:cs typeface="Arial MT"/>
              </a:rPr>
              <a:t>Ghana</a:t>
            </a:r>
            <a:r>
              <a:rPr sz="1450" spc="120" dirty="0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sz="1450" spc="-80" dirty="0">
                <a:solidFill>
                  <a:srgbClr val="1F1F1F"/>
                </a:solidFill>
                <a:latin typeface="Arial MT"/>
                <a:cs typeface="Arial MT"/>
              </a:rPr>
              <a:t>LV,</a:t>
            </a:r>
            <a:r>
              <a:rPr sz="1450" spc="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63636"/>
                </a:solidFill>
                <a:latin typeface="Arial MT"/>
                <a:cs typeface="Arial MT"/>
              </a:rPr>
              <a:t>Leitao</a:t>
            </a:r>
            <a:r>
              <a:rPr sz="1450" spc="-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50" spc="-25" dirty="0">
                <a:solidFill>
                  <a:srgbClr val="1A1A1A"/>
                </a:solidFill>
                <a:latin typeface="Arial MT"/>
                <a:cs typeface="Arial MT"/>
              </a:rPr>
              <a:t>CB,</a:t>
            </a:r>
            <a:r>
              <a:rPr sz="1450" dirty="0">
                <a:solidFill>
                  <a:srgbClr val="1A1A1A"/>
                </a:solidFill>
                <a:latin typeface="Arial MT"/>
                <a:cs typeface="Arial MT"/>
              </a:rPr>
              <a:t>	</a:t>
            </a:r>
            <a:r>
              <a:rPr sz="1450" spc="-25" dirty="0">
                <a:solidFill>
                  <a:srgbClr val="232323"/>
                </a:solidFill>
                <a:latin typeface="Arial MT"/>
                <a:cs typeface="Arial MT"/>
              </a:rPr>
              <a:t>C/</a:t>
            </a:r>
            <a:r>
              <a:rPr sz="1450" dirty="0">
                <a:solidFill>
                  <a:srgbClr val="232323"/>
                </a:solidFill>
                <a:latin typeface="Arial MT"/>
                <a:cs typeface="Arial MT"/>
              </a:rPr>
              <a:t>	</a:t>
            </a:r>
            <a:r>
              <a:rPr sz="1450" dirty="0">
                <a:solidFill>
                  <a:srgbClr val="826B5D"/>
                </a:solidFill>
                <a:latin typeface="Arial MT"/>
                <a:cs typeface="Arial MT"/>
              </a:rPr>
              <a:t>st</a:t>
            </a:r>
            <a:r>
              <a:rPr sz="1450" spc="140" dirty="0">
                <a:solidFill>
                  <a:srgbClr val="826B5D"/>
                </a:solidFill>
                <a:latin typeface="Arial MT"/>
                <a:cs typeface="Arial MT"/>
              </a:rPr>
              <a:t> </a:t>
            </a:r>
            <a:r>
              <a:rPr sz="1450" spc="-40" dirty="0">
                <a:solidFill>
                  <a:srgbClr val="565656"/>
                </a:solidFill>
                <a:latin typeface="Arial MT"/>
                <a:cs typeface="Arial MT"/>
              </a:rPr>
              <a:t>rg.</a:t>
            </a:r>
            <a:r>
              <a:rPr sz="1450" spc="-8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565656"/>
                </a:solidFill>
                <a:latin typeface="Arial MT"/>
                <a:cs typeface="Arial MT"/>
              </a:rPr>
              <a:t>9</a:t>
            </a:r>
            <a:r>
              <a:rPr sz="1450" dirty="0">
                <a:solidFill>
                  <a:srgbClr val="565656"/>
                </a:solidFill>
                <a:latin typeface="Arial MT"/>
                <a:cs typeface="Arial MT"/>
              </a:rPr>
              <a:t>	r</a:t>
            </a:r>
            <a:r>
              <a:rPr sz="1450" spc="9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83838"/>
                </a:solidFill>
                <a:latin typeface="Arial MT"/>
                <a:cs typeface="Arial MT"/>
              </a:rPr>
              <a:t>glyumriñc</a:t>
            </a:r>
            <a:r>
              <a:rPr sz="1450" spc="220" dirty="0">
                <a:solidFill>
                  <a:srgbClr val="383838"/>
                </a:solidFill>
                <a:latin typeface="Arial MT"/>
                <a:cs typeface="Arial MT"/>
              </a:rPr>
              <a:t> </a:t>
            </a:r>
            <a:r>
              <a:rPr sz="1450" spc="45" dirty="0">
                <a:solidFill>
                  <a:srgbClr val="646464"/>
                </a:solidFill>
                <a:latin typeface="Arial MT"/>
                <a:cs typeface="Arial MT"/>
              </a:rPr>
              <a:t>uoribd</a:t>
            </a:r>
            <a:r>
              <a:rPr sz="1450" spc="45" dirty="0">
                <a:solidFill>
                  <a:srgbClr val="777777"/>
                </a:solidFill>
                <a:latin typeface="Arial MT"/>
                <a:cs typeface="Arial MT"/>
              </a:rPr>
              <a:t>ñ</a:t>
            </a:r>
            <a:r>
              <a:rPr sz="1450" dirty="0">
                <a:solidFill>
                  <a:srgbClr val="777777"/>
                </a:solidFill>
                <a:latin typeface="Arial MT"/>
                <a:cs typeface="Arial MT"/>
              </a:rPr>
              <a:t>	</a:t>
            </a:r>
            <a:r>
              <a:rPr sz="1450" u="sng" spc="155" dirty="0">
                <a:solidFill>
                  <a:srgbClr val="161616"/>
                </a:solidFill>
                <a:uFill>
                  <a:solidFill>
                    <a:srgbClr val="4B4F4B"/>
                  </a:solidFill>
                </a:uFill>
                <a:latin typeface="Arial MT"/>
                <a:cs typeface="Arial MT"/>
              </a:rPr>
              <a:t>•¥</a:t>
            </a:r>
            <a:r>
              <a:rPr sz="1450" spc="155" dirty="0">
                <a:solidFill>
                  <a:srgbClr val="161616"/>
                </a:solidFill>
                <a:latin typeface="Arial MT"/>
                <a:cs typeface="Arial MT"/>
              </a:rPr>
              <a:t>ian</a:t>
            </a:r>
            <a:r>
              <a:rPr sz="1450" spc="8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D3D3D"/>
                </a:solidFill>
                <a:latin typeface="Arial MT"/>
                <a:cs typeface="Arial MT"/>
              </a:rPr>
              <a:t>palienls</a:t>
            </a:r>
            <a:r>
              <a:rPr sz="1450" spc="-3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282828"/>
                </a:solidFill>
                <a:latin typeface="Arial MT"/>
                <a:cs typeface="Arial MT"/>
              </a:rPr>
              <a:t>wfth</a:t>
            </a:r>
            <a:r>
              <a:rPr sz="1450" spc="-50" dirty="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A3A3A"/>
                </a:solidFill>
                <a:latin typeface="Arial MT"/>
                <a:cs typeface="Arial MT"/>
              </a:rPr>
              <a:t>ryes</a:t>
            </a:r>
            <a:r>
              <a:rPr sz="1450" spc="40" dirty="0">
                <a:solidFill>
                  <a:srgbClr val="3A3A3A"/>
                </a:solidFill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2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25" dirty="0">
                <a:solidFill>
                  <a:srgbClr val="3D3D3D"/>
                </a:solidFill>
                <a:latin typeface="Arial MT"/>
                <a:cs typeface="Arial MT"/>
              </a:rPr>
              <a:t>is</a:t>
            </a:r>
            <a:r>
              <a:rPr sz="1450" spc="50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151515"/>
                </a:solidFill>
                <a:latin typeface="Arial MT"/>
                <a:cs typeface="Arial MT"/>
              </a:rPr>
              <a:t>Lopez</a:t>
            </a:r>
            <a:r>
              <a:rPr sz="1450" spc="65" dirty="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565656"/>
                </a:solidFill>
                <a:latin typeface="Arial MT"/>
                <a:cs typeface="Arial MT"/>
              </a:rPr>
              <a:t>S1ewmt</a:t>
            </a:r>
            <a:r>
              <a:rPr sz="1450" spc="-70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5D5D5D"/>
                </a:solidFill>
                <a:latin typeface="Arial MT"/>
                <a:cs typeface="Arial MT"/>
              </a:rPr>
              <a:t>G,</a:t>
            </a:r>
            <a:r>
              <a:rPr sz="1450" spc="-75" dirty="0">
                <a:solidFill>
                  <a:srgbClr val="5D5D5D"/>
                </a:solidFill>
                <a:latin typeface="Arial MT"/>
                <a:cs typeface="Arial MT"/>
              </a:rPr>
              <a:t> </a:t>
            </a:r>
            <a:r>
              <a:rPr sz="1450" spc="75" dirty="0">
                <a:solidFill>
                  <a:srgbClr val="424242"/>
                </a:solidFill>
                <a:latin typeface="Arial MT"/>
                <a:cs typeface="Arial MT"/>
              </a:rPr>
              <a:t>Taz8asóa</a:t>
            </a:r>
            <a:r>
              <a:rPr sz="1450" spc="1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898989"/>
                </a:solidFill>
                <a:latin typeface="Arial MT"/>
                <a:cs typeface="Arial MT"/>
              </a:rPr>
              <a:t>M,</a:t>
            </a:r>
            <a:r>
              <a:rPr sz="1450" spc="10" dirty="0">
                <a:solidFill>
                  <a:srgbClr val="898989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A3A3A"/>
                </a:solidFill>
                <a:latin typeface="Arial MT"/>
                <a:cs typeface="Arial MT"/>
              </a:rPr>
              <a:t>Rosas</a:t>
            </a:r>
            <a:r>
              <a:rPr sz="1450" spc="20" dirty="0">
                <a:solidFill>
                  <a:srgbClr val="3A3A3A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343434"/>
                </a:solidFill>
                <a:latin typeface="Arial MT"/>
                <a:cs typeface="Arial MT"/>
              </a:rPr>
              <a:t>Gizzrnan</a:t>
            </a:r>
            <a:r>
              <a:rPr sz="1450" spc="-95" dirty="0">
                <a:solidFill>
                  <a:srgbClr val="343434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F4F4F"/>
                </a:solidFill>
                <a:latin typeface="Arial MT"/>
                <a:cs typeface="Arial MT"/>
              </a:rPr>
              <a:t>J,</a:t>
            </a:r>
            <a:r>
              <a:rPr sz="1450" spc="75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7C7E90"/>
                </a:solidFill>
                <a:latin typeface="Arial MT"/>
                <a:cs typeface="Arial MT"/>
              </a:rPr>
              <a:t>et</a:t>
            </a:r>
            <a:r>
              <a:rPr sz="1450" spc="20" dirty="0">
                <a:solidFill>
                  <a:srgbClr val="7C7E90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33333"/>
                </a:solidFill>
                <a:latin typeface="Arial MT"/>
                <a:cs typeface="Arial MT"/>
              </a:rPr>
              <a:t>el.</a:t>
            </a:r>
            <a:r>
              <a:rPr sz="1450" spc="-1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757575"/>
                </a:solidFill>
                <a:latin typeface="Arial MT"/>
                <a:cs typeface="Arial MT"/>
              </a:rPr>
              <a:t>CrurtrQ</a:t>
            </a:r>
            <a:r>
              <a:rPr sz="1450" spc="5" dirty="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727272"/>
                </a:solidFill>
                <a:latin typeface="Arial MT"/>
                <a:cs typeface="Arial MT"/>
              </a:rPr>
              <a:t>rg</a:t>
            </a:r>
            <a:r>
              <a:rPr sz="1450" spc="-30" dirty="0">
                <a:solidFill>
                  <a:srgbClr val="727272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1C1C1C"/>
                </a:solidFill>
                <a:latin typeface="Arial MT"/>
                <a:cs typeface="Arial MT"/>
              </a:rPr>
              <a:t>typa</a:t>
            </a:r>
            <a:r>
              <a:rPr sz="1450" spc="2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595959"/>
                </a:solidFill>
                <a:latin typeface="Arial MT"/>
                <a:cs typeface="Arial MT"/>
              </a:rPr>
              <a:t>2</a:t>
            </a:r>
            <a:r>
              <a:rPr sz="1450" spc="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450" spc="75" dirty="0">
                <a:solidFill>
                  <a:srgbClr val="2F2F2F"/>
                </a:solidFill>
                <a:latin typeface="Arial MT"/>
                <a:cs typeface="Arial MT"/>
              </a:rPr>
              <a:t>õebe&amp;e</a:t>
            </a:r>
            <a:r>
              <a:rPr sz="1450" spc="-15" dirty="0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D4D4D"/>
                </a:solidFill>
                <a:latin typeface="Arial MT"/>
                <a:cs typeface="Arial MT"/>
              </a:rPr>
              <a:t>mellêre</a:t>
            </a:r>
            <a:r>
              <a:rPr sz="1450" spc="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13131"/>
                </a:solidFill>
                <a:latin typeface="Arial MT"/>
                <a:cs typeface="Arial MT"/>
              </a:rPr>
              <a:t>arrszrg</a:t>
            </a:r>
            <a:r>
              <a:rPr sz="1450" spc="30" dirty="0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sz="1450" spc="-25" dirty="0">
                <a:solidFill>
                  <a:srgbClr val="3B3B3B"/>
                </a:solidFill>
                <a:latin typeface="Arial MT"/>
                <a:cs typeface="Arial MT"/>
              </a:rPr>
              <a:t>gem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77019" y="9797401"/>
            <a:ext cx="199834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20" dirty="0">
                <a:solidFill>
                  <a:srgbClr val="444444"/>
                </a:solidFill>
                <a:latin typeface="Arial MT"/>
                <a:cs typeface="Arial MT"/>
              </a:rPr>
              <a:t>its+ding</a:t>
            </a:r>
            <a:r>
              <a:rPr sz="1450" spc="-24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1450" spc="-265" dirty="0">
                <a:solidFill>
                  <a:srgbClr val="727272"/>
                </a:solidFill>
                <a:latin typeface="Arial MT"/>
                <a:cs typeface="Arial MT"/>
              </a:rPr>
              <a:t>IN+a</a:t>
            </a:r>
            <a:r>
              <a:rPr sz="1450" spc="65" dirty="0">
                <a:solidFill>
                  <a:srgbClr val="727272"/>
                </a:solidFill>
                <a:latin typeface="Arial MT"/>
                <a:cs typeface="Arial MT"/>
              </a:rPr>
              <a:t> </a:t>
            </a:r>
            <a:r>
              <a:rPr sz="1450" spc="65" dirty="0">
                <a:solidFill>
                  <a:srgbClr val="363636"/>
                </a:solidFill>
                <a:latin typeface="Arial MT"/>
                <a:cs typeface="Arial MT"/>
              </a:rPr>
              <a:t>pubic</a:t>
            </a:r>
            <a:r>
              <a:rPr sz="1450" spc="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50" spc="-25" dirty="0">
                <a:solidFill>
                  <a:srgbClr val="3A3A3A"/>
                </a:solidFill>
                <a:latin typeface="Arial MT"/>
                <a:cs typeface="Arial MT"/>
              </a:rPr>
              <a:t>haa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553136" y="9797401"/>
            <a:ext cx="51752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dirty="0">
                <a:solidFill>
                  <a:srgbClr val="3A3A3A"/>
                </a:solidFill>
                <a:latin typeface="Arial MT"/>
                <a:cs typeface="Arial MT"/>
              </a:rPr>
              <a:t>re</a:t>
            </a:r>
            <a:r>
              <a:rPr sz="1450" spc="-110" dirty="0">
                <a:solidFill>
                  <a:srgbClr val="3A3A3A"/>
                </a:solidFill>
                <a:latin typeface="Arial MT"/>
                <a:cs typeface="Arial MT"/>
              </a:rPr>
              <a:t> </a:t>
            </a:r>
            <a:r>
              <a:rPr sz="1450" spc="-25" dirty="0">
                <a:solidFill>
                  <a:srgbClr val="4D4D4D"/>
                </a:solidFill>
                <a:latin typeface="Arial MT"/>
                <a:cs typeface="Arial MT"/>
              </a:rPr>
              <a:t>aye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56868" y="9797401"/>
            <a:ext cx="14033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30" dirty="0">
                <a:solidFill>
                  <a:srgbClr val="6E6E6E"/>
                </a:solidFill>
                <a:latin typeface="Arial MT"/>
                <a:cs typeface="Arial MT"/>
              </a:rPr>
              <a:t>e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715756" y="9797401"/>
            <a:ext cx="20129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40" dirty="0">
                <a:solidFill>
                  <a:srgbClr val="575757"/>
                </a:solidFill>
                <a:latin typeface="Arial MT"/>
                <a:cs typeface="Arial MT"/>
              </a:rPr>
              <a:t>st.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343402" y="9797401"/>
            <a:ext cx="1525270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dirty="0">
                <a:solidFill>
                  <a:srgbClr val="565656"/>
                </a:solidFill>
                <a:latin typeface="Arial MT"/>
                <a:cs typeface="Arial MT"/>
              </a:rPr>
              <a:t>.</a:t>
            </a:r>
            <a:r>
              <a:rPr sz="1450" spc="-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3D3D3D"/>
                </a:solidFill>
                <a:latin typeface="Arial MT"/>
                <a:cs typeface="Arial MT"/>
              </a:rPr>
              <a:t>BUT</a:t>
            </a:r>
            <a:r>
              <a:rPr sz="1450" spc="-114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2F2F2F"/>
                </a:solidFill>
                <a:latin typeface="Arial MT"/>
                <a:cs typeface="Arial MT"/>
              </a:rPr>
              <a:t>Open.</a:t>
            </a:r>
            <a:r>
              <a:rPr sz="1450" spc="165" dirty="0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sz="1450" spc="-100" dirty="0">
                <a:solidFill>
                  <a:srgbClr val="151515"/>
                </a:solidFill>
                <a:latin typeface="Arial MT"/>
                <a:cs typeface="Arial MT"/>
              </a:rPr>
              <a:t>20¥</a:t>
            </a:r>
            <a:r>
              <a:rPr sz="1450" spc="-75" dirty="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2F2F2F"/>
                </a:solidFill>
                <a:latin typeface="Arial MT"/>
                <a:cs typeface="Arial MT"/>
              </a:rPr>
              <a:t>3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172926" y="9797401"/>
            <a:ext cx="88582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60" dirty="0">
                <a:solidFill>
                  <a:srgbClr val="2F2F2F"/>
                </a:solidFill>
                <a:latin typeface="Arial MT"/>
                <a:cs typeface="Arial MT"/>
              </a:rPr>
              <a:t>}m003G80.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96725" y="10017125"/>
            <a:ext cx="2207260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10" dirty="0">
                <a:solidFill>
                  <a:srgbClr val="414141"/>
                </a:solidFill>
                <a:latin typeface="Arial MT"/>
                <a:cs typeface="Arial MT"/>
              </a:rPr>
              <a:t>prarãúiouem</a:t>
            </a:r>
            <a:r>
              <a:rPr sz="1450" spc="1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1450" spc="-20" dirty="0">
                <a:solidFill>
                  <a:srgbClr val="444444"/>
                </a:solidFill>
                <a:latin typeface="Arial MT"/>
                <a:cs typeface="Arial MT"/>
              </a:rPr>
              <a:t>in</a:t>
            </a:r>
            <a:r>
              <a:rPr sz="1450" spc="-114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2F2F2F"/>
                </a:solidFill>
                <a:latin typeface="Arial MT"/>
                <a:cs typeface="Arial MT"/>
              </a:rPr>
              <a:t>private</a:t>
            </a:r>
            <a:r>
              <a:rPr sz="1450" spc="-25" dirty="0">
                <a:solidFill>
                  <a:srgbClr val="2F2F2F"/>
                </a:solidFill>
                <a:latin typeface="Arial MT"/>
                <a:cs typeface="Arial MT"/>
              </a:rPr>
              <a:t> nus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77786" y="10017125"/>
            <a:ext cx="45275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dirty="0">
                <a:solidFill>
                  <a:srgbClr val="A5A5A5"/>
                </a:solidFill>
                <a:latin typeface="Arial MT"/>
                <a:cs typeface="Arial MT"/>
              </a:rPr>
              <a:t>âi</a:t>
            </a:r>
            <a:r>
              <a:rPr sz="1450" spc="15" dirty="0">
                <a:solidFill>
                  <a:srgbClr val="A5A5A5"/>
                </a:solidFill>
                <a:latin typeface="Arial MT"/>
                <a:cs typeface="Arial MT"/>
              </a:rPr>
              <a:t> </a:t>
            </a:r>
            <a:r>
              <a:rPr sz="1450" spc="40" dirty="0">
                <a:solidFill>
                  <a:srgbClr val="383838"/>
                </a:solidFill>
                <a:latin typeface="Arial MT"/>
                <a:cs typeface="Arial MT"/>
              </a:rPr>
              <a:t>de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576197" y="10017125"/>
            <a:ext cx="97980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85" dirty="0">
                <a:solidFill>
                  <a:srgbClr val="9E9E9E"/>
                </a:solidFill>
                <a:latin typeface="Arial MT"/>
                <a:cs typeface="Arial MT"/>
              </a:rPr>
              <a:t>cazrtrúe</a:t>
            </a:r>
            <a:r>
              <a:rPr sz="1450" spc="-75" dirty="0">
                <a:solidFill>
                  <a:srgbClr val="9E9E9E"/>
                </a:solidFill>
                <a:latin typeface="Arial MT"/>
                <a:cs typeface="Arial MT"/>
              </a:rPr>
              <a:t> </a:t>
            </a:r>
            <a:r>
              <a:rPr sz="1450" spc="5" dirty="0">
                <a:solidFill>
                  <a:srgbClr val="879CB1"/>
                </a:solidFill>
                <a:latin typeface="Arial MT"/>
                <a:cs typeface="Arial MT"/>
              </a:rPr>
              <a:t>Ó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061196" y="10017125"/>
            <a:ext cx="2310130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76020" algn="l"/>
              </a:tabLst>
            </a:pPr>
            <a:r>
              <a:rPr sz="1450" spc="-10" dirty="0">
                <a:solidFill>
                  <a:srgbClr val="484848"/>
                </a:solidFill>
                <a:latin typeface="Arial MT"/>
                <a:cs typeface="Arial MT"/>
              </a:rPr>
              <a:t>Aú1a\ca.</a:t>
            </a:r>
            <a:r>
              <a:rPr sz="1450" spc="-80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1450" spc="-25" dirty="0">
                <a:solidFill>
                  <a:srgbClr val="494949"/>
                </a:solidFill>
                <a:latin typeface="Arial MT"/>
                <a:cs typeface="Arial MT"/>
              </a:rPr>
              <a:t>lou</a:t>
            </a:r>
            <a:r>
              <a:rPr sz="1450" dirty="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sz="1450" spc="-10" dirty="0">
                <a:solidFill>
                  <a:srgbClr val="9C8C77"/>
                </a:solidFill>
                <a:latin typeface="Arial MT"/>
                <a:cs typeface="Arial MT"/>
              </a:rPr>
              <a:t>Barram</a:t>
            </a:r>
            <a:r>
              <a:rPr sz="1450" spc="-55" dirty="0">
                <a:solidFill>
                  <a:srgbClr val="9C8C77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4B4B4B"/>
                </a:solidFill>
                <a:latin typeface="Arial MT"/>
                <a:cs typeface="Arial MT"/>
              </a:rPr>
              <a:t>9aLz/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998757" y="10017125"/>
            <a:ext cx="80010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50" dirty="0">
                <a:solidFill>
                  <a:srgbClr val="494949"/>
                </a:solidFill>
                <a:latin typeface="Arial MT"/>
                <a:cs typeface="Arial MT"/>
              </a:rPr>
              <a:t>.</a:t>
            </a:r>
            <a:endParaRPr sz="1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2254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130"/>
              </a:spcBef>
            </a:pPr>
            <a:r>
              <a:rPr sz="6700" spc="-10" dirty="0">
                <a:solidFill>
                  <a:srgbClr val="FFC8B3"/>
                </a:solidFill>
              </a:rPr>
              <a:t>RASTREAMENTO:</a:t>
            </a:r>
            <a:endParaRPr sz="6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49" y="4766945"/>
            <a:ext cx="180975" cy="1809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49" y="5509895"/>
            <a:ext cx="180975" cy="1809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49" y="6995795"/>
            <a:ext cx="180975" cy="1809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04347" rIns="0" bIns="0" rtlCol="0">
            <a:spAutoFit/>
          </a:bodyPr>
          <a:lstStyle/>
          <a:p>
            <a:pPr marL="368935" marR="5080">
              <a:lnSpc>
                <a:spcPct val="116100"/>
              </a:lnSpc>
              <a:spcBef>
                <a:spcPts val="95"/>
              </a:spcBef>
            </a:pPr>
            <a:r>
              <a:rPr dirty="0"/>
              <a:t>Todos</a:t>
            </a:r>
            <a:r>
              <a:rPr spc="-135" dirty="0"/>
              <a:t> </a:t>
            </a:r>
            <a:r>
              <a:rPr dirty="0"/>
              <a:t>com</a:t>
            </a:r>
            <a:r>
              <a:rPr spc="-130" dirty="0"/>
              <a:t> </a:t>
            </a:r>
            <a:r>
              <a:rPr dirty="0"/>
              <a:t>idade</a:t>
            </a:r>
            <a:r>
              <a:rPr spc="-135" dirty="0"/>
              <a:t> </a:t>
            </a:r>
            <a:r>
              <a:rPr spc="204" dirty="0"/>
              <a:t>≥</a:t>
            </a:r>
            <a:r>
              <a:rPr spc="-130" dirty="0"/>
              <a:t> </a:t>
            </a:r>
            <a:r>
              <a:rPr spc="160" dirty="0"/>
              <a:t>45</a:t>
            </a:r>
            <a:r>
              <a:rPr spc="-130" dirty="0"/>
              <a:t> </a:t>
            </a:r>
            <a:r>
              <a:rPr spc="-10" dirty="0"/>
              <a:t>anos. </a:t>
            </a:r>
            <a:r>
              <a:rPr spc="70" dirty="0"/>
              <a:t>Adultos</a:t>
            </a:r>
            <a:r>
              <a:rPr spc="-114" dirty="0"/>
              <a:t> </a:t>
            </a:r>
            <a:r>
              <a:rPr dirty="0"/>
              <a:t>com</a:t>
            </a:r>
            <a:r>
              <a:rPr spc="-110" dirty="0"/>
              <a:t> </a:t>
            </a:r>
            <a:r>
              <a:rPr spc="-55" dirty="0"/>
              <a:t>IMC</a:t>
            </a:r>
            <a:r>
              <a:rPr spc="-114" dirty="0"/>
              <a:t> </a:t>
            </a:r>
            <a:r>
              <a:rPr spc="204" dirty="0"/>
              <a:t>≥</a:t>
            </a:r>
            <a:r>
              <a:rPr spc="-110" dirty="0"/>
              <a:t> </a:t>
            </a:r>
            <a:r>
              <a:rPr spc="100" dirty="0"/>
              <a:t>25kg/m²</a:t>
            </a:r>
            <a:r>
              <a:rPr spc="-114" dirty="0"/>
              <a:t> </a:t>
            </a:r>
            <a:r>
              <a:rPr dirty="0"/>
              <a:t>+</a:t>
            </a:r>
            <a:r>
              <a:rPr spc="-110" dirty="0"/>
              <a:t> </a:t>
            </a:r>
            <a:r>
              <a:rPr spc="110" dirty="0"/>
              <a:t>1 </a:t>
            </a:r>
            <a:r>
              <a:rPr spc="75" dirty="0"/>
              <a:t>fator</a:t>
            </a:r>
            <a:r>
              <a:rPr spc="-114" dirty="0"/>
              <a:t> </a:t>
            </a:r>
            <a:r>
              <a:rPr dirty="0"/>
              <a:t>de</a:t>
            </a:r>
            <a:r>
              <a:rPr spc="-110" dirty="0"/>
              <a:t> </a:t>
            </a:r>
            <a:r>
              <a:rPr spc="-10" dirty="0"/>
              <a:t>risco.</a:t>
            </a:r>
          </a:p>
          <a:p>
            <a:pPr marL="368935" marR="74295">
              <a:lnSpc>
                <a:spcPts val="5850"/>
              </a:lnSpc>
              <a:spcBef>
                <a:spcPts val="130"/>
              </a:spcBef>
            </a:pPr>
            <a:r>
              <a:rPr spc="-50" dirty="0"/>
              <a:t>Crianças</a:t>
            </a:r>
            <a:r>
              <a:rPr spc="-210" dirty="0"/>
              <a:t> </a:t>
            </a:r>
            <a:r>
              <a:rPr dirty="0"/>
              <a:t>e</a:t>
            </a:r>
            <a:r>
              <a:rPr spc="-210" dirty="0"/>
              <a:t> </a:t>
            </a:r>
            <a:r>
              <a:rPr spc="-30" dirty="0"/>
              <a:t>adolescentes</a:t>
            </a:r>
            <a:r>
              <a:rPr spc="-210" dirty="0"/>
              <a:t> </a:t>
            </a:r>
            <a:r>
              <a:rPr spc="-10" dirty="0"/>
              <a:t>obesos </a:t>
            </a:r>
            <a:r>
              <a:rPr dirty="0"/>
              <a:t>com</a:t>
            </a:r>
            <a:r>
              <a:rPr spc="-40" dirty="0"/>
              <a:t> </a:t>
            </a:r>
            <a:r>
              <a:rPr dirty="0"/>
              <a:t>histórico</a:t>
            </a:r>
            <a:r>
              <a:rPr spc="-35" dirty="0"/>
              <a:t> </a:t>
            </a:r>
            <a:r>
              <a:rPr dirty="0"/>
              <a:t>familiar</a:t>
            </a:r>
            <a:r>
              <a:rPr spc="-3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25" dirty="0"/>
              <a:t>DM.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4356" y="0"/>
            <a:ext cx="8733645" cy="102870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0"/>
            <a:ext cx="6581775" cy="3567429"/>
          </a:xfrm>
          <a:custGeom>
            <a:avLst/>
            <a:gdLst/>
            <a:ahLst/>
            <a:cxnLst/>
            <a:rect l="l" t="t" r="r" b="b"/>
            <a:pathLst>
              <a:path w="6581775" h="3567429">
                <a:moveTo>
                  <a:pt x="0" y="3567313"/>
                </a:moveTo>
                <a:lnTo>
                  <a:pt x="0" y="0"/>
                </a:lnTo>
                <a:lnTo>
                  <a:pt x="6581571" y="0"/>
                </a:lnTo>
                <a:lnTo>
                  <a:pt x="6569482" y="25636"/>
                </a:lnTo>
                <a:lnTo>
                  <a:pt x="6547527" y="69394"/>
                </a:lnTo>
                <a:lnTo>
                  <a:pt x="6524515" y="112586"/>
                </a:lnTo>
                <a:lnTo>
                  <a:pt x="6500456" y="155183"/>
                </a:lnTo>
                <a:lnTo>
                  <a:pt x="6475361" y="197155"/>
                </a:lnTo>
                <a:lnTo>
                  <a:pt x="6449240" y="238473"/>
                </a:lnTo>
                <a:lnTo>
                  <a:pt x="6422104" y="279109"/>
                </a:lnTo>
                <a:lnTo>
                  <a:pt x="6393962" y="319034"/>
                </a:lnTo>
                <a:lnTo>
                  <a:pt x="6364826" y="358218"/>
                </a:lnTo>
                <a:lnTo>
                  <a:pt x="6334706" y="396632"/>
                </a:lnTo>
                <a:lnTo>
                  <a:pt x="6303612" y="434247"/>
                </a:lnTo>
                <a:lnTo>
                  <a:pt x="6271555" y="471035"/>
                </a:lnTo>
                <a:lnTo>
                  <a:pt x="6238544" y="506966"/>
                </a:lnTo>
                <a:lnTo>
                  <a:pt x="6204591" y="542010"/>
                </a:lnTo>
                <a:lnTo>
                  <a:pt x="6169706" y="576140"/>
                </a:lnTo>
                <a:lnTo>
                  <a:pt x="6133899" y="609326"/>
                </a:lnTo>
                <a:lnTo>
                  <a:pt x="6097181" y="641539"/>
                </a:lnTo>
                <a:lnTo>
                  <a:pt x="6059562" y="672750"/>
                </a:lnTo>
                <a:lnTo>
                  <a:pt x="6021052" y="702929"/>
                </a:lnTo>
                <a:lnTo>
                  <a:pt x="5981663" y="732049"/>
                </a:lnTo>
                <a:lnTo>
                  <a:pt x="5941270" y="760184"/>
                </a:lnTo>
                <a:lnTo>
                  <a:pt x="5900310" y="787151"/>
                </a:lnTo>
                <a:lnTo>
                  <a:pt x="5858801" y="812967"/>
                </a:lnTo>
                <a:lnTo>
                  <a:pt x="5816760" y="837645"/>
                </a:lnTo>
                <a:lnTo>
                  <a:pt x="5774203" y="861203"/>
                </a:lnTo>
                <a:lnTo>
                  <a:pt x="5731150" y="883656"/>
                </a:lnTo>
                <a:lnTo>
                  <a:pt x="5687616" y="905020"/>
                </a:lnTo>
                <a:lnTo>
                  <a:pt x="5643619" y="925310"/>
                </a:lnTo>
                <a:lnTo>
                  <a:pt x="5599177" y="944542"/>
                </a:lnTo>
                <a:lnTo>
                  <a:pt x="5554307" y="962732"/>
                </a:lnTo>
                <a:lnTo>
                  <a:pt x="5509026" y="979896"/>
                </a:lnTo>
                <a:lnTo>
                  <a:pt x="5463351" y="996049"/>
                </a:lnTo>
                <a:lnTo>
                  <a:pt x="5417301" y="1011207"/>
                </a:lnTo>
                <a:lnTo>
                  <a:pt x="5370891" y="1025385"/>
                </a:lnTo>
                <a:lnTo>
                  <a:pt x="5324141" y="1038600"/>
                </a:lnTo>
                <a:lnTo>
                  <a:pt x="5277066" y="1050868"/>
                </a:lnTo>
                <a:lnTo>
                  <a:pt x="5229684" y="1062203"/>
                </a:lnTo>
                <a:lnTo>
                  <a:pt x="5182013" y="1072622"/>
                </a:lnTo>
                <a:lnTo>
                  <a:pt x="5134070" y="1082140"/>
                </a:lnTo>
                <a:lnTo>
                  <a:pt x="5085872" y="1090773"/>
                </a:lnTo>
                <a:lnTo>
                  <a:pt x="5037437" y="1098537"/>
                </a:lnTo>
                <a:lnTo>
                  <a:pt x="4988782" y="1105447"/>
                </a:lnTo>
                <a:lnTo>
                  <a:pt x="4939924" y="1111520"/>
                </a:lnTo>
                <a:lnTo>
                  <a:pt x="4890881" y="1116770"/>
                </a:lnTo>
                <a:lnTo>
                  <a:pt x="4841669" y="1121214"/>
                </a:lnTo>
                <a:lnTo>
                  <a:pt x="4792307" y="1124868"/>
                </a:lnTo>
                <a:lnTo>
                  <a:pt x="4742812" y="1127746"/>
                </a:lnTo>
                <a:lnTo>
                  <a:pt x="4693201" y="1129866"/>
                </a:lnTo>
                <a:lnTo>
                  <a:pt x="4643491" y="1131242"/>
                </a:lnTo>
                <a:lnTo>
                  <a:pt x="4593700" y="1131890"/>
                </a:lnTo>
                <a:lnTo>
                  <a:pt x="4543844" y="1131826"/>
                </a:lnTo>
                <a:lnTo>
                  <a:pt x="4493942" y="1131066"/>
                </a:lnTo>
                <a:lnTo>
                  <a:pt x="4444011" y="1129625"/>
                </a:lnTo>
                <a:lnTo>
                  <a:pt x="4394068" y="1127519"/>
                </a:lnTo>
                <a:lnTo>
                  <a:pt x="4344131" y="1124764"/>
                </a:lnTo>
                <a:lnTo>
                  <a:pt x="4294216" y="1121376"/>
                </a:lnTo>
                <a:lnTo>
                  <a:pt x="4244341" y="1117369"/>
                </a:lnTo>
                <a:lnTo>
                  <a:pt x="4194523" y="1112761"/>
                </a:lnTo>
                <a:lnTo>
                  <a:pt x="4144780" y="1107567"/>
                </a:lnTo>
                <a:lnTo>
                  <a:pt x="4095130" y="1101802"/>
                </a:lnTo>
                <a:lnTo>
                  <a:pt x="4045589" y="1095482"/>
                </a:lnTo>
                <a:lnTo>
                  <a:pt x="3996174" y="1088623"/>
                </a:lnTo>
                <a:lnTo>
                  <a:pt x="3946904" y="1081240"/>
                </a:lnTo>
                <a:lnTo>
                  <a:pt x="3897795" y="1073350"/>
                </a:lnTo>
                <a:lnTo>
                  <a:pt x="3848865" y="1064968"/>
                </a:lnTo>
                <a:lnTo>
                  <a:pt x="3800131" y="1056109"/>
                </a:lnTo>
                <a:lnTo>
                  <a:pt x="3751611" y="1046790"/>
                </a:lnTo>
                <a:lnTo>
                  <a:pt x="3703092" y="1037114"/>
                </a:lnTo>
                <a:lnTo>
                  <a:pt x="3654488" y="1027111"/>
                </a:lnTo>
                <a:lnTo>
                  <a:pt x="3605806" y="1016848"/>
                </a:lnTo>
                <a:lnTo>
                  <a:pt x="3557053" y="1006394"/>
                </a:lnTo>
                <a:lnTo>
                  <a:pt x="3410439" y="974556"/>
                </a:lnTo>
                <a:lnTo>
                  <a:pt x="3361474" y="964011"/>
                </a:lnTo>
                <a:lnTo>
                  <a:pt x="3312473" y="953612"/>
                </a:lnTo>
                <a:lnTo>
                  <a:pt x="3263445" y="943427"/>
                </a:lnTo>
                <a:lnTo>
                  <a:pt x="3214396" y="933524"/>
                </a:lnTo>
                <a:lnTo>
                  <a:pt x="3165333" y="923970"/>
                </a:lnTo>
                <a:lnTo>
                  <a:pt x="3116265" y="914833"/>
                </a:lnTo>
                <a:lnTo>
                  <a:pt x="3067197" y="906180"/>
                </a:lnTo>
                <a:lnTo>
                  <a:pt x="3018137" y="898080"/>
                </a:lnTo>
                <a:lnTo>
                  <a:pt x="2969093" y="890600"/>
                </a:lnTo>
                <a:lnTo>
                  <a:pt x="2920071" y="883807"/>
                </a:lnTo>
                <a:lnTo>
                  <a:pt x="2871079" y="877769"/>
                </a:lnTo>
                <a:lnTo>
                  <a:pt x="2822123" y="872554"/>
                </a:lnTo>
                <a:lnTo>
                  <a:pt x="2773212" y="868229"/>
                </a:lnTo>
                <a:lnTo>
                  <a:pt x="2724352" y="864862"/>
                </a:lnTo>
                <a:lnTo>
                  <a:pt x="2675550" y="862521"/>
                </a:lnTo>
                <a:lnTo>
                  <a:pt x="2626814" y="861274"/>
                </a:lnTo>
                <a:lnTo>
                  <a:pt x="2578151" y="861187"/>
                </a:lnTo>
                <a:lnTo>
                  <a:pt x="2529568" y="862329"/>
                </a:lnTo>
                <a:lnTo>
                  <a:pt x="2481072" y="864767"/>
                </a:lnTo>
                <a:lnTo>
                  <a:pt x="2432671" y="868569"/>
                </a:lnTo>
                <a:lnTo>
                  <a:pt x="2384371" y="873802"/>
                </a:lnTo>
                <a:lnTo>
                  <a:pt x="2336180" y="880534"/>
                </a:lnTo>
                <a:lnTo>
                  <a:pt x="2288105" y="888834"/>
                </a:lnTo>
                <a:lnTo>
                  <a:pt x="2240153" y="898767"/>
                </a:lnTo>
                <a:lnTo>
                  <a:pt x="2192332" y="910403"/>
                </a:lnTo>
                <a:lnTo>
                  <a:pt x="2145469" y="923611"/>
                </a:lnTo>
                <a:lnTo>
                  <a:pt x="2099345" y="938373"/>
                </a:lnTo>
                <a:lnTo>
                  <a:pt x="2053955" y="954646"/>
                </a:lnTo>
                <a:lnTo>
                  <a:pt x="2009293" y="972387"/>
                </a:lnTo>
                <a:lnTo>
                  <a:pt x="1965351" y="991555"/>
                </a:lnTo>
                <a:lnTo>
                  <a:pt x="1922124" y="1012107"/>
                </a:lnTo>
                <a:lnTo>
                  <a:pt x="1879605" y="1034002"/>
                </a:lnTo>
                <a:lnTo>
                  <a:pt x="1837787" y="1057197"/>
                </a:lnTo>
                <a:lnTo>
                  <a:pt x="1796666" y="1081650"/>
                </a:lnTo>
                <a:lnTo>
                  <a:pt x="1756233" y="1107319"/>
                </a:lnTo>
                <a:lnTo>
                  <a:pt x="1716483" y="1134161"/>
                </a:lnTo>
                <a:lnTo>
                  <a:pt x="1677409" y="1162136"/>
                </a:lnTo>
                <a:lnTo>
                  <a:pt x="1639006" y="1191200"/>
                </a:lnTo>
                <a:lnTo>
                  <a:pt x="1601266" y="1221312"/>
                </a:lnTo>
                <a:lnTo>
                  <a:pt x="1564183" y="1252429"/>
                </a:lnTo>
                <a:lnTo>
                  <a:pt x="1527752" y="1284509"/>
                </a:lnTo>
                <a:lnTo>
                  <a:pt x="1491965" y="1317510"/>
                </a:lnTo>
                <a:lnTo>
                  <a:pt x="1456816" y="1351391"/>
                </a:lnTo>
                <a:lnTo>
                  <a:pt x="1422299" y="1386108"/>
                </a:lnTo>
                <a:lnTo>
                  <a:pt x="1388407" y="1421620"/>
                </a:lnTo>
                <a:lnTo>
                  <a:pt x="1355135" y="1457885"/>
                </a:lnTo>
                <a:lnTo>
                  <a:pt x="1322475" y="1494860"/>
                </a:lnTo>
                <a:lnTo>
                  <a:pt x="1290422" y="1532503"/>
                </a:lnTo>
                <a:lnTo>
                  <a:pt x="1258969" y="1570773"/>
                </a:lnTo>
                <a:lnTo>
                  <a:pt x="1228110" y="1609627"/>
                </a:lnTo>
                <a:lnTo>
                  <a:pt x="1197838" y="1649023"/>
                </a:lnTo>
                <a:lnTo>
                  <a:pt x="1168147" y="1688918"/>
                </a:lnTo>
                <a:lnTo>
                  <a:pt x="1139031" y="1729272"/>
                </a:lnTo>
                <a:lnTo>
                  <a:pt x="1110483" y="1770041"/>
                </a:lnTo>
                <a:lnTo>
                  <a:pt x="1082497" y="1811184"/>
                </a:lnTo>
                <a:lnTo>
                  <a:pt x="1055066" y="1852658"/>
                </a:lnTo>
                <a:lnTo>
                  <a:pt x="1028185" y="1894421"/>
                </a:lnTo>
                <a:lnTo>
                  <a:pt x="1001846" y="1936431"/>
                </a:lnTo>
                <a:lnTo>
                  <a:pt x="976044" y="1978647"/>
                </a:lnTo>
                <a:lnTo>
                  <a:pt x="950772" y="2021025"/>
                </a:lnTo>
                <a:lnTo>
                  <a:pt x="926024" y="2063524"/>
                </a:lnTo>
                <a:lnTo>
                  <a:pt x="901794" y="2106102"/>
                </a:lnTo>
                <a:lnTo>
                  <a:pt x="605795" y="2643092"/>
                </a:lnTo>
                <a:lnTo>
                  <a:pt x="535189" y="2768155"/>
                </a:lnTo>
                <a:lnTo>
                  <a:pt x="487276" y="2851155"/>
                </a:lnTo>
                <a:lnTo>
                  <a:pt x="438578" y="2933664"/>
                </a:lnTo>
                <a:lnTo>
                  <a:pt x="413903" y="2974684"/>
                </a:lnTo>
                <a:lnTo>
                  <a:pt x="388996" y="3015520"/>
                </a:lnTo>
                <a:lnTo>
                  <a:pt x="363844" y="3056151"/>
                </a:lnTo>
                <a:lnTo>
                  <a:pt x="338435" y="3096558"/>
                </a:lnTo>
                <a:lnTo>
                  <a:pt x="312757" y="3136719"/>
                </a:lnTo>
                <a:lnTo>
                  <a:pt x="286798" y="3176615"/>
                </a:lnTo>
                <a:lnTo>
                  <a:pt x="260545" y="3216225"/>
                </a:lnTo>
                <a:lnTo>
                  <a:pt x="233988" y="3255528"/>
                </a:lnTo>
                <a:lnTo>
                  <a:pt x="207113" y="3294505"/>
                </a:lnTo>
                <a:lnTo>
                  <a:pt x="179908" y="3333134"/>
                </a:lnTo>
                <a:lnTo>
                  <a:pt x="152362" y="3371395"/>
                </a:lnTo>
                <a:lnTo>
                  <a:pt x="124462" y="3409268"/>
                </a:lnTo>
                <a:lnTo>
                  <a:pt x="96196" y="3446733"/>
                </a:lnTo>
                <a:lnTo>
                  <a:pt x="67553" y="3483768"/>
                </a:lnTo>
                <a:lnTo>
                  <a:pt x="38519" y="3520354"/>
                </a:lnTo>
                <a:lnTo>
                  <a:pt x="9084" y="3556471"/>
                </a:lnTo>
                <a:lnTo>
                  <a:pt x="0" y="3567313"/>
                </a:lnTo>
                <a:close/>
              </a:path>
            </a:pathLst>
          </a:custGeom>
          <a:solidFill>
            <a:srgbClr val="FFC8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24786"/>
            <a:ext cx="18287999" cy="86391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41554"/>
            <a:ext cx="18287999" cy="5000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4374A9-956C-86CB-570A-74E8148BA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68" y="0"/>
            <a:ext cx="719286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758</Words>
  <Application>Microsoft Office PowerPoint</Application>
  <PresentationFormat>Personalizar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Arial MT</vt:lpstr>
      <vt:lpstr>Cambria</vt:lpstr>
      <vt:lpstr>Courier New</vt:lpstr>
      <vt:lpstr>Office Theme</vt:lpstr>
      <vt:lpstr>ABORDAGEM DO DIABETES NA ATENÇÃO BÁSICA</vt:lpstr>
      <vt:lpstr>PREVALENCIA DE DIABETES MELLITUS</vt:lpstr>
      <vt:lpstr>Número de pessoas (20-79 anos) com diabetes no mundo e regiões da IDF</vt:lpstr>
      <vt:lpstr>Apresentação do PowerPoint</vt:lpstr>
      <vt:lpstr> .. ED</vt:lpstr>
      <vt:lpstr>RASTREAMENTO:</vt:lpstr>
      <vt:lpstr>Apresentação do PowerPoint</vt:lpstr>
      <vt:lpstr>Apresentação do PowerPoint</vt:lpstr>
      <vt:lpstr>Apresentação do PowerPoint</vt:lpstr>
      <vt:lpstr>DIAGNÓSTICO:</vt:lpstr>
      <vt:lpstr>TOTG-75g</vt:lpstr>
      <vt:lpstr>ABORDAGEM NÃO MEDICAMENTOSA</vt:lpstr>
      <vt:lpstr>TRATAMENTO MEDICAMENTOSO:</vt:lpstr>
      <vt:lpstr>Apresentação do PowerPoint</vt:lpstr>
      <vt:lpstr>ATENÇÃO: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Abordagem do diabetes na atenção básica</dc:title>
  <dc:creator>Eduardo Torres</dc:creator>
  <cp:keywords>DAF8J6xKVEU,BAEqOBw5E7o</cp:keywords>
  <cp:lastModifiedBy>Eleições 2023</cp:lastModifiedBy>
  <cp:revision>1</cp:revision>
  <dcterms:created xsi:type="dcterms:W3CDTF">2025-03-19T22:42:31Z</dcterms:created>
  <dcterms:modified xsi:type="dcterms:W3CDTF">2025-04-09T13:22:29Z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Creator">
    <vt:lpwstr>Canva</vt:lpwstr>
  </property>
  <property fmtid="{D5CDD505-2E9C-101B-9397-08002B2CF9AE}" pid="4" name="LastSaved">
    <vt:filetime>2025-03-19T00:00:00Z</vt:filetime>
  </property>
  <property fmtid="{D5CDD505-2E9C-101B-9397-08002B2CF9AE}" pid="5" name="Producer">
    <vt:lpwstr>Canva</vt:lpwstr>
  </property>
</Properties>
</file>