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60" r:id="rId1"/>
  </p:sldMasterIdLst>
  <p:notesMasterIdLst>
    <p:notesMasterId r:id="rId50"/>
  </p:notesMasterIdLst>
  <p:sldIdLst>
    <p:sldId id="325" r:id="rId2"/>
    <p:sldId id="326" r:id="rId3"/>
    <p:sldId id="327" r:id="rId4"/>
    <p:sldId id="328" r:id="rId5"/>
    <p:sldId id="329" r:id="rId6"/>
    <p:sldId id="330" r:id="rId7"/>
    <p:sldId id="331" r:id="rId8"/>
    <p:sldId id="332" r:id="rId9"/>
    <p:sldId id="333" r:id="rId10"/>
    <p:sldId id="334" r:id="rId11"/>
    <p:sldId id="335" r:id="rId12"/>
    <p:sldId id="336" r:id="rId13"/>
    <p:sldId id="337" r:id="rId14"/>
    <p:sldId id="338" r:id="rId15"/>
    <p:sldId id="339" r:id="rId16"/>
    <p:sldId id="340" r:id="rId17"/>
    <p:sldId id="341" r:id="rId18"/>
    <p:sldId id="342" r:id="rId19"/>
    <p:sldId id="343" r:id="rId20"/>
    <p:sldId id="344" r:id="rId21"/>
    <p:sldId id="345" r:id="rId22"/>
    <p:sldId id="346" r:id="rId23"/>
    <p:sldId id="347" r:id="rId24"/>
    <p:sldId id="348" r:id="rId25"/>
    <p:sldId id="349" r:id="rId26"/>
    <p:sldId id="350" r:id="rId27"/>
    <p:sldId id="351" r:id="rId28"/>
    <p:sldId id="352" r:id="rId29"/>
    <p:sldId id="353" r:id="rId30"/>
    <p:sldId id="354" r:id="rId31"/>
    <p:sldId id="355" r:id="rId32"/>
    <p:sldId id="356" r:id="rId33"/>
    <p:sldId id="357" r:id="rId34"/>
    <p:sldId id="358" r:id="rId35"/>
    <p:sldId id="359" r:id="rId36"/>
    <p:sldId id="360" r:id="rId37"/>
    <p:sldId id="361" r:id="rId38"/>
    <p:sldId id="362" r:id="rId39"/>
    <p:sldId id="363" r:id="rId40"/>
    <p:sldId id="372" r:id="rId41"/>
    <p:sldId id="364" r:id="rId42"/>
    <p:sldId id="365" r:id="rId43"/>
    <p:sldId id="366" r:id="rId44"/>
    <p:sldId id="367" r:id="rId45"/>
    <p:sldId id="368" r:id="rId46"/>
    <p:sldId id="369" r:id="rId47"/>
    <p:sldId id="295" r:id="rId48"/>
    <p:sldId id="319" r:id="rId49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Estilo Claro 3 - Ênfase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3B4B98B0-60AC-42C2-AFA5-B58CD77FA1E5}" styleName="Estilo Claro 1 - Ênfas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1E4AEA4-8DFA-4A89-87EB-49C32662AFE0}" styleName="Estilo Médio 2 - Ênfas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Estilo Médio 2 - Ênfase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8799B23B-EC83-4686-B30A-512413B5E67A}" styleName="Estilo Claro 3 - Ênfas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173" autoAdjust="0"/>
    <p:restoredTop sz="94660"/>
  </p:normalViewPr>
  <p:slideViewPr>
    <p:cSldViewPr showGuides="1">
      <p:cViewPr>
        <p:scale>
          <a:sx n="117" d="100"/>
          <a:sy n="117" d="100"/>
        </p:scale>
        <p:origin x="-108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23D70DA-093F-46D3-A40A-C8FC5AB188F6}" type="doc">
      <dgm:prSet loTypeId="urn:microsoft.com/office/officeart/2005/8/layout/default" loCatId="list" qsTypeId="urn:microsoft.com/office/officeart/2005/8/quickstyle/simple3" qsCatId="simple" csTypeId="urn:microsoft.com/office/officeart/2005/8/colors/accent6_3" csCatId="accent6" phldr="1"/>
      <dgm:spPr/>
      <dgm:t>
        <a:bodyPr/>
        <a:lstStyle/>
        <a:p>
          <a:endParaRPr lang="pt-BR"/>
        </a:p>
      </dgm:t>
    </dgm:pt>
    <dgm:pt modelId="{3FF82060-A21D-448B-9B50-58D6977B34E1}">
      <dgm:prSet phldrT="[Texto]"/>
      <dgm:spPr/>
      <dgm:t>
        <a:bodyPr/>
        <a:lstStyle/>
        <a:p>
          <a:r>
            <a: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Anamnese</a:t>
          </a:r>
        </a:p>
      </dgm:t>
    </dgm:pt>
    <dgm:pt modelId="{D5248532-7B79-4807-B2B4-75BABAC6BDCC}" type="parTrans" cxnId="{37EC440D-8E33-4C92-B289-643CEBD3C755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21E070F-6E06-43F6-A9FE-87F6353C5418}" type="sibTrans" cxnId="{37EC440D-8E33-4C92-B289-643CEBD3C755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0DFB803-6E50-4FC9-9F06-C303BBC3FBF7}">
      <dgm:prSet/>
      <dgm:spPr/>
      <dgm:t>
        <a:bodyPr/>
        <a:lstStyle/>
        <a:p>
          <a:r>
            <a: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Exame físico</a:t>
          </a:r>
        </a:p>
      </dgm:t>
    </dgm:pt>
    <dgm:pt modelId="{577F9193-882A-4523-A979-A5DC1CE3C527}" type="parTrans" cxnId="{BCF16055-9C2E-4577-9E3C-71E5FEF7AF26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3C34876-BA44-43AA-85F9-213641ECDA43}" type="sibTrans" cxnId="{BCF16055-9C2E-4577-9E3C-71E5FEF7AF26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E34C401-BC5B-4342-9D9D-740F8FE73617}">
      <dgm:prSet/>
      <dgm:spPr/>
      <dgm:t>
        <a:bodyPr/>
        <a:lstStyle/>
        <a:p>
          <a:r>
            <a:rPr lang="pt-BR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Investigação laboratorial básica</a:t>
          </a:r>
          <a:endParaRPr lang="pt-BR" b="1" dirty="0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91838F7-662B-46D2-827D-0D682C740FB3}" type="parTrans" cxnId="{7C63FA86-1A28-4C2E-8D04-8940BA1D3290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6589C29-CD20-4711-82D0-520B4BE8D6D1}" type="sibTrans" cxnId="{7C63FA86-1A28-4C2E-8D04-8940BA1D3290}">
      <dgm:prSet/>
      <dgm:spPr/>
      <dgm:t>
        <a:bodyPr/>
        <a:lstStyle/>
        <a:p>
          <a:endParaRPr lang="pt-BR" b="1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61342EB-83FA-4232-B878-124F53B5C2F0}" type="pres">
      <dgm:prSet presAssocID="{D23D70DA-093F-46D3-A40A-C8FC5AB188F6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D95880BC-4599-430C-AD77-880CCEE855D5}" type="pres">
      <dgm:prSet presAssocID="{3FF82060-A21D-448B-9B50-58D6977B34E1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34D9352C-9A60-45AE-A3D9-0C4D39DA7362}" type="pres">
      <dgm:prSet presAssocID="{221E070F-6E06-43F6-A9FE-87F6353C5418}" presName="sibTrans" presStyleCnt="0"/>
      <dgm:spPr/>
    </dgm:pt>
    <dgm:pt modelId="{DAECAE2C-6708-417D-A6E4-6564CA159502}" type="pres">
      <dgm:prSet presAssocID="{20DFB803-6E50-4FC9-9F06-C303BBC3FBF7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EEBCA2AF-CB86-40C3-996D-49667874972B}" type="pres">
      <dgm:prSet presAssocID="{33C34876-BA44-43AA-85F9-213641ECDA43}" presName="sibTrans" presStyleCnt="0"/>
      <dgm:spPr/>
    </dgm:pt>
    <dgm:pt modelId="{360C76EF-06AE-430F-85D5-D3FFFEB08982}" type="pres">
      <dgm:prSet presAssocID="{CE34C401-BC5B-4342-9D9D-740F8FE73617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CF914918-2359-438B-BDE4-24A8F2323EC4}" type="presOf" srcId="{D23D70DA-093F-46D3-A40A-C8FC5AB188F6}" destId="{961342EB-83FA-4232-B878-124F53B5C2F0}" srcOrd="0" destOrd="0" presId="urn:microsoft.com/office/officeart/2005/8/layout/default"/>
    <dgm:cxn modelId="{37EC440D-8E33-4C92-B289-643CEBD3C755}" srcId="{D23D70DA-093F-46D3-A40A-C8FC5AB188F6}" destId="{3FF82060-A21D-448B-9B50-58D6977B34E1}" srcOrd="0" destOrd="0" parTransId="{D5248532-7B79-4807-B2B4-75BABAC6BDCC}" sibTransId="{221E070F-6E06-43F6-A9FE-87F6353C5418}"/>
    <dgm:cxn modelId="{B50DB3AE-777F-4010-BCFD-62B880D3BE75}" type="presOf" srcId="{20DFB803-6E50-4FC9-9F06-C303BBC3FBF7}" destId="{DAECAE2C-6708-417D-A6E4-6564CA159502}" srcOrd="0" destOrd="0" presId="urn:microsoft.com/office/officeart/2005/8/layout/default"/>
    <dgm:cxn modelId="{7556261E-B6D3-4F7C-9E5B-3E5CA4FBABAA}" type="presOf" srcId="{3FF82060-A21D-448B-9B50-58D6977B34E1}" destId="{D95880BC-4599-430C-AD77-880CCEE855D5}" srcOrd="0" destOrd="0" presId="urn:microsoft.com/office/officeart/2005/8/layout/default"/>
    <dgm:cxn modelId="{7C63FA86-1A28-4C2E-8D04-8940BA1D3290}" srcId="{D23D70DA-093F-46D3-A40A-C8FC5AB188F6}" destId="{CE34C401-BC5B-4342-9D9D-740F8FE73617}" srcOrd="2" destOrd="0" parTransId="{E91838F7-662B-46D2-827D-0D682C740FB3}" sibTransId="{56589C29-CD20-4711-82D0-520B4BE8D6D1}"/>
    <dgm:cxn modelId="{BCF16055-9C2E-4577-9E3C-71E5FEF7AF26}" srcId="{D23D70DA-093F-46D3-A40A-C8FC5AB188F6}" destId="{20DFB803-6E50-4FC9-9F06-C303BBC3FBF7}" srcOrd="1" destOrd="0" parTransId="{577F9193-882A-4523-A979-A5DC1CE3C527}" sibTransId="{33C34876-BA44-43AA-85F9-213641ECDA43}"/>
    <dgm:cxn modelId="{976ED18F-8664-4685-BA3B-A65327EC0A26}" type="presOf" srcId="{CE34C401-BC5B-4342-9D9D-740F8FE73617}" destId="{360C76EF-06AE-430F-85D5-D3FFFEB08982}" srcOrd="0" destOrd="0" presId="urn:microsoft.com/office/officeart/2005/8/layout/default"/>
    <dgm:cxn modelId="{ADF6F741-68EE-43D4-B106-2B50D25D680D}" type="presParOf" srcId="{961342EB-83FA-4232-B878-124F53B5C2F0}" destId="{D95880BC-4599-430C-AD77-880CCEE855D5}" srcOrd="0" destOrd="0" presId="urn:microsoft.com/office/officeart/2005/8/layout/default"/>
    <dgm:cxn modelId="{0607B829-D6AE-4974-9C8A-B2B0E79D6270}" type="presParOf" srcId="{961342EB-83FA-4232-B878-124F53B5C2F0}" destId="{34D9352C-9A60-45AE-A3D9-0C4D39DA7362}" srcOrd="1" destOrd="0" presId="urn:microsoft.com/office/officeart/2005/8/layout/default"/>
    <dgm:cxn modelId="{3F167CAA-0D99-47B9-8417-3D7166E3CB2D}" type="presParOf" srcId="{961342EB-83FA-4232-B878-124F53B5C2F0}" destId="{DAECAE2C-6708-417D-A6E4-6564CA159502}" srcOrd="2" destOrd="0" presId="urn:microsoft.com/office/officeart/2005/8/layout/default"/>
    <dgm:cxn modelId="{C7A5E550-42F8-49BC-A503-D0D00307E693}" type="presParOf" srcId="{961342EB-83FA-4232-B878-124F53B5C2F0}" destId="{EEBCA2AF-CB86-40C3-996D-49667874972B}" srcOrd="3" destOrd="0" presId="urn:microsoft.com/office/officeart/2005/8/layout/default"/>
    <dgm:cxn modelId="{64B1992F-B14E-454B-9235-07A54E74D8C6}" type="presParOf" srcId="{961342EB-83FA-4232-B878-124F53B5C2F0}" destId="{360C76EF-06AE-430F-85D5-D3FFFEB08982}" srcOrd="4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B9FD238-C560-462D-BEFA-236FA4571767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46B886F1-EFEF-438F-860F-76ED9E4E8D02}">
      <dgm:prSet/>
      <dgm:spPr/>
      <dgm:t>
        <a:bodyPr/>
        <a:lstStyle/>
        <a:p>
          <a:r>
            <a:rPr lang="pt-BR"/>
            <a:t>Demonstrar capacidade de reduzir mobimortalidade CV</a:t>
          </a:r>
          <a:endParaRPr lang="en-US"/>
        </a:p>
      </dgm:t>
    </dgm:pt>
    <dgm:pt modelId="{C3C53F86-074F-40C8-A612-BD9C23DC9E1B}" type="parTrans" cxnId="{C3A2E52D-707C-451A-ACF8-6790E5EF6394}">
      <dgm:prSet/>
      <dgm:spPr/>
      <dgm:t>
        <a:bodyPr/>
        <a:lstStyle/>
        <a:p>
          <a:endParaRPr lang="en-US"/>
        </a:p>
      </dgm:t>
    </dgm:pt>
    <dgm:pt modelId="{1336BEC0-9632-4ECF-AB24-AF82F504191E}" type="sibTrans" cxnId="{C3A2E52D-707C-451A-ACF8-6790E5EF6394}">
      <dgm:prSet/>
      <dgm:spPr/>
      <dgm:t>
        <a:bodyPr/>
        <a:lstStyle/>
        <a:p>
          <a:endParaRPr lang="en-US"/>
        </a:p>
      </dgm:t>
    </dgm:pt>
    <dgm:pt modelId="{96837A6F-5AE7-4342-B7A6-86E7DC9AD335}">
      <dgm:prSet/>
      <dgm:spPr/>
      <dgm:t>
        <a:bodyPr/>
        <a:lstStyle/>
        <a:p>
          <a:r>
            <a:rPr lang="pt-BR"/>
            <a:t>Ser eficaz por via oral</a:t>
          </a:r>
          <a:endParaRPr lang="en-US"/>
        </a:p>
      </dgm:t>
    </dgm:pt>
    <dgm:pt modelId="{9D6F2261-F286-47FA-97C9-A704CA1634D5}" type="parTrans" cxnId="{E77E10E4-9F68-4FC3-A327-20973F1CAD5B}">
      <dgm:prSet/>
      <dgm:spPr/>
      <dgm:t>
        <a:bodyPr/>
        <a:lstStyle/>
        <a:p>
          <a:endParaRPr lang="en-US"/>
        </a:p>
      </dgm:t>
    </dgm:pt>
    <dgm:pt modelId="{A27AE6C5-90E3-4140-A7AC-D5D6626B098C}" type="sibTrans" cxnId="{E77E10E4-9F68-4FC3-A327-20973F1CAD5B}">
      <dgm:prSet/>
      <dgm:spPr/>
      <dgm:t>
        <a:bodyPr/>
        <a:lstStyle/>
        <a:p>
          <a:endParaRPr lang="en-US"/>
        </a:p>
      </dgm:t>
    </dgm:pt>
    <dgm:pt modelId="{8E581362-2847-40D8-8044-DFC218C8A8C6}">
      <dgm:prSet/>
      <dgm:spPr/>
      <dgm:t>
        <a:bodyPr/>
        <a:lstStyle/>
        <a:p>
          <a:r>
            <a:rPr lang="pt-BR"/>
            <a:t>Ser administrado preferencialmente em dose única diária</a:t>
          </a:r>
          <a:endParaRPr lang="en-US"/>
        </a:p>
      </dgm:t>
    </dgm:pt>
    <dgm:pt modelId="{5CAB7C3C-4AF7-45D1-9369-EEC3D67D057F}" type="parTrans" cxnId="{4C1BAB17-577B-429B-9133-B3B54548598D}">
      <dgm:prSet/>
      <dgm:spPr/>
      <dgm:t>
        <a:bodyPr/>
        <a:lstStyle/>
        <a:p>
          <a:endParaRPr lang="en-US"/>
        </a:p>
      </dgm:t>
    </dgm:pt>
    <dgm:pt modelId="{0DD9F955-F913-49E4-9313-FB0FAB8A35CE}" type="sibTrans" cxnId="{4C1BAB17-577B-429B-9133-B3B54548598D}">
      <dgm:prSet/>
      <dgm:spPr/>
      <dgm:t>
        <a:bodyPr/>
        <a:lstStyle/>
        <a:p>
          <a:endParaRPr lang="en-US"/>
        </a:p>
      </dgm:t>
    </dgm:pt>
    <dgm:pt modelId="{61E7D2F7-31F6-47B3-A56D-755C31FADB8A}">
      <dgm:prSet/>
      <dgm:spPr/>
      <dgm:t>
        <a:bodyPr/>
        <a:lstStyle/>
        <a:p>
          <a:r>
            <a:rPr lang="pt-BR"/>
            <a:t>Poder ser usado em associação</a:t>
          </a:r>
          <a:endParaRPr lang="en-US"/>
        </a:p>
      </dgm:t>
    </dgm:pt>
    <dgm:pt modelId="{9BCB098E-5264-4081-AF87-31685C75B6E6}" type="parTrans" cxnId="{556EB2D1-7DB2-4C39-80E3-DABB55A97F6D}">
      <dgm:prSet/>
      <dgm:spPr/>
      <dgm:t>
        <a:bodyPr/>
        <a:lstStyle/>
        <a:p>
          <a:endParaRPr lang="en-US"/>
        </a:p>
      </dgm:t>
    </dgm:pt>
    <dgm:pt modelId="{AB987620-884D-4E3D-96BC-D80CDF6DCD14}" type="sibTrans" cxnId="{556EB2D1-7DB2-4C39-80E3-DABB55A97F6D}">
      <dgm:prSet/>
      <dgm:spPr/>
      <dgm:t>
        <a:bodyPr/>
        <a:lstStyle/>
        <a:p>
          <a:endParaRPr lang="en-US"/>
        </a:p>
      </dgm:t>
    </dgm:pt>
    <dgm:pt modelId="{45C39E7E-449C-440B-92CD-52B307DD2DB7}">
      <dgm:prSet/>
      <dgm:spPr/>
      <dgm:t>
        <a:bodyPr/>
        <a:lstStyle/>
        <a:p>
          <a:r>
            <a:rPr lang="pt-BR"/>
            <a:t>Ser bem tolerado</a:t>
          </a:r>
          <a:endParaRPr lang="en-US"/>
        </a:p>
      </dgm:t>
    </dgm:pt>
    <dgm:pt modelId="{CAA9E04F-39C3-4BEC-B742-58A71AA692F9}" type="parTrans" cxnId="{809C1D81-3D3E-41FB-A357-7CAA75494214}">
      <dgm:prSet/>
      <dgm:spPr/>
      <dgm:t>
        <a:bodyPr/>
        <a:lstStyle/>
        <a:p>
          <a:endParaRPr lang="en-US"/>
        </a:p>
      </dgm:t>
    </dgm:pt>
    <dgm:pt modelId="{58B57BDF-529D-43E5-B5E9-D0171D740043}" type="sibTrans" cxnId="{809C1D81-3D3E-41FB-A357-7CAA75494214}">
      <dgm:prSet/>
      <dgm:spPr/>
      <dgm:t>
        <a:bodyPr/>
        <a:lstStyle/>
        <a:p>
          <a:endParaRPr lang="en-US"/>
        </a:p>
      </dgm:t>
    </dgm:pt>
    <dgm:pt modelId="{C8A5B2E7-BFD1-4E72-9774-70799CCCBC69}">
      <dgm:prSet/>
      <dgm:spPr/>
      <dgm:t>
        <a:bodyPr/>
        <a:lstStyle/>
        <a:p>
          <a:r>
            <a:rPr lang="pt-BR"/>
            <a:t>Apresentar controle de qualidade em sua produção</a:t>
          </a:r>
          <a:endParaRPr lang="en-US"/>
        </a:p>
      </dgm:t>
    </dgm:pt>
    <dgm:pt modelId="{EBCF7A01-3273-427C-B318-E9124674BCF5}" type="parTrans" cxnId="{66E2B033-A50B-473A-83C8-22007CABC2D9}">
      <dgm:prSet/>
      <dgm:spPr/>
      <dgm:t>
        <a:bodyPr/>
        <a:lstStyle/>
        <a:p>
          <a:endParaRPr lang="en-US"/>
        </a:p>
      </dgm:t>
    </dgm:pt>
    <dgm:pt modelId="{5BD82F37-5F23-43A7-AC04-ECE5DC779646}" type="sibTrans" cxnId="{66E2B033-A50B-473A-83C8-22007CABC2D9}">
      <dgm:prSet/>
      <dgm:spPr/>
      <dgm:t>
        <a:bodyPr/>
        <a:lstStyle/>
        <a:p>
          <a:endParaRPr lang="en-US"/>
        </a:p>
      </dgm:t>
    </dgm:pt>
    <dgm:pt modelId="{78B12077-EF0F-40D5-9577-0A0C0E47DA24}">
      <dgm:prSet/>
      <dgm:spPr/>
      <dgm:t>
        <a:bodyPr/>
        <a:lstStyle/>
        <a:p>
          <a:r>
            <a:rPr lang="pt-BR"/>
            <a:t>Obedecer a controles de farmacocinética e farmacovigilância</a:t>
          </a:r>
          <a:endParaRPr lang="en-US"/>
        </a:p>
      </dgm:t>
    </dgm:pt>
    <dgm:pt modelId="{00781202-84D2-43C2-9E53-C2EB3C7D307A}" type="parTrans" cxnId="{F209B926-4084-44F7-8982-CCF7A8163BF2}">
      <dgm:prSet/>
      <dgm:spPr/>
      <dgm:t>
        <a:bodyPr/>
        <a:lstStyle/>
        <a:p>
          <a:endParaRPr lang="en-US"/>
        </a:p>
      </dgm:t>
    </dgm:pt>
    <dgm:pt modelId="{74FFF5D6-C858-421D-91DD-2188883D22F9}" type="sibTrans" cxnId="{F209B926-4084-44F7-8982-CCF7A8163BF2}">
      <dgm:prSet/>
      <dgm:spPr/>
      <dgm:t>
        <a:bodyPr/>
        <a:lstStyle/>
        <a:p>
          <a:endParaRPr lang="en-US"/>
        </a:p>
      </dgm:t>
    </dgm:pt>
    <dgm:pt modelId="{A3FED183-630A-4879-9C47-F9BF223A56BF}" type="pres">
      <dgm:prSet presAssocID="{DB9FD238-C560-462D-BEFA-236FA4571767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16C8B08C-A01A-4730-AD5E-8E682BEAE2F3}" type="pres">
      <dgm:prSet presAssocID="{46B886F1-EFEF-438F-860F-76ED9E4E8D02}" presName="parentText" presStyleLbl="node1" presStyleIdx="0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565B1B7D-F7E1-4B0A-B8A4-8AE473E4C4FC}" type="pres">
      <dgm:prSet presAssocID="{1336BEC0-9632-4ECF-AB24-AF82F504191E}" presName="spacer" presStyleCnt="0"/>
      <dgm:spPr/>
    </dgm:pt>
    <dgm:pt modelId="{CAA81F77-6C5D-4B23-972C-CF182BC52C65}" type="pres">
      <dgm:prSet presAssocID="{96837A6F-5AE7-4342-B7A6-86E7DC9AD335}" presName="parentText" presStyleLbl="node1" presStyleIdx="1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FD3CE6AE-0B79-4DC6-A6DA-ABF82B151F9C}" type="pres">
      <dgm:prSet presAssocID="{A27AE6C5-90E3-4140-A7AC-D5D6626B098C}" presName="spacer" presStyleCnt="0"/>
      <dgm:spPr/>
    </dgm:pt>
    <dgm:pt modelId="{82CC6C3F-140D-4950-B3B6-22903774A371}" type="pres">
      <dgm:prSet presAssocID="{8E581362-2847-40D8-8044-DFC218C8A8C6}" presName="parentText" presStyleLbl="node1" presStyleIdx="2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5553464-6251-410E-A525-F308489705EC}" type="pres">
      <dgm:prSet presAssocID="{0DD9F955-F913-49E4-9313-FB0FAB8A35CE}" presName="spacer" presStyleCnt="0"/>
      <dgm:spPr/>
    </dgm:pt>
    <dgm:pt modelId="{8033D239-B81A-40F6-B08E-3022B4B45652}" type="pres">
      <dgm:prSet presAssocID="{61E7D2F7-31F6-47B3-A56D-755C31FADB8A}" presName="parentText" presStyleLbl="node1" presStyleIdx="3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E87F6718-510E-432B-898C-66D2FF4697AC}" type="pres">
      <dgm:prSet presAssocID="{AB987620-884D-4E3D-96BC-D80CDF6DCD14}" presName="spacer" presStyleCnt="0"/>
      <dgm:spPr/>
    </dgm:pt>
    <dgm:pt modelId="{C3BC5619-64DA-41E6-ABC5-566B8E44CEF2}" type="pres">
      <dgm:prSet presAssocID="{45C39E7E-449C-440B-92CD-52B307DD2DB7}" presName="parentText" presStyleLbl="node1" presStyleIdx="4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8C1A6C9B-0A1F-4C90-A9D2-D03638FEEAE2}" type="pres">
      <dgm:prSet presAssocID="{58B57BDF-529D-43E5-B5E9-D0171D740043}" presName="spacer" presStyleCnt="0"/>
      <dgm:spPr/>
    </dgm:pt>
    <dgm:pt modelId="{54092BCC-24D5-4247-AC8D-D786B2AD24E3}" type="pres">
      <dgm:prSet presAssocID="{C8A5B2E7-BFD1-4E72-9774-70799CCCBC69}" presName="parentText" presStyleLbl="node1" presStyleIdx="5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9DE0C71-BC01-4B46-89CE-708419841477}" type="pres">
      <dgm:prSet presAssocID="{5BD82F37-5F23-43A7-AC04-ECE5DC779646}" presName="spacer" presStyleCnt="0"/>
      <dgm:spPr/>
    </dgm:pt>
    <dgm:pt modelId="{34CFF1BD-B029-43B8-886D-C0FC0CFCC48D}" type="pres">
      <dgm:prSet presAssocID="{78B12077-EF0F-40D5-9577-0A0C0E47DA24}" presName="parentText" presStyleLbl="node1" presStyleIdx="6" presStyleCnt="7">
        <dgm:presLayoutVars>
          <dgm:chMax val="0"/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A4C58DF7-79F7-497E-B461-176FB92D2444}" type="presOf" srcId="{96837A6F-5AE7-4342-B7A6-86E7DC9AD335}" destId="{CAA81F77-6C5D-4B23-972C-CF182BC52C65}" srcOrd="0" destOrd="0" presId="urn:microsoft.com/office/officeart/2005/8/layout/vList2"/>
    <dgm:cxn modelId="{8AA32901-40A9-47FE-B3F3-E4570048A955}" type="presOf" srcId="{78B12077-EF0F-40D5-9577-0A0C0E47DA24}" destId="{34CFF1BD-B029-43B8-886D-C0FC0CFCC48D}" srcOrd="0" destOrd="0" presId="urn:microsoft.com/office/officeart/2005/8/layout/vList2"/>
    <dgm:cxn modelId="{1BF1841A-1201-407F-BBED-1B7D267B7B3A}" type="presOf" srcId="{DB9FD238-C560-462D-BEFA-236FA4571767}" destId="{A3FED183-630A-4879-9C47-F9BF223A56BF}" srcOrd="0" destOrd="0" presId="urn:microsoft.com/office/officeart/2005/8/layout/vList2"/>
    <dgm:cxn modelId="{DB41FC96-0436-4575-BBF4-E239CC8605FF}" type="presOf" srcId="{61E7D2F7-31F6-47B3-A56D-755C31FADB8A}" destId="{8033D239-B81A-40F6-B08E-3022B4B45652}" srcOrd="0" destOrd="0" presId="urn:microsoft.com/office/officeart/2005/8/layout/vList2"/>
    <dgm:cxn modelId="{18B0FB9F-F777-4765-9D63-7B26FC30C963}" type="presOf" srcId="{45C39E7E-449C-440B-92CD-52B307DD2DB7}" destId="{C3BC5619-64DA-41E6-ABC5-566B8E44CEF2}" srcOrd="0" destOrd="0" presId="urn:microsoft.com/office/officeart/2005/8/layout/vList2"/>
    <dgm:cxn modelId="{4C1BAB17-577B-429B-9133-B3B54548598D}" srcId="{DB9FD238-C560-462D-BEFA-236FA4571767}" destId="{8E581362-2847-40D8-8044-DFC218C8A8C6}" srcOrd="2" destOrd="0" parTransId="{5CAB7C3C-4AF7-45D1-9369-EEC3D67D057F}" sibTransId="{0DD9F955-F913-49E4-9313-FB0FAB8A35CE}"/>
    <dgm:cxn modelId="{809C1D81-3D3E-41FB-A357-7CAA75494214}" srcId="{DB9FD238-C560-462D-BEFA-236FA4571767}" destId="{45C39E7E-449C-440B-92CD-52B307DD2DB7}" srcOrd="4" destOrd="0" parTransId="{CAA9E04F-39C3-4BEC-B742-58A71AA692F9}" sibTransId="{58B57BDF-529D-43E5-B5E9-D0171D740043}"/>
    <dgm:cxn modelId="{C3A2E52D-707C-451A-ACF8-6790E5EF6394}" srcId="{DB9FD238-C560-462D-BEFA-236FA4571767}" destId="{46B886F1-EFEF-438F-860F-76ED9E4E8D02}" srcOrd="0" destOrd="0" parTransId="{C3C53F86-074F-40C8-A612-BD9C23DC9E1B}" sibTransId="{1336BEC0-9632-4ECF-AB24-AF82F504191E}"/>
    <dgm:cxn modelId="{F209B926-4084-44F7-8982-CCF7A8163BF2}" srcId="{DB9FD238-C560-462D-BEFA-236FA4571767}" destId="{78B12077-EF0F-40D5-9577-0A0C0E47DA24}" srcOrd="6" destOrd="0" parTransId="{00781202-84D2-43C2-9E53-C2EB3C7D307A}" sibTransId="{74FFF5D6-C858-421D-91DD-2188883D22F9}"/>
    <dgm:cxn modelId="{66E2B033-A50B-473A-83C8-22007CABC2D9}" srcId="{DB9FD238-C560-462D-BEFA-236FA4571767}" destId="{C8A5B2E7-BFD1-4E72-9774-70799CCCBC69}" srcOrd="5" destOrd="0" parTransId="{EBCF7A01-3273-427C-B318-E9124674BCF5}" sibTransId="{5BD82F37-5F23-43A7-AC04-ECE5DC779646}"/>
    <dgm:cxn modelId="{E18B7709-5665-451D-A0EB-166A4F26AB29}" type="presOf" srcId="{C8A5B2E7-BFD1-4E72-9774-70799CCCBC69}" destId="{54092BCC-24D5-4247-AC8D-D786B2AD24E3}" srcOrd="0" destOrd="0" presId="urn:microsoft.com/office/officeart/2005/8/layout/vList2"/>
    <dgm:cxn modelId="{556EB2D1-7DB2-4C39-80E3-DABB55A97F6D}" srcId="{DB9FD238-C560-462D-BEFA-236FA4571767}" destId="{61E7D2F7-31F6-47B3-A56D-755C31FADB8A}" srcOrd="3" destOrd="0" parTransId="{9BCB098E-5264-4081-AF87-31685C75B6E6}" sibTransId="{AB987620-884D-4E3D-96BC-D80CDF6DCD14}"/>
    <dgm:cxn modelId="{E77E10E4-9F68-4FC3-A327-20973F1CAD5B}" srcId="{DB9FD238-C560-462D-BEFA-236FA4571767}" destId="{96837A6F-5AE7-4342-B7A6-86E7DC9AD335}" srcOrd="1" destOrd="0" parTransId="{9D6F2261-F286-47FA-97C9-A704CA1634D5}" sibTransId="{A27AE6C5-90E3-4140-A7AC-D5D6626B098C}"/>
    <dgm:cxn modelId="{42B50280-DF3F-44C2-903B-F83A68242947}" type="presOf" srcId="{8E581362-2847-40D8-8044-DFC218C8A8C6}" destId="{82CC6C3F-140D-4950-B3B6-22903774A371}" srcOrd="0" destOrd="0" presId="urn:microsoft.com/office/officeart/2005/8/layout/vList2"/>
    <dgm:cxn modelId="{50851416-F79B-46C4-BA25-FA1C8B0ED15F}" type="presOf" srcId="{46B886F1-EFEF-438F-860F-76ED9E4E8D02}" destId="{16C8B08C-A01A-4730-AD5E-8E682BEAE2F3}" srcOrd="0" destOrd="0" presId="urn:microsoft.com/office/officeart/2005/8/layout/vList2"/>
    <dgm:cxn modelId="{FB94EC3C-67FC-4D7A-9B06-E18039877374}" type="presParOf" srcId="{A3FED183-630A-4879-9C47-F9BF223A56BF}" destId="{16C8B08C-A01A-4730-AD5E-8E682BEAE2F3}" srcOrd="0" destOrd="0" presId="urn:microsoft.com/office/officeart/2005/8/layout/vList2"/>
    <dgm:cxn modelId="{48C41F73-E80F-488D-ABDA-68B0151B1264}" type="presParOf" srcId="{A3FED183-630A-4879-9C47-F9BF223A56BF}" destId="{565B1B7D-F7E1-4B0A-B8A4-8AE473E4C4FC}" srcOrd="1" destOrd="0" presId="urn:microsoft.com/office/officeart/2005/8/layout/vList2"/>
    <dgm:cxn modelId="{44FA296F-B2F5-4A26-A3DC-4856F45E86F5}" type="presParOf" srcId="{A3FED183-630A-4879-9C47-F9BF223A56BF}" destId="{CAA81F77-6C5D-4B23-972C-CF182BC52C65}" srcOrd="2" destOrd="0" presId="urn:microsoft.com/office/officeart/2005/8/layout/vList2"/>
    <dgm:cxn modelId="{B9C6CBDE-2B34-44EB-9472-483B3303F756}" type="presParOf" srcId="{A3FED183-630A-4879-9C47-F9BF223A56BF}" destId="{FD3CE6AE-0B79-4DC6-A6DA-ABF82B151F9C}" srcOrd="3" destOrd="0" presId="urn:microsoft.com/office/officeart/2005/8/layout/vList2"/>
    <dgm:cxn modelId="{077DFF23-4B98-4420-8896-CCADC5D77E5B}" type="presParOf" srcId="{A3FED183-630A-4879-9C47-F9BF223A56BF}" destId="{82CC6C3F-140D-4950-B3B6-22903774A371}" srcOrd="4" destOrd="0" presId="urn:microsoft.com/office/officeart/2005/8/layout/vList2"/>
    <dgm:cxn modelId="{A431922A-3DAE-4EDA-8D43-F867A997DC51}" type="presParOf" srcId="{A3FED183-630A-4879-9C47-F9BF223A56BF}" destId="{C5553464-6251-410E-A525-F308489705EC}" srcOrd="5" destOrd="0" presId="urn:microsoft.com/office/officeart/2005/8/layout/vList2"/>
    <dgm:cxn modelId="{D549B4AB-664C-466F-9B78-2956898C010F}" type="presParOf" srcId="{A3FED183-630A-4879-9C47-F9BF223A56BF}" destId="{8033D239-B81A-40F6-B08E-3022B4B45652}" srcOrd="6" destOrd="0" presId="urn:microsoft.com/office/officeart/2005/8/layout/vList2"/>
    <dgm:cxn modelId="{B4252A23-10AC-4E06-A7BD-BBF8A3F4E457}" type="presParOf" srcId="{A3FED183-630A-4879-9C47-F9BF223A56BF}" destId="{E87F6718-510E-432B-898C-66D2FF4697AC}" srcOrd="7" destOrd="0" presId="urn:microsoft.com/office/officeart/2005/8/layout/vList2"/>
    <dgm:cxn modelId="{3CCD4AAA-FF4C-4669-A3CE-C034C00681AD}" type="presParOf" srcId="{A3FED183-630A-4879-9C47-F9BF223A56BF}" destId="{C3BC5619-64DA-41E6-ABC5-566B8E44CEF2}" srcOrd="8" destOrd="0" presId="urn:microsoft.com/office/officeart/2005/8/layout/vList2"/>
    <dgm:cxn modelId="{FC37A218-C502-4C3B-8945-E9F3EE668E1D}" type="presParOf" srcId="{A3FED183-630A-4879-9C47-F9BF223A56BF}" destId="{8C1A6C9B-0A1F-4C90-A9D2-D03638FEEAE2}" srcOrd="9" destOrd="0" presId="urn:microsoft.com/office/officeart/2005/8/layout/vList2"/>
    <dgm:cxn modelId="{A3B5A48F-CB22-4525-BF35-59504FD90A50}" type="presParOf" srcId="{A3FED183-630A-4879-9C47-F9BF223A56BF}" destId="{54092BCC-24D5-4247-AC8D-D786B2AD24E3}" srcOrd="10" destOrd="0" presId="urn:microsoft.com/office/officeart/2005/8/layout/vList2"/>
    <dgm:cxn modelId="{DA13F0ED-A46A-4A7B-8412-23E0C13220CF}" type="presParOf" srcId="{A3FED183-630A-4879-9C47-F9BF223A56BF}" destId="{79DE0C71-BC01-4B46-89CE-708419841477}" srcOrd="11" destOrd="0" presId="urn:microsoft.com/office/officeart/2005/8/layout/vList2"/>
    <dgm:cxn modelId="{1A406F57-D2AE-4233-A846-3B345AB46CEB}" type="presParOf" srcId="{A3FED183-630A-4879-9C47-F9BF223A56BF}" destId="{34CFF1BD-B029-43B8-886D-C0FC0CFCC48D}" srcOrd="1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5880BC-4599-430C-AD77-880CCEE855D5}">
      <dsp:nvSpPr>
        <dsp:cNvPr id="0" name=""/>
        <dsp:cNvSpPr/>
      </dsp:nvSpPr>
      <dsp:spPr>
        <a:xfrm>
          <a:off x="0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0"/>
                <a:satOff val="0"/>
                <a:lumOff val="0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0"/>
                <a:satOff val="0"/>
                <a:lumOff val="0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0"/>
                <a:satOff val="0"/>
                <a:lumOff val="0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000" b="1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Anamnese</a:t>
          </a:r>
        </a:p>
      </dsp:txBody>
      <dsp:txXfrm>
        <a:off x="0" y="401163"/>
        <a:ext cx="2539999" cy="1524000"/>
      </dsp:txXfrm>
    </dsp:sp>
    <dsp:sp modelId="{DAECAE2C-6708-417D-A6E4-6564CA159502}">
      <dsp:nvSpPr>
        <dsp:cNvPr id="0" name=""/>
        <dsp:cNvSpPr/>
      </dsp:nvSpPr>
      <dsp:spPr>
        <a:xfrm>
          <a:off x="2794000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160640"/>
                <a:satOff val="-6455"/>
                <a:lumOff val="13814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160640"/>
                <a:satOff val="-6455"/>
                <a:lumOff val="13814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160640"/>
                <a:satOff val="-6455"/>
                <a:lumOff val="13814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000" b="1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Exame físico</a:t>
          </a:r>
        </a:p>
      </dsp:txBody>
      <dsp:txXfrm>
        <a:off x="2794000" y="401163"/>
        <a:ext cx="2539999" cy="1524000"/>
      </dsp:txXfrm>
    </dsp:sp>
    <dsp:sp modelId="{360C76EF-06AE-430F-85D5-D3FFFEB08982}">
      <dsp:nvSpPr>
        <dsp:cNvPr id="0" name=""/>
        <dsp:cNvSpPr/>
      </dsp:nvSpPr>
      <dsp:spPr>
        <a:xfrm>
          <a:off x="5587999" y="401163"/>
          <a:ext cx="2539999" cy="1524000"/>
        </a:xfrm>
        <a:prstGeom prst="rect">
          <a:avLst/>
        </a:prstGeom>
        <a:gradFill rotWithShape="0">
          <a:gsLst>
            <a:gs pos="0">
              <a:schemeClr val="accent6">
                <a:shade val="80000"/>
                <a:hueOff val="321279"/>
                <a:satOff val="-12909"/>
                <a:lumOff val="27628"/>
                <a:alphaOff val="0"/>
                <a:lumMod val="110000"/>
                <a:satMod val="105000"/>
                <a:tint val="67000"/>
              </a:schemeClr>
            </a:gs>
            <a:gs pos="50000">
              <a:schemeClr val="accent6">
                <a:shade val="80000"/>
                <a:hueOff val="321279"/>
                <a:satOff val="-12909"/>
                <a:lumOff val="27628"/>
                <a:alphaOff val="0"/>
                <a:lumMod val="105000"/>
                <a:satMod val="103000"/>
                <a:tint val="73000"/>
              </a:schemeClr>
            </a:gs>
            <a:gs pos="100000">
              <a:schemeClr val="accent6">
                <a:shade val="80000"/>
                <a:hueOff val="321279"/>
                <a:satOff val="-12909"/>
                <a:lumOff val="27628"/>
                <a:alphaOff val="0"/>
                <a:lumMod val="105000"/>
                <a:satMod val="109000"/>
                <a:tint val="81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000" b="1" kern="1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Investigação laboratorial básica</a:t>
          </a:r>
          <a:endParaRPr lang="pt-BR" sz="3000" b="1" kern="1200" dirty="0"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587999" y="401163"/>
        <a:ext cx="2539999" cy="152400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6C8B08C-A01A-4730-AD5E-8E682BEAE2F3}">
      <dsp:nvSpPr>
        <dsp:cNvPr id="0" name=""/>
        <dsp:cNvSpPr/>
      </dsp:nvSpPr>
      <dsp:spPr>
        <a:xfrm>
          <a:off x="0" y="129446"/>
          <a:ext cx="4828172" cy="635602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Demonstrar capacidade de reduzir mobimortalidade CV</a:t>
          </a:r>
          <a:endParaRPr lang="en-US" sz="1600" kern="1200"/>
        </a:p>
      </dsp:txBody>
      <dsp:txXfrm>
        <a:off x="31028" y="160474"/>
        <a:ext cx="4766116" cy="573546"/>
      </dsp:txXfrm>
    </dsp:sp>
    <dsp:sp modelId="{CAA81F77-6C5D-4B23-972C-CF182BC52C65}">
      <dsp:nvSpPr>
        <dsp:cNvPr id="0" name=""/>
        <dsp:cNvSpPr/>
      </dsp:nvSpPr>
      <dsp:spPr>
        <a:xfrm>
          <a:off x="0" y="811129"/>
          <a:ext cx="4828172" cy="635602"/>
        </a:xfrm>
        <a:prstGeom prst="roundRect">
          <a:avLst/>
        </a:prstGeom>
        <a:solidFill>
          <a:schemeClr val="accent5">
            <a:hueOff val="-1126424"/>
            <a:satOff val="-2903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Ser eficaz por via oral</a:t>
          </a:r>
          <a:endParaRPr lang="en-US" sz="1600" kern="1200"/>
        </a:p>
      </dsp:txBody>
      <dsp:txXfrm>
        <a:off x="31028" y="842157"/>
        <a:ext cx="4766116" cy="573546"/>
      </dsp:txXfrm>
    </dsp:sp>
    <dsp:sp modelId="{82CC6C3F-140D-4950-B3B6-22903774A371}">
      <dsp:nvSpPr>
        <dsp:cNvPr id="0" name=""/>
        <dsp:cNvSpPr/>
      </dsp:nvSpPr>
      <dsp:spPr>
        <a:xfrm>
          <a:off x="0" y="1492811"/>
          <a:ext cx="4828172" cy="635602"/>
        </a:xfrm>
        <a:prstGeom prst="roundRect">
          <a:avLst/>
        </a:prstGeom>
        <a:solidFill>
          <a:schemeClr val="accent5">
            <a:hueOff val="-2252848"/>
            <a:satOff val="-5806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Ser administrado preferencialmente em dose única diária</a:t>
          </a:r>
          <a:endParaRPr lang="en-US" sz="1600" kern="1200"/>
        </a:p>
      </dsp:txBody>
      <dsp:txXfrm>
        <a:off x="31028" y="1523839"/>
        <a:ext cx="4766116" cy="573546"/>
      </dsp:txXfrm>
    </dsp:sp>
    <dsp:sp modelId="{8033D239-B81A-40F6-B08E-3022B4B45652}">
      <dsp:nvSpPr>
        <dsp:cNvPr id="0" name=""/>
        <dsp:cNvSpPr/>
      </dsp:nvSpPr>
      <dsp:spPr>
        <a:xfrm>
          <a:off x="0" y="2174494"/>
          <a:ext cx="4828172" cy="635602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Poder ser usado em associação</a:t>
          </a:r>
          <a:endParaRPr lang="en-US" sz="1600" kern="1200"/>
        </a:p>
      </dsp:txBody>
      <dsp:txXfrm>
        <a:off x="31028" y="2205522"/>
        <a:ext cx="4766116" cy="573546"/>
      </dsp:txXfrm>
    </dsp:sp>
    <dsp:sp modelId="{C3BC5619-64DA-41E6-ABC5-566B8E44CEF2}">
      <dsp:nvSpPr>
        <dsp:cNvPr id="0" name=""/>
        <dsp:cNvSpPr/>
      </dsp:nvSpPr>
      <dsp:spPr>
        <a:xfrm>
          <a:off x="0" y="2856176"/>
          <a:ext cx="4828172" cy="635602"/>
        </a:xfrm>
        <a:prstGeom prst="roundRect">
          <a:avLst/>
        </a:prstGeom>
        <a:solidFill>
          <a:schemeClr val="accent5">
            <a:hueOff val="-4505695"/>
            <a:satOff val="-11613"/>
            <a:lumOff val="-784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Ser bem tolerado</a:t>
          </a:r>
          <a:endParaRPr lang="en-US" sz="1600" kern="1200"/>
        </a:p>
      </dsp:txBody>
      <dsp:txXfrm>
        <a:off x="31028" y="2887204"/>
        <a:ext cx="4766116" cy="573546"/>
      </dsp:txXfrm>
    </dsp:sp>
    <dsp:sp modelId="{54092BCC-24D5-4247-AC8D-D786B2AD24E3}">
      <dsp:nvSpPr>
        <dsp:cNvPr id="0" name=""/>
        <dsp:cNvSpPr/>
      </dsp:nvSpPr>
      <dsp:spPr>
        <a:xfrm>
          <a:off x="0" y="3537859"/>
          <a:ext cx="4828172" cy="635602"/>
        </a:xfrm>
        <a:prstGeom prst="roundRect">
          <a:avLst/>
        </a:prstGeom>
        <a:solidFill>
          <a:schemeClr val="accent5">
            <a:hueOff val="-5632119"/>
            <a:satOff val="-14516"/>
            <a:lumOff val="-980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Apresentar controle de qualidade em sua produção</a:t>
          </a:r>
          <a:endParaRPr lang="en-US" sz="1600" kern="1200"/>
        </a:p>
      </dsp:txBody>
      <dsp:txXfrm>
        <a:off x="31028" y="3568887"/>
        <a:ext cx="4766116" cy="573546"/>
      </dsp:txXfrm>
    </dsp:sp>
    <dsp:sp modelId="{34CFF1BD-B029-43B8-886D-C0FC0CFCC48D}">
      <dsp:nvSpPr>
        <dsp:cNvPr id="0" name=""/>
        <dsp:cNvSpPr/>
      </dsp:nvSpPr>
      <dsp:spPr>
        <a:xfrm>
          <a:off x="0" y="4219541"/>
          <a:ext cx="4828172" cy="635602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kern="1200"/>
            <a:t>Obedecer a controles de farmacocinética e farmacovigilância</a:t>
          </a:r>
          <a:endParaRPr lang="en-US" sz="1600" kern="1200"/>
        </a:p>
      </dsp:txBody>
      <dsp:txXfrm>
        <a:off x="31028" y="4250569"/>
        <a:ext cx="4766116" cy="57354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image" Target="../media/image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8A9BCA-5500-4C67-8723-37E39BCCE744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436B74-EC11-42DC-8B1A-7F7752A3E02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27510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68067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051990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75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689851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90264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1291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187668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65506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368876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820959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602951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462FA8-EC87-44E1-ABDE-B61BD21D95D0}" type="datetimeFigureOut">
              <a:rPr lang="pt-BR" smtClean="0"/>
              <a:t>01/04/2025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214CBA-2334-4C97-A1B6-C1816FDB18B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9399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jpeg"/><Relationship Id="rId4" Type="http://schemas.openxmlformats.org/officeDocument/2006/relationships/image" Target="../media/image20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mailto:facosta@cardiol.br" TargetMode="External"/><Relationship Id="rId2" Type="http://schemas.openxmlformats.org/officeDocument/2006/relationships/hyperlink" Target="mailto:fcostahemo@hotmail.com" TargetMode="Externa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openxmlformats.org/officeDocument/2006/relationships/image" Target="../media/image6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5.wmf"/><Relationship Id="rId4" Type="http://schemas.openxmlformats.org/officeDocument/2006/relationships/oleObject" Target="../embeddings/oleObject1.bin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="" xmlns:a16="http://schemas.microsoft.com/office/drawing/2014/main" id="{FFD48BC7-DC40-47DE-87EE-9F4B6ECB9ABB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="" xmlns:a16="http://schemas.microsoft.com/office/drawing/2014/main" id="{E502BBC7-2C76-46F3-BC24-5985BC13DB8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114425" y="0"/>
            <a:ext cx="9963150" cy="6858000"/>
          </a:xfrm>
          <a:custGeom>
            <a:avLst/>
            <a:gdLst>
              <a:gd name="connsiteX0" fmla="*/ 1595771 w 9963150"/>
              <a:gd name="connsiteY0" fmla="*/ 0 h 6858000"/>
              <a:gd name="connsiteX1" fmla="*/ 8367379 w 9963150"/>
              <a:gd name="connsiteY1" fmla="*/ 0 h 6858000"/>
              <a:gd name="connsiteX2" fmla="*/ 8504080 w 9963150"/>
              <a:gd name="connsiteY2" fmla="*/ 130333 h 6858000"/>
              <a:gd name="connsiteX3" fmla="*/ 9963150 w 9963150"/>
              <a:gd name="connsiteY3" fmla="*/ 3652838 h 6858000"/>
              <a:gd name="connsiteX4" fmla="*/ 8825600 w 9963150"/>
              <a:gd name="connsiteY4" fmla="*/ 6821583 h 6858000"/>
              <a:gd name="connsiteX5" fmla="*/ 8794055 w 9963150"/>
              <a:gd name="connsiteY5" fmla="*/ 6858000 h 6858000"/>
              <a:gd name="connsiteX6" fmla="*/ 1169096 w 9963150"/>
              <a:gd name="connsiteY6" fmla="*/ 6858000 h 6858000"/>
              <a:gd name="connsiteX7" fmla="*/ 1137550 w 9963150"/>
              <a:gd name="connsiteY7" fmla="*/ 6821583 h 6858000"/>
              <a:gd name="connsiteX8" fmla="*/ 0 w 9963150"/>
              <a:gd name="connsiteY8" fmla="*/ 3652838 h 6858000"/>
              <a:gd name="connsiteX9" fmla="*/ 1459070 w 9963150"/>
              <a:gd name="connsiteY9" fmla="*/ 13033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63150" h="6858000">
                <a:moveTo>
                  <a:pt x="1595771" y="0"/>
                </a:moveTo>
                <a:lnTo>
                  <a:pt x="8367379" y="0"/>
                </a:lnTo>
                <a:lnTo>
                  <a:pt x="8504080" y="130333"/>
                </a:lnTo>
                <a:cubicBezTo>
                  <a:pt x="9405568" y="1031820"/>
                  <a:pt x="9963150" y="2277214"/>
                  <a:pt x="9963150" y="3652838"/>
                </a:cubicBezTo>
                <a:cubicBezTo>
                  <a:pt x="9963150" y="4856509"/>
                  <a:pt x="9536251" y="5960473"/>
                  <a:pt x="8825600" y="6821583"/>
                </a:cubicBezTo>
                <a:lnTo>
                  <a:pt x="8794055" y="6858000"/>
                </a:lnTo>
                <a:lnTo>
                  <a:pt x="1169096" y="6858000"/>
                </a:lnTo>
                <a:lnTo>
                  <a:pt x="1137550" y="6821583"/>
                </a:lnTo>
                <a:cubicBezTo>
                  <a:pt x="426899" y="5960473"/>
                  <a:pt x="0" y="4856509"/>
                  <a:pt x="0" y="3652838"/>
                </a:cubicBezTo>
                <a:cubicBezTo>
                  <a:pt x="0" y="2277214"/>
                  <a:pt x="557582" y="1031820"/>
                  <a:pt x="1459070" y="130333"/>
                </a:cubicBez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139700" sx="102000" sy="102000" algn="ctr" rotWithShape="0">
              <a:schemeClr val="bg1">
                <a:lumMod val="85000"/>
                <a:alpha val="3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" name="Freeform: Shape 13">
            <a:extLst>
              <a:ext uri="{FF2B5EF4-FFF2-40B4-BE49-F238E27FC236}">
                <a16:creationId xmlns="" xmlns:a16="http://schemas.microsoft.com/office/drawing/2014/main" id="{C7F28D52-2A5F-4D23-81AE-7CB8B591C7A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121664" y="0"/>
            <a:ext cx="9948672" cy="6858000"/>
          </a:xfrm>
          <a:custGeom>
            <a:avLst/>
            <a:gdLst>
              <a:gd name="connsiteX0" fmla="*/ 1595771 w 9963150"/>
              <a:gd name="connsiteY0" fmla="*/ 0 h 6858000"/>
              <a:gd name="connsiteX1" fmla="*/ 8367379 w 9963150"/>
              <a:gd name="connsiteY1" fmla="*/ 0 h 6858000"/>
              <a:gd name="connsiteX2" fmla="*/ 8504080 w 9963150"/>
              <a:gd name="connsiteY2" fmla="*/ 130333 h 6858000"/>
              <a:gd name="connsiteX3" fmla="*/ 9963150 w 9963150"/>
              <a:gd name="connsiteY3" fmla="*/ 3652838 h 6858000"/>
              <a:gd name="connsiteX4" fmla="*/ 8825600 w 9963150"/>
              <a:gd name="connsiteY4" fmla="*/ 6821583 h 6858000"/>
              <a:gd name="connsiteX5" fmla="*/ 8794055 w 9963150"/>
              <a:gd name="connsiteY5" fmla="*/ 6858000 h 6858000"/>
              <a:gd name="connsiteX6" fmla="*/ 1169096 w 9963150"/>
              <a:gd name="connsiteY6" fmla="*/ 6858000 h 6858000"/>
              <a:gd name="connsiteX7" fmla="*/ 1137550 w 9963150"/>
              <a:gd name="connsiteY7" fmla="*/ 6821583 h 6858000"/>
              <a:gd name="connsiteX8" fmla="*/ 0 w 9963150"/>
              <a:gd name="connsiteY8" fmla="*/ 3652838 h 6858000"/>
              <a:gd name="connsiteX9" fmla="*/ 1459070 w 9963150"/>
              <a:gd name="connsiteY9" fmla="*/ 13033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63150" h="6858000">
                <a:moveTo>
                  <a:pt x="1595771" y="0"/>
                </a:moveTo>
                <a:lnTo>
                  <a:pt x="8367379" y="0"/>
                </a:lnTo>
                <a:lnTo>
                  <a:pt x="8504080" y="130333"/>
                </a:lnTo>
                <a:cubicBezTo>
                  <a:pt x="9405568" y="1031820"/>
                  <a:pt x="9963150" y="2277214"/>
                  <a:pt x="9963150" y="3652838"/>
                </a:cubicBezTo>
                <a:cubicBezTo>
                  <a:pt x="9963150" y="4856509"/>
                  <a:pt x="9536251" y="5960473"/>
                  <a:pt x="8825600" y="6821583"/>
                </a:cubicBezTo>
                <a:lnTo>
                  <a:pt x="8794055" y="6858000"/>
                </a:lnTo>
                <a:lnTo>
                  <a:pt x="1169096" y="6858000"/>
                </a:lnTo>
                <a:lnTo>
                  <a:pt x="1137550" y="6821583"/>
                </a:lnTo>
                <a:cubicBezTo>
                  <a:pt x="426899" y="5960473"/>
                  <a:pt x="0" y="4856509"/>
                  <a:pt x="0" y="3652838"/>
                </a:cubicBezTo>
                <a:cubicBezTo>
                  <a:pt x="0" y="2277214"/>
                  <a:pt x="557582" y="1031820"/>
                  <a:pt x="1459070" y="130333"/>
                </a:cubicBez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ítulo 3">
            <a:extLst>
              <a:ext uri="{FF2B5EF4-FFF2-40B4-BE49-F238E27FC236}">
                <a16:creationId xmlns="" xmlns:a16="http://schemas.microsoft.com/office/drawing/2014/main" id="{1049B80E-A5B5-A413-4401-BD000E257F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3" y="1999615"/>
            <a:ext cx="9144000" cy="2764028"/>
          </a:xfrm>
        </p:spPr>
        <p:txBody>
          <a:bodyPr anchor="ctr">
            <a:normAutofit/>
          </a:bodyPr>
          <a:lstStyle/>
          <a:p>
            <a:r>
              <a:rPr lang="pt-BR" sz="4400" b="1" dirty="0"/>
              <a:t>Hipertensão arterial sistêmica </a:t>
            </a:r>
          </a:p>
        </p:txBody>
      </p:sp>
      <p:sp>
        <p:nvSpPr>
          <p:cNvPr id="5" name="Subtítulo 4">
            <a:extLst>
              <a:ext uri="{FF2B5EF4-FFF2-40B4-BE49-F238E27FC236}">
                <a16:creationId xmlns="" xmlns:a16="http://schemas.microsoft.com/office/drawing/2014/main" id="{84994DE8-2B36-F84E-15B8-234067AAE82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66912" y="4437112"/>
            <a:ext cx="8258176" cy="1800200"/>
          </a:xfrm>
        </p:spPr>
        <p:txBody>
          <a:bodyPr anchor="ctr">
            <a:normAutofit fontScale="85000" lnSpcReduction="10000"/>
          </a:bodyPr>
          <a:lstStyle/>
          <a:p>
            <a:r>
              <a:rPr lang="pt-BR" sz="2800" dirty="0" smtClean="0"/>
              <a:t>Francisco </a:t>
            </a:r>
            <a:r>
              <a:rPr lang="pt-BR" sz="2800" dirty="0"/>
              <a:t>Costa</a:t>
            </a:r>
          </a:p>
          <a:p>
            <a:r>
              <a:rPr lang="pt-BR" sz="2800" dirty="0"/>
              <a:t>Professor de Cardiologia da Universidade Federal de Alagoas</a:t>
            </a:r>
          </a:p>
          <a:p>
            <a:r>
              <a:rPr lang="pt-BR" sz="2800" dirty="0"/>
              <a:t>Conselheiro do CREMAL</a:t>
            </a:r>
          </a:p>
          <a:p>
            <a:r>
              <a:rPr lang="pt-BR" sz="2800" dirty="0"/>
              <a:t>Atualização Médica – </a:t>
            </a:r>
            <a:r>
              <a:rPr lang="pt-BR" sz="2800" dirty="0" smtClean="0"/>
              <a:t>Batalha </a:t>
            </a:r>
            <a:r>
              <a:rPr lang="pt-BR" sz="2800" dirty="0"/>
              <a:t>– AL, </a:t>
            </a:r>
            <a:r>
              <a:rPr lang="pt-BR" sz="2800" dirty="0" smtClean="0"/>
              <a:t>10.04.2025 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3629484E-3792-4B3D-89AD-7C8A1ED0E0D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718560" y="5524786"/>
            <a:ext cx="475488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60" name="Picture 12" descr="Link Publicações | Gui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1704" y="572654"/>
            <a:ext cx="4824535" cy="1632209"/>
          </a:xfrm>
          <a:prstGeom prst="rect">
            <a:avLst/>
          </a:prstGeom>
          <a:noFill/>
          <a:ln w="31750">
            <a:solidFill>
              <a:srgbClr val="00B05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514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6BE11944-ED05-4FE9-9927-06C110BB3A3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A2812508-238C-4BCD-BDD3-25C99C5CA23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EA98B5EE-6906-45B1-8691-D06F06B6C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3CB4D77E-DA74-4797-88E4-C7D817D3151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EE0B44C0-0861-66C7-9EC6-A5DDDD617F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260648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Diagnóstico da HAS - </a:t>
            </a:r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Aferição 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correta</a:t>
            </a:r>
          </a:p>
        </p:txBody>
      </p:sp>
      <p:pic>
        <p:nvPicPr>
          <p:cNvPr id="4" name="Picture 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77809" y="3657980"/>
            <a:ext cx="3744218" cy="304677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5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11673" y="3657979"/>
            <a:ext cx="4014787" cy="3088258"/>
          </a:xfrm>
          <a:prstGeom prst="rect">
            <a:avLst/>
          </a:prstGeom>
          <a:noFill/>
          <a:ln w="12700">
            <a:solidFill>
              <a:schemeClr val="tx1">
                <a:alpha val="95000"/>
              </a:schemeClr>
            </a:solidFill>
            <a:miter lim="800000"/>
            <a:headEnd/>
            <a:tailEnd/>
          </a:ln>
        </p:spPr>
      </p:pic>
      <p:sp>
        <p:nvSpPr>
          <p:cNvPr id="6" name="CaixaDeTexto 5"/>
          <p:cNvSpPr txBox="1"/>
          <p:nvPr/>
        </p:nvSpPr>
        <p:spPr>
          <a:xfrm>
            <a:off x="2437652" y="1916832"/>
            <a:ext cx="78888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NÃO</a:t>
            </a:r>
            <a:r>
              <a:rPr lang="pt-BR" sz="3200" b="1" dirty="0"/>
              <a:t>				</a:t>
            </a:r>
            <a:r>
              <a:rPr lang="pt-BR" sz="32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</a:t>
            </a:r>
            <a:r>
              <a:rPr lang="pt-BR" sz="2400" dirty="0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3917140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="" xmlns:a16="http://schemas.microsoft.com/office/drawing/2014/main" id="{74751229-0244-4FBB-BED1-407467F4C95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281F6393-CDA9-FC1A-0201-43B66D869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7101" y="-387424"/>
            <a:ext cx="5699099" cy="3165045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Diagnóstico da HAS</a:t>
            </a:r>
          </a:p>
        </p:txBody>
      </p:sp>
      <p:pic>
        <p:nvPicPr>
          <p:cNvPr id="7" name="Graphic 6" descr="Estetoscópio">
            <a:extLst>
              <a:ext uri="{FF2B5EF4-FFF2-40B4-BE49-F238E27FC236}">
                <a16:creationId xmlns="" xmlns:a16="http://schemas.microsoft.com/office/drawing/2014/main" id="{3D476EFF-4321-E139-5DE9-D11FD3DB286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549" y="2776619"/>
            <a:ext cx="1289051" cy="1289051"/>
          </a:xfrm>
          <a:prstGeom prst="rect">
            <a:avLst/>
          </a:prstGeom>
        </p:spPr>
      </p:pic>
      <p:pic>
        <p:nvPicPr>
          <p:cNvPr id="9" name="Graphic 8" descr="Estetoscópio">
            <a:extLst>
              <a:ext uri="{FF2B5EF4-FFF2-40B4-BE49-F238E27FC236}">
                <a16:creationId xmlns="" xmlns:a16="http://schemas.microsoft.com/office/drawing/2014/main" id="{0D51BC18-5824-462D-AE6B-D3CD2FE7D34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PicPr>
        <p:blipFill>
          <a:blip r:embed="rId2">
            <a:alphaModFix amt="1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7815" y="716407"/>
            <a:ext cx="5411343" cy="5411343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A15A2A77-E557-0537-AD8B-368741CBB267}"/>
              </a:ext>
            </a:extLst>
          </p:cNvPr>
          <p:cNvSpPr txBox="1"/>
          <p:nvPr/>
        </p:nvSpPr>
        <p:spPr>
          <a:xfrm>
            <a:off x="2135560" y="3284984"/>
            <a:ext cx="6096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Medida casual de consultório – 140/90 mmHg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Automedida da PA – ?? 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MRPA – 130/80 mmHg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MAPA – 130/80 mmHg</a:t>
            </a:r>
            <a:endParaRPr lang="pt-BR" dirty="0"/>
          </a:p>
        </p:txBody>
      </p:sp>
      <p:sp>
        <p:nvSpPr>
          <p:cNvPr id="6" name="CaixaDeTexto 5"/>
          <p:cNvSpPr txBox="1"/>
          <p:nvPr/>
        </p:nvSpPr>
        <p:spPr>
          <a:xfrm>
            <a:off x="2351584" y="6165305"/>
            <a:ext cx="799288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2024 121 (4): e20240113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132377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B94BE203-AA7B-5B84-59DA-8AB6DC588F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Diagnósticos possíveis de HAS</a:t>
            </a:r>
          </a:p>
        </p:txBody>
      </p:sp>
      <p:pic>
        <p:nvPicPr>
          <p:cNvPr id="4" name="Picture 2" descr="Diretriz Brasileira de Hipertensão Arterial – 2020 | Ligas - Sanar Medicin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306" y="830679"/>
            <a:ext cx="5734050" cy="2981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5576589" y="5877122"/>
            <a:ext cx="57606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</a:rPr>
              <a:t>Arq Bras Cardiol. 2021; 116 (3): 516-658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5517314" y="4071039"/>
            <a:ext cx="56620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 no consultório ≥ 140/90</a:t>
            </a:r>
          </a:p>
          <a:p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MAPA 24 </a:t>
            </a:r>
            <a:r>
              <a:rPr lang="pt-BR" sz="2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HORAS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≥ 130/80</a:t>
            </a:r>
          </a:p>
          <a:p>
            <a:r>
              <a:rPr lang="pt-BR" sz="2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MRPA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≥ 130/80  </a:t>
            </a:r>
          </a:p>
        </p:txBody>
      </p:sp>
    </p:spTree>
    <p:extLst>
      <p:ext uri="{BB962C8B-B14F-4D97-AF65-F5344CB8AC3E}">
        <p14:creationId xmlns:p14="http://schemas.microsoft.com/office/powerpoint/2010/main" val="3495139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8DE2E8FE-B87B-430D-9722-167B5E2C257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!!Rectangle">
            <a:extLst>
              <a:ext uri="{FF2B5EF4-FFF2-40B4-BE49-F238E27FC236}">
                <a16:creationId xmlns="" xmlns:a16="http://schemas.microsoft.com/office/drawing/2014/main" id="{5E7AA7E8-8006-4E1F-A566-FCF37EE6F35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Close de régua">
            <a:extLst>
              <a:ext uri="{FF2B5EF4-FFF2-40B4-BE49-F238E27FC236}">
                <a16:creationId xmlns="" xmlns:a16="http://schemas.microsoft.com/office/drawing/2014/main" id="{2733A4A9-348E-E782-1DA2-665052F8DE0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alphaModFix amt="35000"/>
          </a:blip>
          <a:srcRect t="14715" b="1015"/>
          <a:stretch/>
        </p:blipFill>
        <p:spPr>
          <a:xfrm>
            <a:off x="20" y="10"/>
            <a:ext cx="12191981" cy="6857989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C96D00F5-AF07-3D92-24C1-65FB965E3C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2910" y="1598246"/>
            <a:ext cx="4626709" cy="512298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 err="1">
                <a:solidFill>
                  <a:srgbClr val="FFFFFF"/>
                </a:solidFill>
              </a:rPr>
              <a:t>Classificação</a:t>
            </a:r>
            <a:r>
              <a:rPr lang="en-US" dirty="0">
                <a:solidFill>
                  <a:srgbClr val="FFFFFF"/>
                </a:solidFill>
              </a:rPr>
              <a:t> da PA – </a:t>
            </a:r>
            <a:r>
              <a:rPr lang="en-US" dirty="0" err="1" smtClean="0">
                <a:solidFill>
                  <a:srgbClr val="FFFFFF"/>
                </a:solidFill>
              </a:rPr>
              <a:t>Medida</a:t>
            </a:r>
            <a:r>
              <a:rPr lang="en-US" dirty="0" smtClean="0">
                <a:solidFill>
                  <a:srgbClr val="FFFFFF"/>
                </a:solidFill>
              </a:rPr>
              <a:t> </a:t>
            </a:r>
            <a:r>
              <a:rPr lang="en-US" dirty="0">
                <a:solidFill>
                  <a:srgbClr val="FFFFFF"/>
                </a:solidFill>
              </a:rPr>
              <a:t>casual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="" xmlns:a16="http://schemas.microsoft.com/office/drawing/2014/main" id="{56020367-4FD5-4596-8E10-C5F095CD8DB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CxnSpPr>
        <p:spPr>
          <a:xfrm>
            <a:off x="5447322" y="1589368"/>
            <a:ext cx="0" cy="5259754"/>
          </a:xfrm>
          <a:prstGeom prst="line">
            <a:avLst/>
          </a:prstGeom>
          <a:ln w="25400" cap="sq">
            <a:solidFill>
              <a:srgbClr val="FFFFFF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3808483"/>
              </p:ext>
            </p:extLst>
          </p:nvPr>
        </p:nvGraphicFramePr>
        <p:xfrm>
          <a:off x="5591944" y="1772816"/>
          <a:ext cx="6357145" cy="29260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90639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2567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9395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342038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Classificação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PAS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PAD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Ótima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&lt; 120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&lt; 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Normal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120-129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80-84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Pré-hipertensão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130-139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85-89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HA estágio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140-159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90-99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HA Estágio 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160-179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100-109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dirty="0"/>
                        <a:t>HÁ Estágio 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≥ 180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 ≥ 110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42038">
                <a:tc>
                  <a:txBody>
                    <a:bodyPr/>
                    <a:lstStyle/>
                    <a:p>
                      <a:r>
                        <a:rPr lang="pt-BR" sz="1400" b="1" dirty="0"/>
                        <a:t>Se em categorias diferentes, considerar a maior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3359696" y="6110297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87051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44D65982-4F00-4330-8DAA-DE6A9E4D6D2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CA136B9F-FEAF-445D-88E4-7D69EDBF435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="" xmlns:a16="http://schemas.microsoft.com/office/drawing/2014/main" id="{96886571-1553-4F14-B847-99BF7B6254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="" xmlns:a16="http://schemas.microsoft.com/office/drawing/2014/main" id="{301ACB83-6234-46D1-803C-5D50777271A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D12418EE-03F7-1CBC-26DC-EBE741931E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-459432"/>
            <a:ext cx="10158984" cy="3045543"/>
          </a:xfrm>
        </p:spPr>
        <p:txBody>
          <a:bodyPr anchor="b">
            <a:normAutofit/>
          </a:bodyPr>
          <a:lstStyle/>
          <a:p>
            <a:pPr algn="ctr"/>
            <a:r>
              <a:rPr lang="pt-BR" sz="4800" dirty="0">
                <a:solidFill>
                  <a:schemeClr val="bg1"/>
                </a:solidFill>
              </a:rPr>
              <a:t>HAS – </a:t>
            </a:r>
            <a:r>
              <a:rPr lang="pt-BR" sz="4800" dirty="0" smtClean="0">
                <a:solidFill>
                  <a:schemeClr val="bg1"/>
                </a:solidFill>
              </a:rPr>
              <a:t>História </a:t>
            </a:r>
            <a:r>
              <a:rPr lang="pt-BR" sz="4800" dirty="0">
                <a:solidFill>
                  <a:schemeClr val="bg1"/>
                </a:solidFill>
              </a:rPr>
              <a:t>clínica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B9B5CBE8-390E-C181-F938-0AAD40CA2E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4" y="3555833"/>
            <a:ext cx="10158984" cy="2722137"/>
          </a:xfrm>
        </p:spPr>
        <p:txBody>
          <a:bodyPr anchor="t">
            <a:normAutofit/>
          </a:bodyPr>
          <a:lstStyle/>
          <a:p>
            <a:pPr algn="ctr"/>
            <a:endParaRPr lang="pt-BR" sz="1800" dirty="0">
              <a:solidFill>
                <a:schemeClr val="bg1"/>
              </a:solidFill>
            </a:endParaRPr>
          </a:p>
        </p:txBody>
      </p:sp>
      <p:graphicFrame>
        <p:nvGraphicFramePr>
          <p:cNvPr id="4" name="Diagrama 3">
            <a:extLst>
              <a:ext uri="{FF2B5EF4-FFF2-40B4-BE49-F238E27FC236}">
                <a16:creationId xmlns="" xmlns:a16="http://schemas.microsoft.com/office/drawing/2014/main" id="{CF574A9A-AEFF-4BA6-12A3-B8B8ABFAA9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2901015"/>
              </p:ext>
            </p:extLst>
          </p:nvPr>
        </p:nvGraphicFramePr>
        <p:xfrm>
          <a:off x="2030475" y="2924944"/>
          <a:ext cx="8128000" cy="23263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1991544" y="6021289"/>
            <a:ext cx="813690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4975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C0D7E50F-4300-096A-3E8E-32B2BD2936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332656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HAS – </a:t>
            </a:r>
            <a:r>
              <a:rPr lang="pt-BR" dirty="0" smtClean="0">
                <a:solidFill>
                  <a:schemeClr val="bg1"/>
                </a:solidFill>
              </a:rPr>
              <a:t>Exames </a:t>
            </a:r>
            <a:r>
              <a:rPr lang="pt-BR" dirty="0">
                <a:solidFill>
                  <a:schemeClr val="bg1"/>
                </a:solidFill>
              </a:rPr>
              <a:t>de rotina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75029753"/>
              </p:ext>
            </p:extLst>
          </p:nvPr>
        </p:nvGraphicFramePr>
        <p:xfrm>
          <a:off x="6464300" y="841375"/>
          <a:ext cx="4888284" cy="33375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48882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tx1"/>
                          </a:solidFill>
                        </a:rPr>
                        <a:t>Exame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Sumário de urina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Potássio plasmático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Glicemia de jejum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Estimativa do RFG (CKD-EPI/Cockcroft-Gault)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Creatinina plasmática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CT, TG, HDL-C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Ácido úrico plasmático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ECG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4118468" y="6221390"/>
            <a:ext cx="74168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85958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44D65982-4F00-4330-8DAA-DE6A9E4D6D2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09115B9-5BFD-478D-9C87-29ADB3AF172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8D57F946-2E03-4DE1-91F8-25BEDC66356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598881B-E007-4AAF-BA50-0AD61821922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87A6DD9E-16A5-46AE-A522-D46D6BEDF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BC464C5F-379B-3120-9DD4-597E6EDF9C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336" y="1576184"/>
            <a:ext cx="3312368" cy="2788920"/>
          </a:xfrm>
        </p:spPr>
        <p:txBody>
          <a:bodyPr anchor="ctr">
            <a:normAutofit/>
          </a:bodyPr>
          <a:lstStyle/>
          <a:p>
            <a:r>
              <a:rPr lang="pt-BR" sz="4800" dirty="0" smtClean="0">
                <a:solidFill>
                  <a:schemeClr val="bg1"/>
                </a:solidFill>
              </a:rPr>
              <a:t>HAS E</a:t>
            </a:r>
            <a:r>
              <a:rPr lang="pt-BR" sz="4000" dirty="0" smtClean="0">
                <a:solidFill>
                  <a:schemeClr val="bg1"/>
                </a:solidFill>
              </a:rPr>
              <a:t>stratificação</a:t>
            </a:r>
            <a:r>
              <a:rPr lang="pt-BR" sz="3600" dirty="0" smtClean="0">
                <a:solidFill>
                  <a:schemeClr val="bg1"/>
                </a:solidFill>
              </a:rPr>
              <a:t> </a:t>
            </a:r>
            <a:r>
              <a:rPr lang="pt-BR" sz="3600" dirty="0">
                <a:solidFill>
                  <a:schemeClr val="bg1"/>
                </a:solidFill>
              </a:rPr>
              <a:t>de risco</a:t>
            </a:r>
            <a:endParaRPr lang="pt-BR" sz="48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0B36AF2E-45C0-BECD-143C-EE83FCB022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808" y="841247"/>
            <a:ext cx="7488832" cy="5120640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95801" y="1556792"/>
            <a:ext cx="7272808" cy="2990081"/>
          </a:xfrm>
          <a:prstGeom prst="rect">
            <a:avLst/>
          </a:prstGeom>
          <a:ln w="50800">
            <a:solidFill>
              <a:srgbClr val="C00000">
                <a:alpha val="95000"/>
              </a:srgbClr>
            </a:solidFill>
          </a:ln>
          <a:effectLst>
            <a:softEdge rad="31750"/>
          </a:effectLst>
        </p:spPr>
      </p:pic>
      <p:sp>
        <p:nvSpPr>
          <p:cNvPr id="4" name="CaixaDeTexto 3"/>
          <p:cNvSpPr txBox="1"/>
          <p:nvPr/>
        </p:nvSpPr>
        <p:spPr>
          <a:xfrm>
            <a:off x="3516851" y="6167576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006999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7E20C1FC-AC4A-84A8-4BE8-0030F735D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188640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HAS – </a:t>
            </a:r>
            <a:r>
              <a:rPr lang="pt-BR" sz="4800" dirty="0" smtClean="0">
                <a:solidFill>
                  <a:schemeClr val="bg1"/>
                </a:solidFill>
              </a:rPr>
              <a:t>Avaliação </a:t>
            </a:r>
            <a:r>
              <a:rPr lang="pt-BR" sz="4800" dirty="0">
                <a:solidFill>
                  <a:schemeClr val="bg1"/>
                </a:solidFill>
              </a:rPr>
              <a:t>de risco adicional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2246304"/>
              </p:ext>
            </p:extLst>
          </p:nvPr>
        </p:nvGraphicFramePr>
        <p:xfrm>
          <a:off x="6464300" y="841375"/>
          <a:ext cx="5086158" cy="27025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08615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DCV, cerebral e renal associadas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Doença cerebrovascular (AVEI, AVEH, AIT)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DCV (AE, AI, IM, RM, IC)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DAOP sintomática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DRC estágio 4 </a:t>
                      </a:r>
                      <a:r>
                        <a:rPr lang="pt-BR" sz="1400" b="1" dirty="0"/>
                        <a:t>(RFG &lt; 30 ml/min; albuminúria &gt; 300 mg/24 horas)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/>
                        <a:t>Retinopatia avançada (hemorragias, exsudatos, papiledema)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575720" y="6175224"/>
            <a:ext cx="813690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SBC. 7ª Diretriz Brasileira de Hipertensão Arterial. Arq Bras Cardiol. 2016; 107(3): 1-83</a:t>
            </a:r>
          </a:p>
        </p:txBody>
      </p:sp>
    </p:spTree>
    <p:extLst>
      <p:ext uri="{BB962C8B-B14F-4D97-AF65-F5344CB8AC3E}">
        <p14:creationId xmlns:p14="http://schemas.microsoft.com/office/powerpoint/2010/main" val="767541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907E470A-25F4-47D0-8FEC-EE9FD606BB3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66220E63-99E1-482A-A0A6-B47EB4BF879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F8610896-EA5E-4BE8-8398-C1AFC0490A2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F44E9794-9C4B-427F-BB50-89D893347D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8618EE54-271A-4FE8-B6B3-D0FCF55A7A0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ECA6F781-4382-4525-9DA8-9D66605F877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209C186B-2883-498E-A176-6B60F8B51B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CaixaDeTexto 3"/>
          <p:cNvSpPr txBox="1"/>
          <p:nvPr/>
        </p:nvSpPr>
        <p:spPr>
          <a:xfrm>
            <a:off x="2488082" y="982857"/>
            <a:ext cx="7488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/>
              <a:t>Metas gerais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226971"/>
              </p:ext>
            </p:extLst>
          </p:nvPr>
        </p:nvGraphicFramePr>
        <p:xfrm>
          <a:off x="2327313" y="1774944"/>
          <a:ext cx="7632848" cy="11125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76064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722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Categoria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Meta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Risco CV baixo/moderado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140/90 mmHg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Risco CV alto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130/80 mmHg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1840010" y="6455465"/>
            <a:ext cx="813690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  <p:sp>
        <p:nvSpPr>
          <p:cNvPr id="7" name="CaixaDeTexto 6"/>
          <p:cNvSpPr txBox="1"/>
          <p:nvPr/>
        </p:nvSpPr>
        <p:spPr>
          <a:xfrm>
            <a:off x="4216274" y="3215105"/>
            <a:ext cx="41764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/>
              <a:t>Metas para idosos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078816"/>
              </p:ext>
            </p:extLst>
          </p:nvPr>
        </p:nvGraphicFramePr>
        <p:xfrm>
          <a:off x="2344066" y="3974792"/>
          <a:ext cx="7632848" cy="11125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76064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722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Condições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Meta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Hígidos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140/80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Frágeis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b="1" dirty="0"/>
                        <a:t>&lt; 150/80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319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63C1F321-BB96-4700-B3CE-1A6156067F4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3FA1AD64-F15F-417D-956C-B2C211FC905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5F3C79B0-E0DE-407E-B550-3FDEB67B00F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A1A2DFA8-F321-4204-9B31-A3713BC6529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D11A6702-433A-3D60-0B05-AC2E76DAE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</a:t>
            </a:r>
            <a:r>
              <a:rPr lang="en-US" sz="4800" kern="1200" dirty="0" err="1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Tratamento</a:t>
            </a:r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não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farmacológico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856843"/>
              </p:ext>
            </p:extLst>
          </p:nvPr>
        </p:nvGraphicFramePr>
        <p:xfrm>
          <a:off x="6236787" y="1310442"/>
          <a:ext cx="5736511" cy="3408040"/>
        </p:xfrm>
        <a:graphic>
          <a:graphicData uri="http://schemas.openxmlformats.org/drawingml/2006/table">
            <a:tbl>
              <a:tblPr firstRow="1" firstCol="1" bandRow="1">
                <a:tableStyleId>{93296810-A885-4BE3-A3E7-6D5BEEA58F35}</a:tableStyleId>
              </a:tblPr>
              <a:tblGrid>
                <a:gridCol w="178073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073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7503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9696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Medida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de PAS/PAD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mmHg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Recomendações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de peso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20%-30% para cada 5% de perda ponderal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IMC &lt; 25 kg/m</a:t>
                      </a:r>
                      <a:r>
                        <a:rPr lang="pt-BR" sz="1600" b="1" baseline="30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 ≤ 65 anos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IMC &lt; 27 kg/m</a:t>
                      </a:r>
                      <a:r>
                        <a:rPr lang="pt-BR" sz="1600" b="1" baseline="30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 &gt; 65 anos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CA &lt; 80 cm (M); &lt; 94 (H)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Dieta</a:t>
                      </a:r>
                      <a:endParaRPr lang="pt-BR" sz="160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6,7/3,5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Adotar dieta DASH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Restrição de sódio</a:t>
                      </a:r>
                      <a:endParaRPr lang="pt-BR" sz="160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2-7/1-3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Sódio diário ≤ 2,0 g/dia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Ou ≤ 5,0 g de NaCl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Restrição de álcool</a:t>
                      </a:r>
                      <a:endParaRPr lang="pt-BR" sz="16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3,3/2,0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chemeClr val="tx1"/>
                          </a:solidFill>
                          <a:effectLst/>
                        </a:rPr>
                        <a:t>Consumo diário de 2 doses (H) e 1 dose (M)</a:t>
                      </a:r>
                      <a:endParaRPr lang="pt-BR" sz="1600" b="1" dirty="0">
                        <a:solidFill>
                          <a:schemeClr val="tx1"/>
                        </a:solidFill>
                        <a:effectLst/>
                        <a:latin typeface="Calibri" panose="020F0502020204030204"/>
                        <a:ea typeface="Calibri" panose="020F0502020204030204"/>
                        <a:cs typeface="Times New Roman" panose="02020603050405020304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809650" y="6206140"/>
            <a:ext cx="79208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00265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9203DE33-2CD4-4CA8-9AF3-37C3B65133B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2"/>
            <a:ext cx="12192000" cy="685799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0AF57B88-1D4C-41FA-A761-EC1DD10C35CB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5400000" flipH="1">
            <a:off x="-1417539" y="1417538"/>
            <a:ext cx="6875818" cy="4040744"/>
          </a:xfrm>
          <a:prstGeom prst="rect">
            <a:avLst/>
          </a:prstGeom>
          <a:gradFill>
            <a:gsLst>
              <a:gs pos="11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D2548F45-5164-4ABB-8212-7F293FDED8D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16200000">
            <a:off x="-159565" y="2659404"/>
            <a:ext cx="4355594" cy="4040742"/>
          </a:xfrm>
          <a:prstGeom prst="rect">
            <a:avLst/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50000"/>
                  <a:alpha val="0"/>
                </a:schemeClr>
              </a:gs>
            </a:gsLst>
            <a:lin ang="11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Um grupo de figuras amarelas e uma figura vermelha no outro lado">
            <a:extLst>
              <a:ext uri="{FF2B5EF4-FFF2-40B4-BE49-F238E27FC236}">
                <a16:creationId xmlns="" xmlns:a16="http://schemas.microsoft.com/office/drawing/2014/main" id="{4685097B-F216-4D06-0E5C-E535A18F98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0783"/>
          <a:stretch/>
        </p:blipFill>
        <p:spPr>
          <a:xfrm>
            <a:off x="4031974" y="-8905"/>
            <a:ext cx="8160026" cy="6875809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="" xmlns:a16="http://schemas.microsoft.com/office/drawing/2014/main" id="{5E81CCFB-7BEF-4186-86FB-D09450B4D02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6097846">
            <a:off x="-747355" y="1201312"/>
            <a:ext cx="4808302" cy="4088666"/>
          </a:xfrm>
          <a:custGeom>
            <a:avLst/>
            <a:gdLst>
              <a:gd name="connsiteX0" fmla="*/ 48844 w 4808302"/>
              <a:gd name="connsiteY0" fmla="*/ 2888671 h 4088666"/>
              <a:gd name="connsiteX1" fmla="*/ 0 w 4808302"/>
              <a:gd name="connsiteY1" fmla="*/ 2404151 h 4088666"/>
              <a:gd name="connsiteX2" fmla="*/ 2404151 w 4808302"/>
              <a:gd name="connsiteY2" fmla="*/ 0 h 4088666"/>
              <a:gd name="connsiteX3" fmla="*/ 4808302 w 4808302"/>
              <a:gd name="connsiteY3" fmla="*/ 2404151 h 4088666"/>
              <a:gd name="connsiteX4" fmla="*/ 4700216 w 4808302"/>
              <a:gd name="connsiteY4" fmla="*/ 3119072 h 4088666"/>
              <a:gd name="connsiteX5" fmla="*/ 4643143 w 4808302"/>
              <a:gd name="connsiteY5" fmla="*/ 3275009 h 4088666"/>
              <a:gd name="connsiteX6" fmla="*/ 690093 w 4808302"/>
              <a:gd name="connsiteY6" fmla="*/ 4088666 h 4088666"/>
              <a:gd name="connsiteX7" fmla="*/ 548991 w 4808302"/>
              <a:gd name="connsiteY7" fmla="*/ 3933414 h 4088666"/>
              <a:gd name="connsiteX8" fmla="*/ 48844 w 4808302"/>
              <a:gd name="connsiteY8" fmla="*/ 2888671 h 408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08302" h="4088666">
                <a:moveTo>
                  <a:pt x="48844" y="2888671"/>
                </a:moveTo>
                <a:cubicBezTo>
                  <a:pt x="16818" y="2732167"/>
                  <a:pt x="0" y="2570123"/>
                  <a:pt x="0" y="2404151"/>
                </a:cubicBezTo>
                <a:cubicBezTo>
                  <a:pt x="0" y="1076375"/>
                  <a:pt x="1076375" y="0"/>
                  <a:pt x="2404151" y="0"/>
                </a:cubicBezTo>
                <a:cubicBezTo>
                  <a:pt x="3731927" y="0"/>
                  <a:pt x="4808302" y="1076375"/>
                  <a:pt x="4808302" y="2404151"/>
                </a:cubicBezTo>
                <a:cubicBezTo>
                  <a:pt x="4808302" y="2653109"/>
                  <a:pt x="4770461" y="2893229"/>
                  <a:pt x="4700216" y="3119072"/>
                </a:cubicBezTo>
                <a:lnTo>
                  <a:pt x="4643143" y="3275009"/>
                </a:lnTo>
                <a:lnTo>
                  <a:pt x="690093" y="4088666"/>
                </a:lnTo>
                <a:lnTo>
                  <a:pt x="548991" y="3933414"/>
                </a:lnTo>
                <a:cubicBezTo>
                  <a:pt x="304015" y="3636572"/>
                  <a:pt x="128908" y="3279932"/>
                  <a:pt x="48844" y="2888671"/>
                </a:cubicBezTo>
                <a:close/>
              </a:path>
            </a:pathLst>
          </a:custGeom>
          <a:gradFill>
            <a:gsLst>
              <a:gs pos="39000">
                <a:schemeClr val="accent1">
                  <a:lumMod val="60000"/>
                  <a:lumOff val="40000"/>
                  <a:alpha val="0"/>
                </a:schemeClr>
              </a:gs>
              <a:gs pos="100000">
                <a:schemeClr val="accent1">
                  <a:lumMod val="75000"/>
                  <a:alpha val="26000"/>
                </a:scheme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400E3A79-A0EE-A124-A251-7A58AB8FED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473" y="2950387"/>
            <a:ext cx="3052293" cy="3531403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r"/>
            <a:r>
              <a:rPr lang="en-US" sz="4000" b="1">
                <a:solidFill>
                  <a:srgbClr val="FFFFFF"/>
                </a:solidFill>
              </a:rPr>
              <a:t>Conflito de interesses</a:t>
            </a:r>
            <a:endParaRPr lang="en-US" sz="4000">
              <a:solidFill>
                <a:srgbClr val="FFFFFF"/>
              </a:solidFill>
            </a:endParaRPr>
          </a:p>
        </p:txBody>
      </p:sp>
      <p:pic>
        <p:nvPicPr>
          <p:cNvPr id="2050" name="Picture 2" descr="Resultado de imagem para sociedade brasileira de cardiologi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6359" y="323815"/>
            <a:ext cx="1944216" cy="1166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73A8C54D-EE4E-5A72-7062-05A5102F085F}"/>
              </a:ext>
            </a:extLst>
          </p:cNvPr>
          <p:cNvSpPr txBox="1"/>
          <p:nvPr/>
        </p:nvSpPr>
        <p:spPr>
          <a:xfrm>
            <a:off x="4727848" y="1700808"/>
            <a:ext cx="60960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Declaro não haver conflito de interesses em relação a nada do que aqui será apresentado</a:t>
            </a:r>
          </a:p>
        </p:txBody>
      </p:sp>
    </p:spTree>
    <p:extLst>
      <p:ext uri="{BB962C8B-B14F-4D97-AF65-F5344CB8AC3E}">
        <p14:creationId xmlns:p14="http://schemas.microsoft.com/office/powerpoint/2010/main" val="296274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63C1F321-BB96-4700-B3CE-1A6156067F4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3FA1AD64-F15F-417D-956C-B2C211FC905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5F3C79B0-E0DE-407E-B550-3FDEB67B00F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A1A2DFA8-F321-4204-9B31-A3713BC6529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0B40AF8D-438E-BBEF-EDE8-D507DAA4FB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</a:t>
            </a:r>
            <a:r>
              <a:rPr lang="en-US" sz="4800" kern="1200" dirty="0" err="1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Tratamento</a:t>
            </a:r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não</a:t>
            </a: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farmacológico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738304"/>
              </p:ext>
            </p:extLst>
          </p:nvPr>
        </p:nvGraphicFramePr>
        <p:xfrm>
          <a:off x="6384849" y="2060848"/>
          <a:ext cx="5184576" cy="171408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86855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1602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43392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Treinamento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Redução PAS/PAD (mmHg)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3920">
                <a:tc>
                  <a:txBody>
                    <a:bodyPr/>
                    <a:lstStyle/>
                    <a:p>
                      <a:r>
                        <a:rPr lang="pt-BR" b="1" dirty="0"/>
                        <a:t>Aeróbico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12,3/6,1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33920">
                <a:tc>
                  <a:txBody>
                    <a:bodyPr/>
                    <a:lstStyle/>
                    <a:p>
                      <a:r>
                        <a:rPr lang="pt-BR" b="1" dirty="0"/>
                        <a:t>Resistido dinâmico (musculação)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5,7/5,2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3567621" y="5980480"/>
            <a:ext cx="799288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425440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nt">
            <a:extLst>
              <a:ext uri="{FF2B5EF4-FFF2-40B4-BE49-F238E27FC236}">
                <a16:creationId xmlns="" xmlns:a16="http://schemas.microsoft.com/office/drawing/2014/main" id="{DF8D6DF5-7A00-4A9D-BD50-E8BCC8F4D30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bg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="" xmlns:a16="http://schemas.microsoft.com/office/drawing/2014/main" id="{DA26D83B-1209-3DBF-B469-35628586F15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1999" cy="1734306"/>
          </a:xfrm>
          <a:prstGeom prst="rect">
            <a:avLst/>
          </a:prstGeom>
          <a:ln>
            <a:noFill/>
          </a:ln>
          <a:effectLst>
            <a:outerShdw blurRad="330200" dist="76200" dir="5460000" sx="90000" sy="90000" algn="t" rotWithShape="0">
              <a:srgbClr val="000000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4ED0CEE-E4AA-6E9C-9229-1FDF66C0F7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90" y="238606"/>
            <a:ext cx="10565046" cy="12192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HAS – </a:t>
            </a:r>
            <a:r>
              <a:rPr lang="en-US" dirty="0" err="1" smtClean="0"/>
              <a:t>Tratamento</a:t>
            </a:r>
            <a:r>
              <a:rPr lang="en-US" dirty="0" smtClean="0"/>
              <a:t> </a:t>
            </a:r>
            <a:r>
              <a:rPr lang="en-US" dirty="0" err="1"/>
              <a:t>medicamentoso</a:t>
            </a:r>
            <a:endParaRPr lang="en-US" dirty="0"/>
          </a:p>
        </p:txBody>
      </p:sp>
      <p:pic>
        <p:nvPicPr>
          <p:cNvPr id="5" name="Picture 4" descr="Comprimidos coloridos empilhados criando um gráfico de barras">
            <a:extLst>
              <a:ext uri="{FF2B5EF4-FFF2-40B4-BE49-F238E27FC236}">
                <a16:creationId xmlns="" xmlns:a16="http://schemas.microsoft.com/office/drawing/2014/main" id="{8F406B98-C453-3EB5-E17E-7BD9149000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662" r="-2" b="-2"/>
          <a:stretch/>
        </p:blipFill>
        <p:spPr>
          <a:xfrm>
            <a:off x="-9466" y="1734306"/>
            <a:ext cx="7580926" cy="5125246"/>
          </a:xfrm>
          <a:prstGeom prst="rect">
            <a:avLst/>
          </a:prstGeom>
          <a:effectLst/>
        </p:spPr>
      </p:pic>
      <p:sp>
        <p:nvSpPr>
          <p:cNvPr id="4" name="CaixaDeTexto 3"/>
          <p:cNvSpPr txBox="1"/>
          <p:nvPr/>
        </p:nvSpPr>
        <p:spPr>
          <a:xfrm>
            <a:off x="7886232" y="2492896"/>
            <a:ext cx="403244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/>
              <a:t>Objetivos</a:t>
            </a:r>
          </a:p>
          <a:p>
            <a:endParaRPr lang="pt-BR" sz="24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/>
              <a:t>Prevenir complicações CV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/>
              <a:t>Reduzir mortalidade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3676478" y="5958530"/>
            <a:ext cx="7848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510823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nt">
            <a:extLst>
              <a:ext uri="{FF2B5EF4-FFF2-40B4-BE49-F238E27FC236}">
                <a16:creationId xmlns="" xmlns:a16="http://schemas.microsoft.com/office/drawing/2014/main" id="{DF8D6DF5-7A00-4A9D-BD50-E8BCC8F4D30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bg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="" xmlns:a16="http://schemas.microsoft.com/office/drawing/2014/main" id="{DA26D83B-1209-3DBF-B469-35628586F15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1999" cy="1734306"/>
          </a:xfrm>
          <a:prstGeom prst="rect">
            <a:avLst/>
          </a:prstGeom>
          <a:ln>
            <a:noFill/>
          </a:ln>
          <a:effectLst>
            <a:outerShdw blurRad="330200" dist="76200" dir="5460000" sx="90000" sy="90000" algn="t" rotWithShape="0">
              <a:srgbClr val="000000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C78B7EF8-E95C-D92C-2065-3C48168E8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90" y="238606"/>
            <a:ext cx="10565046" cy="12192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HAS – </a:t>
            </a:r>
            <a:r>
              <a:rPr lang="en-US" dirty="0" err="1" smtClean="0"/>
              <a:t>Impacto</a:t>
            </a:r>
            <a:r>
              <a:rPr lang="en-US" dirty="0" smtClean="0"/>
              <a:t> </a:t>
            </a:r>
            <a:r>
              <a:rPr lang="en-US" dirty="0"/>
              <a:t>do </a:t>
            </a:r>
            <a:r>
              <a:rPr lang="en-US" dirty="0" err="1"/>
              <a:t>tratamento</a:t>
            </a:r>
            <a:r>
              <a:rPr lang="en-US" dirty="0"/>
              <a:t> </a:t>
            </a:r>
            <a:r>
              <a:rPr lang="en-US" dirty="0" err="1"/>
              <a:t>farmacológico</a:t>
            </a:r>
            <a:endParaRPr lang="en-US" dirty="0"/>
          </a:p>
        </p:txBody>
      </p:sp>
      <p:pic>
        <p:nvPicPr>
          <p:cNvPr id="5" name="Picture 4" descr="Pessoas de mãos dadas">
            <a:extLst>
              <a:ext uri="{FF2B5EF4-FFF2-40B4-BE49-F238E27FC236}">
                <a16:creationId xmlns="" xmlns:a16="http://schemas.microsoft.com/office/drawing/2014/main" id="{ABD4E32C-9541-846E-64AD-4B1108B0868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68" r="2" b="2"/>
          <a:stretch/>
        </p:blipFill>
        <p:spPr>
          <a:xfrm>
            <a:off x="-9466" y="1734306"/>
            <a:ext cx="7580926" cy="5125246"/>
          </a:xfrm>
          <a:prstGeom prst="rect">
            <a:avLst/>
          </a:prstGeom>
          <a:effectLst/>
        </p:spPr>
      </p:pic>
      <p:sp>
        <p:nvSpPr>
          <p:cNvPr id="4" name="CaixaDeTexto 3"/>
          <p:cNvSpPr txBox="1"/>
          <p:nvPr/>
        </p:nvSpPr>
        <p:spPr>
          <a:xfrm>
            <a:off x="7801492" y="1916832"/>
            <a:ext cx="44871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u="sng" dirty="0"/>
              <a:t>Redução de 10 mmHg na PAS e 5 mmHg na PAD 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205458"/>
              </p:ext>
            </p:extLst>
          </p:nvPr>
        </p:nvGraphicFramePr>
        <p:xfrm>
          <a:off x="7874896" y="2756722"/>
          <a:ext cx="4032448" cy="22564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622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162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451291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Evento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Redução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AVE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37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DAC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46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51291">
                <a:tc>
                  <a:txBody>
                    <a:bodyPr/>
                    <a:lstStyle/>
                    <a:p>
                      <a:r>
                        <a:rPr lang="pt-BR" dirty="0"/>
                        <a:t>Mortalidade total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/>
                        <a:t>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CaixaDeTexto 6"/>
          <p:cNvSpPr txBox="1"/>
          <p:nvPr/>
        </p:nvSpPr>
        <p:spPr>
          <a:xfrm>
            <a:off x="5087888" y="6021288"/>
            <a:ext cx="66967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000" dirty="0"/>
              <a:t>Arq Bras Cardiol. 2021; 116 (3): 516-658</a:t>
            </a:r>
          </a:p>
        </p:txBody>
      </p:sp>
    </p:spTree>
    <p:extLst>
      <p:ext uri="{BB962C8B-B14F-4D97-AF65-F5344CB8AC3E}">
        <p14:creationId xmlns:p14="http://schemas.microsoft.com/office/powerpoint/2010/main" val="4212411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="" xmlns:a16="http://schemas.microsoft.com/office/drawing/2014/main" id="{8DF67618-B87B-4195-8E24-3B126F79FF5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="" xmlns:a16="http://schemas.microsoft.com/office/drawing/2014/main" id="{64960379-9FF9-400A-A8A8-F5AB633FD3B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2C491629-AE25-486B-9B22-2CE4EE8F7E4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590EB173-7DC2-4BE8-BC08-19BC09DBD9C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0731E2C9-2CF0-48B4-9CEA-35B2199AF4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1D748538-EA2A-0910-8B91-7D78BF20CA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Tratamento medicamentoso </a:t>
            </a:r>
            <a:r>
              <a:rPr lang="pt-BR" sz="4800" dirty="0" smtClean="0">
                <a:solidFill>
                  <a:schemeClr val="bg1"/>
                </a:solidFill>
              </a:rPr>
              <a:t> Princípios </a:t>
            </a:r>
            <a:r>
              <a:rPr lang="pt-BR" sz="4800" dirty="0">
                <a:solidFill>
                  <a:schemeClr val="bg1"/>
                </a:solidFill>
              </a:rPr>
              <a:t>gerais</a:t>
            </a:r>
          </a:p>
        </p:txBody>
      </p:sp>
      <p:graphicFrame>
        <p:nvGraphicFramePr>
          <p:cNvPr id="5" name="Espaço Reservado para Conteúdo 2">
            <a:extLst>
              <a:ext uri="{FF2B5EF4-FFF2-40B4-BE49-F238E27FC236}">
                <a16:creationId xmlns="" xmlns:a16="http://schemas.microsoft.com/office/drawing/2014/main" id="{0E891B32-C788-BC54-F06A-6824A8055BA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06193627"/>
              </p:ext>
            </p:extLst>
          </p:nvPr>
        </p:nvGraphicFramePr>
        <p:xfrm>
          <a:off x="6525628" y="1196752"/>
          <a:ext cx="4828172" cy="49845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653087" y="520095"/>
            <a:ext cx="4752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/>
              <a:t>Um medicamento para HAS deve: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3295194" y="6175246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649413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="" xmlns:a16="http://schemas.microsoft.com/office/drawing/2014/main" id="{8DF67618-B87B-4195-8E24-3B126F79FF5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="" xmlns:a16="http://schemas.microsoft.com/office/drawing/2014/main" id="{64960379-9FF9-400A-A8A8-F5AB633FD3B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2C491629-AE25-486B-9B22-2CE4EE8F7E4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590EB173-7DC2-4BE8-BC08-19BC09DBD9C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0731E2C9-2CF0-48B4-9CEA-35B2199AF4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E74FC7CB-C965-8B8E-F09D-BED248E154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Anti-hipertensivos disponíveis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89044053"/>
              </p:ext>
            </p:extLst>
          </p:nvPr>
        </p:nvGraphicFramePr>
        <p:xfrm>
          <a:off x="6827367" y="529388"/>
          <a:ext cx="4224694" cy="565196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22469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565196">
                <a:tc>
                  <a:txBody>
                    <a:bodyPr/>
                    <a:lstStyle/>
                    <a:p>
                      <a:r>
                        <a:rPr lang="pt-BR" sz="2500" dirty="0">
                          <a:solidFill>
                            <a:schemeClr val="tx1"/>
                          </a:solidFill>
                        </a:rPr>
                        <a:t>Classes farmacológicas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Diuréticos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IECA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BRA         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 dirty="0">
                          <a:solidFill>
                            <a:srgbClr val="002060"/>
                          </a:solidFill>
                        </a:rPr>
                        <a:t> BCC                     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Betabloqueadores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Agentes de ação central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Alfabloqueadores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Vasodilatadores diretos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565196">
                <a:tc>
                  <a:txBody>
                    <a:bodyPr/>
                    <a:lstStyle/>
                    <a:p>
                      <a:r>
                        <a:rPr lang="pt-BR" sz="2500" b="1">
                          <a:solidFill>
                            <a:srgbClr val="0070C0"/>
                          </a:solidFill>
                        </a:rPr>
                        <a:t> Inibidor direto da renina</a:t>
                      </a:r>
                    </a:p>
                  </a:txBody>
                  <a:tcPr marL="128454" marR="128454" marT="64227" marB="64227"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2968988" y="6350944"/>
            <a:ext cx="813690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217834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907E470A-25F4-47D0-8FEC-EE9FD606BB3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66220E63-99E1-482A-A0A6-B47EB4BF879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F8610896-EA5E-4BE8-8398-C1AFC0490A2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F44E9794-9C4B-427F-BB50-89D893347D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8618EE54-271A-4FE8-B6B3-D0FCF55A7A0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ECA6F781-4382-4525-9DA8-9D66605F877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209C186B-2883-498E-A176-6B60F8B51B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C348B265-A8A2-F781-4674-B20BB1F28D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Anti-hipertensivos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7CD7A4BD-D73D-8F01-477A-3111684EE0F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12302" y="891713"/>
            <a:ext cx="4584882" cy="5160790"/>
          </a:xfrm>
        </p:spPr>
        <p:txBody>
          <a:bodyPr anchor="ctr">
            <a:normAutofit/>
          </a:bodyPr>
          <a:lstStyle/>
          <a:p>
            <a:r>
              <a:rPr lang="pt-BR" sz="3600" b="1" dirty="0">
                <a:solidFill>
                  <a:schemeClr val="bg1"/>
                </a:solidFill>
              </a:rPr>
              <a:t>Diuréticos</a:t>
            </a:r>
            <a:endParaRPr lang="pt-BR" sz="1800" b="1" dirty="0">
              <a:solidFill>
                <a:schemeClr val="bg1"/>
              </a:solidFill>
            </a:endParaRP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Efeito natriurético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Diminuição do volume extracelular (4-6 semanas)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Efeito vasodilatador por redução da RVP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Reduzem PA e mortalidade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Preferência pelos tiazídicos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Diuréticos de alça: Creatinina &gt; 2,0 mg/dl; RFG &lt; 30 ml/min</a:t>
            </a:r>
          </a:p>
          <a:p>
            <a:pPr lvl="1"/>
            <a:r>
              <a:rPr lang="pt-BR" sz="1800" dirty="0">
                <a:solidFill>
                  <a:schemeClr val="bg1"/>
                </a:solidFill>
              </a:rPr>
              <a:t>EA: Fraqueza, cãimbras, disfunção erétil, hipocalemia</a:t>
            </a:r>
          </a:p>
          <a:p>
            <a:pPr lvl="1"/>
            <a:endParaRPr lang="pt-BR" sz="1800" dirty="0">
              <a:solidFill>
                <a:schemeClr val="bg1"/>
              </a:solidFill>
            </a:endParaRPr>
          </a:p>
          <a:p>
            <a:pPr lvl="1"/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Hidroclorotiazida</a:t>
            </a:r>
            <a:r>
              <a:rPr lang="pt-BR" sz="1800" dirty="0">
                <a:solidFill>
                  <a:schemeClr val="bg1"/>
                </a:solidFill>
              </a:rPr>
              <a:t>, clortalidona, indapamida 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3525965" y="5865668"/>
            <a:ext cx="792088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</a:endParaRPr>
          </a:p>
          <a:p>
            <a:pPr algn="r"/>
            <a:endParaRPr lang="pt-BR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04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81F17A62-7FE3-9D44-5CAA-2BD381E8A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AC965DF3-F916-2E3A-C743-503F84A583EF}"/>
              </a:ext>
            </a:extLst>
          </p:cNvPr>
          <p:cNvSpPr txBox="1"/>
          <p:nvPr/>
        </p:nvSpPr>
        <p:spPr>
          <a:xfrm>
            <a:off x="6218159" y="1740672"/>
            <a:ext cx="5109745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IECA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Impedem a transformação de angiotensina I em II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Eficazes no tratamento da IC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Reduzem morbimortalidade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Possíveis efeitos pleiotrópicos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Tosse seca (5%-20%), edema angioneurótico, erupção cutânea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Contraindicação na gravidez e em idade fértil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Captopril, </a:t>
            </a:r>
            <a:r>
              <a:rPr lang="pt-BR" sz="1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Enalapril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lisinopril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ramipril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perindopril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dirty="0" err="1">
                <a:solidFill>
                  <a:schemeClr val="bg1"/>
                </a:solidFill>
              </a:rPr>
              <a:t>trandolapril</a:t>
            </a:r>
            <a:r>
              <a:rPr lang="pt-BR" sz="1800" dirty="0">
                <a:solidFill>
                  <a:schemeClr val="bg1"/>
                </a:solidFill>
              </a:rPr>
              <a:t> 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3737592" y="5876212"/>
            <a:ext cx="777686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b="1" dirty="0">
                <a:solidFill>
                  <a:schemeClr val="bg1"/>
                </a:solidFill>
              </a:rPr>
              <a:t>Arq Bras Cardiol. 2021; 116 (3): 516-658</a:t>
            </a:r>
          </a:p>
          <a:p>
            <a:pPr algn="r"/>
            <a:endParaRPr lang="pt-BR" sz="1100" b="1" dirty="0">
              <a:solidFill>
                <a:schemeClr val="bg1"/>
              </a:solidFill>
            </a:endParaRPr>
          </a:p>
          <a:p>
            <a:pPr algn="r"/>
            <a:endParaRPr lang="pt-BR" sz="11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26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9946DF53-B409-F412-BF22-859E482C2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6B0DBC56-5B3F-0BA4-C4FB-3E4193A8803B}"/>
              </a:ext>
            </a:extLst>
          </p:cNvPr>
          <p:cNvSpPr txBox="1"/>
          <p:nvPr/>
        </p:nvSpPr>
        <p:spPr>
          <a:xfrm>
            <a:off x="5879976" y="1942026"/>
            <a:ext cx="5447928" cy="32008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Antagonizam a ação da angiotensina II por bloqueio dos receptores AT1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Redução de morbimortalidade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Possíveis efeitos pleiotrópicos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Raros efeitos adversos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Contraindicação na gravidez e em idade fértil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Losartana</a:t>
            </a:r>
            <a:r>
              <a:rPr lang="pt-BR" sz="1800" dirty="0">
                <a:solidFill>
                  <a:schemeClr val="bg1"/>
                </a:solidFill>
              </a:rPr>
              <a:t>, candesartana, irbesartana, valsartana, olmesartana, telmisartana 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9459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06B70EC1-1C9E-857A-E79C-86FBEDDCCD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8EB78FE7-D718-1E37-BF43-48B47A4BA28D}"/>
              </a:ext>
            </a:extLst>
          </p:cNvPr>
          <p:cNvSpPr txBox="1"/>
          <p:nvPr/>
        </p:nvSpPr>
        <p:spPr>
          <a:xfrm>
            <a:off x="5951984" y="1942026"/>
            <a:ext cx="5612016" cy="35702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Bloqueadores dos canais de cálcio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Diidropiridínicos e não diidropiridínicos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Redução de morbimortalidade CV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Edema maleolar (20%), cefaleia, tonturas, rubor facial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chemeClr val="accent6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Di-hidropiridínicos</a:t>
            </a:r>
            <a:r>
              <a:rPr lang="pt-BR" sz="18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:</a:t>
            </a:r>
            <a:r>
              <a:rPr lang="pt-BR" sz="1800" dirty="0">
                <a:solidFill>
                  <a:schemeClr val="bg1"/>
                </a:solidFill>
              </a:rPr>
              <a:t>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Amlodipina</a:t>
            </a:r>
            <a:r>
              <a:rPr lang="pt-BR" sz="18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Nifedipina</a:t>
            </a:r>
            <a:r>
              <a:rPr lang="pt-BR" sz="1800" b="1" dirty="0">
                <a:solidFill>
                  <a:schemeClr val="bg1"/>
                </a:solidFill>
              </a:rPr>
              <a:t>,</a:t>
            </a:r>
            <a:r>
              <a:rPr lang="pt-BR" sz="1800" dirty="0">
                <a:solidFill>
                  <a:schemeClr val="bg1"/>
                </a:solidFill>
              </a:rPr>
              <a:t> felodipina, isradipina, nitrendipina, manidipina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chemeClr val="accent6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Não di-hidropiridínicos</a:t>
            </a:r>
            <a:r>
              <a:rPr lang="pt-BR" sz="1800" dirty="0">
                <a:solidFill>
                  <a:schemeClr val="bg1"/>
                </a:solidFill>
              </a:rPr>
              <a:t>: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Verapamil</a:t>
            </a:r>
            <a:r>
              <a:rPr lang="pt-BR" sz="1800" dirty="0">
                <a:solidFill>
                  <a:schemeClr val="bg1"/>
                </a:solidFill>
              </a:rPr>
              <a:t> e diltiazem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F5C7FAFA-D021-A7D9-53E0-F155D4C10891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9559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2E44D718-D641-38C6-BAA4-1B34656FE7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="" xmlns:a16="http://schemas.microsoft.com/office/drawing/2014/main" id="{05E37663-E5BB-9B40-64AC-6111D1E184E8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ABE60EC5-B889-5413-A9C8-1DDBFFD4737D}"/>
              </a:ext>
            </a:extLst>
          </p:cNvPr>
          <p:cNvSpPr txBox="1"/>
          <p:nvPr/>
        </p:nvSpPr>
        <p:spPr>
          <a:xfrm>
            <a:off x="6023992" y="2224101"/>
            <a:ext cx="5447928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Betabloqueadores</a:t>
            </a:r>
            <a:endParaRPr lang="pt-BR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Diminuem o DC e a secreção de renina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Diminuem os níveis de catecolaminas nas sinapses nervosas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Broncoespasmo, bradicardia, distúrbios da condução AV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Propranolol, Atenolol</a:t>
            </a:r>
            <a:r>
              <a:rPr lang="pt-BR" sz="1800" dirty="0">
                <a:solidFill>
                  <a:schemeClr val="bg1"/>
                </a:solidFill>
              </a:rPr>
              <a:t>, </a:t>
            </a:r>
            <a:r>
              <a:rPr lang="pt-BR" sz="1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metoprolol</a:t>
            </a:r>
            <a:r>
              <a:rPr lang="pt-BR" sz="1800" dirty="0">
                <a:solidFill>
                  <a:schemeClr val="bg1"/>
                </a:solidFill>
              </a:rPr>
              <a:t>, bisoprolol, </a:t>
            </a:r>
            <a:r>
              <a:rPr lang="pt-BR" sz="1800" dirty="0" smtClean="0">
                <a:solidFill>
                  <a:schemeClr val="bg1"/>
                </a:solidFill>
              </a:rPr>
              <a:t>c</a:t>
            </a:r>
            <a:r>
              <a:rPr lang="pt-BR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arvedilol</a:t>
            </a:r>
            <a:r>
              <a:rPr lang="pt-BR" sz="1800" b="1" dirty="0">
                <a:solidFill>
                  <a:schemeClr val="bg1"/>
                </a:solidFill>
              </a:rPr>
              <a:t>, </a:t>
            </a:r>
            <a:r>
              <a:rPr lang="pt-BR" sz="1800" dirty="0">
                <a:solidFill>
                  <a:schemeClr val="bg1"/>
                </a:solidFill>
              </a:rPr>
              <a:t>nebivolol  </a:t>
            </a:r>
          </a:p>
        </p:txBody>
      </p:sp>
    </p:spTree>
    <p:extLst>
      <p:ext uri="{BB962C8B-B14F-4D97-AF65-F5344CB8AC3E}">
        <p14:creationId xmlns:p14="http://schemas.microsoft.com/office/powerpoint/2010/main" val="1251906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="" xmlns:a16="http://schemas.microsoft.com/office/drawing/2014/main" id="{9F7D5CDA-D291-4307-BF55-1381FED2963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CAE3CE1-7B6C-00AA-ADE2-DEC75FFC2D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0" y="762001"/>
            <a:ext cx="5334197" cy="1708242"/>
          </a:xfrm>
        </p:spPr>
        <p:txBody>
          <a:bodyPr anchor="ctr">
            <a:normAutofit/>
          </a:bodyPr>
          <a:lstStyle/>
          <a:p>
            <a:r>
              <a:rPr lang="pt-BR" sz="4000" dirty="0"/>
              <a:t>O que é hipertensão arterial?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34E461BA-BC17-BA0D-E326-9C1DD88B9C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0" y="2470244"/>
            <a:ext cx="5334197" cy="3769835"/>
          </a:xfrm>
        </p:spPr>
        <p:txBody>
          <a:bodyPr anchor="ctr">
            <a:normAutofit/>
          </a:bodyPr>
          <a:lstStyle/>
          <a:p>
            <a:pPr algn="just"/>
            <a:r>
              <a:rPr lang="pt-BR" sz="2000" dirty="0"/>
              <a:t>É uma doença crônica não transmissível definida por níveis pressóricos alterados, em que os benefícios do tratamento (não medicamentoso e medicamentoso) superam os riscos. Caracteriza-se por elevação persistente da PA, medida por técnica correta, em pelo menos duas ocasiões diferentes, na ausência de medicação anti-hipertensiva. Quando possível, é aconselhável a validação de tais medidas por meio de avaliação da PA fora do consultório.</a:t>
            </a:r>
          </a:p>
          <a:p>
            <a:pPr algn="just"/>
            <a:endParaRPr lang="pt-BR" sz="2000" dirty="0"/>
          </a:p>
        </p:txBody>
      </p:sp>
      <p:pic>
        <p:nvPicPr>
          <p:cNvPr id="5" name="Picture 4" descr="Comprimidos coloridos empilhados criando um gráfico de barras">
            <a:extLst>
              <a:ext uri="{FF2B5EF4-FFF2-40B4-BE49-F238E27FC236}">
                <a16:creationId xmlns="" xmlns:a16="http://schemas.microsoft.com/office/drawing/2014/main" id="{0214705A-1EF9-3FE4-CCB8-5EDC9340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843" r="13768" b="1"/>
          <a:stretch/>
        </p:blipFill>
        <p:spPr>
          <a:xfrm>
            <a:off x="6857797" y="-10886"/>
            <a:ext cx="5334204" cy="6868886"/>
          </a:xfrm>
          <a:prstGeom prst="rect">
            <a:avLst/>
          </a:prstGeom>
          <a:effectLst>
            <a:outerShdw blurRad="127000" dist="50800" dir="10800000" sx="99000" sy="99000" algn="r" rotWithShape="0">
              <a:prstClr val="black">
                <a:alpha val="40000"/>
              </a:prstClr>
            </a:outerShdw>
          </a:effectLst>
        </p:spPr>
      </p:pic>
      <p:sp>
        <p:nvSpPr>
          <p:cNvPr id="4" name="CaixaDeTexto 3"/>
          <p:cNvSpPr txBox="1"/>
          <p:nvPr/>
        </p:nvSpPr>
        <p:spPr>
          <a:xfrm>
            <a:off x="2351584" y="5877273"/>
            <a:ext cx="77768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endParaRPr lang="pt-BR" sz="1100" dirty="0"/>
          </a:p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2281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5B230304-A292-0ED5-5FE9-24A639BBDC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="" xmlns:a16="http://schemas.microsoft.com/office/drawing/2014/main" id="{236CA79C-A3A6-99B4-0FAD-1ED4CC25DEDB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4E6BD873-6364-B18B-450E-202036A89D7E}"/>
              </a:ext>
            </a:extLst>
          </p:cNvPr>
          <p:cNvSpPr txBox="1"/>
          <p:nvPr/>
        </p:nvSpPr>
        <p:spPr>
          <a:xfrm>
            <a:off x="5807968" y="2064981"/>
            <a:ext cx="5663952" cy="3077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Agentes de ação central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Ação nos receptores alfa-2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atividade simpática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Discreta redução de FC, DC e RVP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EA: Hipotensão ortostática, efeito rebote, sonolência, boca seca, disfunção erétil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Metildopa</a:t>
            </a:r>
            <a:r>
              <a:rPr lang="pt-BR" sz="1800" dirty="0">
                <a:solidFill>
                  <a:srgbClr val="002060"/>
                </a:solidFill>
              </a:rPr>
              <a:t>, </a:t>
            </a: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clonidina</a:t>
            </a:r>
            <a:r>
              <a:rPr lang="pt-BR" sz="1800" dirty="0">
                <a:solidFill>
                  <a:schemeClr val="bg1"/>
                </a:solidFill>
              </a:rPr>
              <a:t>, guanabenzo, monoxidina, rilmenidina</a:t>
            </a:r>
          </a:p>
          <a:p>
            <a:pPr algn="just"/>
            <a:r>
              <a:rPr lang="pt-BR" sz="1800" dirty="0">
                <a:solidFill>
                  <a:schemeClr val="bg1"/>
                </a:solidFill>
              </a:rPr>
              <a:t> </a:t>
            </a:r>
            <a:endParaRPr lang="pt-B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745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5CC1D725-E393-C31C-6342-66FB7EB90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Anti-hipertensivos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="" xmlns:a16="http://schemas.microsoft.com/office/drawing/2014/main" id="{DD0FE3FD-9D43-99F6-6796-2802A81BEC8C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3C92642B-F3DB-4B95-485E-7D4D94672B16}"/>
              </a:ext>
            </a:extLst>
          </p:cNvPr>
          <p:cNvSpPr txBox="1"/>
          <p:nvPr/>
        </p:nvSpPr>
        <p:spPr>
          <a:xfrm>
            <a:off x="6134553" y="2730645"/>
            <a:ext cx="529003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Alfabloqueadores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Antagonistas dos alfa-1 receptores pós-sinápticos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Diminuição da hipertrofia prostática benigna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chemeClr val="bg1"/>
                </a:solidFill>
              </a:rPr>
              <a:t>EA: Hipotensão, incotinência urinária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Doxazocina</a:t>
            </a:r>
            <a:r>
              <a:rPr lang="pt-BR" b="1" dirty="0">
                <a:solidFill>
                  <a:schemeClr val="bg1"/>
                </a:solidFill>
              </a:rPr>
              <a:t>,</a:t>
            </a:r>
            <a:r>
              <a:rPr lang="pt-BR" dirty="0">
                <a:solidFill>
                  <a:schemeClr val="bg1"/>
                </a:solidFill>
              </a:rPr>
              <a:t> prazosina, terazosina</a:t>
            </a:r>
          </a:p>
        </p:txBody>
      </p:sp>
    </p:spTree>
    <p:extLst>
      <p:ext uri="{BB962C8B-B14F-4D97-AF65-F5344CB8AC3E}">
        <p14:creationId xmlns:p14="http://schemas.microsoft.com/office/powerpoint/2010/main" val="184232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AA6C8B5F-8953-CF9C-0F74-F3B5740A2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="" xmlns:a16="http://schemas.microsoft.com/office/drawing/2014/main" id="{0566F96C-2FD7-1896-A709-4976973601AF}"/>
              </a:ext>
            </a:extLst>
          </p:cNvPr>
          <p:cNvSpPr txBox="1"/>
          <p:nvPr/>
        </p:nvSpPr>
        <p:spPr>
          <a:xfrm>
            <a:off x="3287688" y="5877272"/>
            <a:ext cx="8208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 Bras Cardiol. 2021; 116 (3): 516-658</a:t>
            </a: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r"/>
            <a:endParaRPr lang="pt-BR" sz="1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F3699200-F672-3CA8-7AC5-1CA74C667791}"/>
              </a:ext>
            </a:extLst>
          </p:cNvPr>
          <p:cNvSpPr txBox="1"/>
          <p:nvPr/>
        </p:nvSpPr>
        <p:spPr>
          <a:xfrm>
            <a:off x="5951984" y="2542901"/>
            <a:ext cx="5686184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Vasodilatadores diretos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Diminuição da RVP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>
                <a:solidFill>
                  <a:schemeClr val="bg1"/>
                </a:solidFill>
              </a:rPr>
              <a:t> EA: Cefaleia, taquicardia reflexa, síndrome lúpus-like,   anorexia, náuseas, vômitos, diarreia, hirsutismo (minoxidil), retenção hídrica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1800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Hidralazina</a:t>
            </a:r>
            <a:r>
              <a:rPr lang="pt-BR" sz="1800" dirty="0">
                <a:solidFill>
                  <a:schemeClr val="bg1"/>
                </a:solidFill>
              </a:rPr>
              <a:t>, minoxidil</a:t>
            </a:r>
            <a:endParaRPr lang="pt-B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93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96FB0B32-E855-87EF-BE38-78BDDC0E3E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Anti-</a:t>
            </a:r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hipertensivos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="" xmlns:a16="http://schemas.microsoft.com/office/drawing/2014/main" id="{EB57B079-23F3-15CB-8832-E7E8B3CFF8F5}"/>
              </a:ext>
            </a:extLst>
          </p:cNvPr>
          <p:cNvSpPr txBox="1"/>
          <p:nvPr/>
        </p:nvSpPr>
        <p:spPr>
          <a:xfrm>
            <a:off x="6536285" y="6024814"/>
            <a:ext cx="4484536" cy="9521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Arq</a:t>
            </a: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Bras </a:t>
            </a:r>
            <a:r>
              <a:rPr lang="en-US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Cardiol</a:t>
            </a: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2021; 116 (3): 516-658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7FEF73EF-077A-48BD-B4EB-57F3CEC7A38B}"/>
              </a:ext>
            </a:extLst>
          </p:cNvPr>
          <p:cNvSpPr txBox="1"/>
          <p:nvPr/>
        </p:nvSpPr>
        <p:spPr>
          <a:xfrm>
            <a:off x="6583876" y="1630898"/>
            <a:ext cx="502158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Monoterapia?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Terapêutica combinada?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800" b="1" dirty="0">
                <a:latin typeface="Arial Narrow" panose="020B0606020202030204" pitchFamily="34" charset="0"/>
              </a:rPr>
              <a:t>Começa com uma droga, associa, troca?</a:t>
            </a:r>
          </a:p>
          <a:p>
            <a:endParaRPr lang="pt-BR" sz="280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748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8AA4C027-9E6F-3978-EDFB-1C68EE837F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HAS </a:t>
            </a:r>
            <a:r>
              <a:rPr lang="pt-BR" sz="4800" dirty="0" smtClean="0">
                <a:solidFill>
                  <a:schemeClr val="bg1"/>
                </a:solidFill>
              </a:rPr>
              <a:t> Particularidades </a:t>
            </a:r>
            <a:r>
              <a:rPr lang="pt-BR" sz="4800" dirty="0">
                <a:solidFill>
                  <a:schemeClr val="bg1"/>
                </a:solidFill>
              </a:rPr>
              <a:t>das associações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9077A541-F7CF-FED7-458A-15CFCBB04C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Diurético + BB → Aumento de glicemia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IECA + BRA → Não recomendada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dirty="0"/>
              <a:t>IECA + BCC → Talvez menor MM e progressão de DRC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/>
              <a:t>Monoterapia</a:t>
            </a:r>
            <a:r>
              <a:rPr lang="pt-BR" sz="1800" dirty="0"/>
              <a:t>: HAS estágio 1 + RCV baixo; paciente idoso e/ou frágil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800" b="1" dirty="0"/>
              <a:t>Combinação de fármacos</a:t>
            </a:r>
            <a:r>
              <a:rPr lang="pt-BR" sz="1800" dirty="0"/>
              <a:t>: Maioria dos hipertensos; ação em mecanismos fisiopatológicos distintos; redução potencial de EA pelo uso de menor dose de cada um</a:t>
            </a:r>
          </a:p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343472" y="5949281"/>
            <a:ext cx="86409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144566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="" xmlns:a16="http://schemas.microsoft.com/office/drawing/2014/main" id="{74751229-0244-4FBB-BED1-407467F4C95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92F466B6-72C7-BC7B-FD5D-0D7DD5D86A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7101" y="735284"/>
            <a:ext cx="8003355" cy="139048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Combinações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preferenciais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de </a:t>
            </a:r>
            <a:r>
              <a:rPr lang="en-US" sz="5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fármacos</a:t>
            </a:r>
            <a:r>
              <a:rPr lang="en-US" sz="5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</a:p>
        </p:txBody>
      </p:sp>
      <p:pic>
        <p:nvPicPr>
          <p:cNvPr id="7" name="Graphic 6" descr="Medicina">
            <a:extLst>
              <a:ext uri="{FF2B5EF4-FFF2-40B4-BE49-F238E27FC236}">
                <a16:creationId xmlns="" xmlns:a16="http://schemas.microsoft.com/office/drawing/2014/main" id="{56F8CCD6-52DF-7149-72AE-33E1FB3972C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9560" y="836712"/>
            <a:ext cx="1289051" cy="1289051"/>
          </a:xfrm>
          <a:prstGeom prst="rect">
            <a:avLst/>
          </a:prstGeom>
        </p:spPr>
      </p:pic>
      <p:pic>
        <p:nvPicPr>
          <p:cNvPr id="9" name="Graphic 8" descr="Medicina">
            <a:extLst>
              <a:ext uri="{FF2B5EF4-FFF2-40B4-BE49-F238E27FC236}">
                <a16:creationId xmlns="" xmlns:a16="http://schemas.microsoft.com/office/drawing/2014/main" id="{1326CEF6-1B2F-4975-AF38-CD22206664B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PicPr>
        <p:blipFill>
          <a:blip r:embed="rId4">
            <a:alphaModFix amt="1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7815" y="716407"/>
            <a:ext cx="5411343" cy="5411343"/>
          </a:xfrm>
          <a:prstGeom prst="rect">
            <a:avLst/>
          </a:prstGeom>
        </p:spPr>
      </p:pic>
      <p:pic>
        <p:nvPicPr>
          <p:cNvPr id="5122" name="Picture 2" descr="Resultado de imagem para combinaÃ§Ãµes de fÃ¡rmacos hipertensÃ£o arteria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124" y="2198027"/>
            <a:ext cx="5472608" cy="3857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2063552" y="6093297"/>
            <a:ext cx="82089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271622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own Arrow 7">
            <a:extLst>
              <a:ext uri="{FF2B5EF4-FFF2-40B4-BE49-F238E27FC236}">
                <a16:creationId xmlns="" xmlns:a16="http://schemas.microsoft.com/office/drawing/2014/main" id="{D4771268-CB57-404A-9271-370EB28F609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0F04ECA-6006-E410-577D-AAE4FE072E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HAS </a:t>
            </a:r>
            <a:r>
              <a:rPr lang="en-US" sz="3600" kern="1200" dirty="0" smtClean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 smtClean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Fluxograma</a:t>
            </a:r>
            <a:r>
              <a:rPr lang="en-US" sz="3600" kern="1200" dirty="0" smtClean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de </a:t>
            </a:r>
            <a:r>
              <a:rPr lang="en-US" sz="36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tratamento</a:t>
            </a:r>
            <a:endParaRPr lang="en-US" sz="36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4" name="Espaço Reservado para Conteúdo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216526" y="980728"/>
            <a:ext cx="7994357" cy="4896544"/>
          </a:xfrm>
          <a:prstGeom prst="rect">
            <a:avLst/>
          </a:prstGeom>
        </p:spPr>
      </p:pic>
      <p:sp>
        <p:nvSpPr>
          <p:cNvPr id="5" name="CaixaDeTexto 4"/>
          <p:cNvSpPr txBox="1"/>
          <p:nvPr/>
        </p:nvSpPr>
        <p:spPr>
          <a:xfrm>
            <a:off x="2279576" y="6165305"/>
            <a:ext cx="79208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21644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Down Arrow 7">
            <a:extLst>
              <a:ext uri="{FF2B5EF4-FFF2-40B4-BE49-F238E27FC236}">
                <a16:creationId xmlns="" xmlns:a16="http://schemas.microsoft.com/office/drawing/2014/main" id="{D4771268-CB57-404A-9271-370EB28F609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5">
            <a:extLst>
              <a:ext uri="{FF2B5EF4-FFF2-40B4-BE49-F238E27FC236}">
                <a16:creationId xmlns="" xmlns:a16="http://schemas.microsoft.com/office/drawing/2014/main" id="{C8001574-8787-54E0-A58D-D6DE909D96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anchor="ctr">
            <a:normAutofit/>
          </a:bodyPr>
          <a:lstStyle/>
          <a:p>
            <a:pPr algn="ctr"/>
            <a:r>
              <a:rPr lang="pt-BR" sz="3600" dirty="0">
                <a:solidFill>
                  <a:srgbClr val="FFFFFF"/>
                </a:solidFill>
              </a:rPr>
              <a:t>HAS </a:t>
            </a:r>
            <a:r>
              <a:rPr lang="pt-BR" sz="3600" dirty="0" smtClean="0">
                <a:solidFill>
                  <a:srgbClr val="FFFFFF"/>
                </a:solidFill>
              </a:rPr>
              <a:t> </a:t>
            </a:r>
            <a:r>
              <a:rPr lang="pt-BR" sz="3600" dirty="0">
                <a:solidFill>
                  <a:srgbClr val="FFFFFF"/>
                </a:solidFill>
              </a:rPr>
              <a:t>Condições clínicas associadas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747360"/>
              </p:ext>
            </p:extLst>
          </p:nvPr>
        </p:nvGraphicFramePr>
        <p:xfrm>
          <a:off x="4777316" y="974332"/>
          <a:ext cx="6780700" cy="49070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7807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058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>
                          <a:solidFill>
                            <a:schemeClr val="tx1"/>
                          </a:solidFill>
                        </a:rPr>
                        <a:t>DICAS </a:t>
                      </a:r>
                      <a:endParaRPr lang="pt-BR" sz="1800">
                        <a:solidFill>
                          <a:schemeClr val="tx1"/>
                        </a:solidFill>
                      </a:endParaRP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8255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DM:</a:t>
                      </a:r>
                      <a:r>
                        <a:rPr lang="pt-BR" sz="1800"/>
                        <a:t> Associação com HAS em ± 50%. Múltipla terapia. IECA/BRA + BCC e/ou DIU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SM:</a:t>
                      </a:r>
                      <a:r>
                        <a:rPr lang="pt-BR" sz="1800"/>
                        <a:t> Associação com HAS em ± 30%-40%. IECA/BRA e BCC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95926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/>
                        <a:t>DAC:</a:t>
                      </a:r>
                      <a:r>
                        <a:rPr lang="pt-BR" sz="1800"/>
                        <a:t> HAS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 IAM = 25%. Para cada 10 mmHg de queda de PAS: redução de 17% de DAC. IECA/BRA + BB. Cuidado com  a </a:t>
                      </a:r>
                      <a:r>
                        <a:rPr lang="pt-BR" sz="1800" b="1">
                          <a:sym typeface="Wingdings" panose="05000000000000000000" pitchFamily="2" charset="2"/>
                        </a:rPr>
                        <a:t>curva J.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 Evitar PA &lt; 120/70 mmHg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68255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>
                          <a:sym typeface="Wingdings" panose="05000000000000000000" pitchFamily="2" charset="2"/>
                        </a:rPr>
                        <a:t>DRC não dialítica: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IECA/BRA + DIU/BCC. Objetivo: PA &lt; 130/80 mmHg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95926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>
                          <a:sym typeface="Wingdings" panose="05000000000000000000" pitchFamily="2" charset="2"/>
                        </a:rPr>
                        <a:t>DRC dialítica: </a:t>
                      </a:r>
                      <a:r>
                        <a:rPr lang="pt-BR" sz="1800">
                          <a:sym typeface="Wingdings" panose="05000000000000000000" pitchFamily="2" charset="2"/>
                        </a:rPr>
                        <a:t>Múltipla terapia. Hipervolemia e rigidez arterial. Tratamento eficaz em 1/3 dos casos. IECA/BRA/BCC/DIU. Sempre que possível, associar BB. Meta: 140/90-130/80 mmHg. </a:t>
                      </a:r>
                      <a:endParaRPr lang="pt-BR" sz="180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algn="just"/>
                      <a:r>
                        <a:rPr lang="pt-BR" sz="1800" b="1" u="sng" dirty="0">
                          <a:sym typeface="Wingdings" panose="05000000000000000000" pitchFamily="2" charset="2"/>
                        </a:rPr>
                        <a:t>IC:</a:t>
                      </a:r>
                      <a:r>
                        <a:rPr lang="pt-BR" sz="1800" dirty="0">
                          <a:sym typeface="Wingdings" panose="05000000000000000000" pitchFamily="2" charset="2"/>
                        </a:rPr>
                        <a:t> IECA/BRA + BB + antagonista da aldosterona</a:t>
                      </a:r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0584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pt-BR" sz="1800" b="1" u="sng" dirty="0">
                          <a:sym typeface="Wingdings" panose="05000000000000000000" pitchFamily="2" charset="2"/>
                        </a:rPr>
                        <a:t>AVE:</a:t>
                      </a:r>
                      <a:r>
                        <a:rPr lang="pt-BR" sz="1800" dirty="0">
                          <a:sym typeface="Wingdings" panose="05000000000000000000" pitchFamily="2" charset="2"/>
                        </a:rPr>
                        <a:t> IECA/BRA/BCC/DIU. Manter PA &lt; 130/80 mmHg</a:t>
                      </a:r>
                      <a:endParaRPr lang="pt-BR" sz="1800" dirty="0"/>
                    </a:p>
                  </a:txBody>
                  <a:tcPr marL="92237" marR="92237" marT="46118" marB="46118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5015880" y="6093297"/>
            <a:ext cx="50405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74236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own Arrow 7">
            <a:extLst>
              <a:ext uri="{FF2B5EF4-FFF2-40B4-BE49-F238E27FC236}">
                <a16:creationId xmlns="" xmlns:a16="http://schemas.microsoft.com/office/drawing/2014/main" id="{D4771268-CB57-404A-9271-370EB28F609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162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DF4FB32A-CF0A-0FB7-E268-665B1595F3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HAS em situações </a:t>
            </a:r>
            <a:r>
              <a:rPr lang="en-US" sz="36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especiais</a:t>
            </a:r>
            <a:endParaRPr lang="en-US" sz="36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ED025C09-7C6A-7BC2-03A2-19A1E62BD67F}"/>
              </a:ext>
            </a:extLst>
          </p:cNvPr>
          <p:cNvSpPr txBox="1"/>
          <p:nvPr/>
        </p:nvSpPr>
        <p:spPr>
          <a:xfrm>
            <a:off x="4527804" y="2204864"/>
            <a:ext cx="6096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Obesos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Afrodescendentes e miscigenados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Idosos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Crianças e adolescentes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Mulher em idade fértil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Gravidez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800" dirty="0"/>
              <a:t>Lactante </a:t>
            </a:r>
            <a:r>
              <a:rPr lang="pt-BR" b="1" dirty="0">
                <a:solidFill>
                  <a:srgbClr val="C00000"/>
                </a:solidFill>
              </a:rPr>
              <a:t>(</a:t>
            </a:r>
            <a:r>
              <a:rPr lang="pt-BR" b="1" dirty="0" err="1">
                <a:solidFill>
                  <a:srgbClr val="C00000"/>
                </a:solidFill>
              </a:rPr>
              <a:t>prazosina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terazosina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fosinopril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quinapril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telmisartana</a:t>
            </a:r>
            <a:r>
              <a:rPr lang="pt-BR" b="1" dirty="0">
                <a:solidFill>
                  <a:srgbClr val="C00000"/>
                </a:solidFill>
              </a:rPr>
              <a:t>, </a:t>
            </a:r>
            <a:r>
              <a:rPr lang="pt-BR" b="1" dirty="0" err="1">
                <a:solidFill>
                  <a:srgbClr val="C00000"/>
                </a:solidFill>
              </a:rPr>
              <a:t>valsartana</a:t>
            </a:r>
            <a:r>
              <a:rPr lang="pt-BR" b="1" dirty="0">
                <a:solidFill>
                  <a:srgbClr val="C00000"/>
                </a:solidFill>
              </a:rPr>
              <a:t>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1991544" y="6021289"/>
            <a:ext cx="828092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4069583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DCD9C319-51C4-4B3F-AEB3-47BB3616FF6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EBD478FF-9F07-CEA7-3649-70A9E98B44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1933" y="365125"/>
            <a:ext cx="3952071" cy="553031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5200"/>
              <a:t>Possíveis prescrições</a:t>
            </a:r>
          </a:p>
        </p:txBody>
      </p:sp>
      <p:pic>
        <p:nvPicPr>
          <p:cNvPr id="5" name="Picture 4" descr="Caneta colocada na parte superior de uma linha de assinatura">
            <a:extLst>
              <a:ext uri="{FF2B5EF4-FFF2-40B4-BE49-F238E27FC236}">
                <a16:creationId xmlns="" xmlns:a16="http://schemas.microsoft.com/office/drawing/2014/main" id="{3738C938-595D-47B6-5C57-6E6527B59A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0033" r="-1" b="-1"/>
          <a:stretch/>
        </p:blipFill>
        <p:spPr>
          <a:xfrm>
            <a:off x="20" y="10"/>
            <a:ext cx="7188573" cy="6857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7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">
            <a:extLst>
              <a:ext uri="{FF2B5EF4-FFF2-40B4-BE49-F238E27FC236}">
                <a16:creationId xmlns="" xmlns:a16="http://schemas.microsoft.com/office/drawing/2014/main" id="{54F87DBC-E43C-4CE4-A8C5-61E3D68194A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-171400"/>
            <a:ext cx="12188952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A47AAF5E-1692-48C9-98FB-6432BF0BC4F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5F36A26D-E71D-4663-B197-8B7BFA37ADC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8A821CEB-DA96-4952-93B9-81F9C42BAD7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18C8EDE0-D69B-4F65-9AB7-DDE7EAD78EE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546F0982-BF10-4BF6-842A-F631654FFDA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2B313509-2128-42CA-81B6-C9EC23E44C5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1589188C-E06E-4F8A-BDD1-02ADF1408F7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6B4E610F-FCD0-483F-B9F2-6DF2C28FE84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6FBA3A6-9B64-7DE9-C76B-4A865BE258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-459432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Tradução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aixaDeTexto 4"/>
          <p:cNvSpPr txBox="1"/>
          <p:nvPr/>
        </p:nvSpPr>
        <p:spPr>
          <a:xfrm>
            <a:off x="2999656" y="6309321"/>
            <a:ext cx="691276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Fonte: OMS</a:t>
            </a:r>
          </a:p>
        </p:txBody>
      </p:sp>
      <p:sp>
        <p:nvSpPr>
          <p:cNvPr id="22" name="CaixaDeTexto 21"/>
          <p:cNvSpPr txBox="1"/>
          <p:nvPr/>
        </p:nvSpPr>
        <p:spPr>
          <a:xfrm>
            <a:off x="2656284" y="3212976"/>
            <a:ext cx="6896100" cy="460375"/>
          </a:xfrm>
          <a:prstGeom prst="rect">
            <a:avLst/>
          </a:prstGeom>
          <a:noFill/>
          <a:ln w="317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r>
              <a:rPr lang="pt-BR" sz="2400" b="1" dirty="0" smtClean="0"/>
              <a:t>   É a doença que mais mata e incapacita no mundo</a:t>
            </a:r>
            <a:endParaRPr lang="pt-BR" sz="2400" b="1" dirty="0"/>
          </a:p>
        </p:txBody>
      </p:sp>
    </p:spTree>
    <p:extLst>
      <p:ext uri="{BB962C8B-B14F-4D97-AF65-F5344CB8AC3E}">
        <p14:creationId xmlns:p14="http://schemas.microsoft.com/office/powerpoint/2010/main" val="2574224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8631D340-EFD0-88CE-677A-A013798DE8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000" dirty="0">
                <a:solidFill>
                  <a:schemeClr val="bg1"/>
                </a:solidFill>
              </a:rPr>
              <a:t>Homem, negro, 45 anos, baixo risco CV, PA = 150/90 mmHg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F53261B8-5F13-26DC-B1C9-98243E5F5E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6762462" y="2070224"/>
            <a:ext cx="3888432" cy="397031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pt-BR" b="1" dirty="0"/>
              <a:t>Hidroclorotiazida –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ctr"/>
            <a:r>
              <a:rPr lang="pt-BR" b="1" dirty="0"/>
              <a:t>OU</a:t>
            </a:r>
          </a:p>
          <a:p>
            <a:endParaRPr lang="pt-BR" dirty="0"/>
          </a:p>
          <a:p>
            <a:pPr marL="342900" indent="-342900">
              <a:buAutoNum type="arabicPeriod"/>
            </a:pPr>
            <a:r>
              <a:rPr lang="pt-BR" b="1" dirty="0"/>
              <a:t>Amlodipina – 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DE08F1A5-D75B-A1E1-FCC3-C81C9E89C0D3}"/>
              </a:ext>
            </a:extLst>
          </p:cNvPr>
          <p:cNvSpPr txBox="1"/>
          <p:nvPr/>
        </p:nvSpPr>
        <p:spPr>
          <a:xfrm>
            <a:off x="6693052" y="941110"/>
            <a:ext cx="336064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/>
              <a:t>Monoterapia?</a:t>
            </a:r>
          </a:p>
        </p:txBody>
      </p:sp>
    </p:spTree>
    <p:extLst>
      <p:ext uri="{BB962C8B-B14F-4D97-AF65-F5344CB8AC3E}">
        <p14:creationId xmlns:p14="http://schemas.microsoft.com/office/powerpoint/2010/main" val="1659185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EC72EE38-D67D-432E-185D-6D3065EF4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Autofit/>
          </a:bodyPr>
          <a:lstStyle/>
          <a:p>
            <a:r>
              <a:rPr lang="pt-BR" sz="3200" dirty="0">
                <a:solidFill>
                  <a:schemeClr val="bg1"/>
                </a:solidFill>
              </a:rPr>
              <a:t>Jovem, branca, 22 anos, ansiosa, queixando-se de palpitações frequentes, ECG: taquicardia sinusal, ESSV, FC = 110 bpm, PA = 145/95 mmHg</a:t>
            </a:r>
            <a:br>
              <a:rPr lang="pt-BR" sz="3200" dirty="0">
                <a:solidFill>
                  <a:schemeClr val="bg1"/>
                </a:solidFill>
              </a:rPr>
            </a:b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6F8EF21F-4EF7-7B70-0EFC-B2DD291E04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6700846" y="1670103"/>
            <a:ext cx="4104456" cy="286232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pt-BR" b="1" dirty="0"/>
              <a:t>Há um componente adrenérgico?</a:t>
            </a:r>
          </a:p>
          <a:p>
            <a:endParaRPr lang="pt-BR" dirty="0"/>
          </a:p>
          <a:p>
            <a:pPr marL="342900" indent="-342900">
              <a:buAutoNum type="arabicPeriod"/>
            </a:pPr>
            <a:r>
              <a:rPr lang="pt-BR" b="1" dirty="0"/>
              <a:t>Atenolol – 50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endParaRPr lang="pt-BR" dirty="0"/>
          </a:p>
          <a:p>
            <a:pPr marL="342900" indent="-342900">
              <a:buAutoNum type="arabicPeriod"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5472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3A8A799-3C36-53BD-114A-8ED3971979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800" dirty="0">
                <a:solidFill>
                  <a:schemeClr val="bg1"/>
                </a:solidFill>
              </a:rPr>
              <a:t>Mulher, 35 anos, baixo risco CV, PA = 130/80 mmHg, usando anticoncepcional oral e losartana, 50 mg/dia para controle da HAS </a:t>
            </a:r>
            <a:br>
              <a:rPr lang="pt-BR" sz="2800" dirty="0">
                <a:solidFill>
                  <a:schemeClr val="bg1"/>
                </a:solidFill>
              </a:rPr>
            </a:br>
            <a:endParaRPr lang="pt-BR" sz="28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A9918FB1-B633-4BCB-018E-A5FDB07F05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6737851" y="3248142"/>
            <a:ext cx="4484536" cy="230832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pt-BR" dirty="0"/>
          </a:p>
          <a:p>
            <a:endParaRPr lang="pt-BR" dirty="0"/>
          </a:p>
          <a:p>
            <a:r>
              <a:rPr lang="pt-BR" b="1" dirty="0"/>
              <a:t>1. Hidroclorotiazida –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6" name="CaixaDeTexto 5">
            <a:extLst>
              <a:ext uri="{FF2B5EF4-FFF2-40B4-BE49-F238E27FC236}">
                <a16:creationId xmlns="" xmlns:a16="http://schemas.microsoft.com/office/drawing/2014/main" id="{2B77D9C7-0EB3-2F2A-AB4B-CCFBB80F9A3D}"/>
              </a:ext>
            </a:extLst>
          </p:cNvPr>
          <p:cNvSpPr txBox="1"/>
          <p:nvPr/>
        </p:nvSpPr>
        <p:spPr>
          <a:xfrm>
            <a:off x="6735720" y="771392"/>
            <a:ext cx="4635490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Suspender ACO!!</a:t>
            </a:r>
          </a:p>
          <a:p>
            <a:endParaRPr lang="pt-BR" sz="2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pt-BR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 se necessário um medicamento anti-hipertensivo?</a:t>
            </a:r>
          </a:p>
        </p:txBody>
      </p:sp>
    </p:spTree>
    <p:extLst>
      <p:ext uri="{BB962C8B-B14F-4D97-AF65-F5344CB8AC3E}">
        <p14:creationId xmlns:p14="http://schemas.microsoft.com/office/powerpoint/2010/main" val="3117827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90BA77C-E29F-2A53-3C93-E2C61D284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3600" dirty="0">
                <a:solidFill>
                  <a:schemeClr val="bg1"/>
                </a:solidFill>
              </a:rPr>
              <a:t>Homem, 65 anos, negro, com HAS + DM + DLP + obesidade, PA = 200/120 mmHg</a:t>
            </a:r>
            <a:br>
              <a:rPr lang="pt-BR" sz="3600" dirty="0">
                <a:solidFill>
                  <a:schemeClr val="bg1"/>
                </a:solidFill>
              </a:rPr>
            </a:br>
            <a:endParaRPr lang="pt-BR" sz="3600" dirty="0">
              <a:solidFill>
                <a:schemeClr val="bg1"/>
              </a:solidFill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74AE5FEB-3FCC-BA68-BB9F-FD6E7284A0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6499131" y="1443841"/>
            <a:ext cx="4914694" cy="313932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endParaRPr lang="pt-BR" b="1" dirty="0"/>
          </a:p>
          <a:p>
            <a:pPr marL="342900" indent="-342900">
              <a:buAutoNum type="arabicPeriod"/>
            </a:pPr>
            <a:r>
              <a:rPr lang="pt-BR" b="1" dirty="0"/>
              <a:t>Hidroclorotiazida 25 mg</a:t>
            </a:r>
          </a:p>
          <a:p>
            <a:r>
              <a:rPr lang="pt-BR" dirty="0"/>
              <a:t>Tomar 1 cp pela manhã</a:t>
            </a:r>
          </a:p>
          <a:p>
            <a:r>
              <a:rPr lang="pt-BR" b="1" dirty="0"/>
              <a:t>2</a:t>
            </a:r>
            <a:r>
              <a:rPr lang="pt-BR" dirty="0"/>
              <a:t>.    </a:t>
            </a:r>
            <a:r>
              <a:rPr lang="pt-BR" b="1" dirty="0"/>
              <a:t>Losartana 50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3</a:t>
            </a:r>
            <a:r>
              <a:rPr lang="pt-BR" dirty="0"/>
              <a:t>.    </a:t>
            </a:r>
            <a:r>
              <a:rPr lang="pt-BR" b="1" dirty="0"/>
              <a:t>Amlodipina 5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4.    Espironolactona 25 mg</a:t>
            </a:r>
          </a:p>
          <a:p>
            <a:r>
              <a:rPr lang="pt-BR" dirty="0"/>
              <a:t>Tomar 1 cp pela manhã</a:t>
            </a:r>
          </a:p>
          <a:p>
            <a:endParaRPr lang="pt-BR" dirty="0"/>
          </a:p>
          <a:p>
            <a:pPr algn="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11064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133F61E9-7FBB-EDB9-010D-E5C432D870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Homem, diabético, 55 anos, alto risco CV, PA = 170/110 mmHg, DRC, RFG = 20 ml/min; K = 4,7 mEq/l</a:t>
            </a:r>
            <a:b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pt-BR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516113E5-4CE5-73DA-5066-41A85ED1F6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 dirty="0">
              <a:solidFill>
                <a:schemeClr val="tx2"/>
              </a:solidFill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="" xmlns:a16="http://schemas.microsoft.com/office/drawing/2014/main" id="{F86D1F17-C1E6-7CD0-215F-E9F5AC94B76B}"/>
              </a:ext>
            </a:extLst>
          </p:cNvPr>
          <p:cNvSpPr txBox="1"/>
          <p:nvPr/>
        </p:nvSpPr>
        <p:spPr>
          <a:xfrm>
            <a:off x="6842731" y="2604519"/>
            <a:ext cx="4162833" cy="230832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buAutoNum type="arabicPeriod"/>
            </a:pPr>
            <a:r>
              <a:rPr lang="pt-BR" b="1" dirty="0"/>
              <a:t>Enalapril – 20 mg (Hidralazina + dinitrato de isossorbida)</a:t>
            </a:r>
          </a:p>
          <a:p>
            <a:r>
              <a:rPr lang="pt-BR" dirty="0"/>
              <a:t>Tomar 1 cp de 12/12 horas</a:t>
            </a:r>
          </a:p>
          <a:p>
            <a:r>
              <a:rPr lang="pt-BR" b="1" dirty="0"/>
              <a:t>2.   Amlodipina – 5 mg</a:t>
            </a:r>
          </a:p>
          <a:p>
            <a:r>
              <a:rPr lang="pt-BR" dirty="0"/>
              <a:t>Tomar 1 cp de 12/12 horas</a:t>
            </a:r>
          </a:p>
          <a:p>
            <a:r>
              <a:rPr lang="pt-BR" dirty="0"/>
              <a:t>3.   </a:t>
            </a:r>
            <a:r>
              <a:rPr lang="pt-BR" b="1" dirty="0"/>
              <a:t>Furosemida – 40mg</a:t>
            </a:r>
          </a:p>
          <a:p>
            <a:r>
              <a:rPr lang="pt-BR" dirty="0"/>
              <a:t>Tomar 1 cp pela manhã </a:t>
            </a:r>
          </a:p>
          <a:p>
            <a:endParaRPr lang="pt-BR" dirty="0"/>
          </a:p>
        </p:txBody>
      </p:sp>
      <p:sp>
        <p:nvSpPr>
          <p:cNvPr id="11" name="CaixaDeTexto 10">
            <a:extLst>
              <a:ext uri="{FF2B5EF4-FFF2-40B4-BE49-F238E27FC236}">
                <a16:creationId xmlns="" xmlns:a16="http://schemas.microsoft.com/office/drawing/2014/main" id="{A7E13B82-4EFB-0565-2745-BB649F93347A}"/>
              </a:ext>
            </a:extLst>
          </p:cNvPr>
          <p:cNvSpPr txBox="1"/>
          <p:nvPr/>
        </p:nvSpPr>
        <p:spPr>
          <a:xfrm>
            <a:off x="6751770" y="1093469"/>
            <a:ext cx="503286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3200" b="1" dirty="0"/>
              <a:t>Monoterapia? Terapia dupla ou tripla?</a:t>
            </a:r>
          </a:p>
        </p:txBody>
      </p:sp>
    </p:spTree>
    <p:extLst>
      <p:ext uri="{BB962C8B-B14F-4D97-AF65-F5344CB8AC3E}">
        <p14:creationId xmlns:p14="http://schemas.microsoft.com/office/powerpoint/2010/main" val="1853379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D37C922F-FF8E-F038-D167-45F3876D60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Mulher, branca, 55 anos, menopausa há 5 anos, diabética, obesa grau 2, função renal preservada, PA = 160/100 mmHg</a:t>
            </a:r>
            <a:b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pt-BR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02241A63-674E-DEFA-03CF-0376D42C80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5DB75EA7-73A1-89AE-BC82-1936CC705F2A}"/>
              </a:ext>
            </a:extLst>
          </p:cNvPr>
          <p:cNvSpPr txBox="1"/>
          <p:nvPr/>
        </p:nvSpPr>
        <p:spPr>
          <a:xfrm>
            <a:off x="7359083" y="1159101"/>
            <a:ext cx="356389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2800" b="1" dirty="0"/>
              <a:t>Monoterapia? </a:t>
            </a:r>
          </a:p>
          <a:p>
            <a:pPr algn="just"/>
            <a:r>
              <a:rPr lang="pt-BR" sz="2800" b="1" dirty="0"/>
              <a:t>Dupla terapia?</a:t>
            </a:r>
          </a:p>
        </p:txBody>
      </p:sp>
      <p:sp>
        <p:nvSpPr>
          <p:cNvPr id="6" name="Retângulo 5">
            <a:extLst>
              <a:ext uri="{FF2B5EF4-FFF2-40B4-BE49-F238E27FC236}">
                <a16:creationId xmlns="" xmlns:a16="http://schemas.microsoft.com/office/drawing/2014/main" id="{2DB0D8DD-DE44-579F-D9A8-F40D531C899E}"/>
              </a:ext>
            </a:extLst>
          </p:cNvPr>
          <p:cNvSpPr/>
          <p:nvPr/>
        </p:nvSpPr>
        <p:spPr>
          <a:xfrm>
            <a:off x="6946144" y="2277653"/>
            <a:ext cx="3672408" cy="341632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 algn="just">
              <a:buAutoNum type="arabicPeriod"/>
            </a:pPr>
            <a:r>
              <a:rPr lang="pt-BR" b="1" dirty="0"/>
              <a:t>Losartana 50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ctr"/>
            <a:r>
              <a:rPr lang="pt-BR" b="1" dirty="0"/>
              <a:t>OU</a:t>
            </a:r>
          </a:p>
          <a:p>
            <a:pPr algn="just"/>
            <a:endParaRPr lang="pt-BR" dirty="0"/>
          </a:p>
          <a:p>
            <a:pPr algn="just"/>
            <a:r>
              <a:rPr lang="pt-BR" b="1" dirty="0"/>
              <a:t>2.    Hidroclorotiazida – 25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ctr"/>
            <a:r>
              <a:rPr lang="pt-BR" b="1" dirty="0"/>
              <a:t>OU</a:t>
            </a:r>
          </a:p>
          <a:p>
            <a:pPr algn="just"/>
            <a:endParaRPr lang="pt-BR" b="1" dirty="0"/>
          </a:p>
          <a:p>
            <a:pPr algn="just"/>
            <a:r>
              <a:rPr lang="pt-BR" b="1" dirty="0"/>
              <a:t>2.    Amlodipina – 5 mg</a:t>
            </a:r>
          </a:p>
          <a:p>
            <a:pPr algn="just"/>
            <a:r>
              <a:rPr lang="pt-BR" dirty="0"/>
              <a:t>Tomar 1 cp pela manhã</a:t>
            </a:r>
          </a:p>
          <a:p>
            <a:pPr algn="just"/>
            <a:endParaRPr lang="pt-BR" dirty="0"/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59904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="" xmlns:a16="http://schemas.microsoft.com/office/drawing/2014/main" id="{C7D023E4-8DE1-436E-9847-ED6A4B4B04F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7264A61-6AE3-4DC0-A455-5EDC604E394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="" xmlns:a16="http://schemas.microsoft.com/office/drawing/2014/main" id="{2F23900D-D5D0-4EE8-80F4-D25038DE24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="" xmlns:a16="http://schemas.microsoft.com/office/drawing/2014/main" id="{C55310DE-258B-4134-9DA8-DC4C2D0EBE7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D691EE10-D5F3-48FA-BE55-F24A0BE59EF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="" xmlns:a16="http://schemas.microsoft.com/office/drawing/2014/main" id="{7EF3BBC7-022F-4CD5-BE8E-BD8206C4B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="" xmlns:a16="http://schemas.microsoft.com/office/drawing/2014/main" id="{A877CB3E-FE2B-43A7-A987-F921A924948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FC228E89-09CA-78AF-2E7B-0A9C5C8C3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515507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Conclusões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="" xmlns:a16="http://schemas.microsoft.com/office/drawing/2014/main" id="{8BB4AC0D-8792-60E3-6A1C-A63278BED402}"/>
              </a:ext>
            </a:extLst>
          </p:cNvPr>
          <p:cNvSpPr txBox="1"/>
          <p:nvPr/>
        </p:nvSpPr>
        <p:spPr>
          <a:xfrm>
            <a:off x="4730430" y="904354"/>
            <a:ext cx="6096000" cy="48936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A  hipertensão é a doença crônica mais prevalente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É a principal causa de morte e incapacidade no mundo (OMS)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 tratamento reduz significativamente eventos CV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 principal problema é a baixa adesão</a:t>
            </a:r>
          </a:p>
          <a:p>
            <a:pPr eaLnBrk="0" hangingPunct="0">
              <a:defRPr/>
            </a:pPr>
            <a:endParaRPr lang="pt-BR" altLang="pt-BR" sz="2400" b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rbel" panose="020B0503020204020204" pitchFamily="34" charset="0"/>
            </a:endParaRPr>
          </a:p>
          <a:p>
            <a:pPr marL="342900" indent="-342900" eaLnBrk="0" hangingPunct="0">
              <a:buFont typeface="Arial" panose="020B0604020202020204" pitchFamily="34" charset="0"/>
              <a:buChar char="•"/>
              <a:defRPr/>
            </a:pPr>
            <a:r>
              <a:rPr lang="pt-BR" alt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rbel" panose="020B0503020204020204" pitchFamily="34" charset="0"/>
              </a:rPr>
              <a:t>Os fármacos são efetivos com poucos eventos adversos</a:t>
            </a:r>
          </a:p>
        </p:txBody>
      </p:sp>
    </p:spTree>
    <p:extLst>
      <p:ext uri="{BB962C8B-B14F-4D97-AF65-F5344CB8AC3E}">
        <p14:creationId xmlns:p14="http://schemas.microsoft.com/office/powerpoint/2010/main" val="1607797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987F9B89-BB0B-4FDE-BF27-E8357EDAD03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CaixaDeTexto 5"/>
          <p:cNvSpPr txBox="1"/>
          <p:nvPr/>
        </p:nvSpPr>
        <p:spPr>
          <a:xfrm>
            <a:off x="838200" y="2695873"/>
            <a:ext cx="10537826" cy="954107"/>
          </a:xfrm>
          <a:prstGeom prst="rect">
            <a:avLst/>
          </a:prstGeom>
        </p:spPr>
        <p:txBody>
          <a:bodyPr vert="horz" wrap="square" lIns="91440" tIns="45720" rIns="91440" bIns="45720" rtlCol="0" anchor="b">
            <a:normAutofit/>
          </a:bodyPr>
          <a:lstStyle/>
          <a:p>
            <a:pPr algn="ctr" defTabSz="914400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5600" b="1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HAS – consequências</a:t>
            </a:r>
          </a:p>
        </p:txBody>
      </p:sp>
      <p:pic>
        <p:nvPicPr>
          <p:cNvPr id="4" name="Picture 2" descr="FEB50266"/>
          <p:cNvPicPr>
            <a:picLocks noChangeAspect="1" noChangeArrowheads="1"/>
          </p:cNvPicPr>
          <p:nvPr/>
        </p:nvPicPr>
        <p:blipFill>
          <a:blip r:embed="rId2" cstate="print"/>
          <a:srcRect t="26695" r="1" b="28854"/>
          <a:stretch/>
        </p:blipFill>
        <p:spPr bwMode="auto">
          <a:xfrm>
            <a:off x="7" y="-3"/>
            <a:ext cx="6000749" cy="2180602"/>
          </a:xfrm>
          <a:custGeom>
            <a:avLst/>
            <a:gdLst/>
            <a:ahLst/>
            <a:cxnLst/>
            <a:rect l="l" t="t" r="r" b="b"/>
            <a:pathLst>
              <a:path w="6000749" h="2180602">
                <a:moveTo>
                  <a:pt x="0" y="0"/>
                </a:moveTo>
                <a:lnTo>
                  <a:pt x="6000749" y="0"/>
                </a:lnTo>
                <a:lnTo>
                  <a:pt x="6000749" y="1817452"/>
                </a:lnTo>
                <a:lnTo>
                  <a:pt x="5980686" y="1817518"/>
                </a:lnTo>
                <a:cubicBezTo>
                  <a:pt x="5936335" y="1820765"/>
                  <a:pt x="5892433" y="1826513"/>
                  <a:pt x="5848802" y="1832962"/>
                </a:cubicBezTo>
                <a:cubicBezTo>
                  <a:pt x="5791110" y="1841560"/>
                  <a:pt x="5731975" y="1846794"/>
                  <a:pt x="5674647" y="1855580"/>
                </a:cubicBezTo>
                <a:cubicBezTo>
                  <a:pt x="5631737" y="1862309"/>
                  <a:pt x="5588831" y="1870348"/>
                  <a:pt x="5549529" y="1881188"/>
                </a:cubicBezTo>
                <a:cubicBezTo>
                  <a:pt x="5492552" y="1897079"/>
                  <a:pt x="5442799" y="1921005"/>
                  <a:pt x="5370320" y="1914649"/>
                </a:cubicBezTo>
                <a:cubicBezTo>
                  <a:pt x="5306495" y="1909042"/>
                  <a:pt x="5248806" y="1920817"/>
                  <a:pt x="5190391" y="1932032"/>
                </a:cubicBezTo>
                <a:cubicBezTo>
                  <a:pt x="5147481" y="1940257"/>
                  <a:pt x="5104579" y="1948670"/>
                  <a:pt x="5060224" y="1953904"/>
                </a:cubicBezTo>
                <a:cubicBezTo>
                  <a:pt x="5007578" y="1960072"/>
                  <a:pt x="4948083" y="1957454"/>
                  <a:pt x="4901206" y="1968858"/>
                </a:cubicBezTo>
                <a:cubicBezTo>
                  <a:pt x="4852168" y="1980822"/>
                  <a:pt x="4811428" y="1972783"/>
                  <a:pt x="4767795" y="1969418"/>
                </a:cubicBezTo>
                <a:cubicBezTo>
                  <a:pt x="4698205" y="1964184"/>
                  <a:pt x="4628970" y="1954464"/>
                  <a:pt x="4558660" y="1966802"/>
                </a:cubicBezTo>
                <a:cubicBezTo>
                  <a:pt x="4473205" y="1981756"/>
                  <a:pt x="4388468" y="1997831"/>
                  <a:pt x="4302653" y="2012037"/>
                </a:cubicBezTo>
                <a:cubicBezTo>
                  <a:pt x="4269476" y="2017459"/>
                  <a:pt x="4233785" y="2019702"/>
                  <a:pt x="4199166" y="2022132"/>
                </a:cubicBezTo>
                <a:cubicBezTo>
                  <a:pt x="4166357" y="2024189"/>
                  <a:pt x="4127055" y="2018955"/>
                  <a:pt x="4101809" y="2026805"/>
                </a:cubicBezTo>
                <a:cubicBezTo>
                  <a:pt x="4036905" y="2046993"/>
                  <a:pt x="3970203" y="2056899"/>
                  <a:pt x="3895199" y="2056899"/>
                </a:cubicBezTo>
                <a:cubicBezTo>
                  <a:pt x="3867072" y="2056899"/>
                  <a:pt x="3839668" y="2065312"/>
                  <a:pt x="3811186" y="2066808"/>
                </a:cubicBezTo>
                <a:cubicBezTo>
                  <a:pt x="3772239" y="2068676"/>
                  <a:pt x="3727528" y="2073724"/>
                  <a:pt x="3693636" y="2066619"/>
                </a:cubicBezTo>
                <a:cubicBezTo>
                  <a:pt x="3613949" y="2049797"/>
                  <a:pt x="3549409" y="2063817"/>
                  <a:pt x="3479814" y="2080453"/>
                </a:cubicBezTo>
                <a:cubicBezTo>
                  <a:pt x="3411303" y="2096903"/>
                  <a:pt x="3339188" y="2109986"/>
                  <a:pt x="3266353" y="2120829"/>
                </a:cubicBezTo>
                <a:cubicBezTo>
                  <a:pt x="3238949" y="2124754"/>
                  <a:pt x="3206140" y="2118211"/>
                  <a:pt x="3175847" y="2116904"/>
                </a:cubicBezTo>
                <a:cubicBezTo>
                  <a:pt x="3165028" y="2116529"/>
                  <a:pt x="3153130" y="2115968"/>
                  <a:pt x="3143397" y="2117838"/>
                </a:cubicBezTo>
                <a:cubicBezTo>
                  <a:pt x="3049288" y="2135783"/>
                  <a:pt x="2953732" y="2149428"/>
                  <a:pt x="2851692" y="2140083"/>
                </a:cubicBezTo>
                <a:cubicBezTo>
                  <a:pt x="2842318" y="2139147"/>
                  <a:pt x="2831859" y="2141204"/>
                  <a:pt x="2822482" y="2142513"/>
                </a:cubicBezTo>
                <a:cubicBezTo>
                  <a:pt x="2776688" y="2149242"/>
                  <a:pt x="2731976" y="2159896"/>
                  <a:pt x="2685467" y="2162326"/>
                </a:cubicBezTo>
                <a:cubicBezTo>
                  <a:pt x="2570801" y="2168307"/>
                  <a:pt x="2455420" y="2170739"/>
                  <a:pt x="2340028" y="2174664"/>
                </a:cubicBezTo>
                <a:cubicBezTo>
                  <a:pt x="2332817" y="2174850"/>
                  <a:pt x="2325246" y="2174850"/>
                  <a:pt x="2318757" y="2176159"/>
                </a:cubicBezTo>
                <a:cubicBezTo>
                  <a:pt x="2276207" y="2184198"/>
                  <a:pt x="2239070" y="2181580"/>
                  <a:pt x="2203009" y="2166253"/>
                </a:cubicBezTo>
                <a:cubicBezTo>
                  <a:pt x="2187144" y="2159523"/>
                  <a:pt x="2165509" y="2155971"/>
                  <a:pt x="2145680" y="2152233"/>
                </a:cubicBezTo>
                <a:cubicBezTo>
                  <a:pt x="2116471" y="2146624"/>
                  <a:pt x="2086546" y="2141204"/>
                  <a:pt x="2056257" y="2137652"/>
                </a:cubicBezTo>
                <a:cubicBezTo>
                  <a:pt x="2026328" y="2134288"/>
                  <a:pt x="1994238" y="2129615"/>
                  <a:pt x="1965392" y="2132231"/>
                </a:cubicBezTo>
                <a:cubicBezTo>
                  <a:pt x="1913469" y="2136904"/>
                  <a:pt x="1864067" y="2147372"/>
                  <a:pt x="1812867" y="2154289"/>
                </a:cubicBezTo>
                <a:cubicBezTo>
                  <a:pt x="1795199" y="2156719"/>
                  <a:pt x="1775726" y="2156344"/>
                  <a:pt x="1757340" y="2156533"/>
                </a:cubicBezTo>
                <a:cubicBezTo>
                  <a:pt x="1715149" y="2157092"/>
                  <a:pt x="1671880" y="2151672"/>
                  <a:pt x="1633661" y="2167187"/>
                </a:cubicBezTo>
                <a:cubicBezTo>
                  <a:pt x="1598326" y="2181766"/>
                  <a:pt x="1562625" y="2177468"/>
                  <a:pt x="1525488" y="2166439"/>
                </a:cubicBezTo>
                <a:cubicBezTo>
                  <a:pt x="1498803" y="2158587"/>
                  <a:pt x="1468519" y="2152419"/>
                  <a:pt x="1438590" y="2149428"/>
                </a:cubicBezTo>
                <a:cubicBezTo>
                  <a:pt x="1397482" y="2145317"/>
                  <a:pt x="1356738" y="2143633"/>
                  <a:pt x="1312386" y="2146065"/>
                </a:cubicBezTo>
                <a:cubicBezTo>
                  <a:pt x="1281015" y="2147747"/>
                  <a:pt x="1255413" y="2148494"/>
                  <a:pt x="1230894" y="2158401"/>
                </a:cubicBezTo>
                <a:cubicBezTo>
                  <a:pt x="1226930" y="2159896"/>
                  <a:pt x="1219719" y="2160271"/>
                  <a:pt x="1214309" y="2160083"/>
                </a:cubicBezTo>
                <a:cubicBezTo>
                  <a:pt x="1143277" y="2156905"/>
                  <a:pt x="1072963" y="2158587"/>
                  <a:pt x="1001207" y="2160832"/>
                </a:cubicBezTo>
                <a:cubicBezTo>
                  <a:pt x="909986" y="2163821"/>
                  <a:pt x="814067" y="2155037"/>
                  <a:pt x="735104" y="2123634"/>
                </a:cubicBezTo>
                <a:cubicBezTo>
                  <a:pt x="723565" y="2118959"/>
                  <a:pt x="706257" y="2116904"/>
                  <a:pt x="691111" y="2115782"/>
                </a:cubicBezTo>
                <a:cubicBezTo>
                  <a:pt x="619719" y="2110923"/>
                  <a:pt x="547963" y="2107557"/>
                  <a:pt x="476567" y="2102136"/>
                </a:cubicBezTo>
                <a:cubicBezTo>
                  <a:pt x="437625" y="2099146"/>
                  <a:pt x="396881" y="2096528"/>
                  <a:pt x="361546" y="2088303"/>
                </a:cubicBezTo>
                <a:cubicBezTo>
                  <a:pt x="326934" y="2080267"/>
                  <a:pt x="299163" y="2070733"/>
                  <a:pt x="278611" y="2087555"/>
                </a:cubicBezTo>
                <a:cubicBezTo>
                  <a:pt x="241838" y="2078583"/>
                  <a:pt x="209740" y="2071106"/>
                  <a:pt x="178377" y="2063069"/>
                </a:cubicBezTo>
                <a:cubicBezTo>
                  <a:pt x="166834" y="2060079"/>
                  <a:pt x="157098" y="2055217"/>
                  <a:pt x="145559" y="2052413"/>
                </a:cubicBezTo>
                <a:cubicBezTo>
                  <a:pt x="133298" y="2049422"/>
                  <a:pt x="119598" y="2047554"/>
                  <a:pt x="106258" y="2046059"/>
                </a:cubicBezTo>
                <a:lnTo>
                  <a:pt x="0" y="2034015"/>
                </a:lnTo>
                <a:close/>
              </a:path>
            </a:pathLst>
          </a:custGeom>
          <a:noFill/>
        </p:spPr>
      </p:pic>
      <p:pic>
        <p:nvPicPr>
          <p:cNvPr id="5" name="Picture 5" descr="DIALISE"/>
          <p:cNvPicPr>
            <a:picLocks noChangeAspect="1" noChangeArrowheads="1"/>
          </p:cNvPicPr>
          <p:nvPr/>
        </p:nvPicPr>
        <p:blipFill>
          <a:blip r:embed="rId3" cstate="print"/>
          <a:srcRect t="21252" r="1" b="37250"/>
          <a:stretch/>
        </p:blipFill>
        <p:spPr bwMode="auto">
          <a:xfrm>
            <a:off x="6191243" y="4"/>
            <a:ext cx="6000750" cy="1867659"/>
          </a:xfrm>
          <a:custGeom>
            <a:avLst/>
            <a:gdLst/>
            <a:ahLst/>
            <a:cxnLst/>
            <a:rect l="l" t="t" r="r" b="b"/>
            <a:pathLst>
              <a:path w="6000750" h="1867659">
                <a:moveTo>
                  <a:pt x="0" y="0"/>
                </a:moveTo>
                <a:lnTo>
                  <a:pt x="6000750" y="0"/>
                </a:lnTo>
                <a:lnTo>
                  <a:pt x="6000750" y="1804153"/>
                </a:lnTo>
                <a:lnTo>
                  <a:pt x="5979548" y="1802679"/>
                </a:lnTo>
                <a:cubicBezTo>
                  <a:pt x="5935197" y="1800063"/>
                  <a:pt x="5890485" y="1798568"/>
                  <a:pt x="5846133" y="1795950"/>
                </a:cubicBezTo>
                <a:cubicBezTo>
                  <a:pt x="5775100" y="1791652"/>
                  <a:pt x="5704427" y="1786791"/>
                  <a:pt x="5633754" y="1782305"/>
                </a:cubicBezTo>
                <a:cubicBezTo>
                  <a:pt x="5604189" y="1780623"/>
                  <a:pt x="5573177" y="1775950"/>
                  <a:pt x="5545414" y="1778753"/>
                </a:cubicBezTo>
                <a:cubicBezTo>
                  <a:pt x="5475460" y="1785857"/>
                  <a:pt x="5406589" y="1783800"/>
                  <a:pt x="5336999" y="1778941"/>
                </a:cubicBezTo>
                <a:cubicBezTo>
                  <a:pt x="5313202" y="1777257"/>
                  <a:pt x="5287601" y="1777632"/>
                  <a:pt x="5264524" y="1780809"/>
                </a:cubicBezTo>
                <a:cubicBezTo>
                  <a:pt x="5217287" y="1787166"/>
                  <a:pt x="5171497" y="1796138"/>
                  <a:pt x="5124979" y="1803988"/>
                </a:cubicBezTo>
                <a:cubicBezTo>
                  <a:pt x="5119930" y="1804922"/>
                  <a:pt x="5113801" y="1805111"/>
                  <a:pt x="5108395" y="1805670"/>
                </a:cubicBezTo>
                <a:cubicBezTo>
                  <a:pt x="5077743" y="1808849"/>
                  <a:pt x="5047458" y="1812027"/>
                  <a:pt x="5016806" y="1814831"/>
                </a:cubicBezTo>
                <a:cubicBezTo>
                  <a:pt x="5000222" y="1816326"/>
                  <a:pt x="4983274" y="1816513"/>
                  <a:pt x="4966685" y="1817822"/>
                </a:cubicBezTo>
                <a:cubicBezTo>
                  <a:pt x="4902505" y="1823056"/>
                  <a:pt x="4831831" y="1814270"/>
                  <a:pt x="4776301" y="1836887"/>
                </a:cubicBezTo>
                <a:cubicBezTo>
                  <a:pt x="4740243" y="1851469"/>
                  <a:pt x="4705268" y="1848103"/>
                  <a:pt x="4666689" y="1845860"/>
                </a:cubicBezTo>
                <a:cubicBezTo>
                  <a:pt x="4637480" y="1844178"/>
                  <a:pt x="4607551" y="1844739"/>
                  <a:pt x="4577985" y="1844551"/>
                </a:cubicBezTo>
                <a:cubicBezTo>
                  <a:pt x="4526062" y="1843992"/>
                  <a:pt x="4474139" y="1843803"/>
                  <a:pt x="4422216" y="1842869"/>
                </a:cubicBezTo>
                <a:cubicBezTo>
                  <a:pt x="4405628" y="1842496"/>
                  <a:pt x="4388683" y="1837821"/>
                  <a:pt x="4372455" y="1838569"/>
                </a:cubicBezTo>
                <a:cubicBezTo>
                  <a:pt x="4297455" y="1842121"/>
                  <a:pt x="4222455" y="1847730"/>
                  <a:pt x="4147455" y="1850907"/>
                </a:cubicBezTo>
                <a:cubicBezTo>
                  <a:pt x="4104909" y="1852776"/>
                  <a:pt x="4061276" y="1849225"/>
                  <a:pt x="4019089" y="1851841"/>
                </a:cubicBezTo>
                <a:cubicBezTo>
                  <a:pt x="3970414" y="1854832"/>
                  <a:pt x="3922818" y="1862496"/>
                  <a:pt x="3874499" y="1867170"/>
                </a:cubicBezTo>
                <a:cubicBezTo>
                  <a:pt x="3861159" y="1868477"/>
                  <a:pt x="3846376" y="1866796"/>
                  <a:pt x="3832312" y="1866423"/>
                </a:cubicBezTo>
                <a:cubicBezTo>
                  <a:pt x="3816447" y="1866048"/>
                  <a:pt x="3800941" y="1865300"/>
                  <a:pt x="3785076" y="1865114"/>
                </a:cubicBezTo>
                <a:cubicBezTo>
                  <a:pt x="3736757" y="1864739"/>
                  <a:pt x="3688441" y="1865300"/>
                  <a:pt x="3640122" y="1863991"/>
                </a:cubicBezTo>
                <a:cubicBezTo>
                  <a:pt x="3610557" y="1863243"/>
                  <a:pt x="3579549" y="1855580"/>
                  <a:pt x="3552141" y="1858384"/>
                </a:cubicBezTo>
                <a:cubicBezTo>
                  <a:pt x="3496255" y="1863805"/>
                  <a:pt x="3440365" y="1851655"/>
                  <a:pt x="3384478" y="1861748"/>
                </a:cubicBezTo>
                <a:cubicBezTo>
                  <a:pt x="3367166" y="1864739"/>
                  <a:pt x="3343370" y="1857262"/>
                  <a:pt x="3322455" y="1856889"/>
                </a:cubicBezTo>
                <a:cubicBezTo>
                  <a:pt x="3270172" y="1855955"/>
                  <a:pt x="3217890" y="1856141"/>
                  <a:pt x="3165607" y="1856328"/>
                </a:cubicBezTo>
                <a:cubicBezTo>
                  <a:pt x="3118730" y="1856514"/>
                  <a:pt x="3070051" y="1853898"/>
                  <a:pt x="3024980" y="1859132"/>
                </a:cubicBezTo>
                <a:cubicBezTo>
                  <a:pt x="2977744" y="1864739"/>
                  <a:pt x="2935197" y="1863991"/>
                  <a:pt x="2889403" y="1857637"/>
                </a:cubicBezTo>
                <a:cubicBezTo>
                  <a:pt x="2858032" y="1853337"/>
                  <a:pt x="2824859" y="1852776"/>
                  <a:pt x="2792409" y="1851469"/>
                </a:cubicBezTo>
                <a:cubicBezTo>
                  <a:pt x="2757434" y="1849973"/>
                  <a:pt x="2718851" y="1853898"/>
                  <a:pt x="2687120" y="1847730"/>
                </a:cubicBezTo>
                <a:cubicBezTo>
                  <a:pt x="2592647" y="1829410"/>
                  <a:pt x="2495653" y="1825485"/>
                  <a:pt x="2396857" y="1825485"/>
                </a:cubicBezTo>
                <a:cubicBezTo>
                  <a:pt x="2378826" y="1825485"/>
                  <a:pt x="2360436" y="1828101"/>
                  <a:pt x="2343132" y="1830906"/>
                </a:cubicBezTo>
                <a:cubicBezTo>
                  <a:pt x="2242167" y="1847730"/>
                  <a:pt x="2140846" y="1846235"/>
                  <a:pt x="2038082" y="1835953"/>
                </a:cubicBezTo>
                <a:cubicBezTo>
                  <a:pt x="2016807" y="1833710"/>
                  <a:pt x="1993011" y="1833335"/>
                  <a:pt x="1971736" y="1835578"/>
                </a:cubicBezTo>
                <a:cubicBezTo>
                  <a:pt x="1911878" y="1842121"/>
                  <a:pt x="1853827" y="1852964"/>
                  <a:pt x="1793609" y="1857637"/>
                </a:cubicBezTo>
                <a:cubicBezTo>
                  <a:pt x="1694094" y="1865300"/>
                  <a:pt x="1607915" y="1839505"/>
                  <a:pt x="1518852" y="1822681"/>
                </a:cubicBezTo>
                <a:cubicBezTo>
                  <a:pt x="1434115" y="1806793"/>
                  <a:pt x="1362000" y="1770903"/>
                  <a:pt x="1261757" y="1778941"/>
                </a:cubicBezTo>
                <a:cubicBezTo>
                  <a:pt x="1251665" y="1779689"/>
                  <a:pt x="1240486" y="1774641"/>
                  <a:pt x="1229307" y="1773332"/>
                </a:cubicBezTo>
                <a:cubicBezTo>
                  <a:pt x="1198659" y="1769780"/>
                  <a:pt x="1168011" y="1765482"/>
                  <a:pt x="1137000" y="1763799"/>
                </a:cubicBezTo>
                <a:cubicBezTo>
                  <a:pt x="1099140" y="1761555"/>
                  <a:pt x="1060557" y="1762303"/>
                  <a:pt x="1022698" y="1760435"/>
                </a:cubicBezTo>
                <a:cubicBezTo>
                  <a:pt x="974019" y="1758192"/>
                  <a:pt x="926063" y="1752210"/>
                  <a:pt x="877744" y="1752210"/>
                </a:cubicBezTo>
                <a:cubicBezTo>
                  <a:pt x="838802" y="1752210"/>
                  <a:pt x="800219" y="1759126"/>
                  <a:pt x="761640" y="1762492"/>
                </a:cubicBezTo>
                <a:cubicBezTo>
                  <a:pt x="707192" y="1767164"/>
                  <a:pt x="647335" y="1765855"/>
                  <a:pt x="599379" y="1777819"/>
                </a:cubicBezTo>
                <a:cubicBezTo>
                  <a:pt x="548179" y="1790530"/>
                  <a:pt x="499500" y="1796325"/>
                  <a:pt x="446494" y="1792400"/>
                </a:cubicBezTo>
                <a:cubicBezTo>
                  <a:pt x="428827" y="1791091"/>
                  <a:pt x="406110" y="1783239"/>
                  <a:pt x="398179" y="1775203"/>
                </a:cubicBezTo>
                <a:cubicBezTo>
                  <a:pt x="380508" y="1757258"/>
                  <a:pt x="356352" y="1754078"/>
                  <a:pt x="323538" y="1760248"/>
                </a:cubicBezTo>
                <a:cubicBezTo>
                  <a:pt x="295052" y="1765482"/>
                  <a:pt x="260077" y="1768098"/>
                  <a:pt x="240608" y="1778193"/>
                </a:cubicBezTo>
                <a:cubicBezTo>
                  <a:pt x="185437" y="1806793"/>
                  <a:pt x="115123" y="1807727"/>
                  <a:pt x="46616" y="1815390"/>
                </a:cubicBezTo>
                <a:lnTo>
                  <a:pt x="0" y="1816030"/>
                </a:lnTo>
                <a:close/>
              </a:path>
            </a:pathLst>
          </a:custGeom>
          <a:noFill/>
        </p:spPr>
      </p:pic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974AA512-0626-46EA-9229-571D9AF0833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1752210"/>
            <a:ext cx="12192000" cy="858278"/>
          </a:xfrm>
          <a:custGeom>
            <a:avLst/>
            <a:gdLst>
              <a:gd name="connsiteX0" fmla="*/ 7068995 w 12192000"/>
              <a:gd name="connsiteY0" fmla="*/ 0 h 858278"/>
              <a:gd name="connsiteX1" fmla="*/ 7213949 w 12192000"/>
              <a:gd name="connsiteY1" fmla="*/ 8225 h 858278"/>
              <a:gd name="connsiteX2" fmla="*/ 7328251 w 12192000"/>
              <a:gd name="connsiteY2" fmla="*/ 11589 h 858278"/>
              <a:gd name="connsiteX3" fmla="*/ 7420557 w 12192000"/>
              <a:gd name="connsiteY3" fmla="*/ 21122 h 858278"/>
              <a:gd name="connsiteX4" fmla="*/ 7453008 w 12192000"/>
              <a:gd name="connsiteY4" fmla="*/ 26731 h 858278"/>
              <a:gd name="connsiteX5" fmla="*/ 7710103 w 12192000"/>
              <a:gd name="connsiteY5" fmla="*/ 70471 h 858278"/>
              <a:gd name="connsiteX6" fmla="*/ 7984860 w 12192000"/>
              <a:gd name="connsiteY6" fmla="*/ 105427 h 858278"/>
              <a:gd name="connsiteX7" fmla="*/ 8162987 w 12192000"/>
              <a:gd name="connsiteY7" fmla="*/ 83368 h 858278"/>
              <a:gd name="connsiteX8" fmla="*/ 8229332 w 12192000"/>
              <a:gd name="connsiteY8" fmla="*/ 83743 h 858278"/>
              <a:gd name="connsiteX9" fmla="*/ 8534382 w 12192000"/>
              <a:gd name="connsiteY9" fmla="*/ 78696 h 858278"/>
              <a:gd name="connsiteX10" fmla="*/ 8588107 w 12192000"/>
              <a:gd name="connsiteY10" fmla="*/ 73275 h 858278"/>
              <a:gd name="connsiteX11" fmla="*/ 8878370 w 12192000"/>
              <a:gd name="connsiteY11" fmla="*/ 95520 h 858278"/>
              <a:gd name="connsiteX12" fmla="*/ 8983659 w 12192000"/>
              <a:gd name="connsiteY12" fmla="*/ 99259 h 858278"/>
              <a:gd name="connsiteX13" fmla="*/ 9080653 w 12192000"/>
              <a:gd name="connsiteY13" fmla="*/ 105427 h 858278"/>
              <a:gd name="connsiteX14" fmla="*/ 9216230 w 12192000"/>
              <a:gd name="connsiteY14" fmla="*/ 106922 h 858278"/>
              <a:gd name="connsiteX15" fmla="*/ 9356857 w 12192000"/>
              <a:gd name="connsiteY15" fmla="*/ 104118 h 858278"/>
              <a:gd name="connsiteX16" fmla="*/ 9513705 w 12192000"/>
              <a:gd name="connsiteY16" fmla="*/ 104679 h 858278"/>
              <a:gd name="connsiteX17" fmla="*/ 9575728 w 12192000"/>
              <a:gd name="connsiteY17" fmla="*/ 109538 h 858278"/>
              <a:gd name="connsiteX18" fmla="*/ 9743391 w 12192000"/>
              <a:gd name="connsiteY18" fmla="*/ 106174 h 858278"/>
              <a:gd name="connsiteX19" fmla="*/ 9831372 w 12192000"/>
              <a:gd name="connsiteY19" fmla="*/ 111781 h 858278"/>
              <a:gd name="connsiteX20" fmla="*/ 9976326 w 12192000"/>
              <a:gd name="connsiteY20" fmla="*/ 112904 h 858278"/>
              <a:gd name="connsiteX21" fmla="*/ 10023562 w 12192000"/>
              <a:gd name="connsiteY21" fmla="*/ 114213 h 858278"/>
              <a:gd name="connsiteX22" fmla="*/ 10065749 w 12192000"/>
              <a:gd name="connsiteY22" fmla="*/ 114960 h 858278"/>
              <a:gd name="connsiteX23" fmla="*/ 10210339 w 12192000"/>
              <a:gd name="connsiteY23" fmla="*/ 99631 h 858278"/>
              <a:gd name="connsiteX24" fmla="*/ 10338705 w 12192000"/>
              <a:gd name="connsiteY24" fmla="*/ 98697 h 858278"/>
              <a:gd name="connsiteX25" fmla="*/ 10563705 w 12192000"/>
              <a:gd name="connsiteY25" fmla="*/ 86359 h 858278"/>
              <a:gd name="connsiteX26" fmla="*/ 10613466 w 12192000"/>
              <a:gd name="connsiteY26" fmla="*/ 90659 h 858278"/>
              <a:gd name="connsiteX27" fmla="*/ 10769235 w 12192000"/>
              <a:gd name="connsiteY27" fmla="*/ 92341 h 858278"/>
              <a:gd name="connsiteX28" fmla="*/ 10857939 w 12192000"/>
              <a:gd name="connsiteY28" fmla="*/ 93650 h 858278"/>
              <a:gd name="connsiteX29" fmla="*/ 10967551 w 12192000"/>
              <a:gd name="connsiteY29" fmla="*/ 84677 h 858278"/>
              <a:gd name="connsiteX30" fmla="*/ 11157935 w 12192000"/>
              <a:gd name="connsiteY30" fmla="*/ 65612 h 858278"/>
              <a:gd name="connsiteX31" fmla="*/ 11208056 w 12192000"/>
              <a:gd name="connsiteY31" fmla="*/ 62621 h 858278"/>
              <a:gd name="connsiteX32" fmla="*/ 11299645 w 12192000"/>
              <a:gd name="connsiteY32" fmla="*/ 53460 h 858278"/>
              <a:gd name="connsiteX33" fmla="*/ 11316229 w 12192000"/>
              <a:gd name="connsiteY33" fmla="*/ 51778 h 858278"/>
              <a:gd name="connsiteX34" fmla="*/ 11455774 w 12192000"/>
              <a:gd name="connsiteY34" fmla="*/ 28599 h 858278"/>
              <a:gd name="connsiteX35" fmla="*/ 11528249 w 12192000"/>
              <a:gd name="connsiteY35" fmla="*/ 26731 h 858278"/>
              <a:gd name="connsiteX36" fmla="*/ 11736664 w 12192000"/>
              <a:gd name="connsiteY36" fmla="*/ 26543 h 858278"/>
              <a:gd name="connsiteX37" fmla="*/ 11825004 w 12192000"/>
              <a:gd name="connsiteY37" fmla="*/ 30095 h 858278"/>
              <a:gd name="connsiteX38" fmla="*/ 12037383 w 12192000"/>
              <a:gd name="connsiteY38" fmla="*/ 43740 h 858278"/>
              <a:gd name="connsiteX39" fmla="*/ 12170798 w 12192000"/>
              <a:gd name="connsiteY39" fmla="*/ 50469 h 858278"/>
              <a:gd name="connsiteX40" fmla="*/ 12192000 w 12192000"/>
              <a:gd name="connsiteY40" fmla="*/ 51944 h 858278"/>
              <a:gd name="connsiteX41" fmla="*/ 12192000 w 12192000"/>
              <a:gd name="connsiteY41" fmla="*/ 200794 h 858278"/>
              <a:gd name="connsiteX42" fmla="*/ 12145556 w 12192000"/>
              <a:gd name="connsiteY42" fmla="*/ 203937 h 858278"/>
              <a:gd name="connsiteX43" fmla="*/ 12007095 w 12192000"/>
              <a:gd name="connsiteY43" fmla="*/ 241882 h 858278"/>
              <a:gd name="connsiteX44" fmla="*/ 11918395 w 12192000"/>
              <a:gd name="connsiteY44" fmla="*/ 243752 h 858278"/>
              <a:gd name="connsiteX45" fmla="*/ 11762625 w 12192000"/>
              <a:gd name="connsiteY45" fmla="*/ 188608 h 858278"/>
              <a:gd name="connsiteX46" fmla="*/ 11699883 w 12192000"/>
              <a:gd name="connsiteY46" fmla="*/ 182254 h 858278"/>
              <a:gd name="connsiteX47" fmla="*/ 11591351 w 12192000"/>
              <a:gd name="connsiteY47" fmla="*/ 178702 h 858278"/>
              <a:gd name="connsiteX48" fmla="*/ 11492554 w 12192000"/>
              <a:gd name="connsiteY48" fmla="*/ 196272 h 858278"/>
              <a:gd name="connsiteX49" fmla="*/ 11259979 w 12192000"/>
              <a:gd name="connsiteY49" fmla="*/ 283006 h 858278"/>
              <a:gd name="connsiteX50" fmla="*/ 11221397 w 12192000"/>
              <a:gd name="connsiteY50" fmla="*/ 291605 h 858278"/>
              <a:gd name="connsiteX51" fmla="*/ 11153249 w 12192000"/>
              <a:gd name="connsiteY51" fmla="*/ 297401 h 858278"/>
              <a:gd name="connsiteX52" fmla="*/ 10884980 w 12192000"/>
              <a:gd name="connsiteY52" fmla="*/ 367310 h 858278"/>
              <a:gd name="connsiteX53" fmla="*/ 10826205 w 12192000"/>
              <a:gd name="connsiteY53" fmla="*/ 366749 h 858278"/>
              <a:gd name="connsiteX54" fmla="*/ 10729570 w 12192000"/>
              <a:gd name="connsiteY54" fmla="*/ 360767 h 858278"/>
              <a:gd name="connsiteX55" fmla="*/ 10625364 w 12192000"/>
              <a:gd name="connsiteY55" fmla="*/ 372171 h 858278"/>
              <a:gd name="connsiteX56" fmla="*/ 10549282 w 12192000"/>
              <a:gd name="connsiteY56" fmla="*/ 380208 h 858278"/>
              <a:gd name="connsiteX57" fmla="*/ 10336184 w 12192000"/>
              <a:gd name="connsiteY57" fmla="*/ 356656 h 858278"/>
              <a:gd name="connsiteX58" fmla="*/ 10158780 w 12192000"/>
              <a:gd name="connsiteY58" fmla="*/ 333477 h 858278"/>
              <a:gd name="connsiteX59" fmla="*/ 10134261 w 12192000"/>
              <a:gd name="connsiteY59" fmla="*/ 336654 h 858278"/>
              <a:gd name="connsiteX60" fmla="*/ 9898441 w 12192000"/>
              <a:gd name="connsiteY60" fmla="*/ 355722 h 858278"/>
              <a:gd name="connsiteX61" fmla="*/ 9795318 w 12192000"/>
              <a:gd name="connsiteY61" fmla="*/ 381703 h 858278"/>
              <a:gd name="connsiteX62" fmla="*/ 9653613 w 12192000"/>
              <a:gd name="connsiteY62" fmla="*/ 404695 h 858278"/>
              <a:gd name="connsiteX63" fmla="*/ 9496038 w 12192000"/>
              <a:gd name="connsiteY63" fmla="*/ 432174 h 858278"/>
              <a:gd name="connsiteX64" fmla="*/ 9380293 w 12192000"/>
              <a:gd name="connsiteY64" fmla="*/ 445446 h 858278"/>
              <a:gd name="connsiteX65" fmla="*/ 9209742 w 12192000"/>
              <a:gd name="connsiteY65" fmla="*/ 435726 h 858278"/>
              <a:gd name="connsiteX66" fmla="*/ 9174763 w 12192000"/>
              <a:gd name="connsiteY66" fmla="*/ 427874 h 858278"/>
              <a:gd name="connsiteX67" fmla="*/ 8839428 w 12192000"/>
              <a:gd name="connsiteY67" fmla="*/ 368992 h 858278"/>
              <a:gd name="connsiteX68" fmla="*/ 8615871 w 12192000"/>
              <a:gd name="connsiteY68" fmla="*/ 368244 h 858278"/>
              <a:gd name="connsiteX69" fmla="*/ 8541590 w 12192000"/>
              <a:gd name="connsiteY69" fmla="*/ 377030 h 858278"/>
              <a:gd name="connsiteX70" fmla="*/ 8406013 w 12192000"/>
              <a:gd name="connsiteY70" fmla="*/ 416097 h 858278"/>
              <a:gd name="connsiteX71" fmla="*/ 8346160 w 12192000"/>
              <a:gd name="connsiteY71" fmla="*/ 421706 h 858278"/>
              <a:gd name="connsiteX72" fmla="*/ 8240152 w 12192000"/>
              <a:gd name="connsiteY72" fmla="*/ 425445 h 858278"/>
              <a:gd name="connsiteX73" fmla="*/ 8010102 w 12192000"/>
              <a:gd name="connsiteY73" fmla="*/ 421706 h 858278"/>
              <a:gd name="connsiteX74" fmla="*/ 7710103 w 12192000"/>
              <a:gd name="connsiteY74" fmla="*/ 437595 h 858278"/>
              <a:gd name="connsiteX75" fmla="*/ 7591114 w 12192000"/>
              <a:gd name="connsiteY75" fmla="*/ 432735 h 858278"/>
              <a:gd name="connsiteX76" fmla="*/ 7462749 w 12192000"/>
              <a:gd name="connsiteY76" fmla="*/ 424322 h 858278"/>
              <a:gd name="connsiteX77" fmla="*/ 7425244 w 12192000"/>
              <a:gd name="connsiteY77" fmla="*/ 424697 h 858278"/>
              <a:gd name="connsiteX78" fmla="*/ 7228012 w 12192000"/>
              <a:gd name="connsiteY78" fmla="*/ 444510 h 858278"/>
              <a:gd name="connsiteX79" fmla="*/ 7182936 w 12192000"/>
              <a:gd name="connsiteY79" fmla="*/ 457783 h 858278"/>
              <a:gd name="connsiteX80" fmla="*/ 7065391 w 12192000"/>
              <a:gd name="connsiteY80" fmla="*/ 452362 h 858278"/>
              <a:gd name="connsiteX81" fmla="*/ 6960826 w 12192000"/>
              <a:gd name="connsiteY81" fmla="*/ 430679 h 858278"/>
              <a:gd name="connsiteX82" fmla="*/ 6361185 w 12192000"/>
              <a:gd name="connsiteY82" fmla="*/ 383946 h 858278"/>
              <a:gd name="connsiteX83" fmla="*/ 6000609 w 12192000"/>
              <a:gd name="connsiteY83" fmla="*/ 383198 h 858278"/>
              <a:gd name="connsiteX84" fmla="*/ 5748205 w 12192000"/>
              <a:gd name="connsiteY84" fmla="*/ 362637 h 858278"/>
              <a:gd name="connsiteX85" fmla="*/ 5706377 w 12192000"/>
              <a:gd name="connsiteY85" fmla="*/ 340954 h 858278"/>
              <a:gd name="connsiteX86" fmla="*/ 5552410 w 12192000"/>
              <a:gd name="connsiteY86" fmla="*/ 317962 h 858278"/>
              <a:gd name="connsiteX87" fmla="*/ 5406015 w 12192000"/>
              <a:gd name="connsiteY87" fmla="*/ 365442 h 858278"/>
              <a:gd name="connsiteX88" fmla="*/ 5222482 w 12192000"/>
              <a:gd name="connsiteY88" fmla="*/ 437222 h 858278"/>
              <a:gd name="connsiteX89" fmla="*/ 5122603 w 12192000"/>
              <a:gd name="connsiteY89" fmla="*/ 437781 h 858278"/>
              <a:gd name="connsiteX90" fmla="*/ 4916712 w 12192000"/>
              <a:gd name="connsiteY90" fmla="*/ 451801 h 858278"/>
              <a:gd name="connsiteX91" fmla="*/ 4773924 w 12192000"/>
              <a:gd name="connsiteY91" fmla="*/ 475728 h 858278"/>
              <a:gd name="connsiteX92" fmla="*/ 4573806 w 12192000"/>
              <a:gd name="connsiteY92" fmla="*/ 504140 h 858278"/>
              <a:gd name="connsiteX93" fmla="*/ 4499166 w 12192000"/>
              <a:gd name="connsiteY93" fmla="*/ 519094 h 858278"/>
              <a:gd name="connsiteX94" fmla="*/ 4320680 w 12192000"/>
              <a:gd name="connsiteY94" fmla="*/ 541339 h 858278"/>
              <a:gd name="connsiteX95" fmla="*/ 4172841 w 12192000"/>
              <a:gd name="connsiteY95" fmla="*/ 555918 h 858278"/>
              <a:gd name="connsiteX96" fmla="*/ 4053493 w 12192000"/>
              <a:gd name="connsiteY96" fmla="*/ 601529 h 858278"/>
              <a:gd name="connsiteX97" fmla="*/ 4015270 w 12192000"/>
              <a:gd name="connsiteY97" fmla="*/ 625082 h 858278"/>
              <a:gd name="connsiteX98" fmla="*/ 3983539 w 12192000"/>
              <a:gd name="connsiteY98" fmla="*/ 640223 h 858278"/>
              <a:gd name="connsiteX99" fmla="*/ 3842917 w 12192000"/>
              <a:gd name="connsiteY99" fmla="*/ 729013 h 858278"/>
              <a:gd name="connsiteX100" fmla="*/ 3827051 w 12192000"/>
              <a:gd name="connsiteY100" fmla="*/ 736490 h 858278"/>
              <a:gd name="connsiteX101" fmla="*/ 3636666 w 12192000"/>
              <a:gd name="connsiteY101" fmla="*/ 777428 h 858278"/>
              <a:gd name="connsiteX102" fmla="*/ 3569598 w 12192000"/>
              <a:gd name="connsiteY102" fmla="*/ 799671 h 858278"/>
              <a:gd name="connsiteX103" fmla="*/ 3431859 w 12192000"/>
              <a:gd name="connsiteY103" fmla="*/ 855189 h 858278"/>
              <a:gd name="connsiteX104" fmla="*/ 3377411 w 12192000"/>
              <a:gd name="connsiteY104" fmla="*/ 857058 h 858278"/>
              <a:gd name="connsiteX105" fmla="*/ 3176930 w 12192000"/>
              <a:gd name="connsiteY105" fmla="*/ 823786 h 858278"/>
              <a:gd name="connsiteX106" fmla="*/ 3075245 w 12192000"/>
              <a:gd name="connsiteY106" fmla="*/ 786212 h 858278"/>
              <a:gd name="connsiteX107" fmla="*/ 3039911 w 12192000"/>
              <a:gd name="connsiteY107" fmla="*/ 771258 h 858278"/>
              <a:gd name="connsiteX108" fmla="*/ 2790392 w 12192000"/>
              <a:gd name="connsiteY108" fmla="*/ 787334 h 858278"/>
              <a:gd name="connsiteX109" fmla="*/ 2720801 w 12192000"/>
              <a:gd name="connsiteY109" fmla="*/ 790887 h 858278"/>
              <a:gd name="connsiteX110" fmla="*/ 2482098 w 12192000"/>
              <a:gd name="connsiteY110" fmla="*/ 808832 h 858278"/>
              <a:gd name="connsiteX111" fmla="*/ 2432700 w 12192000"/>
              <a:gd name="connsiteY111" fmla="*/ 804532 h 858278"/>
              <a:gd name="connsiteX112" fmla="*/ 2111065 w 12192000"/>
              <a:gd name="connsiteY112" fmla="*/ 800980 h 858278"/>
              <a:gd name="connsiteX113" fmla="*/ 2088707 w 12192000"/>
              <a:gd name="connsiteY113" fmla="*/ 811261 h 858278"/>
              <a:gd name="connsiteX114" fmla="*/ 1973323 w 12192000"/>
              <a:gd name="connsiteY114" fmla="*/ 841731 h 858278"/>
              <a:gd name="connsiteX115" fmla="*/ 1819359 w 12192000"/>
              <a:gd name="connsiteY115" fmla="*/ 849581 h 858278"/>
              <a:gd name="connsiteX116" fmla="*/ 1791232 w 12192000"/>
              <a:gd name="connsiteY116" fmla="*/ 846776 h 858278"/>
              <a:gd name="connsiteX117" fmla="*/ 1687387 w 12192000"/>
              <a:gd name="connsiteY117" fmla="*/ 827897 h 858278"/>
              <a:gd name="connsiteX118" fmla="*/ 1454092 w 12192000"/>
              <a:gd name="connsiteY118" fmla="*/ 810327 h 858278"/>
              <a:gd name="connsiteX119" fmla="*/ 1408662 w 12192000"/>
              <a:gd name="connsiteY119" fmla="*/ 803970 h 858278"/>
              <a:gd name="connsiteX120" fmla="*/ 1326809 w 12192000"/>
              <a:gd name="connsiteY120" fmla="*/ 794064 h 858278"/>
              <a:gd name="connsiteX121" fmla="*/ 1105054 w 12192000"/>
              <a:gd name="connsiteY121" fmla="*/ 787521 h 858278"/>
              <a:gd name="connsiteX122" fmla="*/ 997604 w 12192000"/>
              <a:gd name="connsiteY122" fmla="*/ 797241 h 858278"/>
              <a:gd name="connsiteX123" fmla="*/ 949648 w 12192000"/>
              <a:gd name="connsiteY123" fmla="*/ 796680 h 858278"/>
              <a:gd name="connsiteX124" fmla="*/ 789552 w 12192000"/>
              <a:gd name="connsiteY124" fmla="*/ 771819 h 858278"/>
              <a:gd name="connsiteX125" fmla="*/ 396881 w 12192000"/>
              <a:gd name="connsiteY125" fmla="*/ 787707 h 858278"/>
              <a:gd name="connsiteX126" fmla="*/ 272843 w 12192000"/>
              <a:gd name="connsiteY126" fmla="*/ 801166 h 858278"/>
              <a:gd name="connsiteX127" fmla="*/ 206859 w 12192000"/>
              <a:gd name="connsiteY127" fmla="*/ 803036 h 858278"/>
              <a:gd name="connsiteX128" fmla="*/ 114552 w 12192000"/>
              <a:gd name="connsiteY128" fmla="*/ 784157 h 858278"/>
              <a:gd name="connsiteX129" fmla="*/ 30492 w 12192000"/>
              <a:gd name="connsiteY129" fmla="*/ 773619 h 858278"/>
              <a:gd name="connsiteX130" fmla="*/ 0 w 12192000"/>
              <a:gd name="connsiteY130" fmla="*/ 776145 h 858278"/>
              <a:gd name="connsiteX131" fmla="*/ 0 w 12192000"/>
              <a:gd name="connsiteY131" fmla="*/ 281806 h 858278"/>
              <a:gd name="connsiteX132" fmla="*/ 106258 w 12192000"/>
              <a:gd name="connsiteY132" fmla="*/ 293849 h 858278"/>
              <a:gd name="connsiteX133" fmla="*/ 145560 w 12192000"/>
              <a:gd name="connsiteY133" fmla="*/ 300203 h 858278"/>
              <a:gd name="connsiteX134" fmla="*/ 178377 w 12192000"/>
              <a:gd name="connsiteY134" fmla="*/ 310859 h 858278"/>
              <a:gd name="connsiteX135" fmla="*/ 278612 w 12192000"/>
              <a:gd name="connsiteY135" fmla="*/ 335345 h 858278"/>
              <a:gd name="connsiteX136" fmla="*/ 361546 w 12192000"/>
              <a:gd name="connsiteY136" fmla="*/ 336093 h 858278"/>
              <a:gd name="connsiteX137" fmla="*/ 476567 w 12192000"/>
              <a:gd name="connsiteY137" fmla="*/ 349926 h 858278"/>
              <a:gd name="connsiteX138" fmla="*/ 691112 w 12192000"/>
              <a:gd name="connsiteY138" fmla="*/ 363572 h 858278"/>
              <a:gd name="connsiteX139" fmla="*/ 735104 w 12192000"/>
              <a:gd name="connsiteY139" fmla="*/ 371424 h 858278"/>
              <a:gd name="connsiteX140" fmla="*/ 1001208 w 12192000"/>
              <a:gd name="connsiteY140" fmla="*/ 408622 h 858278"/>
              <a:gd name="connsiteX141" fmla="*/ 1214309 w 12192000"/>
              <a:gd name="connsiteY141" fmla="*/ 407873 h 858278"/>
              <a:gd name="connsiteX142" fmla="*/ 1230894 w 12192000"/>
              <a:gd name="connsiteY142" fmla="*/ 406191 h 858278"/>
              <a:gd name="connsiteX143" fmla="*/ 1312386 w 12192000"/>
              <a:gd name="connsiteY143" fmla="*/ 393855 h 858278"/>
              <a:gd name="connsiteX144" fmla="*/ 1438590 w 12192000"/>
              <a:gd name="connsiteY144" fmla="*/ 397218 h 858278"/>
              <a:gd name="connsiteX145" fmla="*/ 1525488 w 12192000"/>
              <a:gd name="connsiteY145" fmla="*/ 414229 h 858278"/>
              <a:gd name="connsiteX146" fmla="*/ 1633661 w 12192000"/>
              <a:gd name="connsiteY146" fmla="*/ 414977 h 858278"/>
              <a:gd name="connsiteX147" fmla="*/ 1757340 w 12192000"/>
              <a:gd name="connsiteY147" fmla="*/ 404323 h 858278"/>
              <a:gd name="connsiteX148" fmla="*/ 1812867 w 12192000"/>
              <a:gd name="connsiteY148" fmla="*/ 402079 h 858278"/>
              <a:gd name="connsiteX149" fmla="*/ 1965392 w 12192000"/>
              <a:gd name="connsiteY149" fmla="*/ 380021 h 858278"/>
              <a:gd name="connsiteX150" fmla="*/ 2056257 w 12192000"/>
              <a:gd name="connsiteY150" fmla="*/ 385442 h 858278"/>
              <a:gd name="connsiteX151" fmla="*/ 2145680 w 12192000"/>
              <a:gd name="connsiteY151" fmla="*/ 400023 h 858278"/>
              <a:gd name="connsiteX152" fmla="*/ 2203009 w 12192000"/>
              <a:gd name="connsiteY152" fmla="*/ 414043 h 858278"/>
              <a:gd name="connsiteX153" fmla="*/ 2318757 w 12192000"/>
              <a:gd name="connsiteY153" fmla="*/ 423949 h 858278"/>
              <a:gd name="connsiteX154" fmla="*/ 2340028 w 12192000"/>
              <a:gd name="connsiteY154" fmla="*/ 422454 h 858278"/>
              <a:gd name="connsiteX155" fmla="*/ 2685467 w 12192000"/>
              <a:gd name="connsiteY155" fmla="*/ 410116 h 858278"/>
              <a:gd name="connsiteX156" fmla="*/ 2822482 w 12192000"/>
              <a:gd name="connsiteY156" fmla="*/ 390303 h 858278"/>
              <a:gd name="connsiteX157" fmla="*/ 2851692 w 12192000"/>
              <a:gd name="connsiteY157" fmla="*/ 387873 h 858278"/>
              <a:gd name="connsiteX158" fmla="*/ 3143397 w 12192000"/>
              <a:gd name="connsiteY158" fmla="*/ 365628 h 858278"/>
              <a:gd name="connsiteX159" fmla="*/ 3175847 w 12192000"/>
              <a:gd name="connsiteY159" fmla="*/ 364694 h 858278"/>
              <a:gd name="connsiteX160" fmla="*/ 3266354 w 12192000"/>
              <a:gd name="connsiteY160" fmla="*/ 368619 h 858278"/>
              <a:gd name="connsiteX161" fmla="*/ 3479815 w 12192000"/>
              <a:gd name="connsiteY161" fmla="*/ 328243 h 858278"/>
              <a:gd name="connsiteX162" fmla="*/ 3693636 w 12192000"/>
              <a:gd name="connsiteY162" fmla="*/ 314409 h 858278"/>
              <a:gd name="connsiteX163" fmla="*/ 3811186 w 12192000"/>
              <a:gd name="connsiteY163" fmla="*/ 314598 h 858278"/>
              <a:gd name="connsiteX164" fmla="*/ 3895199 w 12192000"/>
              <a:gd name="connsiteY164" fmla="*/ 304689 h 858278"/>
              <a:gd name="connsiteX165" fmla="*/ 4101809 w 12192000"/>
              <a:gd name="connsiteY165" fmla="*/ 274595 h 858278"/>
              <a:gd name="connsiteX166" fmla="*/ 4199167 w 12192000"/>
              <a:gd name="connsiteY166" fmla="*/ 269922 h 858278"/>
              <a:gd name="connsiteX167" fmla="*/ 4302653 w 12192000"/>
              <a:gd name="connsiteY167" fmla="*/ 259827 h 858278"/>
              <a:gd name="connsiteX168" fmla="*/ 4558660 w 12192000"/>
              <a:gd name="connsiteY168" fmla="*/ 214592 h 858278"/>
              <a:gd name="connsiteX169" fmla="*/ 4767795 w 12192000"/>
              <a:gd name="connsiteY169" fmla="*/ 217208 h 858278"/>
              <a:gd name="connsiteX170" fmla="*/ 4901207 w 12192000"/>
              <a:gd name="connsiteY170" fmla="*/ 216648 h 858278"/>
              <a:gd name="connsiteX171" fmla="*/ 5060224 w 12192000"/>
              <a:gd name="connsiteY171" fmla="*/ 201694 h 858278"/>
              <a:gd name="connsiteX172" fmla="*/ 5190391 w 12192000"/>
              <a:gd name="connsiteY172" fmla="*/ 179822 h 858278"/>
              <a:gd name="connsiteX173" fmla="*/ 5370320 w 12192000"/>
              <a:gd name="connsiteY173" fmla="*/ 162439 h 858278"/>
              <a:gd name="connsiteX174" fmla="*/ 5549530 w 12192000"/>
              <a:gd name="connsiteY174" fmla="*/ 128978 h 858278"/>
              <a:gd name="connsiteX175" fmla="*/ 5674647 w 12192000"/>
              <a:gd name="connsiteY175" fmla="*/ 103370 h 858278"/>
              <a:gd name="connsiteX176" fmla="*/ 5848803 w 12192000"/>
              <a:gd name="connsiteY176" fmla="*/ 80752 h 858278"/>
              <a:gd name="connsiteX177" fmla="*/ 6115270 w 12192000"/>
              <a:gd name="connsiteY177" fmla="*/ 64864 h 858278"/>
              <a:gd name="connsiteX178" fmla="*/ 6237866 w 12192000"/>
              <a:gd name="connsiteY178" fmla="*/ 63180 h 858278"/>
              <a:gd name="connsiteX179" fmla="*/ 6431858 w 12192000"/>
              <a:gd name="connsiteY179" fmla="*/ 25983 h 858278"/>
              <a:gd name="connsiteX180" fmla="*/ 6514789 w 12192000"/>
              <a:gd name="connsiteY180" fmla="*/ 8038 h 858278"/>
              <a:gd name="connsiteX181" fmla="*/ 6589430 w 12192000"/>
              <a:gd name="connsiteY181" fmla="*/ 22993 h 858278"/>
              <a:gd name="connsiteX182" fmla="*/ 6637745 w 12192000"/>
              <a:gd name="connsiteY182" fmla="*/ 40190 h 858278"/>
              <a:gd name="connsiteX183" fmla="*/ 6790630 w 12192000"/>
              <a:gd name="connsiteY183" fmla="*/ 25609 h 858278"/>
              <a:gd name="connsiteX184" fmla="*/ 6952890 w 12192000"/>
              <a:gd name="connsiteY184" fmla="*/ 10282 h 858278"/>
              <a:gd name="connsiteX185" fmla="*/ 7068995 w 12192000"/>
              <a:gd name="connsiteY185" fmla="*/ 0 h 85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2192000" h="858278">
                <a:moveTo>
                  <a:pt x="7068995" y="0"/>
                </a:moveTo>
                <a:cubicBezTo>
                  <a:pt x="7117313" y="0"/>
                  <a:pt x="7165270" y="5982"/>
                  <a:pt x="7213949" y="8225"/>
                </a:cubicBezTo>
                <a:cubicBezTo>
                  <a:pt x="7251807" y="10093"/>
                  <a:pt x="7290390" y="9345"/>
                  <a:pt x="7328251" y="11589"/>
                </a:cubicBezTo>
                <a:cubicBezTo>
                  <a:pt x="7359262" y="13272"/>
                  <a:pt x="7389909" y="17570"/>
                  <a:pt x="7420557" y="21122"/>
                </a:cubicBezTo>
                <a:cubicBezTo>
                  <a:pt x="7431737" y="22431"/>
                  <a:pt x="7442916" y="27479"/>
                  <a:pt x="7453008" y="26731"/>
                </a:cubicBezTo>
                <a:cubicBezTo>
                  <a:pt x="7553251" y="18693"/>
                  <a:pt x="7625366" y="54583"/>
                  <a:pt x="7710103" y="70471"/>
                </a:cubicBezTo>
                <a:cubicBezTo>
                  <a:pt x="7799166" y="87295"/>
                  <a:pt x="7885345" y="113090"/>
                  <a:pt x="7984860" y="105427"/>
                </a:cubicBezTo>
                <a:cubicBezTo>
                  <a:pt x="8045078" y="100754"/>
                  <a:pt x="8103129" y="89911"/>
                  <a:pt x="8162987" y="83368"/>
                </a:cubicBezTo>
                <a:cubicBezTo>
                  <a:pt x="8184261" y="81125"/>
                  <a:pt x="8208058" y="81500"/>
                  <a:pt x="8229332" y="83743"/>
                </a:cubicBezTo>
                <a:cubicBezTo>
                  <a:pt x="8332097" y="94025"/>
                  <a:pt x="8433417" y="95520"/>
                  <a:pt x="8534382" y="78696"/>
                </a:cubicBezTo>
                <a:cubicBezTo>
                  <a:pt x="8551686" y="75891"/>
                  <a:pt x="8570076" y="73275"/>
                  <a:pt x="8588107" y="73275"/>
                </a:cubicBezTo>
                <a:cubicBezTo>
                  <a:pt x="8686903" y="73275"/>
                  <a:pt x="8783897" y="77200"/>
                  <a:pt x="8878370" y="95520"/>
                </a:cubicBezTo>
                <a:cubicBezTo>
                  <a:pt x="8910101" y="101688"/>
                  <a:pt x="8948685" y="97763"/>
                  <a:pt x="8983659" y="99259"/>
                </a:cubicBezTo>
                <a:cubicBezTo>
                  <a:pt x="9016109" y="100566"/>
                  <a:pt x="9049283" y="101127"/>
                  <a:pt x="9080653" y="105427"/>
                </a:cubicBezTo>
                <a:cubicBezTo>
                  <a:pt x="9126447" y="111781"/>
                  <a:pt x="9168994" y="112529"/>
                  <a:pt x="9216230" y="106922"/>
                </a:cubicBezTo>
                <a:cubicBezTo>
                  <a:pt x="9261301" y="101688"/>
                  <a:pt x="9309980" y="104304"/>
                  <a:pt x="9356857" y="104118"/>
                </a:cubicBezTo>
                <a:cubicBezTo>
                  <a:pt x="9409140" y="103931"/>
                  <a:pt x="9461422" y="103745"/>
                  <a:pt x="9513705" y="104679"/>
                </a:cubicBezTo>
                <a:cubicBezTo>
                  <a:pt x="9534620" y="105052"/>
                  <a:pt x="9558416" y="112529"/>
                  <a:pt x="9575728" y="109538"/>
                </a:cubicBezTo>
                <a:cubicBezTo>
                  <a:pt x="9631615" y="99445"/>
                  <a:pt x="9687505" y="111595"/>
                  <a:pt x="9743391" y="106174"/>
                </a:cubicBezTo>
                <a:cubicBezTo>
                  <a:pt x="9770799" y="103370"/>
                  <a:pt x="9801807" y="111033"/>
                  <a:pt x="9831372" y="111781"/>
                </a:cubicBezTo>
                <a:cubicBezTo>
                  <a:pt x="9879691" y="113090"/>
                  <a:pt x="9928007" y="112529"/>
                  <a:pt x="9976326" y="112904"/>
                </a:cubicBezTo>
                <a:cubicBezTo>
                  <a:pt x="9992191" y="113090"/>
                  <a:pt x="10007697" y="113838"/>
                  <a:pt x="10023562" y="114213"/>
                </a:cubicBezTo>
                <a:cubicBezTo>
                  <a:pt x="10037626" y="114586"/>
                  <a:pt x="10052409" y="116267"/>
                  <a:pt x="10065749" y="114960"/>
                </a:cubicBezTo>
                <a:cubicBezTo>
                  <a:pt x="10114068" y="110286"/>
                  <a:pt x="10161664" y="102622"/>
                  <a:pt x="10210339" y="99631"/>
                </a:cubicBezTo>
                <a:cubicBezTo>
                  <a:pt x="10252526" y="97015"/>
                  <a:pt x="10296159" y="100566"/>
                  <a:pt x="10338705" y="98697"/>
                </a:cubicBezTo>
                <a:cubicBezTo>
                  <a:pt x="10413705" y="95520"/>
                  <a:pt x="10488705" y="89911"/>
                  <a:pt x="10563705" y="86359"/>
                </a:cubicBezTo>
                <a:cubicBezTo>
                  <a:pt x="10579933" y="85611"/>
                  <a:pt x="10596878" y="90286"/>
                  <a:pt x="10613466" y="90659"/>
                </a:cubicBezTo>
                <a:cubicBezTo>
                  <a:pt x="10665389" y="91593"/>
                  <a:pt x="10717312" y="91782"/>
                  <a:pt x="10769235" y="92341"/>
                </a:cubicBezTo>
                <a:cubicBezTo>
                  <a:pt x="10798801" y="92529"/>
                  <a:pt x="10828730" y="91968"/>
                  <a:pt x="10857939" y="93650"/>
                </a:cubicBezTo>
                <a:cubicBezTo>
                  <a:pt x="10896518" y="95893"/>
                  <a:pt x="10931493" y="99259"/>
                  <a:pt x="10967551" y="84677"/>
                </a:cubicBezTo>
                <a:cubicBezTo>
                  <a:pt x="11023081" y="62060"/>
                  <a:pt x="11093755" y="70846"/>
                  <a:pt x="11157935" y="65612"/>
                </a:cubicBezTo>
                <a:cubicBezTo>
                  <a:pt x="11174524" y="64303"/>
                  <a:pt x="11191472" y="64116"/>
                  <a:pt x="11208056" y="62621"/>
                </a:cubicBezTo>
                <a:cubicBezTo>
                  <a:pt x="11238708" y="59817"/>
                  <a:pt x="11268993" y="56639"/>
                  <a:pt x="11299645" y="53460"/>
                </a:cubicBezTo>
                <a:cubicBezTo>
                  <a:pt x="11305051" y="52901"/>
                  <a:pt x="11311180" y="52712"/>
                  <a:pt x="11316229" y="51778"/>
                </a:cubicBezTo>
                <a:cubicBezTo>
                  <a:pt x="11362747" y="43928"/>
                  <a:pt x="11408537" y="34956"/>
                  <a:pt x="11455774" y="28599"/>
                </a:cubicBezTo>
                <a:cubicBezTo>
                  <a:pt x="11478851" y="25422"/>
                  <a:pt x="11504452" y="25047"/>
                  <a:pt x="11528249" y="26731"/>
                </a:cubicBezTo>
                <a:cubicBezTo>
                  <a:pt x="11597839" y="31590"/>
                  <a:pt x="11666710" y="33647"/>
                  <a:pt x="11736664" y="26543"/>
                </a:cubicBezTo>
                <a:cubicBezTo>
                  <a:pt x="11764427" y="23740"/>
                  <a:pt x="11795439" y="28413"/>
                  <a:pt x="11825004" y="30095"/>
                </a:cubicBezTo>
                <a:cubicBezTo>
                  <a:pt x="11895677" y="34581"/>
                  <a:pt x="11966350" y="39442"/>
                  <a:pt x="12037383" y="43740"/>
                </a:cubicBezTo>
                <a:cubicBezTo>
                  <a:pt x="12081735" y="46358"/>
                  <a:pt x="12126447" y="47853"/>
                  <a:pt x="12170798" y="50469"/>
                </a:cubicBezTo>
                <a:lnTo>
                  <a:pt x="12192000" y="51944"/>
                </a:lnTo>
                <a:lnTo>
                  <a:pt x="12192000" y="200794"/>
                </a:lnTo>
                <a:lnTo>
                  <a:pt x="12145556" y="203937"/>
                </a:lnTo>
                <a:cubicBezTo>
                  <a:pt x="12092914" y="208610"/>
                  <a:pt x="12045318" y="220012"/>
                  <a:pt x="12007095" y="241882"/>
                </a:cubicBezTo>
                <a:cubicBezTo>
                  <a:pt x="11969958" y="263193"/>
                  <a:pt x="11961304" y="260763"/>
                  <a:pt x="11918395" y="243752"/>
                </a:cubicBezTo>
                <a:cubicBezTo>
                  <a:pt x="11868274" y="223937"/>
                  <a:pt x="11816350" y="205619"/>
                  <a:pt x="11762625" y="188608"/>
                </a:cubicBezTo>
                <a:cubicBezTo>
                  <a:pt x="11745677" y="183188"/>
                  <a:pt x="11721158" y="183375"/>
                  <a:pt x="11699883" y="182254"/>
                </a:cubicBezTo>
                <a:cubicBezTo>
                  <a:pt x="11663826" y="180197"/>
                  <a:pt x="11626685" y="176459"/>
                  <a:pt x="11591351" y="178702"/>
                </a:cubicBezTo>
                <a:cubicBezTo>
                  <a:pt x="11557458" y="180945"/>
                  <a:pt x="11523922" y="188608"/>
                  <a:pt x="11492554" y="196272"/>
                </a:cubicBezTo>
                <a:cubicBezTo>
                  <a:pt x="11404933" y="217769"/>
                  <a:pt x="11324524" y="244500"/>
                  <a:pt x="11259979" y="283006"/>
                </a:cubicBezTo>
                <a:cubicBezTo>
                  <a:pt x="11251689" y="288053"/>
                  <a:pt x="11235101" y="289924"/>
                  <a:pt x="11221397" y="291605"/>
                </a:cubicBezTo>
                <a:cubicBezTo>
                  <a:pt x="11199043" y="294410"/>
                  <a:pt x="11175966" y="297026"/>
                  <a:pt x="11153249" y="297401"/>
                </a:cubicBezTo>
                <a:cubicBezTo>
                  <a:pt x="11042914" y="299269"/>
                  <a:pt x="10956376" y="325439"/>
                  <a:pt x="10884980" y="367310"/>
                </a:cubicBezTo>
                <a:cubicBezTo>
                  <a:pt x="10864428" y="379273"/>
                  <a:pt x="10848562" y="380582"/>
                  <a:pt x="10826205" y="366749"/>
                </a:cubicBezTo>
                <a:cubicBezTo>
                  <a:pt x="10800247" y="350674"/>
                  <a:pt x="10763107" y="357029"/>
                  <a:pt x="10729570" y="360767"/>
                </a:cubicBezTo>
                <a:cubicBezTo>
                  <a:pt x="10694958" y="364506"/>
                  <a:pt x="10659980" y="368433"/>
                  <a:pt x="10625364" y="372171"/>
                </a:cubicBezTo>
                <a:cubicBezTo>
                  <a:pt x="10599766" y="374787"/>
                  <a:pt x="10574524" y="377030"/>
                  <a:pt x="10549282" y="380208"/>
                </a:cubicBezTo>
                <a:cubicBezTo>
                  <a:pt x="10470678" y="390116"/>
                  <a:pt x="10400005" y="387125"/>
                  <a:pt x="10336184" y="356656"/>
                </a:cubicBezTo>
                <a:cubicBezTo>
                  <a:pt x="10287505" y="333291"/>
                  <a:pt x="10225126" y="326373"/>
                  <a:pt x="10158780" y="333477"/>
                </a:cubicBezTo>
                <a:cubicBezTo>
                  <a:pt x="10150486" y="334411"/>
                  <a:pt x="10140030" y="338150"/>
                  <a:pt x="10134261" y="336654"/>
                </a:cubicBezTo>
                <a:cubicBezTo>
                  <a:pt x="10047362" y="314784"/>
                  <a:pt x="9978491" y="353292"/>
                  <a:pt x="9898441" y="355722"/>
                </a:cubicBezTo>
                <a:cubicBezTo>
                  <a:pt x="9863107" y="356842"/>
                  <a:pt x="9827049" y="370676"/>
                  <a:pt x="9795318" y="381703"/>
                </a:cubicBezTo>
                <a:cubicBezTo>
                  <a:pt x="9751686" y="396846"/>
                  <a:pt x="9712743" y="411425"/>
                  <a:pt x="9653613" y="404695"/>
                </a:cubicBezTo>
                <a:cubicBezTo>
                  <a:pt x="9594478" y="397780"/>
                  <a:pt x="9540390" y="410491"/>
                  <a:pt x="9496038" y="432174"/>
                </a:cubicBezTo>
                <a:cubicBezTo>
                  <a:pt x="9462145" y="448624"/>
                  <a:pt x="9425005" y="450119"/>
                  <a:pt x="9380293" y="445446"/>
                </a:cubicBezTo>
                <a:cubicBezTo>
                  <a:pt x="9324403" y="439651"/>
                  <a:pt x="9266351" y="439276"/>
                  <a:pt x="9209742" y="435726"/>
                </a:cubicBezTo>
                <a:cubicBezTo>
                  <a:pt x="9197480" y="434979"/>
                  <a:pt x="9181978" y="432361"/>
                  <a:pt x="9174763" y="427874"/>
                </a:cubicBezTo>
                <a:cubicBezTo>
                  <a:pt x="9086422" y="372171"/>
                  <a:pt x="8962024" y="371610"/>
                  <a:pt x="8839428" y="368992"/>
                </a:cubicBezTo>
                <a:cubicBezTo>
                  <a:pt x="8765151" y="367310"/>
                  <a:pt x="8690511" y="367310"/>
                  <a:pt x="8615871" y="368244"/>
                </a:cubicBezTo>
                <a:cubicBezTo>
                  <a:pt x="8590628" y="368433"/>
                  <a:pt x="8563948" y="371424"/>
                  <a:pt x="8541590" y="377030"/>
                </a:cubicBezTo>
                <a:cubicBezTo>
                  <a:pt x="8495076" y="388807"/>
                  <a:pt x="8452171" y="404134"/>
                  <a:pt x="8406013" y="416097"/>
                </a:cubicBezTo>
                <a:cubicBezTo>
                  <a:pt x="8388709" y="420772"/>
                  <a:pt x="8366352" y="420959"/>
                  <a:pt x="8346160" y="421706"/>
                </a:cubicBezTo>
                <a:cubicBezTo>
                  <a:pt x="8310462" y="423202"/>
                  <a:pt x="8270800" y="418715"/>
                  <a:pt x="8240152" y="425445"/>
                </a:cubicBezTo>
                <a:cubicBezTo>
                  <a:pt x="8160461" y="442828"/>
                  <a:pt x="8085821" y="438903"/>
                  <a:pt x="8010102" y="421706"/>
                </a:cubicBezTo>
                <a:cubicBezTo>
                  <a:pt x="7904091" y="397593"/>
                  <a:pt x="7803853" y="399462"/>
                  <a:pt x="7710103" y="437595"/>
                </a:cubicBezTo>
                <a:cubicBezTo>
                  <a:pt x="7667915" y="454792"/>
                  <a:pt x="7626808" y="446567"/>
                  <a:pt x="7591114" y="432735"/>
                </a:cubicBezTo>
                <a:cubicBezTo>
                  <a:pt x="7550006" y="416659"/>
                  <a:pt x="7509980" y="412547"/>
                  <a:pt x="7462749" y="424322"/>
                </a:cubicBezTo>
                <a:cubicBezTo>
                  <a:pt x="7452289" y="426940"/>
                  <a:pt x="7437506" y="425631"/>
                  <a:pt x="7425244" y="424697"/>
                </a:cubicBezTo>
                <a:cubicBezTo>
                  <a:pt x="7355294" y="420024"/>
                  <a:pt x="7284982" y="412173"/>
                  <a:pt x="7228012" y="444510"/>
                </a:cubicBezTo>
                <a:cubicBezTo>
                  <a:pt x="7216832" y="450867"/>
                  <a:pt x="7198083" y="453483"/>
                  <a:pt x="7182936" y="457783"/>
                </a:cubicBezTo>
                <a:cubicBezTo>
                  <a:pt x="7119476" y="475355"/>
                  <a:pt x="7122000" y="473671"/>
                  <a:pt x="7065391" y="452362"/>
                </a:cubicBezTo>
                <a:cubicBezTo>
                  <a:pt x="7035822" y="441147"/>
                  <a:pt x="6995078" y="429745"/>
                  <a:pt x="6960826" y="430679"/>
                </a:cubicBezTo>
                <a:cubicBezTo>
                  <a:pt x="6754212" y="436286"/>
                  <a:pt x="6557699" y="409368"/>
                  <a:pt x="6361185" y="383946"/>
                </a:cubicBezTo>
                <a:cubicBezTo>
                  <a:pt x="6240032" y="368244"/>
                  <a:pt x="6121762" y="367310"/>
                  <a:pt x="6000609" y="383198"/>
                </a:cubicBezTo>
                <a:cubicBezTo>
                  <a:pt x="5912987" y="394789"/>
                  <a:pt x="5830053" y="375721"/>
                  <a:pt x="5748205" y="362637"/>
                </a:cubicBezTo>
                <a:cubicBezTo>
                  <a:pt x="5731256" y="360021"/>
                  <a:pt x="5715391" y="349740"/>
                  <a:pt x="5706377" y="340954"/>
                </a:cubicBezTo>
                <a:cubicBezTo>
                  <a:pt x="5673924" y="309923"/>
                  <a:pt x="5620199" y="305064"/>
                  <a:pt x="5552410" y="317962"/>
                </a:cubicBezTo>
                <a:cubicBezTo>
                  <a:pt x="5498686" y="328057"/>
                  <a:pt x="5449647" y="341515"/>
                  <a:pt x="5406015" y="365442"/>
                </a:cubicBezTo>
                <a:cubicBezTo>
                  <a:pt x="5354814" y="393480"/>
                  <a:pt x="5301809" y="425445"/>
                  <a:pt x="5222482" y="437222"/>
                </a:cubicBezTo>
                <a:cubicBezTo>
                  <a:pt x="5188226" y="442267"/>
                  <a:pt x="5158661" y="443015"/>
                  <a:pt x="5122603" y="437781"/>
                </a:cubicBezTo>
                <a:cubicBezTo>
                  <a:pt x="5052649" y="427688"/>
                  <a:pt x="4982340" y="420584"/>
                  <a:pt x="4916712" y="451801"/>
                </a:cubicBezTo>
                <a:cubicBezTo>
                  <a:pt x="4880655" y="468998"/>
                  <a:pt x="4831976" y="480027"/>
                  <a:pt x="4773924" y="475728"/>
                </a:cubicBezTo>
                <a:cubicBezTo>
                  <a:pt x="4701449" y="470307"/>
                  <a:pt x="4635463" y="483952"/>
                  <a:pt x="4573806" y="504140"/>
                </a:cubicBezTo>
                <a:cubicBezTo>
                  <a:pt x="4551809" y="511431"/>
                  <a:pt x="4524764" y="515542"/>
                  <a:pt x="4499166" y="519094"/>
                </a:cubicBezTo>
                <a:cubicBezTo>
                  <a:pt x="4440032" y="527319"/>
                  <a:pt x="4380534" y="534610"/>
                  <a:pt x="4320680" y="541339"/>
                </a:cubicBezTo>
                <a:cubicBezTo>
                  <a:pt x="4271642" y="546946"/>
                  <a:pt x="4222244" y="551059"/>
                  <a:pt x="4172841" y="555918"/>
                </a:cubicBezTo>
                <a:cubicBezTo>
                  <a:pt x="4118757" y="561152"/>
                  <a:pt x="4075848" y="573304"/>
                  <a:pt x="4053493" y="601529"/>
                </a:cubicBezTo>
                <a:cubicBezTo>
                  <a:pt x="4046282" y="610501"/>
                  <a:pt x="4028974" y="617605"/>
                  <a:pt x="4015270" y="625082"/>
                </a:cubicBezTo>
                <a:cubicBezTo>
                  <a:pt x="4005538" y="630503"/>
                  <a:pt x="3992553" y="634616"/>
                  <a:pt x="3983539" y="640223"/>
                </a:cubicBezTo>
                <a:cubicBezTo>
                  <a:pt x="3936303" y="669758"/>
                  <a:pt x="3889789" y="699478"/>
                  <a:pt x="3842917" y="729013"/>
                </a:cubicBezTo>
                <a:cubicBezTo>
                  <a:pt x="3838226" y="731818"/>
                  <a:pt x="3833180" y="735182"/>
                  <a:pt x="3827051" y="736490"/>
                </a:cubicBezTo>
                <a:cubicBezTo>
                  <a:pt x="3763589" y="750136"/>
                  <a:pt x="3699405" y="763033"/>
                  <a:pt x="3636666" y="777428"/>
                </a:cubicBezTo>
                <a:cubicBezTo>
                  <a:pt x="3612507" y="783035"/>
                  <a:pt x="3587628" y="789950"/>
                  <a:pt x="3569598" y="799671"/>
                </a:cubicBezTo>
                <a:cubicBezTo>
                  <a:pt x="3528494" y="821729"/>
                  <a:pt x="3490993" y="845656"/>
                  <a:pt x="3431859" y="855189"/>
                </a:cubicBezTo>
                <a:cubicBezTo>
                  <a:pt x="3414552" y="857992"/>
                  <a:pt x="3394000" y="859487"/>
                  <a:pt x="3377411" y="857058"/>
                </a:cubicBezTo>
                <a:cubicBezTo>
                  <a:pt x="3309982" y="846965"/>
                  <a:pt x="3243999" y="834440"/>
                  <a:pt x="3176930" y="823786"/>
                </a:cubicBezTo>
                <a:cubicBezTo>
                  <a:pt x="3134384" y="817243"/>
                  <a:pt x="3095801" y="809391"/>
                  <a:pt x="3075245" y="786212"/>
                </a:cubicBezTo>
                <a:cubicBezTo>
                  <a:pt x="3069480" y="779671"/>
                  <a:pt x="3053252" y="772567"/>
                  <a:pt x="3039911" y="771258"/>
                </a:cubicBezTo>
                <a:cubicBezTo>
                  <a:pt x="2954095" y="762847"/>
                  <a:pt x="2869359" y="758735"/>
                  <a:pt x="2790392" y="787334"/>
                </a:cubicBezTo>
                <a:cubicBezTo>
                  <a:pt x="2773807" y="793503"/>
                  <a:pt x="2742795" y="793503"/>
                  <a:pt x="2720801" y="790887"/>
                </a:cubicBezTo>
                <a:cubicBezTo>
                  <a:pt x="2636065" y="781166"/>
                  <a:pt x="2555656" y="777801"/>
                  <a:pt x="2482098" y="808832"/>
                </a:cubicBezTo>
                <a:cubicBezTo>
                  <a:pt x="2473444" y="812570"/>
                  <a:pt x="2445681" y="809204"/>
                  <a:pt x="2432700" y="804532"/>
                </a:cubicBezTo>
                <a:cubicBezTo>
                  <a:pt x="2307579" y="758922"/>
                  <a:pt x="2239071" y="757799"/>
                  <a:pt x="2111065" y="800980"/>
                </a:cubicBezTo>
                <a:cubicBezTo>
                  <a:pt x="2102771" y="803784"/>
                  <a:pt x="2091955" y="806961"/>
                  <a:pt x="2088707" y="811261"/>
                </a:cubicBezTo>
                <a:cubicBezTo>
                  <a:pt x="2066713" y="838740"/>
                  <a:pt x="2019840" y="839487"/>
                  <a:pt x="1973323" y="841731"/>
                </a:cubicBezTo>
                <a:cubicBezTo>
                  <a:pt x="1922123" y="844160"/>
                  <a:pt x="1870919" y="847337"/>
                  <a:pt x="1819359" y="849581"/>
                </a:cubicBezTo>
                <a:cubicBezTo>
                  <a:pt x="1810342" y="849955"/>
                  <a:pt x="1800246" y="848460"/>
                  <a:pt x="1791232" y="846776"/>
                </a:cubicBezTo>
                <a:cubicBezTo>
                  <a:pt x="1756617" y="840608"/>
                  <a:pt x="1723084" y="831636"/>
                  <a:pt x="1687387" y="827897"/>
                </a:cubicBezTo>
                <a:cubicBezTo>
                  <a:pt x="1610225" y="819859"/>
                  <a:pt x="1535584" y="803784"/>
                  <a:pt x="1454092" y="810327"/>
                </a:cubicBezTo>
                <a:cubicBezTo>
                  <a:pt x="1440032" y="811448"/>
                  <a:pt x="1423804" y="806027"/>
                  <a:pt x="1408662" y="803970"/>
                </a:cubicBezTo>
                <a:cubicBezTo>
                  <a:pt x="1381257" y="800418"/>
                  <a:pt x="1354573" y="795373"/>
                  <a:pt x="1326809" y="794064"/>
                </a:cubicBezTo>
                <a:cubicBezTo>
                  <a:pt x="1253252" y="790698"/>
                  <a:pt x="1178975" y="787707"/>
                  <a:pt x="1105054" y="787521"/>
                </a:cubicBezTo>
                <a:cubicBezTo>
                  <a:pt x="1069359" y="787334"/>
                  <a:pt x="1033661" y="794437"/>
                  <a:pt x="997604" y="797241"/>
                </a:cubicBezTo>
                <a:cubicBezTo>
                  <a:pt x="981378" y="798550"/>
                  <a:pt x="955054" y="800793"/>
                  <a:pt x="949648" y="796680"/>
                </a:cubicBezTo>
                <a:cubicBezTo>
                  <a:pt x="907821" y="765465"/>
                  <a:pt x="849046" y="771446"/>
                  <a:pt x="789552" y="771819"/>
                </a:cubicBezTo>
                <a:cubicBezTo>
                  <a:pt x="658302" y="772567"/>
                  <a:pt x="531379" y="798923"/>
                  <a:pt x="396881" y="787707"/>
                </a:cubicBezTo>
                <a:cubicBezTo>
                  <a:pt x="357939" y="784530"/>
                  <a:pt x="314669" y="797055"/>
                  <a:pt x="272843" y="801166"/>
                </a:cubicBezTo>
                <a:cubicBezTo>
                  <a:pt x="251208" y="803223"/>
                  <a:pt x="227412" y="805654"/>
                  <a:pt x="206859" y="803036"/>
                </a:cubicBezTo>
                <a:cubicBezTo>
                  <a:pt x="175129" y="798923"/>
                  <a:pt x="144477" y="791446"/>
                  <a:pt x="114552" y="784157"/>
                </a:cubicBezTo>
                <a:cubicBezTo>
                  <a:pt x="86787" y="777428"/>
                  <a:pt x="58662" y="774063"/>
                  <a:pt x="30492" y="773619"/>
                </a:cubicBezTo>
                <a:lnTo>
                  <a:pt x="0" y="776145"/>
                </a:lnTo>
                <a:lnTo>
                  <a:pt x="0" y="281806"/>
                </a:lnTo>
                <a:lnTo>
                  <a:pt x="106258" y="293849"/>
                </a:lnTo>
                <a:cubicBezTo>
                  <a:pt x="119598" y="295344"/>
                  <a:pt x="133298" y="297212"/>
                  <a:pt x="145560" y="300203"/>
                </a:cubicBezTo>
                <a:cubicBezTo>
                  <a:pt x="157098" y="303007"/>
                  <a:pt x="166835" y="307869"/>
                  <a:pt x="178377" y="310859"/>
                </a:cubicBezTo>
                <a:cubicBezTo>
                  <a:pt x="209741" y="318896"/>
                  <a:pt x="241838" y="326373"/>
                  <a:pt x="278612" y="335345"/>
                </a:cubicBezTo>
                <a:cubicBezTo>
                  <a:pt x="299164" y="318523"/>
                  <a:pt x="326935" y="328057"/>
                  <a:pt x="361546" y="336093"/>
                </a:cubicBezTo>
                <a:cubicBezTo>
                  <a:pt x="396881" y="344318"/>
                  <a:pt x="437625" y="346936"/>
                  <a:pt x="476567" y="349926"/>
                </a:cubicBezTo>
                <a:cubicBezTo>
                  <a:pt x="547963" y="355347"/>
                  <a:pt x="619719" y="358713"/>
                  <a:pt x="691112" y="363572"/>
                </a:cubicBezTo>
                <a:cubicBezTo>
                  <a:pt x="706258" y="364694"/>
                  <a:pt x="723566" y="366749"/>
                  <a:pt x="735104" y="371424"/>
                </a:cubicBezTo>
                <a:cubicBezTo>
                  <a:pt x="814067" y="402827"/>
                  <a:pt x="909986" y="411611"/>
                  <a:pt x="1001208" y="408622"/>
                </a:cubicBezTo>
                <a:cubicBezTo>
                  <a:pt x="1072963" y="406377"/>
                  <a:pt x="1143277" y="404695"/>
                  <a:pt x="1214309" y="407873"/>
                </a:cubicBezTo>
                <a:cubicBezTo>
                  <a:pt x="1219719" y="408061"/>
                  <a:pt x="1226931" y="407686"/>
                  <a:pt x="1230894" y="406191"/>
                </a:cubicBezTo>
                <a:cubicBezTo>
                  <a:pt x="1255413" y="396284"/>
                  <a:pt x="1281015" y="395537"/>
                  <a:pt x="1312386" y="393855"/>
                </a:cubicBezTo>
                <a:cubicBezTo>
                  <a:pt x="1356738" y="391423"/>
                  <a:pt x="1397482" y="393107"/>
                  <a:pt x="1438590" y="397218"/>
                </a:cubicBezTo>
                <a:cubicBezTo>
                  <a:pt x="1468519" y="400209"/>
                  <a:pt x="1498803" y="406377"/>
                  <a:pt x="1525488" y="414229"/>
                </a:cubicBezTo>
                <a:cubicBezTo>
                  <a:pt x="1562625" y="425258"/>
                  <a:pt x="1598327" y="429556"/>
                  <a:pt x="1633661" y="414977"/>
                </a:cubicBezTo>
                <a:cubicBezTo>
                  <a:pt x="1671881" y="399462"/>
                  <a:pt x="1715150" y="404882"/>
                  <a:pt x="1757340" y="404323"/>
                </a:cubicBezTo>
                <a:cubicBezTo>
                  <a:pt x="1775727" y="404134"/>
                  <a:pt x="1795200" y="404509"/>
                  <a:pt x="1812867" y="402079"/>
                </a:cubicBezTo>
                <a:cubicBezTo>
                  <a:pt x="1864067" y="395162"/>
                  <a:pt x="1913469" y="384694"/>
                  <a:pt x="1965392" y="380021"/>
                </a:cubicBezTo>
                <a:cubicBezTo>
                  <a:pt x="1994238" y="377405"/>
                  <a:pt x="2026328" y="382078"/>
                  <a:pt x="2056257" y="385442"/>
                </a:cubicBezTo>
                <a:cubicBezTo>
                  <a:pt x="2086546" y="388994"/>
                  <a:pt x="2116471" y="394414"/>
                  <a:pt x="2145680" y="400023"/>
                </a:cubicBezTo>
                <a:cubicBezTo>
                  <a:pt x="2165509" y="403761"/>
                  <a:pt x="2187144" y="407313"/>
                  <a:pt x="2203009" y="414043"/>
                </a:cubicBezTo>
                <a:cubicBezTo>
                  <a:pt x="2239071" y="429370"/>
                  <a:pt x="2276207" y="431988"/>
                  <a:pt x="2318757" y="423949"/>
                </a:cubicBezTo>
                <a:cubicBezTo>
                  <a:pt x="2325246" y="422640"/>
                  <a:pt x="2332817" y="422640"/>
                  <a:pt x="2340028" y="422454"/>
                </a:cubicBezTo>
                <a:cubicBezTo>
                  <a:pt x="2455421" y="418529"/>
                  <a:pt x="2570802" y="416097"/>
                  <a:pt x="2685467" y="410116"/>
                </a:cubicBezTo>
                <a:cubicBezTo>
                  <a:pt x="2731976" y="407686"/>
                  <a:pt x="2776688" y="397032"/>
                  <a:pt x="2822482" y="390303"/>
                </a:cubicBezTo>
                <a:cubicBezTo>
                  <a:pt x="2831859" y="388994"/>
                  <a:pt x="2842319" y="386937"/>
                  <a:pt x="2851692" y="387873"/>
                </a:cubicBezTo>
                <a:cubicBezTo>
                  <a:pt x="2953732" y="397218"/>
                  <a:pt x="3049288" y="383573"/>
                  <a:pt x="3143397" y="365628"/>
                </a:cubicBezTo>
                <a:cubicBezTo>
                  <a:pt x="3153130" y="363758"/>
                  <a:pt x="3165028" y="364319"/>
                  <a:pt x="3175847" y="364694"/>
                </a:cubicBezTo>
                <a:cubicBezTo>
                  <a:pt x="3206140" y="366001"/>
                  <a:pt x="3238949" y="372544"/>
                  <a:pt x="3266354" y="368619"/>
                </a:cubicBezTo>
                <a:cubicBezTo>
                  <a:pt x="3339188" y="357776"/>
                  <a:pt x="3411304" y="344693"/>
                  <a:pt x="3479815" y="328243"/>
                </a:cubicBezTo>
                <a:cubicBezTo>
                  <a:pt x="3549409" y="311607"/>
                  <a:pt x="3613950" y="297587"/>
                  <a:pt x="3693636" y="314409"/>
                </a:cubicBezTo>
                <a:cubicBezTo>
                  <a:pt x="3727528" y="321514"/>
                  <a:pt x="3772239" y="316466"/>
                  <a:pt x="3811186" y="314598"/>
                </a:cubicBezTo>
                <a:cubicBezTo>
                  <a:pt x="3839668" y="313102"/>
                  <a:pt x="3867073" y="304689"/>
                  <a:pt x="3895199" y="304689"/>
                </a:cubicBezTo>
                <a:cubicBezTo>
                  <a:pt x="3970203" y="304689"/>
                  <a:pt x="4036905" y="294783"/>
                  <a:pt x="4101809" y="274595"/>
                </a:cubicBezTo>
                <a:cubicBezTo>
                  <a:pt x="4127055" y="266745"/>
                  <a:pt x="4166357" y="271979"/>
                  <a:pt x="4199167" y="269922"/>
                </a:cubicBezTo>
                <a:cubicBezTo>
                  <a:pt x="4233785" y="267492"/>
                  <a:pt x="4269476" y="265249"/>
                  <a:pt x="4302653" y="259827"/>
                </a:cubicBezTo>
                <a:cubicBezTo>
                  <a:pt x="4388469" y="245621"/>
                  <a:pt x="4473205" y="229546"/>
                  <a:pt x="4558660" y="214592"/>
                </a:cubicBezTo>
                <a:cubicBezTo>
                  <a:pt x="4628970" y="202254"/>
                  <a:pt x="4698205" y="211974"/>
                  <a:pt x="4767795" y="217208"/>
                </a:cubicBezTo>
                <a:cubicBezTo>
                  <a:pt x="4811428" y="220573"/>
                  <a:pt x="4852169" y="228612"/>
                  <a:pt x="4901207" y="216648"/>
                </a:cubicBezTo>
                <a:cubicBezTo>
                  <a:pt x="4948084" y="205244"/>
                  <a:pt x="5007578" y="207862"/>
                  <a:pt x="5060224" y="201694"/>
                </a:cubicBezTo>
                <a:cubicBezTo>
                  <a:pt x="5104580" y="196460"/>
                  <a:pt x="5147482" y="188047"/>
                  <a:pt x="5190391" y="179822"/>
                </a:cubicBezTo>
                <a:cubicBezTo>
                  <a:pt x="5248806" y="168607"/>
                  <a:pt x="5306495" y="156832"/>
                  <a:pt x="5370320" y="162439"/>
                </a:cubicBezTo>
                <a:cubicBezTo>
                  <a:pt x="5442799" y="168795"/>
                  <a:pt x="5492553" y="144869"/>
                  <a:pt x="5549530" y="128978"/>
                </a:cubicBezTo>
                <a:cubicBezTo>
                  <a:pt x="5588832" y="118138"/>
                  <a:pt x="5631737" y="110099"/>
                  <a:pt x="5674647" y="103370"/>
                </a:cubicBezTo>
                <a:cubicBezTo>
                  <a:pt x="5731975" y="94584"/>
                  <a:pt x="5791110" y="89350"/>
                  <a:pt x="5848803" y="80752"/>
                </a:cubicBezTo>
                <a:cubicBezTo>
                  <a:pt x="5936064" y="67855"/>
                  <a:pt x="6024408" y="57760"/>
                  <a:pt x="6115270" y="64864"/>
                </a:cubicBezTo>
                <a:cubicBezTo>
                  <a:pt x="6157097" y="68041"/>
                  <a:pt x="6196043" y="67855"/>
                  <a:pt x="6237866" y="63180"/>
                </a:cubicBezTo>
                <a:cubicBezTo>
                  <a:pt x="6306374" y="55517"/>
                  <a:pt x="6376687" y="54583"/>
                  <a:pt x="6431858" y="25983"/>
                </a:cubicBezTo>
                <a:cubicBezTo>
                  <a:pt x="6451327" y="15888"/>
                  <a:pt x="6486303" y="13272"/>
                  <a:pt x="6514789" y="8038"/>
                </a:cubicBezTo>
                <a:cubicBezTo>
                  <a:pt x="6547603" y="1868"/>
                  <a:pt x="6571758" y="5048"/>
                  <a:pt x="6589430" y="22993"/>
                </a:cubicBezTo>
                <a:cubicBezTo>
                  <a:pt x="6597361" y="31029"/>
                  <a:pt x="6620078" y="38881"/>
                  <a:pt x="6637745" y="40190"/>
                </a:cubicBezTo>
                <a:cubicBezTo>
                  <a:pt x="6690750" y="44115"/>
                  <a:pt x="6739429" y="38320"/>
                  <a:pt x="6790630" y="25609"/>
                </a:cubicBezTo>
                <a:cubicBezTo>
                  <a:pt x="6838586" y="13645"/>
                  <a:pt x="6898442" y="14954"/>
                  <a:pt x="6952890" y="10282"/>
                </a:cubicBezTo>
                <a:cubicBezTo>
                  <a:pt x="6991470" y="6916"/>
                  <a:pt x="7030053" y="0"/>
                  <a:pt x="7068995" y="0"/>
                </a:cubicBezTo>
                <a:close/>
              </a:path>
            </a:pathLst>
          </a:custGeom>
          <a:blipFill dpi="0" rotWithShape="1">
            <a:blip r:embed="rId4">
              <a:alphaModFix amt="57000"/>
            </a:blip>
            <a:srcRect/>
            <a:tile tx="0" ty="0" sx="100000" sy="100000" flip="none" algn="tl"/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="" xmlns:a16="http://schemas.microsoft.com/office/drawing/2014/main" id="{F0CC1FDC-60B1-49C3-861C-17B43B8F454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1752210"/>
            <a:ext cx="12192000" cy="858278"/>
          </a:xfrm>
          <a:custGeom>
            <a:avLst/>
            <a:gdLst>
              <a:gd name="connsiteX0" fmla="*/ 7068995 w 12192000"/>
              <a:gd name="connsiteY0" fmla="*/ 0 h 858278"/>
              <a:gd name="connsiteX1" fmla="*/ 7213949 w 12192000"/>
              <a:gd name="connsiteY1" fmla="*/ 8225 h 858278"/>
              <a:gd name="connsiteX2" fmla="*/ 7328251 w 12192000"/>
              <a:gd name="connsiteY2" fmla="*/ 11589 h 858278"/>
              <a:gd name="connsiteX3" fmla="*/ 7420557 w 12192000"/>
              <a:gd name="connsiteY3" fmla="*/ 21122 h 858278"/>
              <a:gd name="connsiteX4" fmla="*/ 7453008 w 12192000"/>
              <a:gd name="connsiteY4" fmla="*/ 26731 h 858278"/>
              <a:gd name="connsiteX5" fmla="*/ 7710103 w 12192000"/>
              <a:gd name="connsiteY5" fmla="*/ 70471 h 858278"/>
              <a:gd name="connsiteX6" fmla="*/ 7984860 w 12192000"/>
              <a:gd name="connsiteY6" fmla="*/ 105427 h 858278"/>
              <a:gd name="connsiteX7" fmla="*/ 8162987 w 12192000"/>
              <a:gd name="connsiteY7" fmla="*/ 83368 h 858278"/>
              <a:gd name="connsiteX8" fmla="*/ 8229332 w 12192000"/>
              <a:gd name="connsiteY8" fmla="*/ 83743 h 858278"/>
              <a:gd name="connsiteX9" fmla="*/ 8534382 w 12192000"/>
              <a:gd name="connsiteY9" fmla="*/ 78696 h 858278"/>
              <a:gd name="connsiteX10" fmla="*/ 8588107 w 12192000"/>
              <a:gd name="connsiteY10" fmla="*/ 73275 h 858278"/>
              <a:gd name="connsiteX11" fmla="*/ 8878370 w 12192000"/>
              <a:gd name="connsiteY11" fmla="*/ 95520 h 858278"/>
              <a:gd name="connsiteX12" fmla="*/ 8983659 w 12192000"/>
              <a:gd name="connsiteY12" fmla="*/ 99259 h 858278"/>
              <a:gd name="connsiteX13" fmla="*/ 9080653 w 12192000"/>
              <a:gd name="connsiteY13" fmla="*/ 105427 h 858278"/>
              <a:gd name="connsiteX14" fmla="*/ 9216230 w 12192000"/>
              <a:gd name="connsiteY14" fmla="*/ 106922 h 858278"/>
              <a:gd name="connsiteX15" fmla="*/ 9356857 w 12192000"/>
              <a:gd name="connsiteY15" fmla="*/ 104118 h 858278"/>
              <a:gd name="connsiteX16" fmla="*/ 9513705 w 12192000"/>
              <a:gd name="connsiteY16" fmla="*/ 104679 h 858278"/>
              <a:gd name="connsiteX17" fmla="*/ 9575728 w 12192000"/>
              <a:gd name="connsiteY17" fmla="*/ 109538 h 858278"/>
              <a:gd name="connsiteX18" fmla="*/ 9743391 w 12192000"/>
              <a:gd name="connsiteY18" fmla="*/ 106174 h 858278"/>
              <a:gd name="connsiteX19" fmla="*/ 9831372 w 12192000"/>
              <a:gd name="connsiteY19" fmla="*/ 111781 h 858278"/>
              <a:gd name="connsiteX20" fmla="*/ 9976326 w 12192000"/>
              <a:gd name="connsiteY20" fmla="*/ 112904 h 858278"/>
              <a:gd name="connsiteX21" fmla="*/ 10023562 w 12192000"/>
              <a:gd name="connsiteY21" fmla="*/ 114213 h 858278"/>
              <a:gd name="connsiteX22" fmla="*/ 10065749 w 12192000"/>
              <a:gd name="connsiteY22" fmla="*/ 114960 h 858278"/>
              <a:gd name="connsiteX23" fmla="*/ 10210339 w 12192000"/>
              <a:gd name="connsiteY23" fmla="*/ 99631 h 858278"/>
              <a:gd name="connsiteX24" fmla="*/ 10338705 w 12192000"/>
              <a:gd name="connsiteY24" fmla="*/ 98697 h 858278"/>
              <a:gd name="connsiteX25" fmla="*/ 10563705 w 12192000"/>
              <a:gd name="connsiteY25" fmla="*/ 86359 h 858278"/>
              <a:gd name="connsiteX26" fmla="*/ 10613466 w 12192000"/>
              <a:gd name="connsiteY26" fmla="*/ 90659 h 858278"/>
              <a:gd name="connsiteX27" fmla="*/ 10769235 w 12192000"/>
              <a:gd name="connsiteY27" fmla="*/ 92341 h 858278"/>
              <a:gd name="connsiteX28" fmla="*/ 10857939 w 12192000"/>
              <a:gd name="connsiteY28" fmla="*/ 93650 h 858278"/>
              <a:gd name="connsiteX29" fmla="*/ 10967551 w 12192000"/>
              <a:gd name="connsiteY29" fmla="*/ 84677 h 858278"/>
              <a:gd name="connsiteX30" fmla="*/ 11157935 w 12192000"/>
              <a:gd name="connsiteY30" fmla="*/ 65612 h 858278"/>
              <a:gd name="connsiteX31" fmla="*/ 11208056 w 12192000"/>
              <a:gd name="connsiteY31" fmla="*/ 62621 h 858278"/>
              <a:gd name="connsiteX32" fmla="*/ 11299645 w 12192000"/>
              <a:gd name="connsiteY32" fmla="*/ 53460 h 858278"/>
              <a:gd name="connsiteX33" fmla="*/ 11316229 w 12192000"/>
              <a:gd name="connsiteY33" fmla="*/ 51778 h 858278"/>
              <a:gd name="connsiteX34" fmla="*/ 11455774 w 12192000"/>
              <a:gd name="connsiteY34" fmla="*/ 28599 h 858278"/>
              <a:gd name="connsiteX35" fmla="*/ 11528249 w 12192000"/>
              <a:gd name="connsiteY35" fmla="*/ 26731 h 858278"/>
              <a:gd name="connsiteX36" fmla="*/ 11736664 w 12192000"/>
              <a:gd name="connsiteY36" fmla="*/ 26543 h 858278"/>
              <a:gd name="connsiteX37" fmla="*/ 11825004 w 12192000"/>
              <a:gd name="connsiteY37" fmla="*/ 30095 h 858278"/>
              <a:gd name="connsiteX38" fmla="*/ 12037383 w 12192000"/>
              <a:gd name="connsiteY38" fmla="*/ 43740 h 858278"/>
              <a:gd name="connsiteX39" fmla="*/ 12170798 w 12192000"/>
              <a:gd name="connsiteY39" fmla="*/ 50469 h 858278"/>
              <a:gd name="connsiteX40" fmla="*/ 12192000 w 12192000"/>
              <a:gd name="connsiteY40" fmla="*/ 51944 h 858278"/>
              <a:gd name="connsiteX41" fmla="*/ 12192000 w 12192000"/>
              <a:gd name="connsiteY41" fmla="*/ 200794 h 858278"/>
              <a:gd name="connsiteX42" fmla="*/ 12145556 w 12192000"/>
              <a:gd name="connsiteY42" fmla="*/ 203937 h 858278"/>
              <a:gd name="connsiteX43" fmla="*/ 12007095 w 12192000"/>
              <a:gd name="connsiteY43" fmla="*/ 241882 h 858278"/>
              <a:gd name="connsiteX44" fmla="*/ 11918395 w 12192000"/>
              <a:gd name="connsiteY44" fmla="*/ 243752 h 858278"/>
              <a:gd name="connsiteX45" fmla="*/ 11762625 w 12192000"/>
              <a:gd name="connsiteY45" fmla="*/ 188608 h 858278"/>
              <a:gd name="connsiteX46" fmla="*/ 11699883 w 12192000"/>
              <a:gd name="connsiteY46" fmla="*/ 182254 h 858278"/>
              <a:gd name="connsiteX47" fmla="*/ 11591351 w 12192000"/>
              <a:gd name="connsiteY47" fmla="*/ 178702 h 858278"/>
              <a:gd name="connsiteX48" fmla="*/ 11492554 w 12192000"/>
              <a:gd name="connsiteY48" fmla="*/ 196272 h 858278"/>
              <a:gd name="connsiteX49" fmla="*/ 11259979 w 12192000"/>
              <a:gd name="connsiteY49" fmla="*/ 283006 h 858278"/>
              <a:gd name="connsiteX50" fmla="*/ 11221397 w 12192000"/>
              <a:gd name="connsiteY50" fmla="*/ 291605 h 858278"/>
              <a:gd name="connsiteX51" fmla="*/ 11153249 w 12192000"/>
              <a:gd name="connsiteY51" fmla="*/ 297401 h 858278"/>
              <a:gd name="connsiteX52" fmla="*/ 10884980 w 12192000"/>
              <a:gd name="connsiteY52" fmla="*/ 367310 h 858278"/>
              <a:gd name="connsiteX53" fmla="*/ 10826205 w 12192000"/>
              <a:gd name="connsiteY53" fmla="*/ 366749 h 858278"/>
              <a:gd name="connsiteX54" fmla="*/ 10729570 w 12192000"/>
              <a:gd name="connsiteY54" fmla="*/ 360767 h 858278"/>
              <a:gd name="connsiteX55" fmla="*/ 10625364 w 12192000"/>
              <a:gd name="connsiteY55" fmla="*/ 372171 h 858278"/>
              <a:gd name="connsiteX56" fmla="*/ 10549282 w 12192000"/>
              <a:gd name="connsiteY56" fmla="*/ 380208 h 858278"/>
              <a:gd name="connsiteX57" fmla="*/ 10336184 w 12192000"/>
              <a:gd name="connsiteY57" fmla="*/ 356656 h 858278"/>
              <a:gd name="connsiteX58" fmla="*/ 10158780 w 12192000"/>
              <a:gd name="connsiteY58" fmla="*/ 333477 h 858278"/>
              <a:gd name="connsiteX59" fmla="*/ 10134261 w 12192000"/>
              <a:gd name="connsiteY59" fmla="*/ 336654 h 858278"/>
              <a:gd name="connsiteX60" fmla="*/ 9898441 w 12192000"/>
              <a:gd name="connsiteY60" fmla="*/ 355722 h 858278"/>
              <a:gd name="connsiteX61" fmla="*/ 9795318 w 12192000"/>
              <a:gd name="connsiteY61" fmla="*/ 381703 h 858278"/>
              <a:gd name="connsiteX62" fmla="*/ 9653613 w 12192000"/>
              <a:gd name="connsiteY62" fmla="*/ 404695 h 858278"/>
              <a:gd name="connsiteX63" fmla="*/ 9496038 w 12192000"/>
              <a:gd name="connsiteY63" fmla="*/ 432174 h 858278"/>
              <a:gd name="connsiteX64" fmla="*/ 9380293 w 12192000"/>
              <a:gd name="connsiteY64" fmla="*/ 445446 h 858278"/>
              <a:gd name="connsiteX65" fmla="*/ 9209742 w 12192000"/>
              <a:gd name="connsiteY65" fmla="*/ 435726 h 858278"/>
              <a:gd name="connsiteX66" fmla="*/ 9174763 w 12192000"/>
              <a:gd name="connsiteY66" fmla="*/ 427874 h 858278"/>
              <a:gd name="connsiteX67" fmla="*/ 8839428 w 12192000"/>
              <a:gd name="connsiteY67" fmla="*/ 368992 h 858278"/>
              <a:gd name="connsiteX68" fmla="*/ 8615871 w 12192000"/>
              <a:gd name="connsiteY68" fmla="*/ 368244 h 858278"/>
              <a:gd name="connsiteX69" fmla="*/ 8541590 w 12192000"/>
              <a:gd name="connsiteY69" fmla="*/ 377030 h 858278"/>
              <a:gd name="connsiteX70" fmla="*/ 8406013 w 12192000"/>
              <a:gd name="connsiteY70" fmla="*/ 416097 h 858278"/>
              <a:gd name="connsiteX71" fmla="*/ 8346160 w 12192000"/>
              <a:gd name="connsiteY71" fmla="*/ 421706 h 858278"/>
              <a:gd name="connsiteX72" fmla="*/ 8240152 w 12192000"/>
              <a:gd name="connsiteY72" fmla="*/ 425445 h 858278"/>
              <a:gd name="connsiteX73" fmla="*/ 8010102 w 12192000"/>
              <a:gd name="connsiteY73" fmla="*/ 421706 h 858278"/>
              <a:gd name="connsiteX74" fmla="*/ 7710103 w 12192000"/>
              <a:gd name="connsiteY74" fmla="*/ 437595 h 858278"/>
              <a:gd name="connsiteX75" fmla="*/ 7591114 w 12192000"/>
              <a:gd name="connsiteY75" fmla="*/ 432735 h 858278"/>
              <a:gd name="connsiteX76" fmla="*/ 7462749 w 12192000"/>
              <a:gd name="connsiteY76" fmla="*/ 424322 h 858278"/>
              <a:gd name="connsiteX77" fmla="*/ 7425244 w 12192000"/>
              <a:gd name="connsiteY77" fmla="*/ 424697 h 858278"/>
              <a:gd name="connsiteX78" fmla="*/ 7228012 w 12192000"/>
              <a:gd name="connsiteY78" fmla="*/ 444510 h 858278"/>
              <a:gd name="connsiteX79" fmla="*/ 7182936 w 12192000"/>
              <a:gd name="connsiteY79" fmla="*/ 457783 h 858278"/>
              <a:gd name="connsiteX80" fmla="*/ 7065391 w 12192000"/>
              <a:gd name="connsiteY80" fmla="*/ 452362 h 858278"/>
              <a:gd name="connsiteX81" fmla="*/ 6960826 w 12192000"/>
              <a:gd name="connsiteY81" fmla="*/ 430679 h 858278"/>
              <a:gd name="connsiteX82" fmla="*/ 6361185 w 12192000"/>
              <a:gd name="connsiteY82" fmla="*/ 383946 h 858278"/>
              <a:gd name="connsiteX83" fmla="*/ 6000609 w 12192000"/>
              <a:gd name="connsiteY83" fmla="*/ 383198 h 858278"/>
              <a:gd name="connsiteX84" fmla="*/ 5748205 w 12192000"/>
              <a:gd name="connsiteY84" fmla="*/ 362637 h 858278"/>
              <a:gd name="connsiteX85" fmla="*/ 5706377 w 12192000"/>
              <a:gd name="connsiteY85" fmla="*/ 340954 h 858278"/>
              <a:gd name="connsiteX86" fmla="*/ 5552410 w 12192000"/>
              <a:gd name="connsiteY86" fmla="*/ 317962 h 858278"/>
              <a:gd name="connsiteX87" fmla="*/ 5406015 w 12192000"/>
              <a:gd name="connsiteY87" fmla="*/ 365442 h 858278"/>
              <a:gd name="connsiteX88" fmla="*/ 5222482 w 12192000"/>
              <a:gd name="connsiteY88" fmla="*/ 437222 h 858278"/>
              <a:gd name="connsiteX89" fmla="*/ 5122603 w 12192000"/>
              <a:gd name="connsiteY89" fmla="*/ 437781 h 858278"/>
              <a:gd name="connsiteX90" fmla="*/ 4916712 w 12192000"/>
              <a:gd name="connsiteY90" fmla="*/ 451801 h 858278"/>
              <a:gd name="connsiteX91" fmla="*/ 4773924 w 12192000"/>
              <a:gd name="connsiteY91" fmla="*/ 475728 h 858278"/>
              <a:gd name="connsiteX92" fmla="*/ 4573806 w 12192000"/>
              <a:gd name="connsiteY92" fmla="*/ 504140 h 858278"/>
              <a:gd name="connsiteX93" fmla="*/ 4499166 w 12192000"/>
              <a:gd name="connsiteY93" fmla="*/ 519094 h 858278"/>
              <a:gd name="connsiteX94" fmla="*/ 4320680 w 12192000"/>
              <a:gd name="connsiteY94" fmla="*/ 541339 h 858278"/>
              <a:gd name="connsiteX95" fmla="*/ 4172841 w 12192000"/>
              <a:gd name="connsiteY95" fmla="*/ 555918 h 858278"/>
              <a:gd name="connsiteX96" fmla="*/ 4053493 w 12192000"/>
              <a:gd name="connsiteY96" fmla="*/ 601529 h 858278"/>
              <a:gd name="connsiteX97" fmla="*/ 4015270 w 12192000"/>
              <a:gd name="connsiteY97" fmla="*/ 625082 h 858278"/>
              <a:gd name="connsiteX98" fmla="*/ 3983539 w 12192000"/>
              <a:gd name="connsiteY98" fmla="*/ 640223 h 858278"/>
              <a:gd name="connsiteX99" fmla="*/ 3842917 w 12192000"/>
              <a:gd name="connsiteY99" fmla="*/ 729013 h 858278"/>
              <a:gd name="connsiteX100" fmla="*/ 3827051 w 12192000"/>
              <a:gd name="connsiteY100" fmla="*/ 736490 h 858278"/>
              <a:gd name="connsiteX101" fmla="*/ 3636666 w 12192000"/>
              <a:gd name="connsiteY101" fmla="*/ 777428 h 858278"/>
              <a:gd name="connsiteX102" fmla="*/ 3569598 w 12192000"/>
              <a:gd name="connsiteY102" fmla="*/ 799671 h 858278"/>
              <a:gd name="connsiteX103" fmla="*/ 3431859 w 12192000"/>
              <a:gd name="connsiteY103" fmla="*/ 855189 h 858278"/>
              <a:gd name="connsiteX104" fmla="*/ 3377411 w 12192000"/>
              <a:gd name="connsiteY104" fmla="*/ 857058 h 858278"/>
              <a:gd name="connsiteX105" fmla="*/ 3176930 w 12192000"/>
              <a:gd name="connsiteY105" fmla="*/ 823786 h 858278"/>
              <a:gd name="connsiteX106" fmla="*/ 3075245 w 12192000"/>
              <a:gd name="connsiteY106" fmla="*/ 786212 h 858278"/>
              <a:gd name="connsiteX107" fmla="*/ 3039911 w 12192000"/>
              <a:gd name="connsiteY107" fmla="*/ 771258 h 858278"/>
              <a:gd name="connsiteX108" fmla="*/ 2790392 w 12192000"/>
              <a:gd name="connsiteY108" fmla="*/ 787334 h 858278"/>
              <a:gd name="connsiteX109" fmla="*/ 2720801 w 12192000"/>
              <a:gd name="connsiteY109" fmla="*/ 790887 h 858278"/>
              <a:gd name="connsiteX110" fmla="*/ 2482098 w 12192000"/>
              <a:gd name="connsiteY110" fmla="*/ 808832 h 858278"/>
              <a:gd name="connsiteX111" fmla="*/ 2432700 w 12192000"/>
              <a:gd name="connsiteY111" fmla="*/ 804532 h 858278"/>
              <a:gd name="connsiteX112" fmla="*/ 2111065 w 12192000"/>
              <a:gd name="connsiteY112" fmla="*/ 800980 h 858278"/>
              <a:gd name="connsiteX113" fmla="*/ 2088707 w 12192000"/>
              <a:gd name="connsiteY113" fmla="*/ 811261 h 858278"/>
              <a:gd name="connsiteX114" fmla="*/ 1973323 w 12192000"/>
              <a:gd name="connsiteY114" fmla="*/ 841731 h 858278"/>
              <a:gd name="connsiteX115" fmla="*/ 1819359 w 12192000"/>
              <a:gd name="connsiteY115" fmla="*/ 849581 h 858278"/>
              <a:gd name="connsiteX116" fmla="*/ 1791232 w 12192000"/>
              <a:gd name="connsiteY116" fmla="*/ 846776 h 858278"/>
              <a:gd name="connsiteX117" fmla="*/ 1687387 w 12192000"/>
              <a:gd name="connsiteY117" fmla="*/ 827897 h 858278"/>
              <a:gd name="connsiteX118" fmla="*/ 1454092 w 12192000"/>
              <a:gd name="connsiteY118" fmla="*/ 810327 h 858278"/>
              <a:gd name="connsiteX119" fmla="*/ 1408662 w 12192000"/>
              <a:gd name="connsiteY119" fmla="*/ 803970 h 858278"/>
              <a:gd name="connsiteX120" fmla="*/ 1326809 w 12192000"/>
              <a:gd name="connsiteY120" fmla="*/ 794064 h 858278"/>
              <a:gd name="connsiteX121" fmla="*/ 1105054 w 12192000"/>
              <a:gd name="connsiteY121" fmla="*/ 787521 h 858278"/>
              <a:gd name="connsiteX122" fmla="*/ 997604 w 12192000"/>
              <a:gd name="connsiteY122" fmla="*/ 797241 h 858278"/>
              <a:gd name="connsiteX123" fmla="*/ 949648 w 12192000"/>
              <a:gd name="connsiteY123" fmla="*/ 796680 h 858278"/>
              <a:gd name="connsiteX124" fmla="*/ 789552 w 12192000"/>
              <a:gd name="connsiteY124" fmla="*/ 771819 h 858278"/>
              <a:gd name="connsiteX125" fmla="*/ 396881 w 12192000"/>
              <a:gd name="connsiteY125" fmla="*/ 787707 h 858278"/>
              <a:gd name="connsiteX126" fmla="*/ 272843 w 12192000"/>
              <a:gd name="connsiteY126" fmla="*/ 801166 h 858278"/>
              <a:gd name="connsiteX127" fmla="*/ 206859 w 12192000"/>
              <a:gd name="connsiteY127" fmla="*/ 803036 h 858278"/>
              <a:gd name="connsiteX128" fmla="*/ 114552 w 12192000"/>
              <a:gd name="connsiteY128" fmla="*/ 784157 h 858278"/>
              <a:gd name="connsiteX129" fmla="*/ 30492 w 12192000"/>
              <a:gd name="connsiteY129" fmla="*/ 773619 h 858278"/>
              <a:gd name="connsiteX130" fmla="*/ 0 w 12192000"/>
              <a:gd name="connsiteY130" fmla="*/ 776145 h 858278"/>
              <a:gd name="connsiteX131" fmla="*/ 0 w 12192000"/>
              <a:gd name="connsiteY131" fmla="*/ 281806 h 858278"/>
              <a:gd name="connsiteX132" fmla="*/ 106258 w 12192000"/>
              <a:gd name="connsiteY132" fmla="*/ 293849 h 858278"/>
              <a:gd name="connsiteX133" fmla="*/ 145560 w 12192000"/>
              <a:gd name="connsiteY133" fmla="*/ 300203 h 858278"/>
              <a:gd name="connsiteX134" fmla="*/ 178377 w 12192000"/>
              <a:gd name="connsiteY134" fmla="*/ 310859 h 858278"/>
              <a:gd name="connsiteX135" fmla="*/ 278612 w 12192000"/>
              <a:gd name="connsiteY135" fmla="*/ 335345 h 858278"/>
              <a:gd name="connsiteX136" fmla="*/ 361546 w 12192000"/>
              <a:gd name="connsiteY136" fmla="*/ 336093 h 858278"/>
              <a:gd name="connsiteX137" fmla="*/ 476567 w 12192000"/>
              <a:gd name="connsiteY137" fmla="*/ 349926 h 858278"/>
              <a:gd name="connsiteX138" fmla="*/ 691112 w 12192000"/>
              <a:gd name="connsiteY138" fmla="*/ 363572 h 858278"/>
              <a:gd name="connsiteX139" fmla="*/ 735104 w 12192000"/>
              <a:gd name="connsiteY139" fmla="*/ 371424 h 858278"/>
              <a:gd name="connsiteX140" fmla="*/ 1001208 w 12192000"/>
              <a:gd name="connsiteY140" fmla="*/ 408622 h 858278"/>
              <a:gd name="connsiteX141" fmla="*/ 1214309 w 12192000"/>
              <a:gd name="connsiteY141" fmla="*/ 407873 h 858278"/>
              <a:gd name="connsiteX142" fmla="*/ 1230894 w 12192000"/>
              <a:gd name="connsiteY142" fmla="*/ 406191 h 858278"/>
              <a:gd name="connsiteX143" fmla="*/ 1312386 w 12192000"/>
              <a:gd name="connsiteY143" fmla="*/ 393855 h 858278"/>
              <a:gd name="connsiteX144" fmla="*/ 1438590 w 12192000"/>
              <a:gd name="connsiteY144" fmla="*/ 397218 h 858278"/>
              <a:gd name="connsiteX145" fmla="*/ 1525488 w 12192000"/>
              <a:gd name="connsiteY145" fmla="*/ 414229 h 858278"/>
              <a:gd name="connsiteX146" fmla="*/ 1633661 w 12192000"/>
              <a:gd name="connsiteY146" fmla="*/ 414977 h 858278"/>
              <a:gd name="connsiteX147" fmla="*/ 1757340 w 12192000"/>
              <a:gd name="connsiteY147" fmla="*/ 404323 h 858278"/>
              <a:gd name="connsiteX148" fmla="*/ 1812867 w 12192000"/>
              <a:gd name="connsiteY148" fmla="*/ 402079 h 858278"/>
              <a:gd name="connsiteX149" fmla="*/ 1965392 w 12192000"/>
              <a:gd name="connsiteY149" fmla="*/ 380021 h 858278"/>
              <a:gd name="connsiteX150" fmla="*/ 2056257 w 12192000"/>
              <a:gd name="connsiteY150" fmla="*/ 385442 h 858278"/>
              <a:gd name="connsiteX151" fmla="*/ 2145680 w 12192000"/>
              <a:gd name="connsiteY151" fmla="*/ 400023 h 858278"/>
              <a:gd name="connsiteX152" fmla="*/ 2203009 w 12192000"/>
              <a:gd name="connsiteY152" fmla="*/ 414043 h 858278"/>
              <a:gd name="connsiteX153" fmla="*/ 2318757 w 12192000"/>
              <a:gd name="connsiteY153" fmla="*/ 423949 h 858278"/>
              <a:gd name="connsiteX154" fmla="*/ 2340028 w 12192000"/>
              <a:gd name="connsiteY154" fmla="*/ 422454 h 858278"/>
              <a:gd name="connsiteX155" fmla="*/ 2685467 w 12192000"/>
              <a:gd name="connsiteY155" fmla="*/ 410116 h 858278"/>
              <a:gd name="connsiteX156" fmla="*/ 2822482 w 12192000"/>
              <a:gd name="connsiteY156" fmla="*/ 390303 h 858278"/>
              <a:gd name="connsiteX157" fmla="*/ 2851692 w 12192000"/>
              <a:gd name="connsiteY157" fmla="*/ 387873 h 858278"/>
              <a:gd name="connsiteX158" fmla="*/ 3143397 w 12192000"/>
              <a:gd name="connsiteY158" fmla="*/ 365628 h 858278"/>
              <a:gd name="connsiteX159" fmla="*/ 3175847 w 12192000"/>
              <a:gd name="connsiteY159" fmla="*/ 364694 h 858278"/>
              <a:gd name="connsiteX160" fmla="*/ 3266354 w 12192000"/>
              <a:gd name="connsiteY160" fmla="*/ 368619 h 858278"/>
              <a:gd name="connsiteX161" fmla="*/ 3479815 w 12192000"/>
              <a:gd name="connsiteY161" fmla="*/ 328243 h 858278"/>
              <a:gd name="connsiteX162" fmla="*/ 3693636 w 12192000"/>
              <a:gd name="connsiteY162" fmla="*/ 314409 h 858278"/>
              <a:gd name="connsiteX163" fmla="*/ 3811186 w 12192000"/>
              <a:gd name="connsiteY163" fmla="*/ 314598 h 858278"/>
              <a:gd name="connsiteX164" fmla="*/ 3895199 w 12192000"/>
              <a:gd name="connsiteY164" fmla="*/ 304689 h 858278"/>
              <a:gd name="connsiteX165" fmla="*/ 4101809 w 12192000"/>
              <a:gd name="connsiteY165" fmla="*/ 274595 h 858278"/>
              <a:gd name="connsiteX166" fmla="*/ 4199167 w 12192000"/>
              <a:gd name="connsiteY166" fmla="*/ 269922 h 858278"/>
              <a:gd name="connsiteX167" fmla="*/ 4302653 w 12192000"/>
              <a:gd name="connsiteY167" fmla="*/ 259827 h 858278"/>
              <a:gd name="connsiteX168" fmla="*/ 4558660 w 12192000"/>
              <a:gd name="connsiteY168" fmla="*/ 214592 h 858278"/>
              <a:gd name="connsiteX169" fmla="*/ 4767795 w 12192000"/>
              <a:gd name="connsiteY169" fmla="*/ 217208 h 858278"/>
              <a:gd name="connsiteX170" fmla="*/ 4901207 w 12192000"/>
              <a:gd name="connsiteY170" fmla="*/ 216648 h 858278"/>
              <a:gd name="connsiteX171" fmla="*/ 5060224 w 12192000"/>
              <a:gd name="connsiteY171" fmla="*/ 201694 h 858278"/>
              <a:gd name="connsiteX172" fmla="*/ 5190391 w 12192000"/>
              <a:gd name="connsiteY172" fmla="*/ 179822 h 858278"/>
              <a:gd name="connsiteX173" fmla="*/ 5370320 w 12192000"/>
              <a:gd name="connsiteY173" fmla="*/ 162439 h 858278"/>
              <a:gd name="connsiteX174" fmla="*/ 5549530 w 12192000"/>
              <a:gd name="connsiteY174" fmla="*/ 128978 h 858278"/>
              <a:gd name="connsiteX175" fmla="*/ 5674647 w 12192000"/>
              <a:gd name="connsiteY175" fmla="*/ 103370 h 858278"/>
              <a:gd name="connsiteX176" fmla="*/ 5848803 w 12192000"/>
              <a:gd name="connsiteY176" fmla="*/ 80752 h 858278"/>
              <a:gd name="connsiteX177" fmla="*/ 6115270 w 12192000"/>
              <a:gd name="connsiteY177" fmla="*/ 64864 h 858278"/>
              <a:gd name="connsiteX178" fmla="*/ 6237866 w 12192000"/>
              <a:gd name="connsiteY178" fmla="*/ 63180 h 858278"/>
              <a:gd name="connsiteX179" fmla="*/ 6431858 w 12192000"/>
              <a:gd name="connsiteY179" fmla="*/ 25983 h 858278"/>
              <a:gd name="connsiteX180" fmla="*/ 6514789 w 12192000"/>
              <a:gd name="connsiteY180" fmla="*/ 8038 h 858278"/>
              <a:gd name="connsiteX181" fmla="*/ 6589430 w 12192000"/>
              <a:gd name="connsiteY181" fmla="*/ 22993 h 858278"/>
              <a:gd name="connsiteX182" fmla="*/ 6637745 w 12192000"/>
              <a:gd name="connsiteY182" fmla="*/ 40190 h 858278"/>
              <a:gd name="connsiteX183" fmla="*/ 6790630 w 12192000"/>
              <a:gd name="connsiteY183" fmla="*/ 25609 h 858278"/>
              <a:gd name="connsiteX184" fmla="*/ 6952890 w 12192000"/>
              <a:gd name="connsiteY184" fmla="*/ 10282 h 858278"/>
              <a:gd name="connsiteX185" fmla="*/ 7068995 w 12192000"/>
              <a:gd name="connsiteY185" fmla="*/ 0 h 85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2192000" h="858278">
                <a:moveTo>
                  <a:pt x="7068995" y="0"/>
                </a:moveTo>
                <a:cubicBezTo>
                  <a:pt x="7117313" y="0"/>
                  <a:pt x="7165270" y="5982"/>
                  <a:pt x="7213949" y="8225"/>
                </a:cubicBezTo>
                <a:cubicBezTo>
                  <a:pt x="7251807" y="10093"/>
                  <a:pt x="7290390" y="9345"/>
                  <a:pt x="7328251" y="11589"/>
                </a:cubicBezTo>
                <a:cubicBezTo>
                  <a:pt x="7359262" y="13272"/>
                  <a:pt x="7389909" y="17570"/>
                  <a:pt x="7420557" y="21122"/>
                </a:cubicBezTo>
                <a:cubicBezTo>
                  <a:pt x="7431737" y="22431"/>
                  <a:pt x="7442916" y="27479"/>
                  <a:pt x="7453008" y="26731"/>
                </a:cubicBezTo>
                <a:cubicBezTo>
                  <a:pt x="7553251" y="18693"/>
                  <a:pt x="7625366" y="54583"/>
                  <a:pt x="7710103" y="70471"/>
                </a:cubicBezTo>
                <a:cubicBezTo>
                  <a:pt x="7799166" y="87295"/>
                  <a:pt x="7885345" y="113090"/>
                  <a:pt x="7984860" y="105427"/>
                </a:cubicBezTo>
                <a:cubicBezTo>
                  <a:pt x="8045078" y="100754"/>
                  <a:pt x="8103129" y="89911"/>
                  <a:pt x="8162987" y="83368"/>
                </a:cubicBezTo>
                <a:cubicBezTo>
                  <a:pt x="8184261" y="81125"/>
                  <a:pt x="8208058" y="81500"/>
                  <a:pt x="8229332" y="83743"/>
                </a:cubicBezTo>
                <a:cubicBezTo>
                  <a:pt x="8332097" y="94025"/>
                  <a:pt x="8433417" y="95520"/>
                  <a:pt x="8534382" y="78696"/>
                </a:cubicBezTo>
                <a:cubicBezTo>
                  <a:pt x="8551686" y="75891"/>
                  <a:pt x="8570076" y="73275"/>
                  <a:pt x="8588107" y="73275"/>
                </a:cubicBezTo>
                <a:cubicBezTo>
                  <a:pt x="8686903" y="73275"/>
                  <a:pt x="8783897" y="77200"/>
                  <a:pt x="8878370" y="95520"/>
                </a:cubicBezTo>
                <a:cubicBezTo>
                  <a:pt x="8910101" y="101688"/>
                  <a:pt x="8948685" y="97763"/>
                  <a:pt x="8983659" y="99259"/>
                </a:cubicBezTo>
                <a:cubicBezTo>
                  <a:pt x="9016109" y="100566"/>
                  <a:pt x="9049283" y="101127"/>
                  <a:pt x="9080653" y="105427"/>
                </a:cubicBezTo>
                <a:cubicBezTo>
                  <a:pt x="9126447" y="111781"/>
                  <a:pt x="9168994" y="112529"/>
                  <a:pt x="9216230" y="106922"/>
                </a:cubicBezTo>
                <a:cubicBezTo>
                  <a:pt x="9261301" y="101688"/>
                  <a:pt x="9309980" y="104304"/>
                  <a:pt x="9356857" y="104118"/>
                </a:cubicBezTo>
                <a:cubicBezTo>
                  <a:pt x="9409140" y="103931"/>
                  <a:pt x="9461422" y="103745"/>
                  <a:pt x="9513705" y="104679"/>
                </a:cubicBezTo>
                <a:cubicBezTo>
                  <a:pt x="9534620" y="105052"/>
                  <a:pt x="9558416" y="112529"/>
                  <a:pt x="9575728" y="109538"/>
                </a:cubicBezTo>
                <a:cubicBezTo>
                  <a:pt x="9631615" y="99445"/>
                  <a:pt x="9687505" y="111595"/>
                  <a:pt x="9743391" y="106174"/>
                </a:cubicBezTo>
                <a:cubicBezTo>
                  <a:pt x="9770799" y="103370"/>
                  <a:pt x="9801807" y="111033"/>
                  <a:pt x="9831372" y="111781"/>
                </a:cubicBezTo>
                <a:cubicBezTo>
                  <a:pt x="9879691" y="113090"/>
                  <a:pt x="9928007" y="112529"/>
                  <a:pt x="9976326" y="112904"/>
                </a:cubicBezTo>
                <a:cubicBezTo>
                  <a:pt x="9992191" y="113090"/>
                  <a:pt x="10007697" y="113838"/>
                  <a:pt x="10023562" y="114213"/>
                </a:cubicBezTo>
                <a:cubicBezTo>
                  <a:pt x="10037626" y="114586"/>
                  <a:pt x="10052409" y="116267"/>
                  <a:pt x="10065749" y="114960"/>
                </a:cubicBezTo>
                <a:cubicBezTo>
                  <a:pt x="10114068" y="110286"/>
                  <a:pt x="10161664" y="102622"/>
                  <a:pt x="10210339" y="99631"/>
                </a:cubicBezTo>
                <a:cubicBezTo>
                  <a:pt x="10252526" y="97015"/>
                  <a:pt x="10296159" y="100566"/>
                  <a:pt x="10338705" y="98697"/>
                </a:cubicBezTo>
                <a:cubicBezTo>
                  <a:pt x="10413705" y="95520"/>
                  <a:pt x="10488705" y="89911"/>
                  <a:pt x="10563705" y="86359"/>
                </a:cubicBezTo>
                <a:cubicBezTo>
                  <a:pt x="10579933" y="85611"/>
                  <a:pt x="10596878" y="90286"/>
                  <a:pt x="10613466" y="90659"/>
                </a:cubicBezTo>
                <a:cubicBezTo>
                  <a:pt x="10665389" y="91593"/>
                  <a:pt x="10717312" y="91782"/>
                  <a:pt x="10769235" y="92341"/>
                </a:cubicBezTo>
                <a:cubicBezTo>
                  <a:pt x="10798801" y="92529"/>
                  <a:pt x="10828730" y="91968"/>
                  <a:pt x="10857939" y="93650"/>
                </a:cubicBezTo>
                <a:cubicBezTo>
                  <a:pt x="10896518" y="95893"/>
                  <a:pt x="10931493" y="99259"/>
                  <a:pt x="10967551" y="84677"/>
                </a:cubicBezTo>
                <a:cubicBezTo>
                  <a:pt x="11023081" y="62060"/>
                  <a:pt x="11093755" y="70846"/>
                  <a:pt x="11157935" y="65612"/>
                </a:cubicBezTo>
                <a:cubicBezTo>
                  <a:pt x="11174524" y="64303"/>
                  <a:pt x="11191472" y="64116"/>
                  <a:pt x="11208056" y="62621"/>
                </a:cubicBezTo>
                <a:cubicBezTo>
                  <a:pt x="11238708" y="59817"/>
                  <a:pt x="11268993" y="56639"/>
                  <a:pt x="11299645" y="53460"/>
                </a:cubicBezTo>
                <a:cubicBezTo>
                  <a:pt x="11305051" y="52901"/>
                  <a:pt x="11311180" y="52712"/>
                  <a:pt x="11316229" y="51778"/>
                </a:cubicBezTo>
                <a:cubicBezTo>
                  <a:pt x="11362747" y="43928"/>
                  <a:pt x="11408537" y="34956"/>
                  <a:pt x="11455774" y="28599"/>
                </a:cubicBezTo>
                <a:cubicBezTo>
                  <a:pt x="11478851" y="25422"/>
                  <a:pt x="11504452" y="25047"/>
                  <a:pt x="11528249" y="26731"/>
                </a:cubicBezTo>
                <a:cubicBezTo>
                  <a:pt x="11597839" y="31590"/>
                  <a:pt x="11666710" y="33647"/>
                  <a:pt x="11736664" y="26543"/>
                </a:cubicBezTo>
                <a:cubicBezTo>
                  <a:pt x="11764427" y="23740"/>
                  <a:pt x="11795439" y="28413"/>
                  <a:pt x="11825004" y="30095"/>
                </a:cubicBezTo>
                <a:cubicBezTo>
                  <a:pt x="11895677" y="34581"/>
                  <a:pt x="11966350" y="39442"/>
                  <a:pt x="12037383" y="43740"/>
                </a:cubicBezTo>
                <a:cubicBezTo>
                  <a:pt x="12081735" y="46358"/>
                  <a:pt x="12126447" y="47853"/>
                  <a:pt x="12170798" y="50469"/>
                </a:cubicBezTo>
                <a:lnTo>
                  <a:pt x="12192000" y="51944"/>
                </a:lnTo>
                <a:lnTo>
                  <a:pt x="12192000" y="200794"/>
                </a:lnTo>
                <a:lnTo>
                  <a:pt x="12145556" y="203937"/>
                </a:lnTo>
                <a:cubicBezTo>
                  <a:pt x="12092914" y="208610"/>
                  <a:pt x="12045318" y="220012"/>
                  <a:pt x="12007095" y="241882"/>
                </a:cubicBezTo>
                <a:cubicBezTo>
                  <a:pt x="11969958" y="263193"/>
                  <a:pt x="11961304" y="260763"/>
                  <a:pt x="11918395" y="243752"/>
                </a:cubicBezTo>
                <a:cubicBezTo>
                  <a:pt x="11868274" y="223937"/>
                  <a:pt x="11816350" y="205619"/>
                  <a:pt x="11762625" y="188608"/>
                </a:cubicBezTo>
                <a:cubicBezTo>
                  <a:pt x="11745677" y="183188"/>
                  <a:pt x="11721158" y="183375"/>
                  <a:pt x="11699883" y="182254"/>
                </a:cubicBezTo>
                <a:cubicBezTo>
                  <a:pt x="11663826" y="180197"/>
                  <a:pt x="11626685" y="176459"/>
                  <a:pt x="11591351" y="178702"/>
                </a:cubicBezTo>
                <a:cubicBezTo>
                  <a:pt x="11557458" y="180945"/>
                  <a:pt x="11523922" y="188608"/>
                  <a:pt x="11492554" y="196272"/>
                </a:cubicBezTo>
                <a:cubicBezTo>
                  <a:pt x="11404933" y="217769"/>
                  <a:pt x="11324524" y="244500"/>
                  <a:pt x="11259979" y="283006"/>
                </a:cubicBezTo>
                <a:cubicBezTo>
                  <a:pt x="11251689" y="288053"/>
                  <a:pt x="11235101" y="289924"/>
                  <a:pt x="11221397" y="291605"/>
                </a:cubicBezTo>
                <a:cubicBezTo>
                  <a:pt x="11199043" y="294410"/>
                  <a:pt x="11175966" y="297026"/>
                  <a:pt x="11153249" y="297401"/>
                </a:cubicBezTo>
                <a:cubicBezTo>
                  <a:pt x="11042914" y="299269"/>
                  <a:pt x="10956376" y="325439"/>
                  <a:pt x="10884980" y="367310"/>
                </a:cubicBezTo>
                <a:cubicBezTo>
                  <a:pt x="10864428" y="379273"/>
                  <a:pt x="10848562" y="380582"/>
                  <a:pt x="10826205" y="366749"/>
                </a:cubicBezTo>
                <a:cubicBezTo>
                  <a:pt x="10800247" y="350674"/>
                  <a:pt x="10763107" y="357029"/>
                  <a:pt x="10729570" y="360767"/>
                </a:cubicBezTo>
                <a:cubicBezTo>
                  <a:pt x="10694958" y="364506"/>
                  <a:pt x="10659980" y="368433"/>
                  <a:pt x="10625364" y="372171"/>
                </a:cubicBezTo>
                <a:cubicBezTo>
                  <a:pt x="10599766" y="374787"/>
                  <a:pt x="10574524" y="377030"/>
                  <a:pt x="10549282" y="380208"/>
                </a:cubicBezTo>
                <a:cubicBezTo>
                  <a:pt x="10470678" y="390116"/>
                  <a:pt x="10400005" y="387125"/>
                  <a:pt x="10336184" y="356656"/>
                </a:cubicBezTo>
                <a:cubicBezTo>
                  <a:pt x="10287505" y="333291"/>
                  <a:pt x="10225126" y="326373"/>
                  <a:pt x="10158780" y="333477"/>
                </a:cubicBezTo>
                <a:cubicBezTo>
                  <a:pt x="10150486" y="334411"/>
                  <a:pt x="10140030" y="338150"/>
                  <a:pt x="10134261" y="336654"/>
                </a:cubicBezTo>
                <a:cubicBezTo>
                  <a:pt x="10047362" y="314784"/>
                  <a:pt x="9978491" y="353292"/>
                  <a:pt x="9898441" y="355722"/>
                </a:cubicBezTo>
                <a:cubicBezTo>
                  <a:pt x="9863107" y="356842"/>
                  <a:pt x="9827049" y="370676"/>
                  <a:pt x="9795318" y="381703"/>
                </a:cubicBezTo>
                <a:cubicBezTo>
                  <a:pt x="9751686" y="396846"/>
                  <a:pt x="9712743" y="411425"/>
                  <a:pt x="9653613" y="404695"/>
                </a:cubicBezTo>
                <a:cubicBezTo>
                  <a:pt x="9594478" y="397780"/>
                  <a:pt x="9540390" y="410491"/>
                  <a:pt x="9496038" y="432174"/>
                </a:cubicBezTo>
                <a:cubicBezTo>
                  <a:pt x="9462145" y="448624"/>
                  <a:pt x="9425005" y="450119"/>
                  <a:pt x="9380293" y="445446"/>
                </a:cubicBezTo>
                <a:cubicBezTo>
                  <a:pt x="9324403" y="439651"/>
                  <a:pt x="9266351" y="439276"/>
                  <a:pt x="9209742" y="435726"/>
                </a:cubicBezTo>
                <a:cubicBezTo>
                  <a:pt x="9197480" y="434979"/>
                  <a:pt x="9181978" y="432361"/>
                  <a:pt x="9174763" y="427874"/>
                </a:cubicBezTo>
                <a:cubicBezTo>
                  <a:pt x="9086422" y="372171"/>
                  <a:pt x="8962024" y="371610"/>
                  <a:pt x="8839428" y="368992"/>
                </a:cubicBezTo>
                <a:cubicBezTo>
                  <a:pt x="8765151" y="367310"/>
                  <a:pt x="8690511" y="367310"/>
                  <a:pt x="8615871" y="368244"/>
                </a:cubicBezTo>
                <a:cubicBezTo>
                  <a:pt x="8590628" y="368433"/>
                  <a:pt x="8563948" y="371424"/>
                  <a:pt x="8541590" y="377030"/>
                </a:cubicBezTo>
                <a:cubicBezTo>
                  <a:pt x="8495076" y="388807"/>
                  <a:pt x="8452171" y="404134"/>
                  <a:pt x="8406013" y="416097"/>
                </a:cubicBezTo>
                <a:cubicBezTo>
                  <a:pt x="8388709" y="420772"/>
                  <a:pt x="8366352" y="420959"/>
                  <a:pt x="8346160" y="421706"/>
                </a:cubicBezTo>
                <a:cubicBezTo>
                  <a:pt x="8310462" y="423202"/>
                  <a:pt x="8270800" y="418715"/>
                  <a:pt x="8240152" y="425445"/>
                </a:cubicBezTo>
                <a:cubicBezTo>
                  <a:pt x="8160461" y="442828"/>
                  <a:pt x="8085821" y="438903"/>
                  <a:pt x="8010102" y="421706"/>
                </a:cubicBezTo>
                <a:cubicBezTo>
                  <a:pt x="7904091" y="397593"/>
                  <a:pt x="7803853" y="399462"/>
                  <a:pt x="7710103" y="437595"/>
                </a:cubicBezTo>
                <a:cubicBezTo>
                  <a:pt x="7667915" y="454792"/>
                  <a:pt x="7626808" y="446567"/>
                  <a:pt x="7591114" y="432735"/>
                </a:cubicBezTo>
                <a:cubicBezTo>
                  <a:pt x="7550006" y="416659"/>
                  <a:pt x="7509980" y="412547"/>
                  <a:pt x="7462749" y="424322"/>
                </a:cubicBezTo>
                <a:cubicBezTo>
                  <a:pt x="7452289" y="426940"/>
                  <a:pt x="7437506" y="425631"/>
                  <a:pt x="7425244" y="424697"/>
                </a:cubicBezTo>
                <a:cubicBezTo>
                  <a:pt x="7355294" y="420024"/>
                  <a:pt x="7284982" y="412173"/>
                  <a:pt x="7228012" y="444510"/>
                </a:cubicBezTo>
                <a:cubicBezTo>
                  <a:pt x="7216832" y="450867"/>
                  <a:pt x="7198083" y="453483"/>
                  <a:pt x="7182936" y="457783"/>
                </a:cubicBezTo>
                <a:cubicBezTo>
                  <a:pt x="7119476" y="475355"/>
                  <a:pt x="7122000" y="473671"/>
                  <a:pt x="7065391" y="452362"/>
                </a:cubicBezTo>
                <a:cubicBezTo>
                  <a:pt x="7035822" y="441147"/>
                  <a:pt x="6995078" y="429745"/>
                  <a:pt x="6960826" y="430679"/>
                </a:cubicBezTo>
                <a:cubicBezTo>
                  <a:pt x="6754212" y="436286"/>
                  <a:pt x="6557699" y="409368"/>
                  <a:pt x="6361185" y="383946"/>
                </a:cubicBezTo>
                <a:cubicBezTo>
                  <a:pt x="6240032" y="368244"/>
                  <a:pt x="6121762" y="367310"/>
                  <a:pt x="6000609" y="383198"/>
                </a:cubicBezTo>
                <a:cubicBezTo>
                  <a:pt x="5912987" y="394789"/>
                  <a:pt x="5830053" y="375721"/>
                  <a:pt x="5748205" y="362637"/>
                </a:cubicBezTo>
                <a:cubicBezTo>
                  <a:pt x="5731256" y="360021"/>
                  <a:pt x="5715391" y="349740"/>
                  <a:pt x="5706377" y="340954"/>
                </a:cubicBezTo>
                <a:cubicBezTo>
                  <a:pt x="5673924" y="309923"/>
                  <a:pt x="5620199" y="305064"/>
                  <a:pt x="5552410" y="317962"/>
                </a:cubicBezTo>
                <a:cubicBezTo>
                  <a:pt x="5498686" y="328057"/>
                  <a:pt x="5449647" y="341515"/>
                  <a:pt x="5406015" y="365442"/>
                </a:cubicBezTo>
                <a:cubicBezTo>
                  <a:pt x="5354814" y="393480"/>
                  <a:pt x="5301809" y="425445"/>
                  <a:pt x="5222482" y="437222"/>
                </a:cubicBezTo>
                <a:cubicBezTo>
                  <a:pt x="5188226" y="442267"/>
                  <a:pt x="5158661" y="443015"/>
                  <a:pt x="5122603" y="437781"/>
                </a:cubicBezTo>
                <a:cubicBezTo>
                  <a:pt x="5052649" y="427688"/>
                  <a:pt x="4982340" y="420584"/>
                  <a:pt x="4916712" y="451801"/>
                </a:cubicBezTo>
                <a:cubicBezTo>
                  <a:pt x="4880655" y="468998"/>
                  <a:pt x="4831976" y="480027"/>
                  <a:pt x="4773924" y="475728"/>
                </a:cubicBezTo>
                <a:cubicBezTo>
                  <a:pt x="4701449" y="470307"/>
                  <a:pt x="4635463" y="483952"/>
                  <a:pt x="4573806" y="504140"/>
                </a:cubicBezTo>
                <a:cubicBezTo>
                  <a:pt x="4551809" y="511431"/>
                  <a:pt x="4524764" y="515542"/>
                  <a:pt x="4499166" y="519094"/>
                </a:cubicBezTo>
                <a:cubicBezTo>
                  <a:pt x="4440032" y="527319"/>
                  <a:pt x="4380534" y="534610"/>
                  <a:pt x="4320680" y="541339"/>
                </a:cubicBezTo>
                <a:cubicBezTo>
                  <a:pt x="4271642" y="546946"/>
                  <a:pt x="4222244" y="551059"/>
                  <a:pt x="4172841" y="555918"/>
                </a:cubicBezTo>
                <a:cubicBezTo>
                  <a:pt x="4118757" y="561152"/>
                  <a:pt x="4075848" y="573304"/>
                  <a:pt x="4053493" y="601529"/>
                </a:cubicBezTo>
                <a:cubicBezTo>
                  <a:pt x="4046282" y="610501"/>
                  <a:pt x="4028974" y="617605"/>
                  <a:pt x="4015270" y="625082"/>
                </a:cubicBezTo>
                <a:cubicBezTo>
                  <a:pt x="4005538" y="630503"/>
                  <a:pt x="3992553" y="634616"/>
                  <a:pt x="3983539" y="640223"/>
                </a:cubicBezTo>
                <a:cubicBezTo>
                  <a:pt x="3936303" y="669758"/>
                  <a:pt x="3889789" y="699478"/>
                  <a:pt x="3842917" y="729013"/>
                </a:cubicBezTo>
                <a:cubicBezTo>
                  <a:pt x="3838226" y="731818"/>
                  <a:pt x="3833180" y="735182"/>
                  <a:pt x="3827051" y="736490"/>
                </a:cubicBezTo>
                <a:cubicBezTo>
                  <a:pt x="3763589" y="750136"/>
                  <a:pt x="3699405" y="763033"/>
                  <a:pt x="3636666" y="777428"/>
                </a:cubicBezTo>
                <a:cubicBezTo>
                  <a:pt x="3612507" y="783035"/>
                  <a:pt x="3587628" y="789950"/>
                  <a:pt x="3569598" y="799671"/>
                </a:cubicBezTo>
                <a:cubicBezTo>
                  <a:pt x="3528494" y="821729"/>
                  <a:pt x="3490993" y="845656"/>
                  <a:pt x="3431859" y="855189"/>
                </a:cubicBezTo>
                <a:cubicBezTo>
                  <a:pt x="3414552" y="857992"/>
                  <a:pt x="3394000" y="859487"/>
                  <a:pt x="3377411" y="857058"/>
                </a:cubicBezTo>
                <a:cubicBezTo>
                  <a:pt x="3309982" y="846965"/>
                  <a:pt x="3243999" y="834440"/>
                  <a:pt x="3176930" y="823786"/>
                </a:cubicBezTo>
                <a:cubicBezTo>
                  <a:pt x="3134384" y="817243"/>
                  <a:pt x="3095801" y="809391"/>
                  <a:pt x="3075245" y="786212"/>
                </a:cubicBezTo>
                <a:cubicBezTo>
                  <a:pt x="3069480" y="779671"/>
                  <a:pt x="3053252" y="772567"/>
                  <a:pt x="3039911" y="771258"/>
                </a:cubicBezTo>
                <a:cubicBezTo>
                  <a:pt x="2954095" y="762847"/>
                  <a:pt x="2869359" y="758735"/>
                  <a:pt x="2790392" y="787334"/>
                </a:cubicBezTo>
                <a:cubicBezTo>
                  <a:pt x="2773807" y="793503"/>
                  <a:pt x="2742795" y="793503"/>
                  <a:pt x="2720801" y="790887"/>
                </a:cubicBezTo>
                <a:cubicBezTo>
                  <a:pt x="2636065" y="781166"/>
                  <a:pt x="2555656" y="777801"/>
                  <a:pt x="2482098" y="808832"/>
                </a:cubicBezTo>
                <a:cubicBezTo>
                  <a:pt x="2473444" y="812570"/>
                  <a:pt x="2445681" y="809204"/>
                  <a:pt x="2432700" y="804532"/>
                </a:cubicBezTo>
                <a:cubicBezTo>
                  <a:pt x="2307579" y="758922"/>
                  <a:pt x="2239071" y="757799"/>
                  <a:pt x="2111065" y="800980"/>
                </a:cubicBezTo>
                <a:cubicBezTo>
                  <a:pt x="2102771" y="803784"/>
                  <a:pt x="2091955" y="806961"/>
                  <a:pt x="2088707" y="811261"/>
                </a:cubicBezTo>
                <a:cubicBezTo>
                  <a:pt x="2066713" y="838740"/>
                  <a:pt x="2019840" y="839487"/>
                  <a:pt x="1973323" y="841731"/>
                </a:cubicBezTo>
                <a:cubicBezTo>
                  <a:pt x="1922123" y="844160"/>
                  <a:pt x="1870919" y="847337"/>
                  <a:pt x="1819359" y="849581"/>
                </a:cubicBezTo>
                <a:cubicBezTo>
                  <a:pt x="1810342" y="849955"/>
                  <a:pt x="1800246" y="848460"/>
                  <a:pt x="1791232" y="846776"/>
                </a:cubicBezTo>
                <a:cubicBezTo>
                  <a:pt x="1756617" y="840608"/>
                  <a:pt x="1723084" y="831636"/>
                  <a:pt x="1687387" y="827897"/>
                </a:cubicBezTo>
                <a:cubicBezTo>
                  <a:pt x="1610225" y="819859"/>
                  <a:pt x="1535584" y="803784"/>
                  <a:pt x="1454092" y="810327"/>
                </a:cubicBezTo>
                <a:cubicBezTo>
                  <a:pt x="1440032" y="811448"/>
                  <a:pt x="1423804" y="806027"/>
                  <a:pt x="1408662" y="803970"/>
                </a:cubicBezTo>
                <a:cubicBezTo>
                  <a:pt x="1381257" y="800418"/>
                  <a:pt x="1354573" y="795373"/>
                  <a:pt x="1326809" y="794064"/>
                </a:cubicBezTo>
                <a:cubicBezTo>
                  <a:pt x="1253252" y="790698"/>
                  <a:pt x="1178975" y="787707"/>
                  <a:pt x="1105054" y="787521"/>
                </a:cubicBezTo>
                <a:cubicBezTo>
                  <a:pt x="1069359" y="787334"/>
                  <a:pt x="1033661" y="794437"/>
                  <a:pt x="997604" y="797241"/>
                </a:cubicBezTo>
                <a:cubicBezTo>
                  <a:pt x="981378" y="798550"/>
                  <a:pt x="955054" y="800793"/>
                  <a:pt x="949648" y="796680"/>
                </a:cubicBezTo>
                <a:cubicBezTo>
                  <a:pt x="907821" y="765465"/>
                  <a:pt x="849046" y="771446"/>
                  <a:pt x="789552" y="771819"/>
                </a:cubicBezTo>
                <a:cubicBezTo>
                  <a:pt x="658302" y="772567"/>
                  <a:pt x="531379" y="798923"/>
                  <a:pt x="396881" y="787707"/>
                </a:cubicBezTo>
                <a:cubicBezTo>
                  <a:pt x="357939" y="784530"/>
                  <a:pt x="314669" y="797055"/>
                  <a:pt x="272843" y="801166"/>
                </a:cubicBezTo>
                <a:cubicBezTo>
                  <a:pt x="251208" y="803223"/>
                  <a:pt x="227412" y="805654"/>
                  <a:pt x="206859" y="803036"/>
                </a:cubicBezTo>
                <a:cubicBezTo>
                  <a:pt x="175129" y="798923"/>
                  <a:pt x="144477" y="791446"/>
                  <a:pt x="114552" y="784157"/>
                </a:cubicBezTo>
                <a:cubicBezTo>
                  <a:pt x="86787" y="777428"/>
                  <a:pt x="58662" y="774063"/>
                  <a:pt x="30492" y="773619"/>
                </a:cubicBezTo>
                <a:lnTo>
                  <a:pt x="0" y="776145"/>
                </a:lnTo>
                <a:lnTo>
                  <a:pt x="0" y="281806"/>
                </a:lnTo>
                <a:lnTo>
                  <a:pt x="106258" y="293849"/>
                </a:lnTo>
                <a:cubicBezTo>
                  <a:pt x="119598" y="295344"/>
                  <a:pt x="133298" y="297212"/>
                  <a:pt x="145560" y="300203"/>
                </a:cubicBezTo>
                <a:cubicBezTo>
                  <a:pt x="157098" y="303007"/>
                  <a:pt x="166835" y="307869"/>
                  <a:pt x="178377" y="310859"/>
                </a:cubicBezTo>
                <a:cubicBezTo>
                  <a:pt x="209741" y="318896"/>
                  <a:pt x="241838" y="326373"/>
                  <a:pt x="278612" y="335345"/>
                </a:cubicBezTo>
                <a:cubicBezTo>
                  <a:pt x="299164" y="318523"/>
                  <a:pt x="326935" y="328057"/>
                  <a:pt x="361546" y="336093"/>
                </a:cubicBezTo>
                <a:cubicBezTo>
                  <a:pt x="396881" y="344318"/>
                  <a:pt x="437625" y="346936"/>
                  <a:pt x="476567" y="349926"/>
                </a:cubicBezTo>
                <a:cubicBezTo>
                  <a:pt x="547963" y="355347"/>
                  <a:pt x="619719" y="358713"/>
                  <a:pt x="691112" y="363572"/>
                </a:cubicBezTo>
                <a:cubicBezTo>
                  <a:pt x="706258" y="364694"/>
                  <a:pt x="723566" y="366749"/>
                  <a:pt x="735104" y="371424"/>
                </a:cubicBezTo>
                <a:cubicBezTo>
                  <a:pt x="814067" y="402827"/>
                  <a:pt x="909986" y="411611"/>
                  <a:pt x="1001208" y="408622"/>
                </a:cubicBezTo>
                <a:cubicBezTo>
                  <a:pt x="1072963" y="406377"/>
                  <a:pt x="1143277" y="404695"/>
                  <a:pt x="1214309" y="407873"/>
                </a:cubicBezTo>
                <a:cubicBezTo>
                  <a:pt x="1219719" y="408061"/>
                  <a:pt x="1226931" y="407686"/>
                  <a:pt x="1230894" y="406191"/>
                </a:cubicBezTo>
                <a:cubicBezTo>
                  <a:pt x="1255413" y="396284"/>
                  <a:pt x="1281015" y="395537"/>
                  <a:pt x="1312386" y="393855"/>
                </a:cubicBezTo>
                <a:cubicBezTo>
                  <a:pt x="1356738" y="391423"/>
                  <a:pt x="1397482" y="393107"/>
                  <a:pt x="1438590" y="397218"/>
                </a:cubicBezTo>
                <a:cubicBezTo>
                  <a:pt x="1468519" y="400209"/>
                  <a:pt x="1498803" y="406377"/>
                  <a:pt x="1525488" y="414229"/>
                </a:cubicBezTo>
                <a:cubicBezTo>
                  <a:pt x="1562625" y="425258"/>
                  <a:pt x="1598327" y="429556"/>
                  <a:pt x="1633661" y="414977"/>
                </a:cubicBezTo>
                <a:cubicBezTo>
                  <a:pt x="1671881" y="399462"/>
                  <a:pt x="1715150" y="404882"/>
                  <a:pt x="1757340" y="404323"/>
                </a:cubicBezTo>
                <a:cubicBezTo>
                  <a:pt x="1775727" y="404134"/>
                  <a:pt x="1795200" y="404509"/>
                  <a:pt x="1812867" y="402079"/>
                </a:cubicBezTo>
                <a:cubicBezTo>
                  <a:pt x="1864067" y="395162"/>
                  <a:pt x="1913469" y="384694"/>
                  <a:pt x="1965392" y="380021"/>
                </a:cubicBezTo>
                <a:cubicBezTo>
                  <a:pt x="1994238" y="377405"/>
                  <a:pt x="2026328" y="382078"/>
                  <a:pt x="2056257" y="385442"/>
                </a:cubicBezTo>
                <a:cubicBezTo>
                  <a:pt x="2086546" y="388994"/>
                  <a:pt x="2116471" y="394414"/>
                  <a:pt x="2145680" y="400023"/>
                </a:cubicBezTo>
                <a:cubicBezTo>
                  <a:pt x="2165509" y="403761"/>
                  <a:pt x="2187144" y="407313"/>
                  <a:pt x="2203009" y="414043"/>
                </a:cubicBezTo>
                <a:cubicBezTo>
                  <a:pt x="2239071" y="429370"/>
                  <a:pt x="2276207" y="431988"/>
                  <a:pt x="2318757" y="423949"/>
                </a:cubicBezTo>
                <a:cubicBezTo>
                  <a:pt x="2325246" y="422640"/>
                  <a:pt x="2332817" y="422640"/>
                  <a:pt x="2340028" y="422454"/>
                </a:cubicBezTo>
                <a:cubicBezTo>
                  <a:pt x="2455421" y="418529"/>
                  <a:pt x="2570802" y="416097"/>
                  <a:pt x="2685467" y="410116"/>
                </a:cubicBezTo>
                <a:cubicBezTo>
                  <a:pt x="2731976" y="407686"/>
                  <a:pt x="2776688" y="397032"/>
                  <a:pt x="2822482" y="390303"/>
                </a:cubicBezTo>
                <a:cubicBezTo>
                  <a:pt x="2831859" y="388994"/>
                  <a:pt x="2842319" y="386937"/>
                  <a:pt x="2851692" y="387873"/>
                </a:cubicBezTo>
                <a:cubicBezTo>
                  <a:pt x="2953732" y="397218"/>
                  <a:pt x="3049288" y="383573"/>
                  <a:pt x="3143397" y="365628"/>
                </a:cubicBezTo>
                <a:cubicBezTo>
                  <a:pt x="3153130" y="363758"/>
                  <a:pt x="3165028" y="364319"/>
                  <a:pt x="3175847" y="364694"/>
                </a:cubicBezTo>
                <a:cubicBezTo>
                  <a:pt x="3206140" y="366001"/>
                  <a:pt x="3238949" y="372544"/>
                  <a:pt x="3266354" y="368619"/>
                </a:cubicBezTo>
                <a:cubicBezTo>
                  <a:pt x="3339188" y="357776"/>
                  <a:pt x="3411304" y="344693"/>
                  <a:pt x="3479815" y="328243"/>
                </a:cubicBezTo>
                <a:cubicBezTo>
                  <a:pt x="3549409" y="311607"/>
                  <a:pt x="3613950" y="297587"/>
                  <a:pt x="3693636" y="314409"/>
                </a:cubicBezTo>
                <a:cubicBezTo>
                  <a:pt x="3727528" y="321514"/>
                  <a:pt x="3772239" y="316466"/>
                  <a:pt x="3811186" y="314598"/>
                </a:cubicBezTo>
                <a:cubicBezTo>
                  <a:pt x="3839668" y="313102"/>
                  <a:pt x="3867073" y="304689"/>
                  <a:pt x="3895199" y="304689"/>
                </a:cubicBezTo>
                <a:cubicBezTo>
                  <a:pt x="3970203" y="304689"/>
                  <a:pt x="4036905" y="294783"/>
                  <a:pt x="4101809" y="274595"/>
                </a:cubicBezTo>
                <a:cubicBezTo>
                  <a:pt x="4127055" y="266745"/>
                  <a:pt x="4166357" y="271979"/>
                  <a:pt x="4199167" y="269922"/>
                </a:cubicBezTo>
                <a:cubicBezTo>
                  <a:pt x="4233785" y="267492"/>
                  <a:pt x="4269476" y="265249"/>
                  <a:pt x="4302653" y="259827"/>
                </a:cubicBezTo>
                <a:cubicBezTo>
                  <a:pt x="4388469" y="245621"/>
                  <a:pt x="4473205" y="229546"/>
                  <a:pt x="4558660" y="214592"/>
                </a:cubicBezTo>
                <a:cubicBezTo>
                  <a:pt x="4628970" y="202254"/>
                  <a:pt x="4698205" y="211974"/>
                  <a:pt x="4767795" y="217208"/>
                </a:cubicBezTo>
                <a:cubicBezTo>
                  <a:pt x="4811428" y="220573"/>
                  <a:pt x="4852169" y="228612"/>
                  <a:pt x="4901207" y="216648"/>
                </a:cubicBezTo>
                <a:cubicBezTo>
                  <a:pt x="4948084" y="205244"/>
                  <a:pt x="5007578" y="207862"/>
                  <a:pt x="5060224" y="201694"/>
                </a:cubicBezTo>
                <a:cubicBezTo>
                  <a:pt x="5104580" y="196460"/>
                  <a:pt x="5147482" y="188047"/>
                  <a:pt x="5190391" y="179822"/>
                </a:cubicBezTo>
                <a:cubicBezTo>
                  <a:pt x="5248806" y="168607"/>
                  <a:pt x="5306495" y="156832"/>
                  <a:pt x="5370320" y="162439"/>
                </a:cubicBezTo>
                <a:cubicBezTo>
                  <a:pt x="5442799" y="168795"/>
                  <a:pt x="5492553" y="144869"/>
                  <a:pt x="5549530" y="128978"/>
                </a:cubicBezTo>
                <a:cubicBezTo>
                  <a:pt x="5588832" y="118138"/>
                  <a:pt x="5631737" y="110099"/>
                  <a:pt x="5674647" y="103370"/>
                </a:cubicBezTo>
                <a:cubicBezTo>
                  <a:pt x="5731975" y="94584"/>
                  <a:pt x="5791110" y="89350"/>
                  <a:pt x="5848803" y="80752"/>
                </a:cubicBezTo>
                <a:cubicBezTo>
                  <a:pt x="5936064" y="67855"/>
                  <a:pt x="6024408" y="57760"/>
                  <a:pt x="6115270" y="64864"/>
                </a:cubicBezTo>
                <a:cubicBezTo>
                  <a:pt x="6157097" y="68041"/>
                  <a:pt x="6196043" y="67855"/>
                  <a:pt x="6237866" y="63180"/>
                </a:cubicBezTo>
                <a:cubicBezTo>
                  <a:pt x="6306374" y="55517"/>
                  <a:pt x="6376687" y="54583"/>
                  <a:pt x="6431858" y="25983"/>
                </a:cubicBezTo>
                <a:cubicBezTo>
                  <a:pt x="6451327" y="15888"/>
                  <a:pt x="6486303" y="13272"/>
                  <a:pt x="6514789" y="8038"/>
                </a:cubicBezTo>
                <a:cubicBezTo>
                  <a:pt x="6547603" y="1868"/>
                  <a:pt x="6571758" y="5048"/>
                  <a:pt x="6589430" y="22993"/>
                </a:cubicBezTo>
                <a:cubicBezTo>
                  <a:pt x="6597361" y="31029"/>
                  <a:pt x="6620078" y="38881"/>
                  <a:pt x="6637745" y="40190"/>
                </a:cubicBezTo>
                <a:cubicBezTo>
                  <a:pt x="6690750" y="44115"/>
                  <a:pt x="6739429" y="38320"/>
                  <a:pt x="6790630" y="25609"/>
                </a:cubicBezTo>
                <a:cubicBezTo>
                  <a:pt x="6838586" y="13645"/>
                  <a:pt x="6898442" y="14954"/>
                  <a:pt x="6952890" y="10282"/>
                </a:cubicBezTo>
                <a:cubicBezTo>
                  <a:pt x="6991470" y="6916"/>
                  <a:pt x="7030053" y="0"/>
                  <a:pt x="706899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381000" dist="152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4" descr="IAM"/>
          <p:cNvPicPr>
            <a:picLocks noChangeAspect="1" noChangeArrowheads="1"/>
          </p:cNvPicPr>
          <p:nvPr/>
        </p:nvPicPr>
        <p:blipFill>
          <a:blip r:embed="rId5" cstate="print"/>
          <a:srcRect t="4992" r="1" b="31173"/>
          <a:stretch/>
        </p:blipFill>
        <p:spPr bwMode="auto">
          <a:xfrm>
            <a:off x="7" y="4626672"/>
            <a:ext cx="6000749" cy="2231333"/>
          </a:xfrm>
          <a:custGeom>
            <a:avLst/>
            <a:gdLst/>
            <a:ahLst/>
            <a:cxnLst/>
            <a:rect l="l" t="t" r="r" b="b"/>
            <a:pathLst>
              <a:path w="6000749" h="2231333">
                <a:moveTo>
                  <a:pt x="0" y="0"/>
                </a:moveTo>
                <a:lnTo>
                  <a:pt x="72691" y="17406"/>
                </a:lnTo>
                <a:cubicBezTo>
                  <a:pt x="148481" y="30383"/>
                  <a:pt x="220742" y="46698"/>
                  <a:pt x="296226" y="60097"/>
                </a:cubicBezTo>
                <a:cubicBezTo>
                  <a:pt x="370206" y="73144"/>
                  <a:pt x="437720" y="89379"/>
                  <a:pt x="480349" y="125216"/>
                </a:cubicBezTo>
                <a:cubicBezTo>
                  <a:pt x="499356" y="141007"/>
                  <a:pt x="525382" y="157498"/>
                  <a:pt x="557943" y="163615"/>
                </a:cubicBezTo>
                <a:cubicBezTo>
                  <a:pt x="604345" y="172288"/>
                  <a:pt x="661153" y="169660"/>
                  <a:pt x="711165" y="175553"/>
                </a:cubicBezTo>
                <a:cubicBezTo>
                  <a:pt x="770063" y="182444"/>
                  <a:pt x="837588" y="186028"/>
                  <a:pt x="879549" y="204398"/>
                </a:cubicBezTo>
                <a:cubicBezTo>
                  <a:pt x="916855" y="220790"/>
                  <a:pt x="953854" y="232504"/>
                  <a:pt x="1001116" y="239544"/>
                </a:cubicBezTo>
                <a:cubicBezTo>
                  <a:pt x="1034231" y="244450"/>
                  <a:pt x="1060246" y="258298"/>
                  <a:pt x="1094195" y="261386"/>
                </a:cubicBezTo>
                <a:cubicBezTo>
                  <a:pt x="1138866" y="265586"/>
                  <a:pt x="1183578" y="267515"/>
                  <a:pt x="1223714" y="278216"/>
                </a:cubicBezTo>
                <a:cubicBezTo>
                  <a:pt x="1265355" y="289268"/>
                  <a:pt x="1311850" y="296041"/>
                  <a:pt x="1355118" y="305728"/>
                </a:cubicBezTo>
                <a:cubicBezTo>
                  <a:pt x="1378079" y="310949"/>
                  <a:pt x="1397488" y="319320"/>
                  <a:pt x="1419786" y="325014"/>
                </a:cubicBezTo>
                <a:cubicBezTo>
                  <a:pt x="1460608" y="335427"/>
                  <a:pt x="1502094" y="345369"/>
                  <a:pt x="1543857" y="354704"/>
                </a:cubicBezTo>
                <a:cubicBezTo>
                  <a:pt x="1585615" y="364042"/>
                  <a:pt x="1625938" y="376037"/>
                  <a:pt x="1671046" y="380742"/>
                </a:cubicBezTo>
                <a:cubicBezTo>
                  <a:pt x="1747931" y="388655"/>
                  <a:pt x="1830546" y="388197"/>
                  <a:pt x="1905505" y="397894"/>
                </a:cubicBezTo>
                <a:cubicBezTo>
                  <a:pt x="1981587" y="407809"/>
                  <a:pt x="2054123" y="423518"/>
                  <a:pt x="2122945" y="441265"/>
                </a:cubicBezTo>
                <a:cubicBezTo>
                  <a:pt x="2177385" y="455212"/>
                  <a:pt x="2228581" y="469434"/>
                  <a:pt x="2294752" y="471132"/>
                </a:cubicBezTo>
                <a:cubicBezTo>
                  <a:pt x="2331677" y="472097"/>
                  <a:pt x="2371413" y="480022"/>
                  <a:pt x="2395408" y="492459"/>
                </a:cubicBezTo>
                <a:cubicBezTo>
                  <a:pt x="2447358" y="519600"/>
                  <a:pt x="2511091" y="534866"/>
                  <a:pt x="2582175" y="545493"/>
                </a:cubicBezTo>
                <a:cubicBezTo>
                  <a:pt x="2677109" y="559894"/>
                  <a:pt x="2771051" y="575003"/>
                  <a:pt x="2866262" y="588797"/>
                </a:cubicBezTo>
                <a:cubicBezTo>
                  <a:pt x="2922430" y="597022"/>
                  <a:pt x="2978375" y="606222"/>
                  <a:pt x="3037156" y="609731"/>
                </a:cubicBezTo>
                <a:cubicBezTo>
                  <a:pt x="3157312" y="617135"/>
                  <a:pt x="3279825" y="620613"/>
                  <a:pt x="3400819" y="626199"/>
                </a:cubicBezTo>
                <a:cubicBezTo>
                  <a:pt x="3440401" y="627914"/>
                  <a:pt x="3478288" y="633082"/>
                  <a:pt x="3518455" y="633772"/>
                </a:cubicBezTo>
                <a:cubicBezTo>
                  <a:pt x="3561909" y="634558"/>
                  <a:pt x="3607887" y="630076"/>
                  <a:pt x="3651344" y="630862"/>
                </a:cubicBezTo>
                <a:cubicBezTo>
                  <a:pt x="3723634" y="632065"/>
                  <a:pt x="3794232" y="636721"/>
                  <a:pt x="3866545" y="638110"/>
                </a:cubicBezTo>
                <a:cubicBezTo>
                  <a:pt x="4006048" y="640676"/>
                  <a:pt x="4145775" y="642267"/>
                  <a:pt x="4285473" y="643672"/>
                </a:cubicBezTo>
                <a:cubicBezTo>
                  <a:pt x="4315376" y="643937"/>
                  <a:pt x="4347227" y="639960"/>
                  <a:pt x="4376827" y="640645"/>
                </a:cubicBezTo>
                <a:cubicBezTo>
                  <a:pt x="4455422" y="642649"/>
                  <a:pt x="4533821" y="645812"/>
                  <a:pt x="4611885" y="649215"/>
                </a:cubicBezTo>
                <a:cubicBezTo>
                  <a:pt x="4659174" y="651343"/>
                  <a:pt x="4705683" y="655658"/>
                  <a:pt x="4753275" y="657364"/>
                </a:cubicBezTo>
                <a:cubicBezTo>
                  <a:pt x="4791350" y="658729"/>
                  <a:pt x="4830284" y="658461"/>
                  <a:pt x="4869418" y="657033"/>
                </a:cubicBezTo>
                <a:cubicBezTo>
                  <a:pt x="4903115" y="655813"/>
                  <a:pt x="4937687" y="650502"/>
                  <a:pt x="4971135" y="650073"/>
                </a:cubicBezTo>
                <a:cubicBezTo>
                  <a:pt x="5061658" y="648863"/>
                  <a:pt x="5151317" y="649289"/>
                  <a:pt x="5241230" y="648922"/>
                </a:cubicBezTo>
                <a:cubicBezTo>
                  <a:pt x="5277253" y="648693"/>
                  <a:pt x="5313811" y="647065"/>
                  <a:pt x="5348950" y="648282"/>
                </a:cubicBezTo>
                <a:cubicBezTo>
                  <a:pt x="5442985" y="651293"/>
                  <a:pt x="5535910" y="656727"/>
                  <a:pt x="5630173" y="658762"/>
                </a:cubicBezTo>
                <a:cubicBezTo>
                  <a:pt x="5708356" y="660447"/>
                  <a:pt x="5788181" y="658310"/>
                  <a:pt x="5867229" y="658361"/>
                </a:cubicBezTo>
                <a:cubicBezTo>
                  <a:pt x="5900756" y="658488"/>
                  <a:pt x="5933146" y="660852"/>
                  <a:pt x="5966564" y="660237"/>
                </a:cubicBezTo>
                <a:lnTo>
                  <a:pt x="6000749" y="659420"/>
                </a:lnTo>
                <a:lnTo>
                  <a:pt x="6000749" y="2231333"/>
                </a:lnTo>
                <a:lnTo>
                  <a:pt x="0" y="2231333"/>
                </a:lnTo>
                <a:close/>
              </a:path>
            </a:pathLst>
          </a:custGeom>
          <a:noFill/>
        </p:spPr>
      </p:pic>
      <p:pic>
        <p:nvPicPr>
          <p:cNvPr id="3" name="Picture 4" descr="http://bradesco.bibliomed.com.br/bibliomed/bmbooks/pediat/livro9/caso42-fig01.jpg"/>
          <p:cNvPicPr>
            <a:picLocks noChangeAspect="1" noChangeArrowheads="1"/>
          </p:cNvPicPr>
          <p:nvPr/>
        </p:nvPicPr>
        <p:blipFill>
          <a:blip r:embed="rId6" cstate="print"/>
          <a:srcRect t="12120" b="35265"/>
          <a:stretch/>
        </p:blipFill>
        <p:spPr bwMode="auto">
          <a:xfrm>
            <a:off x="6191243" y="4546610"/>
            <a:ext cx="6000750" cy="2311390"/>
          </a:xfrm>
          <a:custGeom>
            <a:avLst/>
            <a:gdLst/>
            <a:ahLst/>
            <a:cxnLst/>
            <a:rect l="l" t="t" r="r" b="b"/>
            <a:pathLst>
              <a:path w="6000750" h="2311390">
                <a:moveTo>
                  <a:pt x="6000750" y="0"/>
                </a:moveTo>
                <a:lnTo>
                  <a:pt x="6000750" y="2311390"/>
                </a:lnTo>
                <a:lnTo>
                  <a:pt x="0" y="2311390"/>
                </a:lnTo>
                <a:lnTo>
                  <a:pt x="0" y="734920"/>
                </a:lnTo>
                <a:lnTo>
                  <a:pt x="1095" y="734894"/>
                </a:lnTo>
                <a:cubicBezTo>
                  <a:pt x="43984" y="734250"/>
                  <a:pt x="86048" y="738067"/>
                  <a:pt x="129385" y="735472"/>
                </a:cubicBezTo>
                <a:cubicBezTo>
                  <a:pt x="232307" y="729284"/>
                  <a:pt x="335601" y="720589"/>
                  <a:pt x="439001" y="712634"/>
                </a:cubicBezTo>
                <a:cubicBezTo>
                  <a:pt x="545634" y="704406"/>
                  <a:pt x="651969" y="696599"/>
                  <a:pt x="758504" y="687629"/>
                </a:cubicBezTo>
                <a:cubicBezTo>
                  <a:pt x="816779" y="682526"/>
                  <a:pt x="875044" y="674778"/>
                  <a:pt x="933292" y="669489"/>
                </a:cubicBezTo>
                <a:cubicBezTo>
                  <a:pt x="984352" y="664848"/>
                  <a:pt x="1035370" y="662477"/>
                  <a:pt x="1086506" y="658393"/>
                </a:cubicBezTo>
                <a:cubicBezTo>
                  <a:pt x="1130782" y="654718"/>
                  <a:pt x="1175257" y="649884"/>
                  <a:pt x="1219534" y="646211"/>
                </a:cubicBezTo>
                <a:cubicBezTo>
                  <a:pt x="1290462" y="640432"/>
                  <a:pt x="1361113" y="635263"/>
                  <a:pt x="1431711" y="629722"/>
                </a:cubicBezTo>
                <a:cubicBezTo>
                  <a:pt x="1461217" y="627211"/>
                  <a:pt x="1492578" y="627456"/>
                  <a:pt x="1519667" y="620761"/>
                </a:cubicBezTo>
                <a:cubicBezTo>
                  <a:pt x="1587916" y="603847"/>
                  <a:pt x="1656387" y="596155"/>
                  <a:pt x="1725966" y="591136"/>
                </a:cubicBezTo>
                <a:cubicBezTo>
                  <a:pt x="1749762" y="589442"/>
                  <a:pt x="1775054" y="585455"/>
                  <a:pt x="1797450" y="579050"/>
                </a:cubicBezTo>
                <a:cubicBezTo>
                  <a:pt x="1843316" y="566085"/>
                  <a:pt x="1887380" y="550735"/>
                  <a:pt x="1932323" y="536394"/>
                </a:cubicBezTo>
                <a:cubicBezTo>
                  <a:pt x="1937189" y="534756"/>
                  <a:pt x="1943230" y="533703"/>
                  <a:pt x="1948503" y="532386"/>
                </a:cubicBezTo>
                <a:cubicBezTo>
                  <a:pt x="1978398" y="524909"/>
                  <a:pt x="2007931" y="517486"/>
                  <a:pt x="2037880" y="510381"/>
                </a:cubicBezTo>
                <a:cubicBezTo>
                  <a:pt x="2054086" y="506558"/>
                  <a:pt x="2070838" y="503979"/>
                  <a:pt x="2087076" y="500340"/>
                </a:cubicBezTo>
                <a:cubicBezTo>
                  <a:pt x="2149873" y="486094"/>
                  <a:pt x="2221079" y="484810"/>
                  <a:pt x="2272858" y="454575"/>
                </a:cubicBezTo>
                <a:cubicBezTo>
                  <a:pt x="2306495" y="435047"/>
                  <a:pt x="2341595" y="433439"/>
                  <a:pt x="2380104" y="430211"/>
                </a:cubicBezTo>
                <a:cubicBezTo>
                  <a:pt x="2409257" y="427750"/>
                  <a:pt x="2438807" y="422967"/>
                  <a:pt x="2468103" y="418977"/>
                </a:cubicBezTo>
                <a:cubicBezTo>
                  <a:pt x="2519585" y="412197"/>
                  <a:pt x="2571014" y="405050"/>
                  <a:pt x="2622548" y="398641"/>
                </a:cubicBezTo>
                <a:cubicBezTo>
                  <a:pt x="2639023" y="396667"/>
                  <a:pt x="2656458" y="398902"/>
                  <a:pt x="2672418" y="395869"/>
                </a:cubicBezTo>
                <a:cubicBezTo>
                  <a:pt x="2746164" y="381759"/>
                  <a:pt x="2819620" y="365613"/>
                  <a:pt x="2893419" y="351874"/>
                </a:cubicBezTo>
                <a:cubicBezTo>
                  <a:pt x="2935275" y="344016"/>
                  <a:pt x="2978972" y="341367"/>
                  <a:pt x="3020366" y="332819"/>
                </a:cubicBezTo>
                <a:cubicBezTo>
                  <a:pt x="3068131" y="322983"/>
                  <a:pt x="3114167" y="308673"/>
                  <a:pt x="3161342" y="297221"/>
                </a:cubicBezTo>
                <a:cubicBezTo>
                  <a:pt x="3174363" y="294043"/>
                  <a:pt x="3189236" y="293620"/>
                  <a:pt x="3203211" y="292002"/>
                </a:cubicBezTo>
                <a:cubicBezTo>
                  <a:pt x="3218970" y="290132"/>
                  <a:pt x="3234426" y="288683"/>
                  <a:pt x="3250159" y="286626"/>
                </a:cubicBezTo>
                <a:cubicBezTo>
                  <a:pt x="3298046" y="280173"/>
                  <a:pt x="3345799" y="272793"/>
                  <a:pt x="3393818" y="267264"/>
                </a:cubicBezTo>
                <a:cubicBezTo>
                  <a:pt x="3423192" y="263828"/>
                  <a:pt x="3454972" y="267035"/>
                  <a:pt x="3481709" y="260387"/>
                </a:cubicBezTo>
                <a:cubicBezTo>
                  <a:pt x="3536269" y="247128"/>
                  <a:pt x="3593315" y="251261"/>
                  <a:pt x="3647216" y="233376"/>
                </a:cubicBezTo>
                <a:cubicBezTo>
                  <a:pt x="3663932" y="227970"/>
                  <a:pt x="3688545" y="232011"/>
                  <a:pt x="3709303" y="229426"/>
                </a:cubicBezTo>
                <a:cubicBezTo>
                  <a:pt x="3761194" y="222966"/>
                  <a:pt x="3812926" y="215397"/>
                  <a:pt x="3864658" y="207827"/>
                </a:cubicBezTo>
                <a:cubicBezTo>
                  <a:pt x="3911039" y="201022"/>
                  <a:pt x="3959599" y="196736"/>
                  <a:pt x="4003479" y="185188"/>
                </a:cubicBezTo>
                <a:cubicBezTo>
                  <a:pt x="4049450" y="172966"/>
                  <a:pt x="4091676" y="167696"/>
                  <a:pt x="4137908" y="167519"/>
                </a:cubicBezTo>
                <a:cubicBezTo>
                  <a:pt x="4169572" y="167345"/>
                  <a:pt x="4202492" y="163215"/>
                  <a:pt x="4234801" y="159925"/>
                </a:cubicBezTo>
                <a:cubicBezTo>
                  <a:pt x="4269637" y="156466"/>
                  <a:pt x="4307279" y="147130"/>
                  <a:pt x="4339563" y="148755"/>
                </a:cubicBezTo>
                <a:cubicBezTo>
                  <a:pt x="4435676" y="153547"/>
                  <a:pt x="4532252" y="143733"/>
                  <a:pt x="4630058" y="129778"/>
                </a:cubicBezTo>
                <a:cubicBezTo>
                  <a:pt x="4647908" y="127231"/>
                  <a:pt x="4665744" y="122044"/>
                  <a:pt x="4682478" y="116824"/>
                </a:cubicBezTo>
                <a:cubicBezTo>
                  <a:pt x="4780055" y="85907"/>
                  <a:pt x="4880571" y="73077"/>
                  <a:pt x="4983757" y="68740"/>
                </a:cubicBezTo>
                <a:cubicBezTo>
                  <a:pt x="5005136" y="67956"/>
                  <a:pt x="5028746" y="64966"/>
                  <a:pt x="5049491" y="59740"/>
                </a:cubicBezTo>
                <a:cubicBezTo>
                  <a:pt x="5107825" y="44808"/>
                  <a:pt x="5163762" y="25875"/>
                  <a:pt x="5222717" y="12743"/>
                </a:cubicBezTo>
                <a:cubicBezTo>
                  <a:pt x="5320152" y="-8899"/>
                  <a:pt x="5409110" y="4465"/>
                  <a:pt x="5499656" y="8541"/>
                </a:cubicBezTo>
                <a:cubicBezTo>
                  <a:pt x="5585788" y="12301"/>
                  <a:pt x="5662249" y="37645"/>
                  <a:pt x="5760352" y="15529"/>
                </a:cubicBezTo>
                <a:cubicBezTo>
                  <a:pt x="5770237" y="13363"/>
                  <a:pt x="5782017" y="16781"/>
                  <a:pt x="5793269" y="16498"/>
                </a:cubicBezTo>
                <a:cubicBezTo>
                  <a:pt x="5824111" y="15685"/>
                  <a:pt x="5855059" y="15611"/>
                  <a:pt x="5885997" y="12898"/>
                </a:cubicBezTo>
                <a:cubicBezTo>
                  <a:pt x="5923794" y="9771"/>
                  <a:pt x="5961885" y="3581"/>
                  <a:pt x="5999628" y="83"/>
                </a:cubicBezTo>
                <a:close/>
              </a:path>
            </a:pathLst>
          </a:custGeom>
          <a:noFill/>
        </p:spPr>
      </p:pic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9B2319FA-B636-4971-BA3D-EA448709D9A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4083182"/>
            <a:ext cx="12192000" cy="1203823"/>
            <a:chOff x="0" y="4083182"/>
            <a:chExt cx="12192000" cy="1203823"/>
          </a:xfrm>
          <a:effectLst>
            <a:outerShdw blurRad="381000" dist="152400" dir="16200000" rotWithShape="0">
              <a:prstClr val="black">
                <a:alpha val="10000"/>
              </a:prstClr>
            </a:outerShdw>
          </a:effectLst>
        </p:grpSpPr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E88A025D-FBC9-4004-BFA0-5E3DC3E9B23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4083182"/>
              <a:ext cx="12192000" cy="1203823"/>
            </a:xfrm>
            <a:custGeom>
              <a:avLst/>
              <a:gdLst>
                <a:gd name="connsiteX0" fmla="*/ 12192000 w 12192000"/>
                <a:gd name="connsiteY0" fmla="*/ 0 h 1203823"/>
                <a:gd name="connsiteX1" fmla="*/ 12192000 w 12192000"/>
                <a:gd name="connsiteY1" fmla="*/ 463428 h 1203823"/>
                <a:gd name="connsiteX2" fmla="*/ 12190878 w 12192000"/>
                <a:gd name="connsiteY2" fmla="*/ 463511 h 1203823"/>
                <a:gd name="connsiteX3" fmla="*/ 12077247 w 12192000"/>
                <a:gd name="connsiteY3" fmla="*/ 476326 h 1203823"/>
                <a:gd name="connsiteX4" fmla="*/ 11984519 w 12192000"/>
                <a:gd name="connsiteY4" fmla="*/ 479926 h 1203823"/>
                <a:gd name="connsiteX5" fmla="*/ 11951602 w 12192000"/>
                <a:gd name="connsiteY5" fmla="*/ 478957 h 1203823"/>
                <a:gd name="connsiteX6" fmla="*/ 11690906 w 12192000"/>
                <a:gd name="connsiteY6" fmla="*/ 471969 h 1203823"/>
                <a:gd name="connsiteX7" fmla="*/ 11413967 w 12192000"/>
                <a:gd name="connsiteY7" fmla="*/ 476171 h 1203823"/>
                <a:gd name="connsiteX8" fmla="*/ 11240741 w 12192000"/>
                <a:gd name="connsiteY8" fmla="*/ 523168 h 1203823"/>
                <a:gd name="connsiteX9" fmla="*/ 11175007 w 12192000"/>
                <a:gd name="connsiteY9" fmla="*/ 532168 h 1203823"/>
                <a:gd name="connsiteX10" fmla="*/ 10873728 w 12192000"/>
                <a:gd name="connsiteY10" fmla="*/ 580252 h 1203823"/>
                <a:gd name="connsiteX11" fmla="*/ 10821308 w 12192000"/>
                <a:gd name="connsiteY11" fmla="*/ 593206 h 1203823"/>
                <a:gd name="connsiteX12" fmla="*/ 10530813 w 12192000"/>
                <a:gd name="connsiteY12" fmla="*/ 612183 h 1203823"/>
                <a:gd name="connsiteX13" fmla="*/ 10426051 w 12192000"/>
                <a:gd name="connsiteY13" fmla="*/ 623353 h 1203823"/>
                <a:gd name="connsiteX14" fmla="*/ 10329158 w 12192000"/>
                <a:gd name="connsiteY14" fmla="*/ 630947 h 1203823"/>
                <a:gd name="connsiteX15" fmla="*/ 10194729 w 12192000"/>
                <a:gd name="connsiteY15" fmla="*/ 648616 h 1203823"/>
                <a:gd name="connsiteX16" fmla="*/ 10055908 w 12192000"/>
                <a:gd name="connsiteY16" fmla="*/ 671255 h 1203823"/>
                <a:gd name="connsiteX17" fmla="*/ 9900553 w 12192000"/>
                <a:gd name="connsiteY17" fmla="*/ 692854 h 1203823"/>
                <a:gd name="connsiteX18" fmla="*/ 9838466 w 12192000"/>
                <a:gd name="connsiteY18" fmla="*/ 696804 h 1203823"/>
                <a:gd name="connsiteX19" fmla="*/ 9672959 w 12192000"/>
                <a:gd name="connsiteY19" fmla="*/ 723815 h 1203823"/>
                <a:gd name="connsiteX20" fmla="*/ 9585068 w 12192000"/>
                <a:gd name="connsiteY20" fmla="*/ 730692 h 1203823"/>
                <a:gd name="connsiteX21" fmla="*/ 9441409 w 12192000"/>
                <a:gd name="connsiteY21" fmla="*/ 750054 h 1203823"/>
                <a:gd name="connsiteX22" fmla="*/ 9394461 w 12192000"/>
                <a:gd name="connsiteY22" fmla="*/ 755430 h 1203823"/>
                <a:gd name="connsiteX23" fmla="*/ 9352592 w 12192000"/>
                <a:gd name="connsiteY23" fmla="*/ 760649 h 1203823"/>
                <a:gd name="connsiteX24" fmla="*/ 9211616 w 12192000"/>
                <a:gd name="connsiteY24" fmla="*/ 796247 h 1203823"/>
                <a:gd name="connsiteX25" fmla="*/ 9084669 w 12192000"/>
                <a:gd name="connsiteY25" fmla="*/ 815302 h 1203823"/>
                <a:gd name="connsiteX26" fmla="*/ 8863668 w 12192000"/>
                <a:gd name="connsiteY26" fmla="*/ 859297 h 1203823"/>
                <a:gd name="connsiteX27" fmla="*/ 8813798 w 12192000"/>
                <a:gd name="connsiteY27" fmla="*/ 862069 h 1203823"/>
                <a:gd name="connsiteX28" fmla="*/ 8659353 w 12192000"/>
                <a:gd name="connsiteY28" fmla="*/ 882405 h 1203823"/>
                <a:gd name="connsiteX29" fmla="*/ 8571354 w 12192000"/>
                <a:gd name="connsiteY29" fmla="*/ 893639 h 1203823"/>
                <a:gd name="connsiteX30" fmla="*/ 8464108 w 12192000"/>
                <a:gd name="connsiteY30" fmla="*/ 918003 h 1203823"/>
                <a:gd name="connsiteX31" fmla="*/ 8278326 w 12192000"/>
                <a:gd name="connsiteY31" fmla="*/ 963768 h 1203823"/>
                <a:gd name="connsiteX32" fmla="*/ 8229130 w 12192000"/>
                <a:gd name="connsiteY32" fmla="*/ 973809 h 1203823"/>
                <a:gd name="connsiteX33" fmla="*/ 8139753 w 12192000"/>
                <a:gd name="connsiteY33" fmla="*/ 995814 h 1203823"/>
                <a:gd name="connsiteX34" fmla="*/ 8123573 w 12192000"/>
                <a:gd name="connsiteY34" fmla="*/ 999822 h 1203823"/>
                <a:gd name="connsiteX35" fmla="*/ 7988700 w 12192000"/>
                <a:gd name="connsiteY35" fmla="*/ 1042478 h 1203823"/>
                <a:gd name="connsiteX36" fmla="*/ 7917216 w 12192000"/>
                <a:gd name="connsiteY36" fmla="*/ 1054564 h 1203823"/>
                <a:gd name="connsiteX37" fmla="*/ 7710917 w 12192000"/>
                <a:gd name="connsiteY37" fmla="*/ 1084189 h 1203823"/>
                <a:gd name="connsiteX38" fmla="*/ 7622961 w 12192000"/>
                <a:gd name="connsiteY38" fmla="*/ 1093150 h 1203823"/>
                <a:gd name="connsiteX39" fmla="*/ 7410784 w 12192000"/>
                <a:gd name="connsiteY39" fmla="*/ 1109639 h 1203823"/>
                <a:gd name="connsiteX40" fmla="*/ 7277756 w 12192000"/>
                <a:gd name="connsiteY40" fmla="*/ 1121821 h 1203823"/>
                <a:gd name="connsiteX41" fmla="*/ 7124542 w 12192000"/>
                <a:gd name="connsiteY41" fmla="*/ 1132917 h 1203823"/>
                <a:gd name="connsiteX42" fmla="*/ 6949754 w 12192000"/>
                <a:gd name="connsiteY42" fmla="*/ 1151057 h 1203823"/>
                <a:gd name="connsiteX43" fmla="*/ 6630251 w 12192000"/>
                <a:gd name="connsiteY43" fmla="*/ 1176062 h 1203823"/>
                <a:gd name="connsiteX44" fmla="*/ 6320635 w 12192000"/>
                <a:gd name="connsiteY44" fmla="*/ 1198900 h 1203823"/>
                <a:gd name="connsiteX45" fmla="*/ 6192345 w 12192000"/>
                <a:gd name="connsiteY45" fmla="*/ 1198322 h 1203823"/>
                <a:gd name="connsiteX46" fmla="*/ 5966564 w 12192000"/>
                <a:gd name="connsiteY46" fmla="*/ 1203722 h 1203823"/>
                <a:gd name="connsiteX47" fmla="*/ 5867229 w 12192000"/>
                <a:gd name="connsiteY47" fmla="*/ 1201846 h 1203823"/>
                <a:gd name="connsiteX48" fmla="*/ 5630174 w 12192000"/>
                <a:gd name="connsiteY48" fmla="*/ 1202247 h 1203823"/>
                <a:gd name="connsiteX49" fmla="*/ 5348950 w 12192000"/>
                <a:gd name="connsiteY49" fmla="*/ 1191767 h 1203823"/>
                <a:gd name="connsiteX50" fmla="*/ 5241230 w 12192000"/>
                <a:gd name="connsiteY50" fmla="*/ 1192407 h 1203823"/>
                <a:gd name="connsiteX51" fmla="*/ 4971135 w 12192000"/>
                <a:gd name="connsiteY51" fmla="*/ 1193558 h 1203823"/>
                <a:gd name="connsiteX52" fmla="*/ 4869418 w 12192000"/>
                <a:gd name="connsiteY52" fmla="*/ 1200518 h 1203823"/>
                <a:gd name="connsiteX53" fmla="*/ 4753276 w 12192000"/>
                <a:gd name="connsiteY53" fmla="*/ 1200849 h 1203823"/>
                <a:gd name="connsiteX54" fmla="*/ 4611885 w 12192000"/>
                <a:gd name="connsiteY54" fmla="*/ 1192700 h 1203823"/>
                <a:gd name="connsiteX55" fmla="*/ 4376827 w 12192000"/>
                <a:gd name="connsiteY55" fmla="*/ 1184130 h 1203823"/>
                <a:gd name="connsiteX56" fmla="*/ 4285473 w 12192000"/>
                <a:gd name="connsiteY56" fmla="*/ 1187157 h 1203823"/>
                <a:gd name="connsiteX57" fmla="*/ 3866545 w 12192000"/>
                <a:gd name="connsiteY57" fmla="*/ 1181595 h 1203823"/>
                <a:gd name="connsiteX58" fmla="*/ 3651344 w 12192000"/>
                <a:gd name="connsiteY58" fmla="*/ 1174347 h 1203823"/>
                <a:gd name="connsiteX59" fmla="*/ 3518455 w 12192000"/>
                <a:gd name="connsiteY59" fmla="*/ 1177257 h 1203823"/>
                <a:gd name="connsiteX60" fmla="*/ 3400820 w 12192000"/>
                <a:gd name="connsiteY60" fmla="*/ 1169684 h 1203823"/>
                <a:gd name="connsiteX61" fmla="*/ 3037156 w 12192000"/>
                <a:gd name="connsiteY61" fmla="*/ 1153216 h 1203823"/>
                <a:gd name="connsiteX62" fmla="*/ 2866262 w 12192000"/>
                <a:gd name="connsiteY62" fmla="*/ 1132282 h 1203823"/>
                <a:gd name="connsiteX63" fmla="*/ 2582175 w 12192000"/>
                <a:gd name="connsiteY63" fmla="*/ 1088978 h 1203823"/>
                <a:gd name="connsiteX64" fmla="*/ 2395408 w 12192000"/>
                <a:gd name="connsiteY64" fmla="*/ 1035944 h 1203823"/>
                <a:gd name="connsiteX65" fmla="*/ 2294753 w 12192000"/>
                <a:gd name="connsiteY65" fmla="*/ 1014617 h 1203823"/>
                <a:gd name="connsiteX66" fmla="*/ 2122946 w 12192000"/>
                <a:gd name="connsiteY66" fmla="*/ 984750 h 1203823"/>
                <a:gd name="connsiteX67" fmla="*/ 1905506 w 12192000"/>
                <a:gd name="connsiteY67" fmla="*/ 941379 h 1203823"/>
                <a:gd name="connsiteX68" fmla="*/ 1671047 w 12192000"/>
                <a:gd name="connsiteY68" fmla="*/ 924227 h 1203823"/>
                <a:gd name="connsiteX69" fmla="*/ 1543858 w 12192000"/>
                <a:gd name="connsiteY69" fmla="*/ 898189 h 1203823"/>
                <a:gd name="connsiteX70" fmla="*/ 1419786 w 12192000"/>
                <a:gd name="connsiteY70" fmla="*/ 868499 h 1203823"/>
                <a:gd name="connsiteX71" fmla="*/ 1355118 w 12192000"/>
                <a:gd name="connsiteY71" fmla="*/ 849213 h 1203823"/>
                <a:gd name="connsiteX72" fmla="*/ 1223715 w 12192000"/>
                <a:gd name="connsiteY72" fmla="*/ 821701 h 1203823"/>
                <a:gd name="connsiteX73" fmla="*/ 1094195 w 12192000"/>
                <a:gd name="connsiteY73" fmla="*/ 804871 h 1203823"/>
                <a:gd name="connsiteX74" fmla="*/ 1001117 w 12192000"/>
                <a:gd name="connsiteY74" fmla="*/ 783029 h 1203823"/>
                <a:gd name="connsiteX75" fmla="*/ 879550 w 12192000"/>
                <a:gd name="connsiteY75" fmla="*/ 747883 h 1203823"/>
                <a:gd name="connsiteX76" fmla="*/ 711166 w 12192000"/>
                <a:gd name="connsiteY76" fmla="*/ 719038 h 1203823"/>
                <a:gd name="connsiteX77" fmla="*/ 557943 w 12192000"/>
                <a:gd name="connsiteY77" fmla="*/ 707100 h 1203823"/>
                <a:gd name="connsiteX78" fmla="*/ 480350 w 12192000"/>
                <a:gd name="connsiteY78" fmla="*/ 668701 h 1203823"/>
                <a:gd name="connsiteX79" fmla="*/ 296226 w 12192000"/>
                <a:gd name="connsiteY79" fmla="*/ 603582 h 1203823"/>
                <a:gd name="connsiteX80" fmla="*/ 72691 w 12192000"/>
                <a:gd name="connsiteY80" fmla="*/ 560891 h 1203823"/>
                <a:gd name="connsiteX81" fmla="*/ 0 w 12192000"/>
                <a:gd name="connsiteY81" fmla="*/ 543485 h 1203823"/>
                <a:gd name="connsiteX82" fmla="*/ 0 w 12192000"/>
                <a:gd name="connsiteY82" fmla="*/ 384356 h 1203823"/>
                <a:gd name="connsiteX83" fmla="*/ 51786 w 12192000"/>
                <a:gd name="connsiteY83" fmla="*/ 393936 h 1203823"/>
                <a:gd name="connsiteX84" fmla="*/ 205563 w 12192000"/>
                <a:gd name="connsiteY84" fmla="*/ 414858 h 1203823"/>
                <a:gd name="connsiteX85" fmla="*/ 354393 w 12192000"/>
                <a:gd name="connsiteY85" fmla="*/ 426666 h 1203823"/>
                <a:gd name="connsiteX86" fmla="*/ 448284 w 12192000"/>
                <a:gd name="connsiteY86" fmla="*/ 436307 h 1203823"/>
                <a:gd name="connsiteX87" fmla="*/ 611520 w 12192000"/>
                <a:gd name="connsiteY87" fmla="*/ 434165 h 1203823"/>
                <a:gd name="connsiteX88" fmla="*/ 746078 w 12192000"/>
                <a:gd name="connsiteY88" fmla="*/ 422520 h 1203823"/>
                <a:gd name="connsiteX89" fmla="*/ 902726 w 12192000"/>
                <a:gd name="connsiteY89" fmla="*/ 409988 h 1203823"/>
                <a:gd name="connsiteX90" fmla="*/ 1113856 w 12192000"/>
                <a:gd name="connsiteY90" fmla="*/ 414229 h 1203823"/>
                <a:gd name="connsiteX91" fmla="*/ 1333451 w 12192000"/>
                <a:gd name="connsiteY91" fmla="*/ 459937 h 1203823"/>
                <a:gd name="connsiteX92" fmla="*/ 1408611 w 12192000"/>
                <a:gd name="connsiteY92" fmla="*/ 458277 h 1203823"/>
                <a:gd name="connsiteX93" fmla="*/ 1630193 w 12192000"/>
                <a:gd name="connsiteY93" fmla="*/ 403060 h 1203823"/>
                <a:gd name="connsiteX94" fmla="*/ 1956291 w 12192000"/>
                <a:gd name="connsiteY94" fmla="*/ 332366 h 1203823"/>
                <a:gd name="connsiteX95" fmla="*/ 2042816 w 12192000"/>
                <a:gd name="connsiteY95" fmla="*/ 344001 h 1203823"/>
                <a:gd name="connsiteX96" fmla="*/ 2183422 w 12192000"/>
                <a:gd name="connsiteY96" fmla="*/ 369633 h 1203823"/>
                <a:gd name="connsiteX97" fmla="*/ 2269568 w 12192000"/>
                <a:gd name="connsiteY97" fmla="*/ 439858 h 1203823"/>
                <a:gd name="connsiteX98" fmla="*/ 2331131 w 12192000"/>
                <a:gd name="connsiteY98" fmla="*/ 524162 h 1203823"/>
                <a:gd name="connsiteX99" fmla="*/ 2385114 w 12192000"/>
                <a:gd name="connsiteY99" fmla="*/ 555356 h 1203823"/>
                <a:gd name="connsiteX100" fmla="*/ 2444035 w 12192000"/>
                <a:gd name="connsiteY100" fmla="*/ 572629 h 1203823"/>
                <a:gd name="connsiteX101" fmla="*/ 2525981 w 12192000"/>
                <a:gd name="connsiteY101" fmla="*/ 603233 h 1203823"/>
                <a:gd name="connsiteX102" fmla="*/ 2603912 w 12192000"/>
                <a:gd name="connsiteY102" fmla="*/ 684824 h 1203823"/>
                <a:gd name="connsiteX103" fmla="*/ 2678830 w 12192000"/>
                <a:gd name="connsiteY103" fmla="*/ 706989 h 1203823"/>
                <a:gd name="connsiteX104" fmla="*/ 2738096 w 12192000"/>
                <a:gd name="connsiteY104" fmla="*/ 711375 h 1203823"/>
                <a:gd name="connsiteX105" fmla="*/ 2983808 w 12192000"/>
                <a:gd name="connsiteY105" fmla="*/ 728242 h 1203823"/>
                <a:gd name="connsiteX106" fmla="*/ 3013999 w 12192000"/>
                <a:gd name="connsiteY106" fmla="*/ 725445 h 1203823"/>
                <a:gd name="connsiteX107" fmla="*/ 3364421 w 12192000"/>
                <a:gd name="connsiteY107" fmla="*/ 720577 h 1203823"/>
                <a:gd name="connsiteX108" fmla="*/ 3460524 w 12192000"/>
                <a:gd name="connsiteY108" fmla="*/ 717627 h 1203823"/>
                <a:gd name="connsiteX109" fmla="*/ 3710984 w 12192000"/>
                <a:gd name="connsiteY109" fmla="*/ 714181 h 1203823"/>
                <a:gd name="connsiteX110" fmla="*/ 3850962 w 12192000"/>
                <a:gd name="connsiteY110" fmla="*/ 778801 h 1203823"/>
                <a:gd name="connsiteX111" fmla="*/ 3946288 w 12192000"/>
                <a:gd name="connsiteY111" fmla="*/ 816371 h 1203823"/>
                <a:gd name="connsiteX112" fmla="*/ 4065134 w 12192000"/>
                <a:gd name="connsiteY112" fmla="*/ 832458 h 1203823"/>
                <a:gd name="connsiteX113" fmla="*/ 4132175 w 12192000"/>
                <a:gd name="connsiteY113" fmla="*/ 835166 h 1203823"/>
                <a:gd name="connsiteX114" fmla="*/ 4305860 w 12192000"/>
                <a:gd name="connsiteY114" fmla="*/ 804155 h 1203823"/>
                <a:gd name="connsiteX115" fmla="*/ 4382133 w 12192000"/>
                <a:gd name="connsiteY115" fmla="*/ 769480 h 1203823"/>
                <a:gd name="connsiteX116" fmla="*/ 4453290 w 12192000"/>
                <a:gd name="connsiteY116" fmla="*/ 752531 h 1203823"/>
                <a:gd name="connsiteX117" fmla="*/ 4657973 w 12192000"/>
                <a:gd name="connsiteY117" fmla="*/ 795834 h 1203823"/>
                <a:gd name="connsiteX118" fmla="*/ 4682401 w 12192000"/>
                <a:gd name="connsiteY118" fmla="*/ 813875 h 1203823"/>
                <a:gd name="connsiteX119" fmla="*/ 4771816 w 12192000"/>
                <a:gd name="connsiteY119" fmla="*/ 907045 h 1203823"/>
                <a:gd name="connsiteX120" fmla="*/ 4827522 w 12192000"/>
                <a:gd name="connsiteY120" fmla="*/ 929875 h 1203823"/>
                <a:gd name="connsiteX121" fmla="*/ 4849943 w 12192000"/>
                <a:gd name="connsiteY121" fmla="*/ 933850 h 1203823"/>
                <a:gd name="connsiteX122" fmla="*/ 5009628 w 12192000"/>
                <a:gd name="connsiteY122" fmla="*/ 957895 h 1203823"/>
                <a:gd name="connsiteX123" fmla="*/ 5158713 w 12192000"/>
                <a:gd name="connsiteY123" fmla="*/ 963814 h 1203823"/>
                <a:gd name="connsiteX124" fmla="*/ 5376429 w 12192000"/>
                <a:gd name="connsiteY124" fmla="*/ 963150 h 1203823"/>
                <a:gd name="connsiteX125" fmla="*/ 5475789 w 12192000"/>
                <a:gd name="connsiteY125" fmla="*/ 980508 h 1203823"/>
                <a:gd name="connsiteX126" fmla="*/ 5653403 w 12192000"/>
                <a:gd name="connsiteY126" fmla="*/ 987267 h 1203823"/>
                <a:gd name="connsiteX127" fmla="*/ 5726343 w 12192000"/>
                <a:gd name="connsiteY127" fmla="*/ 985356 h 1203823"/>
                <a:gd name="connsiteX128" fmla="*/ 5790565 w 12192000"/>
                <a:gd name="connsiteY128" fmla="*/ 991299 h 1203823"/>
                <a:gd name="connsiteX129" fmla="*/ 5860261 w 12192000"/>
                <a:gd name="connsiteY129" fmla="*/ 1004957 h 1203823"/>
                <a:gd name="connsiteX130" fmla="*/ 6042103 w 12192000"/>
                <a:gd name="connsiteY130" fmla="*/ 1036225 h 1203823"/>
                <a:gd name="connsiteX131" fmla="*/ 6302000 w 12192000"/>
                <a:gd name="connsiteY131" fmla="*/ 989138 h 1203823"/>
                <a:gd name="connsiteX132" fmla="*/ 6452027 w 12192000"/>
                <a:gd name="connsiteY132" fmla="*/ 968488 h 1203823"/>
                <a:gd name="connsiteX133" fmla="*/ 6589207 w 12192000"/>
                <a:gd name="connsiteY133" fmla="*/ 939473 h 1203823"/>
                <a:gd name="connsiteX134" fmla="*/ 6631071 w 12192000"/>
                <a:gd name="connsiteY134" fmla="*/ 911221 h 1203823"/>
                <a:gd name="connsiteX135" fmla="*/ 6828276 w 12192000"/>
                <a:gd name="connsiteY135" fmla="*/ 942940 h 1203823"/>
                <a:gd name="connsiteX136" fmla="*/ 6900805 w 12192000"/>
                <a:gd name="connsiteY136" fmla="*/ 984139 h 1203823"/>
                <a:gd name="connsiteX137" fmla="*/ 7034669 w 12192000"/>
                <a:gd name="connsiteY137" fmla="*/ 1018664 h 1203823"/>
                <a:gd name="connsiteX138" fmla="*/ 7281069 w 12192000"/>
                <a:gd name="connsiteY138" fmla="*/ 966326 h 1203823"/>
                <a:gd name="connsiteX139" fmla="*/ 7412782 w 12192000"/>
                <a:gd name="connsiteY139" fmla="*/ 909205 h 1203823"/>
                <a:gd name="connsiteX140" fmla="*/ 7500329 w 12192000"/>
                <a:gd name="connsiteY140" fmla="*/ 894825 h 1203823"/>
                <a:gd name="connsiteX141" fmla="*/ 7662326 w 12192000"/>
                <a:gd name="connsiteY141" fmla="*/ 927415 h 1203823"/>
                <a:gd name="connsiteX142" fmla="*/ 7725336 w 12192000"/>
                <a:gd name="connsiteY142" fmla="*/ 924843 h 1203823"/>
                <a:gd name="connsiteX143" fmla="*/ 7833282 w 12192000"/>
                <a:gd name="connsiteY143" fmla="*/ 913030 h 1203823"/>
                <a:gd name="connsiteX144" fmla="*/ 7928607 w 12192000"/>
                <a:gd name="connsiteY144" fmla="*/ 881682 h 1203823"/>
                <a:gd name="connsiteX145" fmla="*/ 8146599 w 12192000"/>
                <a:gd name="connsiteY145" fmla="*/ 762967 h 1203823"/>
                <a:gd name="connsiteX146" fmla="*/ 8183580 w 12192000"/>
                <a:gd name="connsiteY146" fmla="*/ 749004 h 1203823"/>
                <a:gd name="connsiteX147" fmla="*/ 8250226 w 12192000"/>
                <a:gd name="connsiteY147" fmla="*/ 733642 h 1203823"/>
                <a:gd name="connsiteX148" fmla="*/ 8505932 w 12192000"/>
                <a:gd name="connsiteY148" fmla="*/ 626541 h 1203823"/>
                <a:gd name="connsiteX149" fmla="*/ 8564196 w 12192000"/>
                <a:gd name="connsiteY149" fmla="*/ 618795 h 1203823"/>
                <a:gd name="connsiteX150" fmla="*/ 8660707 w 12192000"/>
                <a:gd name="connsiteY150" fmla="*/ 611068 h 1203823"/>
                <a:gd name="connsiteX151" fmla="*/ 8762258 w 12192000"/>
                <a:gd name="connsiteY151" fmla="*/ 585060 h 1203823"/>
                <a:gd name="connsiteX152" fmla="*/ 8836441 w 12192000"/>
                <a:gd name="connsiteY152" fmla="*/ 566357 h 1203823"/>
                <a:gd name="connsiteX153" fmla="*/ 9050731 w 12192000"/>
                <a:gd name="connsiteY153" fmla="*/ 559574 h 1203823"/>
                <a:gd name="connsiteX154" fmla="*/ 9229629 w 12192000"/>
                <a:gd name="connsiteY154" fmla="*/ 557463 h 1203823"/>
                <a:gd name="connsiteX155" fmla="*/ 9253453 w 12192000"/>
                <a:gd name="connsiteY155" fmla="*/ 550855 h 1203823"/>
                <a:gd name="connsiteX156" fmla="*/ 9484216 w 12192000"/>
                <a:gd name="connsiteY156" fmla="*/ 498670 h 1203823"/>
                <a:gd name="connsiteX157" fmla="*/ 9582635 w 12192000"/>
                <a:gd name="connsiteY157" fmla="*/ 458383 h 1203823"/>
                <a:gd name="connsiteX158" fmla="*/ 9719672 w 12192000"/>
                <a:gd name="connsiteY158" fmla="*/ 415606 h 1203823"/>
                <a:gd name="connsiteX159" fmla="*/ 9871786 w 12192000"/>
                <a:gd name="connsiteY159" fmla="*/ 366146 h 1203823"/>
                <a:gd name="connsiteX160" fmla="*/ 9984496 w 12192000"/>
                <a:gd name="connsiteY160" fmla="*/ 336659 h 1203823"/>
                <a:gd name="connsiteX161" fmla="*/ 10154710 w 12192000"/>
                <a:gd name="connsiteY161" fmla="*/ 322192 h 1203823"/>
                <a:gd name="connsiteX162" fmla="*/ 10190448 w 12192000"/>
                <a:gd name="connsiteY162" fmla="*/ 325024 h 1203823"/>
                <a:gd name="connsiteX163" fmla="*/ 10530738 w 12192000"/>
                <a:gd name="connsiteY163" fmla="*/ 335952 h 1203823"/>
                <a:gd name="connsiteX164" fmla="*/ 10752159 w 12192000"/>
                <a:gd name="connsiteY164" fmla="*/ 305116 h 1203823"/>
                <a:gd name="connsiteX165" fmla="*/ 10824454 w 12192000"/>
                <a:gd name="connsiteY165" fmla="*/ 285926 h 1203823"/>
                <a:gd name="connsiteX166" fmla="*/ 10953154 w 12192000"/>
                <a:gd name="connsiteY166" fmla="*/ 228101 h 1203823"/>
                <a:gd name="connsiteX167" fmla="*/ 11011616 w 12192000"/>
                <a:gd name="connsiteY167" fmla="*/ 214095 h 1203823"/>
                <a:gd name="connsiteX168" fmla="*/ 11116033 w 12192000"/>
                <a:gd name="connsiteY168" fmla="*/ 195420 h 1203823"/>
                <a:gd name="connsiteX169" fmla="*/ 11344305 w 12192000"/>
                <a:gd name="connsiteY169" fmla="*/ 166628 h 1203823"/>
                <a:gd name="connsiteX170" fmla="*/ 11639052 w 12192000"/>
                <a:gd name="connsiteY170" fmla="*/ 108525 h 1203823"/>
                <a:gd name="connsiteX171" fmla="*/ 11757534 w 12192000"/>
                <a:gd name="connsiteY171" fmla="*/ 96529 h 1203823"/>
                <a:gd name="connsiteX172" fmla="*/ 11885801 w 12192000"/>
                <a:gd name="connsiteY172" fmla="*/ 86727 h 1203823"/>
                <a:gd name="connsiteX173" fmla="*/ 11922876 w 12192000"/>
                <a:gd name="connsiteY173" fmla="*/ 81059 h 1203823"/>
                <a:gd name="connsiteX174" fmla="*/ 12115333 w 12192000"/>
                <a:gd name="connsiteY174" fmla="*/ 33586 h 1203823"/>
                <a:gd name="connsiteX175" fmla="*/ 12158082 w 12192000"/>
                <a:gd name="connsiteY175" fmla="*/ 14080 h 120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12192000" h="1203823">
                  <a:moveTo>
                    <a:pt x="12192000" y="0"/>
                  </a:moveTo>
                  <a:lnTo>
                    <a:pt x="12192000" y="463428"/>
                  </a:lnTo>
                  <a:lnTo>
                    <a:pt x="12190878" y="463511"/>
                  </a:lnTo>
                  <a:cubicBezTo>
                    <a:pt x="12153135" y="467009"/>
                    <a:pt x="12115044" y="473199"/>
                    <a:pt x="12077247" y="476326"/>
                  </a:cubicBezTo>
                  <a:cubicBezTo>
                    <a:pt x="12046309" y="479039"/>
                    <a:pt x="12015361" y="479113"/>
                    <a:pt x="11984519" y="479926"/>
                  </a:cubicBezTo>
                  <a:cubicBezTo>
                    <a:pt x="11973267" y="480209"/>
                    <a:pt x="11961487" y="476791"/>
                    <a:pt x="11951602" y="478957"/>
                  </a:cubicBezTo>
                  <a:cubicBezTo>
                    <a:pt x="11853499" y="501073"/>
                    <a:pt x="11777038" y="475729"/>
                    <a:pt x="11690906" y="471969"/>
                  </a:cubicBezTo>
                  <a:cubicBezTo>
                    <a:pt x="11600360" y="467893"/>
                    <a:pt x="11511402" y="454529"/>
                    <a:pt x="11413967" y="476171"/>
                  </a:cubicBezTo>
                  <a:cubicBezTo>
                    <a:pt x="11355012" y="489303"/>
                    <a:pt x="11299075" y="508236"/>
                    <a:pt x="11240741" y="523168"/>
                  </a:cubicBezTo>
                  <a:cubicBezTo>
                    <a:pt x="11219996" y="528394"/>
                    <a:pt x="11196386" y="531384"/>
                    <a:pt x="11175007" y="532168"/>
                  </a:cubicBezTo>
                  <a:cubicBezTo>
                    <a:pt x="11071821" y="536505"/>
                    <a:pt x="10971305" y="549335"/>
                    <a:pt x="10873728" y="580252"/>
                  </a:cubicBezTo>
                  <a:cubicBezTo>
                    <a:pt x="10856994" y="585472"/>
                    <a:pt x="10839158" y="590659"/>
                    <a:pt x="10821308" y="593206"/>
                  </a:cubicBezTo>
                  <a:cubicBezTo>
                    <a:pt x="10723502" y="607161"/>
                    <a:pt x="10626926" y="616975"/>
                    <a:pt x="10530813" y="612183"/>
                  </a:cubicBezTo>
                  <a:cubicBezTo>
                    <a:pt x="10498529" y="610558"/>
                    <a:pt x="10460887" y="619894"/>
                    <a:pt x="10426051" y="623353"/>
                  </a:cubicBezTo>
                  <a:cubicBezTo>
                    <a:pt x="10393742" y="626643"/>
                    <a:pt x="10360822" y="630773"/>
                    <a:pt x="10329158" y="630947"/>
                  </a:cubicBezTo>
                  <a:cubicBezTo>
                    <a:pt x="10282926" y="631124"/>
                    <a:pt x="10240700" y="636394"/>
                    <a:pt x="10194729" y="648616"/>
                  </a:cubicBezTo>
                  <a:cubicBezTo>
                    <a:pt x="10150849" y="660164"/>
                    <a:pt x="10102289" y="664450"/>
                    <a:pt x="10055908" y="671255"/>
                  </a:cubicBezTo>
                  <a:cubicBezTo>
                    <a:pt x="10004176" y="678825"/>
                    <a:pt x="9952444" y="686394"/>
                    <a:pt x="9900553" y="692854"/>
                  </a:cubicBezTo>
                  <a:cubicBezTo>
                    <a:pt x="9879795" y="695439"/>
                    <a:pt x="9855182" y="691398"/>
                    <a:pt x="9838466" y="696804"/>
                  </a:cubicBezTo>
                  <a:cubicBezTo>
                    <a:pt x="9784565" y="714689"/>
                    <a:pt x="9727519" y="710556"/>
                    <a:pt x="9672959" y="723815"/>
                  </a:cubicBezTo>
                  <a:cubicBezTo>
                    <a:pt x="9646222" y="730463"/>
                    <a:pt x="9614442" y="727256"/>
                    <a:pt x="9585068" y="730692"/>
                  </a:cubicBezTo>
                  <a:cubicBezTo>
                    <a:pt x="9537049" y="736221"/>
                    <a:pt x="9489296" y="743601"/>
                    <a:pt x="9441409" y="750054"/>
                  </a:cubicBezTo>
                  <a:cubicBezTo>
                    <a:pt x="9425676" y="752111"/>
                    <a:pt x="9410220" y="753560"/>
                    <a:pt x="9394461" y="755430"/>
                  </a:cubicBezTo>
                  <a:cubicBezTo>
                    <a:pt x="9380486" y="757048"/>
                    <a:pt x="9365613" y="757471"/>
                    <a:pt x="9352592" y="760649"/>
                  </a:cubicBezTo>
                  <a:cubicBezTo>
                    <a:pt x="9305417" y="772101"/>
                    <a:pt x="9259381" y="786411"/>
                    <a:pt x="9211616" y="796247"/>
                  </a:cubicBezTo>
                  <a:cubicBezTo>
                    <a:pt x="9170222" y="804795"/>
                    <a:pt x="9126525" y="807444"/>
                    <a:pt x="9084669" y="815302"/>
                  </a:cubicBezTo>
                  <a:cubicBezTo>
                    <a:pt x="9010870" y="829041"/>
                    <a:pt x="8937414" y="845187"/>
                    <a:pt x="8863668" y="859297"/>
                  </a:cubicBezTo>
                  <a:cubicBezTo>
                    <a:pt x="8847708" y="862330"/>
                    <a:pt x="8830274" y="860095"/>
                    <a:pt x="8813798" y="862069"/>
                  </a:cubicBezTo>
                  <a:cubicBezTo>
                    <a:pt x="8762264" y="868478"/>
                    <a:pt x="8710835" y="875625"/>
                    <a:pt x="8659353" y="882405"/>
                  </a:cubicBezTo>
                  <a:cubicBezTo>
                    <a:pt x="8630057" y="886395"/>
                    <a:pt x="8600507" y="891178"/>
                    <a:pt x="8571354" y="893639"/>
                  </a:cubicBezTo>
                  <a:cubicBezTo>
                    <a:pt x="8532845" y="896867"/>
                    <a:pt x="8497745" y="898475"/>
                    <a:pt x="8464108" y="918003"/>
                  </a:cubicBezTo>
                  <a:cubicBezTo>
                    <a:pt x="8412329" y="948238"/>
                    <a:pt x="8341124" y="949522"/>
                    <a:pt x="8278326" y="963768"/>
                  </a:cubicBezTo>
                  <a:cubicBezTo>
                    <a:pt x="8262088" y="967407"/>
                    <a:pt x="8245337" y="969986"/>
                    <a:pt x="8229130" y="973809"/>
                  </a:cubicBezTo>
                  <a:cubicBezTo>
                    <a:pt x="8199181" y="980914"/>
                    <a:pt x="8169649" y="988337"/>
                    <a:pt x="8139753" y="995814"/>
                  </a:cubicBezTo>
                  <a:cubicBezTo>
                    <a:pt x="8134480" y="997131"/>
                    <a:pt x="8128440" y="998184"/>
                    <a:pt x="8123573" y="999822"/>
                  </a:cubicBezTo>
                  <a:cubicBezTo>
                    <a:pt x="8078630" y="1014163"/>
                    <a:pt x="8034567" y="1029513"/>
                    <a:pt x="7988700" y="1042478"/>
                  </a:cubicBezTo>
                  <a:cubicBezTo>
                    <a:pt x="7966304" y="1048883"/>
                    <a:pt x="7941012" y="1052870"/>
                    <a:pt x="7917216" y="1054564"/>
                  </a:cubicBezTo>
                  <a:cubicBezTo>
                    <a:pt x="7847638" y="1059583"/>
                    <a:pt x="7779166" y="1067275"/>
                    <a:pt x="7710917" y="1084189"/>
                  </a:cubicBezTo>
                  <a:cubicBezTo>
                    <a:pt x="7683829" y="1090884"/>
                    <a:pt x="7652467" y="1090639"/>
                    <a:pt x="7622961" y="1093150"/>
                  </a:cubicBezTo>
                  <a:cubicBezTo>
                    <a:pt x="7552363" y="1098691"/>
                    <a:pt x="7481712" y="1103860"/>
                    <a:pt x="7410784" y="1109639"/>
                  </a:cubicBezTo>
                  <a:cubicBezTo>
                    <a:pt x="7366507" y="1113312"/>
                    <a:pt x="7322032" y="1118146"/>
                    <a:pt x="7277756" y="1121821"/>
                  </a:cubicBezTo>
                  <a:cubicBezTo>
                    <a:pt x="7226620" y="1125905"/>
                    <a:pt x="7175603" y="1128276"/>
                    <a:pt x="7124542" y="1132917"/>
                  </a:cubicBezTo>
                  <a:cubicBezTo>
                    <a:pt x="7066295" y="1138206"/>
                    <a:pt x="7008030" y="1145954"/>
                    <a:pt x="6949754" y="1151057"/>
                  </a:cubicBezTo>
                  <a:cubicBezTo>
                    <a:pt x="6843219" y="1160027"/>
                    <a:pt x="6736885" y="1167834"/>
                    <a:pt x="6630251" y="1176062"/>
                  </a:cubicBezTo>
                  <a:cubicBezTo>
                    <a:pt x="6526851" y="1184017"/>
                    <a:pt x="6423558" y="1192712"/>
                    <a:pt x="6320635" y="1198900"/>
                  </a:cubicBezTo>
                  <a:cubicBezTo>
                    <a:pt x="6277299" y="1201495"/>
                    <a:pt x="6235234" y="1197678"/>
                    <a:pt x="6192345" y="1198322"/>
                  </a:cubicBezTo>
                  <a:cubicBezTo>
                    <a:pt x="6117133" y="1199611"/>
                    <a:pt x="6041420" y="1202484"/>
                    <a:pt x="5966564" y="1203722"/>
                  </a:cubicBezTo>
                  <a:cubicBezTo>
                    <a:pt x="5933146" y="1204337"/>
                    <a:pt x="5900756" y="1201973"/>
                    <a:pt x="5867229" y="1201846"/>
                  </a:cubicBezTo>
                  <a:cubicBezTo>
                    <a:pt x="5788182" y="1201795"/>
                    <a:pt x="5708356" y="1203932"/>
                    <a:pt x="5630174" y="1202247"/>
                  </a:cubicBezTo>
                  <a:cubicBezTo>
                    <a:pt x="5535910" y="1200212"/>
                    <a:pt x="5442985" y="1194778"/>
                    <a:pt x="5348950" y="1191767"/>
                  </a:cubicBezTo>
                  <a:cubicBezTo>
                    <a:pt x="5313812" y="1190550"/>
                    <a:pt x="5277253" y="1192178"/>
                    <a:pt x="5241230" y="1192407"/>
                  </a:cubicBezTo>
                  <a:cubicBezTo>
                    <a:pt x="5151317" y="1192774"/>
                    <a:pt x="5061658" y="1192348"/>
                    <a:pt x="4971135" y="1193558"/>
                  </a:cubicBezTo>
                  <a:cubicBezTo>
                    <a:pt x="4937687" y="1193987"/>
                    <a:pt x="4903115" y="1199298"/>
                    <a:pt x="4869418" y="1200518"/>
                  </a:cubicBezTo>
                  <a:cubicBezTo>
                    <a:pt x="4830285" y="1201946"/>
                    <a:pt x="4791350" y="1202214"/>
                    <a:pt x="4753276" y="1200849"/>
                  </a:cubicBezTo>
                  <a:cubicBezTo>
                    <a:pt x="4705684" y="1199143"/>
                    <a:pt x="4659174" y="1194828"/>
                    <a:pt x="4611885" y="1192700"/>
                  </a:cubicBezTo>
                  <a:cubicBezTo>
                    <a:pt x="4533821" y="1189297"/>
                    <a:pt x="4455422" y="1186134"/>
                    <a:pt x="4376827" y="1184130"/>
                  </a:cubicBezTo>
                  <a:cubicBezTo>
                    <a:pt x="4347228" y="1183445"/>
                    <a:pt x="4315376" y="1187422"/>
                    <a:pt x="4285473" y="1187157"/>
                  </a:cubicBezTo>
                  <a:cubicBezTo>
                    <a:pt x="4145776" y="1185752"/>
                    <a:pt x="4006048" y="1184161"/>
                    <a:pt x="3866545" y="1181595"/>
                  </a:cubicBezTo>
                  <a:cubicBezTo>
                    <a:pt x="3794232" y="1180206"/>
                    <a:pt x="3723635" y="1175550"/>
                    <a:pt x="3651344" y="1174347"/>
                  </a:cubicBezTo>
                  <a:cubicBezTo>
                    <a:pt x="3607887" y="1173561"/>
                    <a:pt x="3561909" y="1178043"/>
                    <a:pt x="3518455" y="1177257"/>
                  </a:cubicBezTo>
                  <a:cubicBezTo>
                    <a:pt x="3478289" y="1176567"/>
                    <a:pt x="3440401" y="1171399"/>
                    <a:pt x="3400820" y="1169684"/>
                  </a:cubicBezTo>
                  <a:cubicBezTo>
                    <a:pt x="3279826" y="1164098"/>
                    <a:pt x="3157312" y="1160620"/>
                    <a:pt x="3037156" y="1153216"/>
                  </a:cubicBezTo>
                  <a:cubicBezTo>
                    <a:pt x="2978375" y="1149707"/>
                    <a:pt x="2922431" y="1140507"/>
                    <a:pt x="2866262" y="1132282"/>
                  </a:cubicBezTo>
                  <a:cubicBezTo>
                    <a:pt x="2771051" y="1118488"/>
                    <a:pt x="2677109" y="1103379"/>
                    <a:pt x="2582175" y="1088978"/>
                  </a:cubicBezTo>
                  <a:cubicBezTo>
                    <a:pt x="2511092" y="1078351"/>
                    <a:pt x="2447358" y="1063085"/>
                    <a:pt x="2395408" y="1035944"/>
                  </a:cubicBezTo>
                  <a:cubicBezTo>
                    <a:pt x="2371413" y="1023507"/>
                    <a:pt x="2331677" y="1015582"/>
                    <a:pt x="2294753" y="1014617"/>
                  </a:cubicBezTo>
                  <a:cubicBezTo>
                    <a:pt x="2228581" y="1012919"/>
                    <a:pt x="2177385" y="998697"/>
                    <a:pt x="2122946" y="984750"/>
                  </a:cubicBezTo>
                  <a:cubicBezTo>
                    <a:pt x="2054123" y="967003"/>
                    <a:pt x="1981587" y="951294"/>
                    <a:pt x="1905506" y="941379"/>
                  </a:cubicBezTo>
                  <a:cubicBezTo>
                    <a:pt x="1830546" y="931682"/>
                    <a:pt x="1747931" y="932140"/>
                    <a:pt x="1671047" y="924227"/>
                  </a:cubicBezTo>
                  <a:cubicBezTo>
                    <a:pt x="1625938" y="919522"/>
                    <a:pt x="1585615" y="907527"/>
                    <a:pt x="1543858" y="898189"/>
                  </a:cubicBezTo>
                  <a:cubicBezTo>
                    <a:pt x="1502095" y="888854"/>
                    <a:pt x="1460608" y="878912"/>
                    <a:pt x="1419786" y="868499"/>
                  </a:cubicBezTo>
                  <a:cubicBezTo>
                    <a:pt x="1397488" y="862805"/>
                    <a:pt x="1378079" y="854434"/>
                    <a:pt x="1355118" y="849213"/>
                  </a:cubicBezTo>
                  <a:cubicBezTo>
                    <a:pt x="1311850" y="839526"/>
                    <a:pt x="1265355" y="832753"/>
                    <a:pt x="1223715" y="821701"/>
                  </a:cubicBezTo>
                  <a:cubicBezTo>
                    <a:pt x="1183579" y="811000"/>
                    <a:pt x="1138866" y="809071"/>
                    <a:pt x="1094195" y="804871"/>
                  </a:cubicBezTo>
                  <a:cubicBezTo>
                    <a:pt x="1060247" y="801783"/>
                    <a:pt x="1034232" y="787935"/>
                    <a:pt x="1001117" y="783029"/>
                  </a:cubicBezTo>
                  <a:cubicBezTo>
                    <a:pt x="953855" y="775989"/>
                    <a:pt x="916855" y="764275"/>
                    <a:pt x="879550" y="747883"/>
                  </a:cubicBezTo>
                  <a:cubicBezTo>
                    <a:pt x="837589" y="729513"/>
                    <a:pt x="770063" y="725929"/>
                    <a:pt x="711166" y="719038"/>
                  </a:cubicBezTo>
                  <a:cubicBezTo>
                    <a:pt x="661154" y="713145"/>
                    <a:pt x="604345" y="715773"/>
                    <a:pt x="557943" y="707100"/>
                  </a:cubicBezTo>
                  <a:cubicBezTo>
                    <a:pt x="525383" y="700983"/>
                    <a:pt x="499357" y="684492"/>
                    <a:pt x="480350" y="668701"/>
                  </a:cubicBezTo>
                  <a:cubicBezTo>
                    <a:pt x="437720" y="632864"/>
                    <a:pt x="370206" y="616629"/>
                    <a:pt x="296226" y="603582"/>
                  </a:cubicBezTo>
                  <a:cubicBezTo>
                    <a:pt x="220743" y="590183"/>
                    <a:pt x="148482" y="573868"/>
                    <a:pt x="72691" y="560891"/>
                  </a:cubicBezTo>
                  <a:lnTo>
                    <a:pt x="0" y="543485"/>
                  </a:lnTo>
                  <a:lnTo>
                    <a:pt x="0" y="384356"/>
                  </a:lnTo>
                  <a:lnTo>
                    <a:pt x="51786" y="393936"/>
                  </a:lnTo>
                  <a:cubicBezTo>
                    <a:pt x="104771" y="397705"/>
                    <a:pt x="153380" y="409085"/>
                    <a:pt x="205563" y="414858"/>
                  </a:cubicBezTo>
                  <a:cubicBezTo>
                    <a:pt x="254064" y="420400"/>
                    <a:pt x="305004" y="422574"/>
                    <a:pt x="354393" y="426666"/>
                  </a:cubicBezTo>
                  <a:cubicBezTo>
                    <a:pt x="386452" y="429268"/>
                    <a:pt x="420773" y="429846"/>
                    <a:pt x="448284" y="436307"/>
                  </a:cubicBezTo>
                  <a:cubicBezTo>
                    <a:pt x="499906" y="448391"/>
                    <a:pt x="551006" y="446575"/>
                    <a:pt x="611520" y="434165"/>
                  </a:cubicBezTo>
                  <a:cubicBezTo>
                    <a:pt x="654697" y="425360"/>
                    <a:pt x="702396" y="422709"/>
                    <a:pt x="746078" y="422520"/>
                  </a:cubicBezTo>
                  <a:cubicBezTo>
                    <a:pt x="798482" y="422217"/>
                    <a:pt x="848402" y="419816"/>
                    <a:pt x="902726" y="409988"/>
                  </a:cubicBezTo>
                  <a:cubicBezTo>
                    <a:pt x="977293" y="396517"/>
                    <a:pt x="1048430" y="397320"/>
                    <a:pt x="1113856" y="414229"/>
                  </a:cubicBezTo>
                  <a:cubicBezTo>
                    <a:pt x="1184157" y="432144"/>
                    <a:pt x="1258679" y="446436"/>
                    <a:pt x="1333451" y="459937"/>
                  </a:cubicBezTo>
                  <a:cubicBezTo>
                    <a:pt x="1354774" y="463882"/>
                    <a:pt x="1385287" y="463303"/>
                    <a:pt x="1408611" y="458277"/>
                  </a:cubicBezTo>
                  <a:cubicBezTo>
                    <a:pt x="1483494" y="441929"/>
                    <a:pt x="1561497" y="427024"/>
                    <a:pt x="1630193" y="403060"/>
                  </a:cubicBezTo>
                  <a:cubicBezTo>
                    <a:pt x="1735317" y="366347"/>
                    <a:pt x="1840889" y="337880"/>
                    <a:pt x="1956291" y="332366"/>
                  </a:cubicBezTo>
                  <a:cubicBezTo>
                    <a:pt x="1986671" y="330864"/>
                    <a:pt x="2019102" y="336055"/>
                    <a:pt x="2042816" y="344001"/>
                  </a:cubicBezTo>
                  <a:cubicBezTo>
                    <a:pt x="2085264" y="358149"/>
                    <a:pt x="2126351" y="370411"/>
                    <a:pt x="2183422" y="369633"/>
                  </a:cubicBezTo>
                  <a:cubicBezTo>
                    <a:pt x="2235037" y="368878"/>
                    <a:pt x="2279661" y="405941"/>
                    <a:pt x="2269568" y="439858"/>
                  </a:cubicBezTo>
                  <a:cubicBezTo>
                    <a:pt x="2258268" y="478100"/>
                    <a:pt x="2277764" y="504963"/>
                    <a:pt x="2331131" y="524162"/>
                  </a:cubicBezTo>
                  <a:cubicBezTo>
                    <a:pt x="2352982" y="531807"/>
                    <a:pt x="2364863" y="546161"/>
                    <a:pt x="2385114" y="555356"/>
                  </a:cubicBezTo>
                  <a:cubicBezTo>
                    <a:pt x="2401862" y="562975"/>
                    <a:pt x="2421929" y="570874"/>
                    <a:pt x="2444035" y="572629"/>
                  </a:cubicBezTo>
                  <a:cubicBezTo>
                    <a:pt x="2483471" y="575877"/>
                    <a:pt x="2509765" y="584022"/>
                    <a:pt x="2525981" y="603233"/>
                  </a:cubicBezTo>
                  <a:cubicBezTo>
                    <a:pt x="2549284" y="631253"/>
                    <a:pt x="2578522" y="657481"/>
                    <a:pt x="2603912" y="684824"/>
                  </a:cubicBezTo>
                  <a:cubicBezTo>
                    <a:pt x="2618912" y="700623"/>
                    <a:pt x="2643517" y="707119"/>
                    <a:pt x="2678830" y="706989"/>
                  </a:cubicBezTo>
                  <a:cubicBezTo>
                    <a:pt x="2699244" y="707100"/>
                    <a:pt x="2725618" y="705603"/>
                    <a:pt x="2738096" y="711375"/>
                  </a:cubicBezTo>
                  <a:cubicBezTo>
                    <a:pt x="2805963" y="742854"/>
                    <a:pt x="2895982" y="733031"/>
                    <a:pt x="2983808" y="728242"/>
                  </a:cubicBezTo>
                  <a:cubicBezTo>
                    <a:pt x="2993931" y="727743"/>
                    <a:pt x="3004009" y="726870"/>
                    <a:pt x="3013999" y="725445"/>
                  </a:cubicBezTo>
                  <a:cubicBezTo>
                    <a:pt x="3136004" y="707473"/>
                    <a:pt x="3250135" y="713469"/>
                    <a:pt x="3364421" y="720577"/>
                  </a:cubicBezTo>
                  <a:cubicBezTo>
                    <a:pt x="3394566" y="722506"/>
                    <a:pt x="3428052" y="719806"/>
                    <a:pt x="3460524" y="717627"/>
                  </a:cubicBezTo>
                  <a:cubicBezTo>
                    <a:pt x="3545332" y="712136"/>
                    <a:pt x="3633316" y="698261"/>
                    <a:pt x="3710984" y="714181"/>
                  </a:cubicBezTo>
                  <a:cubicBezTo>
                    <a:pt x="3772124" y="726606"/>
                    <a:pt x="3825031" y="745116"/>
                    <a:pt x="3850962" y="778801"/>
                  </a:cubicBezTo>
                  <a:cubicBezTo>
                    <a:pt x="3868397" y="801426"/>
                    <a:pt x="3898483" y="813185"/>
                    <a:pt x="3946288" y="816371"/>
                  </a:cubicBezTo>
                  <a:cubicBezTo>
                    <a:pt x="3987482" y="819178"/>
                    <a:pt x="4025133" y="827780"/>
                    <a:pt x="4065134" y="832458"/>
                  </a:cubicBezTo>
                  <a:cubicBezTo>
                    <a:pt x="4086248" y="834921"/>
                    <a:pt x="4110401" y="838273"/>
                    <a:pt x="4132175" y="835166"/>
                  </a:cubicBezTo>
                  <a:cubicBezTo>
                    <a:pt x="4190360" y="826865"/>
                    <a:pt x="4249455" y="817299"/>
                    <a:pt x="4305860" y="804155"/>
                  </a:cubicBezTo>
                  <a:cubicBezTo>
                    <a:pt x="4334043" y="797489"/>
                    <a:pt x="4360741" y="782918"/>
                    <a:pt x="4382133" y="769480"/>
                  </a:cubicBezTo>
                  <a:cubicBezTo>
                    <a:pt x="4404164" y="755387"/>
                    <a:pt x="4425554" y="747046"/>
                    <a:pt x="4453290" y="752531"/>
                  </a:cubicBezTo>
                  <a:cubicBezTo>
                    <a:pt x="4522269" y="766291"/>
                    <a:pt x="4590591" y="780524"/>
                    <a:pt x="4657973" y="795834"/>
                  </a:cubicBezTo>
                  <a:cubicBezTo>
                    <a:pt x="4669647" y="798512"/>
                    <a:pt x="4675989" y="807237"/>
                    <a:pt x="4682401" y="813875"/>
                  </a:cubicBezTo>
                  <a:cubicBezTo>
                    <a:pt x="4712327" y="844913"/>
                    <a:pt x="4739117" y="876968"/>
                    <a:pt x="4771816" y="907045"/>
                  </a:cubicBezTo>
                  <a:cubicBezTo>
                    <a:pt x="4783119" y="917328"/>
                    <a:pt x="4807948" y="922849"/>
                    <a:pt x="4827522" y="929875"/>
                  </a:cubicBezTo>
                  <a:cubicBezTo>
                    <a:pt x="4833683" y="932206"/>
                    <a:pt x="4845545" y="931080"/>
                    <a:pt x="4849943" y="933850"/>
                  </a:cubicBezTo>
                  <a:cubicBezTo>
                    <a:pt x="4888951" y="959630"/>
                    <a:pt x="4951289" y="954889"/>
                    <a:pt x="5009628" y="957895"/>
                  </a:cubicBezTo>
                  <a:cubicBezTo>
                    <a:pt x="5059525" y="960406"/>
                    <a:pt x="5111930" y="960103"/>
                    <a:pt x="5158713" y="963814"/>
                  </a:cubicBezTo>
                  <a:cubicBezTo>
                    <a:pt x="5231309" y="969696"/>
                    <a:pt x="5298175" y="973750"/>
                    <a:pt x="5376429" y="963150"/>
                  </a:cubicBezTo>
                  <a:cubicBezTo>
                    <a:pt x="5408581" y="958754"/>
                    <a:pt x="5448464" y="970244"/>
                    <a:pt x="5475789" y="980508"/>
                  </a:cubicBezTo>
                  <a:cubicBezTo>
                    <a:pt x="5528520" y="1000362"/>
                    <a:pt x="5584841" y="1001957"/>
                    <a:pt x="5653403" y="987267"/>
                  </a:cubicBezTo>
                  <a:cubicBezTo>
                    <a:pt x="5676010" y="982340"/>
                    <a:pt x="5702561" y="984594"/>
                    <a:pt x="5726343" y="985356"/>
                  </a:cubicBezTo>
                  <a:cubicBezTo>
                    <a:pt x="5748645" y="985951"/>
                    <a:pt x="5770112" y="988363"/>
                    <a:pt x="5790565" y="991299"/>
                  </a:cubicBezTo>
                  <a:cubicBezTo>
                    <a:pt x="5815130" y="994968"/>
                    <a:pt x="5845524" y="996109"/>
                    <a:pt x="5860261" y="1004957"/>
                  </a:cubicBezTo>
                  <a:cubicBezTo>
                    <a:pt x="5906804" y="1032492"/>
                    <a:pt x="5977071" y="1037384"/>
                    <a:pt x="6042103" y="1036225"/>
                  </a:cubicBezTo>
                  <a:cubicBezTo>
                    <a:pt x="6128234" y="1034887"/>
                    <a:pt x="6222271" y="1027703"/>
                    <a:pt x="6302000" y="989138"/>
                  </a:cubicBezTo>
                  <a:cubicBezTo>
                    <a:pt x="6349674" y="965908"/>
                    <a:pt x="6396954" y="955198"/>
                    <a:pt x="6452027" y="968488"/>
                  </a:cubicBezTo>
                  <a:cubicBezTo>
                    <a:pt x="6489403" y="977694"/>
                    <a:pt x="6558004" y="960730"/>
                    <a:pt x="6589207" y="939473"/>
                  </a:cubicBezTo>
                  <a:cubicBezTo>
                    <a:pt x="6600500" y="931820"/>
                    <a:pt x="6612150" y="924116"/>
                    <a:pt x="6631071" y="911221"/>
                  </a:cubicBezTo>
                  <a:cubicBezTo>
                    <a:pt x="6674307" y="951312"/>
                    <a:pt x="6752348" y="944331"/>
                    <a:pt x="6828276" y="942940"/>
                  </a:cubicBezTo>
                  <a:cubicBezTo>
                    <a:pt x="6874782" y="942157"/>
                    <a:pt x="6889175" y="963895"/>
                    <a:pt x="6900805" y="984139"/>
                  </a:cubicBezTo>
                  <a:cubicBezTo>
                    <a:pt x="6921317" y="1020675"/>
                    <a:pt x="6959798" y="1032556"/>
                    <a:pt x="7034669" y="1018664"/>
                  </a:cubicBezTo>
                  <a:cubicBezTo>
                    <a:pt x="7117339" y="1003282"/>
                    <a:pt x="7199639" y="985309"/>
                    <a:pt x="7281069" y="966326"/>
                  </a:cubicBezTo>
                  <a:cubicBezTo>
                    <a:pt x="7332523" y="954265"/>
                    <a:pt x="7378031" y="936255"/>
                    <a:pt x="7412782" y="909205"/>
                  </a:cubicBezTo>
                  <a:cubicBezTo>
                    <a:pt x="7446537" y="882863"/>
                    <a:pt x="7455447" y="884046"/>
                    <a:pt x="7500329" y="894825"/>
                  </a:cubicBezTo>
                  <a:cubicBezTo>
                    <a:pt x="7552746" y="907362"/>
                    <a:pt x="7606737" y="918163"/>
                    <a:pt x="7662326" y="927415"/>
                  </a:cubicBezTo>
                  <a:cubicBezTo>
                    <a:pt x="7679869" y="930387"/>
                    <a:pt x="7704116" y="926739"/>
                    <a:pt x="7725336" y="924843"/>
                  </a:cubicBezTo>
                  <a:cubicBezTo>
                    <a:pt x="7761322" y="921787"/>
                    <a:pt x="7798619" y="920242"/>
                    <a:pt x="7833282" y="913030"/>
                  </a:cubicBezTo>
                  <a:cubicBezTo>
                    <a:pt x="7866518" y="906022"/>
                    <a:pt x="7898636" y="893699"/>
                    <a:pt x="7928607" y="881682"/>
                  </a:cubicBezTo>
                  <a:cubicBezTo>
                    <a:pt x="8012313" y="848024"/>
                    <a:pt x="8088140" y="810204"/>
                    <a:pt x="8146599" y="762967"/>
                  </a:cubicBezTo>
                  <a:cubicBezTo>
                    <a:pt x="8154093" y="756799"/>
                    <a:pt x="8170251" y="752605"/>
                    <a:pt x="8183580" y="749004"/>
                  </a:cubicBezTo>
                  <a:cubicBezTo>
                    <a:pt x="8205314" y="743071"/>
                    <a:pt x="8227790" y="737221"/>
                    <a:pt x="8250226" y="733642"/>
                  </a:cubicBezTo>
                  <a:cubicBezTo>
                    <a:pt x="8359191" y="716208"/>
                    <a:pt x="8441165" y="678077"/>
                    <a:pt x="8505932" y="626541"/>
                  </a:cubicBezTo>
                  <a:cubicBezTo>
                    <a:pt x="8524587" y="611795"/>
                    <a:pt x="8540110" y="608258"/>
                    <a:pt x="8564196" y="618795"/>
                  </a:cubicBezTo>
                  <a:cubicBezTo>
                    <a:pt x="8592164" y="631042"/>
                    <a:pt x="8628034" y="619506"/>
                    <a:pt x="8660707" y="611068"/>
                  </a:cubicBezTo>
                  <a:cubicBezTo>
                    <a:pt x="8694444" y="602478"/>
                    <a:pt x="8728516" y="593650"/>
                    <a:pt x="8762258" y="585060"/>
                  </a:cubicBezTo>
                  <a:cubicBezTo>
                    <a:pt x="8787229" y="578854"/>
                    <a:pt x="8811901" y="573068"/>
                    <a:pt x="8836441" y="566357"/>
                  </a:cubicBezTo>
                  <a:cubicBezTo>
                    <a:pt x="8912858" y="545446"/>
                    <a:pt x="8983245" y="538424"/>
                    <a:pt x="9050731" y="559574"/>
                  </a:cubicBezTo>
                  <a:cubicBezTo>
                    <a:pt x="9102221" y="575829"/>
                    <a:pt x="9164952" y="573867"/>
                    <a:pt x="9229629" y="557463"/>
                  </a:cubicBezTo>
                  <a:cubicBezTo>
                    <a:pt x="9237708" y="555367"/>
                    <a:pt x="9247532" y="550189"/>
                    <a:pt x="9253453" y="550855"/>
                  </a:cubicBezTo>
                  <a:cubicBezTo>
                    <a:pt x="9342570" y="560231"/>
                    <a:pt x="9405312" y="512382"/>
                    <a:pt x="9484216" y="498670"/>
                  </a:cubicBezTo>
                  <a:cubicBezTo>
                    <a:pt x="9519037" y="492570"/>
                    <a:pt x="9552780" y="473782"/>
                    <a:pt x="9582635" y="458383"/>
                  </a:cubicBezTo>
                  <a:cubicBezTo>
                    <a:pt x="9623691" y="437230"/>
                    <a:pt x="9660185" y="417296"/>
                    <a:pt x="9719672" y="415606"/>
                  </a:cubicBezTo>
                  <a:cubicBezTo>
                    <a:pt x="9779191" y="414100"/>
                    <a:pt x="9830942" y="393877"/>
                    <a:pt x="9871786" y="366146"/>
                  </a:cubicBezTo>
                  <a:cubicBezTo>
                    <a:pt x="9903016" y="345075"/>
                    <a:pt x="9939572" y="338348"/>
                    <a:pt x="9984496" y="336659"/>
                  </a:cubicBezTo>
                  <a:cubicBezTo>
                    <a:pt x="10040644" y="334502"/>
                    <a:pt x="10098167" y="326673"/>
                    <a:pt x="10154710" y="322192"/>
                  </a:cubicBezTo>
                  <a:cubicBezTo>
                    <a:pt x="10166955" y="321200"/>
                    <a:pt x="10182671" y="321602"/>
                    <a:pt x="10190448" y="325024"/>
                  </a:cubicBezTo>
                  <a:cubicBezTo>
                    <a:pt x="10285771" y="367692"/>
                    <a:pt x="10409001" y="350677"/>
                    <a:pt x="10530738" y="335952"/>
                  </a:cubicBezTo>
                  <a:cubicBezTo>
                    <a:pt x="10604508" y="327126"/>
                    <a:pt x="10678399" y="316583"/>
                    <a:pt x="10752159" y="305116"/>
                  </a:cubicBezTo>
                  <a:cubicBezTo>
                    <a:pt x="10777122" y="301364"/>
                    <a:pt x="10803112" y="294635"/>
                    <a:pt x="10824454" y="285926"/>
                  </a:cubicBezTo>
                  <a:cubicBezTo>
                    <a:pt x="10868839" y="267698"/>
                    <a:pt x="10909149" y="246464"/>
                    <a:pt x="10953154" y="228101"/>
                  </a:cubicBezTo>
                  <a:cubicBezTo>
                    <a:pt x="10969624" y="221029"/>
                    <a:pt x="10991732" y="217687"/>
                    <a:pt x="11011616" y="214095"/>
                  </a:cubicBezTo>
                  <a:cubicBezTo>
                    <a:pt x="11046745" y="207572"/>
                    <a:pt x="11086643" y="206411"/>
                    <a:pt x="11116033" y="195420"/>
                  </a:cubicBezTo>
                  <a:cubicBezTo>
                    <a:pt x="11192469" y="166955"/>
                    <a:pt x="11266915" y="160298"/>
                    <a:pt x="11344305" y="166628"/>
                  </a:cubicBezTo>
                  <a:cubicBezTo>
                    <a:pt x="11452659" y="175526"/>
                    <a:pt x="11551628" y="159518"/>
                    <a:pt x="11639052" y="108525"/>
                  </a:cubicBezTo>
                  <a:cubicBezTo>
                    <a:pt x="11678387" y="85542"/>
                    <a:pt x="11720245" y="87878"/>
                    <a:pt x="11757534" y="96529"/>
                  </a:cubicBezTo>
                  <a:cubicBezTo>
                    <a:pt x="11800501" y="106639"/>
                    <a:pt x="11840706" y="105055"/>
                    <a:pt x="11885801" y="86727"/>
                  </a:cubicBezTo>
                  <a:cubicBezTo>
                    <a:pt x="11895786" y="82658"/>
                    <a:pt x="11910606" y="81866"/>
                    <a:pt x="11922876" y="81059"/>
                  </a:cubicBezTo>
                  <a:cubicBezTo>
                    <a:pt x="11992785" y="75805"/>
                    <a:pt x="12063502" y="73646"/>
                    <a:pt x="12115333" y="33586"/>
                  </a:cubicBezTo>
                  <a:cubicBezTo>
                    <a:pt x="12125502" y="25714"/>
                    <a:pt x="12143695" y="20476"/>
                    <a:pt x="12158082" y="140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D088221B-C76B-4ADD-99AA-26982E3E711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4083182"/>
              <a:ext cx="12192000" cy="1203823"/>
            </a:xfrm>
            <a:custGeom>
              <a:avLst/>
              <a:gdLst>
                <a:gd name="connsiteX0" fmla="*/ 12192000 w 12192000"/>
                <a:gd name="connsiteY0" fmla="*/ 0 h 1203823"/>
                <a:gd name="connsiteX1" fmla="*/ 12192000 w 12192000"/>
                <a:gd name="connsiteY1" fmla="*/ 463428 h 1203823"/>
                <a:gd name="connsiteX2" fmla="*/ 12190878 w 12192000"/>
                <a:gd name="connsiteY2" fmla="*/ 463511 h 1203823"/>
                <a:gd name="connsiteX3" fmla="*/ 12077247 w 12192000"/>
                <a:gd name="connsiteY3" fmla="*/ 476326 h 1203823"/>
                <a:gd name="connsiteX4" fmla="*/ 11984519 w 12192000"/>
                <a:gd name="connsiteY4" fmla="*/ 479926 h 1203823"/>
                <a:gd name="connsiteX5" fmla="*/ 11951602 w 12192000"/>
                <a:gd name="connsiteY5" fmla="*/ 478957 h 1203823"/>
                <a:gd name="connsiteX6" fmla="*/ 11690906 w 12192000"/>
                <a:gd name="connsiteY6" fmla="*/ 471969 h 1203823"/>
                <a:gd name="connsiteX7" fmla="*/ 11413967 w 12192000"/>
                <a:gd name="connsiteY7" fmla="*/ 476171 h 1203823"/>
                <a:gd name="connsiteX8" fmla="*/ 11240741 w 12192000"/>
                <a:gd name="connsiteY8" fmla="*/ 523168 h 1203823"/>
                <a:gd name="connsiteX9" fmla="*/ 11175007 w 12192000"/>
                <a:gd name="connsiteY9" fmla="*/ 532168 h 1203823"/>
                <a:gd name="connsiteX10" fmla="*/ 10873728 w 12192000"/>
                <a:gd name="connsiteY10" fmla="*/ 580252 h 1203823"/>
                <a:gd name="connsiteX11" fmla="*/ 10821308 w 12192000"/>
                <a:gd name="connsiteY11" fmla="*/ 593206 h 1203823"/>
                <a:gd name="connsiteX12" fmla="*/ 10530813 w 12192000"/>
                <a:gd name="connsiteY12" fmla="*/ 612183 h 1203823"/>
                <a:gd name="connsiteX13" fmla="*/ 10426051 w 12192000"/>
                <a:gd name="connsiteY13" fmla="*/ 623353 h 1203823"/>
                <a:gd name="connsiteX14" fmla="*/ 10329158 w 12192000"/>
                <a:gd name="connsiteY14" fmla="*/ 630947 h 1203823"/>
                <a:gd name="connsiteX15" fmla="*/ 10194729 w 12192000"/>
                <a:gd name="connsiteY15" fmla="*/ 648616 h 1203823"/>
                <a:gd name="connsiteX16" fmla="*/ 10055908 w 12192000"/>
                <a:gd name="connsiteY16" fmla="*/ 671255 h 1203823"/>
                <a:gd name="connsiteX17" fmla="*/ 9900553 w 12192000"/>
                <a:gd name="connsiteY17" fmla="*/ 692854 h 1203823"/>
                <a:gd name="connsiteX18" fmla="*/ 9838466 w 12192000"/>
                <a:gd name="connsiteY18" fmla="*/ 696804 h 1203823"/>
                <a:gd name="connsiteX19" fmla="*/ 9672959 w 12192000"/>
                <a:gd name="connsiteY19" fmla="*/ 723815 h 1203823"/>
                <a:gd name="connsiteX20" fmla="*/ 9585068 w 12192000"/>
                <a:gd name="connsiteY20" fmla="*/ 730692 h 1203823"/>
                <a:gd name="connsiteX21" fmla="*/ 9441409 w 12192000"/>
                <a:gd name="connsiteY21" fmla="*/ 750054 h 1203823"/>
                <a:gd name="connsiteX22" fmla="*/ 9394461 w 12192000"/>
                <a:gd name="connsiteY22" fmla="*/ 755430 h 1203823"/>
                <a:gd name="connsiteX23" fmla="*/ 9352592 w 12192000"/>
                <a:gd name="connsiteY23" fmla="*/ 760649 h 1203823"/>
                <a:gd name="connsiteX24" fmla="*/ 9211616 w 12192000"/>
                <a:gd name="connsiteY24" fmla="*/ 796247 h 1203823"/>
                <a:gd name="connsiteX25" fmla="*/ 9084669 w 12192000"/>
                <a:gd name="connsiteY25" fmla="*/ 815302 h 1203823"/>
                <a:gd name="connsiteX26" fmla="*/ 8863668 w 12192000"/>
                <a:gd name="connsiteY26" fmla="*/ 859297 h 1203823"/>
                <a:gd name="connsiteX27" fmla="*/ 8813798 w 12192000"/>
                <a:gd name="connsiteY27" fmla="*/ 862069 h 1203823"/>
                <a:gd name="connsiteX28" fmla="*/ 8659353 w 12192000"/>
                <a:gd name="connsiteY28" fmla="*/ 882405 h 1203823"/>
                <a:gd name="connsiteX29" fmla="*/ 8571354 w 12192000"/>
                <a:gd name="connsiteY29" fmla="*/ 893639 h 1203823"/>
                <a:gd name="connsiteX30" fmla="*/ 8464108 w 12192000"/>
                <a:gd name="connsiteY30" fmla="*/ 918003 h 1203823"/>
                <a:gd name="connsiteX31" fmla="*/ 8278326 w 12192000"/>
                <a:gd name="connsiteY31" fmla="*/ 963768 h 1203823"/>
                <a:gd name="connsiteX32" fmla="*/ 8229130 w 12192000"/>
                <a:gd name="connsiteY32" fmla="*/ 973809 h 1203823"/>
                <a:gd name="connsiteX33" fmla="*/ 8139753 w 12192000"/>
                <a:gd name="connsiteY33" fmla="*/ 995814 h 1203823"/>
                <a:gd name="connsiteX34" fmla="*/ 8123573 w 12192000"/>
                <a:gd name="connsiteY34" fmla="*/ 999822 h 1203823"/>
                <a:gd name="connsiteX35" fmla="*/ 7988700 w 12192000"/>
                <a:gd name="connsiteY35" fmla="*/ 1042478 h 1203823"/>
                <a:gd name="connsiteX36" fmla="*/ 7917216 w 12192000"/>
                <a:gd name="connsiteY36" fmla="*/ 1054564 h 1203823"/>
                <a:gd name="connsiteX37" fmla="*/ 7710917 w 12192000"/>
                <a:gd name="connsiteY37" fmla="*/ 1084189 h 1203823"/>
                <a:gd name="connsiteX38" fmla="*/ 7622961 w 12192000"/>
                <a:gd name="connsiteY38" fmla="*/ 1093150 h 1203823"/>
                <a:gd name="connsiteX39" fmla="*/ 7410784 w 12192000"/>
                <a:gd name="connsiteY39" fmla="*/ 1109639 h 1203823"/>
                <a:gd name="connsiteX40" fmla="*/ 7277756 w 12192000"/>
                <a:gd name="connsiteY40" fmla="*/ 1121821 h 1203823"/>
                <a:gd name="connsiteX41" fmla="*/ 7124542 w 12192000"/>
                <a:gd name="connsiteY41" fmla="*/ 1132917 h 1203823"/>
                <a:gd name="connsiteX42" fmla="*/ 6949754 w 12192000"/>
                <a:gd name="connsiteY42" fmla="*/ 1151057 h 1203823"/>
                <a:gd name="connsiteX43" fmla="*/ 6630251 w 12192000"/>
                <a:gd name="connsiteY43" fmla="*/ 1176062 h 1203823"/>
                <a:gd name="connsiteX44" fmla="*/ 6320635 w 12192000"/>
                <a:gd name="connsiteY44" fmla="*/ 1198900 h 1203823"/>
                <a:gd name="connsiteX45" fmla="*/ 6192345 w 12192000"/>
                <a:gd name="connsiteY45" fmla="*/ 1198322 h 1203823"/>
                <a:gd name="connsiteX46" fmla="*/ 5966564 w 12192000"/>
                <a:gd name="connsiteY46" fmla="*/ 1203722 h 1203823"/>
                <a:gd name="connsiteX47" fmla="*/ 5867229 w 12192000"/>
                <a:gd name="connsiteY47" fmla="*/ 1201846 h 1203823"/>
                <a:gd name="connsiteX48" fmla="*/ 5630174 w 12192000"/>
                <a:gd name="connsiteY48" fmla="*/ 1202247 h 1203823"/>
                <a:gd name="connsiteX49" fmla="*/ 5348950 w 12192000"/>
                <a:gd name="connsiteY49" fmla="*/ 1191767 h 1203823"/>
                <a:gd name="connsiteX50" fmla="*/ 5241230 w 12192000"/>
                <a:gd name="connsiteY50" fmla="*/ 1192407 h 1203823"/>
                <a:gd name="connsiteX51" fmla="*/ 4971135 w 12192000"/>
                <a:gd name="connsiteY51" fmla="*/ 1193558 h 1203823"/>
                <a:gd name="connsiteX52" fmla="*/ 4869418 w 12192000"/>
                <a:gd name="connsiteY52" fmla="*/ 1200518 h 1203823"/>
                <a:gd name="connsiteX53" fmla="*/ 4753276 w 12192000"/>
                <a:gd name="connsiteY53" fmla="*/ 1200849 h 1203823"/>
                <a:gd name="connsiteX54" fmla="*/ 4611885 w 12192000"/>
                <a:gd name="connsiteY54" fmla="*/ 1192700 h 1203823"/>
                <a:gd name="connsiteX55" fmla="*/ 4376827 w 12192000"/>
                <a:gd name="connsiteY55" fmla="*/ 1184130 h 1203823"/>
                <a:gd name="connsiteX56" fmla="*/ 4285473 w 12192000"/>
                <a:gd name="connsiteY56" fmla="*/ 1187157 h 1203823"/>
                <a:gd name="connsiteX57" fmla="*/ 3866545 w 12192000"/>
                <a:gd name="connsiteY57" fmla="*/ 1181595 h 1203823"/>
                <a:gd name="connsiteX58" fmla="*/ 3651344 w 12192000"/>
                <a:gd name="connsiteY58" fmla="*/ 1174347 h 1203823"/>
                <a:gd name="connsiteX59" fmla="*/ 3518455 w 12192000"/>
                <a:gd name="connsiteY59" fmla="*/ 1177257 h 1203823"/>
                <a:gd name="connsiteX60" fmla="*/ 3400820 w 12192000"/>
                <a:gd name="connsiteY60" fmla="*/ 1169684 h 1203823"/>
                <a:gd name="connsiteX61" fmla="*/ 3037156 w 12192000"/>
                <a:gd name="connsiteY61" fmla="*/ 1153216 h 1203823"/>
                <a:gd name="connsiteX62" fmla="*/ 2866262 w 12192000"/>
                <a:gd name="connsiteY62" fmla="*/ 1132282 h 1203823"/>
                <a:gd name="connsiteX63" fmla="*/ 2582175 w 12192000"/>
                <a:gd name="connsiteY63" fmla="*/ 1088978 h 1203823"/>
                <a:gd name="connsiteX64" fmla="*/ 2395408 w 12192000"/>
                <a:gd name="connsiteY64" fmla="*/ 1035944 h 1203823"/>
                <a:gd name="connsiteX65" fmla="*/ 2294753 w 12192000"/>
                <a:gd name="connsiteY65" fmla="*/ 1014617 h 1203823"/>
                <a:gd name="connsiteX66" fmla="*/ 2122946 w 12192000"/>
                <a:gd name="connsiteY66" fmla="*/ 984750 h 1203823"/>
                <a:gd name="connsiteX67" fmla="*/ 1905506 w 12192000"/>
                <a:gd name="connsiteY67" fmla="*/ 941379 h 1203823"/>
                <a:gd name="connsiteX68" fmla="*/ 1671047 w 12192000"/>
                <a:gd name="connsiteY68" fmla="*/ 924227 h 1203823"/>
                <a:gd name="connsiteX69" fmla="*/ 1543858 w 12192000"/>
                <a:gd name="connsiteY69" fmla="*/ 898189 h 1203823"/>
                <a:gd name="connsiteX70" fmla="*/ 1419786 w 12192000"/>
                <a:gd name="connsiteY70" fmla="*/ 868499 h 1203823"/>
                <a:gd name="connsiteX71" fmla="*/ 1355118 w 12192000"/>
                <a:gd name="connsiteY71" fmla="*/ 849213 h 1203823"/>
                <a:gd name="connsiteX72" fmla="*/ 1223715 w 12192000"/>
                <a:gd name="connsiteY72" fmla="*/ 821701 h 1203823"/>
                <a:gd name="connsiteX73" fmla="*/ 1094195 w 12192000"/>
                <a:gd name="connsiteY73" fmla="*/ 804871 h 1203823"/>
                <a:gd name="connsiteX74" fmla="*/ 1001117 w 12192000"/>
                <a:gd name="connsiteY74" fmla="*/ 783029 h 1203823"/>
                <a:gd name="connsiteX75" fmla="*/ 879550 w 12192000"/>
                <a:gd name="connsiteY75" fmla="*/ 747883 h 1203823"/>
                <a:gd name="connsiteX76" fmla="*/ 711166 w 12192000"/>
                <a:gd name="connsiteY76" fmla="*/ 719038 h 1203823"/>
                <a:gd name="connsiteX77" fmla="*/ 557943 w 12192000"/>
                <a:gd name="connsiteY77" fmla="*/ 707100 h 1203823"/>
                <a:gd name="connsiteX78" fmla="*/ 480350 w 12192000"/>
                <a:gd name="connsiteY78" fmla="*/ 668701 h 1203823"/>
                <a:gd name="connsiteX79" fmla="*/ 296226 w 12192000"/>
                <a:gd name="connsiteY79" fmla="*/ 603582 h 1203823"/>
                <a:gd name="connsiteX80" fmla="*/ 72691 w 12192000"/>
                <a:gd name="connsiteY80" fmla="*/ 560891 h 1203823"/>
                <a:gd name="connsiteX81" fmla="*/ 0 w 12192000"/>
                <a:gd name="connsiteY81" fmla="*/ 543485 h 1203823"/>
                <a:gd name="connsiteX82" fmla="*/ 0 w 12192000"/>
                <a:gd name="connsiteY82" fmla="*/ 384356 h 1203823"/>
                <a:gd name="connsiteX83" fmla="*/ 51786 w 12192000"/>
                <a:gd name="connsiteY83" fmla="*/ 393936 h 1203823"/>
                <a:gd name="connsiteX84" fmla="*/ 205563 w 12192000"/>
                <a:gd name="connsiteY84" fmla="*/ 414858 h 1203823"/>
                <a:gd name="connsiteX85" fmla="*/ 354393 w 12192000"/>
                <a:gd name="connsiteY85" fmla="*/ 426666 h 1203823"/>
                <a:gd name="connsiteX86" fmla="*/ 448284 w 12192000"/>
                <a:gd name="connsiteY86" fmla="*/ 436307 h 1203823"/>
                <a:gd name="connsiteX87" fmla="*/ 611520 w 12192000"/>
                <a:gd name="connsiteY87" fmla="*/ 434165 h 1203823"/>
                <a:gd name="connsiteX88" fmla="*/ 746078 w 12192000"/>
                <a:gd name="connsiteY88" fmla="*/ 422520 h 1203823"/>
                <a:gd name="connsiteX89" fmla="*/ 902726 w 12192000"/>
                <a:gd name="connsiteY89" fmla="*/ 409988 h 1203823"/>
                <a:gd name="connsiteX90" fmla="*/ 1113856 w 12192000"/>
                <a:gd name="connsiteY90" fmla="*/ 414229 h 1203823"/>
                <a:gd name="connsiteX91" fmla="*/ 1333451 w 12192000"/>
                <a:gd name="connsiteY91" fmla="*/ 459937 h 1203823"/>
                <a:gd name="connsiteX92" fmla="*/ 1408611 w 12192000"/>
                <a:gd name="connsiteY92" fmla="*/ 458277 h 1203823"/>
                <a:gd name="connsiteX93" fmla="*/ 1630193 w 12192000"/>
                <a:gd name="connsiteY93" fmla="*/ 403060 h 1203823"/>
                <a:gd name="connsiteX94" fmla="*/ 1956291 w 12192000"/>
                <a:gd name="connsiteY94" fmla="*/ 332366 h 1203823"/>
                <a:gd name="connsiteX95" fmla="*/ 2042816 w 12192000"/>
                <a:gd name="connsiteY95" fmla="*/ 344001 h 1203823"/>
                <a:gd name="connsiteX96" fmla="*/ 2183422 w 12192000"/>
                <a:gd name="connsiteY96" fmla="*/ 369633 h 1203823"/>
                <a:gd name="connsiteX97" fmla="*/ 2269568 w 12192000"/>
                <a:gd name="connsiteY97" fmla="*/ 439858 h 1203823"/>
                <a:gd name="connsiteX98" fmla="*/ 2331131 w 12192000"/>
                <a:gd name="connsiteY98" fmla="*/ 524162 h 1203823"/>
                <a:gd name="connsiteX99" fmla="*/ 2385114 w 12192000"/>
                <a:gd name="connsiteY99" fmla="*/ 555356 h 1203823"/>
                <a:gd name="connsiteX100" fmla="*/ 2444035 w 12192000"/>
                <a:gd name="connsiteY100" fmla="*/ 572629 h 1203823"/>
                <a:gd name="connsiteX101" fmla="*/ 2525981 w 12192000"/>
                <a:gd name="connsiteY101" fmla="*/ 603233 h 1203823"/>
                <a:gd name="connsiteX102" fmla="*/ 2603912 w 12192000"/>
                <a:gd name="connsiteY102" fmla="*/ 684824 h 1203823"/>
                <a:gd name="connsiteX103" fmla="*/ 2678830 w 12192000"/>
                <a:gd name="connsiteY103" fmla="*/ 706989 h 1203823"/>
                <a:gd name="connsiteX104" fmla="*/ 2738096 w 12192000"/>
                <a:gd name="connsiteY104" fmla="*/ 711375 h 1203823"/>
                <a:gd name="connsiteX105" fmla="*/ 2983808 w 12192000"/>
                <a:gd name="connsiteY105" fmla="*/ 728242 h 1203823"/>
                <a:gd name="connsiteX106" fmla="*/ 3013999 w 12192000"/>
                <a:gd name="connsiteY106" fmla="*/ 725445 h 1203823"/>
                <a:gd name="connsiteX107" fmla="*/ 3364421 w 12192000"/>
                <a:gd name="connsiteY107" fmla="*/ 720577 h 1203823"/>
                <a:gd name="connsiteX108" fmla="*/ 3460524 w 12192000"/>
                <a:gd name="connsiteY108" fmla="*/ 717627 h 1203823"/>
                <a:gd name="connsiteX109" fmla="*/ 3710984 w 12192000"/>
                <a:gd name="connsiteY109" fmla="*/ 714181 h 1203823"/>
                <a:gd name="connsiteX110" fmla="*/ 3850962 w 12192000"/>
                <a:gd name="connsiteY110" fmla="*/ 778801 h 1203823"/>
                <a:gd name="connsiteX111" fmla="*/ 3946288 w 12192000"/>
                <a:gd name="connsiteY111" fmla="*/ 816371 h 1203823"/>
                <a:gd name="connsiteX112" fmla="*/ 4065134 w 12192000"/>
                <a:gd name="connsiteY112" fmla="*/ 832458 h 1203823"/>
                <a:gd name="connsiteX113" fmla="*/ 4132175 w 12192000"/>
                <a:gd name="connsiteY113" fmla="*/ 835166 h 1203823"/>
                <a:gd name="connsiteX114" fmla="*/ 4305860 w 12192000"/>
                <a:gd name="connsiteY114" fmla="*/ 804155 h 1203823"/>
                <a:gd name="connsiteX115" fmla="*/ 4382133 w 12192000"/>
                <a:gd name="connsiteY115" fmla="*/ 769480 h 1203823"/>
                <a:gd name="connsiteX116" fmla="*/ 4453290 w 12192000"/>
                <a:gd name="connsiteY116" fmla="*/ 752531 h 1203823"/>
                <a:gd name="connsiteX117" fmla="*/ 4657973 w 12192000"/>
                <a:gd name="connsiteY117" fmla="*/ 795834 h 1203823"/>
                <a:gd name="connsiteX118" fmla="*/ 4682401 w 12192000"/>
                <a:gd name="connsiteY118" fmla="*/ 813875 h 1203823"/>
                <a:gd name="connsiteX119" fmla="*/ 4771816 w 12192000"/>
                <a:gd name="connsiteY119" fmla="*/ 907045 h 1203823"/>
                <a:gd name="connsiteX120" fmla="*/ 4827522 w 12192000"/>
                <a:gd name="connsiteY120" fmla="*/ 929875 h 1203823"/>
                <a:gd name="connsiteX121" fmla="*/ 4849943 w 12192000"/>
                <a:gd name="connsiteY121" fmla="*/ 933850 h 1203823"/>
                <a:gd name="connsiteX122" fmla="*/ 5009628 w 12192000"/>
                <a:gd name="connsiteY122" fmla="*/ 957895 h 1203823"/>
                <a:gd name="connsiteX123" fmla="*/ 5158713 w 12192000"/>
                <a:gd name="connsiteY123" fmla="*/ 963814 h 1203823"/>
                <a:gd name="connsiteX124" fmla="*/ 5376429 w 12192000"/>
                <a:gd name="connsiteY124" fmla="*/ 963150 h 1203823"/>
                <a:gd name="connsiteX125" fmla="*/ 5475789 w 12192000"/>
                <a:gd name="connsiteY125" fmla="*/ 980508 h 1203823"/>
                <a:gd name="connsiteX126" fmla="*/ 5653403 w 12192000"/>
                <a:gd name="connsiteY126" fmla="*/ 987267 h 1203823"/>
                <a:gd name="connsiteX127" fmla="*/ 5726343 w 12192000"/>
                <a:gd name="connsiteY127" fmla="*/ 985356 h 1203823"/>
                <a:gd name="connsiteX128" fmla="*/ 5790565 w 12192000"/>
                <a:gd name="connsiteY128" fmla="*/ 991299 h 1203823"/>
                <a:gd name="connsiteX129" fmla="*/ 5860261 w 12192000"/>
                <a:gd name="connsiteY129" fmla="*/ 1004957 h 1203823"/>
                <a:gd name="connsiteX130" fmla="*/ 6042103 w 12192000"/>
                <a:gd name="connsiteY130" fmla="*/ 1036225 h 1203823"/>
                <a:gd name="connsiteX131" fmla="*/ 6302000 w 12192000"/>
                <a:gd name="connsiteY131" fmla="*/ 989138 h 1203823"/>
                <a:gd name="connsiteX132" fmla="*/ 6452027 w 12192000"/>
                <a:gd name="connsiteY132" fmla="*/ 968488 h 1203823"/>
                <a:gd name="connsiteX133" fmla="*/ 6589207 w 12192000"/>
                <a:gd name="connsiteY133" fmla="*/ 939473 h 1203823"/>
                <a:gd name="connsiteX134" fmla="*/ 6631071 w 12192000"/>
                <a:gd name="connsiteY134" fmla="*/ 911221 h 1203823"/>
                <a:gd name="connsiteX135" fmla="*/ 6828276 w 12192000"/>
                <a:gd name="connsiteY135" fmla="*/ 942940 h 1203823"/>
                <a:gd name="connsiteX136" fmla="*/ 6900805 w 12192000"/>
                <a:gd name="connsiteY136" fmla="*/ 984139 h 1203823"/>
                <a:gd name="connsiteX137" fmla="*/ 7034669 w 12192000"/>
                <a:gd name="connsiteY137" fmla="*/ 1018664 h 1203823"/>
                <a:gd name="connsiteX138" fmla="*/ 7281069 w 12192000"/>
                <a:gd name="connsiteY138" fmla="*/ 966326 h 1203823"/>
                <a:gd name="connsiteX139" fmla="*/ 7412782 w 12192000"/>
                <a:gd name="connsiteY139" fmla="*/ 909205 h 1203823"/>
                <a:gd name="connsiteX140" fmla="*/ 7500329 w 12192000"/>
                <a:gd name="connsiteY140" fmla="*/ 894825 h 1203823"/>
                <a:gd name="connsiteX141" fmla="*/ 7662326 w 12192000"/>
                <a:gd name="connsiteY141" fmla="*/ 927415 h 1203823"/>
                <a:gd name="connsiteX142" fmla="*/ 7725336 w 12192000"/>
                <a:gd name="connsiteY142" fmla="*/ 924843 h 1203823"/>
                <a:gd name="connsiteX143" fmla="*/ 7833282 w 12192000"/>
                <a:gd name="connsiteY143" fmla="*/ 913030 h 1203823"/>
                <a:gd name="connsiteX144" fmla="*/ 7928607 w 12192000"/>
                <a:gd name="connsiteY144" fmla="*/ 881682 h 1203823"/>
                <a:gd name="connsiteX145" fmla="*/ 8146599 w 12192000"/>
                <a:gd name="connsiteY145" fmla="*/ 762967 h 1203823"/>
                <a:gd name="connsiteX146" fmla="*/ 8183580 w 12192000"/>
                <a:gd name="connsiteY146" fmla="*/ 749004 h 1203823"/>
                <a:gd name="connsiteX147" fmla="*/ 8250226 w 12192000"/>
                <a:gd name="connsiteY147" fmla="*/ 733642 h 1203823"/>
                <a:gd name="connsiteX148" fmla="*/ 8505932 w 12192000"/>
                <a:gd name="connsiteY148" fmla="*/ 626541 h 1203823"/>
                <a:gd name="connsiteX149" fmla="*/ 8564196 w 12192000"/>
                <a:gd name="connsiteY149" fmla="*/ 618795 h 1203823"/>
                <a:gd name="connsiteX150" fmla="*/ 8660707 w 12192000"/>
                <a:gd name="connsiteY150" fmla="*/ 611068 h 1203823"/>
                <a:gd name="connsiteX151" fmla="*/ 8762258 w 12192000"/>
                <a:gd name="connsiteY151" fmla="*/ 585060 h 1203823"/>
                <a:gd name="connsiteX152" fmla="*/ 8836441 w 12192000"/>
                <a:gd name="connsiteY152" fmla="*/ 566357 h 1203823"/>
                <a:gd name="connsiteX153" fmla="*/ 9050731 w 12192000"/>
                <a:gd name="connsiteY153" fmla="*/ 559574 h 1203823"/>
                <a:gd name="connsiteX154" fmla="*/ 9229629 w 12192000"/>
                <a:gd name="connsiteY154" fmla="*/ 557463 h 1203823"/>
                <a:gd name="connsiteX155" fmla="*/ 9253453 w 12192000"/>
                <a:gd name="connsiteY155" fmla="*/ 550855 h 1203823"/>
                <a:gd name="connsiteX156" fmla="*/ 9484216 w 12192000"/>
                <a:gd name="connsiteY156" fmla="*/ 498670 h 1203823"/>
                <a:gd name="connsiteX157" fmla="*/ 9582635 w 12192000"/>
                <a:gd name="connsiteY157" fmla="*/ 458383 h 1203823"/>
                <a:gd name="connsiteX158" fmla="*/ 9719672 w 12192000"/>
                <a:gd name="connsiteY158" fmla="*/ 415606 h 1203823"/>
                <a:gd name="connsiteX159" fmla="*/ 9871786 w 12192000"/>
                <a:gd name="connsiteY159" fmla="*/ 366146 h 1203823"/>
                <a:gd name="connsiteX160" fmla="*/ 9984496 w 12192000"/>
                <a:gd name="connsiteY160" fmla="*/ 336659 h 1203823"/>
                <a:gd name="connsiteX161" fmla="*/ 10154710 w 12192000"/>
                <a:gd name="connsiteY161" fmla="*/ 322192 h 1203823"/>
                <a:gd name="connsiteX162" fmla="*/ 10190448 w 12192000"/>
                <a:gd name="connsiteY162" fmla="*/ 325024 h 1203823"/>
                <a:gd name="connsiteX163" fmla="*/ 10530738 w 12192000"/>
                <a:gd name="connsiteY163" fmla="*/ 335952 h 1203823"/>
                <a:gd name="connsiteX164" fmla="*/ 10752159 w 12192000"/>
                <a:gd name="connsiteY164" fmla="*/ 305116 h 1203823"/>
                <a:gd name="connsiteX165" fmla="*/ 10824454 w 12192000"/>
                <a:gd name="connsiteY165" fmla="*/ 285926 h 1203823"/>
                <a:gd name="connsiteX166" fmla="*/ 10953154 w 12192000"/>
                <a:gd name="connsiteY166" fmla="*/ 228101 h 1203823"/>
                <a:gd name="connsiteX167" fmla="*/ 11011616 w 12192000"/>
                <a:gd name="connsiteY167" fmla="*/ 214095 h 1203823"/>
                <a:gd name="connsiteX168" fmla="*/ 11116033 w 12192000"/>
                <a:gd name="connsiteY168" fmla="*/ 195420 h 1203823"/>
                <a:gd name="connsiteX169" fmla="*/ 11344305 w 12192000"/>
                <a:gd name="connsiteY169" fmla="*/ 166628 h 1203823"/>
                <a:gd name="connsiteX170" fmla="*/ 11639052 w 12192000"/>
                <a:gd name="connsiteY170" fmla="*/ 108525 h 1203823"/>
                <a:gd name="connsiteX171" fmla="*/ 11757534 w 12192000"/>
                <a:gd name="connsiteY171" fmla="*/ 96529 h 1203823"/>
                <a:gd name="connsiteX172" fmla="*/ 11885801 w 12192000"/>
                <a:gd name="connsiteY172" fmla="*/ 86727 h 1203823"/>
                <a:gd name="connsiteX173" fmla="*/ 11922876 w 12192000"/>
                <a:gd name="connsiteY173" fmla="*/ 81059 h 1203823"/>
                <a:gd name="connsiteX174" fmla="*/ 12115333 w 12192000"/>
                <a:gd name="connsiteY174" fmla="*/ 33586 h 1203823"/>
                <a:gd name="connsiteX175" fmla="*/ 12158082 w 12192000"/>
                <a:gd name="connsiteY175" fmla="*/ 14080 h 120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12192000" h="1203823">
                  <a:moveTo>
                    <a:pt x="12192000" y="0"/>
                  </a:moveTo>
                  <a:lnTo>
                    <a:pt x="12192000" y="463428"/>
                  </a:lnTo>
                  <a:lnTo>
                    <a:pt x="12190878" y="463511"/>
                  </a:lnTo>
                  <a:cubicBezTo>
                    <a:pt x="12153135" y="467009"/>
                    <a:pt x="12115044" y="473199"/>
                    <a:pt x="12077247" y="476326"/>
                  </a:cubicBezTo>
                  <a:cubicBezTo>
                    <a:pt x="12046309" y="479039"/>
                    <a:pt x="12015361" y="479113"/>
                    <a:pt x="11984519" y="479926"/>
                  </a:cubicBezTo>
                  <a:cubicBezTo>
                    <a:pt x="11973267" y="480209"/>
                    <a:pt x="11961487" y="476791"/>
                    <a:pt x="11951602" y="478957"/>
                  </a:cubicBezTo>
                  <a:cubicBezTo>
                    <a:pt x="11853499" y="501073"/>
                    <a:pt x="11777038" y="475729"/>
                    <a:pt x="11690906" y="471969"/>
                  </a:cubicBezTo>
                  <a:cubicBezTo>
                    <a:pt x="11600360" y="467893"/>
                    <a:pt x="11511402" y="454529"/>
                    <a:pt x="11413967" y="476171"/>
                  </a:cubicBezTo>
                  <a:cubicBezTo>
                    <a:pt x="11355012" y="489303"/>
                    <a:pt x="11299075" y="508236"/>
                    <a:pt x="11240741" y="523168"/>
                  </a:cubicBezTo>
                  <a:cubicBezTo>
                    <a:pt x="11219996" y="528394"/>
                    <a:pt x="11196386" y="531384"/>
                    <a:pt x="11175007" y="532168"/>
                  </a:cubicBezTo>
                  <a:cubicBezTo>
                    <a:pt x="11071821" y="536505"/>
                    <a:pt x="10971305" y="549335"/>
                    <a:pt x="10873728" y="580252"/>
                  </a:cubicBezTo>
                  <a:cubicBezTo>
                    <a:pt x="10856994" y="585472"/>
                    <a:pt x="10839158" y="590659"/>
                    <a:pt x="10821308" y="593206"/>
                  </a:cubicBezTo>
                  <a:cubicBezTo>
                    <a:pt x="10723502" y="607161"/>
                    <a:pt x="10626926" y="616975"/>
                    <a:pt x="10530813" y="612183"/>
                  </a:cubicBezTo>
                  <a:cubicBezTo>
                    <a:pt x="10498529" y="610558"/>
                    <a:pt x="10460887" y="619894"/>
                    <a:pt x="10426051" y="623353"/>
                  </a:cubicBezTo>
                  <a:cubicBezTo>
                    <a:pt x="10393742" y="626643"/>
                    <a:pt x="10360822" y="630773"/>
                    <a:pt x="10329158" y="630947"/>
                  </a:cubicBezTo>
                  <a:cubicBezTo>
                    <a:pt x="10282926" y="631124"/>
                    <a:pt x="10240700" y="636394"/>
                    <a:pt x="10194729" y="648616"/>
                  </a:cubicBezTo>
                  <a:cubicBezTo>
                    <a:pt x="10150849" y="660164"/>
                    <a:pt x="10102289" y="664450"/>
                    <a:pt x="10055908" y="671255"/>
                  </a:cubicBezTo>
                  <a:cubicBezTo>
                    <a:pt x="10004176" y="678825"/>
                    <a:pt x="9952444" y="686394"/>
                    <a:pt x="9900553" y="692854"/>
                  </a:cubicBezTo>
                  <a:cubicBezTo>
                    <a:pt x="9879795" y="695439"/>
                    <a:pt x="9855182" y="691398"/>
                    <a:pt x="9838466" y="696804"/>
                  </a:cubicBezTo>
                  <a:cubicBezTo>
                    <a:pt x="9784565" y="714689"/>
                    <a:pt x="9727519" y="710556"/>
                    <a:pt x="9672959" y="723815"/>
                  </a:cubicBezTo>
                  <a:cubicBezTo>
                    <a:pt x="9646222" y="730463"/>
                    <a:pt x="9614442" y="727256"/>
                    <a:pt x="9585068" y="730692"/>
                  </a:cubicBezTo>
                  <a:cubicBezTo>
                    <a:pt x="9537049" y="736221"/>
                    <a:pt x="9489296" y="743601"/>
                    <a:pt x="9441409" y="750054"/>
                  </a:cubicBezTo>
                  <a:cubicBezTo>
                    <a:pt x="9425676" y="752111"/>
                    <a:pt x="9410220" y="753560"/>
                    <a:pt x="9394461" y="755430"/>
                  </a:cubicBezTo>
                  <a:cubicBezTo>
                    <a:pt x="9380486" y="757048"/>
                    <a:pt x="9365613" y="757471"/>
                    <a:pt x="9352592" y="760649"/>
                  </a:cubicBezTo>
                  <a:cubicBezTo>
                    <a:pt x="9305417" y="772101"/>
                    <a:pt x="9259381" y="786411"/>
                    <a:pt x="9211616" y="796247"/>
                  </a:cubicBezTo>
                  <a:cubicBezTo>
                    <a:pt x="9170222" y="804795"/>
                    <a:pt x="9126525" y="807444"/>
                    <a:pt x="9084669" y="815302"/>
                  </a:cubicBezTo>
                  <a:cubicBezTo>
                    <a:pt x="9010870" y="829041"/>
                    <a:pt x="8937414" y="845187"/>
                    <a:pt x="8863668" y="859297"/>
                  </a:cubicBezTo>
                  <a:cubicBezTo>
                    <a:pt x="8847708" y="862330"/>
                    <a:pt x="8830274" y="860095"/>
                    <a:pt x="8813798" y="862069"/>
                  </a:cubicBezTo>
                  <a:cubicBezTo>
                    <a:pt x="8762264" y="868478"/>
                    <a:pt x="8710835" y="875625"/>
                    <a:pt x="8659353" y="882405"/>
                  </a:cubicBezTo>
                  <a:cubicBezTo>
                    <a:pt x="8630057" y="886395"/>
                    <a:pt x="8600507" y="891178"/>
                    <a:pt x="8571354" y="893639"/>
                  </a:cubicBezTo>
                  <a:cubicBezTo>
                    <a:pt x="8532845" y="896867"/>
                    <a:pt x="8497745" y="898475"/>
                    <a:pt x="8464108" y="918003"/>
                  </a:cubicBezTo>
                  <a:cubicBezTo>
                    <a:pt x="8412329" y="948238"/>
                    <a:pt x="8341124" y="949522"/>
                    <a:pt x="8278326" y="963768"/>
                  </a:cubicBezTo>
                  <a:cubicBezTo>
                    <a:pt x="8262088" y="967407"/>
                    <a:pt x="8245337" y="969986"/>
                    <a:pt x="8229130" y="973809"/>
                  </a:cubicBezTo>
                  <a:cubicBezTo>
                    <a:pt x="8199181" y="980914"/>
                    <a:pt x="8169649" y="988337"/>
                    <a:pt x="8139753" y="995814"/>
                  </a:cubicBezTo>
                  <a:cubicBezTo>
                    <a:pt x="8134480" y="997131"/>
                    <a:pt x="8128440" y="998184"/>
                    <a:pt x="8123573" y="999822"/>
                  </a:cubicBezTo>
                  <a:cubicBezTo>
                    <a:pt x="8078630" y="1014163"/>
                    <a:pt x="8034567" y="1029513"/>
                    <a:pt x="7988700" y="1042478"/>
                  </a:cubicBezTo>
                  <a:cubicBezTo>
                    <a:pt x="7966304" y="1048883"/>
                    <a:pt x="7941012" y="1052870"/>
                    <a:pt x="7917216" y="1054564"/>
                  </a:cubicBezTo>
                  <a:cubicBezTo>
                    <a:pt x="7847638" y="1059583"/>
                    <a:pt x="7779166" y="1067275"/>
                    <a:pt x="7710917" y="1084189"/>
                  </a:cubicBezTo>
                  <a:cubicBezTo>
                    <a:pt x="7683829" y="1090884"/>
                    <a:pt x="7652467" y="1090639"/>
                    <a:pt x="7622961" y="1093150"/>
                  </a:cubicBezTo>
                  <a:cubicBezTo>
                    <a:pt x="7552363" y="1098691"/>
                    <a:pt x="7481712" y="1103860"/>
                    <a:pt x="7410784" y="1109639"/>
                  </a:cubicBezTo>
                  <a:cubicBezTo>
                    <a:pt x="7366507" y="1113312"/>
                    <a:pt x="7322032" y="1118146"/>
                    <a:pt x="7277756" y="1121821"/>
                  </a:cubicBezTo>
                  <a:cubicBezTo>
                    <a:pt x="7226620" y="1125905"/>
                    <a:pt x="7175603" y="1128276"/>
                    <a:pt x="7124542" y="1132917"/>
                  </a:cubicBezTo>
                  <a:cubicBezTo>
                    <a:pt x="7066295" y="1138206"/>
                    <a:pt x="7008030" y="1145954"/>
                    <a:pt x="6949754" y="1151057"/>
                  </a:cubicBezTo>
                  <a:cubicBezTo>
                    <a:pt x="6843219" y="1160027"/>
                    <a:pt x="6736885" y="1167834"/>
                    <a:pt x="6630251" y="1176062"/>
                  </a:cubicBezTo>
                  <a:cubicBezTo>
                    <a:pt x="6526851" y="1184017"/>
                    <a:pt x="6423558" y="1192712"/>
                    <a:pt x="6320635" y="1198900"/>
                  </a:cubicBezTo>
                  <a:cubicBezTo>
                    <a:pt x="6277299" y="1201495"/>
                    <a:pt x="6235234" y="1197678"/>
                    <a:pt x="6192345" y="1198322"/>
                  </a:cubicBezTo>
                  <a:cubicBezTo>
                    <a:pt x="6117133" y="1199611"/>
                    <a:pt x="6041420" y="1202484"/>
                    <a:pt x="5966564" y="1203722"/>
                  </a:cubicBezTo>
                  <a:cubicBezTo>
                    <a:pt x="5933146" y="1204337"/>
                    <a:pt x="5900756" y="1201973"/>
                    <a:pt x="5867229" y="1201846"/>
                  </a:cubicBezTo>
                  <a:cubicBezTo>
                    <a:pt x="5788182" y="1201795"/>
                    <a:pt x="5708356" y="1203932"/>
                    <a:pt x="5630174" y="1202247"/>
                  </a:cubicBezTo>
                  <a:cubicBezTo>
                    <a:pt x="5535910" y="1200212"/>
                    <a:pt x="5442985" y="1194778"/>
                    <a:pt x="5348950" y="1191767"/>
                  </a:cubicBezTo>
                  <a:cubicBezTo>
                    <a:pt x="5313812" y="1190550"/>
                    <a:pt x="5277253" y="1192178"/>
                    <a:pt x="5241230" y="1192407"/>
                  </a:cubicBezTo>
                  <a:cubicBezTo>
                    <a:pt x="5151317" y="1192774"/>
                    <a:pt x="5061658" y="1192348"/>
                    <a:pt x="4971135" y="1193558"/>
                  </a:cubicBezTo>
                  <a:cubicBezTo>
                    <a:pt x="4937687" y="1193987"/>
                    <a:pt x="4903115" y="1199298"/>
                    <a:pt x="4869418" y="1200518"/>
                  </a:cubicBezTo>
                  <a:cubicBezTo>
                    <a:pt x="4830285" y="1201946"/>
                    <a:pt x="4791350" y="1202214"/>
                    <a:pt x="4753276" y="1200849"/>
                  </a:cubicBezTo>
                  <a:cubicBezTo>
                    <a:pt x="4705684" y="1199143"/>
                    <a:pt x="4659174" y="1194828"/>
                    <a:pt x="4611885" y="1192700"/>
                  </a:cubicBezTo>
                  <a:cubicBezTo>
                    <a:pt x="4533821" y="1189297"/>
                    <a:pt x="4455422" y="1186134"/>
                    <a:pt x="4376827" y="1184130"/>
                  </a:cubicBezTo>
                  <a:cubicBezTo>
                    <a:pt x="4347228" y="1183445"/>
                    <a:pt x="4315376" y="1187422"/>
                    <a:pt x="4285473" y="1187157"/>
                  </a:cubicBezTo>
                  <a:cubicBezTo>
                    <a:pt x="4145776" y="1185752"/>
                    <a:pt x="4006048" y="1184161"/>
                    <a:pt x="3866545" y="1181595"/>
                  </a:cubicBezTo>
                  <a:cubicBezTo>
                    <a:pt x="3794232" y="1180206"/>
                    <a:pt x="3723635" y="1175550"/>
                    <a:pt x="3651344" y="1174347"/>
                  </a:cubicBezTo>
                  <a:cubicBezTo>
                    <a:pt x="3607887" y="1173561"/>
                    <a:pt x="3561909" y="1178043"/>
                    <a:pt x="3518455" y="1177257"/>
                  </a:cubicBezTo>
                  <a:cubicBezTo>
                    <a:pt x="3478289" y="1176567"/>
                    <a:pt x="3440401" y="1171399"/>
                    <a:pt x="3400820" y="1169684"/>
                  </a:cubicBezTo>
                  <a:cubicBezTo>
                    <a:pt x="3279826" y="1164098"/>
                    <a:pt x="3157312" y="1160620"/>
                    <a:pt x="3037156" y="1153216"/>
                  </a:cubicBezTo>
                  <a:cubicBezTo>
                    <a:pt x="2978375" y="1149707"/>
                    <a:pt x="2922431" y="1140507"/>
                    <a:pt x="2866262" y="1132282"/>
                  </a:cubicBezTo>
                  <a:cubicBezTo>
                    <a:pt x="2771051" y="1118488"/>
                    <a:pt x="2677109" y="1103379"/>
                    <a:pt x="2582175" y="1088978"/>
                  </a:cubicBezTo>
                  <a:cubicBezTo>
                    <a:pt x="2511092" y="1078351"/>
                    <a:pt x="2447358" y="1063085"/>
                    <a:pt x="2395408" y="1035944"/>
                  </a:cubicBezTo>
                  <a:cubicBezTo>
                    <a:pt x="2371413" y="1023507"/>
                    <a:pt x="2331677" y="1015582"/>
                    <a:pt x="2294753" y="1014617"/>
                  </a:cubicBezTo>
                  <a:cubicBezTo>
                    <a:pt x="2228581" y="1012919"/>
                    <a:pt x="2177385" y="998697"/>
                    <a:pt x="2122946" y="984750"/>
                  </a:cubicBezTo>
                  <a:cubicBezTo>
                    <a:pt x="2054123" y="967003"/>
                    <a:pt x="1981587" y="951294"/>
                    <a:pt x="1905506" y="941379"/>
                  </a:cubicBezTo>
                  <a:cubicBezTo>
                    <a:pt x="1830546" y="931682"/>
                    <a:pt x="1747931" y="932140"/>
                    <a:pt x="1671047" y="924227"/>
                  </a:cubicBezTo>
                  <a:cubicBezTo>
                    <a:pt x="1625938" y="919522"/>
                    <a:pt x="1585615" y="907527"/>
                    <a:pt x="1543858" y="898189"/>
                  </a:cubicBezTo>
                  <a:cubicBezTo>
                    <a:pt x="1502095" y="888854"/>
                    <a:pt x="1460608" y="878912"/>
                    <a:pt x="1419786" y="868499"/>
                  </a:cubicBezTo>
                  <a:cubicBezTo>
                    <a:pt x="1397488" y="862805"/>
                    <a:pt x="1378079" y="854434"/>
                    <a:pt x="1355118" y="849213"/>
                  </a:cubicBezTo>
                  <a:cubicBezTo>
                    <a:pt x="1311850" y="839526"/>
                    <a:pt x="1265355" y="832753"/>
                    <a:pt x="1223715" y="821701"/>
                  </a:cubicBezTo>
                  <a:cubicBezTo>
                    <a:pt x="1183579" y="811000"/>
                    <a:pt x="1138866" y="809071"/>
                    <a:pt x="1094195" y="804871"/>
                  </a:cubicBezTo>
                  <a:cubicBezTo>
                    <a:pt x="1060247" y="801783"/>
                    <a:pt x="1034232" y="787935"/>
                    <a:pt x="1001117" y="783029"/>
                  </a:cubicBezTo>
                  <a:cubicBezTo>
                    <a:pt x="953855" y="775989"/>
                    <a:pt x="916855" y="764275"/>
                    <a:pt x="879550" y="747883"/>
                  </a:cubicBezTo>
                  <a:cubicBezTo>
                    <a:pt x="837589" y="729513"/>
                    <a:pt x="770063" y="725929"/>
                    <a:pt x="711166" y="719038"/>
                  </a:cubicBezTo>
                  <a:cubicBezTo>
                    <a:pt x="661154" y="713145"/>
                    <a:pt x="604345" y="715773"/>
                    <a:pt x="557943" y="707100"/>
                  </a:cubicBezTo>
                  <a:cubicBezTo>
                    <a:pt x="525383" y="700983"/>
                    <a:pt x="499357" y="684492"/>
                    <a:pt x="480350" y="668701"/>
                  </a:cubicBezTo>
                  <a:cubicBezTo>
                    <a:pt x="437720" y="632864"/>
                    <a:pt x="370206" y="616629"/>
                    <a:pt x="296226" y="603582"/>
                  </a:cubicBezTo>
                  <a:cubicBezTo>
                    <a:pt x="220743" y="590183"/>
                    <a:pt x="148482" y="573868"/>
                    <a:pt x="72691" y="560891"/>
                  </a:cubicBezTo>
                  <a:lnTo>
                    <a:pt x="0" y="543485"/>
                  </a:lnTo>
                  <a:lnTo>
                    <a:pt x="0" y="384356"/>
                  </a:lnTo>
                  <a:lnTo>
                    <a:pt x="51786" y="393936"/>
                  </a:lnTo>
                  <a:cubicBezTo>
                    <a:pt x="104771" y="397705"/>
                    <a:pt x="153380" y="409085"/>
                    <a:pt x="205563" y="414858"/>
                  </a:cubicBezTo>
                  <a:cubicBezTo>
                    <a:pt x="254064" y="420400"/>
                    <a:pt x="305004" y="422574"/>
                    <a:pt x="354393" y="426666"/>
                  </a:cubicBezTo>
                  <a:cubicBezTo>
                    <a:pt x="386452" y="429268"/>
                    <a:pt x="420773" y="429846"/>
                    <a:pt x="448284" y="436307"/>
                  </a:cubicBezTo>
                  <a:cubicBezTo>
                    <a:pt x="499906" y="448391"/>
                    <a:pt x="551006" y="446575"/>
                    <a:pt x="611520" y="434165"/>
                  </a:cubicBezTo>
                  <a:cubicBezTo>
                    <a:pt x="654697" y="425360"/>
                    <a:pt x="702396" y="422709"/>
                    <a:pt x="746078" y="422520"/>
                  </a:cubicBezTo>
                  <a:cubicBezTo>
                    <a:pt x="798482" y="422217"/>
                    <a:pt x="848402" y="419816"/>
                    <a:pt x="902726" y="409988"/>
                  </a:cubicBezTo>
                  <a:cubicBezTo>
                    <a:pt x="977293" y="396517"/>
                    <a:pt x="1048430" y="397320"/>
                    <a:pt x="1113856" y="414229"/>
                  </a:cubicBezTo>
                  <a:cubicBezTo>
                    <a:pt x="1184157" y="432144"/>
                    <a:pt x="1258679" y="446436"/>
                    <a:pt x="1333451" y="459937"/>
                  </a:cubicBezTo>
                  <a:cubicBezTo>
                    <a:pt x="1354774" y="463882"/>
                    <a:pt x="1385287" y="463303"/>
                    <a:pt x="1408611" y="458277"/>
                  </a:cubicBezTo>
                  <a:cubicBezTo>
                    <a:pt x="1483494" y="441929"/>
                    <a:pt x="1561497" y="427024"/>
                    <a:pt x="1630193" y="403060"/>
                  </a:cubicBezTo>
                  <a:cubicBezTo>
                    <a:pt x="1735317" y="366347"/>
                    <a:pt x="1840889" y="337880"/>
                    <a:pt x="1956291" y="332366"/>
                  </a:cubicBezTo>
                  <a:cubicBezTo>
                    <a:pt x="1986671" y="330864"/>
                    <a:pt x="2019102" y="336055"/>
                    <a:pt x="2042816" y="344001"/>
                  </a:cubicBezTo>
                  <a:cubicBezTo>
                    <a:pt x="2085264" y="358149"/>
                    <a:pt x="2126351" y="370411"/>
                    <a:pt x="2183422" y="369633"/>
                  </a:cubicBezTo>
                  <a:cubicBezTo>
                    <a:pt x="2235037" y="368878"/>
                    <a:pt x="2279661" y="405941"/>
                    <a:pt x="2269568" y="439858"/>
                  </a:cubicBezTo>
                  <a:cubicBezTo>
                    <a:pt x="2258268" y="478100"/>
                    <a:pt x="2277764" y="504963"/>
                    <a:pt x="2331131" y="524162"/>
                  </a:cubicBezTo>
                  <a:cubicBezTo>
                    <a:pt x="2352982" y="531807"/>
                    <a:pt x="2364863" y="546161"/>
                    <a:pt x="2385114" y="555356"/>
                  </a:cubicBezTo>
                  <a:cubicBezTo>
                    <a:pt x="2401862" y="562975"/>
                    <a:pt x="2421929" y="570874"/>
                    <a:pt x="2444035" y="572629"/>
                  </a:cubicBezTo>
                  <a:cubicBezTo>
                    <a:pt x="2483471" y="575877"/>
                    <a:pt x="2509765" y="584022"/>
                    <a:pt x="2525981" y="603233"/>
                  </a:cubicBezTo>
                  <a:cubicBezTo>
                    <a:pt x="2549284" y="631253"/>
                    <a:pt x="2578522" y="657481"/>
                    <a:pt x="2603912" y="684824"/>
                  </a:cubicBezTo>
                  <a:cubicBezTo>
                    <a:pt x="2618912" y="700623"/>
                    <a:pt x="2643517" y="707119"/>
                    <a:pt x="2678830" y="706989"/>
                  </a:cubicBezTo>
                  <a:cubicBezTo>
                    <a:pt x="2699244" y="707100"/>
                    <a:pt x="2725618" y="705603"/>
                    <a:pt x="2738096" y="711375"/>
                  </a:cubicBezTo>
                  <a:cubicBezTo>
                    <a:pt x="2805963" y="742854"/>
                    <a:pt x="2895982" y="733031"/>
                    <a:pt x="2983808" y="728242"/>
                  </a:cubicBezTo>
                  <a:cubicBezTo>
                    <a:pt x="2993931" y="727743"/>
                    <a:pt x="3004009" y="726870"/>
                    <a:pt x="3013999" y="725445"/>
                  </a:cubicBezTo>
                  <a:cubicBezTo>
                    <a:pt x="3136004" y="707473"/>
                    <a:pt x="3250135" y="713469"/>
                    <a:pt x="3364421" y="720577"/>
                  </a:cubicBezTo>
                  <a:cubicBezTo>
                    <a:pt x="3394566" y="722506"/>
                    <a:pt x="3428052" y="719806"/>
                    <a:pt x="3460524" y="717627"/>
                  </a:cubicBezTo>
                  <a:cubicBezTo>
                    <a:pt x="3545332" y="712136"/>
                    <a:pt x="3633316" y="698261"/>
                    <a:pt x="3710984" y="714181"/>
                  </a:cubicBezTo>
                  <a:cubicBezTo>
                    <a:pt x="3772124" y="726606"/>
                    <a:pt x="3825031" y="745116"/>
                    <a:pt x="3850962" y="778801"/>
                  </a:cubicBezTo>
                  <a:cubicBezTo>
                    <a:pt x="3868397" y="801426"/>
                    <a:pt x="3898483" y="813185"/>
                    <a:pt x="3946288" y="816371"/>
                  </a:cubicBezTo>
                  <a:cubicBezTo>
                    <a:pt x="3987482" y="819178"/>
                    <a:pt x="4025133" y="827780"/>
                    <a:pt x="4065134" y="832458"/>
                  </a:cubicBezTo>
                  <a:cubicBezTo>
                    <a:pt x="4086248" y="834921"/>
                    <a:pt x="4110401" y="838273"/>
                    <a:pt x="4132175" y="835166"/>
                  </a:cubicBezTo>
                  <a:cubicBezTo>
                    <a:pt x="4190360" y="826865"/>
                    <a:pt x="4249455" y="817299"/>
                    <a:pt x="4305860" y="804155"/>
                  </a:cubicBezTo>
                  <a:cubicBezTo>
                    <a:pt x="4334043" y="797489"/>
                    <a:pt x="4360741" y="782918"/>
                    <a:pt x="4382133" y="769480"/>
                  </a:cubicBezTo>
                  <a:cubicBezTo>
                    <a:pt x="4404164" y="755387"/>
                    <a:pt x="4425554" y="747046"/>
                    <a:pt x="4453290" y="752531"/>
                  </a:cubicBezTo>
                  <a:cubicBezTo>
                    <a:pt x="4522269" y="766291"/>
                    <a:pt x="4590591" y="780524"/>
                    <a:pt x="4657973" y="795834"/>
                  </a:cubicBezTo>
                  <a:cubicBezTo>
                    <a:pt x="4669647" y="798512"/>
                    <a:pt x="4675989" y="807237"/>
                    <a:pt x="4682401" y="813875"/>
                  </a:cubicBezTo>
                  <a:cubicBezTo>
                    <a:pt x="4712327" y="844913"/>
                    <a:pt x="4739117" y="876968"/>
                    <a:pt x="4771816" y="907045"/>
                  </a:cubicBezTo>
                  <a:cubicBezTo>
                    <a:pt x="4783119" y="917328"/>
                    <a:pt x="4807948" y="922849"/>
                    <a:pt x="4827522" y="929875"/>
                  </a:cubicBezTo>
                  <a:cubicBezTo>
                    <a:pt x="4833683" y="932206"/>
                    <a:pt x="4845545" y="931080"/>
                    <a:pt x="4849943" y="933850"/>
                  </a:cubicBezTo>
                  <a:cubicBezTo>
                    <a:pt x="4888951" y="959630"/>
                    <a:pt x="4951289" y="954889"/>
                    <a:pt x="5009628" y="957895"/>
                  </a:cubicBezTo>
                  <a:cubicBezTo>
                    <a:pt x="5059525" y="960406"/>
                    <a:pt x="5111930" y="960103"/>
                    <a:pt x="5158713" y="963814"/>
                  </a:cubicBezTo>
                  <a:cubicBezTo>
                    <a:pt x="5231309" y="969696"/>
                    <a:pt x="5298175" y="973750"/>
                    <a:pt x="5376429" y="963150"/>
                  </a:cubicBezTo>
                  <a:cubicBezTo>
                    <a:pt x="5408581" y="958754"/>
                    <a:pt x="5448464" y="970244"/>
                    <a:pt x="5475789" y="980508"/>
                  </a:cubicBezTo>
                  <a:cubicBezTo>
                    <a:pt x="5528520" y="1000362"/>
                    <a:pt x="5584841" y="1001957"/>
                    <a:pt x="5653403" y="987267"/>
                  </a:cubicBezTo>
                  <a:cubicBezTo>
                    <a:pt x="5676010" y="982340"/>
                    <a:pt x="5702561" y="984594"/>
                    <a:pt x="5726343" y="985356"/>
                  </a:cubicBezTo>
                  <a:cubicBezTo>
                    <a:pt x="5748645" y="985951"/>
                    <a:pt x="5770112" y="988363"/>
                    <a:pt x="5790565" y="991299"/>
                  </a:cubicBezTo>
                  <a:cubicBezTo>
                    <a:pt x="5815130" y="994968"/>
                    <a:pt x="5845524" y="996109"/>
                    <a:pt x="5860261" y="1004957"/>
                  </a:cubicBezTo>
                  <a:cubicBezTo>
                    <a:pt x="5906804" y="1032492"/>
                    <a:pt x="5977071" y="1037384"/>
                    <a:pt x="6042103" y="1036225"/>
                  </a:cubicBezTo>
                  <a:cubicBezTo>
                    <a:pt x="6128234" y="1034887"/>
                    <a:pt x="6222271" y="1027703"/>
                    <a:pt x="6302000" y="989138"/>
                  </a:cubicBezTo>
                  <a:cubicBezTo>
                    <a:pt x="6349674" y="965908"/>
                    <a:pt x="6396954" y="955198"/>
                    <a:pt x="6452027" y="968488"/>
                  </a:cubicBezTo>
                  <a:cubicBezTo>
                    <a:pt x="6489403" y="977694"/>
                    <a:pt x="6558004" y="960730"/>
                    <a:pt x="6589207" y="939473"/>
                  </a:cubicBezTo>
                  <a:cubicBezTo>
                    <a:pt x="6600500" y="931820"/>
                    <a:pt x="6612150" y="924116"/>
                    <a:pt x="6631071" y="911221"/>
                  </a:cubicBezTo>
                  <a:cubicBezTo>
                    <a:pt x="6674307" y="951312"/>
                    <a:pt x="6752348" y="944331"/>
                    <a:pt x="6828276" y="942940"/>
                  </a:cubicBezTo>
                  <a:cubicBezTo>
                    <a:pt x="6874782" y="942157"/>
                    <a:pt x="6889175" y="963895"/>
                    <a:pt x="6900805" y="984139"/>
                  </a:cubicBezTo>
                  <a:cubicBezTo>
                    <a:pt x="6921317" y="1020675"/>
                    <a:pt x="6959798" y="1032556"/>
                    <a:pt x="7034669" y="1018664"/>
                  </a:cubicBezTo>
                  <a:cubicBezTo>
                    <a:pt x="7117339" y="1003282"/>
                    <a:pt x="7199639" y="985309"/>
                    <a:pt x="7281069" y="966326"/>
                  </a:cubicBezTo>
                  <a:cubicBezTo>
                    <a:pt x="7332523" y="954265"/>
                    <a:pt x="7378031" y="936255"/>
                    <a:pt x="7412782" y="909205"/>
                  </a:cubicBezTo>
                  <a:cubicBezTo>
                    <a:pt x="7446537" y="882863"/>
                    <a:pt x="7455447" y="884046"/>
                    <a:pt x="7500329" y="894825"/>
                  </a:cubicBezTo>
                  <a:cubicBezTo>
                    <a:pt x="7552746" y="907362"/>
                    <a:pt x="7606737" y="918163"/>
                    <a:pt x="7662326" y="927415"/>
                  </a:cubicBezTo>
                  <a:cubicBezTo>
                    <a:pt x="7679869" y="930387"/>
                    <a:pt x="7704116" y="926739"/>
                    <a:pt x="7725336" y="924843"/>
                  </a:cubicBezTo>
                  <a:cubicBezTo>
                    <a:pt x="7761322" y="921787"/>
                    <a:pt x="7798619" y="920242"/>
                    <a:pt x="7833282" y="913030"/>
                  </a:cubicBezTo>
                  <a:cubicBezTo>
                    <a:pt x="7866518" y="906022"/>
                    <a:pt x="7898636" y="893699"/>
                    <a:pt x="7928607" y="881682"/>
                  </a:cubicBezTo>
                  <a:cubicBezTo>
                    <a:pt x="8012313" y="848024"/>
                    <a:pt x="8088140" y="810204"/>
                    <a:pt x="8146599" y="762967"/>
                  </a:cubicBezTo>
                  <a:cubicBezTo>
                    <a:pt x="8154093" y="756799"/>
                    <a:pt x="8170251" y="752605"/>
                    <a:pt x="8183580" y="749004"/>
                  </a:cubicBezTo>
                  <a:cubicBezTo>
                    <a:pt x="8205314" y="743071"/>
                    <a:pt x="8227790" y="737221"/>
                    <a:pt x="8250226" y="733642"/>
                  </a:cubicBezTo>
                  <a:cubicBezTo>
                    <a:pt x="8359191" y="716208"/>
                    <a:pt x="8441165" y="678077"/>
                    <a:pt x="8505932" y="626541"/>
                  </a:cubicBezTo>
                  <a:cubicBezTo>
                    <a:pt x="8524587" y="611795"/>
                    <a:pt x="8540110" y="608258"/>
                    <a:pt x="8564196" y="618795"/>
                  </a:cubicBezTo>
                  <a:cubicBezTo>
                    <a:pt x="8592164" y="631042"/>
                    <a:pt x="8628034" y="619506"/>
                    <a:pt x="8660707" y="611068"/>
                  </a:cubicBezTo>
                  <a:cubicBezTo>
                    <a:pt x="8694444" y="602478"/>
                    <a:pt x="8728516" y="593650"/>
                    <a:pt x="8762258" y="585060"/>
                  </a:cubicBezTo>
                  <a:cubicBezTo>
                    <a:pt x="8787229" y="578854"/>
                    <a:pt x="8811901" y="573068"/>
                    <a:pt x="8836441" y="566357"/>
                  </a:cubicBezTo>
                  <a:cubicBezTo>
                    <a:pt x="8912858" y="545446"/>
                    <a:pt x="8983245" y="538424"/>
                    <a:pt x="9050731" y="559574"/>
                  </a:cubicBezTo>
                  <a:cubicBezTo>
                    <a:pt x="9102221" y="575829"/>
                    <a:pt x="9164952" y="573867"/>
                    <a:pt x="9229629" y="557463"/>
                  </a:cubicBezTo>
                  <a:cubicBezTo>
                    <a:pt x="9237708" y="555367"/>
                    <a:pt x="9247532" y="550189"/>
                    <a:pt x="9253453" y="550855"/>
                  </a:cubicBezTo>
                  <a:cubicBezTo>
                    <a:pt x="9342570" y="560231"/>
                    <a:pt x="9405312" y="512382"/>
                    <a:pt x="9484216" y="498670"/>
                  </a:cubicBezTo>
                  <a:cubicBezTo>
                    <a:pt x="9519037" y="492570"/>
                    <a:pt x="9552780" y="473782"/>
                    <a:pt x="9582635" y="458383"/>
                  </a:cubicBezTo>
                  <a:cubicBezTo>
                    <a:pt x="9623691" y="437230"/>
                    <a:pt x="9660185" y="417296"/>
                    <a:pt x="9719672" y="415606"/>
                  </a:cubicBezTo>
                  <a:cubicBezTo>
                    <a:pt x="9779191" y="414100"/>
                    <a:pt x="9830942" y="393877"/>
                    <a:pt x="9871786" y="366146"/>
                  </a:cubicBezTo>
                  <a:cubicBezTo>
                    <a:pt x="9903016" y="345075"/>
                    <a:pt x="9939572" y="338348"/>
                    <a:pt x="9984496" y="336659"/>
                  </a:cubicBezTo>
                  <a:cubicBezTo>
                    <a:pt x="10040644" y="334502"/>
                    <a:pt x="10098167" y="326673"/>
                    <a:pt x="10154710" y="322192"/>
                  </a:cubicBezTo>
                  <a:cubicBezTo>
                    <a:pt x="10166955" y="321200"/>
                    <a:pt x="10182671" y="321602"/>
                    <a:pt x="10190448" y="325024"/>
                  </a:cubicBezTo>
                  <a:cubicBezTo>
                    <a:pt x="10285771" y="367692"/>
                    <a:pt x="10409001" y="350677"/>
                    <a:pt x="10530738" y="335952"/>
                  </a:cubicBezTo>
                  <a:cubicBezTo>
                    <a:pt x="10604508" y="327126"/>
                    <a:pt x="10678399" y="316583"/>
                    <a:pt x="10752159" y="305116"/>
                  </a:cubicBezTo>
                  <a:cubicBezTo>
                    <a:pt x="10777122" y="301364"/>
                    <a:pt x="10803112" y="294635"/>
                    <a:pt x="10824454" y="285926"/>
                  </a:cubicBezTo>
                  <a:cubicBezTo>
                    <a:pt x="10868839" y="267698"/>
                    <a:pt x="10909149" y="246464"/>
                    <a:pt x="10953154" y="228101"/>
                  </a:cubicBezTo>
                  <a:cubicBezTo>
                    <a:pt x="10969624" y="221029"/>
                    <a:pt x="10991732" y="217687"/>
                    <a:pt x="11011616" y="214095"/>
                  </a:cubicBezTo>
                  <a:cubicBezTo>
                    <a:pt x="11046745" y="207572"/>
                    <a:pt x="11086643" y="206411"/>
                    <a:pt x="11116033" y="195420"/>
                  </a:cubicBezTo>
                  <a:cubicBezTo>
                    <a:pt x="11192469" y="166955"/>
                    <a:pt x="11266915" y="160298"/>
                    <a:pt x="11344305" y="166628"/>
                  </a:cubicBezTo>
                  <a:cubicBezTo>
                    <a:pt x="11452659" y="175526"/>
                    <a:pt x="11551628" y="159518"/>
                    <a:pt x="11639052" y="108525"/>
                  </a:cubicBezTo>
                  <a:cubicBezTo>
                    <a:pt x="11678387" y="85542"/>
                    <a:pt x="11720245" y="87878"/>
                    <a:pt x="11757534" y="96529"/>
                  </a:cubicBezTo>
                  <a:cubicBezTo>
                    <a:pt x="11800501" y="106639"/>
                    <a:pt x="11840706" y="105055"/>
                    <a:pt x="11885801" y="86727"/>
                  </a:cubicBezTo>
                  <a:cubicBezTo>
                    <a:pt x="11895786" y="82658"/>
                    <a:pt x="11910606" y="81866"/>
                    <a:pt x="11922876" y="81059"/>
                  </a:cubicBezTo>
                  <a:cubicBezTo>
                    <a:pt x="11992785" y="75805"/>
                    <a:pt x="12063502" y="73646"/>
                    <a:pt x="12115333" y="33586"/>
                  </a:cubicBezTo>
                  <a:cubicBezTo>
                    <a:pt x="12125502" y="25714"/>
                    <a:pt x="12143695" y="20476"/>
                    <a:pt x="12158082" y="14080"/>
                  </a:cubicBezTo>
                  <a:close/>
                </a:path>
              </a:pathLst>
            </a:custGeom>
            <a:blipFill dpi="0" rotWithShape="1">
              <a:blip r:embed="rId4">
                <a:alphaModFix amt="57000"/>
              </a:blip>
              <a:srcRect/>
              <a:tile tx="0" ty="0" sx="100000" sy="100000" flip="none" algn="tl"/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="" xmlns:a16="http://schemas.microsoft.com/office/drawing/2014/main" id="{1BB867FF-FC45-48F7-8104-F89BE54909F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="" xmlns:a16="http://schemas.microsoft.com/office/drawing/2014/main" id="{8BB56887-D0D5-4F0C-9E19-7247EB83C8B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0208695" y="1"/>
            <a:ext cx="1135066" cy="477997"/>
          </a:xfrm>
          <a:custGeom>
            <a:avLst/>
            <a:gdLst>
              <a:gd name="connsiteX0" fmla="*/ 0 w 1135066"/>
              <a:gd name="connsiteY0" fmla="*/ 0 h 477997"/>
              <a:gd name="connsiteX1" fmla="*/ 1135066 w 1135066"/>
              <a:gd name="connsiteY1" fmla="*/ 0 h 477997"/>
              <a:gd name="connsiteX2" fmla="*/ 1133370 w 1135066"/>
              <a:gd name="connsiteY2" fmla="*/ 16827 h 477997"/>
              <a:gd name="connsiteX3" fmla="*/ 567533 w 1135066"/>
              <a:gd name="connsiteY3" fmla="*/ 477997 h 477997"/>
              <a:gd name="connsiteX4" fmla="*/ 1696 w 1135066"/>
              <a:gd name="connsiteY4" fmla="*/ 16827 h 47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5066" h="477997">
                <a:moveTo>
                  <a:pt x="0" y="0"/>
                </a:moveTo>
                <a:lnTo>
                  <a:pt x="1135066" y="0"/>
                </a:lnTo>
                <a:lnTo>
                  <a:pt x="1133370" y="16827"/>
                </a:lnTo>
                <a:cubicBezTo>
                  <a:pt x="1079514" y="280016"/>
                  <a:pt x="846644" y="477997"/>
                  <a:pt x="567533" y="477997"/>
                </a:cubicBezTo>
                <a:cubicBezTo>
                  <a:pt x="288422" y="477997"/>
                  <a:pt x="55552" y="280016"/>
                  <a:pt x="1696" y="1682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Arc 11">
            <a:extLst>
              <a:ext uri="{FF2B5EF4-FFF2-40B4-BE49-F238E27FC236}">
                <a16:creationId xmlns="" xmlns:a16="http://schemas.microsoft.com/office/drawing/2014/main" id="{081E4A58-353D-44AE-B2FC-2A74E2E400F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5400000" flipV="1">
            <a:off x="555710" y="2183223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aixaDeTexto 2"/>
          <p:cNvSpPr txBox="1"/>
          <p:nvPr/>
        </p:nvSpPr>
        <p:spPr>
          <a:xfrm>
            <a:off x="1487488" y="2852935"/>
            <a:ext cx="9866312" cy="33240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Instagram: </a:t>
            </a:r>
            <a:r>
              <a:rPr lang="en-US" dirty="0" err="1"/>
              <a:t>francisco.costa.cardiol</a:t>
            </a: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Facebook: Francisco Costa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Site: drfranciscocosta.com.br</a:t>
            </a:r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E-mail: </a:t>
            </a:r>
            <a:r>
              <a:rPr lang="en-US" dirty="0">
                <a:hlinkClick r:id="rId2"/>
              </a:rPr>
              <a:t>fcostahemo@hotmail.com</a:t>
            </a:r>
            <a:r>
              <a:rPr lang="en-US" dirty="0"/>
              <a:t> / </a:t>
            </a:r>
            <a:r>
              <a:rPr lang="en-US" dirty="0">
                <a:hlinkClick r:id="rId3"/>
              </a:rPr>
              <a:t>facosta@cardiol.br</a:t>
            </a:r>
            <a:endParaRPr lang="en-US" dirty="0"/>
          </a:p>
          <a:p>
            <a:pPr indent="-228600" defTabSz="9144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2" name="Retângulo: Cantos Arredondados 1">
            <a:extLst>
              <a:ext uri="{FF2B5EF4-FFF2-40B4-BE49-F238E27FC236}">
                <a16:creationId xmlns="" xmlns:a16="http://schemas.microsoft.com/office/drawing/2014/main" id="{58E4D081-6E00-8450-ED00-9B2678274B08}"/>
              </a:ext>
            </a:extLst>
          </p:cNvPr>
          <p:cNvSpPr/>
          <p:nvPr/>
        </p:nvSpPr>
        <p:spPr>
          <a:xfrm>
            <a:off x="1703512" y="953567"/>
            <a:ext cx="4104456" cy="1008112"/>
          </a:xfrm>
          <a:prstGeom prst="round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Obrigado!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0671A8AE-40A1-4631-A6B8-581AFF06548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Lupa mostrando declínio de desempenho">
            <a:extLst>
              <a:ext uri="{FF2B5EF4-FFF2-40B4-BE49-F238E27FC236}">
                <a16:creationId xmlns="" xmlns:a16="http://schemas.microsoft.com/office/drawing/2014/main" id="{0383C407-0859-7B5A-C886-61A031E2EB8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35000"/>
          </a:blip>
          <a:srcRect r="15627" b="-1"/>
          <a:stretch/>
        </p:blipFill>
        <p:spPr>
          <a:xfrm>
            <a:off x="3523488" y="27394"/>
            <a:ext cx="8668512" cy="685799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AB58EF07-17C2-48CF-ABB0-EEF1F17CB8F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3" y="0"/>
            <a:ext cx="9339206" cy="6858000"/>
          </a:xfrm>
          <a:prstGeom prst="rect">
            <a:avLst/>
          </a:prstGeom>
          <a:gradFill>
            <a:gsLst>
              <a:gs pos="58000">
                <a:schemeClr val="tx1"/>
              </a:gs>
              <a:gs pos="33000">
                <a:schemeClr val="tx1">
                  <a:alpha val="64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95E806F0-DF2B-2AB3-3AD1-1A0AEBCDC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1508829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Prevalência de HAS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AF2F604E-43BE-4DC3-B983-E071523364F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08C9B587-E65E-4B52-B37C-ABEBB6E8792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chemeClr val="tx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Objeto 3">
            <a:hlinkClick r:id="" action="ppaction://ole?verb=0"/>
          </p:cNvPr>
          <p:cNvGraphicFramePr/>
          <p:nvPr>
            <p:extLst>
              <p:ext uri="{D42A27DB-BD31-4B8C-83A1-F6EECF244321}">
                <p14:modId xmlns:p14="http://schemas.microsoft.com/office/powerpoint/2010/main" val="479154998"/>
              </p:ext>
            </p:extLst>
          </p:nvPr>
        </p:nvGraphicFramePr>
        <p:xfrm>
          <a:off x="5846597" y="4139481"/>
          <a:ext cx="1584325" cy="151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8" name="Microsoft ClipArt Gallery" r:id="rId4" imgW="3330575" imgH="3253105" progId="">
                  <p:embed/>
                </p:oleObj>
              </mc:Choice>
              <mc:Fallback>
                <p:oleObj name="Microsoft ClipArt Gallery" r:id="rId4" imgW="3330575" imgH="3253105" progId="">
                  <p:embed/>
                  <p:pic>
                    <p:nvPicPr>
                      <p:cNvPr id="4" name="Objeto 3">
                        <a:hlinkClick r:id="" action="ppaction://ole?verb=0"/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6597" y="4139481"/>
                        <a:ext cx="1584325" cy="151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to 5">
            <a:hlinkClick r:id="" action="ppaction://ole?verb=0"/>
          </p:cNvPr>
          <p:cNvGraphicFramePr/>
          <p:nvPr>
            <p:extLst>
              <p:ext uri="{D42A27DB-BD31-4B8C-83A1-F6EECF244321}">
                <p14:modId xmlns:p14="http://schemas.microsoft.com/office/powerpoint/2010/main" val="3129997545"/>
              </p:ext>
            </p:extLst>
          </p:nvPr>
        </p:nvGraphicFramePr>
        <p:xfrm>
          <a:off x="6835652" y="1661295"/>
          <a:ext cx="3322290" cy="18710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9" name="Microsoft ClipArt Gallery" r:id="rId6" imgW="5378450" imgH="2370455" progId="">
                  <p:embed/>
                </p:oleObj>
              </mc:Choice>
              <mc:Fallback>
                <p:oleObj name="Microsoft ClipArt Gallery" r:id="rId6" imgW="5378450" imgH="2370455" progId="">
                  <p:embed/>
                  <p:pic>
                    <p:nvPicPr>
                      <p:cNvPr id="5" name="Objeto 4">
                        <a:hlinkClick r:id="" action="ppaction://ole?verb=0"/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5652" y="1661295"/>
                        <a:ext cx="3322290" cy="187109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4092198" y="2173479"/>
            <a:ext cx="19979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Mundo: 35 países</a:t>
            </a:r>
          </a:p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Homens: 37,8%</a:t>
            </a:r>
          </a:p>
          <a:p>
            <a:pPr algn="r"/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Mulheres: 32,1%</a:t>
            </a:r>
          </a:p>
        </p:txBody>
      </p:sp>
      <p:sp>
        <p:nvSpPr>
          <p:cNvPr id="8" name="Retângulo 7"/>
          <p:cNvSpPr/>
          <p:nvPr/>
        </p:nvSpPr>
        <p:spPr>
          <a:xfrm>
            <a:off x="672701" y="4167473"/>
            <a:ext cx="4572000" cy="122999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2000" dirty="0">
                <a:solidFill>
                  <a:schemeClr val="bg1"/>
                </a:solidFill>
              </a:rPr>
              <a:t>Brasil: 22 estudos populacionais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		32,5%	</a:t>
            </a:r>
          </a:p>
          <a:p>
            <a:r>
              <a:rPr lang="pt-BR" dirty="0">
                <a:solidFill>
                  <a:schemeClr val="bg1"/>
                </a:solidFill>
              </a:rPr>
              <a:t>22,3% ....................................................	 43,9%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2135560" y="6237312"/>
            <a:ext cx="79928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</p:txBody>
      </p:sp>
      <p:sp>
        <p:nvSpPr>
          <p:cNvPr id="12" name="Elipse 11"/>
          <p:cNvSpPr/>
          <p:nvPr/>
        </p:nvSpPr>
        <p:spPr>
          <a:xfrm>
            <a:off x="261849" y="3742394"/>
            <a:ext cx="5198876" cy="241674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n w="76200">
                <a:solidFill>
                  <a:schemeClr val="tx1"/>
                </a:solidFill>
              </a:ln>
            </a:endParaRPr>
          </a:p>
        </p:txBody>
      </p:sp>
      <p:sp>
        <p:nvSpPr>
          <p:cNvPr id="14" name="Elipse 13"/>
          <p:cNvSpPr/>
          <p:nvPr/>
        </p:nvSpPr>
        <p:spPr>
          <a:xfrm>
            <a:off x="3850768" y="2029465"/>
            <a:ext cx="2743454" cy="129614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ln w="76200">
                <a:solidFill>
                  <a:schemeClr val="tx1"/>
                </a:soli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2689143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7DD8A786-D96E-FA19-5E70-056DA1948E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Epidemiologia da HAS</a:t>
            </a:r>
          </a:p>
        </p:txBody>
      </p:sp>
      <p:graphicFrame>
        <p:nvGraphicFramePr>
          <p:cNvPr id="4" name="Espaço Reservado para Conteúdo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0437873"/>
              </p:ext>
            </p:extLst>
          </p:nvPr>
        </p:nvGraphicFramePr>
        <p:xfrm>
          <a:off x="6384032" y="2182027"/>
          <a:ext cx="5256584" cy="213634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52565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673308">
                <a:tc>
                  <a:txBody>
                    <a:bodyPr/>
                    <a:lstStyle/>
                    <a:p>
                      <a:endParaRPr lang="pt-BR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Cerca de 30% da população geral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73308">
                <a:tc>
                  <a:txBody>
                    <a:bodyPr/>
                    <a:lstStyle/>
                    <a:p>
                      <a:endParaRPr lang="pt-BR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Indivíduos acima de 60 anos: &gt; 60%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673308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Acima de 70 anos: ± 75%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CaixaDeTexto 4"/>
          <p:cNvSpPr txBox="1"/>
          <p:nvPr/>
        </p:nvSpPr>
        <p:spPr>
          <a:xfrm>
            <a:off x="2135560" y="6021289"/>
            <a:ext cx="80648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Arq Bras Cardiol. 2021; 116 (3): 516-658</a:t>
            </a:r>
          </a:p>
          <a:p>
            <a:pPr algn="r"/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3781955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D8203C3F-8042-29D0-37F9-16A6E65518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Hipertensos controlados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="" xmlns:a16="http://schemas.microsoft.com/office/drawing/2014/main" id="{1E0407AC-4BB3-C9BB-80A5-170BBBF6C7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pt-BR" sz="1800">
              <a:solidFill>
                <a:schemeClr val="tx2"/>
              </a:solidFill>
            </a:endParaRPr>
          </a:p>
        </p:txBody>
      </p:sp>
      <p:pic>
        <p:nvPicPr>
          <p:cNvPr id="4" name="Picture 39" descr="https://www.cia.gov/library/publications/the-world-factbook/graphics/flags/large/ca-lgflag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30991" y="764704"/>
            <a:ext cx="1656184" cy="93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41" descr="http://www.jkarmy.com/eng/magento/media/catalog/product/cache/1/image/9df78eab33525d08d6e5fb8d27136e95/u/s/usa-flag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30991" y="2019700"/>
            <a:ext cx="1656184" cy="9052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" descr="http://www.odemocratagb.com/wp-content/uploads/2014/05/uniao-europeia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30992" y="3237864"/>
            <a:ext cx="1656183" cy="983224"/>
          </a:xfrm>
          <a:prstGeom prst="rect">
            <a:avLst/>
          </a:prstGeom>
          <a:noFill/>
        </p:spPr>
      </p:pic>
      <p:pic>
        <p:nvPicPr>
          <p:cNvPr id="7" name="Picture 34" descr="http://penta2.ufrgs.br/edu/webpage/mapa_brasil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30991" y="4522092"/>
            <a:ext cx="1656184" cy="1067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CaixaDeTexto 8"/>
          <p:cNvSpPr txBox="1"/>
          <p:nvPr/>
        </p:nvSpPr>
        <p:spPr>
          <a:xfrm>
            <a:off x="9051271" y="980728"/>
            <a:ext cx="146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Canadá: 66% </a:t>
            </a:r>
          </a:p>
        </p:txBody>
      </p:sp>
      <p:sp>
        <p:nvSpPr>
          <p:cNvPr id="11" name="CaixaDeTexto 10"/>
          <p:cNvSpPr txBox="1"/>
          <p:nvPr/>
        </p:nvSpPr>
        <p:spPr>
          <a:xfrm>
            <a:off x="9051271" y="2204864"/>
            <a:ext cx="18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EUA: 52,5%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9051271" y="3356992"/>
            <a:ext cx="20162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Europa: 12% - 36%</a:t>
            </a:r>
          </a:p>
        </p:txBody>
      </p:sp>
      <p:sp>
        <p:nvSpPr>
          <p:cNvPr id="24" name="CaixaDeTexto 23"/>
          <p:cNvSpPr txBox="1"/>
          <p:nvPr/>
        </p:nvSpPr>
        <p:spPr>
          <a:xfrm>
            <a:off x="9051271" y="4653136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Brasil: </a:t>
            </a:r>
            <a:r>
              <a:rPr lang="pt-BR" b="1" dirty="0" smtClean="0"/>
              <a:t>40% </a:t>
            </a:r>
            <a:r>
              <a:rPr lang="pt-BR" b="1" dirty="0"/>
              <a:t>– </a:t>
            </a:r>
            <a:r>
              <a:rPr lang="pt-BR" b="1" dirty="0" smtClean="0"/>
              <a:t>60%</a:t>
            </a:r>
            <a:endParaRPr lang="pt-BR" b="1" dirty="0"/>
          </a:p>
        </p:txBody>
      </p:sp>
      <p:sp>
        <p:nvSpPr>
          <p:cNvPr id="25" name="CaixaDeTexto 24"/>
          <p:cNvSpPr txBox="1"/>
          <p:nvPr/>
        </p:nvSpPr>
        <p:spPr>
          <a:xfrm>
            <a:off x="1631504" y="6237313"/>
            <a:ext cx="885698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>
                <a:ea typeface="Calibri" panose="020F0502020204030204" pitchFamily="34" charset="0"/>
                <a:cs typeface="Arial" panose="020B0604020202020204" pitchFamily="34" charset="0"/>
              </a:rPr>
              <a:t>SBC. Posicionamento brasileiro sobre HAR, Arq Bras Cardiol, 2020</a:t>
            </a:r>
          </a:p>
          <a:p>
            <a:pPr algn="r"/>
            <a:r>
              <a:rPr lang="en-US" altLang="pt-BR" sz="1100" dirty="0">
                <a:latin typeface="Corbel" panose="020B0503020204020204" pitchFamily="34" charset="0"/>
                <a:cs typeface="Arial" panose="020B0604020202020204" pitchFamily="34" charset="0"/>
              </a:rPr>
              <a:t>Erdine S. J Clin Hypertens, 2010</a:t>
            </a:r>
            <a:endParaRPr lang="pt-BR" altLang="pt-BR" sz="1100" dirty="0">
              <a:latin typeface="Corbel" panose="020B0503020204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159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55EDCA90-4CB6-FA68-F3C2-6DCA6B80D6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pt-BR" sz="4800">
                <a:solidFill>
                  <a:schemeClr val="bg1"/>
                </a:solidFill>
              </a:rPr>
              <a:t>Fatores de risco para HAS</a:t>
            </a:r>
          </a:p>
        </p:txBody>
      </p:sp>
      <p:graphicFrame>
        <p:nvGraphicFramePr>
          <p:cNvPr id="5" name="Espaço Reservado para Conteúdo 4">
            <a:extLst>
              <a:ext uri="{FF2B5EF4-FFF2-40B4-BE49-F238E27FC236}">
                <a16:creationId xmlns="" xmlns:a16="http://schemas.microsoft.com/office/drawing/2014/main" id="{D1255BB6-253B-9D31-9246-1ABF883BC50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03779578"/>
              </p:ext>
            </p:extLst>
          </p:nvPr>
        </p:nvGraphicFramePr>
        <p:xfrm>
          <a:off x="6464300" y="841374"/>
          <a:ext cx="4816276" cy="373975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481627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534250">
                <a:tc>
                  <a:txBody>
                    <a:bodyPr/>
                    <a:lstStyle/>
                    <a:p>
                      <a:r>
                        <a:rPr lang="pt-BR" sz="2400" dirty="0">
                          <a:solidFill>
                            <a:schemeClr val="tx1"/>
                          </a:solidFill>
                        </a:rPr>
                        <a:t>Idade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Gênero e etnia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Sobrepeso e obesidade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Sal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Álcool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Sedentarismo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34250">
                <a:tc>
                  <a:txBody>
                    <a:bodyPr/>
                    <a:lstStyle/>
                    <a:p>
                      <a:r>
                        <a:rPr lang="pt-BR" sz="2400" b="1" dirty="0">
                          <a:solidFill>
                            <a:schemeClr val="tx1"/>
                          </a:solidFill>
                        </a:rPr>
                        <a:t>Genética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3603379" y="6197195"/>
            <a:ext cx="79928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SBC. 7ª Diretriz Brasileira de Hipertensão Arterial. Arq Bras Cardiol. 2016; 107(3): 1-83</a:t>
            </a:r>
          </a:p>
        </p:txBody>
      </p:sp>
    </p:spTree>
    <p:extLst>
      <p:ext uri="{BB962C8B-B14F-4D97-AF65-F5344CB8AC3E}">
        <p14:creationId xmlns:p14="http://schemas.microsoft.com/office/powerpoint/2010/main" val="420915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Color Cover">
            <a:extLst>
              <a:ext uri="{FF2B5EF4-FFF2-40B4-BE49-F238E27FC236}">
                <a16:creationId xmlns="" xmlns:a16="http://schemas.microsoft.com/office/drawing/2014/main" id="{815925C2-A704-4D47-B1C1-3FCA52512EC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="" xmlns:a16="http://schemas.microsoft.com/office/drawing/2014/main" id="{01D4315C-C23C-4FD3-98DF-08C29E2292A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5E6B47BC-43FD-4C91-8BFF-B41B99A8A39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7" name="Color">
              <a:extLst>
                <a:ext uri="{FF2B5EF4-FFF2-40B4-BE49-F238E27FC236}">
                  <a16:creationId xmlns="" xmlns:a16="http://schemas.microsoft.com/office/drawing/2014/main" id="{13038185-AC3C-4595-945F-25311424C5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Color">
              <a:extLst>
                <a:ext uri="{FF2B5EF4-FFF2-40B4-BE49-F238E27FC236}">
                  <a16:creationId xmlns="" xmlns:a16="http://schemas.microsoft.com/office/drawing/2014/main" id="{75D51AA0-C095-4650-A361-B294320BFE4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3F5E015-E085-4624-B431-B4241444868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9" name="Freeform: Shape 18">
              <a:extLst>
                <a:ext uri="{FF2B5EF4-FFF2-40B4-BE49-F238E27FC236}">
                  <a16:creationId xmlns="" xmlns:a16="http://schemas.microsoft.com/office/drawing/2014/main" id="{4DDB60AE-8B9C-4BA0-93DC-F8C9EBF6D8B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1" name="Freeform: Shape 19">
              <a:extLst>
                <a:ext uri="{FF2B5EF4-FFF2-40B4-BE49-F238E27FC236}">
                  <a16:creationId xmlns="" xmlns:a16="http://schemas.microsoft.com/office/drawing/2014/main" id="{9F247760-BE07-41A2-969E-570081E655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Freeform: Shape 20">
              <a:extLst>
                <a:ext uri="{FF2B5EF4-FFF2-40B4-BE49-F238E27FC236}">
                  <a16:creationId xmlns="" xmlns:a16="http://schemas.microsoft.com/office/drawing/2014/main" id="{57A70BD2-76FC-4BDD-9E64-3B93D5EF369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21">
              <a:extLst>
                <a:ext uri="{FF2B5EF4-FFF2-40B4-BE49-F238E27FC236}">
                  <a16:creationId xmlns="" xmlns:a16="http://schemas.microsoft.com/office/drawing/2014/main" id="{AADD9643-5489-42CB-9762-FBAC2AAE9F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2">
              <a:extLst>
                <a:ext uri="{FF2B5EF4-FFF2-40B4-BE49-F238E27FC236}">
                  <a16:creationId xmlns="" xmlns:a16="http://schemas.microsoft.com/office/drawing/2014/main" id="{09A2C16E-2745-4E3D-BECC-D66755221E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3">
              <a:extLst>
                <a:ext uri="{FF2B5EF4-FFF2-40B4-BE49-F238E27FC236}">
                  <a16:creationId xmlns="" xmlns:a16="http://schemas.microsoft.com/office/drawing/2014/main" id="{52E5A063-571D-4461-9869-B3E93F6E69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4">
              <a:extLst>
                <a:ext uri="{FF2B5EF4-FFF2-40B4-BE49-F238E27FC236}">
                  <a16:creationId xmlns="" xmlns:a16="http://schemas.microsoft.com/office/drawing/2014/main" id="{366019AD-E33B-4DBF-BAD3-AE361160316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ítulo 3">
            <a:extLst>
              <a:ext uri="{FF2B5EF4-FFF2-40B4-BE49-F238E27FC236}">
                <a16:creationId xmlns="" xmlns:a16="http://schemas.microsoft.com/office/drawing/2014/main" id="{0A68897A-5187-F1DF-A111-862CDB6517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352" y="841248"/>
            <a:ext cx="5652633" cy="5340097"/>
          </a:xfrm>
        </p:spPr>
        <p:txBody>
          <a:bodyPr anchor="ctr">
            <a:normAutofit/>
          </a:bodyPr>
          <a:lstStyle/>
          <a:p>
            <a:r>
              <a:rPr lang="pt-BR" sz="4800" dirty="0">
                <a:solidFill>
                  <a:schemeClr val="bg1"/>
                </a:solidFill>
              </a:rPr>
              <a:t>Hipertensão arterial e lesão de órgãos-alvo</a:t>
            </a: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56010547"/>
              </p:ext>
            </p:extLst>
          </p:nvPr>
        </p:nvGraphicFramePr>
        <p:xfrm>
          <a:off x="6600056" y="1628800"/>
          <a:ext cx="5112568" cy="259588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38884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22413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Complicação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>
                          <a:solidFill>
                            <a:schemeClr val="tx1"/>
                          </a:solidFill>
                        </a:rPr>
                        <a:t>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AVE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77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75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IAM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69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DAOP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Mortes cerebrovasculares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51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/>
                        <a:t>Mortes cardíacas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/>
                        <a:t>45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2207568" y="6093296"/>
            <a:ext cx="784887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dirty="0"/>
              <a:t>Lim SS, et al, Lancet 2013; 381(9867): 628</a:t>
            </a:r>
          </a:p>
        </p:txBody>
      </p:sp>
    </p:spTree>
    <p:extLst>
      <p:ext uri="{BB962C8B-B14F-4D97-AF65-F5344CB8AC3E}">
        <p14:creationId xmlns:p14="http://schemas.microsoft.com/office/powerpoint/2010/main" val="4101444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Tema do Office 2013 - 2022">
  <a:themeElements>
    <a:clrScheme name="Tema do Office 2013 - 20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o Office 2013 - 2022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 2013 - 2022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10534</TotalTime>
  <Words>2079</Words>
  <Application>Microsoft Office PowerPoint</Application>
  <PresentationFormat>Personalizar</PresentationFormat>
  <Paragraphs>408</Paragraphs>
  <Slides>48</Slides>
  <Notes>0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Servidores OLE incorporados</vt:lpstr>
      </vt:variant>
      <vt:variant>
        <vt:i4>1</vt:i4>
      </vt:variant>
      <vt:variant>
        <vt:lpstr>Títulos de slides</vt:lpstr>
      </vt:variant>
      <vt:variant>
        <vt:i4>48</vt:i4>
      </vt:variant>
    </vt:vector>
  </HeadingPairs>
  <TitlesOfParts>
    <vt:vector size="50" baseType="lpstr">
      <vt:lpstr>Tema do Office 2013 - 2022</vt:lpstr>
      <vt:lpstr>Microsoft ClipArt Gallery</vt:lpstr>
      <vt:lpstr>Hipertensão arterial sistêmica </vt:lpstr>
      <vt:lpstr>Conflito de interesses</vt:lpstr>
      <vt:lpstr>O que é hipertensão arterial?</vt:lpstr>
      <vt:lpstr>Tradução</vt:lpstr>
      <vt:lpstr>Prevalência de HAS</vt:lpstr>
      <vt:lpstr>Epidemiologia da HAS</vt:lpstr>
      <vt:lpstr>Hipertensos controlados</vt:lpstr>
      <vt:lpstr>Fatores de risco para HAS</vt:lpstr>
      <vt:lpstr>Hipertensão arterial e lesão de órgãos-alvo</vt:lpstr>
      <vt:lpstr>Diagnóstico da HAS - Aferição correta</vt:lpstr>
      <vt:lpstr>Diagnóstico da HAS</vt:lpstr>
      <vt:lpstr>Diagnósticos possíveis de HAS</vt:lpstr>
      <vt:lpstr>Classificação da PA – Medida casual</vt:lpstr>
      <vt:lpstr>HAS – História clínica</vt:lpstr>
      <vt:lpstr>HAS – Exames de rotina</vt:lpstr>
      <vt:lpstr>HAS Estratificação de risco</vt:lpstr>
      <vt:lpstr>HAS – Avaliação de risco adicional</vt:lpstr>
      <vt:lpstr>Apresentação do PowerPoint</vt:lpstr>
      <vt:lpstr>HAS – Tratamento não farmacológico</vt:lpstr>
      <vt:lpstr>HAS – Tratamento não farmacológico</vt:lpstr>
      <vt:lpstr>HAS – Tratamento medicamentoso</vt:lpstr>
      <vt:lpstr>HAS – Impacto do tratamento farmacológico</vt:lpstr>
      <vt:lpstr>Tratamento medicamentoso  Princípios gerais</vt:lpstr>
      <vt:lpstr>Anti-hipertensivos disponíveis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Anti-hipertensivos</vt:lpstr>
      <vt:lpstr>HAS  Particularidades das associações</vt:lpstr>
      <vt:lpstr>Combinações preferenciais de fármacos </vt:lpstr>
      <vt:lpstr>HAS  Fluxograma de tratamento</vt:lpstr>
      <vt:lpstr>HAS  Condições clínicas associadas</vt:lpstr>
      <vt:lpstr>HAS em situações especiais</vt:lpstr>
      <vt:lpstr>Possíveis prescrições</vt:lpstr>
      <vt:lpstr>Homem, negro, 45 anos, baixo risco CV, PA = 150/90 mmHg</vt:lpstr>
      <vt:lpstr>Jovem, branca, 22 anos, ansiosa, queixando-se de palpitações frequentes, ECG: taquicardia sinusal, ESSV, FC = 110 bpm, PA = 145/95 mmHg </vt:lpstr>
      <vt:lpstr>Mulher, 35 anos, baixo risco CV, PA = 130/80 mmHg, usando anticoncepcional oral e losartana, 50 mg/dia para controle da HAS  </vt:lpstr>
      <vt:lpstr>Homem, 65 anos, negro, com HAS + DM + DLP + obesidade, PA = 200/120 mmHg </vt:lpstr>
      <vt:lpstr>Homem, diabético, 55 anos, alto risco CV, PA = 170/110 mmHg, DRC, RFG = 20 ml/min; K = 4,7 mEq/l </vt:lpstr>
      <vt:lpstr>Mulher, branca, 55 anos, menopausa há 5 anos, diabética, obesa grau 2, função renal preservada, PA = 160/100 mmHg </vt:lpstr>
      <vt:lpstr>Conclusões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Francisco de Assis</dc:creator>
  <cp:lastModifiedBy>Francisco de Assis</cp:lastModifiedBy>
  <cp:revision>198</cp:revision>
  <dcterms:created xsi:type="dcterms:W3CDTF">2018-09-25T23:26:00Z</dcterms:created>
  <dcterms:modified xsi:type="dcterms:W3CDTF">2025-04-06T20:49:35Z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825BA1047CAC4B2788DB27B21E0B11C3_13</vt:lpwstr>
  </property>
  <property fmtid="{D5CDD505-2E9C-101B-9397-08002B2CF9AE}" pid="3" name="KSOProductBuildVer">
    <vt:lpwstr>1046-12.2.0.16909</vt:lpwstr>
  </property>
</Properties>
</file>