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3"/>
  </p:notesMasterIdLst>
  <p:handoutMasterIdLst>
    <p:handoutMasterId r:id="rId44"/>
  </p:handoutMasterIdLst>
  <p:sldIdLst>
    <p:sldId id="357" r:id="rId2"/>
    <p:sldId id="367" r:id="rId3"/>
    <p:sldId id="369" r:id="rId4"/>
    <p:sldId id="370" r:id="rId5"/>
    <p:sldId id="366" r:id="rId6"/>
    <p:sldId id="293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302" r:id="rId15"/>
    <p:sldId id="303" r:id="rId16"/>
    <p:sldId id="304" r:id="rId17"/>
    <p:sldId id="305" r:id="rId18"/>
    <p:sldId id="306" r:id="rId19"/>
    <p:sldId id="307" r:id="rId20"/>
    <p:sldId id="308" r:id="rId21"/>
    <p:sldId id="309" r:id="rId22"/>
    <p:sldId id="310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19" r:id="rId31"/>
    <p:sldId id="320" r:id="rId32"/>
    <p:sldId id="331" r:id="rId33"/>
    <p:sldId id="332" r:id="rId34"/>
    <p:sldId id="333" r:id="rId35"/>
    <p:sldId id="334" r:id="rId36"/>
    <p:sldId id="335" r:id="rId37"/>
    <p:sldId id="363" r:id="rId38"/>
    <p:sldId id="354" r:id="rId39"/>
    <p:sldId id="355" r:id="rId40"/>
    <p:sldId id="356" r:id="rId41"/>
    <p:sldId id="361" r:id="rId42"/>
  </p:sldIdLst>
  <p:sldSz cx="12192000" cy="6858000"/>
  <p:notesSz cx="9982200" cy="6794500"/>
  <p:embeddedFontLst>
    <p:embeddedFont>
      <p:font typeface="Montserrat" panose="00000500000000000000" pitchFamily="2" charset="0"/>
      <p:regular r:id="rId45"/>
      <p:bold r:id="rId46"/>
      <p:italic r:id="rId47"/>
      <p:boldItalic r:id="rId48"/>
    </p:embeddedFont>
    <p:embeddedFont>
      <p:font typeface="Roboto" panose="02000000000000000000" pitchFamily="2" charset="0"/>
      <p:regular r:id="rId49"/>
      <p:bold r:id="rId50"/>
      <p:italic r:id="rId51"/>
      <p:boldItalic r:id="rId52"/>
    </p:embeddedFont>
    <p:embeddedFont>
      <p:font typeface="Trebuchet MS" panose="020B0603020202020204" pitchFamily="34" charset="0"/>
      <p:regular r:id="rId53"/>
      <p:bold r:id="rId54"/>
      <p:italic r:id="rId55"/>
      <p:boldItalic r:id="rId56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ção Padrão" id="{081B4752-1292-4318-9FCE-58520116D13C}">
          <p14:sldIdLst>
            <p14:sldId id="357"/>
            <p14:sldId id="367"/>
            <p14:sldId id="369"/>
            <p14:sldId id="370"/>
            <p14:sldId id="366"/>
            <p14:sldId id="293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3"/>
            <p14:sldId id="314"/>
            <p14:sldId id="315"/>
            <p14:sldId id="316"/>
            <p14:sldId id="317"/>
            <p14:sldId id="318"/>
            <p14:sldId id="319"/>
            <p14:sldId id="320"/>
            <p14:sldId id="331"/>
            <p14:sldId id="332"/>
            <p14:sldId id="333"/>
            <p14:sldId id="334"/>
            <p14:sldId id="335"/>
            <p14:sldId id="363"/>
            <p14:sldId id="354"/>
            <p14:sldId id="355"/>
            <p14:sldId id="356"/>
            <p14:sldId id="361"/>
          </p14:sldIdLst>
        </p14:section>
        <p14:section name="Seção sem Título" id="{92FE0699-881A-48D0-8E8E-44E02F50048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sé Karlisson Valeriano" initials="JKV" lastIdx="4" clrIdx="0">
    <p:extLst>
      <p:ext uri="{19B8F6BF-5375-455C-9EA6-DF929625EA0E}">
        <p15:presenceInfo xmlns:p15="http://schemas.microsoft.com/office/powerpoint/2012/main" userId="e37ee12d64ef6e8f" providerId="Windows Live"/>
      </p:ext>
    </p:extLst>
  </p:cmAuthor>
  <p:cmAuthor id="2" name="José Karlisson" initials="JK" lastIdx="1" clrIdx="1">
    <p:extLst>
      <p:ext uri="{19B8F6BF-5375-455C-9EA6-DF929625EA0E}">
        <p15:presenceInfo xmlns:p15="http://schemas.microsoft.com/office/powerpoint/2012/main" userId="José Karlis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CF00"/>
    <a:srgbClr val="183EFF"/>
    <a:srgbClr val="FF5500"/>
    <a:srgbClr val="FFD622"/>
    <a:srgbClr val="783C00"/>
    <a:srgbClr val="E5231F"/>
    <a:srgbClr val="3C3C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2" autoAdjust="0"/>
    <p:restoredTop sz="94291" autoAdjust="0"/>
  </p:normalViewPr>
  <p:slideViewPr>
    <p:cSldViewPr snapToGrid="0">
      <p:cViewPr varScale="1">
        <p:scale>
          <a:sx n="68" d="100"/>
          <a:sy n="68" d="100"/>
        </p:scale>
        <p:origin x="10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commentAuthors" Target="commentAuthor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52" Type="http://schemas.openxmlformats.org/officeDocument/2006/relationships/font" Target="fonts/font8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8-21T21:59:42.763" idx="2">
    <p:pos x="2982" y="132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8F9845-C187-46D1-BB98-53BDA910FA5D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B60D1-FEB8-411E-B1C2-9CBDEBA745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51571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54270" y="0"/>
            <a:ext cx="4325620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EFE87-ED4C-4DCF-B076-8DBC51C08213}" type="datetimeFigureOut">
              <a:rPr lang="pt-BR" smtClean="0"/>
              <a:t>09/04/2025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4920B-BB4A-4432-A7FA-14A657F03B1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36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>
          <a:extLst>
            <a:ext uri="{FF2B5EF4-FFF2-40B4-BE49-F238E27FC236}">
              <a16:creationId xmlns:a16="http://schemas.microsoft.com/office/drawing/2014/main" id="{EA78FAB9-D8DA-74F8-58A5-8CF97AB8A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:notes">
            <a:extLst>
              <a:ext uri="{FF2B5EF4-FFF2-40B4-BE49-F238E27FC236}">
                <a16:creationId xmlns:a16="http://schemas.microsoft.com/office/drawing/2014/main" id="{8ED5F356-3DF5-146F-1DCD-1BC98B50BC0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3" name="Google Shape;83;p3:notes">
            <a:extLst>
              <a:ext uri="{FF2B5EF4-FFF2-40B4-BE49-F238E27FC236}">
                <a16:creationId xmlns:a16="http://schemas.microsoft.com/office/drawing/2014/main" id="{07A1DA11-61A3-FB98-74E4-8DE630067C4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383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10326498bd5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8" name="Google Shape;188;g10326498bd5_0_15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9" name="Google Shape;189;g10326498bd5_0_151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8469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326498bd5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7" name="Google Shape;197;g10326498bd5_0_16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legenda</a:t>
            </a:r>
            <a:endParaRPr/>
          </a:p>
        </p:txBody>
      </p:sp>
      <p:sp>
        <p:nvSpPr>
          <p:cNvPr id="198" name="Google Shape;198;g10326498bd5_0_169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2928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6" name="Google Shape;206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771075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3" name="Google Shape;213;p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4" name="Google Shape;214;p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0016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326498bd5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g10326498bd5_0_17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3" name="Google Shape;223;g10326498bd5_0_17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02666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054164a02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g1054164a026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g1054164a026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43541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2" name="Google Shape;24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837609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0720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103c9d9d308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103c9d9d308_0_3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Acrescentar eletroneuro</a:t>
            </a:r>
            <a:endParaRPr/>
          </a:p>
        </p:txBody>
      </p:sp>
      <p:sp>
        <p:nvSpPr>
          <p:cNvPr id="260" name="Google Shape;260;g103c9d9d308_0_3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34977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0326498bd5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7" name="Google Shape;277;g10326498bd5_0_2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8" name="Google Shape;278;g10326498bd5_0_2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72582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6970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326498b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6" name="Google Shape;286;g10326498bd5_0_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7" name="Google Shape;287;g10326498bd5_0_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23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326498bd5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g10326498bd5_0_1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7" name="Google Shape;297;g10326498bd5_0_1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418780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10326498bd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6" name="Google Shape;306;g10326498bd5_0_2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7" name="Google Shape;307;g10326498bd5_0_27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07704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6" name="Google Shape;316;p4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Corrigir slide</a:t>
            </a:r>
            <a:endParaRPr/>
          </a:p>
        </p:txBody>
      </p:sp>
      <p:sp>
        <p:nvSpPr>
          <p:cNvPr id="317" name="Google Shape;317;p48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1090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4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8" name="Google Shape;328;p49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70844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0326498bd5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10326498bd5_0_5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10326498bd5_0_59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3339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10326498bd5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g10326498bd5_0_7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10326498bd5_0_7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0032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326498bd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0" name="Google Shape;360;g10326498bd5_0_8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1" name="Google Shape;361;g10326498bd5_0_87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868962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g1054164a4d9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6" name="Google Shape;496;g1054164a4d9_0_9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7" name="Google Shape;497;g1054164a4d9_0_9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8685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3" name="Google Shape;503;p1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4" name="Google Shape;504;p17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632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03c9d9d308_0_1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g103c9d9d308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969828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4" name="Google Shape;51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40195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1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2" name="Google Shape;52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3104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2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32" name="Google Shape;532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87086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0326498bd5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10326498bd5_0_11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7" name="Google Shape;127;g10326498bd5_0_118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5792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10326498bd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g10326498bd5_0_12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Locar a legenda da FC</a:t>
            </a:r>
            <a:endParaRPr/>
          </a:p>
        </p:txBody>
      </p:sp>
      <p:sp>
        <p:nvSpPr>
          <p:cNvPr id="142" name="Google Shape;142;g10326498bd5_0_128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456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88503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0" name="Google Shape;160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8703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326498bd5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g10326498bd5_0_14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Rever esbranquiçada</a:t>
            </a:r>
            <a:endParaRPr/>
          </a:p>
        </p:txBody>
      </p:sp>
      <p:sp>
        <p:nvSpPr>
          <p:cNvPr id="168" name="Google Shape;168;g10326498bd5_0_14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15532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0326498bd5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g10326498bd5_0_16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/>
              <a:t>Legenda </a:t>
            </a:r>
            <a:endParaRPr/>
          </a:p>
        </p:txBody>
      </p:sp>
      <p:sp>
        <p:nvSpPr>
          <p:cNvPr id="179" name="Google Shape;179;g10326498bd5_0_162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4775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103017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000124" y="2457451"/>
            <a:ext cx="3886200" cy="112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000124" y="3857625"/>
            <a:ext cx="3886200" cy="13074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5723336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072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8626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23224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63475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971550"/>
            <a:ext cx="12192000" cy="46005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3567113" y="5667840"/>
            <a:ext cx="5057775" cy="62910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553624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38423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5005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gráfico de progres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877460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30%</a:t>
            </a:r>
          </a:p>
        </p:txBody>
      </p:sp>
      <p:sp>
        <p:nvSpPr>
          <p:cNvPr id="32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7947425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8634261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90%</a:t>
            </a:r>
          </a:p>
        </p:txBody>
      </p:sp>
      <p:sp>
        <p:nvSpPr>
          <p:cNvPr id="36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4565888" y="2803499"/>
            <a:ext cx="2871786" cy="28067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9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252724" y="4205902"/>
            <a:ext cx="1498115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60%</a:t>
            </a:r>
          </a:p>
        </p:txBody>
      </p:sp>
      <p:sp>
        <p:nvSpPr>
          <p:cNvPr id="40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2619375" y="5222209"/>
            <a:ext cx="6857999" cy="71278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834184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âmina 1/2 imagem">
  <p:cSld name="1_Lâmina 1/2 imagem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27" name="Google Shape;27;p13"/>
          <p:cNvSpPr txBox="1">
            <a:spLocks noGrp="1"/>
          </p:cNvSpPr>
          <p:nvPr>
            <p:ph type="body" idx="3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42419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76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ço Reservado para Imagem 1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tx1">
                    <a:lumMod val="95000"/>
                    <a:lumOff val="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cxnSp>
        <p:nvCxnSpPr>
          <p:cNvPr id="7" name="Conector reto 6"/>
          <p:cNvCxnSpPr>
            <a:stCxn id="9" idx="1"/>
          </p:cNvCxnSpPr>
          <p:nvPr userDrawn="1"/>
        </p:nvCxnSpPr>
        <p:spPr>
          <a:xfrm flipH="1">
            <a:off x="1276350" y="5486400"/>
            <a:ext cx="504825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 userDrawn="1"/>
        </p:nvCxnSpPr>
        <p:spPr>
          <a:xfrm>
            <a:off x="1276350" y="5991225"/>
            <a:ext cx="9639301" cy="0"/>
          </a:xfrm>
          <a:prstGeom prst="line">
            <a:avLst/>
          </a:prstGeom>
          <a:ln cap="rnd">
            <a:solidFill>
              <a:srgbClr val="03C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190760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31D22C0-78F3-7F3E-E486-68D681C9F7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1244758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spa com imagem">
  <p:cSld name="1_Lâmina aspa com imagem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30" name="Google Shape;30;p15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1" name="Google Shape;31;p15"/>
          <p:cNvSpPr txBox="1">
            <a:spLocks noGrp="1"/>
          </p:cNvSpPr>
          <p:nvPr>
            <p:ph type="body" idx="2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263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4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9576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9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6000" b="0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39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39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39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39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8888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5609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Em Branco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2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42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42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59943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2193727" y="178594"/>
            <a:ext cx="7804547" cy="151804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2193727" y="1821656"/>
            <a:ext cx="7804547" cy="4420196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977052" y="6536531"/>
            <a:ext cx="233135" cy="23883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1128584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de Abertu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8541560-C1DA-B090-79D4-D29BAABC60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EAA027-B7AC-E312-3D74-EFF272CDBD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0875" y="2324784"/>
            <a:ext cx="7110249" cy="1543023"/>
          </a:xfrm>
          <a:prstGeom prst="rect">
            <a:avLst/>
          </a:prstGeom>
        </p:spPr>
        <p:txBody>
          <a:bodyPr/>
          <a:lstStyle>
            <a:lvl1pPr algn="ctr">
              <a:defRPr lang="pt-BR" sz="5400" b="1" kern="1200" dirty="0">
                <a:solidFill>
                  <a:srgbClr val="183EFF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259374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1136B438-876F-4751-7E8C-E90A1F6FF9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D3DD27C-1B6D-E72C-E6D4-588D161670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494993" y="1847419"/>
            <a:ext cx="8344764" cy="2620238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l">
              <a:defRPr sz="6000" b="1" spc="0" baseline="0">
                <a:solidFill>
                  <a:srgbClr val="03CF00"/>
                </a:solidFill>
              </a:defRPr>
            </a:lvl1pPr>
          </a:lstStyle>
          <a:p>
            <a:r>
              <a:rPr lang="pt-BR" dirty="0"/>
              <a:t>Título Principal da Apresentação</a:t>
            </a:r>
          </a:p>
        </p:txBody>
      </p:sp>
    </p:spTree>
    <p:extLst>
      <p:ext uri="{BB962C8B-B14F-4D97-AF65-F5344CB8AC3E}">
        <p14:creationId xmlns:p14="http://schemas.microsoft.com/office/powerpoint/2010/main" val="3236795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5897703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1579668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aspa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276350" y="5286375"/>
            <a:ext cx="9639301" cy="400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Pessoa</a:t>
            </a:r>
          </a:p>
        </p:txBody>
      </p:sp>
      <p:sp>
        <p:nvSpPr>
          <p:cNvPr id="12" name="CaixaDeTexto 11"/>
          <p:cNvSpPr txBox="1"/>
          <p:nvPr userDrawn="1"/>
        </p:nvSpPr>
        <p:spPr>
          <a:xfrm>
            <a:off x="552450" y="295275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rgbClr val="183EFF"/>
                </a:solidFill>
              </a:rPr>
              <a:t>“</a:t>
            </a:r>
          </a:p>
        </p:txBody>
      </p:sp>
      <p:sp>
        <p:nvSpPr>
          <p:cNvPr id="17" name="CaixaDeTexto 16"/>
          <p:cNvSpPr txBox="1"/>
          <p:nvPr userDrawn="1"/>
        </p:nvSpPr>
        <p:spPr>
          <a:xfrm rot="10800000">
            <a:off x="10591801" y="3201472"/>
            <a:ext cx="104868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19468212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2188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fotos com texto de apo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08042F7E-415C-1C9E-840D-52A0033B7EA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1F607B2-00A9-937D-8269-29A3E21E02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843088" y="928688"/>
            <a:ext cx="2100262" cy="49697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8"/>
          </p:nvPr>
        </p:nvSpPr>
        <p:spPr>
          <a:xfrm>
            <a:off x="814387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8" name="Espaço Reservado para Imagem 2"/>
          <p:cNvSpPr>
            <a:spLocks noGrp="1"/>
          </p:cNvSpPr>
          <p:nvPr>
            <p:ph type="pic" sz="quarter" idx="19"/>
          </p:nvPr>
        </p:nvSpPr>
        <p:spPr>
          <a:xfrm>
            <a:off x="4391025" y="0"/>
            <a:ext cx="375285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3937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ações se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2E83493-C7F4-C7B2-D2BD-755425FFEBF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C1CA0A4-F05B-5773-BC79-24B6F476CF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957388" y="1085850"/>
            <a:ext cx="3143250" cy="48126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7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5723336" y="108585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8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5723336" y="161280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5723336" y="484765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5723336" y="5374609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723336" y="3593720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723336" y="4120675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25" hasCustomPrompt="1"/>
          </p:nvPr>
        </p:nvSpPr>
        <p:spPr>
          <a:xfrm>
            <a:off x="5723336" y="2339785"/>
            <a:ext cx="5095875" cy="32385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6" hasCustomPrompt="1"/>
          </p:nvPr>
        </p:nvSpPr>
        <p:spPr>
          <a:xfrm>
            <a:off x="5723336" y="2866740"/>
            <a:ext cx="5095875" cy="52387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42080478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16264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açõe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7991475" y="1085850"/>
            <a:ext cx="2827736" cy="4419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7" name="Espaço Reservado para Imagem 2"/>
          <p:cNvSpPr>
            <a:spLocks noGrp="1"/>
          </p:cNvSpPr>
          <p:nvPr>
            <p:ph type="pic" sz="quarter" idx="16"/>
          </p:nvPr>
        </p:nvSpPr>
        <p:spPr>
          <a:xfrm>
            <a:off x="127635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1360706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1360706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3500438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7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3500438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23" hasCustomPrompt="1"/>
          </p:nvPr>
        </p:nvSpPr>
        <p:spPr>
          <a:xfrm>
            <a:off x="5638800" y="4466196"/>
            <a:ext cx="1857375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9" name="Espaço Reservado para Texto 3"/>
          <p:cNvSpPr>
            <a:spLocks noGrp="1"/>
          </p:cNvSpPr>
          <p:nvPr>
            <p:ph type="body" sz="quarter" idx="24" hasCustomPrompt="1"/>
          </p:nvPr>
        </p:nvSpPr>
        <p:spPr>
          <a:xfrm>
            <a:off x="5638800" y="5256771"/>
            <a:ext cx="1857375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2" name="Espaço Reservado para Imagem 2"/>
          <p:cNvSpPr>
            <a:spLocks noGrp="1"/>
          </p:cNvSpPr>
          <p:nvPr>
            <p:ph type="pic" sz="quarter" idx="25"/>
          </p:nvPr>
        </p:nvSpPr>
        <p:spPr>
          <a:xfrm>
            <a:off x="3381375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23" name="Espaço Reservado para Imagem 2"/>
          <p:cNvSpPr>
            <a:spLocks noGrp="1"/>
          </p:cNvSpPr>
          <p:nvPr>
            <p:ph type="pic" sz="quarter" idx="26"/>
          </p:nvPr>
        </p:nvSpPr>
        <p:spPr>
          <a:xfrm>
            <a:off x="5486400" y="0"/>
            <a:ext cx="2105025" cy="4191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0488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tópicos com ícones à dire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5" y="797453"/>
            <a:ext cx="8715376" cy="69797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5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5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1190625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1190625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0" name="Espaço Reservado para Texto 3"/>
          <p:cNvSpPr>
            <a:spLocks noGrp="1"/>
          </p:cNvSpPr>
          <p:nvPr>
            <p:ph type="body" sz="quarter" idx="19" hasCustomPrompt="1"/>
          </p:nvPr>
        </p:nvSpPr>
        <p:spPr>
          <a:xfrm>
            <a:off x="6019801" y="265302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1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019801" y="324849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23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019801" y="4462771"/>
            <a:ext cx="3886200" cy="41402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24" name="Espaço Reservado para Texto 3"/>
          <p:cNvSpPr>
            <a:spLocks noGrp="1"/>
          </p:cNvSpPr>
          <p:nvPr>
            <p:ph type="body" sz="quarter" idx="22" hasCustomPrompt="1"/>
          </p:nvPr>
        </p:nvSpPr>
        <p:spPr>
          <a:xfrm>
            <a:off x="6019801" y="5058240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2610632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tópicos com ícon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640822"/>
          </a:xfrm>
          <a:prstGeom prst="rect">
            <a:avLst/>
          </a:prstGeom>
        </p:spPr>
        <p:txBody>
          <a:bodyPr wrap="square" anchor="t" anchorCtr="0">
            <a:normAutofit/>
          </a:bodyPr>
          <a:lstStyle>
            <a:lvl1pPr algn="l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654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654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88660" y="3767446"/>
            <a:ext cx="3238501" cy="38545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8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88659" y="4291320"/>
            <a:ext cx="3238501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8009306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Fina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5196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91392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1/4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44271" y="394971"/>
            <a:ext cx="8548369" cy="13693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44271" y="5330476"/>
            <a:ext cx="6099809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3E2E41F-A220-420D-8F86-395E5FDF23A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44272" y="2078959"/>
            <a:ext cx="8549004" cy="2936875"/>
          </a:xfrm>
          <a:prstGeom prst="rect">
            <a:avLst/>
          </a:prstGeom>
        </p:spPr>
        <p:txBody>
          <a:bodyPr/>
          <a:lstStyle>
            <a:lvl1pPr marL="2286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1pPr>
            <a:lvl2pPr marL="6858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2pPr>
            <a:lvl3pPr marL="11430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3pPr>
            <a:lvl4pPr marL="16002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4pPr>
            <a:lvl5pPr marL="2057400" indent="-228600">
              <a:buClr>
                <a:srgbClr val="03CF00"/>
              </a:buClr>
              <a:buFont typeface="Courier New" panose="02070309020205020404" pitchFamily="49" charset="0"/>
              <a:buChar char="o"/>
              <a:defRPr/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2590179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DCC7624-8FD6-2D50-7C98-A23CCFB6C8D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25975" y="1085850"/>
            <a:ext cx="5359078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562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foto com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rgbClr val="183EFF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0" y="1924050"/>
            <a:ext cx="6096000" cy="3648076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3910474"/>
            <a:ext cx="3886200" cy="16616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594031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íco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767446"/>
            <a:ext cx="3886200" cy="6572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4558021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2" name="Espaço Reservado para Texto 3"/>
          <p:cNvSpPr>
            <a:spLocks noGrp="1"/>
          </p:cNvSpPr>
          <p:nvPr>
            <p:ph type="body" sz="quarter" idx="17" hasCustomPrompt="1"/>
          </p:nvPr>
        </p:nvSpPr>
        <p:spPr>
          <a:xfrm>
            <a:off x="6933011" y="3767446"/>
            <a:ext cx="3886200" cy="6667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3" name="Espaço Reservado para Texto 3"/>
          <p:cNvSpPr>
            <a:spLocks noGrp="1"/>
          </p:cNvSpPr>
          <p:nvPr>
            <p:ph type="body" sz="quarter" idx="18" hasCustomPrompt="1"/>
          </p:nvPr>
        </p:nvSpPr>
        <p:spPr>
          <a:xfrm>
            <a:off x="6933011" y="4558020"/>
            <a:ext cx="3886200" cy="89535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79262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âmina tópicos com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190624" y="1092728"/>
            <a:ext cx="9628587" cy="964672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defRPr sz="4400" b="1" spc="0" baseline="0">
                <a:solidFill>
                  <a:srgbClr val="183EFF"/>
                </a:solidFill>
              </a:defRPr>
            </a:lvl1pPr>
          </a:lstStyle>
          <a:p>
            <a:r>
              <a:rPr lang="pt-BR" dirty="0"/>
              <a:t>Título</a:t>
            </a:r>
          </a:p>
        </p:txBody>
      </p:sp>
      <p:sp>
        <p:nvSpPr>
          <p:cNvPr id="10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190624" y="3143556"/>
            <a:ext cx="3886200" cy="4137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1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190624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4" name="Espaço Reservado para Imagem 3"/>
          <p:cNvSpPr>
            <a:spLocks noGrp="1"/>
          </p:cNvSpPr>
          <p:nvPr>
            <p:ph type="pic" sz="quarter" idx="19"/>
          </p:nvPr>
        </p:nvSpPr>
        <p:spPr>
          <a:xfrm>
            <a:off x="1190624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20" hasCustomPrompt="1"/>
          </p:nvPr>
        </p:nvSpPr>
        <p:spPr>
          <a:xfrm>
            <a:off x="6933010" y="3143556"/>
            <a:ext cx="3886200" cy="41464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 dirty="0"/>
              <a:t>Título</a:t>
            </a:r>
          </a:p>
        </p:txBody>
      </p:sp>
      <p:sp>
        <p:nvSpPr>
          <p:cNvPr id="15" name="Espaço Reservado para Texto 3"/>
          <p:cNvSpPr>
            <a:spLocks noGrp="1"/>
          </p:cNvSpPr>
          <p:nvPr>
            <p:ph type="body" sz="quarter" idx="21" hasCustomPrompt="1"/>
          </p:nvPr>
        </p:nvSpPr>
        <p:spPr>
          <a:xfrm>
            <a:off x="6933010" y="5215246"/>
            <a:ext cx="3886200" cy="8953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 de apoio</a:t>
            </a:r>
          </a:p>
        </p:txBody>
      </p:sp>
      <p:sp>
        <p:nvSpPr>
          <p:cNvPr id="16" name="Espaço Reservado para Imagem 3"/>
          <p:cNvSpPr>
            <a:spLocks noGrp="1"/>
          </p:cNvSpPr>
          <p:nvPr>
            <p:ph type="pic" sz="quarter" idx="22"/>
          </p:nvPr>
        </p:nvSpPr>
        <p:spPr>
          <a:xfrm>
            <a:off x="6933010" y="3767138"/>
            <a:ext cx="3886201" cy="123825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91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>
            <a:extLst>
              <a:ext uri="{FF2B5EF4-FFF2-40B4-BE49-F238E27FC236}">
                <a16:creationId xmlns:a16="http://schemas.microsoft.com/office/drawing/2014/main" id="{D042BC1F-CB3C-CC65-4A71-CE0130D46AA5}"/>
              </a:ext>
            </a:extLst>
          </p:cNvPr>
          <p:cNvSpPr/>
          <p:nvPr userDrawn="1"/>
        </p:nvSpPr>
        <p:spPr>
          <a:xfrm>
            <a:off x="1728788" y="0"/>
            <a:ext cx="10463212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3851CBDE-93DB-CD9F-EE75-A4C07C9679E6}"/>
              </a:ext>
            </a:extLst>
          </p:cNvPr>
          <p:cNvPicPr>
            <a:picLocks noChangeAspect="1"/>
          </p:cNvPicPr>
          <p:nvPr userDrawn="1"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AC3555A-6B36-11F3-774F-D6A303961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8749B18A-0E23-44DA-1802-4304D5D66306}"/>
              </a:ext>
            </a:extLst>
          </p:cNvPr>
          <p:cNvPicPr>
            <a:picLocks noChangeAspect="1"/>
          </p:cNvPicPr>
          <p:nvPr userDrawn="1"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02" y="6016675"/>
            <a:ext cx="3335498" cy="60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231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86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7" r:id="rId17"/>
    <p:sldLayoutId id="2147483698" r:id="rId18"/>
    <p:sldLayoutId id="2147483699" r:id="rId19"/>
    <p:sldLayoutId id="2147483695" r:id="rId20"/>
    <p:sldLayoutId id="2147483700" r:id="rId21"/>
    <p:sldLayoutId id="2147483701" r:id="rId22"/>
    <p:sldLayoutId id="2147483702" r:id="rId23"/>
    <p:sldLayoutId id="2147483704" r:id="rId24"/>
    <p:sldLayoutId id="2147483705" r:id="rId25"/>
    <p:sldLayoutId id="2147483718" r:id="rId26"/>
    <p:sldLayoutId id="2147483721" r:id="rId27"/>
    <p:sldLayoutId id="2147483723" r:id="rId28"/>
    <p:sldLayoutId id="2147483724" r:id="rId29"/>
    <p:sldLayoutId id="2147483725" r:id="rId30"/>
    <p:sldLayoutId id="2147483726" r:id="rId31"/>
    <p:sldLayoutId id="2147483727" r:id="rId32"/>
    <p:sldLayoutId id="2147483728" r:id="rId33"/>
    <p:sldLayoutId id="2147483729" r:id="rId34"/>
    <p:sldLayoutId id="2147483730" r:id="rId35"/>
    <p:sldLayoutId id="2147483731" r:id="rId36"/>
    <p:sldLayoutId id="2147483732" r:id="rId3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83EF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237B37A8-B2BD-22C0-E462-49F22A0221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2EA8B93-31CF-D9BD-3D75-2860A8359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2522" y="0"/>
            <a:ext cx="12324521" cy="7182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871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025" y="1088025"/>
            <a:ext cx="9294274" cy="4755822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4"/>
          <p:cNvSpPr txBox="1"/>
          <p:nvPr/>
        </p:nvSpPr>
        <p:spPr>
          <a:xfrm>
            <a:off x="1023462" y="5843847"/>
            <a:ext cx="343109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Augusto Afonso C. Brasil/Hospital São Julião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44"/>
          <p:cNvSpPr txBox="1"/>
          <p:nvPr/>
        </p:nvSpPr>
        <p:spPr>
          <a:xfrm>
            <a:off x="1986742" y="182204"/>
            <a:ext cx="677268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Indeterminada (MHI)</a:t>
            </a:r>
            <a:endParaRPr sz="4000" b="1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6075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337" y="1007392"/>
            <a:ext cx="10601325" cy="48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45"/>
          <p:cNvSpPr txBox="1"/>
          <p:nvPr/>
        </p:nvSpPr>
        <p:spPr>
          <a:xfrm>
            <a:off x="722239" y="5827042"/>
            <a:ext cx="3431098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Augusto Afonso C.  Brasil/Hospital São Julião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45"/>
          <p:cNvSpPr txBox="1"/>
          <p:nvPr/>
        </p:nvSpPr>
        <p:spPr>
          <a:xfrm>
            <a:off x="2290701" y="86598"/>
            <a:ext cx="7337111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Indeterminada (MHI)</a:t>
            </a:r>
            <a:endParaRPr sz="4000" b="1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0960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10326498bd5_0_14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171" name="Google Shape;171;g10326498bd5_0_140"/>
          <p:cNvSpPr txBox="1"/>
          <p:nvPr/>
        </p:nvSpPr>
        <p:spPr>
          <a:xfrm>
            <a:off x="636116" y="101596"/>
            <a:ext cx="112692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Tuberculóide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(MHT)</a:t>
            </a:r>
            <a:endParaRPr sz="40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Hanseníase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paucibacilar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PB</a:t>
            </a:r>
            <a:endParaRPr sz="40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600" b="0" i="0" u="none" strike="noStrike" cap="none" dirty="0">
              <a:solidFill>
                <a:srgbClr val="183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" name="Google Shape;172;g10326498bd5_0_140"/>
          <p:cNvSpPr txBox="1"/>
          <p:nvPr/>
        </p:nvSpPr>
        <p:spPr>
          <a:xfrm>
            <a:off x="636116" y="1942966"/>
            <a:ext cx="4521811" cy="38010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indent="-342900" algn="just"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Essa forma clínica se caracteriza por placas eritematosas circulares ou anulares, bem delimitadas, anestésicas e com </a:t>
            </a:r>
            <a:r>
              <a:rPr lang="pt-BR" sz="2000" i="0" u="sng" strike="noStrike" cap="none" dirty="0">
                <a:ea typeface="Arial"/>
                <a:cs typeface="Arial"/>
                <a:sym typeface="Arial"/>
              </a:rPr>
              <a:t>anidrose</a:t>
            </a:r>
            <a:r>
              <a:rPr lang="pt-BR" sz="2000" dirty="0">
                <a:ea typeface="Arial"/>
                <a:cs typeface="Arial"/>
                <a:sym typeface="Arial"/>
              </a:rPr>
              <a:t>;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  <a:p>
            <a:pPr marL="469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endParaRPr sz="2000" i="0" u="none" strike="noStrike" cap="none" dirty="0">
              <a:ea typeface="Arial"/>
              <a:cs typeface="Arial"/>
              <a:sym typeface="Arial"/>
            </a:endParaRPr>
          </a:p>
          <a:p>
            <a:pPr marL="342900" indent="-342900" algn="just"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Perda de </a:t>
            </a:r>
            <a:r>
              <a:rPr lang="pt-BR" sz="2000" dirty="0"/>
              <a:t>pelos </a:t>
            </a: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no local</a:t>
            </a:r>
            <a:r>
              <a:rPr lang="pt-BR" sz="2000" dirty="0">
                <a:ea typeface="Arial"/>
                <a:cs typeface="Arial"/>
                <a:sym typeface="Arial"/>
              </a:rPr>
              <a:t>; 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  <a:p>
            <a:pPr marL="469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endParaRPr sz="20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Pode haver comprometimento de nervos periféricos e causar incapacidades</a:t>
            </a: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.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3" name="Google Shape;173;g10326498bd5_0_140" descr="Uma imagem contendo no interior, homem, mesa, em pé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22143" t="20834" r="25715" b="2380"/>
          <a:stretch/>
        </p:blipFill>
        <p:spPr>
          <a:xfrm>
            <a:off x="5894773" y="1512585"/>
            <a:ext cx="5528089" cy="4539168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10326498bd5_0_140"/>
          <p:cNvSpPr txBox="1"/>
          <p:nvPr/>
        </p:nvSpPr>
        <p:spPr>
          <a:xfrm>
            <a:off x="5894773" y="6138867"/>
            <a:ext cx="164480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Ciro M. Gomes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10326498bd5_0_140"/>
          <p:cNvSpPr txBox="1"/>
          <p:nvPr/>
        </p:nvSpPr>
        <p:spPr>
          <a:xfrm>
            <a:off x="446101" y="6385048"/>
            <a:ext cx="211066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268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0326498bd5_0_16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182" name="Google Shape;182;g10326498bd5_0_162"/>
          <p:cNvSpPr txBox="1"/>
          <p:nvPr/>
        </p:nvSpPr>
        <p:spPr>
          <a:xfrm>
            <a:off x="2427316" y="364187"/>
            <a:ext cx="673161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Tuberculóide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(MHT)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83" name="Google Shape;183;g10326498bd5_0_162" descr="http://www.atlasdermatologico.com.br/img?imageId=35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159" y="1300765"/>
            <a:ext cx="5178385" cy="4362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g10326498bd5_0_162" descr="http://www.atlasdermatologico.com.br/img?imageId=87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17654" y="1301923"/>
            <a:ext cx="5870425" cy="4362991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g10326498bd5_0_162"/>
          <p:cNvSpPr txBox="1"/>
          <p:nvPr/>
        </p:nvSpPr>
        <p:spPr>
          <a:xfrm>
            <a:off x="8852866" y="5647425"/>
            <a:ext cx="324332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latin typeface="Arial"/>
                <a:ea typeface="Arial"/>
                <a:cs typeface="Arial"/>
                <a:sym typeface="Arial"/>
              </a:rPr>
              <a:t>Fonte: http://www.atlasdermatologico.com.br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1993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0326498bd5_0_15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14</a:t>
            </a:fld>
            <a:endParaRPr/>
          </a:p>
        </p:txBody>
      </p:sp>
      <p:sp>
        <p:nvSpPr>
          <p:cNvPr id="192" name="Google Shape;192;g10326498bd5_0_151"/>
          <p:cNvSpPr txBox="1">
            <a:spLocks noGrp="1"/>
          </p:cNvSpPr>
          <p:nvPr>
            <p:ph type="body" idx="1"/>
          </p:nvPr>
        </p:nvSpPr>
        <p:spPr>
          <a:xfrm>
            <a:off x="365760" y="1691341"/>
            <a:ext cx="11255433" cy="46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Manchas de pele avermelhadas ou esbranquiçadas, com bordas elevadas, mal delimitadas na periferia;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Múltiplas lesões bem delimitadas semelhantes à lesão </a:t>
            </a:r>
            <a:r>
              <a:rPr lang="pt-BR" sz="18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tuberculóide</a:t>
            </a: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, porém a borda externa é esmaecida (pouco definida);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Perda parcial ou total da sensibilidade;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Diminuição de funções autonômicas;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indent="-285750" algn="just">
              <a:spcBef>
                <a:spcPts val="0"/>
              </a:spcBef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Comprometimento assimétrico de nervos periféricos (dor , espessamento e limitação funcional);</a:t>
            </a: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lvl="0" indent="-2857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Forma mais incapacitante, principalmente quando há quadro reacional;</a:t>
            </a: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  <a:p>
            <a:pPr marL="28575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Noto Sans Symbols"/>
              <a:buNone/>
            </a:pP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285750" indent="-285750" algn="just">
              <a:spcBef>
                <a:spcPts val="0"/>
              </a:spcBef>
              <a:buClr>
                <a:srgbClr val="183EFF"/>
              </a:buClr>
              <a:buSzPts val="1100"/>
              <a:buFont typeface="Noto Sans Symbols"/>
              <a:buChar char="✔"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Mesmo se baciloscopia negativa na(s)  lesão(</a:t>
            </a:r>
            <a:r>
              <a:rPr lang="pt-BR" sz="18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ões</a:t>
            </a: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) E/OU pontos índices E/OU se  evoluir com reação, tratar com esquema  MB, e tratar a reação.</a:t>
            </a: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93" name="Google Shape;193;g10326498bd5_0_151"/>
          <p:cNvSpPr txBox="1"/>
          <p:nvPr/>
        </p:nvSpPr>
        <p:spPr>
          <a:xfrm>
            <a:off x="277950" y="162350"/>
            <a:ext cx="11269200" cy="1508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Dimorfa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(MHD)</a:t>
            </a:r>
            <a:endParaRPr sz="40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Hanseníase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multibacilar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MB</a:t>
            </a:r>
            <a:endParaRPr sz="40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600" b="0" i="0" u="none" strike="noStrike" cap="none" dirty="0">
              <a:solidFill>
                <a:srgbClr val="183E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g10326498bd5_0_151"/>
          <p:cNvSpPr txBox="1"/>
          <p:nvPr/>
        </p:nvSpPr>
        <p:spPr>
          <a:xfrm>
            <a:off x="9217241" y="6508158"/>
            <a:ext cx="208148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400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10326498bd5_0_16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pic>
        <p:nvPicPr>
          <p:cNvPr id="201" name="Google Shape;201;g10326498bd5_0_169" descr="Tatuagem no braç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4752" y="901724"/>
            <a:ext cx="7205709" cy="519223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326498bd5_0_169"/>
          <p:cNvSpPr txBox="1"/>
          <p:nvPr/>
        </p:nvSpPr>
        <p:spPr>
          <a:xfrm>
            <a:off x="1762783" y="6093959"/>
            <a:ext cx="164237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Ciro M. Gomes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g10326498bd5_0_169"/>
          <p:cNvSpPr txBox="1"/>
          <p:nvPr/>
        </p:nvSpPr>
        <p:spPr>
          <a:xfrm>
            <a:off x="2694373" y="245501"/>
            <a:ext cx="60945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Dimorfa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(MHD)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91393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46" descr="http://www.atlasdermatologico.com.br/img?imageId=33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1849" y="967824"/>
            <a:ext cx="6498455" cy="527456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46"/>
          <p:cNvSpPr txBox="1"/>
          <p:nvPr/>
        </p:nvSpPr>
        <p:spPr>
          <a:xfrm>
            <a:off x="2303675" y="228874"/>
            <a:ext cx="60945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Dimorfa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(MHD)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6"/>
          <p:cNvSpPr txBox="1"/>
          <p:nvPr/>
        </p:nvSpPr>
        <p:spPr>
          <a:xfrm>
            <a:off x="1603630" y="6242387"/>
            <a:ext cx="3684233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http://www.atlasdermatologico.com.br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3992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217" name="Google Shape;217;p6" descr="Mão de pesso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614815" y="-1599596"/>
            <a:ext cx="4525736" cy="1005719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6"/>
          <p:cNvSpPr txBox="1"/>
          <p:nvPr/>
        </p:nvSpPr>
        <p:spPr>
          <a:xfrm>
            <a:off x="763076" y="5691868"/>
            <a:ext cx="1558092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Ciro M. Gomes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6"/>
          <p:cNvSpPr txBox="1"/>
          <p:nvPr/>
        </p:nvSpPr>
        <p:spPr>
          <a:xfrm>
            <a:off x="2956345" y="207129"/>
            <a:ext cx="609452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Dimorfa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(MHD)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94825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10326498bd5_0_17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226" name="Google Shape;226;g10326498bd5_0_176"/>
          <p:cNvSpPr txBox="1"/>
          <p:nvPr/>
        </p:nvSpPr>
        <p:spPr>
          <a:xfrm>
            <a:off x="337217" y="128483"/>
            <a:ext cx="11269200" cy="1415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Virchowiana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(MHV)</a:t>
            </a:r>
            <a:endParaRPr sz="40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Hanseníase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Multibacilar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MB</a:t>
            </a:r>
            <a:endParaRPr sz="4000" b="1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10326498bd5_0_176"/>
          <p:cNvSpPr/>
          <p:nvPr/>
        </p:nvSpPr>
        <p:spPr>
          <a:xfrm>
            <a:off x="10584278" y="1049244"/>
            <a:ext cx="1438413" cy="1046410"/>
          </a:xfrm>
          <a:prstGeom prst="foldedCorner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 a forma mais contagiosa da doença </a:t>
            </a: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10326498bd5_0_176"/>
          <p:cNvSpPr txBox="1"/>
          <p:nvPr/>
        </p:nvSpPr>
        <p:spPr>
          <a:xfrm>
            <a:off x="674689" y="1462036"/>
            <a:ext cx="9800948" cy="50782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Não apresenta manchas visíveis; 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A pele apresenta-se avermelhada, seca, infiltrada, cujos poros apresentam-se dilatados (aspecto de “casca de laranja”);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É comum aparecerem caroços (pápulas e nódulos) escuros, endurecidos e assintomáticos (</a:t>
            </a:r>
            <a:r>
              <a:rPr lang="pt-BR" sz="1800" i="0" u="none" strike="noStrike" cap="none" dirty="0" err="1">
                <a:ea typeface="Arial"/>
                <a:cs typeface="Arial"/>
                <a:sym typeface="Arial"/>
              </a:rPr>
              <a:t>hansenomas</a:t>
            </a: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); 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Quando a doença encontra-se em estágio mais avançado, pode haver perda parcial a total das sobrancelhas (</a:t>
            </a:r>
            <a:r>
              <a:rPr lang="pt-BR" sz="1800" i="0" u="none" strike="noStrike" cap="none" dirty="0" err="1">
                <a:ea typeface="Arial"/>
                <a:cs typeface="Arial"/>
                <a:sym typeface="Arial"/>
              </a:rPr>
              <a:t>madarose</a:t>
            </a: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) e também dos cílios, além de outros pelos, exceto os do couro cabeludo;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Os nervos periféricos e seus ramos superficiais estão simetricamente espessados, o que dificulta a comparação;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✔"/>
            </a:pP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O diagnóstico pode ser confirmado facilmente pela </a:t>
            </a:r>
            <a:r>
              <a:rPr lang="pt-BR" sz="1800" i="0" u="none" strike="noStrike" cap="none" dirty="0" err="1">
                <a:ea typeface="Arial"/>
                <a:cs typeface="Arial"/>
                <a:sym typeface="Arial"/>
              </a:rPr>
              <a:t>baciloscopia</a:t>
            </a:r>
            <a:r>
              <a:rPr lang="pt-BR" sz="1800" i="0" u="none" strike="noStrike" cap="none" dirty="0">
                <a:ea typeface="Arial"/>
                <a:cs typeface="Arial"/>
                <a:sym typeface="Arial"/>
              </a:rPr>
              <a:t> dos lóbulos das orelhas e cotovelos.</a:t>
            </a:r>
            <a:endParaRPr sz="180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10326498bd5_0_176"/>
          <p:cNvSpPr txBox="1"/>
          <p:nvPr/>
        </p:nvSpPr>
        <p:spPr>
          <a:xfrm>
            <a:off x="9678880" y="6550223"/>
            <a:ext cx="609452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82571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054164a026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19</a:t>
            </a:fld>
            <a:endParaRPr/>
          </a:p>
        </p:txBody>
      </p:sp>
      <p:pic>
        <p:nvPicPr>
          <p:cNvPr id="236" name="Google Shape;236;g1054164a026_0_13" descr="Uma imagem contendo no interior, marrom, cachorro, ga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 l="17779" t="8996" r="12698" b="6357"/>
          <a:stretch/>
        </p:blipFill>
        <p:spPr>
          <a:xfrm rot="5400000">
            <a:off x="518910" y="1233634"/>
            <a:ext cx="5445282" cy="513372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1054164a026_0_13"/>
          <p:cNvSpPr txBox="1"/>
          <p:nvPr/>
        </p:nvSpPr>
        <p:spPr>
          <a:xfrm>
            <a:off x="5339751" y="6538981"/>
            <a:ext cx="1589103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latin typeface="Arial"/>
                <a:ea typeface="Arial"/>
                <a:cs typeface="Arial"/>
                <a:sym typeface="Arial"/>
              </a:rPr>
              <a:t>Fonte: Ciro M. Gomes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g1054164a026_0_13"/>
          <p:cNvSpPr txBox="1"/>
          <p:nvPr/>
        </p:nvSpPr>
        <p:spPr>
          <a:xfrm>
            <a:off x="2455075" y="231074"/>
            <a:ext cx="670667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Virchowiana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(MHV)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g1054164a026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94183" y="1031258"/>
            <a:ext cx="4525028" cy="55384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45885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9257B8-0809-8BC4-C79F-F4F87F2375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Por que hanseníase em Batalha ???</a:t>
            </a:r>
          </a:p>
        </p:txBody>
      </p:sp>
    </p:spTree>
    <p:extLst>
      <p:ext uri="{BB962C8B-B14F-4D97-AF65-F5344CB8AC3E}">
        <p14:creationId xmlns:p14="http://schemas.microsoft.com/office/powerpoint/2010/main" val="753929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20</a:t>
            </a:fld>
            <a:endParaRPr/>
          </a:p>
        </p:txBody>
      </p:sp>
      <p:sp>
        <p:nvSpPr>
          <p:cNvPr id="245" name="Google Shape;245;p7"/>
          <p:cNvSpPr txBox="1"/>
          <p:nvPr/>
        </p:nvSpPr>
        <p:spPr>
          <a:xfrm>
            <a:off x="2502131" y="378491"/>
            <a:ext cx="664112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rgbClr val="183EFF"/>
                </a:solidFill>
                <a:ea typeface="Arial"/>
                <a:cs typeface="Arial"/>
                <a:sym typeface="Arial"/>
              </a:rPr>
              <a:t>Virchowiana</a:t>
            </a: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 (MHV)</a:t>
            </a:r>
            <a:endParaRPr sz="4000" b="1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46" name="Google Shape;246;p7" descr="http://www.atlasdermatologico.com.br/img?imageId=34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5582" y="1205757"/>
            <a:ext cx="4274519" cy="4629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7" descr="http://www.atlasdermatologico.com.br/img?imageId=34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77989" y="1205756"/>
            <a:ext cx="4494810" cy="462977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7"/>
          <p:cNvSpPr txBox="1"/>
          <p:nvPr/>
        </p:nvSpPr>
        <p:spPr>
          <a:xfrm>
            <a:off x="4898772" y="5835534"/>
            <a:ext cx="29118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>
                <a:latin typeface="Arial"/>
                <a:ea typeface="Arial"/>
                <a:cs typeface="Arial"/>
                <a:sym typeface="Arial"/>
              </a:rPr>
              <a:t>Fonte: http://www.atlasdermatologico.com.br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01256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7" descr="http://www.atlasdermatologico.com.br/img?imageId=34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2311" y="1322773"/>
            <a:ext cx="5626443" cy="475738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47"/>
          <p:cNvSpPr txBox="1"/>
          <p:nvPr/>
        </p:nvSpPr>
        <p:spPr>
          <a:xfrm>
            <a:off x="2427316" y="378287"/>
            <a:ext cx="668750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</a:t>
            </a:r>
            <a:r>
              <a:rPr lang="pt-BR" sz="40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Virchowiana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(MHV)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255" name="Google Shape;255;p47" descr="http://www.atlasdermatologico.com.br/img?imageId=34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23247" y="1322773"/>
            <a:ext cx="5439509" cy="4759256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47"/>
          <p:cNvSpPr txBox="1"/>
          <p:nvPr/>
        </p:nvSpPr>
        <p:spPr>
          <a:xfrm>
            <a:off x="5053412" y="6197009"/>
            <a:ext cx="291187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http://www.atlasdermatologico.com.br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40784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03c9d9d308_0_3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263" name="Google Shape;263;g103c9d9d308_0_30"/>
          <p:cNvSpPr txBox="1">
            <a:spLocks noGrp="1"/>
          </p:cNvSpPr>
          <p:nvPr>
            <p:ph type="body" idx="1"/>
          </p:nvPr>
        </p:nvSpPr>
        <p:spPr>
          <a:xfrm>
            <a:off x="1029650" y="2013375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História epidemiológica; 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Exame físico; </a:t>
            </a: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Avaliação Neurológica Simplificada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57150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Apoio laboratorial e de imagem.</a:t>
            </a:r>
            <a:endParaRPr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03c9d9d308_0_30"/>
          <p:cNvSpPr txBox="1"/>
          <p:nvPr/>
        </p:nvSpPr>
        <p:spPr>
          <a:xfrm>
            <a:off x="1035058" y="733880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Diagnóstico</a:t>
            </a:r>
            <a:r>
              <a:rPr lang="pt-BR" sz="4000" b="1" i="0" u="none" strike="noStrike" cap="none" dirty="0">
                <a:solidFill>
                  <a:schemeClr val="accent1"/>
                </a:solidFill>
                <a:ea typeface="Montserrat"/>
                <a:cs typeface="Montserrat"/>
                <a:sym typeface="Montserrat"/>
              </a:rPr>
              <a:t> </a:t>
            </a:r>
            <a:endParaRPr sz="14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30984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326498bd5_0_2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281" name="Google Shape;281;g10326498bd5_0_20"/>
          <p:cNvSpPr txBox="1">
            <a:spLocks noGrp="1"/>
          </p:cNvSpPr>
          <p:nvPr>
            <p:ph type="body" idx="1"/>
          </p:nvPr>
        </p:nvSpPr>
        <p:spPr>
          <a:xfrm>
            <a:off x="404310" y="1363447"/>
            <a:ext cx="11113001" cy="529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Garantir ambiente silencioso, preservado e iluminado;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Wingdings" panose="05000000000000000000" pitchFamily="2" charset="2"/>
              <a:buChar char="ü"/>
            </a:pP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Explicar ao paciente: 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Como será realizado o exame, simulando o exame; 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Que o exame não é invasivo (não irá furar ou retirar sangue, apenas tocar na pele);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Solicitar que ele concentre-se e responda ao sentir e não esperar que você pergunte;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3429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3600"/>
              <a:buFont typeface="Arial" panose="020B0604020202020204" pitchFamily="34" charset="0"/>
              <a:buChar char="•"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Durante o exame ele deverá fechar os olhos. </a:t>
            </a:r>
            <a:endParaRPr sz="24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10326498bd5_0_20"/>
          <p:cNvSpPr txBox="1">
            <a:spLocks noGrp="1"/>
          </p:cNvSpPr>
          <p:nvPr>
            <p:ph type="body" idx="2"/>
          </p:nvPr>
        </p:nvSpPr>
        <p:spPr>
          <a:xfrm>
            <a:off x="1276350" y="461100"/>
            <a:ext cx="9134400" cy="78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40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Antes de iniciar o exame...</a:t>
            </a:r>
            <a:endParaRPr sz="4000" dirty="0">
              <a:solidFill>
                <a:schemeClr val="accen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10326498bd5_0_20"/>
          <p:cNvSpPr txBox="1"/>
          <p:nvPr/>
        </p:nvSpPr>
        <p:spPr>
          <a:xfrm>
            <a:off x="8515903" y="6385048"/>
            <a:ext cx="2483530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2011. CD capacitação APS.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87200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326498bd5_0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24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290" name="Google Shape;290;g10326498bd5_0_0"/>
          <p:cNvSpPr txBox="1">
            <a:spLocks noGrp="1"/>
          </p:cNvSpPr>
          <p:nvPr>
            <p:ph type="body" idx="1"/>
          </p:nvPr>
        </p:nvSpPr>
        <p:spPr>
          <a:xfrm>
            <a:off x="1276350" y="13906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SzPts val="3600"/>
              <a:buNone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Testar sensibilidade  térmica nas  lesões e nas  áreas suspeitas com  tubos de  ensaio de vidro, um  contendo água  fria/natural e no outro  água aquecida;</a:t>
            </a: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pt-BR" sz="1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Comparar com a pele sem alteração (região contralateral);</a:t>
            </a:r>
            <a:endParaRPr sz="18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endParaRPr sz="24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endParaRPr sz="24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10326498bd5_0_0"/>
          <p:cNvSpPr txBox="1">
            <a:spLocks noGrp="1"/>
          </p:cNvSpPr>
          <p:nvPr>
            <p:ph type="body" idx="2"/>
          </p:nvPr>
        </p:nvSpPr>
        <p:spPr>
          <a:xfrm>
            <a:off x="1276350" y="362424"/>
            <a:ext cx="9134400" cy="8271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4000" dirty="0">
                <a:solidFill>
                  <a:schemeClr val="accent1"/>
                </a:solidFill>
                <a:latin typeface="+mn-lt"/>
              </a:rPr>
              <a:t> </a:t>
            </a:r>
            <a:r>
              <a:rPr lang="pt-BR" sz="40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Sensibilidade Térmica</a:t>
            </a:r>
          </a:p>
        </p:txBody>
      </p:sp>
      <p:pic>
        <p:nvPicPr>
          <p:cNvPr id="292" name="Google Shape;292;g10326498bd5_0_0"/>
          <p:cNvPicPr preferRelativeResize="0"/>
          <p:nvPr/>
        </p:nvPicPr>
        <p:blipFill rotWithShape="1">
          <a:blip r:embed="rId3">
            <a:alphaModFix/>
          </a:blip>
          <a:srcRect l="39366" t="39637" r="28726" b="23712"/>
          <a:stretch/>
        </p:blipFill>
        <p:spPr>
          <a:xfrm>
            <a:off x="3994517" y="2800442"/>
            <a:ext cx="4438171" cy="286795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10326498bd5_0_0"/>
          <p:cNvSpPr txBox="1"/>
          <p:nvPr/>
        </p:nvSpPr>
        <p:spPr>
          <a:xfrm>
            <a:off x="3994517" y="5606991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758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0326498bd5_0_1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25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00" name="Google Shape;300;g10326498bd5_0_10"/>
          <p:cNvSpPr txBox="1">
            <a:spLocks noGrp="1"/>
          </p:cNvSpPr>
          <p:nvPr>
            <p:ph type="body" idx="1"/>
          </p:nvPr>
        </p:nvSpPr>
        <p:spPr>
          <a:xfrm>
            <a:off x="1023900" y="13029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r>
              <a:rPr lang="pt-BR" sz="24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Tocar na região a ser examinada com uma  agulha ou alfinete, comparando com a pele sem alteração </a:t>
            </a:r>
            <a:endParaRPr sz="2400" b="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01" name="Google Shape;301;g10326498bd5_0_10"/>
          <p:cNvSpPr txBox="1">
            <a:spLocks noGrp="1"/>
          </p:cNvSpPr>
          <p:nvPr>
            <p:ph type="body" idx="2"/>
          </p:nvPr>
        </p:nvSpPr>
        <p:spPr>
          <a:xfrm>
            <a:off x="1276350" y="500575"/>
            <a:ext cx="9134400" cy="706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40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Sensibilidade dolorosa</a:t>
            </a:r>
            <a:endParaRPr sz="4000" b="1" dirty="0">
              <a:solidFill>
                <a:schemeClr val="accen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302" name="Google Shape;302;g10326498bd5_0_10"/>
          <p:cNvPicPr preferRelativeResize="0"/>
          <p:nvPr/>
        </p:nvPicPr>
        <p:blipFill rotWithShape="1">
          <a:blip r:embed="rId3">
            <a:alphaModFix/>
          </a:blip>
          <a:srcRect l="34998" t="36412" r="21790" b="19606"/>
          <a:stretch/>
        </p:blipFill>
        <p:spPr>
          <a:xfrm>
            <a:off x="2215699" y="2316337"/>
            <a:ext cx="6904857" cy="3871826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g10326498bd5_0_10"/>
          <p:cNvSpPr txBox="1"/>
          <p:nvPr/>
        </p:nvSpPr>
        <p:spPr>
          <a:xfrm>
            <a:off x="2215699" y="6127685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2897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0326498bd5_0_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26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10" name="Google Shape;310;g10326498bd5_0_27"/>
          <p:cNvSpPr txBox="1">
            <a:spLocks noGrp="1"/>
          </p:cNvSpPr>
          <p:nvPr>
            <p:ph type="body" idx="1"/>
          </p:nvPr>
        </p:nvSpPr>
        <p:spPr>
          <a:xfrm>
            <a:off x="1276349" y="1265959"/>
            <a:ext cx="9639300" cy="92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2700" marR="12700" lvl="0" indent="0" algn="just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200" b="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Pesquisa de  sensibilidade tátil  nas lesões e nas  áreas suspeitas  é feita com uma  mecha fina de  algodão seco</a:t>
            </a:r>
            <a:endParaRPr sz="22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None/>
            </a:pPr>
            <a:endParaRPr sz="2400" b="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10326498bd5_0_27"/>
          <p:cNvSpPr txBox="1">
            <a:spLocks noGrp="1"/>
          </p:cNvSpPr>
          <p:nvPr>
            <p:ph type="body" idx="2"/>
          </p:nvPr>
        </p:nvSpPr>
        <p:spPr>
          <a:xfrm>
            <a:off x="1276349" y="355081"/>
            <a:ext cx="9134400" cy="6367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3600" b="1" dirty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rPr>
              <a:t>Sensibilidade tátil </a:t>
            </a:r>
            <a:endParaRPr sz="3600" b="1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10326498bd5_0_27"/>
          <p:cNvPicPr preferRelativeResize="0"/>
          <p:nvPr/>
        </p:nvPicPr>
        <p:blipFill rotWithShape="1">
          <a:blip r:embed="rId3">
            <a:alphaModFix/>
          </a:blip>
          <a:srcRect l="39861" t="38410" r="28822" b="25040"/>
          <a:stretch/>
        </p:blipFill>
        <p:spPr>
          <a:xfrm>
            <a:off x="3029627" y="2186247"/>
            <a:ext cx="5794099" cy="3803949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10326498bd5_0_27"/>
          <p:cNvSpPr txBox="1"/>
          <p:nvPr/>
        </p:nvSpPr>
        <p:spPr>
          <a:xfrm>
            <a:off x="2955999" y="5958423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20567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27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20" name="Google Shape;320;p48"/>
          <p:cNvSpPr txBox="1">
            <a:spLocks noGrp="1"/>
          </p:cNvSpPr>
          <p:nvPr>
            <p:ph type="body" idx="1"/>
          </p:nvPr>
        </p:nvSpPr>
        <p:spPr>
          <a:xfrm>
            <a:off x="1276350" y="470975"/>
            <a:ext cx="9128279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40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Palpação de nervos periféricos </a:t>
            </a:r>
            <a:endParaRPr sz="4000" b="1" dirty="0">
              <a:solidFill>
                <a:schemeClr val="accent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>
              <a:solidFill>
                <a:schemeClr val="accent1"/>
              </a:solidFill>
            </a:endParaRPr>
          </a:p>
        </p:txBody>
      </p:sp>
      <p:sp>
        <p:nvSpPr>
          <p:cNvPr id="321" name="Google Shape;321;p48"/>
          <p:cNvSpPr txBox="1"/>
          <p:nvPr/>
        </p:nvSpPr>
        <p:spPr>
          <a:xfrm>
            <a:off x="856989" y="1571636"/>
            <a:ext cx="40893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pt-BR" sz="2800" b="1" i="0" u="none" strike="noStrike" cap="none" dirty="0">
                <a:ea typeface="Arial"/>
                <a:cs typeface="Arial"/>
                <a:sym typeface="Arial"/>
              </a:rPr>
              <a:t>Nervo Radial</a:t>
            </a:r>
            <a:endParaRPr sz="28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48"/>
          <p:cNvSpPr txBox="1"/>
          <p:nvPr/>
        </p:nvSpPr>
        <p:spPr>
          <a:xfrm>
            <a:off x="6351513" y="2310536"/>
            <a:ext cx="4955785" cy="2640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Cotovelo fletido, com antebraço apoiado na mão do avaliador;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Local da palpação : nível do braço, 2 dedos atrás da inserção do </a:t>
            </a:r>
            <a:r>
              <a:rPr lang="pt-BR" sz="2400" b="0" i="0" u="none" strike="noStrike" cap="none" dirty="0" err="1">
                <a:ea typeface="Arial"/>
                <a:cs typeface="Arial"/>
                <a:sym typeface="Arial"/>
              </a:rPr>
              <a:t>deltóide</a:t>
            </a: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, no sulco </a:t>
            </a:r>
            <a:r>
              <a:rPr lang="pt-BR" sz="2400" b="0" i="0" u="none" strike="noStrike" cap="none" dirty="0" err="1">
                <a:ea typeface="Arial"/>
                <a:cs typeface="Arial"/>
                <a:sym typeface="Arial"/>
              </a:rPr>
              <a:t>deltotriciptal</a:t>
            </a: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8"/>
          <p:cNvPicPr preferRelativeResize="0"/>
          <p:nvPr/>
        </p:nvPicPr>
        <p:blipFill rotWithShape="1">
          <a:blip r:embed="rId3">
            <a:alphaModFix/>
          </a:blip>
          <a:srcRect l="26471" t="42474" r="41569" b="15472"/>
          <a:stretch/>
        </p:blipFill>
        <p:spPr>
          <a:xfrm>
            <a:off x="674703" y="2323778"/>
            <a:ext cx="5165786" cy="3823401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48"/>
          <p:cNvSpPr txBox="1"/>
          <p:nvPr/>
        </p:nvSpPr>
        <p:spPr>
          <a:xfrm>
            <a:off x="674703" y="5977917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57359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fld id="{00000000-1234-1234-1234-123412341234}" type="slidenum">
              <a:rPr lang="pt-BR" sz="2400" b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28</a:t>
            </a:fld>
            <a:endParaRPr sz="2400" b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49"/>
          <p:cNvSpPr txBox="1">
            <a:spLocks noGrp="1"/>
          </p:cNvSpPr>
          <p:nvPr>
            <p:ph type="body" idx="1"/>
          </p:nvPr>
        </p:nvSpPr>
        <p:spPr>
          <a:xfrm>
            <a:off x="637289" y="1746794"/>
            <a:ext cx="5203200" cy="63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pt-BR" sz="2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Nervo </a:t>
            </a:r>
            <a:r>
              <a:rPr lang="pt-BR" sz="2800" b="1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Ulnar</a:t>
            </a:r>
            <a:r>
              <a:rPr lang="pt-BR" sz="2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</a:t>
            </a:r>
            <a:endParaRPr sz="2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dirty="0">
              <a:solidFill>
                <a:schemeClr val="tx1"/>
              </a:solidFill>
            </a:endParaRPr>
          </a:p>
        </p:txBody>
      </p:sp>
      <p:sp>
        <p:nvSpPr>
          <p:cNvPr id="332" name="Google Shape;332;p49"/>
          <p:cNvSpPr txBox="1"/>
          <p:nvPr/>
        </p:nvSpPr>
        <p:spPr>
          <a:xfrm>
            <a:off x="7430584" y="2385695"/>
            <a:ext cx="4317300" cy="3129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Cotovelo fletido, com a mão do paciente apoiada no braço do avaliador.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Local da palpação: Nível do cotovelo, na goteira </a:t>
            </a:r>
            <a:r>
              <a:rPr lang="pt-BR" sz="2400" b="0" i="0" u="none" strike="noStrike" cap="none" dirty="0" err="1">
                <a:ea typeface="Arial"/>
                <a:cs typeface="Arial"/>
                <a:sym typeface="Arial"/>
              </a:rPr>
              <a:t>epitrocleana</a:t>
            </a: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</p:txBody>
      </p:sp>
      <p:pic>
        <p:nvPicPr>
          <p:cNvPr id="333" name="Google Shape;333;p49"/>
          <p:cNvPicPr preferRelativeResize="0"/>
          <p:nvPr/>
        </p:nvPicPr>
        <p:blipFill rotWithShape="1">
          <a:blip r:embed="rId3">
            <a:alphaModFix/>
          </a:blip>
          <a:srcRect l="14821" t="41987" r="29839" b="21982"/>
          <a:stretch/>
        </p:blipFill>
        <p:spPr>
          <a:xfrm>
            <a:off x="355106" y="2443431"/>
            <a:ext cx="6729239" cy="3620017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49"/>
          <p:cNvSpPr txBox="1"/>
          <p:nvPr/>
        </p:nvSpPr>
        <p:spPr>
          <a:xfrm>
            <a:off x="355106" y="5894186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49"/>
          <p:cNvSpPr txBox="1"/>
          <p:nvPr/>
        </p:nvSpPr>
        <p:spPr>
          <a:xfrm>
            <a:off x="1276350" y="470975"/>
            <a:ext cx="9128279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Palpação de nervos periféricos 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703556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0326498bd5_0_5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29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42" name="Google Shape;342;g10326498bd5_0_59"/>
          <p:cNvSpPr txBox="1">
            <a:spLocks noGrp="1"/>
          </p:cNvSpPr>
          <p:nvPr>
            <p:ph type="body" idx="1"/>
          </p:nvPr>
        </p:nvSpPr>
        <p:spPr>
          <a:xfrm>
            <a:off x="499297" y="1558763"/>
            <a:ext cx="3820508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2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Nervo Mediano</a:t>
            </a:r>
            <a:endParaRPr sz="2800" b="1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g10326498bd5_0_59"/>
          <p:cNvSpPr txBox="1"/>
          <p:nvPr/>
        </p:nvSpPr>
        <p:spPr>
          <a:xfrm>
            <a:off x="6365548" y="1947975"/>
            <a:ext cx="4690500" cy="381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Punho ligeiramente fletido, mão ligeiramente fechada, apoiada na mão do avaliador;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O nervo mediano é raramente palpável. Pode-se fazer a percussão no trajeto do nervo 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(sinal de </a:t>
            </a:r>
            <a:r>
              <a:rPr lang="pt-BR" sz="2400" b="0" i="0" u="none" strike="noStrike" cap="none" dirty="0" err="1">
                <a:ea typeface="Arial"/>
                <a:cs typeface="Arial"/>
                <a:sym typeface="Arial"/>
              </a:rPr>
              <a:t>Tinel</a:t>
            </a: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). Tem o objetivo  de verificar a presença de dor.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g10326498bd5_0_59"/>
          <p:cNvSpPr txBox="1"/>
          <p:nvPr/>
        </p:nvSpPr>
        <p:spPr>
          <a:xfrm>
            <a:off x="1276350" y="470975"/>
            <a:ext cx="9128279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Palpação de nervos periféricos 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45" name="Google Shape;345;g10326498bd5_0_59"/>
          <p:cNvPicPr preferRelativeResize="0"/>
          <p:nvPr/>
        </p:nvPicPr>
        <p:blipFill rotWithShape="1">
          <a:blip r:embed="rId3">
            <a:alphaModFix/>
          </a:blip>
          <a:srcRect l="25082" t="42042" r="39950" b="15902"/>
          <a:stretch/>
        </p:blipFill>
        <p:spPr>
          <a:xfrm>
            <a:off x="499297" y="2210539"/>
            <a:ext cx="5386597" cy="364423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g10326498bd5_0_59"/>
          <p:cNvSpPr txBox="1"/>
          <p:nvPr/>
        </p:nvSpPr>
        <p:spPr>
          <a:xfrm>
            <a:off x="410628" y="5764374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3084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C6406A-1F98-5D78-0A15-4E99327B12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0624" y="1092728"/>
            <a:ext cx="9628587" cy="640822"/>
          </a:xfrm>
        </p:spPr>
        <p:txBody>
          <a:bodyPr>
            <a:normAutofit fontScale="90000"/>
          </a:bodyPr>
          <a:lstStyle/>
          <a:p>
            <a:r>
              <a:rPr lang="pt-BR" dirty="0"/>
              <a:t>Casos de hanseníase em Batalha nos últimos anos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7F5B41A-0201-C561-CB3B-458567A64CD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54660" y="3767446"/>
            <a:ext cx="3238501" cy="385454"/>
          </a:xfrm>
        </p:spPr>
        <p:txBody>
          <a:bodyPr/>
          <a:lstStyle/>
          <a:p>
            <a:r>
              <a:rPr lang="pt-BR" dirty="0"/>
              <a:t>Anos  2018,2019,2020 e 2021</a:t>
            </a:r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CD1371ED-80A3-042A-E1F8-6A36554A3DF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54659" y="3564835"/>
            <a:ext cx="3238501" cy="1621835"/>
          </a:xfrm>
        </p:spPr>
        <p:txBody>
          <a:bodyPr/>
          <a:lstStyle/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5E97AFE-16BA-927A-70E5-F737DF98737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988660" y="3767446"/>
            <a:ext cx="3238501" cy="385454"/>
          </a:xfrm>
        </p:spPr>
        <p:txBody>
          <a:bodyPr/>
          <a:lstStyle/>
          <a:p>
            <a:r>
              <a:rPr lang="pt-BR" dirty="0"/>
              <a:t>Anos</a:t>
            </a:r>
          </a:p>
          <a:p>
            <a:r>
              <a:rPr lang="pt-BR" dirty="0"/>
              <a:t> 2022,2023 e 2024</a:t>
            </a:r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FDE21DD3-3C39-F682-90C2-3E3B96191B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66B0C6F-82CA-864C-7345-8153ADB36CC8}"/>
              </a:ext>
            </a:extLst>
          </p:cNvPr>
          <p:cNvSpPr/>
          <p:nvPr/>
        </p:nvSpPr>
        <p:spPr>
          <a:xfrm>
            <a:off x="2816709" y="538928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1</a:t>
            </a: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2F1C81AA-8B61-9E03-5F9F-02BCC64A1CA1}"/>
              </a:ext>
            </a:extLst>
          </p:cNvPr>
          <p:cNvSpPr/>
          <p:nvPr/>
        </p:nvSpPr>
        <p:spPr>
          <a:xfrm>
            <a:off x="8369453" y="5389281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030416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0326498bd5_0_7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30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53" name="Google Shape;353;g10326498bd5_0_76"/>
          <p:cNvSpPr txBox="1">
            <a:spLocks noGrp="1"/>
          </p:cNvSpPr>
          <p:nvPr>
            <p:ph type="body" idx="1"/>
          </p:nvPr>
        </p:nvSpPr>
        <p:spPr>
          <a:xfrm>
            <a:off x="689612" y="1355584"/>
            <a:ext cx="3002700" cy="63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2800" dirty="0">
                <a:solidFill>
                  <a:schemeClr val="tx1"/>
                </a:solidFill>
                <a:latin typeface="+mn-lt"/>
              </a:rPr>
              <a:t>Nervo </a:t>
            </a:r>
            <a:r>
              <a:rPr lang="pt-BR" sz="2800" dirty="0" err="1">
                <a:solidFill>
                  <a:schemeClr val="tx1"/>
                </a:solidFill>
                <a:latin typeface="+mn-lt"/>
              </a:rPr>
              <a:t>Fibular</a:t>
            </a:r>
            <a:endParaRPr sz="2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54" name="Google Shape;354;g10326498bd5_0_76"/>
          <p:cNvSpPr txBox="1"/>
          <p:nvPr/>
        </p:nvSpPr>
        <p:spPr>
          <a:xfrm>
            <a:off x="6049314" y="2107123"/>
            <a:ext cx="5197805" cy="300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Paciente sentado com o joelho fletido, com pernas pendentes ou pés apoiados no chão.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Local de palpação : nível da perna, 2 dedos atrás e abaixo da cabeça da fíbula.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g10326498bd5_0_76"/>
          <p:cNvSpPr txBox="1"/>
          <p:nvPr/>
        </p:nvSpPr>
        <p:spPr>
          <a:xfrm>
            <a:off x="1276350" y="470975"/>
            <a:ext cx="9128279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Palpação de nervos periféricos 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g10326498bd5_0_76"/>
          <p:cNvPicPr preferRelativeResize="0"/>
          <p:nvPr/>
        </p:nvPicPr>
        <p:blipFill rotWithShape="1">
          <a:blip r:embed="rId3">
            <a:alphaModFix/>
          </a:blip>
          <a:srcRect l="31936" t="41385" r="47581" b="12423"/>
          <a:stretch/>
        </p:blipFill>
        <p:spPr>
          <a:xfrm>
            <a:off x="926678" y="2107123"/>
            <a:ext cx="4608204" cy="431584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10326498bd5_0_76"/>
          <p:cNvSpPr txBox="1"/>
          <p:nvPr/>
        </p:nvSpPr>
        <p:spPr>
          <a:xfrm>
            <a:off x="689612" y="6323548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37957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326498bd5_0_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31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364" name="Google Shape;364;g10326498bd5_0_87"/>
          <p:cNvSpPr txBox="1">
            <a:spLocks noGrp="1"/>
          </p:cNvSpPr>
          <p:nvPr>
            <p:ph type="body" idx="1"/>
          </p:nvPr>
        </p:nvSpPr>
        <p:spPr>
          <a:xfrm>
            <a:off x="675984" y="1313136"/>
            <a:ext cx="2967008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28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Nervo Tibial</a:t>
            </a:r>
            <a:endParaRPr sz="28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10326498bd5_0_87"/>
          <p:cNvSpPr txBox="1"/>
          <p:nvPr/>
        </p:nvSpPr>
        <p:spPr>
          <a:xfrm>
            <a:off x="6730210" y="2074806"/>
            <a:ext cx="4491971" cy="30007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Paciente sentado com o joelho fletido, com pernas pendentes ou pés apoiados no chão.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0" i="0" u="none" strike="noStrike" cap="none" dirty="0">
                <a:ea typeface="Arial"/>
                <a:cs typeface="Arial"/>
                <a:sym typeface="Arial"/>
              </a:rPr>
              <a:t>Local de palpação : nível do tornozelo, atrás e abaixo do maléolo medial.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0326498bd5_0_87"/>
          <p:cNvSpPr txBox="1"/>
          <p:nvPr/>
        </p:nvSpPr>
        <p:spPr>
          <a:xfrm>
            <a:off x="1276350" y="470975"/>
            <a:ext cx="9128279" cy="6389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Palpação de nervos periféricos 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67" name="Google Shape;367;g10326498bd5_0_87"/>
          <p:cNvPicPr preferRelativeResize="0"/>
          <p:nvPr/>
        </p:nvPicPr>
        <p:blipFill rotWithShape="1">
          <a:blip r:embed="rId3">
            <a:alphaModFix/>
          </a:blip>
          <a:srcRect l="28088" t="41740" r="43175" b="13934"/>
          <a:stretch/>
        </p:blipFill>
        <p:spPr>
          <a:xfrm>
            <a:off x="869840" y="2040722"/>
            <a:ext cx="4607814" cy="399827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g10326498bd5_0_87"/>
          <p:cNvSpPr txBox="1"/>
          <p:nvPr/>
        </p:nvSpPr>
        <p:spPr>
          <a:xfrm>
            <a:off x="584544" y="6039001"/>
            <a:ext cx="3997846" cy="338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Ministério da Saúde, 2011. CD capacitação APS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06398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1054164a4d9_0_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32</a:t>
            </a:fld>
            <a:endParaRPr/>
          </a:p>
        </p:txBody>
      </p:sp>
      <p:sp>
        <p:nvSpPr>
          <p:cNvPr id="500" name="Google Shape;500;g1054164a4d9_0_96"/>
          <p:cNvSpPr txBox="1">
            <a:spLocks noGrp="1"/>
          </p:cNvSpPr>
          <p:nvPr>
            <p:ph type="body" idx="1"/>
          </p:nvPr>
        </p:nvSpPr>
        <p:spPr>
          <a:xfrm>
            <a:off x="1684800" y="2867799"/>
            <a:ext cx="9134400" cy="12603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400"/>
              <a:buNone/>
            </a:pPr>
            <a:r>
              <a:rPr lang="pt-BR" sz="44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TRATAMENTO</a:t>
            </a:r>
          </a:p>
        </p:txBody>
      </p:sp>
    </p:spTree>
    <p:extLst>
      <p:ext uri="{BB962C8B-B14F-4D97-AF65-F5344CB8AC3E}">
        <p14:creationId xmlns:p14="http://schemas.microsoft.com/office/powerpoint/2010/main" val="31235997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>
                <a:solidFill>
                  <a:schemeClr val="tx1"/>
                </a:solidFill>
              </a:rPr>
              <a:t>33</a:t>
            </a:fld>
            <a:endParaRPr>
              <a:solidFill>
                <a:schemeClr val="tx1"/>
              </a:solidFill>
            </a:endParaRPr>
          </a:p>
        </p:txBody>
      </p:sp>
      <p:sp>
        <p:nvSpPr>
          <p:cNvPr id="507" name="Google Shape;507;p17"/>
          <p:cNvSpPr txBox="1"/>
          <p:nvPr/>
        </p:nvSpPr>
        <p:spPr>
          <a:xfrm>
            <a:off x="2790522" y="161870"/>
            <a:ext cx="6315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Tratamento – PQT-U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508" name="Google Shape;508;p17" descr="Fundação Alfredo da Matta realiza visitas domiciliares em busca de  pacientes de hanseníase faltosos | FUAM - Fundação Alfredo da Matta"/>
          <p:cNvPicPr preferRelativeResize="0"/>
          <p:nvPr/>
        </p:nvPicPr>
        <p:blipFill rotWithShape="1">
          <a:blip r:embed="rId3">
            <a:clrChange>
              <a:clrFrom>
                <a:srgbClr val="E8F0D9"/>
              </a:clrFrom>
              <a:clrTo>
                <a:srgbClr val="E8F0D9">
                  <a:alpha val="0"/>
                </a:srgbClr>
              </a:clrTo>
            </a:clrChange>
            <a:alphaModFix/>
          </a:blip>
          <a:srcRect l="30621" t="14731" r="23444" b="9538"/>
          <a:stretch/>
        </p:blipFill>
        <p:spPr>
          <a:xfrm>
            <a:off x="129129" y="5120300"/>
            <a:ext cx="2121550" cy="173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17"/>
          <p:cNvPicPr preferRelativeResize="0"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 l="8323" r="10987"/>
          <a:stretch/>
        </p:blipFill>
        <p:spPr>
          <a:xfrm>
            <a:off x="10247247" y="4309399"/>
            <a:ext cx="2017525" cy="14252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17"/>
          <p:cNvSpPr txBox="1"/>
          <p:nvPr/>
        </p:nvSpPr>
        <p:spPr>
          <a:xfrm>
            <a:off x="4182113" y="5451177"/>
            <a:ext cx="4133700" cy="9232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600" b="1" i="0" u="none" strike="noStrike" cap="none" dirty="0">
                <a:ea typeface="Arial"/>
                <a:cs typeface="Arial"/>
                <a:sym typeface="Arial"/>
              </a:rPr>
              <a:t>72 horas após o início do tratamento há redução significativa da transmissão, não precisando isolar o paciente. </a:t>
            </a:r>
            <a:endParaRPr sz="1600" b="1" i="0" u="none" strike="noStrike" cap="none" dirty="0">
              <a:ea typeface="Arial"/>
              <a:cs typeface="Arial"/>
              <a:sym typeface="Arial"/>
            </a:endParaRPr>
          </a:p>
        </p:txBody>
      </p:sp>
      <p:graphicFrame>
        <p:nvGraphicFramePr>
          <p:cNvPr id="511" name="Google Shape;511;p17"/>
          <p:cNvGraphicFramePr/>
          <p:nvPr>
            <p:extLst>
              <p:ext uri="{D42A27DB-BD31-4B8C-83A1-F6EECF244321}">
                <p14:modId xmlns:p14="http://schemas.microsoft.com/office/powerpoint/2010/main" val="2608269579"/>
              </p:ext>
            </p:extLst>
          </p:nvPr>
        </p:nvGraphicFramePr>
        <p:xfrm>
          <a:off x="1653122" y="1111107"/>
          <a:ext cx="8589800" cy="408178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601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1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635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200" b="1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Apresentação</a:t>
                      </a:r>
                      <a:endParaRPr sz="1200" b="1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200" b="1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Posologia</a:t>
                      </a:r>
                      <a:endParaRPr sz="1200" b="1" u="none" strike="noStrike" cap="none" dirty="0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400" b="1" u="none" strike="noStrike" cap="none">
                          <a:solidFill>
                            <a:schemeClr val="lt1"/>
                          </a:solidFill>
                        </a:rPr>
                        <a:t>Duração</a:t>
                      </a:r>
                      <a:endParaRPr sz="1400" b="1" u="none" strike="noStrike" cap="none">
                        <a:solidFill>
                          <a:schemeClr val="lt1"/>
                        </a:solidFill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8EAADB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895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MB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8EAA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lt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PB</a:t>
                      </a:r>
                      <a:endParaRPr sz="1200" b="1" u="none" strike="noStrike" cap="none">
                        <a:solidFill>
                          <a:schemeClr val="lt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8EAADB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96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PQT-U – ADULTO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Ou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Paciente com peso acima de 50Kg.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Dose mensal supervisionada: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Rifampicina 600mg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Clofazimina 300mg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Dapsona 100mg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Dose autoadministrada: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Clofazimina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50mg / Diariamente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Dapsona 100mg / Diariamente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12 meses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06 meses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63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PQT-U - INFANTIL </a:t>
                      </a: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Crianças de 10 a 14 anos</a:t>
                      </a: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Ou</a:t>
                      </a: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Pacientes com peso </a:t>
                      </a: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entre 30 e 50 Kg.</a:t>
                      </a:r>
                      <a:endParaRPr sz="1200" b="1" u="none" strike="noStrike" cap="none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Dose mensal supervisionada: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Rifampicina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450mg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Clofazimina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150mg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Dapsona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50mg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Dose </a:t>
                      </a:r>
                      <a:r>
                        <a:rPr lang="pt-BR" sz="1200" b="1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autoadministrada</a:t>
                      </a: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: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Clofazimina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50mg em dias alternados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u="none" strike="noStrike" cap="none" dirty="0" err="1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Dapsona</a:t>
                      </a:r>
                      <a:r>
                        <a:rPr lang="pt-BR" sz="1200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50mg / Diariamente</a:t>
                      </a:r>
                      <a:endParaRPr sz="1200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12 meses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  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pt-BR" sz="1200" b="1" u="none" strike="noStrike" cap="none" dirty="0">
                          <a:solidFill>
                            <a:schemeClr val="tx1"/>
                          </a:solidFill>
                          <a:latin typeface="+mn-lt"/>
                          <a:ea typeface="Arial"/>
                          <a:cs typeface="Arial"/>
                          <a:sym typeface="Arial"/>
                        </a:rPr>
                        <a:t>06 meses</a:t>
                      </a:r>
                      <a:endParaRPr sz="1200" b="1" u="none" strike="noStrike" cap="none" dirty="0">
                        <a:solidFill>
                          <a:schemeClr val="tx1"/>
                        </a:solidFill>
                        <a:latin typeface="+mn-lt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8575" marR="68575" marT="91425" marB="91425">
                    <a:lnL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650" cap="flat" cmpd="sng">
                      <a:solidFill>
                        <a:srgbClr val="B4C6E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43807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18"/>
          <p:cNvSpPr txBox="1">
            <a:spLocks noGrp="1"/>
          </p:cNvSpPr>
          <p:nvPr>
            <p:ph type="title"/>
          </p:nvPr>
        </p:nvSpPr>
        <p:spPr>
          <a:xfrm>
            <a:off x="3018409" y="389483"/>
            <a:ext cx="5477201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4000" b="1" dirty="0">
                <a:solidFill>
                  <a:schemeClr val="accent1"/>
                </a:solidFill>
                <a:latin typeface="+mn-lt"/>
                <a:ea typeface="Arial"/>
                <a:cs typeface="Arial"/>
                <a:sym typeface="Arial"/>
              </a:rPr>
              <a:t>Efeitos Colaterais</a:t>
            </a:r>
            <a:endParaRPr sz="4000" dirty="0">
              <a:solidFill>
                <a:schemeClr val="accent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8"/>
          <p:cNvSpPr txBox="1"/>
          <p:nvPr/>
        </p:nvSpPr>
        <p:spPr>
          <a:xfrm>
            <a:off x="807938" y="1720732"/>
            <a:ext cx="8025412" cy="4878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556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Gastrites / náusea (administrar após almoço ou janta)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Hepatite tóxica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Hemólise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Meta-</a:t>
            </a:r>
            <a:r>
              <a:rPr lang="pt-BR" sz="2200" i="0" u="none" strike="noStrike" cap="none" dirty="0" err="1">
                <a:ea typeface="Arial"/>
                <a:cs typeface="Arial"/>
                <a:sym typeface="Arial"/>
              </a:rPr>
              <a:t>hemoglobinemia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 err="1">
                <a:ea typeface="Arial"/>
                <a:cs typeface="Arial"/>
                <a:sym typeface="Arial"/>
              </a:rPr>
              <a:t>Fotossensibilidade</a:t>
            </a: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 / </a:t>
            </a:r>
            <a:r>
              <a:rPr lang="pt-BR" sz="2200" i="0" u="none" strike="noStrike" cap="none" dirty="0" err="1">
                <a:ea typeface="Arial"/>
                <a:cs typeface="Arial"/>
                <a:sym typeface="Arial"/>
              </a:rPr>
              <a:t>Farmacodermias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>
                <a:ea typeface="Arial"/>
                <a:cs typeface="Arial"/>
                <a:sym typeface="Arial"/>
              </a:rPr>
              <a:t>Distúrbios renais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55600" marR="0" lvl="0" indent="-342900" algn="just" rtl="0">
              <a:lnSpc>
                <a:spcPct val="150000"/>
              </a:lnSpc>
              <a:spcBef>
                <a:spcPts val="156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Wingdings" panose="05000000000000000000" pitchFamily="2" charset="2"/>
              <a:buChar char="ü"/>
            </a:pPr>
            <a:r>
              <a:rPr lang="pt-BR" sz="2200" i="0" u="none" strike="noStrike" cap="none" dirty="0" err="1">
                <a:ea typeface="Arial"/>
                <a:cs typeface="Arial"/>
                <a:sym typeface="Arial"/>
              </a:rPr>
              <a:t>Agranulocitose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8"/>
          <p:cNvSpPr txBox="1"/>
          <p:nvPr/>
        </p:nvSpPr>
        <p:spPr>
          <a:xfrm>
            <a:off x="807938" y="1180454"/>
            <a:ext cx="609452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2400" b="1" i="0" u="none" strike="noStrike" cap="none" dirty="0">
                <a:ea typeface="Arial"/>
                <a:cs typeface="Arial"/>
                <a:sym typeface="Arial"/>
              </a:rPr>
              <a:t>DAPSONA</a:t>
            </a:r>
            <a:endParaRPr sz="2400" b="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8"/>
          <p:cNvSpPr txBox="1"/>
          <p:nvPr/>
        </p:nvSpPr>
        <p:spPr>
          <a:xfrm>
            <a:off x="8762260" y="6298676"/>
            <a:ext cx="2728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2021. Vigilância em saúde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7659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p19"/>
          <p:cNvSpPr txBox="1">
            <a:spLocks noGrp="1"/>
          </p:cNvSpPr>
          <p:nvPr>
            <p:ph type="title"/>
          </p:nvPr>
        </p:nvSpPr>
        <p:spPr>
          <a:xfrm>
            <a:off x="710090" y="1303549"/>
            <a:ext cx="3571697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4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CLOFAZIMINA</a:t>
            </a:r>
            <a:endParaRPr sz="24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9"/>
          <p:cNvSpPr txBox="1"/>
          <p:nvPr/>
        </p:nvSpPr>
        <p:spPr>
          <a:xfrm>
            <a:off x="710090" y="1789543"/>
            <a:ext cx="4871720" cy="2162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429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✔"/>
            </a:pPr>
            <a:r>
              <a:rPr lang="pt-BR" sz="2400" i="0" u="none" strike="noStrike" cap="none" dirty="0">
                <a:ea typeface="Arial"/>
                <a:cs typeface="Arial"/>
                <a:sym typeface="Arial"/>
              </a:rPr>
              <a:t>Pigmentação cutânea;</a:t>
            </a:r>
            <a:endParaRPr sz="24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87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✔"/>
            </a:pPr>
            <a:r>
              <a:rPr lang="pt-BR" sz="2400" i="0" u="none" strike="noStrike" cap="none" dirty="0">
                <a:ea typeface="Arial"/>
                <a:cs typeface="Arial"/>
                <a:sym typeface="Arial"/>
              </a:rPr>
              <a:t>Alterações </a:t>
            </a:r>
            <a:r>
              <a:rPr lang="pt-BR" sz="2400" i="0" u="none" strike="noStrike" cap="none" dirty="0" err="1">
                <a:ea typeface="Arial"/>
                <a:cs typeface="Arial"/>
                <a:sym typeface="Arial"/>
              </a:rPr>
              <a:t>ictiosiformes</a:t>
            </a:r>
            <a:r>
              <a:rPr lang="pt-BR" sz="2400" i="0" u="none" strike="noStrike" cap="none" dirty="0">
                <a:ea typeface="Arial"/>
                <a:cs typeface="Arial"/>
                <a:sym typeface="Arial"/>
              </a:rPr>
              <a:t>;</a:t>
            </a:r>
            <a:endParaRPr sz="24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50000"/>
              </a:lnSpc>
              <a:spcBef>
                <a:spcPts val="1875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Char char="✔"/>
            </a:pPr>
            <a:r>
              <a:rPr lang="pt-BR" sz="2400" i="0" u="none" strike="noStrike" cap="none" dirty="0">
                <a:ea typeface="Arial"/>
                <a:cs typeface="Arial"/>
                <a:sym typeface="Arial"/>
              </a:rPr>
              <a:t>Distúrbios gastrointestinais.</a:t>
            </a:r>
            <a:endParaRPr sz="2400" i="0" u="none" strike="noStrike" cap="none" dirty="0"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19" descr="Pés de pessoa&#10;&#10;Descrição gerada automaticamente com confiança média"/>
          <p:cNvPicPr preferRelativeResize="0"/>
          <p:nvPr/>
        </p:nvPicPr>
        <p:blipFill rotWithShape="1">
          <a:blip r:embed="rId3">
            <a:alphaModFix/>
          </a:blip>
          <a:srcRect l="32768" r="28661"/>
          <a:stretch/>
        </p:blipFill>
        <p:spPr>
          <a:xfrm>
            <a:off x="7237677" y="1664853"/>
            <a:ext cx="4702629" cy="4965240"/>
          </a:xfrm>
          <a:prstGeom prst="rect">
            <a:avLst/>
          </a:prstGeom>
          <a:noFill/>
          <a:ln>
            <a:noFill/>
          </a:ln>
        </p:spPr>
      </p:pic>
      <p:sp>
        <p:nvSpPr>
          <p:cNvPr id="527" name="Google Shape;527;p19"/>
          <p:cNvSpPr txBox="1"/>
          <p:nvPr/>
        </p:nvSpPr>
        <p:spPr>
          <a:xfrm>
            <a:off x="7617775" y="6374027"/>
            <a:ext cx="150615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Ciro M. Gomes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9"/>
          <p:cNvSpPr txBox="1"/>
          <p:nvPr/>
        </p:nvSpPr>
        <p:spPr>
          <a:xfrm>
            <a:off x="3018409" y="389483"/>
            <a:ext cx="5477201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Efeitos Colaterais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9"/>
          <p:cNvSpPr txBox="1"/>
          <p:nvPr/>
        </p:nvSpPr>
        <p:spPr>
          <a:xfrm>
            <a:off x="364103" y="6374027"/>
            <a:ext cx="2728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2021. Vigilância em saúde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8672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0"/>
          <p:cNvSpPr txBox="1">
            <a:spLocks noGrp="1"/>
          </p:cNvSpPr>
          <p:nvPr>
            <p:ph type="title"/>
          </p:nvPr>
        </p:nvSpPr>
        <p:spPr>
          <a:xfrm>
            <a:off x="1156276" y="1575739"/>
            <a:ext cx="2991453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pt-BR" sz="2400" b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RIFAMPICINA</a:t>
            </a:r>
            <a:endParaRPr sz="240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20"/>
          <p:cNvSpPr txBox="1"/>
          <p:nvPr/>
        </p:nvSpPr>
        <p:spPr>
          <a:xfrm>
            <a:off x="1156276" y="2168457"/>
            <a:ext cx="6458585" cy="287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1" i="0" u="none" strike="noStrike" cap="none" dirty="0">
              <a:latin typeface="Montserrat"/>
              <a:ea typeface="Montserrat"/>
              <a:cs typeface="Montserrat"/>
              <a:sym typeface="Montserrat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10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✔"/>
            </a:pPr>
            <a:r>
              <a:rPr lang="pt-BR" sz="2200" i="0" u="none" strike="noStrike" cap="none" dirty="0" err="1">
                <a:ea typeface="Montserrat"/>
                <a:cs typeface="Montserrat"/>
                <a:sym typeface="Montserrat"/>
              </a:rPr>
              <a:t>Rash</a:t>
            </a:r>
            <a:r>
              <a:rPr lang="pt-BR" sz="2200" i="0" u="none" strike="noStrike" cap="none" dirty="0">
                <a:ea typeface="Montserrat"/>
                <a:cs typeface="Montserrat"/>
                <a:sym typeface="Montserrat"/>
              </a:rPr>
              <a:t> cutâneo / Síndrome dengue-</a:t>
            </a:r>
            <a:r>
              <a:rPr lang="pt-BR" sz="2200" i="0" u="none" strike="noStrike" cap="none" dirty="0" err="1">
                <a:ea typeface="Montserrat"/>
                <a:cs typeface="Montserrat"/>
                <a:sym typeface="Montserrat"/>
              </a:rPr>
              <a:t>like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5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✔"/>
            </a:pPr>
            <a:r>
              <a:rPr lang="pt-BR" sz="2200" i="0" u="none" strike="noStrike" cap="none" dirty="0">
                <a:ea typeface="Montserrat"/>
                <a:cs typeface="Montserrat"/>
                <a:sym typeface="Montserrat"/>
              </a:rPr>
              <a:t>Hepatites tóxicas (raro)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✔"/>
            </a:pPr>
            <a:r>
              <a:rPr lang="pt-BR" sz="2200" i="0" u="none" strike="noStrike" cap="none" dirty="0">
                <a:ea typeface="Montserrat"/>
                <a:cs typeface="Montserrat"/>
                <a:sym typeface="Montserrat"/>
              </a:rPr>
              <a:t>Trombocitopenia</a:t>
            </a:r>
            <a:endParaRPr sz="2200" i="0" u="none" strike="noStrike" cap="none" dirty="0">
              <a:ea typeface="Montserrat"/>
              <a:cs typeface="Montserrat"/>
              <a:sym typeface="Montserrat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✔"/>
            </a:pPr>
            <a:r>
              <a:rPr lang="pt-BR" sz="2200" i="0" u="none" strike="noStrike" cap="none" dirty="0">
                <a:ea typeface="Montserrat"/>
                <a:cs typeface="Montserrat"/>
                <a:sym typeface="Montserrat"/>
              </a:rPr>
              <a:t>Manifestações gastrointestinais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oto Sans Symbols"/>
              <a:buChar char="✔"/>
            </a:pPr>
            <a:r>
              <a:rPr lang="pt-BR" sz="2200" i="0" u="none" strike="noStrike" cap="none" dirty="0">
                <a:ea typeface="Montserrat"/>
                <a:cs typeface="Montserrat"/>
                <a:sym typeface="Montserrat"/>
              </a:rPr>
              <a:t>Interações medicamentosas</a:t>
            </a:r>
            <a:endParaRPr sz="2200" i="0" u="none" strike="noStrike" cap="none" dirty="0"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20"/>
          <p:cNvSpPr txBox="1"/>
          <p:nvPr/>
        </p:nvSpPr>
        <p:spPr>
          <a:xfrm>
            <a:off x="8762260" y="6298676"/>
            <a:ext cx="272816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2021. Vigilância em saúde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20"/>
          <p:cNvSpPr txBox="1"/>
          <p:nvPr/>
        </p:nvSpPr>
        <p:spPr>
          <a:xfrm>
            <a:off x="3018409" y="389483"/>
            <a:ext cx="5477201" cy="6283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Efeitos Colaterais</a:t>
            </a:r>
            <a:endParaRPr sz="40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94512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44E6C0-AA06-74E3-387B-86D750B54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68061C-23C4-6B33-1A0E-F13EA71C6021}"/>
              </a:ext>
            </a:extLst>
          </p:cNvPr>
          <p:cNvSpPr txBox="1"/>
          <p:nvPr/>
        </p:nvSpPr>
        <p:spPr>
          <a:xfrm>
            <a:off x="3378200" y="2184400"/>
            <a:ext cx="70357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JOSÉ KARLISSON TAVARES VALERIANO</a:t>
            </a:r>
          </a:p>
          <a:p>
            <a:r>
              <a:rPr lang="pt-BR" dirty="0"/>
              <a:t>MEDICO DA 2 MACRO REGIÃO DE ALAGOAS</a:t>
            </a:r>
          </a:p>
          <a:p>
            <a:r>
              <a:rPr lang="pt-BR" dirty="0"/>
              <a:t>CENTRO REGIONAL ESPECIALIZADO EM TRATAMENTO DA HANSENÍASE E TUBERCULOSE - CRETH.</a:t>
            </a:r>
          </a:p>
          <a:p>
            <a:r>
              <a:rPr lang="pt-BR" dirty="0"/>
              <a:t>TELEFONE - 99607-1132</a:t>
            </a:r>
          </a:p>
          <a:p>
            <a:endParaRPr lang="pt-BR" dirty="0"/>
          </a:p>
          <a:p>
            <a:r>
              <a:rPr lang="pt-BR" dirty="0"/>
              <a:t>Obs. </a:t>
            </a:r>
            <a:r>
              <a:rPr lang="pt-BR" dirty="0">
                <a:solidFill>
                  <a:srgbClr val="FF0000"/>
                </a:solidFill>
              </a:rPr>
              <a:t>Material adaptado do original do Ministério da Saúde</a:t>
            </a:r>
          </a:p>
        </p:txBody>
      </p:sp>
    </p:spTree>
    <p:extLst>
      <p:ext uri="{BB962C8B-B14F-4D97-AF65-F5344CB8AC3E}">
        <p14:creationId xmlns:p14="http://schemas.microsoft.com/office/powerpoint/2010/main" val="261146202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92C6D08-400F-4C14-AF70-53D27F0E3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8383" y="2311024"/>
            <a:ext cx="9622172" cy="1305964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pt-PT" sz="14400" b="1" dirty="0">
                <a:solidFill>
                  <a:srgbClr val="183EFF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ALGORTIMO PARA AVALIAÇÃO DOS</a:t>
            </a:r>
            <a:r>
              <a:rPr lang="pt-PT" sz="14400" b="1" spc="-315" dirty="0">
                <a:solidFill>
                  <a:srgbClr val="183EFF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 </a:t>
            </a:r>
            <a:r>
              <a:rPr lang="pt-PT" sz="14400" b="1" dirty="0">
                <a:solidFill>
                  <a:srgbClr val="183EFF"/>
                </a:solidFill>
                <a:effectLst/>
                <a:ea typeface="Trebuchet MS" panose="020B0603020202020204" pitchFamily="34" charset="0"/>
                <a:cs typeface="Trebuchet MS" panose="020B0603020202020204" pitchFamily="34" charset="0"/>
              </a:rPr>
              <a:t>CONTATOS DE HANSENÍASE NA ATENÇÃO PRIMÁRIA À SAÚDE </a:t>
            </a:r>
            <a:endParaRPr lang="pt-BR" sz="14400" b="1" dirty="0">
              <a:solidFill>
                <a:srgbClr val="183EFF"/>
              </a:solidFill>
              <a:effectLst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marL="0" indent="0">
              <a:buNone/>
            </a:pPr>
            <a:endParaRPr lang="pt-BR" dirty="0">
              <a:solidFill>
                <a:srgbClr val="183E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9598774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/>
          <p:cNvSpPr/>
          <p:nvPr/>
        </p:nvSpPr>
        <p:spPr>
          <a:xfrm>
            <a:off x="0" y="5965957"/>
            <a:ext cx="12192000" cy="89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DB64C6F5-F18B-EC5C-75D7-307E26DA1FE6}"/>
              </a:ext>
            </a:extLst>
          </p:cNvPr>
          <p:cNvSpPr txBox="1">
            <a:spLocks/>
          </p:cNvSpPr>
          <p:nvPr/>
        </p:nvSpPr>
        <p:spPr>
          <a:xfrm>
            <a:off x="109292" y="-1850"/>
            <a:ext cx="8987049" cy="5355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+mn-lt"/>
                <a:cs typeface="Segoe UI" panose="020B0502040204020203" pitchFamily="34" charset="0"/>
              </a:rPr>
              <a:t>Investigação de Contatos de Caso de Hanseníase na APS</a:t>
            </a:r>
            <a:endParaRPr lang="pt-BR" sz="1800" i="1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1" name="Espaço Reservado para Número de Slide 2"/>
          <p:cNvSpPr txBox="1">
            <a:spLocks/>
          </p:cNvSpPr>
          <p:nvPr/>
        </p:nvSpPr>
        <p:spPr>
          <a:xfrm>
            <a:off x="10819211" y="6296947"/>
            <a:ext cx="698241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39</a:t>
            </a:fld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6DB30C28-AAD6-C5A8-0A9F-9A05F05E6E11}"/>
              </a:ext>
            </a:extLst>
          </p:cNvPr>
          <p:cNvSpPr txBox="1"/>
          <p:nvPr/>
        </p:nvSpPr>
        <p:spPr>
          <a:xfrm>
            <a:off x="2224454" y="588580"/>
            <a:ext cx="7012943" cy="23083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CONTATO DE CASO DE HANSENÍASE CONFIRMADO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F287D944-0C2A-AA11-5DDF-4A3EC95B562E}"/>
              </a:ext>
            </a:extLst>
          </p:cNvPr>
          <p:cNvSpPr txBox="1"/>
          <p:nvPr/>
        </p:nvSpPr>
        <p:spPr>
          <a:xfrm>
            <a:off x="4741374" y="1770239"/>
            <a:ext cx="1979103" cy="23083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Confirma um caso de hanseníase?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EC0206BD-7A53-3158-334D-8F578D367FCB}"/>
              </a:ext>
            </a:extLst>
          </p:cNvPr>
          <p:cNvSpPr txBox="1"/>
          <p:nvPr/>
        </p:nvSpPr>
        <p:spPr>
          <a:xfrm>
            <a:off x="357058" y="2180391"/>
            <a:ext cx="883153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prstClr val="black"/>
                </a:solidFill>
                <a:latin typeface="Calibri" panose="020F0502020204030204"/>
              </a:rPr>
              <a:t>CONFIRMADO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7CA646EA-B2EE-EA8C-6AB5-4738365DB5EA}"/>
              </a:ext>
            </a:extLst>
          </p:cNvPr>
          <p:cNvSpPr txBox="1"/>
          <p:nvPr/>
        </p:nvSpPr>
        <p:spPr>
          <a:xfrm>
            <a:off x="9306318" y="2180391"/>
            <a:ext cx="1152793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DESCARTADO</a:t>
            </a:r>
          </a:p>
        </p:txBody>
      </p:sp>
      <p:cxnSp>
        <p:nvCxnSpPr>
          <p:cNvPr id="46" name="Conector: Angulado 78">
            <a:extLst>
              <a:ext uri="{FF2B5EF4-FFF2-40B4-BE49-F238E27FC236}">
                <a16:creationId xmlns:a16="http://schemas.microsoft.com/office/drawing/2014/main" id="{E03F8B57-77A8-1623-D999-8423CBEC3557}"/>
              </a:ext>
            </a:extLst>
          </p:cNvPr>
          <p:cNvCxnSpPr>
            <a:cxnSpLocks/>
            <a:stCxn id="43" idx="1"/>
            <a:endCxn id="44" idx="0"/>
          </p:cNvCxnSpPr>
          <p:nvPr/>
        </p:nvCxnSpPr>
        <p:spPr>
          <a:xfrm rot="10800000" flipV="1">
            <a:off x="798636" y="1885655"/>
            <a:ext cx="3942739" cy="294736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708B76DA-5BE8-A027-BFD3-82C3F2B6A198}"/>
              </a:ext>
            </a:extLst>
          </p:cNvPr>
          <p:cNvSpPr txBox="1"/>
          <p:nvPr/>
        </p:nvSpPr>
        <p:spPr>
          <a:xfrm>
            <a:off x="8321026" y="3290635"/>
            <a:ext cx="924135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REAGENTE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C35DABEE-169C-B795-37E9-DEFC6D5DE2AC}"/>
              </a:ext>
            </a:extLst>
          </p:cNvPr>
          <p:cNvSpPr txBox="1"/>
          <p:nvPr/>
        </p:nvSpPr>
        <p:spPr>
          <a:xfrm>
            <a:off x="9154821" y="3646306"/>
            <a:ext cx="1418475" cy="1477328"/>
          </a:xfrm>
          <a:prstGeom prst="rect">
            <a:avLst/>
          </a:prstGeom>
          <a:solidFill>
            <a:srgbClr val="00B0F0"/>
          </a:solidFill>
          <a:ln w="19050"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Vacina BCG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Conforme histórico vacinal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educação em saúde sobre sinais e sintomas da hanseníase e importância do diagnóstico precoce.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41DC9B79-446D-E915-2632-2C861516105D}"/>
              </a:ext>
            </a:extLst>
          </p:cNvPr>
          <p:cNvSpPr txBox="1"/>
          <p:nvPr/>
        </p:nvSpPr>
        <p:spPr>
          <a:xfrm>
            <a:off x="10177483" y="5361143"/>
            <a:ext cx="1603917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Vigilância passiva através do autoexame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Retornar ao Serviço de Saúde se necessário.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45D59AC2-6D0F-C191-2966-2E7BEA9C0048}"/>
              </a:ext>
            </a:extLst>
          </p:cNvPr>
          <p:cNvSpPr txBox="1"/>
          <p:nvPr/>
        </p:nvSpPr>
        <p:spPr>
          <a:xfrm>
            <a:off x="10442045" y="3290635"/>
            <a:ext cx="1037467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REAGENTE</a:t>
            </a:r>
          </a:p>
        </p:txBody>
      </p:sp>
      <p:cxnSp>
        <p:nvCxnSpPr>
          <p:cNvPr id="51" name="Conector: Angulado 84">
            <a:extLst>
              <a:ext uri="{FF2B5EF4-FFF2-40B4-BE49-F238E27FC236}">
                <a16:creationId xmlns:a16="http://schemas.microsoft.com/office/drawing/2014/main" id="{C7ED6813-A190-FB02-D281-3C0D56D9531D}"/>
              </a:ext>
            </a:extLst>
          </p:cNvPr>
          <p:cNvCxnSpPr>
            <a:cxnSpLocks/>
            <a:stCxn id="57" idx="1"/>
            <a:endCxn id="47" idx="0"/>
          </p:cNvCxnSpPr>
          <p:nvPr/>
        </p:nvCxnSpPr>
        <p:spPr>
          <a:xfrm rot="10800000" flipV="1">
            <a:off x="8783095" y="2874939"/>
            <a:ext cx="619171" cy="415695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Conector: Angulado 85">
            <a:extLst>
              <a:ext uri="{FF2B5EF4-FFF2-40B4-BE49-F238E27FC236}">
                <a16:creationId xmlns:a16="http://schemas.microsoft.com/office/drawing/2014/main" id="{E2E2A9D2-EA90-EB52-D31A-D577F77E8215}"/>
              </a:ext>
            </a:extLst>
          </p:cNvPr>
          <p:cNvCxnSpPr>
            <a:cxnSpLocks/>
            <a:stCxn id="57" idx="3"/>
            <a:endCxn id="50" idx="0"/>
          </p:cNvCxnSpPr>
          <p:nvPr/>
        </p:nvCxnSpPr>
        <p:spPr>
          <a:xfrm>
            <a:off x="10366500" y="2874940"/>
            <a:ext cx="594279" cy="415695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F68FE819-DB01-AC08-E11B-0F2D9127A01F}"/>
              </a:ext>
            </a:extLst>
          </p:cNvPr>
          <p:cNvSpPr txBox="1"/>
          <p:nvPr/>
        </p:nvSpPr>
        <p:spPr>
          <a:xfrm>
            <a:off x="7997711" y="5361143"/>
            <a:ext cx="1603917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iniciar PQTU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Vigilância ativa com avaliação anual na APS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5 anos.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2E4693B8-1509-8613-C82F-0B4D684371B5}"/>
              </a:ext>
            </a:extLst>
          </p:cNvPr>
          <p:cNvSpPr txBox="1"/>
          <p:nvPr/>
        </p:nvSpPr>
        <p:spPr>
          <a:xfrm>
            <a:off x="2224454" y="883711"/>
            <a:ext cx="7012943" cy="784830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DERMATOLÓGICA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Inspeção da pele em toda a superfície corporal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da sensibilidade (térmica, dolorosa e tátil) nas lesões de pele e/ou nas áreas referidas como dormentes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NEUROLÓGICA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Palpação dos nervos periféricos + Avaliação sensitiva e motora na mãos, pés e olhos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EBE40388-0EF0-0C94-5CB8-B0D4FE6019A0}"/>
              </a:ext>
            </a:extLst>
          </p:cNvPr>
          <p:cNvCxnSpPr>
            <a:stCxn id="50" idx="2"/>
            <a:endCxn id="49" idx="0"/>
          </p:cNvCxnSpPr>
          <p:nvPr/>
        </p:nvCxnSpPr>
        <p:spPr>
          <a:xfrm>
            <a:off x="10960779" y="3521467"/>
            <a:ext cx="18663" cy="1839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4FCBCA98-CDD8-521C-3B95-916BC0C18705}"/>
              </a:ext>
            </a:extLst>
          </p:cNvPr>
          <p:cNvCxnSpPr>
            <a:cxnSpLocks/>
            <a:stCxn id="47" idx="2"/>
            <a:endCxn id="53" idx="0"/>
          </p:cNvCxnSpPr>
          <p:nvPr/>
        </p:nvCxnSpPr>
        <p:spPr>
          <a:xfrm>
            <a:off x="8783094" y="3521467"/>
            <a:ext cx="16576" cy="1839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1D8DD6F3-C64A-491C-2269-74A9CB527F7F}"/>
              </a:ext>
            </a:extLst>
          </p:cNvPr>
          <p:cNvSpPr txBox="1"/>
          <p:nvPr/>
        </p:nvSpPr>
        <p:spPr>
          <a:xfrm>
            <a:off x="9402265" y="2690274"/>
            <a:ext cx="964235" cy="369332"/>
          </a:xfrm>
          <a:prstGeom prst="rect">
            <a:avLst/>
          </a:prstGeom>
          <a:solidFill>
            <a:srgbClr val="9E5EC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TESTE RÁPIDO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6D9D0702-830C-29EA-3E43-7F606481E6D7}"/>
              </a:ext>
            </a:extLst>
          </p:cNvPr>
          <p:cNvCxnSpPr>
            <a:stCxn id="45" idx="2"/>
            <a:endCxn id="57" idx="0"/>
          </p:cNvCxnSpPr>
          <p:nvPr/>
        </p:nvCxnSpPr>
        <p:spPr>
          <a:xfrm>
            <a:off x="9882715" y="2411223"/>
            <a:ext cx="1668" cy="27905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3A358E21-5356-7340-8370-07406BC350BB}"/>
              </a:ext>
            </a:extLst>
          </p:cNvPr>
          <p:cNvCxnSpPr>
            <a:stCxn id="47" idx="3"/>
            <a:endCxn id="50" idx="1"/>
          </p:cNvCxnSpPr>
          <p:nvPr/>
        </p:nvCxnSpPr>
        <p:spPr>
          <a:xfrm>
            <a:off x="9245161" y="3406051"/>
            <a:ext cx="1196884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67F3E45B-919F-7678-33C7-78F30CB23CB6}"/>
              </a:ext>
            </a:extLst>
          </p:cNvPr>
          <p:cNvCxnSpPr>
            <a:cxnSpLocks/>
          </p:cNvCxnSpPr>
          <p:nvPr/>
        </p:nvCxnSpPr>
        <p:spPr>
          <a:xfrm>
            <a:off x="9881321" y="3406051"/>
            <a:ext cx="0" cy="24025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A265221C-37A4-2D0D-D627-F527EAE3E758}"/>
              </a:ext>
            </a:extLst>
          </p:cNvPr>
          <p:cNvSpPr txBox="1"/>
          <p:nvPr/>
        </p:nvSpPr>
        <p:spPr>
          <a:xfrm>
            <a:off x="342939" y="4737744"/>
            <a:ext cx="6514559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9E5EC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 DE HANSENÍASE DEFINIDO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Definir classificação operacional + Definir grau de incapacidade física + Avaliar a presença de reações hansênicas + Notificar no SINAN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839F418F-2504-8B62-B5A6-BC1F84B5B441}"/>
              </a:ext>
            </a:extLst>
          </p:cNvPr>
          <p:cNvSpPr txBox="1"/>
          <p:nvPr/>
        </p:nvSpPr>
        <p:spPr>
          <a:xfrm>
            <a:off x="340001" y="5290206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Até 5 lesões de pele e baciloscopia negativa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Paucibacilar (PB)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6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B807565-1F24-20EE-9BF5-63C2656DA863}"/>
              </a:ext>
            </a:extLst>
          </p:cNvPr>
          <p:cNvSpPr txBox="1"/>
          <p:nvPr/>
        </p:nvSpPr>
        <p:spPr>
          <a:xfrm>
            <a:off x="4085498" y="5290206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5 lesões de pele e/ou 2 ou mais nervos periféricos comprometidos e/ou baciloscopia positiva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Multibacilar (MB)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12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A6F06BE4-9488-E2E9-9EBE-E843C7360DF3}"/>
              </a:ext>
            </a:extLst>
          </p:cNvPr>
          <p:cNvSpPr txBox="1"/>
          <p:nvPr/>
        </p:nvSpPr>
        <p:spPr>
          <a:xfrm>
            <a:off x="100225" y="6322452"/>
            <a:ext cx="3574564" cy="3693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SEGUIMENTO (PB ou 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clínica mensal + Dose supervisionada mensal + ANS trimestral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82C35EBB-36AB-6015-860A-CECA31202C5E}"/>
              </a:ext>
            </a:extLst>
          </p:cNvPr>
          <p:cNvSpPr txBox="1"/>
          <p:nvPr/>
        </p:nvSpPr>
        <p:spPr>
          <a:xfrm>
            <a:off x="3732060" y="6322452"/>
            <a:ext cx="3574564" cy="36933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CRITÉRIO DE ALTA (PB ou 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Confirmação de todas as doses supervisionadas + Avaliação clínica + ANS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F1838B06-DDA5-92F4-BA55-D0B0FE62BBAA}"/>
              </a:ext>
            </a:extLst>
          </p:cNvPr>
          <p:cNvSpPr txBox="1"/>
          <p:nvPr/>
        </p:nvSpPr>
        <p:spPr>
          <a:xfrm>
            <a:off x="7372605" y="6322452"/>
            <a:ext cx="4762714" cy="50783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PACIENTES </a:t>
            </a:r>
            <a:r>
              <a:rPr kumimoji="0" lang="pt-BR" sz="9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 novo de hanseníase (IB ≥ 2,0) ou MB 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SUSPEITA DE PERSISTÊNCIA DA INFECÇÃO AO FIM DE 12 DOSES DE PQTU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Encaminhar para avaliação de resistência, conforme Fluxograma 5 ou 6</a:t>
            </a: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683D67EE-03F0-DB5B-EF54-5AA93E82996C}"/>
              </a:ext>
            </a:extLst>
          </p:cNvPr>
          <p:cNvCxnSpPr/>
          <p:nvPr/>
        </p:nvCxnSpPr>
        <p:spPr>
          <a:xfrm>
            <a:off x="108934" y="6275428"/>
            <a:ext cx="1202638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8" name="Conector: Angulado 101">
            <a:extLst>
              <a:ext uri="{FF2B5EF4-FFF2-40B4-BE49-F238E27FC236}">
                <a16:creationId xmlns:a16="http://schemas.microsoft.com/office/drawing/2014/main" id="{DF86DAD2-E26F-9962-1B3C-72580984D0FC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 rot="5400000">
            <a:off x="2571545" y="4261532"/>
            <a:ext cx="183130" cy="187421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Conector: Angulado 102">
            <a:extLst>
              <a:ext uri="{FF2B5EF4-FFF2-40B4-BE49-F238E27FC236}">
                <a16:creationId xmlns:a16="http://schemas.microsoft.com/office/drawing/2014/main" id="{218A711E-8C88-173E-2164-FE73D6AF5775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rot="16200000" flipH="1">
            <a:off x="4444293" y="4263001"/>
            <a:ext cx="183130" cy="187127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C181FE42-36C1-74C4-1040-3F1B34023BE4}"/>
              </a:ext>
            </a:extLst>
          </p:cNvPr>
          <p:cNvSpPr txBox="1"/>
          <p:nvPr/>
        </p:nvSpPr>
        <p:spPr>
          <a:xfrm>
            <a:off x="3159845" y="2180391"/>
            <a:ext cx="3776237" cy="692497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ALTERAÇÕES SUSPEITAS INCONCLUSIVAS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Testes de sensibilidade cutânea duvidoso 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neurológica normal ou inconclusiva OU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Comprometimento neural comprovado, com ausência de lesões cutâneas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45C7258E-20FC-D373-7777-2975955F3B12}"/>
              </a:ext>
            </a:extLst>
          </p:cNvPr>
          <p:cNvSpPr txBox="1"/>
          <p:nvPr/>
        </p:nvSpPr>
        <p:spPr>
          <a:xfrm>
            <a:off x="4565846" y="2978860"/>
            <a:ext cx="964235" cy="369332"/>
          </a:xfrm>
          <a:prstGeom prst="rect">
            <a:avLst/>
          </a:prstGeom>
          <a:solidFill>
            <a:srgbClr val="9E5EC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TESTE RÁPIDO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FB0A0FAF-F40D-7123-0B41-FA4B128D31C3}"/>
              </a:ext>
            </a:extLst>
          </p:cNvPr>
          <p:cNvSpPr txBox="1"/>
          <p:nvPr/>
        </p:nvSpPr>
        <p:spPr>
          <a:xfrm>
            <a:off x="5852355" y="3290635"/>
            <a:ext cx="1037467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REAGENTE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C56587DA-F48D-03B9-90C9-9FF4C8191258}"/>
              </a:ext>
            </a:extLst>
          </p:cNvPr>
          <p:cNvSpPr txBox="1"/>
          <p:nvPr/>
        </p:nvSpPr>
        <p:spPr>
          <a:xfrm>
            <a:off x="3268510" y="3290635"/>
            <a:ext cx="924135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REAGENTE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9FEB4C2B-66C3-8B8D-59DD-28726B98AD0D}"/>
              </a:ext>
            </a:extLst>
          </p:cNvPr>
          <p:cNvSpPr txBox="1"/>
          <p:nvPr/>
        </p:nvSpPr>
        <p:spPr>
          <a:xfrm>
            <a:off x="3114090" y="3709148"/>
            <a:ext cx="1232975" cy="2308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8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Solicitar Baciloscopia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06941618-991E-59F8-132A-3AE35B6173B9}"/>
              </a:ext>
            </a:extLst>
          </p:cNvPr>
          <p:cNvSpPr txBox="1"/>
          <p:nvPr/>
        </p:nvSpPr>
        <p:spPr>
          <a:xfrm>
            <a:off x="2971209" y="4226729"/>
            <a:ext cx="740560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(IB  &gt; 0,0)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759F1E5F-6ACA-488D-8F0D-035A17688442}"/>
              </a:ext>
            </a:extLst>
          </p:cNvPr>
          <p:cNvSpPr txBox="1"/>
          <p:nvPr/>
        </p:nvSpPr>
        <p:spPr>
          <a:xfrm>
            <a:off x="3769098" y="4226729"/>
            <a:ext cx="740560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(IB = 0,0)</a:t>
            </a:r>
          </a:p>
        </p:txBody>
      </p:sp>
      <p:cxnSp>
        <p:nvCxnSpPr>
          <p:cNvPr id="77" name="Conector: Angulado 110">
            <a:extLst>
              <a:ext uri="{FF2B5EF4-FFF2-40B4-BE49-F238E27FC236}">
                <a16:creationId xmlns:a16="http://schemas.microsoft.com/office/drawing/2014/main" id="{3D83A8C6-66C7-6B2E-96DB-E3EE2131923E}"/>
              </a:ext>
            </a:extLst>
          </p:cNvPr>
          <p:cNvCxnSpPr>
            <a:stCxn id="74" idx="2"/>
            <a:endCxn id="75" idx="0"/>
          </p:cNvCxnSpPr>
          <p:nvPr/>
        </p:nvCxnSpPr>
        <p:spPr>
          <a:xfrm rot="5400000">
            <a:off x="3392660" y="3888810"/>
            <a:ext cx="286749" cy="389089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Conector: Angulado 111">
            <a:extLst>
              <a:ext uri="{FF2B5EF4-FFF2-40B4-BE49-F238E27FC236}">
                <a16:creationId xmlns:a16="http://schemas.microsoft.com/office/drawing/2014/main" id="{E7F66D39-D8E8-B1B4-E5BB-CB6C4114AA02}"/>
              </a:ext>
            </a:extLst>
          </p:cNvPr>
          <p:cNvCxnSpPr>
            <a:stCxn id="74" idx="2"/>
            <a:endCxn id="76" idx="0"/>
          </p:cNvCxnSpPr>
          <p:nvPr/>
        </p:nvCxnSpPr>
        <p:spPr>
          <a:xfrm rot="16200000" flipH="1">
            <a:off x="3791604" y="3878954"/>
            <a:ext cx="286749" cy="408800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7107FF02-33FB-3A68-E088-DCAA2ED8FBD5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3341489" y="4596061"/>
            <a:ext cx="1" cy="1416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id="{A7AA5E62-F849-DF44-CDD1-D97DAC329FD9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98635" y="2411223"/>
            <a:ext cx="0" cy="232652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0A16988C-6844-D6AA-1D3F-8F2343A40DC0}"/>
              </a:ext>
            </a:extLst>
          </p:cNvPr>
          <p:cNvSpPr txBox="1"/>
          <p:nvPr/>
        </p:nvSpPr>
        <p:spPr>
          <a:xfrm>
            <a:off x="5375244" y="4226450"/>
            <a:ext cx="1993854" cy="369332"/>
          </a:xfrm>
          <a:prstGeom prst="rect">
            <a:avLst/>
          </a:prstGeom>
          <a:solidFill>
            <a:srgbClr val="FFCC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Encaminhar para avaliação na Atenção Especializada (Fluxograma 4)</a:t>
            </a:r>
          </a:p>
        </p:txBody>
      </p:sp>
      <p:cxnSp>
        <p:nvCxnSpPr>
          <p:cNvPr id="82" name="Conector: Angulado 115">
            <a:extLst>
              <a:ext uri="{FF2B5EF4-FFF2-40B4-BE49-F238E27FC236}">
                <a16:creationId xmlns:a16="http://schemas.microsoft.com/office/drawing/2014/main" id="{11B23F75-D1CA-7644-D2F0-C2E93E4DADD5}"/>
              </a:ext>
            </a:extLst>
          </p:cNvPr>
          <p:cNvCxnSpPr>
            <a:cxnSpLocks/>
            <a:stCxn id="76" idx="3"/>
            <a:endCxn id="81" idx="1"/>
          </p:cNvCxnSpPr>
          <p:nvPr/>
        </p:nvCxnSpPr>
        <p:spPr>
          <a:xfrm flipV="1">
            <a:off x="4509658" y="4411116"/>
            <a:ext cx="865586" cy="279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3" name="Conector de Seta Reta 82">
            <a:extLst>
              <a:ext uri="{FF2B5EF4-FFF2-40B4-BE49-F238E27FC236}">
                <a16:creationId xmlns:a16="http://schemas.microsoft.com/office/drawing/2014/main" id="{B3734E9B-8208-0DEC-7580-9C1379338792}"/>
              </a:ext>
            </a:extLst>
          </p:cNvPr>
          <p:cNvCxnSpPr>
            <a:cxnSpLocks/>
            <a:stCxn id="72" idx="2"/>
            <a:endCxn id="81" idx="0"/>
          </p:cNvCxnSpPr>
          <p:nvPr/>
        </p:nvCxnSpPr>
        <p:spPr>
          <a:xfrm>
            <a:off x="6371089" y="3521467"/>
            <a:ext cx="1082" cy="7049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68AED346-71BB-62ED-98C2-727C14D205B5}"/>
              </a:ext>
            </a:extLst>
          </p:cNvPr>
          <p:cNvCxnSpPr>
            <a:cxnSpLocks/>
            <a:stCxn id="70" idx="2"/>
            <a:endCxn id="71" idx="0"/>
          </p:cNvCxnSpPr>
          <p:nvPr/>
        </p:nvCxnSpPr>
        <p:spPr>
          <a:xfrm>
            <a:off x="5047964" y="2872888"/>
            <a:ext cx="0" cy="10597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5" name="Conector: Angulado 118">
            <a:extLst>
              <a:ext uri="{FF2B5EF4-FFF2-40B4-BE49-F238E27FC236}">
                <a16:creationId xmlns:a16="http://schemas.microsoft.com/office/drawing/2014/main" id="{8271D4FF-FA06-CA53-5B52-7AAA3993A580}"/>
              </a:ext>
            </a:extLst>
          </p:cNvPr>
          <p:cNvCxnSpPr>
            <a:stCxn id="43" idx="3"/>
            <a:endCxn id="45" idx="0"/>
          </p:cNvCxnSpPr>
          <p:nvPr/>
        </p:nvCxnSpPr>
        <p:spPr>
          <a:xfrm>
            <a:off x="6720477" y="1885655"/>
            <a:ext cx="3162238" cy="294736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6" name="Conector: Angulado 119">
            <a:extLst>
              <a:ext uri="{FF2B5EF4-FFF2-40B4-BE49-F238E27FC236}">
                <a16:creationId xmlns:a16="http://schemas.microsoft.com/office/drawing/2014/main" id="{3B99B7D0-B325-A58D-E9AF-1FEBABF1BB8D}"/>
              </a:ext>
            </a:extLst>
          </p:cNvPr>
          <p:cNvCxnSpPr>
            <a:stCxn id="43" idx="2"/>
            <a:endCxn id="70" idx="0"/>
          </p:cNvCxnSpPr>
          <p:nvPr/>
        </p:nvCxnSpPr>
        <p:spPr>
          <a:xfrm rot="5400000">
            <a:off x="5299785" y="1749250"/>
            <a:ext cx="179320" cy="682962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Conector de Seta Reta 86">
            <a:extLst>
              <a:ext uri="{FF2B5EF4-FFF2-40B4-BE49-F238E27FC236}">
                <a16:creationId xmlns:a16="http://schemas.microsoft.com/office/drawing/2014/main" id="{5D995E65-2569-4EEC-3054-766D4BA31C8D}"/>
              </a:ext>
            </a:extLst>
          </p:cNvPr>
          <p:cNvCxnSpPr>
            <a:stCxn id="73" idx="2"/>
            <a:endCxn id="74" idx="0"/>
          </p:cNvCxnSpPr>
          <p:nvPr/>
        </p:nvCxnSpPr>
        <p:spPr>
          <a:xfrm>
            <a:off x="3730578" y="3521467"/>
            <a:ext cx="0" cy="18768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8" name="Conector: Angulado 121">
            <a:extLst>
              <a:ext uri="{FF2B5EF4-FFF2-40B4-BE49-F238E27FC236}">
                <a16:creationId xmlns:a16="http://schemas.microsoft.com/office/drawing/2014/main" id="{0D884C90-304F-283E-46EE-6AD167D4ACB4}"/>
              </a:ext>
            </a:extLst>
          </p:cNvPr>
          <p:cNvCxnSpPr>
            <a:cxnSpLocks/>
            <a:stCxn id="71" idx="1"/>
            <a:endCxn id="73" idx="0"/>
          </p:cNvCxnSpPr>
          <p:nvPr/>
        </p:nvCxnSpPr>
        <p:spPr>
          <a:xfrm rot="10800000" flipV="1">
            <a:off x="3730578" y="3163525"/>
            <a:ext cx="835268" cy="12710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9" name="Conector: Angulado 122">
            <a:extLst>
              <a:ext uri="{FF2B5EF4-FFF2-40B4-BE49-F238E27FC236}">
                <a16:creationId xmlns:a16="http://schemas.microsoft.com/office/drawing/2014/main" id="{3F960640-BE21-5A03-3AF2-A4BFE200CC76}"/>
              </a:ext>
            </a:extLst>
          </p:cNvPr>
          <p:cNvCxnSpPr>
            <a:stCxn id="71" idx="3"/>
            <a:endCxn id="72" idx="0"/>
          </p:cNvCxnSpPr>
          <p:nvPr/>
        </p:nvCxnSpPr>
        <p:spPr>
          <a:xfrm>
            <a:off x="5530081" y="3163526"/>
            <a:ext cx="841008" cy="12710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Conector de Seta Reta 89">
            <a:extLst>
              <a:ext uri="{FF2B5EF4-FFF2-40B4-BE49-F238E27FC236}">
                <a16:creationId xmlns:a16="http://schemas.microsoft.com/office/drawing/2014/main" id="{1406DFA5-E12D-9EFF-C520-92D80E8797B8}"/>
              </a:ext>
            </a:extLst>
          </p:cNvPr>
          <p:cNvCxnSpPr>
            <a:stCxn id="54" idx="2"/>
            <a:endCxn id="43" idx="0"/>
          </p:cNvCxnSpPr>
          <p:nvPr/>
        </p:nvCxnSpPr>
        <p:spPr>
          <a:xfrm>
            <a:off x="5730926" y="1668541"/>
            <a:ext cx="0" cy="10169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37519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946A47E7-652A-FC81-2B98-967BFEFBB4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4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6511CF9-F07A-1785-8C8D-232A7918C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4745" y="1668"/>
            <a:ext cx="12346745" cy="685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ítulo 1">
            <a:extLst>
              <a:ext uri="{FF2B5EF4-FFF2-40B4-BE49-F238E27FC236}">
                <a16:creationId xmlns:a16="http://schemas.microsoft.com/office/drawing/2014/main" id="{DB64C6F5-F18B-EC5C-75D7-307E26DA1FE6}"/>
              </a:ext>
            </a:extLst>
          </p:cNvPr>
          <p:cNvSpPr txBox="1">
            <a:spLocks/>
          </p:cNvSpPr>
          <p:nvPr/>
        </p:nvSpPr>
        <p:spPr>
          <a:xfrm>
            <a:off x="565726" y="79426"/>
            <a:ext cx="9583348" cy="5355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+mn-lt"/>
                <a:cs typeface="Segoe UI" panose="020B0502040204020203" pitchFamily="34" charset="0"/>
              </a:rPr>
              <a:t>Investigação de Contatos de Caso de Hanseníase na Atenção Especializada</a:t>
            </a:r>
            <a:endParaRPr lang="pt-BR" sz="1800" i="1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91" name="Retângulo 90"/>
          <p:cNvSpPr/>
          <p:nvPr/>
        </p:nvSpPr>
        <p:spPr>
          <a:xfrm>
            <a:off x="0" y="5965957"/>
            <a:ext cx="12192000" cy="89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E39E4909-5E39-D9C8-922E-FADE87DD3E0E}"/>
              </a:ext>
            </a:extLst>
          </p:cNvPr>
          <p:cNvSpPr txBox="1"/>
          <p:nvPr/>
        </p:nvSpPr>
        <p:spPr>
          <a:xfrm>
            <a:off x="7219811" y="2477483"/>
            <a:ext cx="2627057" cy="230832"/>
          </a:xfrm>
          <a:prstGeom prst="rect">
            <a:avLst/>
          </a:prstGeom>
          <a:solidFill>
            <a:sysClr val="window" lastClr="FFFFFF"/>
          </a:solidFill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Alterações clínicas e/ou laboratoriais inconclusivas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3" name="CaixaDeTexto 92">
            <a:extLst>
              <a:ext uri="{FF2B5EF4-FFF2-40B4-BE49-F238E27FC236}">
                <a16:creationId xmlns:a16="http://schemas.microsoft.com/office/drawing/2014/main" id="{8A8C8665-FC67-1ABC-621C-F213B5EFB513}"/>
              </a:ext>
            </a:extLst>
          </p:cNvPr>
          <p:cNvSpPr txBox="1"/>
          <p:nvPr/>
        </p:nvSpPr>
        <p:spPr>
          <a:xfrm>
            <a:off x="6602746" y="2976385"/>
            <a:ext cx="3861187" cy="3693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biópsia de pele ou nervo periférico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Solicitar pesquisa do </a:t>
            </a:r>
            <a:r>
              <a:rPr kumimoji="0" lang="pt-BR" sz="9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Mycobaceterium leprae 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</a:t>
            </a:r>
            <a:r>
              <a:rPr kumimoji="0" lang="pt-BR" sz="9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qPCR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ao LACEN</a:t>
            </a:r>
          </a:p>
        </p:txBody>
      </p:sp>
      <p:sp>
        <p:nvSpPr>
          <p:cNvPr id="94" name="CaixaDeTexto 93">
            <a:extLst>
              <a:ext uri="{FF2B5EF4-FFF2-40B4-BE49-F238E27FC236}">
                <a16:creationId xmlns:a16="http://schemas.microsoft.com/office/drawing/2014/main" id="{40BB7C09-7EAA-D093-32F0-F49DD5C6AD98}"/>
              </a:ext>
            </a:extLst>
          </p:cNvPr>
          <p:cNvSpPr txBox="1"/>
          <p:nvPr/>
        </p:nvSpPr>
        <p:spPr>
          <a:xfrm>
            <a:off x="6327539" y="3803489"/>
            <a:ext cx="924135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DETECTADO</a:t>
            </a:r>
          </a:p>
        </p:txBody>
      </p: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4AFF4498-723E-7922-DC9A-A2889B1B38D5}"/>
              </a:ext>
            </a:extLst>
          </p:cNvPr>
          <p:cNvSpPr txBox="1"/>
          <p:nvPr/>
        </p:nvSpPr>
        <p:spPr>
          <a:xfrm>
            <a:off x="9929301" y="3803489"/>
            <a:ext cx="1201568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FF99FF"/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r>
              <a:rPr lang="pt-BR" dirty="0">
                <a:solidFill>
                  <a:prstClr val="black"/>
                </a:solidFill>
                <a:latin typeface="Calibri" panose="020F0502020204030204"/>
              </a:rPr>
              <a:t>ZONA EQUIVOCAL</a:t>
            </a:r>
          </a:p>
        </p:txBody>
      </p: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3DE8F3CF-E1DE-E8DC-28C5-AEFD8E9C3984}"/>
              </a:ext>
            </a:extLst>
          </p:cNvPr>
          <p:cNvSpPr txBox="1"/>
          <p:nvPr/>
        </p:nvSpPr>
        <p:spPr>
          <a:xfrm>
            <a:off x="7955414" y="3803489"/>
            <a:ext cx="1155850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>
                <a:lumMod val="75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NÃO DETECTADO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9B3CA1B3-8374-0DCD-BB53-B9D9031087B6}"/>
              </a:ext>
            </a:extLst>
          </p:cNvPr>
          <p:cNvSpPr txBox="1"/>
          <p:nvPr/>
        </p:nvSpPr>
        <p:spPr>
          <a:xfrm>
            <a:off x="9935651" y="5704931"/>
            <a:ext cx="1201567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Agendar reavaliação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em 6 meses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 Atenção Especializada.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AFEB6F1B-C95F-701C-264F-B6B150022063}"/>
              </a:ext>
            </a:extLst>
          </p:cNvPr>
          <p:cNvSpPr txBox="1"/>
          <p:nvPr/>
        </p:nvSpPr>
        <p:spPr>
          <a:xfrm>
            <a:off x="9929301" y="4587426"/>
            <a:ext cx="1201567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Vigilância passiva através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do autoexame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Retornar ao Serviço de Saúde,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necessário (APS).</a:t>
            </a:r>
          </a:p>
        </p:txBody>
      </p:sp>
      <p:cxnSp>
        <p:nvCxnSpPr>
          <p:cNvPr id="99" name="Conector de Seta Reta 98">
            <a:extLst>
              <a:ext uri="{FF2B5EF4-FFF2-40B4-BE49-F238E27FC236}">
                <a16:creationId xmlns:a16="http://schemas.microsoft.com/office/drawing/2014/main" id="{E66B1E4F-BB8F-06CD-7783-2B0B73E873B4}"/>
              </a:ext>
            </a:extLst>
          </p:cNvPr>
          <p:cNvCxnSpPr>
            <a:stCxn id="95" idx="2"/>
            <a:endCxn id="98" idx="0"/>
          </p:cNvCxnSpPr>
          <p:nvPr/>
        </p:nvCxnSpPr>
        <p:spPr>
          <a:xfrm>
            <a:off x="10530085" y="4034321"/>
            <a:ext cx="0" cy="55310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00" name="Conector de Seta Reta 99">
            <a:extLst>
              <a:ext uri="{FF2B5EF4-FFF2-40B4-BE49-F238E27FC236}">
                <a16:creationId xmlns:a16="http://schemas.microsoft.com/office/drawing/2014/main" id="{F08C2C61-1F97-5876-805A-02FE0C19BC10}"/>
              </a:ext>
            </a:extLst>
          </p:cNvPr>
          <p:cNvCxnSpPr>
            <a:stCxn id="98" idx="2"/>
            <a:endCxn id="97" idx="0"/>
          </p:cNvCxnSpPr>
          <p:nvPr/>
        </p:nvCxnSpPr>
        <p:spPr>
          <a:xfrm>
            <a:off x="10530085" y="5510756"/>
            <a:ext cx="6350" cy="19417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B46624D0-D01D-FCEE-DBD3-1C3484C9652B}"/>
              </a:ext>
            </a:extLst>
          </p:cNvPr>
          <p:cNvSpPr txBox="1"/>
          <p:nvPr/>
        </p:nvSpPr>
        <p:spPr>
          <a:xfrm>
            <a:off x="7477598" y="5849439"/>
            <a:ext cx="2111482" cy="5078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Vigilância passiva através do autoexame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Retornar ao Serviço de Saúde,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necessário (APS).</a:t>
            </a:r>
          </a:p>
        </p:txBody>
      </p:sp>
      <p:sp>
        <p:nvSpPr>
          <p:cNvPr id="102" name="CaixaDeTexto 101">
            <a:extLst>
              <a:ext uri="{FF2B5EF4-FFF2-40B4-BE49-F238E27FC236}">
                <a16:creationId xmlns:a16="http://schemas.microsoft.com/office/drawing/2014/main" id="{B3D8479A-0E2E-4860-2FCC-7A0116B73C42}"/>
              </a:ext>
            </a:extLst>
          </p:cNvPr>
          <p:cNvSpPr txBox="1"/>
          <p:nvPr/>
        </p:nvSpPr>
        <p:spPr>
          <a:xfrm>
            <a:off x="7824102" y="4438575"/>
            <a:ext cx="1418475" cy="1200329"/>
          </a:xfrm>
          <a:prstGeom prst="rect">
            <a:avLst/>
          </a:prstGeom>
          <a:solidFill>
            <a:srgbClr val="00B0F0"/>
          </a:solidFill>
          <a:ln w="19050"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Vacina BCG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Conforme histórico vacinal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educação em saúde sobre sinais e sintomas da hanseníase e importância do diagnóstico precoce.</a:t>
            </a:r>
          </a:p>
        </p:txBody>
      </p:sp>
      <p:cxnSp>
        <p:nvCxnSpPr>
          <p:cNvPr id="103" name="Conector de Seta Reta 102">
            <a:extLst>
              <a:ext uri="{FF2B5EF4-FFF2-40B4-BE49-F238E27FC236}">
                <a16:creationId xmlns:a16="http://schemas.microsoft.com/office/drawing/2014/main" id="{4C18D10F-4E94-2CD7-A010-BF3E9F570F4D}"/>
              </a:ext>
            </a:extLst>
          </p:cNvPr>
          <p:cNvCxnSpPr>
            <a:cxnSpLocks/>
            <a:endCxn id="101" idx="0"/>
          </p:cNvCxnSpPr>
          <p:nvPr/>
        </p:nvCxnSpPr>
        <p:spPr>
          <a:xfrm flipH="1">
            <a:off x="8533339" y="5638904"/>
            <a:ext cx="1" cy="21053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4" name="CaixaDeTexto 103">
            <a:extLst>
              <a:ext uri="{FF2B5EF4-FFF2-40B4-BE49-F238E27FC236}">
                <a16:creationId xmlns:a16="http://schemas.microsoft.com/office/drawing/2014/main" id="{8DCFC52D-6260-7688-849B-45A518F8D11C}"/>
              </a:ext>
            </a:extLst>
          </p:cNvPr>
          <p:cNvSpPr txBox="1"/>
          <p:nvPr/>
        </p:nvSpPr>
        <p:spPr>
          <a:xfrm>
            <a:off x="3678709" y="1992664"/>
            <a:ext cx="1979103" cy="23083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Confirma um caso de hanseníase?</a:t>
            </a:r>
          </a:p>
        </p:txBody>
      </p:sp>
      <p:sp>
        <p:nvSpPr>
          <p:cNvPr id="105" name="CaixaDeTexto 104">
            <a:extLst>
              <a:ext uri="{FF2B5EF4-FFF2-40B4-BE49-F238E27FC236}">
                <a16:creationId xmlns:a16="http://schemas.microsoft.com/office/drawing/2014/main" id="{0D888F56-A49A-54E9-2475-F1E30E65FB65}"/>
              </a:ext>
            </a:extLst>
          </p:cNvPr>
          <p:cNvSpPr txBox="1"/>
          <p:nvPr/>
        </p:nvSpPr>
        <p:spPr>
          <a:xfrm>
            <a:off x="808891" y="2477483"/>
            <a:ext cx="883153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prstClr val="black"/>
                </a:solidFill>
                <a:latin typeface="Calibri" panose="020F0502020204030204"/>
              </a:rPr>
              <a:t>CONFIRMADO</a:t>
            </a:r>
          </a:p>
        </p:txBody>
      </p:sp>
      <p:cxnSp>
        <p:nvCxnSpPr>
          <p:cNvPr id="106" name="Conector: Angulado 52">
            <a:extLst>
              <a:ext uri="{FF2B5EF4-FFF2-40B4-BE49-F238E27FC236}">
                <a16:creationId xmlns:a16="http://schemas.microsoft.com/office/drawing/2014/main" id="{65404357-1D34-CD1D-4200-9B73B42988DB}"/>
              </a:ext>
            </a:extLst>
          </p:cNvPr>
          <p:cNvCxnSpPr>
            <a:cxnSpLocks/>
            <a:endCxn id="105" idx="0"/>
          </p:cNvCxnSpPr>
          <p:nvPr/>
        </p:nvCxnSpPr>
        <p:spPr>
          <a:xfrm rot="10800000" flipV="1">
            <a:off x="1250468" y="2335271"/>
            <a:ext cx="3417792" cy="142211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D957EF7F-AD27-658A-84F8-6BF303041BBB}"/>
              </a:ext>
            </a:extLst>
          </p:cNvPr>
          <p:cNvSpPr txBox="1"/>
          <p:nvPr/>
        </p:nvSpPr>
        <p:spPr>
          <a:xfrm>
            <a:off x="4090335" y="2477483"/>
            <a:ext cx="1155850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>
                <a:lumMod val="75000"/>
              </a:srgbClr>
            </a:solidFill>
          </a:ln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DESCARTADO</a:t>
            </a:r>
          </a:p>
        </p:txBody>
      </p:sp>
      <p:sp>
        <p:nvSpPr>
          <p:cNvPr id="108" name="CaixaDeTexto 107">
            <a:extLst>
              <a:ext uri="{FF2B5EF4-FFF2-40B4-BE49-F238E27FC236}">
                <a16:creationId xmlns:a16="http://schemas.microsoft.com/office/drawing/2014/main" id="{B6EE9501-BEE9-293E-DAC9-5B9157DA21D2}"/>
              </a:ext>
            </a:extLst>
          </p:cNvPr>
          <p:cNvSpPr txBox="1"/>
          <p:nvPr/>
        </p:nvSpPr>
        <p:spPr>
          <a:xfrm>
            <a:off x="3612519" y="4324779"/>
            <a:ext cx="2111482" cy="5078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Vigilância passiva através do autoexame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Retornar ao Serviço de Saúde,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 necessário (APS).</a:t>
            </a:r>
          </a:p>
        </p:txBody>
      </p:sp>
      <p:sp>
        <p:nvSpPr>
          <p:cNvPr id="109" name="CaixaDeTexto 108">
            <a:extLst>
              <a:ext uri="{FF2B5EF4-FFF2-40B4-BE49-F238E27FC236}">
                <a16:creationId xmlns:a16="http://schemas.microsoft.com/office/drawing/2014/main" id="{8E5A084E-5F50-21D0-25A1-2222F0FFA586}"/>
              </a:ext>
            </a:extLst>
          </p:cNvPr>
          <p:cNvSpPr txBox="1"/>
          <p:nvPr/>
        </p:nvSpPr>
        <p:spPr>
          <a:xfrm>
            <a:off x="3959023" y="2863709"/>
            <a:ext cx="1418475" cy="1200329"/>
          </a:xfrm>
          <a:prstGeom prst="rect">
            <a:avLst/>
          </a:prstGeom>
          <a:solidFill>
            <a:srgbClr val="00B0F0"/>
          </a:solidFill>
          <a:ln w="19050"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Vacina BCG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Conforme histórico vacinal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educação em saúde sobre sinais e sintomas da hanseníase e importância do diagnóstico precoce.</a:t>
            </a:r>
          </a:p>
        </p:txBody>
      </p:sp>
      <p:cxnSp>
        <p:nvCxnSpPr>
          <p:cNvPr id="110" name="Conector de Seta Reta 109">
            <a:extLst>
              <a:ext uri="{FF2B5EF4-FFF2-40B4-BE49-F238E27FC236}">
                <a16:creationId xmlns:a16="http://schemas.microsoft.com/office/drawing/2014/main" id="{983EA1D8-05ED-5E20-B187-DEB6EF67755F}"/>
              </a:ext>
            </a:extLst>
          </p:cNvPr>
          <p:cNvCxnSpPr>
            <a:cxnSpLocks/>
            <a:stCxn id="109" idx="2"/>
            <a:endCxn id="108" idx="0"/>
          </p:cNvCxnSpPr>
          <p:nvPr/>
        </p:nvCxnSpPr>
        <p:spPr>
          <a:xfrm flipH="1">
            <a:off x="4668260" y="4064038"/>
            <a:ext cx="1" cy="26074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1" name="Conector: Angulado 61">
            <a:extLst>
              <a:ext uri="{FF2B5EF4-FFF2-40B4-BE49-F238E27FC236}">
                <a16:creationId xmlns:a16="http://schemas.microsoft.com/office/drawing/2014/main" id="{8365800E-D712-9B4E-C7C6-C1183FCF171C}"/>
              </a:ext>
            </a:extLst>
          </p:cNvPr>
          <p:cNvCxnSpPr>
            <a:cxnSpLocks/>
            <a:stCxn id="104" idx="2"/>
            <a:endCxn id="92" idx="0"/>
          </p:cNvCxnSpPr>
          <p:nvPr/>
        </p:nvCxnSpPr>
        <p:spPr>
          <a:xfrm rot="16200000" flipH="1">
            <a:off x="6473807" y="417949"/>
            <a:ext cx="253987" cy="3865079"/>
          </a:xfrm>
          <a:prstGeom prst="bentConnector3">
            <a:avLst>
              <a:gd name="adj1" fmla="val 46437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2" name="Conector de Seta Reta 111">
            <a:extLst>
              <a:ext uri="{FF2B5EF4-FFF2-40B4-BE49-F238E27FC236}">
                <a16:creationId xmlns:a16="http://schemas.microsoft.com/office/drawing/2014/main" id="{D74273BD-9B85-E4B2-0EFE-5745648745B7}"/>
              </a:ext>
            </a:extLst>
          </p:cNvPr>
          <p:cNvCxnSpPr>
            <a:stCxn id="93" idx="2"/>
            <a:endCxn id="96" idx="0"/>
          </p:cNvCxnSpPr>
          <p:nvPr/>
        </p:nvCxnSpPr>
        <p:spPr>
          <a:xfrm flipH="1">
            <a:off x="8533339" y="3345717"/>
            <a:ext cx="1" cy="45777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3" name="Conector de Seta Reta 112">
            <a:extLst>
              <a:ext uri="{FF2B5EF4-FFF2-40B4-BE49-F238E27FC236}">
                <a16:creationId xmlns:a16="http://schemas.microsoft.com/office/drawing/2014/main" id="{021E3311-F938-8584-D866-C925DD6862BF}"/>
              </a:ext>
            </a:extLst>
          </p:cNvPr>
          <p:cNvCxnSpPr>
            <a:stCxn id="96" idx="2"/>
            <a:endCxn id="102" idx="0"/>
          </p:cNvCxnSpPr>
          <p:nvPr/>
        </p:nvCxnSpPr>
        <p:spPr>
          <a:xfrm>
            <a:off x="8533339" y="4034321"/>
            <a:ext cx="1" cy="40425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4" name="Conector de Seta Reta 113">
            <a:extLst>
              <a:ext uri="{FF2B5EF4-FFF2-40B4-BE49-F238E27FC236}">
                <a16:creationId xmlns:a16="http://schemas.microsoft.com/office/drawing/2014/main" id="{C1E20BAE-B5BB-D649-0232-2FA4AA2A7AF7}"/>
              </a:ext>
            </a:extLst>
          </p:cNvPr>
          <p:cNvCxnSpPr>
            <a:stCxn id="107" idx="2"/>
            <a:endCxn id="109" idx="0"/>
          </p:cNvCxnSpPr>
          <p:nvPr/>
        </p:nvCxnSpPr>
        <p:spPr>
          <a:xfrm>
            <a:off x="4668260" y="2708315"/>
            <a:ext cx="1" cy="155394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5" name="Conector de Seta Reta 114">
            <a:extLst>
              <a:ext uri="{FF2B5EF4-FFF2-40B4-BE49-F238E27FC236}">
                <a16:creationId xmlns:a16="http://schemas.microsoft.com/office/drawing/2014/main" id="{C7150733-6C4A-EE41-2772-FC19B4F4A80B}"/>
              </a:ext>
            </a:extLst>
          </p:cNvPr>
          <p:cNvCxnSpPr>
            <a:stCxn id="92" idx="2"/>
            <a:endCxn id="93" idx="0"/>
          </p:cNvCxnSpPr>
          <p:nvPr/>
        </p:nvCxnSpPr>
        <p:spPr>
          <a:xfrm>
            <a:off x="8533340" y="2708315"/>
            <a:ext cx="0" cy="26807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6" name="Conector de Seta Reta 115">
            <a:extLst>
              <a:ext uri="{FF2B5EF4-FFF2-40B4-BE49-F238E27FC236}">
                <a16:creationId xmlns:a16="http://schemas.microsoft.com/office/drawing/2014/main" id="{9381DCE0-0585-C257-0FCA-37AD57FB0809}"/>
              </a:ext>
            </a:extLst>
          </p:cNvPr>
          <p:cNvCxnSpPr>
            <a:stCxn id="104" idx="2"/>
            <a:endCxn id="107" idx="0"/>
          </p:cNvCxnSpPr>
          <p:nvPr/>
        </p:nvCxnSpPr>
        <p:spPr>
          <a:xfrm flipH="1">
            <a:off x="4668260" y="2223496"/>
            <a:ext cx="1" cy="253987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17" name="Conector: Angulado 67">
            <a:extLst>
              <a:ext uri="{FF2B5EF4-FFF2-40B4-BE49-F238E27FC236}">
                <a16:creationId xmlns:a16="http://schemas.microsoft.com/office/drawing/2014/main" id="{52CC0582-EBE5-8A1E-C547-63BA57E9CC0D}"/>
              </a:ext>
            </a:extLst>
          </p:cNvPr>
          <p:cNvCxnSpPr>
            <a:stCxn id="94" idx="0"/>
            <a:endCxn id="95" idx="0"/>
          </p:cNvCxnSpPr>
          <p:nvPr/>
        </p:nvCxnSpPr>
        <p:spPr>
          <a:xfrm rot="5400000" flipH="1" flipV="1">
            <a:off x="8659846" y="1933250"/>
            <a:ext cx="12700" cy="3740478"/>
          </a:xfrm>
          <a:prstGeom prst="bentConnector3">
            <a:avLst>
              <a:gd name="adj1" fmla="val 1380583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headEnd type="triangle"/>
            <a:tailEnd type="triangle"/>
          </a:ln>
          <a:effectLst/>
        </p:spPr>
      </p:cxnSp>
      <p:sp>
        <p:nvSpPr>
          <p:cNvPr id="118" name="CaixaDeTexto 117">
            <a:extLst>
              <a:ext uri="{FF2B5EF4-FFF2-40B4-BE49-F238E27FC236}">
                <a16:creationId xmlns:a16="http://schemas.microsoft.com/office/drawing/2014/main" id="{9187B911-7B37-4067-BC61-AA9B8AE6F5FA}"/>
              </a:ext>
            </a:extLst>
          </p:cNvPr>
          <p:cNvSpPr txBox="1"/>
          <p:nvPr/>
        </p:nvSpPr>
        <p:spPr>
          <a:xfrm>
            <a:off x="1161788" y="944942"/>
            <a:ext cx="7012943" cy="923330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DERMATOLÓGICA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Inspeção da pele em toda a superfície corporal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da sensibilidade (térmica, dolorosa e tátil) nas lesões de pele e/ou nas áreas referidas como dormentes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NEUROLÓGICA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Palpação dos nervos periféricos + Avaliação sensitiva e motora na mãos, pés e olhos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Solicitar exames complementares, se necessário.</a:t>
            </a:r>
          </a:p>
        </p:txBody>
      </p:sp>
      <p:cxnSp>
        <p:nvCxnSpPr>
          <p:cNvPr id="119" name="Conector de Seta Reta 118">
            <a:extLst>
              <a:ext uri="{FF2B5EF4-FFF2-40B4-BE49-F238E27FC236}">
                <a16:creationId xmlns:a16="http://schemas.microsoft.com/office/drawing/2014/main" id="{EA85C4E1-9323-EC09-D837-B70F59B27120}"/>
              </a:ext>
            </a:extLst>
          </p:cNvPr>
          <p:cNvCxnSpPr>
            <a:stCxn id="118" idx="2"/>
            <a:endCxn id="104" idx="0"/>
          </p:cNvCxnSpPr>
          <p:nvPr/>
        </p:nvCxnSpPr>
        <p:spPr>
          <a:xfrm>
            <a:off x="4668260" y="1868272"/>
            <a:ext cx="1" cy="12439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0" name="CaixaDeTexto 119">
            <a:extLst>
              <a:ext uri="{FF2B5EF4-FFF2-40B4-BE49-F238E27FC236}">
                <a16:creationId xmlns:a16="http://schemas.microsoft.com/office/drawing/2014/main" id="{C040B56C-34E3-F21B-C8F2-CD041F958233}"/>
              </a:ext>
            </a:extLst>
          </p:cNvPr>
          <p:cNvSpPr txBox="1"/>
          <p:nvPr/>
        </p:nvSpPr>
        <p:spPr>
          <a:xfrm>
            <a:off x="568664" y="5009445"/>
            <a:ext cx="6514559" cy="5078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9E5EC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 DE HANSENÍASE DEFINIDO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Definir classificação operacional + Definir grau de incapacidade física + Avaliar a presença de reações hansênicas + Notificar no SINAN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CONTRA REFERENCIAR PARA TRATAMENTO E ACOMPANHAMENTO NA APS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1" name="CaixaDeTexto 120">
            <a:extLst>
              <a:ext uri="{FF2B5EF4-FFF2-40B4-BE49-F238E27FC236}">
                <a16:creationId xmlns:a16="http://schemas.microsoft.com/office/drawing/2014/main" id="{02C5F695-20A0-EE87-AEBB-F35B2FA95045}"/>
              </a:ext>
            </a:extLst>
          </p:cNvPr>
          <p:cNvSpPr txBox="1"/>
          <p:nvPr/>
        </p:nvSpPr>
        <p:spPr>
          <a:xfrm>
            <a:off x="565726" y="5707725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Até 5 lesões de pele e baciloscopia negativa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Paucibacilar (PB)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6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F00D35A8-CDBC-DE07-811C-2EF13B1519C7}"/>
              </a:ext>
            </a:extLst>
          </p:cNvPr>
          <p:cNvSpPr txBox="1"/>
          <p:nvPr/>
        </p:nvSpPr>
        <p:spPr>
          <a:xfrm>
            <a:off x="4311223" y="5707725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5 lesões de pele e/ou 2 ou mais nervos periféricos comprometidos e/ou baciloscopia positiva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Multibacilar (MB)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12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</p:txBody>
      </p:sp>
      <p:cxnSp>
        <p:nvCxnSpPr>
          <p:cNvPr id="123" name="Conector: Angulado 73">
            <a:extLst>
              <a:ext uri="{FF2B5EF4-FFF2-40B4-BE49-F238E27FC236}">
                <a16:creationId xmlns:a16="http://schemas.microsoft.com/office/drawing/2014/main" id="{140E30BF-BB81-6F8C-76A4-9BEDB2F4C2DB}"/>
              </a:ext>
            </a:extLst>
          </p:cNvPr>
          <p:cNvCxnSpPr>
            <a:cxnSpLocks/>
            <a:stCxn id="120" idx="2"/>
            <a:endCxn id="121" idx="0"/>
          </p:cNvCxnSpPr>
          <p:nvPr/>
        </p:nvCxnSpPr>
        <p:spPr>
          <a:xfrm rot="5400000">
            <a:off x="2793611" y="4675391"/>
            <a:ext cx="190449" cy="187421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4" name="Conector: Angulado 74">
            <a:extLst>
              <a:ext uri="{FF2B5EF4-FFF2-40B4-BE49-F238E27FC236}">
                <a16:creationId xmlns:a16="http://schemas.microsoft.com/office/drawing/2014/main" id="{02B51E9B-6224-A543-1D9E-2DBB03E32241}"/>
              </a:ext>
            </a:extLst>
          </p:cNvPr>
          <p:cNvCxnSpPr>
            <a:cxnSpLocks/>
            <a:stCxn id="120" idx="2"/>
            <a:endCxn id="122" idx="0"/>
          </p:cNvCxnSpPr>
          <p:nvPr/>
        </p:nvCxnSpPr>
        <p:spPr>
          <a:xfrm rot="16200000" flipH="1">
            <a:off x="4666359" y="4676860"/>
            <a:ext cx="190449" cy="187127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5" name="Conector de Seta Reta 124">
            <a:extLst>
              <a:ext uri="{FF2B5EF4-FFF2-40B4-BE49-F238E27FC236}">
                <a16:creationId xmlns:a16="http://schemas.microsoft.com/office/drawing/2014/main" id="{4E52B306-896C-D633-A945-B1EBE66FFD12}"/>
              </a:ext>
            </a:extLst>
          </p:cNvPr>
          <p:cNvCxnSpPr>
            <a:cxnSpLocks/>
            <a:stCxn id="105" idx="2"/>
          </p:cNvCxnSpPr>
          <p:nvPr/>
        </p:nvCxnSpPr>
        <p:spPr>
          <a:xfrm>
            <a:off x="1250468" y="2708315"/>
            <a:ext cx="0" cy="2301130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26" name="Conector de Seta Reta 125">
            <a:extLst>
              <a:ext uri="{FF2B5EF4-FFF2-40B4-BE49-F238E27FC236}">
                <a16:creationId xmlns:a16="http://schemas.microsoft.com/office/drawing/2014/main" id="{8B9CC222-0DB5-79AD-D1D4-1D161130494D}"/>
              </a:ext>
            </a:extLst>
          </p:cNvPr>
          <p:cNvCxnSpPr>
            <a:stCxn id="94" idx="2"/>
          </p:cNvCxnSpPr>
          <p:nvPr/>
        </p:nvCxnSpPr>
        <p:spPr>
          <a:xfrm>
            <a:off x="6789607" y="4034321"/>
            <a:ext cx="6350" cy="98182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27" name="CaixaDeTexto 126">
            <a:extLst>
              <a:ext uri="{FF2B5EF4-FFF2-40B4-BE49-F238E27FC236}">
                <a16:creationId xmlns:a16="http://schemas.microsoft.com/office/drawing/2014/main" id="{3DE46413-8B9A-2F2B-90DC-6F350DCF02F3}"/>
              </a:ext>
            </a:extLst>
          </p:cNvPr>
          <p:cNvSpPr txBox="1"/>
          <p:nvPr/>
        </p:nvSpPr>
        <p:spPr>
          <a:xfrm>
            <a:off x="1161787" y="628200"/>
            <a:ext cx="7012944" cy="2308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>
                <a:solidFill>
                  <a:schemeClr val="dk1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CONTATO DE CASO DE HANSENÍASE COM ALTERAÇÕES SUSPEITAS INCONCLUSIVAS REFERENCIADO PELA APS </a:t>
            </a:r>
          </a:p>
        </p:txBody>
      </p:sp>
    </p:spTree>
    <p:extLst>
      <p:ext uri="{BB962C8B-B14F-4D97-AF65-F5344CB8AC3E}">
        <p14:creationId xmlns:p14="http://schemas.microsoft.com/office/powerpoint/2010/main" val="27764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25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3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43E79-C0B2-CB0D-979C-103E600C3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tângulo 35">
            <a:extLst>
              <a:ext uri="{FF2B5EF4-FFF2-40B4-BE49-F238E27FC236}">
                <a16:creationId xmlns:a16="http://schemas.microsoft.com/office/drawing/2014/main" id="{7EDF490A-0ED0-21AA-4872-6FECDC5B2377}"/>
              </a:ext>
            </a:extLst>
          </p:cNvPr>
          <p:cNvSpPr/>
          <p:nvPr/>
        </p:nvSpPr>
        <p:spPr>
          <a:xfrm>
            <a:off x="0" y="5965957"/>
            <a:ext cx="12192000" cy="8920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2DBA347D-F388-EC3E-5664-1FCE55472F55}"/>
              </a:ext>
            </a:extLst>
          </p:cNvPr>
          <p:cNvSpPr txBox="1">
            <a:spLocks/>
          </p:cNvSpPr>
          <p:nvPr/>
        </p:nvSpPr>
        <p:spPr>
          <a:xfrm>
            <a:off x="109292" y="-1850"/>
            <a:ext cx="8987049" cy="535547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83E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1800" dirty="0">
                <a:latin typeface="+mn-lt"/>
                <a:cs typeface="Segoe UI" panose="020B0502040204020203" pitchFamily="34" charset="0"/>
              </a:rPr>
              <a:t>Investigação de Contatos de Caso de Hanseníase na APS</a:t>
            </a:r>
            <a:endParaRPr lang="pt-BR" sz="1800" i="1" dirty="0">
              <a:latin typeface="+mn-lt"/>
              <a:cs typeface="Segoe UI" panose="020B0502040204020203" pitchFamily="34" charset="0"/>
            </a:endParaRPr>
          </a:p>
        </p:txBody>
      </p:sp>
      <p:sp>
        <p:nvSpPr>
          <p:cNvPr id="41" name="Espaço Reservado para Número de Slide 2">
            <a:extLst>
              <a:ext uri="{FF2B5EF4-FFF2-40B4-BE49-F238E27FC236}">
                <a16:creationId xmlns:a16="http://schemas.microsoft.com/office/drawing/2014/main" id="{EACDD3DC-F320-9B6E-ACA0-74CF9A5D34E9}"/>
              </a:ext>
            </a:extLst>
          </p:cNvPr>
          <p:cNvSpPr txBox="1">
            <a:spLocks/>
          </p:cNvSpPr>
          <p:nvPr/>
        </p:nvSpPr>
        <p:spPr>
          <a:xfrm>
            <a:off x="10819211" y="6296947"/>
            <a:ext cx="698241" cy="365125"/>
          </a:xfrm>
          <a:prstGeom prst="rect">
            <a:avLst/>
          </a:prstGeom>
        </p:spPr>
        <p:txBody>
          <a:bodyPr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CAD3949-D325-4C02-B6F3-CA7E3C2E1BD9}" type="slidenum">
              <a:rPr lang="pt-BR" smtClean="0"/>
              <a:pPr/>
              <a:t>41</a:t>
            </a:fld>
            <a:endParaRPr lang="pt-BR" dirty="0"/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1E78127-6B29-7066-A049-8E6C87B153FF}"/>
              </a:ext>
            </a:extLst>
          </p:cNvPr>
          <p:cNvSpPr txBox="1"/>
          <p:nvPr/>
        </p:nvSpPr>
        <p:spPr>
          <a:xfrm>
            <a:off x="2224454" y="588580"/>
            <a:ext cx="7012943" cy="23083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CONTATO DE CASO DE HANSENÍASE CONFIRMADO </a:t>
            </a: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E5F030D7-058D-4FAF-65AB-20A0DB7B522B}"/>
              </a:ext>
            </a:extLst>
          </p:cNvPr>
          <p:cNvSpPr txBox="1"/>
          <p:nvPr/>
        </p:nvSpPr>
        <p:spPr>
          <a:xfrm>
            <a:off x="4741374" y="1770239"/>
            <a:ext cx="1979103" cy="230832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Confirma um caso de hanseníase?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7A3EDB66-352F-3BF2-7BB1-EA77A5DF79F7}"/>
              </a:ext>
            </a:extLst>
          </p:cNvPr>
          <p:cNvSpPr txBox="1"/>
          <p:nvPr/>
        </p:nvSpPr>
        <p:spPr>
          <a:xfrm>
            <a:off x="357058" y="2180391"/>
            <a:ext cx="883153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900" b="1" dirty="0">
                <a:solidFill>
                  <a:prstClr val="black"/>
                </a:solidFill>
                <a:latin typeface="Calibri" panose="020F0502020204030204"/>
              </a:rPr>
              <a:t>CONFIRMADO</a:t>
            </a:r>
          </a:p>
        </p:txBody>
      </p:sp>
      <p:sp>
        <p:nvSpPr>
          <p:cNvPr id="45" name="CaixaDeTexto 44">
            <a:extLst>
              <a:ext uri="{FF2B5EF4-FFF2-40B4-BE49-F238E27FC236}">
                <a16:creationId xmlns:a16="http://schemas.microsoft.com/office/drawing/2014/main" id="{FB03FABB-0F4E-4B5D-C8A3-F690C650EAAD}"/>
              </a:ext>
            </a:extLst>
          </p:cNvPr>
          <p:cNvSpPr txBox="1"/>
          <p:nvPr/>
        </p:nvSpPr>
        <p:spPr>
          <a:xfrm>
            <a:off x="9306318" y="2180391"/>
            <a:ext cx="1152793" cy="230832"/>
          </a:xfrm>
          <a:prstGeom prst="rect">
            <a:avLst/>
          </a:prstGeom>
          <a:solidFill>
            <a:schemeClr val="bg1"/>
          </a:solidFill>
          <a:ln w="19050">
            <a:solidFill>
              <a:srgbClr val="ED7D31">
                <a:lumMod val="75000"/>
              </a:srgb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DESCARTADO</a:t>
            </a:r>
          </a:p>
        </p:txBody>
      </p:sp>
      <p:cxnSp>
        <p:nvCxnSpPr>
          <p:cNvPr id="46" name="Conector: Angulado 78">
            <a:extLst>
              <a:ext uri="{FF2B5EF4-FFF2-40B4-BE49-F238E27FC236}">
                <a16:creationId xmlns:a16="http://schemas.microsoft.com/office/drawing/2014/main" id="{26AEC436-4B1B-B20A-8275-7B1D7B31534D}"/>
              </a:ext>
            </a:extLst>
          </p:cNvPr>
          <p:cNvCxnSpPr>
            <a:cxnSpLocks/>
            <a:stCxn id="43" idx="1"/>
            <a:endCxn id="44" idx="0"/>
          </p:cNvCxnSpPr>
          <p:nvPr/>
        </p:nvCxnSpPr>
        <p:spPr>
          <a:xfrm rot="10800000" flipV="1">
            <a:off x="798636" y="1885655"/>
            <a:ext cx="3942739" cy="294736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7" name="CaixaDeTexto 46">
            <a:extLst>
              <a:ext uri="{FF2B5EF4-FFF2-40B4-BE49-F238E27FC236}">
                <a16:creationId xmlns:a16="http://schemas.microsoft.com/office/drawing/2014/main" id="{D70BF2F0-B989-E308-8F66-CEA3D3C191BC}"/>
              </a:ext>
            </a:extLst>
          </p:cNvPr>
          <p:cNvSpPr txBox="1"/>
          <p:nvPr/>
        </p:nvSpPr>
        <p:spPr>
          <a:xfrm>
            <a:off x="8321026" y="3290635"/>
            <a:ext cx="924135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REAGENTE</a:t>
            </a:r>
          </a:p>
        </p:txBody>
      </p:sp>
      <p:sp>
        <p:nvSpPr>
          <p:cNvPr id="48" name="CaixaDeTexto 47">
            <a:extLst>
              <a:ext uri="{FF2B5EF4-FFF2-40B4-BE49-F238E27FC236}">
                <a16:creationId xmlns:a16="http://schemas.microsoft.com/office/drawing/2014/main" id="{6A161DB8-4494-73E8-4B5D-8B8348D5772E}"/>
              </a:ext>
            </a:extLst>
          </p:cNvPr>
          <p:cNvSpPr txBox="1"/>
          <p:nvPr/>
        </p:nvSpPr>
        <p:spPr>
          <a:xfrm>
            <a:off x="9154821" y="3646306"/>
            <a:ext cx="1418475" cy="1477328"/>
          </a:xfrm>
          <a:prstGeom prst="rect">
            <a:avLst/>
          </a:prstGeom>
          <a:solidFill>
            <a:srgbClr val="00B0F0"/>
          </a:solidFill>
          <a:ln w="19050"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Vacina BCG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Conforme histórico vacinal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educação em saúde sobre sinais e sintomas da hanseníase e importância do diagnóstico precoce.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CaixaDeTexto 48">
            <a:extLst>
              <a:ext uri="{FF2B5EF4-FFF2-40B4-BE49-F238E27FC236}">
                <a16:creationId xmlns:a16="http://schemas.microsoft.com/office/drawing/2014/main" id="{A566C700-8D3A-913A-0C89-E8F36DCC9386}"/>
              </a:ext>
            </a:extLst>
          </p:cNvPr>
          <p:cNvSpPr txBox="1"/>
          <p:nvPr/>
        </p:nvSpPr>
        <p:spPr>
          <a:xfrm>
            <a:off x="10177483" y="5361143"/>
            <a:ext cx="1603917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Vigilância passiva através do autoexame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Retornar ao Serviço de Saúde se necessário.</a:t>
            </a:r>
          </a:p>
        </p:txBody>
      </p:sp>
      <p:sp>
        <p:nvSpPr>
          <p:cNvPr id="50" name="CaixaDeTexto 49">
            <a:extLst>
              <a:ext uri="{FF2B5EF4-FFF2-40B4-BE49-F238E27FC236}">
                <a16:creationId xmlns:a16="http://schemas.microsoft.com/office/drawing/2014/main" id="{C07EC965-7EF9-A3B4-54E2-BEB989A4DCDA}"/>
              </a:ext>
            </a:extLst>
          </p:cNvPr>
          <p:cNvSpPr txBox="1"/>
          <p:nvPr/>
        </p:nvSpPr>
        <p:spPr>
          <a:xfrm>
            <a:off x="10442045" y="3290635"/>
            <a:ext cx="1037467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REAGENTE</a:t>
            </a:r>
          </a:p>
        </p:txBody>
      </p:sp>
      <p:cxnSp>
        <p:nvCxnSpPr>
          <p:cNvPr id="51" name="Conector: Angulado 84">
            <a:extLst>
              <a:ext uri="{FF2B5EF4-FFF2-40B4-BE49-F238E27FC236}">
                <a16:creationId xmlns:a16="http://schemas.microsoft.com/office/drawing/2014/main" id="{427B8101-52F3-BE4D-21D1-A69702AD640B}"/>
              </a:ext>
            </a:extLst>
          </p:cNvPr>
          <p:cNvCxnSpPr>
            <a:cxnSpLocks/>
            <a:stCxn id="57" idx="1"/>
            <a:endCxn id="47" idx="0"/>
          </p:cNvCxnSpPr>
          <p:nvPr/>
        </p:nvCxnSpPr>
        <p:spPr>
          <a:xfrm rot="10800000" flipV="1">
            <a:off x="8783095" y="2874939"/>
            <a:ext cx="619171" cy="415695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2" name="Conector: Angulado 85">
            <a:extLst>
              <a:ext uri="{FF2B5EF4-FFF2-40B4-BE49-F238E27FC236}">
                <a16:creationId xmlns:a16="http://schemas.microsoft.com/office/drawing/2014/main" id="{72021228-4F70-226F-3677-933B964BC393}"/>
              </a:ext>
            </a:extLst>
          </p:cNvPr>
          <p:cNvCxnSpPr>
            <a:cxnSpLocks/>
            <a:stCxn id="57" idx="3"/>
            <a:endCxn id="50" idx="0"/>
          </p:cNvCxnSpPr>
          <p:nvPr/>
        </p:nvCxnSpPr>
        <p:spPr>
          <a:xfrm>
            <a:off x="10366500" y="2874940"/>
            <a:ext cx="594279" cy="415695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3" name="CaixaDeTexto 52">
            <a:extLst>
              <a:ext uri="{FF2B5EF4-FFF2-40B4-BE49-F238E27FC236}">
                <a16:creationId xmlns:a16="http://schemas.microsoft.com/office/drawing/2014/main" id="{DE7C10FE-009C-6C5F-A258-464AB5E6BB9A}"/>
              </a:ext>
            </a:extLst>
          </p:cNvPr>
          <p:cNvSpPr txBox="1"/>
          <p:nvPr/>
        </p:nvSpPr>
        <p:spPr>
          <a:xfrm>
            <a:off x="7997711" y="5361143"/>
            <a:ext cx="1603917" cy="646331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iniciar PQTU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Vigilância ativa com avaliação anual na APS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por 5 anos.</a:t>
            </a:r>
          </a:p>
        </p:txBody>
      </p:sp>
      <p:sp>
        <p:nvSpPr>
          <p:cNvPr id="54" name="CaixaDeTexto 53">
            <a:extLst>
              <a:ext uri="{FF2B5EF4-FFF2-40B4-BE49-F238E27FC236}">
                <a16:creationId xmlns:a16="http://schemas.microsoft.com/office/drawing/2014/main" id="{EF78B69C-6FE1-FDA8-9BFB-AE963BFA6086}"/>
              </a:ext>
            </a:extLst>
          </p:cNvPr>
          <p:cNvSpPr txBox="1"/>
          <p:nvPr/>
        </p:nvSpPr>
        <p:spPr>
          <a:xfrm>
            <a:off x="2224454" y="883711"/>
            <a:ext cx="7012943" cy="784830"/>
          </a:xfrm>
          <a:prstGeom prst="rect">
            <a:avLst/>
          </a:prstGeom>
          <a:solidFill>
            <a:schemeClr val="bg1"/>
          </a:solidFill>
          <a:ln w="19050"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DERMATOLÓGICA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Inspeção da pele em toda a superfície corporal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da sensibilidade (térmica, dolorosa e tátil) nas lesões de pele e/ou nas áreas referidas como dormentes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AVALIAÇÃO NEUROLÓGICA</a:t>
            </a:r>
            <a:endParaRPr kumimoji="0" lang="pt-BR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Palpação dos nervos periféricos + Avaliação sensitiva e motora na mãos, pés e olhos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</a:rPr>
              <a:t>.</a:t>
            </a: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55" name="Conector de Seta Reta 54">
            <a:extLst>
              <a:ext uri="{FF2B5EF4-FFF2-40B4-BE49-F238E27FC236}">
                <a16:creationId xmlns:a16="http://schemas.microsoft.com/office/drawing/2014/main" id="{A8C270F9-DDFE-6693-81F9-50563B651CB7}"/>
              </a:ext>
            </a:extLst>
          </p:cNvPr>
          <p:cNvCxnSpPr>
            <a:stCxn id="50" idx="2"/>
            <a:endCxn id="49" idx="0"/>
          </p:cNvCxnSpPr>
          <p:nvPr/>
        </p:nvCxnSpPr>
        <p:spPr>
          <a:xfrm>
            <a:off x="10960779" y="3521467"/>
            <a:ext cx="18663" cy="1839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6" name="Conector de Seta Reta 55">
            <a:extLst>
              <a:ext uri="{FF2B5EF4-FFF2-40B4-BE49-F238E27FC236}">
                <a16:creationId xmlns:a16="http://schemas.microsoft.com/office/drawing/2014/main" id="{B9C8A336-9D84-B2F0-AA48-BE4EF1D54BD2}"/>
              </a:ext>
            </a:extLst>
          </p:cNvPr>
          <p:cNvCxnSpPr>
            <a:cxnSpLocks/>
            <a:stCxn id="47" idx="2"/>
            <a:endCxn id="53" idx="0"/>
          </p:cNvCxnSpPr>
          <p:nvPr/>
        </p:nvCxnSpPr>
        <p:spPr>
          <a:xfrm>
            <a:off x="8783094" y="3521467"/>
            <a:ext cx="16576" cy="1839676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57" name="CaixaDeTexto 56">
            <a:extLst>
              <a:ext uri="{FF2B5EF4-FFF2-40B4-BE49-F238E27FC236}">
                <a16:creationId xmlns:a16="http://schemas.microsoft.com/office/drawing/2014/main" id="{7BB22269-4926-592A-DF49-06605DE28474}"/>
              </a:ext>
            </a:extLst>
          </p:cNvPr>
          <p:cNvSpPr txBox="1"/>
          <p:nvPr/>
        </p:nvSpPr>
        <p:spPr>
          <a:xfrm>
            <a:off x="9402265" y="2690274"/>
            <a:ext cx="964235" cy="369332"/>
          </a:xfrm>
          <a:prstGeom prst="rect">
            <a:avLst/>
          </a:prstGeom>
          <a:solidFill>
            <a:srgbClr val="9E5EC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TESTE RÁPIDO</a:t>
            </a:r>
          </a:p>
        </p:txBody>
      </p:sp>
      <p:cxnSp>
        <p:nvCxnSpPr>
          <p:cNvPr id="58" name="Conector de Seta Reta 57">
            <a:extLst>
              <a:ext uri="{FF2B5EF4-FFF2-40B4-BE49-F238E27FC236}">
                <a16:creationId xmlns:a16="http://schemas.microsoft.com/office/drawing/2014/main" id="{5707260A-F3D8-ECAD-073A-A1B2D8E72382}"/>
              </a:ext>
            </a:extLst>
          </p:cNvPr>
          <p:cNvCxnSpPr>
            <a:stCxn id="45" idx="2"/>
            <a:endCxn id="57" idx="0"/>
          </p:cNvCxnSpPr>
          <p:nvPr/>
        </p:nvCxnSpPr>
        <p:spPr>
          <a:xfrm>
            <a:off x="9882715" y="2411223"/>
            <a:ext cx="1668" cy="27905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59" name="Conector reto 58">
            <a:extLst>
              <a:ext uri="{FF2B5EF4-FFF2-40B4-BE49-F238E27FC236}">
                <a16:creationId xmlns:a16="http://schemas.microsoft.com/office/drawing/2014/main" id="{B48B087C-ECE1-A8BC-19F3-4CCB6C1F234B}"/>
              </a:ext>
            </a:extLst>
          </p:cNvPr>
          <p:cNvCxnSpPr>
            <a:stCxn id="47" idx="3"/>
            <a:endCxn id="50" idx="1"/>
          </p:cNvCxnSpPr>
          <p:nvPr/>
        </p:nvCxnSpPr>
        <p:spPr>
          <a:xfrm>
            <a:off x="9245161" y="3406051"/>
            <a:ext cx="1196884" cy="0"/>
          </a:xfrm>
          <a:prstGeom prst="line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Conector de Seta Reta 59">
            <a:extLst>
              <a:ext uri="{FF2B5EF4-FFF2-40B4-BE49-F238E27FC236}">
                <a16:creationId xmlns:a16="http://schemas.microsoft.com/office/drawing/2014/main" id="{92FF2D5A-8EEA-459C-CDAB-DC09BE82CA0D}"/>
              </a:ext>
            </a:extLst>
          </p:cNvPr>
          <p:cNvCxnSpPr>
            <a:cxnSpLocks/>
          </p:cNvCxnSpPr>
          <p:nvPr/>
        </p:nvCxnSpPr>
        <p:spPr>
          <a:xfrm>
            <a:off x="9881321" y="3406051"/>
            <a:ext cx="0" cy="24025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1" name="CaixaDeTexto 60">
            <a:extLst>
              <a:ext uri="{FF2B5EF4-FFF2-40B4-BE49-F238E27FC236}">
                <a16:creationId xmlns:a16="http://schemas.microsoft.com/office/drawing/2014/main" id="{FA329395-F1A3-3735-EB44-680F3CB62C68}"/>
              </a:ext>
            </a:extLst>
          </p:cNvPr>
          <p:cNvSpPr txBox="1"/>
          <p:nvPr/>
        </p:nvSpPr>
        <p:spPr>
          <a:xfrm>
            <a:off x="342939" y="4737744"/>
            <a:ext cx="6514559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9E5ECE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 DE HANSENÍASE DEFINIDO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Definir classificação operacional + Definir grau de incapacidade física + Avaliar a presença de reações hansênicas + Notificar no SINAN</a:t>
            </a:r>
          </a:p>
        </p:txBody>
      </p:sp>
      <p:sp>
        <p:nvSpPr>
          <p:cNvPr id="62" name="CaixaDeTexto 61">
            <a:extLst>
              <a:ext uri="{FF2B5EF4-FFF2-40B4-BE49-F238E27FC236}">
                <a16:creationId xmlns:a16="http://schemas.microsoft.com/office/drawing/2014/main" id="{69FDC956-D4C3-6F66-5A95-1E321EFA6E60}"/>
              </a:ext>
            </a:extLst>
          </p:cNvPr>
          <p:cNvSpPr txBox="1"/>
          <p:nvPr/>
        </p:nvSpPr>
        <p:spPr>
          <a:xfrm>
            <a:off x="340001" y="5290206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Até 5 lesões de pele e baciloscopia negativa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Paucibacilar (PB)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6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90DA88E8-77A2-80B4-9D1C-8FD177BAC361}"/>
              </a:ext>
            </a:extLst>
          </p:cNvPr>
          <p:cNvSpPr txBox="1"/>
          <p:nvPr/>
        </p:nvSpPr>
        <p:spPr>
          <a:xfrm>
            <a:off x="4085498" y="5290206"/>
            <a:ext cx="2772000" cy="923330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 i="0" u="none" strike="noStrike" baseline="0">
                <a:solidFill>
                  <a:srgbClr val="000000"/>
                </a:solidFill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Mais de 5 lesões de pele e/ou 2 ou mais nervos periféricos comprometidos e/ou baciloscopia positiva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Hanseníase Multibacilar (MB)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Iniciar tratamento farmacológico de 1ª linha na APS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PQTU por 12 meses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Tratamento de reações hansênicas, se houver</a:t>
            </a:r>
          </a:p>
        </p:txBody>
      </p:sp>
      <p:sp>
        <p:nvSpPr>
          <p:cNvPr id="64" name="CaixaDeTexto 63">
            <a:extLst>
              <a:ext uri="{FF2B5EF4-FFF2-40B4-BE49-F238E27FC236}">
                <a16:creationId xmlns:a16="http://schemas.microsoft.com/office/drawing/2014/main" id="{8807E708-8CE2-6FAD-309E-AD2A243E60A3}"/>
              </a:ext>
            </a:extLst>
          </p:cNvPr>
          <p:cNvSpPr txBox="1"/>
          <p:nvPr/>
        </p:nvSpPr>
        <p:spPr>
          <a:xfrm>
            <a:off x="100225" y="6322452"/>
            <a:ext cx="3574564" cy="369332"/>
          </a:xfrm>
          <a:prstGeom prst="rect">
            <a:avLst/>
          </a:prstGeom>
          <a:solidFill>
            <a:srgbClr val="FFC000">
              <a:lumMod val="60000"/>
              <a:lumOff val="40000"/>
            </a:srgbClr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SEGUIMENTO (PB ou 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clínica mensal + Dose supervisionada mensal + ANS trimestral</a:t>
            </a: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469A3889-8826-C661-3D01-781B06481364}"/>
              </a:ext>
            </a:extLst>
          </p:cNvPr>
          <p:cNvSpPr txBox="1"/>
          <p:nvPr/>
        </p:nvSpPr>
        <p:spPr>
          <a:xfrm>
            <a:off x="3732060" y="6322452"/>
            <a:ext cx="3574564" cy="369332"/>
          </a:xfrm>
          <a:prstGeom prst="rect">
            <a:avLst/>
          </a:prstGeom>
          <a:solidFill>
            <a:srgbClr val="70AD47">
              <a:lumMod val="40000"/>
              <a:lumOff val="60000"/>
            </a:srgbClr>
          </a:solidFill>
          <a:ln w="635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CRITÉRIO DE ALTA (PB ou MB)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Confirmação de todas as doses supervisionadas + Avaliação clínica + ANS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D0F7505A-E1C3-E378-CE8A-D2C6EA243304}"/>
              </a:ext>
            </a:extLst>
          </p:cNvPr>
          <p:cNvSpPr txBox="1"/>
          <p:nvPr/>
        </p:nvSpPr>
        <p:spPr>
          <a:xfrm>
            <a:off x="7372605" y="6322452"/>
            <a:ext cx="4762714" cy="507831"/>
          </a:xfrm>
          <a:prstGeom prst="rect">
            <a:avLst/>
          </a:prstGeom>
          <a:solidFill>
            <a:srgbClr val="ED7D31">
              <a:lumMod val="40000"/>
              <a:lumOff val="60000"/>
            </a:srgbClr>
          </a:solidFill>
          <a:ln w="63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PACIENTES </a:t>
            </a:r>
            <a:r>
              <a:rPr kumimoji="0" lang="pt-BR" sz="900" b="1" i="0" u="none" strike="noStrike" kern="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caso novo de hanseníase (IB ≥ 2,0) ou MB </a:t>
            </a: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 SUSPEITA DE PERSISTÊNCIA DA INFECÇÃO AO FIM DE 12 DOSES DE PQTU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Encaminhar para avaliação de resistência, conforme Fluxograma 5 ou 6</a:t>
            </a:r>
          </a:p>
        </p:txBody>
      </p:sp>
      <p:cxnSp>
        <p:nvCxnSpPr>
          <p:cNvPr id="67" name="Conector reto 66">
            <a:extLst>
              <a:ext uri="{FF2B5EF4-FFF2-40B4-BE49-F238E27FC236}">
                <a16:creationId xmlns:a16="http://schemas.microsoft.com/office/drawing/2014/main" id="{3AE11285-5FAE-9ED1-7314-548AA4B8BE97}"/>
              </a:ext>
            </a:extLst>
          </p:cNvPr>
          <p:cNvCxnSpPr/>
          <p:nvPr/>
        </p:nvCxnSpPr>
        <p:spPr>
          <a:xfrm>
            <a:off x="108934" y="6275428"/>
            <a:ext cx="12026385" cy="0"/>
          </a:xfrm>
          <a:prstGeom prst="line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8" name="Conector: Angulado 101">
            <a:extLst>
              <a:ext uri="{FF2B5EF4-FFF2-40B4-BE49-F238E27FC236}">
                <a16:creationId xmlns:a16="http://schemas.microsoft.com/office/drawing/2014/main" id="{56062921-69CA-486E-337B-980878CB4411}"/>
              </a:ext>
            </a:extLst>
          </p:cNvPr>
          <p:cNvCxnSpPr>
            <a:cxnSpLocks/>
            <a:stCxn id="61" idx="2"/>
            <a:endCxn id="62" idx="0"/>
          </p:cNvCxnSpPr>
          <p:nvPr/>
        </p:nvCxnSpPr>
        <p:spPr>
          <a:xfrm rot="5400000">
            <a:off x="2571545" y="4261532"/>
            <a:ext cx="183130" cy="1874218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69" name="Conector: Angulado 102">
            <a:extLst>
              <a:ext uri="{FF2B5EF4-FFF2-40B4-BE49-F238E27FC236}">
                <a16:creationId xmlns:a16="http://schemas.microsoft.com/office/drawing/2014/main" id="{5727F7D3-BEAE-A4A9-40DE-EFA2CAE83F70}"/>
              </a:ext>
            </a:extLst>
          </p:cNvPr>
          <p:cNvCxnSpPr>
            <a:cxnSpLocks/>
            <a:stCxn id="61" idx="2"/>
            <a:endCxn id="63" idx="0"/>
          </p:cNvCxnSpPr>
          <p:nvPr/>
        </p:nvCxnSpPr>
        <p:spPr>
          <a:xfrm rot="16200000" flipH="1">
            <a:off x="4444293" y="4263001"/>
            <a:ext cx="183130" cy="1871279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70" name="CaixaDeTexto 69">
            <a:extLst>
              <a:ext uri="{FF2B5EF4-FFF2-40B4-BE49-F238E27FC236}">
                <a16:creationId xmlns:a16="http://schemas.microsoft.com/office/drawing/2014/main" id="{213202A2-CA87-3B27-3EE6-2F394A8A69C7}"/>
              </a:ext>
            </a:extLst>
          </p:cNvPr>
          <p:cNvSpPr txBox="1"/>
          <p:nvPr/>
        </p:nvSpPr>
        <p:spPr>
          <a:xfrm>
            <a:off x="3159845" y="2180391"/>
            <a:ext cx="3776237" cy="692497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28575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ALTERAÇÕES SUSPEITAS INCONCLUSIVAS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3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Testes de sensibilidade cutânea duvidoso E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Avaliação neurológica normal ou inconclusiva OU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Comprometimento neural comprovado, com ausência de lesões cutâneas</a:t>
            </a:r>
          </a:p>
        </p:txBody>
      </p:sp>
      <p:sp>
        <p:nvSpPr>
          <p:cNvPr id="71" name="CaixaDeTexto 70">
            <a:extLst>
              <a:ext uri="{FF2B5EF4-FFF2-40B4-BE49-F238E27FC236}">
                <a16:creationId xmlns:a16="http://schemas.microsoft.com/office/drawing/2014/main" id="{6A93077D-13E2-7A8E-C8B0-9086ABD4C33B}"/>
              </a:ext>
            </a:extLst>
          </p:cNvPr>
          <p:cNvSpPr txBox="1"/>
          <p:nvPr/>
        </p:nvSpPr>
        <p:spPr>
          <a:xfrm>
            <a:off x="4565846" y="2978860"/>
            <a:ext cx="964235" cy="369332"/>
          </a:xfrm>
          <a:prstGeom prst="rect">
            <a:avLst/>
          </a:prstGeom>
          <a:solidFill>
            <a:srgbClr val="9E5ECE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900" b="1"/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REALIZAR TESTE RÁPIDO</a:t>
            </a:r>
          </a:p>
        </p:txBody>
      </p:sp>
      <p:sp>
        <p:nvSpPr>
          <p:cNvPr id="72" name="CaixaDeTexto 71">
            <a:extLst>
              <a:ext uri="{FF2B5EF4-FFF2-40B4-BE49-F238E27FC236}">
                <a16:creationId xmlns:a16="http://schemas.microsoft.com/office/drawing/2014/main" id="{A283971F-3A5A-FAEB-4EEE-F6DB58C6F18E}"/>
              </a:ext>
            </a:extLst>
          </p:cNvPr>
          <p:cNvSpPr txBox="1"/>
          <p:nvPr/>
        </p:nvSpPr>
        <p:spPr>
          <a:xfrm>
            <a:off x="5852355" y="3290635"/>
            <a:ext cx="1037467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NÃO REAGENTE</a:t>
            </a:r>
          </a:p>
        </p:txBody>
      </p:sp>
      <p:sp>
        <p:nvSpPr>
          <p:cNvPr id="73" name="CaixaDeTexto 72">
            <a:extLst>
              <a:ext uri="{FF2B5EF4-FFF2-40B4-BE49-F238E27FC236}">
                <a16:creationId xmlns:a16="http://schemas.microsoft.com/office/drawing/2014/main" id="{F8AE98D8-97E1-D979-66C3-F57F2DFE6C2B}"/>
              </a:ext>
            </a:extLst>
          </p:cNvPr>
          <p:cNvSpPr txBox="1"/>
          <p:nvPr/>
        </p:nvSpPr>
        <p:spPr>
          <a:xfrm>
            <a:off x="3268510" y="3290635"/>
            <a:ext cx="924135" cy="2308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REAGENTE</a:t>
            </a:r>
          </a:p>
        </p:txBody>
      </p:sp>
      <p:sp>
        <p:nvSpPr>
          <p:cNvPr id="74" name="CaixaDeTexto 73">
            <a:extLst>
              <a:ext uri="{FF2B5EF4-FFF2-40B4-BE49-F238E27FC236}">
                <a16:creationId xmlns:a16="http://schemas.microsoft.com/office/drawing/2014/main" id="{74FD57F2-2F8A-001A-E822-222986719CC7}"/>
              </a:ext>
            </a:extLst>
          </p:cNvPr>
          <p:cNvSpPr txBox="1"/>
          <p:nvPr/>
        </p:nvSpPr>
        <p:spPr>
          <a:xfrm>
            <a:off x="3114090" y="3709148"/>
            <a:ext cx="1232975" cy="230832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190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8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Solicitar Baciloscopia</a:t>
            </a:r>
          </a:p>
        </p:txBody>
      </p:sp>
      <p:sp>
        <p:nvSpPr>
          <p:cNvPr id="75" name="CaixaDeTexto 74">
            <a:extLst>
              <a:ext uri="{FF2B5EF4-FFF2-40B4-BE49-F238E27FC236}">
                <a16:creationId xmlns:a16="http://schemas.microsoft.com/office/drawing/2014/main" id="{1E575207-95F1-71E5-1A7B-507C2C299665}"/>
              </a:ext>
            </a:extLst>
          </p:cNvPr>
          <p:cNvSpPr txBox="1"/>
          <p:nvPr/>
        </p:nvSpPr>
        <p:spPr>
          <a:xfrm>
            <a:off x="2971209" y="4226729"/>
            <a:ext cx="740560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POSITIVA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(IB  &gt; 0,0)</a:t>
            </a:r>
          </a:p>
        </p:txBody>
      </p:sp>
      <p:sp>
        <p:nvSpPr>
          <p:cNvPr id="76" name="CaixaDeTexto 75">
            <a:extLst>
              <a:ext uri="{FF2B5EF4-FFF2-40B4-BE49-F238E27FC236}">
                <a16:creationId xmlns:a16="http://schemas.microsoft.com/office/drawing/2014/main" id="{B6361033-A838-6C2A-422B-774F10E27ADE}"/>
              </a:ext>
            </a:extLst>
          </p:cNvPr>
          <p:cNvSpPr txBox="1"/>
          <p:nvPr/>
        </p:nvSpPr>
        <p:spPr>
          <a:xfrm>
            <a:off x="3769098" y="4226729"/>
            <a:ext cx="740560" cy="369332"/>
          </a:xfrm>
          <a:prstGeom prst="rect">
            <a:avLst/>
          </a:prstGeom>
          <a:solidFill>
            <a:sysClr val="window" lastClr="FFFFFF"/>
          </a:solidFill>
          <a:ln w="19050" cap="flat" cmpd="sng" algn="ctr">
            <a:solidFill>
              <a:srgbClr val="ED7D31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NEGATIVA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(IB = 0,0)</a:t>
            </a:r>
          </a:p>
        </p:txBody>
      </p:sp>
      <p:cxnSp>
        <p:nvCxnSpPr>
          <p:cNvPr id="77" name="Conector: Angulado 110">
            <a:extLst>
              <a:ext uri="{FF2B5EF4-FFF2-40B4-BE49-F238E27FC236}">
                <a16:creationId xmlns:a16="http://schemas.microsoft.com/office/drawing/2014/main" id="{80FA0C66-76ED-F4B4-6A40-E7372099F4E1}"/>
              </a:ext>
            </a:extLst>
          </p:cNvPr>
          <p:cNvCxnSpPr>
            <a:stCxn id="74" idx="2"/>
            <a:endCxn id="75" idx="0"/>
          </p:cNvCxnSpPr>
          <p:nvPr/>
        </p:nvCxnSpPr>
        <p:spPr>
          <a:xfrm rot="5400000">
            <a:off x="3392660" y="3888810"/>
            <a:ext cx="286749" cy="389089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8" name="Conector: Angulado 111">
            <a:extLst>
              <a:ext uri="{FF2B5EF4-FFF2-40B4-BE49-F238E27FC236}">
                <a16:creationId xmlns:a16="http://schemas.microsoft.com/office/drawing/2014/main" id="{9E080C36-83AE-4B1D-D815-A7AA6BA03FCF}"/>
              </a:ext>
            </a:extLst>
          </p:cNvPr>
          <p:cNvCxnSpPr>
            <a:stCxn id="74" idx="2"/>
            <a:endCxn id="76" idx="0"/>
          </p:cNvCxnSpPr>
          <p:nvPr/>
        </p:nvCxnSpPr>
        <p:spPr>
          <a:xfrm rot="16200000" flipH="1">
            <a:off x="3791604" y="3878954"/>
            <a:ext cx="286749" cy="408800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79" name="Conector de Seta Reta 78">
            <a:extLst>
              <a:ext uri="{FF2B5EF4-FFF2-40B4-BE49-F238E27FC236}">
                <a16:creationId xmlns:a16="http://schemas.microsoft.com/office/drawing/2014/main" id="{6A74E286-4E52-F8B3-B51F-1D09D1FFA153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3341489" y="4596061"/>
            <a:ext cx="1" cy="1416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0" name="Conector de Seta Reta 79">
            <a:extLst>
              <a:ext uri="{FF2B5EF4-FFF2-40B4-BE49-F238E27FC236}">
                <a16:creationId xmlns:a16="http://schemas.microsoft.com/office/drawing/2014/main" id="{708E905B-D1AA-7126-22CC-ED61FEE10CC2}"/>
              </a:ext>
            </a:extLst>
          </p:cNvPr>
          <p:cNvCxnSpPr>
            <a:cxnSpLocks/>
            <a:stCxn id="44" idx="2"/>
          </p:cNvCxnSpPr>
          <p:nvPr/>
        </p:nvCxnSpPr>
        <p:spPr>
          <a:xfrm>
            <a:off x="798635" y="2411223"/>
            <a:ext cx="0" cy="232652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81" name="CaixaDeTexto 80">
            <a:extLst>
              <a:ext uri="{FF2B5EF4-FFF2-40B4-BE49-F238E27FC236}">
                <a16:creationId xmlns:a16="http://schemas.microsoft.com/office/drawing/2014/main" id="{F1754B07-1913-3627-5573-C1A48B6C7BC4}"/>
              </a:ext>
            </a:extLst>
          </p:cNvPr>
          <p:cNvSpPr txBox="1"/>
          <p:nvPr/>
        </p:nvSpPr>
        <p:spPr>
          <a:xfrm>
            <a:off x="5375244" y="4226450"/>
            <a:ext cx="1993854" cy="369332"/>
          </a:xfrm>
          <a:prstGeom prst="rect">
            <a:avLst/>
          </a:prstGeom>
          <a:solidFill>
            <a:srgbClr val="FFCCFF"/>
          </a:solidFill>
          <a:ln w="1905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>
            <a:defPPr>
              <a:defRPr lang="pt-BR"/>
            </a:defPPr>
            <a:lvl1pPr marR="0" algn="ctr">
              <a:defRPr sz="900" b="1">
                <a:solidFill>
                  <a:srgbClr val="00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9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Encaminhar para avaliação na Atenção Especializada (Fluxograma 4)</a:t>
            </a:r>
          </a:p>
        </p:txBody>
      </p:sp>
      <p:cxnSp>
        <p:nvCxnSpPr>
          <p:cNvPr id="82" name="Conector: Angulado 115">
            <a:extLst>
              <a:ext uri="{FF2B5EF4-FFF2-40B4-BE49-F238E27FC236}">
                <a16:creationId xmlns:a16="http://schemas.microsoft.com/office/drawing/2014/main" id="{80BB32C2-9947-CAA1-D98D-E973EACA7A30}"/>
              </a:ext>
            </a:extLst>
          </p:cNvPr>
          <p:cNvCxnSpPr>
            <a:cxnSpLocks/>
            <a:stCxn id="76" idx="3"/>
            <a:endCxn id="81" idx="1"/>
          </p:cNvCxnSpPr>
          <p:nvPr/>
        </p:nvCxnSpPr>
        <p:spPr>
          <a:xfrm flipV="1">
            <a:off x="4509658" y="4411116"/>
            <a:ext cx="865586" cy="279"/>
          </a:xfrm>
          <a:prstGeom prst="bentConnector3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3" name="Conector de Seta Reta 82">
            <a:extLst>
              <a:ext uri="{FF2B5EF4-FFF2-40B4-BE49-F238E27FC236}">
                <a16:creationId xmlns:a16="http://schemas.microsoft.com/office/drawing/2014/main" id="{4B391CD1-694E-4E10-4367-0787E9D02D93}"/>
              </a:ext>
            </a:extLst>
          </p:cNvPr>
          <p:cNvCxnSpPr>
            <a:cxnSpLocks/>
            <a:stCxn id="72" idx="2"/>
            <a:endCxn id="81" idx="0"/>
          </p:cNvCxnSpPr>
          <p:nvPr/>
        </p:nvCxnSpPr>
        <p:spPr>
          <a:xfrm>
            <a:off x="6371089" y="3521467"/>
            <a:ext cx="1082" cy="704983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4" name="Conector de Seta Reta 83">
            <a:extLst>
              <a:ext uri="{FF2B5EF4-FFF2-40B4-BE49-F238E27FC236}">
                <a16:creationId xmlns:a16="http://schemas.microsoft.com/office/drawing/2014/main" id="{3135E9DC-6879-4505-1EA0-E66CD45FD810}"/>
              </a:ext>
            </a:extLst>
          </p:cNvPr>
          <p:cNvCxnSpPr>
            <a:cxnSpLocks/>
            <a:stCxn id="70" idx="2"/>
            <a:endCxn id="71" idx="0"/>
          </p:cNvCxnSpPr>
          <p:nvPr/>
        </p:nvCxnSpPr>
        <p:spPr>
          <a:xfrm>
            <a:off x="5047964" y="2872888"/>
            <a:ext cx="0" cy="10597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5" name="Conector: Angulado 118">
            <a:extLst>
              <a:ext uri="{FF2B5EF4-FFF2-40B4-BE49-F238E27FC236}">
                <a16:creationId xmlns:a16="http://schemas.microsoft.com/office/drawing/2014/main" id="{6D3F47AA-2AA2-3794-8641-2BACD1F045F3}"/>
              </a:ext>
            </a:extLst>
          </p:cNvPr>
          <p:cNvCxnSpPr>
            <a:stCxn id="43" idx="3"/>
            <a:endCxn id="45" idx="0"/>
          </p:cNvCxnSpPr>
          <p:nvPr/>
        </p:nvCxnSpPr>
        <p:spPr>
          <a:xfrm>
            <a:off x="6720477" y="1885655"/>
            <a:ext cx="3162238" cy="294736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6" name="Conector: Angulado 119">
            <a:extLst>
              <a:ext uri="{FF2B5EF4-FFF2-40B4-BE49-F238E27FC236}">
                <a16:creationId xmlns:a16="http://schemas.microsoft.com/office/drawing/2014/main" id="{16714B57-439D-3288-72CC-8EEAB54D64A3}"/>
              </a:ext>
            </a:extLst>
          </p:cNvPr>
          <p:cNvCxnSpPr>
            <a:stCxn id="43" idx="2"/>
            <a:endCxn id="70" idx="0"/>
          </p:cNvCxnSpPr>
          <p:nvPr/>
        </p:nvCxnSpPr>
        <p:spPr>
          <a:xfrm rot="5400000">
            <a:off x="5299785" y="1749250"/>
            <a:ext cx="179320" cy="682962"/>
          </a:xfrm>
          <a:prstGeom prst="bentConnector3">
            <a:avLst>
              <a:gd name="adj1" fmla="val 50000"/>
            </a:avLst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7" name="Conector de Seta Reta 86">
            <a:extLst>
              <a:ext uri="{FF2B5EF4-FFF2-40B4-BE49-F238E27FC236}">
                <a16:creationId xmlns:a16="http://schemas.microsoft.com/office/drawing/2014/main" id="{3A3F3600-E786-A74F-228D-BD9932DAF95E}"/>
              </a:ext>
            </a:extLst>
          </p:cNvPr>
          <p:cNvCxnSpPr>
            <a:stCxn id="73" idx="2"/>
            <a:endCxn id="74" idx="0"/>
          </p:cNvCxnSpPr>
          <p:nvPr/>
        </p:nvCxnSpPr>
        <p:spPr>
          <a:xfrm>
            <a:off x="3730578" y="3521467"/>
            <a:ext cx="0" cy="18768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8" name="Conector: Angulado 121">
            <a:extLst>
              <a:ext uri="{FF2B5EF4-FFF2-40B4-BE49-F238E27FC236}">
                <a16:creationId xmlns:a16="http://schemas.microsoft.com/office/drawing/2014/main" id="{105D2975-3569-3B11-5A4F-D61F30E0DA68}"/>
              </a:ext>
            </a:extLst>
          </p:cNvPr>
          <p:cNvCxnSpPr>
            <a:cxnSpLocks/>
            <a:stCxn id="71" idx="1"/>
            <a:endCxn id="73" idx="0"/>
          </p:cNvCxnSpPr>
          <p:nvPr/>
        </p:nvCxnSpPr>
        <p:spPr>
          <a:xfrm rot="10800000" flipV="1">
            <a:off x="3730578" y="3163525"/>
            <a:ext cx="835268" cy="12710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89" name="Conector: Angulado 122">
            <a:extLst>
              <a:ext uri="{FF2B5EF4-FFF2-40B4-BE49-F238E27FC236}">
                <a16:creationId xmlns:a16="http://schemas.microsoft.com/office/drawing/2014/main" id="{5BE36C39-2644-A473-6A38-D7AC7551EECF}"/>
              </a:ext>
            </a:extLst>
          </p:cNvPr>
          <p:cNvCxnSpPr>
            <a:stCxn id="71" idx="3"/>
            <a:endCxn id="72" idx="0"/>
          </p:cNvCxnSpPr>
          <p:nvPr/>
        </p:nvCxnSpPr>
        <p:spPr>
          <a:xfrm>
            <a:off x="5530081" y="3163526"/>
            <a:ext cx="841008" cy="127109"/>
          </a:xfrm>
          <a:prstGeom prst="bentConnector2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90" name="Conector de Seta Reta 89">
            <a:extLst>
              <a:ext uri="{FF2B5EF4-FFF2-40B4-BE49-F238E27FC236}">
                <a16:creationId xmlns:a16="http://schemas.microsoft.com/office/drawing/2014/main" id="{A67E1B6C-6DBC-7AEF-34DA-0299EC5482A3}"/>
              </a:ext>
            </a:extLst>
          </p:cNvPr>
          <p:cNvCxnSpPr>
            <a:stCxn id="54" idx="2"/>
            <a:endCxn id="43" idx="0"/>
          </p:cNvCxnSpPr>
          <p:nvPr/>
        </p:nvCxnSpPr>
        <p:spPr>
          <a:xfrm>
            <a:off x="5730926" y="1668541"/>
            <a:ext cx="0" cy="10169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56244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7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3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3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2EFD9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7CBAC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36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4B183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>
          <a:extLst>
            <a:ext uri="{FF2B5EF4-FFF2-40B4-BE49-F238E27FC236}">
              <a16:creationId xmlns:a16="http://schemas.microsoft.com/office/drawing/2014/main" id="{96C02224-4EAB-63F9-3C1A-AF8C8BA84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">
            <a:extLst>
              <a:ext uri="{FF2B5EF4-FFF2-40B4-BE49-F238E27FC236}">
                <a16:creationId xmlns:a16="http://schemas.microsoft.com/office/drawing/2014/main" id="{8DB4FA33-E11C-0B1B-85F6-391412BBE88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sp>
        <p:nvSpPr>
          <p:cNvPr id="87" name="Google Shape;87;p3">
            <a:extLst>
              <a:ext uri="{FF2B5EF4-FFF2-40B4-BE49-F238E27FC236}">
                <a16:creationId xmlns:a16="http://schemas.microsoft.com/office/drawing/2014/main" id="{1FD25327-5474-C97D-2FFC-E3C43037A97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06531" y="1713571"/>
            <a:ext cx="10561800" cy="43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Hanseníase é uma doença infectocontagiosa de caráter crônico;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Agente Etiológico: </a:t>
            </a:r>
            <a:r>
              <a:rPr lang="pt-BR" sz="2800" b="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Mycobacterium </a:t>
            </a:r>
            <a:r>
              <a:rPr lang="pt-BR" sz="2800" b="0" i="1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leprae</a:t>
            </a:r>
            <a:r>
              <a:rPr lang="pt-BR" sz="2800" b="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; m. </a:t>
            </a:r>
            <a:r>
              <a:rPr lang="pt-BR" sz="2800" b="0" i="1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lepromasum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Atinge nervos periféricos  e manifesta-se principalmente na pele, face, mãos e pés;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Poder incapacitante.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86" name="Google Shape;86;p3">
            <a:extLst>
              <a:ext uri="{FF2B5EF4-FFF2-40B4-BE49-F238E27FC236}">
                <a16:creationId xmlns:a16="http://schemas.microsoft.com/office/drawing/2014/main" id="{3E1E2780-6A62-CF2A-6E63-53DD9C534E41}"/>
              </a:ext>
            </a:extLst>
          </p:cNvPr>
          <p:cNvSpPr txBox="1"/>
          <p:nvPr/>
        </p:nvSpPr>
        <p:spPr>
          <a:xfrm>
            <a:off x="1190624" y="826303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Bases conceituais</a:t>
            </a:r>
            <a:endParaRPr sz="14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">
            <a:extLst>
              <a:ext uri="{FF2B5EF4-FFF2-40B4-BE49-F238E27FC236}">
                <a16:creationId xmlns:a16="http://schemas.microsoft.com/office/drawing/2014/main" id="{D376B342-14FA-33D7-1AE9-2E5F00E02BBE}"/>
              </a:ext>
            </a:extLst>
          </p:cNvPr>
          <p:cNvSpPr txBox="1"/>
          <p:nvPr/>
        </p:nvSpPr>
        <p:spPr>
          <a:xfrm>
            <a:off x="9490229" y="6467651"/>
            <a:ext cx="21661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034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body" idx="1"/>
          </p:nvPr>
        </p:nvSpPr>
        <p:spPr>
          <a:xfrm>
            <a:off x="674548" y="1733766"/>
            <a:ext cx="10561800" cy="46817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Contato próximo e prolongado; 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Predomínio das lesões: pele e nervos periféricos;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Reprodução intracelular (14 dias);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Longo período de incubação, assintomático;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lvl="0" indent="-457200" algn="just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8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Evolução lenta.</a:t>
            </a:r>
            <a:endParaRPr b="0" dirty="0">
              <a:solidFill>
                <a:schemeClr val="tx1"/>
              </a:solidFill>
              <a:latin typeface="+mn-lt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800" b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endParaRPr sz="2000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</a:pPr>
            <a:endParaRPr sz="2800" dirty="0">
              <a:solidFill>
                <a:schemeClr val="tx1"/>
              </a:solidFill>
            </a:endParaRPr>
          </a:p>
        </p:txBody>
      </p:sp>
      <p:sp>
        <p:nvSpPr>
          <p:cNvPr id="94" name="Google Shape;94;p5"/>
          <p:cNvSpPr txBox="1"/>
          <p:nvPr/>
        </p:nvSpPr>
        <p:spPr>
          <a:xfrm>
            <a:off x="1190624" y="826303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"/>
              <a:buNone/>
            </a:pPr>
            <a:r>
              <a:rPr lang="pt-BR" sz="4000" b="1" i="0" u="none" strike="noStrike" cap="none" dirty="0">
                <a:solidFill>
                  <a:srgbClr val="183EFF"/>
                </a:solidFill>
                <a:ea typeface="Arial"/>
                <a:cs typeface="Arial"/>
                <a:sym typeface="Arial"/>
              </a:rPr>
              <a:t>Bases conceituais</a:t>
            </a:r>
            <a:endParaRPr sz="1400" b="0" i="0" u="none" strike="noStrike" cap="none" dirty="0">
              <a:solidFill>
                <a:srgbClr val="183E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5"/>
          <p:cNvSpPr txBox="1"/>
          <p:nvPr/>
        </p:nvSpPr>
        <p:spPr>
          <a:xfrm>
            <a:off x="9641150" y="6523572"/>
            <a:ext cx="216615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7454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3c9d9d308_0_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  <p:sp>
        <p:nvSpPr>
          <p:cNvPr id="121" name="Google Shape;121;g103c9d9d308_0_12"/>
          <p:cNvSpPr txBox="1">
            <a:spLocks noGrp="1"/>
          </p:cNvSpPr>
          <p:nvPr>
            <p:ph type="body" idx="1"/>
          </p:nvPr>
        </p:nvSpPr>
        <p:spPr>
          <a:xfrm>
            <a:off x="818250" y="1722800"/>
            <a:ext cx="9639300" cy="3976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Lesão(</a:t>
            </a:r>
            <a:r>
              <a:rPr lang="pt-BR" sz="22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ões</a:t>
            </a: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) e/ou áreas da pele com alteração da sensibilidade térmica e/ou </a:t>
            </a:r>
            <a:r>
              <a:rPr lang="pt-BR" sz="22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ou</a:t>
            </a: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dolorosa e/ou tátil; </a:t>
            </a:r>
            <a:endParaRPr sz="22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5715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endParaRPr sz="22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Espessamento de nervo periférico, associado a alterações sensitivas e/ou motoras e/ou autonômicas; </a:t>
            </a:r>
            <a:endParaRPr sz="22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endParaRPr sz="2200" b="0" dirty="0">
              <a:solidFill>
                <a:schemeClr val="tx1"/>
              </a:solidFill>
              <a:latin typeface="+mn-lt"/>
              <a:ea typeface="Arial"/>
              <a:cs typeface="Arial"/>
              <a:sym typeface="Arial"/>
            </a:endParaRPr>
          </a:p>
          <a:p>
            <a:pPr marL="457200" lvl="0" indent="-3429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1800"/>
              <a:buFont typeface="Arial" panose="020B0604020202020204" pitchFamily="34" charset="0"/>
              <a:buChar char="•"/>
            </a:pP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Presença de bacilos </a:t>
            </a:r>
            <a:r>
              <a:rPr lang="pt-BR" sz="2200" b="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M. </a:t>
            </a:r>
            <a:r>
              <a:rPr lang="pt-BR" sz="2200" b="0" i="1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leprae</a:t>
            </a:r>
            <a:r>
              <a:rPr lang="pt-BR" sz="2200" b="0" i="1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 </a:t>
            </a: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confirmada na </a:t>
            </a:r>
            <a:r>
              <a:rPr lang="pt-BR" sz="22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baciloscopia</a:t>
            </a: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de esfregaço </a:t>
            </a:r>
            <a:r>
              <a:rPr lang="pt-BR" sz="2200" b="0" dirty="0" err="1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intradérmico</a:t>
            </a:r>
            <a:r>
              <a:rPr lang="pt-BR" sz="2200" b="0" dirty="0">
                <a:solidFill>
                  <a:schemeClr val="tx1"/>
                </a:solidFill>
                <a:latin typeface="+mn-lt"/>
                <a:ea typeface="Arial"/>
                <a:cs typeface="Arial"/>
                <a:sym typeface="Arial"/>
              </a:rPr>
              <a:t> ou na biópsia de pele</a:t>
            </a:r>
            <a:r>
              <a:rPr lang="pt-BR" sz="22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200" i="1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103c9d9d308_0_12"/>
          <p:cNvSpPr txBox="1"/>
          <p:nvPr/>
        </p:nvSpPr>
        <p:spPr>
          <a:xfrm>
            <a:off x="1190708" y="309580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Montserrat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Definição de caso </a:t>
            </a:r>
            <a:endParaRPr sz="14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03c9d9d308_0_12"/>
          <p:cNvSpPr txBox="1"/>
          <p:nvPr/>
        </p:nvSpPr>
        <p:spPr>
          <a:xfrm>
            <a:off x="5637320" y="2974019"/>
            <a:ext cx="9144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103c9d9d308_0_12"/>
          <p:cNvSpPr txBox="1"/>
          <p:nvPr/>
        </p:nvSpPr>
        <p:spPr>
          <a:xfrm>
            <a:off x="6808980" y="6296947"/>
            <a:ext cx="44122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2016. Diretrizes para vigilância, atenção e eliminação da hanseníase como problema de saúde  pública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6539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326498bd5_0_1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sp>
        <p:nvSpPr>
          <p:cNvPr id="130" name="Google Shape;130;g10326498bd5_0_118"/>
          <p:cNvSpPr txBox="1"/>
          <p:nvPr/>
        </p:nvSpPr>
        <p:spPr>
          <a:xfrm>
            <a:off x="158720" y="266263"/>
            <a:ext cx="6264167" cy="1477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3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Indeterminada (MHI)</a:t>
            </a:r>
            <a:endParaRPr sz="1400" b="0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lang="pt-BR" sz="26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Hanseníase </a:t>
            </a:r>
            <a:r>
              <a:rPr lang="pt-BR" sz="2600" b="1" i="0" u="none" strike="noStrike" cap="none" dirty="0" err="1">
                <a:solidFill>
                  <a:schemeClr val="accent1"/>
                </a:solidFill>
                <a:ea typeface="Arial"/>
                <a:cs typeface="Arial"/>
                <a:sym typeface="Arial"/>
              </a:rPr>
              <a:t>paucibacilar</a:t>
            </a:r>
            <a:r>
              <a:rPr lang="pt-BR" sz="26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 (PB)</a:t>
            </a:r>
            <a:endParaRPr sz="26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none" strike="noStrike" cap="none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10326498bd5_0_118"/>
          <p:cNvSpPr txBox="1"/>
          <p:nvPr/>
        </p:nvSpPr>
        <p:spPr>
          <a:xfrm>
            <a:off x="587379" y="1537249"/>
            <a:ext cx="4714043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Essa forma clínica se caracteriza por áreas circunscritas da pele ou máculas com </a:t>
            </a:r>
            <a:r>
              <a:rPr lang="pt-BR" sz="2000" i="0" u="sng" strike="noStrike" cap="none" dirty="0">
                <a:ea typeface="Arial"/>
                <a:cs typeface="Arial"/>
                <a:sym typeface="Arial"/>
              </a:rPr>
              <a:t>distúrbios de sensibilidade</a:t>
            </a: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 do tipo </a:t>
            </a:r>
            <a:r>
              <a:rPr lang="pt-BR" sz="2000" i="0" u="none" strike="noStrike" cap="none" dirty="0" err="1">
                <a:ea typeface="Arial"/>
                <a:cs typeface="Arial"/>
                <a:sym typeface="Arial"/>
              </a:rPr>
              <a:t>ramuscular</a:t>
            </a: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 e </a:t>
            </a:r>
            <a:r>
              <a:rPr lang="pt-BR" sz="2000" i="0" u="sng" strike="noStrike" cap="none" dirty="0">
                <a:ea typeface="Arial"/>
                <a:cs typeface="Arial"/>
                <a:sym typeface="Arial"/>
              </a:rPr>
              <a:t>anidrose </a:t>
            </a: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ou </a:t>
            </a:r>
            <a:r>
              <a:rPr lang="pt-BR" sz="2000" i="0" u="sng" strike="noStrike" cap="none" dirty="0" err="1">
                <a:ea typeface="Arial"/>
                <a:cs typeface="Arial"/>
                <a:sym typeface="Arial"/>
              </a:rPr>
              <a:t>hipoidrose</a:t>
            </a:r>
            <a:r>
              <a:rPr lang="pt-BR" sz="2000" dirty="0">
                <a:ea typeface="Arial"/>
                <a:cs typeface="Arial"/>
                <a:sym typeface="Arial"/>
              </a:rPr>
              <a:t>;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  <a:p>
            <a:pPr marL="584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endParaRPr sz="2000" i="0" u="none" strike="noStrike" cap="none" dirty="0"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Pode ocorrer queda de </a:t>
            </a:r>
            <a:r>
              <a:rPr lang="pt-BR" sz="2000" i="0" u="none" strike="noStrike" cap="none" dirty="0" err="1">
                <a:ea typeface="Arial"/>
                <a:cs typeface="Arial"/>
                <a:sym typeface="Arial"/>
              </a:rPr>
              <a:t>pêlos</a:t>
            </a: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 no local; 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  <a:p>
            <a:pPr marL="584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endParaRPr sz="2000" i="0" u="none" strike="noStrike" cap="none" dirty="0"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>
                  <a:lumMod val="65000"/>
                </a:schemeClr>
              </a:buClr>
              <a:buSzPts val="2000"/>
              <a:buFont typeface="Arial" panose="020B0604020202020204" pitchFamily="34" charset="0"/>
              <a:buChar char="•"/>
            </a:pPr>
            <a:r>
              <a:rPr lang="pt-BR" sz="2000" i="0" u="none" strike="noStrike" cap="none" dirty="0">
                <a:ea typeface="Arial"/>
                <a:cs typeface="Arial"/>
                <a:sym typeface="Arial"/>
              </a:rPr>
              <a:t>Não há comprometimento de troncos nervosos e, por isso, não ocorrem alterações motoras ou sensitivas que possam causar incapacidades.</a:t>
            </a:r>
            <a:endParaRPr sz="1400" i="0" u="none" strike="noStrike" cap="none" dirty="0">
              <a:ea typeface="Arial"/>
              <a:cs typeface="Arial"/>
              <a:sym typeface="Arial"/>
            </a:endParaRPr>
          </a:p>
        </p:txBody>
      </p:sp>
      <p:pic>
        <p:nvPicPr>
          <p:cNvPr id="132" name="Google Shape;132;g10326498bd5_0_118" descr="Pessoa com a mão na cintura&#10;&#10;Descrição gerada automaticamente com confiança baix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141" y="1084960"/>
            <a:ext cx="5421311" cy="48534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3" name="Google Shape;133;g10326498bd5_0_118"/>
          <p:cNvCxnSpPr/>
          <p:nvPr/>
        </p:nvCxnSpPr>
        <p:spPr>
          <a:xfrm flipH="1">
            <a:off x="9565373" y="1215603"/>
            <a:ext cx="674914" cy="1055914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4" name="Google Shape;134;g10326498bd5_0_118"/>
          <p:cNvCxnSpPr/>
          <p:nvPr/>
        </p:nvCxnSpPr>
        <p:spPr>
          <a:xfrm flipH="1">
            <a:off x="9685221" y="2851402"/>
            <a:ext cx="674914" cy="1055914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5" name="Google Shape;135;g10326498bd5_0_118"/>
          <p:cNvCxnSpPr/>
          <p:nvPr/>
        </p:nvCxnSpPr>
        <p:spPr>
          <a:xfrm>
            <a:off x="7194611" y="1743560"/>
            <a:ext cx="827315" cy="685800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6" name="Google Shape;136;g10326498bd5_0_118"/>
          <p:cNvCxnSpPr/>
          <p:nvPr/>
        </p:nvCxnSpPr>
        <p:spPr>
          <a:xfrm>
            <a:off x="7336654" y="2983750"/>
            <a:ext cx="827315" cy="685800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37" name="Google Shape;137;g10326498bd5_0_118"/>
          <p:cNvSpPr txBox="1"/>
          <p:nvPr/>
        </p:nvSpPr>
        <p:spPr>
          <a:xfrm>
            <a:off x="6025957" y="5938454"/>
            <a:ext cx="1392869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Ciro Gomes</a:t>
            </a:r>
            <a:endParaRPr sz="10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0326498bd5_0_118"/>
          <p:cNvSpPr txBox="1"/>
          <p:nvPr/>
        </p:nvSpPr>
        <p:spPr>
          <a:xfrm>
            <a:off x="277950" y="6325608"/>
            <a:ext cx="211954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MS, 2017. Guia Prático.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86932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g10326498bd5_0_128" descr="http://www.atlasdermatologico.com.br/img?imageId=33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1749" y="1524761"/>
            <a:ext cx="5601407" cy="420394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g10326498bd5_0_1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146" name="Google Shape;146;g10326498bd5_0_128"/>
          <p:cNvSpPr txBox="1"/>
          <p:nvPr/>
        </p:nvSpPr>
        <p:spPr>
          <a:xfrm>
            <a:off x="6205289" y="5728704"/>
            <a:ext cx="302674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pt-BR" sz="1000" b="0" i="0" u="none" strike="noStrike" cap="none" dirty="0">
                <a:latin typeface="Arial"/>
                <a:ea typeface="Arial"/>
                <a:cs typeface="Arial"/>
                <a:sym typeface="Arial"/>
              </a:rPr>
              <a:t>Fonte: http://www.atlasdermatologico.com.br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pt-BR" sz="800" b="1" i="0" u="none" strike="noStrike" cap="none" dirty="0"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0326498bd5_0_128"/>
          <p:cNvSpPr txBox="1"/>
          <p:nvPr/>
        </p:nvSpPr>
        <p:spPr>
          <a:xfrm>
            <a:off x="2302626" y="412173"/>
            <a:ext cx="717879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4000" b="1" i="0" u="none" strike="noStrike" cap="none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Forma Indeterminada (MHI)</a:t>
            </a:r>
            <a:endParaRPr sz="4000" b="1" i="0" u="none" strike="noStrike" cap="none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g10326498bd5_0_128" descr="http://www.atlasdermatologico.com.br/img?imageId=33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72029" y="1540195"/>
            <a:ext cx="5423971" cy="4203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g10326498bd5_0_128"/>
          <p:cNvCxnSpPr/>
          <p:nvPr/>
        </p:nvCxnSpPr>
        <p:spPr>
          <a:xfrm flipH="1">
            <a:off x="9232036" y="1811045"/>
            <a:ext cx="318521" cy="669604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0" name="Google Shape;150;g10326498bd5_0_128"/>
          <p:cNvCxnSpPr/>
          <p:nvPr/>
        </p:nvCxnSpPr>
        <p:spPr>
          <a:xfrm rot="10800000" flipH="1">
            <a:off x="2611514" y="4273742"/>
            <a:ext cx="553165" cy="450658"/>
          </a:xfrm>
          <a:prstGeom prst="straightConnector1">
            <a:avLst/>
          </a:prstGeom>
          <a:noFill/>
          <a:ln w="38100" cap="flat" cmpd="sng">
            <a:solidFill>
              <a:srgbClr val="5597D3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925100813"/>
      </p:ext>
    </p:extLst>
  </p:cSld>
  <p:clrMapOvr>
    <a:masterClrMapping/>
  </p:clrMapOvr>
</p:sld>
</file>

<file path=ppt/theme/theme1.xml><?xml version="1.0" encoding="utf-8"?>
<a:theme xmlns:a="http://schemas.openxmlformats.org/drawingml/2006/main" name="Lâmina de Abertura e final">
  <a:themeElements>
    <a:clrScheme name="Personalizar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13FF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s">
      <a:majorFont>
        <a:latin typeface="Montserrat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3128</TotalTime>
  <Words>2524</Words>
  <Application>Microsoft Office PowerPoint</Application>
  <PresentationFormat>Widescreen</PresentationFormat>
  <Paragraphs>447</Paragraphs>
  <Slides>41</Slides>
  <Notes>32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41</vt:i4>
      </vt:variant>
    </vt:vector>
  </HeadingPairs>
  <TitlesOfParts>
    <vt:vector size="50" baseType="lpstr">
      <vt:lpstr>Trebuchet MS</vt:lpstr>
      <vt:lpstr>Calibri</vt:lpstr>
      <vt:lpstr>Courier New</vt:lpstr>
      <vt:lpstr>Wingdings</vt:lpstr>
      <vt:lpstr>Noto Sans Symbols</vt:lpstr>
      <vt:lpstr>Arial</vt:lpstr>
      <vt:lpstr>Roboto</vt:lpstr>
      <vt:lpstr>Montserrat</vt:lpstr>
      <vt:lpstr>Lâmina de Abertura e final</vt:lpstr>
      <vt:lpstr>Apresentação do PowerPoint</vt:lpstr>
      <vt:lpstr>Por que hanseníase em Batalha ???</vt:lpstr>
      <vt:lpstr>Casos de hanseníase em Batalha nos últimos 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Efeitos Colaterais</vt:lpstr>
      <vt:lpstr>CLOFAZIMINA</vt:lpstr>
      <vt:lpstr>RIFAMPICINA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José Karlisson</cp:lastModifiedBy>
  <cp:revision>101</cp:revision>
  <cp:lastPrinted>2021-05-27T13:54:16Z</cp:lastPrinted>
  <dcterms:created xsi:type="dcterms:W3CDTF">2021-05-25T14:48:35Z</dcterms:created>
  <dcterms:modified xsi:type="dcterms:W3CDTF">2025-04-09T11:54:17Z</dcterms:modified>
</cp:coreProperties>
</file>