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85" r:id="rId2"/>
    <p:sldMasterId id="2147483703" r:id="rId3"/>
  </p:sldMasterIdLst>
  <p:sldIdLst>
    <p:sldId id="349" r:id="rId4"/>
    <p:sldId id="439" r:id="rId5"/>
    <p:sldId id="440" r:id="rId6"/>
    <p:sldId id="421" r:id="rId7"/>
    <p:sldId id="353" r:id="rId8"/>
    <p:sldId id="395" r:id="rId9"/>
    <p:sldId id="356" r:id="rId10"/>
    <p:sldId id="415" r:id="rId11"/>
    <p:sldId id="416" r:id="rId12"/>
    <p:sldId id="511" r:id="rId13"/>
    <p:sldId id="423" r:id="rId14"/>
    <p:sldId id="422" r:id="rId15"/>
    <p:sldId id="435" r:id="rId16"/>
    <p:sldId id="359" r:id="rId17"/>
    <p:sldId id="360" r:id="rId18"/>
    <p:sldId id="501" r:id="rId19"/>
    <p:sldId id="418" r:id="rId20"/>
    <p:sldId id="437" r:id="rId21"/>
    <p:sldId id="438" r:id="rId22"/>
    <p:sldId id="420" r:id="rId23"/>
    <p:sldId id="414" r:id="rId24"/>
    <p:sldId id="508" r:id="rId25"/>
    <p:sldId id="509" r:id="rId26"/>
    <p:sldId id="370" r:id="rId27"/>
    <p:sldId id="315" r:id="rId28"/>
    <p:sldId id="371" r:id="rId29"/>
    <p:sldId id="400" r:id="rId30"/>
    <p:sldId id="419" r:id="rId31"/>
    <p:sldId id="289" r:id="rId32"/>
    <p:sldId id="503" r:id="rId33"/>
    <p:sldId id="374" r:id="rId34"/>
    <p:sldId id="50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EF01D-54EE-471F-BE9B-402A1E72C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03DC8-2767-414A-8B53-021AE3506D38}">
      <dgm:prSet custT="1"/>
      <dgm:spPr/>
      <dgm:t>
        <a:bodyPr/>
        <a:lstStyle/>
        <a:p>
          <a:r>
            <a:rPr lang="pt-BR" sz="3200" dirty="0"/>
            <a:t>A infecção latente no Brasil em adulto varia de  50% a 90% .</a:t>
          </a:r>
          <a:endParaRPr lang="en-US" sz="3200" dirty="0"/>
        </a:p>
      </dgm:t>
    </dgm:pt>
    <dgm:pt modelId="{D872457C-DB07-4A80-92F1-A329C82B6FF3}" type="parTrans" cxnId="{DF234893-1800-4378-8546-7A542266EDD5}">
      <dgm:prSet/>
      <dgm:spPr/>
      <dgm:t>
        <a:bodyPr/>
        <a:lstStyle/>
        <a:p>
          <a:endParaRPr lang="en-US"/>
        </a:p>
      </dgm:t>
    </dgm:pt>
    <dgm:pt modelId="{EE09BB23-DA14-4833-AA0F-B7960DF500ED}" type="sibTrans" cxnId="{DF234893-1800-4378-8546-7A542266EDD5}">
      <dgm:prSet/>
      <dgm:spPr/>
      <dgm:t>
        <a:bodyPr/>
        <a:lstStyle/>
        <a:p>
          <a:endParaRPr lang="en-US"/>
        </a:p>
      </dgm:t>
    </dgm:pt>
    <dgm:pt modelId="{3595D4A0-5484-4F47-A313-1D8FD79A753F}">
      <dgm:prSet custT="1"/>
      <dgm:spPr/>
      <dgm:t>
        <a:bodyPr/>
        <a:lstStyle/>
        <a:p>
          <a:r>
            <a:rPr lang="pt-BR" sz="3200" dirty="0"/>
            <a:t>A maior importância da Toxoplasmose como problema de saúde pública  decorre de infecções em:</a:t>
          </a:r>
          <a:endParaRPr lang="en-US" sz="3200" dirty="0"/>
        </a:p>
      </dgm:t>
    </dgm:pt>
    <dgm:pt modelId="{825F4D05-5F37-40CA-B6DA-CDCD152539B9}" type="parTrans" cxnId="{6A66A321-1B1F-4FE4-9234-79B3265D2314}">
      <dgm:prSet/>
      <dgm:spPr/>
      <dgm:t>
        <a:bodyPr/>
        <a:lstStyle/>
        <a:p>
          <a:endParaRPr lang="en-US"/>
        </a:p>
      </dgm:t>
    </dgm:pt>
    <dgm:pt modelId="{F09C8B7D-CD09-4DC0-8AF3-03E3714F14DD}" type="sibTrans" cxnId="{6A66A321-1B1F-4FE4-9234-79B3265D2314}">
      <dgm:prSet/>
      <dgm:spPr/>
      <dgm:t>
        <a:bodyPr/>
        <a:lstStyle/>
        <a:p>
          <a:endParaRPr lang="en-US"/>
        </a:p>
      </dgm:t>
    </dgm:pt>
    <dgm:pt modelId="{81FC0845-E9E8-4FC5-9EB3-5ADE5400DA94}" type="pres">
      <dgm:prSet presAssocID="{9D6EF01D-54EE-471F-BE9B-402A1E72C2C0}" presName="linear" presStyleCnt="0">
        <dgm:presLayoutVars>
          <dgm:animLvl val="lvl"/>
          <dgm:resizeHandles val="exact"/>
        </dgm:presLayoutVars>
      </dgm:prSet>
      <dgm:spPr/>
    </dgm:pt>
    <dgm:pt modelId="{E847E07E-49AA-46EB-8945-D86E53C1AF9D}" type="pres">
      <dgm:prSet presAssocID="{B0003DC8-2767-414A-8B53-021AE3506D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09B4A5-1086-4D24-9969-29BA343C7032}" type="pres">
      <dgm:prSet presAssocID="{EE09BB23-DA14-4833-AA0F-B7960DF500ED}" presName="spacer" presStyleCnt="0"/>
      <dgm:spPr/>
    </dgm:pt>
    <dgm:pt modelId="{73B71E1F-1DDA-4F2E-9E3A-3B827900F4C3}" type="pres">
      <dgm:prSet presAssocID="{3595D4A0-5484-4F47-A313-1D8FD79A75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66A321-1B1F-4FE4-9234-79B3265D2314}" srcId="{9D6EF01D-54EE-471F-BE9B-402A1E72C2C0}" destId="{3595D4A0-5484-4F47-A313-1D8FD79A753F}" srcOrd="1" destOrd="0" parTransId="{825F4D05-5F37-40CA-B6DA-CDCD152539B9}" sibTransId="{F09C8B7D-CD09-4DC0-8AF3-03E3714F14DD}"/>
    <dgm:cxn modelId="{9E625342-6511-4E7E-B634-B213B99580CE}" type="presOf" srcId="{9D6EF01D-54EE-471F-BE9B-402A1E72C2C0}" destId="{81FC0845-E9E8-4FC5-9EB3-5ADE5400DA94}" srcOrd="0" destOrd="0" presId="urn:microsoft.com/office/officeart/2005/8/layout/vList2"/>
    <dgm:cxn modelId="{51B0754F-BF60-461D-A197-E4B589D66817}" type="presOf" srcId="{3595D4A0-5484-4F47-A313-1D8FD79A753F}" destId="{73B71E1F-1DDA-4F2E-9E3A-3B827900F4C3}" srcOrd="0" destOrd="0" presId="urn:microsoft.com/office/officeart/2005/8/layout/vList2"/>
    <dgm:cxn modelId="{DF234893-1800-4378-8546-7A542266EDD5}" srcId="{9D6EF01D-54EE-471F-BE9B-402A1E72C2C0}" destId="{B0003DC8-2767-414A-8B53-021AE3506D38}" srcOrd="0" destOrd="0" parTransId="{D872457C-DB07-4A80-92F1-A329C82B6FF3}" sibTransId="{EE09BB23-DA14-4833-AA0F-B7960DF500ED}"/>
    <dgm:cxn modelId="{96CA46F7-5540-4844-81E0-25AF5F6E957A}" type="presOf" srcId="{B0003DC8-2767-414A-8B53-021AE3506D38}" destId="{E847E07E-49AA-46EB-8945-D86E53C1AF9D}" srcOrd="0" destOrd="0" presId="urn:microsoft.com/office/officeart/2005/8/layout/vList2"/>
    <dgm:cxn modelId="{59B1F05D-70A8-4F11-B1B1-4E87AB8428CE}" type="presParOf" srcId="{81FC0845-E9E8-4FC5-9EB3-5ADE5400DA94}" destId="{E847E07E-49AA-46EB-8945-D86E53C1AF9D}" srcOrd="0" destOrd="0" presId="urn:microsoft.com/office/officeart/2005/8/layout/vList2"/>
    <dgm:cxn modelId="{91498048-B345-4F12-A965-8ACC8F629076}" type="presParOf" srcId="{81FC0845-E9E8-4FC5-9EB3-5ADE5400DA94}" destId="{8B09B4A5-1086-4D24-9969-29BA343C7032}" srcOrd="1" destOrd="0" presId="urn:microsoft.com/office/officeart/2005/8/layout/vList2"/>
    <dgm:cxn modelId="{D8A70086-0249-493F-9D49-863FF56DC017}" type="presParOf" srcId="{81FC0845-E9E8-4FC5-9EB3-5ADE5400DA94}" destId="{73B71E1F-1DDA-4F2E-9E3A-3B827900F4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E07E-49AA-46EB-8945-D86E53C1AF9D}">
      <dsp:nvSpPr>
        <dsp:cNvPr id="0" name=""/>
        <dsp:cNvSpPr/>
      </dsp:nvSpPr>
      <dsp:spPr>
        <a:xfrm>
          <a:off x="0" y="509"/>
          <a:ext cx="10253870" cy="1116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infecção latente no Brasil em adulto varia de  50% a 90% .</a:t>
          </a:r>
          <a:endParaRPr lang="en-US" sz="3200" kern="1200" dirty="0"/>
        </a:p>
      </dsp:txBody>
      <dsp:txXfrm>
        <a:off x="54507" y="55016"/>
        <a:ext cx="10144856" cy="1007574"/>
      </dsp:txXfrm>
    </dsp:sp>
    <dsp:sp modelId="{73B71E1F-1DDA-4F2E-9E3A-3B827900F4C3}">
      <dsp:nvSpPr>
        <dsp:cNvPr id="0" name=""/>
        <dsp:cNvSpPr/>
      </dsp:nvSpPr>
      <dsp:spPr>
        <a:xfrm>
          <a:off x="0" y="1129670"/>
          <a:ext cx="10253870" cy="1116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maior importância da Toxoplasmose como problema de saúde pública  decorre de infecções em:</a:t>
          </a:r>
          <a:endParaRPr lang="en-US" sz="3200" kern="1200" dirty="0"/>
        </a:p>
      </dsp:txBody>
      <dsp:txXfrm>
        <a:off x="54507" y="1184177"/>
        <a:ext cx="10144856" cy="10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232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393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00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913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856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26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0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9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065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22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4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78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4409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8937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664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9269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0160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7764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0732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790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1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564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91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02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1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386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3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98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9269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049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803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1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9CAD897-D46E-4AD2-BD9B-49DD3E640873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6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4.wdp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peciais.gnt.globo.com/infograficos/maes/images/backgrounds/mulher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01" y="164585"/>
            <a:ext cx="12191999" cy="6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66565" y="919962"/>
            <a:ext cx="114827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TOXOPLASMOSE</a:t>
            </a:r>
          </a:p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ransmi</a:t>
            </a:r>
            <a:r>
              <a:rPr lang="pt-BR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ssão Vertical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73676" y="4158765"/>
            <a:ext cx="52419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André Constant</a:t>
            </a:r>
          </a:p>
          <a:p>
            <a:pPr algn="ctr"/>
            <a:r>
              <a:rPr lang="pt-BR" sz="2400" dirty="0"/>
              <a:t>Médico Hospital Hélvio Auto</a:t>
            </a:r>
          </a:p>
          <a:p>
            <a:pPr algn="ctr"/>
            <a:r>
              <a:rPr lang="pt-BR" sz="2400" dirty="0"/>
              <a:t>Médico ESF Maceió</a:t>
            </a:r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41905" y="5600409"/>
            <a:ext cx="16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09/04/2025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75041" y="3175026"/>
            <a:ext cx="108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DIAGNÓSTICO E CONDUTA </a:t>
            </a:r>
          </a:p>
        </p:txBody>
      </p:sp>
    </p:spTree>
    <p:extLst>
      <p:ext uri="{BB962C8B-B14F-4D97-AF65-F5344CB8AC3E}">
        <p14:creationId xmlns:p14="http://schemas.microsoft.com/office/powerpoint/2010/main" val="351099863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4C866-5C4D-E6CE-14F5-7D5A8599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27A6A59-FF2B-0644-FE23-F22F1653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9B7451-D216-F6B7-7C35-9D2A392DDFA0}"/>
              </a:ext>
            </a:extLst>
          </p:cNvPr>
          <p:cNvSpPr txBox="1"/>
          <p:nvPr/>
        </p:nvSpPr>
        <p:spPr>
          <a:xfrm>
            <a:off x="208225" y="1139416"/>
            <a:ext cx="44693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As gestantes  são, geralmente, oligo/assintomáticas. 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A toxoplasmose aguda adquire especial relevância pela possibilidade da transmissão vertical</a:t>
            </a:r>
            <a:r>
              <a:rPr lang="pt-BR" sz="28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17D266A-067D-F75D-1E15-619C7A87132A}"/>
              </a:ext>
            </a:extLst>
          </p:cNvPr>
          <p:cNvSpPr txBox="1"/>
          <p:nvPr/>
        </p:nvSpPr>
        <p:spPr>
          <a:xfrm>
            <a:off x="3477205" y="-2283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MANIFESTAÇÕES CLÍNICAS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4448ABE-E747-AB19-8C25-03CADC271E0C}"/>
              </a:ext>
            </a:extLst>
          </p:cNvPr>
          <p:cNvSpPr/>
          <p:nvPr/>
        </p:nvSpPr>
        <p:spPr>
          <a:xfrm>
            <a:off x="448638" y="5115171"/>
            <a:ext cx="458912" cy="27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76FE4D-AE7D-E81C-5A8F-FF7CFB44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1622" y="1152343"/>
            <a:ext cx="10606968" cy="48433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142D39-4DE1-0F7F-8DD5-E1E99A9D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22" y="6088367"/>
            <a:ext cx="10606967" cy="769633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C82D3E6-E120-F283-882F-2E253F138FBE}"/>
              </a:ext>
            </a:extLst>
          </p:cNvPr>
          <p:cNvCxnSpPr>
            <a:cxnSpLocks/>
          </p:cNvCxnSpPr>
          <p:nvPr/>
        </p:nvCxnSpPr>
        <p:spPr>
          <a:xfrm flipV="1">
            <a:off x="1294157" y="4081921"/>
            <a:ext cx="10284432" cy="16890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8CB48A-C1E1-DE57-7B3E-8EEA120A3F34}"/>
              </a:ext>
            </a:extLst>
          </p:cNvPr>
          <p:cNvSpPr txBox="1"/>
          <p:nvPr/>
        </p:nvSpPr>
        <p:spPr>
          <a:xfrm>
            <a:off x="2567076" y="4776709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17%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49F598-7167-BE82-957B-24AC6E165062}"/>
              </a:ext>
            </a:extLst>
          </p:cNvPr>
          <p:cNvSpPr txBox="1"/>
          <p:nvPr/>
        </p:nvSpPr>
        <p:spPr>
          <a:xfrm>
            <a:off x="6096000" y="4309682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25%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3B3566-B35D-4A0F-B1D7-6CD3321C3236}"/>
              </a:ext>
            </a:extLst>
          </p:cNvPr>
          <p:cNvSpPr txBox="1"/>
          <p:nvPr/>
        </p:nvSpPr>
        <p:spPr>
          <a:xfrm>
            <a:off x="10215176" y="3598036"/>
            <a:ext cx="621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90%</a:t>
            </a:r>
            <a:r>
              <a:rPr lang="pt-BR" sz="24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323A1B-BA5E-2FBC-1E24-CB705430F4F8}"/>
              </a:ext>
            </a:extLst>
          </p:cNvPr>
          <p:cNvSpPr txBox="1"/>
          <p:nvPr/>
        </p:nvSpPr>
        <p:spPr>
          <a:xfrm>
            <a:off x="3731303" y="646553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Taxa de transmissão vertical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71609F6-3A1A-40AD-8164-5A9771E7D513}"/>
              </a:ext>
            </a:extLst>
          </p:cNvPr>
          <p:cNvCxnSpPr>
            <a:cxnSpLocks/>
          </p:cNvCxnSpPr>
          <p:nvPr/>
        </p:nvCxnSpPr>
        <p:spPr>
          <a:xfrm>
            <a:off x="1294156" y="4048485"/>
            <a:ext cx="10181691" cy="1657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D35F20-65A5-FBC6-E1DE-649487A92968}"/>
              </a:ext>
            </a:extLst>
          </p:cNvPr>
          <p:cNvSpPr txBox="1"/>
          <p:nvPr/>
        </p:nvSpPr>
        <p:spPr>
          <a:xfrm>
            <a:off x="4869606" y="1551155"/>
            <a:ext cx="862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Gravidade</a:t>
            </a:r>
          </a:p>
        </p:txBody>
      </p:sp>
    </p:spTree>
    <p:extLst>
      <p:ext uri="{BB962C8B-B14F-4D97-AF65-F5344CB8AC3E}">
        <p14:creationId xmlns:p14="http://schemas.microsoft.com/office/powerpoint/2010/main" val="24296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8AF24C7-D983-8432-E915-D3FC8EC0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F6FBD3-7422-9D07-65E9-CA1AF4A44518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A12088-3A30-E196-388C-3A04C240BB37}"/>
              </a:ext>
            </a:extLst>
          </p:cNvPr>
          <p:cNvSpPr txBox="1"/>
          <p:nvPr/>
        </p:nvSpPr>
        <p:spPr>
          <a:xfrm>
            <a:off x="401704" y="2084675"/>
            <a:ext cx="9713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Morte fetal</a:t>
            </a:r>
          </a:p>
          <a:p>
            <a:r>
              <a:rPr lang="pt-BR" sz="3200" dirty="0"/>
              <a:t> </a:t>
            </a:r>
          </a:p>
          <a:p>
            <a:r>
              <a:rPr lang="pt-BR" sz="3200" dirty="0"/>
              <a:t>Prematuridade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5D311B-99B8-439B-2035-9AB1EC7C2493}"/>
              </a:ext>
            </a:extLst>
          </p:cNvPr>
          <p:cNvSpPr txBox="1"/>
          <p:nvPr/>
        </p:nvSpPr>
        <p:spPr>
          <a:xfrm>
            <a:off x="116783" y="1198612"/>
            <a:ext cx="99987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Entre as consequências estão descritas:</a:t>
            </a: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65A249-92A5-EFF6-4A40-92EF6B4356C8}"/>
              </a:ext>
            </a:extLst>
          </p:cNvPr>
          <p:cNvSpPr txBox="1"/>
          <p:nvPr/>
        </p:nvSpPr>
        <p:spPr>
          <a:xfrm>
            <a:off x="116783" y="3917171"/>
            <a:ext cx="74270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 : - Miocardite</a:t>
            </a:r>
          </a:p>
          <a:p>
            <a:r>
              <a:rPr lang="pt-BR" sz="3200" dirty="0"/>
              <a:t>                                           - Pneumonia</a:t>
            </a:r>
          </a:p>
          <a:p>
            <a:r>
              <a:rPr lang="pt-BR" sz="3200" dirty="0"/>
              <a:t>                                           - Hepatite</a:t>
            </a:r>
          </a:p>
          <a:p>
            <a:r>
              <a:rPr lang="pt-BR" sz="3200" dirty="0"/>
              <a:t>                                           - Purpura</a:t>
            </a:r>
          </a:p>
          <a:p>
            <a:r>
              <a:rPr lang="pt-BR" sz="3200" dirty="0"/>
              <a:t>                                           - Coriorretinite</a:t>
            </a:r>
          </a:p>
        </p:txBody>
      </p:sp>
    </p:spTree>
    <p:extLst>
      <p:ext uri="{BB962C8B-B14F-4D97-AF65-F5344CB8AC3E}">
        <p14:creationId xmlns:p14="http://schemas.microsoft.com/office/powerpoint/2010/main" val="35702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973CAD-C0E1-116B-D9BF-E9652016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6" y="560479"/>
            <a:ext cx="4228541" cy="9402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8A4062-86B8-1A4B-FBB3-78F470AD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497330"/>
            <a:ext cx="4410455" cy="52544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B746778-EAE5-233B-CD59-CC0F5EA55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96" y="960120"/>
            <a:ext cx="4800349" cy="57916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13D664C-4433-0D89-CC69-D3CF6822A723}"/>
              </a:ext>
            </a:extLst>
          </p:cNvPr>
          <p:cNvSpPr/>
          <p:nvPr/>
        </p:nvSpPr>
        <p:spPr>
          <a:xfrm>
            <a:off x="243840" y="1798983"/>
            <a:ext cx="4410455" cy="94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3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6F3A97-6F95-B1AF-523C-53EB54FC0B79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DIAGNÓSTICO: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5E1B00-FEEA-42B7-8396-F68DC8C08015}"/>
              </a:ext>
            </a:extLst>
          </p:cNvPr>
          <p:cNvSpPr txBox="1"/>
          <p:nvPr/>
        </p:nvSpPr>
        <p:spPr>
          <a:xfrm>
            <a:off x="331304" y="924868"/>
            <a:ext cx="1156732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Diagnóstico de toxoplasmose               infecção Aguda/Crônica.</a:t>
            </a:r>
          </a:p>
          <a:p>
            <a:endParaRPr lang="pt-BR" sz="3200" dirty="0"/>
          </a:p>
          <a:p>
            <a:r>
              <a:rPr lang="pt-BR" sz="2400" dirty="0"/>
              <a:t> </a:t>
            </a:r>
            <a:r>
              <a:rPr lang="pt-BR" sz="2800" dirty="0"/>
              <a:t>- Situação Epidemiológica.</a:t>
            </a:r>
          </a:p>
          <a:p>
            <a:endParaRPr lang="pt-BR" sz="2800" dirty="0"/>
          </a:p>
          <a:p>
            <a:r>
              <a:rPr lang="pt-BR" sz="2800" dirty="0"/>
              <a:t> - Manifestações clínicas.</a:t>
            </a:r>
          </a:p>
          <a:p>
            <a:endParaRPr lang="pt-BR" sz="2400" dirty="0"/>
          </a:p>
          <a:p>
            <a:r>
              <a:rPr lang="pt-BR" sz="2400" dirty="0"/>
              <a:t> - </a:t>
            </a:r>
            <a:r>
              <a:rPr lang="pt-BR" sz="3200" dirty="0"/>
              <a:t>Estudos sorológicos </a:t>
            </a:r>
            <a:r>
              <a:rPr lang="pt-BR" sz="2400" dirty="0"/>
              <a:t>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B94FB8-A611-6583-5463-F1B1F03FA80F}"/>
              </a:ext>
            </a:extLst>
          </p:cNvPr>
          <p:cNvSpPr txBox="1"/>
          <p:nvPr/>
        </p:nvSpPr>
        <p:spPr>
          <a:xfrm>
            <a:off x="3620821" y="4143804"/>
            <a:ext cx="8776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ELISA , Imunofluorescência indireta  -  </a:t>
            </a:r>
            <a:r>
              <a:rPr lang="pt-BR" sz="2800" dirty="0" err="1"/>
              <a:t>IgM</a:t>
            </a:r>
            <a:r>
              <a:rPr lang="pt-BR" sz="2800" dirty="0"/>
              <a:t> , </a:t>
            </a:r>
            <a:r>
              <a:rPr lang="pt-BR" sz="2800" dirty="0" err="1"/>
              <a:t>IgG</a:t>
            </a:r>
            <a:r>
              <a:rPr lang="pt-BR" sz="2800" dirty="0"/>
              <a:t> e </a:t>
            </a:r>
            <a:r>
              <a:rPr lang="pt-BR" sz="2800" dirty="0" err="1"/>
              <a:t>IgA</a:t>
            </a:r>
            <a:endParaRPr lang="pt-BR" sz="2800" dirty="0"/>
          </a:p>
          <a:p>
            <a:pPr algn="just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AC1B55-0F1A-75BE-EB9B-69111F800808}"/>
              </a:ext>
            </a:extLst>
          </p:cNvPr>
          <p:cNvSpPr txBox="1"/>
          <p:nvPr/>
        </p:nvSpPr>
        <p:spPr>
          <a:xfrm>
            <a:off x="447257" y="5148302"/>
            <a:ext cx="74444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- </a:t>
            </a:r>
            <a:r>
              <a:rPr lang="pt-BR" sz="3200" dirty="0"/>
              <a:t>Biologia Molecular</a:t>
            </a:r>
            <a:r>
              <a:rPr lang="pt-BR" sz="2400" dirty="0"/>
              <a:t>:     </a:t>
            </a:r>
            <a:r>
              <a:rPr lang="pt-BR" sz="2800" dirty="0"/>
              <a:t>RT-PCR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399E6C49-859E-934C-490D-CCCDD9BC303C}"/>
              </a:ext>
            </a:extLst>
          </p:cNvPr>
          <p:cNvCxnSpPr/>
          <p:nvPr/>
        </p:nvCxnSpPr>
        <p:spPr>
          <a:xfrm>
            <a:off x="5486400" y="1223010"/>
            <a:ext cx="8194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E577EA-E998-B805-2422-B895D12FBC37}"/>
              </a:ext>
            </a:extLst>
          </p:cNvPr>
          <p:cNvSpPr txBox="1"/>
          <p:nvPr/>
        </p:nvSpPr>
        <p:spPr>
          <a:xfrm>
            <a:off x="3584046" y="4712192"/>
            <a:ext cx="74444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Teste de Avidez de IgG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67F2BB-E2BF-A6E3-FB87-5D1B4109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64" y="1787226"/>
            <a:ext cx="22581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EC708D3-D8D6-7BD0-DD39-03C19FC5B2C9}"/>
              </a:ext>
            </a:extLst>
          </p:cNvPr>
          <p:cNvSpPr txBox="1"/>
          <p:nvPr/>
        </p:nvSpPr>
        <p:spPr>
          <a:xfrm>
            <a:off x="1737898" y="47685"/>
            <a:ext cx="8832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Comportamento das imunoglobulinas para diagnóstico da toxoplasmose adquirida na gestação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9F5032-0918-9E15-0BDD-02CB2BA093BE}"/>
              </a:ext>
            </a:extLst>
          </p:cNvPr>
          <p:cNvSpPr txBox="1"/>
          <p:nvPr/>
        </p:nvSpPr>
        <p:spPr>
          <a:xfrm>
            <a:off x="116540" y="1462860"/>
            <a:ext cx="1207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IgM</a:t>
            </a:r>
            <a:r>
              <a:rPr lang="pt-BR" sz="2400" dirty="0"/>
              <a:t>:  </a:t>
            </a:r>
            <a:r>
              <a:rPr lang="pt-BR" sz="2800" dirty="0"/>
              <a:t>Positiva 5 a 14 dias após a infecção.</a:t>
            </a:r>
          </a:p>
          <a:p>
            <a:pPr algn="just"/>
            <a:r>
              <a:rPr lang="pt-BR" sz="2800" dirty="0"/>
              <a:t>         Em geral, não está presente na fase crônica, mas pode ser detectada com   </a:t>
            </a:r>
          </a:p>
          <a:p>
            <a:pPr algn="just"/>
            <a:r>
              <a:rPr lang="pt-BR" sz="2800" dirty="0"/>
              <a:t>         títulos baixos </a:t>
            </a:r>
            <a:r>
              <a:rPr lang="pt-BR" sz="2800" u="sng" dirty="0"/>
              <a:t>(IgM residual).</a:t>
            </a:r>
          </a:p>
          <a:p>
            <a:pPr algn="just"/>
            <a:r>
              <a:rPr lang="pt-BR" sz="2800" dirty="0"/>
              <a:t>         Não deve ser usada como único marcador de infecção aguda.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4AB2CA-4B40-8D5B-3506-A2ED9CB1A892}"/>
              </a:ext>
            </a:extLst>
          </p:cNvPr>
          <p:cNvSpPr txBox="1"/>
          <p:nvPr/>
        </p:nvSpPr>
        <p:spPr>
          <a:xfrm>
            <a:off x="116540" y="3441887"/>
            <a:ext cx="11350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IgG</a:t>
            </a:r>
            <a:r>
              <a:rPr lang="pt-BR" dirty="0"/>
              <a:t>: </a:t>
            </a:r>
            <a:r>
              <a:rPr lang="pt-BR" sz="2800" dirty="0"/>
              <a:t>Aparece entre 7 e 14 dias. </a:t>
            </a:r>
          </a:p>
          <a:p>
            <a:r>
              <a:rPr lang="pt-BR" sz="2800" dirty="0"/>
              <a:t>         Seu pico máximo 02 meses após a infecção.</a:t>
            </a:r>
          </a:p>
          <a:p>
            <a:r>
              <a:rPr lang="pt-BR" sz="2800" dirty="0"/>
              <a:t>         Em geral permanece pelo resto da vida em títulos baixos.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1D07E8-4C3F-1890-70BF-09378E721110}"/>
              </a:ext>
            </a:extLst>
          </p:cNvPr>
          <p:cNvSpPr txBox="1"/>
          <p:nvPr/>
        </p:nvSpPr>
        <p:spPr>
          <a:xfrm>
            <a:off x="116540" y="4990027"/>
            <a:ext cx="11936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IgA: Positiva após 14 dias da infecção. </a:t>
            </a:r>
          </a:p>
          <a:p>
            <a:pPr algn="just"/>
            <a:r>
              <a:rPr lang="pt-BR" sz="2800" dirty="0"/>
              <a:t>        Detectável  em  cerca  de  80%  dos  casos  de toxoplasmose  e  permanece  </a:t>
            </a:r>
          </a:p>
          <a:p>
            <a:pPr algn="just"/>
            <a:r>
              <a:rPr lang="pt-BR" sz="2800" dirty="0"/>
              <a:t>        reagente entre 3 e 6 meses, apoiando o diagnóstico da infecção aguda.</a:t>
            </a:r>
          </a:p>
        </p:txBody>
      </p:sp>
    </p:spTree>
    <p:extLst>
      <p:ext uri="{BB962C8B-B14F-4D97-AF65-F5344CB8AC3E}">
        <p14:creationId xmlns:p14="http://schemas.microsoft.com/office/powerpoint/2010/main" val="33002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330" y="1476103"/>
            <a:ext cx="11578590" cy="46503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FB65F6-B8DC-13F7-85ED-034C18E30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56" y="326692"/>
            <a:ext cx="8883608" cy="6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81586" y="121199"/>
            <a:ext cx="330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       AVIDEZ </a:t>
            </a:r>
            <a:r>
              <a:rPr lang="pt-BR" sz="4000" dirty="0" err="1"/>
              <a:t>IgG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3846" y="2548115"/>
            <a:ext cx="39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MARCADOR TEMPORAL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18711" y="190303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RECENTES  - BAIXA AVIDEZ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42511" y="3242903"/>
            <a:ext cx="559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ANTIGAS -  ALTA AVIDEZ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C2C42F9-01CF-0386-BCED-77B37D9AB609}"/>
              </a:ext>
            </a:extLst>
          </p:cNvPr>
          <p:cNvCxnSpPr>
            <a:stCxn id="6" idx="3"/>
          </p:cNvCxnSpPr>
          <p:nvPr/>
        </p:nvCxnSpPr>
        <p:spPr>
          <a:xfrm flipV="1">
            <a:off x="4214981" y="2133864"/>
            <a:ext cx="132753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F422D4F-4C4D-8DA1-3CB0-76FF1958A1D5}"/>
              </a:ext>
            </a:extLst>
          </p:cNvPr>
          <p:cNvCxnSpPr>
            <a:cxnSpLocks/>
          </p:cNvCxnSpPr>
          <p:nvPr/>
        </p:nvCxnSpPr>
        <p:spPr>
          <a:xfrm>
            <a:off x="4214981" y="2832194"/>
            <a:ext cx="1327530" cy="60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videz">
            <a:extLst>
              <a:ext uri="{FF2B5EF4-FFF2-40B4-BE49-F238E27FC236}">
                <a16:creationId xmlns:a16="http://schemas.microsoft.com/office/drawing/2014/main" id="{B3309459-9EA1-A20C-9348-B25727F6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23" y="4163757"/>
            <a:ext cx="6944852" cy="25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EB28E8F-6CAC-A0C2-D1FF-54A727320C06}"/>
              </a:ext>
            </a:extLst>
          </p:cNvPr>
          <p:cNvSpPr txBox="1"/>
          <p:nvPr/>
        </p:nvSpPr>
        <p:spPr>
          <a:xfrm>
            <a:off x="5542511" y="57684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(16 semanas) </a:t>
            </a:r>
          </a:p>
        </p:txBody>
      </p:sp>
    </p:spTree>
    <p:extLst>
      <p:ext uri="{BB962C8B-B14F-4D97-AF65-F5344CB8AC3E}">
        <p14:creationId xmlns:p14="http://schemas.microsoft.com/office/powerpoint/2010/main" val="38490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Arredondado 84"/>
          <p:cNvSpPr/>
          <p:nvPr/>
        </p:nvSpPr>
        <p:spPr>
          <a:xfrm>
            <a:off x="8754323" y="5266598"/>
            <a:ext cx="3276353" cy="1502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/>
          <p:cNvSpPr/>
          <p:nvPr/>
        </p:nvSpPr>
        <p:spPr>
          <a:xfrm>
            <a:off x="6532030" y="4782044"/>
            <a:ext cx="1886486" cy="54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743407" y="3263297"/>
            <a:ext cx="3372640" cy="963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6245194" y="1614534"/>
            <a:ext cx="2468500" cy="1036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Arredondado 27"/>
          <p:cNvSpPr/>
          <p:nvPr/>
        </p:nvSpPr>
        <p:spPr>
          <a:xfrm>
            <a:off x="2641781" y="4899925"/>
            <a:ext cx="323254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Arredondado 25"/>
          <p:cNvSpPr/>
          <p:nvPr/>
        </p:nvSpPr>
        <p:spPr>
          <a:xfrm>
            <a:off x="2034458" y="3842366"/>
            <a:ext cx="1815736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26"/>
          <p:cNvSpPr/>
          <p:nvPr/>
        </p:nvSpPr>
        <p:spPr>
          <a:xfrm>
            <a:off x="54428" y="4832174"/>
            <a:ext cx="1947549" cy="1824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4"/>
          <p:cNvSpPr/>
          <p:nvPr/>
        </p:nvSpPr>
        <p:spPr>
          <a:xfrm>
            <a:off x="39736" y="3784401"/>
            <a:ext cx="1356361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87075" y="2897208"/>
            <a:ext cx="3905794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3307084" y="163534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261274" y="164928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89393" y="1749733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Prévia à gestação.</a:t>
            </a:r>
          </a:p>
          <a:p>
            <a:pPr algn="ctr"/>
            <a:r>
              <a:rPr lang="pt-BR" sz="2000" dirty="0"/>
              <a:t>Orientações.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854926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94150" y="1659860"/>
            <a:ext cx="281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Possibilidade de Infecção durante  à gestação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715692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2075" y="0"/>
            <a:ext cx="24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ATÉ 16 SEMANAS</a:t>
            </a:r>
          </a:p>
        </p:txBody>
      </p:sp>
      <p:sp>
        <p:nvSpPr>
          <p:cNvPr id="15" name="CaixaDeTexto 14"/>
          <p:cNvSpPr txBox="1"/>
          <p:nvPr/>
        </p:nvSpPr>
        <p:spPr>
          <a:xfrm flipH="1">
            <a:off x="54428" y="2909354"/>
            <a:ext cx="38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Solicitar Teste de Avidez </a:t>
            </a:r>
            <a:r>
              <a:rPr lang="pt-BR" sz="2000" dirty="0" err="1"/>
              <a:t>IgG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5453" y="3794972"/>
            <a:ext cx="225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Avidez </a:t>
            </a:r>
            <a:r>
              <a:rPr lang="pt-BR" sz="2000" dirty="0" err="1"/>
              <a:t>IgG</a:t>
            </a:r>
            <a:r>
              <a:rPr lang="pt-BR" sz="2000" dirty="0"/>
              <a:t> Forte/Alta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819268" y="3829422"/>
            <a:ext cx="225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Avidez </a:t>
            </a:r>
            <a:r>
              <a:rPr lang="pt-BR" sz="2000" dirty="0" err="1"/>
              <a:t>IgG</a:t>
            </a:r>
            <a:r>
              <a:rPr lang="pt-BR" sz="2000" dirty="0"/>
              <a:t> Fraca/Moderada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-35831" y="4832174"/>
            <a:ext cx="2037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Provável Infecção Prévia à gestação</a:t>
            </a:r>
          </a:p>
          <a:p>
            <a:pPr algn="ctr"/>
            <a:r>
              <a:rPr lang="pt-BR" sz="2000" dirty="0"/>
              <a:t>Interromper Espiramicina</a:t>
            </a:r>
          </a:p>
          <a:p>
            <a:pPr algn="ctr"/>
            <a:r>
              <a:rPr lang="pt-BR" sz="2000" dirty="0" err="1"/>
              <a:t>Pré</a:t>
            </a:r>
            <a:r>
              <a:rPr lang="pt-BR" sz="2000" dirty="0"/>
              <a:t> natal risco habitual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16927" y="4797724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67852" y="1645920"/>
            <a:ext cx="266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muito recente ou </a:t>
            </a:r>
          </a:p>
          <a:p>
            <a:pPr algn="ctr"/>
            <a:r>
              <a:rPr lang="pt-BR" sz="2000" dirty="0" err="1"/>
              <a:t>IgM</a:t>
            </a:r>
            <a:r>
              <a:rPr lang="pt-BR" sz="2000" dirty="0"/>
              <a:t> falso positivo.</a:t>
            </a:r>
          </a:p>
          <a:p>
            <a:pPr algn="ctr"/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 flipH="1">
            <a:off x="5675855" y="3230105"/>
            <a:ext cx="349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Repetir </a:t>
            </a:r>
            <a:r>
              <a:rPr lang="pt-BR" sz="2000" dirty="0" err="1"/>
              <a:t>IgG</a:t>
            </a:r>
            <a:r>
              <a:rPr lang="pt-BR" sz="2000" dirty="0"/>
              <a:t> e </a:t>
            </a:r>
            <a:r>
              <a:rPr lang="pt-BR" sz="2000" dirty="0" err="1"/>
              <a:t>IgM</a:t>
            </a:r>
            <a:r>
              <a:rPr lang="pt-BR" sz="2000" dirty="0"/>
              <a:t> 2 a 3 semanas</a:t>
            </a:r>
          </a:p>
        </p:txBody>
      </p:sp>
      <p:sp>
        <p:nvSpPr>
          <p:cNvPr id="22" name="CaixaDeTexto 21"/>
          <p:cNvSpPr txBox="1"/>
          <p:nvPr/>
        </p:nvSpPr>
        <p:spPr>
          <a:xfrm flipH="1">
            <a:off x="5533194" y="4846186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(-) e </a:t>
            </a:r>
            <a:r>
              <a:rPr lang="pt-BR" sz="2000" dirty="0" err="1"/>
              <a:t>IgM</a:t>
            </a:r>
            <a:r>
              <a:rPr lang="pt-BR" sz="2000" dirty="0"/>
              <a:t> (-/+)</a:t>
            </a:r>
          </a:p>
        </p:txBody>
      </p:sp>
      <p:cxnSp>
        <p:nvCxnSpPr>
          <p:cNvPr id="33" name="Conector reto 32"/>
          <p:cNvCxnSpPr>
            <a:stCxn id="11" idx="2"/>
            <a:endCxn id="24" idx="0"/>
          </p:cNvCxnSpPr>
          <p:nvPr/>
        </p:nvCxnSpPr>
        <p:spPr>
          <a:xfrm flipH="1">
            <a:off x="2039972" y="2367746"/>
            <a:ext cx="2662790" cy="529462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1424402" y="3635889"/>
            <a:ext cx="267254" cy="482721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18" idx="0"/>
          </p:cNvCxnSpPr>
          <p:nvPr/>
        </p:nvCxnSpPr>
        <p:spPr>
          <a:xfrm>
            <a:off x="734413" y="4488801"/>
            <a:ext cx="248660" cy="343373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3472544" y="482273"/>
            <a:ext cx="2529846" cy="849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1713172" y="3635100"/>
            <a:ext cx="303408" cy="53733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2879376" y="4560823"/>
            <a:ext cx="1378677" cy="318592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39736" y="482273"/>
            <a:ext cx="6148979" cy="2533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1" y="2651503"/>
            <a:ext cx="4715692" cy="21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39736" y="4560823"/>
            <a:ext cx="5875179" cy="22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6293224" y="482273"/>
            <a:ext cx="2537268" cy="81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endCxn id="20" idx="0"/>
          </p:cNvCxnSpPr>
          <p:nvPr/>
        </p:nvCxnSpPr>
        <p:spPr>
          <a:xfrm flipH="1">
            <a:off x="7499172" y="1281951"/>
            <a:ext cx="17734" cy="3639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7421922" y="2651706"/>
            <a:ext cx="25540" cy="6586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31" idx="0"/>
          </p:cNvCxnSpPr>
          <p:nvPr/>
        </p:nvCxnSpPr>
        <p:spPr>
          <a:xfrm>
            <a:off x="7421922" y="4232082"/>
            <a:ext cx="53351" cy="5499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Arredondado 69"/>
          <p:cNvSpPr/>
          <p:nvPr/>
        </p:nvSpPr>
        <p:spPr>
          <a:xfrm>
            <a:off x="2479542" y="5349680"/>
            <a:ext cx="343060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aixaDeTexto 70"/>
          <p:cNvSpPr txBox="1"/>
          <p:nvPr/>
        </p:nvSpPr>
        <p:spPr>
          <a:xfrm>
            <a:off x="2383151" y="5390527"/>
            <a:ext cx="372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Interromper Espiramicina. </a:t>
            </a:r>
          </a:p>
          <a:p>
            <a:pPr algn="ctr"/>
            <a:r>
              <a:rPr lang="pt-BR" dirty="0"/>
              <a:t>Orientar medidas de prevenção.</a:t>
            </a:r>
          </a:p>
          <a:p>
            <a:pPr algn="ctr"/>
            <a:r>
              <a:rPr lang="pt-BR" dirty="0"/>
              <a:t>Repetir sorologia preferencialmente mensal ou  trimestralmente</a:t>
            </a:r>
          </a:p>
        </p:txBody>
      </p:sp>
      <p:cxnSp>
        <p:nvCxnSpPr>
          <p:cNvPr id="72" name="Conector reto 71"/>
          <p:cNvCxnSpPr/>
          <p:nvPr/>
        </p:nvCxnSpPr>
        <p:spPr>
          <a:xfrm flipH="1">
            <a:off x="5889504" y="5339293"/>
            <a:ext cx="1575693" cy="69647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Arredondado 78"/>
          <p:cNvSpPr/>
          <p:nvPr/>
        </p:nvSpPr>
        <p:spPr>
          <a:xfrm>
            <a:off x="9241892" y="2108353"/>
            <a:ext cx="2403558" cy="221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9153788" y="2256089"/>
            <a:ext cx="2662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Orientar medidas de prevenção.</a:t>
            </a:r>
          </a:p>
          <a:p>
            <a:pPr algn="ctr"/>
            <a:r>
              <a:rPr lang="pt-BR" sz="2000" dirty="0"/>
              <a:t>Repetir sorologia preferencialmente mensal ou  trimestralmente.</a:t>
            </a:r>
          </a:p>
          <a:p>
            <a:pPr algn="ctr"/>
            <a:endParaRPr lang="pt-BR" sz="2000" dirty="0"/>
          </a:p>
        </p:txBody>
      </p:sp>
      <p:sp>
        <p:nvSpPr>
          <p:cNvPr id="81" name="Retângulo 80"/>
          <p:cNvSpPr/>
          <p:nvPr/>
        </p:nvSpPr>
        <p:spPr>
          <a:xfrm>
            <a:off x="9154011" y="482273"/>
            <a:ext cx="2403558" cy="88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reto 81"/>
          <p:cNvCxnSpPr>
            <a:endCxn id="79" idx="0"/>
          </p:cNvCxnSpPr>
          <p:nvPr/>
        </p:nvCxnSpPr>
        <p:spPr>
          <a:xfrm>
            <a:off x="10355790" y="1292830"/>
            <a:ext cx="87881" cy="8155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/>
          <p:cNvSpPr txBox="1"/>
          <p:nvPr/>
        </p:nvSpPr>
        <p:spPr>
          <a:xfrm flipH="1">
            <a:off x="5521779" y="4877642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(+) e </a:t>
            </a:r>
            <a:r>
              <a:rPr lang="pt-BR" sz="2000" dirty="0" err="1"/>
              <a:t>IgM</a:t>
            </a:r>
            <a:r>
              <a:rPr lang="pt-BR" sz="2000" dirty="0"/>
              <a:t> (+)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8736689" y="5322605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cxnSp>
        <p:nvCxnSpPr>
          <p:cNvPr id="86" name="Conector reto 85"/>
          <p:cNvCxnSpPr>
            <a:endCxn id="84" idx="1"/>
          </p:cNvCxnSpPr>
          <p:nvPr/>
        </p:nvCxnSpPr>
        <p:spPr>
          <a:xfrm>
            <a:off x="7499172" y="5333526"/>
            <a:ext cx="1237517" cy="62002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6289300" y="6391285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37430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1" grpId="0" animBg="1"/>
      <p:bldP spid="30" grpId="0" animBg="1"/>
      <p:bldP spid="29" grpId="0" animBg="1"/>
      <p:bldP spid="28" grpId="0" animBg="1"/>
      <p:bldP spid="28" grpId="1" animBg="1"/>
      <p:bldP spid="26" grpId="0" animBg="1"/>
      <p:bldP spid="27" grpId="0" animBg="1"/>
      <p:bldP spid="25" grpId="0" animBg="1"/>
      <p:bldP spid="24" grpId="0" animBg="1"/>
      <p:bldP spid="12" grpId="0" animBg="1"/>
      <p:bldP spid="4" grpId="0" animBg="1"/>
      <p:bldP spid="3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36" grpId="0" animBg="1"/>
      <p:bldP spid="49" grpId="0" animBg="1"/>
      <p:bldP spid="51" grpId="0" animBg="1"/>
      <p:bldP spid="52" grpId="0" animBg="1"/>
      <p:bldP spid="53" grpId="0" animBg="1"/>
      <p:bldP spid="70" grpId="0" animBg="1"/>
      <p:bldP spid="71" grpId="0"/>
      <p:bldP spid="79" grpId="0" animBg="1"/>
      <p:bldP spid="80" grpId="0"/>
      <p:bldP spid="81" grpId="0" animBg="1"/>
      <p:bldP spid="83" grpId="0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Arredondado 30"/>
          <p:cNvSpPr/>
          <p:nvPr/>
        </p:nvSpPr>
        <p:spPr>
          <a:xfrm>
            <a:off x="6532030" y="4782044"/>
            <a:ext cx="1886486" cy="54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743407" y="3263297"/>
            <a:ext cx="3372640" cy="963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6245194" y="1614534"/>
            <a:ext cx="2468500" cy="1036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245383" y="3779175"/>
            <a:ext cx="3856460" cy="111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3307085" y="1635349"/>
            <a:ext cx="2821312" cy="1191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261274" y="164928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89393" y="1749733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Prévia à gestação.</a:t>
            </a:r>
          </a:p>
          <a:p>
            <a:pPr algn="ctr"/>
            <a:r>
              <a:rPr lang="pt-BR" sz="2000" dirty="0"/>
              <a:t>Orientações.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854926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42930" y="1848567"/>
            <a:ext cx="2817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Possibilidade de Infecção</a:t>
            </a:r>
          </a:p>
          <a:p>
            <a:pPr algn="ctr"/>
            <a:r>
              <a:rPr lang="pt-BR" sz="2000" dirty="0"/>
              <a:t>durante  à gestação</a:t>
            </a:r>
            <a:r>
              <a:rPr lang="pt-BR" sz="3600" dirty="0"/>
              <a:t>*</a:t>
            </a:r>
            <a:endParaRPr lang="pt-BR" sz="2000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4715692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2074" y="0"/>
            <a:ext cx="375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DEPOIS DE 16 SEMANAS</a:t>
            </a:r>
          </a:p>
        </p:txBody>
      </p:sp>
      <p:sp>
        <p:nvSpPr>
          <p:cNvPr id="15" name="CaixaDeTexto 14"/>
          <p:cNvSpPr txBox="1"/>
          <p:nvPr/>
        </p:nvSpPr>
        <p:spPr>
          <a:xfrm flipH="1">
            <a:off x="213526" y="3869048"/>
            <a:ext cx="385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Notificar</a:t>
            </a:r>
          </a:p>
          <a:p>
            <a:pPr algn="ctr"/>
            <a:r>
              <a:rPr lang="pt-BR" sz="2000" dirty="0"/>
              <a:t>Encaminhar Alto Risco</a:t>
            </a:r>
          </a:p>
          <a:p>
            <a:pPr algn="ctr"/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67852" y="1645920"/>
            <a:ext cx="266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muito recente ou </a:t>
            </a:r>
          </a:p>
          <a:p>
            <a:pPr algn="ctr"/>
            <a:r>
              <a:rPr lang="pt-BR" sz="2000" dirty="0" err="1"/>
              <a:t>IgM</a:t>
            </a:r>
            <a:r>
              <a:rPr lang="pt-BR" sz="2000" dirty="0"/>
              <a:t> falso positivo.</a:t>
            </a:r>
          </a:p>
          <a:p>
            <a:pPr algn="ctr"/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 flipH="1">
            <a:off x="5675854" y="3225820"/>
            <a:ext cx="349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Repetir </a:t>
            </a:r>
            <a:r>
              <a:rPr lang="pt-BR" sz="2000" dirty="0" err="1"/>
              <a:t>IgG</a:t>
            </a:r>
            <a:r>
              <a:rPr lang="pt-BR" sz="2000" dirty="0"/>
              <a:t> e </a:t>
            </a:r>
            <a:r>
              <a:rPr lang="pt-BR" sz="2000" dirty="0" err="1"/>
              <a:t>IgM</a:t>
            </a:r>
            <a:r>
              <a:rPr lang="pt-BR" sz="2000" dirty="0"/>
              <a:t> 2 a 3 semanas</a:t>
            </a:r>
          </a:p>
        </p:txBody>
      </p:sp>
      <p:cxnSp>
        <p:nvCxnSpPr>
          <p:cNvPr id="33" name="Conector reto 32"/>
          <p:cNvCxnSpPr>
            <a:endCxn id="24" idx="0"/>
          </p:cNvCxnSpPr>
          <p:nvPr/>
        </p:nvCxnSpPr>
        <p:spPr>
          <a:xfrm flipH="1">
            <a:off x="2173613" y="2850011"/>
            <a:ext cx="2501198" cy="929164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endCxn id="20" idx="0"/>
          </p:cNvCxnSpPr>
          <p:nvPr/>
        </p:nvCxnSpPr>
        <p:spPr>
          <a:xfrm flipH="1">
            <a:off x="7499172" y="1281951"/>
            <a:ext cx="17734" cy="3639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7421922" y="2651706"/>
            <a:ext cx="25540" cy="6586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31" idx="0"/>
          </p:cNvCxnSpPr>
          <p:nvPr/>
        </p:nvCxnSpPr>
        <p:spPr>
          <a:xfrm>
            <a:off x="7421922" y="4232082"/>
            <a:ext cx="53351" cy="5499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Arredondado 78"/>
          <p:cNvSpPr/>
          <p:nvPr/>
        </p:nvSpPr>
        <p:spPr>
          <a:xfrm>
            <a:off x="9241892" y="2108353"/>
            <a:ext cx="2403558" cy="221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9153788" y="2256089"/>
            <a:ext cx="2662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Orientar medidas de prevenção.</a:t>
            </a:r>
          </a:p>
          <a:p>
            <a:pPr algn="ctr"/>
            <a:r>
              <a:rPr lang="pt-BR" sz="2000" dirty="0"/>
              <a:t>Repetir sorologia preferencialmente mensal ou  trimestralmente.</a:t>
            </a:r>
          </a:p>
          <a:p>
            <a:pPr algn="ctr"/>
            <a:endParaRPr lang="pt-BR" sz="2000" dirty="0"/>
          </a:p>
        </p:txBody>
      </p:sp>
      <p:cxnSp>
        <p:nvCxnSpPr>
          <p:cNvPr id="82" name="Conector reto 81"/>
          <p:cNvCxnSpPr>
            <a:endCxn id="79" idx="0"/>
          </p:cNvCxnSpPr>
          <p:nvPr/>
        </p:nvCxnSpPr>
        <p:spPr>
          <a:xfrm>
            <a:off x="10355790" y="1292830"/>
            <a:ext cx="87881" cy="8155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6"/>
          <p:cNvSpPr/>
          <p:nvPr/>
        </p:nvSpPr>
        <p:spPr>
          <a:xfrm>
            <a:off x="8708936" y="5361410"/>
            <a:ext cx="323254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8693757" y="5311765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7465198" y="5339293"/>
            <a:ext cx="1234258" cy="7082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245194" y="501919"/>
            <a:ext cx="2585298" cy="223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Arredondado 55"/>
          <p:cNvSpPr/>
          <p:nvPr/>
        </p:nvSpPr>
        <p:spPr>
          <a:xfrm>
            <a:off x="2479542" y="5349680"/>
            <a:ext cx="343060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2403306" y="5394229"/>
            <a:ext cx="372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Interromper Espiramicina. </a:t>
            </a:r>
          </a:p>
          <a:p>
            <a:pPr algn="ctr"/>
            <a:r>
              <a:rPr lang="pt-BR" dirty="0"/>
              <a:t>Orientar medidas de prevenção.</a:t>
            </a:r>
          </a:p>
          <a:p>
            <a:pPr algn="ctr"/>
            <a:r>
              <a:rPr lang="pt-BR" dirty="0"/>
              <a:t>Repetir sorologia preferencialmente mensal ou  trimestralmente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H="1">
            <a:off x="5889504" y="5339293"/>
            <a:ext cx="1575693" cy="69647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flipH="1">
            <a:off x="5549590" y="4822274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(+) e </a:t>
            </a:r>
            <a:r>
              <a:rPr lang="pt-BR" sz="2000" dirty="0" err="1"/>
              <a:t>IgM</a:t>
            </a:r>
            <a:r>
              <a:rPr lang="pt-BR" sz="2000" dirty="0"/>
              <a:t> (+)</a:t>
            </a:r>
          </a:p>
        </p:txBody>
      </p:sp>
      <p:sp>
        <p:nvSpPr>
          <p:cNvPr id="60" name="CaixaDeTexto 59"/>
          <p:cNvSpPr txBox="1"/>
          <p:nvPr/>
        </p:nvSpPr>
        <p:spPr>
          <a:xfrm flipH="1">
            <a:off x="5549590" y="4830773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(-) e </a:t>
            </a:r>
            <a:r>
              <a:rPr lang="pt-BR" sz="2000" dirty="0" err="1"/>
              <a:t>IgM</a:t>
            </a:r>
            <a:r>
              <a:rPr lang="pt-BR" sz="2000" dirty="0"/>
              <a:t> (-/+)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9153788" y="483924"/>
            <a:ext cx="2700381" cy="8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3283440" y="501919"/>
            <a:ext cx="2924922" cy="86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332618" y="6350169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8960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4" grpId="0" animBg="1"/>
      <p:bldP spid="12" grpId="0" animBg="1"/>
      <p:bldP spid="11" grpId="0"/>
      <p:bldP spid="15" grpId="0"/>
      <p:bldP spid="21" grpId="0"/>
      <p:bldP spid="79" grpId="0" animBg="1"/>
      <p:bldP spid="80" grpId="0"/>
      <p:bldP spid="47" grpId="0" animBg="1"/>
      <p:bldP spid="48" grpId="0"/>
      <p:bldP spid="10" grpId="0" animBg="1"/>
      <p:bldP spid="56" grpId="0" animBg="1"/>
      <p:bldP spid="57" grpId="0"/>
      <p:bldP spid="59" grpId="0"/>
      <p:bldP spid="60" grpId="0"/>
      <p:bldP spid="60" grpId="1"/>
      <p:bldP spid="3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6F421D3-65BC-0E8B-AFF0-2C033F1DF230}"/>
              </a:ext>
            </a:extLst>
          </p:cNvPr>
          <p:cNvSpPr txBox="1"/>
          <p:nvPr/>
        </p:nvSpPr>
        <p:spPr>
          <a:xfrm>
            <a:off x="937591" y="263244"/>
            <a:ext cx="10316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solidFill>
                  <a:srgbClr val="333333"/>
                </a:solidFill>
                <a:effectLst/>
                <a:latin typeface="Proxima Nova Rg"/>
              </a:rPr>
              <a:t>Patógenos mais frequentemente relacionados às infecções </a:t>
            </a:r>
            <a:r>
              <a:rPr lang="pt-BR" sz="3600" dirty="0">
                <a:solidFill>
                  <a:srgbClr val="333333"/>
                </a:solidFill>
                <a:latin typeface="Proxima Nova Rg"/>
              </a:rPr>
              <a:t>materna</a:t>
            </a:r>
            <a:r>
              <a:rPr lang="pt-BR" sz="3600" b="0" i="0" dirty="0">
                <a:solidFill>
                  <a:srgbClr val="333333"/>
                </a:solidFill>
                <a:effectLst/>
                <a:latin typeface="Proxima Nova Rg"/>
              </a:rPr>
              <a:t> com potencial risco ao feto:</a:t>
            </a:r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64B28-A441-653F-D9DD-067A12980378}"/>
              </a:ext>
            </a:extLst>
          </p:cNvPr>
          <p:cNvSpPr txBox="1"/>
          <p:nvPr/>
        </p:nvSpPr>
        <p:spPr>
          <a:xfrm>
            <a:off x="1111526" y="2202236"/>
            <a:ext cx="6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1C968A-9248-971C-1628-6BF6E3679185}"/>
              </a:ext>
            </a:extLst>
          </p:cNvPr>
          <p:cNvSpPr txBox="1"/>
          <p:nvPr/>
        </p:nvSpPr>
        <p:spPr>
          <a:xfrm>
            <a:off x="1533939" y="2157750"/>
            <a:ext cx="29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SÍFILIS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FEFD4D-41D3-8313-F893-82A581F4B440}"/>
              </a:ext>
            </a:extLst>
          </p:cNvPr>
          <p:cNvSpPr txBox="1"/>
          <p:nvPr/>
        </p:nvSpPr>
        <p:spPr>
          <a:xfrm>
            <a:off x="1016275" y="2834859"/>
            <a:ext cx="103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A6A8D8-FEE3-6BCE-2871-8776F81B982E}"/>
              </a:ext>
            </a:extLst>
          </p:cNvPr>
          <p:cNvSpPr txBox="1"/>
          <p:nvPr/>
        </p:nvSpPr>
        <p:spPr>
          <a:xfrm>
            <a:off x="1888671" y="2912020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TOXOPLASMOSE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AB78E5-098B-E298-B0B1-CB617A3FF98E}"/>
              </a:ext>
            </a:extLst>
          </p:cNvPr>
          <p:cNvSpPr txBox="1"/>
          <p:nvPr/>
        </p:nvSpPr>
        <p:spPr>
          <a:xfrm>
            <a:off x="1063487" y="3573522"/>
            <a:ext cx="84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847F13-D4A8-FEE0-2EFB-389EFDAF78FB}"/>
              </a:ext>
            </a:extLst>
          </p:cNvPr>
          <p:cNvSpPr txBox="1"/>
          <p:nvPr/>
        </p:nvSpPr>
        <p:spPr>
          <a:xfrm>
            <a:off x="1063487" y="4342963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D9EA88-B6F2-D7E7-07B8-4BFEB05E0F1E}"/>
              </a:ext>
            </a:extLst>
          </p:cNvPr>
          <p:cNvSpPr txBox="1"/>
          <p:nvPr/>
        </p:nvSpPr>
        <p:spPr>
          <a:xfrm>
            <a:off x="1063487" y="5050849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A74CA1-F2E2-607E-9063-3C4251033ED6}"/>
              </a:ext>
            </a:extLst>
          </p:cNvPr>
          <p:cNvSpPr txBox="1"/>
          <p:nvPr/>
        </p:nvSpPr>
        <p:spPr>
          <a:xfrm>
            <a:off x="1111526" y="5727958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Z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05603D-25E8-B9CD-89C1-C7CFAFA63A99}"/>
              </a:ext>
            </a:extLst>
          </p:cNvPr>
          <p:cNvSpPr txBox="1"/>
          <p:nvPr/>
        </p:nvSpPr>
        <p:spPr>
          <a:xfrm>
            <a:off x="1533939" y="3573522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RUBÉOLA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A177E6-3438-825E-FCEB-1349B3B02DFC}"/>
              </a:ext>
            </a:extLst>
          </p:cNvPr>
          <p:cNvSpPr txBox="1"/>
          <p:nvPr/>
        </p:nvSpPr>
        <p:spPr>
          <a:xfrm>
            <a:off x="1533939" y="4342963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CMV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33E5A6-4D6B-4A2A-6FD5-8445CBD35970}"/>
              </a:ext>
            </a:extLst>
          </p:cNvPr>
          <p:cNvSpPr txBox="1"/>
          <p:nvPr/>
        </p:nvSpPr>
        <p:spPr>
          <a:xfrm>
            <a:off x="1699590" y="5050849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HERPES SIMPLES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510D25-DC41-AD07-D42D-6312D2200007}"/>
              </a:ext>
            </a:extLst>
          </p:cNvPr>
          <p:cNvSpPr txBox="1"/>
          <p:nvPr/>
        </p:nvSpPr>
        <p:spPr>
          <a:xfrm>
            <a:off x="1533939" y="5727958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ZIKA VÍRUS</a:t>
            </a:r>
          </a:p>
        </p:txBody>
      </p:sp>
      <p:sp>
        <p:nvSpPr>
          <p:cNvPr id="17" name="Chave direita 10">
            <a:extLst>
              <a:ext uri="{FF2B5EF4-FFF2-40B4-BE49-F238E27FC236}">
                <a16:creationId xmlns:a16="http://schemas.microsoft.com/office/drawing/2014/main" id="{F3462C02-EA9B-A4CB-EAC2-89CFA73C4A82}"/>
              </a:ext>
            </a:extLst>
          </p:cNvPr>
          <p:cNvSpPr/>
          <p:nvPr/>
        </p:nvSpPr>
        <p:spPr>
          <a:xfrm>
            <a:off x="4857750" y="2157749"/>
            <a:ext cx="1181100" cy="421653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D61E31-6DDB-BE24-DD07-3F5C134A96F5}"/>
              </a:ext>
            </a:extLst>
          </p:cNvPr>
          <p:cNvSpPr/>
          <p:nvPr/>
        </p:nvSpPr>
        <p:spPr>
          <a:xfrm>
            <a:off x="6226579" y="3804353"/>
            <a:ext cx="457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TERATOGÊNESE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D916819-CA9C-EDBB-75BB-390D35A09ACF}"/>
              </a:ext>
            </a:extLst>
          </p:cNvPr>
          <p:cNvSpPr/>
          <p:nvPr/>
        </p:nvSpPr>
        <p:spPr>
          <a:xfrm>
            <a:off x="6699804" y="4606056"/>
            <a:ext cx="4428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Do grego</a:t>
            </a:r>
            <a:r>
              <a:rPr lang="el-GR" sz="2400" dirty="0"/>
              <a:t>Τερατογένεση</a:t>
            </a:r>
            <a:r>
              <a:rPr lang="pt-BR" sz="2400" dirty="0"/>
              <a:t>, composto de: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1FEE0D5-CE7F-7989-B989-662579C86512}"/>
              </a:ext>
            </a:extLst>
          </p:cNvPr>
          <p:cNvSpPr/>
          <p:nvPr/>
        </p:nvSpPr>
        <p:spPr>
          <a:xfrm>
            <a:off x="7346560" y="5004682"/>
            <a:ext cx="4428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Τερατο</a:t>
            </a:r>
            <a:r>
              <a:rPr lang="pt-BR" sz="2000" dirty="0"/>
              <a:t> - monstro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38FD5D0-3DCE-A5BF-FC50-83BF16CE2288}"/>
              </a:ext>
            </a:extLst>
          </p:cNvPr>
          <p:cNvSpPr/>
          <p:nvPr/>
        </p:nvSpPr>
        <p:spPr>
          <a:xfrm>
            <a:off x="7346560" y="5327848"/>
            <a:ext cx="4428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γένεση</a:t>
            </a:r>
            <a:r>
              <a:rPr lang="pt-BR" sz="2000" dirty="0"/>
              <a:t> - gênese</a:t>
            </a:r>
          </a:p>
        </p:txBody>
      </p:sp>
    </p:spTree>
    <p:extLst>
      <p:ext uri="{BB962C8B-B14F-4D97-AF65-F5344CB8AC3E}">
        <p14:creationId xmlns:p14="http://schemas.microsoft.com/office/powerpoint/2010/main" val="30539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683A19-66DC-0A42-5D24-2635B990E119}"/>
              </a:ext>
            </a:extLst>
          </p:cNvPr>
          <p:cNvSpPr txBox="1"/>
          <p:nvPr/>
        </p:nvSpPr>
        <p:spPr>
          <a:xfrm>
            <a:off x="2237282" y="175190"/>
            <a:ext cx="755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Realização da </a:t>
            </a:r>
            <a:r>
              <a:rPr lang="pt-BR" sz="3600" dirty="0" err="1"/>
              <a:t>amniocentese</a:t>
            </a:r>
            <a:r>
              <a:rPr lang="pt-BR" sz="3600" dirty="0"/>
              <a:t>  entre  a  18ª e  a  32ª semana – RT-PCR </a:t>
            </a:r>
          </a:p>
        </p:txBody>
      </p:sp>
      <p:pic>
        <p:nvPicPr>
          <p:cNvPr id="6146" name="Picture 2" descr="Amniocentese – Fetali – Medicina Fetal e Ultrassonografia">
            <a:extLst>
              <a:ext uri="{FF2B5EF4-FFF2-40B4-BE49-F238E27FC236}">
                <a16:creationId xmlns:a16="http://schemas.microsoft.com/office/drawing/2014/main" id="{D3F34C62-3531-792C-CD1C-05543968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15" y="1375519"/>
            <a:ext cx="5605463" cy="32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238155" y="6350169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2292" y="5069304"/>
            <a:ext cx="7554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A sensibilidade/especificidade - 92% e 100%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62610" y="4608717"/>
            <a:ext cx="6266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Padrão-ouro para o diagnóstico fetal.</a:t>
            </a:r>
          </a:p>
        </p:txBody>
      </p:sp>
    </p:spTree>
    <p:extLst>
      <p:ext uri="{BB962C8B-B14F-4D97-AF65-F5344CB8AC3E}">
        <p14:creationId xmlns:p14="http://schemas.microsoft.com/office/powerpoint/2010/main" val="275976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FBBF7FF-1511-E497-ED0D-5A2987AC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" y="426305"/>
            <a:ext cx="3917965" cy="37466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2CE575-4977-EE25-6F2B-860261B7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59" y="4773402"/>
            <a:ext cx="3862474" cy="20232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325B034-B2E9-D6CD-00F9-F0D19FE2F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76" y="2424609"/>
            <a:ext cx="2348438" cy="179936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8DC1434-0994-E80A-E20E-1DDD561B7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04" y="4911833"/>
            <a:ext cx="1949063" cy="14480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DE98E47-17E8-8E61-BBE3-6200CD09D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890" y="1438155"/>
            <a:ext cx="2582507" cy="6926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496A06-48B5-D892-1A5A-B03118EC24AD}"/>
              </a:ext>
            </a:extLst>
          </p:cNvPr>
          <p:cNvSpPr txBox="1"/>
          <p:nvPr/>
        </p:nvSpPr>
        <p:spPr>
          <a:xfrm>
            <a:off x="7526890" y="329612"/>
            <a:ext cx="4665110" cy="5847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       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indicada</a:t>
            </a:r>
            <a:r>
              <a:rPr lang="en-US" sz="3200" dirty="0"/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Soroconversão maternal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Sinais</a:t>
            </a:r>
            <a:r>
              <a:rPr lang="en-US" sz="2800" dirty="0"/>
              <a:t>  </a:t>
            </a:r>
            <a:r>
              <a:rPr lang="en-US" sz="2800" dirty="0" err="1"/>
              <a:t>Ultrassonográficos</a:t>
            </a:r>
            <a:r>
              <a:rPr lang="en-US" sz="2800" dirty="0"/>
              <a:t> de </a:t>
            </a:r>
            <a:r>
              <a:rPr lang="en-US" sz="2800" dirty="0" err="1"/>
              <a:t>infecção</a:t>
            </a:r>
            <a:r>
              <a:rPr lang="en-US" sz="2800" dirty="0"/>
              <a:t> fetal 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M</a:t>
            </a:r>
            <a:r>
              <a:rPr lang="en-US" sz="2800" b="0" i="0" dirty="0" err="1">
                <a:effectLst/>
              </a:rPr>
              <a:t>icrocefalia</a:t>
            </a:r>
            <a:r>
              <a:rPr lang="en-US" sz="2800" b="0" i="0" dirty="0">
                <a:effectLst/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H</a:t>
            </a:r>
            <a:r>
              <a:rPr lang="en-US" sz="2800" b="0" i="0" dirty="0" err="1">
                <a:effectLst/>
              </a:rPr>
              <a:t>idrocefalia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C</a:t>
            </a:r>
            <a:r>
              <a:rPr lang="en-US" sz="2800" b="0" i="0" dirty="0" err="1">
                <a:effectLst/>
              </a:rPr>
              <a:t>alcificações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cerebrais</a:t>
            </a:r>
            <a:r>
              <a:rPr lang="en-US" sz="2800" b="0" i="0" dirty="0">
                <a:effectLst/>
              </a:rPr>
              <a:t> 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effectLst/>
              </a:rPr>
              <a:t>- </a:t>
            </a:r>
            <a:r>
              <a:rPr lang="en-US" sz="2800" b="0" i="0" dirty="0" err="1">
                <a:effectLst/>
              </a:rPr>
              <a:t>Catarata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H</a:t>
            </a:r>
            <a:r>
              <a:rPr lang="en-US" sz="2800" b="0" i="0" dirty="0" err="1">
                <a:effectLst/>
              </a:rPr>
              <a:t>epatomegalia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Restrição</a:t>
            </a:r>
            <a:r>
              <a:rPr lang="en-US" sz="2800" dirty="0"/>
              <a:t> de </a:t>
            </a:r>
            <a:r>
              <a:rPr lang="en-US" sz="2800" dirty="0" err="1"/>
              <a:t>crescimento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</a:t>
            </a:r>
            <a:r>
              <a:rPr lang="en-US" sz="2800" dirty="0" err="1"/>
              <a:t>intrauterino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Espessamentos</a:t>
            </a:r>
            <a:r>
              <a:rPr lang="en-US" sz="2800" dirty="0"/>
              <a:t> </a:t>
            </a:r>
            <a:r>
              <a:rPr lang="en-US" sz="2800" dirty="0" err="1"/>
              <a:t>placentários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22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7792-37CA-A0DD-2016-F3B65C63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899C5E-4C4C-E1AD-9BFB-9098ED7A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9697"/>
            <a:ext cx="11696700" cy="626416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E35739D-8CBA-CB7E-B119-6A84F254C979}"/>
              </a:ext>
            </a:extLst>
          </p:cNvPr>
          <p:cNvSpPr/>
          <p:nvPr/>
        </p:nvSpPr>
        <p:spPr>
          <a:xfrm>
            <a:off x="616225" y="2795728"/>
            <a:ext cx="8080513" cy="92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ol 4">
            <a:extLst>
              <a:ext uri="{FF2B5EF4-FFF2-40B4-BE49-F238E27FC236}">
                <a16:creationId xmlns:a16="http://schemas.microsoft.com/office/drawing/2014/main" id="{A20C272C-C358-6A36-B5B9-46A112CD607D}"/>
              </a:ext>
            </a:extLst>
          </p:cNvPr>
          <p:cNvSpPr/>
          <p:nvPr/>
        </p:nvSpPr>
        <p:spPr>
          <a:xfrm flipH="1" flipV="1">
            <a:off x="3866322" y="4109519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AA1210F5-C96D-FB85-3644-EC5153156D0E}"/>
              </a:ext>
            </a:extLst>
          </p:cNvPr>
          <p:cNvSpPr/>
          <p:nvPr/>
        </p:nvSpPr>
        <p:spPr>
          <a:xfrm flipH="1" flipV="1">
            <a:off x="838201" y="4719118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E1C3C-10B3-2312-12F7-AC50F973B934}"/>
              </a:ext>
            </a:extLst>
          </p:cNvPr>
          <p:cNvSpPr/>
          <p:nvPr/>
        </p:nvSpPr>
        <p:spPr>
          <a:xfrm flipV="1">
            <a:off x="715617" y="4719117"/>
            <a:ext cx="7981121" cy="32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FC14A5-BE21-4E5C-1BD5-BED1E2C29898}"/>
              </a:ext>
            </a:extLst>
          </p:cNvPr>
          <p:cNvSpPr/>
          <p:nvPr/>
        </p:nvSpPr>
        <p:spPr>
          <a:xfrm flipV="1">
            <a:off x="765313" y="3826563"/>
            <a:ext cx="7981121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8490541A-43C4-1923-60FB-502F4336DAE5}"/>
              </a:ext>
            </a:extLst>
          </p:cNvPr>
          <p:cNvSpPr/>
          <p:nvPr/>
        </p:nvSpPr>
        <p:spPr>
          <a:xfrm flipH="1" flipV="1">
            <a:off x="838201" y="1319207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F8B684-2050-E226-531A-A9D899936E44}"/>
              </a:ext>
            </a:extLst>
          </p:cNvPr>
          <p:cNvSpPr txBox="1"/>
          <p:nvPr/>
        </p:nvSpPr>
        <p:spPr>
          <a:xfrm>
            <a:off x="3214730" y="199698"/>
            <a:ext cx="576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*POSSIBILIDADE DE INFECÇÃO AGUDA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45CFEAF-B533-F29B-79E0-3FE12095FAA2}"/>
              </a:ext>
            </a:extLst>
          </p:cNvPr>
          <p:cNvSpPr/>
          <p:nvPr/>
        </p:nvSpPr>
        <p:spPr>
          <a:xfrm>
            <a:off x="9849394" y="6186862"/>
            <a:ext cx="2094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bvsms.saude.gov.br/</a:t>
            </a:r>
            <a:r>
              <a:rPr lang="pt-BR" sz="1050" dirty="0" err="1"/>
              <a:t>bvs</a:t>
            </a:r>
            <a:r>
              <a:rPr lang="pt-BR" sz="1050" dirty="0"/>
              <a:t>/</a:t>
            </a:r>
            <a:r>
              <a:rPr lang="pt-BR" sz="1050" dirty="0" err="1"/>
              <a:t>publicacoes</a:t>
            </a:r>
            <a:r>
              <a:rPr lang="pt-BR" sz="1050" dirty="0"/>
              <a:t>/</a:t>
            </a:r>
            <a:r>
              <a:rPr lang="pt-BR" sz="1050" dirty="0" err="1"/>
              <a:t>manual_gestacao_alto_risco</a:t>
            </a:r>
            <a:endParaRPr lang="pt-BR" sz="105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E017B2B-0C41-E3F2-BC06-4CEEAA807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4545752"/>
            <a:ext cx="10115550" cy="666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A8D8DEF-A040-9BA4-ACE8-23EA4A04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26" y="4904445"/>
            <a:ext cx="2753346" cy="417650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74240CD-FABA-9651-E623-72B1C72D6DE2}"/>
              </a:ext>
            </a:extLst>
          </p:cNvPr>
          <p:cNvCxnSpPr>
            <a:cxnSpLocks/>
          </p:cNvCxnSpPr>
          <p:nvPr/>
        </p:nvCxnSpPr>
        <p:spPr>
          <a:xfrm>
            <a:off x="2912165" y="3359426"/>
            <a:ext cx="5357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716E3-9F05-8390-81B9-73CCC37D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F496DF-57B7-99FA-64D1-63B7EA1D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9697"/>
            <a:ext cx="11696700" cy="6264164"/>
          </a:xfrm>
          <a:prstGeom prst="rect">
            <a:avLst/>
          </a:prstGeom>
        </p:spPr>
      </p:pic>
      <p:sp>
        <p:nvSpPr>
          <p:cNvPr id="5" name="Sol 4">
            <a:extLst>
              <a:ext uri="{FF2B5EF4-FFF2-40B4-BE49-F238E27FC236}">
                <a16:creationId xmlns:a16="http://schemas.microsoft.com/office/drawing/2014/main" id="{CDE4256C-0037-A6A4-D00F-9C9A5AB1157F}"/>
              </a:ext>
            </a:extLst>
          </p:cNvPr>
          <p:cNvSpPr/>
          <p:nvPr/>
        </p:nvSpPr>
        <p:spPr>
          <a:xfrm flipH="1" flipV="1">
            <a:off x="3866322" y="4109519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0EF7DB3F-5C69-8AD4-1120-B25CE2E8F5CC}"/>
              </a:ext>
            </a:extLst>
          </p:cNvPr>
          <p:cNvSpPr/>
          <p:nvPr/>
        </p:nvSpPr>
        <p:spPr>
          <a:xfrm flipH="1" flipV="1">
            <a:off x="838201" y="4719118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4CF1228-7F78-448D-B97E-6EBA9ED71CF6}"/>
              </a:ext>
            </a:extLst>
          </p:cNvPr>
          <p:cNvSpPr/>
          <p:nvPr/>
        </p:nvSpPr>
        <p:spPr>
          <a:xfrm flipV="1">
            <a:off x="715617" y="4719117"/>
            <a:ext cx="7981121" cy="32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D4AC5D2-7456-310B-9A6F-663CF1AA168F}"/>
              </a:ext>
            </a:extLst>
          </p:cNvPr>
          <p:cNvSpPr/>
          <p:nvPr/>
        </p:nvSpPr>
        <p:spPr>
          <a:xfrm flipV="1">
            <a:off x="765313" y="3826563"/>
            <a:ext cx="7981121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BE4D6118-224A-C239-3D9B-040A613A3587}"/>
              </a:ext>
            </a:extLst>
          </p:cNvPr>
          <p:cNvSpPr/>
          <p:nvPr/>
        </p:nvSpPr>
        <p:spPr>
          <a:xfrm flipH="1" flipV="1">
            <a:off x="838201" y="1319207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BD2482-F2CC-50C4-FA64-622AFFCC0F3D}"/>
              </a:ext>
            </a:extLst>
          </p:cNvPr>
          <p:cNvSpPr txBox="1"/>
          <p:nvPr/>
        </p:nvSpPr>
        <p:spPr>
          <a:xfrm>
            <a:off x="3214730" y="199698"/>
            <a:ext cx="576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*POSSIBILIDADE DE INFECÇÃO AGUDA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DF3409-981D-F514-B88F-ACC25734EC61}"/>
              </a:ext>
            </a:extLst>
          </p:cNvPr>
          <p:cNvSpPr/>
          <p:nvPr/>
        </p:nvSpPr>
        <p:spPr>
          <a:xfrm>
            <a:off x="9849394" y="6186862"/>
            <a:ext cx="2094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bvsms.saude.gov.br/</a:t>
            </a:r>
            <a:r>
              <a:rPr lang="pt-BR" sz="1050" dirty="0" err="1"/>
              <a:t>bvs</a:t>
            </a:r>
            <a:r>
              <a:rPr lang="pt-BR" sz="1050" dirty="0"/>
              <a:t>/</a:t>
            </a:r>
            <a:r>
              <a:rPr lang="pt-BR" sz="1050" dirty="0" err="1"/>
              <a:t>publicacoes</a:t>
            </a:r>
            <a:r>
              <a:rPr lang="pt-BR" sz="1050" dirty="0"/>
              <a:t>/</a:t>
            </a:r>
            <a:r>
              <a:rPr lang="pt-BR" sz="1050" dirty="0" err="1"/>
              <a:t>manual_gestacao_alto_risco</a:t>
            </a:r>
            <a:endParaRPr lang="pt-BR" sz="105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33641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49ECA1-CB3B-DA94-A131-77D9EE6FA865}"/>
              </a:ext>
            </a:extLst>
          </p:cNvPr>
          <p:cNvSpPr txBox="1"/>
          <p:nvPr/>
        </p:nvSpPr>
        <p:spPr>
          <a:xfrm>
            <a:off x="106845" y="193020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5E5E5E"/>
                </a:solidFill>
              </a:rPr>
              <a:t>PROFILAXIA E TRATAMENTO</a:t>
            </a:r>
            <a:endParaRPr lang="pt-BR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B684-5D71-B5C1-E383-25D74445E837}"/>
              </a:ext>
            </a:extLst>
          </p:cNvPr>
          <p:cNvSpPr txBox="1"/>
          <p:nvPr/>
        </p:nvSpPr>
        <p:spPr>
          <a:xfrm>
            <a:off x="106845" y="1059140"/>
            <a:ext cx="119783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Toda gestante em investigação de infecção aguda deve iniciar o tratamento profilático com a Espiramicina.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Caso a suspeição de quadro agudo não seja confirmada - suspender o tratamento. 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Posologia: Espiramicina 01 grama 8/8 horas.</a:t>
            </a:r>
          </a:p>
          <a:p>
            <a:endParaRPr lang="pt-BR" sz="36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506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itterpatter.com.my/wp-content/uploads/2012/07/PREGNANCY34.jpg">
            <a:extLst>
              <a:ext uri="{FF2B5EF4-FFF2-40B4-BE49-F238E27FC236}">
                <a16:creationId xmlns:a16="http://schemas.microsoft.com/office/drawing/2014/main" id="{10A832D6-8A79-CFE9-7CA7-7F3B477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2869543"/>
            <a:ext cx="56610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dobrada 11">
            <a:extLst>
              <a:ext uri="{FF2B5EF4-FFF2-40B4-BE49-F238E27FC236}">
                <a16:creationId xmlns:a16="http://schemas.microsoft.com/office/drawing/2014/main" id="{63767BE0-A302-025A-70A0-511AF42C4D56}"/>
              </a:ext>
            </a:extLst>
          </p:cNvPr>
          <p:cNvSpPr/>
          <p:nvPr/>
        </p:nvSpPr>
        <p:spPr>
          <a:xfrm rot="10800000">
            <a:off x="7488445" y="2996407"/>
            <a:ext cx="2413000" cy="2424112"/>
          </a:xfrm>
          <a:prstGeom prst="bentArrow">
            <a:avLst>
              <a:gd name="adj1" fmla="val 25000"/>
              <a:gd name="adj2" fmla="val 309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dobrada 13">
            <a:extLst>
              <a:ext uri="{FF2B5EF4-FFF2-40B4-BE49-F238E27FC236}">
                <a16:creationId xmlns:a16="http://schemas.microsoft.com/office/drawing/2014/main" id="{60227C77-7DCB-6CB6-75D8-B2B3E97EA863}"/>
              </a:ext>
            </a:extLst>
          </p:cNvPr>
          <p:cNvSpPr/>
          <p:nvPr/>
        </p:nvSpPr>
        <p:spPr>
          <a:xfrm rot="10800000" flipH="1">
            <a:off x="2875446" y="2879560"/>
            <a:ext cx="1470025" cy="2160587"/>
          </a:xfrm>
          <a:prstGeom prst="bentArrow">
            <a:avLst>
              <a:gd name="adj1" fmla="val 4073"/>
              <a:gd name="adj2" fmla="val 4065"/>
              <a:gd name="adj3" fmla="val 28841"/>
              <a:gd name="adj4" fmla="val 42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D3E5ED-BAE6-BE72-4A09-837E9ABE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88913"/>
            <a:ext cx="3559175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 dirty="0">
                <a:latin typeface="Franklin Gothic Book" panose="020B0503020102020204" pitchFamily="34" charset="0"/>
              </a:rPr>
              <a:t> ESPIRAMICINA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4DD7FB-5863-BC96-A381-486B9423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5" y="1249433"/>
            <a:ext cx="4764087" cy="21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0C84E0-3383-0468-8901-CC2DEE2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115" y="3727451"/>
            <a:ext cx="371475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i="1" dirty="0">
                <a:solidFill>
                  <a:srgbClr val="C00000"/>
                </a:solidFill>
                <a:latin typeface="Century" panose="02040604050505020304" pitchFamily="18" charset="0"/>
                <a:ea typeface="Batang" panose="02030600000101010101" pitchFamily="18" charset="-127"/>
              </a:rPr>
              <a:t>Toxoplasma </a:t>
            </a:r>
            <a:r>
              <a:rPr lang="pt-BR" altLang="pt-BR" sz="3200" i="1" dirty="0" err="1">
                <a:solidFill>
                  <a:srgbClr val="C00000"/>
                </a:solidFill>
                <a:latin typeface="Century" panose="02040604050505020304" pitchFamily="18" charset="0"/>
                <a:ea typeface="Batang" panose="02030600000101010101" pitchFamily="18" charset="-127"/>
              </a:rPr>
              <a:t>gondii</a:t>
            </a:r>
            <a:endParaRPr lang="pt-BR" altLang="pt-BR" sz="3200" i="1" dirty="0">
              <a:solidFill>
                <a:srgbClr val="C00000"/>
              </a:solidFill>
              <a:latin typeface="Century" panose="02040604050505020304" pitchFamily="18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08D727-22D9-2700-E0A3-68867EFCB876}"/>
              </a:ext>
            </a:extLst>
          </p:cNvPr>
          <p:cNvSpPr txBox="1"/>
          <p:nvPr/>
        </p:nvSpPr>
        <p:spPr>
          <a:xfrm>
            <a:off x="337930" y="440375"/>
            <a:ext cx="11744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Confirmação de infecção fetal </a:t>
            </a:r>
            <a:r>
              <a:rPr lang="pt-BR" dirty="0"/>
              <a:t>(amniocentese/RT-PCR e ou alterações sugestivas na USG obstétrica) </a:t>
            </a:r>
            <a:r>
              <a:rPr lang="pt-BR" sz="2800" dirty="0"/>
              <a:t>Adoção do esquema tríplice: </a:t>
            </a:r>
          </a:p>
          <a:p>
            <a:pPr algn="just"/>
            <a:r>
              <a:rPr lang="pt-BR" sz="2800" dirty="0"/>
              <a:t>                               </a:t>
            </a:r>
            <a:r>
              <a:rPr lang="pt-BR" sz="3200" dirty="0"/>
              <a:t>Sulfadiazina, Pirimetamina e Ác. Folínico.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1DBD44-146C-A595-EA18-0E51004D0FE4}"/>
              </a:ext>
            </a:extLst>
          </p:cNvPr>
          <p:cNvSpPr txBox="1"/>
          <p:nvPr/>
        </p:nvSpPr>
        <p:spPr>
          <a:xfrm>
            <a:off x="223630" y="2526587"/>
            <a:ext cx="1143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esquema tríplice -  após a 16ª semana. </a:t>
            </a:r>
          </a:p>
          <a:p>
            <a:r>
              <a:rPr lang="pt-BR" sz="2800" dirty="0"/>
              <a:t>Até lá, mesmo o acometimento fetal - Espiramicina.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C6A826-1A98-D30A-0729-E2ED184C3A2B}"/>
              </a:ext>
            </a:extLst>
          </p:cNvPr>
          <p:cNvSpPr txBox="1"/>
          <p:nvPr/>
        </p:nvSpPr>
        <p:spPr>
          <a:xfrm>
            <a:off x="223630" y="4468226"/>
            <a:ext cx="11744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Forte suspeição de doença aguda na gestante com mais de 32 semanas, o esquema tríplice deve ser iniciado - Métodos invasivos de diagnóstico fetal não</a:t>
            </a:r>
          </a:p>
          <a:p>
            <a:pPr algn="just"/>
            <a:r>
              <a:rPr lang="pt-BR" sz="2800" dirty="0"/>
              <a:t>                                                                estão mais indicados.</a:t>
            </a:r>
          </a:p>
          <a:p>
            <a:pPr algn="just"/>
            <a:r>
              <a:rPr lang="pt-BR" sz="2800" dirty="0"/>
              <a:t>                                                              - Alto risco de transmissão vertical.</a:t>
            </a:r>
          </a:p>
        </p:txBody>
      </p:sp>
    </p:spTree>
    <p:extLst>
      <p:ext uri="{BB962C8B-B14F-4D97-AF65-F5344CB8AC3E}">
        <p14:creationId xmlns:p14="http://schemas.microsoft.com/office/powerpoint/2010/main" val="2000198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FDB2C7E-D49C-5D13-89F4-469F2FC2A541}"/>
              </a:ext>
            </a:extLst>
          </p:cNvPr>
          <p:cNvSpPr txBox="1"/>
          <p:nvPr/>
        </p:nvSpPr>
        <p:spPr>
          <a:xfrm>
            <a:off x="548305" y="156500"/>
            <a:ext cx="84201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POSOLOGIA:</a:t>
            </a:r>
          </a:p>
          <a:p>
            <a:r>
              <a:rPr lang="pt-BR" sz="2800" dirty="0"/>
              <a:t>Sulfadiazina 500 mg – 02 </a:t>
            </a:r>
            <a:r>
              <a:rPr lang="pt-BR" sz="2800" dirty="0" err="1"/>
              <a:t>comps</a:t>
            </a:r>
            <a:r>
              <a:rPr lang="pt-BR" sz="2800" dirty="0"/>
              <a:t> 8/8 horas</a:t>
            </a:r>
          </a:p>
          <a:p>
            <a:r>
              <a:rPr lang="pt-BR" sz="2800" dirty="0"/>
              <a:t>Pirimetamina 25 mg – 02 </a:t>
            </a:r>
            <a:r>
              <a:rPr lang="pt-BR" sz="2800" dirty="0" err="1"/>
              <a:t>comps</a:t>
            </a:r>
            <a:r>
              <a:rPr lang="pt-BR" sz="2800" dirty="0"/>
              <a:t> dia</a:t>
            </a:r>
          </a:p>
          <a:p>
            <a:r>
              <a:rPr lang="pt-BR" sz="2800" dirty="0"/>
              <a:t>Ácido Folínico 15 mg – 01 </a:t>
            </a:r>
            <a:r>
              <a:rPr lang="pt-BR" sz="2800" dirty="0" err="1"/>
              <a:t>comp</a:t>
            </a:r>
            <a:r>
              <a:rPr lang="pt-BR" sz="2800" dirty="0"/>
              <a:t> dia</a:t>
            </a:r>
          </a:p>
          <a:p>
            <a:endParaRPr lang="pt-BR" sz="2800" dirty="0"/>
          </a:p>
          <a:p>
            <a:r>
              <a:rPr lang="pt-BR" sz="2800" dirty="0"/>
              <a:t>O esquema deve ser mantido até final da gestação</a:t>
            </a:r>
            <a:r>
              <a:rPr lang="pt-BR" sz="24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4DF863-9701-75DF-CBD0-91C296384DE0}"/>
              </a:ext>
            </a:extLst>
          </p:cNvPr>
          <p:cNvSpPr txBox="1"/>
          <p:nvPr/>
        </p:nvSpPr>
        <p:spPr>
          <a:xfrm>
            <a:off x="1576592" y="3772069"/>
            <a:ext cx="9038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Realizar hemograma, função renal e hepática quinzenal devido à toxicidade dessas medicações. Se necessário, suspender  e  retomar  o  uso  de  Espiramicina</a:t>
            </a:r>
            <a:r>
              <a:rPr lang="pt-BR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1D19D7-F212-7DDC-B75C-E9708FDC4FE1}"/>
              </a:ext>
            </a:extLst>
          </p:cNvPr>
          <p:cNvSpPr txBox="1"/>
          <p:nvPr/>
        </p:nvSpPr>
        <p:spPr>
          <a:xfrm>
            <a:off x="8362640" y="6477401"/>
            <a:ext cx="61864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Fonte: Adaptado de MITSUKA-BREGANÓ, 2010, BRASIL, 201</a:t>
            </a:r>
          </a:p>
        </p:txBody>
      </p:sp>
    </p:spTree>
    <p:extLst>
      <p:ext uri="{BB962C8B-B14F-4D97-AF65-F5344CB8AC3E}">
        <p14:creationId xmlns:p14="http://schemas.microsoft.com/office/powerpoint/2010/main" val="796394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tese-purinas">
            <a:extLst>
              <a:ext uri="{FF2B5EF4-FFF2-40B4-BE49-F238E27FC236}">
                <a16:creationId xmlns:a16="http://schemas.microsoft.com/office/drawing/2014/main" id="{0C134CDC-2DD9-E7FA-817A-4F7A4A6C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6225" y="1083365"/>
            <a:ext cx="5753416" cy="498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8B007C-1E8E-17C9-6CC2-BE5B0C91B2F9}"/>
              </a:ext>
            </a:extLst>
          </p:cNvPr>
          <p:cNvSpPr txBox="1"/>
          <p:nvPr/>
        </p:nvSpPr>
        <p:spPr>
          <a:xfrm>
            <a:off x="1343436" y="114367"/>
            <a:ext cx="9816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rgbClr val="0085BA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INIBIDORES DA SÍNTESE DE FOLATOS E SUA REDUÇÃO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DC9A88-DCFC-96C6-0E35-987786CA2C1B}"/>
              </a:ext>
            </a:extLst>
          </p:cNvPr>
          <p:cNvSpPr/>
          <p:nvPr/>
        </p:nvSpPr>
        <p:spPr>
          <a:xfrm>
            <a:off x="3516225" y="5237922"/>
            <a:ext cx="5597958" cy="91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>
            <a:extLst>
              <a:ext uri="{FF2B5EF4-FFF2-40B4-BE49-F238E27FC236}">
                <a16:creationId xmlns:a16="http://schemas.microsoft.com/office/drawing/2014/main" id="{F208DDE7-CD89-159C-F9C5-311649CA1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4813"/>
            <a:ext cx="6972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AD9F3ADB-A2AB-F5EF-75C9-E138C7854B48}"/>
              </a:ext>
            </a:extLst>
          </p:cNvPr>
          <p:cNvSpPr/>
          <p:nvPr/>
        </p:nvSpPr>
        <p:spPr>
          <a:xfrm>
            <a:off x="2208213" y="1341438"/>
            <a:ext cx="7848600" cy="4967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dirty="0"/>
          </a:p>
        </p:txBody>
      </p:sp>
      <p:sp>
        <p:nvSpPr>
          <p:cNvPr id="32772" name="CaixaDeTexto 3">
            <a:extLst>
              <a:ext uri="{FF2B5EF4-FFF2-40B4-BE49-F238E27FC236}">
                <a16:creationId xmlns:a16="http://schemas.microsoft.com/office/drawing/2014/main" id="{DB1A3833-BAA3-54E5-0D0F-C73DE233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680" y="1452562"/>
            <a:ext cx="3770840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endParaRPr lang="pt-BR" sz="2400" dirty="0"/>
          </a:p>
          <a:p>
            <a:pPr marL="0" indent="0">
              <a:defRPr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INICIO DA GRAVIDEZ </a:t>
            </a:r>
          </a:p>
        </p:txBody>
      </p:sp>
      <p:pic>
        <p:nvPicPr>
          <p:cNvPr id="33797" name="Imagem 3">
            <a:extLst>
              <a:ext uri="{FF2B5EF4-FFF2-40B4-BE49-F238E27FC236}">
                <a16:creationId xmlns:a16="http://schemas.microsoft.com/office/drawing/2014/main" id="{316F34B2-EAF8-3599-D1F8-86658E57E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929794"/>
            <a:ext cx="4464050" cy="36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m 4">
            <a:extLst>
              <a:ext uri="{FF2B5EF4-FFF2-40B4-BE49-F238E27FC236}">
                <a16:creationId xmlns:a16="http://schemas.microsoft.com/office/drawing/2014/main" id="{70600849-2324-DBFD-96CC-E968CD3D1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32043"/>
            <a:ext cx="4105275" cy="360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06E04C-1819-22CC-D8B3-CDEEA6F99EC3}"/>
              </a:ext>
            </a:extLst>
          </p:cNvPr>
          <p:cNvSpPr txBox="1"/>
          <p:nvPr/>
        </p:nvSpPr>
        <p:spPr>
          <a:xfrm>
            <a:off x="178905" y="404336"/>
            <a:ext cx="114697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Quando a gestante é infectada por um dos agentes relacionados à STORCH+Z poderá ocorrer transmissão para o feto com a possibilidade de: </a:t>
            </a: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borto espontâneo </a:t>
            </a:r>
            <a:r>
              <a:rPr lang="pt-BR" sz="2400" dirty="0"/>
              <a:t> </a:t>
            </a:r>
            <a:endParaRPr lang="pt-BR" sz="2400" b="0" i="0" dirty="0">
              <a:solidFill>
                <a:srgbClr val="333333"/>
              </a:solidFill>
              <a:effectLst/>
              <a:latin typeface="Proxima Nova Rg"/>
            </a:endParaRP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Ó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bito fetal  </a:t>
            </a: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nomalias congênitas, principalmente alterações do SNC e no Ap. VISUAL</a:t>
            </a:r>
            <a:endParaRPr lang="pt-BR" sz="2400" dirty="0"/>
          </a:p>
        </p:txBody>
      </p:sp>
      <p:pic>
        <p:nvPicPr>
          <p:cNvPr id="2050" name="Picture 2" descr="Anencefalia – Wikipédia, a enciclopédia livre">
            <a:extLst>
              <a:ext uri="{FF2B5EF4-FFF2-40B4-BE49-F238E27FC236}">
                <a16:creationId xmlns:a16="http://schemas.microsoft.com/office/drawing/2014/main" id="{9A5B39DA-DFAB-9740-109D-CECE9652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1" y="4177541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rotóxicos causam má-formação em bebês no Brasil e nos EUA, apontam  estudos - De Olho nos Ruralistas">
            <a:extLst>
              <a:ext uri="{FF2B5EF4-FFF2-40B4-BE49-F238E27FC236}">
                <a16:creationId xmlns:a16="http://schemas.microsoft.com/office/drawing/2014/main" id="{17B90E4A-5D1D-0C2D-BCF8-571B8CA5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10" y="4125153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o saber se a criança possui uma malformação craniofacial? - Clarice  Abreu, M.D.">
            <a:extLst>
              <a:ext uri="{FF2B5EF4-FFF2-40B4-BE49-F238E27FC236}">
                <a16:creationId xmlns:a16="http://schemas.microsoft.com/office/drawing/2014/main" id="{D6D58689-CE81-7EDF-617C-273F674E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80" y="3901316"/>
            <a:ext cx="327533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1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52387"/>
            <a:ext cx="10084526" cy="67532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80160" y="4545874"/>
            <a:ext cx="3226526" cy="50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98126" y="4000262"/>
            <a:ext cx="901337" cy="83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06686" y="3575400"/>
            <a:ext cx="470263" cy="3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44046" y="4005200"/>
            <a:ext cx="1058091" cy="42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61166" y="4415884"/>
            <a:ext cx="4454434" cy="103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25143" y="5431919"/>
            <a:ext cx="5904411" cy="126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73383" y="4000261"/>
            <a:ext cx="914400" cy="545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5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34" y="2109116"/>
            <a:ext cx="4616434" cy="24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i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33" y="2170566"/>
            <a:ext cx="4644528" cy="23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48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9222-C9AF-1EA8-0991-30E4C9B6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A06A64-3C30-3CDE-0478-BB28C965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703" y="1"/>
            <a:ext cx="10985863" cy="51859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A52D272-67D0-2D13-DF82-202A8C3B2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54" y="5342709"/>
            <a:ext cx="9901645" cy="61395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A5166D4-1F33-D9DD-0400-D6E03C93C8A2}"/>
              </a:ext>
            </a:extLst>
          </p:cNvPr>
          <p:cNvSpPr/>
          <p:nvPr/>
        </p:nvSpPr>
        <p:spPr>
          <a:xfrm>
            <a:off x="5969726" y="3239589"/>
            <a:ext cx="1867988" cy="731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66EFC0-834A-F1C7-600E-5DFA0D792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54" y="6113417"/>
            <a:ext cx="9901645" cy="5479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D6B12EE-CAF5-6B5F-1FB6-AB5505880147}"/>
              </a:ext>
            </a:extLst>
          </p:cNvPr>
          <p:cNvSpPr/>
          <p:nvPr/>
        </p:nvSpPr>
        <p:spPr>
          <a:xfrm>
            <a:off x="7415349" y="1861457"/>
            <a:ext cx="3884022" cy="894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5981CB-A767-F587-C103-A15789E92B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61" y="448763"/>
            <a:ext cx="4457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xoplasmose IgG e IgM: diagnóstico pode evitar complicações na gestação -  LabNetwork">
            <a:extLst>
              <a:ext uri="{FF2B5EF4-FFF2-40B4-BE49-F238E27FC236}">
                <a16:creationId xmlns:a16="http://schemas.microsoft.com/office/drawing/2014/main" id="{FCAD0A34-785F-F621-F653-C3CC1D41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r="23621"/>
          <a:stretch/>
        </p:blipFill>
        <p:spPr bwMode="auto">
          <a:xfrm>
            <a:off x="1202371" y="650497"/>
            <a:ext cx="52877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054" y="650497"/>
            <a:ext cx="5105094" cy="557106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9840F2B-CCD1-BCB5-806E-982DD46AFC74}"/>
              </a:ext>
            </a:extLst>
          </p:cNvPr>
          <p:cNvSpPr/>
          <p:nvPr/>
        </p:nvSpPr>
        <p:spPr>
          <a:xfrm>
            <a:off x="6391616" y="881164"/>
            <a:ext cx="4243726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TOXOPLASMOSE</a:t>
            </a:r>
          </a:p>
        </p:txBody>
      </p:sp>
    </p:spTree>
    <p:extLst>
      <p:ext uri="{BB962C8B-B14F-4D97-AF65-F5344CB8AC3E}">
        <p14:creationId xmlns:p14="http://schemas.microsoft.com/office/powerpoint/2010/main" val="361567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dapaula.com/wp-content/uploads/2015/08/toxoplasm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B19D85-B3C8-6A3C-8C73-E42744F03A5E}"/>
              </a:ext>
            </a:extLst>
          </p:cNvPr>
          <p:cNvSpPr txBox="1"/>
          <p:nvPr/>
        </p:nvSpPr>
        <p:spPr>
          <a:xfrm>
            <a:off x="1348409" y="3975652"/>
            <a:ext cx="9362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>
                <a:solidFill>
                  <a:schemeClr val="bg1"/>
                </a:solidFill>
                <a:latin typeface="Arial Black" panose="020B0A04020102020204" pitchFamily="34" charset="0"/>
              </a:rPr>
              <a:t>GESTACIONAL</a:t>
            </a:r>
          </a:p>
        </p:txBody>
      </p:sp>
    </p:spTree>
    <p:extLst>
      <p:ext uri="{BB962C8B-B14F-4D97-AF65-F5344CB8AC3E}">
        <p14:creationId xmlns:p14="http://schemas.microsoft.com/office/powerpoint/2010/main" val="283993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9D8BD1-E29E-9E1D-7953-E10013C02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" r="12359" b="-2"/>
          <a:stretch/>
        </p:blipFill>
        <p:spPr>
          <a:xfrm>
            <a:off x="8117839" y="265290"/>
            <a:ext cx="3508272" cy="23561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ACBFDEA-E68F-28CB-6358-8F78D8880F1F}"/>
              </a:ext>
            </a:extLst>
          </p:cNvPr>
          <p:cNvSpPr txBox="1"/>
          <p:nvPr/>
        </p:nvSpPr>
        <p:spPr>
          <a:xfrm>
            <a:off x="565889" y="971551"/>
            <a:ext cx="7092212" cy="418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503D89-D2E7-ACC5-EB83-A74AAE378F98}"/>
              </a:ext>
            </a:extLst>
          </p:cNvPr>
          <p:cNvSpPr txBox="1"/>
          <p:nvPr/>
        </p:nvSpPr>
        <p:spPr>
          <a:xfrm>
            <a:off x="133349" y="1224368"/>
            <a:ext cx="7403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AGENTE ETIOLÓGICO  - </a:t>
            </a:r>
            <a:r>
              <a:rPr lang="pt-BR" sz="3200" i="1" dirty="0"/>
              <a:t>Toxoplasma </a:t>
            </a:r>
            <a:r>
              <a:rPr lang="pt-BR" sz="3200" i="1" dirty="0" err="1"/>
              <a:t>gondii</a:t>
            </a:r>
            <a:endParaRPr lang="pt-BR" sz="32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6CEC1A-38AD-A1F4-7B0C-00433D7B6A7C}"/>
              </a:ext>
            </a:extLst>
          </p:cNvPr>
          <p:cNvSpPr txBox="1"/>
          <p:nvPr/>
        </p:nvSpPr>
        <p:spPr>
          <a:xfrm>
            <a:off x="133349" y="2552150"/>
            <a:ext cx="12058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RESERVATÓRIO • DEFINITIVO</a:t>
            </a:r>
            <a:r>
              <a:rPr lang="pt-BR" sz="2800" dirty="0"/>
              <a:t>: </a:t>
            </a:r>
            <a:r>
              <a:rPr lang="pt-BR" sz="3000" dirty="0"/>
              <a:t>Gatos e outros felídeos </a:t>
            </a:r>
          </a:p>
          <a:p>
            <a:r>
              <a:rPr lang="pt-BR" sz="2800" dirty="0"/>
              <a:t>                               • </a:t>
            </a:r>
            <a:r>
              <a:rPr lang="pt-BR" sz="3200" dirty="0"/>
              <a:t>INTERMEDIÁRIO</a:t>
            </a:r>
            <a:r>
              <a:rPr lang="pt-BR" sz="2800" dirty="0"/>
              <a:t>: </a:t>
            </a:r>
            <a:r>
              <a:rPr lang="pt-BR" sz="3000" dirty="0"/>
              <a:t>Aves, seres humanos e outros mamífero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6D4ABF-CD20-382B-D792-7AE2F2286061}"/>
              </a:ext>
            </a:extLst>
          </p:cNvPr>
          <p:cNvSpPr txBox="1"/>
          <p:nvPr/>
        </p:nvSpPr>
        <p:spPr>
          <a:xfrm>
            <a:off x="261937" y="39458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MODO DE TRANSMISSÃO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883BB4-DB35-9917-E495-56120D451A9D}"/>
              </a:ext>
            </a:extLst>
          </p:cNvPr>
          <p:cNvSpPr txBox="1"/>
          <p:nvPr/>
        </p:nvSpPr>
        <p:spPr>
          <a:xfrm>
            <a:off x="400050" y="4530607"/>
            <a:ext cx="116871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pt-BR" sz="2800" dirty="0"/>
              <a:t>Pela ingestão de alimentos/água ou aspiração pela manipulação de terra contaminados com oocisto; </a:t>
            </a:r>
          </a:p>
          <a:p>
            <a:pPr marL="457200" indent="-457200">
              <a:buAutoNum type="alphaUcParenR" startAt="2"/>
            </a:pPr>
            <a:r>
              <a:rPr lang="pt-BR" sz="2800" dirty="0"/>
              <a:t>Pela ingestão de carne crua e mal cozida infectada com cistos; </a:t>
            </a:r>
          </a:p>
          <a:p>
            <a:r>
              <a:rPr lang="pt-BR" sz="3000" dirty="0"/>
              <a:t>C) </a:t>
            </a:r>
            <a:r>
              <a:rPr lang="pt-BR" sz="3000" u="sng" dirty="0"/>
              <a:t>Pela transmissão transplacentária de taquizoítos, da gestante para feto.</a:t>
            </a:r>
          </a:p>
        </p:txBody>
      </p:sp>
    </p:spTree>
    <p:extLst>
      <p:ext uri="{BB962C8B-B14F-4D97-AF65-F5344CB8AC3E}">
        <p14:creationId xmlns:p14="http://schemas.microsoft.com/office/powerpoint/2010/main" val="23724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35F9FA-F4AE-935B-DC4B-D870E9DBCB90}"/>
              </a:ext>
            </a:extLst>
          </p:cNvPr>
          <p:cNvSpPr txBox="1"/>
          <p:nvPr/>
        </p:nvSpPr>
        <p:spPr>
          <a:xfrm>
            <a:off x="178904" y="159026"/>
            <a:ext cx="657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Com bases em estudos sorológicos: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9233B8-6F1B-1CFD-546E-231C45B4DF90}"/>
              </a:ext>
            </a:extLst>
          </p:cNvPr>
          <p:cNvSpPr txBox="1"/>
          <p:nvPr/>
        </p:nvSpPr>
        <p:spPr>
          <a:xfrm>
            <a:off x="1203187" y="3804940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Pacientes imunocomprometidos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D0B1E3-5285-41EB-6C4E-3BD61354CBCB}"/>
              </a:ext>
            </a:extLst>
          </p:cNvPr>
          <p:cNvSpPr txBox="1"/>
          <p:nvPr/>
        </p:nvSpPr>
        <p:spPr>
          <a:xfrm>
            <a:off x="8201438" y="3804940"/>
            <a:ext cx="2154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Gestantes</a:t>
            </a:r>
            <a:r>
              <a:rPr lang="pt-BR" sz="1800" dirty="0"/>
              <a:t> 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C3E12A-B023-8EB4-061D-9BE00EFB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41" y="4328160"/>
            <a:ext cx="2844455" cy="2443231"/>
          </a:xfrm>
          <a:prstGeom prst="rect">
            <a:avLst/>
          </a:prstGeom>
        </p:spPr>
      </p:pic>
      <p:graphicFrame>
        <p:nvGraphicFramePr>
          <p:cNvPr id="10" name="CaixaDeTexto 2">
            <a:extLst>
              <a:ext uri="{FF2B5EF4-FFF2-40B4-BE49-F238E27FC236}">
                <a16:creationId xmlns:a16="http://schemas.microsoft.com/office/drawing/2014/main" id="{9DDE24A2-F09E-3395-9527-671BEE80C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799139"/>
              </p:ext>
            </p:extLst>
          </p:nvPr>
        </p:nvGraphicFramePr>
        <p:xfrm>
          <a:off x="708991" y="1454426"/>
          <a:ext cx="1025387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campinagrandepb.com.br/wp-content/uploads/2013/11/aids.jpg">
            <a:extLst>
              <a:ext uri="{FF2B5EF4-FFF2-40B4-BE49-F238E27FC236}">
                <a16:creationId xmlns:a16="http://schemas.microsoft.com/office/drawing/2014/main" id="{BBA111E5-8608-2327-C5EB-4FF081BC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556" y="4483125"/>
            <a:ext cx="2844400" cy="21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43FD9A-C292-F343-6481-3DC3CCC3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643467"/>
            <a:ext cx="9977119" cy="5835709"/>
          </a:xfrm>
          <a:prstGeom prst="rect">
            <a:avLst/>
          </a:prstGeom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CF1B1FF-393C-6C6B-F079-C391F25B126A}"/>
              </a:ext>
            </a:extLst>
          </p:cNvPr>
          <p:cNvSpPr/>
          <p:nvPr/>
        </p:nvSpPr>
        <p:spPr>
          <a:xfrm>
            <a:off x="10139253" y="643467"/>
            <a:ext cx="823386" cy="69088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2C8D931-D3DE-611A-A325-A1EC1CE65BFA}"/>
              </a:ext>
            </a:extLst>
          </p:cNvPr>
          <p:cNvSpPr/>
          <p:nvPr/>
        </p:nvSpPr>
        <p:spPr>
          <a:xfrm>
            <a:off x="757980" y="3647661"/>
            <a:ext cx="10344029" cy="2697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3647661"/>
            <a:ext cx="9977119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F92A3E-5D7B-2E83-B614-1BB9A0643145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326965-0961-185D-80E8-496FAB243756}"/>
              </a:ext>
            </a:extLst>
          </p:cNvPr>
          <p:cNvSpPr txBox="1"/>
          <p:nvPr/>
        </p:nvSpPr>
        <p:spPr>
          <a:xfrm>
            <a:off x="333996" y="2468294"/>
            <a:ext cx="117608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Toxoplasmose Linfoglandular Aguda: </a:t>
            </a:r>
          </a:p>
          <a:p>
            <a:pPr algn="just"/>
            <a:r>
              <a:rPr lang="pt-BR" sz="3200" dirty="0"/>
              <a:t>   </a:t>
            </a:r>
            <a:r>
              <a:rPr lang="pt-BR" sz="2800" dirty="0"/>
              <a:t>Linfadenopatia podendo ser acompanhado por febre</a:t>
            </a:r>
            <a:r>
              <a:rPr lang="pt-BR" sz="2400" dirty="0"/>
              <a:t>,</a:t>
            </a:r>
          </a:p>
          <a:p>
            <a:pPr algn="just"/>
            <a:r>
              <a:rPr lang="pt-BR" sz="2400" dirty="0"/>
              <a:t>    </a:t>
            </a:r>
            <a:r>
              <a:rPr lang="pt-BR" sz="2800" dirty="0"/>
              <a:t>Hepatomegalia, adinamia ...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BEC433-59AC-D76D-BBE1-832014F41F70}"/>
              </a:ext>
            </a:extLst>
          </p:cNvPr>
          <p:cNvSpPr txBox="1"/>
          <p:nvPr/>
        </p:nvSpPr>
        <p:spPr>
          <a:xfrm>
            <a:off x="498614" y="734062"/>
            <a:ext cx="11194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A toxoplasmose adquirida é uma infecção muito comum, mas de manifestação clínica rara. </a:t>
            </a:r>
          </a:p>
          <a:p>
            <a:pPr algn="just"/>
            <a:r>
              <a:rPr lang="pt-BR" sz="3200" dirty="0"/>
              <a:t>Manifestação mais frequentes da fase aguda são:</a:t>
            </a:r>
          </a:p>
        </p:txBody>
      </p:sp>
      <p:pic>
        <p:nvPicPr>
          <p:cNvPr id="2050" name="Picture 2" descr="Text - Linfadenopatí​a ​">
            <a:extLst>
              <a:ext uri="{FF2B5EF4-FFF2-40B4-BE49-F238E27FC236}">
                <a16:creationId xmlns:a16="http://schemas.microsoft.com/office/drawing/2014/main" id="{AEC8C253-39BE-0371-A0C0-A418260F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290255"/>
            <a:ext cx="3398561" cy="43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4C841B4-2CE7-78D0-32D3-8B4A6FA71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14" y="4243988"/>
            <a:ext cx="3289028" cy="249056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88012F0-CCB8-0BCB-55E6-04D3FE41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031" y="4243988"/>
            <a:ext cx="3398560" cy="24905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BCC305C-E8F1-333A-B4E2-3D477B4CD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689" y="4243988"/>
            <a:ext cx="1463848" cy="24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6418</TotalTime>
  <Words>1150</Words>
  <Application>Microsoft Office PowerPoint</Application>
  <PresentationFormat>Widescreen</PresentationFormat>
  <Paragraphs>205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Century</vt:lpstr>
      <vt:lpstr>Franklin Gothic Book</vt:lpstr>
      <vt:lpstr>Garamond</vt:lpstr>
      <vt:lpstr>Proxima Nova Rg</vt:lpstr>
      <vt:lpstr>Raleway</vt:lpstr>
      <vt:lpstr>Wingdings</vt:lpstr>
      <vt:lpstr>Metropolitano</vt:lpstr>
      <vt:lpstr>Orgânico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Constant</dc:creator>
  <cp:lastModifiedBy>André Constant</cp:lastModifiedBy>
  <cp:revision>302</cp:revision>
  <dcterms:created xsi:type="dcterms:W3CDTF">2018-07-23T00:06:32Z</dcterms:created>
  <dcterms:modified xsi:type="dcterms:W3CDTF">2025-04-09T02:28:23Z</dcterms:modified>
</cp:coreProperties>
</file>