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384" r:id="rId2"/>
    <p:sldId id="256" r:id="rId3"/>
    <p:sldId id="291" r:id="rId4"/>
    <p:sldId id="292" r:id="rId5"/>
    <p:sldId id="433" r:id="rId6"/>
    <p:sldId id="293" r:id="rId7"/>
    <p:sldId id="428" r:id="rId8"/>
    <p:sldId id="435" r:id="rId9"/>
    <p:sldId id="436" r:id="rId10"/>
    <p:sldId id="438" r:id="rId11"/>
    <p:sldId id="439" r:id="rId12"/>
    <p:sldId id="440" r:id="rId13"/>
    <p:sldId id="441" r:id="rId14"/>
    <p:sldId id="442" r:id="rId15"/>
    <p:sldId id="298" r:id="rId16"/>
    <p:sldId id="444" r:id="rId17"/>
    <p:sldId id="445" r:id="rId18"/>
    <p:sldId id="446" r:id="rId19"/>
    <p:sldId id="447" r:id="rId20"/>
    <p:sldId id="450" r:id="rId21"/>
    <p:sldId id="434" r:id="rId22"/>
    <p:sldId id="451" r:id="rId23"/>
    <p:sldId id="448" r:id="rId24"/>
    <p:sldId id="449" r:id="rId25"/>
    <p:sldId id="305" r:id="rId26"/>
    <p:sldId id="269" r:id="rId27"/>
    <p:sldId id="317" r:id="rId28"/>
    <p:sldId id="271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FA8FB-F3D6-449C-98F2-33550B45103C}" type="datetimeFigureOut">
              <a:rPr lang="pt-BR" smtClean="0"/>
              <a:pPr/>
              <a:t>12/07/2024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99957B65-684E-4DC6-A9B1-5EA67F97D7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1712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FA8FB-F3D6-449C-98F2-33550B45103C}" type="datetimeFigureOut">
              <a:rPr lang="pt-BR" smtClean="0"/>
              <a:pPr/>
              <a:t>12/07/2024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99957B65-684E-4DC6-A9B1-5EA67F97D7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9615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FA8FB-F3D6-449C-98F2-33550B45103C}" type="datetimeFigureOut">
              <a:rPr lang="pt-BR" smtClean="0"/>
              <a:pPr/>
              <a:t>12/07/2024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99957B65-684E-4DC6-A9B1-5EA67F97D7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212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FA8FB-F3D6-449C-98F2-33550B45103C}" type="datetimeFigureOut">
              <a:rPr lang="pt-BR" smtClean="0"/>
              <a:pPr/>
              <a:t>12/07/2024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9957B65-684E-4DC6-A9B1-5EA67F97D76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1734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FA8FB-F3D6-449C-98F2-33550B45103C}" type="datetimeFigureOut">
              <a:rPr lang="pt-BR" smtClean="0"/>
              <a:pPr/>
              <a:t>12/07/2024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9957B65-684E-4DC6-A9B1-5EA67F97D7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7414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FA8FB-F3D6-449C-98F2-33550B45103C}" type="datetimeFigureOut">
              <a:rPr lang="pt-BR" smtClean="0"/>
              <a:pPr/>
              <a:t>12/07/2024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7B65-684E-4DC6-A9B1-5EA67F97D7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7379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FA8FB-F3D6-449C-98F2-33550B45103C}" type="datetimeFigureOut">
              <a:rPr lang="pt-BR" smtClean="0"/>
              <a:pPr/>
              <a:t>12/07/2024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7B65-684E-4DC6-A9B1-5EA67F97D7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793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FA8FB-F3D6-449C-98F2-33550B45103C}" type="datetimeFigureOut">
              <a:rPr lang="pt-BR" smtClean="0"/>
              <a:pPr/>
              <a:t>12/07/2024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7B65-684E-4DC6-A9B1-5EA67F97D7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2848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A60FA8FB-F3D6-449C-98F2-33550B45103C}" type="datetimeFigureOut">
              <a:rPr lang="pt-BR" smtClean="0"/>
              <a:pPr/>
              <a:t>12/07/2024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99957B65-684E-4DC6-A9B1-5EA67F97D7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80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FA8FB-F3D6-449C-98F2-33550B45103C}" type="datetimeFigureOut">
              <a:rPr lang="pt-BR" smtClean="0"/>
              <a:pPr/>
              <a:t>12/07/2024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7B65-684E-4DC6-A9B1-5EA67F97D7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9306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FA8FB-F3D6-449C-98F2-33550B45103C}" type="datetimeFigureOut">
              <a:rPr lang="pt-BR" smtClean="0"/>
              <a:pPr/>
              <a:t>12/07/2024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99957B65-684E-4DC6-A9B1-5EA67F97D7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6653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FA8FB-F3D6-449C-98F2-33550B45103C}" type="datetimeFigureOut">
              <a:rPr lang="pt-BR" smtClean="0"/>
              <a:pPr/>
              <a:t>12/07/2024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7B65-684E-4DC6-A9B1-5EA67F97D7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516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FA8FB-F3D6-449C-98F2-33550B45103C}" type="datetimeFigureOut">
              <a:rPr lang="pt-BR" smtClean="0"/>
              <a:pPr/>
              <a:t>12/07/2024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7B65-684E-4DC6-A9B1-5EA67F97D7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3748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FA8FB-F3D6-449C-98F2-33550B45103C}" type="datetimeFigureOut">
              <a:rPr lang="pt-BR" smtClean="0"/>
              <a:pPr/>
              <a:t>12/07/2024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7B65-684E-4DC6-A9B1-5EA67F97D7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7065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FA8FB-F3D6-449C-98F2-33550B45103C}" type="datetimeFigureOut">
              <a:rPr lang="pt-BR" smtClean="0"/>
              <a:pPr/>
              <a:t>12/07/2024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7B65-684E-4DC6-A9B1-5EA67F97D7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6128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FA8FB-F3D6-449C-98F2-33550B45103C}" type="datetimeFigureOut">
              <a:rPr lang="pt-BR" smtClean="0"/>
              <a:pPr/>
              <a:t>12/07/2024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7B65-684E-4DC6-A9B1-5EA67F97D7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1098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FA8FB-F3D6-449C-98F2-33550B45103C}" type="datetimeFigureOut">
              <a:rPr lang="pt-BR" smtClean="0"/>
              <a:pPr/>
              <a:t>12/07/2024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7B65-684E-4DC6-A9B1-5EA67F97D7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3227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FA8FB-F3D6-449C-98F2-33550B45103C}" type="datetimeFigureOut">
              <a:rPr lang="pt-BR" smtClean="0"/>
              <a:pPr/>
              <a:t>12/07/2024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57B65-684E-4DC6-A9B1-5EA67F97D7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16733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3DD2C9CE-DEFE-4515-9D4B-B4797AD53B4E}"/>
              </a:ext>
            </a:extLst>
          </p:cNvPr>
          <p:cNvSpPr txBox="1">
            <a:spLocks/>
          </p:cNvSpPr>
          <p:nvPr/>
        </p:nvSpPr>
        <p:spPr>
          <a:xfrm>
            <a:off x="476748" y="502313"/>
            <a:ext cx="10233653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000" dirty="0">
                <a:solidFill>
                  <a:schemeClr val="tx1"/>
                </a:solidFill>
              </a:rPr>
              <a:t>Programa de educação continuada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0910FEA7-81CF-44C0-8B25-FEF1288935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57" b="25249"/>
          <a:stretch/>
        </p:blipFill>
        <p:spPr>
          <a:xfrm>
            <a:off x="3566690" y="3092550"/>
            <a:ext cx="5058620" cy="1827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025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A1A7587B-4DA6-4FE2-9DC5-A1E1015C6F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8662672"/>
              </p:ext>
            </p:extLst>
          </p:nvPr>
        </p:nvGraphicFramePr>
        <p:xfrm>
          <a:off x="1414094" y="2331720"/>
          <a:ext cx="9363812" cy="762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42954">
                  <a:extLst>
                    <a:ext uri="{9D8B030D-6E8A-4147-A177-3AD203B41FA5}">
                      <a16:colId xmlns:a16="http://schemas.microsoft.com/office/drawing/2014/main" val="2194885720"/>
                    </a:ext>
                  </a:extLst>
                </a:gridCol>
                <a:gridCol w="4534730">
                  <a:extLst>
                    <a:ext uri="{9D8B030D-6E8A-4147-A177-3AD203B41FA5}">
                      <a16:colId xmlns:a16="http://schemas.microsoft.com/office/drawing/2014/main" val="3713345136"/>
                    </a:ext>
                  </a:extLst>
                </a:gridCol>
                <a:gridCol w="2586128">
                  <a:extLst>
                    <a:ext uri="{9D8B030D-6E8A-4147-A177-3AD203B41FA5}">
                      <a16:colId xmlns:a16="http://schemas.microsoft.com/office/drawing/2014/main" val="1115916209"/>
                    </a:ext>
                  </a:extLst>
                </a:gridCol>
              </a:tblGrid>
              <a:tr h="259626">
                <a:tc gridSpan="2">
                  <a:txBody>
                    <a:bodyPr/>
                    <a:lstStyle/>
                    <a:p>
                      <a:r>
                        <a:rPr lang="pt-BR" sz="1800" dirty="0"/>
                        <a:t>Macrolídeos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800" b="1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62997"/>
                  </a:ext>
                </a:extLst>
              </a:tr>
              <a:tr h="2616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Eritromicina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Estearato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Seguro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841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5861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A1A7587B-4DA6-4FE2-9DC5-A1E1015C6F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4748275"/>
              </p:ext>
            </p:extLst>
          </p:nvPr>
        </p:nvGraphicFramePr>
        <p:xfrm>
          <a:off x="1414094" y="2331720"/>
          <a:ext cx="9363812" cy="1402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42954">
                  <a:extLst>
                    <a:ext uri="{9D8B030D-6E8A-4147-A177-3AD203B41FA5}">
                      <a16:colId xmlns:a16="http://schemas.microsoft.com/office/drawing/2014/main" val="2194885720"/>
                    </a:ext>
                  </a:extLst>
                </a:gridCol>
                <a:gridCol w="4534730">
                  <a:extLst>
                    <a:ext uri="{9D8B030D-6E8A-4147-A177-3AD203B41FA5}">
                      <a16:colId xmlns:a16="http://schemas.microsoft.com/office/drawing/2014/main" val="3713345136"/>
                    </a:ext>
                  </a:extLst>
                </a:gridCol>
                <a:gridCol w="2586128">
                  <a:extLst>
                    <a:ext uri="{9D8B030D-6E8A-4147-A177-3AD203B41FA5}">
                      <a16:colId xmlns:a16="http://schemas.microsoft.com/office/drawing/2014/main" val="1115916209"/>
                    </a:ext>
                  </a:extLst>
                </a:gridCol>
              </a:tblGrid>
              <a:tr h="259626">
                <a:tc gridSpan="2">
                  <a:txBody>
                    <a:bodyPr/>
                    <a:lstStyle/>
                    <a:p>
                      <a:r>
                        <a:rPr lang="pt-BR" sz="1800" dirty="0"/>
                        <a:t>Macrolídeos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800" b="1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62997"/>
                  </a:ext>
                </a:extLst>
              </a:tr>
              <a:tr h="26161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Eritromicina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Estearato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Seguro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841593"/>
                  </a:ext>
                </a:extLst>
              </a:tr>
              <a:tr h="58267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Estolato</a:t>
                      </a:r>
                      <a:endParaRPr lang="pt-BR" sz="2000" b="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Contra-indicado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– icterícia </a:t>
                      </a:r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colestática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188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041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A1A7587B-4DA6-4FE2-9DC5-A1E1015C6F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5088469"/>
              </p:ext>
            </p:extLst>
          </p:nvPr>
        </p:nvGraphicFramePr>
        <p:xfrm>
          <a:off x="1414094" y="2331720"/>
          <a:ext cx="9363812" cy="17983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42954">
                  <a:extLst>
                    <a:ext uri="{9D8B030D-6E8A-4147-A177-3AD203B41FA5}">
                      <a16:colId xmlns:a16="http://schemas.microsoft.com/office/drawing/2014/main" val="2194885720"/>
                    </a:ext>
                  </a:extLst>
                </a:gridCol>
                <a:gridCol w="4534730">
                  <a:extLst>
                    <a:ext uri="{9D8B030D-6E8A-4147-A177-3AD203B41FA5}">
                      <a16:colId xmlns:a16="http://schemas.microsoft.com/office/drawing/2014/main" val="3713345136"/>
                    </a:ext>
                  </a:extLst>
                </a:gridCol>
                <a:gridCol w="2586128">
                  <a:extLst>
                    <a:ext uri="{9D8B030D-6E8A-4147-A177-3AD203B41FA5}">
                      <a16:colId xmlns:a16="http://schemas.microsoft.com/office/drawing/2014/main" val="1115916209"/>
                    </a:ext>
                  </a:extLst>
                </a:gridCol>
              </a:tblGrid>
              <a:tr h="259626">
                <a:tc gridSpan="2">
                  <a:txBody>
                    <a:bodyPr/>
                    <a:lstStyle/>
                    <a:p>
                      <a:r>
                        <a:rPr lang="pt-BR" sz="1800" dirty="0"/>
                        <a:t>Macrolídeos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800" b="1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62997"/>
                  </a:ext>
                </a:extLst>
              </a:tr>
              <a:tr h="26161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Eritromicina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Estearato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Seguro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841593"/>
                  </a:ext>
                </a:extLst>
              </a:tr>
              <a:tr h="58267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Estolato</a:t>
                      </a:r>
                      <a:endParaRPr lang="pt-BR" sz="2000" b="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Contra-indicado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– icterícia </a:t>
                      </a:r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colestática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188423"/>
                  </a:ext>
                </a:extLst>
              </a:tr>
              <a:tr h="26161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Azitromicina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Segura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257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0976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A1A7587B-4DA6-4FE2-9DC5-A1E1015C6F87}"/>
              </a:ext>
            </a:extLst>
          </p:cNvPr>
          <p:cNvGraphicFramePr>
            <a:graphicFrameLocks/>
          </p:cNvGraphicFramePr>
          <p:nvPr/>
        </p:nvGraphicFramePr>
        <p:xfrm>
          <a:off x="1414094" y="2331720"/>
          <a:ext cx="9363812" cy="21945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42954">
                  <a:extLst>
                    <a:ext uri="{9D8B030D-6E8A-4147-A177-3AD203B41FA5}">
                      <a16:colId xmlns:a16="http://schemas.microsoft.com/office/drawing/2014/main" val="2194885720"/>
                    </a:ext>
                  </a:extLst>
                </a:gridCol>
                <a:gridCol w="4534730">
                  <a:extLst>
                    <a:ext uri="{9D8B030D-6E8A-4147-A177-3AD203B41FA5}">
                      <a16:colId xmlns:a16="http://schemas.microsoft.com/office/drawing/2014/main" val="3713345136"/>
                    </a:ext>
                  </a:extLst>
                </a:gridCol>
                <a:gridCol w="2586128">
                  <a:extLst>
                    <a:ext uri="{9D8B030D-6E8A-4147-A177-3AD203B41FA5}">
                      <a16:colId xmlns:a16="http://schemas.microsoft.com/office/drawing/2014/main" val="1115916209"/>
                    </a:ext>
                  </a:extLst>
                </a:gridCol>
              </a:tblGrid>
              <a:tr h="259626">
                <a:tc gridSpan="2">
                  <a:txBody>
                    <a:bodyPr/>
                    <a:lstStyle/>
                    <a:p>
                      <a:r>
                        <a:rPr lang="pt-BR" sz="1800" dirty="0"/>
                        <a:t>Macrolídeos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800" b="1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62997"/>
                  </a:ext>
                </a:extLst>
              </a:tr>
              <a:tr h="26161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Eritromicina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Estearato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Seguro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841593"/>
                  </a:ext>
                </a:extLst>
              </a:tr>
              <a:tr h="58267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Estolato</a:t>
                      </a:r>
                      <a:endParaRPr lang="pt-BR" sz="2000" b="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Contra-indicado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– icterícia </a:t>
                      </a:r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colestática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188423"/>
                  </a:ext>
                </a:extLst>
              </a:tr>
              <a:tr h="26161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Azitromicina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Segura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257233"/>
                  </a:ext>
                </a:extLst>
              </a:tr>
              <a:tr h="26161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Claritromicina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Cautela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795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9387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7EA4C44C-2F1D-4D72-9A0B-B789F76EF633}"/>
              </a:ext>
            </a:extLst>
          </p:cNvPr>
          <p:cNvSpPr txBox="1">
            <a:spLocks/>
          </p:cNvSpPr>
          <p:nvPr/>
        </p:nvSpPr>
        <p:spPr>
          <a:xfrm>
            <a:off x="5937096" y="4467226"/>
            <a:ext cx="3970784" cy="2274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>
                <a:srgbClr val="2DA2BF"/>
              </a:buClr>
              <a:buNone/>
            </a:pPr>
            <a:endParaRPr lang="pt-B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48797EE9-CB11-410D-811A-B49EAD5565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1962003"/>
              </p:ext>
            </p:extLst>
          </p:nvPr>
        </p:nvGraphicFramePr>
        <p:xfrm>
          <a:off x="2007487" y="332659"/>
          <a:ext cx="7859217" cy="107967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50904">
                  <a:extLst>
                    <a:ext uri="{9D8B030D-6E8A-4147-A177-3AD203B41FA5}">
                      <a16:colId xmlns:a16="http://schemas.microsoft.com/office/drawing/2014/main" val="2194885720"/>
                    </a:ext>
                  </a:extLst>
                </a:gridCol>
                <a:gridCol w="2808313">
                  <a:extLst>
                    <a:ext uri="{9D8B030D-6E8A-4147-A177-3AD203B41FA5}">
                      <a16:colId xmlns:a16="http://schemas.microsoft.com/office/drawing/2014/main" val="1115916209"/>
                    </a:ext>
                  </a:extLst>
                </a:gridCol>
              </a:tblGrid>
              <a:tr h="43959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62997"/>
                  </a:ext>
                </a:extLst>
              </a:tr>
              <a:tr h="4419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</a:rPr>
                        <a:t>Aminoglicosídeos</a:t>
                      </a:r>
                      <a:endParaRPr lang="pt-BR" sz="20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Cautela – VIII par craniano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257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7974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7EA4C44C-2F1D-4D72-9A0B-B789F76EF633}"/>
              </a:ext>
            </a:extLst>
          </p:cNvPr>
          <p:cNvSpPr txBox="1">
            <a:spLocks/>
          </p:cNvSpPr>
          <p:nvPr/>
        </p:nvSpPr>
        <p:spPr>
          <a:xfrm>
            <a:off x="5937096" y="4467226"/>
            <a:ext cx="3970784" cy="2274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>
                <a:srgbClr val="2DA2BF"/>
              </a:buClr>
              <a:buNone/>
            </a:pPr>
            <a:endParaRPr lang="pt-B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48797EE9-CB11-410D-811A-B49EAD5565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9401129"/>
              </p:ext>
            </p:extLst>
          </p:nvPr>
        </p:nvGraphicFramePr>
        <p:xfrm>
          <a:off x="2007487" y="332659"/>
          <a:ext cx="7859217" cy="171975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50904">
                  <a:extLst>
                    <a:ext uri="{9D8B030D-6E8A-4147-A177-3AD203B41FA5}">
                      <a16:colId xmlns:a16="http://schemas.microsoft.com/office/drawing/2014/main" val="2194885720"/>
                    </a:ext>
                  </a:extLst>
                </a:gridCol>
                <a:gridCol w="2808313">
                  <a:extLst>
                    <a:ext uri="{9D8B030D-6E8A-4147-A177-3AD203B41FA5}">
                      <a16:colId xmlns:a16="http://schemas.microsoft.com/office/drawing/2014/main" val="1115916209"/>
                    </a:ext>
                  </a:extLst>
                </a:gridCol>
              </a:tblGrid>
              <a:tr h="43959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62997"/>
                  </a:ext>
                </a:extLst>
              </a:tr>
              <a:tr h="4419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</a:rPr>
                        <a:t>Aminoglicosídeos</a:t>
                      </a:r>
                      <a:endParaRPr lang="pt-BR" sz="20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Cautela – VIII par craniano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257233"/>
                  </a:ext>
                </a:extLst>
              </a:tr>
              <a:tr h="4419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</a:rPr>
                        <a:t>Tetraciclinas (</a:t>
                      </a:r>
                      <a:r>
                        <a:rPr lang="pt-BR" sz="2000" dirty="0" err="1">
                          <a:latin typeface="+mn-lt"/>
                        </a:rPr>
                        <a:t>tigeciclina</a:t>
                      </a:r>
                      <a:r>
                        <a:rPr lang="pt-BR" sz="2000" dirty="0">
                          <a:latin typeface="+mn-lt"/>
                        </a:rPr>
                        <a:t>)</a:t>
                      </a:r>
                      <a:endParaRPr lang="pt-BR" sz="20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Contra-indicadas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- </a:t>
                      </a:r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teratogênese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7952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7EA4C44C-2F1D-4D72-9A0B-B789F76EF633}"/>
              </a:ext>
            </a:extLst>
          </p:cNvPr>
          <p:cNvSpPr txBox="1">
            <a:spLocks/>
          </p:cNvSpPr>
          <p:nvPr/>
        </p:nvSpPr>
        <p:spPr>
          <a:xfrm>
            <a:off x="5937096" y="4467226"/>
            <a:ext cx="3970784" cy="2274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>
                <a:srgbClr val="2DA2BF"/>
              </a:buClr>
              <a:buNone/>
            </a:pPr>
            <a:endParaRPr lang="pt-B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48797EE9-CB11-410D-811A-B49EAD5565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9124709"/>
              </p:ext>
            </p:extLst>
          </p:nvPr>
        </p:nvGraphicFramePr>
        <p:xfrm>
          <a:off x="2007487" y="332659"/>
          <a:ext cx="7859217" cy="263415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50904">
                  <a:extLst>
                    <a:ext uri="{9D8B030D-6E8A-4147-A177-3AD203B41FA5}">
                      <a16:colId xmlns:a16="http://schemas.microsoft.com/office/drawing/2014/main" val="2194885720"/>
                    </a:ext>
                  </a:extLst>
                </a:gridCol>
                <a:gridCol w="2808313">
                  <a:extLst>
                    <a:ext uri="{9D8B030D-6E8A-4147-A177-3AD203B41FA5}">
                      <a16:colId xmlns:a16="http://schemas.microsoft.com/office/drawing/2014/main" val="1115916209"/>
                    </a:ext>
                  </a:extLst>
                </a:gridCol>
              </a:tblGrid>
              <a:tr h="43959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62997"/>
                  </a:ext>
                </a:extLst>
              </a:tr>
              <a:tr h="4419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</a:rPr>
                        <a:t>Aminoglicosídeos</a:t>
                      </a:r>
                      <a:endParaRPr lang="pt-BR" sz="20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Cautela – VIII par craniano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257233"/>
                  </a:ext>
                </a:extLst>
              </a:tr>
              <a:tr h="4419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</a:rPr>
                        <a:t>Tetraciclinas (</a:t>
                      </a:r>
                      <a:r>
                        <a:rPr lang="pt-BR" sz="2000" dirty="0" err="1">
                          <a:latin typeface="+mn-lt"/>
                        </a:rPr>
                        <a:t>tigeciclina</a:t>
                      </a:r>
                      <a:r>
                        <a:rPr lang="pt-BR" sz="2000" dirty="0">
                          <a:latin typeface="+mn-lt"/>
                        </a:rPr>
                        <a:t>)</a:t>
                      </a:r>
                      <a:endParaRPr lang="pt-BR" sz="20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Contra-indicadas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- </a:t>
                      </a:r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teratogênese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795232"/>
                  </a:ext>
                </a:extLst>
              </a:tr>
              <a:tr h="4419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  <a:cs typeface="Arial" pitchFamily="34" charset="0"/>
                        </a:rPr>
                        <a:t>Cloranfenicol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Contra-indicado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 – competição com bilirrubina indireta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313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5857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7EA4C44C-2F1D-4D72-9A0B-B789F76EF633}"/>
              </a:ext>
            </a:extLst>
          </p:cNvPr>
          <p:cNvSpPr txBox="1">
            <a:spLocks/>
          </p:cNvSpPr>
          <p:nvPr/>
        </p:nvSpPr>
        <p:spPr>
          <a:xfrm>
            <a:off x="5937096" y="4467226"/>
            <a:ext cx="3970784" cy="2274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>
                <a:srgbClr val="2DA2BF"/>
              </a:buClr>
              <a:buNone/>
            </a:pPr>
            <a:endParaRPr lang="pt-B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48797EE9-CB11-410D-811A-B49EAD5565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9944438"/>
              </p:ext>
            </p:extLst>
          </p:nvPr>
        </p:nvGraphicFramePr>
        <p:xfrm>
          <a:off x="2007487" y="332659"/>
          <a:ext cx="7859217" cy="424893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26568">
                  <a:extLst>
                    <a:ext uri="{9D8B030D-6E8A-4147-A177-3AD203B41FA5}">
                      <a16:colId xmlns:a16="http://schemas.microsoft.com/office/drawing/2014/main" val="219488572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8811480"/>
                    </a:ext>
                  </a:extLst>
                </a:gridCol>
                <a:gridCol w="2808313">
                  <a:extLst>
                    <a:ext uri="{9D8B030D-6E8A-4147-A177-3AD203B41FA5}">
                      <a16:colId xmlns:a16="http://schemas.microsoft.com/office/drawing/2014/main" val="1115916209"/>
                    </a:ext>
                  </a:extLst>
                </a:gridCol>
              </a:tblGrid>
              <a:tr h="439598">
                <a:tc gridSpan="2">
                  <a:txBody>
                    <a:bodyPr/>
                    <a:lstStyle/>
                    <a:p>
                      <a:endParaRPr lang="pt-B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62997"/>
                  </a:ext>
                </a:extLst>
              </a:tr>
              <a:tr h="4419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</a:rPr>
                        <a:t>Aminoglicosídeos</a:t>
                      </a:r>
                      <a:endParaRPr lang="pt-BR" sz="20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Cautela – VIII par craniano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257233"/>
                  </a:ext>
                </a:extLst>
              </a:tr>
              <a:tr h="4419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</a:rPr>
                        <a:t>Tetraciclinas (</a:t>
                      </a:r>
                      <a:r>
                        <a:rPr lang="pt-BR" sz="2000" dirty="0" err="1">
                          <a:latin typeface="+mn-lt"/>
                        </a:rPr>
                        <a:t>tigeciclina</a:t>
                      </a:r>
                      <a:r>
                        <a:rPr lang="pt-BR" sz="2000" dirty="0">
                          <a:latin typeface="+mn-lt"/>
                        </a:rPr>
                        <a:t>)</a:t>
                      </a:r>
                      <a:endParaRPr lang="pt-BR" sz="20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Contra-indicadas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- </a:t>
                      </a:r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teratogênese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795232"/>
                  </a:ext>
                </a:extLst>
              </a:tr>
              <a:tr h="4419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  <a:cs typeface="Arial" pitchFamily="34" charset="0"/>
                        </a:rPr>
                        <a:t>Cloranfenicol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Contra-indicado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 – competição com bilirrubina indireta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313107"/>
                  </a:ext>
                </a:extLst>
              </a:tr>
              <a:tr h="4419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  <a:cs typeface="Arial" pitchFamily="34" charset="0"/>
                        </a:rPr>
                        <a:t>Quinolonas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Contra-indicadas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 – articulações e tendões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603814"/>
                  </a:ext>
                </a:extLst>
              </a:tr>
              <a:tr h="9746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dirty="0">
                          <a:latin typeface="+mn-lt"/>
                          <a:cs typeface="Arial" pitchFamily="34" charset="0"/>
                        </a:rPr>
                        <a:t>Sulfametoxazol-Trimetoprim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  <a:cs typeface="Arial" pitchFamily="34" charset="0"/>
                        </a:rPr>
                        <a:t>1º trimestre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Contra-indicado</a:t>
                      </a:r>
                    </a:p>
                    <a:p>
                      <a:pPr algn="l"/>
                      <a:r>
                        <a:rPr lang="pt-BR" sz="18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(Trimetoprim: síntese dos folatos – tubo neural)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099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7931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7EA4C44C-2F1D-4D72-9A0B-B789F76EF633}"/>
              </a:ext>
            </a:extLst>
          </p:cNvPr>
          <p:cNvSpPr txBox="1">
            <a:spLocks/>
          </p:cNvSpPr>
          <p:nvPr/>
        </p:nvSpPr>
        <p:spPr>
          <a:xfrm>
            <a:off x="5937096" y="4467226"/>
            <a:ext cx="3970784" cy="2274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>
                <a:srgbClr val="2DA2BF"/>
              </a:buClr>
              <a:buNone/>
            </a:pPr>
            <a:endParaRPr lang="pt-B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48797EE9-CB11-410D-811A-B49EAD5565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3020687"/>
              </p:ext>
            </p:extLst>
          </p:nvPr>
        </p:nvGraphicFramePr>
        <p:xfrm>
          <a:off x="2007487" y="332659"/>
          <a:ext cx="7859217" cy="522362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26568">
                  <a:extLst>
                    <a:ext uri="{9D8B030D-6E8A-4147-A177-3AD203B41FA5}">
                      <a16:colId xmlns:a16="http://schemas.microsoft.com/office/drawing/2014/main" val="219488572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8811480"/>
                    </a:ext>
                  </a:extLst>
                </a:gridCol>
                <a:gridCol w="2808313">
                  <a:extLst>
                    <a:ext uri="{9D8B030D-6E8A-4147-A177-3AD203B41FA5}">
                      <a16:colId xmlns:a16="http://schemas.microsoft.com/office/drawing/2014/main" val="1115916209"/>
                    </a:ext>
                  </a:extLst>
                </a:gridCol>
              </a:tblGrid>
              <a:tr h="439598">
                <a:tc gridSpan="2">
                  <a:txBody>
                    <a:bodyPr/>
                    <a:lstStyle/>
                    <a:p>
                      <a:endParaRPr lang="pt-B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62997"/>
                  </a:ext>
                </a:extLst>
              </a:tr>
              <a:tr h="4419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</a:rPr>
                        <a:t>Aminoglicosídeos</a:t>
                      </a:r>
                      <a:endParaRPr lang="pt-BR" sz="20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Cautela – VIII par craniano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257233"/>
                  </a:ext>
                </a:extLst>
              </a:tr>
              <a:tr h="4419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</a:rPr>
                        <a:t>Tetraciclinas (</a:t>
                      </a:r>
                      <a:r>
                        <a:rPr lang="pt-BR" sz="2000" dirty="0" err="1">
                          <a:latin typeface="+mn-lt"/>
                        </a:rPr>
                        <a:t>tigeciclina</a:t>
                      </a:r>
                      <a:r>
                        <a:rPr lang="pt-BR" sz="2000" dirty="0">
                          <a:latin typeface="+mn-lt"/>
                        </a:rPr>
                        <a:t>)</a:t>
                      </a:r>
                      <a:endParaRPr lang="pt-BR" sz="20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Contra-indicadas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- </a:t>
                      </a:r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teratogênese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795232"/>
                  </a:ext>
                </a:extLst>
              </a:tr>
              <a:tr h="4419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  <a:cs typeface="Arial" pitchFamily="34" charset="0"/>
                        </a:rPr>
                        <a:t>Cloranfenicol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Contra-indicado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 – competição com bilirrubina indireta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313107"/>
                  </a:ext>
                </a:extLst>
              </a:tr>
              <a:tr h="4419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  <a:cs typeface="Arial" pitchFamily="34" charset="0"/>
                        </a:rPr>
                        <a:t>Quinolonas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Contra-indicadas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 – articulações e tendões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603814"/>
                  </a:ext>
                </a:extLst>
              </a:tr>
              <a:tr h="97469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dirty="0">
                          <a:latin typeface="+mn-lt"/>
                          <a:cs typeface="Arial" pitchFamily="34" charset="0"/>
                        </a:rPr>
                        <a:t>Sulfametoxazol-Trimetoprim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  <a:cs typeface="Arial" pitchFamily="34" charset="0"/>
                        </a:rPr>
                        <a:t>1º trimestre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Contra-indicado</a:t>
                      </a:r>
                    </a:p>
                    <a:p>
                      <a:pPr algn="l"/>
                      <a:r>
                        <a:rPr lang="pt-BR" sz="18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(Trimetoprim: síntese dos folatos – tubo neural)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099971"/>
                  </a:ext>
                </a:extLst>
              </a:tr>
              <a:tr h="97469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  <a:cs typeface="Arial" pitchFamily="34" charset="0"/>
                        </a:rPr>
                        <a:t>3º trimestre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Contra-indicado </a:t>
                      </a:r>
                    </a:p>
                    <a:p>
                      <a:r>
                        <a:rPr lang="pt-BR" sz="18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(Sulfa: Metabolismo da bilirrubina – Kernicterus)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516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6668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7EA4C44C-2F1D-4D72-9A0B-B789F76EF633}"/>
              </a:ext>
            </a:extLst>
          </p:cNvPr>
          <p:cNvSpPr txBox="1">
            <a:spLocks/>
          </p:cNvSpPr>
          <p:nvPr/>
        </p:nvSpPr>
        <p:spPr>
          <a:xfrm>
            <a:off x="5937096" y="4467226"/>
            <a:ext cx="3970784" cy="2274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>
                <a:srgbClr val="2DA2BF"/>
              </a:buClr>
              <a:buNone/>
            </a:pPr>
            <a:endParaRPr lang="pt-B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48797EE9-CB11-410D-811A-B49EAD5565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7730371"/>
              </p:ext>
            </p:extLst>
          </p:nvPr>
        </p:nvGraphicFramePr>
        <p:xfrm>
          <a:off x="2007487" y="332659"/>
          <a:ext cx="7859217" cy="610748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26568">
                  <a:extLst>
                    <a:ext uri="{9D8B030D-6E8A-4147-A177-3AD203B41FA5}">
                      <a16:colId xmlns:a16="http://schemas.microsoft.com/office/drawing/2014/main" val="219488572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8811480"/>
                    </a:ext>
                  </a:extLst>
                </a:gridCol>
                <a:gridCol w="2808313">
                  <a:extLst>
                    <a:ext uri="{9D8B030D-6E8A-4147-A177-3AD203B41FA5}">
                      <a16:colId xmlns:a16="http://schemas.microsoft.com/office/drawing/2014/main" val="1115916209"/>
                    </a:ext>
                  </a:extLst>
                </a:gridCol>
              </a:tblGrid>
              <a:tr h="439598">
                <a:tc gridSpan="2">
                  <a:txBody>
                    <a:bodyPr/>
                    <a:lstStyle/>
                    <a:p>
                      <a:endParaRPr lang="pt-B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62997"/>
                  </a:ext>
                </a:extLst>
              </a:tr>
              <a:tr h="4419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</a:rPr>
                        <a:t>Aminoglicosídeos</a:t>
                      </a:r>
                      <a:endParaRPr lang="pt-BR" sz="20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Cautela – VIII par craniano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257233"/>
                  </a:ext>
                </a:extLst>
              </a:tr>
              <a:tr h="4419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</a:rPr>
                        <a:t>Tetraciclinas (</a:t>
                      </a:r>
                      <a:r>
                        <a:rPr lang="pt-BR" sz="2000" dirty="0" err="1">
                          <a:latin typeface="+mn-lt"/>
                        </a:rPr>
                        <a:t>tigeciclina</a:t>
                      </a:r>
                      <a:r>
                        <a:rPr lang="pt-BR" sz="2000" dirty="0">
                          <a:latin typeface="+mn-lt"/>
                        </a:rPr>
                        <a:t>)</a:t>
                      </a:r>
                      <a:endParaRPr lang="pt-BR" sz="20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Contra-indicadas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- </a:t>
                      </a:r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teratogênese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795232"/>
                  </a:ext>
                </a:extLst>
              </a:tr>
              <a:tr h="4419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  <a:cs typeface="Arial" pitchFamily="34" charset="0"/>
                        </a:rPr>
                        <a:t>Cloranfenicol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Contra-indicado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 – competição com bilirrubina indireta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313107"/>
                  </a:ext>
                </a:extLst>
              </a:tr>
              <a:tr h="4419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  <a:cs typeface="Arial" pitchFamily="34" charset="0"/>
                        </a:rPr>
                        <a:t>Quinolonas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Contra-indicadas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 – articulações e tendões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603814"/>
                  </a:ext>
                </a:extLst>
              </a:tr>
              <a:tr h="97469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dirty="0">
                          <a:latin typeface="+mn-lt"/>
                          <a:cs typeface="Arial" pitchFamily="34" charset="0"/>
                        </a:rPr>
                        <a:t>Sulfametoxazol-Trimetoprim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  <a:cs typeface="Arial" pitchFamily="34" charset="0"/>
                        </a:rPr>
                        <a:t>1º trimestre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Contra-indicado</a:t>
                      </a:r>
                    </a:p>
                    <a:p>
                      <a:pPr algn="l"/>
                      <a:r>
                        <a:rPr lang="pt-BR" sz="18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(Trimetoprim: síntese dos folatos – tubo neural)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099971"/>
                  </a:ext>
                </a:extLst>
              </a:tr>
              <a:tr h="97469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  <a:cs typeface="Arial" pitchFamily="34" charset="0"/>
                        </a:rPr>
                        <a:t>3º trimestre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Contra-indicado </a:t>
                      </a:r>
                    </a:p>
                    <a:p>
                      <a:r>
                        <a:rPr lang="pt-BR" sz="18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(Sulfa: Metabolismo da bilirrubina – Kernicterus)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516028"/>
                  </a:ext>
                </a:extLst>
              </a:tr>
              <a:tr h="4419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  <a:cs typeface="Arial" pitchFamily="34" charset="0"/>
                        </a:rPr>
                        <a:t>Lincomicina e Clindamicina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Seguros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401307"/>
                  </a:ext>
                </a:extLst>
              </a:tr>
              <a:tr h="4419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  <a:cs typeface="Arial" pitchFamily="34" charset="0"/>
                        </a:rPr>
                        <a:t>Vancomicina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Cautela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584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1962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21DF75-BB97-4A26-B699-77E5FD9D16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Antibióticos na gestação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29E5B31-9B24-46E4-9259-8576723CE2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José Maria Cavalcanti Constant</a:t>
            </a:r>
          </a:p>
        </p:txBody>
      </p:sp>
      <p:pic>
        <p:nvPicPr>
          <p:cNvPr id="4" name="Picture 8" descr="http://upload.wikimedia.org/wikipedia/commons/d/d5/Ufal.png">
            <a:extLst>
              <a:ext uri="{FF2B5EF4-FFF2-40B4-BE49-F238E27FC236}">
                <a16:creationId xmlns:a16="http://schemas.microsoft.com/office/drawing/2014/main" id="{2BD25559-BE48-4AA4-92D7-71A967C7C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335" y="5347127"/>
            <a:ext cx="511175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6">
            <a:extLst>
              <a:ext uri="{FF2B5EF4-FFF2-40B4-BE49-F238E27FC236}">
                <a16:creationId xmlns:a16="http://schemas.microsoft.com/office/drawing/2014/main" id="{EC022A1A-B32D-439F-8CCC-EAB58CC36909}"/>
              </a:ext>
            </a:extLst>
          </p:cNvPr>
          <p:cNvSpPr txBox="1"/>
          <p:nvPr/>
        </p:nvSpPr>
        <p:spPr>
          <a:xfrm>
            <a:off x="720862" y="623919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UFAL</a:t>
            </a:r>
          </a:p>
        </p:txBody>
      </p:sp>
      <p:pic>
        <p:nvPicPr>
          <p:cNvPr id="6" name="Picture 13" descr="http://lavavascular.com/wp-content/uploads/2011/09/logo-uncisal-219x300.png">
            <a:extLst>
              <a:ext uri="{FF2B5EF4-FFF2-40B4-BE49-F238E27FC236}">
                <a16:creationId xmlns:a16="http://schemas.microsoft.com/office/drawing/2014/main" id="{3B2E4934-F990-4B0B-BE87-2719863652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4040" y="5347127"/>
            <a:ext cx="682625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1">
            <a:extLst>
              <a:ext uri="{FF2B5EF4-FFF2-40B4-BE49-F238E27FC236}">
                <a16:creationId xmlns:a16="http://schemas.microsoft.com/office/drawing/2014/main" id="{D2282A54-8084-4FB0-A261-D2B3922AB6BD}"/>
              </a:ext>
            </a:extLst>
          </p:cNvPr>
          <p:cNvSpPr txBox="1"/>
          <p:nvPr/>
        </p:nvSpPr>
        <p:spPr>
          <a:xfrm>
            <a:off x="10356304" y="6339315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/>
              <a:t>Uncisal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8461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QUINOLONA </a:t>
            </a:r>
            <a:r>
              <a:rPr lang="pt-BR"/>
              <a:t>- detalhe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Norfloxacino</a:t>
            </a:r>
            <a:endParaRPr lang="pt-BR" dirty="0"/>
          </a:p>
          <a:p>
            <a:r>
              <a:rPr lang="pt-BR" dirty="0"/>
              <a:t> 30 a 40 % absorvida</a:t>
            </a:r>
          </a:p>
          <a:p>
            <a:r>
              <a:rPr lang="pt-BR" dirty="0"/>
              <a:t>Níveis hemáticos transitórios</a:t>
            </a:r>
          </a:p>
          <a:p>
            <a:r>
              <a:rPr lang="pt-BR" dirty="0"/>
              <a:t>Concentração maciça no tecido renal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CCC51D-0833-4CEC-B37B-AA991F65E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OUTROS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21148C-710C-4621-BD51-235DE7A9B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505456"/>
            <a:ext cx="9613861" cy="3599316"/>
          </a:xfrm>
        </p:spPr>
        <p:txBody>
          <a:bodyPr>
            <a:normAutofit lnSpcReduction="10000"/>
          </a:bodyPr>
          <a:lstStyle/>
          <a:p>
            <a:r>
              <a:rPr lang="pt-BR" dirty="0"/>
              <a:t>Metronidazol – não há relatos de </a:t>
            </a:r>
            <a:r>
              <a:rPr lang="pt-BR" dirty="0" err="1"/>
              <a:t>teratogênese</a:t>
            </a:r>
            <a:endParaRPr lang="pt-BR" dirty="0"/>
          </a:p>
          <a:p>
            <a:r>
              <a:rPr lang="pt-BR" dirty="0" err="1"/>
              <a:t>Albendazol</a:t>
            </a:r>
            <a:r>
              <a:rPr lang="pt-BR" dirty="0"/>
              <a:t> e Tiabendazol – possíveis danos fetais</a:t>
            </a:r>
          </a:p>
          <a:p>
            <a:r>
              <a:rPr lang="pt-BR" dirty="0"/>
              <a:t>Rifampicina : fenda palatina e espinha bífida. Discutível redução de membros (em animais). </a:t>
            </a:r>
            <a:r>
              <a:rPr lang="pt-BR" dirty="0" err="1"/>
              <a:t>Hipoprotrombinemia</a:t>
            </a:r>
            <a:r>
              <a:rPr lang="pt-BR" dirty="0"/>
              <a:t> em fetos humanos</a:t>
            </a:r>
          </a:p>
          <a:p>
            <a:r>
              <a:rPr lang="pt-BR" dirty="0"/>
              <a:t>Isoniazida: potencial neurotoxicidade fetal (interferência com metabolismo da Piridoxina). Se precisar usar, ministrar 50 mg diárias de </a:t>
            </a:r>
            <a:r>
              <a:rPr lang="pt-BR" dirty="0" err="1"/>
              <a:t>Vit</a:t>
            </a:r>
            <a:r>
              <a:rPr lang="pt-BR" dirty="0"/>
              <a:t> B6 à gestante </a:t>
            </a:r>
          </a:p>
          <a:p>
            <a:r>
              <a:rPr lang="pt-BR" dirty="0" err="1"/>
              <a:t>Pirazinamida</a:t>
            </a:r>
            <a:r>
              <a:rPr lang="pt-BR" dirty="0"/>
              <a:t> e </a:t>
            </a:r>
            <a:r>
              <a:rPr lang="pt-BR" dirty="0" err="1"/>
              <a:t>Etambutol</a:t>
            </a:r>
            <a:r>
              <a:rPr lang="pt-BR" dirty="0"/>
              <a:t>: não há relatos de </a:t>
            </a:r>
            <a:r>
              <a:rPr lang="pt-BR" dirty="0" err="1"/>
              <a:t>teratogênese</a:t>
            </a:r>
            <a:endParaRPr lang="pt-BR" dirty="0"/>
          </a:p>
          <a:p>
            <a:r>
              <a:rPr lang="pt-BR" dirty="0"/>
              <a:t>Cetoconazol e Fluconazol: teratogênicos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2055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Infecção urinária na gestação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89069" y="2236515"/>
            <a:ext cx="9613861" cy="3599316"/>
          </a:xfrm>
        </p:spPr>
        <p:txBody>
          <a:bodyPr/>
          <a:lstStyle/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3200" dirty="0"/>
              <a:t>SUGESTÕES PARA O TRATAMENTO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dirty="0"/>
              <a:t>Infecção urinária em gestante</a:t>
            </a:r>
            <a:br>
              <a:rPr lang="pt-BR" sz="3600" dirty="0"/>
            </a:br>
            <a:r>
              <a:rPr lang="pt-BR" sz="3600" dirty="0"/>
              <a:t>Tratamento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5400" y="1854195"/>
            <a:ext cx="10153128" cy="4800600"/>
          </a:xfrm>
        </p:spPr>
        <p:txBody>
          <a:bodyPr>
            <a:normAutofit/>
          </a:bodyPr>
          <a:lstStyle/>
          <a:p>
            <a:endParaRPr lang="pt-BR" sz="2400" dirty="0">
              <a:solidFill>
                <a:schemeClr val="tx2"/>
              </a:solidFill>
            </a:endParaRPr>
          </a:p>
          <a:p>
            <a:r>
              <a:rPr lang="pt-BR" sz="2400" dirty="0" err="1"/>
              <a:t>Nitrofurantoína</a:t>
            </a:r>
            <a:r>
              <a:rPr lang="pt-BR" sz="2400" dirty="0"/>
              <a:t> (</a:t>
            </a:r>
            <a:r>
              <a:rPr lang="pt-BR" sz="2400" dirty="0" err="1"/>
              <a:t>Macrodantina</a:t>
            </a:r>
            <a:r>
              <a:rPr lang="pt-BR" sz="2400" dirty="0"/>
              <a:t>) – 100mg de 6/6h</a:t>
            </a:r>
          </a:p>
          <a:p>
            <a:r>
              <a:rPr lang="pt-BR" sz="2400" dirty="0" err="1"/>
              <a:t>Cefalexina</a:t>
            </a:r>
            <a:r>
              <a:rPr lang="pt-BR" sz="2400" dirty="0"/>
              <a:t> – 500 mg de 6/6h</a:t>
            </a:r>
          </a:p>
          <a:p>
            <a:r>
              <a:rPr lang="pt-BR" sz="2400" dirty="0"/>
              <a:t>Amoxicilina - 500mg de 8/8h</a:t>
            </a:r>
          </a:p>
          <a:p>
            <a:r>
              <a:rPr lang="pt-BR" sz="2400" b="1" dirty="0"/>
              <a:t>Amoxicilina + </a:t>
            </a:r>
            <a:r>
              <a:rPr lang="pt-BR" sz="2400" b="1" dirty="0" err="1"/>
              <a:t>Clavulanato</a:t>
            </a:r>
            <a:r>
              <a:rPr lang="pt-BR" sz="2400" b="1" dirty="0"/>
              <a:t> K </a:t>
            </a:r>
            <a:r>
              <a:rPr lang="pt-BR" sz="2400" dirty="0"/>
              <a:t>- 500mg de 8/8h</a:t>
            </a:r>
          </a:p>
          <a:p>
            <a:r>
              <a:rPr lang="pt-BR" sz="2400" b="1" dirty="0"/>
              <a:t>Ampicilina + </a:t>
            </a:r>
            <a:r>
              <a:rPr lang="pt-BR" sz="2400" b="1" dirty="0" err="1"/>
              <a:t>Sulbactam</a:t>
            </a:r>
            <a:r>
              <a:rPr lang="pt-BR" sz="2400" b="1" dirty="0"/>
              <a:t> </a:t>
            </a:r>
            <a:r>
              <a:rPr lang="pt-BR" sz="2400" dirty="0"/>
              <a:t>– 500 </a:t>
            </a:r>
            <a:r>
              <a:rPr lang="pt-BR" sz="2400" dirty="0" err="1"/>
              <a:t>mg</a:t>
            </a:r>
            <a:r>
              <a:rPr lang="pt-BR" sz="2400" dirty="0"/>
              <a:t> 6/6 h </a:t>
            </a:r>
          </a:p>
          <a:p>
            <a:pPr marL="114300" indent="0">
              <a:buNone/>
            </a:pPr>
            <a:r>
              <a:rPr lang="pt-BR" sz="2400" dirty="0"/>
              <a:t>  (Grupo C - FDA)</a:t>
            </a:r>
          </a:p>
          <a:p>
            <a:r>
              <a:rPr lang="pt-BR" sz="2400" b="1" dirty="0" err="1"/>
              <a:t>Axetil-Cefuroxime</a:t>
            </a:r>
            <a:r>
              <a:rPr lang="pt-BR" sz="2400" dirty="0"/>
              <a:t>  - 500 </a:t>
            </a:r>
            <a:r>
              <a:rPr lang="pt-BR" sz="2400" dirty="0" err="1"/>
              <a:t>mg</a:t>
            </a:r>
            <a:r>
              <a:rPr lang="pt-BR" sz="2400" dirty="0"/>
              <a:t> 12/12 h</a:t>
            </a:r>
          </a:p>
          <a:p>
            <a:pPr marL="0" indent="0">
              <a:buNone/>
            </a:pPr>
            <a:r>
              <a:rPr lang="pt-BR" sz="2400" dirty="0"/>
              <a:t>   (gestante rica, ou melhor, de classe média)</a:t>
            </a:r>
          </a:p>
          <a:p>
            <a:pPr marL="0" indent="0"/>
            <a:r>
              <a:rPr lang="pt-BR" sz="2400" b="1" dirty="0"/>
              <a:t> </a:t>
            </a:r>
            <a:r>
              <a:rPr lang="pt-BR" sz="2400" b="1" dirty="0" err="1"/>
              <a:t>Norfloxacino</a:t>
            </a:r>
            <a:r>
              <a:rPr lang="pt-BR" sz="2400" b="1" dirty="0"/>
              <a:t> </a:t>
            </a:r>
            <a:r>
              <a:rPr lang="pt-BR" sz="2400" dirty="0"/>
              <a:t>(porém, me falta a coragem)</a:t>
            </a:r>
            <a:endParaRPr lang="pt-BR" sz="2400" b="1" dirty="0"/>
          </a:p>
          <a:p>
            <a:endParaRPr lang="pt-BR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000" dirty="0"/>
              <a:t>Bacteriúria assintomática</a:t>
            </a:r>
            <a:endParaRPr lang="pt-BR" sz="44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400" dirty="0"/>
              <a:t>Deve ser tratada – possibilidade de complicação </a:t>
            </a:r>
          </a:p>
          <a:p>
            <a:pPr eaLnBrk="1" hangingPunct="1">
              <a:defRPr/>
            </a:pPr>
            <a:r>
              <a:rPr lang="pt-BR" sz="2400" dirty="0"/>
              <a:t>Tratamento </a:t>
            </a:r>
            <a:r>
              <a:rPr lang="pt-BR" sz="2400" b="1" dirty="0"/>
              <a:t>obrigatório </a:t>
            </a:r>
            <a:r>
              <a:rPr lang="pt-BR" sz="2400" dirty="0"/>
              <a:t>em gestantes</a:t>
            </a:r>
          </a:p>
          <a:p>
            <a:pPr lvl="1">
              <a:defRPr/>
            </a:pPr>
            <a:r>
              <a:rPr lang="pt-BR" sz="2400" dirty="0"/>
              <a:t>Responsável por parto prematuro 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CD4DFB0-AAD2-422F-A27C-3E704D4398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184" y="3777864"/>
            <a:ext cx="4045632" cy="2697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2330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Lactentes</a:t>
            </a:r>
          </a:p>
        </p:txBody>
      </p:sp>
      <p:pic>
        <p:nvPicPr>
          <p:cNvPr id="5" name="Espaço Reservado para Conteúdo 4" descr="44462138_261192614543891_4305639810786460861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81356" y="1571612"/>
            <a:ext cx="4981596" cy="4981596"/>
          </a:xfrm>
        </p:spPr>
      </p:pic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JMCC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LACTENTES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03512" y="1556792"/>
            <a:ext cx="8208912" cy="4896544"/>
          </a:xfrm>
        </p:spPr>
        <p:txBody>
          <a:bodyPr>
            <a:normAutofit fontScale="85000" lnSpcReduction="10000"/>
          </a:bodyPr>
          <a:lstStyle/>
          <a:p>
            <a:r>
              <a:rPr lang="pt-BR" sz="3500" dirty="0"/>
              <a:t>Concentração de drogas no leite materno depende de:</a:t>
            </a:r>
          </a:p>
          <a:p>
            <a:pPr marL="754380" lvl="1" indent="-457200">
              <a:buFontTx/>
              <a:buChar char="-"/>
            </a:pPr>
            <a:endParaRPr lang="pt-BR" sz="1900" dirty="0"/>
          </a:p>
          <a:p>
            <a:pPr marL="754380" lvl="1" indent="-457200">
              <a:buFontTx/>
              <a:buChar char="-"/>
            </a:pPr>
            <a:r>
              <a:rPr lang="pt-BR" sz="3000" dirty="0"/>
              <a:t>Grande concentração </a:t>
            </a:r>
            <a:r>
              <a:rPr lang="pt-BR" sz="3000"/>
              <a:t>(livre) </a:t>
            </a:r>
            <a:r>
              <a:rPr lang="pt-BR" sz="3000" dirty="0"/>
              <a:t>no plasma materno</a:t>
            </a:r>
          </a:p>
          <a:p>
            <a:pPr marL="0" indent="0">
              <a:buNone/>
            </a:pPr>
            <a:endParaRPr lang="pt-BR" sz="3000" dirty="0"/>
          </a:p>
          <a:p>
            <a:pPr marL="754380" lvl="1" indent="-457200">
              <a:buFontTx/>
              <a:buChar char="-"/>
            </a:pPr>
            <a:r>
              <a:rPr lang="pt-BR" sz="2800" dirty="0"/>
              <a:t>pH do antibiótico </a:t>
            </a:r>
          </a:p>
          <a:p>
            <a:pPr marL="754380" lvl="1" indent="-457200">
              <a:buFontTx/>
              <a:buChar char="-"/>
            </a:pPr>
            <a:endParaRPr lang="pt-BR" sz="800" dirty="0"/>
          </a:p>
          <a:p>
            <a:pPr marL="297180" lvl="1" indent="0">
              <a:buNone/>
            </a:pPr>
            <a:r>
              <a:rPr lang="pt-BR" sz="2800" dirty="0"/>
              <a:t>            Básico </a:t>
            </a:r>
            <a:r>
              <a:rPr lang="pt-BR" sz="2400" dirty="0"/>
              <a:t>(Eritromicina = maior concentração no leite)</a:t>
            </a:r>
          </a:p>
          <a:p>
            <a:pPr marL="297180" lvl="1" indent="0">
              <a:buNone/>
            </a:pPr>
            <a:r>
              <a:rPr lang="pt-BR" sz="3000" dirty="0"/>
              <a:t>          </a:t>
            </a:r>
            <a:r>
              <a:rPr lang="pt-BR" sz="2800" dirty="0"/>
              <a:t> Ácido </a:t>
            </a:r>
            <a:r>
              <a:rPr lang="pt-BR" sz="2400" dirty="0"/>
              <a:t>(Penicilinas, </a:t>
            </a:r>
            <a:r>
              <a:rPr lang="pt-BR" sz="2400" dirty="0" err="1"/>
              <a:t>Cefalosporinas</a:t>
            </a:r>
            <a:r>
              <a:rPr lang="pt-BR" sz="2400" dirty="0"/>
              <a:t> = menor concentração)</a:t>
            </a:r>
          </a:p>
          <a:p>
            <a:pPr marL="457200" indent="-457200">
              <a:buFontTx/>
              <a:buChar char="-"/>
            </a:pPr>
            <a:endParaRPr lang="pt-BR" sz="3000" dirty="0"/>
          </a:p>
          <a:p>
            <a:pPr marL="754380" lvl="1" indent="-457200">
              <a:buFontTx/>
              <a:buChar char="-"/>
            </a:pPr>
            <a:r>
              <a:rPr lang="pt-BR" sz="2600" dirty="0"/>
              <a:t>Taxa de ligação do antibiótico às proteínas plasmáticas</a:t>
            </a:r>
          </a:p>
          <a:p>
            <a:pPr marL="1120140" lvl="2" indent="-457200">
              <a:buSzPct val="65000"/>
              <a:buFont typeface="Wingdings" panose="05000000000000000000" pitchFamily="2" charset="2"/>
              <a:buChar char="§"/>
            </a:pPr>
            <a:r>
              <a:rPr lang="pt-BR" sz="2600" dirty="0"/>
              <a:t>Alta (Oxacilina, Ertapenem)= menor concentração</a:t>
            </a:r>
          </a:p>
          <a:p>
            <a:pPr marL="457200" indent="-457200">
              <a:buFontTx/>
              <a:buChar char="-"/>
            </a:pPr>
            <a:endParaRPr lang="pt-BR" sz="2800" dirty="0"/>
          </a:p>
          <a:p>
            <a:pPr marL="0" indent="0">
              <a:buNone/>
            </a:pPr>
            <a:endParaRPr lang="pt-BR" sz="2800" dirty="0"/>
          </a:p>
          <a:p>
            <a:pPr marL="114300" indent="0">
              <a:buNone/>
            </a:pPr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JMCC</a:t>
            </a:r>
          </a:p>
        </p:txBody>
      </p:sp>
      <p:cxnSp>
        <p:nvCxnSpPr>
          <p:cNvPr id="5" name="Conector reto 4"/>
          <p:cNvCxnSpPr>
            <a:cxnSpLocks/>
          </p:cNvCxnSpPr>
          <p:nvPr/>
        </p:nvCxnSpPr>
        <p:spPr>
          <a:xfrm>
            <a:off x="2487452" y="3933056"/>
            <a:ext cx="2384412" cy="0"/>
          </a:xfrm>
          <a:prstGeom prst="line">
            <a:avLst/>
          </a:prstGeom>
          <a:ln w="19050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cxnSp>
        <p:nvCxnSpPr>
          <p:cNvPr id="7" name="Conector reto 6"/>
          <p:cNvCxnSpPr/>
          <p:nvPr/>
        </p:nvCxnSpPr>
        <p:spPr>
          <a:xfrm flipV="1">
            <a:off x="2711624" y="3933056"/>
            <a:ext cx="0" cy="720080"/>
          </a:xfrm>
          <a:prstGeom prst="lin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2711624" y="4221088"/>
            <a:ext cx="175828" cy="0"/>
          </a:xfrm>
          <a:prstGeom prst="lin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2711624" y="4653136"/>
            <a:ext cx="175828" cy="0"/>
          </a:xfrm>
          <a:prstGeom prst="lin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65855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47528" y="1600200"/>
            <a:ext cx="7753672" cy="4781128"/>
          </a:xfrm>
        </p:spPr>
        <p:txBody>
          <a:bodyPr>
            <a:normAutofit/>
          </a:bodyPr>
          <a:lstStyle/>
          <a:p>
            <a:r>
              <a:rPr lang="pt-BR" sz="2800" b="1" dirty="0">
                <a:solidFill>
                  <a:schemeClr val="accent5"/>
                </a:solidFill>
              </a:rPr>
              <a:t>Grupo I   –   </a:t>
            </a:r>
            <a:r>
              <a:rPr lang="pt-BR" sz="2800" dirty="0"/>
              <a:t>não passam para o leite</a:t>
            </a:r>
          </a:p>
          <a:p>
            <a:r>
              <a:rPr lang="pt-BR" sz="2800" b="1" dirty="0">
                <a:solidFill>
                  <a:schemeClr val="accent5"/>
                </a:solidFill>
              </a:rPr>
              <a:t>Grupo II  –   </a:t>
            </a:r>
            <a:r>
              <a:rPr lang="pt-BR" sz="2800" dirty="0"/>
              <a:t>passam mas não afetam o lactente</a:t>
            </a:r>
            <a:r>
              <a:rPr lang="pt-BR" sz="2800" dirty="0">
                <a:solidFill>
                  <a:srgbClr val="FF0000"/>
                </a:solidFill>
              </a:rPr>
              <a:t>*</a:t>
            </a:r>
          </a:p>
          <a:p>
            <a:r>
              <a:rPr lang="pt-BR" sz="2800" b="1" dirty="0">
                <a:solidFill>
                  <a:schemeClr val="accent5"/>
                </a:solidFill>
              </a:rPr>
              <a:t>Grupo III –  </a:t>
            </a:r>
            <a:r>
              <a:rPr lang="pt-BR" sz="2800" dirty="0"/>
              <a:t>passam e podem afetar o lactente</a:t>
            </a:r>
            <a:r>
              <a:rPr lang="pt-BR" sz="2800" dirty="0">
                <a:solidFill>
                  <a:srgbClr val="FF0000"/>
                </a:solidFill>
              </a:rPr>
              <a:t>**</a:t>
            </a:r>
          </a:p>
          <a:p>
            <a:r>
              <a:rPr lang="pt-BR" sz="2800" b="1" dirty="0">
                <a:solidFill>
                  <a:schemeClr val="accent5"/>
                </a:solidFill>
              </a:rPr>
              <a:t>Grupo IV –  </a:t>
            </a:r>
            <a:r>
              <a:rPr lang="pt-BR" sz="2800" dirty="0"/>
              <a:t>passagem</a:t>
            </a:r>
            <a:r>
              <a:rPr lang="pt-BR" sz="2800" dirty="0">
                <a:solidFill>
                  <a:schemeClr val="accent5"/>
                </a:solidFill>
              </a:rPr>
              <a:t> </a:t>
            </a:r>
            <a:r>
              <a:rPr lang="pt-BR" sz="2800" dirty="0"/>
              <a:t>pouco conhecida</a:t>
            </a:r>
          </a:p>
          <a:p>
            <a:endParaRPr lang="pt-BR" sz="3200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2800" dirty="0"/>
              <a:t>                 Usadas em doses terapêuticas</a:t>
            </a:r>
          </a:p>
          <a:p>
            <a:pPr marL="0" indent="0">
              <a:buNone/>
            </a:pPr>
            <a:endParaRPr lang="pt-BR" sz="2800" dirty="0"/>
          </a:p>
        </p:txBody>
      </p:sp>
      <p:sp>
        <p:nvSpPr>
          <p:cNvPr id="4" name="Texto Explicativo 1 (Sem Bordas) 3"/>
          <p:cNvSpPr/>
          <p:nvPr/>
        </p:nvSpPr>
        <p:spPr>
          <a:xfrm>
            <a:off x="2063552" y="4221088"/>
            <a:ext cx="504056" cy="1368152"/>
          </a:xfrm>
          <a:prstGeom prst="callout1">
            <a:avLst>
              <a:gd name="adj1" fmla="val 51154"/>
              <a:gd name="adj2" fmla="val 112606"/>
              <a:gd name="adj3" fmla="val 50749"/>
              <a:gd name="adj4" fmla="val 229492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dirty="0">
                <a:solidFill>
                  <a:srgbClr val="FF0000"/>
                </a:solidFill>
              </a:rPr>
              <a:t>*</a:t>
            </a:r>
          </a:p>
          <a:p>
            <a:pPr algn="ctr"/>
            <a:endParaRPr lang="pt-BR" sz="2400" dirty="0">
              <a:solidFill>
                <a:srgbClr val="FF0000"/>
              </a:solidFill>
            </a:endParaRPr>
          </a:p>
          <a:p>
            <a:pPr algn="ctr"/>
            <a:r>
              <a:rPr lang="pt-BR" sz="2400" dirty="0">
                <a:solidFill>
                  <a:srgbClr val="FF0000"/>
                </a:solidFill>
              </a:rPr>
              <a:t>*</a:t>
            </a:r>
            <a:r>
              <a:rPr lang="pt-BR" sz="200" dirty="0">
                <a:solidFill>
                  <a:srgbClr val="FF0000"/>
                </a:solidFill>
              </a:rPr>
              <a:t> </a:t>
            </a:r>
            <a:r>
              <a:rPr lang="pt-BR" sz="2400" dirty="0">
                <a:solidFill>
                  <a:srgbClr val="FF0000"/>
                </a:solidFill>
              </a:rPr>
              <a:t>*</a:t>
            </a:r>
            <a:endParaRPr lang="pt-BR" sz="25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Drogas e Leite Materno: Classificação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JMCC</a:t>
            </a:r>
          </a:p>
        </p:txBody>
      </p:sp>
    </p:spTree>
    <p:extLst>
      <p:ext uri="{BB962C8B-B14F-4D97-AF65-F5344CB8AC3E}">
        <p14:creationId xmlns:p14="http://schemas.microsoft.com/office/powerpoint/2010/main" val="8111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1544" y="-171400"/>
            <a:ext cx="7620000" cy="1053124"/>
          </a:xfrm>
        </p:spPr>
        <p:txBody>
          <a:bodyPr>
            <a:normAutofit/>
          </a:bodyPr>
          <a:lstStyle/>
          <a:p>
            <a:r>
              <a:rPr lang="pt-BR" sz="2800" dirty="0"/>
              <a:t>DROGAS E SEUS GRUPOS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25080" y="881336"/>
            <a:ext cx="8352928" cy="5976664"/>
          </a:xfrm>
        </p:spPr>
        <p:txBody>
          <a:bodyPr>
            <a:normAutofit fontScale="62500" lnSpcReduction="20000"/>
          </a:bodyPr>
          <a:lstStyle/>
          <a:p>
            <a:r>
              <a:rPr lang="pt-BR" sz="3100" b="1" dirty="0"/>
              <a:t>Penicilinas,  </a:t>
            </a:r>
            <a:r>
              <a:rPr lang="pt-BR" sz="3100" b="1" dirty="0" err="1"/>
              <a:t>Cefalosporinas</a:t>
            </a:r>
            <a:r>
              <a:rPr lang="pt-BR" sz="3100" b="1" dirty="0"/>
              <a:t>,  </a:t>
            </a:r>
            <a:r>
              <a:rPr lang="pt-BR" sz="3100" b="1" dirty="0" err="1"/>
              <a:t>Carbapenemas</a:t>
            </a:r>
            <a:r>
              <a:rPr lang="pt-BR" sz="3100" b="1" dirty="0"/>
              <a:t>,  </a:t>
            </a:r>
            <a:r>
              <a:rPr lang="pt-BR" sz="3100" b="1" dirty="0" err="1"/>
              <a:t>Monobactâmicos</a:t>
            </a:r>
            <a:r>
              <a:rPr lang="pt-BR" sz="3100" b="1" dirty="0"/>
              <a:t> e </a:t>
            </a:r>
            <a:r>
              <a:rPr lang="pt-BR" sz="3100" b="1" dirty="0" err="1"/>
              <a:t>Glicopeptídios</a:t>
            </a:r>
            <a:r>
              <a:rPr lang="pt-BR" sz="3100" b="1" dirty="0"/>
              <a:t>   (pH ácido)</a:t>
            </a:r>
          </a:p>
          <a:p>
            <a:pPr marL="0" indent="0">
              <a:buNone/>
            </a:pPr>
            <a:r>
              <a:rPr lang="pt-BR" sz="3100" dirty="0"/>
              <a:t>         </a:t>
            </a:r>
            <a:r>
              <a:rPr lang="pt-BR" sz="3100" b="1" dirty="0">
                <a:solidFill>
                  <a:schemeClr val="accent3">
                    <a:lumMod val="75000"/>
                  </a:schemeClr>
                </a:solidFill>
              </a:rPr>
              <a:t>Grupo II </a:t>
            </a:r>
            <a:r>
              <a:rPr lang="pt-BR" sz="3100" dirty="0"/>
              <a:t>– baixa concentração no leite</a:t>
            </a:r>
          </a:p>
          <a:p>
            <a:endParaRPr lang="pt-BR" sz="4000" dirty="0"/>
          </a:p>
          <a:p>
            <a:r>
              <a:rPr lang="pt-BR" sz="3100" b="1" dirty="0" err="1"/>
              <a:t>Macrolídios</a:t>
            </a:r>
            <a:r>
              <a:rPr lang="pt-BR" sz="3100" b="1" dirty="0"/>
              <a:t>  (Ph básico)</a:t>
            </a:r>
          </a:p>
          <a:p>
            <a:pPr marL="0" indent="0">
              <a:buNone/>
            </a:pPr>
            <a:r>
              <a:rPr lang="pt-BR" sz="3100" dirty="0"/>
              <a:t>        </a:t>
            </a:r>
            <a:r>
              <a:rPr lang="pt-BR" sz="3100" b="1" dirty="0">
                <a:solidFill>
                  <a:schemeClr val="accent3">
                    <a:lumMod val="75000"/>
                  </a:schemeClr>
                </a:solidFill>
              </a:rPr>
              <a:t>Grupo II </a:t>
            </a:r>
            <a:r>
              <a:rPr lang="pt-BR" sz="3100" dirty="0"/>
              <a:t>– alta concentração, porém, com toxicidade mínima</a:t>
            </a:r>
          </a:p>
          <a:p>
            <a:endParaRPr lang="pt-BR" sz="4000" dirty="0"/>
          </a:p>
          <a:p>
            <a:r>
              <a:rPr lang="pt-BR" sz="3100" b="1" dirty="0"/>
              <a:t>Tetraciclinas</a:t>
            </a:r>
            <a:r>
              <a:rPr lang="pt-BR" sz="3100" dirty="0"/>
              <a:t> – altas concentração e </a:t>
            </a:r>
            <a:r>
              <a:rPr lang="pt-BR" sz="3100" b="1" dirty="0" err="1">
                <a:solidFill>
                  <a:schemeClr val="accent4">
                    <a:lumMod val="75000"/>
                  </a:schemeClr>
                </a:solidFill>
              </a:rPr>
              <a:t>Quelação</a:t>
            </a:r>
            <a:r>
              <a:rPr lang="pt-BR" sz="31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pt-BR" sz="2900" b="1" dirty="0">
                <a:solidFill>
                  <a:schemeClr val="accent4">
                    <a:lumMod val="75000"/>
                  </a:schemeClr>
                </a:solidFill>
              </a:rPr>
              <a:t>(não absorção pelo RN</a:t>
            </a:r>
            <a:r>
              <a:rPr lang="pt-BR" sz="2900" dirty="0">
                <a:solidFill>
                  <a:schemeClr val="accent4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pt-BR" sz="3100" dirty="0"/>
              <a:t>        </a:t>
            </a:r>
            <a:r>
              <a:rPr lang="pt-BR" sz="3100" b="1" dirty="0">
                <a:solidFill>
                  <a:schemeClr val="accent3">
                    <a:lumMod val="75000"/>
                  </a:schemeClr>
                </a:solidFill>
              </a:rPr>
              <a:t>Grupo II</a:t>
            </a:r>
          </a:p>
          <a:p>
            <a:endParaRPr lang="pt-BR" sz="4000" dirty="0"/>
          </a:p>
          <a:p>
            <a:r>
              <a:rPr lang="pt-BR" sz="3100" b="1" dirty="0" err="1"/>
              <a:t>Aminoglicosídios</a:t>
            </a:r>
            <a:r>
              <a:rPr lang="pt-BR" sz="3100" dirty="0"/>
              <a:t>    Altas concentrações</a:t>
            </a:r>
          </a:p>
          <a:p>
            <a:pPr marL="114300" indent="0">
              <a:buNone/>
            </a:pPr>
            <a:r>
              <a:rPr lang="pt-BR" sz="3100" dirty="0"/>
              <a:t>      </a:t>
            </a:r>
            <a:r>
              <a:rPr lang="pt-BR" sz="3100" b="1" dirty="0">
                <a:solidFill>
                  <a:schemeClr val="accent3">
                    <a:lumMod val="75000"/>
                  </a:schemeClr>
                </a:solidFill>
              </a:rPr>
              <a:t>		           </a:t>
            </a:r>
            <a:r>
              <a:rPr lang="pt-BR" sz="3100" dirty="0"/>
              <a:t>Não absorção = não lesão do VIII par craniano</a:t>
            </a:r>
          </a:p>
          <a:p>
            <a:pPr marL="0" indent="0">
              <a:buNone/>
            </a:pPr>
            <a:r>
              <a:rPr lang="pt-BR" sz="3100" dirty="0"/>
              <a:t>                                        Porém, ação sobre a </a:t>
            </a:r>
            <a:r>
              <a:rPr lang="pt-BR" sz="3100" dirty="0" err="1"/>
              <a:t>microbiota</a:t>
            </a:r>
            <a:r>
              <a:rPr lang="pt-BR" sz="3100" dirty="0"/>
              <a:t> do lactente</a:t>
            </a:r>
          </a:p>
          <a:p>
            <a:endParaRPr lang="pt-BR" sz="4600" dirty="0"/>
          </a:p>
          <a:p>
            <a:r>
              <a:rPr lang="pt-BR" sz="3100" b="1" dirty="0" err="1"/>
              <a:t>Quinolonas</a:t>
            </a:r>
            <a:r>
              <a:rPr lang="pt-BR" sz="3100" dirty="0"/>
              <a:t> – concentrações elevadas – </a:t>
            </a:r>
            <a:r>
              <a:rPr lang="pt-BR" sz="3100" dirty="0" err="1"/>
              <a:t>artropatias</a:t>
            </a:r>
            <a:endParaRPr lang="pt-BR" sz="3100" dirty="0"/>
          </a:p>
          <a:p>
            <a:pPr marL="0" indent="0">
              <a:buNone/>
            </a:pPr>
            <a:r>
              <a:rPr lang="pt-BR" sz="3100" dirty="0"/>
              <a:t>       </a:t>
            </a:r>
            <a:r>
              <a:rPr lang="pt-BR" sz="3100" b="1" dirty="0">
                <a:solidFill>
                  <a:schemeClr val="accent3">
                    <a:lumMod val="75000"/>
                  </a:schemeClr>
                </a:solidFill>
              </a:rPr>
              <a:t>Grupos III e IV</a:t>
            </a:r>
          </a:p>
          <a:p>
            <a:pPr marL="0" indent="0">
              <a:buNone/>
            </a:pPr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 rot="16200000">
            <a:off x="9104487" y="4021376"/>
            <a:ext cx="2367281" cy="365760"/>
          </a:xfrm>
        </p:spPr>
        <p:txBody>
          <a:bodyPr/>
          <a:lstStyle/>
          <a:p>
            <a:r>
              <a:rPr lang="pt-BR"/>
              <a:t>JMCC</a:t>
            </a:r>
          </a:p>
        </p:txBody>
      </p:sp>
      <p:sp>
        <p:nvSpPr>
          <p:cNvPr id="5" name="Chave esquerda 4"/>
          <p:cNvSpPr/>
          <p:nvPr/>
        </p:nvSpPr>
        <p:spPr>
          <a:xfrm>
            <a:off x="4079776" y="4437112"/>
            <a:ext cx="144016" cy="1034384"/>
          </a:xfrm>
          <a:prstGeom prst="leftBrace">
            <a:avLst>
              <a:gd name="adj1" fmla="val 8333"/>
              <a:gd name="adj2" fmla="val 18742"/>
            </a:avLst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80C2C4-D7F4-4FBC-B027-D5861C51ECB8}"/>
              </a:ext>
            </a:extLst>
          </p:cNvPr>
          <p:cNvSpPr txBox="1"/>
          <p:nvPr/>
        </p:nvSpPr>
        <p:spPr>
          <a:xfrm>
            <a:off x="2135560" y="4798314"/>
            <a:ext cx="18169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accent3">
                    <a:lumMod val="75000"/>
                  </a:schemeClr>
                </a:solidFill>
              </a:rPr>
              <a:t>Grupos III e IV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63482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Gestante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2933" y="1831143"/>
            <a:ext cx="9906134" cy="4800600"/>
          </a:xfrm>
        </p:spPr>
        <p:txBody>
          <a:bodyPr>
            <a:normAutofit/>
          </a:bodyPr>
          <a:lstStyle/>
          <a:p>
            <a:endParaRPr lang="pt-BR" sz="2000" b="1" dirty="0">
              <a:latin typeface="Century Gothic" panose="020B0502020202020204" pitchFamily="34" charset="0"/>
            </a:endParaRPr>
          </a:p>
          <a:p>
            <a:endParaRPr lang="pt-BR" sz="2000" b="1" dirty="0">
              <a:latin typeface="Century Gothic" panose="020B0502020202020204" pitchFamily="34" charset="0"/>
            </a:endParaRPr>
          </a:p>
          <a:p>
            <a:endParaRPr lang="pt-BR" sz="1000" b="1" dirty="0">
              <a:latin typeface="Century Gothic" panose="020B0502020202020204" pitchFamily="34" charset="0"/>
            </a:endParaRPr>
          </a:p>
          <a:p>
            <a:endParaRPr lang="pt-BR" sz="600" b="1" dirty="0">
              <a:latin typeface="Century Gothic" panose="020B0502020202020204" pitchFamily="34" charset="0"/>
            </a:endParaRPr>
          </a:p>
          <a:p>
            <a:pPr marL="114300" indent="0" algn="ctr">
              <a:buNone/>
            </a:pPr>
            <a:r>
              <a:rPr lang="pt-BR" b="1" dirty="0">
                <a:latin typeface="Century Gothic" panose="020B0502020202020204" pitchFamily="34" charset="0"/>
              </a:rPr>
              <a:t>“Mulher grávida não devia tomar nem água da CASAL” (Companhia de Água e Saneamento de Alagoas)</a:t>
            </a:r>
          </a:p>
          <a:p>
            <a:pPr>
              <a:buNone/>
            </a:pPr>
            <a:endParaRPr lang="pt-BR" b="1" dirty="0">
              <a:latin typeface="Century Gothic" panose="020B0502020202020204" pitchFamily="34" charset="0"/>
            </a:endParaRPr>
          </a:p>
          <a:p>
            <a:pPr algn="ctr">
              <a:buNone/>
            </a:pPr>
            <a:r>
              <a:rPr lang="pt-BR" dirty="0"/>
              <a:t>Manoel Calheiros – Prof. de Obstetrícia da UFAL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EEAF5E78-A226-4A1B-8B4D-2D549CF8B195}"/>
              </a:ext>
            </a:extLst>
          </p:cNvPr>
          <p:cNvSpPr txBox="1">
            <a:spLocks/>
          </p:cNvSpPr>
          <p:nvPr/>
        </p:nvSpPr>
        <p:spPr>
          <a:xfrm>
            <a:off x="680321" y="2372595"/>
            <a:ext cx="10536352" cy="44788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  <a:buClr>
                <a:schemeClr val="tx1"/>
              </a:buClr>
            </a:pPr>
            <a:r>
              <a:rPr lang="pt-BR" sz="2400" dirty="0"/>
              <a:t>A barreira pode </a:t>
            </a:r>
            <a:r>
              <a:rPr lang="pt-BR" sz="2400"/>
              <a:t>ser transposta</a:t>
            </a:r>
            <a:endParaRPr lang="pt-BR" sz="2400" dirty="0"/>
          </a:p>
          <a:p>
            <a:pPr>
              <a:spcAft>
                <a:spcPts val="1200"/>
              </a:spcAft>
              <a:buClr>
                <a:schemeClr val="tx1"/>
              </a:buClr>
            </a:pPr>
            <a:r>
              <a:rPr lang="pt-BR" sz="2400" dirty="0"/>
              <a:t>Antimicrobianos lipossolúveis </a:t>
            </a:r>
            <a:r>
              <a:rPr lang="pt-BR" sz="2400" b="1" dirty="0"/>
              <a:t>de baixo peso molecular </a:t>
            </a:r>
            <a:r>
              <a:rPr lang="pt-BR" sz="2400" dirty="0"/>
              <a:t>atravessam-na</a:t>
            </a:r>
          </a:p>
          <a:p>
            <a:pPr algn="just">
              <a:spcAft>
                <a:spcPts val="1200"/>
              </a:spcAft>
              <a:buClr>
                <a:schemeClr val="tx1"/>
              </a:buClr>
            </a:pPr>
            <a:r>
              <a:rPr lang="pt-BR" sz="2400" dirty="0"/>
              <a:t>A travessia é mais fácil no 3º trimestre (maior superfície placentária e menor espessura dos tecidos entre os capilares fetais e maternos)</a:t>
            </a:r>
          </a:p>
          <a:p>
            <a:pPr algn="just">
              <a:spcAft>
                <a:spcPts val="1200"/>
              </a:spcAft>
              <a:buClr>
                <a:schemeClr val="tx1"/>
              </a:buClr>
            </a:pPr>
            <a:r>
              <a:rPr lang="pt-BR" sz="2400" dirty="0"/>
              <a:t>Antibióticos de </a:t>
            </a:r>
            <a:r>
              <a:rPr lang="pt-BR" sz="2400" b="1" dirty="0"/>
              <a:t>alto peso molecular (MACROLÍDIOS) </a:t>
            </a:r>
            <a:r>
              <a:rPr lang="pt-BR" sz="2400" dirty="0"/>
              <a:t>não conseguem atravessá-la</a:t>
            </a:r>
          </a:p>
          <a:p>
            <a:pPr algn="just">
              <a:spcAft>
                <a:spcPts val="1200"/>
              </a:spcAft>
              <a:buClr>
                <a:schemeClr val="tx1"/>
              </a:buClr>
            </a:pPr>
            <a:r>
              <a:rPr lang="pt-BR" sz="2400" dirty="0"/>
              <a:t>Antibóticos com alta taxa de ligação às proteínas plasmáticas (</a:t>
            </a:r>
            <a:r>
              <a:rPr lang="pt-BR" sz="2400" b="1" dirty="0"/>
              <a:t>Oxacilina, Ertapenem)</a:t>
            </a:r>
            <a:r>
              <a:rPr lang="pt-BR" sz="2400" dirty="0"/>
              <a:t> atravessam com dificuldade</a:t>
            </a:r>
            <a:r>
              <a:rPr lang="pt-BR" sz="2400" b="1" dirty="0"/>
              <a:t>                           </a:t>
            </a:r>
            <a:endParaRPr lang="pt-BR" sz="2400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FC453CB-4AA8-4A65-8F18-56453B0EA3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138" y="214799"/>
            <a:ext cx="2264890" cy="23800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ítulo 13">
            <a:extLst>
              <a:ext uri="{FF2B5EF4-FFF2-40B4-BE49-F238E27FC236}">
                <a16:creationId xmlns:a16="http://schemas.microsoft.com/office/drawing/2014/main" id="{DC70C302-C0B4-47C3-9BDF-FED4816AF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Gestante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106F30-D2A2-4278-9B98-1762B0A65699}"/>
              </a:ext>
            </a:extLst>
          </p:cNvPr>
          <p:cNvSpPr/>
          <p:nvPr/>
        </p:nvSpPr>
        <p:spPr>
          <a:xfrm>
            <a:off x="2308181" y="5124794"/>
            <a:ext cx="7575636" cy="59471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>
                <a:solidFill>
                  <a:prstClr val="white"/>
                </a:solidFill>
                <a:latin typeface="Calibri"/>
              </a:rPr>
              <a:t>“To be or not to be, that is the question”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EDB7EB-4AFB-4A9E-8D8D-F15399B46F61}"/>
              </a:ext>
            </a:extLst>
          </p:cNvPr>
          <p:cNvSpPr/>
          <p:nvPr/>
        </p:nvSpPr>
        <p:spPr>
          <a:xfrm>
            <a:off x="2308181" y="5124795"/>
            <a:ext cx="7575636" cy="59471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white"/>
                </a:solidFill>
                <a:latin typeface="Calibri"/>
              </a:rPr>
              <a:t>“</a:t>
            </a:r>
            <a:r>
              <a:rPr lang="en-US" sz="2800" dirty="0" err="1">
                <a:solidFill>
                  <a:prstClr val="white"/>
                </a:solidFill>
                <a:latin typeface="Calibri"/>
              </a:rPr>
              <a:t>Atravessar</a:t>
            </a:r>
            <a:r>
              <a:rPr lang="en-US" sz="2800" dirty="0">
                <a:solidFill>
                  <a:prstClr val="white"/>
                </a:solidFill>
                <a:latin typeface="Calibri"/>
              </a:rPr>
              <a:t> or not </a:t>
            </a:r>
            <a:r>
              <a:rPr lang="en-US" sz="2800" dirty="0" err="1">
                <a:solidFill>
                  <a:prstClr val="white"/>
                </a:solidFill>
                <a:latin typeface="Calibri"/>
              </a:rPr>
              <a:t>atravessar</a:t>
            </a:r>
            <a:r>
              <a:rPr lang="en-US" sz="2800" dirty="0">
                <a:solidFill>
                  <a:prstClr val="white"/>
                </a:solidFill>
                <a:latin typeface="Calibri"/>
              </a:rPr>
              <a:t>, that is the question”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7C6CFE4D-DFF4-4BB6-8858-65D705E857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587" y="987486"/>
            <a:ext cx="7362825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49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err="1"/>
              <a:t>Not</a:t>
            </a:r>
            <a:r>
              <a:rPr lang="pt-BR" sz="4000" dirty="0"/>
              <a:t> atravessar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0321" y="2180280"/>
            <a:ext cx="10711929" cy="3599316"/>
          </a:xfrm>
        </p:spPr>
        <p:txBody>
          <a:bodyPr>
            <a:normAutofit lnSpcReduction="10000"/>
          </a:bodyPr>
          <a:lstStyle/>
          <a:p>
            <a:r>
              <a:rPr lang="pt-BR" dirty="0"/>
              <a:t>Segurança absoluta para o concepto</a:t>
            </a:r>
          </a:p>
          <a:p>
            <a:r>
              <a:rPr lang="pt-BR" dirty="0"/>
              <a:t>Excelente indicação se a infecção for apenas materna, sem prejuízo para o concepto</a:t>
            </a:r>
          </a:p>
          <a:p>
            <a:r>
              <a:rPr lang="pt-BR" dirty="0"/>
              <a:t>Indicação precária se a bactéria infectante tiver capacidade de atingir o concepto (</a:t>
            </a:r>
            <a:r>
              <a:rPr lang="pt-BR" i="1" dirty="0"/>
              <a:t>Treponema pallidum</a:t>
            </a:r>
            <a:r>
              <a:rPr lang="pt-BR" dirty="0"/>
              <a:t>, por exemplo)</a:t>
            </a:r>
            <a:endParaRPr lang="pt-BR" b="1" dirty="0"/>
          </a:p>
          <a:p>
            <a:r>
              <a:rPr lang="pt-BR" b="1" dirty="0"/>
              <a:t>Macrolídios</a:t>
            </a:r>
            <a:r>
              <a:rPr lang="pt-BR" dirty="0"/>
              <a:t>, um dos poucos “não atravessadores”: bacteriostáticos, espectro antimicrobiano estreito, ausência quase total no trato urinário</a:t>
            </a:r>
            <a:r>
              <a:rPr lang="pt-BR" b="1" dirty="0"/>
              <a:t>. </a:t>
            </a:r>
            <a:r>
              <a:rPr lang="pt-BR" dirty="0"/>
              <a:t> </a:t>
            </a:r>
            <a:r>
              <a:rPr lang="pt-BR" b="1" dirty="0"/>
              <a:t>Inúteis na gestação?</a:t>
            </a:r>
          </a:p>
          <a:p>
            <a:r>
              <a:rPr lang="pt-BR" b="1" dirty="0"/>
              <a:t>Espiramicina </a:t>
            </a:r>
            <a:r>
              <a:rPr lang="pt-BR" dirty="0"/>
              <a:t>(Macrolídio) – altíssima concentração no tecido placentário e excelente ação sobre o </a:t>
            </a:r>
            <a:r>
              <a:rPr lang="pt-BR" i="1" dirty="0"/>
              <a:t>Toxoplasma gondii</a:t>
            </a:r>
            <a:endParaRPr lang="pt-B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F92792-9EDC-4654-A922-D926A9D8FC4D}"/>
              </a:ext>
            </a:extLst>
          </p:cNvPr>
          <p:cNvSpPr/>
          <p:nvPr/>
        </p:nvSpPr>
        <p:spPr>
          <a:xfrm>
            <a:off x="2396986" y="5493427"/>
            <a:ext cx="7398027" cy="8115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>
                <a:solidFill>
                  <a:prstClr val="white"/>
                </a:solidFill>
                <a:latin typeface="Calibri"/>
              </a:rPr>
              <a:t> “Não existe antibiótico bom, ou ruim. Existe antibiótico bem, ou mal indicado” – Prof. Hélvio Auto</a:t>
            </a:r>
            <a:endParaRPr lang="en-US" sz="2400" dirty="0">
              <a:solidFill>
                <a:prstClr val="white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699106-65C5-4F29-954C-CF9E3EBFE86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89050" y="2781300"/>
            <a:ext cx="9613900" cy="129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600" dirty="0"/>
              <a:t>Quer atravessar, atravesse. </a:t>
            </a:r>
          </a:p>
          <a:p>
            <a:pPr marL="0" indent="0" algn="ctr">
              <a:buNone/>
            </a:pPr>
            <a:r>
              <a:rPr lang="pt-BR" sz="3600" dirty="0"/>
              <a:t>Mas não atrapalhe</a:t>
            </a:r>
          </a:p>
        </p:txBody>
      </p:sp>
    </p:spTree>
    <p:extLst>
      <p:ext uri="{BB962C8B-B14F-4D97-AF65-F5344CB8AC3E}">
        <p14:creationId xmlns:p14="http://schemas.microsoft.com/office/powerpoint/2010/main" val="3813942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8D669C2-BF97-4992-9BD0-DBC4FACC0A90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90576330"/>
              </p:ext>
            </p:extLst>
          </p:nvPr>
        </p:nvGraphicFramePr>
        <p:xfrm>
          <a:off x="1435180" y="2551655"/>
          <a:ext cx="9321639" cy="22250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00781">
                  <a:extLst>
                    <a:ext uri="{9D8B030D-6E8A-4147-A177-3AD203B41FA5}">
                      <a16:colId xmlns:a16="http://schemas.microsoft.com/office/drawing/2014/main" val="2194885720"/>
                    </a:ext>
                  </a:extLst>
                </a:gridCol>
                <a:gridCol w="4534730">
                  <a:extLst>
                    <a:ext uri="{9D8B030D-6E8A-4147-A177-3AD203B41FA5}">
                      <a16:colId xmlns:a16="http://schemas.microsoft.com/office/drawing/2014/main" val="3713345136"/>
                    </a:ext>
                  </a:extLst>
                </a:gridCol>
                <a:gridCol w="2586128">
                  <a:extLst>
                    <a:ext uri="{9D8B030D-6E8A-4147-A177-3AD203B41FA5}">
                      <a16:colId xmlns:a16="http://schemas.microsoft.com/office/drawing/2014/main" val="1115916209"/>
                    </a:ext>
                  </a:extLst>
                </a:gridCol>
              </a:tblGrid>
              <a:tr h="241491">
                <a:tc gridSpan="2">
                  <a:txBody>
                    <a:bodyPr/>
                    <a:lstStyle/>
                    <a:p>
                      <a:r>
                        <a:rPr lang="pt-BR" sz="1800" dirty="0"/>
                        <a:t>Penicilinas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62997"/>
                  </a:ext>
                </a:extLst>
              </a:tr>
              <a:tr h="2678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Penicilinas naturais (</a:t>
                      </a:r>
                      <a:r>
                        <a:rPr lang="pt-BR" sz="2000" b="1" dirty="0"/>
                        <a:t>G</a:t>
                      </a:r>
                      <a:r>
                        <a:rPr lang="pt-BR" sz="2000" dirty="0"/>
                        <a:t> e </a:t>
                      </a:r>
                      <a:r>
                        <a:rPr lang="pt-BR" sz="2000" b="1" dirty="0"/>
                        <a:t>V</a:t>
                      </a:r>
                      <a:r>
                        <a:rPr lang="pt-BR" sz="2000" dirty="0"/>
                        <a:t>)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Seguras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947051"/>
                  </a:ext>
                </a:extLst>
              </a:tr>
              <a:tr h="48800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Penicilinas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semi-sintéticas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900" dirty="0"/>
                        <a:t>Oxacilina, Ampicilina, Amoxicilina, </a:t>
                      </a:r>
                      <a:r>
                        <a:rPr lang="pt-BR" sz="1900" dirty="0" err="1"/>
                        <a:t>Piperacilina</a:t>
                      </a:r>
                      <a:r>
                        <a:rPr lang="pt-BR" sz="1900" dirty="0"/>
                        <a:t> (</a:t>
                      </a:r>
                      <a:r>
                        <a:rPr lang="pt-BR" sz="1900" b="1" dirty="0" err="1"/>
                        <a:t>inib</a:t>
                      </a:r>
                      <a:r>
                        <a:rPr lang="pt-BR" sz="1900" b="1" dirty="0"/>
                        <a:t>. de </a:t>
                      </a:r>
                      <a:r>
                        <a:rPr lang="pt-BR" sz="1900" b="1" dirty="0" err="1"/>
                        <a:t>betalactamases</a:t>
                      </a:r>
                      <a:r>
                        <a:rPr lang="pt-BR" sz="1900" dirty="0"/>
                        <a:t>)</a:t>
                      </a:r>
                      <a:endParaRPr lang="pt-BR" sz="1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Seguros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841593"/>
                  </a:ext>
                </a:extLst>
              </a:tr>
              <a:tr h="53537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900" dirty="0" err="1"/>
                        <a:t>Carboxibenzilpenicilina</a:t>
                      </a:r>
                      <a:r>
                        <a:rPr lang="pt-BR" sz="1900" dirty="0"/>
                        <a:t> (</a:t>
                      </a:r>
                      <a:r>
                        <a:rPr lang="pt-BR" sz="1900" dirty="0" err="1"/>
                        <a:t>Ticarciclina</a:t>
                      </a:r>
                      <a:r>
                        <a:rPr lang="pt-BR" sz="1900" dirty="0"/>
                        <a:t>)    afinidade com ADP </a:t>
                      </a:r>
                      <a:r>
                        <a:rPr lang="pt-BR" sz="1900" dirty="0" err="1"/>
                        <a:t>plaquetárioo</a:t>
                      </a:r>
                      <a:r>
                        <a:rPr lang="pt-BR" sz="1900" dirty="0"/>
                        <a:t> 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Cautela</a:t>
                      </a:r>
                    </a:p>
                    <a:p>
                      <a:pPr algn="just"/>
                      <a:r>
                        <a:rPr lang="pt-BR" sz="14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Potenciais distúrbios de coagulação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188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294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4">
            <a:extLst>
              <a:ext uri="{FF2B5EF4-FFF2-40B4-BE49-F238E27FC236}">
                <a16:creationId xmlns:a16="http://schemas.microsoft.com/office/drawing/2014/main" id="{656D6F2A-3A8D-4738-854F-D715DD4D929A}"/>
              </a:ext>
            </a:extLst>
          </p:cNvPr>
          <p:cNvGraphicFramePr>
            <a:graphicFrameLocks/>
          </p:cNvGraphicFramePr>
          <p:nvPr/>
        </p:nvGraphicFramePr>
        <p:xfrm>
          <a:off x="1415519" y="2717459"/>
          <a:ext cx="9363812" cy="1554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757233">
                  <a:extLst>
                    <a:ext uri="{9D8B030D-6E8A-4147-A177-3AD203B41FA5}">
                      <a16:colId xmlns:a16="http://schemas.microsoft.com/office/drawing/2014/main" val="2194885720"/>
                    </a:ext>
                  </a:extLst>
                </a:gridCol>
                <a:gridCol w="2606579">
                  <a:extLst>
                    <a:ext uri="{9D8B030D-6E8A-4147-A177-3AD203B41FA5}">
                      <a16:colId xmlns:a16="http://schemas.microsoft.com/office/drawing/2014/main" val="1115916209"/>
                    </a:ext>
                  </a:extLst>
                </a:gridCol>
              </a:tblGrid>
              <a:tr h="262792">
                <a:tc>
                  <a:txBody>
                    <a:bodyPr/>
                    <a:lstStyle/>
                    <a:p>
                      <a:r>
                        <a:rPr lang="pt-BR" dirty="0"/>
                        <a:t>Outros beta-lactâmicos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62997"/>
                  </a:ext>
                </a:extLst>
              </a:tr>
              <a:tr h="2641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Cefalosporinas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Seguras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257233"/>
                  </a:ext>
                </a:extLst>
              </a:tr>
              <a:tr h="2641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Carbapenemas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Seguras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795232"/>
                  </a:ext>
                </a:extLst>
              </a:tr>
              <a:tr h="2641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Aztreonam (monobactâmico)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Cautela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072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20695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m">
  <a:themeElements>
    <a:clrScheme name="Berlim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m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m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Berlim</Template>
  <TotalTime>131</TotalTime>
  <Words>921</Words>
  <Application>Microsoft Office PowerPoint</Application>
  <PresentationFormat>Widescreen</PresentationFormat>
  <Paragraphs>211</Paragraphs>
  <Slides>28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Century Gothic</vt:lpstr>
      <vt:lpstr>Trebuchet MS</vt:lpstr>
      <vt:lpstr>Wingdings</vt:lpstr>
      <vt:lpstr>Berlim</vt:lpstr>
      <vt:lpstr>Apresentação do PowerPoint</vt:lpstr>
      <vt:lpstr>Antibióticos na gestação</vt:lpstr>
      <vt:lpstr>Gestante</vt:lpstr>
      <vt:lpstr>Gestante</vt:lpstr>
      <vt:lpstr>Apresentação do PowerPoint</vt:lpstr>
      <vt:lpstr>Not atravessar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QUINOLONA - detalhe</vt:lpstr>
      <vt:lpstr>OUTROS</vt:lpstr>
      <vt:lpstr>Infecção urinária na gestação</vt:lpstr>
      <vt:lpstr>Infecção urinária em gestante Tratamento</vt:lpstr>
      <vt:lpstr>Bacteriúria assintomática</vt:lpstr>
      <vt:lpstr>Lactentes</vt:lpstr>
      <vt:lpstr>LACTENTES</vt:lpstr>
      <vt:lpstr>Drogas e Leite Materno: Classificação</vt:lpstr>
      <vt:lpstr>DROGAS E SEUS GRUPOS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PILAR ANTIBIÓTICOS</dc:title>
  <dc:creator>José Maria</dc:creator>
  <cp:lastModifiedBy>José Constant</cp:lastModifiedBy>
  <cp:revision>36</cp:revision>
  <dcterms:created xsi:type="dcterms:W3CDTF">2022-04-14T01:01:33Z</dcterms:created>
  <dcterms:modified xsi:type="dcterms:W3CDTF">2024-07-13T01:12:46Z</dcterms:modified>
</cp:coreProperties>
</file>