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80"/>
  </p:notesMasterIdLst>
  <p:sldIdLst>
    <p:sldId id="798" r:id="rId2"/>
    <p:sldId id="256" r:id="rId3"/>
    <p:sldId id="352" r:id="rId4"/>
    <p:sldId id="304" r:id="rId5"/>
    <p:sldId id="305" r:id="rId6"/>
    <p:sldId id="306" r:id="rId7"/>
    <p:sldId id="386" r:id="rId8"/>
    <p:sldId id="340" r:id="rId9"/>
    <p:sldId id="269" r:id="rId10"/>
    <p:sldId id="786" r:id="rId11"/>
    <p:sldId id="275" r:id="rId12"/>
    <p:sldId id="261" r:id="rId13"/>
    <p:sldId id="789" r:id="rId14"/>
    <p:sldId id="419" r:id="rId15"/>
    <p:sldId id="420" r:id="rId16"/>
    <p:sldId id="790" r:id="rId17"/>
    <p:sldId id="360" r:id="rId18"/>
    <p:sldId id="796" r:id="rId19"/>
    <p:sldId id="362" r:id="rId20"/>
    <p:sldId id="364" r:id="rId21"/>
    <p:sldId id="365" r:id="rId22"/>
    <p:sldId id="367" r:id="rId23"/>
    <p:sldId id="383" r:id="rId24"/>
    <p:sldId id="369" r:id="rId25"/>
    <p:sldId id="371" r:id="rId26"/>
    <p:sldId id="280" r:id="rId27"/>
    <p:sldId id="779" r:id="rId28"/>
    <p:sldId id="377" r:id="rId29"/>
    <p:sldId id="265" r:id="rId30"/>
    <p:sldId id="288" r:id="rId31"/>
    <p:sldId id="307" r:id="rId32"/>
    <p:sldId id="276" r:id="rId33"/>
    <p:sldId id="804" r:id="rId34"/>
    <p:sldId id="283" r:id="rId35"/>
    <p:sldId id="274" r:id="rId36"/>
    <p:sldId id="787" r:id="rId37"/>
    <p:sldId id="782" r:id="rId38"/>
    <p:sldId id="788" r:id="rId39"/>
    <p:sldId id="780" r:id="rId40"/>
    <p:sldId id="781" r:id="rId41"/>
    <p:sldId id="425" r:id="rId42"/>
    <p:sldId id="800" r:id="rId43"/>
    <p:sldId id="427" r:id="rId44"/>
    <p:sldId id="449" r:id="rId45"/>
    <p:sldId id="348" r:id="rId46"/>
    <p:sldId id="447" r:id="rId47"/>
    <p:sldId id="803" r:id="rId48"/>
    <p:sldId id="792" r:id="rId49"/>
    <p:sldId id="344" r:id="rId50"/>
    <p:sldId id="378" r:id="rId51"/>
    <p:sldId id="793" r:id="rId52"/>
    <p:sldId id="339" r:id="rId53"/>
    <p:sldId id="794" r:id="rId54"/>
    <p:sldId id="429" r:id="rId55"/>
    <p:sldId id="430" r:id="rId56"/>
    <p:sldId id="431" r:id="rId57"/>
    <p:sldId id="448" r:id="rId58"/>
    <p:sldId id="795" r:id="rId59"/>
    <p:sldId id="454" r:id="rId60"/>
    <p:sldId id="450" r:id="rId61"/>
    <p:sldId id="432" r:id="rId62"/>
    <p:sldId id="805" r:id="rId63"/>
    <p:sldId id="272" r:id="rId64"/>
    <p:sldId id="273" r:id="rId65"/>
    <p:sldId id="797" r:id="rId66"/>
    <p:sldId id="289" r:id="rId67"/>
    <p:sldId id="290" r:id="rId68"/>
    <p:sldId id="777" r:id="rId69"/>
    <p:sldId id="801" r:id="rId70"/>
    <p:sldId id="776" r:id="rId71"/>
    <p:sldId id="388" r:id="rId72"/>
    <p:sldId id="411" r:id="rId73"/>
    <p:sldId id="445" r:id="rId74"/>
    <p:sldId id="410" r:id="rId75"/>
    <p:sldId id="412" r:id="rId76"/>
    <p:sldId id="435" r:id="rId77"/>
    <p:sldId id="436" r:id="rId78"/>
    <p:sldId id="416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Maria" initials="JM" lastIdx="1" clrIdx="0">
    <p:extLst>
      <p:ext uri="{19B8F6BF-5375-455C-9EA6-DF929625EA0E}">
        <p15:presenceInfo xmlns:p15="http://schemas.microsoft.com/office/powerpoint/2012/main" userId="José Ma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ADC58-2E91-4AEC-8099-734F1AA31D1C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C6A5E-BF1B-4F5D-BF74-84FC691ABE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839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D08217-D9FF-476B-9D0D-95AE6D9482C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DE79-D4F6-455E-A115-61449A0D8BAD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99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C6A5E-BF1B-4F5D-BF74-84FC691ABED1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56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324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40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260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48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813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553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018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93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buClr>
                <a:srgbClr val="FFCC66"/>
              </a:buClr>
              <a:defRPr/>
            </a:lvl1pPr>
            <a:lvl2pPr marL="742950" indent="-285750">
              <a:buClr>
                <a:srgbClr val="FFFF66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80"/>
            <a:ext cx="2844800" cy="365125"/>
          </a:xfrm>
        </p:spPr>
        <p:txBody>
          <a:bodyPr/>
          <a:lstStyle/>
          <a:p>
            <a:fld id="{67F03D1F-26F7-47E7-B5A7-906DD8EF7B9E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08/05/2025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80"/>
            <a:ext cx="3860800" cy="365125"/>
          </a:xfrm>
        </p:spPr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80"/>
            <a:ext cx="2844800" cy="365125"/>
          </a:xfrm>
        </p:spPr>
        <p:txBody>
          <a:bodyPr/>
          <a:lstStyle/>
          <a:p>
            <a:fld id="{E5D4A267-B90C-43DD-9B51-31A92A07DFFC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74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06435" y="-78030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138065" y="-2285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9779565">
            <a:off x="-424099" y="5227024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6867998">
            <a:off x="10368637" y="5242377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9174797">
            <a:off x="-630023" y="4711419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10702993">
            <a:off x="11099297" y="4547918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82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88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53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48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21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11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6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28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62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364ABD7-5E9B-4CB9-BAF9-CDF33F731E32}" type="datetimeFigureOut">
              <a:rPr lang="pt-BR" smtClean="0"/>
              <a:pPr/>
              <a:t>08/05/2025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011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4B491C0-8DA1-FA2C-74F9-F648B3C42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2" y="242887"/>
            <a:ext cx="437197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12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748D4-1994-40D1-8DB6-68B6B8A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/>
              <a:t>Na alergia não há febre. Nas viroses exantemáticas, sim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6E545F-4C63-44C3-A8BD-1C19ED65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0" y="2035350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pt-BR" sz="2600" dirty="0"/>
              <a:t>Sarampo, Rubéola,  Exantema súbito, Mononucleose, </a:t>
            </a:r>
            <a:r>
              <a:rPr lang="pt-BR" sz="2600" dirty="0" err="1"/>
              <a:t>Citomegalia</a:t>
            </a:r>
            <a:r>
              <a:rPr lang="pt-BR" sz="2600" dirty="0"/>
              <a:t>.</a:t>
            </a:r>
          </a:p>
          <a:p>
            <a:endParaRPr lang="pt-BR" sz="2600" dirty="0"/>
          </a:p>
          <a:p>
            <a:r>
              <a:rPr lang="pt-BR" sz="2600" dirty="0"/>
              <a:t>ARBOVIROSES: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dirty="0"/>
              <a:t>Dengue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dirty="0"/>
              <a:t>Zika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dirty="0"/>
              <a:t>Chikungunya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dirty="0" err="1"/>
              <a:t>Mayaro</a:t>
            </a:r>
            <a:endParaRPr lang="pt-BR" sz="2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dirty="0"/>
              <a:t>Oropouche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0822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6837" y="2414114"/>
            <a:ext cx="9750388" cy="5589240"/>
          </a:xfrm>
        </p:spPr>
        <p:txBody>
          <a:bodyPr>
            <a:normAutofit/>
          </a:bodyPr>
          <a:lstStyle/>
          <a:p>
            <a:pPr lvl="1"/>
            <a:r>
              <a:rPr lang="pt-BR" sz="2600" dirty="0"/>
              <a:t>E O QUE NÃO DEVE SER FEITO EM INFECÇÃO VIRAL?</a:t>
            </a:r>
          </a:p>
          <a:p>
            <a:pPr lvl="2"/>
            <a:r>
              <a:rPr lang="pt-BR" sz="2600" dirty="0"/>
              <a:t>Anti-inflamatórios não hormonais</a:t>
            </a:r>
          </a:p>
          <a:p>
            <a:pPr lvl="2"/>
            <a:r>
              <a:rPr lang="pt-BR" sz="2600" dirty="0"/>
              <a:t>Corticosteroides </a:t>
            </a:r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>
              <a:buNone/>
            </a:pPr>
            <a:r>
              <a:rPr lang="pt-BR" sz="4800" b="1" dirty="0"/>
              <a:t>    </a:t>
            </a:r>
          </a:p>
          <a:p>
            <a:endParaRPr lang="pt-BR" sz="2200" dirty="0"/>
          </a:p>
          <a:p>
            <a:pPr>
              <a:buNone/>
            </a:pPr>
            <a:endParaRPr lang="pt-BR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3132"/>
            <a:ext cx="10515600" cy="75492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/>
              <a:t>No Brasil as arboviroses têm o</a:t>
            </a:r>
            <a:br>
              <a:rPr lang="pt-BR" sz="3600" dirty="0"/>
            </a:br>
            <a:r>
              <a:rPr lang="pt-BR" sz="3600" dirty="0"/>
              <a:t>futuro garantido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44436" y="1978237"/>
            <a:ext cx="7667492" cy="4471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i="1" dirty="0"/>
              <a:t>Aedes aegypti</a:t>
            </a:r>
          </a:p>
          <a:p>
            <a:pPr>
              <a:buNone/>
            </a:pPr>
            <a:r>
              <a:rPr lang="pt-BR" i="1" dirty="0"/>
              <a:t>                                           </a:t>
            </a:r>
          </a:p>
          <a:p>
            <a:pPr>
              <a:buNone/>
            </a:pPr>
            <a:r>
              <a:rPr lang="pt-BR" i="1" dirty="0"/>
              <a:t>      </a:t>
            </a:r>
          </a:p>
          <a:p>
            <a:pPr>
              <a:buNone/>
            </a:pPr>
            <a:r>
              <a:rPr lang="pt-BR" i="1" dirty="0"/>
              <a:t>Aedes </a:t>
            </a:r>
            <a:r>
              <a:rPr lang="pt-BR" i="1" dirty="0" err="1"/>
              <a:t>albopictus</a:t>
            </a:r>
            <a:r>
              <a:rPr lang="pt-BR" i="1" dirty="0"/>
              <a:t> </a:t>
            </a:r>
          </a:p>
          <a:p>
            <a:pPr>
              <a:buNone/>
            </a:pPr>
            <a:endParaRPr lang="pt-BR" i="1" dirty="0"/>
          </a:p>
          <a:p>
            <a:pPr>
              <a:buNone/>
            </a:pPr>
            <a:endParaRPr lang="pt-BR" i="1" dirty="0"/>
          </a:p>
          <a:p>
            <a:pPr>
              <a:buNone/>
            </a:pPr>
            <a:endParaRPr lang="pt-BR" i="1" dirty="0"/>
          </a:p>
          <a:p>
            <a:pPr>
              <a:buNone/>
            </a:pPr>
            <a:r>
              <a:rPr lang="pt-BR" i="1" dirty="0" err="1"/>
              <a:t>Haemagogus</a:t>
            </a:r>
            <a:endParaRPr lang="pt-BR" i="1" dirty="0"/>
          </a:p>
          <a:p>
            <a:pPr>
              <a:buNone/>
            </a:pPr>
            <a:r>
              <a:rPr lang="pt-BR" i="1" dirty="0" err="1"/>
              <a:t>Sabethes</a:t>
            </a:r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F3FC8-157E-48CB-ABC2-2576B374C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04" y="1451490"/>
            <a:ext cx="2181736" cy="123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8DC46-A8B7-42EB-A899-7A54E7DED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97" y="5269792"/>
            <a:ext cx="1102471" cy="1102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CCD13-4363-41A1-B9AB-A4B77359ED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6496" y="5298304"/>
            <a:ext cx="1304244" cy="1045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9612C-9B5E-43F0-BB5B-AED640B0E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96" y="3201474"/>
            <a:ext cx="2218944" cy="128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CC3A218C-5D82-41C1-84A6-31B5B4DD541C}"/>
              </a:ext>
            </a:extLst>
          </p:cNvPr>
          <p:cNvSpPr/>
          <p:nvPr/>
        </p:nvSpPr>
        <p:spPr>
          <a:xfrm>
            <a:off x="4201260" y="4957680"/>
            <a:ext cx="262171" cy="1039642"/>
          </a:xfrm>
          <a:prstGeom prst="rightBrace">
            <a:avLst>
              <a:gd name="adj1" fmla="val 8333"/>
              <a:gd name="adj2" fmla="val 80662"/>
            </a:avLst>
          </a:prstGeom>
          <a:ln w="28575">
            <a:solidFill>
              <a:schemeClr val="bg2">
                <a:lumMod val="20000"/>
                <a:lumOff val="8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B22986-219E-4DEC-8783-299026A46544}"/>
              </a:ext>
            </a:extLst>
          </p:cNvPr>
          <p:cNvSpPr/>
          <p:nvPr/>
        </p:nvSpPr>
        <p:spPr>
          <a:xfrm>
            <a:off x="4943872" y="1978236"/>
            <a:ext cx="2181736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Nas cidades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BDEC2F-6250-4508-99B9-D1DD4E5CC1E8}"/>
              </a:ext>
            </a:extLst>
          </p:cNvPr>
          <p:cNvSpPr/>
          <p:nvPr/>
        </p:nvSpPr>
        <p:spPr>
          <a:xfrm>
            <a:off x="4988323" y="5559419"/>
            <a:ext cx="2181736" cy="5232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Nas matas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9D26A3-BD58-4AFA-B642-ED15E59BAC31}"/>
              </a:ext>
            </a:extLst>
          </p:cNvPr>
          <p:cNvCxnSpPr/>
          <p:nvPr/>
        </p:nvCxnSpPr>
        <p:spPr>
          <a:xfrm flipV="1">
            <a:off x="5375920" y="2683114"/>
            <a:ext cx="510782" cy="1158440"/>
          </a:xfrm>
          <a:prstGeom prst="straightConnector1">
            <a:avLst/>
          </a:prstGeom>
          <a:ln w="28575">
            <a:solidFill>
              <a:schemeClr val="bg2">
                <a:lumMod val="20000"/>
                <a:lumOff val="8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192B36-1868-4536-BE46-7F5EF3CB7A15}"/>
              </a:ext>
            </a:extLst>
          </p:cNvPr>
          <p:cNvCxnSpPr>
            <a:cxnSpLocks/>
          </p:cNvCxnSpPr>
          <p:nvPr/>
        </p:nvCxnSpPr>
        <p:spPr>
          <a:xfrm>
            <a:off x="5375920" y="3933057"/>
            <a:ext cx="576064" cy="1430555"/>
          </a:xfrm>
          <a:prstGeom prst="straightConnector1">
            <a:avLst/>
          </a:prstGeom>
          <a:ln w="28575">
            <a:solidFill>
              <a:schemeClr val="bg2">
                <a:lumMod val="20000"/>
                <a:lumOff val="8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21F76-C3DA-45C0-B37F-2C6FEBD4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 err="1"/>
              <a:t>Arbovirus</a:t>
            </a:r>
            <a:r>
              <a:rPr lang="pt-BR" sz="4800" dirty="0"/>
              <a:t> no Brasil: espectro de infecção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87C625-C8AD-4BBA-BDC3-45EB05E5D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Dengue – exclusivamente humano</a:t>
            </a:r>
          </a:p>
          <a:p>
            <a:endParaRPr lang="pt-BR" dirty="0"/>
          </a:p>
          <a:p>
            <a:r>
              <a:rPr lang="pt-BR" dirty="0"/>
              <a:t>Zika</a:t>
            </a:r>
          </a:p>
          <a:p>
            <a:r>
              <a:rPr lang="pt-BR" dirty="0"/>
              <a:t>Chikungunya             infectam homem e animais</a:t>
            </a:r>
          </a:p>
          <a:p>
            <a:r>
              <a:rPr lang="pt-BR" dirty="0" err="1"/>
              <a:t>Mayaro</a:t>
            </a:r>
            <a:endParaRPr lang="pt-BR" dirty="0"/>
          </a:p>
          <a:p>
            <a:r>
              <a:rPr lang="pt-BR" dirty="0"/>
              <a:t>Febre Amarela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   </a:t>
            </a:r>
          </a:p>
        </p:txBody>
      </p:sp>
      <p:sp>
        <p:nvSpPr>
          <p:cNvPr id="4" name="Chave Direita 3">
            <a:extLst>
              <a:ext uri="{FF2B5EF4-FFF2-40B4-BE49-F238E27FC236}">
                <a16:creationId xmlns:a16="http://schemas.microsoft.com/office/drawing/2014/main" id="{74BE74D0-7E14-C70D-E2AF-3DADB680E8D4}"/>
              </a:ext>
            </a:extLst>
          </p:cNvPr>
          <p:cNvSpPr/>
          <p:nvPr/>
        </p:nvSpPr>
        <p:spPr>
          <a:xfrm>
            <a:off x="3637048" y="2936147"/>
            <a:ext cx="255444" cy="1585519"/>
          </a:xfrm>
          <a:prstGeom prst="rightBrace">
            <a:avLst>
              <a:gd name="adj1" fmla="val 8333"/>
              <a:gd name="adj2" fmla="val 41005"/>
            </a:avLst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7388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895AA7-C60F-4507-8448-D4FB55C8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791" y="367545"/>
            <a:ext cx="9965634" cy="1080120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Epidemiologia das arboviroses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D4691B-69BD-4C4A-8901-1FA21382E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79" y="1683966"/>
            <a:ext cx="9102283" cy="4471395"/>
          </a:xfrm>
        </p:spPr>
        <p:txBody>
          <a:bodyPr>
            <a:normAutofit/>
          </a:bodyPr>
          <a:lstStyle/>
          <a:p>
            <a:r>
              <a:rPr lang="pt-BR" dirty="0"/>
              <a:t>Fonte da infecção - homem com viremia:</a:t>
            </a:r>
          </a:p>
          <a:p>
            <a:endParaRPr lang="pt-BR" sz="20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pt-BR" sz="20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2" name="Rectangle 1310"/>
          <p:cNvSpPr>
            <a:spLocks noChangeArrowheads="1"/>
          </p:cNvSpPr>
          <p:nvPr/>
        </p:nvSpPr>
        <p:spPr bwMode="auto">
          <a:xfrm>
            <a:off x="1676404" y="-17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Chave direita 3"/>
          <p:cNvSpPr/>
          <p:nvPr/>
        </p:nvSpPr>
        <p:spPr>
          <a:xfrm>
            <a:off x="5822324" y="2499258"/>
            <a:ext cx="368424" cy="2928724"/>
          </a:xfrm>
          <a:prstGeom prst="rightBrace">
            <a:avLst>
              <a:gd name="adj1" fmla="val 8333"/>
              <a:gd name="adj2" fmla="val 36741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31B04F-C664-4072-9A54-1BC4667A4269}"/>
              </a:ext>
            </a:extLst>
          </p:cNvPr>
          <p:cNvSpPr/>
          <p:nvPr/>
        </p:nvSpPr>
        <p:spPr>
          <a:xfrm>
            <a:off x="3573872" y="2648117"/>
            <a:ext cx="2181736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Dengue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40E89F-2900-4F00-98AE-50DE0491B76B}"/>
              </a:ext>
            </a:extLst>
          </p:cNvPr>
          <p:cNvSpPr/>
          <p:nvPr/>
        </p:nvSpPr>
        <p:spPr>
          <a:xfrm>
            <a:off x="3573872" y="3362822"/>
            <a:ext cx="2181736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Zika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54D1DF-0D02-4162-86FC-FC33CA884674}"/>
              </a:ext>
            </a:extLst>
          </p:cNvPr>
          <p:cNvSpPr/>
          <p:nvPr/>
        </p:nvSpPr>
        <p:spPr>
          <a:xfrm>
            <a:off x="3573872" y="4081360"/>
            <a:ext cx="2181736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Chikungunya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E2DB6A-3ECA-4231-87BC-F7E677A52F6C}"/>
              </a:ext>
            </a:extLst>
          </p:cNvPr>
          <p:cNvSpPr/>
          <p:nvPr/>
        </p:nvSpPr>
        <p:spPr>
          <a:xfrm>
            <a:off x="3573872" y="4798634"/>
            <a:ext cx="2181736" cy="52322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Mayaro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E3B32-5FA1-4A19-962A-49B4FA1CD713}"/>
              </a:ext>
            </a:extLst>
          </p:cNvPr>
          <p:cNvSpPr/>
          <p:nvPr/>
        </p:nvSpPr>
        <p:spPr>
          <a:xfrm>
            <a:off x="3573872" y="5515908"/>
            <a:ext cx="2181736" cy="52322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Febre amarela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6FD14-F301-4313-B1FB-141D7D8CD5CD}"/>
              </a:ext>
            </a:extLst>
          </p:cNvPr>
          <p:cNvSpPr txBox="1"/>
          <p:nvPr/>
        </p:nvSpPr>
        <p:spPr>
          <a:xfrm>
            <a:off x="6253624" y="3390269"/>
            <a:ext cx="2187351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Em média 5 dias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8B351-E44C-4FF0-9160-DE26AA1ED672}"/>
              </a:ext>
            </a:extLst>
          </p:cNvPr>
          <p:cNvSpPr txBox="1"/>
          <p:nvPr/>
        </p:nvSpPr>
        <p:spPr>
          <a:xfrm>
            <a:off x="6253623" y="5603356"/>
            <a:ext cx="2181736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  a 5 dias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600176-6BDE-4976-B75A-7DEF30660818}"/>
              </a:ext>
            </a:extLst>
          </p:cNvPr>
          <p:cNvCxnSpPr>
            <a:cxnSpLocks/>
          </p:cNvCxnSpPr>
          <p:nvPr/>
        </p:nvCxnSpPr>
        <p:spPr>
          <a:xfrm flipH="1">
            <a:off x="5822324" y="5788022"/>
            <a:ext cx="297164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1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2CD9E9-71F9-4368-870E-F495969F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387977"/>
            <a:ext cx="9404723" cy="1400530"/>
          </a:xfrm>
        </p:spPr>
        <p:txBody>
          <a:bodyPr/>
          <a:lstStyle/>
          <a:p>
            <a:pPr algn="ctr"/>
            <a:r>
              <a:rPr lang="pt-BR" dirty="0"/>
              <a:t>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algn="ctr">
              <a:buNone/>
            </a:pPr>
            <a:endParaRPr lang="pt-BR" sz="5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5C393C-382D-D53C-75AA-3103176E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26" y="1788507"/>
            <a:ext cx="5906547" cy="445989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2CC2A-511D-4D4B-BECC-8085854D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Virus</a:t>
            </a:r>
            <a:r>
              <a:rPr lang="pt-BR" dirty="0"/>
              <a:t> do dengue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0616A8-690D-4357-8B73-37BF600FE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626207" cy="4195481"/>
          </a:xfrm>
        </p:spPr>
        <p:txBody>
          <a:bodyPr>
            <a:normAutofit/>
          </a:bodyPr>
          <a:lstStyle/>
          <a:p>
            <a:r>
              <a:rPr lang="pt-BR" sz="2400" dirty="0"/>
              <a:t>Existem 4 tipos : 1, 2, 3 e 4</a:t>
            </a:r>
          </a:p>
          <a:p>
            <a:r>
              <a:rPr lang="pt-BR" sz="2400" dirty="0"/>
              <a:t>Não há como distinguir o tipo, de acordo com os sintomas</a:t>
            </a:r>
          </a:p>
          <a:p>
            <a:r>
              <a:rPr lang="pt-BR" sz="2400" dirty="0"/>
              <a:t> Imunidade:  até 6 meses aos 4 tipos</a:t>
            </a:r>
          </a:p>
          <a:p>
            <a:pPr marL="0" indent="0">
              <a:buNone/>
            </a:pPr>
            <a:r>
              <a:rPr lang="pt-BR" sz="2400" dirty="0"/>
              <a:t>                           doravante é específica para cada tipo</a:t>
            </a:r>
          </a:p>
          <a:p>
            <a:pPr marL="0" indent="0">
              <a:buNone/>
            </a:pPr>
            <a:r>
              <a:rPr lang="pt-BR" sz="2400" dirty="0"/>
              <a:t>          </a:t>
            </a:r>
          </a:p>
          <a:p>
            <a:pPr marL="0" indent="0">
              <a:buNone/>
            </a:pPr>
            <a:r>
              <a:rPr lang="pt-BR" sz="2400" dirty="0"/>
              <a:t>        ou seja, pode-se ter dengue 4 vezes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8E02A962-E50E-4A5B-BAA4-14BDA9F03485}"/>
              </a:ext>
            </a:extLst>
          </p:cNvPr>
          <p:cNvCxnSpPr>
            <a:cxnSpLocks/>
          </p:cNvCxnSpPr>
          <p:nvPr/>
        </p:nvCxnSpPr>
        <p:spPr>
          <a:xfrm>
            <a:off x="2212622" y="408657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/>
              <a:t>Quando pensar em dengue?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2086" y="1583636"/>
            <a:ext cx="9534939" cy="4983162"/>
          </a:xfrm>
        </p:spPr>
        <p:txBody>
          <a:bodyPr>
            <a:normAutofit/>
          </a:bodyPr>
          <a:lstStyle/>
          <a:p>
            <a:pPr algn="just"/>
            <a:r>
              <a:rPr lang="pt-BR" sz="2400" dirty="0"/>
              <a:t>Paciente que se queixe de febre alta e repentina, cefaléia, dores generalizadas, astenia, inapetência e não apresente sinais localizados de infecção que justifiquem o quadro clínico.</a:t>
            </a:r>
          </a:p>
          <a:p>
            <a:pPr algn="just"/>
            <a:r>
              <a:rPr lang="pt-BR" sz="2400" dirty="0"/>
              <a:t>Pense em dengue</a:t>
            </a:r>
          </a:p>
          <a:p>
            <a:pPr marL="0" indent="0" algn="just">
              <a:buNone/>
            </a:pPr>
            <a:endParaRPr lang="pt-BR" sz="2400" dirty="0"/>
          </a:p>
          <a:p>
            <a:pPr algn="just"/>
            <a:r>
              <a:rPr lang="pt-BR" sz="2400" dirty="0"/>
              <a:t>Ausculta cardíaca e pulmonar</a:t>
            </a:r>
          </a:p>
          <a:p>
            <a:pPr marL="0" indent="0" algn="just">
              <a:buNone/>
            </a:pPr>
            <a:r>
              <a:rPr lang="pt-BR" sz="2400" dirty="0"/>
              <a:t>    exame de orofaringe, abdome, nuca</a:t>
            </a:r>
          </a:p>
          <a:p>
            <a:pPr marL="0" indent="0" algn="just">
              <a:buNone/>
            </a:pPr>
            <a:endParaRPr lang="pt-BR" sz="2400" dirty="0"/>
          </a:p>
          <a:p>
            <a:pPr algn="just"/>
            <a:r>
              <a:rPr lang="pt-BR" sz="2400" dirty="0"/>
              <a:t>Continue pensando em DENGUE</a:t>
            </a:r>
          </a:p>
        </p:txBody>
      </p:sp>
      <p:sp>
        <p:nvSpPr>
          <p:cNvPr id="4" name="Multiplicar 3"/>
          <p:cNvSpPr/>
          <p:nvPr/>
        </p:nvSpPr>
        <p:spPr>
          <a:xfrm>
            <a:off x="-313856" y="4075217"/>
            <a:ext cx="9358954" cy="133235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874643" y="322263"/>
            <a:ext cx="10336696" cy="2819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es-ES_tradnl" sz="2400" dirty="0"/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_tradnl" sz="2400" dirty="0" err="1"/>
              <a:t>Pensou</a:t>
            </a:r>
            <a:r>
              <a:rPr lang="es-ES_tradnl" sz="2400" dirty="0"/>
              <a:t> </a:t>
            </a:r>
            <a:r>
              <a:rPr lang="es-ES_tradnl" sz="2400" dirty="0" err="1"/>
              <a:t>em</a:t>
            </a:r>
            <a:r>
              <a:rPr lang="es-ES_tradnl" sz="2400" dirty="0"/>
              <a:t> Dengue, aja como se </a:t>
            </a:r>
            <a:r>
              <a:rPr lang="es-ES_tradnl" sz="2400" dirty="0" err="1"/>
              <a:t>fosse</a:t>
            </a:r>
            <a:r>
              <a:rPr lang="es-ES_tradnl" sz="2400" dirty="0"/>
              <a:t>. </a:t>
            </a:r>
            <a:r>
              <a:rPr lang="es-ES_tradnl" sz="2400" dirty="0" err="1"/>
              <a:t>Enquanto</a:t>
            </a:r>
            <a:r>
              <a:rPr lang="es-ES_tradnl" sz="2400" dirty="0"/>
              <a:t> o </a:t>
            </a:r>
          </a:p>
          <a:p>
            <a:pPr algn="just">
              <a:lnSpc>
                <a:spcPct val="120000"/>
              </a:lnSpc>
            </a:pPr>
            <a:r>
              <a:rPr lang="es-ES_tradnl" sz="2400" dirty="0"/>
              <a:t>     diagnóstico </a:t>
            </a:r>
            <a:r>
              <a:rPr lang="es-ES_tradnl" sz="2400" dirty="0" err="1"/>
              <a:t>não</a:t>
            </a:r>
            <a:r>
              <a:rPr lang="es-ES_tradnl" sz="2400" dirty="0"/>
              <a:t> é confirmado, a tarefa</a:t>
            </a:r>
            <a:r>
              <a:rPr lang="es-ES_tradnl" sz="2400" dirty="0">
                <a:cs typeface="Times New Roman" pitchFamily="18" charset="0"/>
              </a:rPr>
              <a:t> é EVITAR AS MORTES</a:t>
            </a:r>
          </a:p>
          <a:p>
            <a:endParaRPr lang="es-ES" sz="2800" dirty="0">
              <a:latin typeface="Arial" charset="0"/>
            </a:endParaRPr>
          </a:p>
        </p:txBody>
      </p:sp>
      <p:pic>
        <p:nvPicPr>
          <p:cNvPr id="574467" name="Picture 3" descr="ae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715" y="1752257"/>
            <a:ext cx="2742570" cy="196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3354" y="3921944"/>
            <a:ext cx="3130550" cy="226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574470" name="Object 6"/>
          <p:cNvGraphicFramePr>
            <a:graphicFrameLocks noChangeAspect="1"/>
          </p:cNvGraphicFramePr>
          <p:nvPr/>
        </p:nvGraphicFramePr>
        <p:xfrm>
          <a:off x="2351585" y="3933057"/>
          <a:ext cx="3167063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0876190" imgH="7228571" progId="">
                  <p:embed/>
                </p:oleObj>
              </mc:Choice>
              <mc:Fallback>
                <p:oleObj name="Photo Editor Photo" r:id="rId4" imgW="10876190" imgH="72285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5" y="3933057"/>
                        <a:ext cx="3167063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2052918"/>
            <a:ext cx="9483594" cy="4195481"/>
          </a:xfrm>
        </p:spPr>
        <p:txBody>
          <a:bodyPr>
            <a:normAutofit/>
          </a:bodyPr>
          <a:lstStyle/>
          <a:p>
            <a:r>
              <a:rPr lang="pt-BR" sz="2400" dirty="0"/>
              <a:t>Por volta do 4º dia podem surgir lesões de pele  </a:t>
            </a:r>
          </a:p>
          <a:p>
            <a:endParaRPr lang="pt-BR" sz="2400" dirty="0"/>
          </a:p>
          <a:p>
            <a:r>
              <a:rPr lang="pt-BR" sz="2400" dirty="0"/>
              <a:t>Exantema </a:t>
            </a:r>
            <a:r>
              <a:rPr lang="pt-BR" sz="2400" dirty="0" err="1"/>
              <a:t>maculo-papular</a:t>
            </a:r>
            <a:r>
              <a:rPr lang="pt-BR" sz="2400" dirty="0"/>
              <a:t>: alteração vascular na derme</a:t>
            </a:r>
          </a:p>
          <a:p>
            <a:pPr>
              <a:buNone/>
            </a:pPr>
            <a:r>
              <a:rPr lang="pt-BR" sz="2400" dirty="0"/>
              <a:t>    OU</a:t>
            </a:r>
          </a:p>
          <a:p>
            <a:r>
              <a:rPr lang="pt-BR" sz="2400" dirty="0"/>
              <a:t>petéquias: sangramento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ACFB5-52DB-419C-A0E9-F5C80B7FF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54812"/>
            <a:ext cx="9144000" cy="1641490"/>
          </a:xfrm>
        </p:spPr>
        <p:txBody>
          <a:bodyPr>
            <a:normAutofit/>
          </a:bodyPr>
          <a:lstStyle/>
          <a:p>
            <a:pPr algn="ctr"/>
            <a:r>
              <a:rPr lang="pt-BR" sz="5400" dirty="0"/>
              <a:t>ARBOVIROSES</a:t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725535-B40D-428C-A34C-CE7165A77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510" y="3429000"/>
            <a:ext cx="9144000" cy="934156"/>
          </a:xfrm>
        </p:spPr>
        <p:txBody>
          <a:bodyPr/>
          <a:lstStyle/>
          <a:p>
            <a:pPr algn="ctr"/>
            <a:r>
              <a:rPr lang="pt-BR" dirty="0"/>
              <a:t>O RETORNO (pós covid)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D6D60D-5C9A-4682-8853-330B2C2DF389}"/>
              </a:ext>
            </a:extLst>
          </p:cNvPr>
          <p:cNvSpPr txBox="1">
            <a:spLocks/>
          </p:cNvSpPr>
          <p:nvPr/>
        </p:nvSpPr>
        <p:spPr>
          <a:xfrm>
            <a:off x="1524000" y="5814646"/>
            <a:ext cx="9144000" cy="164149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/>
              <a:t>José Maria Cavalcanti Constant</a:t>
            </a:r>
            <a:endParaRPr lang="pt-BR" sz="2800" dirty="0"/>
          </a:p>
        </p:txBody>
      </p:sp>
      <p:pic>
        <p:nvPicPr>
          <p:cNvPr id="5" name="Picture 8" descr="http://upload.wikimedia.org/wikipedia/commons/d/d5/Ufal.png">
            <a:extLst>
              <a:ext uri="{FF2B5EF4-FFF2-40B4-BE49-F238E27FC236}">
                <a16:creationId xmlns:a16="http://schemas.microsoft.com/office/drawing/2014/main" id="{38B7C9B0-BF84-4D88-850B-84F1210A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35" y="5347127"/>
            <a:ext cx="51117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http://lavavascular.com/wp-content/uploads/2011/09/logo-uncisal-219x300.png">
            <a:extLst>
              <a:ext uri="{FF2B5EF4-FFF2-40B4-BE49-F238E27FC236}">
                <a16:creationId xmlns:a16="http://schemas.microsoft.com/office/drawing/2014/main" id="{1351519B-F806-4810-8FAA-22317561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40" y="5347127"/>
            <a:ext cx="6826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000867-DCC5-4AE9-91CB-B3D9F15B9CD7}"/>
              </a:ext>
            </a:extLst>
          </p:cNvPr>
          <p:cNvSpPr txBox="1"/>
          <p:nvPr/>
        </p:nvSpPr>
        <p:spPr>
          <a:xfrm>
            <a:off x="720862" y="623919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UFAL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888C3C23-78AA-4B11-AEB0-9FFFB601C502}"/>
              </a:ext>
            </a:extLst>
          </p:cNvPr>
          <p:cNvSpPr txBox="1"/>
          <p:nvPr/>
        </p:nvSpPr>
        <p:spPr>
          <a:xfrm>
            <a:off x="10356304" y="63393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Uncisal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1945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2635" y="1244027"/>
            <a:ext cx="967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O </a:t>
            </a:r>
            <a:r>
              <a:rPr lang="pt-BR" sz="2400" dirty="0" err="1"/>
              <a:t>exantema</a:t>
            </a:r>
            <a:r>
              <a:rPr lang="pt-BR" sz="2400" dirty="0"/>
              <a:t> </a:t>
            </a:r>
            <a:r>
              <a:rPr lang="pt-BR" sz="2400" dirty="0" err="1"/>
              <a:t>petequial</a:t>
            </a:r>
            <a:r>
              <a:rPr lang="pt-BR" sz="2400" dirty="0"/>
              <a:t> (sangramento) não desaparece à pressão digital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69CD691-E45F-45E6-9271-B3EF0C9A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86" y="2439696"/>
            <a:ext cx="2257620" cy="342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2499" r="1117" b="22445"/>
          <a:stretch/>
        </p:blipFill>
        <p:spPr bwMode="auto">
          <a:xfrm>
            <a:off x="5357914" y="3104717"/>
            <a:ext cx="5448808" cy="1871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9900" y="1275792"/>
            <a:ext cx="9541511" cy="168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 febre costuma desaparecer  entre o 4º e 6º dia.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Nessa fase podem surgir as complicações mais graves: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“</a:t>
            </a:r>
            <a:r>
              <a:rPr lang="pt-BR" sz="2400" i="1" dirty="0"/>
              <a:t>Dengue, quando melhora piora” – </a:t>
            </a:r>
            <a:r>
              <a:rPr lang="pt-BR" sz="2400" dirty="0"/>
              <a:t>Celso Tavares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35194" y="3628293"/>
            <a:ext cx="101909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Como reduzir a ocorrência de mortes?</a:t>
            </a:r>
          </a:p>
          <a:p>
            <a:pPr algn="ctr">
              <a:spcBef>
                <a:spcPct val="50000"/>
              </a:spcBef>
            </a:pPr>
            <a:r>
              <a:rPr lang="pt-BR" sz="2400" b="1" dirty="0"/>
              <a:t>Identificando precocemente as formas potencialmente graves</a:t>
            </a:r>
          </a:p>
        </p:txBody>
      </p:sp>
    </p:spTree>
    <p:extLst>
      <p:ext uri="{BB962C8B-B14F-4D97-AF65-F5344CB8AC3E}">
        <p14:creationId xmlns:p14="http://schemas.microsoft.com/office/powerpoint/2010/main" val="18473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dirty="0"/>
              <a:t>Quem tende a formas graves?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222" y="1729455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pt-BR" sz="2400" b="1" dirty="0"/>
              <a:t>Quem já teve a doença, ou infecção, anteriormente</a:t>
            </a:r>
          </a:p>
          <a:p>
            <a:r>
              <a:rPr lang="pt-BR" sz="2400" dirty="0"/>
              <a:t>Crianças. idosos, especialmente com comorbidades</a:t>
            </a:r>
          </a:p>
          <a:p>
            <a:r>
              <a:rPr lang="pt-BR" sz="2400" dirty="0"/>
              <a:t>Gestantes e </a:t>
            </a:r>
            <a:r>
              <a:rPr lang="pt-BR" sz="2400" dirty="0" err="1"/>
              <a:t>puérperas</a:t>
            </a:r>
            <a:endParaRPr lang="pt-BR" sz="2400" dirty="0"/>
          </a:p>
          <a:p>
            <a:r>
              <a:rPr lang="pt-BR" sz="2400" dirty="0"/>
              <a:t>Mulheres que abortaram recentemente</a:t>
            </a:r>
          </a:p>
          <a:p>
            <a:r>
              <a:rPr lang="pt-BR" sz="2400" dirty="0"/>
              <a:t>Portadores de doenças crônicas (asma, diabetes, alergias, hipertensão, anemia falciforme*, cardiopatias, nefropatias, doenças </a:t>
            </a:r>
            <a:r>
              <a:rPr lang="pt-BR" sz="2400" dirty="0" err="1"/>
              <a:t>auto-imunes</a:t>
            </a:r>
            <a:r>
              <a:rPr lang="pt-BR" sz="2400" dirty="0"/>
              <a:t>)</a:t>
            </a:r>
          </a:p>
          <a:p>
            <a:r>
              <a:rPr lang="pt-BR" sz="2400" dirty="0"/>
              <a:t>Uso de medicamentos – </a:t>
            </a:r>
            <a:r>
              <a:rPr lang="pt-BR" sz="2400" dirty="0" err="1"/>
              <a:t>Anti-agregantes</a:t>
            </a:r>
            <a:r>
              <a:rPr lang="pt-BR" sz="2400" dirty="0"/>
              <a:t> plaquetários (AAS, Ticarcilina,  </a:t>
            </a:r>
            <a:r>
              <a:rPr lang="pt-BR" sz="2400" dirty="0" err="1"/>
              <a:t>Piperacilina</a:t>
            </a:r>
            <a:r>
              <a:rPr lang="pt-BR" sz="2400" dirty="0"/>
              <a:t>), Corticóides, imunossupressores</a:t>
            </a:r>
          </a:p>
          <a:p>
            <a:pPr algn="just"/>
            <a:r>
              <a:rPr lang="pt-BR" sz="2400" dirty="0"/>
              <a:t>Pessoas em situação de risco ( pobres, miseráveis, encarcerados)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JMCC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2482" y="159544"/>
            <a:ext cx="8858250" cy="64293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4000" dirty="0">
                <a:solidFill>
                  <a:schemeClr val="tx1"/>
                </a:solidFill>
              </a:rPr>
              <a:t>Dengue grave  - Patogenia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8785225" cy="54006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/>
              <a:t>      </a:t>
            </a:r>
            <a:endParaRPr lang="pt-BR" sz="1400" b="1">
              <a:solidFill>
                <a:srgbClr val="080808"/>
              </a:solidFill>
            </a:endParaRPr>
          </a:p>
        </p:txBody>
      </p:sp>
      <p:sp>
        <p:nvSpPr>
          <p:cNvPr id="94210" name="Oval 2"/>
          <p:cNvSpPr>
            <a:spLocks noChangeArrowheads="1"/>
          </p:cNvSpPr>
          <p:nvPr/>
        </p:nvSpPr>
        <p:spPr bwMode="auto">
          <a:xfrm>
            <a:off x="2640013" y="1484313"/>
            <a:ext cx="576262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847850" y="1628775"/>
            <a:ext cx="649288" cy="0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 flipH="1" flipV="1">
            <a:off x="2279650" y="1412875"/>
            <a:ext cx="215900" cy="217488"/>
          </a:xfrm>
          <a:prstGeom prst="line">
            <a:avLst/>
          </a:prstGeom>
          <a:noFill/>
          <a:ln w="57150" cmpd="thickThin">
            <a:solidFill>
              <a:srgbClr val="4D4D4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279650" y="1628775"/>
            <a:ext cx="215900" cy="215900"/>
          </a:xfrm>
          <a:prstGeom prst="line">
            <a:avLst/>
          </a:prstGeom>
          <a:noFill/>
          <a:ln w="57150" cmpd="thickThin">
            <a:solidFill>
              <a:srgbClr val="4D4D4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flipH="1" flipV="1">
            <a:off x="2063751" y="1484313"/>
            <a:ext cx="144463" cy="144462"/>
          </a:xfrm>
          <a:prstGeom prst="line">
            <a:avLst/>
          </a:prstGeom>
          <a:noFill/>
          <a:ln w="57150" cmpd="thickThin">
            <a:solidFill>
              <a:srgbClr val="4D4D4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V="1">
            <a:off x="2063751" y="1628776"/>
            <a:ext cx="144463" cy="144463"/>
          </a:xfrm>
          <a:prstGeom prst="line">
            <a:avLst/>
          </a:prstGeom>
          <a:noFill/>
          <a:ln w="57150" cmpd="thickThin">
            <a:solidFill>
              <a:srgbClr val="4D4D4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6395" name="Line 10"/>
          <p:cNvSpPr>
            <a:spLocks noChangeShapeType="1"/>
          </p:cNvSpPr>
          <p:nvPr/>
        </p:nvSpPr>
        <p:spPr bwMode="auto">
          <a:xfrm>
            <a:off x="2495550" y="1341439"/>
            <a:ext cx="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2711451" y="1484313"/>
            <a:ext cx="504825" cy="64135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pt-BR" b="1">
                <a:solidFill>
                  <a:srgbClr val="080808"/>
                </a:solidFill>
                <a:latin typeface="Tahoma" pitchFamily="34" charset="0"/>
              </a:rPr>
              <a:t>V2</a:t>
            </a:r>
          </a:p>
          <a:p>
            <a:endParaRPr lang="pt-BR">
              <a:latin typeface="Tahoma" pitchFamily="34" charset="0"/>
            </a:endParaRPr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>
            <a:off x="3216275" y="1844676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flipV="1">
            <a:off x="3216276" y="1341438"/>
            <a:ext cx="3603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3287713" y="17732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23" name="Oval 15" descr="Confetes grandes"/>
          <p:cNvSpPr>
            <a:spLocks noChangeArrowheads="1"/>
          </p:cNvSpPr>
          <p:nvPr/>
        </p:nvSpPr>
        <p:spPr bwMode="auto">
          <a:xfrm>
            <a:off x="3648076" y="1341438"/>
            <a:ext cx="1223963" cy="215900"/>
          </a:xfrm>
          <a:prstGeom prst="ellipse">
            <a:avLst/>
          </a:prstGeom>
          <a:pattFill prst="lgConfetti">
            <a:fgClr>
              <a:srgbClr val="F01020"/>
            </a:fgClr>
            <a:bgClr>
              <a:schemeClr val="hlink"/>
            </a:bgClr>
          </a:pattFill>
          <a:ln w="19050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24" name="Oval 16" descr="Confetes grandes"/>
          <p:cNvSpPr>
            <a:spLocks noChangeArrowheads="1"/>
          </p:cNvSpPr>
          <p:nvPr/>
        </p:nvSpPr>
        <p:spPr bwMode="auto">
          <a:xfrm>
            <a:off x="3648076" y="2492375"/>
            <a:ext cx="1152525" cy="215900"/>
          </a:xfrm>
          <a:prstGeom prst="ellipse">
            <a:avLst/>
          </a:prstGeom>
          <a:pattFill prst="lgConfetti">
            <a:fgClr>
              <a:srgbClr val="F01020"/>
            </a:fgClr>
            <a:bgClr>
              <a:schemeClr val="hlink"/>
            </a:bgClr>
          </a:pattFill>
          <a:ln w="19050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25" name="Oval 17" descr="Confetes grandes"/>
          <p:cNvSpPr>
            <a:spLocks noChangeArrowheads="1"/>
          </p:cNvSpPr>
          <p:nvPr/>
        </p:nvSpPr>
        <p:spPr bwMode="auto">
          <a:xfrm>
            <a:off x="3648076" y="1916114"/>
            <a:ext cx="1223963" cy="217487"/>
          </a:xfrm>
          <a:prstGeom prst="ellipse">
            <a:avLst/>
          </a:prstGeom>
          <a:pattFill prst="lgConfetti">
            <a:fgClr>
              <a:srgbClr val="F01020"/>
            </a:fgClr>
            <a:bgClr>
              <a:schemeClr val="hlink"/>
            </a:bgClr>
          </a:pattFill>
          <a:ln w="19050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3719514" y="1052513"/>
            <a:ext cx="1296987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latin typeface="Tahoma" pitchFamily="34" charset="0"/>
              </a:rPr>
              <a:t>Cel. Musc.</a:t>
            </a:r>
          </a:p>
        </p:txBody>
      </p:sp>
      <p:sp>
        <p:nvSpPr>
          <p:cNvPr id="94227" name="Text Box 19"/>
          <p:cNvSpPr txBox="1">
            <a:spLocks noChangeArrowheads="1"/>
          </p:cNvSpPr>
          <p:nvPr/>
        </p:nvSpPr>
        <p:spPr bwMode="auto">
          <a:xfrm>
            <a:off x="3719514" y="1628775"/>
            <a:ext cx="1296987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latin typeface="Tahoma" pitchFamily="34" charset="0"/>
              </a:rPr>
              <a:t>Fibroblastro</a:t>
            </a: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3648076" y="2205038"/>
            <a:ext cx="1368425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latin typeface="Tahoma" pitchFamily="34" charset="0"/>
              </a:rPr>
              <a:t> Gânglios</a:t>
            </a:r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>
            <a:off x="4943476" y="1484314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>
            <a:off x="4943476" y="19891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V="1">
            <a:off x="4872038" y="2205039"/>
            <a:ext cx="4318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>
            <a:off x="5375275" y="1700213"/>
            <a:ext cx="216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33" name="Line 25"/>
          <p:cNvSpPr>
            <a:spLocks noChangeShapeType="1"/>
          </p:cNvSpPr>
          <p:nvPr/>
        </p:nvSpPr>
        <p:spPr bwMode="auto">
          <a:xfrm>
            <a:off x="5375275" y="2205038"/>
            <a:ext cx="216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34" name="Text Box 26"/>
          <p:cNvSpPr txBox="1">
            <a:spLocks noChangeArrowheads="1"/>
          </p:cNvSpPr>
          <p:nvPr/>
        </p:nvSpPr>
        <p:spPr bwMode="auto">
          <a:xfrm>
            <a:off x="6240463" y="1052513"/>
            <a:ext cx="1657350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latin typeface="Tahoma" pitchFamily="34" charset="0"/>
              </a:rPr>
              <a:t>Imunocomplexo</a:t>
            </a:r>
          </a:p>
        </p:txBody>
      </p:sp>
      <p:sp>
        <p:nvSpPr>
          <p:cNvPr id="94235" name="Line 27"/>
          <p:cNvSpPr>
            <a:spLocks noChangeShapeType="1"/>
          </p:cNvSpPr>
          <p:nvPr/>
        </p:nvSpPr>
        <p:spPr bwMode="auto">
          <a:xfrm>
            <a:off x="6527801" y="1341438"/>
            <a:ext cx="288925" cy="430212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5375276" y="1412875"/>
            <a:ext cx="1008063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>
                <a:solidFill>
                  <a:srgbClr val="9D1B05"/>
                </a:solidFill>
                <a:latin typeface="Tahoma" pitchFamily="34" charset="0"/>
              </a:rPr>
              <a:t>Sangue</a:t>
            </a: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5375276" y="1773239"/>
            <a:ext cx="5048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5232401" y="1773238"/>
            <a:ext cx="576263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>
                <a:latin typeface="Tahoma" pitchFamily="34" charset="0"/>
              </a:rPr>
              <a:t>   </a:t>
            </a:r>
            <a:r>
              <a:rPr lang="pt-BR" sz="1400" b="1">
                <a:solidFill>
                  <a:srgbClr val="080808"/>
                </a:solidFill>
              </a:rPr>
              <a:t>V2</a:t>
            </a:r>
          </a:p>
        </p:txBody>
      </p:sp>
      <p:sp>
        <p:nvSpPr>
          <p:cNvPr id="94239" name="Oval 31"/>
          <p:cNvSpPr>
            <a:spLocks noChangeArrowheads="1"/>
          </p:cNvSpPr>
          <p:nvPr/>
        </p:nvSpPr>
        <p:spPr bwMode="auto">
          <a:xfrm>
            <a:off x="5951538" y="1773239"/>
            <a:ext cx="576262" cy="287337"/>
          </a:xfrm>
          <a:prstGeom prst="ellipse">
            <a:avLst/>
          </a:prstGeom>
          <a:solidFill>
            <a:srgbClr val="FE9CCF">
              <a:alpha val="7607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40" name="Text Box 32"/>
          <p:cNvSpPr txBox="1">
            <a:spLocks noChangeArrowheads="1"/>
          </p:cNvSpPr>
          <p:nvPr/>
        </p:nvSpPr>
        <p:spPr bwMode="auto">
          <a:xfrm>
            <a:off x="5951538" y="1773238"/>
            <a:ext cx="647700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>
                <a:solidFill>
                  <a:srgbClr val="080808"/>
                </a:solidFill>
              </a:rPr>
              <a:t>AC1</a:t>
            </a:r>
          </a:p>
        </p:txBody>
      </p:sp>
      <p:sp>
        <p:nvSpPr>
          <p:cNvPr id="94241" name="Oval 33"/>
          <p:cNvSpPr>
            <a:spLocks noChangeArrowheads="1"/>
          </p:cNvSpPr>
          <p:nvPr/>
        </p:nvSpPr>
        <p:spPr bwMode="auto">
          <a:xfrm>
            <a:off x="6600826" y="1773239"/>
            <a:ext cx="936625" cy="288925"/>
          </a:xfrm>
          <a:prstGeom prst="ellipse">
            <a:avLst/>
          </a:prstGeom>
          <a:solidFill>
            <a:srgbClr val="9D1B05"/>
          </a:solidFill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42" name="Text Box 34"/>
          <p:cNvSpPr txBox="1">
            <a:spLocks noChangeArrowheads="1"/>
          </p:cNvSpPr>
          <p:nvPr/>
        </p:nvSpPr>
        <p:spPr bwMode="auto">
          <a:xfrm>
            <a:off x="6743701" y="1773239"/>
            <a:ext cx="720725" cy="274637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hlink"/>
                </a:solidFill>
                <a:latin typeface="Tahoma" pitchFamily="34" charset="0"/>
              </a:rPr>
              <a:t>V2  AC1</a:t>
            </a: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7608888" y="17732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7608888" y="18446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7608888" y="19161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>
            <a:off x="7608888" y="19891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7608888" y="20605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>
            <a:off x="7608888" y="21336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49" name="Oval 41" descr="Confetes grandes"/>
          <p:cNvSpPr>
            <a:spLocks noChangeArrowheads="1"/>
          </p:cNvSpPr>
          <p:nvPr/>
        </p:nvSpPr>
        <p:spPr bwMode="auto">
          <a:xfrm>
            <a:off x="7824788" y="1628775"/>
            <a:ext cx="431800" cy="647700"/>
          </a:xfrm>
          <a:prstGeom prst="ellipse">
            <a:avLst/>
          </a:prstGeom>
          <a:pattFill prst="lgConfetti">
            <a:fgClr>
              <a:srgbClr val="F01020"/>
            </a:fgClr>
            <a:bgClr>
              <a:schemeClr val="hlink"/>
            </a:bgClr>
          </a:pattFill>
          <a:ln w="19050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>
            <a:off x="8256588" y="19161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51" name="Text Box 43"/>
          <p:cNvSpPr txBox="1">
            <a:spLocks noChangeArrowheads="1"/>
          </p:cNvSpPr>
          <p:nvPr/>
        </p:nvSpPr>
        <p:spPr bwMode="auto">
          <a:xfrm>
            <a:off x="6816726" y="1341439"/>
            <a:ext cx="2447925" cy="274637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/>
              <a:t>Macrófago    Imuno-ampliação</a:t>
            </a:r>
          </a:p>
        </p:txBody>
      </p:sp>
      <p:sp>
        <p:nvSpPr>
          <p:cNvPr id="94252" name="Text Box 44"/>
          <p:cNvSpPr txBox="1">
            <a:spLocks noChangeArrowheads="1"/>
          </p:cNvSpPr>
          <p:nvPr/>
        </p:nvSpPr>
        <p:spPr bwMode="auto">
          <a:xfrm>
            <a:off x="8401050" y="1773239"/>
            <a:ext cx="863600" cy="274637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/>
              <a:t>Citocinas</a:t>
            </a:r>
          </a:p>
        </p:txBody>
      </p:sp>
      <p:sp>
        <p:nvSpPr>
          <p:cNvPr id="16430" name="Text Box 45"/>
          <p:cNvSpPr txBox="1">
            <a:spLocks noChangeArrowheads="1"/>
          </p:cNvSpPr>
          <p:nvPr/>
        </p:nvSpPr>
        <p:spPr bwMode="auto">
          <a:xfrm>
            <a:off x="9191625" y="1268413"/>
            <a:ext cx="1296988" cy="366712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>
              <a:latin typeface="Tahoma" pitchFamily="34" charset="0"/>
            </a:endParaRPr>
          </a:p>
        </p:txBody>
      </p:sp>
      <p:sp>
        <p:nvSpPr>
          <p:cNvPr id="94256" name="Text Box 48"/>
          <p:cNvSpPr txBox="1">
            <a:spLocks noChangeArrowheads="1"/>
          </p:cNvSpPr>
          <p:nvPr/>
        </p:nvSpPr>
        <p:spPr bwMode="auto">
          <a:xfrm>
            <a:off x="7967664" y="2060575"/>
            <a:ext cx="1512887" cy="579438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latin typeface="Tahoma" pitchFamily="34" charset="0"/>
              </a:rPr>
              <a:t>           </a:t>
            </a:r>
            <a:r>
              <a:rPr lang="pt-BR" sz="1400" b="1">
                <a:latin typeface="Tahoma" pitchFamily="34" charset="0"/>
              </a:rPr>
              <a:t>+</a:t>
            </a:r>
          </a:p>
          <a:p>
            <a:pPr>
              <a:spcBef>
                <a:spcPct val="50000"/>
              </a:spcBef>
            </a:pPr>
            <a:r>
              <a:rPr lang="pt-BR" sz="1200"/>
              <a:t>     Anafilatoxina</a:t>
            </a:r>
          </a:p>
        </p:txBody>
      </p:sp>
      <p:sp>
        <p:nvSpPr>
          <p:cNvPr id="94257" name="Line 49"/>
          <p:cNvSpPr>
            <a:spLocks noChangeShapeType="1"/>
          </p:cNvSpPr>
          <p:nvPr/>
        </p:nvSpPr>
        <p:spPr bwMode="auto">
          <a:xfrm>
            <a:off x="8688388" y="2708275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58" name="Text Box 50"/>
          <p:cNvSpPr txBox="1">
            <a:spLocks noChangeArrowheads="1"/>
          </p:cNvSpPr>
          <p:nvPr/>
        </p:nvSpPr>
        <p:spPr bwMode="auto">
          <a:xfrm>
            <a:off x="7535864" y="2852738"/>
            <a:ext cx="1800225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   Endotélio vascular</a:t>
            </a:r>
          </a:p>
        </p:txBody>
      </p:sp>
      <p:sp>
        <p:nvSpPr>
          <p:cNvPr id="94259" name="Text Box 51"/>
          <p:cNvSpPr txBox="1">
            <a:spLocks noChangeArrowheads="1"/>
          </p:cNvSpPr>
          <p:nvPr/>
        </p:nvSpPr>
        <p:spPr bwMode="auto">
          <a:xfrm>
            <a:off x="6311900" y="2276476"/>
            <a:ext cx="1512888" cy="549275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/>
              <a:t>Ativação do sist.</a:t>
            </a:r>
          </a:p>
          <a:p>
            <a:pPr>
              <a:spcBef>
                <a:spcPct val="50000"/>
              </a:spcBef>
            </a:pPr>
            <a:r>
              <a:rPr lang="pt-BR" sz="1200"/>
              <a:t>De complemento</a:t>
            </a:r>
          </a:p>
        </p:txBody>
      </p:sp>
      <p:sp>
        <p:nvSpPr>
          <p:cNvPr id="94260" name="AutoShape 52"/>
          <p:cNvSpPr>
            <a:spLocks noChangeArrowheads="1"/>
          </p:cNvSpPr>
          <p:nvPr/>
        </p:nvSpPr>
        <p:spPr bwMode="auto">
          <a:xfrm>
            <a:off x="6383338" y="2349500"/>
            <a:ext cx="1873250" cy="431800"/>
          </a:xfrm>
          <a:prstGeom prst="rightArrowCallout">
            <a:avLst>
              <a:gd name="adj1" fmla="val 0"/>
              <a:gd name="adj2" fmla="val 12500"/>
              <a:gd name="adj3" fmla="val 77948"/>
              <a:gd name="adj4" fmla="val 66694"/>
            </a:avLst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61" name="Line 53"/>
          <p:cNvSpPr>
            <a:spLocks noChangeShapeType="1"/>
          </p:cNvSpPr>
          <p:nvPr/>
        </p:nvSpPr>
        <p:spPr bwMode="auto">
          <a:xfrm>
            <a:off x="8688388" y="3141663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62" name="Text Box 54"/>
          <p:cNvSpPr txBox="1">
            <a:spLocks noChangeArrowheads="1"/>
          </p:cNvSpPr>
          <p:nvPr/>
        </p:nvSpPr>
        <p:spPr bwMode="auto">
          <a:xfrm>
            <a:off x="7680325" y="3284538"/>
            <a:ext cx="2376488" cy="52322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Despolimerização  do cimento   intercelular</a:t>
            </a:r>
          </a:p>
        </p:txBody>
      </p:sp>
      <p:sp>
        <p:nvSpPr>
          <p:cNvPr id="94263" name="Line 55"/>
          <p:cNvSpPr>
            <a:spLocks noChangeShapeType="1"/>
          </p:cNvSpPr>
          <p:nvPr/>
        </p:nvSpPr>
        <p:spPr bwMode="auto">
          <a:xfrm>
            <a:off x="8688388" y="3789363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64" name="Text Box 56"/>
          <p:cNvSpPr txBox="1">
            <a:spLocks noChangeArrowheads="1"/>
          </p:cNvSpPr>
          <p:nvPr/>
        </p:nvSpPr>
        <p:spPr bwMode="auto">
          <a:xfrm>
            <a:off x="7680325" y="4076700"/>
            <a:ext cx="2160588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Permeabilidade vascular</a:t>
            </a:r>
          </a:p>
        </p:txBody>
      </p:sp>
      <p:sp>
        <p:nvSpPr>
          <p:cNvPr id="94265" name="Line 57"/>
          <p:cNvSpPr>
            <a:spLocks noChangeShapeType="1"/>
          </p:cNvSpPr>
          <p:nvPr/>
        </p:nvSpPr>
        <p:spPr bwMode="auto">
          <a:xfrm>
            <a:off x="8688388" y="4365625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66" name="AutoShape 58"/>
          <p:cNvSpPr>
            <a:spLocks noChangeArrowheads="1"/>
          </p:cNvSpPr>
          <p:nvPr/>
        </p:nvSpPr>
        <p:spPr bwMode="auto">
          <a:xfrm>
            <a:off x="7751764" y="4724401"/>
            <a:ext cx="1800225" cy="720725"/>
          </a:xfrm>
          <a:prstGeom prst="homePlate">
            <a:avLst>
              <a:gd name="adj" fmla="val 62445"/>
            </a:avLst>
          </a:prstGeom>
          <a:solidFill>
            <a:schemeClr val="accent1">
              <a:alpha val="1176"/>
            </a:schemeClr>
          </a:solidFill>
          <a:ln w="9525">
            <a:solidFill>
              <a:schemeClr val="tx1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Georgia" pitchFamily="18" charset="0"/>
            </a:endParaRPr>
          </a:p>
        </p:txBody>
      </p:sp>
      <p:sp>
        <p:nvSpPr>
          <p:cNvPr id="94267" name="Text Box 59"/>
          <p:cNvSpPr txBox="1">
            <a:spLocks noChangeArrowheads="1"/>
          </p:cNvSpPr>
          <p:nvPr/>
        </p:nvSpPr>
        <p:spPr bwMode="auto">
          <a:xfrm>
            <a:off x="7751764" y="4797425"/>
            <a:ext cx="1512887" cy="52322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Extravasamento de plasma</a:t>
            </a:r>
          </a:p>
        </p:txBody>
      </p:sp>
      <p:sp>
        <p:nvSpPr>
          <p:cNvPr id="94268" name="Text Box 60"/>
          <p:cNvSpPr txBox="1">
            <a:spLocks noChangeArrowheads="1"/>
          </p:cNvSpPr>
          <p:nvPr/>
        </p:nvSpPr>
        <p:spPr bwMode="auto">
          <a:xfrm>
            <a:off x="9625014" y="4797426"/>
            <a:ext cx="1042987" cy="823913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/>
              <a:t>Elevação</a:t>
            </a:r>
          </a:p>
          <a:p>
            <a:pPr>
              <a:spcBef>
                <a:spcPct val="50000"/>
              </a:spcBef>
            </a:pPr>
            <a:r>
              <a:rPr lang="pt-BR" sz="1200"/>
              <a:t>      do</a:t>
            </a:r>
          </a:p>
          <a:p>
            <a:pPr>
              <a:spcBef>
                <a:spcPct val="50000"/>
              </a:spcBef>
            </a:pPr>
            <a:r>
              <a:rPr lang="pt-BR" sz="1200"/>
              <a:t>hematócrito</a:t>
            </a: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>
            <a:off x="5159375" y="5157788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4283" name="Text Box 75"/>
          <p:cNvSpPr txBox="1">
            <a:spLocks noChangeArrowheads="1"/>
          </p:cNvSpPr>
          <p:nvPr/>
        </p:nvSpPr>
        <p:spPr bwMode="auto">
          <a:xfrm>
            <a:off x="4367214" y="5373688"/>
            <a:ext cx="1728787" cy="30480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dirty="0"/>
              <a:t>   Hemorragias</a:t>
            </a:r>
          </a:p>
        </p:txBody>
      </p:sp>
      <p:sp>
        <p:nvSpPr>
          <p:cNvPr id="94284" name="Text Box 76"/>
          <p:cNvSpPr txBox="1">
            <a:spLocks noChangeArrowheads="1"/>
          </p:cNvSpPr>
          <p:nvPr/>
        </p:nvSpPr>
        <p:spPr bwMode="auto">
          <a:xfrm>
            <a:off x="6096001" y="6165851"/>
            <a:ext cx="1584325" cy="366713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CHOQUE</a:t>
            </a:r>
          </a:p>
        </p:txBody>
      </p:sp>
      <p:sp>
        <p:nvSpPr>
          <p:cNvPr id="94285" name="Line 77"/>
          <p:cNvSpPr>
            <a:spLocks noChangeShapeType="1"/>
          </p:cNvSpPr>
          <p:nvPr/>
        </p:nvSpPr>
        <p:spPr bwMode="auto">
          <a:xfrm>
            <a:off x="5087939" y="5661026"/>
            <a:ext cx="1584325" cy="504825"/>
          </a:xfrm>
          <a:prstGeom prst="line">
            <a:avLst/>
          </a:prstGeom>
          <a:noFill/>
          <a:ln w="28575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 flipH="1">
            <a:off x="6672263" y="5516564"/>
            <a:ext cx="1511300" cy="649287"/>
          </a:xfrm>
          <a:prstGeom prst="line">
            <a:avLst/>
          </a:prstGeom>
          <a:noFill/>
          <a:ln w="28575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4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4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9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7" dur="2000"/>
                                        <p:tgtEl>
                                          <p:spTgt spid="9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3" grpId="0" animBg="1"/>
      <p:bldP spid="94214" grpId="0" animBg="1"/>
      <p:bldP spid="94215" grpId="0" animBg="1"/>
      <p:bldP spid="94216" grpId="0" animBg="1"/>
      <p:bldP spid="94217" grpId="0" animBg="1"/>
      <p:bldP spid="94219" grpId="0"/>
      <p:bldP spid="94220" grpId="0" animBg="1"/>
      <p:bldP spid="94221" grpId="0" animBg="1"/>
      <p:bldP spid="94222" grpId="0" animBg="1"/>
      <p:bldP spid="94223" grpId="0" animBg="1"/>
      <p:bldP spid="94224" grpId="0" animBg="1"/>
      <p:bldP spid="94225" grpId="0" animBg="1"/>
      <p:bldP spid="94226" grpId="0"/>
      <p:bldP spid="94227" grpId="0"/>
      <p:bldP spid="94228" grpId="0"/>
      <p:bldP spid="94229" grpId="0" animBg="1"/>
      <p:bldP spid="94230" grpId="0" animBg="1"/>
      <p:bldP spid="94231" grpId="0" animBg="1"/>
      <p:bldP spid="94232" grpId="0" animBg="1"/>
      <p:bldP spid="94233" grpId="0" animBg="1"/>
      <p:bldP spid="94234" grpId="0"/>
      <p:bldP spid="94235" grpId="0" animBg="1"/>
      <p:bldP spid="94236" grpId="0"/>
      <p:bldP spid="94237" grpId="0" animBg="1"/>
      <p:bldP spid="94238" grpId="0"/>
      <p:bldP spid="94239" grpId="0" animBg="1"/>
      <p:bldP spid="94240" grpId="0"/>
      <p:bldP spid="94241" grpId="0" animBg="1"/>
      <p:bldP spid="94242" grpId="0"/>
      <p:bldP spid="94243" grpId="0" animBg="1"/>
      <p:bldP spid="94244" grpId="0" animBg="1"/>
      <p:bldP spid="94245" grpId="0" animBg="1"/>
      <p:bldP spid="94246" grpId="0" animBg="1"/>
      <p:bldP spid="94247" grpId="0" animBg="1"/>
      <p:bldP spid="94248" grpId="0" animBg="1"/>
      <p:bldP spid="94249" grpId="0" animBg="1"/>
      <p:bldP spid="94250" grpId="0" animBg="1"/>
      <p:bldP spid="94251" grpId="0"/>
      <p:bldP spid="94252" grpId="0"/>
      <p:bldP spid="94256" grpId="0" build="allAtOnce"/>
      <p:bldP spid="94257" grpId="0" animBg="1"/>
      <p:bldP spid="94258" grpId="0"/>
      <p:bldP spid="94259" grpId="0"/>
      <p:bldP spid="94260" grpId="0" animBg="1"/>
      <p:bldP spid="94261" grpId="0" animBg="1"/>
      <p:bldP spid="94262" grpId="0"/>
      <p:bldP spid="94263" grpId="0" animBg="1"/>
      <p:bldP spid="94264" grpId="0"/>
      <p:bldP spid="94265" grpId="0" animBg="1"/>
      <p:bldP spid="94266" grpId="0" animBg="1"/>
      <p:bldP spid="94267" grpId="0"/>
      <p:bldP spid="94268" grpId="0"/>
      <p:bldP spid="94282" grpId="0" animBg="1"/>
      <p:bldP spid="94283" grpId="0"/>
      <p:bldP spid="94284" grpId="0"/>
      <p:bldP spid="94285" grpId="0" animBg="1"/>
      <p:bldP spid="942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/>
              <a:t>Quais as complicações mais graves (e mais frequentes)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3367" y="2345148"/>
            <a:ext cx="9843051" cy="3880773"/>
          </a:xfrm>
        </p:spPr>
        <p:txBody>
          <a:bodyPr>
            <a:normAutofit/>
          </a:bodyPr>
          <a:lstStyle/>
          <a:p>
            <a:r>
              <a:rPr lang="pt-BR" sz="2400" dirty="0"/>
              <a:t>Hemorragias - plaquetopenia</a:t>
            </a:r>
          </a:p>
          <a:p>
            <a:r>
              <a:rPr lang="pt-BR" sz="2400" dirty="0"/>
              <a:t>Extravasamento de plasma (e albumina) para as cavidades naturais (pericárdio, peritônio, pleura), por aumento da permeabilidade vascular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598" y="71436"/>
            <a:ext cx="7562801" cy="1320800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Diagnóstico do dengue grave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844825"/>
            <a:ext cx="8229600" cy="4281339"/>
          </a:xfrm>
        </p:spPr>
        <p:txBody>
          <a:bodyPr>
            <a:normAutofit/>
          </a:bodyPr>
          <a:lstStyle/>
          <a:p>
            <a:r>
              <a:rPr lang="pt-BR" sz="2500" dirty="0"/>
              <a:t> HEMORRAGIAS </a:t>
            </a:r>
          </a:p>
          <a:p>
            <a:endParaRPr lang="pt-BR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59100-7D14-4658-AEE1-2418F5D83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516286"/>
            <a:ext cx="4537616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5E0A5-07A0-458C-8C09-73FC4F7B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5" y="4653136"/>
            <a:ext cx="2925349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705F9-CEC3-42F1-9575-73FAA62D0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516287"/>
            <a:ext cx="2232248" cy="178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1A79-6627-48B1-8E12-D0B0807D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Diagnóstico do Extravasamento de plasma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8984FF-4D64-448B-8A6C-9CA9BFBE9192}"/>
              </a:ext>
            </a:extLst>
          </p:cNvPr>
          <p:cNvSpPr txBox="1"/>
          <p:nvPr/>
        </p:nvSpPr>
        <p:spPr>
          <a:xfrm>
            <a:off x="396344" y="1828862"/>
            <a:ext cx="8496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Hemoconcentração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– aumento do hematócrito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Ultrassonografia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Radiografia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54D901-9D55-4F7E-B5AB-AA0337B2A9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4106" y="3967926"/>
            <a:ext cx="2503791" cy="242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7B66B2-95CB-F70A-CA69-1D00FFA2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5" r="6898"/>
          <a:stretch/>
        </p:blipFill>
        <p:spPr>
          <a:xfrm>
            <a:off x="1885960" y="3967928"/>
            <a:ext cx="2576329" cy="242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Resultado de imagem para pleural effusion">
            <a:extLst>
              <a:ext uri="{FF2B5EF4-FFF2-40B4-BE49-F238E27FC236}">
                <a16:creationId xmlns:a16="http://schemas.microsoft.com/office/drawing/2014/main" id="{ACD71A44-1A64-DE0E-316C-B31E97FD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844824"/>
            <a:ext cx="3539416" cy="456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440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0394" y="365125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Quando dengue complica o doente dá sinais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0000" y="2141537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É obrigação do médico reconhecê-los</a:t>
            </a:r>
          </a:p>
          <a:p>
            <a:endParaRPr lang="pt-BR" sz="2400" dirty="0"/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sz="2400" dirty="0"/>
          </a:p>
          <a:p>
            <a:pPr algn="ctr">
              <a:buNone/>
            </a:pPr>
            <a:r>
              <a:rPr lang="pt-BR" sz="2400" dirty="0"/>
              <a:t>     Se fosse de Palmeira dos Índios, teria dito:</a:t>
            </a:r>
          </a:p>
          <a:p>
            <a:pPr algn="ctr">
              <a:buNone/>
            </a:pPr>
            <a:r>
              <a:rPr lang="pt-BR" sz="2400" dirty="0"/>
              <a:t> “</a:t>
            </a:r>
            <a:r>
              <a:rPr lang="pt-BR" sz="2400" b="1" dirty="0"/>
              <a:t>Quem procura o que não conhece, quando encontra não acha”</a:t>
            </a:r>
          </a:p>
          <a:p>
            <a:pPr>
              <a:buNone/>
            </a:pPr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070AEF-AD92-4836-933A-B80AF6C0D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40" y="2632389"/>
            <a:ext cx="4785320" cy="2512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738313" y="4643439"/>
            <a:ext cx="857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pt-BR" sz="2400" dirty="0">
              <a:latin typeface="Tahoma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0BD00E2-5BC2-489F-9FC5-342333EC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55" y="252552"/>
            <a:ext cx="8229600" cy="1143000"/>
          </a:xfrm>
        </p:spPr>
        <p:txBody>
          <a:bodyPr/>
          <a:lstStyle/>
          <a:p>
            <a:pPr algn="ctr"/>
            <a:r>
              <a:rPr lang="pt-BR" dirty="0"/>
              <a:t>Sinais de alarme no Dengue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D46CD95-C5F8-4406-9BB8-B13AD8CB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21" y="1260212"/>
            <a:ext cx="10159068" cy="5370327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Queda brusca de temperatura ou hipotermia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Vômitos persistentes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Dor abdominal  intensa e continua (H.D.)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Sonolência / irritabilidade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Hipotensão postural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 err="1"/>
              <a:t>Lipotímia</a:t>
            </a:r>
            <a:endParaRPr lang="pt-BR" sz="2400" dirty="0"/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Fenômenos hemorrágicos espontâneos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b="1" dirty="0"/>
              <a:t>Aumento do hematócrito (20%)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2CE5A26-666B-40DA-8B7D-7EF151D84BD4}"/>
              </a:ext>
            </a:extLst>
          </p:cNvPr>
          <p:cNvSpPr txBox="1">
            <a:spLocks/>
          </p:cNvSpPr>
          <p:nvPr/>
        </p:nvSpPr>
        <p:spPr>
          <a:xfrm>
            <a:off x="7209433" y="1124049"/>
            <a:ext cx="3027049" cy="5370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endParaRPr lang="pt-BR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/>
              <a:t>Atendimento ao suspeito de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00539" y="2076872"/>
            <a:ext cx="10190922" cy="3356519"/>
          </a:xfrm>
        </p:spPr>
        <p:txBody>
          <a:bodyPr>
            <a:normAutofit/>
          </a:bodyPr>
          <a:lstStyle/>
          <a:p>
            <a:r>
              <a:rPr lang="pt-BR" sz="2400" dirty="0"/>
              <a:t>Colher a história da doença, alinhando os dados cronologicamente</a:t>
            </a:r>
          </a:p>
          <a:p>
            <a:r>
              <a:rPr lang="pt-BR" sz="2400" dirty="0"/>
              <a:t>Considerar os fatores de risco</a:t>
            </a:r>
          </a:p>
          <a:p>
            <a:r>
              <a:rPr lang="pt-BR" sz="2400" dirty="0"/>
              <a:t>Exame físico: minimamente auscultas cardíaca e pulmonar, </a:t>
            </a:r>
            <a:r>
              <a:rPr lang="pt-BR" sz="2400" dirty="0" err="1"/>
              <a:t>P.A.</a:t>
            </a:r>
            <a:r>
              <a:rPr lang="pt-BR" sz="2400" dirty="0"/>
              <a:t> em duas posições, pulso e temperatura</a:t>
            </a:r>
          </a:p>
          <a:p>
            <a:r>
              <a:rPr lang="pt-BR" sz="2400" dirty="0"/>
              <a:t>Solicitar Hemograma</a:t>
            </a:r>
          </a:p>
          <a:p>
            <a:endParaRPr lang="pt-BR" sz="2400" dirty="0"/>
          </a:p>
          <a:p>
            <a:endParaRPr lang="pt-BR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484040" y="2114724"/>
            <a:ext cx="9144000" cy="1641490"/>
          </a:xfrm>
        </p:spPr>
        <p:txBody>
          <a:bodyPr/>
          <a:lstStyle/>
          <a:p>
            <a:pPr algn="ctr"/>
            <a:r>
              <a:rPr lang="pt-BR" b="0" dirty="0" err="1"/>
              <a:t>Arboviroses</a:t>
            </a:r>
            <a:endParaRPr lang="pt-BR" sz="8800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>
          <a:xfrm>
            <a:off x="1950147" y="3231158"/>
            <a:ext cx="8291706" cy="1752600"/>
          </a:xfrm>
        </p:spPr>
        <p:txBody>
          <a:bodyPr>
            <a:normAutofit fontScale="92500" lnSpcReduction="10000"/>
          </a:bodyPr>
          <a:lstStyle/>
          <a:p>
            <a:endParaRPr lang="pt-B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/>
              <a:t>Infecções causadas por </a:t>
            </a:r>
            <a:r>
              <a:rPr lang="pt-BR" sz="2800" dirty="0" err="1"/>
              <a:t>Arbovirus</a:t>
            </a:r>
            <a:endParaRPr lang="pt-BR" sz="2800" dirty="0"/>
          </a:p>
          <a:p>
            <a:pPr algn="ctr"/>
            <a:r>
              <a:rPr lang="pt-BR" sz="2800" dirty="0"/>
              <a:t>(vírus “transportados” por artrópodes)</a:t>
            </a:r>
          </a:p>
        </p:txBody>
      </p:sp>
    </p:spTree>
    <p:extLst>
      <p:ext uri="{BB962C8B-B14F-4D97-AF65-F5344CB8AC3E}">
        <p14:creationId xmlns:p14="http://schemas.microsoft.com/office/powerpoint/2010/main" val="104706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/>
              <a:t>Atendimento ao suspeito de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8943" y="1853248"/>
            <a:ext cx="10214113" cy="4436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 dirty="0"/>
              <a:t>Se os dados colhidos são bons e o paciente não está no grupo de risco, agendar o retorno para 3 dias. O paciente deve ser monitorado durante </a:t>
            </a:r>
            <a:r>
              <a:rPr lang="pt-BR" sz="2400" b="1" dirty="0"/>
              <a:t>3 a 4 dias após o fim dos sintomas</a:t>
            </a:r>
            <a:r>
              <a:rPr lang="pt-BR" sz="2400" dirty="0"/>
              <a:t>. Indo tudo bem, alta.</a:t>
            </a:r>
          </a:p>
        </p:txBody>
      </p:sp>
    </p:spTree>
    <p:extLst>
      <p:ext uri="{BB962C8B-B14F-4D97-AF65-F5344CB8AC3E}">
        <p14:creationId xmlns:p14="http://schemas.microsoft.com/office/powerpoint/2010/main" val="4019214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4255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Ainda o atendimento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2011155"/>
            <a:ext cx="10515599" cy="4351338"/>
          </a:xfrm>
        </p:spPr>
        <p:txBody>
          <a:bodyPr>
            <a:normAutofit/>
          </a:bodyPr>
          <a:lstStyle/>
          <a:p>
            <a:r>
              <a:rPr lang="pt-BR" sz="2400" dirty="0"/>
              <a:t>Pacientes do grupo de risco devem ser vistos diariamente</a:t>
            </a:r>
          </a:p>
          <a:p>
            <a:r>
              <a:rPr lang="pt-BR" sz="2400" dirty="0"/>
              <a:t>Exames (</a:t>
            </a:r>
            <a:r>
              <a:rPr lang="pt-BR" sz="2400" b="1" dirty="0"/>
              <a:t>hemograma e dosagem de albumina no sangue)</a:t>
            </a:r>
            <a:r>
              <a:rPr lang="pt-BR" sz="2400" dirty="0"/>
              <a:t> são imprescindíveis</a:t>
            </a:r>
          </a:p>
          <a:p>
            <a:r>
              <a:rPr lang="pt-BR" sz="2400" dirty="0"/>
              <a:t>O doente deve ser monitorado até que os dados </a:t>
            </a:r>
            <a:r>
              <a:rPr lang="pt-BR" sz="2400" b="1" dirty="0"/>
              <a:t>clínicos </a:t>
            </a:r>
            <a:r>
              <a:rPr lang="pt-BR" sz="2400" dirty="0"/>
              <a:t>e laboratoriais indiquem normalidade.</a:t>
            </a:r>
          </a:p>
          <a:p>
            <a:r>
              <a:rPr lang="pt-BR" sz="2400" dirty="0"/>
              <a:t>Sinais de alarme – </a:t>
            </a:r>
            <a:r>
              <a:rPr lang="pt-BR" sz="2400" b="1" dirty="0"/>
              <a:t>Internar  </a:t>
            </a:r>
          </a:p>
          <a:p>
            <a:r>
              <a:rPr lang="pt-BR" sz="2400" dirty="0"/>
              <a:t>Os doentes graves devem ser acompanhados por técnico de enfermagem, com acesso venoso e recebendo “soro fisiológico”</a:t>
            </a:r>
          </a:p>
          <a:p>
            <a:pPr marL="0" indent="0">
              <a:buNone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351585" y="873910"/>
            <a:ext cx="8137525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609600" indent="-609600" algn="just">
              <a:spcBef>
                <a:spcPct val="20000"/>
              </a:spcBef>
              <a:buClr>
                <a:schemeClr val="tx1"/>
              </a:buClr>
            </a:pPr>
            <a:endParaRPr lang="pt-BR" sz="2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92552-8135-4CA1-98EC-C8C49BB3F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400" dirty="0"/>
              <a:t>Critérios de internação hospitalar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210CD-7906-401B-BFAA-7DDE49E47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7" y="1892490"/>
            <a:ext cx="9687340" cy="4709120"/>
          </a:xfrm>
        </p:spPr>
        <p:txBody>
          <a:bodyPr>
            <a:normAutofit fontScale="25000" lnSpcReduction="20000"/>
          </a:bodyPr>
          <a:lstStyle/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pt-BR" sz="8000" dirty="0"/>
              <a:t>Presença de sinais de alarme;</a:t>
            </a: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endParaRPr lang="pt-BR" sz="8000" dirty="0"/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pt-BR" sz="8000" dirty="0"/>
              <a:t>Comprometimento respiratório: dor torácica, dificuldade respiratória, diminuição do murmúrio vesicular ou outros sinais de gravidade;</a:t>
            </a: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endParaRPr lang="pt-BR" sz="8000" dirty="0"/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pt-BR" sz="8000" dirty="0"/>
              <a:t>Plaquetas &lt; 20.000/ml, independente de manifestações hemorrágicas;</a:t>
            </a:r>
            <a:endParaRPr lang="pt-BR" sz="8000" dirty="0">
              <a:solidFill>
                <a:schemeClr val="tx1">
                  <a:lumMod val="95000"/>
                </a:schemeClr>
              </a:solidFill>
            </a:endParaRP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endParaRPr lang="pt-BR" sz="8000" dirty="0">
              <a:solidFill>
                <a:schemeClr val="tx1">
                  <a:lumMod val="95000"/>
                </a:schemeClr>
              </a:solidFill>
            </a:endParaRP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pt-BR" sz="8000" dirty="0">
                <a:solidFill>
                  <a:schemeClr val="tx1">
                    <a:lumMod val="95000"/>
                  </a:schemeClr>
                </a:solidFill>
              </a:rPr>
              <a:t>Recusa de ingerir alimentos e líquidos;</a:t>
            </a: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endParaRPr lang="pt-BR" sz="8000" dirty="0">
              <a:solidFill>
                <a:schemeClr val="tx1">
                  <a:lumMod val="95000"/>
                </a:schemeClr>
              </a:solidFill>
            </a:endParaRP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pt-BR" sz="8000" dirty="0">
                <a:solidFill>
                  <a:schemeClr val="tx1">
                    <a:lumMod val="95000"/>
                  </a:schemeClr>
                </a:solidFill>
              </a:rPr>
              <a:t>Dificuldade de seguimento ou retorno à unidade de </a:t>
            </a:r>
            <a:r>
              <a:rPr lang="pt-BR" sz="8000">
                <a:solidFill>
                  <a:schemeClr val="tx1">
                    <a:lumMod val="95000"/>
                  </a:schemeClr>
                </a:solidFill>
              </a:rPr>
              <a:t>saúde </a:t>
            </a:r>
            <a:endParaRPr lang="pt-BR" sz="8000" dirty="0">
              <a:solidFill>
                <a:schemeClr val="tx1">
                  <a:lumMod val="95000"/>
                </a:schemeClr>
              </a:solidFill>
            </a:endParaRP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pt-BR" sz="8000" dirty="0">
                <a:solidFill>
                  <a:schemeClr val="tx1">
                    <a:lumMod val="95000"/>
                  </a:schemeClr>
                </a:solidFill>
              </a:rPr>
              <a:t>Hemorragias espontâneas</a:t>
            </a:r>
          </a:p>
          <a:p>
            <a:pPr marL="609600" indent="-609600" algn="just">
              <a:lnSpc>
                <a:spcPct val="120000"/>
              </a:lnSpc>
              <a:buClr>
                <a:schemeClr val="tx1"/>
              </a:buClr>
              <a:buNone/>
            </a:pPr>
            <a:r>
              <a:rPr lang="pt-BR" sz="8000" dirty="0">
                <a:solidFill>
                  <a:schemeClr val="tx1">
                    <a:lumMod val="95000"/>
                  </a:schemeClr>
                </a:solidFill>
              </a:rPr>
              <a:t>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00D38-846A-423B-9498-B57EB573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245207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Prova do laço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106A8C-7773-4F7D-9732-C0477E193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945472"/>
            <a:ext cx="10448330" cy="3070835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Indica existência de fragilidade capilar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No dengue as hemorragias decorrem</a:t>
            </a:r>
          </a:p>
          <a:p>
            <a:pPr marL="139700" indent="0">
              <a:buNone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   da plaquetopenia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45F91-F919-48DA-BB9B-BFCF04D2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548" r="2189" b="1851"/>
          <a:stretch/>
        </p:blipFill>
        <p:spPr bwMode="auto">
          <a:xfrm>
            <a:off x="1343472" y="3710681"/>
            <a:ext cx="3691153" cy="2720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1AB110F-671A-A605-1D3D-2DDE185B5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736284"/>
            <a:ext cx="3420034" cy="45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A599-E90F-4452-A478-EB821F4D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38" y="2471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Criança também tem dengue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87F1-FAED-4960-AF14-B1D2FDBF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816"/>
            <a:ext cx="10515600" cy="4680520"/>
          </a:xfrm>
        </p:spPr>
        <p:txBody>
          <a:bodyPr>
            <a:normAutofit fontScale="85000" lnSpcReduction="20000"/>
          </a:bodyPr>
          <a:lstStyle/>
          <a:p>
            <a:r>
              <a:rPr lang="pt-BR" sz="2600" dirty="0"/>
              <a:t>Manifestações subjetivas, muitas vezes não informadas</a:t>
            </a:r>
          </a:p>
          <a:p>
            <a:pPr algn="just"/>
            <a:endParaRPr lang="pt-BR" sz="2600" dirty="0"/>
          </a:p>
          <a:p>
            <a:pPr algn="just"/>
            <a:r>
              <a:rPr lang="pt-BR" sz="2600" dirty="0"/>
              <a:t>A cefaleia, mialgia e a artralgia, NAS CRIANÇAS  MUITO  PEQUENAS,  podem se manifestar por choro persistente, prostração e/ou irritabilidade. </a:t>
            </a:r>
          </a:p>
          <a:p>
            <a:pPr marL="0" indent="0">
              <a:buNone/>
            </a:pPr>
            <a:endParaRPr lang="pt-BR" sz="2600" dirty="0"/>
          </a:p>
          <a:p>
            <a:r>
              <a:rPr lang="pt-BR" sz="2700" dirty="0"/>
              <a:t>PENSAR EM DENGUE QUANDO A CRIANÇA  APRESENTAR:</a:t>
            </a:r>
          </a:p>
          <a:p>
            <a:pPr lvl="1"/>
            <a:r>
              <a:rPr lang="pt-BR" sz="2500" dirty="0"/>
              <a:t>Febre</a:t>
            </a:r>
          </a:p>
          <a:p>
            <a:pPr lvl="1"/>
            <a:r>
              <a:rPr lang="pt-BR" sz="2500" dirty="0"/>
              <a:t>Apatia  ou  sonolência</a:t>
            </a:r>
          </a:p>
          <a:p>
            <a:pPr lvl="1"/>
            <a:r>
              <a:rPr lang="pt-BR" sz="2500" dirty="0"/>
              <a:t>Diarreia</a:t>
            </a:r>
          </a:p>
          <a:p>
            <a:pPr lvl="1"/>
            <a:r>
              <a:rPr lang="pt-BR" sz="2500" dirty="0"/>
              <a:t>Recusa  alimentar</a:t>
            </a:r>
          </a:p>
          <a:p>
            <a:pPr lvl="1"/>
            <a:r>
              <a:rPr lang="pt-BR" sz="2500" dirty="0"/>
              <a:t>Vômitos</a:t>
            </a:r>
            <a:endParaRPr lang="pt-BR" sz="2600" dirty="0"/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4278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/>
              <a:t>DIAGNÓSTICO LABORATORIAL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74838"/>
            <a:ext cx="10744200" cy="4983162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pt-BR" sz="2400" dirty="0"/>
              <a:t>ESPECÍFICOS</a:t>
            </a:r>
          </a:p>
          <a:p>
            <a:pPr lvl="1"/>
            <a:r>
              <a:rPr lang="pt-BR" sz="2400" dirty="0"/>
              <a:t>Até o 5º dia (viremia)</a:t>
            </a:r>
          </a:p>
          <a:p>
            <a:pPr marL="457200" lvl="1" indent="0">
              <a:buNone/>
            </a:pPr>
            <a:r>
              <a:rPr lang="pt-BR" sz="2400" dirty="0"/>
              <a:t>           NS1  - pesquisa de </a:t>
            </a:r>
            <a:r>
              <a:rPr lang="pt-BR" sz="2400" b="1" dirty="0"/>
              <a:t>antígeno </a:t>
            </a:r>
            <a:r>
              <a:rPr lang="pt-BR" sz="2400" dirty="0"/>
              <a:t>não estrutural, do vírus </a:t>
            </a:r>
          </a:p>
          <a:p>
            <a:pPr marL="457200" lvl="1" indent="0">
              <a:buNone/>
            </a:pPr>
            <a:endParaRPr lang="pt-BR" sz="2400" dirty="0"/>
          </a:p>
          <a:p>
            <a:pPr lvl="1"/>
            <a:r>
              <a:rPr lang="pt-BR" sz="2400" dirty="0"/>
              <a:t>RT - PCR ( Real Time </a:t>
            </a:r>
            <a:r>
              <a:rPr lang="pt-BR" sz="2400" dirty="0" err="1"/>
              <a:t>Polymerase</a:t>
            </a:r>
            <a:r>
              <a:rPr lang="pt-BR" sz="2400" dirty="0"/>
              <a:t> Chain </a:t>
            </a:r>
            <a:r>
              <a:rPr lang="pt-BR" sz="2400" dirty="0" err="1"/>
              <a:t>Reaction</a:t>
            </a:r>
            <a:r>
              <a:rPr lang="pt-BR" sz="2400" dirty="0"/>
              <a:t>)   - LACEN (ZDC)</a:t>
            </a:r>
          </a:p>
          <a:p>
            <a:pPr lvl="1"/>
            <a:r>
              <a:rPr lang="pt-BR" sz="2400" dirty="0"/>
              <a:t>Isolamento viral</a:t>
            </a:r>
          </a:p>
          <a:p>
            <a:pPr marL="914400" lvl="2" indent="0">
              <a:buNone/>
            </a:pPr>
            <a:r>
              <a:rPr lang="pt-BR" sz="2400" dirty="0"/>
              <a:t>(interesse epidemiológico – identificar o tipo do vírus – 2010)</a:t>
            </a:r>
          </a:p>
          <a:p>
            <a:pPr>
              <a:buNone/>
            </a:pPr>
            <a:endParaRPr lang="pt-BR" sz="2400" dirty="0"/>
          </a:p>
          <a:p>
            <a:pPr lvl="1"/>
            <a:r>
              <a:rPr lang="pt-BR" sz="2400" dirty="0"/>
              <a:t>A partir do 8º dia – Sorologia (possível reação cruzada com Zika)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/>
              <a:t>DIAGNÓSTICO LABORATORIAL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74838"/>
            <a:ext cx="10744200" cy="4983162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pt-BR" sz="2400" dirty="0"/>
              <a:t>INESPECÍFICOS </a:t>
            </a:r>
          </a:p>
          <a:p>
            <a:pPr lvl="1"/>
            <a:r>
              <a:rPr lang="pt-BR" sz="2400" dirty="0"/>
              <a:t>Hemograma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Leucopenia, neutropenia, linfocitose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Plaquetopenia (Valor normal: 150 mil a 400 mil)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/>
              <a:t>Atenção para Hematócrito  - aumento de 20% sobre o basal já é sinal de extravasamento de plasma para cavidades</a:t>
            </a:r>
            <a:endParaRPr lang="pt-BR" sz="2400" dirty="0"/>
          </a:p>
          <a:p>
            <a:pPr lvl="1"/>
            <a:r>
              <a:rPr lang="pt-BR" sz="2400" dirty="0"/>
              <a:t>Dosagem de Albumina (</a:t>
            </a:r>
            <a:r>
              <a:rPr lang="pt-BR" sz="2400" dirty="0" err="1"/>
              <a:t>hipoalbuminemia</a:t>
            </a:r>
            <a:r>
              <a:rPr lang="pt-BR" sz="2400" dirty="0"/>
              <a:t>)</a:t>
            </a:r>
          </a:p>
          <a:p>
            <a:pPr lvl="1"/>
            <a:r>
              <a:rPr lang="pt-BR" sz="2400" b="1" dirty="0"/>
              <a:t>AST</a:t>
            </a:r>
            <a:r>
              <a:rPr lang="pt-BR" sz="2400" dirty="0"/>
              <a:t> (TGO) e  </a:t>
            </a:r>
            <a:r>
              <a:rPr lang="pt-BR" sz="2400" b="1" dirty="0"/>
              <a:t>ALT</a:t>
            </a:r>
            <a:r>
              <a:rPr lang="pt-BR" sz="2400" dirty="0"/>
              <a:t> (TGP) – podem estar um pouco elevadas</a:t>
            </a:r>
          </a:p>
          <a:p>
            <a:pPr lvl="1"/>
            <a:r>
              <a:rPr lang="pt-BR" sz="2400" dirty="0"/>
              <a:t>Exames de imagem (</a:t>
            </a:r>
            <a:r>
              <a:rPr lang="pt-BR" sz="2400" dirty="0" err="1"/>
              <a:t>Raio-x</a:t>
            </a:r>
            <a:r>
              <a:rPr lang="pt-BR" sz="2400" dirty="0"/>
              <a:t>, USG)  </a:t>
            </a:r>
          </a:p>
        </p:txBody>
      </p:sp>
    </p:spTree>
    <p:extLst>
      <p:ext uri="{BB962C8B-B14F-4D97-AF65-F5344CB8AC3E}">
        <p14:creationId xmlns:p14="http://schemas.microsoft.com/office/powerpoint/2010/main" val="3099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25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TRATAMENTO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0021" y="1636810"/>
            <a:ext cx="9839739" cy="5104608"/>
          </a:xfrm>
        </p:spPr>
        <p:txBody>
          <a:bodyPr>
            <a:normAutofit fontScale="70000" lnSpcReduction="20000"/>
          </a:bodyPr>
          <a:lstStyle/>
          <a:p>
            <a:r>
              <a:rPr lang="pt-BR" sz="3100" b="1" dirty="0">
                <a:solidFill>
                  <a:schemeClr val="tx1"/>
                </a:solidFill>
              </a:rPr>
              <a:t>Casos leves</a:t>
            </a:r>
          </a:p>
          <a:p>
            <a:pPr lvl="1"/>
            <a:r>
              <a:rPr lang="pt-BR" sz="3100" b="1" dirty="0">
                <a:solidFill>
                  <a:schemeClr val="tx1"/>
                </a:solidFill>
              </a:rPr>
              <a:t>Repouso</a:t>
            </a:r>
          </a:p>
          <a:p>
            <a:pPr lvl="1"/>
            <a:r>
              <a:rPr lang="pt-BR" sz="3100" dirty="0"/>
              <a:t>Sintomáticos</a:t>
            </a:r>
          </a:p>
          <a:p>
            <a:pPr lvl="1"/>
            <a:r>
              <a:rPr lang="pt-BR" sz="3100" dirty="0"/>
              <a:t>hidratação oral (em média 50 ml/Kg/dia) venosa se necessário</a:t>
            </a:r>
          </a:p>
          <a:p>
            <a:pPr marL="457200" lvl="1" indent="0">
              <a:buNone/>
            </a:pPr>
            <a:endParaRPr lang="pt-BR" sz="38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>
              <a:buNone/>
            </a:pPr>
            <a:r>
              <a:rPr lang="pt-BR" sz="4800" b="1" dirty="0"/>
              <a:t>    </a:t>
            </a:r>
          </a:p>
          <a:p>
            <a:endParaRPr lang="pt-BR" sz="2200" dirty="0"/>
          </a:p>
          <a:p>
            <a:pPr>
              <a:buNone/>
            </a:pPr>
            <a:endParaRPr lang="pt-BR" sz="2400" b="1" dirty="0"/>
          </a:p>
        </p:txBody>
      </p:sp>
      <p:pic>
        <p:nvPicPr>
          <p:cNvPr id="9" name="Picture 2" descr="cataratas">
            <a:extLst>
              <a:ext uri="{FF2B5EF4-FFF2-40B4-BE49-F238E27FC236}">
                <a16:creationId xmlns:a16="http://schemas.microsoft.com/office/drawing/2014/main" id="{4AD1C790-5548-4FB5-9DEB-7832E5DC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51" y="3429000"/>
            <a:ext cx="4361898" cy="3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25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TRATAMENTO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6799" y="1578087"/>
            <a:ext cx="9839739" cy="5104608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Anti-histamínicos se houver prurido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O que </a:t>
            </a:r>
            <a:r>
              <a:rPr lang="pt-BR" b="1" dirty="0"/>
              <a:t>não</a:t>
            </a:r>
            <a:r>
              <a:rPr lang="pt-BR" dirty="0"/>
              <a:t> deve ser feito: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6436" y="2286727"/>
            <a:ext cx="3834688" cy="2620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Anti-inflamatórios não hormonais</a:t>
            </a:r>
          </a:p>
          <a:p>
            <a:pPr algn="ctr"/>
            <a:endParaRPr lang="pt-BR" sz="500" dirty="0"/>
          </a:p>
          <a:p>
            <a:pPr algn="ctr"/>
            <a:r>
              <a:rPr lang="pt-BR" sz="2000" dirty="0"/>
              <a:t>Corticosteroides</a:t>
            </a:r>
          </a:p>
          <a:p>
            <a:pPr algn="ctr"/>
            <a:endParaRPr lang="pt-BR" sz="600" dirty="0"/>
          </a:p>
          <a:p>
            <a:pPr algn="ctr"/>
            <a:r>
              <a:rPr lang="pt-BR" sz="2000" dirty="0"/>
              <a:t>“Soros” com Complexo B</a:t>
            </a:r>
          </a:p>
          <a:p>
            <a:pPr algn="ctr"/>
            <a:r>
              <a:rPr lang="pt-BR" sz="500" dirty="0"/>
              <a:t> </a:t>
            </a:r>
          </a:p>
          <a:p>
            <a:pPr algn="ctr"/>
            <a:r>
              <a:rPr lang="pt-BR" sz="2000" dirty="0"/>
              <a:t>“Targifor C”</a:t>
            </a:r>
          </a:p>
          <a:p>
            <a:pPr algn="ctr"/>
            <a:endParaRPr lang="pt-BR" sz="500" dirty="0"/>
          </a:p>
          <a:p>
            <a:pPr algn="ctr"/>
            <a:r>
              <a:rPr lang="pt-BR" sz="2000" dirty="0"/>
              <a:t>AAS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816225" y="2778423"/>
            <a:ext cx="3780211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022F69-C556-4334-A741-69F105771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907142"/>
            <a:ext cx="7772400" cy="3240357"/>
          </a:xfrm>
        </p:spPr>
        <p:txBody>
          <a:bodyPr>
            <a:normAutofit/>
          </a:bodyPr>
          <a:lstStyle/>
          <a:p>
            <a:pPr algn="ctr"/>
            <a:r>
              <a:rPr lang="pt-BR" sz="6600" dirty="0"/>
              <a:t>DENGUE diagnóstico diferencial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60191" y="116632"/>
            <a:ext cx="7680283" cy="18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583832" y="6165304"/>
            <a:ext cx="3962400" cy="457200"/>
          </a:xfrm>
        </p:spPr>
        <p:txBody>
          <a:bodyPr/>
          <a:lstStyle/>
          <a:p>
            <a:r>
              <a:rPr lang="pt-BR" dirty="0"/>
              <a:t>                  JMCC</a:t>
            </a:r>
          </a:p>
        </p:txBody>
      </p:sp>
      <p:pic>
        <p:nvPicPr>
          <p:cNvPr id="1026" name="Picture 2" descr="http://sintomasdadengue.net.br/wp-content/uploads/2013/06/Aedes-aegyp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80" y="1761045"/>
            <a:ext cx="3857191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0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6854" y="404665"/>
            <a:ext cx="3572580" cy="238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071A4-CF28-42F9-9CF3-74B489C28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54" y="3254288"/>
            <a:ext cx="3572580" cy="2664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691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C4ED031-51C7-4254-9F6D-FBDE5EBE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/>
              <a:t>Nem tudo que reluz é ouro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395F9-15DB-46B4-8FC0-DE62C335F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922" y="1946250"/>
            <a:ext cx="10363200" cy="4637112"/>
          </a:xfrm>
        </p:spPr>
        <p:txBody>
          <a:bodyPr>
            <a:normAutofit/>
          </a:bodyPr>
          <a:lstStyle/>
          <a:p>
            <a:r>
              <a:rPr lang="pt-BR" sz="2400" dirty="0"/>
              <a:t>Procure sinais de outras doenças que justifiquem a clínica.</a:t>
            </a:r>
          </a:p>
          <a:p>
            <a:r>
              <a:rPr lang="pt-BR" sz="2400" b="1" dirty="0">
                <a:solidFill>
                  <a:schemeClr val="tx1">
                    <a:lumMod val="95000"/>
                  </a:schemeClr>
                </a:solidFill>
              </a:rPr>
              <a:t>Não encontrando, a tendência é pensar em “virose”</a:t>
            </a:r>
            <a:endParaRPr lang="pt-BR" sz="2400" dirty="0"/>
          </a:p>
          <a:p>
            <a:r>
              <a:rPr lang="pt-BR" sz="2400" dirty="0"/>
              <a:t>Continue pensando em Dengue, nas demais </a:t>
            </a:r>
            <a:r>
              <a:rPr lang="pt-BR" sz="2400" dirty="0" err="1"/>
              <a:t>arboviroses</a:t>
            </a:r>
            <a:r>
              <a:rPr lang="pt-BR" sz="2400" dirty="0"/>
              <a:t> e não esqueça </a:t>
            </a:r>
            <a:r>
              <a:rPr lang="pt-BR" sz="2400" dirty="0" err="1"/>
              <a:t>meningococcemia</a:t>
            </a:r>
            <a:r>
              <a:rPr lang="pt-BR" sz="2400" dirty="0"/>
              <a:t> e  Leptospirose. Há que considerar também alergia</a:t>
            </a:r>
          </a:p>
        </p:txBody>
      </p:sp>
    </p:spTree>
    <p:extLst>
      <p:ext uri="{BB962C8B-B14F-4D97-AF65-F5344CB8AC3E}">
        <p14:creationId xmlns:p14="http://schemas.microsoft.com/office/powerpoint/2010/main" val="28950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F860-1F22-439F-B894-B49D8338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63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2400" dirty="0"/>
              <a:t>Dona Zica – 1ª Dama do Samba</a:t>
            </a:r>
            <a:br>
              <a:rPr lang="pt-BR" sz="2400" dirty="0"/>
            </a:br>
            <a:r>
              <a:rPr lang="pt-BR" sz="2400" dirty="0"/>
              <a:t>Mangueira -  esposa de Cartola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61" y="1411612"/>
            <a:ext cx="6166039" cy="40347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765D828-1F5D-47BE-8CC3-F4BE2B277C7F}"/>
              </a:ext>
            </a:extLst>
          </p:cNvPr>
          <p:cNvSpPr txBox="1">
            <a:spLocks/>
          </p:cNvSpPr>
          <p:nvPr/>
        </p:nvSpPr>
        <p:spPr>
          <a:xfrm>
            <a:off x="1670063" y="332656"/>
            <a:ext cx="830003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/>
              <a:t>Zika</a:t>
            </a:r>
          </a:p>
        </p:txBody>
      </p:sp>
    </p:spTree>
    <p:extLst>
      <p:ext uri="{BB962C8B-B14F-4D97-AF65-F5344CB8AC3E}">
        <p14:creationId xmlns:p14="http://schemas.microsoft.com/office/powerpoint/2010/main" val="676310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aca de letreiro afixada em fachada de loja com cobertura de entrada de estabelecimento">
            <a:extLst>
              <a:ext uri="{FF2B5EF4-FFF2-40B4-BE49-F238E27FC236}">
                <a16:creationId xmlns:a16="http://schemas.microsoft.com/office/drawing/2014/main" id="{47FF1F0F-3C52-CB7F-BC35-9D74F5C1F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45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0063" y="332656"/>
            <a:ext cx="8300036" cy="1080120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Zika - Clínica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23513" y="1550680"/>
            <a:ext cx="10045148" cy="4687418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Febre baixa, ou até ausente. </a:t>
            </a:r>
            <a:r>
              <a:rPr lang="pt-BR" sz="2400" dirty="0" err="1">
                <a:solidFill>
                  <a:schemeClr val="tx1">
                    <a:lumMod val="95000"/>
                  </a:schemeClr>
                </a:solidFill>
              </a:rPr>
              <a:t>Apirexia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 após +/- 3 dias. Dores moderadas. </a:t>
            </a:r>
          </a:p>
          <a:p>
            <a:pPr algn="just"/>
            <a:endParaRPr lang="pt-BR" sz="200" dirty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r>
              <a:rPr lang="pt-BR" sz="2400" b="1" dirty="0">
                <a:solidFill>
                  <a:schemeClr val="tx1">
                    <a:lumMod val="95000"/>
                  </a:schemeClr>
                </a:solidFill>
              </a:rPr>
              <a:t>Logo no início do quadro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, exantema máculo-papular muito pruriginoso. </a:t>
            </a:r>
            <a:endParaRPr lang="pt-BR" sz="200" dirty="0">
              <a:solidFill>
                <a:schemeClr val="tx1">
                  <a:lumMod val="95000"/>
                </a:schemeClr>
              </a:solidFill>
            </a:endParaRPr>
          </a:p>
          <a:p>
            <a:pPr algn="just"/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Conjuntivite. </a:t>
            </a: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3F91C-B89A-44F9-A503-486A5DB4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97" y="4193300"/>
            <a:ext cx="3495336" cy="233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E906E-CCD5-4B52-8C26-E4678CF61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07" y="4182874"/>
            <a:ext cx="3616208" cy="227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01287-4A11-41F1-A067-72232791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/>
              <a:t>Zika – Diagnóstico diferencial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9AA812-5AF2-4F51-98B2-D60E232CF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056434"/>
            <a:ext cx="10233800" cy="4351338"/>
          </a:xfrm>
        </p:spPr>
        <p:txBody>
          <a:bodyPr>
            <a:normAutofit/>
          </a:bodyPr>
          <a:lstStyle/>
          <a:p>
            <a:r>
              <a:rPr lang="pt-BR" sz="2400" dirty="0"/>
              <a:t>“Febre baixa ou até ausente... Exantema pruriginoso”.</a:t>
            </a:r>
          </a:p>
          <a:p>
            <a:endParaRPr lang="pt-BR" sz="2400" dirty="0"/>
          </a:p>
          <a:p>
            <a:r>
              <a:rPr lang="pt-BR" sz="2400" dirty="0"/>
              <a:t>Se pensar em alergia, use </a:t>
            </a:r>
            <a:r>
              <a:rPr lang="pt-BR" sz="2400" dirty="0" err="1"/>
              <a:t>Antihistamínico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Evite Corticoide. </a:t>
            </a:r>
          </a:p>
        </p:txBody>
      </p:sp>
    </p:spTree>
    <p:extLst>
      <p:ext uri="{BB962C8B-B14F-4D97-AF65-F5344CB8AC3E}">
        <p14:creationId xmlns:p14="http://schemas.microsoft.com/office/powerpoint/2010/main" val="276168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2957" y="257796"/>
            <a:ext cx="9415670" cy="1143000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Zika  -  diagnóstico laboratorial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81878" y="1825625"/>
            <a:ext cx="105719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/>
          </a:p>
          <a:p>
            <a:pPr lvl="1"/>
            <a:r>
              <a:rPr lang="pt-BR" dirty="0"/>
              <a:t>Sorologia prejudicada pela possibilidade de reação cruzada com Dengue</a:t>
            </a:r>
          </a:p>
          <a:p>
            <a:pPr marL="457200" lvl="1" indent="0">
              <a:buNone/>
            </a:pPr>
            <a:r>
              <a:rPr lang="pt-BR" dirty="0"/>
              <a:t>                                  ( ambos são </a:t>
            </a:r>
            <a:r>
              <a:rPr lang="pt-BR" dirty="0" err="1"/>
              <a:t>Flavivirus</a:t>
            </a:r>
            <a:r>
              <a:rPr lang="pt-BR" dirty="0"/>
              <a:t>)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sz="2400" dirty="0"/>
          </a:p>
          <a:p>
            <a:pPr lvl="1"/>
            <a:r>
              <a:rPr lang="pt-BR" dirty="0"/>
              <a:t>Situações especiais</a:t>
            </a:r>
          </a:p>
          <a:p>
            <a:pPr lvl="2"/>
            <a:r>
              <a:rPr lang="pt-BR" sz="2400" dirty="0"/>
              <a:t>Gestantes, R.N., Idosos, Imunodeprimidos</a:t>
            </a:r>
          </a:p>
          <a:p>
            <a:pPr>
              <a:buNone/>
            </a:pPr>
            <a:endParaRPr lang="pt-BR" sz="2400" dirty="0"/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9C7D7586-2F0E-4CF6-BB0B-6B06435610E1}"/>
              </a:ext>
            </a:extLst>
          </p:cNvPr>
          <p:cNvSpPr/>
          <p:nvPr/>
        </p:nvSpPr>
        <p:spPr>
          <a:xfrm>
            <a:off x="5121335" y="4960046"/>
            <a:ext cx="1949330" cy="792088"/>
          </a:xfrm>
          <a:prstGeom prst="roundRect">
            <a:avLst>
              <a:gd name="adj" fmla="val 1522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 PCR</a:t>
            </a:r>
          </a:p>
          <a:p>
            <a:pPr algn="ctr"/>
            <a:r>
              <a:rPr lang="pt-BR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ZDC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496" y="268160"/>
            <a:ext cx="10150520" cy="140053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Zika – particularidades da transmissão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F1D6D-EA92-4C5F-A1B7-F78FB6F6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1930691"/>
            <a:ext cx="10399643" cy="4255371"/>
          </a:xfrm>
        </p:spPr>
        <p:txBody>
          <a:bodyPr>
            <a:normAutofit fontScale="92500" lnSpcReduction="20000"/>
          </a:bodyPr>
          <a:lstStyle/>
          <a:p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Atualmente 2 tipos (africano e asiático) circulando no Brasil</a:t>
            </a:r>
          </a:p>
          <a:p>
            <a:endParaRPr lang="pt-BR" sz="24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Transmissão vertical - </a:t>
            </a:r>
            <a:r>
              <a:rPr lang="pt-BR" sz="2400" dirty="0" err="1">
                <a:solidFill>
                  <a:schemeClr val="tx1">
                    <a:lumMod val="95000"/>
                  </a:schemeClr>
                </a:solidFill>
              </a:rPr>
              <a:t>teratogênese</a:t>
            </a:r>
            <a:endParaRPr lang="pt-BR" sz="2400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sz="24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Sexual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95000"/>
                  </a:schemeClr>
                </a:solidFill>
              </a:rPr>
              <a:t>Vírus no sêmen – 180 dias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95000"/>
                  </a:schemeClr>
                </a:solidFill>
              </a:rPr>
              <a:t>Fluidos vaginais – 20 dias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Vírus na saliva – não há evidência de transmissão</a:t>
            </a:r>
          </a:p>
          <a:p>
            <a:endParaRPr lang="pt-BR" sz="24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Transfusão de sangue – 60% dos infectados não têm sintomas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/>
              <a:t>Infecção assintomática pelo </a:t>
            </a:r>
            <a:r>
              <a:rPr lang="pt-BR" sz="3600" dirty="0" err="1"/>
              <a:t>zikavirus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Cerca de 60% dos infectados não têm sintomas</a:t>
            </a:r>
          </a:p>
          <a:p>
            <a:endParaRPr lang="pt-BR" sz="2400" dirty="0"/>
          </a:p>
          <a:p>
            <a:r>
              <a:rPr lang="pt-BR" sz="2400" dirty="0"/>
              <a:t>Assim o Zika vírus deve</a:t>
            </a:r>
          </a:p>
          <a:p>
            <a:pPr marL="0" indent="0">
              <a:buNone/>
            </a:pPr>
            <a:r>
              <a:rPr lang="pt-BR" sz="2400" dirty="0"/>
              <a:t>    ter chegado ao Brasil: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Como, nesses casos, fazer o diagnóstico?</a:t>
            </a:r>
          </a:p>
          <a:p>
            <a:pPr marL="0" indent="0">
              <a:buNone/>
            </a:pPr>
            <a:r>
              <a:rPr lang="pt-BR" sz="2400" dirty="0"/>
              <a:t>                                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3644612" y="5528841"/>
            <a:ext cx="5184576" cy="1080120"/>
          </a:xfrm>
          <a:prstGeom prst="roundRect">
            <a:avLst>
              <a:gd name="adj" fmla="val 1522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GESTANTES</a:t>
            </a:r>
            <a:endParaRPr lang="pt-BR" sz="800" dirty="0"/>
          </a:p>
          <a:p>
            <a:pPr algn="ctr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DOADORES  DE SANGUE E ORGÃOS</a:t>
            </a:r>
          </a:p>
          <a:p>
            <a:pPr algn="ctr"/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BDB23E1-591E-4890-9513-0FE6D5460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24" y="2669694"/>
            <a:ext cx="3347864" cy="22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9A8B-31B5-454F-A96A-DBCB4938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 err="1"/>
              <a:t>Zikavirus</a:t>
            </a:r>
            <a:r>
              <a:rPr lang="pt-BR" sz="4800" dirty="0"/>
              <a:t> - evolução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8EF8C7-E592-4233-9682-195B3C08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1947 – floresta de Zika – Uganda: vírus de macacos</a:t>
            </a:r>
          </a:p>
          <a:p>
            <a:r>
              <a:rPr lang="pt-BR" dirty="0"/>
              <a:t>   ?      - migrou para a Ásia e se adaptou aos humanos</a:t>
            </a:r>
          </a:p>
          <a:p>
            <a:r>
              <a:rPr lang="pt-BR" dirty="0"/>
              <a:t>2007  - surto na ilha </a:t>
            </a:r>
            <a:r>
              <a:rPr lang="pt-BR" dirty="0" err="1"/>
              <a:t>Yap</a:t>
            </a:r>
            <a:r>
              <a:rPr lang="pt-BR" dirty="0"/>
              <a:t>, Micronésia – 185 casos. Nenhuma complicação.</a:t>
            </a:r>
          </a:p>
          <a:p>
            <a:r>
              <a:rPr lang="pt-BR" dirty="0"/>
              <a:t>2013  - Polinésia Francesa – 11.000 casos. Setenta e duas complicações</a:t>
            </a:r>
          </a:p>
          <a:p>
            <a:pPr marL="0" indent="0">
              <a:buNone/>
            </a:pPr>
            <a:r>
              <a:rPr lang="pt-BR" dirty="0"/>
              <a:t>                 </a:t>
            </a:r>
            <a:r>
              <a:rPr lang="pt-BR" b="1" dirty="0"/>
              <a:t>Síndrome de Guillain-Barré – 40</a:t>
            </a:r>
          </a:p>
          <a:p>
            <a:pPr marL="0" indent="0">
              <a:buNone/>
            </a:pPr>
            <a:r>
              <a:rPr lang="pt-BR" dirty="0"/>
              <a:t>                Meningite, </a:t>
            </a:r>
            <a:r>
              <a:rPr lang="pt-BR" dirty="0" err="1"/>
              <a:t>meningo-encefalite</a:t>
            </a:r>
            <a:r>
              <a:rPr lang="pt-BR" dirty="0"/>
              <a:t>, mielite, parestesias e paralisias faciais – 25</a:t>
            </a:r>
          </a:p>
          <a:p>
            <a:pPr marL="0" indent="0">
              <a:buNone/>
            </a:pPr>
            <a:r>
              <a:rPr lang="pt-BR" dirty="0"/>
              <a:t>                Plaquetopenia – 04</a:t>
            </a:r>
          </a:p>
          <a:p>
            <a:pPr marL="0" indent="0">
              <a:buNone/>
            </a:pPr>
            <a:r>
              <a:rPr lang="pt-BR" dirty="0"/>
              <a:t>                Acometimento oftálmico – 02</a:t>
            </a:r>
          </a:p>
          <a:p>
            <a:pPr marL="0" indent="0">
              <a:buNone/>
            </a:pPr>
            <a:r>
              <a:rPr lang="pt-BR" dirty="0"/>
              <a:t>                Comprometimento cardíaco - 01 </a:t>
            </a:r>
          </a:p>
          <a:p>
            <a:pPr marL="0" indent="0">
              <a:buNone/>
            </a:pPr>
            <a:r>
              <a:rPr lang="pt-BR" dirty="0"/>
              <a:t>                Não há registro de </a:t>
            </a:r>
            <a:r>
              <a:rPr lang="pt-BR" dirty="0" err="1"/>
              <a:t>teratogênese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7062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ZIKA VÍRUS E TERATOGÊNESE NO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84482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pt-BR" sz="2400" dirty="0"/>
          </a:p>
          <a:p>
            <a:endParaRPr lang="pt-BR" sz="2400" dirty="0"/>
          </a:p>
          <a:p>
            <a:r>
              <a:rPr lang="pt-BR" sz="2800" dirty="0"/>
              <a:t>Genética populacional?</a:t>
            </a:r>
          </a:p>
          <a:p>
            <a:endParaRPr lang="pt-BR" sz="2400" dirty="0"/>
          </a:p>
          <a:p>
            <a:r>
              <a:rPr lang="pt-BR" sz="2400" dirty="0"/>
              <a:t>Vírus Epstein-Bar – Mononucleose Infecciosa</a:t>
            </a:r>
          </a:p>
          <a:p>
            <a:pPr lvl="1"/>
            <a:r>
              <a:rPr lang="pt-BR" sz="2400" dirty="0"/>
              <a:t>Doença benigna entre nós</a:t>
            </a:r>
          </a:p>
          <a:p>
            <a:pPr lvl="1"/>
            <a:r>
              <a:rPr lang="pt-BR" sz="2400" dirty="0"/>
              <a:t>África Equatorial – Linfoma de </a:t>
            </a:r>
            <a:r>
              <a:rPr lang="pt-BR" sz="2400" dirty="0" err="1"/>
              <a:t>Burkit</a:t>
            </a:r>
            <a:endParaRPr lang="pt-BR" sz="2400" dirty="0"/>
          </a:p>
          <a:p>
            <a:pPr lvl="1"/>
            <a:r>
              <a:rPr lang="pt-BR" sz="2400" dirty="0"/>
              <a:t>Nova Guiné e Sul da China – Carcinoma </a:t>
            </a:r>
            <a:r>
              <a:rPr lang="pt-BR" sz="2400" dirty="0" err="1"/>
              <a:t>naso-faríngeo</a:t>
            </a:r>
            <a:endParaRPr lang="pt-BR" sz="2400" dirty="0"/>
          </a:p>
          <a:p>
            <a:pPr>
              <a:buNone/>
            </a:pPr>
            <a:endParaRPr lang="pt-BR" sz="2400" dirty="0"/>
          </a:p>
          <a:p>
            <a:r>
              <a:rPr lang="pt-BR" sz="2400" dirty="0"/>
              <a:t>Dra. </a:t>
            </a:r>
            <a:r>
              <a:rPr lang="pt-BR" sz="2400" dirty="0" err="1"/>
              <a:t>Mayana</a:t>
            </a:r>
            <a:r>
              <a:rPr lang="pt-BR" sz="2400" dirty="0"/>
              <a:t> </a:t>
            </a:r>
            <a:r>
              <a:rPr lang="pt-BR" sz="2400" dirty="0" err="1"/>
              <a:t>Zatz</a:t>
            </a:r>
            <a:r>
              <a:rPr lang="pt-BR" sz="2400" dirty="0"/>
              <a:t> – geneticista da </a:t>
            </a:r>
            <a:r>
              <a:rPr lang="pt-BR" sz="2400" dirty="0" err="1"/>
              <a:t>U.S.P.</a:t>
            </a:r>
            <a:endParaRPr lang="pt-BR" sz="2400" dirty="0"/>
          </a:p>
          <a:p>
            <a:pPr>
              <a:buNone/>
            </a:pPr>
            <a:r>
              <a:rPr lang="pt-BR" sz="2400" dirty="0"/>
              <a:t>          Gêmeos univitelinos e </a:t>
            </a:r>
            <a:r>
              <a:rPr lang="pt-BR" sz="2400" dirty="0" err="1"/>
              <a:t>polivitelinos</a:t>
            </a:r>
            <a:r>
              <a:rPr lang="pt-BR" sz="2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344D32-35D2-4157-972B-7A16D2FB0F44}"/>
              </a:ext>
            </a:extLst>
          </p:cNvPr>
          <p:cNvSpPr/>
          <p:nvPr/>
        </p:nvSpPr>
        <p:spPr>
          <a:xfrm>
            <a:off x="2675620" y="1484786"/>
            <a:ext cx="6840760" cy="62752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Por que maior  poder teratogênico no Nordeste? – 75% </a:t>
            </a:r>
            <a:r>
              <a:rPr lang="pt-BR" sz="2400"/>
              <a:t>dos casos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endParaRPr lang="pt-BR"/>
          </a:p>
        </p:txBody>
      </p:sp>
      <p:pic>
        <p:nvPicPr>
          <p:cNvPr id="4" name="Picture 2" descr="http://sintomasdadengue.net.br/wp-content/uploads/2013/06/Aedes-aegyp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5435"/>
            <a:ext cx="9036496" cy="656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44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ZIKA VIRUS E TUMORES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2400" dirty="0"/>
              <a:t>Zika vírus </a:t>
            </a:r>
            <a:r>
              <a:rPr lang="pt-BR" sz="2400" dirty="0" err="1"/>
              <a:t>destroi</a:t>
            </a:r>
            <a:r>
              <a:rPr lang="pt-BR" sz="2400" dirty="0"/>
              <a:t>  células  nervosas do embrião e não causa</a:t>
            </a:r>
          </a:p>
          <a:p>
            <a:pPr>
              <a:buNone/>
            </a:pPr>
            <a:r>
              <a:rPr lang="pt-BR" sz="2400" dirty="0"/>
              <a:t>    danos semelhantes em tecidos fetais</a:t>
            </a:r>
          </a:p>
          <a:p>
            <a:pPr>
              <a:buNone/>
            </a:pPr>
            <a:r>
              <a:rPr lang="pt-BR" sz="2400" dirty="0"/>
              <a:t>      Dra. </a:t>
            </a:r>
            <a:r>
              <a:rPr lang="pt-BR" sz="2400" dirty="0" err="1"/>
              <a:t>Mayana</a:t>
            </a:r>
            <a:r>
              <a:rPr lang="pt-BR" sz="2400" dirty="0"/>
              <a:t> </a:t>
            </a:r>
            <a:r>
              <a:rPr lang="pt-BR" sz="2400" dirty="0" err="1"/>
              <a:t>Zatz</a:t>
            </a:r>
            <a:r>
              <a:rPr lang="pt-BR" sz="2400" dirty="0"/>
              <a:t> – Universidade de São Paulo</a:t>
            </a:r>
          </a:p>
          <a:p>
            <a:pPr>
              <a:buNone/>
            </a:pPr>
            <a:endParaRPr lang="pt-BR" sz="2400" dirty="0"/>
          </a:p>
          <a:p>
            <a:r>
              <a:rPr lang="pt-BR" sz="2400" dirty="0"/>
              <a:t>Injeção </a:t>
            </a:r>
            <a:r>
              <a:rPr lang="pt-BR" sz="2400" dirty="0" err="1"/>
              <a:t>intra-tecal</a:t>
            </a:r>
            <a:r>
              <a:rPr lang="pt-BR" sz="2400" dirty="0"/>
              <a:t> de </a:t>
            </a:r>
            <a:r>
              <a:rPr lang="pt-BR" sz="2400" dirty="0" err="1"/>
              <a:t>Zika</a:t>
            </a:r>
            <a:r>
              <a:rPr lang="pt-BR" sz="2400" dirty="0"/>
              <a:t> vírus</a:t>
            </a:r>
          </a:p>
          <a:p>
            <a:pPr>
              <a:buNone/>
            </a:pPr>
            <a:r>
              <a:rPr lang="pt-BR" sz="2400" dirty="0"/>
              <a:t>          Primeiro em camundongos com tumores cerebrais</a:t>
            </a:r>
          </a:p>
          <a:p>
            <a:pPr>
              <a:buNone/>
            </a:pPr>
            <a:r>
              <a:rPr lang="pt-BR" sz="2400" dirty="0"/>
              <a:t>          Depois em três cães na mesma situação</a:t>
            </a:r>
          </a:p>
          <a:p>
            <a:r>
              <a:rPr lang="pt-BR" sz="2400" dirty="0"/>
              <a:t>Resultado: regressão dos tumores, sem danos aos tecidos normais circundantes</a:t>
            </a:r>
          </a:p>
          <a:p>
            <a:pPr>
              <a:buNone/>
            </a:pPr>
            <a:r>
              <a:rPr lang="pt-BR" sz="2400" dirty="0"/>
              <a:t>         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21A52-D600-464A-BD66-22B6C2FD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800" dirty="0"/>
              <a:t>            Síndrome de Guillain-Barré</a:t>
            </a:r>
            <a:br>
              <a:rPr lang="pt-BR" sz="4800" dirty="0"/>
            </a:br>
            <a:r>
              <a:rPr lang="pt-BR" sz="4800" dirty="0"/>
              <a:t>                  (</a:t>
            </a:r>
            <a:r>
              <a:rPr lang="pt-BR" sz="4800" dirty="0" err="1"/>
              <a:t>Polirradiculoneurite</a:t>
            </a:r>
            <a:r>
              <a:rPr lang="pt-BR" sz="4800" dirty="0"/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637A98-2F28-47DD-B4C6-9C49246E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Causa – infecções virais (70%).</a:t>
            </a:r>
          </a:p>
          <a:p>
            <a:r>
              <a:rPr lang="pt-BR" dirty="0"/>
              <a:t>Quadro clínico</a:t>
            </a:r>
          </a:p>
          <a:p>
            <a:pPr marL="0" indent="0">
              <a:buNone/>
            </a:pPr>
            <a:r>
              <a:rPr lang="pt-BR" dirty="0"/>
              <a:t>      Fraqueza muscular, paresias, paralisias. Iniciam geralmente pelas extremidades distais dos membros inferiores.</a:t>
            </a:r>
          </a:p>
          <a:p>
            <a:pPr marL="0" indent="0">
              <a:buNone/>
            </a:pPr>
            <a:r>
              <a:rPr lang="pt-BR" dirty="0"/>
              <a:t>      Raramente há comprometimento de sensibilidade</a:t>
            </a:r>
          </a:p>
          <a:p>
            <a:pPr marL="0" indent="0">
              <a:buNone/>
            </a:pPr>
            <a:r>
              <a:rPr lang="pt-BR" dirty="0"/>
              <a:t>      A paralisia tende a ascender (bulbo)</a:t>
            </a:r>
          </a:p>
          <a:p>
            <a:r>
              <a:rPr lang="pt-BR" dirty="0"/>
              <a:t>Diagnóstico </a:t>
            </a:r>
            <a:r>
              <a:rPr lang="pt-BR"/>
              <a:t>–   verifique </a:t>
            </a:r>
            <a:r>
              <a:rPr lang="pt-BR" dirty="0"/>
              <a:t>vacinação </a:t>
            </a:r>
            <a:r>
              <a:rPr lang="pt-BR" dirty="0" err="1"/>
              <a:t>anti-pólio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                                 L.C.R. – dissociação </a:t>
            </a:r>
            <a:r>
              <a:rPr lang="pt-BR" dirty="0" err="1"/>
              <a:t>albumino</a:t>
            </a:r>
            <a:r>
              <a:rPr lang="pt-BR" dirty="0"/>
              <a:t> / citológica</a:t>
            </a:r>
          </a:p>
        </p:txBody>
      </p:sp>
    </p:spTree>
    <p:extLst>
      <p:ext uri="{BB962C8B-B14F-4D97-AF65-F5344CB8AC3E}">
        <p14:creationId xmlns:p14="http://schemas.microsoft.com/office/powerpoint/2010/main" val="796495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81" y="1960037"/>
            <a:ext cx="6067425" cy="36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4400" dirty="0"/>
              <a:t>Gestante com doença </a:t>
            </a:r>
            <a:br>
              <a:rPr lang="pt-BR" sz="4400" dirty="0"/>
            </a:br>
            <a:r>
              <a:rPr lang="pt-BR" sz="4400" dirty="0"/>
              <a:t>exantemática - conduta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idx="1"/>
          </p:nvPr>
        </p:nvSpPr>
        <p:spPr>
          <a:xfrm>
            <a:off x="1166191" y="2059360"/>
            <a:ext cx="9607826" cy="4939546"/>
          </a:xfrm>
        </p:spPr>
        <p:txBody>
          <a:bodyPr>
            <a:normAutofit/>
          </a:bodyPr>
          <a:lstStyle/>
          <a:p>
            <a:r>
              <a:rPr lang="pt-BR" dirty="0"/>
              <a:t>PENSAR EM ZIKA </a:t>
            </a:r>
          </a:p>
          <a:p>
            <a:endParaRPr lang="pt-BR" dirty="0"/>
          </a:p>
          <a:p>
            <a:r>
              <a:rPr lang="pt-BR" dirty="0"/>
              <a:t>E também em TORCHS </a:t>
            </a:r>
          </a:p>
          <a:p>
            <a:pPr marL="0" indent="0">
              <a:buNone/>
            </a:pPr>
            <a:r>
              <a:rPr lang="pt-BR" sz="2400" dirty="0"/>
              <a:t>     (</a:t>
            </a:r>
            <a:r>
              <a:rPr lang="pt-BR" sz="2400" b="1" dirty="0">
                <a:solidFill>
                  <a:srgbClr val="FFC000"/>
                </a:solidFill>
              </a:rPr>
              <a:t>To</a:t>
            </a:r>
            <a:r>
              <a:rPr lang="pt-BR" sz="2400" dirty="0"/>
              <a:t>xoplasmose, </a:t>
            </a:r>
            <a:r>
              <a:rPr lang="pt-BR" sz="2400" b="1" dirty="0">
                <a:solidFill>
                  <a:srgbClr val="FFC000"/>
                </a:solidFill>
              </a:rPr>
              <a:t>R</a:t>
            </a:r>
            <a:r>
              <a:rPr lang="pt-BR" sz="2400" dirty="0"/>
              <a:t>ubéola, </a:t>
            </a:r>
            <a:r>
              <a:rPr lang="pt-BR" sz="2400" b="1" dirty="0" err="1">
                <a:solidFill>
                  <a:srgbClr val="FFC000"/>
                </a:solidFill>
              </a:rPr>
              <a:t>C</a:t>
            </a:r>
            <a:r>
              <a:rPr lang="pt-BR" sz="2400" dirty="0" err="1"/>
              <a:t>itomegalia</a:t>
            </a:r>
            <a:r>
              <a:rPr lang="pt-BR" sz="2400" dirty="0"/>
              <a:t>, </a:t>
            </a:r>
            <a:r>
              <a:rPr lang="pt-BR" sz="2400" b="1" dirty="0">
                <a:solidFill>
                  <a:srgbClr val="FFC000"/>
                </a:solidFill>
              </a:rPr>
              <a:t>H</a:t>
            </a:r>
            <a:r>
              <a:rPr lang="pt-BR" sz="2400" dirty="0"/>
              <a:t>erpes, </a:t>
            </a:r>
            <a:r>
              <a:rPr lang="pt-BR" sz="2400" b="1" dirty="0">
                <a:solidFill>
                  <a:srgbClr val="FFC000"/>
                </a:solidFill>
              </a:rPr>
              <a:t>S</a:t>
            </a:r>
            <a:r>
              <a:rPr lang="pt-BR" sz="2400" dirty="0"/>
              <a:t>ífilis)  </a:t>
            </a:r>
          </a:p>
          <a:p>
            <a:endParaRPr lang="pt-BR" dirty="0"/>
          </a:p>
          <a:p>
            <a:r>
              <a:rPr lang="pt-BR" dirty="0"/>
              <a:t>Solicitar os exames específicos para cada patologia</a:t>
            </a:r>
          </a:p>
          <a:p>
            <a:r>
              <a:rPr lang="pt-BR" dirty="0"/>
              <a:t>Sorologia: frequente reação cruzada </a:t>
            </a:r>
            <a:r>
              <a:rPr lang="pt-BR" b="1" dirty="0"/>
              <a:t>Zika / Dengue</a:t>
            </a:r>
          </a:p>
          <a:p>
            <a:r>
              <a:rPr lang="pt-BR" b="1" dirty="0"/>
              <a:t>Pedir RT PCR para </a:t>
            </a:r>
            <a:r>
              <a:rPr lang="pt-BR" b="1" dirty="0" err="1"/>
              <a:t>zikavirus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U.S. – entre a 32ª e 35ª semanas</a:t>
            </a:r>
          </a:p>
          <a:p>
            <a:pPr lvl="3"/>
            <a:r>
              <a:rPr lang="pt-BR" sz="2400" dirty="0"/>
              <a:t>Inútil no 1º trimestre</a:t>
            </a:r>
          </a:p>
          <a:p>
            <a:pPr lvl="3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4531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BF4B-6F9D-49B6-9726-78868FE6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                      Zika - tratamento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F68F6D-12DD-4747-BE6A-87A546858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Analgésicos / antitérmicos</a:t>
            </a:r>
          </a:p>
          <a:p>
            <a:r>
              <a:rPr lang="pt-BR" dirty="0" err="1"/>
              <a:t>Antihistamínicos</a:t>
            </a:r>
            <a:endParaRPr lang="pt-BR" dirty="0"/>
          </a:p>
          <a:p>
            <a:r>
              <a:rPr lang="pt-BR" dirty="0" err="1"/>
              <a:t>Antihistamínicos</a:t>
            </a:r>
            <a:r>
              <a:rPr lang="pt-BR" dirty="0"/>
              <a:t> e gestação (</a:t>
            </a:r>
            <a:r>
              <a:rPr lang="pt-BR" dirty="0" err="1"/>
              <a:t>F.D.A.</a:t>
            </a:r>
            <a:r>
              <a:rPr lang="pt-BR" dirty="0"/>
              <a:t>)</a:t>
            </a:r>
          </a:p>
          <a:p>
            <a:pPr marL="0" indent="0">
              <a:buNone/>
            </a:pPr>
            <a:r>
              <a:rPr lang="pt-BR" dirty="0"/>
              <a:t>       </a:t>
            </a:r>
            <a:r>
              <a:rPr lang="pt-BR" dirty="0" err="1"/>
              <a:t>Dexclorfeniramina</a:t>
            </a:r>
            <a:r>
              <a:rPr lang="pt-BR" dirty="0"/>
              <a:t> – B</a:t>
            </a:r>
          </a:p>
          <a:p>
            <a:pPr marL="0" indent="0">
              <a:buNone/>
            </a:pPr>
            <a:r>
              <a:rPr lang="pt-BR" dirty="0"/>
              <a:t>       </a:t>
            </a:r>
            <a:r>
              <a:rPr lang="pt-BR" dirty="0" err="1"/>
              <a:t>Loratadina</a:t>
            </a:r>
            <a:r>
              <a:rPr lang="pt-BR" dirty="0"/>
              <a:t>              - B</a:t>
            </a:r>
          </a:p>
          <a:p>
            <a:pPr marL="0" indent="0">
              <a:buNone/>
            </a:pPr>
            <a:r>
              <a:rPr lang="pt-BR" dirty="0"/>
              <a:t>       </a:t>
            </a:r>
            <a:r>
              <a:rPr lang="pt-BR" dirty="0" err="1"/>
              <a:t>Desloratadina</a:t>
            </a:r>
            <a:r>
              <a:rPr lang="pt-BR" dirty="0"/>
              <a:t>         - C</a:t>
            </a:r>
          </a:p>
          <a:p>
            <a:pPr marL="0" indent="0">
              <a:buNone/>
            </a:pPr>
            <a:r>
              <a:rPr lang="pt-BR" dirty="0"/>
              <a:t>       </a:t>
            </a:r>
            <a:r>
              <a:rPr lang="pt-BR" dirty="0" err="1"/>
              <a:t>Fexofenadina</a:t>
            </a:r>
            <a:r>
              <a:rPr lang="pt-BR" dirty="0"/>
              <a:t>         - B</a:t>
            </a:r>
          </a:p>
          <a:p>
            <a:pPr marL="0" indent="0">
              <a:buNone/>
            </a:pPr>
            <a:r>
              <a:rPr lang="pt-BR" dirty="0"/>
              <a:t>       </a:t>
            </a:r>
            <a:r>
              <a:rPr lang="pt-BR" dirty="0" err="1"/>
              <a:t>Prometazina</a:t>
            </a:r>
            <a:r>
              <a:rPr lang="pt-BR" dirty="0"/>
              <a:t>            - C</a:t>
            </a:r>
          </a:p>
        </p:txBody>
      </p:sp>
    </p:spTree>
    <p:extLst>
      <p:ext uri="{BB962C8B-B14F-4D97-AF65-F5344CB8AC3E}">
        <p14:creationId xmlns:p14="http://schemas.microsoft.com/office/powerpoint/2010/main" val="380512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eavyeditorial.files.wordpress.com/2014/07/chikungunya-symptoms.jpg?quality=65&amp;strip=all&amp;w=7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28" y="0"/>
            <a:ext cx="12276856" cy="69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214833" y="285012"/>
            <a:ext cx="8019595" cy="1157469"/>
          </a:xfrm>
        </p:spPr>
        <p:txBody>
          <a:bodyPr>
            <a:normAutofit fontScale="90000"/>
          </a:bodyPr>
          <a:lstStyle/>
          <a:p>
            <a:pPr algn="r"/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CHIKUNGUNYA</a:t>
            </a:r>
            <a:b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(eu me encurvo  – 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Makondo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7890277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CHIKUNGUNYA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28908" y="1700808"/>
            <a:ext cx="7667492" cy="4608513"/>
          </a:xfrm>
        </p:spPr>
        <p:txBody>
          <a:bodyPr wrap="square">
            <a:normAutofit fontScale="85000" lnSpcReduction="20000"/>
          </a:bodyPr>
          <a:lstStyle/>
          <a:p>
            <a:r>
              <a:rPr lang="pt-BR" sz="2800" dirty="0"/>
              <a:t>Vírus proveniente da África</a:t>
            </a:r>
          </a:p>
          <a:p>
            <a:endParaRPr lang="pt-BR" sz="2800" dirty="0"/>
          </a:p>
          <a:p>
            <a:r>
              <a:rPr lang="pt-BR" sz="2800" dirty="0"/>
              <a:t>Gênero </a:t>
            </a:r>
            <a:r>
              <a:rPr lang="pt-BR" sz="2800" i="1" dirty="0" err="1"/>
              <a:t>Alfavirus</a:t>
            </a:r>
            <a:endParaRPr lang="pt-BR" sz="2800" i="1" dirty="0"/>
          </a:p>
          <a:p>
            <a:endParaRPr lang="pt-BR" sz="2800" dirty="0"/>
          </a:p>
          <a:p>
            <a:r>
              <a:rPr lang="pt-BR" sz="2800" dirty="0"/>
              <a:t>Um só tipo antigênico</a:t>
            </a:r>
          </a:p>
          <a:p>
            <a:endParaRPr lang="pt-BR" sz="2800" dirty="0"/>
          </a:p>
          <a:p>
            <a:r>
              <a:rPr lang="pt-BR" sz="2800" dirty="0"/>
              <a:t>Infecta homem e animais</a:t>
            </a:r>
          </a:p>
          <a:p>
            <a:endParaRPr lang="pt-BR" sz="2800" dirty="0"/>
          </a:p>
          <a:p>
            <a:r>
              <a:rPr lang="pt-BR" sz="2800" dirty="0"/>
              <a:t>Doença febril aguda e articular crônica</a:t>
            </a:r>
          </a:p>
          <a:p>
            <a:endParaRPr lang="pt-BR" sz="2800" dirty="0"/>
          </a:p>
          <a:p>
            <a:r>
              <a:rPr lang="pt-BR" sz="2800" b="1" dirty="0"/>
              <a:t>Complicações graves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76AAA-16F9-49E2-A76F-E115A9AF3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5" y="1584425"/>
            <a:ext cx="2276475" cy="227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268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37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Chikungunya - clínica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7226" y="1690688"/>
            <a:ext cx="10515600" cy="4752529"/>
          </a:xfrm>
        </p:spPr>
        <p:txBody>
          <a:bodyPr>
            <a:normAutofit/>
          </a:bodyPr>
          <a:lstStyle/>
          <a:p>
            <a:r>
              <a:rPr lang="pt-BR" sz="2400" dirty="0"/>
              <a:t>Febre alta durante 3 dias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b="1" dirty="0">
                <a:solidFill>
                  <a:schemeClr val="tx1">
                    <a:lumMod val="95000"/>
                  </a:schemeClr>
                </a:solidFill>
              </a:rPr>
              <a:t>Dores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pt-BR" sz="2400" b="1" dirty="0">
                <a:solidFill>
                  <a:schemeClr val="tx1">
                    <a:lumMod val="95000"/>
                  </a:schemeClr>
                </a:solidFill>
              </a:rPr>
              <a:t>articulares 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</a:rPr>
              <a:t> muito intensas e duradouras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dirty="0"/>
              <a:t>Edema de articulações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dirty="0"/>
              <a:t>Exantema  pouco frequente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dirty="0"/>
              <a:t>Conjuntivite 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F0F12-90C2-4780-9F7B-4A3A8F6C2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425811"/>
            <a:ext cx="4041903" cy="3027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800" dirty="0"/>
              <a:t>Transmissão - Particularidades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3426" y="1772816"/>
            <a:ext cx="9332710" cy="5184576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Chikungunya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Vertical</a:t>
            </a:r>
          </a:p>
          <a:p>
            <a:pPr lvl="1">
              <a:buNone/>
            </a:pPr>
            <a:r>
              <a:rPr lang="pt-BR" dirty="0"/>
              <a:t> -  Transplacentária – Pouco provável. </a:t>
            </a:r>
          </a:p>
          <a:p>
            <a:pPr lvl="1">
              <a:buNone/>
            </a:pPr>
            <a:r>
              <a:rPr lang="pt-BR" dirty="0"/>
              <a:t>   - Mais provável no canal do parto</a:t>
            </a:r>
          </a:p>
        </p:txBody>
      </p:sp>
    </p:spTree>
    <p:extLst>
      <p:ext uri="{BB962C8B-B14F-4D97-AF65-F5344CB8AC3E}">
        <p14:creationId xmlns:p14="http://schemas.microsoft.com/office/powerpoint/2010/main" val="3773751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A06B8-B4EB-49F0-98DE-48A8990C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800" dirty="0"/>
              <a:t>Chikungunya aguda - tratamento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7C1AAE-6C6D-4FE1-9C5A-1AD7BEF82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Analgésicos</a:t>
            </a:r>
          </a:p>
          <a:p>
            <a:pPr marL="0" indent="0">
              <a:buNone/>
            </a:pPr>
            <a:r>
              <a:rPr lang="pt-BR" dirty="0"/>
              <a:t>      Dipirona – 1 g 6 / 6 horas ou Paracetamol 750 mg 8 / 8 </a:t>
            </a:r>
          </a:p>
          <a:p>
            <a:pPr marL="0" indent="0">
              <a:buNone/>
            </a:pPr>
            <a:r>
              <a:rPr lang="pt-BR" dirty="0"/>
              <a:t>                                                     ou</a:t>
            </a:r>
          </a:p>
          <a:p>
            <a:pPr marL="0" indent="0">
              <a:buNone/>
            </a:pPr>
            <a:r>
              <a:rPr lang="pt-BR" dirty="0"/>
              <a:t>      Dipirona  - 1 g 6 / 6 horas, intercalada com Paracetamol – 500 mg  </a:t>
            </a:r>
          </a:p>
          <a:p>
            <a:pPr marL="0" indent="0">
              <a:buNone/>
            </a:pPr>
            <a:r>
              <a:rPr lang="pt-BR" dirty="0"/>
              <a:t>                             de 6 / 6 horas</a:t>
            </a:r>
          </a:p>
          <a:p>
            <a:pPr marL="0" indent="0">
              <a:buNone/>
            </a:pPr>
            <a:r>
              <a:rPr lang="pt-BR" dirty="0"/>
              <a:t>                                                     ou</a:t>
            </a:r>
          </a:p>
          <a:p>
            <a:pPr marL="0" indent="0">
              <a:buNone/>
            </a:pPr>
            <a:r>
              <a:rPr lang="pt-BR" dirty="0"/>
              <a:t>      Paracetamol 500 mg / Codeína 30 mg – até de 4 / 4 horas</a:t>
            </a:r>
          </a:p>
          <a:p>
            <a:pPr marL="0" indent="0">
              <a:buNone/>
            </a:pPr>
            <a:r>
              <a:rPr lang="pt-BR" dirty="0"/>
              <a:t>      Excepcionalmente </a:t>
            </a:r>
            <a:r>
              <a:rPr lang="pt-BR" dirty="0" err="1"/>
              <a:t>Tramadol</a:t>
            </a:r>
            <a:r>
              <a:rPr lang="pt-BR" dirty="0"/>
              <a:t> – 50 a 100 mg  até de 4 / 4 horas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Não usar Corticóide e anti-inflamatórios não hormonais</a:t>
            </a:r>
          </a:p>
        </p:txBody>
      </p:sp>
    </p:spTree>
    <p:extLst>
      <p:ext uri="{BB962C8B-B14F-4D97-AF65-F5344CB8AC3E}">
        <p14:creationId xmlns:p14="http://schemas.microsoft.com/office/powerpoint/2010/main" val="2177491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COMPLICAÇÕES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412776"/>
            <a:ext cx="8229600" cy="5069160"/>
          </a:xfrm>
        </p:spPr>
        <p:txBody>
          <a:bodyPr>
            <a:normAutofit fontScale="70000" lnSpcReduction="20000"/>
          </a:bodyPr>
          <a:lstStyle/>
          <a:p>
            <a:r>
              <a:rPr lang="pt-BR" sz="2400" dirty="0"/>
              <a:t>Mais frequentes em RN, idosos e pacientes com </a:t>
            </a:r>
            <a:r>
              <a:rPr lang="pt-BR" sz="2400" dirty="0" err="1"/>
              <a:t>comorbidades</a:t>
            </a:r>
            <a:endParaRPr lang="pt-BR" sz="2400" dirty="0"/>
          </a:p>
          <a:p>
            <a:endParaRPr lang="pt-BR" sz="2400" dirty="0"/>
          </a:p>
          <a:p>
            <a:r>
              <a:rPr lang="pt-BR" sz="2600" dirty="0">
                <a:solidFill>
                  <a:srgbClr val="FFC000"/>
                </a:solidFill>
              </a:rPr>
              <a:t>Neurológicas</a:t>
            </a:r>
          </a:p>
          <a:p>
            <a:pPr marL="0" indent="0">
              <a:buNone/>
            </a:pPr>
            <a:r>
              <a:rPr lang="pt-BR" sz="2400" dirty="0"/>
              <a:t>       Paralisias, paresias, </a:t>
            </a:r>
            <a:r>
              <a:rPr lang="pt-BR" sz="2400" dirty="0" err="1"/>
              <a:t>meningoencefalite</a:t>
            </a:r>
            <a:r>
              <a:rPr lang="pt-BR" sz="2400" dirty="0"/>
              <a:t>, </a:t>
            </a:r>
            <a:r>
              <a:rPr lang="pt-BR" sz="2400" dirty="0" err="1"/>
              <a:t>Guillain-Barré</a:t>
            </a:r>
            <a:r>
              <a:rPr lang="pt-BR" sz="2400" dirty="0"/>
              <a:t>,</a:t>
            </a:r>
          </a:p>
          <a:p>
            <a:endParaRPr lang="pt-BR" sz="2100" dirty="0"/>
          </a:p>
          <a:p>
            <a:r>
              <a:rPr lang="pt-BR" sz="2600" dirty="0">
                <a:solidFill>
                  <a:srgbClr val="FFC000"/>
                </a:solidFill>
              </a:rPr>
              <a:t>Oculares</a:t>
            </a:r>
            <a:endParaRPr lang="pt-BR" sz="24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pt-BR" sz="2400" dirty="0"/>
              <a:t>     Neurite ótica, </a:t>
            </a:r>
            <a:r>
              <a:rPr lang="pt-BR" sz="2400" dirty="0" err="1"/>
              <a:t>retinite</a:t>
            </a:r>
            <a:r>
              <a:rPr lang="pt-BR" sz="2400" dirty="0"/>
              <a:t>, </a:t>
            </a:r>
            <a:r>
              <a:rPr lang="pt-BR" sz="2400" dirty="0" err="1"/>
              <a:t>uveíte</a:t>
            </a:r>
            <a:endParaRPr lang="pt-BR" sz="2400" dirty="0"/>
          </a:p>
          <a:p>
            <a:endParaRPr lang="pt-BR" sz="2100" dirty="0"/>
          </a:p>
          <a:p>
            <a:r>
              <a:rPr lang="pt-BR" sz="2600" dirty="0" err="1">
                <a:solidFill>
                  <a:srgbClr val="FFC000"/>
                </a:solidFill>
              </a:rPr>
              <a:t>Cárdio-vasculares</a:t>
            </a:r>
            <a:endParaRPr lang="pt-BR" sz="26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pt-BR" sz="2400" dirty="0"/>
              <a:t>     Miocardite, pericardite, insuficiência cardíaca, arritmias</a:t>
            </a:r>
          </a:p>
          <a:p>
            <a:endParaRPr lang="pt-BR" sz="2100" dirty="0"/>
          </a:p>
          <a:p>
            <a:r>
              <a:rPr lang="pt-BR" sz="2600" dirty="0">
                <a:solidFill>
                  <a:srgbClr val="FFC000"/>
                </a:solidFill>
              </a:rPr>
              <a:t>Renais</a:t>
            </a:r>
          </a:p>
          <a:p>
            <a:pPr marL="0" indent="0">
              <a:buNone/>
            </a:pPr>
            <a:r>
              <a:rPr lang="pt-BR" sz="2400" dirty="0"/>
              <a:t>     Nefrite, insuficiência renal</a:t>
            </a:r>
          </a:p>
          <a:p>
            <a:endParaRPr lang="pt-BR" sz="2100" dirty="0"/>
          </a:p>
          <a:p>
            <a:r>
              <a:rPr lang="pt-BR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Erosão de articulações</a:t>
            </a:r>
          </a:p>
        </p:txBody>
      </p:sp>
    </p:spTree>
    <p:extLst>
      <p:ext uri="{BB962C8B-B14F-4D97-AF65-F5344CB8AC3E}">
        <p14:creationId xmlns:p14="http://schemas.microsoft.com/office/powerpoint/2010/main" val="40264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endParaRPr lang="pt-BR"/>
          </a:p>
        </p:txBody>
      </p:sp>
      <p:pic>
        <p:nvPicPr>
          <p:cNvPr id="2050" name="Picture 2" descr="C:\Users\Jose\Desktop\IMG-20170312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7483"/>
            <a:ext cx="7235974" cy="67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43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4800" dirty="0" err="1"/>
              <a:t>Mayaro</a:t>
            </a: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8763" y="1759834"/>
            <a:ext cx="9204586" cy="5098166"/>
          </a:xfrm>
        </p:spPr>
        <p:txBody>
          <a:bodyPr>
            <a:normAutofit/>
          </a:bodyPr>
          <a:lstStyle/>
          <a:p>
            <a:r>
              <a:rPr lang="pt-BR" sz="2400" dirty="0" err="1"/>
              <a:t>Arbovirus</a:t>
            </a:r>
            <a:r>
              <a:rPr lang="pt-BR" sz="2400" dirty="0"/>
              <a:t> do gênero </a:t>
            </a:r>
            <a:r>
              <a:rPr lang="pt-BR" sz="2400" dirty="0" err="1"/>
              <a:t>Alfavirus</a:t>
            </a:r>
            <a:r>
              <a:rPr lang="pt-BR" sz="2400" dirty="0"/>
              <a:t> </a:t>
            </a:r>
            <a:r>
              <a:rPr lang="pt-BR" sz="2000" dirty="0"/>
              <a:t>(mesmo do </a:t>
            </a:r>
            <a:r>
              <a:rPr lang="pt-BR" sz="2000" dirty="0" err="1"/>
              <a:t>Chik</a:t>
            </a:r>
            <a:r>
              <a:rPr lang="pt-BR" sz="2000" dirty="0"/>
              <a:t> V)</a:t>
            </a:r>
            <a:endParaRPr lang="pt-BR" sz="2400" dirty="0"/>
          </a:p>
          <a:p>
            <a:r>
              <a:rPr lang="pt-BR" sz="2400" dirty="0"/>
              <a:t>1954 – Condado de </a:t>
            </a:r>
            <a:r>
              <a:rPr lang="pt-BR" sz="2400" dirty="0" err="1"/>
              <a:t>Mayaro</a:t>
            </a:r>
            <a:r>
              <a:rPr lang="pt-BR" sz="2400" dirty="0"/>
              <a:t> – Trinidad / Tobago</a:t>
            </a:r>
          </a:p>
          <a:p>
            <a:r>
              <a:rPr lang="pt-BR" sz="2400" dirty="0"/>
              <a:t>Infecção de animais e humanos, em florestas (Amazônia e centro-oeste)</a:t>
            </a:r>
          </a:p>
          <a:p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Transmissores:</a:t>
            </a:r>
            <a:r>
              <a:rPr lang="pt-BR" sz="2400" dirty="0"/>
              <a:t> </a:t>
            </a:r>
            <a:r>
              <a:rPr lang="pt-BR" sz="2400" dirty="0" err="1"/>
              <a:t>Haemagogus</a:t>
            </a:r>
            <a:r>
              <a:rPr lang="pt-BR" sz="2400" dirty="0"/>
              <a:t> (nas matas e cercanias)</a:t>
            </a:r>
          </a:p>
          <a:p>
            <a:pPr marL="0" indent="0">
              <a:buNone/>
            </a:pPr>
            <a:r>
              <a:rPr lang="pt-BR" sz="2400" dirty="0"/>
              <a:t>                             </a:t>
            </a:r>
            <a:r>
              <a:rPr lang="pt-BR" sz="2400" i="1" dirty="0"/>
              <a:t>Aedes aegypti </a:t>
            </a:r>
            <a:r>
              <a:rPr lang="pt-BR" sz="2400" dirty="0"/>
              <a:t>e </a:t>
            </a:r>
            <a:r>
              <a:rPr lang="pt-BR" sz="2400" i="1" dirty="0"/>
              <a:t>A. </a:t>
            </a:r>
            <a:r>
              <a:rPr lang="pt-BR" sz="2400" i="1" dirty="0" err="1"/>
              <a:t>albopictus</a:t>
            </a:r>
            <a:r>
              <a:rPr lang="pt-BR" sz="2400" i="1" dirty="0"/>
              <a:t> </a:t>
            </a:r>
            <a:r>
              <a:rPr lang="pt-BR" sz="2400" dirty="0"/>
              <a:t>(cidades)</a:t>
            </a:r>
          </a:p>
          <a:p>
            <a:r>
              <a:rPr lang="pt-BR" sz="2400" dirty="0"/>
              <a:t>Possibilidade de urbanização (Haiti – 2016)</a:t>
            </a:r>
          </a:p>
          <a:p>
            <a:endParaRPr lang="pt-B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A3923-79AD-428E-AFFB-6534C581B2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3850" y="4197762"/>
            <a:ext cx="2354909" cy="2239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85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 err="1"/>
              <a:t>Mayaro</a:t>
            </a: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0174" y="1700808"/>
            <a:ext cx="9268770" cy="4471395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Quadro clínico idêntico ao de Chikungunya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Sorologia negativa para Chikungunya: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DA5B9C-5D1E-4D53-94C9-BBF471553CE2}"/>
              </a:ext>
            </a:extLst>
          </p:cNvPr>
          <p:cNvSpPr/>
          <p:nvPr/>
        </p:nvSpPr>
        <p:spPr>
          <a:xfrm>
            <a:off x="4026486" y="4365105"/>
            <a:ext cx="4335936" cy="79208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Pensar em Mayaro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C6D37-FC07-5FD1-337C-F0616E6F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OROPOUCHE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46080-5B2E-6796-EF31-340796DE0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Segunda arbovirose mais importante no Brasil, até a chegada da Zika e Chikungunya.</a:t>
            </a:r>
          </a:p>
          <a:p>
            <a:r>
              <a:rPr lang="pt-BR" dirty="0"/>
              <a:t>O vírus infecta humanos e animais (preguiça, macacos e aves)</a:t>
            </a:r>
          </a:p>
          <a:p>
            <a:r>
              <a:rPr lang="pt-BR" dirty="0" err="1"/>
              <a:t>Endemo</a:t>
            </a:r>
            <a:r>
              <a:rPr lang="pt-BR" dirty="0"/>
              <a:t>-epidêmica na região amazônica</a:t>
            </a:r>
          </a:p>
          <a:p>
            <a:r>
              <a:rPr lang="pt-BR" dirty="0"/>
              <a:t>Transmissores: </a:t>
            </a:r>
            <a:r>
              <a:rPr lang="pt-BR" i="1" dirty="0"/>
              <a:t>culex </a:t>
            </a:r>
            <a:r>
              <a:rPr lang="pt-BR" i="1" dirty="0" err="1"/>
              <a:t>quinquefasciatus</a:t>
            </a:r>
            <a:r>
              <a:rPr lang="pt-BR" i="1" dirty="0"/>
              <a:t> </a:t>
            </a:r>
            <a:r>
              <a:rPr lang="pt-BR" dirty="0"/>
              <a:t>e </a:t>
            </a:r>
            <a:r>
              <a:rPr lang="pt-BR" i="1" dirty="0" err="1"/>
              <a:t>Culicoides</a:t>
            </a:r>
            <a:r>
              <a:rPr lang="pt-BR" i="1" dirty="0"/>
              <a:t> </a:t>
            </a:r>
            <a:r>
              <a:rPr lang="pt-BR" i="1" dirty="0" err="1"/>
              <a:t>paraensis</a:t>
            </a:r>
            <a:r>
              <a:rPr lang="pt-BR" i="1" dirty="0"/>
              <a:t> </a:t>
            </a:r>
            <a:r>
              <a:rPr lang="pt-BR" dirty="0"/>
              <a:t>(maruim)</a:t>
            </a:r>
          </a:p>
          <a:p>
            <a:r>
              <a:rPr lang="pt-BR" dirty="0"/>
              <a:t>Quadro clínico semelhante ao do dengue</a:t>
            </a:r>
          </a:p>
          <a:p>
            <a:r>
              <a:rPr lang="pt-BR" dirty="0"/>
              <a:t>Tratamento: hidratação, sintomáticos</a:t>
            </a:r>
          </a:p>
          <a:p>
            <a:r>
              <a:rPr lang="pt-BR" dirty="0"/>
              <a:t>Um caso confirmado em Japaratinga (maio / 08 de julho de 2024)</a:t>
            </a:r>
          </a:p>
        </p:txBody>
      </p:sp>
    </p:spTree>
    <p:extLst>
      <p:ext uri="{BB962C8B-B14F-4D97-AF65-F5344CB8AC3E}">
        <p14:creationId xmlns:p14="http://schemas.microsoft.com/office/powerpoint/2010/main" val="417378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dirty="0" err="1"/>
              <a:t>Meningococcemia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6921" y="1827583"/>
            <a:ext cx="9846366" cy="4525963"/>
          </a:xfrm>
        </p:spPr>
        <p:txBody>
          <a:bodyPr>
            <a:normAutofit/>
          </a:bodyPr>
          <a:lstStyle/>
          <a:p>
            <a:r>
              <a:rPr lang="pt-BR" sz="2400" dirty="0"/>
              <a:t>Início súbito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Febre alta e hemorragias </a:t>
            </a:r>
            <a:r>
              <a:rPr lang="pt-BR" sz="2400" b="1" dirty="0"/>
              <a:t>logo no início do quadro clínico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Hemorragias no Dengue, via de regra, por volta do 4º ou 5º dia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1628775" y="-877664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BR" dirty="0"/>
          </a:p>
          <a:p>
            <a:pPr algn="just" eaLnBrk="1" hangingPunct="1">
              <a:buFont typeface="Wingdings" pitchFamily="2" charset="2"/>
              <a:buNone/>
            </a:pPr>
            <a:r>
              <a:rPr lang="pt-BR" dirty="0"/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pt-BR" dirty="0"/>
              <a:t>     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pt-BR" sz="3200" dirty="0"/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pt-BR" dirty="0"/>
              <a:t> </a:t>
            </a:r>
          </a:p>
        </p:txBody>
      </p:sp>
      <p:pic>
        <p:nvPicPr>
          <p:cNvPr id="4" name="Picture 3" descr="menin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596" y="3140986"/>
            <a:ext cx="4144647" cy="2516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mening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877664"/>
            <a:ext cx="4499764" cy="4759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mening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9596" y="877663"/>
            <a:ext cx="4144647" cy="1991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2312" y="1234816"/>
            <a:ext cx="5905500" cy="4033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800" dirty="0" err="1"/>
              <a:t>Meningococcemia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As epidemias de doença </a:t>
            </a:r>
            <a:r>
              <a:rPr lang="pt-BR" sz="2800" dirty="0" err="1"/>
              <a:t>menigocócica</a:t>
            </a:r>
            <a:r>
              <a:rPr lang="pt-BR" sz="2800" dirty="0"/>
              <a:t> aconteciam a cada 28 anos</a:t>
            </a:r>
          </a:p>
          <a:p>
            <a:r>
              <a:rPr lang="pt-BR" sz="2800" dirty="0"/>
              <a:t>A última, no Brasil, foi em 1974</a:t>
            </a:r>
          </a:p>
          <a:p>
            <a:r>
              <a:rPr lang="pt-BR" sz="2800" dirty="0"/>
              <a:t>Por que?</a:t>
            </a:r>
          </a:p>
          <a:p>
            <a:r>
              <a:rPr lang="pt-BR" sz="2800" dirty="0"/>
              <a:t>Vacinação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800" dirty="0"/>
              <a:t>Leptospirose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Início extremamente semelhante ao do dengue</a:t>
            </a:r>
          </a:p>
          <a:p>
            <a:pPr>
              <a:buNone/>
            </a:pPr>
            <a:r>
              <a:rPr lang="pt-BR" sz="2400" dirty="0"/>
              <a:t>      Febre alta, cefaleia, dores musculares. Icterícia só depois e nem sempre</a:t>
            </a:r>
          </a:p>
          <a:p>
            <a:endParaRPr lang="pt-BR" sz="2400" dirty="0"/>
          </a:p>
          <a:p>
            <a:r>
              <a:rPr lang="pt-BR" sz="2400" dirty="0"/>
              <a:t>É doença bacteriana – </a:t>
            </a:r>
            <a:r>
              <a:rPr lang="pt-BR" sz="2400" b="1" dirty="0"/>
              <a:t>antibiótico </a:t>
            </a:r>
            <a:r>
              <a:rPr lang="pt-BR" sz="2400" dirty="0"/>
              <a:t>o mais cedo possível</a:t>
            </a:r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Solicitar hemograma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538953" y="2230024"/>
            <a:ext cx="6815137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t-BR" sz="2400" b="1" dirty="0"/>
              <a:t>                LEPTOSPIROSE</a:t>
            </a:r>
            <a:r>
              <a:rPr lang="pt-BR" sz="2400" dirty="0"/>
              <a:t> </a:t>
            </a:r>
            <a:endParaRPr lang="pt-BR" sz="2400" b="1" dirty="0"/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Leucócitos............  16.500 – leucocitose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Neutrófilos.......  72%  - neutrofilia  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             Bastonetes.........09%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Segmentados...  63% - desvio a esquerda                                                          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Linfócitos........... 20%   -  linfopenia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Monócitos...........08%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Basófilos.............00%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Eosinófilos..........00%   - stress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Granulações tóxicas nos neutrófilos.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Também possível plaquetopenia</a:t>
            </a:r>
          </a:p>
        </p:txBody>
      </p:sp>
      <p:sp>
        <p:nvSpPr>
          <p:cNvPr id="22530" name="CaixaDeTexto 5"/>
          <p:cNvSpPr txBox="1">
            <a:spLocks noChangeArrowheads="1"/>
          </p:cNvSpPr>
          <p:nvPr/>
        </p:nvSpPr>
        <p:spPr bwMode="auto">
          <a:xfrm>
            <a:off x="1139687" y="428626"/>
            <a:ext cx="95283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Dados laboratoriais e epidemiológicos são primordiais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29999" y="2230024"/>
            <a:ext cx="6810375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                             </a:t>
            </a:r>
            <a:r>
              <a:rPr lang="pt-BR" sz="2800" b="1" dirty="0"/>
              <a:t>DENGUE 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Leucócitos ...........  2.500 - leucopenia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Neutrófilos.........  22%  - neutropenia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Linfócitos...........  64%  - linfocitose </a:t>
            </a:r>
            <a:r>
              <a:rPr lang="pt-BR" sz="2000" dirty="0"/>
              <a:t>(</a:t>
            </a:r>
            <a:r>
              <a:rPr lang="pt-BR" sz="1600" dirty="0"/>
              <a:t>Atípicos</a:t>
            </a:r>
            <a:r>
              <a:rPr lang="pt-BR" sz="2000" dirty="0"/>
              <a:t>)</a:t>
            </a:r>
            <a:endParaRPr lang="pt-BR" sz="2000" b="1" dirty="0"/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Monócitos..........  10%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Basófilos............  00%</a:t>
            </a:r>
          </a:p>
          <a:p>
            <a:pPr marL="342900" indent="-342900">
              <a:spcBef>
                <a:spcPct val="20000"/>
              </a:spcBef>
            </a:pPr>
            <a:r>
              <a:rPr lang="pt-BR" sz="2000" b="1" dirty="0"/>
              <a:t>	Eosinófilos.........  04%</a:t>
            </a:r>
          </a:p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43865" y="1564133"/>
            <a:ext cx="3255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/>
              <a:t>HEMOGRAMA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45704" y="1753343"/>
            <a:ext cx="9110870" cy="4752528"/>
          </a:xfrm>
        </p:spPr>
        <p:txBody>
          <a:bodyPr>
            <a:normAutofit/>
          </a:bodyPr>
          <a:lstStyle/>
          <a:p>
            <a:r>
              <a:rPr lang="pt-BR" sz="2400" dirty="0"/>
              <a:t>Controle do vetor (mosquito) -  </a:t>
            </a:r>
            <a:r>
              <a:rPr lang="pt-BR" sz="2400" dirty="0" err="1"/>
              <a:t>kkkkk</a:t>
            </a:r>
            <a:r>
              <a:rPr lang="pt-BR" sz="2400" dirty="0"/>
              <a:t>.</a:t>
            </a:r>
          </a:p>
          <a:p>
            <a:r>
              <a:rPr lang="pt-BR" sz="2400" dirty="0"/>
              <a:t> Vá lá, na fase larvária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r>
              <a:rPr lang="pt-BR" sz="2400" dirty="0"/>
              <a:t>Mosquito transgênico</a:t>
            </a:r>
          </a:p>
          <a:p>
            <a:pPr lvl="1"/>
            <a:r>
              <a:rPr lang="pt-BR" sz="2400" dirty="0"/>
              <a:t>Mosquito infectado por </a:t>
            </a:r>
            <a:r>
              <a:rPr lang="pt-BR" sz="2400" dirty="0" err="1"/>
              <a:t>Wolbachia</a:t>
            </a:r>
            <a:endParaRPr lang="pt-BR" sz="2400" dirty="0"/>
          </a:p>
          <a:p>
            <a:endParaRPr lang="pt-BR" dirty="0"/>
          </a:p>
          <a:p>
            <a:pPr marL="0" indent="0">
              <a:buNone/>
            </a:pPr>
            <a:r>
              <a:rPr lang="pt-BR" sz="3100" dirty="0"/>
              <a:t>                   </a:t>
            </a:r>
            <a:endParaRPr lang="pt-BR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E9916A-5D7F-4812-B491-9867030DAA6F}"/>
              </a:ext>
            </a:extLst>
          </p:cNvPr>
          <p:cNvSpPr txBox="1">
            <a:spLocks/>
          </p:cNvSpPr>
          <p:nvPr/>
        </p:nvSpPr>
        <p:spPr>
          <a:xfrm>
            <a:off x="1524000" y="111853"/>
            <a:ext cx="9144000" cy="1641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tx1"/>
                </a:solidFill>
              </a:rPr>
              <a:t>Profilaxia das arboviroses</a:t>
            </a:r>
          </a:p>
        </p:txBody>
      </p:sp>
    </p:spTree>
    <p:extLst>
      <p:ext uri="{BB962C8B-B14F-4D97-AF65-F5344CB8AC3E}">
        <p14:creationId xmlns:p14="http://schemas.microsoft.com/office/powerpoint/2010/main" val="4137132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5804E-0474-5E54-FC2C-C9ED66CB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VACINAS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72113E-75A7-7EA1-E3FF-20107CB36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err="1"/>
              <a:t>Dengvaxia</a:t>
            </a:r>
            <a:r>
              <a:rPr lang="pt-BR" dirty="0"/>
              <a:t> – só em quem já teve a doença anteriormente</a:t>
            </a:r>
          </a:p>
          <a:p>
            <a:pPr marL="0" indent="0">
              <a:buNone/>
            </a:pPr>
            <a:r>
              <a:rPr lang="pt-BR" dirty="0"/>
              <a:t>                            Faixa etária – 09 a 45 anos</a:t>
            </a:r>
          </a:p>
          <a:p>
            <a:pPr marL="0" indent="0">
              <a:buNone/>
            </a:pPr>
            <a:r>
              <a:rPr lang="pt-BR" dirty="0"/>
              <a:t>                            baixa cobertura (tipo 2, 46%, por exemplo)</a:t>
            </a:r>
          </a:p>
          <a:p>
            <a:pPr marL="0" indent="0">
              <a:buNone/>
            </a:pPr>
            <a:r>
              <a:rPr lang="pt-BR" dirty="0"/>
              <a:t>                            3 doses com intervalos de 6 meses entre cada uma</a:t>
            </a:r>
          </a:p>
          <a:p>
            <a:pPr marL="0" indent="0">
              <a:buNone/>
            </a:pPr>
            <a:r>
              <a:rPr lang="pt-BR" dirty="0"/>
              <a:t>                            muito cara</a:t>
            </a:r>
          </a:p>
          <a:p>
            <a:r>
              <a:rPr lang="pt-BR" dirty="0" err="1"/>
              <a:t>QDenga</a:t>
            </a:r>
            <a:r>
              <a:rPr lang="pt-BR" dirty="0"/>
              <a:t>     - Liberada pela Anvisa</a:t>
            </a:r>
          </a:p>
          <a:p>
            <a:pPr marL="0" indent="0">
              <a:buNone/>
            </a:pPr>
            <a:r>
              <a:rPr lang="pt-BR" dirty="0"/>
              <a:t>                           Faixa etária – 04 a 60 anos</a:t>
            </a:r>
          </a:p>
          <a:p>
            <a:pPr marL="0" indent="0">
              <a:buNone/>
            </a:pPr>
            <a:r>
              <a:rPr lang="pt-BR" dirty="0"/>
              <a:t>                           2 doses, com intervalos de 3 meses entre elas</a:t>
            </a:r>
          </a:p>
          <a:p>
            <a:pPr marL="0" indent="0">
              <a:buNone/>
            </a:pPr>
            <a:r>
              <a:rPr lang="pt-BR" dirty="0"/>
              <a:t>                           Pode ser usada em quem não teve dengue</a:t>
            </a:r>
          </a:p>
          <a:p>
            <a:r>
              <a:rPr lang="pt-BR" dirty="0"/>
              <a:t>Butantan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52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22729" y="2094863"/>
            <a:ext cx="8946541" cy="419548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 algn="ctr">
              <a:buNone/>
            </a:pPr>
            <a:r>
              <a:rPr lang="pt-BR" sz="2800" dirty="0"/>
              <a:t>Celso Tavares</a:t>
            </a:r>
          </a:p>
          <a:p>
            <a:pPr marL="0" indent="0" algn="ctr">
              <a:buNone/>
            </a:pPr>
            <a:r>
              <a:rPr lang="pt-BR" sz="2800" dirty="0"/>
              <a:t>(“mosquito competente”)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08F791-6868-4721-AE4D-1AFA9C4DA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052737"/>
            <a:ext cx="4762500" cy="397192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902863"/>
            <a:ext cx="2404492" cy="2404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Espaço Reservado para Conteúdo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8" y="902865"/>
            <a:ext cx="2438185" cy="2438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597813"/>
            <a:ext cx="3197816" cy="239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70" y="3616659"/>
            <a:ext cx="2360673" cy="2360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2496" y="269776"/>
            <a:ext cx="59870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“Fumacê”</a:t>
            </a:r>
            <a:br>
              <a:rPr lang="pt-BR" dirty="0"/>
            </a:br>
            <a:r>
              <a:rPr lang="pt-BR" dirty="0"/>
              <a:t>“Só se o inseticida bater na caixa dos peitos do mosquito” - Celso   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1CEB5A4-37D8-44A4-BB59-4667B141E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82" y="3049894"/>
            <a:ext cx="5395558" cy="3168352"/>
          </a:xfr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Febre Amarela - EPIDEMIOLOGIA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79942" y="1966374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/>
              <a:t>Duas formas EPIDEMIOLÓGICAS  (o vírus é o mesmo)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0A6AC6-44A5-49DB-853E-5F7D47CF6983}"/>
              </a:ext>
            </a:extLst>
          </p:cNvPr>
          <p:cNvSpPr/>
          <p:nvPr/>
        </p:nvSpPr>
        <p:spPr>
          <a:xfrm>
            <a:off x="2351584" y="3212976"/>
            <a:ext cx="3168352" cy="16007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urbana</a:t>
            </a:r>
          </a:p>
          <a:p>
            <a:pPr algn="ctr"/>
            <a:endParaRPr lang="pt-BR" sz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Último caso em 1942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57D784-1716-4198-B299-23DDBFDC2480}"/>
              </a:ext>
            </a:extLst>
          </p:cNvPr>
          <p:cNvSpPr/>
          <p:nvPr/>
        </p:nvSpPr>
        <p:spPr>
          <a:xfrm>
            <a:off x="6528048" y="3212977"/>
            <a:ext cx="3168352" cy="16007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silvestre</a:t>
            </a:r>
          </a:p>
          <a:p>
            <a:pPr algn="ctr"/>
            <a:endParaRPr lang="pt-BR" sz="1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que ocorreu em 2017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73923" y="908721"/>
            <a:ext cx="8964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sz="3600" dirty="0">
                <a:latin typeface="Garamond" panose="02020404030301010803" pitchFamily="18" charset="0"/>
              </a:rPr>
              <a:t>...“Deitado eternamente em berço esplêndido”...</a:t>
            </a:r>
          </a:p>
          <a:p>
            <a:pPr marL="0" indent="0" algn="ctr">
              <a:buNone/>
            </a:pPr>
            <a:endParaRPr lang="pt-BR" sz="36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t-BR" sz="36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t-BR" sz="3600" dirty="0">
                <a:latin typeface="Garamond" panose="02020404030301010803" pitchFamily="18" charset="0"/>
              </a:rPr>
              <a:t>Vacinação apenas na zona endêmica, ou em quem ia </a:t>
            </a:r>
            <a:r>
              <a:rPr lang="pt-BR" sz="3600">
                <a:latin typeface="Garamond" panose="02020404030301010803" pitchFamily="18" charset="0"/>
              </a:rPr>
              <a:t>para lá</a:t>
            </a:r>
            <a:endParaRPr lang="pt-BR" sz="36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952500"/>
          </a:xfrm>
        </p:spPr>
        <p:txBody>
          <a:bodyPr>
            <a:normAutofit/>
          </a:bodyPr>
          <a:lstStyle/>
          <a:p>
            <a:r>
              <a:rPr lang="pt-BR" sz="4000" dirty="0"/>
              <a:t>FEBRE AMARELA NO BRASIL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7A5E2-AA1A-4400-A1A8-7C7EA22E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628800"/>
            <a:ext cx="4480688" cy="4499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DAFB-950F-4D32-A532-76F40E87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8" y="1628801"/>
            <a:ext cx="4480689" cy="449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D5102EFC-9144-48C7-9275-BC7DB9196D62}"/>
              </a:ext>
            </a:extLst>
          </p:cNvPr>
          <p:cNvSpPr/>
          <p:nvPr/>
        </p:nvSpPr>
        <p:spPr>
          <a:xfrm rot="2927885">
            <a:off x="8100875" y="2603412"/>
            <a:ext cx="199105" cy="846271"/>
          </a:xfrm>
          <a:prstGeom prst="downArrow">
            <a:avLst>
              <a:gd name="adj1" fmla="val 50000"/>
              <a:gd name="adj2" fmla="val 62491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416558-F17E-4259-9D4E-B042FD53CAD8}"/>
              </a:ext>
            </a:extLst>
          </p:cNvPr>
          <p:cNvSpPr/>
          <p:nvPr/>
        </p:nvSpPr>
        <p:spPr>
          <a:xfrm>
            <a:off x="8688288" y="2492896"/>
            <a:ext cx="1852188" cy="648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Delmiro Gouveia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Febre Amarela Silvestre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pt-BR" sz="2400" dirty="0"/>
              <a:t>Doença de macacos, nas matas</a:t>
            </a:r>
          </a:p>
          <a:p>
            <a:endParaRPr lang="pt-BR" sz="1700" dirty="0"/>
          </a:p>
          <a:p>
            <a:r>
              <a:rPr lang="pt-BR" sz="2400" dirty="0"/>
              <a:t>Transmitida por mosquitos que vivem nas matas</a:t>
            </a:r>
          </a:p>
          <a:p>
            <a:pPr lvl="1"/>
            <a:r>
              <a:rPr lang="pt-BR" sz="2000" dirty="0"/>
              <a:t>Gêneros </a:t>
            </a:r>
            <a:r>
              <a:rPr lang="pt-BR" sz="2000" i="1" dirty="0" err="1"/>
              <a:t>Haemagogus</a:t>
            </a:r>
            <a:r>
              <a:rPr lang="pt-BR" sz="2000" i="1" dirty="0"/>
              <a:t> </a:t>
            </a:r>
            <a:r>
              <a:rPr lang="pt-BR" sz="2000" dirty="0"/>
              <a:t>e </a:t>
            </a:r>
            <a:r>
              <a:rPr lang="pt-BR" sz="2000" i="1" dirty="0" err="1"/>
              <a:t>Sabethes</a:t>
            </a:r>
            <a:endParaRPr lang="pt-BR" sz="2000" i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D76B27-4EC2-44F7-8C61-299A1D87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2" y="3947459"/>
            <a:ext cx="3834881" cy="2243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2098C-CD0D-4447-B5F1-AB288F0499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0138" y="3880589"/>
            <a:ext cx="2490785" cy="2377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045D7-769C-43E4-8BED-2EB60FA7C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71" y="3646552"/>
            <a:ext cx="5520858" cy="27651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3D8D35A-D694-4C30-BFE6-C681FB23F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719" y="3646555"/>
            <a:ext cx="5520858" cy="2765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2AADDE-167F-448C-A131-3976FCEB6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719" y="3646555"/>
            <a:ext cx="5520858" cy="2765107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81ADBA69-23D7-4421-B4C4-803DA55020BA}"/>
              </a:ext>
            </a:extLst>
          </p:cNvPr>
          <p:cNvSpPr txBox="1">
            <a:spLocks/>
          </p:cNvSpPr>
          <p:nvPr/>
        </p:nvSpPr>
        <p:spPr>
          <a:xfrm>
            <a:off x="2011431" y="1160819"/>
            <a:ext cx="8229600" cy="5270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400" dirty="0"/>
          </a:p>
          <a:p>
            <a:r>
              <a:rPr lang="pt-BR" sz="2400" dirty="0"/>
              <a:t>Quem contrai a doença: não vacinado que adentra as matas</a:t>
            </a:r>
          </a:p>
          <a:p>
            <a:endParaRPr lang="pt-BR" sz="2400" dirty="0"/>
          </a:p>
          <a:p>
            <a:r>
              <a:rPr lang="pt-BR" sz="2400" dirty="0"/>
              <a:t>No entanto, matas muito próximas às habitações</a:t>
            </a:r>
          </a:p>
          <a:p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Febre Amarela Silvestre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14B8CD-4B2D-49DA-B100-A45296AB0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600" y="1556793"/>
            <a:ext cx="7085980" cy="500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8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648200" y="6356380"/>
            <a:ext cx="2895600" cy="365125"/>
          </a:xfrm>
        </p:spPr>
        <p:txBody>
          <a:bodyPr/>
          <a:lstStyle/>
          <a:p>
            <a:r>
              <a:rPr lang="pt-BR"/>
              <a:t>JMCC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118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FFC000"/>
                </a:solidFill>
              </a:rPr>
              <a:t>Febre amarela – o que conteve a </a:t>
            </a:r>
            <a:r>
              <a:rPr lang="pt-BR">
                <a:solidFill>
                  <a:srgbClr val="FFC000"/>
                </a:solidFill>
              </a:rPr>
              <a:t>epidemia: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2132856"/>
            <a:ext cx="8229600" cy="4458220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sz="2800" dirty="0"/>
              <a:t>Preparada com vírus vivo atenuado</a:t>
            </a:r>
          </a:p>
          <a:p>
            <a:endParaRPr lang="pt-BR" sz="1100" dirty="0"/>
          </a:p>
          <a:p>
            <a:r>
              <a:rPr lang="pt-BR" sz="2800" dirty="0"/>
              <a:t>Uma dose – 0,5ml </a:t>
            </a:r>
          </a:p>
          <a:p>
            <a:endParaRPr lang="pt-BR" sz="1050" dirty="0"/>
          </a:p>
          <a:p>
            <a:r>
              <a:rPr lang="pt-BR" sz="2800" dirty="0"/>
              <a:t>Proteção </a:t>
            </a:r>
            <a:r>
              <a:rPr lang="pt-BR" dirty="0"/>
              <a:t>– 10 dias após a aplicação, durante 10 anos</a:t>
            </a:r>
          </a:p>
          <a:p>
            <a:pPr lvl="1"/>
            <a:r>
              <a:rPr lang="pt-BR" dirty="0"/>
              <a:t>Necessária segunda dose após 10 anos</a:t>
            </a:r>
          </a:p>
          <a:p>
            <a:endParaRPr lang="pt-BR" sz="1050" dirty="0"/>
          </a:p>
          <a:p>
            <a:r>
              <a:rPr lang="pt-BR" sz="2800" dirty="0"/>
              <a:t>Capacidade imunizante – 99%</a:t>
            </a:r>
          </a:p>
          <a:p>
            <a:endParaRPr lang="pt-BR" sz="1400" dirty="0"/>
          </a:p>
          <a:p>
            <a:pPr marL="0" indent="0">
              <a:buNone/>
            </a:pPr>
            <a:endParaRPr lang="pt-BR" sz="2800" dirty="0"/>
          </a:p>
          <a:p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endParaRPr lang="pt-BR" sz="2800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3847558" y="1628801"/>
            <a:ext cx="4693788" cy="717353"/>
          </a:xfrm>
          <a:prstGeom prst="roundRect">
            <a:avLst/>
          </a:prstGeom>
          <a:solidFill>
            <a:srgbClr val="00206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VACINA</a:t>
            </a:r>
            <a:endParaRPr lang="pt-BR" sz="36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34" y="3551206"/>
            <a:ext cx="4530839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97364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0274" y="311963"/>
            <a:ext cx="8651451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</a:rPr>
              <a:t>Astro da transmissão vetorial das arboviroses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547192"/>
            <a:ext cx="9839739" cy="4925144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</a:pPr>
            <a:r>
              <a:rPr lang="pt-BR" sz="3000" b="1" i="1" dirty="0">
                <a:solidFill>
                  <a:schemeClr val="tx1">
                    <a:lumMod val="95000"/>
                  </a:schemeClr>
                </a:solidFill>
              </a:rPr>
              <a:t>Aedes aegypti</a:t>
            </a:r>
          </a:p>
          <a:p>
            <a:endParaRPr lang="pt-BR" sz="3000" i="1" dirty="0">
              <a:solidFill>
                <a:schemeClr val="tx1">
                  <a:lumMod val="95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pt-BR" sz="3000" dirty="0">
                <a:solidFill>
                  <a:schemeClr val="tx1">
                    <a:lumMod val="95000"/>
                  </a:schemeClr>
                </a:solidFill>
              </a:rPr>
              <a:t>Hábitos urbanos </a:t>
            </a:r>
            <a:r>
              <a:rPr lang="pt-BR" sz="3000">
                <a:solidFill>
                  <a:schemeClr val="tx1">
                    <a:lumMod val="95000"/>
                  </a:schemeClr>
                </a:solidFill>
              </a:rPr>
              <a:t>(domiciliares)</a:t>
            </a:r>
            <a:endParaRPr lang="pt-BR" sz="3000" dirty="0">
              <a:solidFill>
                <a:schemeClr val="tx1">
                  <a:lumMod val="95000"/>
                </a:schemeClr>
              </a:solidFill>
            </a:endParaRPr>
          </a:p>
          <a:p>
            <a:pPr marL="457200" lvl="1" indent="0">
              <a:buNone/>
            </a:pPr>
            <a:endParaRPr lang="pt-BR" sz="2800" dirty="0">
              <a:solidFill>
                <a:schemeClr val="tx1">
                  <a:lumMod val="95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pt-BR" sz="2800" dirty="0">
                <a:solidFill>
                  <a:schemeClr val="tx1">
                    <a:lumMod val="95000"/>
                  </a:schemeClr>
                </a:solidFill>
              </a:rPr>
              <a:t>Só a fêmea é hematófaga</a:t>
            </a:r>
          </a:p>
          <a:p>
            <a:pPr lvl="1"/>
            <a:endParaRPr lang="pt-BR" sz="2800" dirty="0">
              <a:solidFill>
                <a:schemeClr val="tx1">
                  <a:lumMod val="95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pt-BR" sz="2800" dirty="0">
                <a:solidFill>
                  <a:schemeClr val="tx1">
                    <a:lumMod val="95000"/>
                  </a:schemeClr>
                </a:solidFill>
              </a:rPr>
              <a:t>Postura em água limpa</a:t>
            </a:r>
          </a:p>
          <a:p>
            <a:pPr lvl="1"/>
            <a:endParaRPr lang="pt-BR" sz="2800" dirty="0">
              <a:solidFill>
                <a:schemeClr val="tx1">
                  <a:lumMod val="95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pt-BR" sz="2800" dirty="0">
                <a:solidFill>
                  <a:schemeClr val="tx1">
                    <a:lumMod val="95000"/>
                  </a:schemeClr>
                </a:solidFill>
              </a:rPr>
              <a:t>Postura nas paredes dos recipientes (viável 1 ano) </a:t>
            </a:r>
          </a:p>
          <a:p>
            <a:pPr lvl="1"/>
            <a:endParaRPr lang="pt-BR" sz="2800" dirty="0">
              <a:solidFill>
                <a:schemeClr val="tx1">
                  <a:lumMod val="95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pt-BR" sz="2800" dirty="0">
                <a:solidFill>
                  <a:schemeClr val="tx1">
                    <a:lumMod val="95000"/>
                  </a:schemeClr>
                </a:solidFill>
              </a:rPr>
              <a:t>Não pica à noite  </a:t>
            </a:r>
          </a:p>
          <a:p>
            <a:pPr lvl="1"/>
            <a:endParaRPr lang="pt-BR" sz="2800" dirty="0">
              <a:solidFill>
                <a:schemeClr val="tx1">
                  <a:lumMod val="95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r>
              <a:rPr lang="pt-BR" sz="2800" dirty="0">
                <a:solidFill>
                  <a:schemeClr val="tx1">
                    <a:lumMod val="95000"/>
                  </a:schemeClr>
                </a:solidFill>
              </a:rPr>
              <a:t>É silenciosa e sua picada não dói, nem coça</a:t>
            </a:r>
            <a:endParaRPr lang="pt-BR" sz="2800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C3A43-3A67-4CC5-A376-8D3B9AF41D55}"/>
              </a:ext>
            </a:extLst>
          </p:cNvPr>
          <p:cNvSpPr txBox="1"/>
          <p:nvPr/>
        </p:nvSpPr>
        <p:spPr>
          <a:xfrm>
            <a:off x="1414586" y="5252110"/>
            <a:ext cx="2154237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2000" dirty="0"/>
              <a:t>Pica, sim!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E8BCF-0B4E-4613-B1EF-B50B39758A5D}"/>
              </a:ext>
            </a:extLst>
          </p:cNvPr>
          <p:cNvSpPr txBox="1"/>
          <p:nvPr/>
        </p:nvSpPr>
        <p:spPr>
          <a:xfrm>
            <a:off x="2885243" y="3743877"/>
            <a:ext cx="179329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2000" dirty="0"/>
              <a:t>Esgoto bruto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/>
              <a:t>Caso clínico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199822" cy="3024336"/>
          </a:xfrm>
        </p:spPr>
        <p:txBody>
          <a:bodyPr>
            <a:normAutofit lnSpcReduction="10000"/>
          </a:bodyPr>
          <a:lstStyle/>
          <a:p>
            <a:r>
              <a:rPr lang="pt-BR" sz="2600" dirty="0">
                <a:solidFill>
                  <a:schemeClr val="tx1">
                    <a:lumMod val="95000"/>
                  </a:schemeClr>
                </a:solidFill>
              </a:rPr>
              <a:t>Paciente chega com exantema </a:t>
            </a:r>
            <a:r>
              <a:rPr lang="pt-BR" sz="2600" dirty="0" err="1">
                <a:solidFill>
                  <a:schemeClr val="tx1">
                    <a:lumMod val="95000"/>
                  </a:schemeClr>
                </a:solidFill>
              </a:rPr>
              <a:t>máculo</a:t>
            </a:r>
            <a:r>
              <a:rPr lang="pt-BR" sz="2600" dirty="0">
                <a:solidFill>
                  <a:schemeClr val="tx1">
                    <a:lumMod val="95000"/>
                  </a:schemeClr>
                </a:solidFill>
              </a:rPr>
              <a:t> papular pruriginoso</a:t>
            </a:r>
          </a:p>
          <a:p>
            <a:r>
              <a:rPr lang="pt-BR" sz="2600" dirty="0">
                <a:solidFill>
                  <a:schemeClr val="tx1">
                    <a:lumMod val="95000"/>
                  </a:schemeClr>
                </a:solidFill>
              </a:rPr>
              <a:t>Recebe o diagnóstico de ALERGIA e é medicado com Dexametasona e </a:t>
            </a:r>
            <a:r>
              <a:rPr lang="pt-BR" sz="2600" dirty="0" err="1">
                <a:solidFill>
                  <a:schemeClr val="tx1">
                    <a:lumMod val="95000"/>
                  </a:schemeClr>
                </a:solidFill>
              </a:rPr>
              <a:t>Fenergan</a:t>
            </a:r>
            <a:r>
              <a:rPr lang="pt-BR" sz="2600" dirty="0">
                <a:solidFill>
                  <a:schemeClr val="tx1">
                    <a:lumMod val="95000"/>
                  </a:schemeClr>
                </a:solidFill>
              </a:rPr>
              <a:t>. E aí dorme que é uma beleza</a:t>
            </a:r>
          </a:p>
          <a:p>
            <a:r>
              <a:rPr lang="pt-BR" sz="2600" dirty="0">
                <a:solidFill>
                  <a:schemeClr val="tx1">
                    <a:lumMod val="95000"/>
                  </a:schemeClr>
                </a:solidFill>
              </a:rPr>
              <a:t>Sem melhora, volta no dia seguinte e, dessa vez é feita a anamnese. Ele informa que o exantema foi precedido de febre e dores generalizadas.</a:t>
            </a:r>
          </a:p>
        </p:txBody>
      </p:sp>
      <p:pic>
        <p:nvPicPr>
          <p:cNvPr id="5" name="Picture 2" descr="http://topnews.net.nz/data/measles_2.jpg">
            <a:extLst>
              <a:ext uri="{FF2B5EF4-FFF2-40B4-BE49-F238E27FC236}">
                <a16:creationId xmlns:a16="http://schemas.microsoft.com/office/drawing/2014/main" id="{9C06116A-E27A-4697-B73B-1789AADC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86" y="4147270"/>
            <a:ext cx="3629880" cy="256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Í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1287</TotalTime>
  <Words>2640</Words>
  <Application>Microsoft Office PowerPoint</Application>
  <PresentationFormat>Widescreen</PresentationFormat>
  <Paragraphs>569</Paragraphs>
  <Slides>78</Slides>
  <Notes>3</Notes>
  <HiddenSlides>7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90" baseType="lpstr">
      <vt:lpstr>Arial</vt:lpstr>
      <vt:lpstr>Calibri</vt:lpstr>
      <vt:lpstr>Cambay</vt:lpstr>
      <vt:lpstr>Century Gothic</vt:lpstr>
      <vt:lpstr>Garamond</vt:lpstr>
      <vt:lpstr>Georgia</vt:lpstr>
      <vt:lpstr>Tahoma</vt:lpstr>
      <vt:lpstr>Times New Roman</vt:lpstr>
      <vt:lpstr>Wingdings</vt:lpstr>
      <vt:lpstr>Wingdings 3</vt:lpstr>
      <vt:lpstr>Íon</vt:lpstr>
      <vt:lpstr>Photo Editor Photo</vt:lpstr>
      <vt:lpstr>Apresentação do PowerPoint</vt:lpstr>
      <vt:lpstr>ARBOVIROSES </vt:lpstr>
      <vt:lpstr>Arboviroses</vt:lpstr>
      <vt:lpstr>Apresentação do PowerPoint</vt:lpstr>
      <vt:lpstr>Apresentação do PowerPoint</vt:lpstr>
      <vt:lpstr>Apresentação do PowerPoint</vt:lpstr>
      <vt:lpstr>Apresentação do PowerPoint</vt:lpstr>
      <vt:lpstr>Astro da transmissão vetorial das arboviroses</vt:lpstr>
      <vt:lpstr>Caso clínico</vt:lpstr>
      <vt:lpstr>Na alergia não há febre. Nas viroses exantemáticas, sim</vt:lpstr>
      <vt:lpstr>Apresentação do PowerPoint</vt:lpstr>
      <vt:lpstr>No Brasil as arboviroses têm o futuro garantido</vt:lpstr>
      <vt:lpstr>Arbovirus no Brasil: espectro de infecção</vt:lpstr>
      <vt:lpstr>Epidemiologia das arboviroses</vt:lpstr>
      <vt:lpstr>Dengue</vt:lpstr>
      <vt:lpstr>Virus do dengue</vt:lpstr>
      <vt:lpstr>Quando pensar em dengue?</vt:lpstr>
      <vt:lpstr>Apresentação do PowerPoint</vt:lpstr>
      <vt:lpstr>Apresentação do PowerPoint</vt:lpstr>
      <vt:lpstr>Apresentação do PowerPoint</vt:lpstr>
      <vt:lpstr>Apresentação do PowerPoint</vt:lpstr>
      <vt:lpstr>Quem tende a formas graves?</vt:lpstr>
      <vt:lpstr>Dengue grave  - Patogenia</vt:lpstr>
      <vt:lpstr>Quais as complicações mais graves (e mais frequentes)</vt:lpstr>
      <vt:lpstr>Diagnóstico do dengue grave</vt:lpstr>
      <vt:lpstr>Diagnóstico do Extravasamento de plasma</vt:lpstr>
      <vt:lpstr>Quando dengue complica o doente dá sinais</vt:lpstr>
      <vt:lpstr>Sinais de alarme no Dengue</vt:lpstr>
      <vt:lpstr>Atendimento ao suspeito de dengue</vt:lpstr>
      <vt:lpstr>Atendimento ao suspeito de dengue</vt:lpstr>
      <vt:lpstr>Ainda o atendimento</vt:lpstr>
      <vt:lpstr>Critérios de internação hospitalar</vt:lpstr>
      <vt:lpstr>Prova do laço</vt:lpstr>
      <vt:lpstr>Criança também tem dengue</vt:lpstr>
      <vt:lpstr>DIAGNÓSTICO LABORATORIAL DO DENGUE</vt:lpstr>
      <vt:lpstr>DIAGNÓSTICO LABORATORIAL DO DENGUE</vt:lpstr>
      <vt:lpstr>TRATAMENTO DO DENGUE</vt:lpstr>
      <vt:lpstr>TRATAMENTO DO DENGUE</vt:lpstr>
      <vt:lpstr>DENGUE diagnóstico diferencial</vt:lpstr>
      <vt:lpstr>Nem tudo que reluz é ouro</vt:lpstr>
      <vt:lpstr>Dona Zica – 1ª Dama do Samba Mangueira -  esposa de Cartola</vt:lpstr>
      <vt:lpstr>Apresentação do PowerPoint</vt:lpstr>
      <vt:lpstr>Zika - Clínica</vt:lpstr>
      <vt:lpstr>Zika – Diagnóstico diferencial</vt:lpstr>
      <vt:lpstr>Zika  -  diagnóstico laboratorial </vt:lpstr>
      <vt:lpstr>Zika – particularidades da transmissão</vt:lpstr>
      <vt:lpstr>Infecção assintomática pelo zikavirus</vt:lpstr>
      <vt:lpstr>Zikavirus - evolução</vt:lpstr>
      <vt:lpstr>ZIKA VÍRUS E TERATOGÊNESE NO BRASIL</vt:lpstr>
      <vt:lpstr>ZIKA VIRUS E TUMORES</vt:lpstr>
      <vt:lpstr>            Síndrome de Guillain-Barré                   (Polirradiculoneurite)</vt:lpstr>
      <vt:lpstr>Gestante com doença  exantemática - conduta</vt:lpstr>
      <vt:lpstr>                      Zika - tratamento</vt:lpstr>
      <vt:lpstr>CHIKUNGUNYA  (eu me encurvo  –  Makondo)</vt:lpstr>
      <vt:lpstr>CHIKUNGUNYA</vt:lpstr>
      <vt:lpstr>Chikungunya - clínica</vt:lpstr>
      <vt:lpstr>Transmissão - Particularidades</vt:lpstr>
      <vt:lpstr>Chikungunya aguda - tratamento</vt:lpstr>
      <vt:lpstr>COMPLICAÇÕES</vt:lpstr>
      <vt:lpstr>Mayaro</vt:lpstr>
      <vt:lpstr>Mayaro</vt:lpstr>
      <vt:lpstr>OROPOUCHE</vt:lpstr>
      <vt:lpstr>Meningococcemia</vt:lpstr>
      <vt:lpstr>Apresentação do PowerPoint</vt:lpstr>
      <vt:lpstr>Meningococcemia</vt:lpstr>
      <vt:lpstr>Leptospirose</vt:lpstr>
      <vt:lpstr>Apresentação do PowerPoint</vt:lpstr>
      <vt:lpstr>Apresentação do PowerPoint</vt:lpstr>
      <vt:lpstr>VACINAS</vt:lpstr>
      <vt:lpstr>Apresentação do PowerPoint</vt:lpstr>
      <vt:lpstr>“Fumacê” “Só se o inseticida bater na caixa dos peitos do mosquito” - Celso    </vt:lpstr>
      <vt:lpstr>Febre Amarela - EPIDEMIOLOGIA</vt:lpstr>
      <vt:lpstr>Apresentação do PowerPoint</vt:lpstr>
      <vt:lpstr>FEBRE AMARELA NO BRASIL</vt:lpstr>
      <vt:lpstr>Febre Amarela Silvestre</vt:lpstr>
      <vt:lpstr>Febre Amarela Silvestre</vt:lpstr>
      <vt:lpstr>Apresentação do PowerPoint</vt:lpstr>
      <vt:lpstr>Febre amarela – o que conteve a epidemia: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MÉDICA</dc:title>
  <dc:creator>José Maria</dc:creator>
  <cp:lastModifiedBy>Eleições 2023</cp:lastModifiedBy>
  <cp:revision>308</cp:revision>
  <dcterms:created xsi:type="dcterms:W3CDTF">2021-08-31T22:22:02Z</dcterms:created>
  <dcterms:modified xsi:type="dcterms:W3CDTF">2025-05-08T12:28:16Z</dcterms:modified>
</cp:coreProperties>
</file>