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30"/>
  </p:notesMasterIdLst>
  <p:sldIdLst>
    <p:sldId id="257" r:id="rId4"/>
    <p:sldId id="273" r:id="rId5"/>
    <p:sldId id="274" r:id="rId6"/>
    <p:sldId id="275" r:id="rId7"/>
    <p:sldId id="258" r:id="rId8"/>
    <p:sldId id="276" r:id="rId9"/>
    <p:sldId id="259" r:id="rId10"/>
    <p:sldId id="256" r:id="rId11"/>
    <p:sldId id="260" r:id="rId12"/>
    <p:sldId id="261" r:id="rId13"/>
    <p:sldId id="277" r:id="rId14"/>
    <p:sldId id="278" r:id="rId15"/>
    <p:sldId id="279" r:id="rId16"/>
    <p:sldId id="280" r:id="rId17"/>
    <p:sldId id="281" r:id="rId18"/>
    <p:sldId id="264" r:id="rId19"/>
    <p:sldId id="265" r:id="rId20"/>
    <p:sldId id="266" r:id="rId21"/>
    <p:sldId id="267" r:id="rId22"/>
    <p:sldId id="282" r:id="rId23"/>
    <p:sldId id="271" r:id="rId24"/>
    <p:sldId id="262" r:id="rId25"/>
    <p:sldId id="270" r:id="rId26"/>
    <p:sldId id="269" r:id="rId27"/>
    <p:sldId id="272" r:id="rId28"/>
    <p:sldId id="283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90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B51C2-2845-4414-B265-5C95603FE677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F7113-CC9C-4152-A26A-F4FA352C9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439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4B3275-DB21-4450-A8AA-E072BE675057}" type="slidenum">
              <a:rPr lang="pt-BR" altLang="pt-BR">
                <a:latin typeface="Arial" charset="0"/>
              </a:rPr>
              <a:pPr eaLnBrk="1" hangingPunct="1">
                <a:spcBef>
                  <a:spcPct val="0"/>
                </a:spcBef>
              </a:pPr>
              <a:t>23</a:t>
            </a:fld>
            <a:endParaRPr lang="pt-BR" altLang="pt-BR">
              <a:latin typeface="Arial" charset="0"/>
            </a:endParaRPr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>
              <a:solidFill>
                <a:prstClr val="white"/>
              </a:solidFill>
              <a:latin typeface="Arial" charset="0"/>
              <a:cs typeface="Lucida Sans Unicode" pitchFamily="34" charset="0"/>
            </a:endParaRP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2099ED0-D599-40A5-800E-6AF95E7358C2}" type="slidenum">
              <a:rPr lang="pt-BR" altLang="pt-BR">
                <a:latin typeface="Arial" charset="0"/>
              </a:rPr>
              <a:pPr eaLnBrk="1" hangingPunct="1">
                <a:spcBef>
                  <a:spcPct val="0"/>
                </a:spcBef>
              </a:pPr>
              <a:t>24</a:t>
            </a:fld>
            <a:endParaRPr lang="pt-BR" altLang="pt-BR">
              <a:latin typeface="Arial" charset="0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>
              <a:solidFill>
                <a:prstClr val="white"/>
              </a:solidFill>
              <a:latin typeface="Arial" charset="0"/>
              <a:cs typeface="Lucida Sans Unicode" pitchFamily="34" charset="0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C4B6C4E-1607-41AB-B572-272354AC0C50}" type="slidenum">
              <a:rPr lang="pt-BR" altLang="pt-BR">
                <a:latin typeface="Arial" charset="0"/>
              </a:rPr>
              <a:pPr eaLnBrk="1" hangingPunct="1">
                <a:spcBef>
                  <a:spcPct val="0"/>
                </a:spcBef>
              </a:pPr>
              <a:t>25</a:t>
            </a:fld>
            <a:endParaRPr lang="pt-BR" altLang="pt-BR">
              <a:latin typeface="Arial" charset="0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>
              <a:solidFill>
                <a:prstClr val="white"/>
              </a:solidFill>
              <a:latin typeface="Arial" charset="0"/>
              <a:cs typeface="Lucida Sans Unicode" pitchFamily="34" charset="0"/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02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90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833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C777D-C20B-4AE3-A5A2-8067846C20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658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005AA-33EC-4DF1-B1E7-B95B20A3BE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32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3F901-B03D-4500-8760-D763220D2C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3482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D8476-596E-440D-A1B0-48BCE9B726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1151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1D67D-04C9-474C-9CAD-FB97F44A30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244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A2C15-C96F-42C4-A0B7-53151EDF57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8876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AF520-50EC-485C-85DB-03C6C293E0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967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402AB-D0CB-4687-BC74-18C4DD6570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98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802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979D4-BB83-48D0-9BA8-A674ECACC7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656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E86A-EDBE-4083-A570-2FC717D9E5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354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12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12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05922-3790-4A8D-BD20-37F9D43731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82634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3250" cy="143351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3C4A6-7877-47EA-A133-27FB0F7AED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650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C777D-C20B-4AE3-A5A2-8067846C20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6880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005AA-33EC-4DF1-B1E7-B95B20A3BE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31085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3F901-B03D-4500-8760-D763220D2C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1781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D8476-596E-440D-A1B0-48BCE9B726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1005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1D67D-04C9-474C-9CAD-FB97F44A30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9697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A2C15-C96F-42C4-A0B7-53151EDF57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10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744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AF520-50EC-485C-85DB-03C6C293E0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1320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402AB-D0CB-4687-BC74-18C4DD6570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8097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979D4-BB83-48D0-9BA8-A674ECACC7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2096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E86A-EDBE-4083-A570-2FC717D9E5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8096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12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12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05922-3790-4A8D-BD20-37F9D43731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5184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3250" cy="143351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3C4A6-7877-47EA-A133-27FB0F7AED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751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18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30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7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471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95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DAD12-A43C-488D-8691-E99FB3BD12B2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89F7F-FAA2-42B4-870B-5F3ECEF37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570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da estrutura de tópicos</a:t>
            </a:r>
          </a:p>
          <a:p>
            <a:pPr lvl="1"/>
            <a:r>
              <a:rPr lang="en-GB" altLang="pt-BR"/>
              <a:t>2º Nível da estrutura de tópicos</a:t>
            </a:r>
          </a:p>
          <a:p>
            <a:pPr lvl="2"/>
            <a:r>
              <a:rPr lang="en-GB" altLang="pt-BR"/>
              <a:t>3º Nível da estrutura de tópicos</a:t>
            </a:r>
          </a:p>
          <a:p>
            <a:pPr lvl="3"/>
            <a:r>
              <a:rPr lang="en-GB" altLang="pt-BR"/>
              <a:t>4º Nível da estrutura de tópicos</a:t>
            </a:r>
          </a:p>
          <a:p>
            <a:pPr lvl="4"/>
            <a:r>
              <a:rPr lang="en-GB" altLang="pt-BR"/>
              <a:t>5º Nível da estrutura de tópicos</a:t>
            </a:r>
          </a:p>
          <a:p>
            <a:pPr lvl="4"/>
            <a:r>
              <a:rPr lang="en-GB" altLang="pt-BR"/>
              <a:t>6º Nível da estrutura de tópicos</a:t>
            </a:r>
          </a:p>
          <a:p>
            <a:pPr lvl="4"/>
            <a:r>
              <a:rPr lang="en-GB" altLang="pt-BR"/>
              <a:t>7º Nível da estrutura de tópicos</a:t>
            </a:r>
          </a:p>
          <a:p>
            <a:pPr lvl="4"/>
            <a:r>
              <a:rPr lang="en-GB" altLang="pt-BR"/>
              <a:t>8º Nível da estrutura de tópicos</a:t>
            </a:r>
          </a:p>
          <a:p>
            <a:pPr lvl="4"/>
            <a:r>
              <a:rPr lang="en-GB" altLang="pt-BR"/>
              <a:t>9º Nível da estrutura de tópicos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Lucida Sans Unicode" charset="0"/>
                <a:cs typeface="Lucida Sans Unicode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pt-B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92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Lucida Sans Unicode" charset="0"/>
                <a:cs typeface="Lucida Sans Unicode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Lucida Sans Unicode" charset="0"/>
                <a:cs typeface="Lucida Sans Unicode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B28FED1B-CEDF-4808-93F9-62E4C588254F}" type="slidenum">
              <a:rPr lang="pt-BR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325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da estrutura de tópicos</a:t>
            </a:r>
          </a:p>
          <a:p>
            <a:pPr lvl="1"/>
            <a:r>
              <a:rPr lang="en-GB" altLang="pt-BR"/>
              <a:t>2º Nível da estrutura de tópicos</a:t>
            </a:r>
          </a:p>
          <a:p>
            <a:pPr lvl="2"/>
            <a:r>
              <a:rPr lang="en-GB" altLang="pt-BR"/>
              <a:t>3º Nível da estrutura de tópicos</a:t>
            </a:r>
          </a:p>
          <a:p>
            <a:pPr lvl="3"/>
            <a:r>
              <a:rPr lang="en-GB" altLang="pt-BR"/>
              <a:t>4º Nível da estrutura de tópicos</a:t>
            </a:r>
          </a:p>
          <a:p>
            <a:pPr lvl="4"/>
            <a:r>
              <a:rPr lang="en-GB" altLang="pt-BR"/>
              <a:t>5º Nível da estrutura de tópicos</a:t>
            </a:r>
          </a:p>
          <a:p>
            <a:pPr lvl="4"/>
            <a:r>
              <a:rPr lang="en-GB" altLang="pt-BR"/>
              <a:t>6º Nível da estrutura de tópicos</a:t>
            </a:r>
          </a:p>
          <a:p>
            <a:pPr lvl="4"/>
            <a:r>
              <a:rPr lang="en-GB" altLang="pt-BR"/>
              <a:t>7º Nível da estrutura de tópicos</a:t>
            </a:r>
          </a:p>
          <a:p>
            <a:pPr lvl="4"/>
            <a:r>
              <a:rPr lang="en-GB" altLang="pt-BR"/>
              <a:t>8º Nível da estrutura de tópicos</a:t>
            </a:r>
          </a:p>
          <a:p>
            <a:pPr lvl="4"/>
            <a:r>
              <a:rPr lang="en-GB" altLang="pt-BR"/>
              <a:t>9º Nível da estrutura de tópicos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Lucida Sans Unicode" charset="0"/>
                <a:cs typeface="Lucida Sans Unicode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pt-B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92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Lucida Sans Unicode" charset="0"/>
                <a:cs typeface="Lucida Sans Unicode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Lucida Sans Unicode" charset="0"/>
                <a:cs typeface="Lucida Sans Unicode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B28FED1B-CEDF-4808-93F9-62E4C588254F}" type="slidenum">
              <a:rPr lang="pt-BR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1558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br/imgres?q=conselho+regional+de+medicina+alagoas&amp;hl=pt-BR&amp;rlz=1T4WQIB_pt-BRBR519BR540&amp;biw=1600&amp;bih=688&amp;tbm=isch&amp;tbnid=XEvLvwMtYXP0qM:&amp;imgrefurl=http://www.2012wcml.com/&amp;docid=8rwbjCRd-Po0lM&amp;imgurl=http://www.2012wcml.com/files/uploads/Logos/Entidades/CREMAL.jpg&amp;w=1604&amp;h=338&amp;ei=lsXRUaDOBLLH0AGcloCQDQ&amp;zoom=1&amp;ved=1t:3588,r:62,s:0,i:273&amp;iact=rc&amp;page=3&amp;tbnh=66&amp;tbnw=315&amp;start=45&amp;ndsp=25&amp;tx=101&amp;ty=53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br/scielo.php?pid=S0037-86821996000200005&amp;script=sci_arttext&amp;tlng=p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rofile/Cybele_Gargioni/publication/250026917_Utilizacao_de_metodo_sorologico_como_ferramenta_diagnostica_para_implementacao_da_vigilancia_e_controle_da_esquistossomose_no_Municipio_de_Holambra_Sao_Paulo_Brasil/links/56b0a56608ae8e372150ee71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esquisa.bvsalud.org/sms/resource/pt/lil-30359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br/scielo.php?pid=S0102-311X2003000100028&amp;script=sci_arttext&amp;tlng=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Diagnóstico e Tratamento da Esquistossomose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Prof. Dr. Fernando de Araújo Pedrosa</a:t>
            </a:r>
          </a:p>
          <a:p>
            <a:r>
              <a:rPr lang="pt-BR"/>
              <a:t>Joaquim Gomes/AL 08/05/2025</a:t>
            </a:r>
            <a:endParaRPr lang="pt-BR" dirty="0"/>
          </a:p>
        </p:txBody>
      </p:sp>
      <p:pic>
        <p:nvPicPr>
          <p:cNvPr id="4" name="Imagem 3" descr="http://t3.gstatic.com/images?q=tbn:ANd9GcSu9okBMIJwbV0J6NDSTHVxXSyM-hCGKtF73cHTR6D1v-7yDWet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76672"/>
            <a:ext cx="5328591" cy="1169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746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Eclosão do </a:t>
            </a:r>
            <a:r>
              <a:rPr lang="pt-BR" dirty="0" err="1">
                <a:solidFill>
                  <a:srgbClr val="FF0000"/>
                </a:solidFill>
              </a:rPr>
              <a:t>Miracídio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13" y="1809750"/>
            <a:ext cx="6986587" cy="323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878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Biopsia retal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Diagnóstico para critério de cura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/>
              <a:t>Em situação de </a:t>
            </a:r>
            <a:r>
              <a:rPr lang="pt-BR"/>
              <a:t>fibrose retal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140968"/>
            <a:ext cx="66675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756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Exame de Imagem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Ultrassonografia</a:t>
            </a:r>
          </a:p>
        </p:txBody>
      </p:sp>
    </p:spTree>
    <p:extLst>
      <p:ext uri="{BB962C8B-B14F-4D97-AF65-F5344CB8AC3E}">
        <p14:creationId xmlns:p14="http://schemas.microsoft.com/office/powerpoint/2010/main" val="2789348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Ultrassonografia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Verificar a presença de </a:t>
            </a:r>
            <a:r>
              <a:rPr lang="pt-BR" dirty="0" err="1"/>
              <a:t>esteatose</a:t>
            </a:r>
            <a:r>
              <a:rPr lang="pt-BR" dirty="0"/>
              <a:t> hepática</a:t>
            </a:r>
          </a:p>
          <a:p>
            <a:r>
              <a:rPr lang="pt-BR" dirty="0"/>
              <a:t>Verificar a presença de fibrose </a:t>
            </a:r>
            <a:r>
              <a:rPr lang="pt-BR" dirty="0" err="1"/>
              <a:t>periportal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19" y="2996952"/>
            <a:ext cx="512445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586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Endoscopia Digestiva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Identificar a presença de varizes de esôfago</a:t>
            </a:r>
          </a:p>
          <a:p>
            <a:r>
              <a:rPr lang="pt-BR" dirty="0"/>
              <a:t>Esclerose das varizes</a:t>
            </a:r>
          </a:p>
          <a:p>
            <a:r>
              <a:rPr lang="pt-BR" dirty="0"/>
              <a:t>Tamponamento de varizes com sangramento</a:t>
            </a:r>
          </a:p>
        </p:txBody>
      </p:sp>
      <p:sp>
        <p:nvSpPr>
          <p:cNvPr id="4" name="AutoShape 4" descr="Resultado de imagem para varizes de esôfago classificação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72" y="3933056"/>
            <a:ext cx="267768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38136"/>
            <a:ext cx="2455540" cy="2611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8020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95288"/>
            <a:ext cx="8223250" cy="1433512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Diagnóstico Sorológico da Esquistossomose</a:t>
            </a:r>
          </a:p>
        </p:txBody>
      </p:sp>
    </p:spTree>
    <p:extLst>
      <p:ext uri="{BB962C8B-B14F-4D97-AF65-F5344CB8AC3E}">
        <p14:creationId xmlns:p14="http://schemas.microsoft.com/office/powerpoint/2010/main" val="3944708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Exame Sorológico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>
                <a:hlinkClick r:id="rId2"/>
              </a:rPr>
              <a:t>O Projeto </a:t>
            </a:r>
            <a:r>
              <a:rPr lang="pt-BR" b="1" dirty="0" err="1">
                <a:hlinkClick r:id="rId2"/>
              </a:rPr>
              <a:t>Queixadinha</a:t>
            </a:r>
            <a:r>
              <a:rPr lang="pt-BR" b="1" dirty="0">
                <a:hlinkClick r:id="rId2"/>
              </a:rPr>
              <a:t>: a morbidade e o controle da esquistossomose em área endêmica no nordeste de Minas Gerais, Brasil</a:t>
            </a:r>
            <a:endParaRPr lang="pt-BR" b="1" dirty="0"/>
          </a:p>
          <a:p>
            <a:r>
              <a:rPr lang="pt-BR" dirty="0"/>
              <a:t>JR </a:t>
            </a:r>
            <a:r>
              <a:rPr lang="pt-BR" dirty="0" err="1"/>
              <a:t>Lambertucci</a:t>
            </a:r>
            <a:r>
              <a:rPr lang="pt-BR" dirty="0"/>
              <a:t>, R </a:t>
            </a:r>
            <a:r>
              <a:rPr lang="pt-BR" dirty="0" err="1"/>
              <a:t>Gerspacher</a:t>
            </a:r>
            <a:r>
              <a:rPr lang="pt-BR" dirty="0"/>
              <a:t>-Lara… - Revista da Sociedade …, 1996 - </a:t>
            </a:r>
            <a:r>
              <a:rPr lang="pt-BR" dirty="0" err="1"/>
              <a:t>SciELO</a:t>
            </a:r>
            <a:r>
              <a:rPr lang="pt-BR" dirty="0"/>
              <a:t> Brasil</a:t>
            </a:r>
          </a:p>
          <a:p>
            <a:r>
              <a:rPr lang="pt-BR" b="1" dirty="0"/>
              <a:t>...</a:t>
            </a:r>
            <a:r>
              <a:rPr lang="pt-BR" dirty="0"/>
              <a:t> </a:t>
            </a:r>
            <a:r>
              <a:rPr lang="pt-BR" b="1" dirty="0"/>
              <a:t>Sorologia</a:t>
            </a:r>
            <a:r>
              <a:rPr lang="pt-BR" dirty="0"/>
              <a:t> para KLH </a:t>
            </a:r>
            <a:r>
              <a:rPr lang="pt-BR" b="1" dirty="0"/>
              <a:t>...</a:t>
            </a:r>
            <a:r>
              <a:rPr lang="pt-BR" dirty="0"/>
              <a:t> DISCUSSÃO Aspectos clínicos, </a:t>
            </a:r>
            <a:r>
              <a:rPr lang="pt-BR" dirty="0" err="1"/>
              <a:t>parasitolój</a:t>
            </a:r>
            <a:r>
              <a:rPr lang="pt-BR" dirty="0"/>
              <a:t>&gt;</a:t>
            </a:r>
            <a:r>
              <a:rPr lang="pt-BR" dirty="0" err="1"/>
              <a:t>icos</a:t>
            </a:r>
            <a:r>
              <a:rPr lang="pt-BR" dirty="0"/>
              <a:t>, ultra- </a:t>
            </a:r>
            <a:r>
              <a:rPr lang="pt-BR" dirty="0" err="1"/>
              <a:t>sonográficos</a:t>
            </a:r>
            <a:r>
              <a:rPr lang="pt-BR" dirty="0"/>
              <a:t> e</a:t>
            </a:r>
            <a:br>
              <a:rPr lang="pt-BR" dirty="0"/>
            </a:br>
            <a:r>
              <a:rPr lang="pt-BR" b="1" dirty="0" err="1"/>
              <a:t>sorologicos</a:t>
            </a:r>
            <a:r>
              <a:rPr lang="pt-BR" dirty="0"/>
              <a:t>. </a:t>
            </a:r>
            <a:r>
              <a:rPr lang="pt-BR" b="1" dirty="0"/>
              <a:t>...</a:t>
            </a:r>
            <a:r>
              <a:rPr lang="pt-BR" dirty="0"/>
              <a:t> A presença de títulos elevados de anticorpos </a:t>
            </a:r>
            <a:r>
              <a:rPr lang="pt-BR" dirty="0" err="1"/>
              <a:t>anti</a:t>
            </a:r>
            <a:r>
              <a:rPr lang="pt-BR" dirty="0"/>
              <a:t>- KLH tem sido considerada útil</a:t>
            </a:r>
            <a:br>
              <a:rPr lang="pt-BR" dirty="0"/>
            </a:br>
            <a:r>
              <a:rPr lang="pt-BR" dirty="0"/>
              <a:t>para o </a:t>
            </a:r>
            <a:r>
              <a:rPr lang="pt-BR" b="1" dirty="0"/>
              <a:t>diagnóstico</a:t>
            </a:r>
            <a:r>
              <a:rPr lang="pt-BR" dirty="0"/>
              <a:t> </a:t>
            </a:r>
            <a:r>
              <a:rPr lang="pt-BR" b="1" dirty="0"/>
              <a:t>sorológico</a:t>
            </a:r>
            <a:r>
              <a:rPr lang="pt-BR" dirty="0"/>
              <a:t> da </a:t>
            </a:r>
            <a:r>
              <a:rPr lang="pt-BR" b="1" dirty="0"/>
              <a:t>esquistossomose</a:t>
            </a:r>
            <a:r>
              <a:rPr lang="pt-BR" dirty="0"/>
              <a:t> em sua fase aguda3. </a:t>
            </a:r>
            <a:r>
              <a:rPr lang="pt-BR" b="1" dirty="0"/>
              <a:t>...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2272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Exame Sorológico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>
                <a:hlinkClick r:id="rId2"/>
              </a:rPr>
              <a:t>Utilização de método sorológico como ferramenta diagnóstica para implementação da vigilância e controle da esquistossomose no Município de Holambra, …</a:t>
            </a:r>
            <a:endParaRPr lang="pt-BR" b="1" dirty="0"/>
          </a:p>
          <a:p>
            <a:r>
              <a:rPr lang="pt-BR" dirty="0"/>
              <a:t>C </a:t>
            </a:r>
            <a:r>
              <a:rPr lang="pt-BR" dirty="0" err="1"/>
              <a:t>Gargioni</a:t>
            </a:r>
            <a:r>
              <a:rPr lang="pt-BR" dirty="0"/>
              <a:t>, RM Silva, CM Thomé… - </a:t>
            </a:r>
            <a:r>
              <a:rPr lang="pt-BR" dirty="0" err="1"/>
              <a:t>Cad</a:t>
            </a:r>
            <a:r>
              <a:rPr lang="pt-BR" dirty="0"/>
              <a:t> </a:t>
            </a:r>
            <a:r>
              <a:rPr lang="pt-BR" dirty="0" err="1"/>
              <a:t>Saude</a:t>
            </a:r>
            <a:r>
              <a:rPr lang="pt-BR" dirty="0"/>
              <a:t> …, 2008 - researchgate.net</a:t>
            </a:r>
          </a:p>
          <a:p>
            <a:r>
              <a:rPr lang="pt-BR" b="1" dirty="0"/>
              <a:t>...</a:t>
            </a:r>
            <a:r>
              <a:rPr lang="pt-BR" dirty="0"/>
              <a:t> em que a presença de anticorpos </a:t>
            </a:r>
            <a:r>
              <a:rPr lang="pt-BR" dirty="0" err="1"/>
              <a:t>IgM</a:t>
            </a:r>
            <a:r>
              <a:rPr lang="pt-BR" dirty="0"/>
              <a:t> é considerada marcador </a:t>
            </a:r>
            <a:r>
              <a:rPr lang="pt-BR" b="1" dirty="0"/>
              <a:t>soro</a:t>
            </a:r>
            <a:r>
              <a:rPr lang="pt-BR" dirty="0"/>
              <a:t>- </a:t>
            </a:r>
            <a:r>
              <a:rPr lang="pt-BR" b="1" dirty="0"/>
              <a:t>lógico</a:t>
            </a:r>
            <a:r>
              <a:rPr lang="pt-BR" dirty="0"/>
              <a:t> de fase aguda </a:t>
            </a:r>
            <a:r>
              <a:rPr lang="pt-BR" b="1" dirty="0"/>
              <a:t>...</a:t>
            </a:r>
            <a:r>
              <a:rPr lang="pt-BR" dirty="0"/>
              <a:t> Assim,</a:t>
            </a:r>
            <a:br>
              <a:rPr lang="pt-BR" dirty="0"/>
            </a:br>
            <a:r>
              <a:rPr lang="pt-BR" dirty="0"/>
              <a:t>recomenda-se o tratamento dos indivíduos positivos no teste </a:t>
            </a:r>
            <a:r>
              <a:rPr lang="pt-BR" b="1" dirty="0"/>
              <a:t>sorológico</a:t>
            </a:r>
            <a:r>
              <a:rPr lang="pt-BR" dirty="0"/>
              <a:t> apenas após </a:t>
            </a:r>
            <a:r>
              <a:rPr lang="pt-BR" b="1" dirty="0"/>
              <a:t>...</a:t>
            </a:r>
            <a:br>
              <a:rPr lang="pt-BR" dirty="0"/>
            </a:br>
            <a:r>
              <a:rPr lang="pt-BR" dirty="0"/>
              <a:t>ELISA-</a:t>
            </a:r>
            <a:r>
              <a:rPr lang="pt-BR" dirty="0" err="1"/>
              <a:t>IgM</a:t>
            </a:r>
            <a:r>
              <a:rPr lang="pt-BR" dirty="0"/>
              <a:t> para </a:t>
            </a:r>
            <a:r>
              <a:rPr lang="pt-BR" b="1" dirty="0"/>
              <a:t>diagnóstico</a:t>
            </a:r>
            <a:r>
              <a:rPr lang="pt-BR" dirty="0"/>
              <a:t> da </a:t>
            </a:r>
            <a:r>
              <a:rPr lang="pt-BR" b="1" dirty="0"/>
              <a:t>esquistossomose</a:t>
            </a:r>
            <a:r>
              <a:rPr lang="pt-BR" dirty="0"/>
              <a:t> mansoni em área de baixa </a:t>
            </a:r>
            <a:r>
              <a:rPr lang="pt-BR" dirty="0" err="1"/>
              <a:t>endemicidade</a:t>
            </a:r>
            <a:r>
              <a:rPr lang="pt-BR" dirty="0"/>
              <a:t>. </a:t>
            </a:r>
            <a:r>
              <a:rPr lang="pt-BR" b="1" dirty="0"/>
              <a:t>...</a:t>
            </a:r>
            <a:r>
              <a:rPr lang="pt-BR" dirty="0"/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4622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Exame Sorológico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>
                <a:hlinkClick r:id="rId2"/>
              </a:rPr>
              <a:t>Estudo de anticorpos </a:t>
            </a:r>
            <a:r>
              <a:rPr lang="pt-BR" b="1" dirty="0" err="1">
                <a:hlinkClick r:id="rId2"/>
              </a:rPr>
              <a:t>IgM</a:t>
            </a:r>
            <a:r>
              <a:rPr lang="pt-BR" b="1" dirty="0">
                <a:hlinkClick r:id="rId2"/>
              </a:rPr>
              <a:t> para vigilância epidemiológica da esquistossomose mansoni em área de baixa </a:t>
            </a:r>
            <a:r>
              <a:rPr lang="pt-BR" b="1" dirty="0" err="1">
                <a:hlinkClick r:id="rId2"/>
              </a:rPr>
              <a:t>endemicidade</a:t>
            </a:r>
            <a:endParaRPr lang="pt-BR" b="1" dirty="0"/>
          </a:p>
          <a:p>
            <a:r>
              <a:rPr lang="pt-BR" dirty="0"/>
              <a:t>HY </a:t>
            </a:r>
            <a:r>
              <a:rPr lang="pt-BR" dirty="0" err="1"/>
              <a:t>Kanamura</a:t>
            </a:r>
            <a:r>
              <a:rPr lang="pt-BR" dirty="0"/>
              <a:t>, LCS Dias, CM </a:t>
            </a:r>
            <a:r>
              <a:rPr lang="pt-BR" dirty="0" err="1"/>
              <a:t>Glasser</a:t>
            </a:r>
            <a:r>
              <a:rPr lang="pt-BR" dirty="0"/>
              <a:t>… - Rev. Inst. Adolfo …, 2001 - pesquisa.bvsalud.org</a:t>
            </a:r>
          </a:p>
          <a:p>
            <a:r>
              <a:rPr lang="pt-BR" b="1" dirty="0"/>
              <a:t>...</a:t>
            </a:r>
            <a:r>
              <a:rPr lang="pt-BR" dirty="0"/>
              <a:t> O controle da </a:t>
            </a:r>
            <a:r>
              <a:rPr lang="pt-BR" b="1" dirty="0"/>
              <a:t>esquistossomose</a:t>
            </a:r>
            <a:r>
              <a:rPr lang="pt-BR" dirty="0"/>
              <a:t> no Estado de </a:t>
            </a:r>
            <a:r>
              <a:rPr lang="pt-BR" dirty="0" err="1"/>
              <a:t>Säo</a:t>
            </a:r>
            <a:r>
              <a:rPr lang="pt-BR" dirty="0"/>
              <a:t> Paulo iniciou-se ao final da década de </a:t>
            </a:r>
            <a:r>
              <a:rPr lang="pt-BR" b="1" dirty="0"/>
              <a:t>...</a:t>
            </a:r>
            <a:r>
              <a:rPr lang="pt-BR" dirty="0"/>
              <a:t> Com</a:t>
            </a:r>
            <a:br>
              <a:rPr lang="pt-BR" dirty="0"/>
            </a:br>
            <a:r>
              <a:rPr lang="pt-BR" dirty="0"/>
              <a:t>o objetivo de buscar-se método </a:t>
            </a:r>
            <a:r>
              <a:rPr lang="pt-BR" b="1" dirty="0"/>
              <a:t>diagnóstico</a:t>
            </a:r>
            <a:r>
              <a:rPr lang="pt-BR" dirty="0"/>
              <a:t> mais sensível para fins epidemiológicos em áreas </a:t>
            </a:r>
            <a:r>
              <a:rPr lang="pt-BR" b="1" dirty="0"/>
              <a:t>...</a:t>
            </a:r>
            <a:br>
              <a:rPr lang="pt-BR" dirty="0"/>
            </a:br>
            <a:r>
              <a:rPr lang="pt-BR" dirty="0"/>
              <a:t>onde o exame de fezes se mostra pouco eficiente, uma técnica </a:t>
            </a:r>
            <a:r>
              <a:rPr lang="pt-BR" b="1" dirty="0"/>
              <a:t>sorológica</a:t>
            </a:r>
            <a:r>
              <a:rPr lang="pt-BR" dirty="0"/>
              <a:t> foi avaliada </a:t>
            </a:r>
            <a:r>
              <a:rPr lang="pt-BR" b="1" dirty="0"/>
              <a:t>...</a:t>
            </a:r>
            <a:r>
              <a:rPr lang="pt-BR" dirty="0"/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6222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Exame Sorológico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 err="1">
                <a:hlinkClick r:id="rId2"/>
              </a:rPr>
              <a:t>IgM</a:t>
            </a:r>
            <a:r>
              <a:rPr lang="pt-BR" b="1" dirty="0">
                <a:hlinkClick r:id="rId2"/>
              </a:rPr>
              <a:t>-ELISA for </a:t>
            </a:r>
            <a:r>
              <a:rPr lang="pt-BR" b="1" dirty="0" err="1">
                <a:hlinkClick r:id="rId2"/>
              </a:rPr>
              <a:t>diagnosis</a:t>
            </a:r>
            <a:r>
              <a:rPr lang="pt-BR" b="1" dirty="0">
                <a:hlinkClick r:id="rId2"/>
              </a:rPr>
              <a:t> </a:t>
            </a:r>
            <a:r>
              <a:rPr lang="pt-BR" b="1" dirty="0" err="1">
                <a:hlinkClick r:id="rId2"/>
              </a:rPr>
              <a:t>of</a:t>
            </a:r>
            <a:r>
              <a:rPr lang="pt-BR" b="1" dirty="0">
                <a:hlinkClick r:id="rId2"/>
              </a:rPr>
              <a:t> </a:t>
            </a:r>
            <a:r>
              <a:rPr lang="pt-BR" b="1" dirty="0" err="1">
                <a:hlinkClick r:id="rId2"/>
              </a:rPr>
              <a:t>schistosomiasis</a:t>
            </a:r>
            <a:r>
              <a:rPr lang="pt-BR" b="1" dirty="0">
                <a:hlinkClick r:id="rId2"/>
              </a:rPr>
              <a:t> mansoni in </a:t>
            </a:r>
            <a:r>
              <a:rPr lang="pt-BR" b="1" dirty="0" err="1">
                <a:hlinkClick r:id="rId2"/>
              </a:rPr>
              <a:t>low</a:t>
            </a:r>
            <a:r>
              <a:rPr lang="pt-BR" b="1" dirty="0">
                <a:hlinkClick r:id="rId2"/>
              </a:rPr>
              <a:t> </a:t>
            </a:r>
            <a:r>
              <a:rPr lang="pt-BR" b="1" dirty="0" err="1">
                <a:hlinkClick r:id="rId2"/>
              </a:rPr>
              <a:t>endemic</a:t>
            </a:r>
            <a:r>
              <a:rPr lang="pt-BR" b="1" dirty="0">
                <a:hlinkClick r:id="rId2"/>
              </a:rPr>
              <a:t> </a:t>
            </a:r>
            <a:r>
              <a:rPr lang="pt-BR" b="1" dirty="0" err="1">
                <a:hlinkClick r:id="rId2"/>
              </a:rPr>
              <a:t>areas</a:t>
            </a:r>
            <a:endParaRPr lang="pt-BR" b="1" dirty="0"/>
          </a:p>
          <a:p>
            <a:r>
              <a:rPr lang="pt-BR" dirty="0"/>
              <a:t>EJ Oliveira, HY </a:t>
            </a:r>
            <a:r>
              <a:rPr lang="pt-BR" dirty="0" err="1"/>
              <a:t>Kanamura</a:t>
            </a:r>
            <a:r>
              <a:rPr lang="pt-BR" dirty="0"/>
              <a:t>, LCS Dias… - Cadernos de </a:t>
            </a:r>
            <a:r>
              <a:rPr lang="pt-BR" dirty="0" err="1"/>
              <a:t>saude</a:t>
            </a:r>
            <a:r>
              <a:rPr lang="pt-BR" dirty="0"/>
              <a:t> …, 2003 - </a:t>
            </a:r>
            <a:r>
              <a:rPr lang="pt-BR" dirty="0" err="1"/>
              <a:t>SciELO</a:t>
            </a:r>
            <a:r>
              <a:rPr lang="pt-BR" dirty="0"/>
              <a:t> Brasil</a:t>
            </a:r>
          </a:p>
          <a:p>
            <a:r>
              <a:rPr lang="pt-BR" b="1" dirty="0"/>
              <a:t>...</a:t>
            </a:r>
            <a:r>
              <a:rPr lang="pt-BR" dirty="0"/>
              <a:t> </a:t>
            </a:r>
            <a:r>
              <a:rPr lang="pt-BR" dirty="0" err="1"/>
              <a:t>IgM</a:t>
            </a:r>
            <a:r>
              <a:rPr lang="pt-BR" dirty="0"/>
              <a:t> constitui-se em um método potencialmente útil para fins </a:t>
            </a:r>
            <a:r>
              <a:rPr lang="pt-BR" b="1" dirty="0"/>
              <a:t>diagnósticos</a:t>
            </a:r>
            <a:r>
              <a:rPr lang="pt-BR" dirty="0"/>
              <a:t> da </a:t>
            </a:r>
            <a:r>
              <a:rPr lang="pt-BR" b="1" dirty="0"/>
              <a:t>esquistossomose</a:t>
            </a:r>
            <a:r>
              <a:rPr lang="pt-BR" dirty="0"/>
              <a:t> </a:t>
            </a:r>
            <a:r>
              <a:rPr lang="pt-BR" b="1" dirty="0"/>
              <a:t>...</a:t>
            </a:r>
            <a:br>
              <a:rPr lang="pt-BR" dirty="0"/>
            </a:br>
            <a:r>
              <a:rPr lang="pt-BR" dirty="0"/>
              <a:t>de ELISA-</a:t>
            </a:r>
            <a:r>
              <a:rPr lang="pt-BR" dirty="0" err="1"/>
              <a:t>IgM</a:t>
            </a:r>
            <a:r>
              <a:rPr lang="pt-BR" dirty="0"/>
              <a:t> tenha fornecido bons resultados quando aplicado para </a:t>
            </a:r>
            <a:r>
              <a:rPr lang="pt-BR" b="1" dirty="0"/>
              <a:t>diagnóstico</a:t>
            </a:r>
            <a:r>
              <a:rPr lang="pt-BR" dirty="0"/>
              <a:t> da</a:t>
            </a:r>
            <a:br>
              <a:rPr lang="pt-BR" dirty="0"/>
            </a:br>
            <a:r>
              <a:rPr lang="pt-BR" b="1" dirty="0"/>
              <a:t>esquistossomose</a:t>
            </a:r>
            <a:r>
              <a:rPr lang="pt-BR" dirty="0"/>
              <a:t> </a:t>
            </a:r>
            <a:r>
              <a:rPr lang="pt-BR" b="1" dirty="0"/>
              <a:t>...</a:t>
            </a:r>
            <a:r>
              <a:rPr lang="pt-BR" dirty="0"/>
              <a:t> com ovos de S. mansoni nas fezes, 11 foram submetidos à </a:t>
            </a:r>
            <a:r>
              <a:rPr lang="pt-BR" b="1" dirty="0"/>
              <a:t>sorologia</a:t>
            </a:r>
            <a:r>
              <a:rPr lang="pt-BR" dirty="0"/>
              <a:t>, oito dos </a:t>
            </a:r>
            <a:r>
              <a:rPr lang="pt-BR" b="1" dirty="0"/>
              <a:t>...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962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Validação de um Critério Diagnóstico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Sensibilidade: é a capacidade do teste de dar positivo no paciente com a doença;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Especificidade: é a capacidade do teste de dar negativo no paciente sem a doença.</a:t>
            </a:r>
          </a:p>
        </p:txBody>
      </p:sp>
    </p:spTree>
    <p:extLst>
      <p:ext uri="{BB962C8B-B14F-4D97-AF65-F5344CB8AC3E}">
        <p14:creationId xmlns:p14="http://schemas.microsoft.com/office/powerpoint/2010/main" val="3163737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23528" y="487025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Resumo </a:t>
            </a:r>
            <a:r>
              <a:rPr lang="pt-BR" sz="2400" i="1" dirty="0"/>
              <a:t>Um método </a:t>
            </a:r>
            <a:r>
              <a:rPr lang="pt-BR" sz="2400" i="1" dirty="0" err="1"/>
              <a:t>imunoenzimático</a:t>
            </a:r>
            <a:r>
              <a:rPr lang="pt-BR" sz="2400" i="1" dirty="0"/>
              <a:t> para detecção de anticorpos </a:t>
            </a:r>
            <a:r>
              <a:rPr lang="pt-BR" sz="2400" i="1" dirty="0" err="1"/>
              <a:t>IgM</a:t>
            </a:r>
            <a:r>
              <a:rPr lang="pt-BR" sz="2400" i="1" dirty="0"/>
              <a:t> (ELISA-</a:t>
            </a:r>
            <a:r>
              <a:rPr lang="pt-BR" sz="2400" i="1" dirty="0" err="1"/>
              <a:t>IgM</a:t>
            </a:r>
            <a:r>
              <a:rPr lang="pt-BR" sz="2400" i="1" dirty="0"/>
              <a:t>) contra uma fração do extrato total de vermes de </a:t>
            </a:r>
            <a:r>
              <a:rPr lang="pt-BR" sz="2400" dirty="0"/>
              <a:t>Schistosoma mansoni</a:t>
            </a:r>
            <a:r>
              <a:rPr lang="pt-BR" sz="2400" i="1" dirty="0"/>
              <a:t>, solúvel em ácido </a:t>
            </a:r>
            <a:r>
              <a:rPr lang="pt-BR" sz="2400" i="1" dirty="0" err="1"/>
              <a:t>tricloro</a:t>
            </a:r>
            <a:r>
              <a:rPr lang="pt-BR" sz="2400" i="1" dirty="0"/>
              <a:t> acético (fração TCA-solúvel) foi avaliado para fins epidemiológicos, em área de baixa </a:t>
            </a:r>
            <a:r>
              <a:rPr lang="pt-BR" sz="2400" i="1" dirty="0" err="1"/>
              <a:t>endemicidade</a:t>
            </a:r>
            <a:r>
              <a:rPr lang="pt-BR" sz="2400" i="1" dirty="0"/>
              <a:t> para esquistossomose. Amostras de sangue em papel de filtro, coletadas de uma população residente no município de Pedro de Toledo, Estado de São Paulo, foram submetidas ao ELISA-</a:t>
            </a:r>
            <a:r>
              <a:rPr lang="pt-BR" sz="2400" i="1" dirty="0" err="1"/>
              <a:t>IgM</a:t>
            </a:r>
            <a:r>
              <a:rPr lang="pt-BR" sz="2400" i="1" dirty="0"/>
              <a:t> e os resultados, analisados comparativamente aos obtidos pela RIFI-</a:t>
            </a:r>
            <a:r>
              <a:rPr lang="pt-BR" sz="2400" i="1" dirty="0" err="1"/>
              <a:t>IgM</a:t>
            </a:r>
            <a:r>
              <a:rPr lang="pt-BR" sz="2400" i="1" dirty="0"/>
              <a:t> e pelo exame parasitológico de fezes Kato-Katz. Obteve-se 36,8% de positividade pelo ELISA-</a:t>
            </a:r>
            <a:r>
              <a:rPr lang="pt-BR" sz="2400" i="1" dirty="0" err="1"/>
              <a:t>IgM</a:t>
            </a:r>
            <a:r>
              <a:rPr lang="pt-BR" sz="2400" i="1" dirty="0"/>
              <a:t>, 33,5% pela RIFI-</a:t>
            </a:r>
            <a:r>
              <a:rPr lang="pt-BR" sz="2400" i="1" dirty="0" err="1"/>
              <a:t>IgM</a:t>
            </a:r>
            <a:r>
              <a:rPr lang="pt-BR" sz="2400" i="1" dirty="0"/>
              <a:t> e 1,6% pelo Kato-Katz, que indicou uma média geométrica de 40,9 ovos por grama de fezes (</a:t>
            </a:r>
            <a:r>
              <a:rPr lang="pt-BR" sz="2400" i="1" dirty="0" err="1"/>
              <a:t>opg</a:t>
            </a:r>
            <a:r>
              <a:rPr lang="pt-BR" sz="2400" i="1" dirty="0"/>
              <a:t>). A concordância de resultados, quase perfeita (índice </a:t>
            </a:r>
            <a:r>
              <a:rPr lang="pt-BR" sz="2400" i="1" dirty="0" err="1"/>
              <a:t>Kappa</a:t>
            </a:r>
            <a:r>
              <a:rPr lang="pt-BR" sz="2400" i="1" dirty="0"/>
              <a:t> de 0,89), observada entre os dois métodos sorológicos, indica um bom desempenho diagnóstico do teste em avaliação. O ELISA-</a:t>
            </a:r>
            <a:r>
              <a:rPr lang="pt-BR" sz="2400" i="1" dirty="0" err="1"/>
              <a:t>IgM</a:t>
            </a:r>
            <a:r>
              <a:rPr lang="pt-BR" sz="2400" i="1" dirty="0"/>
              <a:t> constitui-se em um método potencialmente útil para fins diagnósticos da esquistossomose, em indivíduos com baixa carga parasitária.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8321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Exame Sorológico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3250" cy="4519613"/>
          </a:xfrm>
        </p:spPr>
        <p:txBody>
          <a:bodyPr/>
          <a:lstStyle/>
          <a:p>
            <a:r>
              <a:rPr lang="pt-BR" sz="2400" b="1" dirty="0"/>
              <a:t>Avaliação de Abordagens Sorológicas Para Discriminação das Formas Agudas e  Crônicas da  Esquistossomose </a:t>
            </a:r>
            <a:r>
              <a:rPr lang="pt-BR" sz="2400" b="1" dirty="0" err="1"/>
              <a:t>Mansônica</a:t>
            </a:r>
            <a:r>
              <a:rPr lang="pt-BR" sz="2400" b="1" dirty="0"/>
              <a:t> Humana.</a:t>
            </a:r>
          </a:p>
          <a:p>
            <a:endParaRPr lang="pt-BR" sz="2400" b="1" dirty="0"/>
          </a:p>
          <a:p>
            <a:r>
              <a:rPr lang="pt-BR" sz="2400" dirty="0"/>
              <a:t>Lílian Christina Nóbrega </a:t>
            </a:r>
            <a:r>
              <a:rPr lang="pt-BR" sz="2400" dirty="0" err="1"/>
              <a:t>Holsbach</a:t>
            </a:r>
            <a:r>
              <a:rPr lang="pt-BR" sz="2400" dirty="0"/>
              <a:t> Beck</a:t>
            </a:r>
          </a:p>
          <a:p>
            <a:endParaRPr lang="pt-BR" sz="2400" dirty="0"/>
          </a:p>
          <a:p>
            <a:r>
              <a:rPr lang="pt-BR" sz="2400" dirty="0"/>
              <a:t>Dissertação apresentada ao Programa de Pós-Graduação do Centro de Pesquisas </a:t>
            </a:r>
            <a:r>
              <a:rPr lang="pt-BR" sz="2400" dirty="0" err="1"/>
              <a:t>Aggeu</a:t>
            </a:r>
            <a:r>
              <a:rPr lang="pt-BR" sz="2400" dirty="0"/>
              <a:t> Magalhães da Fundação Oswaldo Cruz como requisito parcial para a obtenção do Título de Mestre em Ciências.</a:t>
            </a:r>
          </a:p>
        </p:txBody>
      </p:sp>
    </p:spTree>
    <p:extLst>
      <p:ext uri="{BB962C8B-B14F-4D97-AF65-F5344CB8AC3E}">
        <p14:creationId xmlns:p14="http://schemas.microsoft.com/office/powerpoint/2010/main" val="796409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Valor do Exame Sorológico em Esquistossomose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ELISA ou RIFI – </a:t>
            </a:r>
            <a:r>
              <a:rPr lang="pt-BR" dirty="0" err="1"/>
              <a:t>IgM</a:t>
            </a:r>
            <a:endParaRPr lang="pt-BR" dirty="0"/>
          </a:p>
          <a:p>
            <a:r>
              <a:rPr lang="pt-BR" dirty="0"/>
              <a:t>Não serve como diagnóstico em área endêmica.</a:t>
            </a:r>
          </a:p>
          <a:p>
            <a:r>
              <a:rPr lang="pt-BR" dirty="0"/>
              <a:t>Tem utilidade: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Para fase aguda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Em área de baixa </a:t>
            </a:r>
            <a:r>
              <a:rPr lang="pt-BR" dirty="0" err="1"/>
              <a:t>endemicidade</a:t>
            </a:r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Como indicador epidemiológico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Em indivíduos com baixa </a:t>
            </a:r>
            <a:r>
              <a:rPr lang="pt-BR"/>
              <a:t>carga parasitária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3681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b="1" u="sng">
                <a:solidFill>
                  <a:srgbClr val="FF0000"/>
                </a:solidFill>
              </a:rPr>
              <a:t>Esquistosomose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603250" indent="-603250" eaLnBrk="1" hangingPunct="1">
              <a:buFont typeface="Arial" charset="0"/>
              <a:buChar char="•"/>
              <a:tabLst>
                <a:tab pos="6032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pt-BR" altLang="pt-BR"/>
              <a:t>Tetrahidroquinoleínas</a:t>
            </a:r>
          </a:p>
          <a:p>
            <a:pPr marL="603250" indent="-603250" eaLnBrk="1" hangingPunct="1">
              <a:buClrTx/>
              <a:buFontTx/>
              <a:buNone/>
              <a:tabLst>
                <a:tab pos="6032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pt-BR" altLang="pt-BR"/>
              <a:t>	Oxamniquine</a:t>
            </a:r>
          </a:p>
          <a:p>
            <a:pPr marL="603250" indent="-603250" eaLnBrk="1" hangingPunct="1">
              <a:buClrTx/>
              <a:buFontTx/>
              <a:buNone/>
              <a:tabLst>
                <a:tab pos="6032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pt-BR" altLang="pt-BR"/>
              <a:t>	adultos 15 mg/kg, dose única</a:t>
            </a:r>
          </a:p>
          <a:p>
            <a:pPr marL="603250" indent="-603250" eaLnBrk="1" hangingPunct="1">
              <a:buClrTx/>
              <a:buFontTx/>
              <a:buNone/>
              <a:tabLst>
                <a:tab pos="6032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pt-BR" altLang="pt-BR"/>
              <a:t>	crianças 20 mg/kg.</a:t>
            </a:r>
          </a:p>
          <a:p>
            <a:pPr marL="603250" indent="-603250" eaLnBrk="1" hangingPunct="1">
              <a:buFont typeface="Arial" charset="0"/>
              <a:buChar char="•"/>
              <a:tabLst>
                <a:tab pos="6032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pt-BR" altLang="pt-BR"/>
              <a:t>Pirazino-isoquinoleina</a:t>
            </a:r>
          </a:p>
          <a:p>
            <a:pPr marL="603250" indent="-603250" eaLnBrk="1" hangingPunct="1">
              <a:buClrTx/>
              <a:buFontTx/>
              <a:buNone/>
              <a:tabLst>
                <a:tab pos="6032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pt-BR" altLang="pt-BR"/>
              <a:t>	Praziquantel</a:t>
            </a:r>
          </a:p>
          <a:p>
            <a:pPr marL="603250" indent="-603250" eaLnBrk="1" hangingPunct="1">
              <a:buClrTx/>
              <a:buFontTx/>
              <a:buNone/>
              <a:tabLst>
                <a:tab pos="6032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pt-BR" altLang="pt-BR"/>
              <a:t>	50 a 60 mg/kg dose única</a:t>
            </a:r>
          </a:p>
        </p:txBody>
      </p:sp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826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b="1">
                <a:solidFill>
                  <a:srgbClr val="FF0000"/>
                </a:solidFill>
              </a:rPr>
              <a:t>Oxamniquine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36550" indent="-336550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PT" altLang="pt-BR" sz="2400"/>
              <a:t>Pertence a classe das tetraidroquinoleinas</a:t>
            </a:r>
            <a:endParaRPr lang="pt-BR" altLang="pt-BR" sz="2400">
              <a:solidFill>
                <a:schemeClr val="tx1"/>
              </a:solidFill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/>
              <a:t>Atua no aparelho reprodutor da fêmea</a:t>
            </a:r>
          </a:p>
          <a:p>
            <a:pPr marL="336550" indent="-336550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/>
              <a:t>Administração oral</a:t>
            </a:r>
          </a:p>
          <a:p>
            <a:pPr marL="336550" indent="-336550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/>
              <a:t>Metabolização hepática em </a:t>
            </a:r>
            <a:r>
              <a:rPr lang="pt-PT" altLang="pt-BR" sz="2400"/>
              <a:t>6-carboxi-oxamniquina</a:t>
            </a:r>
            <a:endParaRPr lang="pt-BR" altLang="pt-BR" sz="2400"/>
          </a:p>
          <a:p>
            <a:pPr marL="336550" indent="-336550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/>
              <a:t>Eliminação renal</a:t>
            </a:r>
          </a:p>
          <a:p>
            <a:pPr marL="336550" indent="-336550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/>
              <a:t>Efeitos adversos: náuseas, vômitos, tonturas, lassidão, sonolência, febre, dor abdominal, cefaleia; em crianças: excitabilidade, agressividade, obnubilação; convulsão em epiléticos.</a:t>
            </a:r>
          </a:p>
          <a:p>
            <a:pPr marL="336550" indent="-336550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/>
              <a:t>Apresentação: caps. 250 mg, </a:t>
            </a:r>
            <a:r>
              <a:rPr lang="pt-BR" altLang="pt-BR" sz="2400">
                <a:solidFill>
                  <a:srgbClr val="FF0000"/>
                </a:solidFill>
              </a:rPr>
              <a:t>xarope 50 mg/ml em 12 ml</a:t>
            </a:r>
          </a:p>
          <a:p>
            <a:pPr marL="336550" indent="-336550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400"/>
              <a:t>Preço:</a:t>
            </a:r>
            <a:r>
              <a:rPr lang="pt-BR" altLang="pt-BR" sz="2800" b="1">
                <a:solidFill>
                  <a:srgbClr val="FF0000"/>
                </a:solidFill>
              </a:rPr>
              <a:t> </a:t>
            </a:r>
            <a:r>
              <a:rPr lang="pt-BR" altLang="pt-BR" sz="2800">
                <a:solidFill>
                  <a:schemeClr val="tx1"/>
                </a:solidFill>
              </a:rPr>
              <a:t>6 comp. R$ 44,57;  </a:t>
            </a:r>
            <a:endParaRPr lang="pt-BR" altLang="pt-BR" sz="2400"/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82600"/>
            <a:ext cx="1979612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3536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b="1">
                <a:solidFill>
                  <a:srgbClr val="FF0000"/>
                </a:solidFill>
              </a:rPr>
              <a:t>Praziquantel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36550" indent="-336550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800" dirty="0"/>
              <a:t>Atua </a:t>
            </a:r>
            <a:r>
              <a:rPr lang="pt-PT" altLang="pt-BR" sz="2800" dirty="0"/>
              <a:t>provocando uma alteração no fluxo de </a:t>
            </a:r>
            <a:r>
              <a:rPr lang="pt-PT" altLang="pt-BR" sz="2800" dirty="0" err="1"/>
              <a:t>ions</a:t>
            </a:r>
            <a:r>
              <a:rPr lang="pt-PT" altLang="pt-BR" sz="2800" dirty="0"/>
              <a:t> de cálcio nas células do parasito gerando uma contração muscular </a:t>
            </a:r>
            <a:r>
              <a:rPr lang="pt-PT" altLang="pt-BR" sz="2800" dirty="0" err="1"/>
              <a:t>espástica</a:t>
            </a:r>
            <a:r>
              <a:rPr lang="pt-BR" altLang="pt-BR" sz="2800" dirty="0"/>
              <a:t>.</a:t>
            </a:r>
          </a:p>
          <a:p>
            <a:pPr marL="336550" indent="-336550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800" dirty="0"/>
              <a:t>Administração oral</a:t>
            </a:r>
          </a:p>
          <a:p>
            <a:pPr marL="336550" indent="-336550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800" dirty="0"/>
              <a:t>Metabolização hepática</a:t>
            </a:r>
          </a:p>
          <a:p>
            <a:pPr marL="336550" indent="-336550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800" dirty="0"/>
              <a:t>Eliminação renal</a:t>
            </a:r>
          </a:p>
          <a:p>
            <a:pPr marL="336550" indent="-336550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800" dirty="0"/>
              <a:t>Efeitos adversos: tonturas, lassidão, dor e desconforto abdominal, cefaleia, sonolência, náuseas, vômitos, diarreia. Queixas mais acentuadas em insuficiência hepática.</a:t>
            </a:r>
          </a:p>
          <a:p>
            <a:pPr marL="336550" indent="-336550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800" dirty="0"/>
              <a:t>Apresentação: </a:t>
            </a:r>
            <a:r>
              <a:rPr lang="pt-BR" altLang="pt-BR" sz="2800" dirty="0" err="1"/>
              <a:t>comp</a:t>
            </a:r>
            <a:r>
              <a:rPr lang="pt-BR" altLang="pt-BR" sz="2800" dirty="0"/>
              <a:t> 150mg, 500 mg e 600 mg.</a:t>
            </a:r>
          </a:p>
          <a:p>
            <a:pPr marL="336550" indent="-336550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800" dirty="0"/>
              <a:t>Preço: 150 mg caixa c/12 comp. R$ 35,96</a:t>
            </a: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179388"/>
            <a:ext cx="147478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47856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B758F-5800-BCD6-1780-09E1F5DD1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Rio Largo/AL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A026FFB-FEB7-85C1-2D3C-47FBB5DF0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5445223"/>
            <a:ext cx="3528392" cy="680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800" kern="0" dirty="0">
                <a:solidFill>
                  <a:schemeClr val="bg1"/>
                </a:solidFill>
              </a:rPr>
              <a:t>Obrigado!</a:t>
            </a:r>
          </a:p>
        </p:txBody>
      </p:sp>
      <p:pic>
        <p:nvPicPr>
          <p:cNvPr id="5" name="Picture 2" descr="RIO LARGO - ALAGOAS - RIO LARGO - AL">
            <a:extLst>
              <a:ext uri="{FF2B5EF4-FFF2-40B4-BE49-F238E27FC236}">
                <a16:creationId xmlns:a16="http://schemas.microsoft.com/office/drawing/2014/main" id="{BCCA9222-AF54-2089-2D81-07665C5AF5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" y="1716881"/>
            <a:ext cx="7620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226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Tabela 2 x 2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53986"/>
              </p:ext>
            </p:extLst>
          </p:nvPr>
        </p:nvGraphicFramePr>
        <p:xfrm>
          <a:off x="467544" y="1412776"/>
          <a:ext cx="8229600" cy="5357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7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7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Exame positivo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Exame negativo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9693">
                <a:tc>
                  <a:txBody>
                    <a:bodyPr/>
                    <a:lstStyle/>
                    <a:p>
                      <a:r>
                        <a:rPr lang="pt-BR" dirty="0"/>
                        <a:t>Paciente doente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rgbClr val="FF0000"/>
                          </a:solidFill>
                        </a:rPr>
                        <a:t>Verdadeiro doente</a:t>
                      </a:r>
                    </a:p>
                    <a:p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Falso negativo</a:t>
                      </a:r>
                    </a:p>
                    <a:p>
                      <a:endParaRPr lang="pt-BR" dirty="0"/>
                    </a:p>
                    <a:p>
                      <a:pPr algn="ctr"/>
                      <a:r>
                        <a:rPr lang="pt-B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pPr algn="ctr"/>
                      <a:r>
                        <a:rPr lang="pt-BR" dirty="0"/>
                        <a:t>a +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9693">
                <a:tc>
                  <a:txBody>
                    <a:bodyPr/>
                    <a:lstStyle/>
                    <a:p>
                      <a:r>
                        <a:rPr lang="pt-BR" dirty="0"/>
                        <a:t>Paciente sem a doença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Falso positivo</a:t>
                      </a:r>
                    </a:p>
                    <a:p>
                      <a:endParaRPr lang="pt-BR" dirty="0"/>
                    </a:p>
                    <a:p>
                      <a:pPr algn="ctr"/>
                      <a:r>
                        <a:rPr lang="pt-B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rgbClr val="FF0000"/>
                          </a:solidFill>
                        </a:rPr>
                        <a:t>Verdadeiro sadio</a:t>
                      </a:r>
                    </a:p>
                    <a:p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pt-BR" b="1" baseline="0" dirty="0">
                          <a:solidFill>
                            <a:schemeClr val="tx1"/>
                          </a:solidFill>
                        </a:rPr>
                        <a:t> + d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9693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/>
                        <a:t>a +</a:t>
                      </a:r>
                      <a:r>
                        <a:rPr lang="pt-BR" baseline="0" dirty="0"/>
                        <a:t> 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b +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a + b + c</a:t>
                      </a:r>
                      <a:r>
                        <a:rPr lang="pt-BR" b="1" baseline="0" dirty="0">
                          <a:solidFill>
                            <a:schemeClr val="tx1"/>
                          </a:solidFill>
                        </a:rPr>
                        <a:t> + d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73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Cálculo de validação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Sensibilidade = a/a + b </a:t>
            </a:r>
          </a:p>
          <a:p>
            <a:endParaRPr lang="pt-BR" dirty="0"/>
          </a:p>
          <a:p>
            <a:r>
              <a:rPr lang="pt-BR" dirty="0"/>
              <a:t>Especificidade = d/c + d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6463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Declaração de conflito de Interesse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Informo não possuir nenhum conflito de interesse relacionado com a presente palestra</a:t>
            </a:r>
          </a:p>
        </p:txBody>
      </p:sp>
    </p:spTree>
    <p:extLst>
      <p:ext uri="{BB962C8B-B14F-4D97-AF65-F5344CB8AC3E}">
        <p14:creationId xmlns:p14="http://schemas.microsoft.com/office/powerpoint/2010/main" val="325870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Diagnóstico Parasitológico da Esquistossomose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686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Método de </a:t>
            </a:r>
            <a:r>
              <a:rPr lang="pt-BR" dirty="0" err="1">
                <a:solidFill>
                  <a:srgbClr val="FF0000"/>
                </a:solidFill>
              </a:rPr>
              <a:t>Hoffann</a:t>
            </a:r>
            <a:r>
              <a:rPr lang="pt-BR" dirty="0">
                <a:solidFill>
                  <a:srgbClr val="FF0000"/>
                </a:solidFill>
              </a:rPr>
              <a:t>, </a:t>
            </a:r>
            <a:r>
              <a:rPr lang="pt-BR" dirty="0" err="1">
                <a:solidFill>
                  <a:srgbClr val="FF0000"/>
                </a:solidFill>
              </a:rPr>
              <a:t>Pons</a:t>
            </a:r>
            <a:r>
              <a:rPr lang="pt-BR" dirty="0">
                <a:solidFill>
                  <a:srgbClr val="FF0000"/>
                </a:solidFill>
              </a:rPr>
              <a:t>, </a:t>
            </a:r>
            <a:r>
              <a:rPr lang="pt-BR" dirty="0" err="1">
                <a:solidFill>
                  <a:srgbClr val="FF0000"/>
                </a:solidFill>
              </a:rPr>
              <a:t>Janer</a:t>
            </a:r>
            <a:r>
              <a:rPr lang="pt-BR" dirty="0">
                <a:solidFill>
                  <a:srgbClr val="FF0000"/>
                </a:solidFill>
              </a:rPr>
              <a:t> (HPJ) ou Lutz</a:t>
            </a:r>
          </a:p>
        </p:txBody>
      </p:sp>
      <p:pic>
        <p:nvPicPr>
          <p:cNvPr id="25604" name="Picture 4" descr="http://www.farmacia.ufmg.br/ACT/atlas/exam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2" y="2060848"/>
            <a:ext cx="8857923" cy="4121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2377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Ovo do </a:t>
            </a:r>
            <a:r>
              <a:rPr lang="pt-BR" i="1" dirty="0">
                <a:solidFill>
                  <a:srgbClr val="FF0000"/>
                </a:solidFill>
              </a:rPr>
              <a:t>Schistosoma mansoni</a:t>
            </a:r>
          </a:p>
        </p:txBody>
      </p:sp>
      <p:sp>
        <p:nvSpPr>
          <p:cNvPr id="4" name="AutoShape 4" descr="Resultado de imagem para ovo do schistosoma manso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6" descr="Resultado de imagem para ovo do schistosoma manson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8" descr="Resultado de imagem para ovo do schistosoma mansoni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4" name="Picture 10" descr="Resultado de imagem para ovo do schistosoma manso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5942062" cy="381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206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Método de Kato-Katz</a:t>
            </a:r>
          </a:p>
        </p:txBody>
      </p:sp>
      <p:pic>
        <p:nvPicPr>
          <p:cNvPr id="17412" name="Picture 4" descr="http://www.farmacia.ufmg.br/ACT/atlas/exam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340768"/>
            <a:ext cx="8319705" cy="465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8946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charset="0"/>
            <a:cs typeface="Lucida Sans Unicode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charset="0"/>
            <a:cs typeface="Lucida Sans Unicode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1016</Words>
  <Application>Microsoft Office PowerPoint</Application>
  <PresentationFormat>Apresentação na tela (4:3)</PresentationFormat>
  <Paragraphs>124</Paragraphs>
  <Slides>26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26</vt:i4>
      </vt:variant>
    </vt:vector>
  </HeadingPairs>
  <TitlesOfParts>
    <vt:vector size="32" baseType="lpstr">
      <vt:lpstr>Arial</vt:lpstr>
      <vt:lpstr>Calibri</vt:lpstr>
      <vt:lpstr>Times New Roman</vt:lpstr>
      <vt:lpstr>Tema do Office</vt:lpstr>
      <vt:lpstr>Design padrão</vt:lpstr>
      <vt:lpstr>1_Design padrão</vt:lpstr>
      <vt:lpstr>Diagnóstico e Tratamento da Esquistossomose</vt:lpstr>
      <vt:lpstr>Validação de um Critério Diagnóstico</vt:lpstr>
      <vt:lpstr>A Tabela 2 x 2</vt:lpstr>
      <vt:lpstr>Cálculo de validação</vt:lpstr>
      <vt:lpstr>Declaração de conflito de Interesse</vt:lpstr>
      <vt:lpstr>Diagnóstico Parasitológico da Esquistossomose</vt:lpstr>
      <vt:lpstr>Método de Hoffann, Pons, Janer (HPJ) ou Lutz</vt:lpstr>
      <vt:lpstr>Ovo do Schistosoma mansoni</vt:lpstr>
      <vt:lpstr>Método de Kato-Katz</vt:lpstr>
      <vt:lpstr>Eclosão do Miracídio</vt:lpstr>
      <vt:lpstr>Biopsia retal</vt:lpstr>
      <vt:lpstr>Exame de Imagem</vt:lpstr>
      <vt:lpstr>Ultrassonografia</vt:lpstr>
      <vt:lpstr>Endoscopia Digestiva</vt:lpstr>
      <vt:lpstr>Diagnóstico Sorológico da Esquistossomose</vt:lpstr>
      <vt:lpstr>Exame Sorológico </vt:lpstr>
      <vt:lpstr>Exame Sorológico </vt:lpstr>
      <vt:lpstr>Exame Sorológico </vt:lpstr>
      <vt:lpstr>Exame Sorológico </vt:lpstr>
      <vt:lpstr>Apresentação do PowerPoint</vt:lpstr>
      <vt:lpstr>Exame Sorológico</vt:lpstr>
      <vt:lpstr>Valor do Exame Sorológico em Esquistossomose</vt:lpstr>
      <vt:lpstr>Esquistosomose</vt:lpstr>
      <vt:lpstr>Oxamniquine</vt:lpstr>
      <vt:lpstr>Praziquantel</vt:lpstr>
      <vt:lpstr>Rio Largo/AL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</dc:creator>
  <cp:lastModifiedBy>Cursos</cp:lastModifiedBy>
  <cp:revision>25</cp:revision>
  <dcterms:created xsi:type="dcterms:W3CDTF">2017-05-02T02:11:22Z</dcterms:created>
  <dcterms:modified xsi:type="dcterms:W3CDTF">2025-05-08T12:30:55Z</dcterms:modified>
</cp:coreProperties>
</file>