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19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8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20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06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47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38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72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76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04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98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CA7B-B690-454A-9D49-C1455EF8495A}" type="datetimeFigureOut">
              <a:rPr lang="pt-BR" smtClean="0"/>
              <a:t>08/05/2025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56658-3946-449F-B2C2-D52E11C7EB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64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Suspeita diagnóstica da Hanseníase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8208912" cy="1752600"/>
          </a:xfrm>
        </p:spPr>
        <p:txBody>
          <a:bodyPr/>
          <a:lstStyle/>
          <a:p>
            <a:r>
              <a:rPr lang="pt-BR"/>
              <a:t>Joaquim Gomes/AL, </a:t>
            </a:r>
            <a:r>
              <a:rPr lang="pt-BR" dirty="0"/>
              <a:t>08 de Maio de 2025. </a:t>
            </a:r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6101715" cy="1047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08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rnando\Pictures\hansenias\album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90589" cy="63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rnando\Pictures\hansenias\hanseniase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6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65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ernando\Pictures\hansenias\MH-Indeterminad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485"/>
            <a:ext cx="9361040" cy="68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5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ernando\Pictures\hansenias\P1000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238" y="-4860925"/>
            <a:ext cx="12436476" cy="165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9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rnando\Pictures\hansenias\P1000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2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ernando\Pictures\hansenias\P1000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55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ernando\Pictures\hansenias\P1000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21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Tuberculóide</a:t>
            </a:r>
            <a:r>
              <a:rPr lang="pt-BR" dirty="0"/>
              <a:t> (HT)</a:t>
            </a:r>
          </a:p>
          <a:p>
            <a:pPr marL="0" indent="0">
              <a:buNone/>
            </a:pPr>
            <a:r>
              <a:rPr lang="pt-BR" dirty="0"/>
              <a:t>Placas eritematosas, </a:t>
            </a:r>
            <a:r>
              <a:rPr lang="pt-BR" dirty="0" err="1"/>
              <a:t>eritemato-hipocrômicas</a:t>
            </a:r>
            <a:r>
              <a:rPr lang="pt-BR" dirty="0"/>
              <a:t>, até 5 lesões de pele bem delimitadas, </a:t>
            </a:r>
            <a:r>
              <a:rPr lang="pt-BR" dirty="0" err="1"/>
              <a:t>hipo</a:t>
            </a:r>
            <a:r>
              <a:rPr lang="pt-BR" dirty="0"/>
              <a:t> ou anestésicas, com comprometimento de tronco nervoso.</a:t>
            </a:r>
          </a:p>
          <a:p>
            <a:pPr marL="0" indent="0">
              <a:buNone/>
            </a:pPr>
            <a:r>
              <a:rPr lang="pt-BR" dirty="0" err="1"/>
              <a:t>Baciloscopia</a:t>
            </a:r>
            <a:r>
              <a:rPr lang="pt-BR" dirty="0"/>
              <a:t> negativa</a:t>
            </a:r>
          </a:p>
        </p:txBody>
      </p:sp>
    </p:spTree>
    <p:extLst>
      <p:ext uri="{BB962C8B-B14F-4D97-AF65-F5344CB8AC3E}">
        <p14:creationId xmlns:p14="http://schemas.microsoft.com/office/powerpoint/2010/main" val="68921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rnando\Pictures\hansenias\imagesCADPGN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" y="188640"/>
            <a:ext cx="890003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59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ernando\Pictures\hansenias\MH-Tuberculoid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196203" cy="67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5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Hanseníase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Dr. Fernando de Araújo Pedrosa</a:t>
            </a:r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0688"/>
            <a:ext cx="6101715" cy="1047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Dimorfa</a:t>
            </a:r>
            <a:r>
              <a:rPr lang="pt-BR" dirty="0"/>
              <a:t> (HD) </a:t>
            </a:r>
          </a:p>
          <a:p>
            <a:r>
              <a:rPr lang="pt-BR" dirty="0"/>
              <a:t>Lesões </a:t>
            </a:r>
            <a:r>
              <a:rPr lang="pt-BR" dirty="0" err="1"/>
              <a:t>pré-foveolares</a:t>
            </a:r>
            <a:r>
              <a:rPr lang="pt-BR" dirty="0"/>
              <a:t> (eritematosas planas com o centro claro). Lesões </a:t>
            </a:r>
            <a:r>
              <a:rPr lang="pt-BR" dirty="0" err="1"/>
              <a:t>foveolares</a:t>
            </a:r>
            <a:r>
              <a:rPr lang="pt-BR" dirty="0"/>
              <a:t> (</a:t>
            </a:r>
            <a:r>
              <a:rPr lang="pt-BR" dirty="0" err="1"/>
              <a:t>eritematopigmentares</a:t>
            </a:r>
            <a:r>
              <a:rPr lang="pt-BR" dirty="0"/>
              <a:t> de tonalidade ferruginosa ou pardacenta), apresentando alterações de sensibilidade</a:t>
            </a:r>
          </a:p>
          <a:p>
            <a:r>
              <a:rPr lang="pt-BR" dirty="0" err="1"/>
              <a:t>Baciloscopia</a:t>
            </a:r>
            <a:r>
              <a:rPr lang="pt-BR" dirty="0"/>
              <a:t> Positiva (bacilos e </a:t>
            </a:r>
            <a:r>
              <a:rPr lang="pt-BR" dirty="0" err="1"/>
              <a:t>globias</a:t>
            </a:r>
            <a:r>
              <a:rPr lang="pt-BR" dirty="0"/>
              <a:t> ou com raros bacilos) ou negativa </a:t>
            </a:r>
          </a:p>
        </p:txBody>
      </p:sp>
    </p:spTree>
    <p:extLst>
      <p:ext uri="{BB962C8B-B14F-4D97-AF65-F5344CB8AC3E}">
        <p14:creationId xmlns:p14="http://schemas.microsoft.com/office/powerpoint/2010/main" val="1062390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ernando\Pictures\hansenias\P1000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33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Fernando\Pictures\hansenias\t_97225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187"/>
            <a:ext cx="8856984" cy="67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19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Virchowiana</a:t>
            </a:r>
            <a:r>
              <a:rPr lang="pt-BR" dirty="0"/>
              <a:t> (HV)</a:t>
            </a:r>
          </a:p>
          <a:p>
            <a:pPr marL="0" indent="0">
              <a:buNone/>
            </a:pPr>
            <a:r>
              <a:rPr lang="pt-BR" dirty="0"/>
              <a:t>Eritema e infiltração difusos, placas eritematosas de pele infiltradas e de bordas mal definidas, tubérculos e nódulos, lesões das mucosas, com alteração de sensibilidade.</a:t>
            </a:r>
          </a:p>
          <a:p>
            <a:r>
              <a:rPr lang="pt-BR" dirty="0" err="1"/>
              <a:t>Baciloscopia</a:t>
            </a:r>
            <a:r>
              <a:rPr lang="pt-BR" dirty="0"/>
              <a:t> Positiva (bacilos abundantes)</a:t>
            </a:r>
          </a:p>
        </p:txBody>
      </p:sp>
    </p:spTree>
    <p:extLst>
      <p:ext uri="{BB962C8B-B14F-4D97-AF65-F5344CB8AC3E}">
        <p14:creationId xmlns:p14="http://schemas.microsoft.com/office/powerpoint/2010/main" val="748997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ernando\Pictures\hansenias\P1000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79712" y="2348880"/>
            <a:ext cx="432048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826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rnando\Pictures\hansenias\P1000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238" y="-4860925"/>
            <a:ext cx="12436476" cy="165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0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rnando\Pictures\hansenias\P1000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77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pic>
        <p:nvPicPr>
          <p:cNvPr id="1026" name="Picture 2" descr="C:\Users\Fernando\Pictures\hansenias\0510201016482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9820"/>
            <a:ext cx="7443731" cy="55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2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rnando\Pictures\hansenias\imagesCA0O8W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3" y="404665"/>
            <a:ext cx="898132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38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rnando\Pictures\hansenias\imagesCAC8EKD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3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Descrição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Doença crônica </a:t>
            </a:r>
            <a:r>
              <a:rPr lang="pt-BR" dirty="0" err="1"/>
              <a:t>granulamatosa</a:t>
            </a:r>
            <a:r>
              <a:rPr lang="pt-BR" dirty="0"/>
              <a:t>, proveniente de infecção causada pelo </a:t>
            </a:r>
            <a:r>
              <a:rPr lang="pt-BR" i="1" dirty="0"/>
              <a:t>Mycobacterium </a:t>
            </a:r>
            <a:r>
              <a:rPr lang="pt-BR" i="1" dirty="0" err="1"/>
              <a:t>leprae</a:t>
            </a:r>
            <a:r>
              <a:rPr lang="pt-BR" dirty="0"/>
              <a:t>. Este bacilo tem a capacidade de infectar grande número de indivíduos (alta </a:t>
            </a:r>
            <a:r>
              <a:rPr lang="pt-BR" dirty="0" err="1"/>
              <a:t>infectividade</a:t>
            </a:r>
            <a:r>
              <a:rPr lang="pt-BR" dirty="0"/>
              <a:t>), no entanto poucos adoecem (baixa patogenicidade), propriedades estas que não são função apenas de suas características intrínsecas, mas que dependem, sobretudo, de sua relação com o hospedeiro e grau de </a:t>
            </a:r>
            <a:r>
              <a:rPr lang="pt-BR" dirty="0" err="1"/>
              <a:t>endemicidade</a:t>
            </a:r>
            <a:r>
              <a:rPr lang="pt-BR" dirty="0"/>
              <a:t> do meio, entre outros</a:t>
            </a:r>
          </a:p>
        </p:txBody>
      </p:sp>
    </p:spTree>
    <p:extLst>
      <p:ext uri="{BB962C8B-B14F-4D97-AF65-F5344CB8AC3E}">
        <p14:creationId xmlns:p14="http://schemas.microsoft.com/office/powerpoint/2010/main" val="963286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laboratorial</a:t>
            </a:r>
          </a:p>
        </p:txBody>
      </p:sp>
      <p:pic>
        <p:nvPicPr>
          <p:cNvPr id="6146" name="Picture 2" descr="C:\Users\Fernando\Pictures\hansenias\hanseniase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26254" cy="54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7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Classificação operacional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Paucibacilar</a:t>
            </a:r>
            <a:r>
              <a:rPr lang="pt-BR" dirty="0"/>
              <a:t> (PB)</a:t>
            </a:r>
          </a:p>
          <a:p>
            <a:pPr marL="0" indent="0">
              <a:buNone/>
            </a:pPr>
            <a:r>
              <a:rPr lang="pt-BR" dirty="0"/>
              <a:t>até 5 lesões de pele.</a:t>
            </a:r>
          </a:p>
          <a:p>
            <a:r>
              <a:rPr lang="pt-BR" dirty="0" err="1"/>
              <a:t>Multibacilar</a:t>
            </a:r>
            <a:r>
              <a:rPr lang="pt-BR" dirty="0"/>
              <a:t> (MB)</a:t>
            </a:r>
          </a:p>
          <a:p>
            <a:pPr marL="0" indent="0">
              <a:buNone/>
            </a:pPr>
            <a:r>
              <a:rPr lang="pt-BR" dirty="0"/>
              <a:t>mais de 5 lesões de pele</a:t>
            </a:r>
          </a:p>
        </p:txBody>
      </p:sp>
    </p:spTree>
    <p:extLst>
      <p:ext uri="{BB962C8B-B14F-4D97-AF65-F5344CB8AC3E}">
        <p14:creationId xmlns:p14="http://schemas.microsoft.com/office/powerpoint/2010/main" val="491162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PQT/PB</a:t>
            </a:r>
          </a:p>
          <a:p>
            <a:pPr marL="0" indent="0">
              <a:buNone/>
            </a:pPr>
            <a:r>
              <a:rPr lang="pt-BR" dirty="0"/>
              <a:t>medicação:</a:t>
            </a:r>
          </a:p>
          <a:p>
            <a:pPr marL="0" indent="0">
              <a:buNone/>
            </a:pPr>
            <a:r>
              <a:rPr lang="pt-BR" b="1" dirty="0" err="1"/>
              <a:t>rifampicina</a:t>
            </a:r>
            <a:r>
              <a:rPr lang="pt-BR" b="1" dirty="0"/>
              <a:t> </a:t>
            </a:r>
            <a:r>
              <a:rPr lang="pt-BR" dirty="0"/>
              <a:t>– uma dose mensal de 600mg (2 cápsulas de 300mg) com administração supervisionada;</a:t>
            </a:r>
          </a:p>
          <a:p>
            <a:pPr marL="0" indent="0">
              <a:buNone/>
            </a:pPr>
            <a:r>
              <a:rPr lang="pt-BR" b="1" dirty="0" err="1"/>
              <a:t>dapsona</a:t>
            </a:r>
            <a:r>
              <a:rPr lang="pt-BR" b="1" dirty="0"/>
              <a:t> </a:t>
            </a:r>
            <a:r>
              <a:rPr lang="pt-BR" dirty="0"/>
              <a:t>– uma dose mensal de 100mg supervisionada e uma dose diária </a:t>
            </a:r>
            <a:r>
              <a:rPr lang="pt-BR" dirty="0" err="1"/>
              <a:t>autoadministrada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b="1" dirty="0"/>
              <a:t>• </a:t>
            </a:r>
            <a:r>
              <a:rPr lang="pt-BR" dirty="0"/>
              <a:t>duração do tratamento – 6 doses mensais supervisionadas de </a:t>
            </a:r>
            <a:r>
              <a:rPr lang="pt-BR" dirty="0" err="1"/>
              <a:t>rifampicina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b="1" dirty="0"/>
              <a:t>• </a:t>
            </a:r>
            <a:r>
              <a:rPr lang="pt-BR" dirty="0"/>
              <a:t>critério de alta – 6 doses supervisionadas em até 9 meses.</a:t>
            </a:r>
          </a:p>
        </p:txBody>
      </p:sp>
    </p:spTree>
    <p:extLst>
      <p:ext uri="{BB962C8B-B14F-4D97-AF65-F5344CB8AC3E}">
        <p14:creationId xmlns:p14="http://schemas.microsoft.com/office/powerpoint/2010/main" val="934558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PQT/MB</a:t>
            </a:r>
          </a:p>
          <a:p>
            <a:pPr marL="0" indent="0">
              <a:buNone/>
            </a:pPr>
            <a:r>
              <a:rPr lang="pt-BR" dirty="0"/>
              <a:t>medicação:</a:t>
            </a:r>
          </a:p>
          <a:p>
            <a:pPr marL="0" indent="0">
              <a:buNone/>
            </a:pPr>
            <a:r>
              <a:rPr lang="pt-BR" b="1" dirty="0" err="1"/>
              <a:t>rifampicina</a:t>
            </a:r>
            <a:r>
              <a:rPr lang="pt-BR" dirty="0"/>
              <a:t>: uma dose mensal de 600mg (2 cápsulas de 300mg) com </a:t>
            </a:r>
            <a:r>
              <a:rPr lang="pt-BR" dirty="0" err="1"/>
              <a:t>administraçãosupervisionada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b="1" dirty="0" err="1"/>
              <a:t>dapsona</a:t>
            </a:r>
            <a:r>
              <a:rPr lang="pt-BR" dirty="0"/>
              <a:t>: uma dose mensal de 100mg supervisionada e uma dose diária </a:t>
            </a:r>
            <a:r>
              <a:rPr lang="pt-BR" dirty="0" err="1"/>
              <a:t>autoadministrada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b="1" dirty="0" err="1"/>
              <a:t>clofazimina</a:t>
            </a:r>
            <a:r>
              <a:rPr lang="pt-BR" dirty="0"/>
              <a:t>: uma dose mensal de 300mg (3 cápsulas de 100mg) com administração supervisionada e uma dose diária de 50mg </a:t>
            </a:r>
            <a:r>
              <a:rPr lang="pt-BR" dirty="0" err="1"/>
              <a:t>auto-administrada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b="1" dirty="0"/>
              <a:t>• </a:t>
            </a:r>
            <a:r>
              <a:rPr lang="pt-BR" dirty="0"/>
              <a:t>duração do tratamento: 12 doses mensais supervisionadas de </a:t>
            </a:r>
            <a:r>
              <a:rPr lang="pt-BR" dirty="0" err="1"/>
              <a:t>rifampicina</a:t>
            </a:r>
            <a:r>
              <a:rPr lang="pt-BR" dirty="0"/>
              <a:t>;</a:t>
            </a:r>
          </a:p>
          <a:p>
            <a:pPr marL="0" indent="0">
              <a:buNone/>
            </a:pPr>
            <a:r>
              <a:rPr lang="pt-BR" b="1" dirty="0"/>
              <a:t>• </a:t>
            </a:r>
            <a:r>
              <a:rPr lang="pt-BR" dirty="0"/>
              <a:t>critério de alta: 12 doses supervisionadas em até 18 meses.</a:t>
            </a:r>
          </a:p>
        </p:txBody>
      </p:sp>
    </p:spTree>
    <p:extLst>
      <p:ext uri="{BB962C8B-B14F-4D97-AF65-F5344CB8AC3E}">
        <p14:creationId xmlns:p14="http://schemas.microsoft.com/office/powerpoint/2010/main" val="1746233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Reação </a:t>
            </a:r>
            <a:r>
              <a:rPr lang="pt-BR" dirty="0" err="1"/>
              <a:t>hansênica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b="1" dirty="0"/>
              <a:t>Reação tipo 1 ou reação reversa </a:t>
            </a:r>
            <a:r>
              <a:rPr lang="pt-BR" dirty="0"/>
              <a:t>– quadro clínico que se caracteriza por apresentar novas lesões dermatológicas (manchas ou placas), infiltração, alterações de cor e edema nas lesões antigas, bem como dor ou espessamento dos nervos (neurites).</a:t>
            </a:r>
          </a:p>
          <a:p>
            <a:r>
              <a:rPr lang="pt-BR" dirty="0"/>
              <a:t> </a:t>
            </a:r>
            <a:r>
              <a:rPr lang="pt-BR" b="1" dirty="0"/>
              <a:t>Reação tipo 2 </a:t>
            </a:r>
            <a:r>
              <a:rPr lang="pt-BR" dirty="0"/>
              <a:t>– sua manifestação clínica mais frequente é o eritema nodoso </a:t>
            </a:r>
            <a:r>
              <a:rPr lang="pt-BR" dirty="0" err="1"/>
              <a:t>hansênico</a:t>
            </a:r>
            <a:r>
              <a:rPr lang="pt-BR" dirty="0"/>
              <a:t> (ENH), que se caracteriza por apresentar nódulos vermelhos e dolorosos, febre, dores articulares, dor e espessamento nos nervos e mal-estar generalizado.</a:t>
            </a:r>
          </a:p>
        </p:txBody>
      </p:sp>
    </p:spTree>
    <p:extLst>
      <p:ext uri="{BB962C8B-B14F-4D97-AF65-F5344CB8AC3E}">
        <p14:creationId xmlns:p14="http://schemas.microsoft.com/office/powerpoint/2010/main" val="478613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ernando\Pictures\hansenias\image-thumb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912"/>
            <a:ext cx="5904655" cy="674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94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rnando\Pictures\hansenias\P1000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447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ernando\Pictures\hansenias\P1000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28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incapacidade</a:t>
            </a:r>
          </a:p>
        </p:txBody>
      </p:sp>
      <p:pic>
        <p:nvPicPr>
          <p:cNvPr id="2050" name="Picture 2" descr="C:\Users\Fernando\Pictures\hansenias\120955363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3660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24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Sequelas</a:t>
            </a:r>
          </a:p>
        </p:txBody>
      </p:sp>
      <p:pic>
        <p:nvPicPr>
          <p:cNvPr id="4098" name="Picture 2" descr="C:\Users\Fernando\Pictures\hansenias\Hanseniase_III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" y="1412776"/>
            <a:ext cx="8928992" cy="52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8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Agente etiológico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Mycobacterium </a:t>
            </a:r>
            <a:r>
              <a:rPr lang="pt-BR" i="1" dirty="0" err="1"/>
              <a:t>leprae</a:t>
            </a:r>
            <a:r>
              <a:rPr lang="pt-BR" dirty="0"/>
              <a:t>.</a:t>
            </a:r>
          </a:p>
          <a:p>
            <a:r>
              <a:rPr lang="pt-BR" dirty="0"/>
              <a:t> Bacilo álcool-ácido resistente, parasita intracelular obrigatório que apresenta afinidade por células cutâneas e por células dos nervos periféricos.</a:t>
            </a:r>
          </a:p>
        </p:txBody>
      </p:sp>
    </p:spTree>
    <p:extLst>
      <p:ext uri="{BB962C8B-B14F-4D97-AF65-F5344CB8AC3E}">
        <p14:creationId xmlns:p14="http://schemas.microsoft.com/office/powerpoint/2010/main" val="473950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ernando\Pictures\hansenias\P1000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68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ernando\Pictures\hansenias\P1000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1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Resenvatórios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homem é reconhecido como a única fonte de infecção, embora tenham sido identificados animais naturalmente infectados – o tatu, o macaco </a:t>
            </a:r>
            <a:r>
              <a:rPr lang="pt-BR" dirty="0" err="1"/>
              <a:t>mangabei</a:t>
            </a:r>
            <a:r>
              <a:rPr lang="pt-BR" dirty="0"/>
              <a:t> e o chimpanzé.</a:t>
            </a:r>
          </a:p>
        </p:txBody>
      </p:sp>
    </p:spTree>
    <p:extLst>
      <p:ext uri="{BB962C8B-B14F-4D97-AF65-F5344CB8AC3E}">
        <p14:creationId xmlns:p14="http://schemas.microsoft.com/office/powerpoint/2010/main" val="48752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Transmissão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principal via de eliminação dos bacilos é a aérea superior, sendo que o trato respiratório é a mais provável via de entrada do </a:t>
            </a:r>
            <a:r>
              <a:rPr lang="pt-BR" i="1" dirty="0"/>
              <a:t>Mycobacterium </a:t>
            </a:r>
            <a:r>
              <a:rPr lang="pt-BR" i="1" dirty="0" err="1"/>
              <a:t>leprae</a:t>
            </a:r>
            <a:r>
              <a:rPr lang="pt-BR" i="1" dirty="0"/>
              <a:t> </a:t>
            </a:r>
            <a:r>
              <a:rPr lang="pt-BR" dirty="0"/>
              <a:t>no corpo.</a:t>
            </a:r>
          </a:p>
        </p:txBody>
      </p:sp>
    </p:spTree>
    <p:extLst>
      <p:ext uri="{BB962C8B-B14F-4D97-AF65-F5344CB8AC3E}">
        <p14:creationId xmlns:p14="http://schemas.microsoft.com/office/powerpoint/2010/main" val="394449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Período de incubação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hanseníase apresenta longo período de incubação; em média, de </a:t>
            </a:r>
            <a:r>
              <a:rPr lang="pt-BR" dirty="0">
                <a:solidFill>
                  <a:srgbClr val="FF0000"/>
                </a:solidFill>
              </a:rPr>
              <a:t>dois a sete anos</a:t>
            </a:r>
            <a:r>
              <a:rPr lang="pt-BR" dirty="0"/>
              <a:t>. Há referência a períodos mais curtos, de sete meses, como também de mais de dez anos.</a:t>
            </a:r>
          </a:p>
        </p:txBody>
      </p:sp>
    </p:spTree>
    <p:extLst>
      <p:ext uri="{BB962C8B-B14F-4D97-AF65-F5344CB8AC3E}">
        <p14:creationId xmlns:p14="http://schemas.microsoft.com/office/powerpoint/2010/main" val="382673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Susceptibilidade e imunidade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Como em outras doenças infecciosas, a conversão de infecção em doença depende de interações entre fatores individuais do hospedeiro, ambientais e do próprio </a:t>
            </a:r>
            <a:r>
              <a:rPr lang="pt-BR" i="1" dirty="0"/>
              <a:t>M. </a:t>
            </a:r>
            <a:r>
              <a:rPr lang="pt-BR" i="1" dirty="0" err="1"/>
              <a:t>leprae</a:t>
            </a:r>
            <a:r>
              <a:rPr lang="pt-BR" dirty="0"/>
              <a:t>. Devido ao longo período de incubação, é menos frequente na infância. Contudo, em áreas mais endêmicas, a exposição precoce, em focos domiciliares, aumenta a incidência de casos nessa faixa etária. Embora acometa ambos os sexos, observa-se predominância do sexo masculino, em uma relação de dois para um.</a:t>
            </a:r>
          </a:p>
        </p:txBody>
      </p:sp>
    </p:spTree>
    <p:extLst>
      <p:ext uri="{BB962C8B-B14F-4D97-AF65-F5344CB8AC3E}">
        <p14:creationId xmlns:p14="http://schemas.microsoft.com/office/powerpoint/2010/main" val="3367190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Indeterminada (HI)</a:t>
            </a:r>
          </a:p>
          <a:p>
            <a:pPr marL="0" indent="0">
              <a:buNone/>
            </a:pPr>
            <a:r>
              <a:rPr lang="pt-BR" dirty="0"/>
              <a:t>Áreas de </a:t>
            </a:r>
            <a:r>
              <a:rPr lang="pt-BR" dirty="0" err="1"/>
              <a:t>hipo</a:t>
            </a:r>
            <a:r>
              <a:rPr lang="pt-BR" dirty="0"/>
              <a:t> ou anestesia, </a:t>
            </a:r>
            <a:r>
              <a:rPr lang="pt-BR" dirty="0" err="1"/>
              <a:t>parestesias</a:t>
            </a:r>
            <a:r>
              <a:rPr lang="pt-BR" dirty="0"/>
              <a:t>, manchas </a:t>
            </a:r>
            <a:r>
              <a:rPr lang="pt-BR" dirty="0" err="1"/>
              <a:t>hipocrômicas</a:t>
            </a:r>
            <a:r>
              <a:rPr lang="pt-BR" dirty="0"/>
              <a:t> e/ou </a:t>
            </a:r>
            <a:r>
              <a:rPr lang="pt-BR" dirty="0" err="1"/>
              <a:t>eritemohipocrômicas</a:t>
            </a:r>
            <a:r>
              <a:rPr lang="pt-BR" dirty="0"/>
              <a:t>, com ou sem diminuição da sudorese e rarefação de pelos.</a:t>
            </a:r>
          </a:p>
          <a:p>
            <a:pPr marL="0" indent="0">
              <a:buNone/>
            </a:pPr>
            <a:r>
              <a:rPr lang="pt-BR" dirty="0" err="1"/>
              <a:t>Baciloscopia</a:t>
            </a:r>
            <a:r>
              <a:rPr lang="pt-BR" dirty="0"/>
              <a:t> negativa</a:t>
            </a:r>
          </a:p>
        </p:txBody>
      </p:sp>
    </p:spTree>
    <p:extLst>
      <p:ext uri="{BB962C8B-B14F-4D97-AF65-F5344CB8AC3E}">
        <p14:creationId xmlns:p14="http://schemas.microsoft.com/office/powerpoint/2010/main" val="581763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720</Words>
  <Application>Microsoft Office PowerPoint</Application>
  <PresentationFormat>Apresentação na tela (4:3)</PresentationFormat>
  <Paragraphs>60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Calibri</vt:lpstr>
      <vt:lpstr>Tema do Office</vt:lpstr>
      <vt:lpstr>Suspeita diagnóstica da Hanseníase</vt:lpstr>
      <vt:lpstr>Hanseníase</vt:lpstr>
      <vt:lpstr>Descrição</vt:lpstr>
      <vt:lpstr>Agente etiológico</vt:lpstr>
      <vt:lpstr>Resenvatórios</vt:lpstr>
      <vt:lpstr>Transmissão</vt:lpstr>
      <vt:lpstr>Período de incubação</vt:lpstr>
      <vt:lpstr>Susceptibilidade e imunidade</vt:lpstr>
      <vt:lpstr>Formas clínicas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Formas clínicas</vt:lpstr>
      <vt:lpstr>Apresentação do PowerPoint</vt:lpstr>
      <vt:lpstr>Apresentação do PowerPoint</vt:lpstr>
      <vt:lpstr>Formas clínicas</vt:lpstr>
      <vt:lpstr>Apresentação do PowerPoint</vt:lpstr>
      <vt:lpstr>Apresentação do PowerPoint</vt:lpstr>
      <vt:lpstr>Formas clínicas</vt:lpstr>
      <vt:lpstr>Apresentação do PowerPoint</vt:lpstr>
      <vt:lpstr>Apresentação do PowerPoint</vt:lpstr>
      <vt:lpstr>Apresentação do PowerPoint</vt:lpstr>
      <vt:lpstr>Diagnóstico</vt:lpstr>
      <vt:lpstr>Apresentação do PowerPoint</vt:lpstr>
      <vt:lpstr>Apresentação do PowerPoint</vt:lpstr>
      <vt:lpstr>Diagnóstico laboratorial</vt:lpstr>
      <vt:lpstr>Classificação operacional</vt:lpstr>
      <vt:lpstr>Tratamento</vt:lpstr>
      <vt:lpstr>Tratamento</vt:lpstr>
      <vt:lpstr>Reação hansênica</vt:lpstr>
      <vt:lpstr>Apresentação do PowerPoint</vt:lpstr>
      <vt:lpstr>Apresentação do PowerPoint</vt:lpstr>
      <vt:lpstr>Apresentação do PowerPoint</vt:lpstr>
      <vt:lpstr>Avaliação de incapacidade</vt:lpstr>
      <vt:lpstr>Sequelas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Atualização em Doenças Infecciosas</dc:title>
  <dc:creator>david</dc:creator>
  <cp:lastModifiedBy>Cursos</cp:lastModifiedBy>
  <cp:revision>9</cp:revision>
  <dcterms:created xsi:type="dcterms:W3CDTF">2012-09-04T19:23:18Z</dcterms:created>
  <dcterms:modified xsi:type="dcterms:W3CDTF">2025-05-08T12:13:14Z</dcterms:modified>
</cp:coreProperties>
</file>