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64" r:id="rId9"/>
    <p:sldId id="265" r:id="rId10"/>
    <p:sldId id="282" r:id="rId11"/>
    <p:sldId id="284" r:id="rId12"/>
    <p:sldId id="270" r:id="rId13"/>
    <p:sldId id="271" r:id="rId14"/>
    <p:sldId id="267" r:id="rId15"/>
    <p:sldId id="268" r:id="rId16"/>
    <p:sldId id="269" r:id="rId17"/>
    <p:sldId id="272" r:id="rId18"/>
    <p:sldId id="273" r:id="rId19"/>
    <p:sldId id="274" r:id="rId20"/>
    <p:sldId id="279" r:id="rId21"/>
    <p:sldId id="276" r:id="rId22"/>
    <p:sldId id="277" r:id="rId23"/>
    <p:sldId id="283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A56"/>
    <a:srgbClr val="D5FFF6"/>
    <a:srgbClr val="12B797"/>
    <a:srgbClr val="1DAC90"/>
    <a:srgbClr val="178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794" autoAdjust="0"/>
  </p:normalViewPr>
  <p:slideViewPr>
    <p:cSldViewPr>
      <p:cViewPr varScale="1">
        <p:scale>
          <a:sx n="78" d="100"/>
          <a:sy n="78" d="100"/>
        </p:scale>
        <p:origin x="1478" y="67"/>
      </p:cViewPr>
      <p:guideLst>
        <p:guide orient="horz" pos="25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1BEAE00-8AAA-2AAA-7BB9-B08D551DE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A3E9DF5-E8D0-9B27-4872-18EE7E17CC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1D310-7301-4E34-B3A4-EB8ECE3CB4C3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7AFA88-F15A-1704-B8A1-2A3EF3F0B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F7AD10-B50B-F9E9-DA8C-02B73368D8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74697-1791-4881-B85F-5B2B3F732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15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31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ECB092E-7F8B-9CEF-A197-E17043E01E90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E194689-4813-353F-A3B8-5D4FE831642B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A52F99E-A43B-1BB7-0884-9E8D100E6305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0" name="Imagem 9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C377B7EB-2EA5-21BE-1935-3A6A32C5E1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20BCC5-E1B7-71BC-A39B-D248A00237EE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216504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729053A-1060-6BFB-D867-781317EAD000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2B7333C-AC5A-1382-1FBD-7ED8F523703B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E56B45D-AA76-E3D6-F1BB-1EA8ABAC16F7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0" name="Imagem 9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5D5AC6D1-12D4-1852-31BD-51E6078C37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7DDD33-F8B6-E6F9-561F-A3806E0373D3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261597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9BEDEB7-8ADE-E0B3-2A4E-BF79C82E5292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7006C58-6CC2-58EE-2574-553FBE429EC9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1DB2B40-D779-BC68-9A01-85B01895D6B5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0" name="Imagem 9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0C9215AB-5A2D-11A2-FA8D-7AA8A9F8B2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A347C1-D47E-71E3-71D4-74D125BD2CF6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25323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4915C4C-3C27-64FC-C921-18EC592D206A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BD608C3-9CC4-8856-72CE-0C8A10CC5AC7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5889244-BCCB-8DED-A79B-9089C07AD2C5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0" name="Imagem 9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0079EC3D-B72C-BCE7-D020-DEEF4E9A72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CF1B36-6EA4-4A34-B18F-EB12B7395748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227412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0701DD1-A24B-71B2-E84D-A14699DA546E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677CC93-A55D-9614-0783-6D220A579806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74676B4-9C6C-BD7A-E5C8-A67338D131DF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1" name="Imagem 10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D882D27D-40E0-13B2-0878-50960F06FD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509C712-31B8-6B1C-5E83-0EADCFD6C948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175696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23209F7-D669-09D3-0242-F54C24BA8690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974518F-E7C6-DA0C-E069-3803EFF93327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237BF0C1-7BBF-6911-988C-49AD774C4313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3" name="Imagem 12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CCA8DE70-8431-5ECC-BE87-40C9E2B4A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46D33A-BFBA-4E96-C578-B71ACCF01D9D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66980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67A6F4C-07F7-1AE2-66AF-EE519312AFB1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C986AFB-2E68-7D6F-FB40-F17DA1070D52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2482C41-3D25-2449-7B9B-064D31B0052B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9" name="Imagem 8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44750D43-8A99-6089-E801-C9FAA4CB19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CE60F6-A285-6657-E1E8-81FDF3273C95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34554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207E3B3-6861-DD5E-5FCF-C8337E9B7DBA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C14FA834-7FE9-0D67-FD12-CB997F46C9A1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E497B5C-A4F5-B91A-3B5F-F84D8D1AE18E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8" name="Imagem 7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84FFBDD4-F42F-DBE5-971E-852082DF8F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284D61A-EE8C-266F-C948-B03365F21B10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17265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D60DADA-2772-B314-E85D-E8237E4228D2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470130D-6DF9-5689-0C07-7CF192A1F3E6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AE2B1CC-3512-E9A7-04A3-0B634DF3C487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1" name="Imagem 10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225E1CF4-03B7-C1DC-560D-46F4457524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5AAB2A-CAEE-65C5-1452-D945B83D0A7E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349258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E70B62C-6CA5-0444-6027-EF212CE79412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6C560EB-7428-2A48-C1C3-82CCCC5E25B1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6B2ABDF-6AD5-A538-C0E6-22A5B18658CF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1" name="Imagem 10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D0292A8C-8C4A-26DA-DABB-93A165A85B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CE53EF-6B14-F0F1-73D4-FE555CA26FE2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418810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B797"/>
            </a:gs>
            <a:gs pos="100000">
              <a:srgbClr val="066A56">
                <a:lumMod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4230-0717-424F-8E99-35BD526C661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37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7A905016-AADE-E9B4-9251-F0A964905611}"/>
              </a:ext>
            </a:extLst>
          </p:cNvPr>
          <p:cNvSpPr txBox="1"/>
          <p:nvPr/>
        </p:nvSpPr>
        <p:spPr>
          <a:xfrm>
            <a:off x="4139814" y="4653136"/>
            <a:ext cx="4680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</a:t>
            </a:r>
          </a:p>
          <a:p>
            <a:r>
              <a:rPr lang="pt-BR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- Professor de Cardiologia da FAMED/UFAL</a:t>
            </a:r>
          </a:p>
          <a:p>
            <a:r>
              <a:rPr lang="pt-BR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- Conselheiro do CREMAL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39814" y="3284984"/>
            <a:ext cx="4680658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HIPERTENSÃO NA GESTAÇÃO</a:t>
            </a:r>
          </a:p>
          <a:p>
            <a:endParaRPr lang="pt-BR" sz="36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82C7AE7-26BA-E182-0C28-E4962FD7BFDD}"/>
              </a:ext>
            </a:extLst>
          </p:cNvPr>
          <p:cNvSpPr/>
          <p:nvPr/>
        </p:nvSpPr>
        <p:spPr>
          <a:xfrm>
            <a:off x="3851920" y="866312"/>
            <a:ext cx="5292080" cy="2107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Imagem 4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E8CCAA9-14C4-659A-2E18-A36FAE7B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83" y="991543"/>
            <a:ext cx="2619182" cy="1857146"/>
          </a:xfrm>
          <a:prstGeom prst="rect">
            <a:avLst/>
          </a:prstGeom>
        </p:spPr>
      </p:pic>
      <p:pic>
        <p:nvPicPr>
          <p:cNvPr id="12" name="Gráfico 11" descr="Pulsação estrutura de tópicos">
            <a:extLst>
              <a:ext uri="{FF2B5EF4-FFF2-40B4-BE49-F238E27FC236}">
                <a16:creationId xmlns:a16="http://schemas.microsoft.com/office/drawing/2014/main" id="{8504A07A-16FE-B86D-3951-712D132F8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256" y="4129659"/>
            <a:ext cx="675223" cy="675223"/>
          </a:xfrm>
          <a:prstGeom prst="rect">
            <a:avLst/>
          </a:prstGeom>
          <a:effectLst/>
        </p:spPr>
      </p:pic>
      <p:pic>
        <p:nvPicPr>
          <p:cNvPr id="20" name="Imagem 19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63BCFAA1-A716-BCE4-9290-B1077DC688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2B79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5" r="34926"/>
          <a:stretch/>
        </p:blipFill>
        <p:spPr>
          <a:xfrm>
            <a:off x="485292" y="0"/>
            <a:ext cx="3366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7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3671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ROTINA LABORATORIAL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1772816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Hemograma (Hb/Ht/Plaquetas)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DHL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Bilirrubinas totais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Haptoglobina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Creatinina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TGO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Ácido úrico</a:t>
            </a:r>
          </a:p>
        </p:txBody>
      </p:sp>
    </p:spTree>
    <p:extLst>
      <p:ext uri="{BB962C8B-B14F-4D97-AF65-F5344CB8AC3E}">
        <p14:creationId xmlns:p14="http://schemas.microsoft.com/office/powerpoint/2010/main" val="80171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ATENÇÃO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1412776"/>
            <a:ext cx="7344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PA ≥ 160/110 mmHg (repouso/sentada/15 min)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Cefaleia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Fotofobia, escotomas, fosfenas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Náuseas/vômitos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Epigastralgia/dor em hipocôndrio direito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HELLP síndrome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Oligúria: diurese &lt; 500 ml/24 horas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Creatinina &gt; 1,2 mg/dl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Dor torácica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Edema agudo de pulmão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Crises convulsivas </a:t>
            </a:r>
            <a:r>
              <a:rPr lang="pt-B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→ eclâmpsia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astoral da Criança - Dia Nacional de Prevenção e Combate à Hipertensão:  atenção redobrada durante a gravid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818284" cy="209170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4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7163EF1-97F8-27BA-533B-E87F90C0935C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B14A6360-4AD9-8267-8578-67A4AC3336F2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80E1EFE-0437-8648-FF76-08A81D7FA773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55F4741B-2AF6-2A30-84F4-80C65A0DE9DD}"/>
              </a:ext>
            </a:extLst>
          </p:cNvPr>
          <p:cNvSpPr/>
          <p:nvPr/>
        </p:nvSpPr>
        <p:spPr>
          <a:xfrm>
            <a:off x="504776" y="3083190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49A90C5-D0A0-872A-0E8D-3F9FAC1DFC96}"/>
              </a:ext>
            </a:extLst>
          </p:cNvPr>
          <p:cNvSpPr/>
          <p:nvPr/>
        </p:nvSpPr>
        <p:spPr>
          <a:xfrm>
            <a:off x="504776" y="1844824"/>
            <a:ext cx="7769090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5223C41-8880-653B-8EE3-F609CBFE8CD7}"/>
              </a:ext>
            </a:extLst>
          </p:cNvPr>
          <p:cNvSpPr txBox="1"/>
          <p:nvPr/>
        </p:nvSpPr>
        <p:spPr>
          <a:xfrm>
            <a:off x="1433106" y="211456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HELLP Síndrome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75C33C5-8612-6498-5C68-296250F326C0}"/>
              </a:ext>
            </a:extLst>
          </p:cNvPr>
          <p:cNvSpPr/>
          <p:nvPr/>
        </p:nvSpPr>
        <p:spPr>
          <a:xfrm>
            <a:off x="504776" y="3603647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1E08D42-E686-3CFD-066F-3EF6115B3FCB}"/>
              </a:ext>
            </a:extLst>
          </p:cNvPr>
          <p:cNvSpPr/>
          <p:nvPr/>
        </p:nvSpPr>
        <p:spPr>
          <a:xfrm>
            <a:off x="504776" y="412410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B87B6A6-B30B-F09D-C972-0B332BF803F0}"/>
              </a:ext>
            </a:extLst>
          </p:cNvPr>
          <p:cNvSpPr/>
          <p:nvPr/>
        </p:nvSpPr>
        <p:spPr>
          <a:xfrm>
            <a:off x="504776" y="4644561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92E40555-40A6-3815-4C27-F7236ECD5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68329"/>
              </p:ext>
            </p:extLst>
          </p:nvPr>
        </p:nvGraphicFramePr>
        <p:xfrm>
          <a:off x="21684" y="3083314"/>
          <a:ext cx="8676456" cy="205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6456">
                  <a:extLst>
                    <a:ext uri="{9D8B030D-6E8A-4147-A177-3AD203B41FA5}">
                      <a16:colId xmlns:a16="http://schemas.microsoft.com/office/drawing/2014/main" val="612612210"/>
                    </a:ext>
                  </a:extLst>
                </a:gridCol>
              </a:tblGrid>
              <a:tr h="51389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H – Hemólise – LDH &gt; 600 UI/L; BI &gt; 1,2 mg/dl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80367"/>
                  </a:ext>
                </a:extLst>
              </a:tr>
              <a:tr h="51389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EL – Enzimas hepáticas – TGO/TGP &gt; duas vezes o LSN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62767"/>
                  </a:ext>
                </a:extLst>
              </a:tr>
              <a:tr h="51389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LP – Plaquetas baixas &lt; 100.000/mm</a:t>
                      </a:r>
                      <a:r>
                        <a:rPr lang="pt-BR" sz="2000" b="1" baseline="30000" dirty="0">
                          <a:solidFill>
                            <a:srgbClr val="066A56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966803"/>
                  </a:ext>
                </a:extLst>
              </a:tr>
              <a:tr h="51389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0,5%- 1% de todas as gestações; 10%-20% dos casos de PE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60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3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C0DF4F0-82A4-2234-258C-3A4D9761291E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7880B33-4ACD-9726-61E0-0CD32E70574F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C4A30C0-3DD4-0446-72E1-905F151988A1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758F897-2504-486B-4BB2-10672E55DE5E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453CD6-6853-2C10-0737-FCDD7D52A913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OBJETIVOS DO TRATAMENTO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8C9362-6418-22C1-6FE3-41ED20C73F20}"/>
              </a:ext>
            </a:extLst>
          </p:cNvPr>
          <p:cNvSpPr txBox="1"/>
          <p:nvPr/>
        </p:nvSpPr>
        <p:spPr>
          <a:xfrm>
            <a:off x="467544" y="2276872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Prevenção de AVC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8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Proteger órgãos-alvos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8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Manutenção da circulação útero-placentária</a:t>
            </a:r>
          </a:p>
        </p:txBody>
      </p:sp>
    </p:spTree>
    <p:extLst>
      <p:ext uri="{BB962C8B-B14F-4D97-AF65-F5344CB8AC3E}">
        <p14:creationId xmlns:p14="http://schemas.microsoft.com/office/powerpoint/2010/main" val="139792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43C4700-2C97-2781-0222-F29FAF60C846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3A3046-9E20-C2D2-FE7F-5256EB1A2ACB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QUANDO TRATAR HA NA GRAVIDEZ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A4F063-7067-128A-8C7C-B5C4350A4138}"/>
              </a:ext>
            </a:extLst>
          </p:cNvPr>
          <p:cNvSpPr txBox="1"/>
          <p:nvPr/>
        </p:nvSpPr>
        <p:spPr>
          <a:xfrm>
            <a:off x="467544" y="227687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Até 140/90 mmHg: Normal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HAS leve: PAS &lt; 150; PAD &lt; 100 mmHg &gt; TRATE 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HAS moderada: PAS &lt; 160; PAD &lt; 110 mmHg &gt; TRATE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HAS grave: PAS ≥ 160; PAD ≥ 110 mmHg &gt; INTERNE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Meta: PAS entre 110 e 140 mmHg e PAD entre 80 a 85 mmHg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87FB915-3B5B-7821-A181-B66B61F3E67C}"/>
              </a:ext>
            </a:extLst>
          </p:cNvPr>
          <p:cNvGrpSpPr/>
          <p:nvPr/>
        </p:nvGrpSpPr>
        <p:grpSpPr>
          <a:xfrm>
            <a:off x="8676456" y="26314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36D11B87-5DE5-0AE8-0672-EE13AFF49C88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CC88F0BD-45DB-E53A-1797-2237795A071D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56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830BE48-C68F-6D5D-566E-24C1A7228ACA}"/>
              </a:ext>
            </a:extLst>
          </p:cNvPr>
          <p:cNvSpPr/>
          <p:nvPr/>
        </p:nvSpPr>
        <p:spPr>
          <a:xfrm>
            <a:off x="504776" y="4466656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317BE47-D0EF-9328-68E5-5DF9C9B49F75}"/>
              </a:ext>
            </a:extLst>
          </p:cNvPr>
          <p:cNvSpPr/>
          <p:nvPr/>
        </p:nvSpPr>
        <p:spPr>
          <a:xfrm>
            <a:off x="504776" y="4958597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6A02FBE-D48E-0AB7-8D62-161084314EC3}"/>
              </a:ext>
            </a:extLst>
          </p:cNvPr>
          <p:cNvSpPr/>
          <p:nvPr/>
        </p:nvSpPr>
        <p:spPr>
          <a:xfrm>
            <a:off x="504776" y="5450538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0971478-32E0-9510-0A64-185EF4DB544F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DC3D473-0299-ED12-58A2-E8CF23C20FFE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B14B424-D5A8-18E5-40EA-F1DCCB3E3598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29D21309-0A3F-D7BC-1D0E-1D5217F5B0FE}"/>
              </a:ext>
            </a:extLst>
          </p:cNvPr>
          <p:cNvSpPr/>
          <p:nvPr/>
        </p:nvSpPr>
        <p:spPr>
          <a:xfrm>
            <a:off x="504776" y="241334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E610437-578E-9B3E-A2E8-993CF2300C23}"/>
              </a:ext>
            </a:extLst>
          </p:cNvPr>
          <p:cNvSpPr/>
          <p:nvPr/>
        </p:nvSpPr>
        <p:spPr>
          <a:xfrm>
            <a:off x="504776" y="1174978"/>
            <a:ext cx="7769090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38D9C7-7B81-528A-549F-8368EF943BDF}"/>
              </a:ext>
            </a:extLst>
          </p:cNvPr>
          <p:cNvSpPr txBox="1"/>
          <p:nvPr/>
        </p:nvSpPr>
        <p:spPr>
          <a:xfrm>
            <a:off x="504776" y="1196752"/>
            <a:ext cx="77690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TRATAMENTO  NÃO FARMACOLÓGICO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945ACBF-14EA-8FB9-DE10-92E907188838}"/>
              </a:ext>
            </a:extLst>
          </p:cNvPr>
          <p:cNvSpPr/>
          <p:nvPr/>
        </p:nvSpPr>
        <p:spPr>
          <a:xfrm>
            <a:off x="504776" y="2933801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52F1DB3-30E7-555E-A69A-B9DB2A30164D}"/>
              </a:ext>
            </a:extLst>
          </p:cNvPr>
          <p:cNvSpPr/>
          <p:nvPr/>
        </p:nvSpPr>
        <p:spPr>
          <a:xfrm>
            <a:off x="504776" y="3454258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78FFDB-ACE7-14F5-A443-E286F24165F9}"/>
              </a:ext>
            </a:extLst>
          </p:cNvPr>
          <p:cNvSpPr/>
          <p:nvPr/>
        </p:nvSpPr>
        <p:spPr>
          <a:xfrm>
            <a:off x="504776" y="3974715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3E87D95-65AC-9F51-D4CD-DF214656C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613435"/>
              </p:ext>
            </p:extLst>
          </p:nvPr>
        </p:nvGraphicFramePr>
        <p:xfrm>
          <a:off x="504776" y="2392704"/>
          <a:ext cx="7769090" cy="35348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769090">
                  <a:extLst>
                    <a:ext uri="{9D8B030D-6E8A-4147-A177-3AD203B41FA5}">
                      <a16:colId xmlns:a16="http://schemas.microsoft.com/office/drawing/2014/main" val="3832422203"/>
                    </a:ext>
                  </a:extLst>
                </a:gridCol>
              </a:tblGrid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Não há indicação de repouso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781544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Exercícios físicos devem ser estimulados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290246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Dieta: proteínas, fibras, cereais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223963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Suplementação de cálcio: 1,5 a 2,0 g/dia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555411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Nenhuma dieta hipocalórica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342710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Nenhuma restrição de sal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48274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Nenhuma suplementação alimentar previne HG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274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03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8B20D01-C3DD-F812-1DB0-011A34E2AB9D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07D9935-FE3A-ED88-06D5-4F337F86F35A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01F4199-E3AB-B93F-BE1E-D27DA708B24C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BFAC53F6-C13B-7CC1-C993-AC7F8D89E066}"/>
              </a:ext>
            </a:extLst>
          </p:cNvPr>
          <p:cNvSpPr/>
          <p:nvPr/>
        </p:nvSpPr>
        <p:spPr>
          <a:xfrm>
            <a:off x="1356611" y="3400398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9DD2C5-2ECA-1AF9-BC7C-448F2CED27CB}"/>
              </a:ext>
            </a:extLst>
          </p:cNvPr>
          <p:cNvSpPr/>
          <p:nvPr/>
        </p:nvSpPr>
        <p:spPr>
          <a:xfrm>
            <a:off x="1356611" y="2162032"/>
            <a:ext cx="6096000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BDD530-46E6-458A-9A9D-67BE1BE19004}"/>
              </a:ext>
            </a:extLst>
          </p:cNvPr>
          <p:cNvSpPr txBox="1"/>
          <p:nvPr/>
        </p:nvSpPr>
        <p:spPr>
          <a:xfrm>
            <a:off x="1331640" y="220486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GANHO DE PESO NA GESTANTE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2156F39-8407-82AC-00E3-890D542FAD79}"/>
              </a:ext>
            </a:extLst>
          </p:cNvPr>
          <p:cNvSpPr/>
          <p:nvPr/>
        </p:nvSpPr>
        <p:spPr>
          <a:xfrm>
            <a:off x="1356611" y="3920855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1DE8F3A-8247-F0A0-D2B9-CE64922E8943}"/>
              </a:ext>
            </a:extLst>
          </p:cNvPr>
          <p:cNvSpPr/>
          <p:nvPr/>
        </p:nvSpPr>
        <p:spPr>
          <a:xfrm>
            <a:off x="1356611" y="4441312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DCFAF9F6-8D35-5081-7E45-BAB6A900C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12044"/>
              </p:ext>
            </p:extLst>
          </p:nvPr>
        </p:nvGraphicFramePr>
        <p:xfrm>
          <a:off x="1356611" y="3365667"/>
          <a:ext cx="6096000" cy="158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595871886"/>
                    </a:ext>
                  </a:extLst>
                </a:gridCol>
              </a:tblGrid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IMC ate 25: 11 a 16 kg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470831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IMC ate 30: 7,0 a 11 kg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822641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IMC &gt; 30: ate 7,0 kg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933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57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5ED0169-E070-CBAB-8726-8E8A3F8EC49B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B2CCA7BE-6397-3344-4026-EEC325E18388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67E35EE-CB85-C328-0AE5-DCC112513659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F4B328B9-617B-9BF4-3485-934803F0809E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0E5E09-9855-812A-EE71-1ED05FF15656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ANTI-HIPERTENSIVOS NA GRAVIDEZ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0A3B072-A667-9523-1E84-F1539E9693BF}"/>
              </a:ext>
            </a:extLst>
          </p:cNvPr>
          <p:cNvSpPr/>
          <p:nvPr/>
        </p:nvSpPr>
        <p:spPr>
          <a:xfrm>
            <a:off x="453683" y="2240152"/>
            <a:ext cx="7769090" cy="402141"/>
          </a:xfrm>
          <a:prstGeom prst="rect">
            <a:avLst/>
          </a:prstGeom>
          <a:solidFill>
            <a:srgbClr val="066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4D55FE-47F7-BB7A-49CF-C05B642484D9}"/>
              </a:ext>
            </a:extLst>
          </p:cNvPr>
          <p:cNvSpPr/>
          <p:nvPr/>
        </p:nvSpPr>
        <p:spPr>
          <a:xfrm>
            <a:off x="453683" y="2760609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3666705-F86A-3E7A-14EF-990D40B72723}"/>
              </a:ext>
            </a:extLst>
          </p:cNvPr>
          <p:cNvSpPr/>
          <p:nvPr/>
        </p:nvSpPr>
        <p:spPr>
          <a:xfrm>
            <a:off x="453683" y="3281066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54128A5-3306-B3E8-3728-1FA0508373C3}"/>
              </a:ext>
            </a:extLst>
          </p:cNvPr>
          <p:cNvSpPr/>
          <p:nvPr/>
        </p:nvSpPr>
        <p:spPr>
          <a:xfrm>
            <a:off x="453683" y="3801523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F559F18C-A1E6-B176-6DE2-F6DC39520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35995"/>
              </p:ext>
            </p:extLst>
          </p:nvPr>
        </p:nvGraphicFramePr>
        <p:xfrm>
          <a:off x="453683" y="2276872"/>
          <a:ext cx="7769090" cy="205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9090">
                  <a:extLst>
                    <a:ext uri="{9D8B030D-6E8A-4147-A177-3AD203B41FA5}">
                      <a16:colId xmlns:a16="http://schemas.microsoft.com/office/drawing/2014/main" val="1632885615"/>
                    </a:ext>
                  </a:extLst>
                </a:gridCol>
              </a:tblGrid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PRIMEIRA LINHA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09816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Metildopa (500-3.000 mg/dia)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616208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Nifedipina (20-120 g/dia) / Amlodipina – 5-20 mg/dia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082408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Metoprolol (50-200 mg/dia) / Carvedilol – 12,5-50 mg/dia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413806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65B89CB9-DD2B-4ED8-AFA7-64E906DC939E}"/>
              </a:ext>
            </a:extLst>
          </p:cNvPr>
          <p:cNvSpPr/>
          <p:nvPr/>
        </p:nvSpPr>
        <p:spPr>
          <a:xfrm>
            <a:off x="453683" y="4462168"/>
            <a:ext cx="7769090" cy="402141"/>
          </a:xfrm>
          <a:prstGeom prst="rect">
            <a:avLst/>
          </a:prstGeom>
          <a:solidFill>
            <a:srgbClr val="066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D2ED701-5C6E-DD7A-E378-372AB52203F4}"/>
              </a:ext>
            </a:extLst>
          </p:cNvPr>
          <p:cNvSpPr/>
          <p:nvPr/>
        </p:nvSpPr>
        <p:spPr>
          <a:xfrm>
            <a:off x="453683" y="4982625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066A885-FCB4-2B16-520F-4A889D06C87F}"/>
              </a:ext>
            </a:extLst>
          </p:cNvPr>
          <p:cNvSpPr/>
          <p:nvPr/>
        </p:nvSpPr>
        <p:spPr>
          <a:xfrm>
            <a:off x="453683" y="5503082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7564859-313A-6111-68F6-164320C97AD7}"/>
              </a:ext>
            </a:extLst>
          </p:cNvPr>
          <p:cNvSpPr/>
          <p:nvPr/>
        </p:nvSpPr>
        <p:spPr>
          <a:xfrm>
            <a:off x="453683" y="6023539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705FC1CE-3483-C4E9-B0B1-A44C17C57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553776"/>
              </p:ext>
            </p:extLst>
          </p:nvPr>
        </p:nvGraphicFramePr>
        <p:xfrm>
          <a:off x="453683" y="4498888"/>
          <a:ext cx="7769090" cy="218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9090">
                  <a:extLst>
                    <a:ext uri="{9D8B030D-6E8A-4147-A177-3AD203B41FA5}">
                      <a16:colId xmlns:a16="http://schemas.microsoft.com/office/drawing/2014/main" val="1632885615"/>
                    </a:ext>
                  </a:extLst>
                </a:gridCol>
              </a:tblGrid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SEGUNDA LINHA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09816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Clonidina (0,2-0,9 mg/dia)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616208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Hidralazina (50-200 mg/dia)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082408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Hidroclorotiazida (12,5-50 mg/dia)</a:t>
                      </a:r>
                    </a:p>
                    <a:p>
                      <a:pPr algn="ctr"/>
                      <a:endParaRPr lang="pt-BR" b="1" dirty="0">
                        <a:solidFill>
                          <a:srgbClr val="066A5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41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90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62972E1E-6CEE-B079-5F0D-0568B8D94457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C1AA9C2-23A9-8DC3-0948-5956BC453D2D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TRATAMENTO AH – DICAS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8CF6DB9-69BB-B3CF-7AD3-3B2990CA368F}"/>
              </a:ext>
            </a:extLst>
          </p:cNvPr>
          <p:cNvSpPr txBox="1"/>
          <p:nvPr/>
        </p:nvSpPr>
        <p:spPr>
          <a:xfrm>
            <a:off x="467544" y="1988840"/>
            <a:ext cx="79928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Todo AH atravessa a barreira placentária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2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Nunca utilizar o ATENOLOL → RCIU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2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Nunca utilizar IECA/BRA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2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Não utilizar ESPIRONOLACTONA</a:t>
            </a:r>
          </a:p>
          <a:p>
            <a:endParaRPr lang="pt-BR" sz="22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Prevenção de PE: AAS e cálcio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4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A48F831-0F6E-437B-9D41-845396B79319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94BA1BF-974F-5E0B-F111-181E292E16A6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154C5EF-E3AF-82E3-3445-9B47335A4468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145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BF5216B3-1276-7463-490A-B41B27326034}"/>
              </a:ext>
            </a:extLst>
          </p:cNvPr>
          <p:cNvSpPr/>
          <p:nvPr/>
        </p:nvSpPr>
        <p:spPr>
          <a:xfrm>
            <a:off x="539552" y="3629035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182D423-719B-F104-9A60-E13BCB759721}"/>
              </a:ext>
            </a:extLst>
          </p:cNvPr>
          <p:cNvSpPr/>
          <p:nvPr/>
        </p:nvSpPr>
        <p:spPr>
          <a:xfrm>
            <a:off x="539552" y="3133093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4C8FD02-1945-0DA0-A394-BCE726080D55}"/>
              </a:ext>
            </a:extLst>
          </p:cNvPr>
          <p:cNvSpPr/>
          <p:nvPr/>
        </p:nvSpPr>
        <p:spPr>
          <a:xfrm>
            <a:off x="539552" y="2637151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A8681E2-2390-08D0-C08D-96EF91BF7095}"/>
              </a:ext>
            </a:extLst>
          </p:cNvPr>
          <p:cNvSpPr/>
          <p:nvPr/>
        </p:nvSpPr>
        <p:spPr>
          <a:xfrm>
            <a:off x="539130" y="2141209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3ED75DCE-C127-F642-0519-F70B343318CF}"/>
              </a:ext>
            </a:extLst>
          </p:cNvPr>
          <p:cNvSpPr/>
          <p:nvPr/>
        </p:nvSpPr>
        <p:spPr>
          <a:xfrm>
            <a:off x="539130" y="164868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A99E1E4-38FE-60AA-53D2-F9B5B7377E41}"/>
              </a:ext>
            </a:extLst>
          </p:cNvPr>
          <p:cNvSpPr/>
          <p:nvPr/>
        </p:nvSpPr>
        <p:spPr>
          <a:xfrm>
            <a:off x="539552" y="510674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47A3367-FDEE-E4A9-230D-3EDB4206F96C}"/>
              </a:ext>
            </a:extLst>
          </p:cNvPr>
          <p:cNvSpPr/>
          <p:nvPr/>
        </p:nvSpPr>
        <p:spPr>
          <a:xfrm>
            <a:off x="539552" y="559735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3F7A978-6861-9EFC-A761-DE2C6962C768}"/>
              </a:ext>
            </a:extLst>
          </p:cNvPr>
          <p:cNvSpPr/>
          <p:nvPr/>
        </p:nvSpPr>
        <p:spPr>
          <a:xfrm>
            <a:off x="539552" y="6093296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08CACA4-AF2F-C0B2-9D50-6FFD19898C34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58AF454-5342-9925-EEAD-3A2B171E3784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462ED0D-CD5D-1206-A55B-C1545E50D236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3E04353-30CF-28C0-5B01-6EC6C484C560}"/>
              </a:ext>
            </a:extLst>
          </p:cNvPr>
          <p:cNvSpPr/>
          <p:nvPr/>
        </p:nvSpPr>
        <p:spPr>
          <a:xfrm>
            <a:off x="539552" y="4124193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680701A-7089-CF79-3429-293A9F65CE1E}"/>
              </a:ext>
            </a:extLst>
          </p:cNvPr>
          <p:cNvSpPr/>
          <p:nvPr/>
        </p:nvSpPr>
        <p:spPr>
          <a:xfrm>
            <a:off x="539552" y="461613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C570915-A199-9B9A-C313-6E05A441C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37000"/>
              </p:ext>
            </p:extLst>
          </p:nvPr>
        </p:nvGraphicFramePr>
        <p:xfrm>
          <a:off x="539130" y="1604668"/>
          <a:ext cx="7769090" cy="4992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769090">
                  <a:extLst>
                    <a:ext uri="{9D8B030D-6E8A-4147-A177-3AD203B41FA5}">
                      <a16:colId xmlns:a16="http://schemas.microsoft.com/office/drawing/2014/main" val="3832422203"/>
                    </a:ext>
                  </a:extLst>
                </a:gridCol>
              </a:tblGrid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PE prévia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781544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Gestação multifetal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290246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HAS crônica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223963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DM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555411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Doença renal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342710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IMC &gt; 30 na primeira consulta de PN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48274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Doença autoimune (LES, SAAF)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274816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História familiar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841034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Idade &gt; 35 anos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80846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História obstétrica ruim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836183"/>
                  </a:ext>
                </a:extLst>
              </a:tr>
            </a:tbl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ECC19359-3C8A-C87E-395A-0858B006E260}"/>
              </a:ext>
            </a:extLst>
          </p:cNvPr>
          <p:cNvSpPr/>
          <p:nvPr/>
        </p:nvSpPr>
        <p:spPr>
          <a:xfrm>
            <a:off x="564100" y="428246"/>
            <a:ext cx="7769089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17DC5CE-016F-A1D6-F493-8FD7116A00DD}"/>
              </a:ext>
            </a:extLst>
          </p:cNvPr>
          <p:cNvSpPr txBox="1"/>
          <p:nvPr/>
        </p:nvSpPr>
        <p:spPr>
          <a:xfrm>
            <a:off x="551614" y="505083"/>
            <a:ext cx="7794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USO DE AAS PARA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PREVENÇÃO DE PE</a:t>
            </a:r>
          </a:p>
        </p:txBody>
      </p:sp>
    </p:spTree>
    <p:extLst>
      <p:ext uri="{BB962C8B-B14F-4D97-AF65-F5344CB8AC3E}">
        <p14:creationId xmlns:p14="http://schemas.microsoft.com/office/powerpoint/2010/main" val="148375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45F5A0C-267C-C56B-6B3A-F2B43DCFD134}"/>
              </a:ext>
            </a:extLst>
          </p:cNvPr>
          <p:cNvSpPr/>
          <p:nvPr/>
        </p:nvSpPr>
        <p:spPr>
          <a:xfrm>
            <a:off x="0" y="6309320"/>
            <a:ext cx="9144000" cy="54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2D45CD-1BF2-1C71-07F5-CF49A059E403}"/>
              </a:ext>
            </a:extLst>
          </p:cNvPr>
          <p:cNvSpPr txBox="1"/>
          <p:nvPr/>
        </p:nvSpPr>
        <p:spPr>
          <a:xfrm>
            <a:off x="467544" y="2557212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Complicação médica mais comum na gravidez: 5% - 10%</a:t>
            </a:r>
          </a:p>
          <a:p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Pré-eclâmpsia: 1,2% a 4,2%</a:t>
            </a:r>
          </a:p>
          <a:p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18 a 29 anos: 0,6% a 2,0%</a:t>
            </a:r>
          </a:p>
          <a:p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30 a 39 anos: 4,6 a 22,3%</a:t>
            </a:r>
          </a:p>
          <a:p>
            <a:pPr marL="28575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Primeira causa de morte materna no Brasil.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56D859-AC0F-8594-72D3-066CA7284B67}"/>
              </a:ext>
            </a:extLst>
          </p:cNvPr>
          <p:cNvSpPr/>
          <p:nvPr/>
        </p:nvSpPr>
        <p:spPr>
          <a:xfrm>
            <a:off x="0" y="866313"/>
            <a:ext cx="5292080" cy="1194536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406D18-3228-DF2F-7678-4E6F55B6D23A}"/>
              </a:ext>
            </a:extLst>
          </p:cNvPr>
          <p:cNvSpPr txBox="1"/>
          <p:nvPr/>
        </p:nvSpPr>
        <p:spPr>
          <a:xfrm>
            <a:off x="485292" y="1109638"/>
            <a:ext cx="4015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INTRODUÇÃO</a:t>
            </a:r>
            <a:endParaRPr lang="pt-BR" sz="4000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</p:txBody>
      </p:sp>
      <p:pic>
        <p:nvPicPr>
          <p:cNvPr id="13" name="Imagem 12" descr="Uma imagem contendo pessoa, no interior, homem, segurando&#10;&#10;O conteúdo gerado por IA pode estar incorreto.">
            <a:extLst>
              <a:ext uri="{FF2B5EF4-FFF2-40B4-BE49-F238E27FC236}">
                <a16:creationId xmlns:a16="http://schemas.microsoft.com/office/drawing/2014/main" id="{10013F6A-C547-4044-9AF9-A7221A38B6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8" r="24480" b="904"/>
          <a:stretch/>
        </p:blipFill>
        <p:spPr>
          <a:xfrm>
            <a:off x="5292080" y="-9748"/>
            <a:ext cx="3398204" cy="6319068"/>
          </a:xfrm>
          <a:prstGeom prst="rect">
            <a:avLst/>
          </a:prstGeom>
        </p:spPr>
      </p:pic>
      <p:pic>
        <p:nvPicPr>
          <p:cNvPr id="17" name="Gráfico 16" descr="Pulsação estrutura de tópicos">
            <a:extLst>
              <a:ext uri="{FF2B5EF4-FFF2-40B4-BE49-F238E27FC236}">
                <a16:creationId xmlns:a16="http://schemas.microsoft.com/office/drawing/2014/main" id="{4A87131A-2B84-76B3-DAC7-ECBE1B422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3928" y="2816932"/>
            <a:ext cx="1224136" cy="12241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049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EBF2593-4A22-6B71-B004-BB4B5E54EC7B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94E7C6-9B53-D73A-D836-64D05716F9E0}"/>
              </a:ext>
            </a:extLst>
          </p:cNvPr>
          <p:cNvSpPr txBox="1"/>
          <p:nvPr/>
        </p:nvSpPr>
        <p:spPr>
          <a:xfrm>
            <a:off x="0" y="1156392"/>
            <a:ext cx="8676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PREVENÇÃO E PROGNÓSTICO DA PE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D28B455-83B2-DDA0-2C00-9ED9589156C5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6636FFF-CF19-2DD5-83E7-E99B21FB7413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D56CEDA3-E1CB-1BC8-8574-0FD86F7A0069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D7F787-7E91-570A-1BD6-27E0810B5969}"/>
              </a:ext>
            </a:extLst>
          </p:cNvPr>
          <p:cNvSpPr txBox="1"/>
          <p:nvPr/>
        </p:nvSpPr>
        <p:spPr>
          <a:xfrm>
            <a:off x="467544" y="198884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Não há testes laboratoriais preditores no momento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US Doppler (pulso/resistência) das artérias uterinas (20-22 semanas)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AAS – 75 a 150 mg/dia (12-16 semanas)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Cálcio – 1,5 a 2,0 g/dia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PE é FR independente para DAC, HAS, DAOP e AVE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Marcador de risco CV futuro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Intensificação do controle dos FR modificáveis </a:t>
            </a:r>
          </a:p>
        </p:txBody>
      </p:sp>
    </p:spTree>
    <p:extLst>
      <p:ext uri="{BB962C8B-B14F-4D97-AF65-F5344CB8AC3E}">
        <p14:creationId xmlns:p14="http://schemas.microsoft.com/office/powerpoint/2010/main" val="221196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A5BC218-27D9-B9DC-7B4D-FC56E7D1F79A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820D96-D6E8-D639-A25C-ACAB38244084}"/>
              </a:ext>
            </a:extLst>
          </p:cNvPr>
          <p:cNvSpPr txBox="1"/>
          <p:nvPr/>
        </p:nvSpPr>
        <p:spPr>
          <a:xfrm>
            <a:off x="13827" y="1033281"/>
            <a:ext cx="8676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AGENTES RECOMENDADOS PARA O TRATAMENTO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DA CRISE HIPERTENSIVA EM GESTANTES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C57B914-16E7-02B9-FB53-90AFC662C62E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A68B6F3C-2B36-2134-9140-8357E8B4136F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E701B5C-50D5-965A-CC47-479AADDE6860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FA427B6-4343-F2F7-F0D9-D4BDD279F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93345"/>
              </p:ext>
            </p:extLst>
          </p:nvPr>
        </p:nvGraphicFramePr>
        <p:xfrm>
          <a:off x="971600" y="2204864"/>
          <a:ext cx="6912768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46855928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34281526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1704428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83601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AGENTE</a:t>
                      </a:r>
                    </a:p>
                  </a:txBody>
                  <a:tcPr>
                    <a:solidFill>
                      <a:srgbClr val="066A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Dose inicial</a:t>
                      </a:r>
                    </a:p>
                  </a:txBody>
                  <a:tcPr>
                    <a:solidFill>
                      <a:srgbClr val="066A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Repetir, se necessário</a:t>
                      </a:r>
                    </a:p>
                  </a:txBody>
                  <a:tcPr>
                    <a:solidFill>
                      <a:srgbClr val="066A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Dose máxima</a:t>
                      </a:r>
                    </a:p>
                  </a:txBody>
                  <a:tcPr>
                    <a:solidFill>
                      <a:srgbClr val="066A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2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Hidralazina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Ampola de 20 mg/mL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5 mg, Via intravenosa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5 mg, a cada 20 minutos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45 mg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2289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A ampola de hidralazina contém 1 mL, na concentração de 20 mg/mL. Diluir uma ampola (1 mL) em 19 mL de água destilada, assim, obtém-se a concentração de 1 mg/mL.</a:t>
                      </a:r>
                    </a:p>
                  </a:txBody>
                  <a:tcPr>
                    <a:solidFill>
                      <a:srgbClr val="1DAC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2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Nifedipino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Comprimido de 10 mg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10 mg Via oral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10 mg, a cada 20-30 minutos (Via oral)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30-60 mg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29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Nitroprussiato de sódio</a:t>
                      </a:r>
                    </a:p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Ampola 50 mg/2 mL</a:t>
                      </a:r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DAC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0,5 a 10 mcg/kg/min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Infusão intravenosa contínua</a:t>
                      </a:r>
                    </a:p>
                  </a:txBody>
                  <a:tcPr>
                    <a:solidFill>
                      <a:srgbClr val="1DAC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solidFill>
                      <a:srgbClr val="1DAC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8026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A ampola de nitroprussiato de sódio contém 2 mL, na concentração de 50 mg/2 mL. Diluir uma ampola (2 mL) em 248 mL de soro glicosado 5%, assim teremos a concentração de 200 mcg/mL.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686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53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3E91DFC-3B66-82EB-91F0-917ABBC93B5D}"/>
              </a:ext>
            </a:extLst>
          </p:cNvPr>
          <p:cNvSpPr/>
          <p:nvPr/>
        </p:nvSpPr>
        <p:spPr>
          <a:xfrm>
            <a:off x="1357424" y="3919104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433AA62-31A5-E856-5FF6-4D193DF04B9B}"/>
              </a:ext>
            </a:extLst>
          </p:cNvPr>
          <p:cNvSpPr/>
          <p:nvPr/>
        </p:nvSpPr>
        <p:spPr>
          <a:xfrm>
            <a:off x="1356611" y="4435354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17EE82F-DE56-94AC-0059-CD24B5CD0B63}"/>
              </a:ext>
            </a:extLst>
          </p:cNvPr>
          <p:cNvSpPr/>
          <p:nvPr/>
        </p:nvSpPr>
        <p:spPr>
          <a:xfrm>
            <a:off x="1359064" y="4951604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487F289-69C6-D581-773E-36D71DDEC7A5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1202FD9-6781-D476-3893-8F148B8AB590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811BA06-9C47-08E8-93E3-F5F6F41B26DC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D265711C-F0D5-1991-0406-47C621120E29}"/>
              </a:ext>
            </a:extLst>
          </p:cNvPr>
          <p:cNvSpPr/>
          <p:nvPr/>
        </p:nvSpPr>
        <p:spPr>
          <a:xfrm>
            <a:off x="1356611" y="2357733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3704609-08D4-3CF1-4F0E-4726DDB5C575}"/>
              </a:ext>
            </a:extLst>
          </p:cNvPr>
          <p:cNvSpPr/>
          <p:nvPr/>
        </p:nvSpPr>
        <p:spPr>
          <a:xfrm>
            <a:off x="1356611" y="1119367"/>
            <a:ext cx="6096000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148705-3032-FCD4-834B-4992255D1118}"/>
              </a:ext>
            </a:extLst>
          </p:cNvPr>
          <p:cNvSpPr txBox="1"/>
          <p:nvPr/>
        </p:nvSpPr>
        <p:spPr>
          <a:xfrm>
            <a:off x="1356611" y="138668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MENSAGENS FINAIS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04B785C-DB99-9B9D-5F50-0D8DB3C6B04C}"/>
              </a:ext>
            </a:extLst>
          </p:cNvPr>
          <p:cNvSpPr/>
          <p:nvPr/>
        </p:nvSpPr>
        <p:spPr>
          <a:xfrm>
            <a:off x="1356611" y="2878190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D5E213-EF11-9214-2061-513B0015142C}"/>
              </a:ext>
            </a:extLst>
          </p:cNvPr>
          <p:cNvSpPr/>
          <p:nvPr/>
        </p:nvSpPr>
        <p:spPr>
          <a:xfrm>
            <a:off x="1356611" y="3398647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26BA7A2-C0BC-947D-02DE-ED63AE2A1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75267"/>
              </p:ext>
            </p:extLst>
          </p:nvPr>
        </p:nvGraphicFramePr>
        <p:xfrm>
          <a:off x="1356611" y="2323002"/>
          <a:ext cx="6096000" cy="317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595871886"/>
                    </a:ext>
                  </a:extLst>
                </a:gridCol>
              </a:tblGrid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66A56"/>
                          </a:solidFill>
                        </a:rPr>
                        <a:t>Iniciar tratamento se PA ≥ 140/90 mmHg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470831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66A56"/>
                          </a:solidFill>
                        </a:rPr>
                        <a:t>Metas: PAS ≤ 140 e PAD = 80/85 mmHg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822641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66A56"/>
                          </a:solidFill>
                        </a:rPr>
                        <a:t>Considerar PA ≥ 160/110 mmHg como emergência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933005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66A56"/>
                          </a:solidFill>
                        </a:rPr>
                        <a:t>Na HA leve/moderada: SAC, BCC, BB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101525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066A56"/>
                          </a:solidFill>
                        </a:rPr>
                        <a:t>Na HA grave: nifedipina oral, hidralazina, NS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960115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66A56"/>
                          </a:solidFill>
                        </a:rPr>
                        <a:t>Só o parto interrompe o processo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23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028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83671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Referências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cs typeface="Helvetica" panose="020B0604020202020204"/>
              </a:rPr>
              <a:t>Posicionamento da SBC para gravidez e planejamento familiar na mulher portadora de cardiopatia – 2020. Arq Bras Cardiol, 2020.</a:t>
            </a:r>
          </a:p>
          <a:p>
            <a:pPr algn="just"/>
            <a:endParaRPr lang="pt-BR" b="1" dirty="0">
              <a:solidFill>
                <a:schemeClr val="bg1"/>
              </a:solidFill>
              <a:cs typeface="Helvetica" panose="020B0604020202020204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cs typeface="Helvetica" panose="020B0604020202020204"/>
              </a:rPr>
              <a:t>Protocolos FEBRASGO – Obstetrícia, nº 8, 2018.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A0CEF86E-F083-308C-7244-F540094A70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A88C90F-A436-832C-FE34-2F9213CF30FE}"/>
              </a:ext>
            </a:extLst>
          </p:cNvPr>
          <p:cNvSpPr/>
          <p:nvPr/>
        </p:nvSpPr>
        <p:spPr>
          <a:xfrm rot="10800000">
            <a:off x="4664619" y="980728"/>
            <a:ext cx="3096344" cy="936104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9DD67AF-EED3-97AA-3329-39A135C1581C}"/>
              </a:ext>
            </a:extLst>
          </p:cNvPr>
          <p:cNvSpPr/>
          <p:nvPr/>
        </p:nvSpPr>
        <p:spPr>
          <a:xfrm>
            <a:off x="4662015" y="2979239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2C3E7D6-A979-E8CC-1139-642820226FAD}"/>
              </a:ext>
            </a:extLst>
          </p:cNvPr>
          <p:cNvSpPr/>
          <p:nvPr/>
        </p:nvSpPr>
        <p:spPr>
          <a:xfrm>
            <a:off x="4662015" y="3451211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3C00BFE-76BA-7FA3-92E1-60EF6B3EA94F}"/>
              </a:ext>
            </a:extLst>
          </p:cNvPr>
          <p:cNvSpPr/>
          <p:nvPr/>
        </p:nvSpPr>
        <p:spPr>
          <a:xfrm>
            <a:off x="4671580" y="3921582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36D7BA8-766D-A3C2-DC12-EB9AAE8BD78F}"/>
              </a:ext>
            </a:extLst>
          </p:cNvPr>
          <p:cNvSpPr/>
          <p:nvPr/>
        </p:nvSpPr>
        <p:spPr>
          <a:xfrm>
            <a:off x="4671580" y="4391953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ADA9F5F-EB93-6B67-447E-449259B2C532}"/>
              </a:ext>
            </a:extLst>
          </p:cNvPr>
          <p:cNvSpPr/>
          <p:nvPr/>
        </p:nvSpPr>
        <p:spPr>
          <a:xfrm>
            <a:off x="4671580" y="4869657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91A0B01-2733-920D-3C19-10688874BDA5}"/>
              </a:ext>
            </a:extLst>
          </p:cNvPr>
          <p:cNvSpPr/>
          <p:nvPr/>
        </p:nvSpPr>
        <p:spPr>
          <a:xfrm>
            <a:off x="4662015" y="2505090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3094DB2-629B-9313-34EB-52535B24E579}"/>
              </a:ext>
            </a:extLst>
          </p:cNvPr>
          <p:cNvSpPr/>
          <p:nvPr/>
        </p:nvSpPr>
        <p:spPr>
          <a:xfrm>
            <a:off x="4671580" y="2030941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EE26A90-908E-172E-44B8-2150406D8793}"/>
              </a:ext>
            </a:extLst>
          </p:cNvPr>
          <p:cNvSpPr/>
          <p:nvPr/>
        </p:nvSpPr>
        <p:spPr>
          <a:xfrm>
            <a:off x="1466091" y="2979239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C9D205-A422-A633-C147-12D3D21ED7DA}"/>
              </a:ext>
            </a:extLst>
          </p:cNvPr>
          <p:cNvSpPr/>
          <p:nvPr/>
        </p:nvSpPr>
        <p:spPr>
          <a:xfrm>
            <a:off x="1466091" y="3451211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7AB2F87-C605-1C6E-E50F-5C000E32DFB8}"/>
              </a:ext>
            </a:extLst>
          </p:cNvPr>
          <p:cNvSpPr/>
          <p:nvPr/>
        </p:nvSpPr>
        <p:spPr>
          <a:xfrm>
            <a:off x="1475656" y="3921582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629495E-09B6-668C-C49A-696BFFA0B65C}"/>
              </a:ext>
            </a:extLst>
          </p:cNvPr>
          <p:cNvSpPr/>
          <p:nvPr/>
        </p:nvSpPr>
        <p:spPr>
          <a:xfrm>
            <a:off x="1475656" y="4391953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684CD6A-616F-1E7B-6577-ED80675F8C2B}"/>
              </a:ext>
            </a:extLst>
          </p:cNvPr>
          <p:cNvSpPr/>
          <p:nvPr/>
        </p:nvSpPr>
        <p:spPr>
          <a:xfrm>
            <a:off x="1475656" y="4869657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FB6DC09-7DAC-4B56-2A5E-CA65EE07EF8F}"/>
              </a:ext>
            </a:extLst>
          </p:cNvPr>
          <p:cNvSpPr/>
          <p:nvPr/>
        </p:nvSpPr>
        <p:spPr>
          <a:xfrm>
            <a:off x="1466091" y="2505090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C763728-8EC0-D7BE-A65C-3718976EFFDF}"/>
              </a:ext>
            </a:extLst>
          </p:cNvPr>
          <p:cNvSpPr/>
          <p:nvPr/>
        </p:nvSpPr>
        <p:spPr>
          <a:xfrm>
            <a:off x="1475656" y="2030941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EDF045-6C81-FF0B-3894-C4C2B1B60F7E}"/>
              </a:ext>
            </a:extLst>
          </p:cNvPr>
          <p:cNvSpPr/>
          <p:nvPr/>
        </p:nvSpPr>
        <p:spPr>
          <a:xfrm>
            <a:off x="1475656" y="980728"/>
            <a:ext cx="3096344" cy="936104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80AD922-CD64-D651-F19F-5EFB615A3B37}"/>
              </a:ext>
            </a:extLst>
          </p:cNvPr>
          <p:cNvSpPr txBox="1"/>
          <p:nvPr/>
        </p:nvSpPr>
        <p:spPr>
          <a:xfrm>
            <a:off x="1466091" y="1094837"/>
            <a:ext cx="3096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PARÂMETROS HEMODINÂMICOS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BA8011C-CF81-EB7E-A24A-06C6044F2665}"/>
              </a:ext>
            </a:extLst>
          </p:cNvPr>
          <p:cNvGrpSpPr/>
          <p:nvPr/>
        </p:nvGrpSpPr>
        <p:grpSpPr>
          <a:xfrm>
            <a:off x="8676456" y="26314"/>
            <a:ext cx="467544" cy="6859070"/>
            <a:chOff x="8676456" y="-2"/>
            <a:chExt cx="467544" cy="6859070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7BD7C0BD-D76A-4D89-F486-33F036379396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DE16C02-0209-AC7B-5978-11AE3BF2BE0C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F465B713-06A2-5E4F-3C7F-E3D78EAAB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45963"/>
              </p:ext>
            </p:extLst>
          </p:nvPr>
        </p:nvGraphicFramePr>
        <p:xfrm>
          <a:off x="1461308" y="2030941"/>
          <a:ext cx="6306616" cy="3322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3308">
                  <a:extLst>
                    <a:ext uri="{9D8B030D-6E8A-4147-A177-3AD203B41FA5}">
                      <a16:colId xmlns:a16="http://schemas.microsoft.com/office/drawing/2014/main" val="3246770274"/>
                    </a:ext>
                  </a:extLst>
                </a:gridCol>
                <a:gridCol w="3153308">
                  <a:extLst>
                    <a:ext uri="{9D8B030D-6E8A-4147-A177-3AD203B41FA5}">
                      <a16:colId xmlns:a16="http://schemas.microsoft.com/office/drawing/2014/main" val="3320310036"/>
                    </a:ext>
                  </a:extLst>
                </a:gridCol>
              </a:tblGrid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Débito cardíaco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Aumenta 30%-50%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958728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Frequência cardíaca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Aumento 15%-20%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206676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Volume sanguíneo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Aumento 20%-30%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842735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Pressão arterial média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Redução de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8033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Resistência sistêmica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Redução de 20%-30%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91921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Resistência pulmonar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Redução de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03347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Pressão venosa MMII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Aumento de 15%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6594021"/>
                  </a:ext>
                </a:extLst>
              </a:tr>
            </a:tbl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AC7843-4328-3DDF-25F0-E6F105322029}"/>
              </a:ext>
            </a:extLst>
          </p:cNvPr>
          <p:cNvSpPr txBox="1"/>
          <p:nvPr/>
        </p:nvSpPr>
        <p:spPr>
          <a:xfrm>
            <a:off x="4662015" y="1248724"/>
            <a:ext cx="3096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ALTERAÇÃO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BB52CDD-4406-84FA-1A68-29D909F97175}"/>
              </a:ext>
            </a:extLst>
          </p:cNvPr>
          <p:cNvSpPr txBox="1"/>
          <p:nvPr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17894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C01C4F1D-49E0-148A-C87E-8CB8B7BA59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D4FC63F9-5024-C5A9-CF6B-35649B9D6AF9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94EABE60-E950-6A85-6599-1E5D6B4C5D40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2F44532-D325-5E70-476C-C06C9984C0F9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5A519D20-FB7A-43F1-1FCD-A250C8661DDC}"/>
              </a:ext>
            </a:extLst>
          </p:cNvPr>
          <p:cNvSpPr/>
          <p:nvPr/>
        </p:nvSpPr>
        <p:spPr>
          <a:xfrm>
            <a:off x="1763689" y="3292000"/>
            <a:ext cx="5519936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F1D6265-5DC1-9090-9B60-6DA32C3A9B49}"/>
              </a:ext>
            </a:extLst>
          </p:cNvPr>
          <p:cNvSpPr/>
          <p:nvPr/>
        </p:nvSpPr>
        <p:spPr>
          <a:xfrm>
            <a:off x="1763689" y="3763972"/>
            <a:ext cx="5519936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1364179-F944-540B-0F62-ED63E51F3B6C}"/>
              </a:ext>
            </a:extLst>
          </p:cNvPr>
          <p:cNvSpPr/>
          <p:nvPr/>
        </p:nvSpPr>
        <p:spPr>
          <a:xfrm>
            <a:off x="1773254" y="4234343"/>
            <a:ext cx="5519936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4A99F69-442B-13B0-9715-F4F487A3D507}"/>
              </a:ext>
            </a:extLst>
          </p:cNvPr>
          <p:cNvSpPr/>
          <p:nvPr/>
        </p:nvSpPr>
        <p:spPr>
          <a:xfrm>
            <a:off x="1773254" y="4704714"/>
            <a:ext cx="5519936" cy="747950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B49B26F-48FA-C891-98E7-603A6A2C6C18}"/>
              </a:ext>
            </a:extLst>
          </p:cNvPr>
          <p:cNvSpPr/>
          <p:nvPr/>
        </p:nvSpPr>
        <p:spPr>
          <a:xfrm>
            <a:off x="1763689" y="2817851"/>
            <a:ext cx="5519936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F70CE88-885C-03FB-5A47-2B2E2C840152}"/>
              </a:ext>
            </a:extLst>
          </p:cNvPr>
          <p:cNvSpPr/>
          <p:nvPr/>
        </p:nvSpPr>
        <p:spPr>
          <a:xfrm>
            <a:off x="1773254" y="2343702"/>
            <a:ext cx="5519936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9E094D5-5779-25A3-F4BA-28DF566BEAC6}"/>
              </a:ext>
            </a:extLst>
          </p:cNvPr>
          <p:cNvSpPr/>
          <p:nvPr/>
        </p:nvSpPr>
        <p:spPr>
          <a:xfrm>
            <a:off x="1773254" y="1293489"/>
            <a:ext cx="5519936" cy="936104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4E1937-7DE4-327A-75D2-0AA671EC66BD}"/>
              </a:ext>
            </a:extLst>
          </p:cNvPr>
          <p:cNvSpPr txBox="1"/>
          <p:nvPr/>
        </p:nvSpPr>
        <p:spPr>
          <a:xfrm>
            <a:off x="1763688" y="1556792"/>
            <a:ext cx="5519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FARMACOCINÉTICA DA GRAVIDEZ</a:t>
            </a: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80FB0442-6577-00DB-E585-5D13F9BB8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495160"/>
              </p:ext>
            </p:extLst>
          </p:nvPr>
        </p:nvGraphicFramePr>
        <p:xfrm>
          <a:off x="1763688" y="2343704"/>
          <a:ext cx="551993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35">
                  <a:extLst>
                    <a:ext uri="{9D8B030D-6E8A-4147-A177-3AD203B41FA5}">
                      <a16:colId xmlns:a16="http://schemas.microsoft.com/office/drawing/2014/main" val="1888236177"/>
                    </a:ext>
                  </a:extLst>
                </a:gridCol>
              </a:tblGrid>
              <a:tr h="44915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Absorção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325044"/>
                  </a:ext>
                </a:extLst>
              </a:tr>
              <a:tr h="44915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Meia-vida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48188"/>
                  </a:ext>
                </a:extLst>
              </a:tr>
              <a:tr h="44915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Taxa de filtração glomerular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843963"/>
                  </a:ext>
                </a:extLst>
              </a:tr>
              <a:tr h="44915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Metabolismo hepático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141282"/>
                  </a:ext>
                </a:extLst>
              </a:tr>
              <a:tr h="44915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Volume de distribuição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998456"/>
                  </a:ext>
                </a:extLst>
              </a:tr>
              <a:tr h="80847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Doses fracionadas </a:t>
                      </a:r>
                    </a:p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e com maior frequência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552685"/>
                  </a:ext>
                </a:extLst>
              </a:tr>
            </a:tbl>
          </a:graphicData>
        </a:graphic>
      </p:graphicFrame>
      <p:pic>
        <p:nvPicPr>
          <p:cNvPr id="19" name="Gráfico 18" descr="Seta para Direita com preenchimento sólido">
            <a:extLst>
              <a:ext uri="{FF2B5EF4-FFF2-40B4-BE49-F238E27FC236}">
                <a16:creationId xmlns:a16="http://schemas.microsoft.com/office/drawing/2014/main" id="{1AFD6258-5144-2C73-4907-C8567B802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097290" y="2370555"/>
            <a:ext cx="310842" cy="382850"/>
          </a:xfrm>
          <a:prstGeom prst="rect">
            <a:avLst/>
          </a:prstGeom>
        </p:spPr>
      </p:pic>
      <p:pic>
        <p:nvPicPr>
          <p:cNvPr id="20" name="Gráfico 19" descr="Seta para Direita com preenchimento sólido">
            <a:extLst>
              <a:ext uri="{FF2B5EF4-FFF2-40B4-BE49-F238E27FC236}">
                <a16:creationId xmlns:a16="http://schemas.microsoft.com/office/drawing/2014/main" id="{B4530F36-F5A7-01F0-CE40-2B82CE965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097290" y="2844702"/>
            <a:ext cx="310842" cy="382850"/>
          </a:xfrm>
          <a:prstGeom prst="rect">
            <a:avLst/>
          </a:prstGeom>
        </p:spPr>
      </p:pic>
      <p:pic>
        <p:nvPicPr>
          <p:cNvPr id="21" name="Gráfico 20" descr="Seta para Direita com preenchimento sólido">
            <a:extLst>
              <a:ext uri="{FF2B5EF4-FFF2-40B4-BE49-F238E27FC236}">
                <a16:creationId xmlns:a16="http://schemas.microsoft.com/office/drawing/2014/main" id="{FE99DD82-D16A-EBBF-6A40-B9412C57E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097290" y="3301645"/>
            <a:ext cx="310842" cy="382850"/>
          </a:xfrm>
          <a:prstGeom prst="rect">
            <a:avLst/>
          </a:prstGeom>
        </p:spPr>
      </p:pic>
      <p:pic>
        <p:nvPicPr>
          <p:cNvPr id="22" name="Gráfico 21" descr="Seta para Direita com preenchimento sólido">
            <a:extLst>
              <a:ext uri="{FF2B5EF4-FFF2-40B4-BE49-F238E27FC236}">
                <a16:creationId xmlns:a16="http://schemas.microsoft.com/office/drawing/2014/main" id="{E7A93550-D812-43C4-A65A-18B987342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097290" y="3799887"/>
            <a:ext cx="310842" cy="382850"/>
          </a:xfrm>
          <a:prstGeom prst="rect">
            <a:avLst/>
          </a:prstGeom>
        </p:spPr>
      </p:pic>
      <p:pic>
        <p:nvPicPr>
          <p:cNvPr id="23" name="Gráfico 22" descr="Seta para Direita com preenchimento sólido">
            <a:extLst>
              <a:ext uri="{FF2B5EF4-FFF2-40B4-BE49-F238E27FC236}">
                <a16:creationId xmlns:a16="http://schemas.microsoft.com/office/drawing/2014/main" id="{9DB8D6AF-0439-8FF5-2FED-BCE2F2A57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097290" y="4244149"/>
            <a:ext cx="310842" cy="382850"/>
          </a:xfrm>
          <a:prstGeom prst="rect">
            <a:avLst/>
          </a:prstGeom>
        </p:spPr>
      </p:pic>
      <p:sp>
        <p:nvSpPr>
          <p:cNvPr id="28" name="Sinal de Divisão 27">
            <a:extLst>
              <a:ext uri="{FF2B5EF4-FFF2-40B4-BE49-F238E27FC236}">
                <a16:creationId xmlns:a16="http://schemas.microsoft.com/office/drawing/2014/main" id="{70EFB0FF-2A08-6A87-A633-457DC1D380A8}"/>
              </a:ext>
            </a:extLst>
          </p:cNvPr>
          <p:cNvSpPr/>
          <p:nvPr/>
        </p:nvSpPr>
        <p:spPr>
          <a:xfrm>
            <a:off x="2051719" y="4862571"/>
            <a:ext cx="412903" cy="402141"/>
          </a:xfrm>
          <a:prstGeom prst="mathDivide">
            <a:avLst/>
          </a:prstGeom>
          <a:noFill/>
          <a:ln w="19050">
            <a:solidFill>
              <a:srgbClr val="066A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07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B5BAF6-2A66-C09D-8279-16180BF39930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8D33B9E-446E-BE49-4798-802EDFADFA49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CA5DF0A-6933-C53E-B48F-31E1E7532F04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01AD4BFD-C342-7C7D-4615-ED55A1C141D1}"/>
              </a:ext>
            </a:extLst>
          </p:cNvPr>
          <p:cNvSpPr/>
          <p:nvPr/>
        </p:nvSpPr>
        <p:spPr>
          <a:xfrm>
            <a:off x="1403648" y="2885458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2424920-58EE-DCB5-8C0A-B23A2191F0DB}"/>
              </a:ext>
            </a:extLst>
          </p:cNvPr>
          <p:cNvSpPr/>
          <p:nvPr/>
        </p:nvSpPr>
        <p:spPr>
          <a:xfrm>
            <a:off x="1403648" y="1728679"/>
            <a:ext cx="6096000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8A77F9-4047-8C7A-071E-46813BC427A0}"/>
              </a:ext>
            </a:extLst>
          </p:cNvPr>
          <p:cNvSpPr txBox="1"/>
          <p:nvPr/>
        </p:nvSpPr>
        <p:spPr>
          <a:xfrm>
            <a:off x="1403648" y="19168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CLASSIFICAÇÃO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BAEF98C-E0FC-4B3A-FCC3-1D6BD8801AF2}"/>
              </a:ext>
            </a:extLst>
          </p:cNvPr>
          <p:cNvSpPr/>
          <p:nvPr/>
        </p:nvSpPr>
        <p:spPr>
          <a:xfrm>
            <a:off x="1403648" y="3405915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F3D9D16-8349-F55D-E393-C76599DFF5A7}"/>
              </a:ext>
            </a:extLst>
          </p:cNvPr>
          <p:cNvSpPr/>
          <p:nvPr/>
        </p:nvSpPr>
        <p:spPr>
          <a:xfrm>
            <a:off x="1403648" y="3926372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C566EDF-ED6A-924D-BBF1-EB7C16BC5ABB}"/>
              </a:ext>
            </a:extLst>
          </p:cNvPr>
          <p:cNvSpPr/>
          <p:nvPr/>
        </p:nvSpPr>
        <p:spPr>
          <a:xfrm>
            <a:off x="1403648" y="4446829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69FC206D-465B-036A-FA77-6C4BAB5F3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11252"/>
              </p:ext>
            </p:extLst>
          </p:nvPr>
        </p:nvGraphicFramePr>
        <p:xfrm>
          <a:off x="1403648" y="2885458"/>
          <a:ext cx="6096000" cy="205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9981892"/>
                    </a:ext>
                  </a:extLst>
                </a:gridCol>
              </a:tblGrid>
              <a:tr h="513686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Hipertensão crônica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456780"/>
                  </a:ext>
                </a:extLst>
              </a:tr>
              <a:tr h="5136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Pré-eclâmpsia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842334"/>
                  </a:ext>
                </a:extLst>
              </a:tr>
              <a:tr h="5136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Hipertensão crônica com PE sobreposta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213110"/>
                  </a:ext>
                </a:extLst>
              </a:tr>
              <a:tr h="5136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Hipertensão gestacional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218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74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2511BBC-3777-68E4-13DF-F2060706FE51}"/>
              </a:ext>
            </a:extLst>
          </p:cNvPr>
          <p:cNvSpPr txBox="1"/>
          <p:nvPr/>
        </p:nvSpPr>
        <p:spPr>
          <a:xfrm>
            <a:off x="467544" y="1999868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PA &gt; 140/90 mmHg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Antes da 20ª semana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Primeiros trimestre ou início do segundo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Associação com desfechos maternos e fetais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Alvo: sistólica = 110 e 140 mmHg; diastólica = 80 a 85 mmHg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Persiste após 6 semanas pós-parto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Reavaliação entre a 6ª e 12ª semana de puerpério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B55B38-4DFF-C261-13A4-BA3B98564859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604775-AE14-6E9E-87E9-7B83A1867834}"/>
              </a:ext>
            </a:extLst>
          </p:cNvPr>
          <p:cNvSpPr txBox="1"/>
          <p:nvPr/>
        </p:nvSpPr>
        <p:spPr>
          <a:xfrm>
            <a:off x="467513" y="110558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HIPERTENSÃO CRÔNICA (PREEXISTENTE)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DF4CD6B-E1BE-6673-15C8-D71A04C512C6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90ED25A-F185-2E3A-461A-836E1CAFBF89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600F22CF-2BA5-BDD1-FE60-5436D93600A3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63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F12E1BF-9614-21A1-8B6A-0C948FFC99D5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000B5B8-A11A-50D9-8909-8C6307B92098}"/>
              </a:ext>
            </a:extLst>
          </p:cNvPr>
          <p:cNvSpPr txBox="1"/>
          <p:nvPr/>
        </p:nvSpPr>
        <p:spPr>
          <a:xfrm>
            <a:off x="1161002" y="1156392"/>
            <a:ext cx="6354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PRÉ-ECLÂMPSIA/ECLÂMPSIA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6FF6E7A-1AF9-04C0-6AA5-2E7C7A475F01}"/>
              </a:ext>
            </a:extLst>
          </p:cNvPr>
          <p:cNvSpPr txBox="1"/>
          <p:nvPr/>
        </p:nvSpPr>
        <p:spPr>
          <a:xfrm>
            <a:off x="467544" y="1988840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 após a 20ª semana gestacional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Proteinúria &gt; 300 mg em urina de 24 horas; Relação A/C ≥ 0,3 mg/dl 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Creatinina &gt; 1,0 mg/dl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TGO/TGP &gt; 40 UI/L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Dor ou não do quadrante superior/epigástrio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Complicações neurológicas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Hemólise ou trombocitopenia ou disfunção uteroplacentária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Síndrome HELLP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4EE3E61-2C08-AFFD-BC50-102376B9063C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E56E1F1-544B-DED0-EA70-9FBC3D9C26F7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AA1DED1-770F-2C3D-A1AE-731C86D36D67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39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D360C4C-5E35-1C0E-B9AA-9AB139F743BD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4EB076-E8EF-A2F8-D076-3E525E8F137C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HA CRÔNICA COM PE SOBREPOSTA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EC2EA6-1741-8353-28C8-269527972AB4}"/>
              </a:ext>
            </a:extLst>
          </p:cNvPr>
          <p:cNvSpPr txBox="1"/>
          <p:nvPr/>
        </p:nvSpPr>
        <p:spPr>
          <a:xfrm>
            <a:off x="467544" y="2276872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 algn="just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25% das gestantes com HA crônica</a:t>
            </a:r>
          </a:p>
          <a:p>
            <a:pPr marL="284400" indent="-285750" algn="just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 algn="just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Após 20 semanas: piora da proteinúria ou da disfunção de órgão-alvo</a:t>
            </a:r>
          </a:p>
          <a:p>
            <a:pPr marL="284400" indent="-285750" algn="just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 algn="just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Necessidade de associação/incremento de anti-hipertensivos</a:t>
            </a:r>
          </a:p>
          <a:p>
            <a:pPr algn="just"/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284400" indent="-285750" algn="just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 crônica + sintomas de pré-eclâmpsia</a:t>
            </a:r>
          </a:p>
          <a:p>
            <a:pPr marL="284400" indent="-285750" algn="just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BAB2B78-0663-5E60-8148-5991D4F11D02}"/>
              </a:ext>
            </a:extLst>
          </p:cNvPr>
          <p:cNvGrpSpPr/>
          <p:nvPr/>
        </p:nvGrpSpPr>
        <p:grpSpPr>
          <a:xfrm>
            <a:off x="8676456" y="26314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C637725-5892-DABB-E800-0B5ED95D68D9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5825423-72A2-3542-F89F-89F104B5E442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98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0DD2E64-CB36-8CB1-0EF8-EBB2FD67CB0A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621D9B-EBAB-BCB8-809C-19B593287757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HIPERTENSÃO GESTACIONAL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FC104D-9417-C453-182E-C36E9334600E}"/>
              </a:ext>
            </a:extLst>
          </p:cNvPr>
          <p:cNvSpPr txBox="1"/>
          <p:nvPr/>
        </p:nvSpPr>
        <p:spPr>
          <a:xfrm>
            <a:off x="467544" y="1916832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 “nova” que surge após 20 semanas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Ausência de proteinúria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Ausência de alterações BQ/hematológicas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Ausência de restrição de crescimento intra-uterino (RCIU)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Prognóstico bom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25% evoluem para PE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Resolução em até 12 semanas pós-parto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46355D7-44DF-AAF9-D2A6-EA82A7FAF8C9}"/>
              </a:ext>
            </a:extLst>
          </p:cNvPr>
          <p:cNvGrpSpPr/>
          <p:nvPr/>
        </p:nvGrpSpPr>
        <p:grpSpPr>
          <a:xfrm>
            <a:off x="8676456" y="-27384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93809F2-3650-6C07-8463-5CB84918F8CB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A67D2F3-5D6E-6A0D-CC95-A68D6207DB37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19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Calibri"/>
        <a:ea typeface=""/>
        <a:cs typeface=""/>
      </a:majorFont>
      <a:minorFont>
        <a:latin typeface="Helvetic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1DAC90">
                <a:shade val="30000"/>
                <a:satMod val="115000"/>
              </a:srgbClr>
            </a:gs>
            <a:gs pos="50000">
              <a:srgbClr val="1DAC90">
                <a:shade val="67500"/>
                <a:satMod val="115000"/>
              </a:srgbClr>
            </a:gs>
            <a:gs pos="100000">
              <a:srgbClr val="1DAC9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9186</TotalTime>
  <Words>1142</Words>
  <Application>Microsoft Office PowerPoint</Application>
  <PresentationFormat>Apresentação na tela (4:3)</PresentationFormat>
  <Paragraphs>247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de Assis</dc:creator>
  <cp:lastModifiedBy>Eleições 2023</cp:lastModifiedBy>
  <cp:revision>68</cp:revision>
  <dcterms:created xsi:type="dcterms:W3CDTF">2025-03-30T01:38:47Z</dcterms:created>
  <dcterms:modified xsi:type="dcterms:W3CDTF">2025-06-10T11:33:53Z</dcterms:modified>
</cp:coreProperties>
</file>