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9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1350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1238" y="2395051"/>
            <a:ext cx="16458565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3857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95674" y="7247542"/>
            <a:ext cx="11116945" cy="2651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38571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3857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38571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3857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45290" y="3463345"/>
            <a:ext cx="6195059" cy="572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38571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782165" y="3186955"/>
            <a:ext cx="6927850" cy="693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38571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3857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308" y="-1308"/>
            <a:ext cx="20107275" cy="11311255"/>
          </a:xfrm>
          <a:custGeom>
            <a:avLst/>
            <a:gdLst/>
            <a:ahLst/>
            <a:cxnLst/>
            <a:rect l="l" t="t" r="r" b="b"/>
            <a:pathLst>
              <a:path w="20107275" h="11311255">
                <a:moveTo>
                  <a:pt x="0" y="11311173"/>
                </a:moveTo>
                <a:lnTo>
                  <a:pt x="20106717" y="11311173"/>
                </a:lnTo>
                <a:lnTo>
                  <a:pt x="20106717" y="0"/>
                </a:lnTo>
                <a:lnTo>
                  <a:pt x="0" y="0"/>
                </a:lnTo>
                <a:lnTo>
                  <a:pt x="0" y="113111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1005" y="70648"/>
            <a:ext cx="18330701" cy="2779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3857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917" y="3508878"/>
            <a:ext cx="17922240" cy="576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38571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14.png"/><Relationship Id="rId7" Type="http://schemas.openxmlformats.org/officeDocument/2006/relationships/image" Target="../media/image3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3.png"/><Relationship Id="rId9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4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17" y="904528"/>
            <a:ext cx="3815079" cy="1118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150" spc="-90" dirty="0"/>
              <a:t>Conceito</a:t>
            </a:r>
            <a:endParaRPr sz="7150"/>
          </a:p>
        </p:txBody>
      </p:sp>
      <p:sp>
        <p:nvSpPr>
          <p:cNvPr id="3" name="object 3"/>
          <p:cNvSpPr/>
          <p:nvPr/>
        </p:nvSpPr>
        <p:spPr>
          <a:xfrm>
            <a:off x="1079752" y="3965354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4" h="260985">
                <a:moveTo>
                  <a:pt x="130243" y="0"/>
                </a:moveTo>
                <a:lnTo>
                  <a:pt x="79322" y="10339"/>
                </a:lnTo>
                <a:lnTo>
                  <a:pt x="37714" y="38432"/>
                </a:lnTo>
                <a:lnTo>
                  <a:pt x="9810" y="79889"/>
                </a:lnTo>
                <a:lnTo>
                  <a:pt x="0" y="130318"/>
                </a:lnTo>
                <a:lnTo>
                  <a:pt x="10204" y="181076"/>
                </a:lnTo>
                <a:lnTo>
                  <a:pt x="38064" y="222469"/>
                </a:lnTo>
                <a:lnTo>
                  <a:pt x="79453" y="250347"/>
                </a:lnTo>
                <a:lnTo>
                  <a:pt x="130243" y="260561"/>
                </a:lnTo>
                <a:lnTo>
                  <a:pt x="180655" y="250347"/>
                </a:lnTo>
                <a:lnTo>
                  <a:pt x="222122" y="222469"/>
                </a:lnTo>
                <a:lnTo>
                  <a:pt x="223825" y="219961"/>
                </a:lnTo>
                <a:lnTo>
                  <a:pt x="130066" y="219961"/>
                </a:lnTo>
                <a:lnTo>
                  <a:pt x="95118" y="212958"/>
                </a:lnTo>
                <a:lnTo>
                  <a:pt x="66639" y="193815"/>
                </a:lnTo>
                <a:lnTo>
                  <a:pt x="47470" y="165334"/>
                </a:lnTo>
                <a:lnTo>
                  <a:pt x="40449" y="130318"/>
                </a:lnTo>
                <a:lnTo>
                  <a:pt x="47118" y="95606"/>
                </a:lnTo>
                <a:lnTo>
                  <a:pt x="66251" y="67055"/>
                </a:lnTo>
                <a:lnTo>
                  <a:pt x="94717" y="47700"/>
                </a:lnTo>
                <a:lnTo>
                  <a:pt x="129385" y="40574"/>
                </a:lnTo>
                <a:lnTo>
                  <a:pt x="223574" y="40574"/>
                </a:lnTo>
                <a:lnTo>
                  <a:pt x="222122" y="38432"/>
                </a:lnTo>
                <a:lnTo>
                  <a:pt x="180655" y="10339"/>
                </a:lnTo>
                <a:lnTo>
                  <a:pt x="130243" y="0"/>
                </a:lnTo>
                <a:close/>
              </a:path>
              <a:path w="260984" h="260985">
                <a:moveTo>
                  <a:pt x="223574" y="40574"/>
                </a:moveTo>
                <a:lnTo>
                  <a:pt x="129385" y="40574"/>
                </a:lnTo>
                <a:lnTo>
                  <a:pt x="164518" y="47700"/>
                </a:lnTo>
                <a:lnTo>
                  <a:pt x="193304" y="67055"/>
                </a:lnTo>
                <a:lnTo>
                  <a:pt x="212762" y="95606"/>
                </a:lnTo>
                <a:lnTo>
                  <a:pt x="219910" y="130318"/>
                </a:lnTo>
                <a:lnTo>
                  <a:pt x="212772" y="165334"/>
                </a:lnTo>
                <a:lnTo>
                  <a:pt x="193389" y="193815"/>
                </a:lnTo>
                <a:lnTo>
                  <a:pt x="164805" y="212958"/>
                </a:lnTo>
                <a:lnTo>
                  <a:pt x="130066" y="219961"/>
                </a:lnTo>
                <a:lnTo>
                  <a:pt x="223825" y="219961"/>
                </a:lnTo>
                <a:lnTo>
                  <a:pt x="250235" y="181076"/>
                </a:lnTo>
                <a:lnTo>
                  <a:pt x="260586" y="130318"/>
                </a:lnTo>
                <a:lnTo>
                  <a:pt x="250235" y="79889"/>
                </a:lnTo>
                <a:lnTo>
                  <a:pt x="223574" y="4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9752" y="7860356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4" h="260984">
                <a:moveTo>
                  <a:pt x="130243" y="0"/>
                </a:moveTo>
                <a:lnTo>
                  <a:pt x="79322" y="10339"/>
                </a:lnTo>
                <a:lnTo>
                  <a:pt x="37714" y="38432"/>
                </a:lnTo>
                <a:lnTo>
                  <a:pt x="9810" y="79888"/>
                </a:lnTo>
                <a:lnTo>
                  <a:pt x="0" y="130318"/>
                </a:lnTo>
                <a:lnTo>
                  <a:pt x="10204" y="181076"/>
                </a:lnTo>
                <a:lnTo>
                  <a:pt x="38064" y="222469"/>
                </a:lnTo>
                <a:lnTo>
                  <a:pt x="79453" y="250347"/>
                </a:lnTo>
                <a:lnTo>
                  <a:pt x="130243" y="260561"/>
                </a:lnTo>
                <a:lnTo>
                  <a:pt x="180655" y="250347"/>
                </a:lnTo>
                <a:lnTo>
                  <a:pt x="222122" y="222469"/>
                </a:lnTo>
                <a:lnTo>
                  <a:pt x="223825" y="219961"/>
                </a:lnTo>
                <a:lnTo>
                  <a:pt x="130066" y="219961"/>
                </a:lnTo>
                <a:lnTo>
                  <a:pt x="95118" y="212958"/>
                </a:lnTo>
                <a:lnTo>
                  <a:pt x="66639" y="193814"/>
                </a:lnTo>
                <a:lnTo>
                  <a:pt x="47470" y="165334"/>
                </a:lnTo>
                <a:lnTo>
                  <a:pt x="40449" y="130318"/>
                </a:lnTo>
                <a:lnTo>
                  <a:pt x="47118" y="95606"/>
                </a:lnTo>
                <a:lnTo>
                  <a:pt x="66251" y="67055"/>
                </a:lnTo>
                <a:lnTo>
                  <a:pt x="94717" y="47700"/>
                </a:lnTo>
                <a:lnTo>
                  <a:pt x="129385" y="40574"/>
                </a:lnTo>
                <a:lnTo>
                  <a:pt x="223575" y="40574"/>
                </a:lnTo>
                <a:lnTo>
                  <a:pt x="222122" y="38432"/>
                </a:lnTo>
                <a:lnTo>
                  <a:pt x="180655" y="10339"/>
                </a:lnTo>
                <a:lnTo>
                  <a:pt x="130243" y="0"/>
                </a:lnTo>
                <a:close/>
              </a:path>
              <a:path w="260984" h="260984">
                <a:moveTo>
                  <a:pt x="223575" y="40574"/>
                </a:moveTo>
                <a:lnTo>
                  <a:pt x="129385" y="40574"/>
                </a:lnTo>
                <a:lnTo>
                  <a:pt x="164518" y="47700"/>
                </a:lnTo>
                <a:lnTo>
                  <a:pt x="193304" y="67055"/>
                </a:lnTo>
                <a:lnTo>
                  <a:pt x="212762" y="95606"/>
                </a:lnTo>
                <a:lnTo>
                  <a:pt x="219910" y="130318"/>
                </a:lnTo>
                <a:lnTo>
                  <a:pt x="212772" y="165334"/>
                </a:lnTo>
                <a:lnTo>
                  <a:pt x="193389" y="193814"/>
                </a:lnTo>
                <a:lnTo>
                  <a:pt x="164805" y="212958"/>
                </a:lnTo>
                <a:lnTo>
                  <a:pt x="130066" y="219961"/>
                </a:lnTo>
                <a:lnTo>
                  <a:pt x="223825" y="219961"/>
                </a:lnTo>
                <a:lnTo>
                  <a:pt x="250235" y="181076"/>
                </a:lnTo>
                <a:lnTo>
                  <a:pt x="260586" y="130318"/>
                </a:lnTo>
                <a:lnTo>
                  <a:pt x="250235" y="79888"/>
                </a:lnTo>
                <a:lnTo>
                  <a:pt x="223575" y="4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6197" y="3730394"/>
            <a:ext cx="16981805" cy="57873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310515">
              <a:lnSpc>
                <a:spcPct val="90200"/>
              </a:lnSpc>
              <a:spcBef>
                <a:spcPts val="620"/>
              </a:spcBef>
            </a:pP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O diabetes </a:t>
            </a:r>
            <a:r>
              <a:rPr sz="4400" spc="85" dirty="0">
                <a:solidFill>
                  <a:srgbClr val="38571A"/>
                </a:solidFill>
                <a:latin typeface="Arial MT"/>
                <a:cs typeface="Arial MT"/>
              </a:rPr>
              <a:t>tipo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 2 </a:t>
            </a:r>
            <a:r>
              <a:rPr sz="4400" spc="-80" dirty="0">
                <a:solidFill>
                  <a:srgbClr val="38571A"/>
                </a:solidFill>
                <a:latin typeface="Arial MT"/>
                <a:cs typeface="Arial MT"/>
              </a:rPr>
              <a:t>(DM2),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 doença</a:t>
            </a:r>
            <a:r>
              <a:rPr sz="440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crônica não transmissível de </a:t>
            </a:r>
            <a:r>
              <a:rPr sz="4400" spc="-20" dirty="0">
                <a:solidFill>
                  <a:srgbClr val="38571A"/>
                </a:solidFill>
                <a:latin typeface="Arial MT"/>
                <a:cs typeface="Arial MT"/>
              </a:rPr>
              <a:t>alta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prevalência</a:t>
            </a:r>
            <a:r>
              <a:rPr sz="4400" spc="-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na</a:t>
            </a:r>
            <a:r>
              <a:rPr sz="4400" spc="-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atual</a:t>
            </a:r>
            <a:r>
              <a:rPr sz="4400" spc="-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realidade</a:t>
            </a:r>
            <a:r>
              <a:rPr sz="4400" spc="-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spc="-20" dirty="0">
                <a:solidFill>
                  <a:srgbClr val="38571A"/>
                </a:solidFill>
                <a:latin typeface="Arial MT"/>
                <a:cs typeface="Arial MT"/>
              </a:rPr>
              <a:t>(425</a:t>
            </a:r>
            <a:r>
              <a:rPr sz="4400" spc="-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milhões</a:t>
            </a:r>
            <a:r>
              <a:rPr sz="4400" spc="-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4400" spc="-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casos</a:t>
            </a:r>
            <a:r>
              <a:rPr sz="4400" spc="-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no</a:t>
            </a:r>
            <a:r>
              <a:rPr sz="4400" spc="-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spc="-10" dirty="0">
                <a:solidFill>
                  <a:srgbClr val="38571A"/>
                </a:solidFill>
                <a:latin typeface="Arial MT"/>
                <a:cs typeface="Arial MT"/>
              </a:rPr>
              <a:t>mundo),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apresenta</a:t>
            </a:r>
            <a:r>
              <a:rPr sz="440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um</a:t>
            </a:r>
            <a:r>
              <a:rPr sz="440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grande</a:t>
            </a:r>
            <a:r>
              <a:rPr sz="440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problema</a:t>
            </a:r>
            <a:r>
              <a:rPr sz="440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440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saúde</a:t>
            </a:r>
            <a:r>
              <a:rPr sz="440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pública</a:t>
            </a:r>
            <a:r>
              <a:rPr sz="4400" spc="60" dirty="0">
                <a:solidFill>
                  <a:srgbClr val="38571A"/>
                </a:solidFill>
                <a:latin typeface="Arial MT"/>
                <a:cs typeface="Arial MT"/>
              </a:rPr>
              <a:t> por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conta</a:t>
            </a:r>
            <a:r>
              <a:rPr sz="440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440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spc="-20" dirty="0">
                <a:solidFill>
                  <a:srgbClr val="38571A"/>
                </a:solidFill>
                <a:latin typeface="Arial MT"/>
                <a:cs typeface="Arial MT"/>
              </a:rPr>
              <a:t>suas </a:t>
            </a:r>
            <a:r>
              <a:rPr sz="4400" b="1" dirty="0">
                <a:solidFill>
                  <a:srgbClr val="38571A"/>
                </a:solidFill>
                <a:latin typeface="Arial"/>
                <a:cs typeface="Arial"/>
              </a:rPr>
              <a:t>complicações</a:t>
            </a:r>
            <a:r>
              <a:rPr sz="4400" b="1" spc="-3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38571A"/>
                </a:solidFill>
                <a:latin typeface="Arial"/>
                <a:cs typeface="Arial"/>
              </a:rPr>
              <a:t>micro</a:t>
            </a:r>
            <a:r>
              <a:rPr sz="4400" b="1" spc="-2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400" b="1" spc="70" dirty="0">
                <a:solidFill>
                  <a:srgbClr val="38571A"/>
                </a:solidFill>
                <a:latin typeface="Arial"/>
                <a:cs typeface="Arial"/>
              </a:rPr>
              <a:t>e</a:t>
            </a:r>
            <a:r>
              <a:rPr sz="4400" b="1" spc="-2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38571A"/>
                </a:solidFill>
                <a:latin typeface="Arial"/>
                <a:cs typeface="Arial"/>
              </a:rPr>
              <a:t>macrovasculares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4400">
              <a:latin typeface="Arial"/>
              <a:cs typeface="Arial"/>
            </a:endParaRPr>
          </a:p>
          <a:p>
            <a:pPr marL="12700" marR="1483995" indent="310515">
              <a:lnSpc>
                <a:spcPct val="88700"/>
              </a:lnSpc>
            </a:pP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Grupo</a:t>
            </a:r>
            <a:r>
              <a:rPr sz="440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440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doenças</a:t>
            </a:r>
            <a:r>
              <a:rPr sz="440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metabólicas</a:t>
            </a:r>
            <a:r>
              <a:rPr sz="440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spc="80" dirty="0">
                <a:solidFill>
                  <a:srgbClr val="38571A"/>
                </a:solidFill>
                <a:latin typeface="Arial MT"/>
                <a:cs typeface="Arial MT"/>
              </a:rPr>
              <a:t>como</a:t>
            </a:r>
            <a:r>
              <a:rPr sz="440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característica</a:t>
            </a:r>
            <a:r>
              <a:rPr sz="4400" spc="10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spc="-25" dirty="0">
                <a:solidFill>
                  <a:srgbClr val="38571A"/>
                </a:solidFill>
                <a:latin typeface="Arial MT"/>
                <a:cs typeface="Arial MT"/>
              </a:rPr>
              <a:t>uma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hiperglicemia</a:t>
            </a:r>
            <a:r>
              <a:rPr sz="440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resultante</a:t>
            </a:r>
            <a:r>
              <a:rPr sz="440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440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defeitos</a:t>
            </a:r>
            <a:r>
              <a:rPr sz="440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na</a:t>
            </a:r>
            <a:r>
              <a:rPr sz="440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secreção</a:t>
            </a:r>
            <a:r>
              <a:rPr sz="440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e/ou</a:t>
            </a:r>
            <a:r>
              <a:rPr sz="440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38571A"/>
                </a:solidFill>
                <a:latin typeface="Arial MT"/>
                <a:cs typeface="Arial MT"/>
              </a:rPr>
              <a:t>na</a:t>
            </a:r>
            <a:r>
              <a:rPr sz="440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4400" spc="-20" dirty="0">
                <a:solidFill>
                  <a:srgbClr val="38571A"/>
                </a:solidFill>
                <a:latin typeface="Arial MT"/>
                <a:cs typeface="Arial MT"/>
              </a:rPr>
              <a:t>ação </a:t>
            </a:r>
            <a:r>
              <a:rPr sz="4400" spc="-10" dirty="0">
                <a:solidFill>
                  <a:srgbClr val="38571A"/>
                </a:solidFill>
                <a:latin typeface="Arial MT"/>
                <a:cs typeface="Arial MT"/>
              </a:rPr>
              <a:t>insulínica.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2861" y="9442970"/>
            <a:ext cx="5719005" cy="1865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6945" rIns="0" bIns="0" rtlCol="0">
            <a:spAutoFit/>
          </a:bodyPr>
          <a:lstStyle/>
          <a:p>
            <a:pPr marL="3355340">
              <a:lnSpc>
                <a:spcPct val="100000"/>
              </a:lnSpc>
              <a:spcBef>
                <a:spcPts val="105"/>
              </a:spcBef>
            </a:pPr>
            <a:r>
              <a:rPr spc="-175" dirty="0">
                <a:solidFill>
                  <a:srgbClr val="000000"/>
                </a:solidFill>
              </a:rPr>
              <a:t>Síndrome</a:t>
            </a:r>
            <a:r>
              <a:rPr spc="-3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</a:t>
            </a:r>
            <a:r>
              <a:rPr spc="-375" dirty="0">
                <a:solidFill>
                  <a:srgbClr val="000000"/>
                </a:solidFill>
              </a:rPr>
              <a:t> </a:t>
            </a:r>
            <a:r>
              <a:rPr spc="-190" dirty="0">
                <a:solidFill>
                  <a:srgbClr val="000000"/>
                </a:solidFill>
              </a:rPr>
              <a:t>ovário</a:t>
            </a:r>
            <a:r>
              <a:rPr spc="-295" dirty="0">
                <a:solidFill>
                  <a:srgbClr val="000000"/>
                </a:solidFill>
              </a:rPr>
              <a:t> </a:t>
            </a:r>
            <a:r>
              <a:rPr spc="-125" dirty="0">
                <a:solidFill>
                  <a:srgbClr val="000000"/>
                </a:solidFill>
              </a:rPr>
              <a:t>policístico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592" y="1753912"/>
            <a:ext cx="15696914" cy="95546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25" dirty="0"/>
              <a:t>DM2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104" y="3860706"/>
            <a:ext cx="234234" cy="2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55007" y="3648222"/>
            <a:ext cx="1541335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doença</a:t>
            </a:r>
            <a:r>
              <a:rPr sz="3950" spc="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cardiovascular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afeta</a:t>
            </a:r>
            <a:r>
              <a:rPr sz="3950" spc="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130" dirty="0">
                <a:solidFill>
                  <a:srgbClr val="38571A"/>
                </a:solidFill>
                <a:latin typeface="Arial MT"/>
                <a:cs typeface="Arial MT"/>
              </a:rPr>
              <a:t>30%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todas</a:t>
            </a:r>
            <a:r>
              <a:rPr sz="3950" spc="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as</a:t>
            </a:r>
            <a:r>
              <a:rPr sz="3950" spc="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pessoas</a:t>
            </a:r>
            <a:r>
              <a:rPr sz="3950" spc="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diabéticas.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619" y="6100058"/>
            <a:ext cx="234235" cy="2342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320" y="8803208"/>
            <a:ext cx="234235" cy="2342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94366" y="5887573"/>
            <a:ext cx="17045305" cy="39287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97815">
              <a:lnSpc>
                <a:spcPts val="4700"/>
              </a:lnSpc>
              <a:spcBef>
                <a:spcPts val="29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O</a:t>
            </a:r>
            <a:r>
              <a:rPr sz="3950" spc="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tratamento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atual,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vai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além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meramente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controlar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glicemia,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mas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0" dirty="0">
                <a:solidFill>
                  <a:srgbClr val="38571A"/>
                </a:solidFill>
                <a:latin typeface="Arial MT"/>
                <a:cs typeface="Arial MT"/>
              </a:rPr>
              <a:t>deve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ser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extrapolado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para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prevenção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primária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secundária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da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120" dirty="0">
                <a:solidFill>
                  <a:srgbClr val="38571A"/>
                </a:solidFill>
                <a:latin typeface="Arial MT"/>
                <a:cs typeface="Arial MT"/>
              </a:rPr>
              <a:t>DC</a:t>
            </a:r>
            <a:r>
              <a:rPr sz="3950" spc="-450" dirty="0">
                <a:solidFill>
                  <a:srgbClr val="38571A"/>
                </a:solidFill>
                <a:latin typeface="Arial MT"/>
                <a:cs typeface="Arial MT"/>
              </a:rPr>
              <a:t>V</a:t>
            </a:r>
            <a:r>
              <a:rPr sz="3950" spc="120" dirty="0">
                <a:solidFill>
                  <a:srgbClr val="38571A"/>
                </a:solidFill>
                <a:latin typeface="Arial MT"/>
                <a:cs typeface="Arial MT"/>
              </a:rPr>
              <a:t>.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750"/>
              </a:spcBef>
            </a:pPr>
            <a:endParaRPr sz="3950">
              <a:latin typeface="Arial MT"/>
              <a:cs typeface="Arial MT"/>
            </a:endParaRPr>
          </a:p>
          <a:p>
            <a:pPr marL="262255" marR="1991995">
              <a:lnSpc>
                <a:spcPts val="4700"/>
              </a:lnSpc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Principalmente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associada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fatores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risco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como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obesidade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50" dirty="0">
                <a:solidFill>
                  <a:srgbClr val="38571A"/>
                </a:solidFill>
                <a:latin typeface="Arial MT"/>
                <a:cs typeface="Arial MT"/>
              </a:rPr>
              <a:t>e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hipertensão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arterial.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92507" y="21440"/>
            <a:ext cx="4398459" cy="3469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-165" dirty="0">
                <a:solidFill>
                  <a:srgbClr val="4E7A27"/>
                </a:solidFill>
              </a:rPr>
              <a:t>Sintomas</a:t>
            </a:r>
            <a:r>
              <a:rPr spc="-275" dirty="0">
                <a:solidFill>
                  <a:srgbClr val="4E7A27"/>
                </a:solidFill>
              </a:rPr>
              <a:t> </a:t>
            </a:r>
            <a:r>
              <a:rPr spc="114" dirty="0">
                <a:solidFill>
                  <a:srgbClr val="4E7A27"/>
                </a:solidFill>
              </a:rPr>
              <a:t>e</a:t>
            </a:r>
            <a:r>
              <a:rPr spc="-270" dirty="0">
                <a:solidFill>
                  <a:srgbClr val="4E7A27"/>
                </a:solidFill>
              </a:rPr>
              <a:t> </a:t>
            </a:r>
            <a:r>
              <a:rPr spc="-229" dirty="0">
                <a:solidFill>
                  <a:srgbClr val="4E7A27"/>
                </a:solidFill>
              </a:rPr>
              <a:t>Sinais</a:t>
            </a:r>
            <a:r>
              <a:rPr spc="-270" dirty="0">
                <a:solidFill>
                  <a:srgbClr val="4E7A27"/>
                </a:solidFill>
              </a:rPr>
              <a:t> </a:t>
            </a:r>
            <a:r>
              <a:rPr spc="25" dirty="0">
                <a:solidFill>
                  <a:srgbClr val="4E7A27"/>
                </a:solidFill>
              </a:rPr>
              <a:t>DM2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327" y="2437096"/>
            <a:ext cx="12675446" cy="88714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4727335"/>
            <a:ext cx="234235" cy="234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7285406"/>
            <a:ext cx="234235" cy="2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6520" y="4514851"/>
            <a:ext cx="17005935" cy="42640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133985" indent="139700">
              <a:lnSpc>
                <a:spcPts val="4240"/>
              </a:lnSpc>
              <a:spcBef>
                <a:spcPts val="665"/>
              </a:spcBef>
              <a:tabLst>
                <a:tab pos="2200910" algn="l"/>
              </a:tabLst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Glicemia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jejum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ou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glicemia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plasmática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em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jejum</a:t>
            </a:r>
            <a:r>
              <a:rPr sz="3950" spc="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85" dirty="0">
                <a:solidFill>
                  <a:srgbClr val="38571A"/>
                </a:solidFill>
                <a:latin typeface="Arial MT"/>
                <a:cs typeface="Arial MT"/>
              </a:rPr>
              <a:t>(GPJ),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coletada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depois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jejum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	calórico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no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mínimo</a:t>
            </a:r>
            <a:r>
              <a:rPr sz="3950" spc="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8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horas.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75"/>
              </a:spcBef>
            </a:pPr>
            <a:endParaRPr sz="3950">
              <a:latin typeface="Arial MT"/>
              <a:cs typeface="Arial MT"/>
            </a:endParaRPr>
          </a:p>
          <a:p>
            <a:pPr marL="12700" marR="5080" indent="139700">
              <a:lnSpc>
                <a:spcPts val="4240"/>
              </a:lnSpc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Hemoglobina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glicada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30" dirty="0">
                <a:solidFill>
                  <a:srgbClr val="38571A"/>
                </a:solidFill>
                <a:latin typeface="Arial MT"/>
                <a:cs typeface="Arial MT"/>
              </a:rPr>
              <a:t>(HgA1c),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que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analisa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os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últimos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três/quatros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meses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50" dirty="0">
                <a:solidFill>
                  <a:srgbClr val="38571A"/>
                </a:solidFill>
                <a:latin typeface="Arial MT"/>
                <a:cs typeface="Arial MT"/>
              </a:rPr>
              <a:t>e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sofre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menos</a:t>
            </a:r>
            <a:r>
              <a:rPr sz="3950" spc="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variação</a:t>
            </a:r>
            <a:r>
              <a:rPr sz="3950" spc="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do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estado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jejum</a:t>
            </a:r>
            <a:r>
              <a:rPr sz="3950" spc="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do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paciente,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porém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0" dirty="0">
                <a:solidFill>
                  <a:srgbClr val="38571A"/>
                </a:solidFill>
                <a:latin typeface="Arial MT"/>
                <a:cs typeface="Arial MT"/>
              </a:rPr>
              <a:t>sofre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interferência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caso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anemia,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hemoglinopatias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uremia.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7259" y="1355016"/>
            <a:ext cx="1003998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Quando</a:t>
            </a:r>
            <a:r>
              <a:rPr spc="-330" dirty="0"/>
              <a:t> </a:t>
            </a:r>
            <a:r>
              <a:rPr spc="-80" dirty="0"/>
              <a:t>coletar</a:t>
            </a:r>
            <a:r>
              <a:rPr spc="-340" dirty="0"/>
              <a:t> </a:t>
            </a:r>
            <a:r>
              <a:rPr spc="-140" dirty="0"/>
              <a:t>sangue?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24373" y="7730187"/>
            <a:ext cx="2278842" cy="33762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Diagnóstico</a:t>
            </a:r>
            <a:r>
              <a:rPr spc="-315" dirty="0"/>
              <a:t> </a:t>
            </a:r>
            <a:r>
              <a:rPr spc="-135" dirty="0"/>
              <a:t>Laboratorial</a:t>
            </a:r>
            <a:r>
              <a:rPr spc="-310" dirty="0"/>
              <a:t> </a:t>
            </a:r>
            <a:r>
              <a:rPr spc="-110" dirty="0"/>
              <a:t>no</a:t>
            </a:r>
            <a:r>
              <a:rPr spc="-310" dirty="0"/>
              <a:t> </a:t>
            </a:r>
            <a:r>
              <a:rPr spc="25" dirty="0"/>
              <a:t>DM2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62672" y="1907562"/>
            <a:ext cx="13642975" cy="9467215"/>
            <a:chOff x="3462672" y="1907562"/>
            <a:chExt cx="13642975" cy="9467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8794" y="2043683"/>
              <a:ext cx="13370210" cy="91945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98794" y="2043684"/>
              <a:ext cx="13370560" cy="9194800"/>
            </a:xfrm>
            <a:custGeom>
              <a:avLst/>
              <a:gdLst/>
              <a:ahLst/>
              <a:cxnLst/>
              <a:rect l="l" t="t" r="r" b="b"/>
              <a:pathLst>
                <a:path w="13370560" h="9194800">
                  <a:moveTo>
                    <a:pt x="0" y="0"/>
                  </a:moveTo>
                  <a:lnTo>
                    <a:pt x="13370210" y="0"/>
                  </a:lnTo>
                  <a:lnTo>
                    <a:pt x="13370210" y="9194589"/>
                  </a:lnTo>
                  <a:lnTo>
                    <a:pt x="0" y="9194589"/>
                  </a:lnTo>
                  <a:lnTo>
                    <a:pt x="0" y="0"/>
                  </a:lnTo>
                  <a:close/>
                </a:path>
              </a:pathLst>
            </a:custGeom>
            <a:ln w="2722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3736" y="1303353"/>
            <a:ext cx="15276623" cy="100052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497" rIns="0" bIns="0" rtlCol="0">
            <a:spAutoFit/>
          </a:bodyPr>
          <a:lstStyle/>
          <a:p>
            <a:pPr marL="423799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C65"/>
                </a:solidFill>
              </a:rPr>
              <a:t>Diretrizes</a:t>
            </a:r>
            <a:r>
              <a:rPr spc="-20" dirty="0">
                <a:solidFill>
                  <a:srgbClr val="006C65"/>
                </a:solidFill>
              </a:rPr>
              <a:t> </a:t>
            </a:r>
            <a:r>
              <a:rPr dirty="0">
                <a:solidFill>
                  <a:srgbClr val="006C65"/>
                </a:solidFill>
              </a:rPr>
              <a:t>da</a:t>
            </a:r>
            <a:r>
              <a:rPr spc="-20" dirty="0">
                <a:solidFill>
                  <a:srgbClr val="006C65"/>
                </a:solidFill>
              </a:rPr>
              <a:t> </a:t>
            </a:r>
            <a:r>
              <a:rPr dirty="0">
                <a:solidFill>
                  <a:srgbClr val="006C65"/>
                </a:solidFill>
              </a:rPr>
              <a:t>SBD</a:t>
            </a:r>
            <a:r>
              <a:rPr spc="-20" dirty="0">
                <a:solidFill>
                  <a:srgbClr val="006C65"/>
                </a:solidFill>
              </a:rPr>
              <a:t> </a:t>
            </a:r>
            <a:r>
              <a:rPr spc="509" dirty="0">
                <a:solidFill>
                  <a:srgbClr val="006C65"/>
                </a:solidFill>
              </a:rPr>
              <a:t>-</a:t>
            </a:r>
            <a:r>
              <a:rPr spc="-20" dirty="0">
                <a:solidFill>
                  <a:srgbClr val="006C65"/>
                </a:solidFill>
              </a:rPr>
              <a:t>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Controle</a:t>
            </a:r>
            <a:r>
              <a:rPr spc="-365" dirty="0"/>
              <a:t> </a:t>
            </a:r>
            <a:r>
              <a:rPr spc="-125" dirty="0"/>
              <a:t>glicêmico</a:t>
            </a:r>
            <a:r>
              <a:rPr spc="-360" dirty="0"/>
              <a:t> </a:t>
            </a:r>
            <a:r>
              <a:rPr spc="-80" dirty="0"/>
              <a:t>pode</a:t>
            </a:r>
            <a:r>
              <a:rPr spc="-375" dirty="0"/>
              <a:t> </a:t>
            </a:r>
            <a:r>
              <a:rPr spc="-45" dirty="0"/>
              <a:t>ser</a:t>
            </a:r>
            <a:r>
              <a:rPr spc="-365" dirty="0"/>
              <a:t> </a:t>
            </a:r>
            <a:r>
              <a:rPr spc="-75" dirty="0"/>
              <a:t>monitorado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53" y="3838578"/>
            <a:ext cx="234235" cy="2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1655" y="3626093"/>
            <a:ext cx="416877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Glicemia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jejum;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53" y="6225940"/>
            <a:ext cx="234235" cy="234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51655" y="6013455"/>
            <a:ext cx="499618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Glicemia</a:t>
            </a:r>
            <a:r>
              <a:rPr sz="3950" spc="1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pré-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prandial;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53" y="8613302"/>
            <a:ext cx="234235" cy="2342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51655" y="8400817"/>
            <a:ext cx="509905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Glicemia</a:t>
            </a:r>
            <a:r>
              <a:rPr sz="3950" spc="1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pós-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prandial;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8478" y="3734263"/>
            <a:ext cx="234235" cy="2342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428381" y="3521778"/>
            <a:ext cx="1701164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HbA1c;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8478" y="6121625"/>
            <a:ext cx="234235" cy="23421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428381" y="5909140"/>
            <a:ext cx="7108825" cy="12255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24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Sistema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flash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-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monitorização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glicose</a:t>
            </a:r>
            <a:r>
              <a:rPr sz="3950" spc="-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0" dirty="0">
                <a:solidFill>
                  <a:srgbClr val="38571A"/>
                </a:solidFill>
                <a:latin typeface="Arial MT"/>
                <a:cs typeface="Arial MT"/>
              </a:rPr>
              <a:t>(Aparelho</a:t>
            </a:r>
            <a:r>
              <a:rPr sz="3950" spc="-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55" dirty="0">
                <a:solidFill>
                  <a:srgbClr val="38571A"/>
                </a:solidFill>
                <a:latin typeface="Arial MT"/>
                <a:cs typeface="Arial MT"/>
              </a:rPr>
              <a:t>FreeStyle);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8478" y="9105827"/>
            <a:ext cx="234235" cy="23421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428381" y="8893343"/>
            <a:ext cx="345186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50" dirty="0">
                <a:solidFill>
                  <a:srgbClr val="38571A"/>
                </a:solidFill>
                <a:latin typeface="Arial MT"/>
                <a:cs typeface="Arial MT"/>
              </a:rPr>
              <a:t>Tempo</a:t>
            </a:r>
            <a:r>
              <a:rPr sz="3950" spc="-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no</a:t>
            </a:r>
            <a:r>
              <a:rPr sz="3950" spc="-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alvo.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4751" y="2798938"/>
            <a:ext cx="3026489" cy="195798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42707" y="3138031"/>
            <a:ext cx="3300497" cy="191603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83265" y="7211352"/>
            <a:ext cx="3414924" cy="177266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74267" y="8066139"/>
            <a:ext cx="2371522" cy="166800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976248" y="4432138"/>
            <a:ext cx="1265198" cy="212077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001887" y="9174995"/>
            <a:ext cx="5624261" cy="19124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52673" y="5240833"/>
            <a:ext cx="2760445" cy="20238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15432"/>
            <a:ext cx="9611926" cy="75423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4625" y="0"/>
            <a:ext cx="10409474" cy="108654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Sociedades</a:t>
            </a:r>
            <a:r>
              <a:rPr spc="-300" dirty="0"/>
              <a:t> </a:t>
            </a:r>
            <a:r>
              <a:rPr spc="114" dirty="0"/>
              <a:t>e</a:t>
            </a:r>
            <a:r>
              <a:rPr spc="-300" dirty="0"/>
              <a:t> </a:t>
            </a:r>
            <a:r>
              <a:rPr spc="-125" dirty="0"/>
              <a:t>controle</a:t>
            </a:r>
            <a:r>
              <a:rPr spc="-295" dirty="0"/>
              <a:t> </a:t>
            </a:r>
            <a:r>
              <a:rPr spc="-85" dirty="0"/>
              <a:t>metabólicos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0" y="3338891"/>
            <a:ext cx="20047724" cy="6981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25" dirty="0"/>
              <a:t>DM2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520" y="7616804"/>
            <a:ext cx="234234" cy="2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67422" y="7404320"/>
            <a:ext cx="8533765" cy="24193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8580" marR="5080" indent="-56515">
              <a:lnSpc>
                <a:spcPts val="4700"/>
              </a:lnSpc>
              <a:spcBef>
                <a:spcPts val="24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Consultas</a:t>
            </a:r>
            <a:r>
              <a:rPr sz="3950" spc="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95" dirty="0">
                <a:solidFill>
                  <a:srgbClr val="38571A"/>
                </a:solidFill>
                <a:latin typeface="Arial MT"/>
                <a:cs typeface="Arial MT"/>
              </a:rPr>
              <a:t>com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diversos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profissionais: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médicos,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enfermeiros,</a:t>
            </a:r>
            <a:r>
              <a:rPr sz="395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nutricionistas,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farmacêutico,</a:t>
            </a:r>
            <a:r>
              <a:rPr sz="3950" spc="1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50" dirty="0">
                <a:solidFill>
                  <a:srgbClr val="38571A"/>
                </a:solidFill>
                <a:latin typeface="Arial MT"/>
                <a:cs typeface="Arial MT"/>
              </a:rPr>
              <a:t>psicólogo,</a:t>
            </a:r>
            <a:r>
              <a:rPr sz="3950" spc="1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assistente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social,</a:t>
            </a:r>
            <a:r>
              <a:rPr sz="3950" spc="8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educador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físico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outros.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969" y="4022239"/>
            <a:ext cx="234235" cy="234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51595" y="3809755"/>
            <a:ext cx="8180705" cy="18224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8580" marR="5080" indent="-56515">
              <a:lnSpc>
                <a:spcPts val="4700"/>
              </a:lnSpc>
              <a:spcBef>
                <a:spcPts val="24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Uma</a:t>
            </a:r>
            <a:r>
              <a:rPr sz="3950" spc="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vez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identificado</a:t>
            </a:r>
            <a:r>
              <a:rPr sz="395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é</a:t>
            </a:r>
            <a:r>
              <a:rPr sz="395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preciso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garantir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integridade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do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tratamento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-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pessoa</a:t>
            </a:r>
            <a:r>
              <a:rPr sz="3950" spc="-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diabética.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36582" y="3294580"/>
            <a:ext cx="8967517" cy="6962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E502C-68B8-9D1B-DF5A-5D0FBEC6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0A988B-03D0-F51D-DE24-2F8CF988A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463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3880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110"/>
              </a:spcBef>
            </a:pPr>
            <a:r>
              <a:rPr sz="9550" b="0" spc="-875" dirty="0">
                <a:latin typeface="Arial MT"/>
                <a:cs typeface="Arial MT"/>
              </a:rPr>
              <a:t>T</a:t>
            </a:r>
            <a:r>
              <a:rPr sz="9550" b="0" spc="5" dirty="0">
                <a:latin typeface="Arial MT"/>
                <a:cs typeface="Arial MT"/>
              </a:rPr>
              <a:t>ra</a:t>
            </a:r>
            <a:r>
              <a:rPr sz="9550" b="0" spc="35" dirty="0">
                <a:latin typeface="Arial MT"/>
                <a:cs typeface="Arial MT"/>
              </a:rPr>
              <a:t>t</a:t>
            </a:r>
            <a:r>
              <a:rPr sz="9550" b="0" spc="5" dirty="0">
                <a:latin typeface="Arial MT"/>
                <a:cs typeface="Arial MT"/>
              </a:rPr>
              <a:t>a</a:t>
            </a:r>
            <a:r>
              <a:rPr sz="9550" b="0" spc="10" dirty="0">
                <a:latin typeface="Arial MT"/>
                <a:cs typeface="Arial MT"/>
              </a:rPr>
              <a:t>m</a:t>
            </a:r>
            <a:r>
              <a:rPr sz="9550" b="0" spc="5" dirty="0">
                <a:latin typeface="Arial MT"/>
                <a:cs typeface="Arial MT"/>
              </a:rPr>
              <a:t>e</a:t>
            </a:r>
            <a:r>
              <a:rPr sz="9550" b="0" spc="10" dirty="0">
                <a:latin typeface="Arial MT"/>
                <a:cs typeface="Arial MT"/>
              </a:rPr>
              <a:t>n</a:t>
            </a:r>
            <a:r>
              <a:rPr sz="9550" b="0" spc="35" dirty="0">
                <a:latin typeface="Arial MT"/>
                <a:cs typeface="Arial MT"/>
              </a:rPr>
              <a:t>t</a:t>
            </a:r>
            <a:r>
              <a:rPr sz="9550" b="0" spc="200" dirty="0">
                <a:latin typeface="Arial MT"/>
                <a:cs typeface="Arial MT"/>
              </a:rPr>
              <a:t>o</a:t>
            </a:r>
            <a:r>
              <a:rPr sz="9550" b="0" spc="-440" dirty="0">
                <a:latin typeface="Arial MT"/>
                <a:cs typeface="Arial MT"/>
              </a:rPr>
              <a:t> </a:t>
            </a:r>
            <a:r>
              <a:rPr sz="9550" b="0" dirty="0">
                <a:latin typeface="Arial MT"/>
                <a:cs typeface="Arial MT"/>
              </a:rPr>
              <a:t>não</a:t>
            </a:r>
            <a:r>
              <a:rPr sz="9550" b="0" spc="-450" dirty="0">
                <a:latin typeface="Arial MT"/>
                <a:cs typeface="Arial MT"/>
              </a:rPr>
              <a:t> </a:t>
            </a:r>
            <a:r>
              <a:rPr sz="9550" b="0" spc="80" dirty="0">
                <a:latin typeface="Arial MT"/>
                <a:cs typeface="Arial MT"/>
              </a:rPr>
              <a:t>farmacológico</a:t>
            </a:r>
            <a:endParaRPr sz="955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06207"/>
            <a:ext cx="20104100" cy="82023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17" y="888738"/>
            <a:ext cx="1258189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25" dirty="0">
                <a:solidFill>
                  <a:srgbClr val="4E7A27"/>
                </a:solidFill>
              </a:rPr>
              <a:t>T</a:t>
            </a:r>
            <a:r>
              <a:rPr spc="-85" dirty="0">
                <a:solidFill>
                  <a:srgbClr val="4E7A27"/>
                </a:solidFill>
              </a:rPr>
              <a:t>ra</a:t>
            </a:r>
            <a:r>
              <a:rPr spc="-80" dirty="0">
                <a:solidFill>
                  <a:srgbClr val="4E7A27"/>
                </a:solidFill>
              </a:rPr>
              <a:t>t</a:t>
            </a:r>
            <a:r>
              <a:rPr spc="-85" dirty="0">
                <a:solidFill>
                  <a:srgbClr val="4E7A27"/>
                </a:solidFill>
              </a:rPr>
              <a:t>ame</a:t>
            </a:r>
            <a:r>
              <a:rPr spc="-90" dirty="0">
                <a:solidFill>
                  <a:srgbClr val="4E7A27"/>
                </a:solidFill>
              </a:rPr>
              <a:t>n</a:t>
            </a:r>
            <a:r>
              <a:rPr spc="-80" dirty="0">
                <a:solidFill>
                  <a:srgbClr val="4E7A27"/>
                </a:solidFill>
              </a:rPr>
              <a:t>t</a:t>
            </a:r>
            <a:r>
              <a:rPr spc="60" dirty="0">
                <a:solidFill>
                  <a:srgbClr val="4E7A27"/>
                </a:solidFill>
              </a:rPr>
              <a:t>o</a:t>
            </a:r>
            <a:r>
              <a:rPr spc="-355" dirty="0">
                <a:solidFill>
                  <a:srgbClr val="4E7A27"/>
                </a:solidFill>
              </a:rPr>
              <a:t> </a:t>
            </a:r>
            <a:r>
              <a:rPr spc="-45" dirty="0">
                <a:solidFill>
                  <a:srgbClr val="4E7A27"/>
                </a:solidFill>
              </a:rPr>
              <a:t>não</a:t>
            </a:r>
            <a:r>
              <a:rPr spc="-405" dirty="0">
                <a:solidFill>
                  <a:srgbClr val="4E7A27"/>
                </a:solidFill>
              </a:rPr>
              <a:t> </a:t>
            </a:r>
            <a:r>
              <a:rPr spc="-90" dirty="0">
                <a:solidFill>
                  <a:srgbClr val="4E7A27"/>
                </a:solidFill>
              </a:rPr>
              <a:t>farmacológico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050" y="4127359"/>
            <a:ext cx="234235" cy="234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050" y="6146866"/>
            <a:ext cx="234235" cy="2342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050" y="8166373"/>
            <a:ext cx="234235" cy="2342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050" y="10185880"/>
            <a:ext cx="234235" cy="2342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7191" y="1997471"/>
            <a:ext cx="12990830" cy="86048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88010" indent="-575310">
              <a:lnSpc>
                <a:spcPct val="100000"/>
              </a:lnSpc>
              <a:spcBef>
                <a:spcPts val="135"/>
              </a:spcBef>
              <a:buSzPct val="123333"/>
              <a:buChar char="•"/>
              <a:tabLst>
                <a:tab pos="588010" algn="l"/>
              </a:tabLst>
            </a:pPr>
            <a:r>
              <a:rPr sz="4500" b="1" dirty="0">
                <a:solidFill>
                  <a:srgbClr val="38571A"/>
                </a:solidFill>
                <a:latin typeface="Arial"/>
                <a:cs typeface="Arial"/>
              </a:rPr>
              <a:t>Adoção</a:t>
            </a:r>
            <a:r>
              <a:rPr sz="4500" b="1" spc="-2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spc="50" dirty="0">
                <a:solidFill>
                  <a:srgbClr val="38571A"/>
                </a:solidFill>
                <a:latin typeface="Arial"/>
                <a:cs typeface="Arial"/>
              </a:rPr>
              <a:t>de</a:t>
            </a:r>
            <a:r>
              <a:rPr sz="4500" b="1" spc="-2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38571A"/>
                </a:solidFill>
                <a:latin typeface="Arial"/>
                <a:cs typeface="Arial"/>
              </a:rPr>
              <a:t>hábitos</a:t>
            </a:r>
            <a:r>
              <a:rPr sz="4500" b="1" spc="-2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spc="50" dirty="0">
                <a:solidFill>
                  <a:srgbClr val="38571A"/>
                </a:solidFill>
                <a:latin typeface="Arial"/>
                <a:cs typeface="Arial"/>
              </a:rPr>
              <a:t>de</a:t>
            </a:r>
            <a:r>
              <a:rPr sz="4500" b="1" spc="-2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38571A"/>
                </a:solidFill>
                <a:latin typeface="Arial"/>
                <a:cs typeface="Arial"/>
              </a:rPr>
              <a:t>vida</a:t>
            </a:r>
            <a:r>
              <a:rPr sz="4500" b="1" spc="-2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spc="-10" dirty="0">
                <a:solidFill>
                  <a:srgbClr val="38571A"/>
                </a:solidFill>
                <a:latin typeface="Arial"/>
                <a:cs typeface="Arial"/>
              </a:rPr>
              <a:t>saudáveis</a:t>
            </a:r>
            <a:endParaRPr sz="4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95"/>
              </a:spcBef>
            </a:pPr>
            <a:endParaRPr sz="4500">
              <a:latin typeface="Arial"/>
              <a:cs typeface="Arial"/>
            </a:endParaRPr>
          </a:p>
          <a:p>
            <a:pPr marL="669925">
              <a:lnSpc>
                <a:spcPct val="100000"/>
              </a:lnSpc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Alimentação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equilibrada;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75"/>
              </a:spcBef>
            </a:pPr>
            <a:endParaRPr sz="3950">
              <a:latin typeface="Arial MT"/>
              <a:cs typeface="Arial MT"/>
            </a:endParaRPr>
          </a:p>
          <a:p>
            <a:pPr marL="809625">
              <a:lnSpc>
                <a:spcPct val="100000"/>
              </a:lnSpc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Prática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regular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atividade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física</a:t>
            </a:r>
            <a:r>
              <a:rPr sz="3950" u="sng" spc="-10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 MT"/>
                <a:cs typeface="Arial MT"/>
                <a:hlinkClick r:id="rId3" action="ppaction://hlinksldjump"/>
              </a:rPr>
              <a:t>;</a:t>
            </a:r>
            <a:endParaRPr sz="3950">
              <a:latin typeface="Arial MT"/>
              <a:cs typeface="Arial MT"/>
            </a:endParaRPr>
          </a:p>
          <a:p>
            <a:pPr marL="669925" marR="5080">
              <a:lnSpc>
                <a:spcPts val="15900"/>
              </a:lnSpc>
              <a:spcBef>
                <a:spcPts val="219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Moderação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no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uso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álcool,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abandono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ao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tabagismo;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Estabelecer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metas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controle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peso.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0930" y="2975155"/>
            <a:ext cx="4148203" cy="29319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15116" y="8541462"/>
            <a:ext cx="4009734" cy="276709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2104636" y="5061169"/>
            <a:ext cx="7553959" cy="4709160"/>
            <a:chOff x="12104636" y="5061169"/>
            <a:chExt cx="7553959" cy="47091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69061" y="7288598"/>
              <a:ext cx="3989407" cy="24815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04636" y="5061169"/>
              <a:ext cx="3529622" cy="28069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617" y="-2617"/>
            <a:ext cx="20109815" cy="11313795"/>
            <a:chOff x="-2617" y="-2617"/>
            <a:chExt cx="20109815" cy="11313795"/>
          </a:xfrm>
        </p:grpSpPr>
        <p:sp>
          <p:nvSpPr>
            <p:cNvPr id="3" name="object 3"/>
            <p:cNvSpPr/>
            <p:nvPr/>
          </p:nvSpPr>
          <p:spPr>
            <a:xfrm>
              <a:off x="-1308" y="-1308"/>
              <a:ext cx="20107275" cy="11311255"/>
            </a:xfrm>
            <a:custGeom>
              <a:avLst/>
              <a:gdLst/>
              <a:ahLst/>
              <a:cxnLst/>
              <a:rect l="l" t="t" r="r" b="b"/>
              <a:pathLst>
                <a:path w="20107275" h="11311255">
                  <a:moveTo>
                    <a:pt x="0" y="11311173"/>
                  </a:moveTo>
                  <a:lnTo>
                    <a:pt x="20106717" y="11311173"/>
                  </a:lnTo>
                  <a:lnTo>
                    <a:pt x="20106717" y="0"/>
                  </a:lnTo>
                  <a:lnTo>
                    <a:pt x="0" y="0"/>
                  </a:lnTo>
                  <a:lnTo>
                    <a:pt x="0" y="113111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56262" y="377688"/>
            <a:ext cx="7506334" cy="38582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algn="ctr">
              <a:lnSpc>
                <a:spcPts val="10140"/>
              </a:lnSpc>
              <a:spcBef>
                <a:spcPts val="30"/>
              </a:spcBef>
            </a:pPr>
            <a:r>
              <a:rPr sz="8250" spc="-695" dirty="0"/>
              <a:t>T</a:t>
            </a:r>
            <a:r>
              <a:rPr sz="8250" spc="65" dirty="0"/>
              <a:t>ratamento</a:t>
            </a:r>
            <a:r>
              <a:rPr sz="8250" spc="-15" dirty="0"/>
              <a:t> </a:t>
            </a:r>
            <a:r>
              <a:rPr sz="8250" spc="-10" dirty="0"/>
              <a:t>Farmacológico </a:t>
            </a:r>
            <a:r>
              <a:rPr sz="8250" spc="204" dirty="0"/>
              <a:t>DM2</a:t>
            </a:r>
            <a:endParaRPr sz="82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302" y="3822212"/>
            <a:ext cx="229550" cy="2295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302" y="6862191"/>
            <a:ext cx="229550" cy="2295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4153" y="3613723"/>
            <a:ext cx="7352030" cy="57734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36525">
              <a:lnSpc>
                <a:spcPts val="4170"/>
              </a:lnSpc>
              <a:spcBef>
                <a:spcPts val="640"/>
              </a:spcBef>
              <a:tabLst>
                <a:tab pos="2312035" algn="l"/>
              </a:tabLst>
            </a:pP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Cada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pessoa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possui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25" dirty="0">
                <a:solidFill>
                  <a:srgbClr val="38571A"/>
                </a:solidFill>
                <a:latin typeface="Arial MT"/>
                <a:cs typeface="Arial MT"/>
              </a:rPr>
              <a:t>um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tratamento</a:t>
            </a:r>
            <a:r>
              <a:rPr sz="3850" spc="3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individualizado</a:t>
            </a:r>
            <a:r>
              <a:rPr sz="3850" spc="3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ou</a:t>
            </a:r>
            <a:r>
              <a:rPr sz="3850" spc="3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25" dirty="0">
                <a:solidFill>
                  <a:srgbClr val="38571A"/>
                </a:solidFill>
                <a:latin typeface="Arial MT"/>
                <a:cs typeface="Arial MT"/>
              </a:rPr>
              <a:t>um </a:t>
            </a:r>
            <a:r>
              <a:rPr sz="3850" spc="-10" dirty="0">
                <a:solidFill>
                  <a:srgbClr val="38571A"/>
                </a:solidFill>
                <a:latin typeface="Arial MT"/>
                <a:cs typeface="Arial MT"/>
              </a:rPr>
              <a:t>esquema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	</a:t>
            </a:r>
            <a:r>
              <a:rPr sz="3850" spc="50" dirty="0">
                <a:solidFill>
                  <a:srgbClr val="38571A"/>
                </a:solidFill>
                <a:latin typeface="Arial MT"/>
                <a:cs typeface="Arial MT"/>
              </a:rPr>
              <a:t>terapêutico</a:t>
            </a:r>
            <a:r>
              <a:rPr sz="38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-10" dirty="0">
                <a:solidFill>
                  <a:srgbClr val="38571A"/>
                </a:solidFill>
                <a:latin typeface="Arial MT"/>
                <a:cs typeface="Arial MT"/>
              </a:rPr>
              <a:t>diferente.</a:t>
            </a:r>
            <a:endParaRPr sz="38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70"/>
              </a:spcBef>
            </a:pPr>
            <a:endParaRPr sz="3850">
              <a:latin typeface="Arial MT"/>
              <a:cs typeface="Arial MT"/>
            </a:endParaRPr>
          </a:p>
          <a:p>
            <a:pPr marL="12700" marR="5715" indent="136525">
              <a:lnSpc>
                <a:spcPts val="4170"/>
              </a:lnSpc>
              <a:spcBef>
                <a:spcPts val="5"/>
              </a:spcBef>
            </a:pP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Agentes</a:t>
            </a:r>
            <a:r>
              <a:rPr sz="38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50" dirty="0">
                <a:solidFill>
                  <a:srgbClr val="38571A"/>
                </a:solidFill>
                <a:latin typeface="Arial MT"/>
                <a:cs typeface="Arial MT"/>
              </a:rPr>
              <a:t>antidiabéticos</a:t>
            </a:r>
            <a:r>
              <a:rPr sz="38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-285" dirty="0">
                <a:solidFill>
                  <a:srgbClr val="38571A"/>
                </a:solidFill>
                <a:latin typeface="Arial MT"/>
                <a:cs typeface="Arial MT"/>
              </a:rPr>
              <a:t>(</a:t>
            </a:r>
            <a:r>
              <a:rPr sz="38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orais</a:t>
            </a:r>
            <a:r>
              <a:rPr sz="38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-25" dirty="0">
                <a:solidFill>
                  <a:srgbClr val="38571A"/>
                </a:solidFill>
                <a:latin typeface="Arial MT"/>
                <a:cs typeface="Arial MT"/>
              </a:rPr>
              <a:t>ou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injetáveis</a:t>
            </a:r>
            <a:r>
              <a:rPr sz="3850" spc="-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-10" dirty="0">
                <a:solidFill>
                  <a:srgbClr val="38571A"/>
                </a:solidFill>
                <a:latin typeface="Arial MT"/>
                <a:cs typeface="Arial MT"/>
              </a:rPr>
              <a:t>),</a:t>
            </a:r>
            <a:r>
              <a:rPr sz="3850" spc="-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são</a:t>
            </a:r>
            <a:r>
              <a:rPr sz="3850" spc="-8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-10" dirty="0">
                <a:solidFill>
                  <a:srgbClr val="38571A"/>
                </a:solidFill>
                <a:latin typeface="Arial MT"/>
                <a:cs typeface="Arial MT"/>
              </a:rPr>
              <a:t>medicamentos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que</a:t>
            </a:r>
            <a:r>
              <a:rPr sz="38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reduzem</a:t>
            </a:r>
            <a:r>
              <a:rPr sz="38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os</a:t>
            </a:r>
            <a:r>
              <a:rPr sz="38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altos </a:t>
            </a:r>
            <a:r>
              <a:rPr sz="3850" spc="-10" dirty="0">
                <a:solidFill>
                  <a:srgbClr val="38571A"/>
                </a:solidFill>
                <a:latin typeface="Arial MT"/>
                <a:cs typeface="Arial MT"/>
              </a:rPr>
              <a:t>níveis</a:t>
            </a:r>
            <a:r>
              <a:rPr sz="38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-35" dirty="0">
                <a:solidFill>
                  <a:srgbClr val="38571A"/>
                </a:solidFill>
                <a:latin typeface="Arial MT"/>
                <a:cs typeface="Arial MT"/>
              </a:rPr>
              <a:t>de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glicose,</a:t>
            </a:r>
            <a:r>
              <a:rPr sz="3850" spc="229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mantendo-a</a:t>
            </a:r>
            <a:r>
              <a:rPr sz="3850" spc="229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em</a:t>
            </a:r>
            <a:r>
              <a:rPr sz="3850" spc="2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-10" dirty="0">
                <a:solidFill>
                  <a:srgbClr val="38571A"/>
                </a:solidFill>
                <a:latin typeface="Arial MT"/>
                <a:cs typeface="Arial MT"/>
              </a:rPr>
              <a:t>níveis normais.</a:t>
            </a:r>
            <a:endParaRPr sz="38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25" dirty="0"/>
              <a:t>DM2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29583" y="157848"/>
            <a:ext cx="11374516" cy="110899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7004" rIns="0" bIns="0" rtlCol="0">
            <a:spAutoFit/>
          </a:bodyPr>
          <a:lstStyle/>
          <a:p>
            <a:pPr marL="465455" marR="10160">
              <a:lnSpc>
                <a:spcPts val="6830"/>
              </a:lnSpc>
              <a:spcBef>
                <a:spcPts val="1645"/>
              </a:spcBef>
            </a:pPr>
            <a:r>
              <a:rPr spc="-85" dirty="0"/>
              <a:t>Medicamentos</a:t>
            </a:r>
            <a:r>
              <a:rPr spc="-315" dirty="0"/>
              <a:t> </a:t>
            </a:r>
            <a:r>
              <a:rPr spc="-135" dirty="0"/>
              <a:t>orais</a:t>
            </a:r>
            <a:r>
              <a:rPr spc="-315" dirty="0"/>
              <a:t> </a:t>
            </a:r>
            <a:r>
              <a:rPr spc="114" dirty="0"/>
              <a:t>e</a:t>
            </a:r>
            <a:r>
              <a:rPr spc="-315" dirty="0"/>
              <a:t> </a:t>
            </a:r>
            <a:r>
              <a:rPr spc="-165" dirty="0"/>
              <a:t>injetáveis</a:t>
            </a:r>
            <a:r>
              <a:rPr spc="-310" dirty="0"/>
              <a:t> </a:t>
            </a:r>
            <a:r>
              <a:rPr spc="-20" dirty="0"/>
              <a:t>para </a:t>
            </a:r>
            <a:r>
              <a:rPr spc="-125" dirty="0"/>
              <a:t>controle</a:t>
            </a:r>
            <a:r>
              <a:rPr spc="-365" dirty="0"/>
              <a:t> </a:t>
            </a:r>
            <a:r>
              <a:rPr dirty="0"/>
              <a:t>do</a:t>
            </a:r>
            <a:r>
              <a:rPr spc="-395" dirty="0"/>
              <a:t> </a:t>
            </a:r>
            <a:r>
              <a:rPr spc="25" dirty="0"/>
              <a:t>DM2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32034"/>
            <a:ext cx="20104100" cy="54167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4514" y="2376876"/>
            <a:ext cx="1331595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25" dirty="0"/>
              <a:t>T</a:t>
            </a:r>
            <a:r>
              <a:rPr spc="-85" dirty="0"/>
              <a:t>ra</a:t>
            </a:r>
            <a:r>
              <a:rPr spc="-80" dirty="0"/>
              <a:t>t</a:t>
            </a:r>
            <a:r>
              <a:rPr spc="-85" dirty="0"/>
              <a:t>ame</a:t>
            </a:r>
            <a:r>
              <a:rPr spc="-90" dirty="0"/>
              <a:t>n</a:t>
            </a:r>
            <a:r>
              <a:rPr spc="-80" dirty="0"/>
              <a:t>t</a:t>
            </a:r>
            <a:r>
              <a:rPr spc="60" dirty="0"/>
              <a:t>o</a:t>
            </a:r>
            <a:r>
              <a:rPr spc="-355" dirty="0"/>
              <a:t> </a:t>
            </a:r>
            <a:r>
              <a:rPr dirty="0"/>
              <a:t>de</a:t>
            </a:r>
            <a:r>
              <a:rPr spc="-390" dirty="0"/>
              <a:t> </a:t>
            </a:r>
            <a:r>
              <a:rPr spc="-140" dirty="0"/>
              <a:t>1ª</a:t>
            </a:r>
            <a:r>
              <a:rPr spc="-345" dirty="0"/>
              <a:t> </a:t>
            </a:r>
            <a:r>
              <a:rPr spc="-215" dirty="0"/>
              <a:t>linha</a:t>
            </a:r>
            <a:r>
              <a:rPr spc="-280" dirty="0"/>
              <a:t> </a:t>
            </a:r>
            <a:r>
              <a:rPr spc="-35" dirty="0"/>
              <a:t>para</a:t>
            </a:r>
            <a:r>
              <a:rPr spc="-340" dirty="0"/>
              <a:t> </a:t>
            </a:r>
            <a:r>
              <a:rPr spc="25" dirty="0"/>
              <a:t>DM2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692" y="5904623"/>
            <a:ext cx="234235" cy="2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68992" y="5696913"/>
            <a:ext cx="17796510" cy="43326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514984" marR="5080" indent="279400">
              <a:lnSpc>
                <a:spcPct val="89500"/>
              </a:lnSpc>
              <a:spcBef>
                <a:spcPts val="605"/>
              </a:spcBef>
            </a:pPr>
            <a:r>
              <a:rPr sz="3950" b="1" dirty="0">
                <a:solidFill>
                  <a:srgbClr val="38571A"/>
                </a:solidFill>
                <a:latin typeface="Arial"/>
                <a:cs typeface="Arial"/>
              </a:rPr>
              <a:t>1ª</a:t>
            </a:r>
            <a:r>
              <a:rPr sz="3950" b="1" spc="6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38571A"/>
                </a:solidFill>
                <a:latin typeface="Arial"/>
                <a:cs typeface="Arial"/>
              </a:rPr>
              <a:t>linha</a:t>
            </a:r>
            <a:r>
              <a:rPr sz="3950" b="1" spc="6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spc="285" dirty="0">
                <a:solidFill>
                  <a:srgbClr val="38571A"/>
                </a:solidFill>
                <a:latin typeface="Arial"/>
                <a:cs typeface="Arial"/>
              </a:rPr>
              <a:t>-</a:t>
            </a:r>
            <a:r>
              <a:rPr sz="3950" b="1" spc="6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tratamento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não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farmacológico</a:t>
            </a:r>
            <a:r>
              <a:rPr sz="395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em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associação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à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b="1" spc="-10" dirty="0">
                <a:solidFill>
                  <a:srgbClr val="38571A"/>
                </a:solidFill>
                <a:latin typeface="Arial"/>
                <a:cs typeface="Arial"/>
              </a:rPr>
              <a:t>METFORMINA, </a:t>
            </a:r>
            <a:r>
              <a:rPr sz="3950" spc="75" dirty="0">
                <a:solidFill>
                  <a:srgbClr val="38571A"/>
                </a:solidFill>
                <a:latin typeface="Arial MT"/>
                <a:cs typeface="Arial MT"/>
              </a:rPr>
              <a:t>todos</a:t>
            </a:r>
            <a:r>
              <a:rPr sz="3950" spc="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pacientes</a:t>
            </a:r>
            <a:r>
              <a:rPr sz="395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devem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ser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abordados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forma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individualizada,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0" dirty="0">
                <a:solidFill>
                  <a:srgbClr val="38571A"/>
                </a:solidFill>
                <a:latin typeface="Arial MT"/>
                <a:cs typeface="Arial MT"/>
              </a:rPr>
              <a:t>para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aconselhamento</a:t>
            </a:r>
            <a:r>
              <a:rPr sz="3950" spc="1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nutricional,</a:t>
            </a:r>
            <a:r>
              <a:rPr sz="3950" spc="1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controle</a:t>
            </a:r>
            <a:r>
              <a:rPr sz="3950" spc="1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1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peso</a:t>
            </a:r>
            <a:r>
              <a:rPr sz="3950" spc="1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corporal,</a:t>
            </a:r>
            <a:r>
              <a:rPr sz="3950" spc="1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inclusão</a:t>
            </a:r>
            <a:r>
              <a:rPr sz="3950" spc="1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1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atividade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física</a:t>
            </a:r>
            <a:r>
              <a:rPr sz="3950" spc="-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regular.</a:t>
            </a:r>
            <a:endParaRPr sz="3950">
              <a:latin typeface="Arial MT"/>
              <a:cs typeface="Arial MT"/>
            </a:endParaRPr>
          </a:p>
          <a:p>
            <a:pPr marL="745490" marR="445134" indent="-733425">
              <a:lnSpc>
                <a:spcPts val="4240"/>
              </a:lnSpc>
              <a:spcBef>
                <a:spcPts val="3769"/>
              </a:spcBef>
              <a:tabLst>
                <a:tab pos="885190" algn="l"/>
              </a:tabLst>
            </a:pP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A.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		A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escolha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deve-se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ao</a:t>
            </a:r>
            <a:r>
              <a:rPr sz="3950" spc="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perfil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segurança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em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longo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prazo,</a:t>
            </a:r>
            <a:r>
              <a:rPr sz="3950" spc="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redução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de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peso,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ausência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hipoglicemias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sua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capacidade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reduzir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eventos macrovasculares.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02996" y="0"/>
            <a:ext cx="4001103" cy="50987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METFORMINA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4727335"/>
            <a:ext cx="234235" cy="234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6814216"/>
            <a:ext cx="234235" cy="2342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617" y="8362533"/>
            <a:ext cx="234235" cy="2342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90427" rIns="0" bIns="0" rtlCol="0">
            <a:spAutoFit/>
          </a:bodyPr>
          <a:lstStyle/>
          <a:p>
            <a:pPr marL="514984" marR="5080" indent="279400">
              <a:lnSpc>
                <a:spcPts val="4240"/>
              </a:lnSpc>
              <a:spcBef>
                <a:spcPts val="665"/>
              </a:spcBef>
            </a:pPr>
            <a:r>
              <a:rPr dirty="0"/>
              <a:t>Iniciar</a:t>
            </a:r>
            <a:r>
              <a:rPr spc="15" dirty="0"/>
              <a:t> </a:t>
            </a:r>
            <a:r>
              <a:rPr spc="95" dirty="0"/>
              <a:t>com</a:t>
            </a:r>
            <a:r>
              <a:rPr spc="20" dirty="0"/>
              <a:t> </a:t>
            </a:r>
            <a:r>
              <a:rPr dirty="0"/>
              <a:t>doses</a:t>
            </a:r>
            <a:r>
              <a:rPr spc="30" dirty="0"/>
              <a:t> </a:t>
            </a:r>
            <a:r>
              <a:rPr dirty="0"/>
              <a:t>baixas</a:t>
            </a:r>
            <a:r>
              <a:rPr spc="25" dirty="0"/>
              <a:t> </a:t>
            </a:r>
            <a:r>
              <a:rPr dirty="0"/>
              <a:t>500</a:t>
            </a:r>
            <a:r>
              <a:rPr spc="20" dirty="0"/>
              <a:t> </a:t>
            </a:r>
            <a:r>
              <a:rPr spc="50" dirty="0"/>
              <a:t>mg</a:t>
            </a:r>
            <a:r>
              <a:rPr spc="25" dirty="0"/>
              <a:t> </a:t>
            </a:r>
            <a:r>
              <a:rPr dirty="0"/>
              <a:t>ou</a:t>
            </a:r>
            <a:r>
              <a:rPr spc="25" dirty="0"/>
              <a:t> </a:t>
            </a:r>
            <a:r>
              <a:rPr spc="55" dirty="0"/>
              <a:t>1/2</a:t>
            </a:r>
            <a:r>
              <a:rPr spc="25" dirty="0"/>
              <a:t> </a:t>
            </a:r>
            <a:r>
              <a:rPr spc="60" dirty="0"/>
              <a:t>comprimido</a:t>
            </a:r>
            <a:r>
              <a:rPr spc="25" dirty="0"/>
              <a:t> </a:t>
            </a:r>
            <a:r>
              <a:rPr dirty="0"/>
              <a:t>de</a:t>
            </a:r>
            <a:r>
              <a:rPr spc="30" dirty="0"/>
              <a:t> </a:t>
            </a:r>
            <a:r>
              <a:rPr dirty="0"/>
              <a:t>850</a:t>
            </a:r>
            <a:r>
              <a:rPr spc="20" dirty="0"/>
              <a:t> </a:t>
            </a:r>
            <a:r>
              <a:rPr spc="50" dirty="0"/>
              <a:t>mg</a:t>
            </a:r>
            <a:r>
              <a:rPr spc="25" dirty="0"/>
              <a:t> </a:t>
            </a:r>
            <a:r>
              <a:rPr dirty="0"/>
              <a:t>dose</a:t>
            </a:r>
            <a:r>
              <a:rPr spc="30" dirty="0"/>
              <a:t> </a:t>
            </a:r>
            <a:r>
              <a:rPr spc="-10" dirty="0"/>
              <a:t>única </a:t>
            </a:r>
            <a:r>
              <a:rPr dirty="0"/>
              <a:t>ou</a:t>
            </a:r>
            <a:r>
              <a:rPr spc="15" dirty="0"/>
              <a:t> </a:t>
            </a:r>
            <a:r>
              <a:rPr dirty="0"/>
              <a:t>duas</a:t>
            </a:r>
            <a:r>
              <a:rPr spc="10" dirty="0"/>
              <a:t> </a:t>
            </a:r>
            <a:r>
              <a:rPr spc="-10" dirty="0"/>
              <a:t>vezes</a:t>
            </a:r>
            <a:r>
              <a:rPr spc="15" dirty="0"/>
              <a:t> </a:t>
            </a:r>
            <a:r>
              <a:rPr dirty="0"/>
              <a:t>ao</a:t>
            </a:r>
            <a:r>
              <a:rPr spc="10" dirty="0"/>
              <a:t> </a:t>
            </a:r>
            <a:r>
              <a:rPr dirty="0"/>
              <a:t>dia,</a:t>
            </a:r>
            <a:r>
              <a:rPr spc="15" dirty="0"/>
              <a:t> </a:t>
            </a:r>
            <a:r>
              <a:rPr dirty="0"/>
              <a:t>durante</a:t>
            </a:r>
            <a:r>
              <a:rPr spc="10" dirty="0"/>
              <a:t> </a:t>
            </a:r>
            <a:r>
              <a:rPr dirty="0"/>
              <a:t>ou</a:t>
            </a:r>
            <a:r>
              <a:rPr spc="15" dirty="0"/>
              <a:t> </a:t>
            </a:r>
            <a:r>
              <a:rPr dirty="0"/>
              <a:t>após</a:t>
            </a:r>
            <a:r>
              <a:rPr spc="10" dirty="0"/>
              <a:t> </a:t>
            </a:r>
            <a:r>
              <a:rPr dirty="0"/>
              <a:t>as</a:t>
            </a:r>
            <a:r>
              <a:rPr spc="15" dirty="0"/>
              <a:t> </a:t>
            </a:r>
            <a:r>
              <a:rPr dirty="0"/>
              <a:t>refeições</a:t>
            </a:r>
            <a:r>
              <a:rPr spc="10" dirty="0"/>
              <a:t> </a:t>
            </a:r>
            <a:r>
              <a:rPr spc="-290" dirty="0"/>
              <a:t>(</a:t>
            </a:r>
            <a:r>
              <a:rPr spc="15" dirty="0"/>
              <a:t> </a:t>
            </a:r>
            <a:r>
              <a:rPr dirty="0"/>
              <a:t>café,</a:t>
            </a:r>
            <a:r>
              <a:rPr spc="15" dirty="0"/>
              <a:t> </a:t>
            </a:r>
            <a:r>
              <a:rPr dirty="0"/>
              <a:t>almoço</a:t>
            </a:r>
            <a:r>
              <a:rPr spc="10" dirty="0"/>
              <a:t> </a:t>
            </a:r>
            <a:r>
              <a:rPr spc="-20" dirty="0"/>
              <a:t>e/ou jantar),</a:t>
            </a:r>
            <a:r>
              <a:rPr spc="-5" dirty="0"/>
              <a:t> </a:t>
            </a:r>
            <a:r>
              <a:rPr dirty="0"/>
              <a:t>quando</a:t>
            </a:r>
            <a:r>
              <a:rPr spc="-5" dirty="0"/>
              <a:t> </a:t>
            </a:r>
            <a:r>
              <a:rPr spc="-110" dirty="0"/>
              <a:t>XR</a:t>
            </a:r>
            <a:r>
              <a:rPr spc="-5" dirty="0"/>
              <a:t> </a:t>
            </a:r>
            <a:r>
              <a:rPr dirty="0"/>
              <a:t>após</a:t>
            </a:r>
            <a:r>
              <a:rPr spc="-5" dirty="0"/>
              <a:t> </a:t>
            </a:r>
            <a:r>
              <a:rPr spc="65" dirty="0"/>
              <a:t>o</a:t>
            </a:r>
            <a:r>
              <a:rPr spc="-5" dirty="0"/>
              <a:t> </a:t>
            </a:r>
            <a:r>
              <a:rPr spc="-10" dirty="0"/>
              <a:t>jantar.</a:t>
            </a:r>
          </a:p>
          <a:p>
            <a:pPr marL="514984" marR="1003935" indent="279400">
              <a:lnSpc>
                <a:spcPts val="4240"/>
              </a:lnSpc>
              <a:spcBef>
                <a:spcPts val="3710"/>
              </a:spcBef>
            </a:pPr>
            <a:r>
              <a:rPr dirty="0"/>
              <a:t>Após</a:t>
            </a:r>
            <a:r>
              <a:rPr spc="20" dirty="0"/>
              <a:t> </a:t>
            </a:r>
            <a:r>
              <a:rPr dirty="0"/>
              <a:t>5</a:t>
            </a:r>
            <a:r>
              <a:rPr spc="30" dirty="0"/>
              <a:t> </a:t>
            </a:r>
            <a:r>
              <a:rPr dirty="0"/>
              <a:t>ou</a:t>
            </a:r>
            <a:r>
              <a:rPr spc="30" dirty="0"/>
              <a:t> </a:t>
            </a:r>
            <a:r>
              <a:rPr dirty="0"/>
              <a:t>7</a:t>
            </a:r>
            <a:r>
              <a:rPr spc="30" dirty="0"/>
              <a:t> </a:t>
            </a:r>
            <a:r>
              <a:rPr dirty="0"/>
              <a:t>dias,</a:t>
            </a:r>
            <a:r>
              <a:rPr spc="30" dirty="0"/>
              <a:t> </a:t>
            </a:r>
            <a:r>
              <a:rPr dirty="0"/>
              <a:t>caso</a:t>
            </a:r>
            <a:r>
              <a:rPr spc="30" dirty="0"/>
              <a:t> </a:t>
            </a:r>
            <a:r>
              <a:rPr dirty="0"/>
              <a:t>não</a:t>
            </a:r>
            <a:r>
              <a:rPr spc="30" dirty="0"/>
              <a:t> </a:t>
            </a:r>
            <a:r>
              <a:rPr dirty="0"/>
              <a:t>surjam</a:t>
            </a:r>
            <a:r>
              <a:rPr spc="30" dirty="0"/>
              <a:t> </a:t>
            </a:r>
            <a:r>
              <a:rPr dirty="0"/>
              <a:t>efeitos</a:t>
            </a:r>
            <a:r>
              <a:rPr spc="30" dirty="0"/>
              <a:t> </a:t>
            </a:r>
            <a:r>
              <a:rPr dirty="0"/>
              <a:t>adversos,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dose</a:t>
            </a:r>
            <a:r>
              <a:rPr spc="30" dirty="0"/>
              <a:t> </a:t>
            </a:r>
            <a:r>
              <a:rPr dirty="0"/>
              <a:t>poderá</a:t>
            </a:r>
            <a:r>
              <a:rPr spc="30" dirty="0"/>
              <a:t> </a:t>
            </a:r>
            <a:r>
              <a:rPr spc="-25" dirty="0"/>
              <a:t>ser </a:t>
            </a:r>
            <a:r>
              <a:rPr dirty="0"/>
              <a:t>aumentada</a:t>
            </a:r>
            <a:r>
              <a:rPr spc="-10" dirty="0"/>
              <a:t> </a:t>
            </a:r>
            <a:r>
              <a:rPr dirty="0"/>
              <a:t>para</a:t>
            </a:r>
            <a:r>
              <a:rPr spc="5" dirty="0"/>
              <a:t> </a:t>
            </a:r>
            <a:r>
              <a:rPr dirty="0"/>
              <a:t>850 </a:t>
            </a:r>
            <a:r>
              <a:rPr spc="50" dirty="0"/>
              <a:t>mg</a:t>
            </a:r>
            <a:r>
              <a:rPr dirty="0"/>
              <a:t> ou</a:t>
            </a:r>
            <a:r>
              <a:rPr spc="5" dirty="0"/>
              <a:t> </a:t>
            </a:r>
            <a:r>
              <a:rPr dirty="0"/>
              <a:t>1000 </a:t>
            </a:r>
            <a:r>
              <a:rPr spc="50" dirty="0"/>
              <a:t>mg</a:t>
            </a:r>
            <a:r>
              <a:rPr spc="5" dirty="0"/>
              <a:t> </a:t>
            </a:r>
            <a:r>
              <a:rPr dirty="0"/>
              <a:t>ao</a:t>
            </a:r>
            <a:r>
              <a:rPr spc="5" dirty="0"/>
              <a:t> </a:t>
            </a:r>
            <a:r>
              <a:rPr spc="-20" dirty="0"/>
              <a:t>dia;</a:t>
            </a:r>
          </a:p>
          <a:p>
            <a:pPr marL="794385">
              <a:lnSpc>
                <a:spcPct val="100000"/>
              </a:lnSpc>
              <a:spcBef>
                <a:spcPts val="3155"/>
              </a:spcBef>
            </a:pPr>
            <a:r>
              <a:rPr dirty="0"/>
              <a:t>Existe</a:t>
            </a:r>
            <a:r>
              <a:rPr spc="65" dirty="0"/>
              <a:t> </a:t>
            </a:r>
            <a:r>
              <a:rPr dirty="0"/>
              <a:t>modesto</a:t>
            </a:r>
            <a:r>
              <a:rPr spc="70" dirty="0"/>
              <a:t> </a:t>
            </a:r>
            <a:r>
              <a:rPr dirty="0"/>
              <a:t>aumento</a:t>
            </a:r>
            <a:r>
              <a:rPr spc="75" dirty="0"/>
              <a:t> </a:t>
            </a:r>
            <a:r>
              <a:rPr dirty="0"/>
              <a:t>da</a:t>
            </a:r>
            <a:r>
              <a:rPr spc="70" dirty="0"/>
              <a:t> </a:t>
            </a:r>
            <a:r>
              <a:rPr dirty="0"/>
              <a:t>efetividade</a:t>
            </a:r>
            <a:r>
              <a:rPr spc="70" dirty="0"/>
              <a:t> </a:t>
            </a:r>
            <a:r>
              <a:rPr spc="95" dirty="0"/>
              <a:t>com</a:t>
            </a:r>
            <a:r>
              <a:rPr spc="75" dirty="0"/>
              <a:t> </a:t>
            </a:r>
            <a:r>
              <a:rPr dirty="0"/>
              <a:t>dose</a:t>
            </a:r>
            <a:r>
              <a:rPr spc="75" dirty="0"/>
              <a:t> </a:t>
            </a:r>
            <a:r>
              <a:rPr dirty="0"/>
              <a:t>acima</a:t>
            </a:r>
            <a:r>
              <a:rPr spc="70" dirty="0"/>
              <a:t> </a:t>
            </a:r>
            <a:r>
              <a:rPr dirty="0"/>
              <a:t>de</a:t>
            </a:r>
            <a:r>
              <a:rPr spc="75" dirty="0"/>
              <a:t> </a:t>
            </a:r>
            <a:r>
              <a:rPr dirty="0"/>
              <a:t>2,5</a:t>
            </a:r>
            <a:r>
              <a:rPr spc="75" dirty="0"/>
              <a:t> </a:t>
            </a:r>
            <a:r>
              <a:rPr spc="-25" dirty="0"/>
              <a:t>g.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91358" y="2272"/>
            <a:ext cx="4512742" cy="38532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050" y="4296691"/>
            <a:ext cx="229550" cy="2295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94901" y="4088202"/>
            <a:ext cx="17506315" cy="11461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273685">
              <a:lnSpc>
                <a:spcPts val="4170"/>
              </a:lnSpc>
              <a:spcBef>
                <a:spcPts val="640"/>
              </a:spcBef>
            </a:pP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Associação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50" dirty="0">
                <a:solidFill>
                  <a:srgbClr val="38571A"/>
                </a:solidFill>
                <a:latin typeface="Arial MT"/>
                <a:cs typeface="Arial MT"/>
              </a:rPr>
              <a:t>um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segundo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fármaco</a:t>
            </a:r>
            <a:r>
              <a:rPr sz="3850" spc="1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ocorre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95" dirty="0">
                <a:solidFill>
                  <a:srgbClr val="38571A"/>
                </a:solidFill>
                <a:latin typeface="Arial MT"/>
                <a:cs typeface="Arial MT"/>
              </a:rPr>
              <a:t>com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maioria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80" dirty="0">
                <a:solidFill>
                  <a:srgbClr val="38571A"/>
                </a:solidFill>
                <a:latin typeface="Arial MT"/>
                <a:cs typeface="Arial MT"/>
              </a:rPr>
              <a:t>dos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pacientes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50" dirty="0">
                <a:solidFill>
                  <a:srgbClr val="38571A"/>
                </a:solidFill>
                <a:latin typeface="Arial MT"/>
                <a:cs typeface="Arial MT"/>
              </a:rPr>
              <a:t>com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DM2,</a:t>
            </a:r>
            <a:r>
              <a:rPr sz="38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em</a:t>
            </a:r>
            <a:r>
              <a:rPr sz="38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virtude</a:t>
            </a:r>
            <a:r>
              <a:rPr sz="3850" spc="10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120" dirty="0">
                <a:solidFill>
                  <a:srgbClr val="38571A"/>
                </a:solidFill>
                <a:latin typeface="Arial MT"/>
                <a:cs typeface="Arial MT"/>
              </a:rPr>
              <a:t>co</a:t>
            </a:r>
            <a:r>
              <a:rPr sz="38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caráter</a:t>
            </a:r>
            <a:r>
              <a:rPr sz="38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progressivo</a:t>
            </a:r>
            <a:r>
              <a:rPr sz="38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da</a:t>
            </a:r>
            <a:r>
              <a:rPr sz="38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-10" dirty="0">
                <a:solidFill>
                  <a:srgbClr val="38571A"/>
                </a:solidFill>
                <a:latin typeface="Arial MT"/>
                <a:cs typeface="Arial MT"/>
              </a:rPr>
              <a:t>doença;</a:t>
            </a:r>
            <a:endParaRPr sz="38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050" y="6807558"/>
            <a:ext cx="229550" cy="22952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94901" y="6599069"/>
            <a:ext cx="17215485" cy="11461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273685">
              <a:lnSpc>
                <a:spcPts val="4170"/>
              </a:lnSpc>
              <a:spcBef>
                <a:spcPts val="640"/>
              </a:spcBef>
            </a:pP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Em</a:t>
            </a:r>
            <a:r>
              <a:rPr sz="38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50" dirty="0">
                <a:solidFill>
                  <a:srgbClr val="38571A"/>
                </a:solidFill>
                <a:latin typeface="Arial MT"/>
                <a:cs typeface="Arial MT"/>
              </a:rPr>
              <a:t>dois</a:t>
            </a:r>
            <a:r>
              <a:rPr sz="3850" spc="1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anos,</a:t>
            </a:r>
            <a:r>
              <a:rPr sz="3850" spc="114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pacientes</a:t>
            </a:r>
            <a:r>
              <a:rPr sz="3850" spc="1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95" dirty="0">
                <a:solidFill>
                  <a:srgbClr val="38571A"/>
                </a:solidFill>
                <a:latin typeface="Arial MT"/>
                <a:cs typeface="Arial MT"/>
              </a:rPr>
              <a:t>com</a:t>
            </a:r>
            <a:r>
              <a:rPr sz="3850" spc="114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controle</a:t>
            </a:r>
            <a:r>
              <a:rPr sz="3850" spc="1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50" dirty="0">
                <a:solidFill>
                  <a:srgbClr val="38571A"/>
                </a:solidFill>
                <a:latin typeface="Arial MT"/>
                <a:cs typeface="Arial MT"/>
              </a:rPr>
              <a:t>glicêmico</a:t>
            </a:r>
            <a:r>
              <a:rPr sz="3850" spc="114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95" dirty="0">
                <a:solidFill>
                  <a:srgbClr val="38571A"/>
                </a:solidFill>
                <a:latin typeface="Arial MT"/>
                <a:cs typeface="Arial MT"/>
              </a:rPr>
              <a:t>com</a:t>
            </a:r>
            <a:r>
              <a:rPr sz="3850" spc="1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monoterapia</a:t>
            </a:r>
            <a:r>
              <a:rPr sz="3850" spc="114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-10" dirty="0">
                <a:solidFill>
                  <a:srgbClr val="38571A"/>
                </a:solidFill>
                <a:latin typeface="Arial MT"/>
                <a:cs typeface="Arial MT"/>
              </a:rPr>
              <a:t>requerem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associação</a:t>
            </a:r>
            <a:r>
              <a:rPr sz="3850" spc="1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850" spc="1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outra</a:t>
            </a:r>
            <a:r>
              <a:rPr sz="3850" spc="1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medicação</a:t>
            </a:r>
            <a:r>
              <a:rPr sz="3850" spc="1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8571A"/>
                </a:solidFill>
                <a:latin typeface="Arial MT"/>
                <a:cs typeface="Arial MT"/>
              </a:rPr>
              <a:t>(</a:t>
            </a:r>
            <a:r>
              <a:rPr sz="2400" dirty="0">
                <a:solidFill>
                  <a:srgbClr val="38571A"/>
                </a:solidFill>
                <a:latin typeface="Arial MT"/>
                <a:cs typeface="Arial MT"/>
              </a:rPr>
              <a:t>Nathan,</a:t>
            </a:r>
            <a:r>
              <a:rPr sz="240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8571A"/>
                </a:solidFill>
                <a:latin typeface="Arial MT"/>
                <a:cs typeface="Arial MT"/>
              </a:rPr>
              <a:t>2009</a:t>
            </a:r>
            <a:r>
              <a:rPr sz="2000" spc="-10" dirty="0">
                <a:solidFill>
                  <a:srgbClr val="38571A"/>
                </a:solidFill>
                <a:latin typeface="Arial MT"/>
                <a:cs typeface="Arial MT"/>
              </a:rPr>
              <a:t>)</a:t>
            </a:r>
            <a:r>
              <a:rPr sz="3850" spc="-10" dirty="0">
                <a:solidFill>
                  <a:srgbClr val="38571A"/>
                </a:solidFill>
                <a:latin typeface="Arial MT"/>
                <a:cs typeface="Arial MT"/>
              </a:rPr>
              <a:t>;</a:t>
            </a:r>
            <a:endParaRPr sz="38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050" y="9318425"/>
            <a:ext cx="229550" cy="22952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68759" y="9109936"/>
            <a:ext cx="1720913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Em</a:t>
            </a:r>
            <a:r>
              <a:rPr sz="3850" spc="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nove</a:t>
            </a:r>
            <a:r>
              <a:rPr sz="38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anos,</a:t>
            </a:r>
            <a:r>
              <a:rPr sz="38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spc="150" dirty="0">
                <a:solidFill>
                  <a:srgbClr val="38571A"/>
                </a:solidFill>
                <a:latin typeface="Arial MT"/>
                <a:cs typeface="Arial MT"/>
              </a:rPr>
              <a:t>75%</a:t>
            </a:r>
            <a:r>
              <a:rPr sz="3850" spc="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necessitam</a:t>
            </a:r>
            <a:r>
              <a:rPr sz="3850" spc="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usar</a:t>
            </a:r>
            <a:r>
              <a:rPr sz="3850" spc="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mais</a:t>
            </a:r>
            <a:r>
              <a:rPr sz="38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850" spc="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duas</a:t>
            </a:r>
            <a:r>
              <a:rPr sz="38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850" dirty="0">
                <a:solidFill>
                  <a:srgbClr val="38571A"/>
                </a:solidFill>
                <a:latin typeface="Arial MT"/>
                <a:cs typeface="Arial MT"/>
              </a:rPr>
              <a:t>medicações</a:t>
            </a:r>
            <a:r>
              <a:rPr sz="3850" spc="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8571A"/>
                </a:solidFill>
                <a:latin typeface="Arial MT"/>
                <a:cs typeface="Arial MT"/>
              </a:rPr>
              <a:t>Polonsky</a:t>
            </a:r>
            <a:r>
              <a:rPr sz="240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8571A"/>
                </a:solidFill>
                <a:latin typeface="Arial MT"/>
                <a:cs typeface="Arial MT"/>
              </a:rPr>
              <a:t>et</a:t>
            </a:r>
            <a:r>
              <a:rPr sz="240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8571A"/>
                </a:solidFill>
                <a:latin typeface="Arial MT"/>
                <a:cs typeface="Arial MT"/>
              </a:rPr>
              <a:t>at.</a:t>
            </a:r>
            <a:r>
              <a:rPr sz="2400" spc="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8571A"/>
                </a:solidFill>
                <a:latin typeface="Arial MT"/>
                <a:cs typeface="Arial MT"/>
              </a:rPr>
              <a:t>2011).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7963" rIns="0" bIns="0" rtlCol="0">
            <a:spAutoFit/>
          </a:bodyPr>
          <a:lstStyle/>
          <a:p>
            <a:pPr marL="629920">
              <a:lnSpc>
                <a:spcPct val="100000"/>
              </a:lnSpc>
              <a:spcBef>
                <a:spcPts val="105"/>
              </a:spcBef>
            </a:pPr>
            <a:r>
              <a:rPr spc="-725" dirty="0"/>
              <a:t>T</a:t>
            </a:r>
            <a:r>
              <a:rPr spc="-85" dirty="0"/>
              <a:t>ra</a:t>
            </a:r>
            <a:r>
              <a:rPr spc="-80" dirty="0"/>
              <a:t>t</a:t>
            </a:r>
            <a:r>
              <a:rPr spc="-85" dirty="0"/>
              <a:t>ame</a:t>
            </a:r>
            <a:r>
              <a:rPr spc="-90" dirty="0"/>
              <a:t>n</a:t>
            </a:r>
            <a:r>
              <a:rPr spc="-80" dirty="0"/>
              <a:t>t</a:t>
            </a:r>
            <a:r>
              <a:rPr spc="60" dirty="0"/>
              <a:t>o</a:t>
            </a:r>
            <a:r>
              <a:rPr spc="-355" dirty="0"/>
              <a:t> </a:t>
            </a:r>
            <a:r>
              <a:rPr dirty="0"/>
              <a:t>de</a:t>
            </a:r>
            <a:r>
              <a:rPr spc="-390" dirty="0"/>
              <a:t> </a:t>
            </a:r>
            <a:r>
              <a:rPr spc="-140" dirty="0"/>
              <a:t>2ª</a:t>
            </a:r>
            <a:r>
              <a:rPr spc="-345" dirty="0"/>
              <a:t> </a:t>
            </a:r>
            <a:r>
              <a:rPr spc="-215" dirty="0"/>
              <a:t>linha</a:t>
            </a:r>
            <a:r>
              <a:rPr spc="-280" dirty="0"/>
              <a:t> </a:t>
            </a:r>
            <a:r>
              <a:rPr spc="-35" dirty="0"/>
              <a:t>para</a:t>
            </a:r>
            <a:r>
              <a:rPr spc="-340" dirty="0"/>
              <a:t> </a:t>
            </a:r>
            <a:r>
              <a:rPr spc="25" dirty="0"/>
              <a:t>DM2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38836" y="0"/>
            <a:ext cx="4554835" cy="257975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2635315"/>
            <a:ext cx="234235" cy="2342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520" y="2422831"/>
            <a:ext cx="17348200" cy="11671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 indent="279400">
              <a:lnSpc>
                <a:spcPts val="4240"/>
              </a:lnSpc>
              <a:spcBef>
                <a:spcPts val="665"/>
              </a:spcBef>
            </a:pPr>
            <a:r>
              <a:rPr sz="3950" b="0" dirty="0">
                <a:latin typeface="Arial MT"/>
                <a:cs typeface="Arial MT"/>
              </a:rPr>
              <a:t>O</a:t>
            </a:r>
            <a:r>
              <a:rPr sz="3950" b="0" spc="9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acréscimo</a:t>
            </a:r>
            <a:r>
              <a:rPr sz="3950" b="0" spc="100" dirty="0">
                <a:latin typeface="Arial MT"/>
                <a:cs typeface="Arial MT"/>
              </a:rPr>
              <a:t> </a:t>
            </a:r>
            <a:r>
              <a:rPr sz="3950" b="0" spc="85" dirty="0">
                <a:latin typeface="Arial MT"/>
                <a:cs typeface="Arial MT"/>
              </a:rPr>
              <a:t>do</a:t>
            </a:r>
            <a:r>
              <a:rPr sz="3950" b="0" spc="10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segundo</a:t>
            </a:r>
            <a:r>
              <a:rPr sz="3950" b="0" spc="10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fármaco</a:t>
            </a:r>
            <a:r>
              <a:rPr sz="3950" b="0" spc="10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também</a:t>
            </a:r>
            <a:r>
              <a:rPr sz="3950" b="0" spc="100" dirty="0">
                <a:latin typeface="Arial MT"/>
                <a:cs typeface="Arial MT"/>
              </a:rPr>
              <a:t> </a:t>
            </a:r>
            <a:r>
              <a:rPr sz="3950" b="0" spc="65" dirty="0">
                <a:latin typeface="Arial MT"/>
                <a:cs typeface="Arial MT"/>
              </a:rPr>
              <a:t>pode</a:t>
            </a:r>
            <a:r>
              <a:rPr sz="3950" b="0" spc="10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ser</a:t>
            </a:r>
            <a:r>
              <a:rPr sz="3950" b="0" spc="10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feito</a:t>
            </a:r>
            <a:r>
              <a:rPr sz="3950" b="0" spc="10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precocemente</a:t>
            </a:r>
            <a:r>
              <a:rPr sz="3950" b="0" spc="100" dirty="0">
                <a:latin typeface="Arial MT"/>
                <a:cs typeface="Arial MT"/>
              </a:rPr>
              <a:t> </a:t>
            </a:r>
            <a:r>
              <a:rPr sz="3950" b="0" spc="-25" dirty="0">
                <a:latin typeface="Arial MT"/>
                <a:cs typeface="Arial MT"/>
              </a:rPr>
              <a:t>de </a:t>
            </a:r>
            <a:r>
              <a:rPr sz="3950" b="0" dirty="0">
                <a:latin typeface="Arial MT"/>
                <a:cs typeface="Arial MT"/>
              </a:rPr>
              <a:t>4</a:t>
            </a:r>
            <a:r>
              <a:rPr sz="3950" b="0" spc="5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a</a:t>
            </a:r>
            <a:r>
              <a:rPr sz="3950" b="0" spc="1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8</a:t>
            </a:r>
            <a:r>
              <a:rPr sz="3950" b="0" spc="15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semanas</a:t>
            </a:r>
            <a:r>
              <a:rPr sz="3950" b="0" spc="15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após</a:t>
            </a:r>
            <a:r>
              <a:rPr sz="3950" b="0" spc="10" dirty="0">
                <a:latin typeface="Arial MT"/>
                <a:cs typeface="Arial MT"/>
              </a:rPr>
              <a:t> </a:t>
            </a:r>
            <a:r>
              <a:rPr sz="3950" b="0" spc="65" dirty="0">
                <a:latin typeface="Arial MT"/>
                <a:cs typeface="Arial MT"/>
              </a:rPr>
              <a:t>o</a:t>
            </a:r>
            <a:r>
              <a:rPr sz="3950" b="0" spc="1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1º</a:t>
            </a:r>
            <a:r>
              <a:rPr sz="3950" b="0" spc="2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ter</a:t>
            </a:r>
            <a:r>
              <a:rPr sz="3950" b="0" spc="10" dirty="0">
                <a:latin typeface="Arial MT"/>
                <a:cs typeface="Arial MT"/>
              </a:rPr>
              <a:t> </a:t>
            </a:r>
            <a:r>
              <a:rPr sz="3950" b="0" spc="50" dirty="0">
                <a:latin typeface="Arial MT"/>
                <a:cs typeface="Arial MT"/>
              </a:rPr>
              <a:t>sido</a:t>
            </a:r>
            <a:r>
              <a:rPr sz="3950" b="0" spc="1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iniciado</a:t>
            </a:r>
            <a:r>
              <a:rPr sz="3950" b="0" spc="15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e</a:t>
            </a:r>
            <a:r>
              <a:rPr sz="3950" b="0" spc="15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não</a:t>
            </a:r>
            <a:r>
              <a:rPr sz="3950" b="0" spc="15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ter</a:t>
            </a:r>
            <a:r>
              <a:rPr sz="3950" b="0" spc="10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uma</a:t>
            </a:r>
            <a:r>
              <a:rPr sz="3950" b="0" spc="15" dirty="0">
                <a:latin typeface="Arial MT"/>
                <a:cs typeface="Arial MT"/>
              </a:rPr>
              <a:t> </a:t>
            </a:r>
            <a:r>
              <a:rPr sz="3950" b="0" dirty="0">
                <a:latin typeface="Arial MT"/>
                <a:cs typeface="Arial MT"/>
              </a:rPr>
              <a:t>resposta</a:t>
            </a:r>
            <a:r>
              <a:rPr sz="3950" b="0" spc="15" dirty="0">
                <a:latin typeface="Arial MT"/>
                <a:cs typeface="Arial MT"/>
              </a:rPr>
              <a:t> </a:t>
            </a:r>
            <a:r>
              <a:rPr sz="3950" b="0" spc="-10" dirty="0">
                <a:latin typeface="Arial MT"/>
                <a:cs typeface="Arial MT"/>
              </a:rPr>
              <a:t>satisfatória;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5193386"/>
            <a:ext cx="234235" cy="2342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8838058"/>
            <a:ext cx="234235" cy="234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6520" y="4980901"/>
            <a:ext cx="17397730" cy="48120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280670" indent="279400">
              <a:lnSpc>
                <a:spcPct val="90000"/>
              </a:lnSpc>
              <a:spcBef>
                <a:spcPts val="580"/>
              </a:spcBef>
              <a:tabLst>
                <a:tab pos="6260465" algn="l"/>
              </a:tabLst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Após</a:t>
            </a:r>
            <a:r>
              <a:rPr sz="3950" spc="-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3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-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6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meses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-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uso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	de</a:t>
            </a:r>
            <a:r>
              <a:rPr sz="39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metformin,</a:t>
            </a:r>
            <a:r>
              <a:rPr sz="39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pode</a:t>
            </a:r>
            <a:r>
              <a:rPr sz="39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associar</a:t>
            </a:r>
            <a:r>
              <a:rPr sz="39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uma </a:t>
            </a:r>
            <a:r>
              <a:rPr sz="3950" b="1" spc="-10" dirty="0">
                <a:solidFill>
                  <a:srgbClr val="38571A"/>
                </a:solidFill>
                <a:latin typeface="Arial"/>
                <a:cs typeface="Arial"/>
              </a:rPr>
              <a:t>SULFONILUREIA,</a:t>
            </a:r>
            <a:r>
              <a:rPr sz="3950" b="1" spc="-2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elas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também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podem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ser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utilizadas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como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1ª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linha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quando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há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perda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peso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teores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glicêmicos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mais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elevados,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indicando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secreção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insuficiente</a:t>
            </a:r>
            <a:r>
              <a:rPr sz="395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insulina;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635"/>
              </a:spcBef>
            </a:pPr>
            <a:endParaRPr sz="3950">
              <a:latin typeface="Arial MT"/>
              <a:cs typeface="Arial MT"/>
            </a:endParaRPr>
          </a:p>
          <a:p>
            <a:pPr marL="12700" marR="5080" indent="279400">
              <a:lnSpc>
                <a:spcPts val="4240"/>
              </a:lnSpc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As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sulfoniureia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exercem</a:t>
            </a:r>
            <a:r>
              <a:rPr sz="3950" spc="-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sua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principal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função</a:t>
            </a:r>
            <a:r>
              <a:rPr sz="3950" spc="-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sobre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as células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beta,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estimulando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secreção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insulina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reduzindo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o</a:t>
            </a:r>
            <a:r>
              <a:rPr sz="3950" spc="-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0" dirty="0">
                <a:solidFill>
                  <a:srgbClr val="38571A"/>
                </a:solidFill>
                <a:latin typeface="Arial MT"/>
                <a:cs typeface="Arial MT"/>
              </a:rPr>
              <a:t>nível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glicose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2450" spc="-25" dirty="0">
                <a:solidFill>
                  <a:srgbClr val="38571A"/>
                </a:solidFill>
                <a:latin typeface="Arial MT"/>
                <a:cs typeface="Arial MT"/>
              </a:rPr>
              <a:t>(Rang</a:t>
            </a:r>
            <a:r>
              <a:rPr sz="2450" dirty="0">
                <a:solidFill>
                  <a:srgbClr val="38571A"/>
                </a:solidFill>
                <a:latin typeface="Arial MT"/>
                <a:cs typeface="Arial MT"/>
              </a:rPr>
              <a:t> et </a:t>
            </a:r>
            <a:r>
              <a:rPr sz="2450" spc="-10" dirty="0">
                <a:solidFill>
                  <a:srgbClr val="38571A"/>
                </a:solidFill>
                <a:latin typeface="Arial MT"/>
                <a:cs typeface="Arial MT"/>
              </a:rPr>
              <a:t>al.,2003).</a:t>
            </a:r>
            <a:endParaRPr sz="2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4730519"/>
            <a:ext cx="234235" cy="234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7846101"/>
            <a:ext cx="234235" cy="2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6520" y="4522808"/>
            <a:ext cx="17111980" cy="48228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29209" indent="279400">
              <a:lnSpc>
                <a:spcPct val="90400"/>
              </a:lnSpc>
              <a:spcBef>
                <a:spcPts val="560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</a:t>
            </a:r>
            <a:r>
              <a:rPr sz="3950" spc="8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o</a:t>
            </a:r>
            <a:r>
              <a:rPr sz="395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controle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metabólico</a:t>
            </a:r>
            <a:r>
              <a:rPr sz="395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não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for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alcançado</a:t>
            </a:r>
            <a:r>
              <a:rPr sz="395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na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associação</a:t>
            </a:r>
            <a:r>
              <a:rPr sz="395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b="1" spc="-10" dirty="0">
                <a:solidFill>
                  <a:srgbClr val="38571A"/>
                </a:solidFill>
                <a:latin typeface="Arial"/>
                <a:cs typeface="Arial"/>
              </a:rPr>
              <a:t>METFORMINA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mais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b="1" dirty="0">
                <a:solidFill>
                  <a:srgbClr val="38571A"/>
                </a:solidFill>
                <a:latin typeface="Arial"/>
                <a:cs typeface="Arial"/>
              </a:rPr>
              <a:t>SULFUNIUREIA</a:t>
            </a:r>
            <a:r>
              <a:rPr sz="3950" b="1" spc="1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por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3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6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meses,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deve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ser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considerado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uma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terceira medicação.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635"/>
              </a:spcBef>
            </a:pPr>
            <a:endParaRPr sz="3950">
              <a:latin typeface="Arial MT"/>
              <a:cs typeface="Arial MT"/>
            </a:endParaRPr>
          </a:p>
          <a:p>
            <a:pPr marL="12700" marR="5080" indent="279400">
              <a:lnSpc>
                <a:spcPct val="89600"/>
              </a:lnSpc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b="1" dirty="0">
                <a:solidFill>
                  <a:srgbClr val="38571A"/>
                </a:solidFill>
                <a:latin typeface="Arial"/>
                <a:cs typeface="Arial"/>
              </a:rPr>
              <a:t>INSULINA</a:t>
            </a:r>
            <a:r>
              <a:rPr sz="3950" b="1" spc="6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também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é</a:t>
            </a:r>
            <a:r>
              <a:rPr sz="395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considerada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quando</a:t>
            </a:r>
            <a:r>
              <a:rPr sz="395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níveis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glicose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estiverem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maiores</a:t>
            </a:r>
            <a:r>
              <a:rPr sz="3950" spc="8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que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300mg/dL,</a:t>
            </a:r>
            <a:r>
              <a:rPr sz="395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principalmente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acompanhado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perda</a:t>
            </a:r>
            <a:r>
              <a:rPr sz="3950" spc="9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peso,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cetonemia</a:t>
            </a:r>
            <a:r>
              <a:rPr sz="3950" spc="18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2450" spc="-10" dirty="0">
                <a:solidFill>
                  <a:srgbClr val="38571A"/>
                </a:solidFill>
                <a:latin typeface="Arial MT"/>
                <a:cs typeface="Arial MT"/>
              </a:rPr>
              <a:t>(Gusso;Lopes,2012).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2815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105"/>
              </a:spcBef>
            </a:pPr>
            <a:r>
              <a:rPr spc="-725" dirty="0"/>
              <a:t>T</a:t>
            </a:r>
            <a:r>
              <a:rPr spc="-85" dirty="0"/>
              <a:t>ra</a:t>
            </a:r>
            <a:r>
              <a:rPr spc="-80" dirty="0"/>
              <a:t>t</a:t>
            </a:r>
            <a:r>
              <a:rPr spc="-85" dirty="0"/>
              <a:t>ame</a:t>
            </a:r>
            <a:r>
              <a:rPr spc="-90" dirty="0"/>
              <a:t>n</a:t>
            </a:r>
            <a:r>
              <a:rPr spc="-80" dirty="0"/>
              <a:t>t</a:t>
            </a:r>
            <a:r>
              <a:rPr spc="60" dirty="0"/>
              <a:t>o</a:t>
            </a:r>
            <a:r>
              <a:rPr spc="-355" dirty="0"/>
              <a:t> </a:t>
            </a:r>
            <a:r>
              <a:rPr dirty="0"/>
              <a:t>de</a:t>
            </a:r>
            <a:r>
              <a:rPr spc="-390" dirty="0"/>
              <a:t> </a:t>
            </a:r>
            <a:r>
              <a:rPr spc="-140" dirty="0"/>
              <a:t>3ª</a:t>
            </a:r>
            <a:r>
              <a:rPr spc="-345" dirty="0"/>
              <a:t> </a:t>
            </a:r>
            <a:r>
              <a:rPr spc="-215" dirty="0"/>
              <a:t>linha</a:t>
            </a:r>
            <a:r>
              <a:rPr spc="-280" dirty="0"/>
              <a:t> </a:t>
            </a:r>
            <a:r>
              <a:rPr spc="-35" dirty="0"/>
              <a:t>para</a:t>
            </a:r>
            <a:r>
              <a:rPr spc="-340" dirty="0"/>
              <a:t> </a:t>
            </a:r>
            <a:r>
              <a:rPr spc="25" dirty="0"/>
              <a:t>DM2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79987" y="23934"/>
            <a:ext cx="3507746" cy="38846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438" y="2306945"/>
            <a:ext cx="17382339" cy="8579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8718" y="648357"/>
            <a:ext cx="1338262" cy="12514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4160" y="580505"/>
            <a:ext cx="414672" cy="13570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13076" y="565427"/>
            <a:ext cx="1485283" cy="1409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43398" y="572966"/>
            <a:ext cx="1157314" cy="14512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15587" y="584275"/>
            <a:ext cx="5062779" cy="142110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81832" y="4607892"/>
            <a:ext cx="4981575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b="0" spc="160" dirty="0">
                <a:solidFill>
                  <a:srgbClr val="264F8E"/>
                </a:solidFill>
                <a:latin typeface="Calibri"/>
                <a:cs typeface="Calibri"/>
              </a:rPr>
              <a:t>16</a:t>
            </a:r>
            <a:r>
              <a:rPr sz="3600" b="0" spc="-180" dirty="0">
                <a:solidFill>
                  <a:srgbClr val="264F8E"/>
                </a:solidFill>
                <a:latin typeface="Calibri"/>
                <a:cs typeface="Calibri"/>
              </a:rPr>
              <a:t> </a:t>
            </a:r>
            <a:r>
              <a:rPr sz="3600" b="0" spc="235" dirty="0">
                <a:solidFill>
                  <a:srgbClr val="5977AF"/>
                </a:solidFill>
                <a:latin typeface="Calibri"/>
                <a:cs typeface="Calibri"/>
              </a:rPr>
              <a:t>MILHOM</a:t>
            </a:r>
            <a:r>
              <a:rPr sz="3600" b="0" spc="-55" dirty="0">
                <a:solidFill>
                  <a:srgbClr val="5977AF"/>
                </a:solidFill>
                <a:latin typeface="Calibri"/>
                <a:cs typeface="Calibri"/>
              </a:rPr>
              <a:t> </a:t>
            </a:r>
            <a:r>
              <a:rPr sz="3600" b="0" spc="105" dirty="0">
                <a:solidFill>
                  <a:srgbClr val="3A548A"/>
                </a:solidFill>
                <a:latin typeface="Calibri"/>
                <a:cs typeface="Calibri"/>
              </a:rPr>
              <a:t>DIABETICOS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7262" y="5425833"/>
            <a:ext cx="3375025" cy="122364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570"/>
              </a:spcBef>
            </a:pPr>
            <a:r>
              <a:rPr sz="3600" spc="70" dirty="0">
                <a:solidFill>
                  <a:srgbClr val="4262A3"/>
                </a:solidFill>
                <a:latin typeface="Calibri"/>
                <a:cs typeface="Calibri"/>
              </a:rPr>
              <a:t>45</a:t>
            </a:r>
            <a:r>
              <a:rPr sz="3600" spc="-15" dirty="0">
                <a:solidFill>
                  <a:srgbClr val="4262A3"/>
                </a:solidFill>
                <a:latin typeface="Calibri"/>
                <a:cs typeface="Calibri"/>
              </a:rPr>
              <a:t> </a:t>
            </a:r>
            <a:r>
              <a:rPr sz="3600" spc="110" dirty="0">
                <a:solidFill>
                  <a:srgbClr val="4667A3"/>
                </a:solidFill>
                <a:latin typeface="Calibri"/>
                <a:cs typeface="Calibri"/>
              </a:rPr>
              <a:t>MILHOES</a:t>
            </a:r>
            <a:r>
              <a:rPr sz="3600" spc="85" dirty="0">
                <a:solidFill>
                  <a:srgbClr val="4667A3"/>
                </a:solidFill>
                <a:latin typeface="Calibri"/>
                <a:cs typeface="Calibri"/>
              </a:rPr>
              <a:t> </a:t>
            </a:r>
            <a:r>
              <a:rPr sz="3600" spc="145" dirty="0">
                <a:solidFill>
                  <a:srgbClr val="0C3879"/>
                </a:solidFill>
                <a:latin typeface="Calibri"/>
                <a:cs typeface="Calibri"/>
              </a:rPr>
              <a:t>DE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3500" spc="190" dirty="0">
                <a:solidFill>
                  <a:srgbClr val="2B5B95"/>
                </a:solidFill>
                <a:latin typeface="Calibri"/>
                <a:cs typeface="Calibri"/>
              </a:rPr>
              <a:t>PRE-</a:t>
            </a:r>
            <a:r>
              <a:rPr sz="3500" spc="185" dirty="0">
                <a:solidFill>
                  <a:srgbClr val="2B5B95"/>
                </a:solidFill>
                <a:latin typeface="Calibri"/>
                <a:cs typeface="Calibri"/>
              </a:rPr>
              <a:t>DIABETICOS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2429" y="2208943"/>
            <a:ext cx="274955" cy="274955"/>
          </a:xfrm>
          <a:custGeom>
            <a:avLst/>
            <a:gdLst/>
            <a:ahLst/>
            <a:cxnLst/>
            <a:rect l="l" t="t" r="r" b="b"/>
            <a:pathLst>
              <a:path w="274955" h="274955">
                <a:moveTo>
                  <a:pt x="137254" y="0"/>
                </a:moveTo>
                <a:lnTo>
                  <a:pt x="93687" y="7072"/>
                </a:lnTo>
                <a:lnTo>
                  <a:pt x="55809" y="26710"/>
                </a:lnTo>
                <a:lnTo>
                  <a:pt x="25990" y="56545"/>
                </a:lnTo>
                <a:lnTo>
                  <a:pt x="6597" y="94209"/>
                </a:lnTo>
                <a:lnTo>
                  <a:pt x="0" y="137334"/>
                </a:lnTo>
                <a:lnTo>
                  <a:pt x="6974" y="180775"/>
                </a:lnTo>
                <a:lnTo>
                  <a:pt x="26414" y="218460"/>
                </a:lnTo>
                <a:lnTo>
                  <a:pt x="56092" y="248150"/>
                </a:lnTo>
                <a:lnTo>
                  <a:pt x="93781" y="267605"/>
                </a:lnTo>
                <a:lnTo>
                  <a:pt x="137254" y="274588"/>
                </a:lnTo>
                <a:lnTo>
                  <a:pt x="180360" y="267605"/>
                </a:lnTo>
                <a:lnTo>
                  <a:pt x="218028" y="248150"/>
                </a:lnTo>
                <a:lnTo>
                  <a:pt x="234465" y="231802"/>
                </a:lnTo>
                <a:lnTo>
                  <a:pt x="137068" y="231802"/>
                </a:lnTo>
                <a:lnTo>
                  <a:pt x="100239" y="224421"/>
                </a:lnTo>
                <a:lnTo>
                  <a:pt x="70227" y="204247"/>
                </a:lnTo>
                <a:lnTo>
                  <a:pt x="50025" y="174234"/>
                </a:lnTo>
                <a:lnTo>
                  <a:pt x="42626" y="137334"/>
                </a:lnTo>
                <a:lnTo>
                  <a:pt x="49656" y="100752"/>
                </a:lnTo>
                <a:lnTo>
                  <a:pt x="69819" y="70665"/>
                </a:lnTo>
                <a:lnTo>
                  <a:pt x="99817" y="50268"/>
                </a:lnTo>
                <a:lnTo>
                  <a:pt x="136351" y="42758"/>
                </a:lnTo>
                <a:lnTo>
                  <a:pt x="234085" y="42758"/>
                </a:lnTo>
                <a:lnTo>
                  <a:pt x="218028" y="26710"/>
                </a:lnTo>
                <a:lnTo>
                  <a:pt x="180360" y="7072"/>
                </a:lnTo>
                <a:lnTo>
                  <a:pt x="137254" y="0"/>
                </a:lnTo>
                <a:close/>
              </a:path>
              <a:path w="274955" h="274955">
                <a:moveTo>
                  <a:pt x="234085" y="42758"/>
                </a:moveTo>
                <a:lnTo>
                  <a:pt x="136351" y="42758"/>
                </a:lnTo>
                <a:lnTo>
                  <a:pt x="173375" y="50268"/>
                </a:lnTo>
                <a:lnTo>
                  <a:pt x="203710" y="70665"/>
                </a:lnTo>
                <a:lnTo>
                  <a:pt x="224216" y="100752"/>
                </a:lnTo>
                <a:lnTo>
                  <a:pt x="231750" y="137334"/>
                </a:lnTo>
                <a:lnTo>
                  <a:pt x="224227" y="174234"/>
                </a:lnTo>
                <a:lnTo>
                  <a:pt x="203800" y="204247"/>
                </a:lnTo>
                <a:lnTo>
                  <a:pt x="173677" y="224421"/>
                </a:lnTo>
                <a:lnTo>
                  <a:pt x="137068" y="231802"/>
                </a:lnTo>
                <a:lnTo>
                  <a:pt x="234465" y="231802"/>
                </a:lnTo>
                <a:lnTo>
                  <a:pt x="247879" y="218460"/>
                </a:lnTo>
                <a:lnTo>
                  <a:pt x="267534" y="180775"/>
                </a:lnTo>
                <a:lnTo>
                  <a:pt x="274614" y="137334"/>
                </a:lnTo>
                <a:lnTo>
                  <a:pt x="267534" y="94209"/>
                </a:lnTo>
                <a:lnTo>
                  <a:pt x="247879" y="56545"/>
                </a:lnTo>
                <a:lnTo>
                  <a:pt x="234085" y="427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-110" dirty="0"/>
              <a:t>Outras</a:t>
            </a:r>
            <a:r>
              <a:rPr spc="-345" dirty="0"/>
              <a:t> </a:t>
            </a:r>
            <a:r>
              <a:rPr spc="-110" dirty="0"/>
              <a:t>opções</a:t>
            </a:r>
            <a:r>
              <a:rPr spc="-345" dirty="0"/>
              <a:t> </a:t>
            </a:r>
            <a:r>
              <a:rPr spc="-40" dirty="0"/>
              <a:t>farmacológicas</a:t>
            </a:r>
          </a:p>
          <a:p>
            <a:pPr marL="1036955">
              <a:lnSpc>
                <a:spcPct val="100000"/>
              </a:lnSpc>
              <a:spcBef>
                <a:spcPts val="190"/>
              </a:spcBef>
            </a:pPr>
            <a:r>
              <a:rPr sz="4500" dirty="0"/>
              <a:t>Classificação</a:t>
            </a:r>
            <a:r>
              <a:rPr sz="4500" spc="110" dirty="0"/>
              <a:t> </a:t>
            </a:r>
            <a:r>
              <a:rPr sz="4500" dirty="0"/>
              <a:t>quanto</a:t>
            </a:r>
            <a:r>
              <a:rPr sz="4500" spc="110" dirty="0"/>
              <a:t> </a:t>
            </a:r>
            <a:r>
              <a:rPr sz="4500" spc="50" dirty="0"/>
              <a:t>ao</a:t>
            </a:r>
            <a:r>
              <a:rPr sz="4500" spc="110" dirty="0"/>
              <a:t> </a:t>
            </a:r>
            <a:r>
              <a:rPr sz="4500" dirty="0"/>
              <a:t>mecanismo</a:t>
            </a:r>
            <a:r>
              <a:rPr sz="4500" spc="114" dirty="0"/>
              <a:t> </a:t>
            </a:r>
            <a:r>
              <a:rPr sz="4500" spc="50" dirty="0"/>
              <a:t>de</a:t>
            </a:r>
            <a:r>
              <a:rPr sz="4500" spc="110" dirty="0"/>
              <a:t> </a:t>
            </a:r>
            <a:r>
              <a:rPr sz="4500" spc="-10" dirty="0"/>
              <a:t>ação</a:t>
            </a:r>
            <a:r>
              <a:rPr sz="4500" spc="-10" dirty="0">
                <a:solidFill>
                  <a:srgbClr val="000000"/>
                </a:solidFill>
              </a:rPr>
              <a:t>:</a:t>
            </a:r>
            <a:endParaRPr sz="4500"/>
          </a:p>
        </p:txBody>
      </p:sp>
      <p:sp>
        <p:nvSpPr>
          <p:cNvPr id="4" name="object 4"/>
          <p:cNvSpPr txBox="1"/>
          <p:nvPr/>
        </p:nvSpPr>
        <p:spPr>
          <a:xfrm>
            <a:off x="916081" y="4688468"/>
            <a:ext cx="17840325" cy="5245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5490" indent="-73279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745490" algn="l"/>
              </a:tabLst>
            </a:pPr>
            <a:r>
              <a:rPr sz="3950" b="1" u="sng" spc="-30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Sensibilizadores</a:t>
            </a:r>
            <a:r>
              <a:rPr sz="3950" b="1" u="sng" spc="-20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de</a:t>
            </a:r>
            <a:r>
              <a:rPr sz="3950" b="1" u="sng" spc="-20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950" b="1" u="sng" spc="-30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insulina</a:t>
            </a:r>
            <a:r>
              <a:rPr sz="3950" b="1" spc="-2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spc="285" dirty="0">
                <a:solidFill>
                  <a:srgbClr val="38571A"/>
                </a:solidFill>
                <a:latin typeface="Arial"/>
                <a:cs typeface="Arial"/>
              </a:rPr>
              <a:t>-</a:t>
            </a:r>
            <a:r>
              <a:rPr sz="3950" b="1" spc="-1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38571A"/>
                </a:solidFill>
                <a:latin typeface="Arial"/>
                <a:cs typeface="Arial"/>
              </a:rPr>
              <a:t>METFORMINA</a:t>
            </a:r>
            <a:r>
              <a:rPr sz="3950" b="1" spc="-2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-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b="1" spc="-10" dirty="0">
                <a:solidFill>
                  <a:srgbClr val="38571A"/>
                </a:solidFill>
                <a:latin typeface="Arial"/>
                <a:cs typeface="Arial"/>
              </a:rPr>
              <a:t>PIOGLITAZONA</a:t>
            </a:r>
            <a:endParaRPr sz="3950">
              <a:latin typeface="Arial"/>
              <a:cs typeface="Arial"/>
            </a:endParaRPr>
          </a:p>
          <a:p>
            <a:pPr marL="745490" indent="-732790">
              <a:lnSpc>
                <a:spcPct val="100000"/>
              </a:lnSpc>
              <a:spcBef>
                <a:spcPts val="3285"/>
              </a:spcBef>
              <a:buAutoNum type="arabicPeriod"/>
              <a:tabLst>
                <a:tab pos="745490" algn="l"/>
              </a:tabLst>
            </a:pP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Secretagogos</a:t>
            </a:r>
            <a:r>
              <a:rPr sz="3950" b="1" u="sng" spc="-75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de</a:t>
            </a:r>
            <a:r>
              <a:rPr sz="3950" b="1" u="sng" spc="-75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950" b="1" u="sng" spc="-30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insulina</a:t>
            </a:r>
            <a:r>
              <a:rPr sz="3950" b="1" spc="-7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spc="285" dirty="0">
                <a:solidFill>
                  <a:srgbClr val="38571A"/>
                </a:solidFill>
                <a:latin typeface="Arial"/>
                <a:cs typeface="Arial"/>
              </a:rPr>
              <a:t>-</a:t>
            </a:r>
            <a:r>
              <a:rPr sz="3950" b="1" spc="-7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38571A"/>
                </a:solidFill>
                <a:latin typeface="Arial"/>
                <a:cs typeface="Arial"/>
              </a:rPr>
              <a:t>SULFONILUREIAS</a:t>
            </a:r>
            <a:r>
              <a:rPr sz="3950" b="1" spc="-7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-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b="1" spc="-10" dirty="0">
                <a:solidFill>
                  <a:srgbClr val="38571A"/>
                </a:solidFill>
                <a:latin typeface="Arial"/>
                <a:cs typeface="Arial"/>
              </a:rPr>
              <a:t>METAGLIPITINAS</a:t>
            </a:r>
            <a:endParaRPr sz="3950">
              <a:latin typeface="Arial"/>
              <a:cs typeface="Arial"/>
            </a:endParaRPr>
          </a:p>
          <a:p>
            <a:pPr marL="745490" indent="-732790">
              <a:lnSpc>
                <a:spcPct val="100000"/>
              </a:lnSpc>
              <a:spcBef>
                <a:spcPts val="3285"/>
              </a:spcBef>
              <a:buAutoNum type="arabicPeriod"/>
              <a:tabLst>
                <a:tab pos="745490" algn="l"/>
              </a:tabLst>
            </a:pP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Inibidores</a:t>
            </a:r>
            <a:r>
              <a:rPr sz="3950" b="1" u="sng" spc="-55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da</a:t>
            </a:r>
            <a:r>
              <a:rPr sz="3950" b="1" u="sng" spc="-50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absorção</a:t>
            </a:r>
            <a:r>
              <a:rPr sz="3950" b="1" u="sng" spc="-55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intestinal</a:t>
            </a:r>
            <a:r>
              <a:rPr sz="3950" b="1" u="sng" spc="-50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de</a:t>
            </a:r>
            <a:r>
              <a:rPr sz="3950" b="1" u="sng" spc="-55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glicose</a:t>
            </a:r>
            <a:r>
              <a:rPr sz="3950" b="1" u="sng" spc="-50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950" b="1" spc="285" dirty="0">
                <a:solidFill>
                  <a:srgbClr val="38571A"/>
                </a:solidFill>
                <a:latin typeface="Arial"/>
                <a:cs typeface="Arial"/>
              </a:rPr>
              <a:t>-</a:t>
            </a:r>
            <a:r>
              <a:rPr sz="3950" b="1" spc="-5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38571A"/>
                </a:solidFill>
                <a:latin typeface="Arial"/>
                <a:cs typeface="Arial"/>
              </a:rPr>
              <a:t>ARCABOSE</a:t>
            </a:r>
            <a:endParaRPr sz="3950">
              <a:latin typeface="Arial"/>
              <a:cs typeface="Arial"/>
            </a:endParaRPr>
          </a:p>
          <a:p>
            <a:pPr marL="745490" indent="-732790">
              <a:lnSpc>
                <a:spcPct val="100000"/>
              </a:lnSpc>
              <a:spcBef>
                <a:spcPts val="3285"/>
              </a:spcBef>
              <a:buAutoNum type="arabicPeriod"/>
              <a:tabLst>
                <a:tab pos="745490" algn="l"/>
              </a:tabLst>
            </a:pP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Incretinomimeticos</a:t>
            </a:r>
            <a:r>
              <a:rPr sz="3950" b="1" spc="4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spc="285" dirty="0">
                <a:solidFill>
                  <a:srgbClr val="38571A"/>
                </a:solidFill>
                <a:latin typeface="Arial"/>
                <a:cs typeface="Arial"/>
              </a:rPr>
              <a:t>-</a:t>
            </a:r>
            <a:r>
              <a:rPr sz="3950" b="1" spc="5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38571A"/>
                </a:solidFill>
                <a:latin typeface="Arial"/>
                <a:cs typeface="Arial"/>
              </a:rPr>
              <a:t>GLP-1</a:t>
            </a:r>
            <a:r>
              <a:rPr sz="3950" b="1" spc="6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b="1" dirty="0">
                <a:solidFill>
                  <a:srgbClr val="38571A"/>
                </a:solidFill>
                <a:latin typeface="Arial"/>
                <a:cs typeface="Arial"/>
              </a:rPr>
              <a:t>DPP-</a:t>
            </a:r>
            <a:r>
              <a:rPr sz="3950" b="1" spc="-25" dirty="0">
                <a:solidFill>
                  <a:srgbClr val="38571A"/>
                </a:solidFill>
                <a:latin typeface="Arial"/>
                <a:cs typeface="Arial"/>
              </a:rPr>
              <a:t>IV</a:t>
            </a:r>
            <a:endParaRPr sz="3950">
              <a:latin typeface="Arial"/>
              <a:cs typeface="Arial"/>
            </a:endParaRPr>
          </a:p>
          <a:p>
            <a:pPr marL="745490" marR="5080" indent="-733425">
              <a:lnSpc>
                <a:spcPts val="4250"/>
              </a:lnSpc>
              <a:spcBef>
                <a:spcPts val="3840"/>
              </a:spcBef>
              <a:buAutoNum type="arabicPeriod"/>
              <a:tabLst>
                <a:tab pos="745490" algn="l"/>
              </a:tabLst>
            </a:pPr>
            <a:r>
              <a:rPr sz="3950" b="1" u="sng" dirty="0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GLICOSSÚRICOS</a:t>
            </a:r>
            <a:r>
              <a:rPr sz="3950" b="1" spc="10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spc="285" dirty="0">
                <a:solidFill>
                  <a:srgbClr val="38571A"/>
                </a:solidFill>
                <a:latin typeface="Arial"/>
                <a:cs typeface="Arial"/>
              </a:rPr>
              <a:t>-</a:t>
            </a:r>
            <a:r>
              <a:rPr sz="3950" b="1" spc="11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b="1" spc="5" dirty="0">
                <a:solidFill>
                  <a:srgbClr val="38571A"/>
                </a:solidFill>
                <a:latin typeface="Arial"/>
                <a:cs typeface="Arial"/>
              </a:rPr>
              <a:t>SG</a:t>
            </a:r>
            <a:r>
              <a:rPr sz="3950" b="1" spc="-375" dirty="0">
                <a:solidFill>
                  <a:srgbClr val="38571A"/>
                </a:solidFill>
                <a:latin typeface="Arial"/>
                <a:cs typeface="Arial"/>
              </a:rPr>
              <a:t>L</a:t>
            </a:r>
            <a:r>
              <a:rPr sz="3950" b="1" spc="-509" dirty="0">
                <a:solidFill>
                  <a:srgbClr val="38571A"/>
                </a:solidFill>
                <a:latin typeface="Arial"/>
                <a:cs typeface="Arial"/>
              </a:rPr>
              <a:t>T</a:t>
            </a:r>
            <a:r>
              <a:rPr sz="3950" b="1" spc="5" dirty="0">
                <a:solidFill>
                  <a:srgbClr val="38571A"/>
                </a:solidFill>
                <a:latin typeface="Arial"/>
                <a:cs typeface="Arial"/>
              </a:rPr>
              <a:t>-</a:t>
            </a:r>
            <a:r>
              <a:rPr sz="3950" b="1" dirty="0">
                <a:solidFill>
                  <a:srgbClr val="38571A"/>
                </a:solidFill>
                <a:latin typeface="Arial"/>
                <a:cs typeface="Arial"/>
              </a:rPr>
              <a:t>2</a:t>
            </a:r>
            <a:r>
              <a:rPr sz="3950" b="1" spc="114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Inibidores</a:t>
            </a:r>
            <a:r>
              <a:rPr sz="3950" spc="1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do</a:t>
            </a:r>
            <a:r>
              <a:rPr sz="39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cotransportador</a:t>
            </a:r>
            <a:r>
              <a:rPr sz="3950" spc="1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1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50" dirty="0">
                <a:solidFill>
                  <a:srgbClr val="38571A"/>
                </a:solidFill>
                <a:latin typeface="Arial MT"/>
                <a:cs typeface="Arial MT"/>
              </a:rPr>
              <a:t>sódio-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glicose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renal.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3244" y="0"/>
            <a:ext cx="5940855" cy="37708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17" y="888738"/>
            <a:ext cx="13536294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25" dirty="0"/>
              <a:t>T</a:t>
            </a:r>
            <a:r>
              <a:rPr spc="-85" dirty="0"/>
              <a:t>ra</a:t>
            </a:r>
            <a:r>
              <a:rPr spc="-80" dirty="0"/>
              <a:t>t</a:t>
            </a:r>
            <a:r>
              <a:rPr spc="-85" dirty="0"/>
              <a:t>ame</a:t>
            </a:r>
            <a:r>
              <a:rPr spc="-90" dirty="0"/>
              <a:t>n</a:t>
            </a:r>
            <a:r>
              <a:rPr spc="-80" dirty="0"/>
              <a:t>t</a:t>
            </a:r>
            <a:r>
              <a:rPr spc="60" dirty="0"/>
              <a:t>o</a:t>
            </a:r>
            <a:r>
              <a:rPr spc="-355" dirty="0"/>
              <a:t> </a:t>
            </a:r>
            <a:r>
              <a:rPr dirty="0"/>
              <a:t>com</a:t>
            </a:r>
            <a:r>
              <a:rPr spc="-434" dirty="0"/>
              <a:t> </a:t>
            </a:r>
            <a:r>
              <a:rPr spc="-195" dirty="0"/>
              <a:t>Insulina</a:t>
            </a:r>
            <a:r>
              <a:rPr spc="-290" dirty="0"/>
              <a:t> </a:t>
            </a:r>
            <a:r>
              <a:rPr dirty="0"/>
              <a:t>do</a:t>
            </a:r>
            <a:r>
              <a:rPr spc="-360" dirty="0"/>
              <a:t> </a:t>
            </a:r>
            <a:r>
              <a:rPr spc="25" dirty="0"/>
              <a:t>DM2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5997" y="2493516"/>
            <a:ext cx="738060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dirty="0">
                <a:solidFill>
                  <a:srgbClr val="38571A"/>
                </a:solidFill>
                <a:latin typeface="Arial"/>
                <a:cs typeface="Arial"/>
              </a:rPr>
              <a:t>Principais</a:t>
            </a:r>
            <a:r>
              <a:rPr sz="4500" b="1" spc="-10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38571A"/>
                </a:solidFill>
                <a:latin typeface="Arial"/>
                <a:cs typeface="Arial"/>
              </a:rPr>
              <a:t>tipos</a:t>
            </a:r>
            <a:r>
              <a:rPr sz="4500" b="1" spc="-9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spc="50" dirty="0">
                <a:solidFill>
                  <a:srgbClr val="38571A"/>
                </a:solidFill>
                <a:latin typeface="Arial"/>
                <a:cs typeface="Arial"/>
              </a:rPr>
              <a:t>de</a:t>
            </a:r>
            <a:r>
              <a:rPr sz="4500" b="1" spc="-9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spc="-20" dirty="0">
                <a:solidFill>
                  <a:srgbClr val="38571A"/>
                </a:solidFill>
                <a:latin typeface="Arial"/>
                <a:cs typeface="Arial"/>
              </a:rPr>
              <a:t>insulina</a:t>
            </a:r>
            <a:endParaRPr sz="4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197" y="5008688"/>
            <a:ext cx="7470140" cy="3658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5490" indent="-73279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745490" algn="l"/>
              </a:tabLst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Insulina</a:t>
            </a:r>
            <a:r>
              <a:rPr sz="3950" spc="-2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-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ação</a:t>
            </a:r>
            <a:r>
              <a:rPr sz="3950" spc="-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ultra-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rápida</a:t>
            </a:r>
            <a:endParaRPr sz="3950">
              <a:latin typeface="Arial MT"/>
              <a:cs typeface="Arial MT"/>
            </a:endParaRPr>
          </a:p>
          <a:p>
            <a:pPr marL="745490" indent="-732790">
              <a:lnSpc>
                <a:spcPct val="100000"/>
              </a:lnSpc>
              <a:spcBef>
                <a:spcPts val="3210"/>
              </a:spcBef>
              <a:buAutoNum type="arabicPeriod"/>
              <a:tabLst>
                <a:tab pos="745490" algn="l"/>
              </a:tabLst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Insulina</a:t>
            </a:r>
            <a:r>
              <a:rPr sz="3950" spc="-8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-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ação</a:t>
            </a:r>
            <a:r>
              <a:rPr sz="3950" spc="-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rápida</a:t>
            </a:r>
            <a:endParaRPr sz="3950">
              <a:latin typeface="Arial MT"/>
              <a:cs typeface="Arial MT"/>
            </a:endParaRPr>
          </a:p>
          <a:p>
            <a:pPr marL="745490" indent="-732790">
              <a:lnSpc>
                <a:spcPct val="100000"/>
              </a:lnSpc>
              <a:spcBef>
                <a:spcPts val="3215"/>
              </a:spcBef>
              <a:buAutoNum type="arabicPeriod"/>
              <a:tabLst>
                <a:tab pos="745490" algn="l"/>
              </a:tabLst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Insulina</a:t>
            </a:r>
            <a:r>
              <a:rPr sz="3950" spc="-8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-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ação</a:t>
            </a:r>
            <a:r>
              <a:rPr sz="3950" spc="-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intermediária</a:t>
            </a:r>
            <a:endParaRPr sz="3950">
              <a:latin typeface="Arial MT"/>
              <a:cs typeface="Arial MT"/>
            </a:endParaRPr>
          </a:p>
          <a:p>
            <a:pPr marL="745490" indent="-732790">
              <a:lnSpc>
                <a:spcPct val="100000"/>
              </a:lnSpc>
              <a:spcBef>
                <a:spcPts val="3209"/>
              </a:spcBef>
              <a:buAutoNum type="arabicPeriod"/>
              <a:tabLst>
                <a:tab pos="745490" algn="l"/>
              </a:tabLst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Insulina</a:t>
            </a:r>
            <a:r>
              <a:rPr sz="3950" spc="-8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-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ação</a:t>
            </a:r>
            <a:r>
              <a:rPr sz="3950" spc="-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lenta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8163" y="2480231"/>
            <a:ext cx="5802138" cy="86126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2367" y="3205235"/>
            <a:ext cx="448310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dirty="0">
                <a:solidFill>
                  <a:srgbClr val="38571A"/>
                </a:solidFill>
                <a:latin typeface="Arial"/>
                <a:cs typeface="Arial"/>
              </a:rPr>
              <a:t>Advance</a:t>
            </a:r>
            <a:r>
              <a:rPr sz="4500" b="1" spc="-5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spc="345" dirty="0">
                <a:solidFill>
                  <a:srgbClr val="38571A"/>
                </a:solidFill>
                <a:latin typeface="Arial"/>
                <a:cs typeface="Arial"/>
              </a:rPr>
              <a:t>-</a:t>
            </a:r>
            <a:r>
              <a:rPr sz="4500" b="1" spc="-5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38571A"/>
                </a:solidFill>
                <a:latin typeface="Arial"/>
                <a:cs typeface="Arial"/>
              </a:rPr>
              <a:t>6</a:t>
            </a:r>
            <a:r>
              <a:rPr sz="4500" b="1" spc="-5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4500" b="1" spc="55" dirty="0">
                <a:solidFill>
                  <a:srgbClr val="38571A"/>
                </a:solidFill>
                <a:latin typeface="Arial"/>
                <a:cs typeface="Arial"/>
              </a:rPr>
              <a:t>mm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3845" y="1406352"/>
            <a:ext cx="301815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0" b="1" spc="175" dirty="0">
                <a:solidFill>
                  <a:srgbClr val="38571A"/>
                </a:solidFill>
                <a:latin typeface="Arial"/>
                <a:cs typeface="Arial"/>
              </a:rPr>
              <a:t>I-</a:t>
            </a:r>
            <a:r>
              <a:rPr sz="7000" b="1" spc="-125" dirty="0">
                <a:solidFill>
                  <a:srgbClr val="38571A"/>
                </a:solidFill>
                <a:latin typeface="Arial"/>
                <a:cs typeface="Arial"/>
              </a:rPr>
              <a:t>PORT</a:t>
            </a:r>
            <a:endParaRPr sz="7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2320"/>
            <a:ext cx="20104100" cy="11286490"/>
            <a:chOff x="0" y="22320"/>
            <a:chExt cx="20104100" cy="11286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8813" y="22320"/>
              <a:ext cx="4889911" cy="47241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4004" y="932895"/>
              <a:ext cx="8920094" cy="96476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45130"/>
              <a:ext cx="8606553" cy="6463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67" y="2500482"/>
            <a:ext cx="20082532" cy="77741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870" rIns="0" bIns="0" rtlCol="0">
            <a:spAutoFit/>
          </a:bodyPr>
          <a:lstStyle/>
          <a:p>
            <a:pPr marL="5506720">
              <a:lnSpc>
                <a:spcPct val="100000"/>
              </a:lnSpc>
              <a:spcBef>
                <a:spcPts val="105"/>
              </a:spcBef>
            </a:pPr>
            <a:r>
              <a:rPr dirty="0"/>
              <a:t>Tipos</a:t>
            </a:r>
            <a:r>
              <a:rPr spc="-150" dirty="0"/>
              <a:t> </a:t>
            </a:r>
            <a:r>
              <a:rPr dirty="0"/>
              <a:t>de</a:t>
            </a:r>
            <a:r>
              <a:rPr spc="-145" dirty="0"/>
              <a:t> </a:t>
            </a:r>
            <a:r>
              <a:rPr spc="-50" dirty="0"/>
              <a:t>Insulinas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8382" y="53666"/>
            <a:ext cx="12346294" cy="111148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1958" y="2014827"/>
            <a:ext cx="3552190" cy="70326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33045" marR="225425" algn="ctr">
              <a:lnSpc>
                <a:spcPts val="9230"/>
              </a:lnSpc>
              <a:spcBef>
                <a:spcPts val="215"/>
              </a:spcBef>
            </a:pPr>
            <a:r>
              <a:rPr sz="7500" b="1" spc="30" dirty="0">
                <a:solidFill>
                  <a:srgbClr val="38571A"/>
                </a:solidFill>
                <a:latin typeface="Arial"/>
                <a:cs typeface="Arial"/>
              </a:rPr>
              <a:t>Como </a:t>
            </a:r>
            <a:r>
              <a:rPr sz="7500" b="1" spc="-10" dirty="0">
                <a:solidFill>
                  <a:srgbClr val="38571A"/>
                </a:solidFill>
                <a:latin typeface="Arial"/>
                <a:cs typeface="Arial"/>
              </a:rPr>
              <a:t>posso </a:t>
            </a:r>
            <a:r>
              <a:rPr sz="7500" b="1" spc="75" dirty="0">
                <a:solidFill>
                  <a:srgbClr val="38571A"/>
                </a:solidFill>
                <a:latin typeface="Arial"/>
                <a:cs typeface="Arial"/>
              </a:rPr>
              <a:t>e</a:t>
            </a:r>
            <a:r>
              <a:rPr sz="7500" b="1" spc="187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7500" b="1" spc="-20" dirty="0">
                <a:solidFill>
                  <a:srgbClr val="38571A"/>
                </a:solidFill>
                <a:latin typeface="Arial"/>
                <a:cs typeface="Arial"/>
              </a:rPr>
              <a:t>onde </a:t>
            </a:r>
            <a:r>
              <a:rPr sz="7500" b="1" spc="-10" dirty="0">
                <a:solidFill>
                  <a:srgbClr val="38571A"/>
                </a:solidFill>
                <a:latin typeface="Arial"/>
                <a:cs typeface="Arial"/>
              </a:rPr>
              <a:t>aplicar</a:t>
            </a:r>
            <a:endParaRPr sz="7500">
              <a:latin typeface="Arial"/>
              <a:cs typeface="Arial"/>
            </a:endParaRPr>
          </a:p>
          <a:p>
            <a:pPr algn="ctr">
              <a:lnSpc>
                <a:spcPts val="8905"/>
              </a:lnSpc>
            </a:pPr>
            <a:r>
              <a:rPr sz="7500" b="1" spc="-65" dirty="0">
                <a:solidFill>
                  <a:srgbClr val="38571A"/>
                </a:solidFill>
                <a:latin typeface="Arial"/>
                <a:cs typeface="Arial"/>
              </a:rPr>
              <a:t>Insulina</a:t>
            </a:r>
            <a:endParaRPr sz="7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-110" dirty="0"/>
              <a:t>Educar</a:t>
            </a:r>
            <a:r>
              <a:rPr spc="-315" dirty="0"/>
              <a:t> </a:t>
            </a:r>
            <a:r>
              <a:rPr spc="114" dirty="0"/>
              <a:t>e</a:t>
            </a:r>
            <a:r>
              <a:rPr spc="-310" dirty="0"/>
              <a:t> </a:t>
            </a:r>
            <a:r>
              <a:rPr spc="-114" dirty="0"/>
              <a:t>treinar</a:t>
            </a:r>
            <a:r>
              <a:rPr spc="-310" dirty="0"/>
              <a:t> </a:t>
            </a:r>
            <a:r>
              <a:rPr dirty="0"/>
              <a:t>o</a:t>
            </a:r>
            <a:r>
              <a:rPr spc="-315" dirty="0"/>
              <a:t> </a:t>
            </a:r>
            <a:r>
              <a:rPr spc="-170" dirty="0"/>
              <a:t>usuário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4582235"/>
            <a:ext cx="206127" cy="2061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617" y="6356385"/>
            <a:ext cx="206127" cy="2061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8130535"/>
            <a:ext cx="206127" cy="2061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617" y="9904686"/>
            <a:ext cx="206127" cy="206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66207" y="4393725"/>
            <a:ext cx="13387069" cy="58788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25600" algn="l"/>
              </a:tabLst>
            </a:pPr>
            <a:r>
              <a:rPr sz="3450" spc="-10" dirty="0">
                <a:solidFill>
                  <a:srgbClr val="38571A"/>
                </a:solidFill>
                <a:latin typeface="Arial MT"/>
                <a:cs typeface="Arial MT"/>
              </a:rPr>
              <a:t>Aplicar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	ou</a:t>
            </a:r>
            <a:r>
              <a:rPr sz="3450" spc="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injetar</a:t>
            </a:r>
            <a:r>
              <a:rPr sz="34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no</a:t>
            </a:r>
            <a:r>
              <a:rPr sz="3450" spc="10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local</a:t>
            </a:r>
            <a:r>
              <a:rPr sz="3450" spc="10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spc="-10" dirty="0">
                <a:solidFill>
                  <a:srgbClr val="38571A"/>
                </a:solidFill>
                <a:latin typeface="Arial MT"/>
                <a:cs typeface="Arial MT"/>
              </a:rPr>
              <a:t>recomendado;</a:t>
            </a:r>
            <a:endParaRPr sz="3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95"/>
              </a:spcBef>
            </a:pPr>
            <a:endParaRPr sz="3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Demonstrar</a:t>
            </a:r>
            <a:r>
              <a:rPr sz="3450" spc="1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aplicação</a:t>
            </a:r>
            <a:r>
              <a:rPr sz="3450" spc="1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em</a:t>
            </a:r>
            <a:r>
              <a:rPr sz="3450" spc="1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prega</a:t>
            </a:r>
            <a:r>
              <a:rPr sz="3450" spc="1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SC</a:t>
            </a:r>
            <a:r>
              <a:rPr sz="3450" spc="1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nos</a:t>
            </a:r>
            <a:r>
              <a:rPr sz="3450" spc="1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locais</a:t>
            </a:r>
            <a:r>
              <a:rPr sz="3450" spc="1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spc="-10" dirty="0">
                <a:solidFill>
                  <a:srgbClr val="38571A"/>
                </a:solidFill>
                <a:latin typeface="Arial MT"/>
                <a:cs typeface="Arial MT"/>
              </a:rPr>
              <a:t>indicados;</a:t>
            </a:r>
            <a:endParaRPr sz="3450">
              <a:latin typeface="Arial MT"/>
              <a:cs typeface="Arial MT"/>
            </a:endParaRPr>
          </a:p>
          <a:p>
            <a:pPr marL="12700" marR="5080">
              <a:lnSpc>
                <a:spcPct val="337400"/>
              </a:lnSpc>
              <a:spcBef>
                <a:spcPts val="5"/>
              </a:spcBef>
            </a:pP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Nunca</a:t>
            </a:r>
            <a:r>
              <a:rPr sz="3450" spc="6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pressionar</a:t>
            </a:r>
            <a:r>
              <a:rPr sz="34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spc="75" dirty="0">
                <a:solidFill>
                  <a:srgbClr val="38571A"/>
                </a:solidFill>
                <a:latin typeface="Arial MT"/>
                <a:cs typeface="Arial MT"/>
              </a:rPr>
              <a:t>o</a:t>
            </a:r>
            <a:r>
              <a:rPr sz="34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spc="55" dirty="0">
                <a:solidFill>
                  <a:srgbClr val="38571A"/>
                </a:solidFill>
                <a:latin typeface="Arial MT"/>
                <a:cs typeface="Arial MT"/>
              </a:rPr>
              <a:t>embolo</a:t>
            </a:r>
            <a:r>
              <a:rPr sz="3450" spc="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da</a:t>
            </a:r>
            <a:r>
              <a:rPr sz="3450" spc="6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seringa</a:t>
            </a:r>
            <a:r>
              <a:rPr sz="34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antes</a:t>
            </a:r>
            <a:r>
              <a:rPr sz="34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4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introduzir</a:t>
            </a:r>
            <a:r>
              <a:rPr sz="34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450" spc="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spc="-10" dirty="0">
                <a:solidFill>
                  <a:srgbClr val="38571A"/>
                </a:solidFill>
                <a:latin typeface="Arial MT"/>
                <a:cs typeface="Arial MT"/>
              </a:rPr>
              <a:t>agulha;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Nunca</a:t>
            </a:r>
            <a:r>
              <a:rPr sz="3450" spc="2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demonstrar</a:t>
            </a:r>
            <a:r>
              <a:rPr sz="3450" spc="2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aplicação</a:t>
            </a:r>
            <a:r>
              <a:rPr sz="3450" spc="2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38571A"/>
                </a:solidFill>
                <a:latin typeface="Arial MT"/>
                <a:cs typeface="Arial MT"/>
              </a:rPr>
              <a:t>sobre</a:t>
            </a:r>
            <a:r>
              <a:rPr sz="3450" spc="204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450" spc="-10" dirty="0">
                <a:solidFill>
                  <a:srgbClr val="38571A"/>
                </a:solidFill>
                <a:latin typeface="Arial MT"/>
                <a:cs typeface="Arial MT"/>
              </a:rPr>
              <a:t>rroupas.</a:t>
            </a:r>
            <a:endParaRPr sz="345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8475" y="0"/>
            <a:ext cx="8225623" cy="50340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Insulina</a:t>
            </a:r>
            <a:r>
              <a:rPr spc="-295" dirty="0"/>
              <a:t> </a:t>
            </a:r>
            <a:r>
              <a:rPr dirty="0"/>
              <a:t>de</a:t>
            </a:r>
            <a:r>
              <a:rPr spc="-345" dirty="0"/>
              <a:t> </a:t>
            </a:r>
            <a:r>
              <a:rPr dirty="0"/>
              <a:t>ação</a:t>
            </a:r>
            <a:r>
              <a:rPr spc="-315" dirty="0"/>
              <a:t> </a:t>
            </a:r>
            <a:r>
              <a:rPr spc="-110" dirty="0"/>
              <a:t>rápida</a:t>
            </a:r>
            <a:r>
              <a:rPr spc="-320" dirty="0"/>
              <a:t> </a:t>
            </a:r>
            <a:r>
              <a:rPr spc="509" dirty="0"/>
              <a:t>-</a:t>
            </a:r>
            <a:r>
              <a:rPr spc="-315" dirty="0"/>
              <a:t> </a:t>
            </a:r>
            <a:r>
              <a:rPr dirty="0"/>
              <a:t>R</a:t>
            </a:r>
            <a:r>
              <a:rPr spc="-320" dirty="0"/>
              <a:t> </a:t>
            </a:r>
            <a:r>
              <a:rPr spc="-160" dirty="0"/>
              <a:t>(regular)</a:t>
            </a:r>
          </a:p>
          <a:p>
            <a:pPr marL="461009">
              <a:lnSpc>
                <a:spcPct val="100000"/>
              </a:lnSpc>
              <a:spcBef>
                <a:spcPts val="190"/>
              </a:spcBef>
            </a:pPr>
            <a:r>
              <a:rPr sz="4500" dirty="0"/>
              <a:t>Aplicar</a:t>
            </a:r>
            <a:r>
              <a:rPr sz="4500" spc="-65" dirty="0"/>
              <a:t> </a:t>
            </a:r>
            <a:r>
              <a:rPr sz="4500" dirty="0"/>
              <a:t>30</a:t>
            </a:r>
            <a:r>
              <a:rPr sz="4500" spc="-60" dirty="0"/>
              <a:t> </a:t>
            </a:r>
            <a:r>
              <a:rPr sz="4500" dirty="0"/>
              <a:t>minutos</a:t>
            </a:r>
            <a:r>
              <a:rPr sz="4500" spc="-60" dirty="0"/>
              <a:t> </a:t>
            </a:r>
            <a:r>
              <a:rPr sz="4500" dirty="0"/>
              <a:t>antes</a:t>
            </a:r>
            <a:r>
              <a:rPr sz="4500" spc="-60" dirty="0"/>
              <a:t> </a:t>
            </a:r>
            <a:r>
              <a:rPr sz="4500" dirty="0"/>
              <a:t>das</a:t>
            </a:r>
            <a:r>
              <a:rPr sz="4500" spc="-60" dirty="0"/>
              <a:t> </a:t>
            </a:r>
            <a:r>
              <a:rPr sz="4500" dirty="0"/>
              <a:t>principais</a:t>
            </a:r>
            <a:r>
              <a:rPr sz="4500" spc="-60" dirty="0"/>
              <a:t> </a:t>
            </a:r>
            <a:r>
              <a:rPr sz="4500" spc="-10" dirty="0"/>
              <a:t>refeições:</a:t>
            </a:r>
            <a:endParaRPr sz="4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886" y="3867574"/>
            <a:ext cx="206111" cy="2060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42424" y="3689500"/>
            <a:ext cx="12225655" cy="668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Esquema</a:t>
            </a:r>
            <a:r>
              <a:rPr sz="3400" b="1" spc="-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de</a:t>
            </a:r>
            <a:r>
              <a:rPr sz="3400" b="1" spc="-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38571A"/>
                </a:solidFill>
                <a:latin typeface="Arial"/>
                <a:cs typeface="Arial"/>
              </a:rPr>
              <a:t>insulina</a:t>
            </a:r>
            <a:r>
              <a:rPr sz="3400" b="1" spc="-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de acordo</a:t>
            </a:r>
            <a:r>
              <a:rPr sz="3400" b="1" spc="-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com</a:t>
            </a:r>
            <a:r>
              <a:rPr sz="3400" b="1" spc="-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55" dirty="0">
                <a:solidFill>
                  <a:srgbClr val="38571A"/>
                </a:solidFill>
                <a:latin typeface="Arial"/>
                <a:cs typeface="Arial"/>
              </a:rPr>
              <a:t>a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 glicemia</a:t>
            </a:r>
            <a:r>
              <a:rPr sz="3400" b="1" spc="-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38571A"/>
                </a:solidFill>
                <a:latin typeface="Arial"/>
                <a:cs typeface="Arial"/>
              </a:rPr>
              <a:t>capilar:</a:t>
            </a:r>
            <a:endParaRPr sz="3400">
              <a:latin typeface="Arial"/>
              <a:cs typeface="Arial"/>
            </a:endParaRPr>
          </a:p>
          <a:p>
            <a:pPr marR="7374890" algn="r">
              <a:lnSpc>
                <a:spcPct val="100000"/>
              </a:lnSpc>
              <a:spcBef>
                <a:spcPts val="2835"/>
              </a:spcBef>
              <a:tabLst>
                <a:tab pos="2531110" algn="l"/>
              </a:tabLst>
            </a:pP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150 </a:t>
            </a:r>
            <a:r>
              <a:rPr sz="3400" b="1" spc="55" dirty="0">
                <a:solidFill>
                  <a:srgbClr val="38571A"/>
                </a:solidFill>
                <a:latin typeface="Arial"/>
                <a:cs typeface="Arial"/>
              </a:rPr>
              <a:t>à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38571A"/>
                </a:solidFill>
                <a:latin typeface="Arial"/>
                <a:cs typeface="Arial"/>
              </a:rPr>
              <a:t>200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	2 </a:t>
            </a:r>
            <a:r>
              <a:rPr sz="3400" b="1" spc="25" dirty="0">
                <a:solidFill>
                  <a:srgbClr val="38571A"/>
                </a:solidFill>
                <a:latin typeface="Arial"/>
                <a:cs typeface="Arial"/>
              </a:rPr>
              <a:t>UI</a:t>
            </a:r>
            <a:endParaRPr sz="3400">
              <a:latin typeface="Arial"/>
              <a:cs typeface="Arial"/>
            </a:endParaRPr>
          </a:p>
          <a:p>
            <a:pPr marR="7374890" algn="r">
              <a:lnSpc>
                <a:spcPct val="100000"/>
              </a:lnSpc>
              <a:spcBef>
                <a:spcPts val="2830"/>
              </a:spcBef>
              <a:tabLst>
                <a:tab pos="2531110" algn="l"/>
              </a:tabLst>
            </a:pP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201 </a:t>
            </a:r>
            <a:r>
              <a:rPr sz="3400" b="1" spc="55" dirty="0">
                <a:solidFill>
                  <a:srgbClr val="38571A"/>
                </a:solidFill>
                <a:latin typeface="Arial"/>
                <a:cs typeface="Arial"/>
              </a:rPr>
              <a:t>à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38571A"/>
                </a:solidFill>
                <a:latin typeface="Arial"/>
                <a:cs typeface="Arial"/>
              </a:rPr>
              <a:t>250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	4 </a:t>
            </a:r>
            <a:r>
              <a:rPr sz="3400" b="1" spc="25" dirty="0">
                <a:solidFill>
                  <a:srgbClr val="38571A"/>
                </a:solidFill>
                <a:latin typeface="Arial"/>
                <a:cs typeface="Arial"/>
              </a:rPr>
              <a:t>UI</a:t>
            </a:r>
            <a:endParaRPr sz="3400">
              <a:latin typeface="Arial"/>
              <a:cs typeface="Arial"/>
            </a:endParaRPr>
          </a:p>
          <a:p>
            <a:pPr marR="7494905" algn="r">
              <a:lnSpc>
                <a:spcPct val="100000"/>
              </a:lnSpc>
              <a:spcBef>
                <a:spcPts val="2830"/>
              </a:spcBef>
              <a:tabLst>
                <a:tab pos="2531110" algn="l"/>
              </a:tabLst>
            </a:pP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251 </a:t>
            </a:r>
            <a:r>
              <a:rPr sz="3400" b="1" spc="55" dirty="0">
                <a:solidFill>
                  <a:srgbClr val="38571A"/>
                </a:solidFill>
                <a:latin typeface="Arial"/>
                <a:cs typeface="Arial"/>
              </a:rPr>
              <a:t>à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38571A"/>
                </a:solidFill>
                <a:latin typeface="Arial"/>
                <a:cs typeface="Arial"/>
              </a:rPr>
              <a:t>300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	6 </a:t>
            </a:r>
            <a:r>
              <a:rPr sz="3400" b="1" spc="25" dirty="0">
                <a:solidFill>
                  <a:srgbClr val="38571A"/>
                </a:solidFill>
                <a:latin typeface="Arial"/>
                <a:cs typeface="Arial"/>
              </a:rPr>
              <a:t>UI</a:t>
            </a:r>
            <a:endParaRPr sz="3400">
              <a:latin typeface="Arial"/>
              <a:cs typeface="Arial"/>
            </a:endParaRPr>
          </a:p>
          <a:p>
            <a:pPr marR="7494905" algn="r">
              <a:lnSpc>
                <a:spcPct val="100000"/>
              </a:lnSpc>
              <a:spcBef>
                <a:spcPts val="2830"/>
              </a:spcBef>
              <a:tabLst>
                <a:tab pos="2531110" algn="l"/>
              </a:tabLst>
            </a:pP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301 </a:t>
            </a:r>
            <a:r>
              <a:rPr sz="3400" b="1" spc="55" dirty="0">
                <a:solidFill>
                  <a:srgbClr val="38571A"/>
                </a:solidFill>
                <a:latin typeface="Arial"/>
                <a:cs typeface="Arial"/>
              </a:rPr>
              <a:t>à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38571A"/>
                </a:solidFill>
                <a:latin typeface="Arial"/>
                <a:cs typeface="Arial"/>
              </a:rPr>
              <a:t>350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	8 </a:t>
            </a:r>
            <a:r>
              <a:rPr sz="3400" b="1" spc="25" dirty="0">
                <a:solidFill>
                  <a:srgbClr val="38571A"/>
                </a:solidFill>
                <a:latin typeface="Arial"/>
                <a:cs typeface="Arial"/>
              </a:rPr>
              <a:t>UI</a:t>
            </a:r>
            <a:endParaRPr sz="3400">
              <a:latin typeface="Arial"/>
              <a:cs typeface="Arial"/>
            </a:endParaRPr>
          </a:p>
          <a:p>
            <a:pPr marR="7494905" algn="r">
              <a:lnSpc>
                <a:spcPct val="100000"/>
              </a:lnSpc>
              <a:spcBef>
                <a:spcPts val="2830"/>
              </a:spcBef>
              <a:tabLst>
                <a:tab pos="2290445" algn="l"/>
              </a:tabLst>
            </a:pP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350 </a:t>
            </a:r>
            <a:r>
              <a:rPr sz="3400" b="1" spc="55" dirty="0">
                <a:solidFill>
                  <a:srgbClr val="38571A"/>
                </a:solidFill>
                <a:latin typeface="Arial"/>
                <a:cs typeface="Arial"/>
              </a:rPr>
              <a:t>à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38571A"/>
                </a:solidFill>
                <a:latin typeface="Arial"/>
                <a:cs typeface="Arial"/>
              </a:rPr>
              <a:t>400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	10 </a:t>
            </a:r>
            <a:r>
              <a:rPr sz="3400" b="1" spc="25" dirty="0">
                <a:solidFill>
                  <a:srgbClr val="38571A"/>
                </a:solidFill>
                <a:latin typeface="Arial"/>
                <a:cs typeface="Arial"/>
              </a:rPr>
              <a:t>UI</a:t>
            </a:r>
            <a:endParaRPr sz="3400">
              <a:latin typeface="Arial"/>
              <a:cs typeface="Arial"/>
            </a:endParaRPr>
          </a:p>
          <a:p>
            <a:pPr marR="7483475" algn="r">
              <a:lnSpc>
                <a:spcPct val="100000"/>
              </a:lnSpc>
              <a:spcBef>
                <a:spcPts val="2830"/>
              </a:spcBef>
              <a:tabLst>
                <a:tab pos="1941195" algn="l"/>
              </a:tabLst>
            </a:pPr>
            <a:r>
              <a:rPr sz="3400" b="1" spc="-20" dirty="0">
                <a:solidFill>
                  <a:srgbClr val="38571A"/>
                </a:solidFill>
                <a:latin typeface="Arial"/>
                <a:cs typeface="Arial"/>
              </a:rPr>
              <a:t>&gt;400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	12 </a:t>
            </a:r>
            <a:r>
              <a:rPr sz="3400" b="1" spc="25" dirty="0">
                <a:solidFill>
                  <a:srgbClr val="38571A"/>
                </a:solidFill>
                <a:latin typeface="Arial"/>
                <a:cs typeface="Arial"/>
              </a:rPr>
              <a:t>UI</a:t>
            </a:r>
            <a:endParaRPr sz="3400">
              <a:latin typeface="Arial"/>
              <a:cs typeface="Arial"/>
            </a:endParaRPr>
          </a:p>
          <a:p>
            <a:pPr marL="180975">
              <a:lnSpc>
                <a:spcPct val="100000"/>
              </a:lnSpc>
              <a:spcBef>
                <a:spcPts val="2830"/>
              </a:spcBef>
            </a:pP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Ao</a:t>
            </a:r>
            <a:r>
              <a:rPr sz="3400" b="1" spc="-6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corrigir</a:t>
            </a:r>
            <a:r>
              <a:rPr sz="3400" b="1" spc="-6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55" dirty="0">
                <a:solidFill>
                  <a:srgbClr val="38571A"/>
                </a:solidFill>
                <a:latin typeface="Arial"/>
                <a:cs typeface="Arial"/>
              </a:rPr>
              <a:t>a</a:t>
            </a:r>
            <a:r>
              <a:rPr sz="3400" b="1" spc="-6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glicemia</a:t>
            </a:r>
            <a:r>
              <a:rPr sz="3400" b="1" spc="-6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após</a:t>
            </a:r>
            <a:r>
              <a:rPr sz="3400" b="1" spc="-6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22</a:t>
            </a:r>
            <a:r>
              <a:rPr sz="3400" b="1" spc="-6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horas,</a:t>
            </a:r>
            <a:r>
              <a:rPr sz="3400" b="1" spc="-6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38571A"/>
                </a:solidFill>
                <a:latin typeface="Arial"/>
                <a:cs typeface="Arial"/>
              </a:rPr>
              <a:t>salvo</a:t>
            </a:r>
            <a:r>
              <a:rPr sz="3400" b="1" spc="-6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8571A"/>
                </a:solidFill>
                <a:latin typeface="Arial"/>
                <a:cs typeface="Arial"/>
              </a:rPr>
              <a:t>na</a:t>
            </a:r>
            <a:r>
              <a:rPr sz="3400" b="1" spc="-65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38571A"/>
                </a:solidFill>
                <a:latin typeface="Arial"/>
                <a:cs typeface="Arial"/>
              </a:rPr>
              <a:t>emergência.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83616" y="4246348"/>
            <a:ext cx="8453770" cy="533922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765" rIns="0" bIns="0" rtlCol="0">
            <a:spAutoFit/>
          </a:bodyPr>
          <a:lstStyle/>
          <a:p>
            <a:pPr marL="3392170">
              <a:lnSpc>
                <a:spcPct val="100000"/>
              </a:lnSpc>
              <a:spcBef>
                <a:spcPts val="105"/>
              </a:spcBef>
            </a:pPr>
            <a:r>
              <a:rPr dirty="0"/>
              <a:t>Qual</a:t>
            </a:r>
            <a:r>
              <a:rPr spc="-160" dirty="0"/>
              <a:t> </a:t>
            </a:r>
            <a:r>
              <a:rPr dirty="0"/>
              <a:t>seringa</a:t>
            </a:r>
            <a:r>
              <a:rPr spc="-155" dirty="0"/>
              <a:t> </a:t>
            </a:r>
            <a:r>
              <a:rPr spc="114" dirty="0"/>
              <a:t>e</a:t>
            </a:r>
            <a:r>
              <a:rPr spc="-160" dirty="0"/>
              <a:t> </a:t>
            </a:r>
            <a:r>
              <a:rPr dirty="0"/>
              <a:t>agulha</a:t>
            </a:r>
            <a:r>
              <a:rPr spc="-155" dirty="0"/>
              <a:t> </a:t>
            </a:r>
            <a:r>
              <a:rPr spc="-20" dirty="0"/>
              <a:t>usar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86494"/>
            <a:ext cx="20104100" cy="912206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6654" y="296839"/>
            <a:ext cx="1459611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Canetas</a:t>
            </a:r>
            <a:r>
              <a:rPr spc="65" dirty="0"/>
              <a:t> </a:t>
            </a:r>
            <a:r>
              <a:rPr spc="509" dirty="0"/>
              <a:t>-</a:t>
            </a:r>
            <a:r>
              <a:rPr spc="70" dirty="0"/>
              <a:t> </a:t>
            </a:r>
            <a:r>
              <a:rPr dirty="0"/>
              <a:t>Conservação</a:t>
            </a:r>
            <a:r>
              <a:rPr spc="70" dirty="0"/>
              <a:t> </a:t>
            </a:r>
            <a:r>
              <a:rPr spc="114" dirty="0"/>
              <a:t>e</a:t>
            </a:r>
            <a:r>
              <a:rPr spc="70" dirty="0"/>
              <a:t> </a:t>
            </a:r>
            <a:r>
              <a:rPr spc="-10" dirty="0"/>
              <a:t>Validade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4582" y="1391546"/>
            <a:ext cx="7259517" cy="99170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432" y="4438940"/>
            <a:ext cx="234235" cy="2342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432" y="5632621"/>
            <a:ext cx="234235" cy="2342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432" y="6826301"/>
            <a:ext cx="234235" cy="2342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432" y="8616823"/>
            <a:ext cx="234235" cy="2342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10335" y="4226455"/>
            <a:ext cx="9939655" cy="480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Anotar a data 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do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 início 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do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0" dirty="0">
                <a:solidFill>
                  <a:srgbClr val="38571A"/>
                </a:solidFill>
                <a:latin typeface="Arial MT"/>
                <a:cs typeface="Arial MT"/>
              </a:rPr>
              <a:t>uso;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3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Olhar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aspecto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da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insulina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antes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utilizá-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la;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3950">
              <a:latin typeface="Arial MT"/>
              <a:cs typeface="Arial MT"/>
            </a:endParaRPr>
          </a:p>
          <a:p>
            <a:pPr marL="12700" marR="158115">
              <a:lnSpc>
                <a:spcPts val="4700"/>
              </a:lnSpc>
              <a:tabLst>
                <a:tab pos="4886960" algn="l"/>
              </a:tabLst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Refrigeração</a:t>
            </a:r>
            <a:r>
              <a:rPr sz="3950" spc="-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-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2º</a:t>
            </a:r>
            <a:r>
              <a:rPr sz="3950" spc="-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	8º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C,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no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ambiente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até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30°C;</a:t>
            </a:r>
            <a:endParaRPr sz="3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9"/>
              </a:spcBef>
              <a:tabLst>
                <a:tab pos="3521075" algn="l"/>
                <a:tab pos="4070350" algn="l"/>
              </a:tabLst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Utilizar</a:t>
            </a:r>
            <a:r>
              <a:rPr sz="3950" spc="-5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entre</a:t>
            </a:r>
            <a:r>
              <a:rPr sz="3950" spc="-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50" dirty="0">
                <a:solidFill>
                  <a:srgbClr val="38571A"/>
                </a:solidFill>
                <a:latin typeface="Arial MT"/>
                <a:cs typeface="Arial MT"/>
              </a:rPr>
              <a:t>4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	</a:t>
            </a:r>
            <a:r>
              <a:rPr sz="3950" spc="-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	8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semanas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após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abertura.</a:t>
            </a:r>
            <a:endParaRPr sz="3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917" y="301736"/>
            <a:ext cx="17877790" cy="997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350" spc="-150" dirty="0"/>
              <a:t>Aumento</a:t>
            </a:r>
            <a:r>
              <a:rPr sz="6350" spc="-295" dirty="0"/>
              <a:t> </a:t>
            </a:r>
            <a:r>
              <a:rPr sz="6350" spc="-20" dirty="0"/>
              <a:t>ou</a:t>
            </a:r>
            <a:r>
              <a:rPr sz="6350" spc="-365" dirty="0"/>
              <a:t> </a:t>
            </a:r>
            <a:r>
              <a:rPr sz="6350" spc="-150" dirty="0"/>
              <a:t>diminuição</a:t>
            </a:r>
            <a:r>
              <a:rPr sz="6350" spc="-290" dirty="0"/>
              <a:t> </a:t>
            </a:r>
            <a:r>
              <a:rPr sz="6350" dirty="0"/>
              <a:t>da</a:t>
            </a:r>
            <a:r>
              <a:rPr sz="6350" spc="-310" dirty="0"/>
              <a:t> </a:t>
            </a:r>
            <a:r>
              <a:rPr sz="6350" spc="-70" dirty="0"/>
              <a:t>absorção</a:t>
            </a:r>
            <a:r>
              <a:rPr sz="6350" spc="-310" dirty="0"/>
              <a:t> </a:t>
            </a:r>
            <a:r>
              <a:rPr sz="6350" dirty="0"/>
              <a:t>de</a:t>
            </a:r>
            <a:r>
              <a:rPr sz="6350" spc="-305" dirty="0"/>
              <a:t> </a:t>
            </a:r>
            <a:r>
              <a:rPr sz="6350" spc="-105" dirty="0"/>
              <a:t>insulina</a:t>
            </a:r>
            <a:endParaRPr sz="6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35" y="3417796"/>
            <a:ext cx="234235" cy="234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35" y="4611477"/>
            <a:ext cx="234235" cy="2342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535" y="5805158"/>
            <a:ext cx="234235" cy="2342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35" y="6998839"/>
            <a:ext cx="234235" cy="2342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35" y="8192520"/>
            <a:ext cx="234235" cy="2342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535" y="9386201"/>
            <a:ext cx="234235" cy="2342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9729" y="1975904"/>
            <a:ext cx="7486015" cy="8423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spc="-10" dirty="0">
                <a:solidFill>
                  <a:srgbClr val="38571A"/>
                </a:solidFill>
                <a:latin typeface="Arial"/>
                <a:cs typeface="Arial"/>
              </a:rPr>
              <a:t>Aumento</a:t>
            </a:r>
            <a:endParaRPr sz="4500">
              <a:latin typeface="Arial"/>
              <a:cs typeface="Arial"/>
            </a:endParaRPr>
          </a:p>
          <a:p>
            <a:pPr marL="554990">
              <a:lnSpc>
                <a:spcPct val="100000"/>
              </a:lnSpc>
              <a:spcBef>
                <a:spcPts val="4250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Exercício</a:t>
            </a:r>
            <a:r>
              <a:rPr sz="3950" spc="-2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físico</a:t>
            </a:r>
            <a:endParaRPr sz="3950">
              <a:latin typeface="Arial MT"/>
              <a:cs typeface="Arial MT"/>
            </a:endParaRPr>
          </a:p>
          <a:p>
            <a:pPr marL="554990" marR="5080">
              <a:lnSpc>
                <a:spcPct val="198300"/>
              </a:lnSpc>
            </a:pPr>
            <a:r>
              <a:rPr sz="3950" spc="-45" dirty="0">
                <a:solidFill>
                  <a:srgbClr val="38571A"/>
                </a:solidFill>
                <a:latin typeface="Arial MT"/>
                <a:cs typeface="Arial MT"/>
              </a:rPr>
              <a:t>Temperatura</a:t>
            </a:r>
            <a:r>
              <a:rPr sz="3950" spc="-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ambiente</a:t>
            </a:r>
            <a:r>
              <a:rPr sz="3950" spc="-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elevada Febre</a:t>
            </a:r>
            <a:endParaRPr sz="3950">
              <a:latin typeface="Arial MT"/>
              <a:cs typeface="Arial MT"/>
            </a:endParaRPr>
          </a:p>
          <a:p>
            <a:pPr marL="554990" marR="2145665">
              <a:lnSpc>
                <a:spcPct val="198300"/>
              </a:lnSpc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Banho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quente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Compressas</a:t>
            </a:r>
            <a:r>
              <a:rPr sz="3950" spc="-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quentes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3950">
              <a:latin typeface="Arial MT"/>
              <a:cs typeface="Arial MT"/>
            </a:endParaRPr>
          </a:p>
          <a:p>
            <a:pPr marL="554990" marR="311785">
              <a:lnSpc>
                <a:spcPts val="4700"/>
              </a:lnSpc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Massagem</a:t>
            </a:r>
            <a:r>
              <a:rPr sz="3950" spc="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antes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depois</a:t>
            </a:r>
            <a:r>
              <a:rPr sz="3950" spc="3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no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local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da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infusão</a:t>
            </a:r>
            <a:r>
              <a:rPr sz="3950" spc="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SC.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4150" y="3227654"/>
            <a:ext cx="234235" cy="2342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068249" y="1576939"/>
            <a:ext cx="4520565" cy="2066925"/>
          </a:xfrm>
          <a:prstGeom prst="rect">
            <a:avLst/>
          </a:prstGeom>
        </p:spPr>
        <p:txBody>
          <a:bodyPr vert="horz" wrap="square" lIns="0" tIns="415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75"/>
              </a:spcBef>
            </a:pPr>
            <a:r>
              <a:rPr sz="4500" b="1" spc="-10" dirty="0">
                <a:solidFill>
                  <a:srgbClr val="38571A"/>
                </a:solidFill>
                <a:latin typeface="Arial"/>
                <a:cs typeface="Arial"/>
              </a:rPr>
              <a:t>Diminuição</a:t>
            </a:r>
            <a:endParaRPr sz="4500">
              <a:latin typeface="Arial"/>
              <a:cs typeface="Arial"/>
            </a:endParaRPr>
          </a:p>
          <a:p>
            <a:pPr marL="575310" algn="ctr">
              <a:lnSpc>
                <a:spcPct val="100000"/>
              </a:lnSpc>
              <a:spcBef>
                <a:spcPts val="275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Compressas</a:t>
            </a:r>
            <a:r>
              <a:rPr sz="3950" spc="-4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frias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4150" y="4421335"/>
            <a:ext cx="234235" cy="2342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644054" y="4208850"/>
            <a:ext cx="234315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Banho </a:t>
            </a:r>
            <a:r>
              <a:rPr sz="3950" spc="-20" dirty="0">
                <a:solidFill>
                  <a:srgbClr val="38571A"/>
                </a:solidFill>
                <a:latin typeface="Arial MT"/>
                <a:cs typeface="Arial MT"/>
              </a:rPr>
              <a:t>frio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4150" y="5615016"/>
            <a:ext cx="234235" cy="2342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4150" y="6808697"/>
            <a:ext cx="234235" cy="23421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644054" y="5402531"/>
            <a:ext cx="6663690" cy="182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Desidratação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3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950" spc="-45" dirty="0">
                <a:solidFill>
                  <a:srgbClr val="38571A"/>
                </a:solidFill>
                <a:latin typeface="Arial MT"/>
                <a:cs typeface="Arial MT"/>
              </a:rPr>
              <a:t>Temperatura</a:t>
            </a:r>
            <a:r>
              <a:rPr sz="3950" spc="-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ambiente</a:t>
            </a:r>
            <a:r>
              <a:rPr sz="3950" spc="-9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baixas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68335" y="7404139"/>
            <a:ext cx="3382095" cy="344492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2576" y="5697676"/>
            <a:ext cx="3387445" cy="29002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3857" y="3717581"/>
            <a:ext cx="234234" cy="234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3857" y="6343026"/>
            <a:ext cx="234234" cy="2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63759" y="3505097"/>
            <a:ext cx="7091680" cy="59474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344805" indent="139700">
              <a:lnSpc>
                <a:spcPts val="4240"/>
              </a:lnSpc>
              <a:spcBef>
                <a:spcPts val="665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O</a:t>
            </a:r>
            <a:r>
              <a:rPr sz="3950" spc="-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pâncreas</a:t>
            </a:r>
            <a:r>
              <a:rPr sz="3950" spc="-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produz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insulina,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mas</a:t>
            </a:r>
            <a:r>
              <a:rPr sz="3950" spc="-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o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organismo</a:t>
            </a:r>
            <a:r>
              <a:rPr sz="3950" spc="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desenvolver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resistência</a:t>
            </a:r>
            <a:r>
              <a:rPr sz="3950" spc="-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à</a:t>
            </a:r>
            <a:r>
              <a:rPr sz="3950" spc="-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ação</a:t>
            </a:r>
            <a:r>
              <a:rPr sz="3950" spc="-5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desse hormônio.</a:t>
            </a:r>
            <a:endParaRPr sz="3950">
              <a:latin typeface="Arial MT"/>
              <a:cs typeface="Arial MT"/>
            </a:endParaRPr>
          </a:p>
          <a:p>
            <a:pPr marL="12700" marR="5080">
              <a:lnSpc>
                <a:spcPts val="4240"/>
              </a:lnSpc>
              <a:spcBef>
                <a:spcPts val="3710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Predisposição</a:t>
            </a:r>
            <a:r>
              <a:rPr sz="3950" spc="254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genética </a:t>
            </a:r>
            <a:r>
              <a:rPr sz="3950" spc="-35" dirty="0">
                <a:solidFill>
                  <a:srgbClr val="38571A"/>
                </a:solidFill>
                <a:latin typeface="Arial MT"/>
                <a:cs typeface="Arial MT"/>
              </a:rPr>
              <a:t>(hereditariedade),</a:t>
            </a:r>
            <a:r>
              <a:rPr sz="3950" spc="-11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obesidade,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dieta</a:t>
            </a:r>
            <a:r>
              <a:rPr sz="3950" spc="7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desequilibrada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com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predomínio</a:t>
            </a:r>
            <a:r>
              <a:rPr sz="3950" spc="17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18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carboidratos</a:t>
            </a:r>
            <a:r>
              <a:rPr sz="3950" spc="18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50" dirty="0">
                <a:solidFill>
                  <a:srgbClr val="38571A"/>
                </a:solidFill>
                <a:latin typeface="Arial MT"/>
                <a:cs typeface="Arial MT"/>
              </a:rPr>
              <a:t>e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açúcares,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sedentarismo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45" dirty="0">
                <a:solidFill>
                  <a:srgbClr val="38571A"/>
                </a:solidFill>
                <a:latin typeface="Arial MT"/>
                <a:cs typeface="Arial MT"/>
              </a:rPr>
              <a:t>pode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estar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associado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a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HA.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7470" rIns="0" bIns="0" rtlCol="0">
            <a:spAutoFit/>
          </a:bodyPr>
          <a:lstStyle/>
          <a:p>
            <a:pPr marL="3592829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DM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4615" y="1170529"/>
            <a:ext cx="10759483" cy="909690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139" rIns="0" bIns="0" rtlCol="0">
            <a:spAutoFit/>
          </a:bodyPr>
          <a:lstStyle/>
          <a:p>
            <a:pPr marL="24923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Como</a:t>
            </a:r>
            <a:r>
              <a:rPr spc="-415" dirty="0"/>
              <a:t> </a:t>
            </a:r>
            <a:r>
              <a:rPr dirty="0"/>
              <a:t>tratar</a:t>
            </a:r>
            <a:r>
              <a:rPr spc="-415" dirty="0"/>
              <a:t> </a:t>
            </a:r>
            <a:r>
              <a:rPr dirty="0"/>
              <a:t>do</a:t>
            </a:r>
            <a:r>
              <a:rPr spc="-415" dirty="0"/>
              <a:t> </a:t>
            </a:r>
            <a:r>
              <a:rPr dirty="0"/>
              <a:t>pé</a:t>
            </a:r>
            <a:r>
              <a:rPr spc="-409" dirty="0"/>
              <a:t> </a:t>
            </a:r>
            <a:r>
              <a:rPr dirty="0"/>
              <a:t>de</a:t>
            </a:r>
            <a:r>
              <a:rPr spc="-415" dirty="0"/>
              <a:t> </a:t>
            </a:r>
            <a:r>
              <a:rPr dirty="0"/>
              <a:t>um</a:t>
            </a:r>
            <a:r>
              <a:rPr spc="-415" dirty="0"/>
              <a:t> </a:t>
            </a:r>
            <a:r>
              <a:rPr spc="-75" dirty="0"/>
              <a:t>diabético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6569" y="1333799"/>
            <a:ext cx="15823308" cy="993499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425" y="380721"/>
            <a:ext cx="10792802" cy="109278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08811" y="3068388"/>
            <a:ext cx="4210815" cy="81873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2338" y="70648"/>
            <a:ext cx="5625465" cy="2442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445"/>
              </a:lnSpc>
              <a:spcBef>
                <a:spcPts val="125"/>
              </a:spcBef>
              <a:tabLst>
                <a:tab pos="4598670" algn="l"/>
              </a:tabLst>
            </a:pPr>
            <a:r>
              <a:rPr sz="8550" b="0" spc="-385" dirty="0">
                <a:solidFill>
                  <a:srgbClr val="F4891F"/>
                </a:solidFill>
                <a:latin typeface="Arial MT"/>
                <a:cs typeface="Arial MT"/>
              </a:rPr>
              <a:t>on</a:t>
            </a:r>
            <a:r>
              <a:rPr sz="8550" b="0" spc="190" dirty="0">
                <a:solidFill>
                  <a:srgbClr val="F4891F"/>
                </a:solidFill>
                <a:latin typeface="Arial MT"/>
                <a:cs typeface="Arial MT"/>
              </a:rPr>
              <a:t> </a:t>
            </a:r>
            <a:r>
              <a:rPr sz="8550" b="0" spc="-434" dirty="0">
                <a:solidFill>
                  <a:srgbClr val="F68913"/>
                </a:solidFill>
                <a:latin typeface="Arial MT"/>
                <a:cs typeface="Arial MT"/>
              </a:rPr>
              <a:t>os</a:t>
            </a:r>
            <a:r>
              <a:rPr sz="8550" b="0" dirty="0">
                <a:solidFill>
                  <a:srgbClr val="F68913"/>
                </a:solidFill>
                <a:latin typeface="Arial MT"/>
                <a:cs typeface="Arial MT"/>
              </a:rPr>
              <a:t>	</a:t>
            </a:r>
            <a:r>
              <a:rPr sz="8550" b="0" spc="-615" dirty="0">
                <a:solidFill>
                  <a:srgbClr val="F48E05"/>
                </a:solidFill>
                <a:latin typeface="Arial MT"/>
                <a:cs typeface="Arial MT"/>
              </a:rPr>
              <a:t>es</a:t>
            </a:r>
            <a:endParaRPr sz="8550">
              <a:latin typeface="Arial MT"/>
              <a:cs typeface="Arial MT"/>
            </a:endParaRPr>
          </a:p>
          <a:p>
            <a:pPr marR="1083310" algn="ctr">
              <a:lnSpc>
                <a:spcPts val="9565"/>
              </a:lnSpc>
            </a:pPr>
            <a:r>
              <a:rPr sz="8650" b="0" spc="-660" dirty="0">
                <a:solidFill>
                  <a:srgbClr val="EF8C0F"/>
                </a:solidFill>
                <a:latin typeface="Arial MT"/>
                <a:cs typeface="Arial MT"/>
              </a:rPr>
              <a:t>en</a:t>
            </a:r>
            <a:endParaRPr sz="8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383" y="392692"/>
            <a:ext cx="1529143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Como</a:t>
            </a:r>
            <a:r>
              <a:rPr spc="-365" dirty="0"/>
              <a:t> </a:t>
            </a:r>
            <a:r>
              <a:rPr spc="114" dirty="0"/>
              <a:t>a</a:t>
            </a:r>
            <a:r>
              <a:rPr spc="-365" dirty="0"/>
              <a:t> </a:t>
            </a:r>
            <a:r>
              <a:rPr spc="-110" dirty="0"/>
              <a:t>úlcera</a:t>
            </a:r>
            <a:r>
              <a:rPr spc="-365" dirty="0"/>
              <a:t> </a:t>
            </a:r>
            <a:r>
              <a:rPr dirty="0"/>
              <a:t>de</a:t>
            </a:r>
            <a:r>
              <a:rPr spc="-365" dirty="0"/>
              <a:t> </a:t>
            </a:r>
            <a:r>
              <a:rPr dirty="0"/>
              <a:t>Pé</a:t>
            </a:r>
            <a:r>
              <a:rPr spc="-365" dirty="0"/>
              <a:t> </a:t>
            </a:r>
            <a:r>
              <a:rPr spc="-80" dirty="0"/>
              <a:t>Diabético</a:t>
            </a:r>
            <a:r>
              <a:rPr spc="-365" dirty="0"/>
              <a:t> </a:t>
            </a:r>
            <a:r>
              <a:rPr spc="-125" dirty="0"/>
              <a:t>evolui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759" y="1582354"/>
            <a:ext cx="14299774" cy="966433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800" dirty="0"/>
              <a:t>Obrigado</a:t>
            </a:r>
            <a:r>
              <a:rPr sz="10800" spc="-130" dirty="0"/>
              <a:t> </a:t>
            </a:r>
            <a:r>
              <a:rPr sz="10800" dirty="0"/>
              <a:t>pela</a:t>
            </a:r>
            <a:r>
              <a:rPr sz="10800" spc="-125" dirty="0"/>
              <a:t> </a:t>
            </a:r>
            <a:r>
              <a:rPr sz="10800" spc="55" dirty="0"/>
              <a:t>atenção</a:t>
            </a:r>
            <a:r>
              <a:rPr sz="10800" spc="-125" dirty="0"/>
              <a:t> </a:t>
            </a:r>
            <a:r>
              <a:rPr sz="10800" spc="-640" dirty="0"/>
              <a:t>!!!</a:t>
            </a:r>
            <a:endParaRPr sz="108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6930"/>
              </a:lnSpc>
              <a:spcBef>
                <a:spcPts val="85"/>
              </a:spcBef>
            </a:pPr>
            <a:r>
              <a:rPr sz="5650" b="1" dirty="0">
                <a:latin typeface="Arial"/>
                <a:cs typeface="Arial"/>
              </a:rPr>
              <a:t>“Antes</a:t>
            </a:r>
            <a:r>
              <a:rPr sz="5650" b="1" spc="-25" dirty="0">
                <a:latin typeface="Arial"/>
                <a:cs typeface="Arial"/>
              </a:rPr>
              <a:t> </a:t>
            </a:r>
            <a:r>
              <a:rPr sz="5650" b="1" spc="65" dirty="0">
                <a:latin typeface="Arial"/>
                <a:cs typeface="Arial"/>
              </a:rPr>
              <a:t>de</a:t>
            </a:r>
            <a:r>
              <a:rPr sz="5650" b="1" spc="-20" dirty="0">
                <a:latin typeface="Arial"/>
                <a:cs typeface="Arial"/>
              </a:rPr>
              <a:t> </a:t>
            </a:r>
            <a:r>
              <a:rPr sz="5650" b="1" dirty="0">
                <a:latin typeface="Arial"/>
                <a:cs typeface="Arial"/>
              </a:rPr>
              <a:t>se</a:t>
            </a:r>
            <a:r>
              <a:rPr sz="5650" b="1" spc="-20" dirty="0">
                <a:latin typeface="Arial"/>
                <a:cs typeface="Arial"/>
              </a:rPr>
              <a:t> </a:t>
            </a:r>
            <a:r>
              <a:rPr sz="5650" b="1" dirty="0">
                <a:latin typeface="Arial"/>
                <a:cs typeface="Arial"/>
              </a:rPr>
              <a:t>orientar</a:t>
            </a:r>
            <a:r>
              <a:rPr sz="5650" b="1" spc="-25" dirty="0">
                <a:latin typeface="Arial"/>
                <a:cs typeface="Arial"/>
              </a:rPr>
              <a:t> </a:t>
            </a:r>
            <a:r>
              <a:rPr sz="5650" b="1" dirty="0">
                <a:latin typeface="Arial"/>
                <a:cs typeface="Arial"/>
              </a:rPr>
              <a:t>o</a:t>
            </a:r>
            <a:r>
              <a:rPr sz="5650" b="1" spc="-20" dirty="0">
                <a:latin typeface="Arial"/>
                <a:cs typeface="Arial"/>
              </a:rPr>
              <a:t> </a:t>
            </a:r>
            <a:r>
              <a:rPr sz="5650" b="1" spc="-10" dirty="0">
                <a:latin typeface="Arial"/>
                <a:cs typeface="Arial"/>
              </a:rPr>
              <a:t>paciente </a:t>
            </a:r>
            <a:r>
              <a:rPr sz="5650" b="1" spc="125" dirty="0">
                <a:latin typeface="Arial"/>
                <a:cs typeface="Arial"/>
              </a:rPr>
              <a:t>é</a:t>
            </a:r>
            <a:r>
              <a:rPr sz="5650" b="1" spc="105" dirty="0">
                <a:latin typeface="Arial"/>
                <a:cs typeface="Arial"/>
              </a:rPr>
              <a:t> </a:t>
            </a:r>
            <a:r>
              <a:rPr sz="5650" b="1" dirty="0">
                <a:latin typeface="Arial"/>
                <a:cs typeface="Arial"/>
              </a:rPr>
              <a:t>preciso</a:t>
            </a:r>
            <a:r>
              <a:rPr sz="5650" b="1" spc="105" dirty="0">
                <a:latin typeface="Arial"/>
                <a:cs typeface="Arial"/>
              </a:rPr>
              <a:t> </a:t>
            </a:r>
            <a:r>
              <a:rPr sz="5650" b="1" spc="55" dirty="0">
                <a:latin typeface="Arial"/>
                <a:cs typeface="Arial"/>
              </a:rPr>
              <a:t>escutá-</a:t>
            </a:r>
            <a:r>
              <a:rPr sz="5650" b="1" dirty="0">
                <a:latin typeface="Arial"/>
                <a:cs typeface="Arial"/>
              </a:rPr>
              <a:t>lo,</a:t>
            </a:r>
            <a:r>
              <a:rPr sz="5650" b="1" spc="105" dirty="0">
                <a:latin typeface="Arial"/>
                <a:cs typeface="Arial"/>
              </a:rPr>
              <a:t> </a:t>
            </a:r>
            <a:r>
              <a:rPr sz="5650" b="1" dirty="0">
                <a:latin typeface="Arial"/>
                <a:cs typeface="Arial"/>
              </a:rPr>
              <a:t>observá-</a:t>
            </a:r>
            <a:r>
              <a:rPr sz="5650" b="1" spc="-25" dirty="0">
                <a:latin typeface="Arial"/>
                <a:cs typeface="Arial"/>
              </a:rPr>
              <a:t>lo, </a:t>
            </a:r>
            <a:r>
              <a:rPr sz="5650" b="1" dirty="0">
                <a:latin typeface="Arial"/>
                <a:cs typeface="Arial"/>
              </a:rPr>
              <a:t>compreendê-</a:t>
            </a:r>
            <a:r>
              <a:rPr sz="5650" b="1" spc="-20" dirty="0">
                <a:latin typeface="Arial"/>
                <a:cs typeface="Arial"/>
              </a:rPr>
              <a:t>lo…”</a:t>
            </a:r>
            <a:endParaRPr sz="56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5123" y="7277756"/>
            <a:ext cx="6586186" cy="37590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Por</a:t>
            </a:r>
            <a:r>
              <a:rPr spc="-430" dirty="0"/>
              <a:t> </a:t>
            </a:r>
            <a:r>
              <a:rPr spc="-45" dirty="0"/>
              <a:t>que</a:t>
            </a:r>
            <a:r>
              <a:rPr spc="-425" dirty="0"/>
              <a:t> </a:t>
            </a:r>
            <a:r>
              <a:rPr spc="-35" dirty="0"/>
              <a:t>acontece</a:t>
            </a:r>
            <a:r>
              <a:rPr spc="-425" dirty="0"/>
              <a:t> </a:t>
            </a:r>
            <a:r>
              <a:rPr spc="-20" dirty="0"/>
              <a:t>DM2?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3703382"/>
            <a:ext cx="213154" cy="2131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" y="8398670"/>
            <a:ext cx="213154" cy="2131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69900" marR="3023235" indent="127000">
              <a:lnSpc>
                <a:spcPts val="3870"/>
              </a:lnSpc>
              <a:spcBef>
                <a:spcPts val="605"/>
              </a:spcBef>
            </a:pPr>
            <a:r>
              <a:rPr sz="3600" dirty="0"/>
              <a:t>Insulina</a:t>
            </a:r>
            <a:r>
              <a:rPr sz="3600" spc="55" dirty="0"/>
              <a:t> </a:t>
            </a:r>
            <a:r>
              <a:rPr sz="3600" spc="190" dirty="0"/>
              <a:t>-</a:t>
            </a:r>
            <a:r>
              <a:rPr sz="3600" spc="55" dirty="0"/>
              <a:t> </a:t>
            </a:r>
            <a:r>
              <a:rPr sz="3600" dirty="0"/>
              <a:t>um</a:t>
            </a:r>
            <a:r>
              <a:rPr sz="3600" spc="55" dirty="0"/>
              <a:t> </a:t>
            </a:r>
            <a:r>
              <a:rPr sz="3600" dirty="0"/>
              <a:t>hormônio</a:t>
            </a:r>
            <a:r>
              <a:rPr sz="3600" spc="60" dirty="0"/>
              <a:t> </a:t>
            </a:r>
            <a:r>
              <a:rPr sz="3600" dirty="0"/>
              <a:t>produzido</a:t>
            </a:r>
            <a:r>
              <a:rPr sz="3600" spc="55" dirty="0"/>
              <a:t> </a:t>
            </a:r>
            <a:r>
              <a:rPr sz="3600" dirty="0"/>
              <a:t>pelo</a:t>
            </a:r>
            <a:r>
              <a:rPr sz="3600" spc="55" dirty="0"/>
              <a:t> </a:t>
            </a:r>
            <a:r>
              <a:rPr sz="3600" dirty="0"/>
              <a:t>pâncreas,</a:t>
            </a:r>
            <a:r>
              <a:rPr sz="3600" spc="60" dirty="0"/>
              <a:t> </a:t>
            </a:r>
            <a:r>
              <a:rPr sz="3600" dirty="0"/>
              <a:t>tem</a:t>
            </a:r>
            <a:r>
              <a:rPr sz="3600" spc="55" dirty="0"/>
              <a:t> </a:t>
            </a:r>
            <a:r>
              <a:rPr sz="3600" spc="65" dirty="0"/>
              <a:t>como</a:t>
            </a:r>
            <a:r>
              <a:rPr sz="3600" spc="55" dirty="0"/>
              <a:t> </a:t>
            </a:r>
            <a:r>
              <a:rPr sz="3600" spc="-10" dirty="0"/>
              <a:t>função </a:t>
            </a:r>
            <a:r>
              <a:rPr sz="3600" dirty="0"/>
              <a:t>transportar</a:t>
            </a:r>
            <a:r>
              <a:rPr sz="3600" spc="-10" dirty="0"/>
              <a:t> </a:t>
            </a:r>
            <a:r>
              <a:rPr sz="3600" dirty="0"/>
              <a:t>a</a:t>
            </a:r>
            <a:r>
              <a:rPr sz="3600" spc="-5" dirty="0"/>
              <a:t> </a:t>
            </a:r>
            <a:r>
              <a:rPr sz="3600" dirty="0"/>
              <a:t>glicose</a:t>
            </a:r>
            <a:r>
              <a:rPr sz="3600" spc="-5" dirty="0"/>
              <a:t> </a:t>
            </a:r>
            <a:r>
              <a:rPr sz="3600" spc="100" dirty="0"/>
              <a:t>do</a:t>
            </a:r>
            <a:r>
              <a:rPr sz="3600" spc="-10" dirty="0"/>
              <a:t> </a:t>
            </a:r>
            <a:r>
              <a:rPr sz="3600" dirty="0"/>
              <a:t>sangue</a:t>
            </a:r>
            <a:r>
              <a:rPr sz="3600" spc="-5" dirty="0"/>
              <a:t> </a:t>
            </a:r>
            <a:r>
              <a:rPr sz="3600" dirty="0"/>
              <a:t>para</a:t>
            </a:r>
            <a:r>
              <a:rPr sz="3600" spc="-5" dirty="0"/>
              <a:t> </a:t>
            </a:r>
            <a:r>
              <a:rPr sz="3600" dirty="0"/>
              <a:t>as</a:t>
            </a:r>
            <a:r>
              <a:rPr sz="3600" spc="-5" dirty="0"/>
              <a:t> </a:t>
            </a:r>
            <a:r>
              <a:rPr sz="3600" dirty="0"/>
              <a:t>células,</a:t>
            </a:r>
            <a:r>
              <a:rPr sz="3600" spc="-10" dirty="0"/>
              <a:t> </a:t>
            </a:r>
            <a:r>
              <a:rPr sz="3600" dirty="0"/>
              <a:t>onde</a:t>
            </a:r>
            <a:r>
              <a:rPr sz="3600" spc="-5" dirty="0"/>
              <a:t> </a:t>
            </a:r>
            <a:r>
              <a:rPr sz="3600" dirty="0"/>
              <a:t>vai</a:t>
            </a:r>
            <a:r>
              <a:rPr sz="3600" spc="-5" dirty="0"/>
              <a:t> </a:t>
            </a:r>
            <a:r>
              <a:rPr sz="3600" dirty="0"/>
              <a:t>virar</a:t>
            </a:r>
            <a:r>
              <a:rPr sz="3600" spc="-5" dirty="0"/>
              <a:t> </a:t>
            </a:r>
            <a:r>
              <a:rPr sz="3600" spc="-10" dirty="0"/>
              <a:t>energia.</a:t>
            </a:r>
            <a:endParaRPr sz="3600"/>
          </a:p>
          <a:p>
            <a:pPr>
              <a:lnSpc>
                <a:spcPct val="100000"/>
              </a:lnSpc>
            </a:pPr>
            <a:endParaRPr sz="3600"/>
          </a:p>
          <a:p>
            <a:pPr>
              <a:lnSpc>
                <a:spcPct val="100000"/>
              </a:lnSpc>
              <a:spcBef>
                <a:spcPts val="2345"/>
              </a:spcBef>
            </a:pPr>
            <a:endParaRPr sz="3600"/>
          </a:p>
          <a:p>
            <a:pPr marL="12700" marR="1401445" indent="635635">
              <a:lnSpc>
                <a:spcPts val="3940"/>
              </a:lnSpc>
            </a:pPr>
            <a:r>
              <a:rPr sz="3600" b="1" u="sng" spc="-25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“Funciona</a:t>
            </a:r>
            <a:r>
              <a:rPr sz="3600" b="1" u="sng" spc="2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como</a:t>
            </a:r>
            <a:r>
              <a:rPr sz="3600" b="1" u="sng" spc="2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uma</a:t>
            </a:r>
            <a:r>
              <a:rPr sz="3600" b="1" u="sng" spc="2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chave</a:t>
            </a:r>
            <a:r>
              <a:rPr sz="3600" b="1" u="sng" spc="2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que</a:t>
            </a:r>
            <a:r>
              <a:rPr sz="3600" b="1" u="sng" spc="25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abre</a:t>
            </a:r>
            <a:r>
              <a:rPr sz="3600" b="1" u="sng" spc="2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6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a</a:t>
            </a:r>
            <a:r>
              <a:rPr sz="3600" b="1" u="sng" spc="2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porta</a:t>
            </a:r>
            <a:r>
              <a:rPr sz="3600" b="1" u="sng" spc="2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da</a:t>
            </a:r>
            <a:r>
              <a:rPr sz="3600" b="1" u="sng" spc="25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célula</a:t>
            </a:r>
            <a:r>
              <a:rPr sz="3600" b="1" u="sng" spc="2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para</a:t>
            </a:r>
            <a:r>
              <a:rPr sz="3600" b="1" u="sng" spc="2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6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a</a:t>
            </a:r>
            <a:r>
              <a:rPr sz="3600" b="1" u="sng" spc="2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entrada</a:t>
            </a:r>
            <a:r>
              <a:rPr sz="3600" b="1" u="sng" spc="25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-25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de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u="sng" spc="-1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glicose”.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70"/>
              </a:spcBef>
            </a:pPr>
            <a:endParaRPr sz="3600">
              <a:latin typeface="Arial"/>
              <a:cs typeface="Arial"/>
            </a:endParaRPr>
          </a:p>
          <a:p>
            <a:pPr marL="469900" marR="5080">
              <a:lnSpc>
                <a:spcPts val="3879"/>
              </a:lnSpc>
            </a:pPr>
            <a:r>
              <a:rPr sz="3600" u="sng" spc="20" dirty="0">
                <a:uFill>
                  <a:solidFill>
                    <a:srgbClr val="38571A"/>
                  </a:solidFill>
                </a:uFill>
              </a:rPr>
              <a:t>  </a:t>
            </a:r>
            <a:r>
              <a:rPr sz="3600" dirty="0"/>
              <a:t>Ai,</a:t>
            </a:r>
            <a:r>
              <a:rPr sz="3600" spc="30" dirty="0"/>
              <a:t> </a:t>
            </a:r>
            <a:r>
              <a:rPr sz="3600" dirty="0"/>
              <a:t>surge</a:t>
            </a:r>
            <a:r>
              <a:rPr sz="3600" spc="20" dirty="0"/>
              <a:t> </a:t>
            </a:r>
            <a:r>
              <a:rPr sz="3600" spc="60" dirty="0"/>
              <a:t>o</a:t>
            </a:r>
            <a:r>
              <a:rPr sz="3600" spc="25" dirty="0"/>
              <a:t> </a:t>
            </a:r>
            <a:r>
              <a:rPr sz="3600" dirty="0"/>
              <a:t>diabetes</a:t>
            </a:r>
            <a:r>
              <a:rPr sz="3600" spc="25" dirty="0"/>
              <a:t> </a:t>
            </a:r>
            <a:r>
              <a:rPr sz="3600" dirty="0"/>
              <a:t>quando</a:t>
            </a:r>
            <a:r>
              <a:rPr sz="3600" spc="25" dirty="0"/>
              <a:t> </a:t>
            </a:r>
            <a:r>
              <a:rPr sz="3600" dirty="0"/>
              <a:t>a</a:t>
            </a:r>
            <a:r>
              <a:rPr sz="3600" spc="20" dirty="0"/>
              <a:t> </a:t>
            </a:r>
            <a:r>
              <a:rPr sz="3600" dirty="0"/>
              <a:t>insulina</a:t>
            </a:r>
            <a:r>
              <a:rPr sz="3600" spc="25" dirty="0"/>
              <a:t> </a:t>
            </a:r>
            <a:r>
              <a:rPr sz="3600" dirty="0"/>
              <a:t>não</a:t>
            </a:r>
            <a:r>
              <a:rPr sz="3600" spc="25" dirty="0"/>
              <a:t> </a:t>
            </a:r>
            <a:r>
              <a:rPr sz="3600" dirty="0"/>
              <a:t>é</a:t>
            </a:r>
            <a:r>
              <a:rPr sz="3600" spc="20" dirty="0"/>
              <a:t> </a:t>
            </a:r>
            <a:r>
              <a:rPr sz="3600" dirty="0"/>
              <a:t>mais</a:t>
            </a:r>
            <a:r>
              <a:rPr sz="3600" spc="25" dirty="0"/>
              <a:t> </a:t>
            </a:r>
            <a:r>
              <a:rPr sz="3600" dirty="0"/>
              <a:t>produzida</a:t>
            </a:r>
            <a:r>
              <a:rPr sz="3600" spc="25" dirty="0"/>
              <a:t> </a:t>
            </a:r>
            <a:r>
              <a:rPr sz="3600" dirty="0"/>
              <a:t>e/ou</a:t>
            </a:r>
            <a:r>
              <a:rPr sz="3600" spc="25" dirty="0"/>
              <a:t> </a:t>
            </a:r>
            <a:r>
              <a:rPr sz="3600" dirty="0"/>
              <a:t>funciona</a:t>
            </a:r>
            <a:r>
              <a:rPr sz="3600" spc="20" dirty="0"/>
              <a:t> </a:t>
            </a:r>
            <a:r>
              <a:rPr sz="3600" dirty="0"/>
              <a:t>de</a:t>
            </a:r>
            <a:r>
              <a:rPr sz="3600" spc="25" dirty="0"/>
              <a:t> </a:t>
            </a:r>
            <a:r>
              <a:rPr sz="3600" spc="-10" dirty="0"/>
              <a:t>forma inadequada.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1960" y="9475320"/>
            <a:ext cx="5265893" cy="18332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050" y="4921440"/>
            <a:ext cx="234235" cy="2342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4953" y="4708955"/>
            <a:ext cx="7060565" cy="28098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550"/>
              </a:spcBef>
            </a:pP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O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diabetes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70" dirty="0">
                <a:solidFill>
                  <a:srgbClr val="38571A"/>
                </a:solidFill>
                <a:latin typeface="Arial MT"/>
                <a:cs typeface="Arial MT"/>
              </a:rPr>
              <a:t>como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um</a:t>
            </a:r>
            <a:r>
              <a:rPr sz="3950" spc="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10" dirty="0">
                <a:solidFill>
                  <a:srgbClr val="38571A"/>
                </a:solidFill>
                <a:latin typeface="Arial MT"/>
                <a:cs typeface="Arial MT"/>
              </a:rPr>
              <a:t>problema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</a:t>
            </a:r>
            <a:r>
              <a:rPr sz="3950" spc="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Saúde</a:t>
            </a:r>
            <a:r>
              <a:rPr sz="3950" spc="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Pública</a:t>
            </a:r>
            <a:r>
              <a:rPr sz="3950" spc="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deve</a:t>
            </a:r>
            <a:r>
              <a:rPr sz="3950" spc="1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-25" dirty="0">
                <a:solidFill>
                  <a:srgbClr val="38571A"/>
                </a:solidFill>
                <a:latin typeface="Arial MT"/>
                <a:cs typeface="Arial MT"/>
              </a:rPr>
              <a:t>ser </a:t>
            </a:r>
            <a:r>
              <a:rPr sz="3950" b="1" dirty="0">
                <a:solidFill>
                  <a:srgbClr val="38571A"/>
                </a:solidFill>
                <a:latin typeface="Arial"/>
                <a:cs typeface="Arial"/>
              </a:rPr>
              <a:t>diagnosticado</a:t>
            </a:r>
            <a:r>
              <a:rPr sz="3950" b="1" spc="-30" dirty="0">
                <a:solidFill>
                  <a:srgbClr val="38571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e</a:t>
            </a:r>
            <a:r>
              <a:rPr sz="3950" spc="-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spc="65" dirty="0">
                <a:solidFill>
                  <a:srgbClr val="38571A"/>
                </a:solidFill>
                <a:latin typeface="Arial MT"/>
                <a:cs typeface="Arial MT"/>
              </a:rPr>
              <a:t>o</a:t>
            </a:r>
            <a:r>
              <a:rPr sz="3950" spc="-3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b="1" spc="-10" dirty="0">
                <a:solidFill>
                  <a:srgbClr val="38571A"/>
                </a:solidFill>
                <a:latin typeface="Arial"/>
                <a:cs typeface="Arial"/>
              </a:rPr>
              <a:t>tratamento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conduzido</a:t>
            </a:r>
            <a:r>
              <a:rPr sz="3950" spc="125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dirty="0">
                <a:solidFill>
                  <a:srgbClr val="38571A"/>
                </a:solidFill>
                <a:latin typeface="Arial MT"/>
                <a:cs typeface="Arial MT"/>
              </a:rPr>
              <a:t>na</a:t>
            </a:r>
            <a:r>
              <a:rPr sz="3950" spc="140" dirty="0">
                <a:solidFill>
                  <a:srgbClr val="38571A"/>
                </a:solidFill>
                <a:latin typeface="Arial MT"/>
                <a:cs typeface="Arial MT"/>
              </a:rPr>
              <a:t> </a:t>
            </a:r>
            <a:r>
              <a:rPr sz="3950" b="1" spc="-10" dirty="0">
                <a:solidFill>
                  <a:srgbClr val="38571A"/>
                </a:solidFill>
                <a:latin typeface="Arial"/>
                <a:cs typeface="Arial"/>
              </a:rPr>
              <a:t>ATENÇÃO BÁSICA.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412" rIns="0" bIns="0" rtlCol="0">
            <a:spAutoFit/>
          </a:bodyPr>
          <a:lstStyle/>
          <a:p>
            <a:pPr marL="3247390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DM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3348" y="122070"/>
            <a:ext cx="7460058" cy="11131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6126" rIns="0" bIns="0" rtlCol="0">
            <a:spAutoFit/>
          </a:bodyPr>
          <a:lstStyle/>
          <a:p>
            <a:pPr marL="7927340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DM</a:t>
            </a:r>
          </a:p>
        </p:txBody>
      </p:sp>
      <p:sp>
        <p:nvSpPr>
          <p:cNvPr id="3" name="object 3"/>
          <p:cNvSpPr/>
          <p:nvPr/>
        </p:nvSpPr>
        <p:spPr>
          <a:xfrm>
            <a:off x="1661150" y="3713289"/>
            <a:ext cx="278765" cy="278130"/>
          </a:xfrm>
          <a:custGeom>
            <a:avLst/>
            <a:gdLst/>
            <a:ahLst/>
            <a:cxnLst/>
            <a:rect l="l" t="t" r="r" b="b"/>
            <a:pathLst>
              <a:path w="278764" h="278129">
                <a:moveTo>
                  <a:pt x="139022" y="0"/>
                </a:moveTo>
                <a:lnTo>
                  <a:pt x="94894" y="7163"/>
                </a:lnTo>
                <a:lnTo>
                  <a:pt x="56528" y="27055"/>
                </a:lnTo>
                <a:lnTo>
                  <a:pt x="26325" y="57275"/>
                </a:lnTo>
                <a:lnTo>
                  <a:pt x="6682" y="95424"/>
                </a:lnTo>
                <a:lnTo>
                  <a:pt x="0" y="139104"/>
                </a:lnTo>
                <a:lnTo>
                  <a:pt x="7064" y="183106"/>
                </a:lnTo>
                <a:lnTo>
                  <a:pt x="26755" y="221277"/>
                </a:lnTo>
                <a:lnTo>
                  <a:pt x="56815" y="251349"/>
                </a:lnTo>
                <a:lnTo>
                  <a:pt x="94990" y="271055"/>
                </a:lnTo>
                <a:lnTo>
                  <a:pt x="139022" y="278127"/>
                </a:lnTo>
                <a:lnTo>
                  <a:pt x="182685" y="271055"/>
                </a:lnTo>
                <a:lnTo>
                  <a:pt x="220839" y="251349"/>
                </a:lnTo>
                <a:lnTo>
                  <a:pt x="237488" y="234790"/>
                </a:lnTo>
                <a:lnTo>
                  <a:pt x="138835" y="234790"/>
                </a:lnTo>
                <a:lnTo>
                  <a:pt x="101531" y="227314"/>
                </a:lnTo>
                <a:lnTo>
                  <a:pt x="71132" y="206881"/>
                </a:lnTo>
                <a:lnTo>
                  <a:pt x="50670" y="176481"/>
                </a:lnTo>
                <a:lnTo>
                  <a:pt x="43175" y="139104"/>
                </a:lnTo>
                <a:lnTo>
                  <a:pt x="50295" y="102052"/>
                </a:lnTo>
                <a:lnTo>
                  <a:pt x="70718" y="71576"/>
                </a:lnTo>
                <a:lnTo>
                  <a:pt x="101103" y="50916"/>
                </a:lnTo>
                <a:lnTo>
                  <a:pt x="138108" y="43310"/>
                </a:lnTo>
                <a:lnTo>
                  <a:pt x="237103" y="43310"/>
                </a:lnTo>
                <a:lnTo>
                  <a:pt x="220839" y="27055"/>
                </a:lnTo>
                <a:lnTo>
                  <a:pt x="182685" y="7163"/>
                </a:lnTo>
                <a:lnTo>
                  <a:pt x="139022" y="0"/>
                </a:lnTo>
                <a:close/>
              </a:path>
              <a:path w="278764" h="278129">
                <a:moveTo>
                  <a:pt x="237103" y="43310"/>
                </a:moveTo>
                <a:lnTo>
                  <a:pt x="138108" y="43310"/>
                </a:lnTo>
                <a:lnTo>
                  <a:pt x="175609" y="50916"/>
                </a:lnTo>
                <a:lnTo>
                  <a:pt x="206335" y="71576"/>
                </a:lnTo>
                <a:lnTo>
                  <a:pt x="227105" y="102052"/>
                </a:lnTo>
                <a:lnTo>
                  <a:pt x="234736" y="139104"/>
                </a:lnTo>
                <a:lnTo>
                  <a:pt x="227117" y="176481"/>
                </a:lnTo>
                <a:lnTo>
                  <a:pt x="206426" y="206881"/>
                </a:lnTo>
                <a:lnTo>
                  <a:pt x="175915" y="227314"/>
                </a:lnTo>
                <a:lnTo>
                  <a:pt x="138835" y="234790"/>
                </a:lnTo>
                <a:lnTo>
                  <a:pt x="237488" y="234790"/>
                </a:lnTo>
                <a:lnTo>
                  <a:pt x="251075" y="221277"/>
                </a:lnTo>
                <a:lnTo>
                  <a:pt x="270983" y="183106"/>
                </a:lnTo>
                <a:lnTo>
                  <a:pt x="278154" y="139104"/>
                </a:lnTo>
                <a:lnTo>
                  <a:pt x="270983" y="95424"/>
                </a:lnTo>
                <a:lnTo>
                  <a:pt x="251075" y="57275"/>
                </a:lnTo>
                <a:lnTo>
                  <a:pt x="237103" y="43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204"/>
              </a:spcBef>
              <a:tabLst>
                <a:tab pos="2831465" algn="l"/>
              </a:tabLst>
            </a:pPr>
            <a:r>
              <a:rPr dirty="0"/>
              <a:t>DM2</a:t>
            </a:r>
            <a:r>
              <a:rPr spc="5" dirty="0"/>
              <a:t> </a:t>
            </a:r>
            <a:r>
              <a:rPr spc="75" dirty="0"/>
              <a:t>pode</a:t>
            </a:r>
            <a:r>
              <a:rPr spc="5" dirty="0"/>
              <a:t> </a:t>
            </a:r>
            <a:r>
              <a:rPr spc="-10" dirty="0"/>
              <a:t>permanecer </a:t>
            </a:r>
            <a:r>
              <a:rPr dirty="0"/>
              <a:t>assintomático</a:t>
            </a:r>
            <a:r>
              <a:rPr spc="570" dirty="0"/>
              <a:t> </a:t>
            </a:r>
            <a:r>
              <a:rPr spc="40" dirty="0"/>
              <a:t>por </a:t>
            </a:r>
            <a:r>
              <a:rPr dirty="0"/>
              <a:t>longo</a:t>
            </a:r>
            <a:r>
              <a:rPr spc="45" dirty="0"/>
              <a:t> </a:t>
            </a:r>
            <a:r>
              <a:rPr spc="75" dirty="0"/>
              <a:t>tempo</a:t>
            </a:r>
            <a:r>
              <a:rPr spc="45" dirty="0"/>
              <a:t> </a:t>
            </a:r>
            <a:r>
              <a:rPr dirty="0"/>
              <a:t>e</a:t>
            </a:r>
            <a:r>
              <a:rPr spc="50" dirty="0"/>
              <a:t> </a:t>
            </a:r>
            <a:r>
              <a:rPr spc="-25" dirty="0"/>
              <a:t>sua </a:t>
            </a:r>
            <a:r>
              <a:rPr spc="-10" dirty="0"/>
              <a:t>detecção</a:t>
            </a:r>
            <a:r>
              <a:rPr dirty="0"/>
              <a:t>	clínica</a:t>
            </a:r>
            <a:r>
              <a:rPr spc="-135" dirty="0"/>
              <a:t> </a:t>
            </a:r>
            <a:r>
              <a:rPr spc="-50" dirty="0"/>
              <a:t>é </a:t>
            </a:r>
            <a:r>
              <a:rPr dirty="0"/>
              <a:t>feita </a:t>
            </a:r>
            <a:r>
              <a:rPr spc="-10" dirty="0"/>
              <a:t>frequentemente, </a:t>
            </a:r>
            <a:r>
              <a:rPr dirty="0"/>
              <a:t>não</a:t>
            </a:r>
            <a:r>
              <a:rPr spc="15" dirty="0"/>
              <a:t> </a:t>
            </a:r>
            <a:r>
              <a:rPr dirty="0"/>
              <a:t>pelos</a:t>
            </a:r>
            <a:r>
              <a:rPr spc="15" dirty="0"/>
              <a:t> </a:t>
            </a:r>
            <a:r>
              <a:rPr spc="-10" dirty="0"/>
              <a:t>sintomas, </a:t>
            </a:r>
            <a:r>
              <a:rPr dirty="0"/>
              <a:t>mas pelos</a:t>
            </a:r>
            <a:r>
              <a:rPr spc="5" dirty="0"/>
              <a:t> </a:t>
            </a:r>
            <a:r>
              <a:rPr dirty="0"/>
              <a:t>seus</a:t>
            </a:r>
            <a:r>
              <a:rPr spc="5" dirty="0"/>
              <a:t> </a:t>
            </a:r>
            <a:r>
              <a:rPr spc="-10" dirty="0"/>
              <a:t>fatores </a:t>
            </a:r>
            <a:r>
              <a:rPr dirty="0"/>
              <a:t>de</a:t>
            </a:r>
            <a:r>
              <a:rPr spc="50" dirty="0"/>
              <a:t> </a:t>
            </a:r>
            <a:r>
              <a:rPr spc="-10" dirty="0"/>
              <a:t>risco.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dirty="0"/>
              <a:t>Quais</a:t>
            </a:r>
            <a:r>
              <a:rPr spc="-35" dirty="0"/>
              <a:t> </a:t>
            </a:r>
            <a:r>
              <a:rPr dirty="0"/>
              <a:t>os</a:t>
            </a:r>
            <a:r>
              <a:rPr spc="-35" dirty="0"/>
              <a:t> </a:t>
            </a:r>
            <a:r>
              <a:rPr dirty="0"/>
              <a:t>fatores</a:t>
            </a:r>
            <a:r>
              <a:rPr spc="-3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risco </a:t>
            </a:r>
            <a:r>
              <a:rPr dirty="0"/>
              <a:t>que</a:t>
            </a:r>
            <a:r>
              <a:rPr spc="45" dirty="0"/>
              <a:t> </a:t>
            </a:r>
            <a:r>
              <a:rPr dirty="0"/>
              <a:t>as</a:t>
            </a:r>
            <a:r>
              <a:rPr spc="50" dirty="0"/>
              <a:t> </a:t>
            </a:r>
            <a:r>
              <a:rPr dirty="0"/>
              <a:t>equipes</a:t>
            </a:r>
            <a:r>
              <a:rPr spc="45" dirty="0"/>
              <a:t> </a:t>
            </a:r>
            <a:r>
              <a:rPr dirty="0"/>
              <a:t>da</a:t>
            </a:r>
            <a:r>
              <a:rPr spc="45" dirty="0"/>
              <a:t> </a:t>
            </a:r>
            <a:r>
              <a:rPr spc="-10" dirty="0"/>
              <a:t>Atenção </a:t>
            </a:r>
            <a:r>
              <a:rPr dirty="0"/>
              <a:t>Básica</a:t>
            </a:r>
            <a:r>
              <a:rPr spc="-3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Saúde</a:t>
            </a:r>
            <a:r>
              <a:rPr spc="-25" dirty="0"/>
              <a:t> </a:t>
            </a:r>
            <a:r>
              <a:rPr spc="-10" dirty="0"/>
              <a:t>devem </a:t>
            </a:r>
            <a:r>
              <a:rPr dirty="0"/>
              <a:t>estar</a:t>
            </a:r>
            <a:r>
              <a:rPr spc="-100" dirty="0"/>
              <a:t> </a:t>
            </a:r>
            <a:r>
              <a:rPr spc="-10" dirty="0"/>
              <a:t>atentos:</a:t>
            </a:r>
          </a:p>
          <a:p>
            <a:pPr marL="864869" marR="664210" algn="ctr">
              <a:lnSpc>
                <a:spcPts val="11050"/>
              </a:lnSpc>
              <a:spcBef>
                <a:spcPts val="930"/>
              </a:spcBef>
            </a:pPr>
            <a:r>
              <a:rPr b="1" u="sng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Hábitos</a:t>
            </a:r>
            <a:r>
              <a:rPr b="1" u="sng" spc="3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 </a:t>
            </a:r>
            <a:r>
              <a:rPr b="1" u="sng" spc="-1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alimentares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u="sng" spc="-1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Sedentarismo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u="sng" spc="-10" dirty="0">
                <a:uFill>
                  <a:solidFill>
                    <a:srgbClr val="38571A"/>
                  </a:solidFill>
                </a:uFill>
                <a:latin typeface="Arial"/>
                <a:cs typeface="Arial"/>
              </a:rPr>
              <a:t>Obesidade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42781" y="0"/>
            <a:ext cx="3461318" cy="2595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424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Riscos</a:t>
            </a:r>
            <a:r>
              <a:rPr spc="-285" dirty="0"/>
              <a:t> </a:t>
            </a:r>
            <a:r>
              <a:rPr spc="-35" dirty="0"/>
              <a:t>para</a:t>
            </a:r>
            <a:r>
              <a:rPr spc="-380" dirty="0"/>
              <a:t> </a:t>
            </a:r>
            <a:r>
              <a:rPr spc="25" dirty="0"/>
              <a:t>DM2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1926" y="2640863"/>
            <a:ext cx="19643725" cy="7623175"/>
            <a:chOff x="251926" y="2640863"/>
            <a:chExt cx="19643725" cy="7623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167" y="2824103"/>
              <a:ext cx="19276900" cy="72563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5167" y="2824103"/>
              <a:ext cx="19277330" cy="7256780"/>
            </a:xfrm>
            <a:custGeom>
              <a:avLst/>
              <a:gdLst/>
              <a:ahLst/>
              <a:cxnLst/>
              <a:rect l="l" t="t" r="r" b="b"/>
              <a:pathLst>
                <a:path w="19277330" h="7256780">
                  <a:moveTo>
                    <a:pt x="0" y="0"/>
                  </a:moveTo>
                  <a:lnTo>
                    <a:pt x="19276899" y="0"/>
                  </a:lnTo>
                  <a:lnTo>
                    <a:pt x="19276899" y="7256323"/>
                  </a:lnTo>
                  <a:lnTo>
                    <a:pt x="0" y="7256323"/>
                  </a:lnTo>
                  <a:lnTo>
                    <a:pt x="0" y="0"/>
                  </a:lnTo>
                  <a:close/>
                </a:path>
              </a:pathLst>
            </a:custGeom>
            <a:ln w="36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018" y="2020066"/>
            <a:ext cx="5737732" cy="41881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1352" y="339974"/>
            <a:ext cx="831469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0" b="1" dirty="0">
                <a:solidFill>
                  <a:srgbClr val="006C65"/>
                </a:solidFill>
                <a:latin typeface="Arial"/>
                <a:cs typeface="Arial"/>
              </a:rPr>
              <a:t>Acantose </a:t>
            </a:r>
            <a:r>
              <a:rPr sz="7000" b="1" spc="-10" dirty="0">
                <a:solidFill>
                  <a:srgbClr val="006C65"/>
                </a:solidFill>
                <a:latin typeface="Arial"/>
                <a:cs typeface="Arial"/>
              </a:rPr>
              <a:t>Nigricans</a:t>
            </a:r>
            <a:endParaRPr sz="7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523" y="6750539"/>
            <a:ext cx="5725227" cy="42345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6058" y="1617541"/>
            <a:ext cx="7821690" cy="94537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30055" y="4484628"/>
            <a:ext cx="3961613" cy="39460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342373" y="1952020"/>
            <a:ext cx="2732405" cy="22078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ts val="5770"/>
              </a:lnSpc>
              <a:spcBef>
                <a:spcPts val="70"/>
              </a:spcBef>
            </a:pPr>
            <a:r>
              <a:rPr sz="4700" b="1" spc="-10" dirty="0">
                <a:solidFill>
                  <a:srgbClr val="006C65"/>
                </a:solidFill>
                <a:latin typeface="Arial"/>
                <a:cs typeface="Arial"/>
              </a:rPr>
              <a:t>Acantose </a:t>
            </a:r>
            <a:r>
              <a:rPr sz="4700" b="1" spc="-25" dirty="0">
                <a:solidFill>
                  <a:srgbClr val="006C65"/>
                </a:solidFill>
                <a:latin typeface="Arial"/>
                <a:cs typeface="Arial"/>
              </a:rPr>
              <a:t>Nigricans </a:t>
            </a:r>
            <a:r>
              <a:rPr sz="4700" b="1" spc="-10" dirty="0">
                <a:solidFill>
                  <a:srgbClr val="006C65"/>
                </a:solidFill>
                <a:latin typeface="Arial"/>
                <a:cs typeface="Arial"/>
              </a:rPr>
              <a:t>Maligna</a:t>
            </a:r>
            <a:endParaRPr sz="4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8571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</TotalTime>
  <Words>1247</Words>
  <Application>Microsoft Office PowerPoint</Application>
  <PresentationFormat>Personalizar</PresentationFormat>
  <Paragraphs>152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Arial MT</vt:lpstr>
      <vt:lpstr>Calibri</vt:lpstr>
      <vt:lpstr>Office Theme</vt:lpstr>
      <vt:lpstr>Conceito</vt:lpstr>
      <vt:lpstr>Apresentação do PowerPoint</vt:lpstr>
      <vt:lpstr>16 MILHOM DIABETICOS</vt:lpstr>
      <vt:lpstr>DM</vt:lpstr>
      <vt:lpstr>Por que acontece DM2?</vt:lpstr>
      <vt:lpstr>DM</vt:lpstr>
      <vt:lpstr>DM</vt:lpstr>
      <vt:lpstr>Riscos para DM2</vt:lpstr>
      <vt:lpstr>Apresentação do PowerPoint</vt:lpstr>
      <vt:lpstr>Síndrome do ovário policístico</vt:lpstr>
      <vt:lpstr>DM2</vt:lpstr>
      <vt:lpstr>Sintomas e Sinais DM2</vt:lpstr>
      <vt:lpstr>Quando coletar sangue?</vt:lpstr>
      <vt:lpstr>Diagnóstico Laboratorial no DM2</vt:lpstr>
      <vt:lpstr>Diretrizes da SBD - 2022</vt:lpstr>
      <vt:lpstr>Controle glicêmico pode ser monitorado</vt:lpstr>
      <vt:lpstr>Apresentação do PowerPoint</vt:lpstr>
      <vt:lpstr>Sociedades e controle metabólicos</vt:lpstr>
      <vt:lpstr>DM2</vt:lpstr>
      <vt:lpstr>Tratamento não farmacológico</vt:lpstr>
      <vt:lpstr>Tratamento não farmacológico</vt:lpstr>
      <vt:lpstr>Tratamento Farmacológico DM2</vt:lpstr>
      <vt:lpstr>DM2</vt:lpstr>
      <vt:lpstr>Medicamentos orais e injetáveis para controle do DM2</vt:lpstr>
      <vt:lpstr>Tratamento de 1ª linha para DM2</vt:lpstr>
      <vt:lpstr>METFORMINA</vt:lpstr>
      <vt:lpstr>Tratamento de 2ª linha para DM2</vt:lpstr>
      <vt:lpstr>O acréscimo do segundo fármaco também pode ser feito precocemente de 4 a 8 semanas após o 1º ter sido iniciado e não ter uma resposta satisfatória;</vt:lpstr>
      <vt:lpstr>Tratamento de 3ª linha para DM2</vt:lpstr>
      <vt:lpstr>Outras opções farmacológicas Classificação quanto ao mecanismo de ação:</vt:lpstr>
      <vt:lpstr>Tratamento com Insulina do DM2</vt:lpstr>
      <vt:lpstr>Apresentação do PowerPoint</vt:lpstr>
      <vt:lpstr>Tipos de Insulinas</vt:lpstr>
      <vt:lpstr>Apresentação do PowerPoint</vt:lpstr>
      <vt:lpstr>Educar e treinar o usuário</vt:lpstr>
      <vt:lpstr>Insulina de ação rápida - R (regular) Aplicar 30 minutos antes das principais refeições:</vt:lpstr>
      <vt:lpstr>Qual seringa e agulha usar</vt:lpstr>
      <vt:lpstr>Canetas - Conservação e Validade</vt:lpstr>
      <vt:lpstr>Aumento ou diminuição da absorção de insulina</vt:lpstr>
      <vt:lpstr>Como tratar do pé de um diabético</vt:lpstr>
      <vt:lpstr>on os es en</vt:lpstr>
      <vt:lpstr>Como a úlcera de Pé Diabético evolui</vt:lpstr>
      <vt:lpstr>Obrigado pela atenção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ARAPIRACA</dc:title>
  <dc:creator>DELL</dc:creator>
  <cp:lastModifiedBy>Carla Frederico</cp:lastModifiedBy>
  <cp:revision>2</cp:revision>
  <dcterms:created xsi:type="dcterms:W3CDTF">2025-06-04T03:23:06Z</dcterms:created>
  <dcterms:modified xsi:type="dcterms:W3CDTF">2025-06-05T12:05:55Z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2025-06-03T00:00:00Z</vt:filetime>
  </property>
  <property fmtid="{D5CDD505-2E9C-101B-9397-08002B2CF9AE}" pid="3" name="Creator">
    <vt:lpwstr>Keynote</vt:lpwstr>
  </property>
  <property fmtid="{D5CDD505-2E9C-101B-9397-08002B2CF9AE}" pid="4" name="LastSaved">
    <vt:filetime>2025-06-04T00:00:00Z</vt:filetime>
  </property>
  <property fmtid="{D5CDD505-2E9C-101B-9397-08002B2CF9AE}" pid="5" name="Producer">
    <vt:lpwstr>iOS Version 18.5 (Build 22F76) Quartz PDFContext</vt:lpwstr>
  </property>
</Properties>
</file>