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727" r:id="rId5"/>
  </p:sldMasterIdLst>
  <p:notesMasterIdLst>
    <p:notesMasterId r:id="rId58"/>
  </p:notesMasterIdLst>
  <p:handoutMasterIdLst>
    <p:handoutMasterId r:id="rId59"/>
  </p:handoutMasterIdLst>
  <p:sldIdLst>
    <p:sldId id="305" r:id="rId6"/>
    <p:sldId id="317" r:id="rId7"/>
    <p:sldId id="362" r:id="rId8"/>
    <p:sldId id="370" r:id="rId9"/>
    <p:sldId id="343" r:id="rId10"/>
    <p:sldId id="357" r:id="rId11"/>
    <p:sldId id="344" r:id="rId12"/>
    <p:sldId id="364" r:id="rId13"/>
    <p:sldId id="369" r:id="rId14"/>
    <p:sldId id="368" r:id="rId15"/>
    <p:sldId id="328" r:id="rId16"/>
    <p:sldId id="277" r:id="rId17"/>
    <p:sldId id="346" r:id="rId18"/>
    <p:sldId id="347" r:id="rId19"/>
    <p:sldId id="332" r:id="rId20"/>
    <p:sldId id="266" r:id="rId21"/>
    <p:sldId id="267" r:id="rId22"/>
    <p:sldId id="363" r:id="rId23"/>
    <p:sldId id="365" r:id="rId24"/>
    <p:sldId id="351" r:id="rId25"/>
    <p:sldId id="352" r:id="rId26"/>
    <p:sldId id="385" r:id="rId27"/>
    <p:sldId id="358" r:id="rId28"/>
    <p:sldId id="359" r:id="rId29"/>
    <p:sldId id="360" r:id="rId30"/>
    <p:sldId id="353" r:id="rId31"/>
    <p:sldId id="387" r:id="rId32"/>
    <p:sldId id="388" r:id="rId33"/>
    <p:sldId id="389" r:id="rId34"/>
    <p:sldId id="390" r:id="rId35"/>
    <p:sldId id="392" r:id="rId36"/>
    <p:sldId id="393" r:id="rId37"/>
    <p:sldId id="272" r:id="rId38"/>
    <p:sldId id="274" r:id="rId39"/>
    <p:sldId id="394" r:id="rId40"/>
    <p:sldId id="404" r:id="rId41"/>
    <p:sldId id="398" r:id="rId42"/>
    <p:sldId id="399" r:id="rId43"/>
    <p:sldId id="401" r:id="rId44"/>
    <p:sldId id="405" r:id="rId45"/>
    <p:sldId id="402" r:id="rId46"/>
    <p:sldId id="400" r:id="rId47"/>
    <p:sldId id="291" r:id="rId48"/>
    <p:sldId id="292" r:id="rId49"/>
    <p:sldId id="403" r:id="rId50"/>
    <p:sldId id="356" r:id="rId51"/>
    <p:sldId id="406" r:id="rId52"/>
    <p:sldId id="396" r:id="rId53"/>
    <p:sldId id="397" r:id="rId54"/>
    <p:sldId id="316" r:id="rId55"/>
    <p:sldId id="338" r:id="rId56"/>
    <p:sldId id="34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000"/>
    <a:srgbClr val="590000"/>
    <a:srgbClr val="A20000"/>
    <a:srgbClr val="593407"/>
    <a:srgbClr val="A65B3A"/>
    <a:srgbClr val="4F5945"/>
    <a:srgbClr val="006600"/>
    <a:srgbClr val="CCD8D6"/>
    <a:srgbClr val="A9D7D9"/>
    <a:srgbClr val="93D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879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39D2292A-5CD4-4A29-AC32-5A64E28C67F5}" type="datetime1">
              <a:rPr lang="pt-BR" smtClean="0"/>
              <a:t>07/06/2025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17369B77-94AB-0344-9EBF-9DB9EE8D3A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23:24:34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23:24:42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24575,'0'-4'0,"0"-6"0,0-1-8191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23:24:43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23:25:0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4CFE2A2-1577-4A94-839F-93B03A6E69DD}" type="datetime1">
              <a:rPr lang="pt-BR" smtClean="0"/>
              <a:t>07/06/2025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0775476F-A808-1F46-A368-07984F6DA2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2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1ª estágio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2134B-3B47-4EA7-AE54-4CF05E8EC38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7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D4866-D931-44D1-BFD6-0CA4AEBD9FF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87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0775476F-A808-1F46-A368-07984F6DA22E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Uma imagem contendo texto, planta&#10;&#10;Descrição gerada automaticamente">
            <a:extLst>
              <a:ext uri="{FF2B5EF4-FFF2-40B4-BE49-F238E27FC236}">
                <a16:creationId xmlns:a16="http://schemas.microsoft.com/office/drawing/2014/main" id="{A8DC76CE-216B-1505-7DC0-DC6B52BCA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11" name="Oval 6">
            <a:extLst>
              <a:ext uri="{FF2B5EF4-FFF2-40B4-BE49-F238E27FC236}">
                <a16:creationId xmlns:a16="http://schemas.microsoft.com/office/drawing/2014/main" id="{B867F4FC-45FD-01CD-0D19-1BA6F178AA1F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cxnSp>
        <p:nvCxnSpPr>
          <p:cNvPr id="12" name="Conector Reto 8">
            <a:extLst>
              <a:ext uri="{FF2B5EF4-FFF2-40B4-BE49-F238E27FC236}">
                <a16:creationId xmlns:a16="http://schemas.microsoft.com/office/drawing/2014/main" id="{06DFCA7E-A6DB-D901-81CE-8B993816763A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m 12" descr="Uma imagem contendo texto&#10;&#10;Descrição gerada automaticamente">
            <a:extLst>
              <a:ext uri="{FF2B5EF4-FFF2-40B4-BE49-F238E27FC236}">
                <a16:creationId xmlns:a16="http://schemas.microsoft.com/office/drawing/2014/main" id="{F7BAF708-E7A4-F1F7-61FF-CE05049C99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4" name="Oval 16">
            <a:extLst>
              <a:ext uri="{FF2B5EF4-FFF2-40B4-BE49-F238E27FC236}">
                <a16:creationId xmlns:a16="http://schemas.microsoft.com/office/drawing/2014/main" id="{32137F90-D314-93DD-D57B-EFEB3FAE6FBA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5" name="Imagem 14" descr="Uma imagem contendo peças de cerâmica, porcelana&#10;&#10;Descrição gerada automaticamente">
            <a:extLst>
              <a:ext uri="{FF2B5EF4-FFF2-40B4-BE49-F238E27FC236}">
                <a16:creationId xmlns:a16="http://schemas.microsoft.com/office/drawing/2014/main" id="{A2592772-8244-848F-F36C-22F8928698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049784C-6447-0BBB-E7FB-708569B232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401036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5393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8" name="Imagem 7" descr="Uma imagem contendo tecido&#10;&#10;Descrição gerada automaticamente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6" name="Imagem 15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m 18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pt-BR" sz="240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7" name="Espaço Reservado para Texto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pt-B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"</a:t>
            </a:r>
          </a:p>
        </p:txBody>
      </p:sp>
      <p:sp>
        <p:nvSpPr>
          <p:cNvPr id="28" name="Espaço Reservado para Texto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pt-B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5142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cido&#10;&#10;Descrição gerada automaticamente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8" name="Imagem 7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m 9" descr="Imagem ampliada de uma flor &#10;&#10;Descrição gerada automaticamente com baixa confiança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m 11" descr="Imagem ampliada de uma flor &#10;&#10;Descrição gerada automaticamente com baixa confiança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pt-B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pt-B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pt-B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pt-B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241978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cido&#10;&#10;Descrição gerada automaticamente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3" name="Imagem 12" descr="Um grupo de flores&#10;&#10;Descrição gerada automaticamente com baixa confiança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2" name="Espaço Reservado para Conteúd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pt-BR" sz="2400"/>
            </a:lvl1pPr>
            <a:lvl2pPr marL="228600">
              <a:buClr>
                <a:srgbClr val="73292A"/>
              </a:buClr>
              <a:defRPr lang="pt-BR" sz="2000"/>
            </a:lvl2pPr>
            <a:lvl3pPr marL="685800">
              <a:buClr>
                <a:srgbClr val="73292A"/>
              </a:buClr>
              <a:defRPr lang="pt-BR" sz="1800"/>
            </a:lvl3pPr>
            <a:lvl4pPr marL="1143000">
              <a:buClr>
                <a:srgbClr val="73292A"/>
              </a:buClr>
              <a:defRPr lang="pt-BR" sz="1600"/>
            </a:lvl4pPr>
            <a:lvl5pPr marL="1600200">
              <a:buClr>
                <a:srgbClr val="73292A"/>
              </a:buCl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pic>
        <p:nvPicPr>
          <p:cNvPr id="6" name="Imagem 5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ço Reservado para Texto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pt-B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1" name="Imagem 10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7" name="Imagem 6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9051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0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88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425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36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194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742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8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44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6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718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19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669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072913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63987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F4919B0-81F5-0ADE-16D9-4D1F249477AE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467FE0F-B0A9-6A90-0AD4-650B1D8BD9EE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8" name="Imagem 7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9086CE51-78F1-9C5C-0D1B-D012458F0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64842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83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03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7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6" r:id="rId13"/>
    <p:sldLayoutId id="2147483668" r:id="rId14"/>
    <p:sldLayoutId id="2147483652" r:id="rId15"/>
    <p:sldLayoutId id="2147483654" r:id="rId16"/>
    <p:sldLayoutId id="2147483739" r:id="rId1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B17B40-C78E-4062-8657-CF95A6215DEE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Syed+H&amp;cauthor_id=33481513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doi.org/10.1097/aog.00000000000042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?term=DuChene+Thoma+K&amp;cauthor_id=33481513" TargetMode="External"/><Relationship Id="rId5" Type="http://schemas.openxmlformats.org/officeDocument/2006/relationships/hyperlink" Target="https://pubmed.ncbi.nlm.nih.gov/?term=Slayman+T&amp;cauthor_id=33481513" TargetMode="External"/><Relationship Id="rId4" Type="http://schemas.openxmlformats.org/officeDocument/2006/relationships/hyperlink" Target="https://pubmed.ncbi.nlm.nih.gov/33481513/#full-view-affiliation-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og.org/article/s0002-9378(17)30130-8/fulltext" TargetMode="External"/><Relationship Id="rId2" Type="http://schemas.openxmlformats.org/officeDocument/2006/relationships/hyperlink" Target="https://www.ajog.org/issue/S0002-9378(17)X0004-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og.org/article/s0002-9378(17)30130-8/fulltext" TargetMode="External"/><Relationship Id="rId2" Type="http://schemas.openxmlformats.org/officeDocument/2006/relationships/hyperlink" Target="https://www.ajog.org/issue/S0002-9378(17)X0004-5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cochranelibrary.com/cdsr/doi/10.1002/14651858.CD004659.pub3/information#CD004659-cr-0003" TargetMode="External"/><Relationship Id="rId7" Type="http://schemas.openxmlformats.org/officeDocument/2006/relationships/hyperlink" Target="https://doi.org/10.1002/14651858.CD004659.pub3" TargetMode="External"/><Relationship Id="rId2" Type="http://schemas.openxmlformats.org/officeDocument/2006/relationships/hyperlink" Target="https://www.cochranelibrary.com/cdsr/doi/10.1002/14651858.CD004659.pub3/information#CD004659-cr-0002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cochranelibrary.com/cdsr/doi/10.1002/14651858.CD004659.pub3/information#CD004659-cr-0006" TargetMode="External"/><Relationship Id="rId5" Type="http://schemas.openxmlformats.org/officeDocument/2006/relationships/hyperlink" Target="https://www.cochranelibrary.com/cdsr/doi/10.1002/14651858.CD004659.pub3/information#CD004659-cr-0005" TargetMode="External"/><Relationship Id="rId4" Type="http://schemas.openxmlformats.org/officeDocument/2006/relationships/hyperlink" Target="https://www.cochranelibrary.com/cdsr/doi/10.1002/14651858.CD004659.pub3/information#CD004659-cr-0004" TargetMode="External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cdsr/doi/10.1002/14651858.CD001059.pub5/information#CD001059-cr-0002" TargetMode="External"/><Relationship Id="rId7" Type="http://schemas.openxmlformats.org/officeDocument/2006/relationships/hyperlink" Target="https://doi.org/10.1002/14651858.CD001059.pub5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chranelibrary.com/cdsr/doi/10.1002/14651858.CD001059.pub5/information#CD001059-cr-0005" TargetMode="External"/><Relationship Id="rId5" Type="http://schemas.openxmlformats.org/officeDocument/2006/relationships/hyperlink" Target="https://www.cochranelibrary.com/cdsr/doi/10.1002/14651858.CD001059.pub5/information#CD001059-cr-0004" TargetMode="External"/><Relationship Id="rId4" Type="http://schemas.openxmlformats.org/officeDocument/2006/relationships/hyperlink" Target="https://www.cochranelibrary.com/cdsr/doi/10.1002/14651858.CD001059.pub5/information#CD001059-cr-0003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Vidler+M&amp;cauthor_id=35596262" TargetMode="External"/><Relationship Id="rId13" Type="http://schemas.openxmlformats.org/officeDocument/2006/relationships/hyperlink" Target="https://pubmed.ncbi.nlm.nih.gov/?term=Cormick+G&amp;cauthor_id=35596262" TargetMode="External"/><Relationship Id="rId18" Type="http://schemas.openxmlformats.org/officeDocument/2006/relationships/hyperlink" Target="https://pubmed.ncbi.nlm.nih.gov/35596262/#full-view-affiliation-7" TargetMode="External"/><Relationship Id="rId3" Type="http://schemas.openxmlformats.org/officeDocument/2006/relationships/hyperlink" Target="https://pubmed.ncbi.nlm.nih.gov/35596262/#full-view-affiliation-1" TargetMode="External"/><Relationship Id="rId21" Type="http://schemas.openxmlformats.org/officeDocument/2006/relationships/hyperlink" Target="https://pubmed.ncbi.nlm.nih.gov/?term=PRECISE+Network%5BCorporate+Author%5D" TargetMode="External"/><Relationship Id="rId7" Type="http://schemas.openxmlformats.org/officeDocument/2006/relationships/hyperlink" Target="https://pubmed.ncbi.nlm.nih.gov/?term=Bone+JN&amp;cauthor_id=35596262" TargetMode="External"/><Relationship Id="rId12" Type="http://schemas.openxmlformats.org/officeDocument/2006/relationships/hyperlink" Target="https://pubmed.ncbi.nlm.nih.gov/35596262/#full-view-affiliation-4" TargetMode="External"/><Relationship Id="rId17" Type="http://schemas.openxmlformats.org/officeDocument/2006/relationships/hyperlink" Target="https://pubmed.ncbi.nlm.nih.gov/35596262/#full-view-affiliation-6" TargetMode="External"/><Relationship Id="rId2" Type="http://schemas.openxmlformats.org/officeDocument/2006/relationships/hyperlink" Target="https://pubmed.ncbi.nlm.nih.gov/?term=Woo+Kinshella+ML&amp;cauthor_id=35596262" TargetMode="External"/><Relationship Id="rId16" Type="http://schemas.openxmlformats.org/officeDocument/2006/relationships/hyperlink" Target="https://pubmed.ncbi.nlm.nih.gov/?term=Hofmeyr+GJ&amp;cauthor_id=35596262" TargetMode="External"/><Relationship Id="rId20" Type="http://schemas.openxmlformats.org/officeDocument/2006/relationships/hyperlink" Target="https://pubmed.ncbi.nlm.nih.gov/?term=von+Dadelszen+P&amp;cauthor_id=355962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?term=Sandhu+A&amp;cauthor_id=35596262" TargetMode="External"/><Relationship Id="rId11" Type="http://schemas.openxmlformats.org/officeDocument/2006/relationships/hyperlink" Target="https://pubmed.ncbi.nlm.nih.gov/?term=Elango+R&amp;cauthor_id=35596262" TargetMode="External"/><Relationship Id="rId5" Type="http://schemas.openxmlformats.org/officeDocument/2006/relationships/hyperlink" Target="https://pubmed.ncbi.nlm.nih.gov/35596262/#full-view-affiliation-2" TargetMode="External"/><Relationship Id="rId15" Type="http://schemas.openxmlformats.org/officeDocument/2006/relationships/hyperlink" Target="https://pubmed.ncbi.nlm.nih.gov/?term=Belizan+JM&amp;cauthor_id=35596262" TargetMode="External"/><Relationship Id="rId23" Type="http://schemas.openxmlformats.org/officeDocument/2006/relationships/image" Target="../media/image24.jpeg"/><Relationship Id="rId10" Type="http://schemas.openxmlformats.org/officeDocument/2006/relationships/hyperlink" Target="https://pubmed.ncbi.nlm.nih.gov/35596262/#full-view-affiliation-3" TargetMode="External"/><Relationship Id="rId19" Type="http://schemas.openxmlformats.org/officeDocument/2006/relationships/hyperlink" Target="https://pubmed.ncbi.nlm.nih.gov/?term=Magee+LA&amp;cauthor_id=35596262" TargetMode="External"/><Relationship Id="rId4" Type="http://schemas.openxmlformats.org/officeDocument/2006/relationships/hyperlink" Target="https://pubmed.ncbi.nlm.nih.gov/?term=Sarr+C&amp;cauthor_id=35596262" TargetMode="External"/><Relationship Id="rId9" Type="http://schemas.openxmlformats.org/officeDocument/2006/relationships/hyperlink" Target="https://pubmed.ncbi.nlm.nih.gov/?term=Moore+SE&amp;cauthor_id=35596262" TargetMode="External"/><Relationship Id="rId14" Type="http://schemas.openxmlformats.org/officeDocument/2006/relationships/hyperlink" Target="https://pubmed.ncbi.nlm.nih.gov/35596262/#full-view-affiliation-5" TargetMode="External"/><Relationship Id="rId22" Type="http://schemas.openxmlformats.org/officeDocument/2006/relationships/hyperlink" Target="https://doi.org/10.1111/1471-0528.1722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%22Ross%20S%22%5BAuthor%5D" TargetMode="External"/><Relationship Id="rId13" Type="http://schemas.openxmlformats.org/officeDocument/2006/relationships/hyperlink" Target="https://pubmed.ncbi.nlm.nih.gov/?term=%22Gafni%20A%22%5BAuthor%5D" TargetMode="External"/><Relationship Id="rId18" Type="http://schemas.openxmlformats.org/officeDocument/2006/relationships/hyperlink" Target="https://pubmed.ncbi.nlm.nih.gov/?term=%22Logan%20AG%22%5BAuthor%5D" TargetMode="External"/><Relationship Id="rId3" Type="http://schemas.openxmlformats.org/officeDocument/2006/relationships/hyperlink" Target="https://pubmed.ncbi.nlm.nih.gov/?term=%22Magee%20LA%22%5BAuthor%5D" TargetMode="External"/><Relationship Id="rId21" Type="http://schemas.openxmlformats.org/officeDocument/2006/relationships/hyperlink" Target="https://pubmed.ncbi.nlm.nih.gov/?term=%22Thornton%20JG%22%5BAuthor%5D" TargetMode="External"/><Relationship Id="rId7" Type="http://schemas.openxmlformats.org/officeDocument/2006/relationships/hyperlink" Target="https://pubmed.ncbi.nlm.nih.gov/?term=%22Rey%20E%22%5BAuthor%5D" TargetMode="External"/><Relationship Id="rId12" Type="http://schemas.openxmlformats.org/officeDocument/2006/relationships/hyperlink" Target="https://pubmed.ncbi.nlm.nih.gov/?term=%22Sanchez%20J%22%5BAuthor%5D" TargetMode="External"/><Relationship Id="rId17" Type="http://schemas.openxmlformats.org/officeDocument/2006/relationships/hyperlink" Target="https://pubmed.ncbi.nlm.nih.gov/?term=%22Lee%20SK%22%5BAuthor%5D" TargetMode="External"/><Relationship Id="rId2" Type="http://schemas.openxmlformats.org/officeDocument/2006/relationships/hyperlink" Target="https://doi.org/10.1161/HYPERTENSIONAHA.116.07862" TargetMode="External"/><Relationship Id="rId16" Type="http://schemas.openxmlformats.org/officeDocument/2006/relationships/hyperlink" Target="https://pubmed.ncbi.nlm.nih.gov/?term=%22Koren%20G%22%5BAuthor%5D" TargetMode="External"/><Relationship Id="rId20" Type="http://schemas.openxmlformats.org/officeDocument/2006/relationships/hyperlink" Target="https://pubmed.ncbi.nlm.nih.gov/?term=%22Welch%20R%22%5BAuthor%5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?term=%22Lee%20T%22%5BAuthor%5D" TargetMode="External"/><Relationship Id="rId11" Type="http://schemas.openxmlformats.org/officeDocument/2006/relationships/hyperlink" Target="https://pubmed.ncbi.nlm.nih.gov/?term=%22Menzies%20J%22%5BAuthor%5D" TargetMode="External"/><Relationship Id="rId5" Type="http://schemas.openxmlformats.org/officeDocument/2006/relationships/hyperlink" Target="https://pubmed.ncbi.nlm.nih.gov/?term=%22Singer%20J%22%5BAuthor%5D" TargetMode="External"/><Relationship Id="rId15" Type="http://schemas.openxmlformats.org/officeDocument/2006/relationships/hyperlink" Target="https://pubmed.ncbi.nlm.nih.gov/?term=%22Hutton%20E%22%5BAuthor%5D" TargetMode="External"/><Relationship Id="rId10" Type="http://schemas.openxmlformats.org/officeDocument/2006/relationships/hyperlink" Target="https://pubmed.ncbi.nlm.nih.gov/?term=%22Murphy%20KE%22%5BAuthor%5D" TargetMode="External"/><Relationship Id="rId19" Type="http://schemas.openxmlformats.org/officeDocument/2006/relationships/hyperlink" Target="https://pubmed.ncbi.nlm.nih.gov/?term=%22Ganzevoort%20W%22%5BAuthor%5D" TargetMode="External"/><Relationship Id="rId4" Type="http://schemas.openxmlformats.org/officeDocument/2006/relationships/hyperlink" Target="https://pubmed.ncbi.nlm.nih.gov/?term=%22von%20Dadelszen%20P%22%5BAuthor%5D" TargetMode="External"/><Relationship Id="rId9" Type="http://schemas.openxmlformats.org/officeDocument/2006/relationships/hyperlink" Target="https://pubmed.ncbi.nlm.nih.gov/?term=%22Asztalos%20E%22%5BAuthor%5D" TargetMode="External"/><Relationship Id="rId14" Type="http://schemas.openxmlformats.org/officeDocument/2006/relationships/hyperlink" Target="https://pubmed.ncbi.nlm.nih.gov/?term=%22Helewa%20M%22%5BAuthor%5D" TargetMode="External"/><Relationship Id="rId22" Type="http://schemas.openxmlformats.org/officeDocument/2006/relationships/hyperlink" Target="https://pubmed.ncbi.nlm.nih.gov/?term=%22Moutquin%20JM%22%5BAuthor%5D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%22Ross%20S%22%5BAuthor%5D" TargetMode="External"/><Relationship Id="rId13" Type="http://schemas.openxmlformats.org/officeDocument/2006/relationships/hyperlink" Target="https://pubmed.ncbi.nlm.nih.gov/?term=%22Gafni%20A%22%5BAuthor%5D" TargetMode="External"/><Relationship Id="rId18" Type="http://schemas.openxmlformats.org/officeDocument/2006/relationships/hyperlink" Target="https://pubmed.ncbi.nlm.nih.gov/?term=%22Logan%20AG%22%5BAuthor%5D" TargetMode="External"/><Relationship Id="rId3" Type="http://schemas.openxmlformats.org/officeDocument/2006/relationships/hyperlink" Target="https://pubmed.ncbi.nlm.nih.gov/?term=%22Magee%20LA%22%5BAuthor%5D" TargetMode="External"/><Relationship Id="rId21" Type="http://schemas.openxmlformats.org/officeDocument/2006/relationships/hyperlink" Target="https://pubmed.ncbi.nlm.nih.gov/?term=%22Thornton%20JG%22%5BAuthor%5D" TargetMode="External"/><Relationship Id="rId7" Type="http://schemas.openxmlformats.org/officeDocument/2006/relationships/hyperlink" Target="https://pubmed.ncbi.nlm.nih.gov/?term=%22Rey%20E%22%5BAuthor%5D" TargetMode="External"/><Relationship Id="rId12" Type="http://schemas.openxmlformats.org/officeDocument/2006/relationships/hyperlink" Target="https://pubmed.ncbi.nlm.nih.gov/?term=%22Sanchez%20J%22%5BAuthor%5D" TargetMode="External"/><Relationship Id="rId17" Type="http://schemas.openxmlformats.org/officeDocument/2006/relationships/hyperlink" Target="https://pubmed.ncbi.nlm.nih.gov/?term=%22Lee%20SK%22%5BAuthor%5D" TargetMode="External"/><Relationship Id="rId2" Type="http://schemas.openxmlformats.org/officeDocument/2006/relationships/hyperlink" Target="https://doi.org/10.1161/HYPERTENSIONAHA.116.07862" TargetMode="External"/><Relationship Id="rId16" Type="http://schemas.openxmlformats.org/officeDocument/2006/relationships/hyperlink" Target="https://pubmed.ncbi.nlm.nih.gov/?term=%22Koren%20G%22%5BAuthor%5D" TargetMode="External"/><Relationship Id="rId20" Type="http://schemas.openxmlformats.org/officeDocument/2006/relationships/hyperlink" Target="https://pubmed.ncbi.nlm.nih.gov/?term=%22Welch%20R%22%5BAuthor%5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?term=%22Lee%20T%22%5BAuthor%5D" TargetMode="External"/><Relationship Id="rId11" Type="http://schemas.openxmlformats.org/officeDocument/2006/relationships/hyperlink" Target="https://pubmed.ncbi.nlm.nih.gov/?term=%22Menzies%20J%22%5BAuthor%5D" TargetMode="External"/><Relationship Id="rId5" Type="http://schemas.openxmlformats.org/officeDocument/2006/relationships/hyperlink" Target="https://pubmed.ncbi.nlm.nih.gov/?term=%22Singer%20J%22%5BAuthor%5D" TargetMode="External"/><Relationship Id="rId15" Type="http://schemas.openxmlformats.org/officeDocument/2006/relationships/hyperlink" Target="https://pubmed.ncbi.nlm.nih.gov/?term=%22Hutton%20E%22%5BAuthor%5D" TargetMode="External"/><Relationship Id="rId10" Type="http://schemas.openxmlformats.org/officeDocument/2006/relationships/hyperlink" Target="https://pubmed.ncbi.nlm.nih.gov/?term=%22Murphy%20KE%22%5BAuthor%5D" TargetMode="External"/><Relationship Id="rId19" Type="http://schemas.openxmlformats.org/officeDocument/2006/relationships/hyperlink" Target="https://pubmed.ncbi.nlm.nih.gov/?term=%22Ganzevoort%20W%22%5BAuthor%5D" TargetMode="External"/><Relationship Id="rId4" Type="http://schemas.openxmlformats.org/officeDocument/2006/relationships/hyperlink" Target="https://pubmed.ncbi.nlm.nih.gov/?term=%22von%20Dadelszen%20P%22%5BAuthor%5D" TargetMode="External"/><Relationship Id="rId9" Type="http://schemas.openxmlformats.org/officeDocument/2006/relationships/hyperlink" Target="https://pubmed.ncbi.nlm.nih.gov/?term=%22Asztalos%20E%22%5BAuthor%5D" TargetMode="External"/><Relationship Id="rId14" Type="http://schemas.openxmlformats.org/officeDocument/2006/relationships/hyperlink" Target="https://pubmed.ncbi.nlm.nih.gov/?term=%22Helewa%20M%22%5BAuthor%5D" TargetMode="External"/><Relationship Id="rId22" Type="http://schemas.openxmlformats.org/officeDocument/2006/relationships/hyperlink" Target="https://pubmed.ncbi.nlm.nih.gov/?term=%22Moutquin%20JM%22%5BAuthor%5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%22Ross%20S%22%5BAuthor%5D" TargetMode="External"/><Relationship Id="rId13" Type="http://schemas.openxmlformats.org/officeDocument/2006/relationships/hyperlink" Target="https://pubmed.ncbi.nlm.nih.gov/?term=%22Gafni%20A%22%5BAuthor%5D" TargetMode="External"/><Relationship Id="rId18" Type="http://schemas.openxmlformats.org/officeDocument/2006/relationships/hyperlink" Target="https://pubmed.ncbi.nlm.nih.gov/?term=%22Logan%20AG%22%5BAuthor%5D" TargetMode="External"/><Relationship Id="rId3" Type="http://schemas.openxmlformats.org/officeDocument/2006/relationships/hyperlink" Target="https://pubmed.ncbi.nlm.nih.gov/?term=%22Magee%20LA%22%5BAuthor%5D" TargetMode="External"/><Relationship Id="rId21" Type="http://schemas.openxmlformats.org/officeDocument/2006/relationships/hyperlink" Target="https://pubmed.ncbi.nlm.nih.gov/?term=%22Thornton%20JG%22%5BAuthor%5D" TargetMode="External"/><Relationship Id="rId7" Type="http://schemas.openxmlformats.org/officeDocument/2006/relationships/hyperlink" Target="https://pubmed.ncbi.nlm.nih.gov/?term=%22Rey%20E%22%5BAuthor%5D" TargetMode="External"/><Relationship Id="rId12" Type="http://schemas.openxmlformats.org/officeDocument/2006/relationships/hyperlink" Target="https://pubmed.ncbi.nlm.nih.gov/?term=%22Sanchez%20J%22%5BAuthor%5D" TargetMode="External"/><Relationship Id="rId17" Type="http://schemas.openxmlformats.org/officeDocument/2006/relationships/hyperlink" Target="https://pubmed.ncbi.nlm.nih.gov/?term=%22Lee%20SK%22%5BAuthor%5D" TargetMode="External"/><Relationship Id="rId2" Type="http://schemas.openxmlformats.org/officeDocument/2006/relationships/hyperlink" Target="https://doi.org/10.1161/HYPERTENSIONAHA.116.07862" TargetMode="External"/><Relationship Id="rId16" Type="http://schemas.openxmlformats.org/officeDocument/2006/relationships/hyperlink" Target="https://pubmed.ncbi.nlm.nih.gov/?term=%22Koren%20G%22%5BAuthor%5D" TargetMode="External"/><Relationship Id="rId20" Type="http://schemas.openxmlformats.org/officeDocument/2006/relationships/hyperlink" Target="https://pubmed.ncbi.nlm.nih.gov/?term=%22Welch%20R%22%5BAuthor%5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?term=%22Lee%20T%22%5BAuthor%5D" TargetMode="External"/><Relationship Id="rId11" Type="http://schemas.openxmlformats.org/officeDocument/2006/relationships/hyperlink" Target="https://pubmed.ncbi.nlm.nih.gov/?term=%22Menzies%20J%22%5BAuthor%5D" TargetMode="External"/><Relationship Id="rId5" Type="http://schemas.openxmlformats.org/officeDocument/2006/relationships/hyperlink" Target="https://pubmed.ncbi.nlm.nih.gov/?term=%22Singer%20J%22%5BAuthor%5D" TargetMode="External"/><Relationship Id="rId15" Type="http://schemas.openxmlformats.org/officeDocument/2006/relationships/hyperlink" Target="https://pubmed.ncbi.nlm.nih.gov/?term=%22Hutton%20E%22%5BAuthor%5D" TargetMode="External"/><Relationship Id="rId10" Type="http://schemas.openxmlformats.org/officeDocument/2006/relationships/hyperlink" Target="https://pubmed.ncbi.nlm.nih.gov/?term=%22Murphy%20KE%22%5BAuthor%5D" TargetMode="External"/><Relationship Id="rId19" Type="http://schemas.openxmlformats.org/officeDocument/2006/relationships/hyperlink" Target="https://pubmed.ncbi.nlm.nih.gov/?term=%22Ganzevoort%20W%22%5BAuthor%5D" TargetMode="External"/><Relationship Id="rId4" Type="http://schemas.openxmlformats.org/officeDocument/2006/relationships/hyperlink" Target="https://pubmed.ncbi.nlm.nih.gov/?term=%22von%20Dadelszen%20P%22%5BAuthor%5D" TargetMode="External"/><Relationship Id="rId9" Type="http://schemas.openxmlformats.org/officeDocument/2006/relationships/hyperlink" Target="https://pubmed.ncbi.nlm.nih.gov/?term=%22Asztalos%20E%22%5BAuthor%5D" TargetMode="External"/><Relationship Id="rId14" Type="http://schemas.openxmlformats.org/officeDocument/2006/relationships/hyperlink" Target="https://pubmed.ncbi.nlm.nih.gov/?term=%22Helewa%20M%22%5BAuthor%5D" TargetMode="External"/><Relationship Id="rId22" Type="http://schemas.openxmlformats.org/officeDocument/2006/relationships/hyperlink" Target="https://pubmed.ncbi.nlm.nih.gov/?term=%22Moutquin%20JM%22%5BAuthor%5D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%22Ross%20S%22%5BAuthor%5D" TargetMode="External"/><Relationship Id="rId13" Type="http://schemas.openxmlformats.org/officeDocument/2006/relationships/hyperlink" Target="https://pubmed.ncbi.nlm.nih.gov/?term=%22Gafni%20A%22%5BAuthor%5D" TargetMode="External"/><Relationship Id="rId18" Type="http://schemas.openxmlformats.org/officeDocument/2006/relationships/hyperlink" Target="https://pubmed.ncbi.nlm.nih.gov/?term=%22Logan%20AG%22%5BAuthor%5D" TargetMode="External"/><Relationship Id="rId3" Type="http://schemas.openxmlformats.org/officeDocument/2006/relationships/hyperlink" Target="https://pubmed.ncbi.nlm.nih.gov/?term=%22Magee%20LA%22%5BAuthor%5D" TargetMode="External"/><Relationship Id="rId21" Type="http://schemas.openxmlformats.org/officeDocument/2006/relationships/hyperlink" Target="https://pubmed.ncbi.nlm.nih.gov/?term=%22Thornton%20JG%22%5BAuthor%5D" TargetMode="External"/><Relationship Id="rId7" Type="http://schemas.openxmlformats.org/officeDocument/2006/relationships/hyperlink" Target="https://pubmed.ncbi.nlm.nih.gov/?term=%22Rey%20E%22%5BAuthor%5D" TargetMode="External"/><Relationship Id="rId12" Type="http://schemas.openxmlformats.org/officeDocument/2006/relationships/hyperlink" Target="https://pubmed.ncbi.nlm.nih.gov/?term=%22Sanchez%20J%22%5BAuthor%5D" TargetMode="External"/><Relationship Id="rId17" Type="http://schemas.openxmlformats.org/officeDocument/2006/relationships/hyperlink" Target="https://pubmed.ncbi.nlm.nih.gov/?term=%22Lee%20SK%22%5BAuthor%5D" TargetMode="External"/><Relationship Id="rId2" Type="http://schemas.openxmlformats.org/officeDocument/2006/relationships/hyperlink" Target="https://doi.org/10.1161/HYPERTENSIONAHA.116.07862" TargetMode="External"/><Relationship Id="rId16" Type="http://schemas.openxmlformats.org/officeDocument/2006/relationships/hyperlink" Target="https://pubmed.ncbi.nlm.nih.gov/?term=%22Koren%20G%22%5BAuthor%5D" TargetMode="External"/><Relationship Id="rId20" Type="http://schemas.openxmlformats.org/officeDocument/2006/relationships/hyperlink" Target="https://pubmed.ncbi.nlm.nih.gov/?term=%22Welch%20R%22%5BAuthor%5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?term=%22Lee%20T%22%5BAuthor%5D" TargetMode="External"/><Relationship Id="rId11" Type="http://schemas.openxmlformats.org/officeDocument/2006/relationships/hyperlink" Target="https://pubmed.ncbi.nlm.nih.gov/?term=%22Menzies%20J%22%5BAuthor%5D" TargetMode="External"/><Relationship Id="rId5" Type="http://schemas.openxmlformats.org/officeDocument/2006/relationships/hyperlink" Target="https://pubmed.ncbi.nlm.nih.gov/?term=%22Singer%20J%22%5BAuthor%5D" TargetMode="External"/><Relationship Id="rId15" Type="http://schemas.openxmlformats.org/officeDocument/2006/relationships/hyperlink" Target="https://pubmed.ncbi.nlm.nih.gov/?term=%22Hutton%20E%22%5BAuthor%5D" TargetMode="External"/><Relationship Id="rId10" Type="http://schemas.openxmlformats.org/officeDocument/2006/relationships/hyperlink" Target="https://pubmed.ncbi.nlm.nih.gov/?term=%22Murphy%20KE%22%5BAuthor%5D" TargetMode="External"/><Relationship Id="rId19" Type="http://schemas.openxmlformats.org/officeDocument/2006/relationships/hyperlink" Target="https://pubmed.ncbi.nlm.nih.gov/?term=%22Ganzevoort%20W%22%5BAuthor%5D" TargetMode="External"/><Relationship Id="rId4" Type="http://schemas.openxmlformats.org/officeDocument/2006/relationships/hyperlink" Target="https://pubmed.ncbi.nlm.nih.gov/?term=%22von%20Dadelszen%20P%22%5BAuthor%5D" TargetMode="External"/><Relationship Id="rId9" Type="http://schemas.openxmlformats.org/officeDocument/2006/relationships/hyperlink" Target="https://pubmed.ncbi.nlm.nih.gov/?term=%22Asztalos%20E%22%5BAuthor%5D" TargetMode="External"/><Relationship Id="rId14" Type="http://schemas.openxmlformats.org/officeDocument/2006/relationships/hyperlink" Target="https://pubmed.ncbi.nlm.nih.gov/?term=%22Helewa%20M%22%5BAuthor%5D" TargetMode="External"/><Relationship Id="rId22" Type="http://schemas.openxmlformats.org/officeDocument/2006/relationships/hyperlink" Target="https://pubmed.ncbi.nlm.nih.gov/?term=%22Moutquin%20JM%22%5BAuthor%5D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ajournals.org/doi/10.1161/CIRCULATIONAHA.124.073302#con4" TargetMode="External"/><Relationship Id="rId13" Type="http://schemas.openxmlformats.org/officeDocument/2006/relationships/hyperlink" Target="https://www.ahajournals.org/doi/10.1161/CIRCULATIONAHA.124.073302#con20" TargetMode="External"/><Relationship Id="rId18" Type="http://schemas.openxmlformats.org/officeDocument/2006/relationships/image" Target="../media/image25.png"/><Relationship Id="rId3" Type="http://schemas.openxmlformats.org/officeDocument/2006/relationships/hyperlink" Target="https://orcid.org/0000-0003-2535-0309" TargetMode="External"/><Relationship Id="rId7" Type="http://schemas.openxmlformats.org/officeDocument/2006/relationships/hyperlink" Target="https://orcid.org/0000-0003-4649-079X" TargetMode="External"/><Relationship Id="rId12" Type="http://schemas.openxmlformats.org/officeDocument/2006/relationships/hyperlink" Target="https://orcid.org/0000-0001-5009-7371" TargetMode="External"/><Relationship Id="rId17" Type="http://schemas.openxmlformats.org/officeDocument/2006/relationships/hyperlink" Target="https://doi.org/10.1161/CIRCULATIONAHA.124.073302" TargetMode="External"/><Relationship Id="rId2" Type="http://schemas.openxmlformats.org/officeDocument/2006/relationships/hyperlink" Target="https://www.ahajournals.org/doi/10.1161/CIRCULATIONAHA.124.073302#con1" TargetMode="External"/><Relationship Id="rId16" Type="http://schemas.openxmlformats.org/officeDocument/2006/relationships/hyperlink" Target="https://www.ahajournals.org/toc/circ/151/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hajournals.org/doi/10.1161/CIRCULATIONAHA.124.073302#con3" TargetMode="External"/><Relationship Id="rId11" Type="http://schemas.openxmlformats.org/officeDocument/2006/relationships/hyperlink" Target="https://www.ahajournals.org/doi/10.1161/CIRCULATIONAHA.124.073302#con7" TargetMode="External"/><Relationship Id="rId5" Type="http://schemas.openxmlformats.org/officeDocument/2006/relationships/hyperlink" Target="https://orcid.org/0000-0002-5203-2253" TargetMode="External"/><Relationship Id="rId15" Type="http://schemas.openxmlformats.org/officeDocument/2006/relationships/hyperlink" Target="https://www.ahajournals.org/doi/10.1161/CIRCULATIONAHA.124.073302#tab-contributors" TargetMode="External"/><Relationship Id="rId10" Type="http://schemas.openxmlformats.org/officeDocument/2006/relationships/hyperlink" Target="https://www.ahajournals.org/doi/10.1161/CIRCULATIONAHA.124.073302#con6" TargetMode="External"/><Relationship Id="rId4" Type="http://schemas.openxmlformats.org/officeDocument/2006/relationships/hyperlink" Target="https://www.ahajournals.org/doi/10.1161/CIRCULATIONAHA.124.073302#con2" TargetMode="External"/><Relationship Id="rId9" Type="http://schemas.openxmlformats.org/officeDocument/2006/relationships/hyperlink" Target="https://www.ahajournals.org/doi/10.1161/CIRCULATIONAHA.124.073302#con5" TargetMode="External"/><Relationship Id="rId14" Type="http://schemas.openxmlformats.org/officeDocument/2006/relationships/hyperlink" Target="https://orcid.org/0000-0003-3257-3623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gilzabulhoes@hot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852859"/>
            <a:ext cx="10058400" cy="356616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sz="4200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31219"/>
            <a:ext cx="10058400" cy="1143000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algn="ctr" rtl="0"/>
            <a:r>
              <a:rPr lang="pt-BR" sz="4400" b="1" dirty="0"/>
              <a:t> </a:t>
            </a:r>
          </a:p>
          <a:p>
            <a:pPr algn="ctr" rtl="0"/>
            <a:endParaRPr lang="pt-BR" sz="4400" b="1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1B1DD34-6288-F506-F7DB-5441D6558D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42874" y="4455620"/>
            <a:ext cx="4367212" cy="1936750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Santana do Ipanema – AL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10 a 12 de junho de 2025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DBDBBB3-E35E-CD6A-594A-A7D15CEBFE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76425" y="3079750"/>
            <a:ext cx="10315575" cy="1936750"/>
          </a:xfrm>
        </p:spPr>
        <p:txBody>
          <a:bodyPr/>
          <a:lstStyle/>
          <a:p>
            <a:r>
              <a:rPr lang="pt-BR" sz="4800" dirty="0">
                <a:solidFill>
                  <a:schemeClr val="tx1"/>
                </a:solidFill>
              </a:rPr>
              <a:t>JORNADA DE ATUALIZAÇÃO MÉDICA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788D06-C59A-07D6-8044-0A3205E27ECA}"/>
              </a:ext>
            </a:extLst>
          </p:cNvPr>
          <p:cNvSpPr txBox="1"/>
          <p:nvPr/>
        </p:nvSpPr>
        <p:spPr>
          <a:xfrm>
            <a:off x="1852387" y="2107738"/>
            <a:ext cx="870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Programa De Educação Médica Continuada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0DA4-9DD5-E8BF-5AFF-09BCBD25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8B2356C-3089-8327-25BA-FD43C571CD21}"/>
              </a:ext>
            </a:extLst>
          </p:cNvPr>
          <p:cNvSpPr/>
          <p:nvPr/>
        </p:nvSpPr>
        <p:spPr>
          <a:xfrm>
            <a:off x="2985247" y="1796582"/>
            <a:ext cx="6221505" cy="8970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Multifatorial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D8C123-0654-57A6-F404-E827405A7B8A}"/>
              </a:ext>
            </a:extLst>
          </p:cNvPr>
          <p:cNvSpPr txBox="1"/>
          <p:nvPr/>
        </p:nvSpPr>
        <p:spPr>
          <a:xfrm>
            <a:off x="3094504" y="471918"/>
            <a:ext cx="6239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300" dirty="0"/>
              <a:t>PRÉ-ECLÂMPSIA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C67211-49B3-B5D7-7021-8339FE26460A}"/>
              </a:ext>
            </a:extLst>
          </p:cNvPr>
          <p:cNvSpPr/>
          <p:nvPr/>
        </p:nvSpPr>
        <p:spPr>
          <a:xfrm>
            <a:off x="2985247" y="3125878"/>
            <a:ext cx="6221504" cy="897031"/>
          </a:xfrm>
          <a:prstGeom prst="roundRect">
            <a:avLst/>
          </a:prstGeom>
          <a:solidFill>
            <a:srgbClr val="4F59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/>
              <a:t>           Multissistêmica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9D011AA-C336-64AD-459A-5CFB88EF7880}"/>
              </a:ext>
            </a:extLst>
          </p:cNvPr>
          <p:cNvSpPr/>
          <p:nvPr/>
        </p:nvSpPr>
        <p:spPr>
          <a:xfrm>
            <a:off x="2985247" y="4455175"/>
            <a:ext cx="6221504" cy="897030"/>
          </a:xfrm>
          <a:prstGeom prst="roundRect">
            <a:avLst/>
          </a:prstGeom>
          <a:solidFill>
            <a:srgbClr val="A65B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Progressiva</a:t>
            </a:r>
          </a:p>
        </p:txBody>
      </p:sp>
    </p:spTree>
    <p:extLst>
      <p:ext uri="{BB962C8B-B14F-4D97-AF65-F5344CB8AC3E}">
        <p14:creationId xmlns:p14="http://schemas.microsoft.com/office/powerpoint/2010/main" val="244010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5BA807-FB69-CFCE-2955-84809852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31E1F4-90F8-2265-F6C9-4684D503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11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F2C0470-C819-80A9-D1E5-13900FCC77E3}"/>
              </a:ext>
            </a:extLst>
          </p:cNvPr>
          <p:cNvSpPr/>
          <p:nvPr/>
        </p:nvSpPr>
        <p:spPr>
          <a:xfrm>
            <a:off x="503142" y="495300"/>
            <a:ext cx="209551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FATORES</a:t>
            </a:r>
          </a:p>
          <a:p>
            <a:pPr algn="ctr"/>
            <a:r>
              <a:rPr lang="pt-B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pt-B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</a:t>
            </a:r>
          </a:p>
          <a:p>
            <a:pPr algn="ctr"/>
            <a:r>
              <a:rPr lang="pt-B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RISCO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E89BDFF-1EF6-3351-EB37-A78E8E82E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00249"/>
              </p:ext>
            </p:extLst>
          </p:nvPr>
        </p:nvGraphicFramePr>
        <p:xfrm>
          <a:off x="1450043" y="318349"/>
          <a:ext cx="10580592" cy="54808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84667">
                  <a:extLst>
                    <a:ext uri="{9D8B030D-6E8A-4147-A177-3AD203B41FA5}">
                      <a16:colId xmlns:a16="http://schemas.microsoft.com/office/drawing/2014/main" val="1390580627"/>
                    </a:ext>
                  </a:extLst>
                </a:gridCol>
                <a:gridCol w="5495925">
                  <a:extLst>
                    <a:ext uri="{9D8B030D-6E8A-4147-A177-3AD203B41FA5}">
                      <a16:colId xmlns:a16="http://schemas.microsoft.com/office/drawing/2014/main" val="392588873"/>
                    </a:ext>
                  </a:extLst>
                </a:gridCol>
              </a:tblGrid>
              <a:tr h="1205603">
                <a:tc>
                  <a:txBody>
                    <a:bodyPr/>
                    <a:lstStyle/>
                    <a:p>
                      <a:pPr marL="248920">
                        <a:spcBef>
                          <a:spcPts val="625"/>
                        </a:spcBef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Evidência</a:t>
                      </a:r>
                      <a:r>
                        <a:rPr lang="pt-PT" sz="2400" spc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forte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8920">
                        <a:spcBef>
                          <a:spcPts val="480"/>
                        </a:spcBef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Diabete</a:t>
                      </a:r>
                      <a:r>
                        <a:rPr lang="pt-PT" sz="24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mellitus</a:t>
                      </a:r>
                      <a:r>
                        <a:rPr lang="pt-PT" sz="24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(DM) </a:t>
                      </a:r>
                      <a:r>
                        <a:rPr lang="pt-PT" sz="2400" spc="-20" dirty="0" err="1">
                          <a:solidFill>
                            <a:schemeClr val="tx1"/>
                          </a:solidFill>
                          <a:effectLst/>
                        </a:rPr>
                        <a:t>pre-existente</a:t>
                      </a:r>
                      <a:endParaRPr lang="pt-PT" sz="2400" spc="-2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8920">
                        <a:spcBef>
                          <a:spcPts val="480"/>
                        </a:spcBef>
                      </a:pP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Idade &gt; 40 anos e primípara</a:t>
                      </a:r>
                    </a:p>
                    <a:p>
                      <a:pPr marL="248920">
                        <a:spcBef>
                          <a:spcPts val="480"/>
                        </a:spcBef>
                      </a:pP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Idade &gt; 40 anos e multípara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92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Risco Relativo</a:t>
                      </a:r>
                    </a:p>
                    <a:p>
                      <a:pPr marL="24892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pt-PT" sz="2400" spc="-35" dirty="0">
                          <a:solidFill>
                            <a:schemeClr val="tx1"/>
                          </a:solidFill>
                          <a:effectLst/>
                        </a:rPr>
                        <a:t> 3,6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maior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DM </a:t>
                      </a:r>
                      <a:r>
                        <a:rPr lang="pt-PT" sz="2400" dirty="0" err="1">
                          <a:solidFill>
                            <a:schemeClr val="tx1"/>
                          </a:solidFill>
                          <a:effectLst/>
                        </a:rPr>
                        <a:t>desconpensado</a:t>
                      </a:r>
                      <a:endParaRPr lang="pt-PT" sz="2400" spc="-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9865"/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1,69</a:t>
                      </a:r>
                    </a:p>
                    <a:p>
                      <a:pPr marL="189865"/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1,96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5130542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235"/>
                        </a:spcBef>
                      </a:pP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Gestação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gemelar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  3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(2-</a:t>
                      </a: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4,2)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3209732"/>
                  </a:ext>
                </a:extLst>
              </a:tr>
              <a:tr h="409058">
                <a:tc>
                  <a:txBody>
                    <a:bodyPr/>
                    <a:lstStyle/>
                    <a:p>
                      <a:pPr marL="248920">
                        <a:spcBef>
                          <a:spcPts val="225"/>
                        </a:spcBef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IMC &gt;30 na 1ª consulta pré- natal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   3,3</a:t>
                      </a:r>
                      <a:r>
                        <a:rPr lang="pt-PT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(1,5-</a:t>
                      </a: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7,5)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1869335"/>
                  </a:ext>
                </a:extLst>
              </a:tr>
              <a:tr h="428621">
                <a:tc>
                  <a:txBody>
                    <a:bodyPr/>
                    <a:lstStyle/>
                    <a:p>
                      <a:pPr marL="248920">
                        <a:spcBef>
                          <a:spcPts val="270"/>
                        </a:spcBef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Irmã,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mãe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ou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avó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com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eclâmpsia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  2,90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674365"/>
                  </a:ext>
                </a:extLst>
              </a:tr>
              <a:tr h="446407">
                <a:tc>
                  <a:txBody>
                    <a:bodyPr/>
                    <a:lstStyle/>
                    <a:p>
                      <a:pPr marL="248920">
                        <a:spcBef>
                          <a:spcPts val="250"/>
                        </a:spcBef>
                      </a:pP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HAS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crônica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1,38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3332249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185"/>
                        </a:spcBef>
                      </a:pP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História pregressa de </a:t>
                      </a:r>
                      <a:r>
                        <a:rPr lang="pt-PT" sz="2400" spc="-10" dirty="0" err="1">
                          <a:solidFill>
                            <a:schemeClr val="tx1"/>
                          </a:solidFill>
                          <a:effectLst/>
                        </a:rPr>
                        <a:t>pré-eclâmpisa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pt-PT" sz="2400" spc="-25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5470969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175"/>
                        </a:spcBef>
                      </a:pPr>
                      <a:r>
                        <a:rPr lang="pt-PT" sz="2400" dirty="0" err="1">
                          <a:solidFill>
                            <a:schemeClr val="tx1"/>
                          </a:solidFill>
                          <a:effectLst/>
                        </a:rPr>
                        <a:t>Hidropsia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fetal</a:t>
                      </a:r>
                      <a:r>
                        <a:rPr lang="pt-PT" sz="24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(não</a:t>
                      </a:r>
                      <a:r>
                        <a:rPr lang="pt-PT" sz="24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imune)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pt-PT" sz="2400" spc="1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pt-PT" sz="2400" spc="-25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726299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170"/>
                        </a:spcBef>
                      </a:pP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Gestação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molar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pt-PT" sz="2400" spc="1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pt-PT" sz="2400" spc="-25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9232845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160"/>
                        </a:spcBef>
                      </a:pPr>
                      <a:r>
                        <a:rPr lang="pt-PT" sz="2400">
                          <a:solidFill>
                            <a:schemeClr val="tx1"/>
                          </a:solidFill>
                          <a:effectLst/>
                        </a:rPr>
                        <a:t>Nova</a:t>
                      </a:r>
                      <a:r>
                        <a:rPr lang="pt-PT" sz="2400" spc="-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>
                          <a:solidFill>
                            <a:schemeClr val="tx1"/>
                          </a:solidFill>
                          <a:effectLst/>
                        </a:rPr>
                        <a:t>paternidade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Risco</a:t>
                      </a:r>
                      <a:r>
                        <a:rPr lang="pt-PT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semelhante</a:t>
                      </a:r>
                      <a:r>
                        <a:rPr lang="pt-PT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ao</a:t>
                      </a:r>
                      <a:r>
                        <a:rPr lang="pt-PT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da</a:t>
                      </a:r>
                      <a:r>
                        <a:rPr lang="pt-PT" sz="24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primigestação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4903786"/>
                  </a:ext>
                </a:extLst>
              </a:tr>
              <a:tr h="409058">
                <a:tc>
                  <a:txBody>
                    <a:bodyPr/>
                    <a:lstStyle/>
                    <a:p>
                      <a:pPr marL="248920">
                        <a:spcBef>
                          <a:spcPts val="150"/>
                        </a:spcBef>
                      </a:pP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SAAF e LES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9,72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2874895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D0904E93-83E9-2B67-5EF2-2EE216AD1D53}"/>
              </a:ext>
            </a:extLst>
          </p:cNvPr>
          <p:cNvSpPr/>
          <p:nvPr/>
        </p:nvSpPr>
        <p:spPr>
          <a:xfrm>
            <a:off x="6638924" y="3705225"/>
            <a:ext cx="1076325" cy="390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7,72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17A3BA6-4889-CAD6-D802-69B3F919C36D}"/>
              </a:ext>
            </a:extLst>
          </p:cNvPr>
          <p:cNvSpPr/>
          <p:nvPr/>
        </p:nvSpPr>
        <p:spPr>
          <a:xfrm>
            <a:off x="6550399" y="5408723"/>
            <a:ext cx="1006849" cy="3905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52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2133600" y="-327025"/>
            <a:ext cx="10058400" cy="1450975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Classificação dos quadros hipertensivos</a:t>
            </a:r>
          </a:p>
        </p:txBody>
      </p:sp>
      <p:cxnSp>
        <p:nvCxnSpPr>
          <p:cNvPr id="3" name="Conector reto 2"/>
          <p:cNvCxnSpPr/>
          <p:nvPr/>
        </p:nvCxnSpPr>
        <p:spPr>
          <a:xfrm flipV="1">
            <a:off x="1484168" y="1205345"/>
            <a:ext cx="9715500" cy="20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5B45D2BD-BACF-5373-DB22-111098AF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089" y="1417637"/>
            <a:ext cx="1760108" cy="17399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083A65-8B88-BA69-4524-DE5772B4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168" y="3349141"/>
            <a:ext cx="2619375" cy="17430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9138F16-050C-CE1F-EB29-FE9CA3EA7D87}"/>
              </a:ext>
            </a:extLst>
          </p:cNvPr>
          <p:cNvSpPr/>
          <p:nvPr/>
        </p:nvSpPr>
        <p:spPr>
          <a:xfrm>
            <a:off x="4796118" y="1985938"/>
            <a:ext cx="6158753" cy="67532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Gestacional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B904E12-BF1C-F97A-5623-142E68F387B5}"/>
              </a:ext>
            </a:extLst>
          </p:cNvPr>
          <p:cNvSpPr/>
          <p:nvPr/>
        </p:nvSpPr>
        <p:spPr>
          <a:xfrm>
            <a:off x="4796118" y="2899340"/>
            <a:ext cx="6158753" cy="76943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Eclâmpsia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e3c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F40E8C-7868-367A-A630-53EC803107F0}"/>
              </a:ext>
            </a:extLst>
          </p:cNvPr>
          <p:cNvSpPr/>
          <p:nvPr/>
        </p:nvSpPr>
        <p:spPr>
          <a:xfrm>
            <a:off x="4796118" y="4034753"/>
            <a:ext cx="6158753" cy="67532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 Arterial Crônica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F2CF30F-3207-6F75-0275-2AF1A2CD1974}"/>
              </a:ext>
            </a:extLst>
          </p:cNvPr>
          <p:cNvSpPr/>
          <p:nvPr/>
        </p:nvSpPr>
        <p:spPr>
          <a:xfrm>
            <a:off x="4796118" y="5092216"/>
            <a:ext cx="6158753" cy="77455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Eclâmpsia Sobreposta</a:t>
            </a:r>
          </a:p>
        </p:txBody>
      </p:sp>
    </p:spTree>
    <p:extLst>
      <p:ext uri="{BB962C8B-B14F-4D97-AF65-F5344CB8AC3E}">
        <p14:creationId xmlns:p14="http://schemas.microsoft.com/office/powerpoint/2010/main" val="313961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BFB4146-A33E-FE20-7AEE-AB92AFBB286F}"/>
              </a:ext>
            </a:extLst>
          </p:cNvPr>
          <p:cNvSpPr/>
          <p:nvPr/>
        </p:nvSpPr>
        <p:spPr>
          <a:xfrm>
            <a:off x="1731981" y="2174837"/>
            <a:ext cx="9047181" cy="1955202"/>
          </a:xfrm>
          <a:prstGeom prst="roundRect">
            <a:avLst/>
          </a:prstGeom>
          <a:solidFill>
            <a:srgbClr val="CCD8D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iraSans-Light"/>
              </a:rPr>
              <a:t>Patogênese da Pré-Eclâmpsia</a:t>
            </a:r>
            <a:endParaRPr lang="pt-BR" sz="3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6BB17F-BACB-A74D-A9C7-754C7FB2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717DBD-EA49-23B7-9929-B6323FD1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pt-B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74536C3-4A8A-F42E-A31D-9476D463BA17}"/>
              </a:ext>
            </a:extLst>
          </p:cNvPr>
          <p:cNvSpPr/>
          <p:nvPr/>
        </p:nvSpPr>
        <p:spPr>
          <a:xfrm>
            <a:off x="3139130" y="197580"/>
            <a:ext cx="5369859" cy="5767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40000"/>
                    <a:lumOff val="60000"/>
                  </a:srgbClr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Permanece desconhecida.</a:t>
            </a:r>
          </a:p>
        </p:txBody>
      </p:sp>
      <p:sp>
        <p:nvSpPr>
          <p:cNvPr id="19" name="Texto Explicativo: Seta para a Direita 18">
            <a:extLst>
              <a:ext uri="{FF2B5EF4-FFF2-40B4-BE49-F238E27FC236}">
                <a16:creationId xmlns:a16="http://schemas.microsoft.com/office/drawing/2014/main" id="{80AD335A-226D-153F-23DE-1CBCE1CC6C87}"/>
              </a:ext>
            </a:extLst>
          </p:cNvPr>
          <p:cNvSpPr/>
          <p:nvPr/>
        </p:nvSpPr>
        <p:spPr>
          <a:xfrm>
            <a:off x="1246094" y="1210235"/>
            <a:ext cx="4365812" cy="2599766"/>
          </a:xfrm>
          <a:prstGeom prst="rightArrowCallout">
            <a:avLst>
              <a:gd name="adj1" fmla="val 35219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A invasão superficial do trofoblasto resultando em remodelamento inadequado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das artérias espiraladas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o Explicativo: Seta para Baixo 19">
            <a:extLst>
              <a:ext uri="{FF2B5EF4-FFF2-40B4-BE49-F238E27FC236}">
                <a16:creationId xmlns:a16="http://schemas.microsoft.com/office/drawing/2014/main" id="{F0942C2E-6AEB-A8E5-DE0F-C09AC02872DA}"/>
              </a:ext>
            </a:extLst>
          </p:cNvPr>
          <p:cNvSpPr/>
          <p:nvPr/>
        </p:nvSpPr>
        <p:spPr>
          <a:xfrm>
            <a:off x="5988423" y="1671738"/>
            <a:ext cx="5770907" cy="24384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Resposta materna à disfunção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endotelial e desequilíbrio entre fatores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angiogênicos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 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Antiangiogênicos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7418D73-BDA6-AE79-24E8-17EFED10CF72}"/>
              </a:ext>
            </a:extLst>
          </p:cNvPr>
          <p:cNvSpPr/>
          <p:nvPr/>
        </p:nvSpPr>
        <p:spPr>
          <a:xfrm>
            <a:off x="5217460" y="4281360"/>
            <a:ext cx="6822140" cy="1787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Manifestações clínicas: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Hipertensão Arterial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Restrição de crescimento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Lesão de órgãos alvos</a:t>
            </a:r>
          </a:p>
        </p:txBody>
      </p:sp>
    </p:spTree>
    <p:extLst>
      <p:ext uri="{BB962C8B-B14F-4D97-AF65-F5344CB8AC3E}">
        <p14:creationId xmlns:p14="http://schemas.microsoft.com/office/powerpoint/2010/main" val="40422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30" y="635620"/>
            <a:ext cx="10709799" cy="536857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38130" y="50845"/>
            <a:ext cx="525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Fisiopatologia da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Eclâmpsia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59247" y="5993178"/>
            <a:ext cx="416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Parham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-2004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64782" y="544707"/>
            <a:ext cx="285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067906" y="123110"/>
            <a:ext cx="2821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SEGUNDO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638584" y="3992874"/>
            <a:ext cx="255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TERCEIRO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29162" y="1035730"/>
            <a:ext cx="26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Espiral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Artery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NK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8130" y="4392984"/>
            <a:ext cx="477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NK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maternal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spiralartery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remodeling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6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5062" y="-264989"/>
            <a:ext cx="10058400" cy="1450757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PRÉ ECLÂMPSIA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5062" y="1736123"/>
            <a:ext cx="10058400" cy="4023360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                            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400" dirty="0"/>
              <a:t>    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    DESFECHO MATERNO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     DESFECHO PERINATAL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r">
              <a:buNone/>
            </a:pPr>
            <a:r>
              <a:rPr lang="pt-BR" sz="2400" dirty="0"/>
              <a:t>RBEHG 2025                                        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Seta para a esquerda 4"/>
          <p:cNvSpPr/>
          <p:nvPr/>
        </p:nvSpPr>
        <p:spPr>
          <a:xfrm>
            <a:off x="1519707" y="1242812"/>
            <a:ext cx="2987899" cy="927279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PRECOCE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7881870" y="1242812"/>
            <a:ext cx="2395471" cy="84116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Tardia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013656" y="2002666"/>
            <a:ext cx="0" cy="55379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06450" y="2586206"/>
            <a:ext cx="2614412" cy="14037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Maior comprometimento do desenvolvimento placentário e da circulação </a:t>
            </a:r>
            <a:r>
              <a:rPr lang="pt-BR" b="1" dirty="0" err="1"/>
              <a:t>úteroplacentária</a:t>
            </a:r>
            <a:r>
              <a:rPr lang="pt-BR" b="1" dirty="0"/>
              <a:t>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013656" y="3990002"/>
            <a:ext cx="0" cy="34773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150772" y="4451819"/>
            <a:ext cx="1712889" cy="528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</a:rPr>
              <a:t>PIOR</a:t>
            </a:r>
          </a:p>
        </p:txBody>
      </p:sp>
      <p:cxnSp>
        <p:nvCxnSpPr>
          <p:cNvPr id="14" name="Conector angulado 13"/>
          <p:cNvCxnSpPr/>
          <p:nvPr/>
        </p:nvCxnSpPr>
        <p:spPr>
          <a:xfrm>
            <a:off x="2704563" y="5074276"/>
            <a:ext cx="1996226" cy="367394"/>
          </a:xfrm>
          <a:prstGeom prst="bentConnector3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778839" y="2596637"/>
            <a:ext cx="2395471" cy="14037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Síndromes metabólicas, inflamação e comprometimento endotelial crônico</a:t>
            </a:r>
          </a:p>
        </p:txBody>
      </p:sp>
      <p:cxnSp>
        <p:nvCxnSpPr>
          <p:cNvPr id="24" name="Conector reto 23"/>
          <p:cNvCxnSpPr>
            <a:endCxn id="20" idx="0"/>
          </p:cNvCxnSpPr>
          <p:nvPr/>
        </p:nvCxnSpPr>
        <p:spPr>
          <a:xfrm>
            <a:off x="8976574" y="1867437"/>
            <a:ext cx="1" cy="7292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20" idx="2"/>
          </p:cNvCxnSpPr>
          <p:nvPr/>
        </p:nvCxnSpPr>
        <p:spPr>
          <a:xfrm flipH="1">
            <a:off x="8976574" y="4000433"/>
            <a:ext cx="1" cy="45138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8226379" y="4453987"/>
            <a:ext cx="1500390" cy="528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MELHOR</a:t>
            </a:r>
          </a:p>
        </p:txBody>
      </p:sp>
      <p:cxnSp>
        <p:nvCxnSpPr>
          <p:cNvPr id="36" name="Conector angulado 35"/>
          <p:cNvCxnSpPr/>
          <p:nvPr/>
        </p:nvCxnSpPr>
        <p:spPr>
          <a:xfrm rot="10800000" flipV="1">
            <a:off x="7778839" y="5074276"/>
            <a:ext cx="1751525" cy="367394"/>
          </a:xfrm>
          <a:prstGeom prst="bentConnector3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002431" y="1197080"/>
            <a:ext cx="239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/>
                </a:solidFill>
              </a:rPr>
              <a:t>34 semanas</a:t>
            </a:r>
          </a:p>
        </p:txBody>
      </p:sp>
    </p:spTree>
    <p:extLst>
      <p:ext uri="{BB962C8B-B14F-4D97-AF65-F5344CB8AC3E}">
        <p14:creationId xmlns:p14="http://schemas.microsoft.com/office/powerpoint/2010/main" val="157866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288473" y="1879289"/>
            <a:ext cx="10515600" cy="4351337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r">
              <a:buNone/>
            </a:pPr>
            <a:endParaRPr lang="pt-BR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pt-BR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pt-BR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Manual </a:t>
            </a:r>
            <a:r>
              <a:rPr lang="pt-BR" sz="11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Febrasco</a:t>
            </a: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Hipertensão 2019</a:t>
            </a:r>
          </a:p>
          <a:p>
            <a:pPr marL="0" indent="0" algn="r">
              <a:buNone/>
            </a:pP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RBEHG – 3ª PROTOCOLO 2023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736" y="341459"/>
            <a:ext cx="12119264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PRÉ-ECLÂMPSIA</a:t>
            </a:r>
          </a:p>
        </p:txBody>
      </p:sp>
      <p:cxnSp>
        <p:nvCxnSpPr>
          <p:cNvPr id="10" name="Conector de seta reta 9"/>
          <p:cNvCxnSpPr>
            <a:cxnSpLocks/>
          </p:cNvCxnSpPr>
          <p:nvPr/>
        </p:nvCxnSpPr>
        <p:spPr>
          <a:xfrm flipV="1">
            <a:off x="3508445" y="2284972"/>
            <a:ext cx="1531488" cy="1233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5189651" y="1980017"/>
            <a:ext cx="1007235" cy="476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Leve</a:t>
            </a:r>
          </a:p>
        </p:txBody>
      </p:sp>
      <p:cxnSp>
        <p:nvCxnSpPr>
          <p:cNvPr id="13" name="Conector de seta reta 12"/>
          <p:cNvCxnSpPr>
            <a:cxnSpLocks/>
          </p:cNvCxnSpPr>
          <p:nvPr/>
        </p:nvCxnSpPr>
        <p:spPr>
          <a:xfrm>
            <a:off x="3508445" y="3509165"/>
            <a:ext cx="1431140" cy="1579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5039933" y="4952283"/>
            <a:ext cx="1156953" cy="465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Grave*</a:t>
            </a:r>
          </a:p>
        </p:txBody>
      </p:sp>
      <p:cxnSp>
        <p:nvCxnSpPr>
          <p:cNvPr id="18" name="Conector de seta reta 17"/>
          <p:cNvCxnSpPr>
            <a:cxnSpLocks/>
          </p:cNvCxnSpPr>
          <p:nvPr/>
        </p:nvCxnSpPr>
        <p:spPr>
          <a:xfrm flipV="1">
            <a:off x="6196886" y="1780731"/>
            <a:ext cx="932355" cy="445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7225586" y="1362805"/>
            <a:ext cx="4200660" cy="83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bg1"/>
                </a:solidFill>
              </a:rPr>
              <a:t>Pré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eclâmpsia</a:t>
            </a:r>
            <a:r>
              <a:rPr lang="pt-BR" sz="2400" b="1" dirty="0">
                <a:solidFill>
                  <a:schemeClr val="bg1"/>
                </a:solidFill>
              </a:rPr>
              <a:t> sem sinais de gravidade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6326115" y="5198800"/>
            <a:ext cx="7534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7152069" y="4670616"/>
            <a:ext cx="4347694" cy="83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/>
              <a:t>Pré</a:t>
            </a:r>
            <a:r>
              <a:rPr lang="pt-BR" sz="2400" b="1" dirty="0"/>
              <a:t> </a:t>
            </a:r>
            <a:r>
              <a:rPr lang="pt-BR" sz="2400" b="1" dirty="0" err="1"/>
              <a:t>eclâmpsia</a:t>
            </a:r>
            <a:r>
              <a:rPr lang="pt-BR" sz="2400" b="1" dirty="0"/>
              <a:t> com sinais de gravidade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52946" y="2886926"/>
            <a:ext cx="6937419" cy="1262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38762" y="3278806"/>
            <a:ext cx="305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Pré-Eclâmpsia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8ABC5B5-E7CC-A80A-C34C-34725A49355A}"/>
              </a:ext>
            </a:extLst>
          </p:cNvPr>
          <p:cNvSpPr/>
          <p:nvPr/>
        </p:nvSpPr>
        <p:spPr>
          <a:xfrm>
            <a:off x="7225586" y="2629047"/>
            <a:ext cx="4274177" cy="673533"/>
          </a:xfrm>
          <a:prstGeom prst="rect">
            <a:avLst/>
          </a:prstGeom>
          <a:solidFill>
            <a:srgbClr val="5934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0,6 % evoluíram com eclâmpsia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8B3805C-6412-F750-F145-B73CE072DD77}"/>
              </a:ext>
            </a:extLst>
          </p:cNvPr>
          <p:cNvCxnSpPr>
            <a:stCxn id="11" idx="3"/>
          </p:cNvCxnSpPr>
          <p:nvPr/>
        </p:nvCxnSpPr>
        <p:spPr>
          <a:xfrm>
            <a:off x="6196886" y="2218277"/>
            <a:ext cx="882644" cy="6686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7FC0E4-E70D-408D-4765-D951A0459A4B}"/>
              </a:ext>
            </a:extLst>
          </p:cNvPr>
          <p:cNvSpPr txBox="1"/>
          <p:nvPr/>
        </p:nvSpPr>
        <p:spPr>
          <a:xfrm>
            <a:off x="1626319" y="5818646"/>
            <a:ext cx="712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</a:t>
            </a:r>
            <a:r>
              <a:rPr lang="pt-BR" sz="2000" dirty="0"/>
              <a:t>Pré-eclâmpsia com características graves – 2013 ACOG</a:t>
            </a:r>
          </a:p>
        </p:txBody>
      </p:sp>
    </p:spTree>
    <p:extLst>
      <p:ext uri="{BB962C8B-B14F-4D97-AF65-F5344CB8AC3E}">
        <p14:creationId xmlns:p14="http://schemas.microsoft.com/office/powerpoint/2010/main" val="122136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14B5DD-6B58-FEF7-138C-A67BE238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6A38D0-3DE1-7451-CFCC-7111424C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18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C8967F-15A7-80AD-CFA2-AB9513168C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836" y="114737"/>
            <a:ext cx="11573164" cy="1449387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b="1" dirty="0">
                <a:solidFill>
                  <a:schemeClr val="tx1"/>
                </a:solidFill>
              </a:rPr>
              <a:t>Tendência de Conceitos</a:t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F229DE-F203-797E-C03E-9573B86F3E57}"/>
              </a:ext>
            </a:extLst>
          </p:cNvPr>
          <p:cNvSpPr txBox="1"/>
          <p:nvPr/>
        </p:nvSpPr>
        <p:spPr>
          <a:xfrm>
            <a:off x="2336800" y="1009713"/>
            <a:ext cx="7563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err="1"/>
              <a:t>Pré</a:t>
            </a:r>
            <a:r>
              <a:rPr lang="pt-BR" sz="7200" dirty="0"/>
              <a:t>- Eclâmpsia Leve</a:t>
            </a:r>
          </a:p>
          <a:p>
            <a:pPr algn="ctr"/>
            <a:r>
              <a:rPr lang="pt-BR" sz="4000" dirty="0"/>
              <a:t>Não mais usado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3B95F7-DD33-7886-487F-9203390C57D9}"/>
              </a:ext>
            </a:extLst>
          </p:cNvPr>
          <p:cNvSpPr/>
          <p:nvPr/>
        </p:nvSpPr>
        <p:spPr>
          <a:xfrm>
            <a:off x="383309" y="3429000"/>
            <a:ext cx="11425382" cy="83127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A Pré-Eclâmpsia não é só o aumento de PA</a:t>
            </a:r>
          </a:p>
        </p:txBody>
      </p:sp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2175F582-779C-F3AC-E3CC-89A85EADFDF9}"/>
              </a:ext>
            </a:extLst>
          </p:cNvPr>
          <p:cNvSpPr/>
          <p:nvPr/>
        </p:nvSpPr>
        <p:spPr>
          <a:xfrm flipV="1">
            <a:off x="383309" y="4249650"/>
            <a:ext cx="11425382" cy="2028896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15FBD5-DD71-C175-8BA8-80846824E385}"/>
              </a:ext>
            </a:extLst>
          </p:cNvPr>
          <p:cNvSpPr txBox="1"/>
          <p:nvPr/>
        </p:nvSpPr>
        <p:spPr>
          <a:xfrm>
            <a:off x="840509" y="4183842"/>
            <a:ext cx="10760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 diferença entre uma doença Hipertensiva gestacional grave ou Leve pode nos confundir, pois o que inicialmente parece ser um caso benigno, tem o potencial de progredir rapidamente para uma forma severa. </a:t>
            </a:r>
          </a:p>
          <a:p>
            <a:pPr algn="ctr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6881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278E6FA8-CC94-168B-A02C-5B925D89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8EB1D1A-2102-2C73-E426-7162846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19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319AC2D-C37D-A6F1-47EF-2088E96C4C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4992" y="592138"/>
            <a:ext cx="11107737" cy="1449387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accent3">
                    <a:lumMod val="50000"/>
                  </a:schemeClr>
                </a:solidFill>
              </a:rPr>
              <a:t>PRÉ- ECLÂMPSIA COM SINAIS DE DETERIORAÇÃO</a:t>
            </a:r>
            <a:r>
              <a:rPr lang="pt-BR" sz="3600" b="1" dirty="0"/>
              <a:t>. </a:t>
            </a:r>
            <a:br>
              <a:rPr lang="pt-BR" sz="3600" b="1" dirty="0"/>
            </a:br>
            <a:r>
              <a:rPr lang="pt-BR" sz="3600" b="1" dirty="0"/>
              <a:t>(deterioração clínica e/ou laboratorial, pelo menos 01 critério)</a:t>
            </a:r>
            <a:endParaRPr lang="pt-BR" sz="36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41C2DC7-83A2-4DDF-23C5-7B389D3798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267200"/>
          </a:xfrm>
        </p:spPr>
        <p:txBody>
          <a:bodyPr>
            <a:normAutofit/>
          </a:bodyPr>
          <a:lstStyle/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Eclâmpsia;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Síndrome HELLP;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 IRA: creatinina ≥ 1,2 mg/dl;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Dor torácica;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 Edema Pulmonar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Nível de Proteinúria  ( ≥ 5 g /24 h)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C54A-8269-5F29-7C88-E87DB23D128B}"/>
              </a:ext>
            </a:extLst>
          </p:cNvPr>
          <p:cNvSpPr txBox="1"/>
          <p:nvPr/>
        </p:nvSpPr>
        <p:spPr>
          <a:xfrm>
            <a:off x="8767482" y="6113463"/>
            <a:ext cx="181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RBEHG 2023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20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44DF2F0-9A40-B7D9-80A2-A5C9D3298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>
                <a:solidFill>
                  <a:schemeClr val="tx1"/>
                </a:solidFill>
              </a:rPr>
              <a:t>Pré-eclâmpsia </a:t>
            </a:r>
            <a:br>
              <a:rPr lang="pt-BR" sz="6000" b="1" dirty="0">
                <a:solidFill>
                  <a:schemeClr val="tx1"/>
                </a:solidFill>
              </a:rPr>
            </a:br>
            <a:endParaRPr lang="pt-BR" sz="6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09AB1B7-45BF-D9DD-D521-D49370DC0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381F7A-552E-2391-244C-E1045B33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5FF8ED-9BAB-5007-3545-CC08AE97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694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2656911-C718-1C4A-35D3-14A7A17B9684}"/>
              </a:ext>
            </a:extLst>
          </p:cNvPr>
          <p:cNvSpPr/>
          <p:nvPr/>
        </p:nvSpPr>
        <p:spPr>
          <a:xfrm>
            <a:off x="1991957" y="247426"/>
            <a:ext cx="8208085" cy="3872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Estratégias para redução de desfechos adversos da </a:t>
            </a:r>
            <a:r>
              <a:rPr lang="pt-BR" sz="2000" b="1" dirty="0" err="1"/>
              <a:t>pré</a:t>
            </a:r>
            <a:r>
              <a:rPr lang="pt-BR" sz="2000" b="1" dirty="0"/>
              <a:t>- eclâmpsia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7B82DD-9D6C-F18D-8B60-6CD627EEF991}"/>
              </a:ext>
            </a:extLst>
          </p:cNvPr>
          <p:cNvSpPr/>
          <p:nvPr/>
        </p:nvSpPr>
        <p:spPr>
          <a:xfrm>
            <a:off x="3001384" y="2893806"/>
            <a:ext cx="6658983" cy="1592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O que dispomos?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A394EE-3A3B-004F-2990-FFFBC8B5D63B}"/>
              </a:ext>
            </a:extLst>
          </p:cNvPr>
          <p:cNvSpPr/>
          <p:nvPr/>
        </p:nvSpPr>
        <p:spPr>
          <a:xfrm>
            <a:off x="3474720" y="1570616"/>
            <a:ext cx="5712310" cy="86061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Predição e prevenção</a:t>
            </a:r>
          </a:p>
        </p:txBody>
      </p:sp>
    </p:spTree>
    <p:extLst>
      <p:ext uri="{BB962C8B-B14F-4D97-AF65-F5344CB8AC3E}">
        <p14:creationId xmlns:p14="http://schemas.microsoft.com/office/powerpoint/2010/main" val="155927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73E041F-BAA0-D9B9-2CD8-516AE34C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0C483A3-C9EB-BB0E-40D8-568306D8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21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30D78B6-0A91-8FA9-8A4C-26E78C44C0EC}"/>
              </a:ext>
            </a:extLst>
          </p:cNvPr>
          <p:cNvSpPr/>
          <p:nvPr/>
        </p:nvSpPr>
        <p:spPr>
          <a:xfrm>
            <a:off x="438150" y="617052"/>
            <a:ext cx="11315700" cy="5623896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Fatores de Risco</a:t>
            </a:r>
          </a:p>
          <a:p>
            <a:pPr algn="ctr"/>
            <a:endParaRPr lang="pt-BR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FiraSans-Light"/>
            </a:endParaRPr>
          </a:p>
          <a:p>
            <a:pPr algn="ctr"/>
            <a:r>
              <a:rPr lang="pt-BR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Pressão Arterial Média – PAM</a:t>
            </a:r>
          </a:p>
          <a:p>
            <a:pPr algn="ctr"/>
            <a:endParaRPr lang="pt-BR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FiraSans-Light"/>
            </a:endParaRPr>
          </a:p>
          <a:p>
            <a:pPr algn="ctr"/>
            <a:r>
              <a:rPr lang="pt-BR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Doppler das Artérias Uterinas</a:t>
            </a:r>
          </a:p>
          <a:p>
            <a:pPr algn="ctr"/>
            <a:endParaRPr lang="pt-BR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FiraSans-Light"/>
            </a:endParaRPr>
          </a:p>
          <a:p>
            <a:pPr algn="ctr"/>
            <a:r>
              <a:rPr lang="pt-BR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Marcadores bioquímico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s</a:t>
            </a:r>
            <a:r>
              <a:rPr lang="pt-BR" sz="3600" b="1" dirty="0">
                <a:solidFill>
                  <a:schemeClr val="bg1"/>
                </a:solidFill>
                <a:latin typeface="FiraSans-Light"/>
              </a:rPr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EDE86D-7A1E-885A-1C78-5B09A33DE9E1}"/>
              </a:ext>
            </a:extLst>
          </p:cNvPr>
          <p:cNvSpPr/>
          <p:nvPr/>
        </p:nvSpPr>
        <p:spPr>
          <a:xfrm>
            <a:off x="4141694" y="161365"/>
            <a:ext cx="3254188" cy="85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Predição</a:t>
            </a:r>
            <a:r>
              <a:rPr lang="pt-BR" dirty="0"/>
              <a:t>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A133C81-15E9-1D9B-060A-036DCFB0C21C}"/>
              </a:ext>
            </a:extLst>
          </p:cNvPr>
          <p:cNvCxnSpPr/>
          <p:nvPr/>
        </p:nvCxnSpPr>
        <p:spPr>
          <a:xfrm>
            <a:off x="4276164" y="870663"/>
            <a:ext cx="2985247" cy="0"/>
          </a:xfrm>
          <a:prstGeom prst="line">
            <a:avLst/>
          </a:prstGeom>
          <a:ln w="76200">
            <a:solidFill>
              <a:srgbClr val="A65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3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686FC0-BA11-9146-B946-11CB0FB6C116}"/>
              </a:ext>
            </a:extLst>
          </p:cNvPr>
          <p:cNvGraphicFramePr>
            <a:graphicFrameLocks noGrp="1"/>
          </p:cNvGraphicFramePr>
          <p:nvPr/>
        </p:nvGraphicFramePr>
        <p:xfrm>
          <a:off x="2622884" y="60960"/>
          <a:ext cx="6220328" cy="671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0328">
                  <a:extLst>
                    <a:ext uri="{9D8B030D-6E8A-4147-A177-3AD203B41FA5}">
                      <a16:colId xmlns:a16="http://schemas.microsoft.com/office/drawing/2014/main" val="2070169724"/>
                    </a:ext>
                  </a:extLst>
                </a:gridCol>
              </a:tblGrid>
              <a:tr h="35404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FATOR   DE RISCO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199137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História de pré-eclâmpsia, principalmente acompanhada de desfechos adversos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871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Gestação múltipla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92133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Obesidade (IMC &gt; 30)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95043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Hipertensão arterial crônica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76927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Diabetes tipo 1 ou 2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67977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Doenca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renal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85880"/>
                  </a:ext>
                </a:extLst>
              </a:tr>
              <a:tr h="796599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Doencas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autoimunes (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LES, 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sindrome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antifosfolipide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pt-BR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Gestação  decorrente de reprodução assistida (FIV)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39207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r>
                        <a:rPr lang="pt-BR" sz="1600" b="1" dirty="0"/>
                        <a:t>Nuliparidade / 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Historia familiar de pré-eclâmpsia (Mae e/ou irmãs)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83231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Condição sócio –econômica desfavorável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70255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Raça/cor: preta ou parda / Idade ≥ 35 anos</a:t>
                      </a:r>
                      <a:endParaRPr lang="pt-BR" sz="1600" b="1" dirty="0"/>
                    </a:p>
                    <a:p>
                      <a:r>
                        <a:rPr lang="pt-BR" sz="1600" b="1" dirty="0"/>
                        <a:t>Intervalo &gt;10 anos desde a última gestação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41651"/>
                  </a:ext>
                </a:extLst>
              </a:tr>
              <a:tr h="1740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Gravidez previa com desfecho adverso relacionados a  disfunção placentária: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Descolamento prematuro de placenta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RCIU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Trabalho de parto prematuro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Óbito Fetal                                               </a:t>
                      </a:r>
                      <a:endParaRPr lang="pt-BR" sz="1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21306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273BD20-5445-50DE-1693-0EC51B785544}"/>
              </a:ext>
            </a:extLst>
          </p:cNvPr>
          <p:cNvGraphicFramePr>
            <a:graphicFrameLocks noGrp="1"/>
          </p:cNvGraphicFramePr>
          <p:nvPr/>
        </p:nvGraphicFramePr>
        <p:xfrm>
          <a:off x="491958" y="60960"/>
          <a:ext cx="2130926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926">
                  <a:extLst>
                    <a:ext uri="{9D8B030D-6E8A-4147-A177-3AD203B41FA5}">
                      <a16:colId xmlns:a16="http://schemas.microsoft.com/office/drawing/2014/main" val="2333920936"/>
                    </a:ext>
                  </a:extLst>
                </a:gridCol>
              </a:tblGrid>
              <a:tr h="43433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26644"/>
                  </a:ext>
                </a:extLst>
              </a:tr>
              <a:tr h="298679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83594"/>
                  </a:ext>
                </a:extLst>
              </a:tr>
              <a:tr h="331495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MODERADO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6232"/>
                  </a:ext>
                </a:extLst>
              </a:tr>
            </a:tbl>
          </a:graphicData>
        </a:graphic>
      </p:graphicFrame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9EB910F-C3A0-EB27-A68D-3AB96F8E98AC}"/>
              </a:ext>
            </a:extLst>
          </p:cNvPr>
          <p:cNvSpPr/>
          <p:nvPr/>
        </p:nvSpPr>
        <p:spPr>
          <a:xfrm>
            <a:off x="9047747" y="1046748"/>
            <a:ext cx="2923674" cy="1419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/>
                </a:solidFill>
              </a:rPr>
              <a:t>   1 fator de risco alto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OU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2 ou mais fatores de risco moderado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1FB452-298A-0C55-CBB8-5559276AFD9B}"/>
              </a:ext>
            </a:extLst>
          </p:cNvPr>
          <p:cNvSpPr txBox="1"/>
          <p:nvPr/>
        </p:nvSpPr>
        <p:spPr>
          <a:xfrm>
            <a:off x="9047747" y="3121793"/>
            <a:ext cx="2923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NECESSIDADE DE PROFILAXIA PARA PRÉ-ECLÂMPSIA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5FBD70-65A0-97D6-800B-C4493DA3E4AF}"/>
              </a:ext>
            </a:extLst>
          </p:cNvPr>
          <p:cNvSpPr txBox="1"/>
          <p:nvPr/>
        </p:nvSpPr>
        <p:spPr>
          <a:xfrm>
            <a:off x="8918408" y="364296"/>
            <a:ext cx="6106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black"/>
                </a:solidFill>
                <a:latin typeface="Gill Sans MT" panose="020B0502020104020203"/>
              </a:rPr>
              <a:t>FATORES DE PREDIÇÃO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2C4721-92D1-1203-DAB1-E02B02F8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712" y="4843398"/>
            <a:ext cx="1670449" cy="804742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3768218-E9AB-C298-62F5-89A5EF875A0B}"/>
              </a:ext>
            </a:extLst>
          </p:cNvPr>
          <p:cNvCxnSpPr>
            <a:stCxn id="6" idx="2"/>
          </p:cNvCxnSpPr>
          <p:nvPr/>
        </p:nvCxnSpPr>
        <p:spPr>
          <a:xfrm>
            <a:off x="10509584" y="2466474"/>
            <a:ext cx="18048" cy="5173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2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CCDED18D-0183-55FE-7C4E-088F46A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0F94008-6972-11B4-43F6-CD28BC9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23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1A69B6-5A7D-68A9-A279-7B9A19226117}"/>
              </a:ext>
            </a:extLst>
          </p:cNvPr>
          <p:cNvSpPr txBox="1"/>
          <p:nvPr/>
        </p:nvSpPr>
        <p:spPr>
          <a:xfrm>
            <a:off x="3352800" y="200025"/>
            <a:ext cx="6461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Pressão Arterial Média- PAM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650B15-451A-9A96-F81B-5A3672263081}"/>
              </a:ext>
            </a:extLst>
          </p:cNvPr>
          <p:cNvSpPr txBox="1"/>
          <p:nvPr/>
        </p:nvSpPr>
        <p:spPr>
          <a:xfrm>
            <a:off x="438149" y="1182231"/>
            <a:ext cx="6677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Sentada com pernas descruzadas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Braços apoiados e ao nível do coração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Repouso de 5 minutos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Manguito adequado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Média de 2 medidas em cada braço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764C4E-2EDA-2850-0816-1AD1CBAB8904}"/>
              </a:ext>
            </a:extLst>
          </p:cNvPr>
          <p:cNvSpPr txBox="1"/>
          <p:nvPr/>
        </p:nvSpPr>
        <p:spPr>
          <a:xfrm>
            <a:off x="3776662" y="4067230"/>
            <a:ext cx="590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PAM = 2/3 da PAD</a:t>
            </a:r>
          </a:p>
          <a:p>
            <a:r>
              <a:rPr lang="pt-BR" sz="3200" dirty="0"/>
              <a:t>             1/3 da PAS</a:t>
            </a:r>
          </a:p>
        </p:txBody>
      </p:sp>
      <p:pic>
        <p:nvPicPr>
          <p:cNvPr id="1026" name="Picture 2" descr="Hipertensão na Gravidez: riscos e tratamento | MD.Saúde">
            <a:extLst>
              <a:ext uri="{FF2B5EF4-FFF2-40B4-BE49-F238E27FC236}">
                <a16:creationId xmlns:a16="http://schemas.microsoft.com/office/drawing/2014/main" id="{22858540-D383-9AF0-737F-9AE5D191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4" y="1333528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8ECB550-3143-685E-4F8E-C4A5B35295BE}"/>
              </a:ext>
            </a:extLst>
          </p:cNvPr>
          <p:cNvCxnSpPr/>
          <p:nvPr/>
        </p:nvCxnSpPr>
        <p:spPr>
          <a:xfrm>
            <a:off x="5099901" y="4562573"/>
            <a:ext cx="16308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10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8F94EC5-FFA9-4616-B2F4-B7D391F3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03B3DE2-3020-BBB8-F9A3-2BFE9C65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24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A36564-8B68-1823-6780-829A461E5D95}"/>
              </a:ext>
            </a:extLst>
          </p:cNvPr>
          <p:cNvSpPr txBox="1"/>
          <p:nvPr/>
        </p:nvSpPr>
        <p:spPr>
          <a:xfrm>
            <a:off x="1631576" y="498464"/>
            <a:ext cx="705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/>
              <a:t>Dopplervelocimetria</a:t>
            </a:r>
            <a:r>
              <a:rPr lang="pt-BR" sz="2800" dirty="0"/>
              <a:t> de artérias uterinas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B62456-6536-4388-4E84-5BFC2B147375}"/>
              </a:ext>
            </a:extLst>
          </p:cNvPr>
          <p:cNvSpPr txBox="1"/>
          <p:nvPr/>
        </p:nvSpPr>
        <p:spPr>
          <a:xfrm>
            <a:off x="627528" y="1769293"/>
            <a:ext cx="813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Medida do índice de </a:t>
            </a:r>
            <a:r>
              <a:rPr lang="pt-BR" sz="2400" dirty="0" err="1"/>
              <a:t>pulsatibilidade</a:t>
            </a:r>
            <a:r>
              <a:rPr lang="pt-BR" sz="2400" dirty="0"/>
              <a:t> (IP) das artérias uterina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6EF3EC-BF2B-A7AD-CF7C-2B1708260268}"/>
              </a:ext>
            </a:extLst>
          </p:cNvPr>
          <p:cNvSpPr txBox="1"/>
          <p:nvPr/>
        </p:nvSpPr>
        <p:spPr>
          <a:xfrm>
            <a:off x="981634" y="2310412"/>
            <a:ext cx="564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11 – 13 semanas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7F3121-2375-A55C-403F-ED7B538C919E}"/>
              </a:ext>
            </a:extLst>
          </p:cNvPr>
          <p:cNvSpPr txBox="1"/>
          <p:nvPr/>
        </p:nvSpPr>
        <p:spPr>
          <a:xfrm>
            <a:off x="981634" y="2836156"/>
            <a:ext cx="5065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20 – 22 semanas</a:t>
            </a:r>
          </a:p>
        </p:txBody>
      </p:sp>
      <p:pic>
        <p:nvPicPr>
          <p:cNvPr id="2050" name="Picture 2" descr="Ultrassonografia Morfológica de 1º Trimestre - Pró-Afeto">
            <a:extLst>
              <a:ext uri="{FF2B5EF4-FFF2-40B4-BE49-F238E27FC236}">
                <a16:creationId xmlns:a16="http://schemas.microsoft.com/office/drawing/2014/main" id="{2EEB621A-39B2-1A11-34CE-307C07DF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497" y="48275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5CEC7A3-F8AE-638C-A83D-8E7F600258E2}"/>
              </a:ext>
            </a:extLst>
          </p:cNvPr>
          <p:cNvSpPr txBox="1"/>
          <p:nvPr/>
        </p:nvSpPr>
        <p:spPr>
          <a:xfrm>
            <a:off x="582708" y="3916646"/>
            <a:ext cx="9879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O IP estará aumentado em gestações que desenvolverem pré-eclâmpsia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0D2319D-AB24-EB1E-404B-19D40C926C86}"/>
              </a:ext>
            </a:extLst>
          </p:cNvPr>
          <p:cNvSpPr txBox="1"/>
          <p:nvPr/>
        </p:nvSpPr>
        <p:spPr>
          <a:xfrm>
            <a:off x="1084729" y="4554071"/>
            <a:ext cx="10614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Rastreio superior para pré-eclâmpsia pré-termo, sendo menor  para  Pré-eclâmpsia a termo</a:t>
            </a:r>
          </a:p>
        </p:txBody>
      </p:sp>
    </p:spTree>
    <p:extLst>
      <p:ext uri="{BB962C8B-B14F-4D97-AF65-F5344CB8AC3E}">
        <p14:creationId xmlns:p14="http://schemas.microsoft.com/office/powerpoint/2010/main" val="394811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C6B13F4-D7CB-3E1F-0F36-859AA59C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95AD7EB-B77C-4C4A-8727-45241063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25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35B31A-4DD7-F72E-BE27-5FA572860FEB}"/>
              </a:ext>
            </a:extLst>
          </p:cNvPr>
          <p:cNvSpPr txBox="1"/>
          <p:nvPr/>
        </p:nvSpPr>
        <p:spPr>
          <a:xfrm>
            <a:off x="3397624" y="40664"/>
            <a:ext cx="58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Marcadores Bioquímicos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C9620E-CA3A-7164-C3C6-B2AC1A1C17F3}"/>
              </a:ext>
            </a:extLst>
          </p:cNvPr>
          <p:cNvSpPr txBox="1"/>
          <p:nvPr/>
        </p:nvSpPr>
        <p:spPr>
          <a:xfrm>
            <a:off x="423242" y="794266"/>
            <a:ext cx="460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7030A0"/>
                </a:solidFill>
              </a:rPr>
              <a:t>Fator de crescimento placentário – PLGF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Produzido na placenta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Ação </a:t>
            </a:r>
            <a:r>
              <a:rPr lang="pt-BR" b="1" dirty="0" err="1"/>
              <a:t>angiogênica</a:t>
            </a: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Nas gestantes que desenvolvem  PR seu nível sérico é menor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Melhor efetividade de rastreio com o avanço da gravidez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D9092B9-1A60-A614-C177-1E7E0E2389EF}"/>
              </a:ext>
            </a:extLst>
          </p:cNvPr>
          <p:cNvCxnSpPr>
            <a:cxnSpLocks/>
          </p:cNvCxnSpPr>
          <p:nvPr/>
        </p:nvCxnSpPr>
        <p:spPr>
          <a:xfrm>
            <a:off x="718868" y="1120588"/>
            <a:ext cx="39803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B2AA0F-E2C4-6E15-076E-FB0890F5D884}"/>
              </a:ext>
            </a:extLst>
          </p:cNvPr>
          <p:cNvSpPr txBox="1"/>
          <p:nvPr/>
        </p:nvSpPr>
        <p:spPr>
          <a:xfrm>
            <a:off x="441172" y="3206679"/>
            <a:ext cx="4903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002060"/>
                </a:solidFill>
              </a:rPr>
              <a:t>Receptor solúvel de </a:t>
            </a:r>
            <a:r>
              <a:rPr lang="pt-BR" b="1" dirty="0" err="1">
                <a:solidFill>
                  <a:srgbClr val="002060"/>
                </a:solidFill>
              </a:rPr>
              <a:t>tirosine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kinase</a:t>
            </a:r>
            <a:r>
              <a:rPr lang="pt-BR" b="1" dirty="0">
                <a:solidFill>
                  <a:srgbClr val="002060"/>
                </a:solidFill>
              </a:rPr>
              <a:t> -1 – sFLT-1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b="1" dirty="0"/>
              <a:t>Ação </a:t>
            </a:r>
            <a:r>
              <a:rPr lang="pt-BR" b="1" dirty="0" err="1"/>
              <a:t>anti-angiogênica</a:t>
            </a:r>
            <a:endParaRPr lang="pt-BR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b="1" dirty="0"/>
              <a:t>Nível sérico maior nas gestantes que evoluem com 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b="1" dirty="0"/>
              <a:t>Precede o desenvolvimento da doença em cerca de 5 semanas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b="1" dirty="0"/>
              <a:t>Mais efetiva quando dosada depois de 22 sem,.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1F16DD9-318E-24AF-CCF7-DBB55C2EA985}"/>
              </a:ext>
            </a:extLst>
          </p:cNvPr>
          <p:cNvCxnSpPr/>
          <p:nvPr/>
        </p:nvCxnSpPr>
        <p:spPr>
          <a:xfrm>
            <a:off x="6230471" y="49305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31B942A-1EB3-B548-F67F-34EDA3375151}"/>
              </a:ext>
            </a:extLst>
          </p:cNvPr>
          <p:cNvCxnSpPr/>
          <p:nvPr/>
        </p:nvCxnSpPr>
        <p:spPr>
          <a:xfrm>
            <a:off x="746789" y="3550024"/>
            <a:ext cx="44644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3DEB07-5DE1-0A3E-E120-B30E62E1495A}"/>
              </a:ext>
            </a:extLst>
          </p:cNvPr>
          <p:cNvSpPr txBox="1"/>
          <p:nvPr/>
        </p:nvSpPr>
        <p:spPr>
          <a:xfrm>
            <a:off x="6945955" y="794266"/>
            <a:ext cx="48228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</a:rPr>
              <a:t>Proteína plasmática A – PAPP-A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Produzida na placenta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Nas gestantes que desenvolvem PE , tem nível sérico diminuído durante o 1º trimestre, Não significativamente diferente no 2º trimestre e aumentado no 3º trimestre.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 deve ser solicitado a entre 10-13,6semanas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FF432D9-A24D-9D7A-95E7-2B757214BF11}"/>
              </a:ext>
            </a:extLst>
          </p:cNvPr>
          <p:cNvCxnSpPr/>
          <p:nvPr/>
        </p:nvCxnSpPr>
        <p:spPr>
          <a:xfrm>
            <a:off x="7270380" y="1640541"/>
            <a:ext cx="3164539" cy="0"/>
          </a:xfrm>
          <a:prstGeom prst="line">
            <a:avLst/>
          </a:prstGeom>
          <a:ln>
            <a:solidFill>
              <a:srgbClr val="A65B3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FF11135-9368-BA0E-3064-A0B1B1375478}"/>
              </a:ext>
            </a:extLst>
          </p:cNvPr>
          <p:cNvSpPr txBox="1"/>
          <p:nvPr/>
        </p:nvSpPr>
        <p:spPr>
          <a:xfrm>
            <a:off x="5871882" y="4140735"/>
            <a:ext cx="5665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O objetivo do rastreio da PE entre 11 e 1 semanas de gestação é identificar os casos que se beneficiarão com o uso profilático de ASPIRINA, reduzindo o risco de PE </a:t>
            </a:r>
            <a:r>
              <a:rPr lang="pt-BR" sz="2000" b="1" dirty="0" err="1">
                <a:solidFill>
                  <a:schemeClr val="accent2">
                    <a:lumMod val="50000"/>
                  </a:schemeClr>
                </a:solidFill>
              </a:rPr>
              <a:t>pré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 termo em mais de 60%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EF2BC2E-2C65-CA58-7C01-3AC1768E8668}"/>
              </a:ext>
            </a:extLst>
          </p:cNvPr>
          <p:cNvSpPr/>
          <p:nvPr/>
        </p:nvSpPr>
        <p:spPr>
          <a:xfrm>
            <a:off x="5508354" y="3656588"/>
            <a:ext cx="6145764" cy="23465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01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CC7DC72-7A3A-7F29-C9DE-77D2D9A1C9A7}"/>
              </a:ext>
            </a:extLst>
          </p:cNvPr>
          <p:cNvSpPr/>
          <p:nvPr/>
        </p:nvSpPr>
        <p:spPr>
          <a:xfrm>
            <a:off x="1019677" y="2221417"/>
            <a:ext cx="10617798" cy="2234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MinionPro-Regular"/>
              </a:rPr>
              <a:t>PAM da gestante na 12ª semanas 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MinionPro-Regular"/>
              </a:rPr>
              <a:t> Fatores de risco maternos   </a:t>
            </a:r>
          </a:p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  <a:latin typeface="MinionPro-Regular"/>
              </a:rPr>
              <a:t>Id</a:t>
            </a:r>
            <a:r>
              <a:rPr lang="pt-BR" sz="2800" b="0" i="0" u="none" strike="noStrike" baseline="0" dirty="0">
                <a:solidFill>
                  <a:schemeClr val="tx1"/>
                </a:solidFill>
                <a:latin typeface="MinionPro-Regular"/>
              </a:rPr>
              <a:t>entificou 62,5% dos casos de PE, com falso-positivo de 10%.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FF5043-BC2C-DB9E-E534-07C8819EBF04}"/>
              </a:ext>
            </a:extLst>
          </p:cNvPr>
          <p:cNvSpPr/>
          <p:nvPr/>
        </p:nvSpPr>
        <p:spPr>
          <a:xfrm>
            <a:off x="3714750" y="347831"/>
            <a:ext cx="5076825" cy="8477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PREDIÇÃO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030518-BBC7-F0BC-CF1E-88F932FE35CF}"/>
              </a:ext>
            </a:extLst>
          </p:cNvPr>
          <p:cNvSpPr txBox="1"/>
          <p:nvPr/>
        </p:nvSpPr>
        <p:spPr>
          <a:xfrm>
            <a:off x="7377955" y="5913424"/>
            <a:ext cx="6275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Rede Brasileira para estudo da hipertensão na gestação 2025</a:t>
            </a:r>
          </a:p>
        </p:txBody>
      </p:sp>
    </p:spTree>
    <p:extLst>
      <p:ext uri="{BB962C8B-B14F-4D97-AF65-F5344CB8AC3E}">
        <p14:creationId xmlns:p14="http://schemas.microsoft.com/office/powerpoint/2010/main" val="416263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901" y="286603"/>
            <a:ext cx="11255603" cy="145075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Estratégias de Prevenção da pré-eclâmpsia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800" b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 Métodos comportamentais: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Atividade Física supervisionada</a:t>
            </a: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Métodos Farmacológicos:</a:t>
            </a:r>
          </a:p>
          <a:p>
            <a:pPr lvl="4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AAS</a:t>
            </a:r>
          </a:p>
          <a:p>
            <a:pPr lvl="4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Cálcio</a:t>
            </a:r>
          </a:p>
          <a:p>
            <a:pPr marL="914400" lvl="2" indent="0">
              <a:buNone/>
            </a:pPr>
            <a:endParaRPr lang="pt-BR" sz="3200" dirty="0"/>
          </a:p>
          <a:p>
            <a:pPr lvl="2"/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8308629" y="5643299"/>
            <a:ext cx="3657600" cy="668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Protocolo RBEHG 2025</a:t>
            </a:r>
          </a:p>
        </p:txBody>
      </p:sp>
    </p:spTree>
    <p:extLst>
      <p:ext uri="{BB962C8B-B14F-4D97-AF65-F5344CB8AC3E}">
        <p14:creationId xmlns:p14="http://schemas.microsoft.com/office/powerpoint/2010/main" val="1246613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B90E421-1AC1-6BCF-464A-A47C5AB0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CFBCFB-6E94-81CF-E9D2-DE4B4E40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28</a:t>
            </a:fld>
            <a:endParaRPr lang="pt-B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907AAB-E1C4-1270-5A36-1366A62CD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363" y="468851"/>
            <a:ext cx="8239435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defTabSz="914400">
              <a:lnSpc>
                <a:spcPct val="150000"/>
              </a:lnSpc>
              <a:buFontTx/>
              <a:buChar char="•"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</a:t>
            </a:r>
            <a:r>
              <a:rPr lang="pt-BR" alt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altLang="pt-BR" dirty="0">
                <a:solidFill>
                  <a:srgbClr val="212121"/>
                </a:solidFill>
                <a:latin typeface="BlinkMacSystemFont"/>
              </a:rPr>
              <a:t>DOI: </a:t>
            </a:r>
            <a:r>
              <a:rPr lang="pt-BR" altLang="pt-BR" dirty="0">
                <a:solidFill>
                  <a:srgbClr val="0071BC"/>
                </a:solidFill>
                <a:latin typeface="BlinkMacSystemFont"/>
                <a:hlinkClick r:id="rId2"/>
              </a:rPr>
              <a:t>10.1097/AOG.0000000000004266</a:t>
            </a:r>
            <a:endParaRPr lang="pt-BR" altLang="pt-BR" dirty="0">
              <a:solidFill>
                <a:srgbClr val="212121"/>
              </a:solidFill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20F0502020204030204" pitchFamily="2" charset="0"/>
              </a:rPr>
              <a:t>Parecer do Comitê ACOG nº 804: Atividade física e exercícios durante a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20F0502020204030204" pitchFamily="2" charset="0"/>
              </a:rPr>
              <a:t>gravidez e o período pós-parto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Harris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Syed</a:t>
            </a:r>
            <a:r>
              <a:rPr kumimoji="0" lang="pt-BR" altLang="pt-BR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4" tooltip="Medicina de Família da Universidade de Iowa, Iowa City, Iowa."/>
              </a:rPr>
              <a:t>1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5"/>
              </a:rPr>
              <a:t>Tyler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5"/>
              </a:rPr>
              <a:t>Slayman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5"/>
              </a:rPr>
              <a:t>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Kate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DuChene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Thoma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Afiliações 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PMID: 33481513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DOI: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10.1097/AOG.0000000000004266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ACOG Spanish Fellow Applicant Login">
            <a:extLst>
              <a:ext uri="{FF2B5EF4-FFF2-40B4-BE49-F238E27FC236}">
                <a16:creationId xmlns:a16="http://schemas.microsoft.com/office/drawing/2014/main" id="{928A30FD-A993-3CDA-ACED-7ADCF0B6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0" y="340135"/>
            <a:ext cx="292295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D7F5195-53E6-9CEE-DC8B-9FD8D7627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78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9496A0-D80E-D1E6-6074-CCAF72F1E538}"/>
              </a:ext>
            </a:extLst>
          </p:cNvPr>
          <p:cNvSpPr txBox="1"/>
          <p:nvPr/>
        </p:nvSpPr>
        <p:spPr>
          <a:xfrm>
            <a:off x="3273496" y="1144669"/>
            <a:ext cx="656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Comentário &gt; Ginecologia e </a:t>
            </a:r>
            <a:r>
              <a:rPr lang="pt-BR" dirty="0" err="1"/>
              <a:t>Obstetricia</a:t>
            </a:r>
            <a:r>
              <a:rPr lang="pt-BR" dirty="0"/>
              <a:t>  </a:t>
            </a:r>
            <a:r>
              <a:rPr lang="pt-BR" altLang="pt-BR" dirty="0">
                <a:solidFill>
                  <a:srgbClr val="212121"/>
                </a:solidFill>
                <a:latin typeface="BlinkMacSystemFont"/>
              </a:rPr>
              <a:t>2021 </a:t>
            </a:r>
            <a:r>
              <a:rPr lang="pt-BR" altLang="pt-BR" dirty="0" err="1">
                <a:solidFill>
                  <a:srgbClr val="212121"/>
                </a:solidFill>
                <a:latin typeface="BlinkMacSystemFont"/>
              </a:rPr>
              <a:t>fev</a:t>
            </a:r>
            <a:r>
              <a:rPr lang="pt-BR" altLang="pt-BR" dirty="0">
                <a:solidFill>
                  <a:srgbClr val="212121"/>
                </a:solidFill>
                <a:latin typeface="BlinkMacSystemFont"/>
              </a:rPr>
              <a:t> 1;137(2):375-376.</a:t>
            </a:r>
            <a:endParaRPr lang="pt-BR" altLang="pt-BR" dirty="0"/>
          </a:p>
          <a:p>
            <a:r>
              <a:rPr lang="pt-BR" dirty="0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2559CE-8A8D-3745-1FE3-43B45F4A3E8E}"/>
              </a:ext>
            </a:extLst>
          </p:cNvPr>
          <p:cNvSpPr txBox="1"/>
          <p:nvPr/>
        </p:nvSpPr>
        <p:spPr>
          <a:xfrm>
            <a:off x="3397327" y="4668711"/>
            <a:ext cx="816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150 min/ semana de Prática de atividade física</a:t>
            </a:r>
          </a:p>
        </p:txBody>
      </p:sp>
    </p:spTree>
    <p:extLst>
      <p:ext uri="{BB962C8B-B14F-4D97-AF65-F5344CB8AC3E}">
        <p14:creationId xmlns:p14="http://schemas.microsoft.com/office/powerpoint/2010/main" val="2540130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C1D871E-B6D3-1A8A-0555-5C81B7F4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9C147AF-41DC-41F8-5A1C-BC8DDB6C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29</a:t>
            </a:fld>
            <a:endParaRPr lang="pt-B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7B4668-6D2B-77D6-23A7-F85E8FE7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89" y="119842"/>
            <a:ext cx="5563959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EDITORIAL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2"/>
              </a:rPr>
              <a:t>Volume 216 , Edição 4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 P335-337 Abril de 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2E2E2E"/>
              </a:solidFill>
              <a:effectLst/>
              <a:latin typeface="Elsevier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Exercícios na gravidez!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Dr. Vincenzo 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Berghella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​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 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Gabriele 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Saccone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 , MD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9A5F4EF-61AE-D624-BB38-145FC4B7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2312"/>
            <a:ext cx="303288" cy="3847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Exercícios na gravidez!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A6A7AD-6358-285A-9005-4180C62E2612}"/>
              </a:ext>
            </a:extLst>
          </p:cNvPr>
          <p:cNvSpPr txBox="1"/>
          <p:nvPr/>
        </p:nvSpPr>
        <p:spPr>
          <a:xfrm>
            <a:off x="612842" y="367669"/>
            <a:ext cx="57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Exercícios na Gravidez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D97D26-10D3-662B-D80A-FC95F0B5DEB2}"/>
              </a:ext>
            </a:extLst>
          </p:cNvPr>
          <p:cNvSpPr txBox="1"/>
          <p:nvPr/>
        </p:nvSpPr>
        <p:spPr>
          <a:xfrm>
            <a:off x="612842" y="988508"/>
            <a:ext cx="642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Jornal Americano de Ginecologia e Obstetrícia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8606A1-3D7E-54C6-5E5A-A840932C3114}"/>
              </a:ext>
            </a:extLst>
          </p:cNvPr>
          <p:cNvSpPr txBox="1"/>
          <p:nvPr/>
        </p:nvSpPr>
        <p:spPr>
          <a:xfrm>
            <a:off x="1507787" y="1424499"/>
            <a:ext cx="1040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Ensaio clínico randomizado  sobre exercícios durante a gravidez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0C60F5A-18C2-3F84-E19E-BF17CB783E98}"/>
              </a:ext>
            </a:extLst>
          </p:cNvPr>
          <p:cNvSpPr txBox="1"/>
          <p:nvPr/>
        </p:nvSpPr>
        <p:spPr>
          <a:xfrm>
            <a:off x="758758" y="2395309"/>
            <a:ext cx="108657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Exemplos de tipos de exercícios que foram amplamente estudados durante a gravidez e considerados seguros e benéficos</a:t>
            </a:r>
            <a:r>
              <a:rPr lang="pt-BR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Caminhada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Bicicleta ergométrica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Exercícios aeróbicos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Dança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Exercícios de resistência (por exemplo, pesos, faixas elásticas)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Exercícios de alongamento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Hidroterapia,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Hidroginástica</a:t>
            </a:r>
          </a:p>
        </p:txBody>
      </p:sp>
    </p:spTree>
    <p:extLst>
      <p:ext uri="{BB962C8B-B14F-4D97-AF65-F5344CB8AC3E}">
        <p14:creationId xmlns:p14="http://schemas.microsoft.com/office/powerpoint/2010/main" val="82003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A9676332-C5BB-777E-4850-B69D02BB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3200" dirty="0"/>
              <a:t>Gilza Maria Soares Bulhões Calheiros</a:t>
            </a:r>
            <a:br>
              <a:rPr lang="pt-BR" sz="3200" dirty="0"/>
            </a:br>
            <a:r>
              <a:rPr lang="pt-BR" sz="3200" dirty="0"/>
              <a:t>CRM-AL 1877 – RQE 515</a:t>
            </a:r>
            <a:br>
              <a:rPr lang="pt-BR" sz="3200" dirty="0"/>
            </a:br>
            <a:r>
              <a:rPr lang="pt-BR" sz="3200" dirty="0"/>
              <a:t>Médica Ginecologista e Obstetra</a:t>
            </a:r>
            <a:br>
              <a:rPr lang="pt-BR" sz="3200" dirty="0"/>
            </a:br>
            <a:r>
              <a:rPr lang="pt-BR" sz="3200" dirty="0"/>
              <a:t>Conselheira CREMAL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396F81A-9254-E1F6-A1E6-35447FC07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Declaro que não tenho nenhum conflito de interesse nesta apresentação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868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95FC733-D58B-C785-9E95-90804D9B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7489E7F-826C-9ED8-8D14-680619F6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30</a:t>
            </a:fld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8A4895-EC6E-9D03-B18E-30E6680B1F83}"/>
              </a:ext>
            </a:extLst>
          </p:cNvPr>
          <p:cNvSpPr txBox="1"/>
          <p:nvPr/>
        </p:nvSpPr>
        <p:spPr>
          <a:xfrm>
            <a:off x="907331" y="2413337"/>
            <a:ext cx="609442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Menor incidência de: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Ganho excessivo de peso gestacional;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Diabetes gestacional;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Distúrbios hipertensivos gestacionais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Parto prematuro;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Parto cesárea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Macrossomia fetal</a:t>
            </a:r>
            <a:endParaRPr lang="pt-BR" sz="2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881393-9C67-1B5B-F22F-22B7FD4417B9}"/>
              </a:ext>
            </a:extLst>
          </p:cNvPr>
          <p:cNvSpPr txBox="1"/>
          <p:nvPr/>
        </p:nvSpPr>
        <p:spPr>
          <a:xfrm>
            <a:off x="2931736" y="1509338"/>
            <a:ext cx="574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/>
              <a:t>Benéficios</a:t>
            </a:r>
            <a:r>
              <a:rPr lang="pt-BR" sz="2800" b="1" dirty="0"/>
              <a:t> dos exercícios na gravidez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80DF73-F5FE-0277-5965-439C46FF2829}"/>
              </a:ext>
            </a:extLst>
          </p:cNvPr>
          <p:cNvSpPr txBox="1"/>
          <p:nvPr/>
        </p:nvSpPr>
        <p:spPr>
          <a:xfrm>
            <a:off x="7654565" y="2524186"/>
            <a:ext cx="3770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Alta incidência de:</a:t>
            </a:r>
          </a:p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Parto vaginal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29B6790-1AB7-71BE-3A83-945B99951ED3}"/>
              </a:ext>
            </a:extLst>
          </p:cNvPr>
          <p:cNvSpPr txBox="1"/>
          <p:nvPr/>
        </p:nvSpPr>
        <p:spPr>
          <a:xfrm>
            <a:off x="549112" y="220618"/>
            <a:ext cx="609442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EDITORIAL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2"/>
              </a:rPr>
              <a:t>Volume 216 , Edição 4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 P335-337 Abril de 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Exercícios na gravidez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Exercícios na gravidez!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Dr. Vincenzo 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Berghella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​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Elsevier Sans"/>
              </a:rPr>
              <a:t> 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Gabriele 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Saccone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5789"/>
                </a:solidFill>
                <a:effectLst/>
                <a:latin typeface="Elsevier Sans"/>
                <a:hlinkClick r:id="rId3"/>
              </a:rPr>
              <a:t> , MD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005789"/>
              </a:solidFill>
              <a:effectLst/>
              <a:latin typeface="Elsevier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dirty="0">
                <a:solidFill>
                  <a:srgbClr val="005789"/>
                </a:solidFill>
                <a:latin typeface="Elsevier Sans"/>
              </a:rPr>
              <a:t>Jornal Americano de Ginecologia e Obstetrícia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298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862D84-8737-89A6-9AA7-1EC1478710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90388" y="-3595674"/>
            <a:ext cx="10363826" cy="5311361"/>
          </a:xfrm>
        </p:spPr>
        <p:txBody>
          <a:bodyPr>
            <a:normAutofit/>
          </a:bodyPr>
          <a:lstStyle/>
          <a:p>
            <a:pPr marL="4445" algn="just">
              <a:spcBef>
                <a:spcPts val="785"/>
              </a:spcBef>
              <a:buNone/>
            </a:pPr>
            <a:r>
              <a:rPr lang="en-US" sz="1800" b="1" dirty="0">
                <a:effectLst/>
                <a:latin typeface="Arial MT"/>
                <a:ea typeface="Arial MT"/>
                <a:cs typeface="Arial MT"/>
              </a:rPr>
              <a:t>ACOG</a:t>
            </a:r>
            <a:r>
              <a:rPr lang="en-US" sz="1800" b="1" spc="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1800" b="1" dirty="0">
                <a:effectLst/>
                <a:latin typeface="Arial MT"/>
                <a:ea typeface="Arial MT"/>
                <a:cs typeface="Arial MT"/>
              </a:rPr>
              <a:t>COMMITTEE</a:t>
            </a:r>
            <a:r>
              <a:rPr lang="en-US" sz="1800" b="1" spc="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1800" b="1" spc="-10" dirty="0">
                <a:effectLst/>
                <a:latin typeface="Arial MT"/>
                <a:ea typeface="Arial MT"/>
                <a:cs typeface="Arial MT"/>
              </a:rPr>
              <a:t>OPINION</a:t>
            </a:r>
            <a:endParaRPr lang="pt-BR" sz="1800" b="1" dirty="0">
              <a:effectLst/>
              <a:latin typeface="Arial MT"/>
              <a:ea typeface="Arial MT"/>
              <a:cs typeface="Arial MT"/>
            </a:endParaRPr>
          </a:p>
          <a:p>
            <a:pPr marL="4445" algn="just">
              <a:spcBef>
                <a:spcPts val="745"/>
              </a:spcBef>
              <a:buNone/>
            </a:pPr>
            <a:r>
              <a:rPr lang="en-US" sz="1800" b="1" kern="0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en-US" sz="1800" b="1" kern="0" spc="85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kern="0" spc="-25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743</a:t>
            </a:r>
            <a:endParaRPr lang="pt-BR" sz="18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" marR="3714115">
              <a:lnSpc>
                <a:spcPct val="90000"/>
              </a:lnSpc>
              <a:spcBef>
                <a:spcPts val="1205"/>
              </a:spcBef>
              <a:buNone/>
            </a:pP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en-US" sz="1800" b="1" cap="none" spc="-4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OBSTETRIC</a:t>
            </a:r>
            <a:r>
              <a:rPr lang="en-US" sz="1800" b="1" cap="none" spc="-4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z="1800" b="1" cap="none" spc="-55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en-US" sz="1800" b="1" cap="none" spc="-20" dirty="0">
                <a:effectLst/>
                <a:latin typeface="Arial MT"/>
                <a:ea typeface="Times New Roman" panose="02020603050405020304" pitchFamily="18" charset="0"/>
              </a:rPr>
              <a:t>–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  <a:p>
            <a:pPr marL="4445">
              <a:lnSpc>
                <a:spcPct val="107000"/>
              </a:lnSpc>
              <a:spcBef>
                <a:spcPts val="135"/>
              </a:spcBef>
              <a:buNone/>
            </a:pP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opinion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developed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obstetric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practice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collaboration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Flint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porter,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MD,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b="1" i="1" cap="none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society for maternal</a:t>
            </a:r>
            <a:r>
              <a:rPr lang="en-US" sz="1800" b="1" cap="none" dirty="0">
                <a:effectLst/>
                <a:latin typeface="Arial MT"/>
                <a:ea typeface="Times New Roman" panose="02020603050405020304" pitchFamily="18" charset="0"/>
              </a:rPr>
              <a:t>–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fetal medicine in collaboration with members Cynthia </a:t>
            </a:r>
            <a:r>
              <a:rPr lang="en-US" sz="1800" b="1" i="1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yamfi-Bannerman, MD, MS, and </a:t>
            </a:r>
            <a:r>
              <a:rPr lang="en-US" sz="1800" b="1" i="1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racy </a:t>
            </a:r>
            <a:r>
              <a:rPr lang="en-US" sz="1800" b="1" i="1" cap="none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b="1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anuck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MD.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" algn="l">
              <a:buNone/>
            </a:pP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Low-dose</a:t>
            </a:r>
            <a:r>
              <a:rPr lang="en-US" sz="1800" b="1" cap="none" spc="4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aspirin</a:t>
            </a:r>
            <a:r>
              <a:rPr lang="en-US" sz="1800" b="1" cap="none" spc="4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use</a:t>
            </a:r>
            <a:r>
              <a:rPr lang="en-US" sz="1800" b="1" cap="none" spc="45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during</a:t>
            </a:r>
            <a:r>
              <a:rPr lang="en-US" sz="1800" b="1" cap="none" spc="3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spc="-1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pregnancy</a:t>
            </a:r>
            <a:endParaRPr lang="pt-BR" sz="1800" b="1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6A308A-32F1-B84F-D57C-1A9077D5508F}"/>
              </a:ext>
            </a:extLst>
          </p:cNvPr>
          <p:cNvSpPr txBox="1"/>
          <p:nvPr/>
        </p:nvSpPr>
        <p:spPr>
          <a:xfrm>
            <a:off x="3186369" y="169282"/>
            <a:ext cx="10363825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400" b="1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Antiagregantes</a:t>
            </a:r>
            <a:r>
              <a:rPr lang="pt-BR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plaquetários para prevenção da pré‐eclâmpsia e suas complicações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2"/>
              </a:rPr>
              <a:t>Lelia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2"/>
              </a:rPr>
              <a:t>Duley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Shireen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Meher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4"/>
              </a:rPr>
              <a:t>Kylie E Hunter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5"/>
              </a:rPr>
              <a:t>Anna Lene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5"/>
              </a:rPr>
              <a:t>Seidler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6"/>
              </a:rPr>
              <a:t>Lisa M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6"/>
              </a:rPr>
              <a:t>Askie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. </a:t>
            </a:r>
            <a:endParaRPr lang="pt-BR" sz="1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Versão publicada: 30 de outubro de 2019 </a:t>
            </a:r>
          </a:p>
          <a:p>
            <a:pPr algn="l">
              <a:spcBef>
                <a:spcPts val="375"/>
              </a:spcBef>
            </a:pP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7"/>
              </a:rPr>
              <a:t>https://doi.org/10.1002/14651858.CD004659.pub3</a:t>
            </a:r>
            <a:endParaRPr lang="pt-BR" sz="1400" b="1" i="0" dirty="0">
              <a:solidFill>
                <a:srgbClr val="002D64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100" name="Picture 4" descr="simbolo da cochrane de brazil.cochrane.org">
            <a:extLst>
              <a:ext uri="{FF2B5EF4-FFF2-40B4-BE49-F238E27FC236}">
                <a16:creationId xmlns:a16="http://schemas.microsoft.com/office/drawing/2014/main" id="{194C1E30-26B5-6C65-A754-0A6CDF3E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64" y="-118703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4561DC0-F2E7-2A4A-A44E-148349F931E2}"/>
              </a:ext>
            </a:extLst>
          </p:cNvPr>
          <p:cNvSpPr/>
          <p:nvPr/>
        </p:nvSpPr>
        <p:spPr>
          <a:xfrm>
            <a:off x="1337883" y="4947669"/>
            <a:ext cx="9832932" cy="10659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O uso de </a:t>
            </a:r>
            <a:r>
              <a:rPr lang="pt-BR" sz="2000" b="1" i="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antiagregantes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plaquetários reduziu o risco de pré-eclâmpsia com proteinúria em 18% (36.716 mulheres, 60 estudos, RR 0,82, IC 95% 0,77 a 0,88; Evidência de alta qualidade)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2E76697-39C4-D3DC-A79C-C435D5698AE6}"/>
              </a:ext>
            </a:extLst>
          </p:cNvPr>
          <p:cNvSpPr/>
          <p:nvPr/>
        </p:nvSpPr>
        <p:spPr>
          <a:xfrm>
            <a:off x="1366324" y="2441694"/>
            <a:ext cx="9832932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Interfere na relação </a:t>
            </a:r>
            <a:r>
              <a:rPr lang="pt-BR" sz="2400" b="1" dirty="0" err="1">
                <a:solidFill>
                  <a:schemeClr val="tx1"/>
                </a:solidFill>
              </a:rPr>
              <a:t>prostaciclinas</a:t>
            </a:r>
            <a:r>
              <a:rPr lang="pt-BR" sz="2400" b="1" dirty="0">
                <a:solidFill>
                  <a:schemeClr val="tx1"/>
                </a:solidFill>
              </a:rPr>
              <a:t>/ tromboxano, melhorando a agregação plaquetária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5B99CA2-1650-46D9-E7FE-BB438E28D1E7}"/>
              </a:ext>
            </a:extLst>
          </p:cNvPr>
          <p:cNvSpPr/>
          <p:nvPr/>
        </p:nvSpPr>
        <p:spPr>
          <a:xfrm>
            <a:off x="7610550" y="785686"/>
            <a:ext cx="4233797" cy="119358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Revisão sistemática:</a:t>
            </a:r>
          </a:p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36</a:t>
            </a:r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estudos envolvendo 34.514 mulheres gestantes;</a:t>
            </a:r>
          </a:p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Todas recrutadas após 12 semanas</a:t>
            </a:r>
            <a:endParaRPr lang="pt-BR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7067549-F485-836E-038D-E284FF38D48B}"/>
              </a:ext>
            </a:extLst>
          </p:cNvPr>
          <p:cNvSpPr/>
          <p:nvPr/>
        </p:nvSpPr>
        <p:spPr>
          <a:xfrm>
            <a:off x="1337883" y="3683379"/>
            <a:ext cx="9832932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i="0" dirty="0">
                <a:solidFill>
                  <a:schemeClr val="tx1"/>
                </a:solidFill>
                <a:effectLst/>
                <a:latin typeface="Guardian TextSans Web"/>
              </a:rPr>
              <a:t>A maioria dos ensaios utilizou dosagens de 100 mg/d, iniciado entre 11-14 semanas</a:t>
            </a:r>
            <a:r>
              <a:rPr lang="pt-BR" sz="2200" b="1" dirty="0">
                <a:solidFill>
                  <a:schemeClr val="tx1"/>
                </a:solidFill>
                <a:latin typeface="Guardian TextSans Web"/>
              </a:rPr>
              <a:t>, </a:t>
            </a:r>
            <a:r>
              <a:rPr lang="pt-BR" sz="2200" b="1" i="0" dirty="0">
                <a:solidFill>
                  <a:schemeClr val="tx1"/>
                </a:solidFill>
                <a:effectLst/>
                <a:latin typeface="Guardian TextSans Web"/>
              </a:rPr>
              <a:t>1 x dia. Interromper na 36ª semana.</a:t>
            </a:r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9FE690-D661-4170-AA28-E696C9AE9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596" y="121012"/>
            <a:ext cx="1853196" cy="13809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EE2125-4CFB-5417-ED01-9411FC643B99}"/>
              </a:ext>
            </a:extLst>
          </p:cNvPr>
          <p:cNvSpPr txBox="1"/>
          <p:nvPr/>
        </p:nvSpPr>
        <p:spPr>
          <a:xfrm>
            <a:off x="5043341" y="1749872"/>
            <a:ext cx="167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AAS</a:t>
            </a:r>
          </a:p>
        </p:txBody>
      </p:sp>
    </p:spTree>
    <p:extLst>
      <p:ext uri="{BB962C8B-B14F-4D97-AF65-F5344CB8AC3E}">
        <p14:creationId xmlns:p14="http://schemas.microsoft.com/office/powerpoint/2010/main" val="520936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909DF-AB62-E713-4E52-CA1FCF1E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8640"/>
            <a:ext cx="10058400" cy="1429075"/>
          </a:xfrm>
        </p:spPr>
        <p:txBody>
          <a:bodyPr/>
          <a:lstStyle/>
          <a:p>
            <a:pPr algn="ctr"/>
            <a:r>
              <a:rPr lang="pt-BR" b="1" dirty="0"/>
              <a:t>Importante: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A56ABE-641E-8A6F-68AE-EABC28B78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988" y="1263194"/>
            <a:ext cx="11962614" cy="4666266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rgbClr val="FF0000"/>
                </a:solidFill>
              </a:rPr>
              <a:t>Nem todas as grávidas se beneficiam com uso da Aspirina na prevenção da Pré-Eclâmpsia</a:t>
            </a:r>
            <a:r>
              <a:rPr lang="pt-BR" sz="2400" dirty="0">
                <a:solidFill>
                  <a:schemeClr val="tx1"/>
                </a:solidFill>
              </a:rPr>
              <a:t>!</a:t>
            </a:r>
          </a:p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 Há influência genética, respostas diferentes em grupos étnicos diferentes, associação de fatores de riscos...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Suspender o AAS se gestante apresentar quadro clínico e laboratorial de pré-eclâmpsia.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45148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69894" y="1005415"/>
            <a:ext cx="10515600" cy="897005"/>
          </a:xfrm>
        </p:spPr>
        <p:txBody>
          <a:bodyPr/>
          <a:lstStyle/>
          <a:p>
            <a:r>
              <a:rPr lang="pt-BR" b="1" spc="600" dirty="0">
                <a:solidFill>
                  <a:srgbClr val="FF0000"/>
                </a:solidFill>
              </a:rPr>
              <a:t>AAS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38200" y="1902420"/>
            <a:ext cx="10515600" cy="459045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 err="1">
                <a:solidFill>
                  <a:schemeClr val="tx1"/>
                </a:solidFill>
              </a:rPr>
              <a:t>Anti-agregante</a:t>
            </a:r>
            <a:r>
              <a:rPr lang="pt-BR" sz="2800" dirty="0">
                <a:solidFill>
                  <a:schemeClr val="tx1"/>
                </a:solidFill>
              </a:rPr>
              <a:t> plaquetário</a:t>
            </a:r>
          </a:p>
          <a:p>
            <a:r>
              <a:rPr lang="pt-BR" sz="2800" dirty="0">
                <a:solidFill>
                  <a:schemeClr val="tx1"/>
                </a:solidFill>
              </a:rPr>
              <a:t>Efeito anti-inflamatório</a:t>
            </a:r>
          </a:p>
          <a:p>
            <a:r>
              <a:rPr lang="pt-BR" sz="2800" dirty="0">
                <a:solidFill>
                  <a:schemeClr val="tx1"/>
                </a:solidFill>
              </a:rPr>
              <a:t>Proteção endotelial</a:t>
            </a:r>
          </a:p>
          <a:p>
            <a:r>
              <a:rPr lang="pt-BR" sz="2800" dirty="0">
                <a:solidFill>
                  <a:schemeClr val="tx1"/>
                </a:solidFill>
              </a:rPr>
              <a:t>Redução de 62% na incidência de PE pré-termo</a:t>
            </a:r>
          </a:p>
          <a:p>
            <a:r>
              <a:rPr lang="pt-BR" sz="2800" dirty="0">
                <a:solidFill>
                  <a:schemeClr val="tx1"/>
                </a:solidFill>
              </a:rPr>
              <a:t>Redução de 82% na incidência de PE antes de 34 semanas de gestação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r"/>
            <a:r>
              <a:rPr lang="pt-BR" sz="1600" dirty="0" err="1"/>
              <a:t>Febrasgo</a:t>
            </a:r>
            <a:r>
              <a:rPr lang="pt-BR" sz="1600" dirty="0"/>
              <a:t> 2019</a:t>
            </a:r>
          </a:p>
          <a:p>
            <a:pPr algn="r"/>
            <a:r>
              <a:rPr lang="pt-BR" sz="1600" dirty="0"/>
              <a:t>RBEHG 2023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401120" y="4293029"/>
            <a:ext cx="5370410" cy="1635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RECOMENDAÇÃO</a:t>
            </a:r>
          </a:p>
          <a:p>
            <a:pPr algn="ctr"/>
            <a:endParaRPr lang="pt-BR" sz="2400" b="1" dirty="0">
              <a:solidFill>
                <a:srgbClr val="FF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chemeClr val="tx1"/>
                </a:solidFill>
              </a:rPr>
              <a:t>100 a 150 mg 1 vez ao dia / noite </a:t>
            </a:r>
          </a:p>
          <a:p>
            <a:endParaRPr lang="pt-BR" sz="2000" b="1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chemeClr val="tx1"/>
                </a:solidFill>
              </a:rPr>
              <a:t>11 a 14ª semanas até 36ª semanas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24E0A9B-33A4-E05D-B82B-21CB1C012DE5}"/>
              </a:ext>
            </a:extLst>
          </p:cNvPr>
          <p:cNvSpPr/>
          <p:nvPr/>
        </p:nvSpPr>
        <p:spPr>
          <a:xfrm>
            <a:off x="4715435" y="364858"/>
            <a:ext cx="2761129" cy="897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Prevenção</a:t>
            </a:r>
            <a:r>
              <a:rPr lang="pt-B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135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76400" y="306388"/>
            <a:ext cx="10515600" cy="1325562"/>
          </a:xfrm>
        </p:spPr>
        <p:txBody>
          <a:bodyPr>
            <a:normAutofit fontScale="90000"/>
          </a:bodyPr>
          <a:lstStyle/>
          <a:p>
            <a:br>
              <a:rPr lang="pt-BR" sz="2200" b="1" dirty="0"/>
            </a:br>
            <a:br>
              <a:rPr lang="pt-BR" sz="2200" b="1" dirty="0"/>
            </a:br>
            <a:br>
              <a:rPr lang="pt-BR" sz="2200" b="1" dirty="0"/>
            </a:br>
            <a:br>
              <a:rPr lang="pt-BR" sz="2200" b="1" dirty="0"/>
            </a:b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6" y="121012"/>
            <a:ext cx="1853196" cy="1380958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799268" y="250992"/>
            <a:ext cx="7920507" cy="12687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Suplementação de cálcio durante a gravidez para prevenir distúrbios hipertensivos e problemas relacionados</a:t>
            </a:r>
          </a:p>
          <a:p>
            <a:r>
              <a:rPr lang="pt-BR" b="1" dirty="0">
                <a:hlinkClick r:id="rId3"/>
              </a:rPr>
              <a:t>     G Justus </a:t>
            </a:r>
            <a:r>
              <a:rPr lang="pt-BR" b="1" dirty="0" err="1">
                <a:hlinkClick r:id="rId3"/>
              </a:rPr>
              <a:t>Hofmeyr</a:t>
            </a:r>
            <a:r>
              <a:rPr lang="pt-BR" b="1" dirty="0"/>
              <a:t>, </a:t>
            </a:r>
            <a:r>
              <a:rPr lang="pt-BR" b="1" dirty="0" err="1">
                <a:hlinkClick r:id="rId4"/>
              </a:rPr>
              <a:t>Theresa</a:t>
            </a:r>
            <a:r>
              <a:rPr lang="pt-BR" b="1" dirty="0">
                <a:hlinkClick r:id="rId4"/>
              </a:rPr>
              <a:t> A Lawrie</a:t>
            </a:r>
            <a:r>
              <a:rPr lang="pt-BR" b="1" dirty="0"/>
              <a:t>, </a:t>
            </a:r>
            <a:r>
              <a:rPr lang="pt-BR" b="1" dirty="0">
                <a:hlinkClick r:id="rId5"/>
              </a:rPr>
              <a:t>Álvaro N </a:t>
            </a:r>
            <a:r>
              <a:rPr lang="pt-BR" b="1" dirty="0" err="1">
                <a:hlinkClick r:id="rId5"/>
              </a:rPr>
              <a:t>Atallah</a:t>
            </a:r>
            <a:r>
              <a:rPr lang="pt-BR" b="1" dirty="0"/>
              <a:t>, </a:t>
            </a:r>
            <a:r>
              <a:rPr lang="pt-BR" b="1" dirty="0">
                <a:hlinkClick r:id="rId6"/>
              </a:rPr>
              <a:t>Maria Regina Torloni</a:t>
            </a:r>
            <a:endParaRPr lang="pt-BR" b="1" dirty="0"/>
          </a:p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Versão publicada: 01 de outubro de 2018</a:t>
            </a:r>
            <a:r>
              <a:rPr lang="pt-BR" dirty="0"/>
              <a:t> </a:t>
            </a:r>
          </a:p>
          <a:p>
            <a:r>
              <a:rPr lang="pt-BR" b="1" u="sng" dirty="0">
                <a:hlinkClick r:id="rId7"/>
              </a:rPr>
              <a:t>https://doi.org/10.1002/14651858.CD001059.pub5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765960" y="1787296"/>
            <a:ext cx="4157099" cy="17257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Revisão sistemática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13 estudos – 15.730 mulheres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Cálcio em doses entre 1.000 e 1500 mg/ dia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Redução do risco de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pré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eclâmpsia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46373"/>
              </p:ext>
            </p:extLst>
          </p:nvPr>
        </p:nvGraphicFramePr>
        <p:xfrm>
          <a:off x="441714" y="1826881"/>
          <a:ext cx="6954591" cy="239151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02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CI 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r>
                        <a:rPr lang="pt-BR" dirty="0"/>
                        <a:t>População</a:t>
                      </a:r>
                      <a:r>
                        <a:rPr lang="pt-BR" baseline="0" dirty="0"/>
                        <a:t> geral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0,31 – 0,65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91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População com baixa ingesta de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0,20 – 0,65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91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População de alto</a:t>
                      </a:r>
                      <a:r>
                        <a:rPr lang="pt-BR" b="1" baseline="0" dirty="0">
                          <a:solidFill>
                            <a:srgbClr val="FF0000"/>
                          </a:solidFill>
                        </a:rPr>
                        <a:t> risco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0,22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0,12 – 0,42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91">
                <a:tc>
                  <a:txBody>
                    <a:bodyPr/>
                    <a:lstStyle/>
                    <a:p>
                      <a:r>
                        <a:rPr lang="pt-BR" dirty="0"/>
                        <a:t>Prematuridade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0,24 – 0,67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91">
                <a:tc>
                  <a:txBody>
                    <a:bodyPr/>
                    <a:lstStyle/>
                    <a:p>
                      <a:r>
                        <a:rPr lang="pt-BR" dirty="0"/>
                        <a:t>Crise Hipertensiva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0,53-0,81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511137"/>
                  </a:ext>
                </a:extLst>
              </a:tr>
            </a:tbl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1563279" y="4950653"/>
            <a:ext cx="9211559" cy="64394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Redução geral do risco de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 eclâmpsia em 55% , podendo chegar a 78% no grupo de alto risco</a:t>
            </a:r>
          </a:p>
        </p:txBody>
      </p:sp>
    </p:spTree>
    <p:extLst>
      <p:ext uri="{BB962C8B-B14F-4D97-AF65-F5344CB8AC3E}">
        <p14:creationId xmlns:p14="http://schemas.microsoft.com/office/powerpoint/2010/main" val="1394389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5BF0B50-78C5-B7B4-D36A-B1DD5008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2DDF08A-D59A-E19E-48B6-131CFF8F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35</a:t>
            </a:fld>
            <a:endParaRPr lang="pt-B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EDF0E5A-920B-BB7D-4362-26DF4BDB8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82" y="97596"/>
            <a:ext cx="7349769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BJOG 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Outubro de 2022;129(11):1833-1843.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doi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: 10.1111/1471-0528.17222.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Epub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 2022 28 de junho.</a:t>
            </a: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Cálcio para prevenção da pré-eclâmpsia: uma revisão sistemática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e meta-análise de rede para orientar o cuidado pré-natal personalizado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Mai-Lei Woo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Kinshella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3" tooltip="Departamento de Obstetrícia e Ginecologia e Instituto de Pesquisa do Hospital Infantil da Colúmbia Britânica, Universidade da Colúmbia Britânica, Vancouver, Colúmbia Britânica, Canadá."/>
              </a:rPr>
              <a:t>1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4"/>
              </a:rPr>
              <a:t>Catarina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4"/>
              </a:rPr>
              <a:t>Sarr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5" tooltip="Departamento de Saúde da Mulher e da Criança, Escola de Ciências do Curso de Vida, King's College London, Londres, Reino Unido."/>
              </a:rPr>
              <a:t>2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Akshdeep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Sandhu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3" tooltip="Departamento de Obstetrícia e Ginecologia e Instituto de Pesquisa do Hospital Infantil da Colúmbia Britânica, Universidade da Colúmbia Britânica, Vancouver, Colúmbia Britânica, Canadá."/>
              </a:rPr>
              <a:t>1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7"/>
              </a:rPr>
              <a:t>Jeffrey N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7"/>
              </a:rPr>
              <a:t>Bone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3" tooltip="Departamento de Obstetrícia e Ginecologia e Instituto de Pesquisa do Hospital Infantil da Colúmbia Britânica, Universidade da Colúmbia Britânica, Vancouver, Colúmbia Britânica, Canadá."/>
              </a:rPr>
              <a:t>1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8"/>
              </a:rPr>
              <a:t>Marianne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8"/>
              </a:rPr>
              <a:t>Vidler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3" tooltip="Departamento de Obstetrícia e Ginecologia e Instituto de Pesquisa do Hospital Infantil da Colúmbia Britânica, Universidade da Colúmbia Britânica, Vancouver, Colúmbia Britânica, Canadá."/>
              </a:rPr>
              <a:t>1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9"/>
              </a:rPr>
              <a:t>Sophie E Moore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5" tooltip="Departamento de Saúde da Mulher e da Criança, Escola de Ciências do Curso de Vida, King's College London, Londres, Reino Unido."/>
              </a:rPr>
              <a:t>2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0" tooltip="Unidade do Conselho de Pesquisa Médica da Gâmbia na Escola de Higiene e Medicina Tropical de Londres, Serekunda, Gâmbia."/>
              </a:rPr>
              <a:t>3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1"/>
              </a:rPr>
              <a:t>Rajavel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1"/>
              </a:rPr>
              <a:t>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1"/>
              </a:rPr>
              <a:t>Elango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2" tooltip="Escola de População e Saúde Pública e Departamento de Pediatria, Hospital Infantil e Feminino da Colúmbia Britânica e Universidade da Colúmbia Britânica, Vancouver, Colúmbia Britânica, Canadá."/>
              </a:rPr>
              <a:t>4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3"/>
              </a:rPr>
              <a:t>Gabriela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3"/>
              </a:rPr>
              <a:t>Cormick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4" tooltip="Centro de Investigaciones Epidemiolóicas y Salud Púlica (CIESP-IECS), Consejo Nacional de Investigaciones Científicas y Técnicas (CONICET), Ciudad de Buenos Aires, Argentina."/>
              </a:rPr>
              <a:t>5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5"/>
              </a:rPr>
              <a:t>José M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5"/>
              </a:rPr>
              <a:t>Belizan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4" tooltip="Centro de Investigaciones Epidemiolóicas y Salud Púlica (CIESP-IECS), Consejo Nacional de Investigaciones Científicas y Técnicas (CONICET), Ciudad de Buenos Aires, Argentina."/>
              </a:rPr>
              <a:t>5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6"/>
              </a:rPr>
              <a:t>G Justus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6"/>
              </a:rPr>
              <a:t>Hofmeyr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7" tooltip="Unidade de Pesquisa em Cuidados Eficazes, Departamento de Saúde do Cabo Oriental e Universidades de Witwatersrand, Walter Sisulu e Fort Hare, East London, África do Sul."/>
              </a:rPr>
              <a:t>6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8" tooltip="Departamento de Obstetrícia e Ginecologia, Universidade de Botsuana, Gaborone, Botsuana."/>
              </a:rPr>
              <a:t>7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9"/>
              </a:rPr>
              <a:t>Laura A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9"/>
              </a:rPr>
              <a:t>Magee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3" tooltip="Departamento de Obstetrícia e Ginecologia e Instituto de Pesquisa do Hospital Infantil da Colúmbia Britânica, Universidade da Colúmbia Britânica, Vancouver, Colúmbia Britânica, Canadá."/>
              </a:rPr>
              <a:t>1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5" tooltip="Departamento de Saúde da Mulher e da Criança, Escola de Ciências do Curso de Vida, King's College London, Londres, Reino Unido."/>
              </a:rPr>
              <a:t>2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0"/>
              </a:rPr>
              <a:t>Peter von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0"/>
              </a:rPr>
              <a:t>Dadelszen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3" tooltip="Departamento de Obstetrícia e Ginecologia e Instituto de Pesquisa do Hospital Infantil da Colúmbia Britânica, Universidade da Colúmbia Britânica, Vancouver, Colúmbia Britânica, Canadá."/>
              </a:rPr>
              <a:t>1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5" tooltip="Departamento de Saúde da Mulher e da Criança, Escola de Ciências do Curso de Vida, King's College London, Londres, Reino Unido."/>
              </a:rPr>
              <a:t>2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;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1"/>
              </a:rPr>
              <a:t>Rede PRECISE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Afiliações 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PMID: 35596262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DOI: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2"/>
              </a:rPr>
              <a:t>10.1111/1471-0528.17222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FFAE2D9-90A8-311F-F44C-8F389D6F359E}"/>
              </a:ext>
            </a:extLst>
          </p:cNvPr>
          <p:cNvSpPr/>
          <p:nvPr/>
        </p:nvSpPr>
        <p:spPr>
          <a:xfrm>
            <a:off x="471338" y="2745826"/>
            <a:ext cx="11312165" cy="11343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 suplementação de cálcio </a:t>
            </a:r>
            <a:r>
              <a:rPr lang="pt-BR" sz="2000" b="1" dirty="0" err="1">
                <a:solidFill>
                  <a:schemeClr val="tx1"/>
                </a:solidFill>
              </a:rPr>
              <a:t>previniu</a:t>
            </a:r>
            <a:r>
              <a:rPr lang="pt-BR" sz="2000" b="1" dirty="0">
                <a:solidFill>
                  <a:schemeClr val="tx1"/>
                </a:solidFill>
              </a:rPr>
              <a:t> a pré-eclâmpsia de forma semelhante com uma dose alta ( &gt; 1g/dia) (RR 0,49, IC 95% 0,36-0,66) ou uma dose baixa(&lt; 1 g/dia (RR 0,49, IC 95% 0,36-0,65). 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95355BF-1E7B-AFD6-57C4-6C09E01E8AF8}"/>
              </a:ext>
            </a:extLst>
          </p:cNvPr>
          <p:cNvSpPr/>
          <p:nvPr/>
        </p:nvSpPr>
        <p:spPr>
          <a:xfrm>
            <a:off x="10151751" y="376187"/>
            <a:ext cx="1813841" cy="13424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Meta-análise  30 ensaios (N = 20.445 mulheres)</a:t>
            </a:r>
          </a:p>
        </p:txBody>
      </p:sp>
      <p:pic>
        <p:nvPicPr>
          <p:cNvPr id="3075" name="Picture 3" descr="BJOG (@BJOGTweets) / X">
            <a:extLst>
              <a:ext uri="{FF2B5EF4-FFF2-40B4-BE49-F238E27FC236}">
                <a16:creationId xmlns:a16="http://schemas.microsoft.com/office/drawing/2014/main" id="{06D368C8-069B-8958-0574-93DA65A8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1" y="304902"/>
            <a:ext cx="2143125" cy="14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EB2B299-C38A-E8AE-A00B-4287E4AE4127}"/>
              </a:ext>
            </a:extLst>
          </p:cNvPr>
          <p:cNvSpPr/>
          <p:nvPr/>
        </p:nvSpPr>
        <p:spPr>
          <a:xfrm>
            <a:off x="471338" y="4648769"/>
            <a:ext cx="11312165" cy="9812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Carbonato de Cálcio (500 mg) – 1 a 2 comprimidos /dia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Citrato de Cálcio ( 1000 mg) – 1 a 2 comprimidos/dia</a:t>
            </a:r>
          </a:p>
        </p:txBody>
      </p:sp>
    </p:spTree>
    <p:extLst>
      <p:ext uri="{BB962C8B-B14F-4D97-AF65-F5344CB8AC3E}">
        <p14:creationId xmlns:p14="http://schemas.microsoft.com/office/powerpoint/2010/main" val="2038397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B248C6-2FC3-B44C-258D-59CEC97C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CB09A7-031E-5B68-0A0A-E6476916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t>36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44E8B9-850B-309F-FA76-088CAE049D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083" y="1979613"/>
            <a:ext cx="10058400" cy="1449387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Tratamento da Pré-Eclâmpsia</a:t>
            </a:r>
          </a:p>
        </p:txBody>
      </p:sp>
    </p:spTree>
    <p:extLst>
      <p:ext uri="{BB962C8B-B14F-4D97-AF65-F5344CB8AC3E}">
        <p14:creationId xmlns:p14="http://schemas.microsoft.com/office/powerpoint/2010/main" val="2750745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94D7542-E119-B7AA-B034-1B4DAD1B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9F78220-47E2-2C08-E376-E613D059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37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302C9D0-CCA4-7898-A879-E1A8FF9C1B65}"/>
              </a:ext>
            </a:extLst>
          </p:cNvPr>
          <p:cNvSpPr/>
          <p:nvPr/>
        </p:nvSpPr>
        <p:spPr>
          <a:xfrm>
            <a:off x="1716670" y="490193"/>
            <a:ext cx="9247695" cy="9803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Impacto do tratamento </a:t>
            </a:r>
            <a:r>
              <a:rPr lang="pt-BR" sz="3200" b="1" dirty="0" err="1"/>
              <a:t>anti</a:t>
            </a:r>
            <a:r>
              <a:rPr lang="pt-BR" sz="3200" b="1" dirty="0"/>
              <a:t>- hipertensivo sobre o concepto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4BE5503-6E74-A4D3-D5FF-8FDA95E3C686}"/>
              </a:ext>
            </a:extLst>
          </p:cNvPr>
          <p:cNvSpPr/>
          <p:nvPr/>
        </p:nvSpPr>
        <p:spPr>
          <a:xfrm>
            <a:off x="2592372" y="1720143"/>
            <a:ext cx="3855562" cy="820132"/>
          </a:xfrm>
          <a:prstGeom prst="roundRect">
            <a:avLst/>
          </a:prstGeom>
          <a:solidFill>
            <a:srgbClr val="501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Benefícios X Malefícios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122593-B2D2-6C81-2C34-C0844F7DE17A}"/>
              </a:ext>
            </a:extLst>
          </p:cNvPr>
          <p:cNvSpPr txBox="1"/>
          <p:nvPr/>
        </p:nvSpPr>
        <p:spPr>
          <a:xfrm>
            <a:off x="1404593" y="5020348"/>
            <a:ext cx="3682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Efeitos maléficos associados à queda da perfusão placentária. </a:t>
            </a:r>
          </a:p>
          <a:p>
            <a:pPr algn="ctr"/>
            <a:r>
              <a:rPr lang="pt-BR" sz="2000" b="1" dirty="0"/>
              <a:t>( Restrição de crescimento intrauterinos)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3DC84F-16A4-02BA-AEB7-AA3C2CC66C1C}"/>
              </a:ext>
            </a:extLst>
          </p:cNvPr>
          <p:cNvSpPr txBox="1"/>
          <p:nvPr/>
        </p:nvSpPr>
        <p:spPr>
          <a:xfrm>
            <a:off x="6555643" y="2130209"/>
            <a:ext cx="311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Efeitos benéficos associados à redução da prematuridade.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1115CF9-2EF0-B2F9-7BD2-FF5A4F66DC56}"/>
              </a:ext>
            </a:extLst>
          </p:cNvPr>
          <p:cNvCxnSpPr>
            <a:cxnSpLocks/>
          </p:cNvCxnSpPr>
          <p:nvPr/>
        </p:nvCxnSpPr>
        <p:spPr>
          <a:xfrm flipH="1">
            <a:off x="2318994" y="3596131"/>
            <a:ext cx="6042581" cy="13082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8E7F0847-D552-9D92-CEF8-165FE1BB644C}"/>
              </a:ext>
            </a:extLst>
          </p:cNvPr>
          <p:cNvSpPr/>
          <p:nvPr/>
        </p:nvSpPr>
        <p:spPr>
          <a:xfrm>
            <a:off x="1404593" y="3039847"/>
            <a:ext cx="1564849" cy="14017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162BD021-6034-841D-2E06-26F5E47CEFD2}"/>
              </a:ext>
            </a:extLst>
          </p:cNvPr>
          <p:cNvSpPr/>
          <p:nvPr/>
        </p:nvSpPr>
        <p:spPr>
          <a:xfrm>
            <a:off x="7655871" y="3712129"/>
            <a:ext cx="1564849" cy="156688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783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D382FDF-B814-E24C-3B30-80E4E8CF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71FCBF1-6C60-03DB-B305-AC8E688C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38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0AF9BD-F2ED-86E1-6306-8CCC34268191}"/>
              </a:ext>
            </a:extLst>
          </p:cNvPr>
          <p:cNvSpPr txBox="1"/>
          <p:nvPr/>
        </p:nvSpPr>
        <p:spPr>
          <a:xfrm>
            <a:off x="360575" y="179811"/>
            <a:ext cx="8557181" cy="153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050" dirty="0">
                <a:effectLst/>
              </a:rPr>
              <a:t>12 de outubro de 2016;68(5):1153–1159. </a:t>
            </a:r>
            <a:r>
              <a:rPr lang="pt-BR" sz="1050" dirty="0" err="1">
                <a:effectLst/>
              </a:rPr>
              <a:t>doi</a:t>
            </a:r>
            <a:r>
              <a:rPr lang="pt-BR" sz="1050" dirty="0">
                <a:effectLst/>
              </a:rPr>
              <a:t>: </a:t>
            </a:r>
            <a:r>
              <a:rPr lang="pt-BR" sz="1050" u="sng" dirty="0">
                <a:solidFill>
                  <a:srgbClr val="005EA2"/>
                </a:solidFill>
                <a:effectLst/>
                <a:hlinkClick r:id="rId2"/>
              </a:rPr>
              <a:t>10.1161/HYPERTENSION AHA.116.07862</a:t>
            </a:r>
            <a:endParaRPr lang="pt-BR" sz="1050" dirty="0">
              <a:effectLst/>
            </a:endParaRPr>
          </a:p>
          <a:p>
            <a:pPr>
              <a:lnSpc>
                <a:spcPts val="2250"/>
              </a:lnSpc>
              <a:buNone/>
            </a:pPr>
            <a:r>
              <a:rPr lang="pt-BR" sz="1200" b="1" dirty="0">
                <a:effectLst/>
                <a:latin typeface="Source Sans Pro Web"/>
              </a:rPr>
              <a:t>O ensaio clínico randomizado CHIPS (Estudo de controle da hipertensão na gravidez)</a:t>
            </a:r>
          </a:p>
          <a:p>
            <a:pPr>
              <a:buNone/>
            </a:pPr>
            <a:r>
              <a:rPr lang="pt-BR" sz="1200" dirty="0">
                <a:effectLst/>
                <a:latin typeface="Source Sans Pro Web"/>
              </a:rPr>
              <a:t>Hipertensão grave é apenas pressão arterial elevada?</a:t>
            </a:r>
          </a:p>
          <a:p>
            <a:pPr>
              <a:spcBef>
                <a:spcPts val="1125"/>
              </a:spcBef>
            </a:pP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Laura A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Magee</a:t>
            </a:r>
            <a:r>
              <a:rPr lang="pt-BR" sz="1050" baseline="30000" dirty="0">
                <a:effectLst/>
                <a:latin typeface="Source Sans Pro Web"/>
              </a:rPr>
              <a:t> 1, ✉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 Peter von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Dadelszen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5"/>
              </a:rPr>
              <a:t> Joel Singer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6"/>
              </a:rPr>
              <a:t> Terry Lee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Evelyne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 Rey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8"/>
              </a:rPr>
              <a:t> Susan Ross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 Elizabeth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Asztalos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0"/>
              </a:rPr>
              <a:t> Kellie E Murphy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1"/>
              </a:rPr>
              <a:t> Jennifer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1"/>
              </a:rPr>
              <a:t>Menzies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2"/>
              </a:rPr>
              <a:t> Johanna Sanchez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Amiram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Gafni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4"/>
              </a:rPr>
              <a:t> Michael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4"/>
              </a:rPr>
              <a:t>Helewa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5"/>
              </a:rPr>
              <a:t> Eileen Hutton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6"/>
              </a:rPr>
              <a:t> Gideon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6"/>
              </a:rPr>
              <a:t>Koren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Shoo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 K Lee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8"/>
              </a:rPr>
              <a:t> Alexander G Logan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9"/>
              </a:rPr>
              <a:t> Wessel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9"/>
              </a:rPr>
              <a:t>Ganzevoort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0"/>
              </a:rPr>
              <a:t> Ross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20"/>
              </a:rPr>
              <a:t>Welch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1"/>
              </a:rPr>
              <a:t> Jim G Thornton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2"/>
              </a:rPr>
              <a:t> Jean-Marie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22"/>
              </a:rPr>
              <a:t>Moutquin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 para o </a:t>
            </a:r>
            <a:r>
              <a:rPr lang="pt-BR" sz="1100" dirty="0">
                <a:effectLst/>
                <a:latin typeface="Source Sans Pro Web"/>
              </a:rPr>
              <a:t>Grupo de Estudo CHIPS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C3CB66-81B8-E1DD-3330-39A43B9E2407}"/>
              </a:ext>
            </a:extLst>
          </p:cNvPr>
          <p:cNvSpPr txBox="1"/>
          <p:nvPr/>
        </p:nvSpPr>
        <p:spPr>
          <a:xfrm>
            <a:off x="471340" y="1716129"/>
            <a:ext cx="115415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981 mulheres  com 14 </a:t>
            </a:r>
            <a:r>
              <a:rPr lang="pt-BR" sz="2800" baseline="30000" dirty="0"/>
              <a:t>+ 0</a:t>
            </a:r>
            <a:r>
              <a:rPr lang="pt-BR" sz="2800" dirty="0"/>
              <a:t> a 33 </a:t>
            </a:r>
            <a:r>
              <a:rPr lang="pt-BR" sz="2800" baseline="30000" dirty="0"/>
              <a:t>+ 6</a:t>
            </a:r>
            <a:r>
              <a:rPr lang="pt-BR" sz="2800" dirty="0"/>
              <a:t> semanas de gestação.  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493  </a:t>
            </a:r>
            <a:r>
              <a:rPr lang="pt-BR" sz="2800" dirty="0" err="1"/>
              <a:t>PAdA</a:t>
            </a:r>
            <a:r>
              <a:rPr lang="pt-BR" sz="2800" dirty="0"/>
              <a:t>  100 mmHg  ( controle menos rigorosos) X   488 </a:t>
            </a:r>
            <a:r>
              <a:rPr lang="pt-BR" sz="2800" dirty="0" err="1"/>
              <a:t>PAdA</a:t>
            </a:r>
            <a:r>
              <a:rPr lang="pt-BR" sz="2800" dirty="0"/>
              <a:t>   85 mmHg (controle mais rigoroso). </a:t>
            </a:r>
          </a:p>
          <a:p>
            <a:pPr marL="342900" indent="-342900">
              <a:buAutoNum type="arabicPlain" startAt="493"/>
            </a:pPr>
            <a:endParaRPr lang="pt-BR" sz="2400" dirty="0"/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502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C2276-7248-FA5A-D80D-4CBC33661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37B1EC3-02FA-7ED7-81C8-C5F5FDF5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979F911-25DB-214D-6688-0CBFC0B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39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C8C5E9-0AF4-338B-B36D-346B13F2F6E7}"/>
              </a:ext>
            </a:extLst>
          </p:cNvPr>
          <p:cNvSpPr txBox="1"/>
          <p:nvPr/>
        </p:nvSpPr>
        <p:spPr>
          <a:xfrm>
            <a:off x="360575" y="179811"/>
            <a:ext cx="8557181" cy="153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050" dirty="0">
                <a:effectLst/>
              </a:rPr>
              <a:t>12 de outubro de 2016;68(5):1153–1159. </a:t>
            </a:r>
            <a:r>
              <a:rPr lang="pt-BR" sz="1050" dirty="0" err="1">
                <a:effectLst/>
              </a:rPr>
              <a:t>doi</a:t>
            </a:r>
            <a:r>
              <a:rPr lang="pt-BR" sz="1050" dirty="0">
                <a:effectLst/>
              </a:rPr>
              <a:t>: </a:t>
            </a:r>
            <a:r>
              <a:rPr lang="pt-BR" sz="1050" u="sng" dirty="0">
                <a:solidFill>
                  <a:srgbClr val="005EA2"/>
                </a:solidFill>
                <a:effectLst/>
                <a:hlinkClick r:id="rId2"/>
              </a:rPr>
              <a:t>10.1161/HYPERTENSION AHA.116.07862</a:t>
            </a:r>
            <a:endParaRPr lang="pt-BR" sz="1050" dirty="0">
              <a:effectLst/>
            </a:endParaRPr>
          </a:p>
          <a:p>
            <a:pPr>
              <a:lnSpc>
                <a:spcPts val="2250"/>
              </a:lnSpc>
              <a:buNone/>
            </a:pPr>
            <a:r>
              <a:rPr lang="pt-BR" sz="1200" b="1" dirty="0">
                <a:effectLst/>
                <a:latin typeface="Source Sans Pro Web"/>
              </a:rPr>
              <a:t>O ensaio clínico randomizado CHIPS (Estudo de controle da hipertensão na gravidez)</a:t>
            </a:r>
          </a:p>
          <a:p>
            <a:pPr>
              <a:buNone/>
            </a:pPr>
            <a:r>
              <a:rPr lang="pt-BR" sz="1200" dirty="0">
                <a:effectLst/>
                <a:latin typeface="Source Sans Pro Web"/>
              </a:rPr>
              <a:t>Hipertensão grave é apenas pressão arterial elevada?</a:t>
            </a:r>
          </a:p>
          <a:p>
            <a:pPr>
              <a:spcBef>
                <a:spcPts val="1125"/>
              </a:spcBef>
            </a:pP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Laura A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Magee</a:t>
            </a:r>
            <a:r>
              <a:rPr lang="pt-BR" sz="1050" baseline="30000" dirty="0">
                <a:effectLst/>
                <a:latin typeface="Source Sans Pro Web"/>
              </a:rPr>
              <a:t> 1, ✉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 Peter von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Dadelszen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5"/>
              </a:rPr>
              <a:t> Joel Singer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6"/>
              </a:rPr>
              <a:t> Terry Lee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Evelyne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 Rey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8"/>
              </a:rPr>
              <a:t> Susan Ross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 Elizabeth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Asztalos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0"/>
              </a:rPr>
              <a:t> Kellie E Murphy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1"/>
              </a:rPr>
              <a:t> Jennifer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1"/>
              </a:rPr>
              <a:t>Menzies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2"/>
              </a:rPr>
              <a:t> Johanna Sanchez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Amiram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Gafni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4"/>
              </a:rPr>
              <a:t> Michael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4"/>
              </a:rPr>
              <a:t>Helewa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5"/>
              </a:rPr>
              <a:t> Eileen Hutton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6"/>
              </a:rPr>
              <a:t> Gideon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6"/>
              </a:rPr>
              <a:t>Koren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Shoo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 K Lee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8"/>
              </a:rPr>
              <a:t> Alexander G Logan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9"/>
              </a:rPr>
              <a:t> Wessel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9"/>
              </a:rPr>
              <a:t>Ganzevoort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0"/>
              </a:rPr>
              <a:t> Ross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20"/>
              </a:rPr>
              <a:t>Welch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1"/>
              </a:rPr>
              <a:t> Jim G Thornton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2"/>
              </a:rPr>
              <a:t> Jean-Marie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22"/>
              </a:rPr>
              <a:t>Moutquin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 para o </a:t>
            </a:r>
            <a:r>
              <a:rPr lang="pt-BR" sz="1100" dirty="0">
                <a:effectLst/>
                <a:latin typeface="Source Sans Pro Web"/>
              </a:rPr>
              <a:t>Grupo de Estudo CHIPS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AD1E34-F8AB-AC07-AFF4-2822F4ECFB27}"/>
              </a:ext>
            </a:extLst>
          </p:cNvPr>
          <p:cNvSpPr txBox="1"/>
          <p:nvPr/>
        </p:nvSpPr>
        <p:spPr>
          <a:xfrm>
            <a:off x="-650450" y="2983931"/>
            <a:ext cx="11114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marL="342900" indent="-342900" algn="ctr">
              <a:buAutoNum type="arabicPlain" startAt="493"/>
            </a:pPr>
            <a:endParaRPr lang="pt-BR" sz="2400" dirty="0"/>
          </a:p>
          <a:p>
            <a:pPr algn="ctr"/>
            <a:endParaRPr lang="pt-BR" sz="2400" dirty="0"/>
          </a:p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C0C3C2-09D5-D23A-D6D8-23EBE28C5DA5}"/>
              </a:ext>
            </a:extLst>
          </p:cNvPr>
          <p:cNvSpPr txBox="1"/>
          <p:nvPr/>
        </p:nvSpPr>
        <p:spPr>
          <a:xfrm>
            <a:off x="867267" y="1653562"/>
            <a:ext cx="10250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Controle menos rigoroso versus rigoroso da pressão arterial não impactou  :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ctr"/>
            <a:r>
              <a:rPr lang="pt-BR" sz="2800" dirty="0"/>
              <a:t>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dirty="0"/>
              <a:t>Na morte perinatal ou nos cuidados neonatais por &gt; 48 horas </a:t>
            </a:r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7398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9D4D5-8162-723C-9E23-630791B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95714"/>
            <a:ext cx="10058400" cy="1450757"/>
          </a:xfrm>
        </p:spPr>
        <p:txBody>
          <a:bodyPr/>
          <a:lstStyle/>
          <a:p>
            <a:pPr algn="ctr"/>
            <a:r>
              <a:rPr lang="pt-BR" dirty="0"/>
              <a:t>PRÉ-ECLÂMPSIA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8F8A46-5824-F7D1-3BA5-1807F7D0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 Síndrome , classicamente diagnosticada pela presença de hipertensão arterial associada à proteinúria, que se manifesta em gestantes previamente normotensas, após a 20ª semana de gestação.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</a:rPr>
              <a:t>RBEHG 2025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65EB61-A2FB-7CD1-F600-5AA1DE86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F54535-2AD3-D0C1-918C-695EFF89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7982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46F0F-1843-3849-BFC9-B0137B4A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B4879E2-2202-98F5-71AA-02AE58C0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C606BF7-8B5C-3E44-349B-702BE1B1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40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015D2A-8BE0-815C-6A3B-CC4D7DC42404}"/>
              </a:ext>
            </a:extLst>
          </p:cNvPr>
          <p:cNvSpPr txBox="1"/>
          <p:nvPr/>
        </p:nvSpPr>
        <p:spPr>
          <a:xfrm>
            <a:off x="360575" y="179811"/>
            <a:ext cx="8557181" cy="153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050" dirty="0">
                <a:effectLst/>
              </a:rPr>
              <a:t>12 de outubro de 2016;68(5):1153–1159. </a:t>
            </a:r>
            <a:r>
              <a:rPr lang="pt-BR" sz="1050" dirty="0" err="1">
                <a:effectLst/>
              </a:rPr>
              <a:t>doi</a:t>
            </a:r>
            <a:r>
              <a:rPr lang="pt-BR" sz="1050" dirty="0">
                <a:effectLst/>
              </a:rPr>
              <a:t>: </a:t>
            </a:r>
            <a:r>
              <a:rPr lang="pt-BR" sz="1050" u="sng" dirty="0">
                <a:solidFill>
                  <a:srgbClr val="005EA2"/>
                </a:solidFill>
                <a:effectLst/>
                <a:hlinkClick r:id="rId2"/>
              </a:rPr>
              <a:t>10.1161/HYPERTENSION AHA.116.07862</a:t>
            </a:r>
            <a:endParaRPr lang="pt-BR" sz="1050" dirty="0">
              <a:effectLst/>
            </a:endParaRPr>
          </a:p>
          <a:p>
            <a:pPr>
              <a:lnSpc>
                <a:spcPts val="2250"/>
              </a:lnSpc>
              <a:buNone/>
            </a:pPr>
            <a:r>
              <a:rPr lang="pt-BR" sz="1200" b="1" dirty="0">
                <a:effectLst/>
                <a:latin typeface="Source Sans Pro Web"/>
              </a:rPr>
              <a:t>O ensaio clínico randomizado CHIPS (Estudo de controle da hipertensão na gravidez)</a:t>
            </a:r>
          </a:p>
          <a:p>
            <a:pPr>
              <a:buNone/>
            </a:pPr>
            <a:r>
              <a:rPr lang="pt-BR" sz="1200" dirty="0">
                <a:effectLst/>
                <a:latin typeface="Source Sans Pro Web"/>
              </a:rPr>
              <a:t>Hipertensão grave é apenas pressão arterial elevada?</a:t>
            </a:r>
          </a:p>
          <a:p>
            <a:pPr>
              <a:spcBef>
                <a:spcPts val="1125"/>
              </a:spcBef>
            </a:pP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Laura A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Magee</a:t>
            </a:r>
            <a:r>
              <a:rPr lang="pt-BR" sz="1050" baseline="30000" dirty="0">
                <a:effectLst/>
                <a:latin typeface="Source Sans Pro Web"/>
              </a:rPr>
              <a:t> 1, ✉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 Peter von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Dadelszen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5"/>
              </a:rPr>
              <a:t> Joel Singer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6"/>
              </a:rPr>
              <a:t> Terry Lee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Evelyne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 Rey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8"/>
              </a:rPr>
              <a:t> Susan Ross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 Elizabeth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Asztalos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0"/>
              </a:rPr>
              <a:t> Kellie E Murphy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1"/>
              </a:rPr>
              <a:t> Jennifer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1"/>
              </a:rPr>
              <a:t>Menzies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2"/>
              </a:rPr>
              <a:t> Johanna Sanchez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Amiram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Gafni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4"/>
              </a:rPr>
              <a:t> Michael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4"/>
              </a:rPr>
              <a:t>Helewa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5"/>
              </a:rPr>
              <a:t> Eileen Hutton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6"/>
              </a:rPr>
              <a:t> Gideon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6"/>
              </a:rPr>
              <a:t>Koren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Shoo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 K Lee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8"/>
              </a:rPr>
              <a:t> Alexander G Logan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9"/>
              </a:rPr>
              <a:t> Wessel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9"/>
              </a:rPr>
              <a:t>Ganzevoort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0"/>
              </a:rPr>
              <a:t> Ross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20"/>
              </a:rPr>
              <a:t>Welch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1"/>
              </a:rPr>
              <a:t> Jim G Thornton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2"/>
              </a:rPr>
              <a:t> Jean-Marie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22"/>
              </a:rPr>
              <a:t>Moutquin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 para o </a:t>
            </a:r>
            <a:r>
              <a:rPr lang="pt-BR" sz="1100" dirty="0">
                <a:effectLst/>
                <a:latin typeface="Source Sans Pro Web"/>
              </a:rPr>
              <a:t>Grupo de Estudo CHIPS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A60ED44-2C0F-F7A9-4E4F-E9E85C3455F2}"/>
              </a:ext>
            </a:extLst>
          </p:cNvPr>
          <p:cNvSpPr txBox="1"/>
          <p:nvPr/>
        </p:nvSpPr>
        <p:spPr>
          <a:xfrm>
            <a:off x="-650450" y="2983931"/>
            <a:ext cx="11114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marL="342900" indent="-342900" algn="ctr">
              <a:buAutoNum type="arabicPlain" startAt="493"/>
            </a:pPr>
            <a:endParaRPr lang="pt-BR" sz="2400" dirty="0"/>
          </a:p>
          <a:p>
            <a:pPr algn="ctr"/>
            <a:endParaRPr lang="pt-BR" sz="2400" dirty="0"/>
          </a:p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D14CCF-E7F8-C2D9-7C70-1B6B03D1273D}"/>
              </a:ext>
            </a:extLst>
          </p:cNvPr>
          <p:cNvSpPr txBox="1"/>
          <p:nvPr/>
        </p:nvSpPr>
        <p:spPr>
          <a:xfrm>
            <a:off x="2096764" y="2337600"/>
            <a:ext cx="9115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0000"/>
                </a:solidFill>
              </a:rPr>
              <a:t>Maior ocorrência de hipertensão materna  grave 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0000"/>
                </a:solidFill>
              </a:rPr>
              <a:t>Alterações plaquetária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0000"/>
                </a:solidFill>
              </a:rPr>
              <a:t>Elevação de enzimas hepáticas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No grupo com controle menos rigoroso. </a:t>
            </a:r>
          </a:p>
        </p:txBody>
      </p:sp>
    </p:spTree>
    <p:extLst>
      <p:ext uri="{BB962C8B-B14F-4D97-AF65-F5344CB8AC3E}">
        <p14:creationId xmlns:p14="http://schemas.microsoft.com/office/powerpoint/2010/main" val="1051804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BF9E7-AF32-755E-9DCA-3BC6EA52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2AC54D5-83A1-D436-FC2B-56B3A598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2E7116C-432A-44BE-0D9F-FA7025C1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41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3AD132-E2E0-DAAB-CA5A-905FA8166D0B}"/>
              </a:ext>
            </a:extLst>
          </p:cNvPr>
          <p:cNvSpPr txBox="1"/>
          <p:nvPr/>
        </p:nvSpPr>
        <p:spPr>
          <a:xfrm>
            <a:off x="360575" y="179811"/>
            <a:ext cx="8557181" cy="153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050" dirty="0">
                <a:effectLst/>
              </a:rPr>
              <a:t>12 de outubro de 2016;68(5):1153–1159. </a:t>
            </a:r>
            <a:r>
              <a:rPr lang="pt-BR" sz="1050" dirty="0" err="1">
                <a:effectLst/>
              </a:rPr>
              <a:t>doi</a:t>
            </a:r>
            <a:r>
              <a:rPr lang="pt-BR" sz="1050" dirty="0">
                <a:effectLst/>
              </a:rPr>
              <a:t>: </a:t>
            </a:r>
            <a:r>
              <a:rPr lang="pt-BR" sz="1050" u="sng" dirty="0">
                <a:solidFill>
                  <a:srgbClr val="005EA2"/>
                </a:solidFill>
                <a:effectLst/>
                <a:hlinkClick r:id="rId2"/>
              </a:rPr>
              <a:t>10.1161/HYPERTENSION AHA.116.07862</a:t>
            </a:r>
            <a:endParaRPr lang="pt-BR" sz="1050" dirty="0">
              <a:effectLst/>
            </a:endParaRPr>
          </a:p>
          <a:p>
            <a:pPr>
              <a:lnSpc>
                <a:spcPts val="2250"/>
              </a:lnSpc>
              <a:buNone/>
            </a:pPr>
            <a:r>
              <a:rPr lang="pt-BR" sz="1200" b="1" dirty="0">
                <a:effectLst/>
                <a:latin typeface="Source Sans Pro Web"/>
              </a:rPr>
              <a:t>O ensaio clínico randomizado CHIPS (Estudo de controle da hipertensão na gravidez)</a:t>
            </a:r>
          </a:p>
          <a:p>
            <a:pPr>
              <a:buNone/>
            </a:pPr>
            <a:r>
              <a:rPr lang="pt-BR" sz="1200" dirty="0">
                <a:effectLst/>
                <a:latin typeface="Source Sans Pro Web"/>
              </a:rPr>
              <a:t>Hipertensão grave é apenas pressão arterial elevada?</a:t>
            </a:r>
          </a:p>
          <a:p>
            <a:pPr>
              <a:spcBef>
                <a:spcPts val="1125"/>
              </a:spcBef>
            </a:pP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Laura A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Magee</a:t>
            </a:r>
            <a:r>
              <a:rPr lang="pt-BR" sz="1050" baseline="30000" dirty="0">
                <a:effectLst/>
                <a:latin typeface="Source Sans Pro Web"/>
              </a:rPr>
              <a:t> 1, ✉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 Peter von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Dadelszen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5"/>
              </a:rPr>
              <a:t> Joel Singer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6"/>
              </a:rPr>
              <a:t> Terry Lee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Evelyne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 Rey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8"/>
              </a:rPr>
              <a:t> Susan Ross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 Elizabeth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Asztalos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0"/>
              </a:rPr>
              <a:t> Kellie E Murphy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1"/>
              </a:rPr>
              <a:t> Jennifer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1"/>
              </a:rPr>
              <a:t>Menzies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2"/>
              </a:rPr>
              <a:t> Johanna Sanchez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Amiram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3"/>
              </a:rPr>
              <a:t>Gafni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4"/>
              </a:rPr>
              <a:t> Michael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4"/>
              </a:rPr>
              <a:t>Helewa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5"/>
              </a:rPr>
              <a:t> Eileen Hutton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6"/>
              </a:rPr>
              <a:t> Gideon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6"/>
              </a:rPr>
              <a:t>Koren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 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Shoo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7"/>
              </a:rPr>
              <a:t> K Lee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8"/>
              </a:rPr>
              <a:t> Alexander G Logan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19"/>
              </a:rPr>
              <a:t> Wessel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19"/>
              </a:rPr>
              <a:t>Ganzevoort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0"/>
              </a:rPr>
              <a:t> Ross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20"/>
              </a:rPr>
              <a:t>Welch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1"/>
              </a:rPr>
              <a:t> Jim G Thornton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</a:t>
            </a:r>
            <a:r>
              <a:rPr lang="pt-BR" sz="1050" u="sng" dirty="0">
                <a:solidFill>
                  <a:srgbClr val="005EA2"/>
                </a:solidFill>
                <a:effectLst/>
                <a:latin typeface="Source Sans Pro Web"/>
                <a:hlinkClick r:id="rId22"/>
              </a:rPr>
              <a:t> Jean-Marie </a:t>
            </a:r>
            <a:r>
              <a:rPr lang="pt-BR" sz="1050" u="sng" dirty="0" err="1">
                <a:solidFill>
                  <a:srgbClr val="005EA2"/>
                </a:solidFill>
                <a:effectLst/>
                <a:latin typeface="Source Sans Pro Web"/>
                <a:hlinkClick r:id="rId22"/>
              </a:rPr>
              <a:t>Moutquin</a:t>
            </a:r>
            <a:r>
              <a:rPr lang="pt-BR" sz="1050" baseline="30000" dirty="0">
                <a:effectLst/>
                <a:latin typeface="Source Sans Pro Web"/>
              </a:rPr>
              <a:t> 1</a:t>
            </a:r>
            <a:r>
              <a:rPr lang="pt-BR" sz="1050" dirty="0">
                <a:effectLst/>
                <a:latin typeface="Source Sans Pro Web"/>
              </a:rPr>
              <a:t> , para o </a:t>
            </a:r>
            <a:r>
              <a:rPr lang="pt-BR" sz="1100" dirty="0">
                <a:effectLst/>
                <a:latin typeface="Source Sans Pro Web"/>
              </a:rPr>
              <a:t>Grupo de Estudo CHIPS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8B2BF1-B676-2EAE-44A3-D7935A29237A}"/>
              </a:ext>
            </a:extLst>
          </p:cNvPr>
          <p:cNvSpPr txBox="1"/>
          <p:nvPr/>
        </p:nvSpPr>
        <p:spPr>
          <a:xfrm>
            <a:off x="2017336" y="3429000"/>
            <a:ext cx="81353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Forneceu evidências de que o tratamento da hipertensão  na gravidez é benéfico para a mãe, sem risco perinatal associado.</a:t>
            </a:r>
          </a:p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A3180D-60BB-E2F0-7211-87ACAF7C8885}"/>
              </a:ext>
            </a:extLst>
          </p:cNvPr>
          <p:cNvSpPr txBox="1"/>
          <p:nvPr/>
        </p:nvSpPr>
        <p:spPr>
          <a:xfrm>
            <a:off x="4204355" y="2073897"/>
            <a:ext cx="430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134416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17649E9-E064-F1A3-8F37-56ECA719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AC5E49A-6CA2-7E79-80CE-A9082168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42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223418-25AF-1B4E-3650-E16BDE5D1671}"/>
              </a:ext>
            </a:extLst>
          </p:cNvPr>
          <p:cNvSpPr txBox="1"/>
          <p:nvPr/>
        </p:nvSpPr>
        <p:spPr>
          <a:xfrm>
            <a:off x="1093509" y="641023"/>
            <a:ext cx="1038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</a:rPr>
              <a:t>Metas  do tratamento anti-hipertensivo na gravidez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092D6FD-A089-DDDE-EF38-6C1A2AB5E494}"/>
              </a:ext>
            </a:extLst>
          </p:cNvPr>
          <p:cNvSpPr/>
          <p:nvPr/>
        </p:nvSpPr>
        <p:spPr>
          <a:xfrm>
            <a:off x="1234912" y="1576789"/>
            <a:ext cx="3695307" cy="1263192"/>
          </a:xfrm>
          <a:prstGeom prst="rect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Início com &gt;20 semanas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7456694-A5F2-FC15-66D1-1CC23217FCC0}"/>
              </a:ext>
            </a:extLst>
          </p:cNvPr>
          <p:cNvSpPr/>
          <p:nvPr/>
        </p:nvSpPr>
        <p:spPr>
          <a:xfrm>
            <a:off x="1234912" y="3386424"/>
            <a:ext cx="3695307" cy="1263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501000"/>
                </a:solidFill>
              </a:rPr>
              <a:t>20 a 30 % dos níveis pressóricos 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E4B4AD4-19AA-491B-50AC-5BD36C7B32B9}"/>
              </a:ext>
            </a:extLst>
          </p:cNvPr>
          <p:cNvCxnSpPr/>
          <p:nvPr/>
        </p:nvCxnSpPr>
        <p:spPr>
          <a:xfrm>
            <a:off x="3271101" y="3429000"/>
            <a:ext cx="0" cy="25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8983014-9000-4AB0-9DBA-F3D78FEC8FBF}"/>
              </a:ext>
            </a:extLst>
          </p:cNvPr>
          <p:cNvCxnSpPr>
            <a:cxnSpLocks/>
          </p:cNvCxnSpPr>
          <p:nvPr/>
        </p:nvCxnSpPr>
        <p:spPr>
          <a:xfrm>
            <a:off x="1508288" y="3557440"/>
            <a:ext cx="0" cy="385321"/>
          </a:xfrm>
          <a:prstGeom prst="straightConnector1">
            <a:avLst/>
          </a:prstGeom>
          <a:ln w="19050">
            <a:solidFill>
              <a:srgbClr val="501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A11BC1A0-1515-D5D1-1B04-E1866A6AC099}"/>
              </a:ext>
            </a:extLst>
          </p:cNvPr>
          <p:cNvSpPr/>
          <p:nvPr/>
        </p:nvSpPr>
        <p:spPr>
          <a:xfrm>
            <a:off x="6224003" y="4422918"/>
            <a:ext cx="2922309" cy="1630837"/>
          </a:xfrm>
          <a:prstGeom prst="rect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PAS &lt; 150 mmHg </a:t>
            </a:r>
          </a:p>
          <a:p>
            <a:pPr algn="ctr"/>
            <a:r>
              <a:rPr lang="pt-BR" sz="2400" dirty="0"/>
              <a:t>PAD entre  80 e 90 mmHg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994367C-0061-0CFE-12B7-731F219F6BAA}"/>
              </a:ext>
            </a:extLst>
          </p:cNvPr>
          <p:cNvSpPr/>
          <p:nvPr/>
        </p:nvSpPr>
        <p:spPr>
          <a:xfrm>
            <a:off x="6074329" y="1351064"/>
            <a:ext cx="3221656" cy="18274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501000"/>
                </a:solidFill>
              </a:rPr>
              <a:t>Preservar a perfusão placentária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501000"/>
                </a:solidFill>
              </a:rPr>
              <a:t>Reduzir risco de comprometimento fetal</a:t>
            </a:r>
          </a:p>
        </p:txBody>
      </p: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F8BB853C-C92F-848C-B843-806A2F43A762}"/>
              </a:ext>
            </a:extLst>
          </p:cNvPr>
          <p:cNvCxnSpPr>
            <a:stCxn id="6" idx="2"/>
          </p:cNvCxnSpPr>
          <p:nvPr/>
        </p:nvCxnSpPr>
        <p:spPr>
          <a:xfrm rot="16200000" flipH="1">
            <a:off x="4147356" y="3584825"/>
            <a:ext cx="660753" cy="279033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9550A268-1B5B-C8AA-4A8C-058B2FFFE02A}"/>
              </a:ext>
            </a:extLst>
          </p:cNvPr>
          <p:cNvSpPr/>
          <p:nvPr/>
        </p:nvSpPr>
        <p:spPr>
          <a:xfrm>
            <a:off x="7428321" y="3303734"/>
            <a:ext cx="348792" cy="99391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051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80315" y="206062"/>
            <a:ext cx="862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TRATAMENTO FARMACOLÓGICO – ANTI-HIPERTENSIVOS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22291" y="1108900"/>
            <a:ext cx="1063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dirty="0"/>
              <a:t>O tratamento anti-hipertensivo foi associado a uma redução de 40 a 70 por cento na ocorrência de hipertensão grave durante a gravidez </a:t>
            </a:r>
            <a:r>
              <a:rPr lang="pt-BR" sz="1400" b="1" dirty="0">
                <a:solidFill>
                  <a:srgbClr val="FF0000"/>
                </a:solidFill>
              </a:rPr>
              <a:t>( UP TO DATE 2021)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2921" y="2786974"/>
            <a:ext cx="10687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t-BR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dirty="0"/>
              <a:t>Mulheres com hipertensão grave persistindo por ≥15 minutos devem ser tratadas para reduzir o risco de acidente vascular cerebral materno, insuficiência cardíaca e outros complicações maternas graves. O tratamento deve ser iniciado dentro de 30 a 60 minutos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22290" y="2092699"/>
            <a:ext cx="10637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dirty="0"/>
              <a:t>Tratamento anti-hipertensivo de gestantes com HA leve a moderada não aumentou a RCIU e outros desfechos perinatais adversos . ( </a:t>
            </a:r>
            <a:r>
              <a:rPr lang="pt-BR" sz="1600" b="1" dirty="0">
                <a:solidFill>
                  <a:srgbClr val="FF0000"/>
                </a:solidFill>
              </a:rPr>
              <a:t>CHIPS – </a:t>
            </a:r>
            <a:r>
              <a:rPr lang="pt-BR" sz="1600" b="1" dirty="0" err="1">
                <a:solidFill>
                  <a:srgbClr val="FF0000"/>
                </a:solidFill>
              </a:rPr>
              <a:t>Control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err="1">
                <a:solidFill>
                  <a:srgbClr val="FF0000"/>
                </a:solidFill>
              </a:rPr>
              <a:t>of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err="1">
                <a:solidFill>
                  <a:srgbClr val="FF0000"/>
                </a:solidFill>
              </a:rPr>
              <a:t>Hypertension</a:t>
            </a:r>
            <a:r>
              <a:rPr lang="pt-BR" sz="1600" b="1" dirty="0">
                <a:solidFill>
                  <a:srgbClr val="FF0000"/>
                </a:solidFill>
              </a:rPr>
              <a:t> in </a:t>
            </a:r>
            <a:r>
              <a:rPr lang="pt-BR" sz="1600" b="1" dirty="0" err="1">
                <a:solidFill>
                  <a:srgbClr val="FF0000"/>
                </a:solidFill>
              </a:rPr>
              <a:t>Pregnancy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err="1">
                <a:solidFill>
                  <a:srgbClr val="FF0000"/>
                </a:solidFill>
              </a:rPr>
              <a:t>Study</a:t>
            </a:r>
            <a:r>
              <a:rPr lang="pt-BR" sz="1600" b="1" dirty="0">
                <a:solidFill>
                  <a:srgbClr val="FF0000"/>
                </a:solidFill>
              </a:rPr>
              <a:t> – 2016)</a:t>
            </a:r>
          </a:p>
          <a:p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10137" y="4265141"/>
            <a:ext cx="10971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dirty="0"/>
              <a:t>O tratamento anti-hipertensivo deve manter os níveis de </a:t>
            </a:r>
            <a:r>
              <a:rPr lang="pt-BR" sz="2000" b="1" dirty="0">
                <a:solidFill>
                  <a:srgbClr val="FF0000"/>
                </a:solidFill>
              </a:rPr>
              <a:t>PAD em torno de 85 mmHg </a:t>
            </a:r>
            <a:r>
              <a:rPr lang="pt-BR" sz="1400" b="1" dirty="0">
                <a:solidFill>
                  <a:srgbClr val="FF0000"/>
                </a:solidFill>
              </a:rPr>
              <a:t>( ISSHP)</a:t>
            </a:r>
            <a:endParaRPr lang="pt-BR" sz="20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Previne a ocorrência de HA Grave,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Exerce  efeito protetor materno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Sem promover riscos fetais.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925172" y="985395"/>
            <a:ext cx="8281555" cy="207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2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019309" y="0"/>
          <a:ext cx="8172691" cy="5643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986">
                <a:tc>
                  <a:txBody>
                    <a:bodyPr/>
                    <a:lstStyle/>
                    <a:p>
                      <a:r>
                        <a:rPr lang="pt-BR" b="1" dirty="0"/>
                        <a:t>AGENTE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POSOLOGIA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Metil dopa*</a:t>
                      </a:r>
                    </a:p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Comprimidos de 250 e 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750 a 2.000 mg /dia </a:t>
                      </a:r>
                    </a:p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2 a 4 vezes /dia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Clonidina </a:t>
                      </a:r>
                    </a:p>
                    <a:p>
                      <a:r>
                        <a:rPr lang="pt-BR" dirty="0"/>
                        <a:t>Comprimidos de 0,1 e 0,2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0,2 a 0,6 mg /dia</a:t>
                      </a:r>
                    </a:p>
                    <a:p>
                      <a:r>
                        <a:rPr lang="pt-BR" dirty="0"/>
                        <a:t>2 a 3 vezes /dia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45">
                <a:tc>
                  <a:txBody>
                    <a:bodyPr/>
                    <a:lstStyle/>
                    <a:p>
                      <a:r>
                        <a:rPr lang="pt-BR" dirty="0" err="1">
                          <a:solidFill>
                            <a:srgbClr val="FF0000"/>
                          </a:solidFill>
                        </a:rPr>
                        <a:t>Nifedipino</a:t>
                      </a:r>
                      <a:r>
                        <a:rPr lang="pt-BR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baseline="0" dirty="0" err="1">
                          <a:solidFill>
                            <a:srgbClr val="FF0000"/>
                          </a:solidFill>
                        </a:rPr>
                        <a:t>retard</a:t>
                      </a:r>
                      <a:endParaRPr lang="pt-BR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baseline="0" dirty="0">
                          <a:solidFill>
                            <a:srgbClr val="FF0000"/>
                          </a:solidFill>
                        </a:rPr>
                        <a:t>Comprimido de 10 e 20 mg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20 a 120 mg /dia</a:t>
                      </a:r>
                    </a:p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 a 3 vezes /dia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Anlodipino</a:t>
                      </a:r>
                      <a:r>
                        <a:rPr lang="pt-BR" dirty="0"/>
                        <a:t> </a:t>
                      </a:r>
                    </a:p>
                    <a:p>
                      <a:r>
                        <a:rPr lang="pt-BR" dirty="0"/>
                        <a:t>Comprimido de 2,5, 5 e 10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 a 20 mg/dia</a:t>
                      </a:r>
                    </a:p>
                    <a:p>
                      <a:r>
                        <a:rPr lang="pt-BR" dirty="0"/>
                        <a:t>1 a 2 </a:t>
                      </a:r>
                      <a:r>
                        <a:rPr lang="pt-BR" dirty="0" err="1"/>
                        <a:t>vezs</a:t>
                      </a:r>
                      <a:r>
                        <a:rPr lang="pt-BR" dirty="0"/>
                        <a:t> /dia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solidFill>
                            <a:srgbClr val="FF0000"/>
                          </a:solidFill>
                        </a:rPr>
                        <a:t>Hidralazina</a:t>
                      </a:r>
                      <a:r>
                        <a:rPr lang="pt-BR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pt-BR" baseline="0" dirty="0">
                          <a:solidFill>
                            <a:srgbClr val="FF0000"/>
                          </a:solidFill>
                        </a:rPr>
                        <a:t>Drágeas de 25 e 50 mg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50 a 150 mg / 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Metoprolol</a:t>
                      </a:r>
                      <a:r>
                        <a:rPr lang="pt-BR" dirty="0"/>
                        <a:t> </a:t>
                      </a:r>
                    </a:p>
                    <a:p>
                      <a:r>
                        <a:rPr lang="pt-BR" dirty="0"/>
                        <a:t>Comprimido de 25, 50 me 100 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100 a 200 mg/</a:t>
                      </a:r>
                      <a:r>
                        <a:rPr lang="pt-BR" baseline="0" dirty="0"/>
                        <a:t> dia</a:t>
                      </a:r>
                    </a:p>
                    <a:p>
                      <a:r>
                        <a:rPr lang="pt-BR" baseline="0" dirty="0"/>
                        <a:t>1 a 2 </a:t>
                      </a:r>
                      <a:r>
                        <a:rPr lang="pt-BR" baseline="0" dirty="0" err="1"/>
                        <a:t>vezs</a:t>
                      </a:r>
                      <a:r>
                        <a:rPr lang="pt-BR" baseline="0" dirty="0"/>
                        <a:t> /dia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Caverdilol</a:t>
                      </a:r>
                      <a:r>
                        <a:rPr lang="pt-BR" dirty="0"/>
                        <a:t> </a:t>
                      </a:r>
                    </a:p>
                    <a:p>
                      <a:r>
                        <a:rPr lang="pt-BR" dirty="0"/>
                        <a:t>Comprimidos de 6,25 e 12,5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12,5 a 50 mg /dia</a:t>
                      </a:r>
                    </a:p>
                    <a:p>
                      <a:r>
                        <a:rPr lang="pt-BR" dirty="0"/>
                        <a:t>1 a 2 vezes /dia</a:t>
                      </a:r>
                    </a:p>
                    <a:p>
                      <a:r>
                        <a:rPr lang="pt-BR" dirty="0"/>
                        <a:t>Recomenda-se iniciar com 12,5 mg/dia por 2 dias e a partir de</a:t>
                      </a:r>
                      <a:r>
                        <a:rPr lang="pt-BR" baseline="0" dirty="0"/>
                        <a:t> então aumentar dose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3791" y="0"/>
          <a:ext cx="2923504" cy="559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695">
                <a:tc>
                  <a:txBody>
                    <a:bodyPr/>
                    <a:lstStyle/>
                    <a:p>
                      <a:r>
                        <a:rPr lang="pt-BR" b="1" dirty="0"/>
                        <a:t>CLASSE DO AGENTE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622">
                <a:tc>
                  <a:txBody>
                    <a:bodyPr/>
                    <a:lstStyle/>
                    <a:p>
                      <a:r>
                        <a:rPr lang="pt-BR" dirty="0"/>
                        <a:t>Simpaticolíticos de ação central , </a:t>
                      </a:r>
                      <a:r>
                        <a:rPr lang="el-GR" dirty="0"/>
                        <a:t>α</a:t>
                      </a:r>
                      <a:r>
                        <a:rPr lang="pt-BR" dirty="0"/>
                        <a:t>2-agonistas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069">
                <a:tc>
                  <a:txBody>
                    <a:bodyPr/>
                    <a:lstStyle/>
                    <a:p>
                      <a:r>
                        <a:rPr lang="pt-BR" dirty="0"/>
                        <a:t>Bloqueadores de canais de cálcio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890">
                <a:tc>
                  <a:txBody>
                    <a:bodyPr/>
                    <a:lstStyle/>
                    <a:p>
                      <a:r>
                        <a:rPr lang="pt-BR" dirty="0"/>
                        <a:t>Vasodilatador</a:t>
                      </a:r>
                      <a:r>
                        <a:rPr lang="pt-BR" baseline="0" dirty="0"/>
                        <a:t> periférico*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338">
                <a:tc>
                  <a:txBody>
                    <a:bodyPr/>
                    <a:lstStyle/>
                    <a:p>
                      <a:r>
                        <a:rPr lang="el-GR" dirty="0"/>
                        <a:t>Β</a:t>
                      </a:r>
                      <a:r>
                        <a:rPr lang="pt-BR" dirty="0"/>
                        <a:t>- bloqueadores*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51776" y="5598230"/>
            <a:ext cx="1114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Recomendamos essas medicações  como 3ª droga para associação de medicamentos para controle Pressórico ou no caso de impossibilidade de 1ª escolha. Os </a:t>
            </a:r>
            <a:r>
              <a:rPr lang="el-G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β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-bloqueadores de maior experiência clínica são o </a:t>
            </a:r>
            <a:r>
              <a:rPr lang="pt-BR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labetalol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este não estando liberado no Brasil e o </a:t>
            </a:r>
            <a:r>
              <a:rPr lang="pt-BR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pindolol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tem sido difícil de encontrar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55369" y="605307"/>
            <a:ext cx="251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Início de ação lento: </a:t>
            </a:r>
          </a:p>
          <a:p>
            <a:pPr algn="ctr"/>
            <a:r>
              <a:rPr lang="pt-BR" dirty="0"/>
              <a:t>3 a 6 horas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7892" y="109161"/>
            <a:ext cx="513410" cy="62892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Anti-hipertensivos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415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59B29A3-687B-B95C-8006-A8C7E0D4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3316768-204D-CC1D-0209-7F3627F1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45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753B47-F49D-BC64-CF04-FDD6AE13C9A3}"/>
              </a:ext>
            </a:extLst>
          </p:cNvPr>
          <p:cNvSpPr txBox="1"/>
          <p:nvPr/>
        </p:nvSpPr>
        <p:spPr>
          <a:xfrm>
            <a:off x="1533426" y="84618"/>
            <a:ext cx="99578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200" b="1" i="0" dirty="0">
                <a:solidFill>
                  <a:srgbClr val="FF0000"/>
                </a:solidFill>
                <a:effectLst/>
                <a:latin typeface="Inter"/>
              </a:rPr>
              <a:t>ARTIGO DE REVISÃO </a:t>
            </a:r>
            <a:r>
              <a:rPr lang="pt-BR" sz="1200" b="1" i="0" dirty="0">
                <a:solidFill>
                  <a:srgbClr val="757575"/>
                </a:solidFill>
                <a:effectLst/>
                <a:latin typeface="Inter"/>
              </a:rPr>
              <a:t>Publicado originalmente em 17 de fevereiro de 2025</a:t>
            </a:r>
          </a:p>
          <a:p>
            <a:pPr algn="l">
              <a:buNone/>
            </a:pPr>
            <a:r>
              <a:rPr lang="pt-BR" sz="1200" b="1" i="0" dirty="0">
                <a:solidFill>
                  <a:srgbClr val="000000"/>
                </a:solidFill>
                <a:effectLst/>
                <a:latin typeface="Inter"/>
              </a:rPr>
              <a:t>Hipertensão na gravidez e no pós-parto: padrões atuais e oportunidades para melhorar o atendimento</a:t>
            </a:r>
          </a:p>
          <a:p>
            <a:pPr algn="l">
              <a:buNone/>
            </a:pP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2"/>
              </a:rPr>
              <a:t>Malamo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2"/>
              </a:rPr>
              <a:t> </a:t>
            </a: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2"/>
              </a:rPr>
              <a:t>Countouris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2"/>
              </a:rPr>
              <a:t> , MD, MS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3"/>
              </a:rPr>
              <a:t>https://orcid.org/0000-0003-2535-0309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, </a:t>
            </a: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4"/>
              </a:rPr>
              <a:t>Zainab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4"/>
              </a:rPr>
              <a:t> Mahmoud , MD, </a:t>
            </a: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4"/>
              </a:rPr>
              <a:t>MSc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5"/>
              </a:rPr>
              <a:t>https://orcid.org/0000-0002-5203-2253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,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6"/>
              </a:rPr>
              <a:t>Jordana B. Cohen , MD, MSCE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7"/>
              </a:rPr>
              <a:t>https://orcid.org/0000-0003-4649-079X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,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8"/>
              </a:rPr>
              <a:t>Daniela Crousillat , MD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 , </a:t>
            </a: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9"/>
              </a:rPr>
              <a:t>Afshan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9"/>
              </a:rPr>
              <a:t> B. </a:t>
            </a: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9"/>
              </a:rPr>
              <a:t>Hameed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9"/>
              </a:rPr>
              <a:t> , MD, MBA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 ,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10"/>
              </a:rPr>
              <a:t>Colleen M. Harrington , MD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 , </a:t>
            </a: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11"/>
              </a:rPr>
              <a:t>Alisse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11"/>
              </a:rPr>
              <a:t> </a:t>
            </a: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11"/>
              </a:rPr>
              <a:t>Hauspurg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11"/>
              </a:rPr>
              <a:t> , MD, MS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12"/>
              </a:rPr>
              <a:t>https://orcid.org/0000-0001-5009-7371</a:t>
            </a:r>
            <a:r>
              <a:rPr lang="pt-BR" sz="1200" b="0" i="0" dirty="0">
                <a:solidFill>
                  <a:srgbClr val="757575"/>
                </a:solidFill>
                <a:effectLst/>
                <a:latin typeface="Inter"/>
              </a:rPr>
              <a:t>, e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13"/>
              </a:rPr>
              <a:t>Natalie A. </a:t>
            </a:r>
            <a:r>
              <a:rPr lang="pt-BR" sz="1200" b="0" i="0" u="none" strike="noStrike" dirty="0" err="1">
                <a:solidFill>
                  <a:srgbClr val="C5161D"/>
                </a:solidFill>
                <a:effectLst/>
                <a:latin typeface="Inter"/>
                <a:hlinkClick r:id="rId13"/>
              </a:rPr>
              <a:t>Bello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13"/>
              </a:rPr>
              <a:t> , MD, MPH </a:t>
            </a:r>
            <a:r>
              <a:rPr lang="pt-BR" sz="1200" b="0" i="0" u="none" strike="noStrike" dirty="0">
                <a:solidFill>
                  <a:srgbClr val="C5161D"/>
                </a:solidFill>
                <a:effectLst/>
                <a:latin typeface="Inter"/>
                <a:hlinkClick r:id="rId14"/>
              </a:rPr>
              <a:t>https://orcid.org/0000-0003-3257-3623</a:t>
            </a:r>
            <a:endParaRPr lang="pt-BR" sz="1200" b="0" i="0" u="none" strike="noStrike" dirty="0">
              <a:solidFill>
                <a:srgbClr val="C5161D"/>
              </a:solidFill>
              <a:effectLst/>
              <a:latin typeface="Inter"/>
            </a:endParaRPr>
          </a:p>
          <a:p>
            <a:pPr algn="l">
              <a:buNone/>
            </a:pPr>
            <a:r>
              <a:rPr lang="pt-BR" sz="1200" b="1" i="0" u="sng" cap="all" dirty="0">
                <a:solidFill>
                  <a:srgbClr val="C5161D"/>
                </a:solidFill>
                <a:effectLst/>
                <a:latin typeface="Inter"/>
                <a:hlinkClick r:id="rId15"/>
              </a:rPr>
              <a:t>Informações e afiliações do autor</a:t>
            </a:r>
            <a:endParaRPr lang="pt-BR" sz="1200" b="0" i="0" dirty="0">
              <a:solidFill>
                <a:srgbClr val="757575"/>
              </a:solidFill>
              <a:effectLst/>
              <a:latin typeface="Inter"/>
            </a:endParaRPr>
          </a:p>
          <a:p>
            <a:pPr algn="l">
              <a:buNone/>
            </a:pPr>
            <a:r>
              <a:rPr lang="pt-BR" sz="1200" b="1" i="0" dirty="0">
                <a:solidFill>
                  <a:srgbClr val="757575"/>
                </a:solidFill>
                <a:effectLst/>
                <a:latin typeface="Inter"/>
              </a:rPr>
              <a:t>Circulação </a:t>
            </a:r>
            <a:r>
              <a:rPr lang="pt-BR" sz="1200" b="1" i="0" u="none" strike="noStrike" dirty="0">
                <a:solidFill>
                  <a:srgbClr val="757575"/>
                </a:solidFill>
                <a:effectLst/>
                <a:latin typeface="Inter"/>
                <a:hlinkClick r:id="rId16"/>
              </a:rPr>
              <a:t>Volume 151 , Número 7</a:t>
            </a:r>
            <a:endParaRPr lang="pt-BR" sz="1200" b="1" i="0" dirty="0">
              <a:solidFill>
                <a:srgbClr val="757575"/>
              </a:solidFill>
              <a:effectLst/>
              <a:latin typeface="Inter"/>
            </a:endParaRPr>
          </a:p>
          <a:p>
            <a:pPr algn="l"/>
            <a:r>
              <a:rPr lang="pt-BR" sz="1200" b="1" i="0" u="sng" dirty="0">
                <a:solidFill>
                  <a:srgbClr val="757575"/>
                </a:solidFill>
                <a:effectLst/>
                <a:latin typeface="Inter"/>
                <a:hlinkClick r:id="rId17"/>
              </a:rPr>
              <a:t>https://doi.org/10.1161/CIRCULATIONAHA.124.073302</a:t>
            </a:r>
            <a:endParaRPr lang="pt-BR" sz="1200" b="1" i="0" dirty="0">
              <a:solidFill>
                <a:srgbClr val="757575"/>
              </a:solidFill>
              <a:effectLst/>
              <a:latin typeface="Inter"/>
            </a:endParaRPr>
          </a:p>
        </p:txBody>
      </p:sp>
      <p:sp>
        <p:nvSpPr>
          <p:cNvPr id="6" name="AutoShape 2" descr="Logotipo da American Heart Association">
            <a:extLst>
              <a:ext uri="{FF2B5EF4-FFF2-40B4-BE49-F238E27FC236}">
                <a16:creationId xmlns:a16="http://schemas.microsoft.com/office/drawing/2014/main" id="{06C5A1BA-477F-0BED-45CA-A15F8DC9E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0" name="Picture 4" descr="CTSEM - American Heart Association: você sabe o que é, e qual sua  importância?">
            <a:extLst>
              <a:ext uri="{FF2B5EF4-FFF2-40B4-BE49-F238E27FC236}">
                <a16:creationId xmlns:a16="http://schemas.microsoft.com/office/drawing/2014/main" id="{D579A0C8-880B-FC63-034E-E971CEA6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2" y="498899"/>
            <a:ext cx="1359964" cy="10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5F941F7-06B3-E138-34BA-8D4A2EF79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82834"/>
              </p:ext>
            </p:extLst>
          </p:nvPr>
        </p:nvGraphicFramePr>
        <p:xfrm>
          <a:off x="867266" y="2514336"/>
          <a:ext cx="1062400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470">
                  <a:extLst>
                    <a:ext uri="{9D8B030D-6E8A-4147-A177-3AD203B41FA5}">
                      <a16:colId xmlns:a16="http://schemas.microsoft.com/office/drawing/2014/main" val="2524124353"/>
                    </a:ext>
                  </a:extLst>
                </a:gridCol>
                <a:gridCol w="3625269">
                  <a:extLst>
                    <a:ext uri="{9D8B030D-6E8A-4147-A177-3AD203B41FA5}">
                      <a16:colId xmlns:a16="http://schemas.microsoft.com/office/drawing/2014/main" val="586873819"/>
                    </a:ext>
                  </a:extLst>
                </a:gridCol>
                <a:gridCol w="3625269">
                  <a:extLst>
                    <a:ext uri="{9D8B030D-6E8A-4147-A177-3AD203B41FA5}">
                      <a16:colId xmlns:a16="http://schemas.microsoft.com/office/drawing/2014/main" val="3544655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Nome e classe do medicamento </a:t>
                      </a:r>
                      <a:endParaRPr lang="pt-B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 INICIAL  MG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 DIÁRIA MAXIMA. MG</a:t>
                      </a: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51700077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2400" b="1" dirty="0">
                          <a:effectLst/>
                        </a:rPr>
                        <a:t>           Agentes de primeira linha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32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 err="1">
                          <a:solidFill>
                            <a:srgbClr val="FF0000"/>
                          </a:solidFill>
                          <a:effectLst/>
                        </a:rPr>
                        <a:t>Nifedipina</a:t>
                      </a:r>
                      <a:r>
                        <a:rPr lang="pt-BR" b="1" dirty="0">
                          <a:solidFill>
                            <a:srgbClr val="FF0000"/>
                          </a:solidFill>
                          <a:effectLst/>
                        </a:rPr>
                        <a:t> XL (bloqueador dos canais de cálcio)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0" dirty="0">
                          <a:effectLst/>
                        </a:rPr>
                        <a:t>30 diariamente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0" dirty="0">
                          <a:effectLst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89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pt-BR" b="0" dirty="0" err="1">
                          <a:effectLst/>
                        </a:rPr>
                        <a:t>Labetalol</a:t>
                      </a:r>
                      <a:r>
                        <a:rPr lang="pt-BR" b="0" dirty="0">
                          <a:effectLst/>
                        </a:rPr>
                        <a:t> (</a:t>
                      </a:r>
                      <a:r>
                        <a:rPr lang="el-GR" b="0" dirty="0">
                          <a:effectLst/>
                        </a:rPr>
                        <a:t>β-</a:t>
                      </a:r>
                      <a:r>
                        <a:rPr lang="pt-BR" b="0" dirty="0">
                          <a:effectLst/>
                        </a:rPr>
                        <a:t>bloqueador)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0" dirty="0">
                          <a:effectLst/>
                        </a:rPr>
                        <a:t>200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0" dirty="0">
                          <a:effectLst/>
                        </a:rPr>
                        <a:t>2400 ( Não disponível no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598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2400" b="1" dirty="0">
                          <a:effectLst/>
                        </a:rPr>
                        <a:t>Agentes alternativos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2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solidFill>
                            <a:srgbClr val="FF0000"/>
                          </a:solidFill>
                          <a:effectLst/>
                        </a:rPr>
                        <a:t>Metildopa (agonista </a:t>
                      </a:r>
                      <a:r>
                        <a:rPr lang="el-GR" b="1" dirty="0">
                          <a:solidFill>
                            <a:srgbClr val="FF0000"/>
                          </a:solidFill>
                          <a:effectLst/>
                        </a:rPr>
                        <a:t>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0" dirty="0">
                          <a:effectLst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0">
                          <a:effectLst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5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pt-BR" b="0" dirty="0">
                          <a:effectLst/>
                        </a:rPr>
                        <a:t>Amlodipina (bloqueador dos canais de cálcio)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0">
                          <a:effectLst/>
                        </a:rPr>
                        <a:t>5 diárias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0" dirty="0">
                          <a:effectLst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3610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C56E84E-00E4-1C90-7F67-BCE25CFE11AC}"/>
              </a:ext>
            </a:extLst>
          </p:cNvPr>
          <p:cNvSpPr txBox="1"/>
          <p:nvPr/>
        </p:nvSpPr>
        <p:spPr>
          <a:xfrm>
            <a:off x="603633" y="1785143"/>
            <a:ext cx="1181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Farmacoterapia recomendada para o tratamento da hipertensão anteparto não grave</a:t>
            </a:r>
          </a:p>
        </p:txBody>
      </p:sp>
    </p:spTree>
    <p:extLst>
      <p:ext uri="{BB962C8B-B14F-4D97-AF65-F5344CB8AC3E}">
        <p14:creationId xmlns:p14="http://schemas.microsoft.com/office/powerpoint/2010/main" val="279619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9098" y="81141"/>
            <a:ext cx="976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Anti-hipertensivos </a:t>
            </a:r>
            <a:r>
              <a:rPr lang="pt-BR" sz="3600" dirty="0" err="1"/>
              <a:t>contra-indicados</a:t>
            </a:r>
            <a:r>
              <a:rPr lang="pt-BR" sz="3600" dirty="0"/>
              <a:t> na gravidez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502275" y="1635617"/>
            <a:ext cx="3219718" cy="708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ECA </a:t>
            </a:r>
            <a:r>
              <a:rPr lang="pt-BR" sz="2000" b="1" dirty="0">
                <a:solidFill>
                  <a:schemeClr val="tx1"/>
                </a:solidFill>
              </a:rPr>
              <a:t>(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Inibidores da enzima conversora da angiotensina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185633" y="1635617"/>
            <a:ext cx="3374264" cy="708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BRA </a:t>
            </a:r>
            <a:r>
              <a:rPr lang="pt-BR" sz="2000" dirty="0">
                <a:solidFill>
                  <a:schemeClr val="tx1"/>
                </a:solidFill>
              </a:rPr>
              <a:t>(bloqueadores dos receptores da angiotensina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8023538" y="1635617"/>
            <a:ext cx="3232598" cy="708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Inibidores diretos da renina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9098" y="2568038"/>
            <a:ext cx="2730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Captopril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err="1"/>
              <a:t>Enalapril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err="1"/>
              <a:t>Benazepril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err="1"/>
              <a:t>Lisinopril</a:t>
            </a:r>
            <a:r>
              <a:rPr lang="pt-BR" sz="2000" dirty="0"/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65183" y="2539893"/>
            <a:ext cx="194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err="1"/>
              <a:t>Losartana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err="1"/>
              <a:t>Valsartana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err="1"/>
              <a:t>Candesartan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err="1"/>
              <a:t>ibersata</a:t>
            </a:r>
            <a:r>
              <a:rPr lang="pt-BR" dirty="0" err="1"/>
              <a:t>n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89453" y="2816891"/>
            <a:ext cx="24856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Alisquireno</a:t>
            </a:r>
            <a:endParaRPr lang="pt-BR" sz="2000" dirty="0"/>
          </a:p>
          <a:p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2275" y="4507606"/>
            <a:ext cx="10753861" cy="12381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Estes Anti-hipertensivos se associam a anormalidades no desenvolvimento  dos rins fetais quando utilizados a partir do segundo trimestre de gestação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1983346" y="839514"/>
            <a:ext cx="76564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983346" y="839514"/>
            <a:ext cx="0" cy="5720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737538" y="839514"/>
            <a:ext cx="0" cy="572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9639837" y="839514"/>
            <a:ext cx="0" cy="572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69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3300B3-E22C-58B2-2914-61D5445A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Momento do parto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99E038B-22C8-1191-E977-F5063368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Sem gravidade – 37 semana</a:t>
            </a:r>
          </a:p>
          <a:p>
            <a:r>
              <a:rPr lang="pt-BR" sz="2800" dirty="0" err="1"/>
              <a:t>Pré</a:t>
            </a:r>
            <a:r>
              <a:rPr lang="pt-BR" sz="2800" dirty="0"/>
              <a:t> eclâmpsia precoce – 34 semanas</a:t>
            </a:r>
          </a:p>
          <a:p>
            <a:pPr lvl="3"/>
            <a:r>
              <a:rPr lang="pt-BR" sz="2800" dirty="0"/>
              <a:t>Gestante deve ser internada</a:t>
            </a:r>
          </a:p>
          <a:p>
            <a:pPr lvl="3"/>
            <a:endParaRPr lang="pt-BR" sz="2800" dirty="0"/>
          </a:p>
          <a:p>
            <a:pPr marL="566928" lvl="3" indent="0">
              <a:buNone/>
            </a:pPr>
            <a:r>
              <a:rPr lang="pt-BR" sz="2800" dirty="0" err="1"/>
              <a:t>Pré</a:t>
            </a:r>
            <a:r>
              <a:rPr lang="pt-BR" sz="2800" dirty="0"/>
              <a:t> eclampsia  com gravidade - a qualquer momento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656ED43-594D-5C68-C1E3-3E813A13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8CFB9E2-90AB-D9B1-7C3E-BEB998F0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508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159385C-BF09-D21C-EDE8-50B21C3B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FB18EDA-6B8C-7DC3-46AC-8BC883D1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48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4F7FA8-C3C5-4E63-4A94-03DEF9AEC392}"/>
              </a:ext>
            </a:extLst>
          </p:cNvPr>
          <p:cNvSpPr txBox="1"/>
          <p:nvPr/>
        </p:nvSpPr>
        <p:spPr>
          <a:xfrm>
            <a:off x="688158" y="1677750"/>
            <a:ext cx="111424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/>
              <a:t>A pré-eclâmpsia transcende a mera elevação da pressão arterial, exigindo uma abordagem sistêmica desde o rastreio até o manejo. </a:t>
            </a:r>
          </a:p>
          <a:p>
            <a:endParaRPr lang="pt-B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dirty="0"/>
              <a:t>É uma condição que nos desafia constantemente, pela sua complexidade e potencial de rápida progressão.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b="1" dirty="0"/>
              <a:t>Nosso papel é fundamental</a:t>
            </a:r>
            <a:r>
              <a:rPr lang="pt-BR" sz="3200" dirty="0"/>
              <a:t> na identificação precoce dos riscos, na implementação de estratégias preventivas baseadas em evidências e, crucialmente, no manejo ágil e eficaz;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7A04CE-E4D3-4D26-6E6F-133EF4556496}"/>
              </a:ext>
            </a:extLst>
          </p:cNvPr>
          <p:cNvSpPr/>
          <p:nvPr/>
        </p:nvSpPr>
        <p:spPr>
          <a:xfrm>
            <a:off x="3220552" y="327524"/>
            <a:ext cx="5288437" cy="9238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4084301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820CDF-835D-9B2F-6548-4F15CFCB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F3ADEF-65D6-9C6B-30A4-9C96138C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49</a:t>
            </a:fld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1B1BB3-BFF8-73EB-C518-DC9D397F8F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564" y="1739787"/>
            <a:ext cx="11239893" cy="4347147"/>
          </a:xfrm>
        </p:spPr>
        <p:txBody>
          <a:bodyPr/>
          <a:lstStyle/>
          <a:p>
            <a:pPr marL="0" indent="0">
              <a:buNone/>
            </a:pPr>
            <a:endParaRPr lang="pt-B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A prevenção com cálcio e AAS, a identificação precisa dos riscos e o uso racional dos medicamentos são pilares para reduzir a morbimortalidade.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 Cada gestante é única, e a capacidade de </a:t>
            </a:r>
            <a:r>
              <a:rPr lang="pt-BR" sz="2800" b="1" dirty="0">
                <a:solidFill>
                  <a:schemeClr val="tx1"/>
                </a:solidFill>
              </a:rPr>
              <a:t>antecipar, prevenir e intervir</a:t>
            </a:r>
            <a:r>
              <a:rPr lang="pt-BR" sz="2800" dirty="0">
                <a:solidFill>
                  <a:schemeClr val="tx1"/>
                </a:solidFill>
              </a:rPr>
              <a:t> em casos de pré-eclâmpsia é um diferencial que salva vidas.</a:t>
            </a:r>
          </a:p>
          <a:p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D64224F-C81A-5314-7D6C-C920744561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9699" y="254099"/>
            <a:ext cx="6143625" cy="11128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60575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9102FA6-4B3E-5D0E-915B-49934C3E803E}"/>
              </a:ext>
            </a:extLst>
          </p:cNvPr>
          <p:cNvSpPr/>
          <p:nvPr/>
        </p:nvSpPr>
        <p:spPr>
          <a:xfrm>
            <a:off x="828339" y="3254186"/>
            <a:ext cx="6718150" cy="8821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E48312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893AEC8-17DE-B6FE-AC87-1DE6CBE15334}"/>
              </a:ext>
            </a:extLst>
          </p:cNvPr>
          <p:cNvSpPr/>
          <p:nvPr/>
        </p:nvSpPr>
        <p:spPr>
          <a:xfrm>
            <a:off x="1073971" y="2554939"/>
            <a:ext cx="6088828" cy="11080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Grande impacto em morbidade e mortalidade materna e perinatal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EC2ADB0-58A1-A87C-8567-0DE9CB428288}"/>
              </a:ext>
            </a:extLst>
          </p:cNvPr>
          <p:cNvSpPr/>
          <p:nvPr/>
        </p:nvSpPr>
        <p:spPr>
          <a:xfrm>
            <a:off x="7032812" y="3337561"/>
            <a:ext cx="2915323" cy="8417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 causa no Brasil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130808-8FC7-1568-1E0F-FD0DCD43E019}"/>
              </a:ext>
            </a:extLst>
          </p:cNvPr>
          <p:cNvSpPr/>
          <p:nvPr/>
        </p:nvSpPr>
        <p:spPr>
          <a:xfrm>
            <a:off x="10344402" y="3593050"/>
            <a:ext cx="889299" cy="489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737A42-6F3A-60C5-FC33-687C7040AAC9}"/>
              </a:ext>
            </a:extLst>
          </p:cNvPr>
          <p:cNvSpPr/>
          <p:nvPr/>
        </p:nvSpPr>
        <p:spPr>
          <a:xfrm>
            <a:off x="995081" y="551806"/>
            <a:ext cx="7734749" cy="1414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49B7FD-FD93-821B-C6D4-AF01A197C832}"/>
              </a:ext>
            </a:extLst>
          </p:cNvPr>
          <p:cNvSpPr/>
          <p:nvPr/>
        </p:nvSpPr>
        <p:spPr>
          <a:xfrm>
            <a:off x="1225475" y="108247"/>
            <a:ext cx="6940475" cy="1634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Afeta de </a:t>
            </a:r>
            <a:r>
              <a:rPr lang="pt-BR" sz="2400" dirty="0">
                <a:solidFill>
                  <a:srgbClr val="000000"/>
                </a:solidFill>
                <a:latin typeface="MinionPro-Regular"/>
              </a:rPr>
              <a:t>1,5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a 16,7% das gestações no mundo;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Prevalência variável  a depender da região;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Maior  nas regiões de renda mais desfavorecida.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B7C567E-5729-7C60-9656-837B0EB74AD0}"/>
              </a:ext>
            </a:extLst>
          </p:cNvPr>
          <p:cNvSpPr/>
          <p:nvPr/>
        </p:nvSpPr>
        <p:spPr>
          <a:xfrm>
            <a:off x="8960224" y="149877"/>
            <a:ext cx="2830157" cy="1172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BRASIL: </a:t>
            </a:r>
            <a:r>
              <a:rPr lang="pt-BR" b="1" dirty="0">
                <a:solidFill>
                  <a:srgbClr val="000000"/>
                </a:solidFill>
                <a:latin typeface="Calibri" panose="020F0502020204030204"/>
              </a:rPr>
              <a:t>1,5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7% de todas as gestações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187A61-B848-9876-A2FB-D0441DBCD014}"/>
              </a:ext>
            </a:extLst>
          </p:cNvPr>
          <p:cNvSpPr/>
          <p:nvPr/>
        </p:nvSpPr>
        <p:spPr>
          <a:xfrm>
            <a:off x="817581" y="4835560"/>
            <a:ext cx="6728908" cy="11295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8140ED7-1C49-F0B3-7340-2E39F9AAF4A5}"/>
              </a:ext>
            </a:extLst>
          </p:cNvPr>
          <p:cNvSpPr/>
          <p:nvPr/>
        </p:nvSpPr>
        <p:spPr>
          <a:xfrm>
            <a:off x="1073972" y="4442907"/>
            <a:ext cx="6088828" cy="1258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complicações maternas incluem eclâmpsia, acidente vascular cerebral e danos hepáticos e renais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9750E51-9226-A05D-1BFE-4A42F597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723" y="4446828"/>
            <a:ext cx="2002658" cy="1572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D0D01B8-42EF-95C0-A8A1-5C0189EB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109" y="4442907"/>
            <a:ext cx="1735958" cy="1522206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36F006F-D837-FE3C-2B4C-315576A4F9A7}"/>
              </a:ext>
            </a:extLst>
          </p:cNvPr>
          <p:cNvSpPr/>
          <p:nvPr/>
        </p:nvSpPr>
        <p:spPr>
          <a:xfrm>
            <a:off x="7032812" y="2022437"/>
            <a:ext cx="3060551" cy="968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Mundo: 2ª principal causa de mortes maternas direta.</a:t>
            </a:r>
          </a:p>
        </p:txBody>
      </p:sp>
    </p:spTree>
    <p:extLst>
      <p:ext uri="{BB962C8B-B14F-4D97-AF65-F5344CB8AC3E}">
        <p14:creationId xmlns:p14="http://schemas.microsoft.com/office/powerpoint/2010/main" val="687557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3451E42-69AF-EEED-CFB5-0ECDD44142B4}"/>
              </a:ext>
            </a:extLst>
          </p:cNvPr>
          <p:cNvSpPr/>
          <p:nvPr/>
        </p:nvSpPr>
        <p:spPr>
          <a:xfrm>
            <a:off x="1602889" y="2452745"/>
            <a:ext cx="4077149" cy="199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Obrigada</a:t>
            </a:r>
            <a:endParaRPr lang="pt-BR" sz="72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15994E0-6130-81C2-BD7C-675408802587}"/>
              </a:ext>
            </a:extLst>
          </p:cNvPr>
          <p:cNvSpPr/>
          <p:nvPr/>
        </p:nvSpPr>
        <p:spPr>
          <a:xfrm>
            <a:off x="7347473" y="4442909"/>
            <a:ext cx="4647303" cy="11833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gilzabulhoes@hotmail.com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Tel. 82-9998176909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252E65-8E23-5A5C-4DC6-8FAB0968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14" name="Texto Explicativo: Seta para Baixo 13">
            <a:extLst>
              <a:ext uri="{FF2B5EF4-FFF2-40B4-BE49-F238E27FC236}">
                <a16:creationId xmlns:a16="http://schemas.microsoft.com/office/drawing/2014/main" id="{FDF0A1A0-3AD0-C635-9710-3F135E18CBD9}"/>
              </a:ext>
            </a:extLst>
          </p:cNvPr>
          <p:cNvSpPr/>
          <p:nvPr/>
        </p:nvSpPr>
        <p:spPr>
          <a:xfrm>
            <a:off x="1553135" y="493057"/>
            <a:ext cx="6750423" cy="3218331"/>
          </a:xfrm>
          <a:prstGeom prst="downArrowCallout">
            <a:avLst>
              <a:gd name="adj1" fmla="val 23320"/>
              <a:gd name="adj2" fmla="val 25000"/>
              <a:gd name="adj3" fmla="val 27507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MinionPro-Regular"/>
              </a:rPr>
              <a:t>F</a:t>
            </a:r>
            <a:r>
              <a:rPr lang="pt-BR" sz="2400" b="0" i="0" u="none" strike="noStrike" baseline="0" dirty="0">
                <a:latin typeface="MinionPro-Regular"/>
              </a:rPr>
              <a:t>atores de riscos maternos, </a:t>
            </a:r>
          </a:p>
          <a:p>
            <a:pPr algn="ctr"/>
            <a:r>
              <a:rPr lang="pt-BR" sz="2400" b="0" i="0" u="none" strike="noStrike" baseline="0" dirty="0">
                <a:latin typeface="MinionPro-Regular"/>
              </a:rPr>
              <a:t>Pressão Arterial Média, </a:t>
            </a:r>
          </a:p>
          <a:p>
            <a:pPr algn="ctr"/>
            <a:r>
              <a:rPr lang="pt-BR" sz="2400" dirty="0">
                <a:latin typeface="MinionPro-Regular"/>
              </a:rPr>
              <a:t>Í</a:t>
            </a:r>
            <a:r>
              <a:rPr lang="pt-BR" sz="2400" b="0" i="0" u="none" strike="noStrike" baseline="0" dirty="0">
                <a:latin typeface="MinionPro-Regular"/>
              </a:rPr>
              <a:t>ndice de </a:t>
            </a:r>
            <a:r>
              <a:rPr lang="pt-BR" sz="2400" b="0" i="0" u="none" strike="noStrike" baseline="0" dirty="0" err="1">
                <a:latin typeface="MinionPro-Regular"/>
              </a:rPr>
              <a:t>Pulsatilidade</a:t>
            </a:r>
            <a:r>
              <a:rPr lang="pt-BR" sz="2400" b="0" i="0" u="none" strike="noStrike" baseline="0" dirty="0">
                <a:latin typeface="MinionPro-Regular"/>
              </a:rPr>
              <a:t> da artéria uterina ao doppler,</a:t>
            </a:r>
          </a:p>
          <a:p>
            <a:pPr algn="ctr"/>
            <a:r>
              <a:rPr lang="pt-BR" sz="2400" b="0" i="0" u="none" strike="noStrike" baseline="0" dirty="0">
                <a:latin typeface="MinionPro-Regular"/>
              </a:rPr>
              <a:t>PAPP-A e </a:t>
            </a:r>
            <a:r>
              <a:rPr lang="pt-BR" sz="2400" b="0" i="0" u="none" strike="noStrike" baseline="0" dirty="0" err="1">
                <a:latin typeface="MinionPro-Regular"/>
              </a:rPr>
              <a:t>PlGF</a:t>
            </a:r>
            <a:r>
              <a:rPr lang="pt-BR" sz="2400" b="0" i="0" u="none" strike="noStrike" baseline="0" dirty="0">
                <a:latin typeface="MinionPro-Regular"/>
              </a:rPr>
              <a:t>, no soro materno;</a:t>
            </a:r>
          </a:p>
          <a:p>
            <a:pPr algn="ctr"/>
            <a:r>
              <a:rPr lang="pt-BR" sz="2400" b="0" i="0" u="none" strike="noStrike" baseline="0" dirty="0">
                <a:latin typeface="MinionPro-Regular"/>
              </a:rPr>
              <a:t> 11 e 13 semanas de gestação.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17D1FD0-E192-2680-AB30-BFAAFC22ED78}"/>
              </a:ext>
            </a:extLst>
          </p:cNvPr>
          <p:cNvSpPr/>
          <p:nvPr/>
        </p:nvSpPr>
        <p:spPr>
          <a:xfrm>
            <a:off x="1602442" y="3774142"/>
            <a:ext cx="6701116" cy="19632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MinionPro-Regular"/>
              </a:rPr>
              <a:t>93% e 36% Predição para </a:t>
            </a:r>
            <a:r>
              <a:rPr lang="pt-BR" sz="2400" b="0" i="0" u="none" strike="noStrike" baseline="0" dirty="0" err="1">
                <a:latin typeface="MinionPro-Regular"/>
              </a:rPr>
              <a:t>pré</a:t>
            </a:r>
            <a:r>
              <a:rPr lang="pt-BR" sz="2400" b="0" i="0" u="none" strike="noStrike" baseline="0" dirty="0">
                <a:latin typeface="MinionPro-Regular"/>
              </a:rPr>
              <a:t> – eclâmpsia de início precoce e tardio, respectivamente;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MinionPro-Regular"/>
              </a:rPr>
              <a:t> Falso-positivos de 5%.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5D11CB9-76A7-3A35-55B0-265321C56649}"/>
              </a:ext>
            </a:extLst>
          </p:cNvPr>
          <p:cNvSpPr/>
          <p:nvPr/>
        </p:nvSpPr>
        <p:spPr>
          <a:xfrm>
            <a:off x="304799" y="605118"/>
            <a:ext cx="268943" cy="5132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nionPro-Regular"/>
              </a:rPr>
              <a:t>Teste </a:t>
            </a:r>
          </a:p>
          <a:p>
            <a:pPr algn="ctr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nionPro-Regular"/>
            </a:endParaRPr>
          </a:p>
          <a:p>
            <a:pPr algn="ctr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nionPro-Regular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3F28011-BAC4-F7BF-99D2-01C6C75882A4}"/>
              </a:ext>
            </a:extLst>
          </p:cNvPr>
          <p:cNvSpPr/>
          <p:nvPr/>
        </p:nvSpPr>
        <p:spPr>
          <a:xfrm>
            <a:off x="932330" y="956982"/>
            <a:ext cx="134472" cy="442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nionPro-Regular"/>
              </a:rPr>
              <a:t>Multiparamétrico</a:t>
            </a:r>
            <a:endParaRPr lang="pt-BR" sz="24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C7BEDA0-3902-AD1E-7E36-7BA3B23079C2}"/>
              </a:ext>
            </a:extLst>
          </p:cNvPr>
          <p:cNvSpPr/>
          <p:nvPr/>
        </p:nvSpPr>
        <p:spPr>
          <a:xfrm>
            <a:off x="8615082" y="1730188"/>
            <a:ext cx="3442447" cy="36755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FiraSans-Light"/>
              </a:rPr>
              <a:t>Fatores de risco maternos e  PAM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400" dirty="0">
                <a:latin typeface="FiraSans-Light"/>
              </a:rPr>
              <a:t>T</a:t>
            </a:r>
            <a:r>
              <a:rPr lang="pt-BR" sz="2400" b="0" i="0" u="none" strike="noStrike" baseline="0" dirty="0">
                <a:latin typeface="FiraSans-Light"/>
              </a:rPr>
              <a:t>axa de detecção de 67%  de PE </a:t>
            </a:r>
            <a:r>
              <a:rPr lang="pt-BR" sz="2400" b="0" i="0" u="none" strike="noStrike" baseline="0" dirty="0" err="1">
                <a:latin typeface="FiraSans-Light"/>
              </a:rPr>
              <a:t>pré</a:t>
            </a:r>
            <a:r>
              <a:rPr lang="pt-BR" sz="2400" b="0" i="0" u="none" strike="noStrike" baseline="0" dirty="0">
                <a:latin typeface="FiraSans-Light"/>
              </a:rPr>
              <a:t>- termo, com  falso-positivos de 10%,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FiraSans-Light"/>
              </a:rPr>
              <a:t>VPP de 17%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FiraSans-Light"/>
              </a:rPr>
              <a:t>VPN de 99%.</a:t>
            </a:r>
            <a:endParaRPr lang="pt-BR" sz="240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D7A01DB-4140-FBB4-28C0-67758CB7E99F}"/>
              </a:ext>
            </a:extLst>
          </p:cNvPr>
          <p:cNvSpPr/>
          <p:nvPr/>
        </p:nvSpPr>
        <p:spPr>
          <a:xfrm>
            <a:off x="8839199" y="699246"/>
            <a:ext cx="2635624" cy="753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484103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1AB8657-305A-42CC-1783-A6A37FF44F97}"/>
              </a:ext>
            </a:extLst>
          </p:cNvPr>
          <p:cNvSpPr/>
          <p:nvPr/>
        </p:nvSpPr>
        <p:spPr>
          <a:xfrm>
            <a:off x="2207111" y="0"/>
            <a:ext cx="7777778" cy="527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Pré-eclâmpsia – uma síndrome com diferentes fenótipos.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ED913F2-B534-11E2-3453-47D07003C070}"/>
              </a:ext>
            </a:extLst>
          </p:cNvPr>
          <p:cNvSpPr/>
          <p:nvPr/>
        </p:nvSpPr>
        <p:spPr>
          <a:xfrm>
            <a:off x="1704975" y="519396"/>
            <a:ext cx="8743949" cy="633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Multisistêmica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progressiva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56E2C12-B873-2C0C-0FE9-BAD9EFF17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53712"/>
              </p:ext>
            </p:extLst>
          </p:nvPr>
        </p:nvGraphicFramePr>
        <p:xfrm>
          <a:off x="666974" y="1608007"/>
          <a:ext cx="11134165" cy="420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749">
                  <a:extLst>
                    <a:ext uri="{9D8B030D-6E8A-4147-A177-3AD203B41FA5}">
                      <a16:colId xmlns:a16="http://schemas.microsoft.com/office/drawing/2014/main" val="1921495174"/>
                    </a:ext>
                  </a:extLst>
                </a:gridCol>
                <a:gridCol w="7375416">
                  <a:extLst>
                    <a:ext uri="{9D8B030D-6E8A-4147-A177-3AD203B41FA5}">
                      <a16:colId xmlns:a16="http://schemas.microsoft.com/office/drawing/2014/main" val="3890583502"/>
                    </a:ext>
                  </a:extLst>
                </a:gridCol>
              </a:tblGrid>
              <a:tr h="618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/>
                        <a:t>Na ausência de </a:t>
                      </a:r>
                      <a:r>
                        <a:rPr lang="pt-BR" sz="2000" b="1" dirty="0" err="1"/>
                        <a:t>proteínúria</a:t>
                      </a:r>
                      <a:endParaRPr lang="pt-BR" sz="2000" b="1" dirty="0"/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Surgimento de Hipertensão associada a pelo menos uma das alterações abaixo: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263783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Trombocitopenia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Contagem de plaquetas ≤ 150000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94222"/>
                  </a:ext>
                </a:extLst>
              </a:tr>
              <a:tr h="68131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Comprometimento hepático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 TGO ≥ 70  e/ ou dor persistente em quadrante superior D do abdome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1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Comprometimento renal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Creatinina sérica &gt; 1.1 mg/dl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16626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Edema agudo de pulmão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dirty="0" err="1">
                          <a:solidFill>
                            <a:schemeClr val="bg1"/>
                          </a:solidFill>
                        </a:rPr>
                        <a:t>Palidez,sudorese</a:t>
                      </a:r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, cianose de extremidade, confusão mental, secreção  pulmonar rósea, sibilos e estertores crepitantes e </a:t>
                      </a:r>
                      <a:r>
                        <a:rPr lang="pt-BR" dirty="0" err="1">
                          <a:solidFill>
                            <a:schemeClr val="bg1"/>
                          </a:solidFill>
                        </a:rPr>
                        <a:t>subcreptantes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32584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Sinais ou sintomas de lesões  órgãos alvo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err="1">
                          <a:solidFill>
                            <a:schemeClr val="bg1"/>
                          </a:solidFill>
                        </a:rPr>
                        <a:t>Cefaléia</a:t>
                      </a:r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 ou escotomas ou epigastralgia ( iminência de eclâmpsia);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91827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Comprometimento fetal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Insuficiência placentária/ RCIU / doppler de artéria umbilical alterada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71951"/>
                  </a:ext>
                </a:extLst>
              </a:tr>
            </a:tbl>
          </a:graphicData>
        </a:graphic>
      </p:graphicFrame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A9FF8AD-FA71-0183-D48E-E249D7672F23}"/>
              </a:ext>
            </a:extLst>
          </p:cNvPr>
          <p:cNvCxnSpPr>
            <a:cxnSpLocks/>
          </p:cNvCxnSpPr>
          <p:nvPr/>
        </p:nvCxnSpPr>
        <p:spPr>
          <a:xfrm>
            <a:off x="5678800" y="1152525"/>
            <a:ext cx="0" cy="3792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994C3E-2B81-7C1A-3E09-07BBE4DE2959}"/>
              </a:ext>
            </a:extLst>
          </p:cNvPr>
          <p:cNvSpPr txBox="1"/>
          <p:nvPr/>
        </p:nvSpPr>
        <p:spPr>
          <a:xfrm>
            <a:off x="8588188" y="62035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RBEHG 2º23</a:t>
            </a:r>
          </a:p>
        </p:txBody>
      </p:sp>
    </p:spTree>
    <p:extLst>
      <p:ext uri="{BB962C8B-B14F-4D97-AF65-F5344CB8AC3E}">
        <p14:creationId xmlns:p14="http://schemas.microsoft.com/office/powerpoint/2010/main" val="59590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02AB033-D705-A46F-EAC7-C73C5D6BF061}"/>
              </a:ext>
            </a:extLst>
          </p:cNvPr>
          <p:cNvSpPr/>
          <p:nvPr/>
        </p:nvSpPr>
        <p:spPr>
          <a:xfrm>
            <a:off x="2985247" y="1796582"/>
            <a:ext cx="6221505" cy="8970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Multifatorial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CCDF52-90BD-4739-1523-9EF3D6475564}"/>
              </a:ext>
            </a:extLst>
          </p:cNvPr>
          <p:cNvSpPr txBox="1"/>
          <p:nvPr/>
        </p:nvSpPr>
        <p:spPr>
          <a:xfrm>
            <a:off x="3094504" y="471918"/>
            <a:ext cx="6239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300" dirty="0"/>
              <a:t>PRÉ-ECLÂMPSIA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92B0B7F-2249-3B49-418A-7077397EBCA9}"/>
              </a:ext>
            </a:extLst>
          </p:cNvPr>
          <p:cNvSpPr/>
          <p:nvPr/>
        </p:nvSpPr>
        <p:spPr>
          <a:xfrm>
            <a:off x="2985247" y="3125878"/>
            <a:ext cx="6221504" cy="897031"/>
          </a:xfrm>
          <a:prstGeom prst="roundRect">
            <a:avLst/>
          </a:prstGeom>
          <a:solidFill>
            <a:srgbClr val="4F59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/>
              <a:t>           Multissistêmica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83EA193-FBC8-4B08-0F1C-D5B6D3324A0F}"/>
              </a:ext>
            </a:extLst>
          </p:cNvPr>
          <p:cNvSpPr/>
          <p:nvPr/>
        </p:nvSpPr>
        <p:spPr>
          <a:xfrm>
            <a:off x="2985247" y="4455175"/>
            <a:ext cx="6221504" cy="897030"/>
          </a:xfrm>
          <a:prstGeom prst="roundRect">
            <a:avLst/>
          </a:prstGeom>
          <a:solidFill>
            <a:srgbClr val="A65B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Progressiva</a:t>
            </a:r>
          </a:p>
        </p:txBody>
      </p:sp>
    </p:spTree>
    <p:extLst>
      <p:ext uri="{BB962C8B-B14F-4D97-AF65-F5344CB8AC3E}">
        <p14:creationId xmlns:p14="http://schemas.microsoft.com/office/powerpoint/2010/main" val="330450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C5D8328-8018-FABA-7E7F-20B8E193C959}"/>
              </a:ext>
            </a:extLst>
          </p:cNvPr>
          <p:cNvSpPr/>
          <p:nvPr/>
        </p:nvSpPr>
        <p:spPr>
          <a:xfrm>
            <a:off x="1312433" y="150608"/>
            <a:ext cx="8864301" cy="55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Pré-eclâmpsia – uma síndrome com diferentes fenótipos.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390FFA-B84D-2214-5BB4-3B37AF8D06CD}"/>
              </a:ext>
            </a:extLst>
          </p:cNvPr>
          <p:cNvSpPr/>
          <p:nvPr/>
        </p:nvSpPr>
        <p:spPr>
          <a:xfrm>
            <a:off x="0" y="1527586"/>
            <a:ext cx="3614569" cy="5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E5929B-0C0E-751E-B23A-FA98F81FC29A}"/>
              </a:ext>
            </a:extLst>
          </p:cNvPr>
          <p:cNvSpPr/>
          <p:nvPr/>
        </p:nvSpPr>
        <p:spPr>
          <a:xfrm>
            <a:off x="3173505" y="1355464"/>
            <a:ext cx="7608795" cy="1183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11AAAAC-EF17-C0FA-8B3A-D44FC324FE46}"/>
              </a:ext>
            </a:extLst>
          </p:cNvPr>
          <p:cNvSpPr/>
          <p:nvPr/>
        </p:nvSpPr>
        <p:spPr>
          <a:xfrm>
            <a:off x="3431689" y="874957"/>
            <a:ext cx="5733825" cy="14164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PAS ≥ 140 e ou PAD ≥ 90 </a:t>
            </a:r>
            <a:r>
              <a:rPr lang="pt-BR" sz="2400" dirty="0" err="1">
                <a:solidFill>
                  <a:schemeClr val="tx1"/>
                </a:solidFill>
              </a:rPr>
              <a:t>mm|Hg</a:t>
            </a:r>
            <a:r>
              <a:rPr lang="pt-BR" sz="2400" dirty="0">
                <a:solidFill>
                  <a:schemeClr val="tx1"/>
                </a:solidFill>
              </a:rPr>
              <a:t> , aferidas em duas ocasiões. Com intervalo  ≥ 4 horas, após  20 semanas de gestação.</a:t>
            </a:r>
          </a:p>
          <a:p>
            <a:pPr algn="ctr"/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25B8CA3-6026-9C13-4A48-AD198349254B}"/>
              </a:ext>
            </a:extLst>
          </p:cNvPr>
          <p:cNvSpPr/>
          <p:nvPr/>
        </p:nvSpPr>
        <p:spPr>
          <a:xfrm>
            <a:off x="118334" y="3749041"/>
            <a:ext cx="3313355" cy="763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PROTEINÚRIA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ABD5B07-A88F-C076-177B-88A3066D290D}"/>
              </a:ext>
            </a:extLst>
          </p:cNvPr>
          <p:cNvSpPr/>
          <p:nvPr/>
        </p:nvSpPr>
        <p:spPr>
          <a:xfrm>
            <a:off x="3173505" y="4214307"/>
            <a:ext cx="7680961" cy="118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F829981-F5D7-C466-9437-1E1A225F5F26}"/>
              </a:ext>
            </a:extLst>
          </p:cNvPr>
          <p:cNvSpPr/>
          <p:nvPr/>
        </p:nvSpPr>
        <p:spPr>
          <a:xfrm>
            <a:off x="3431688" y="3429000"/>
            <a:ext cx="7263205" cy="1564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Relação P/C  ≥0,3 mg /dl ou 300 mg/24 h ou  ≥ 1 + em fita reagente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02E33C-663F-EF8C-215F-9FA25C34F7C7}"/>
              </a:ext>
            </a:extLst>
          </p:cNvPr>
          <p:cNvSpPr txBox="1"/>
          <p:nvPr/>
        </p:nvSpPr>
        <p:spPr>
          <a:xfrm>
            <a:off x="340659" y="710006"/>
            <a:ext cx="2779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DIAGNÓSTICO </a:t>
            </a:r>
          </a:p>
          <a:p>
            <a:r>
              <a:rPr lang="pt-BR" dirty="0"/>
              <a:t>-</a:t>
            </a:r>
          </a:p>
          <a:p>
            <a:r>
              <a:rPr lang="pt-BR" dirty="0"/>
              <a:t>CLÁSSICO</a:t>
            </a:r>
          </a:p>
        </p:txBody>
      </p:sp>
    </p:spTree>
    <p:extLst>
      <p:ext uri="{BB962C8B-B14F-4D97-AF65-F5344CB8AC3E}">
        <p14:creationId xmlns:p14="http://schemas.microsoft.com/office/powerpoint/2010/main" val="378875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C3B536-8C08-111A-E585-34FD214D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C978C5-557F-D6C3-8929-45782DB7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8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35499B-59D1-985A-AD7E-47D032B55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504825"/>
            <a:ext cx="1134110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</a:rPr>
              <a:t>PRÉ- ECLÂMPSIA COM SINAIS DE DETERIORAÇÃO</a:t>
            </a:r>
            <a:r>
              <a:rPr lang="pt-BR" sz="4400" b="1" dirty="0"/>
              <a:t>. </a:t>
            </a:r>
            <a:br>
              <a:rPr lang="pt-BR" sz="4400" b="1" dirty="0"/>
            </a:br>
            <a:r>
              <a:rPr lang="pt-BR" sz="4400" b="1" dirty="0"/>
              <a:t>(</a:t>
            </a:r>
            <a:r>
              <a:rPr lang="pt-BR" sz="3600" b="1" dirty="0"/>
              <a:t>deterioração clínica e/ou laboratorial, pelo menos 01 critério)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8A855-B071-80A2-D74F-918BB1CD36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5600" y="1835373"/>
            <a:ext cx="1141095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sz="2800" b="1" dirty="0"/>
              <a:t>PAS  ≥ 160 mmHg e ou PAD ≥ 110 mmHg confirmada após 15’ ( repouso sentada.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40355FAC-8FC8-9F43-CB38-A50A9C62FB0D}"/>
                  </a:ext>
                </a:extLst>
              </p14:cNvPr>
              <p14:cNvContentPartPr/>
              <p14:nvPr/>
            </p14:nvContentPartPr>
            <p14:xfrm>
              <a:off x="5172551" y="1344699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40355FAC-8FC8-9F43-CB38-A50A9C62FB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3551" y="13356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41942F29-D10C-7BD8-E504-C3B940816901}"/>
                  </a:ext>
                </a:extLst>
              </p14:cNvPr>
              <p14:cNvContentPartPr/>
              <p14:nvPr/>
            </p14:nvContentPartPr>
            <p14:xfrm>
              <a:off x="5136551" y="1308699"/>
              <a:ext cx="360" cy="9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41942F29-D10C-7BD8-E504-C3B9408169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7551" y="1299699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B0D97CE6-EF1C-D45F-9F8B-461DA585B47E}"/>
                  </a:ext>
                </a:extLst>
              </p14:cNvPr>
              <p14:cNvContentPartPr/>
              <p14:nvPr/>
            </p14:nvContentPartPr>
            <p14:xfrm>
              <a:off x="4957271" y="1066779"/>
              <a:ext cx="36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B0D97CE6-EF1C-D45F-9F8B-461DA585B4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8631" y="10577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E1703936-3702-D12F-C0FE-3B3BCBE24B33}"/>
                  </a:ext>
                </a:extLst>
              </p14:cNvPr>
              <p14:cNvContentPartPr/>
              <p14:nvPr/>
            </p14:nvContentPartPr>
            <p14:xfrm>
              <a:off x="2241071" y="1273059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E1703936-3702-D12F-C0FE-3B3BCBE24B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431" y="126405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0F7A1E-E9D2-C019-022C-5635A8C4DA57}"/>
              </a:ext>
            </a:extLst>
          </p:cNvPr>
          <p:cNvSpPr txBox="1"/>
          <p:nvPr/>
        </p:nvSpPr>
        <p:spPr>
          <a:xfrm>
            <a:off x="425450" y="3429000"/>
            <a:ext cx="716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Iminência de Eclâmpsia 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51BF19-71F3-362E-3A92-A37BB89E2B93}"/>
              </a:ext>
            </a:extLst>
          </p:cNvPr>
          <p:cNvSpPr txBox="1"/>
          <p:nvPr/>
        </p:nvSpPr>
        <p:spPr>
          <a:xfrm>
            <a:off x="425450" y="4240306"/>
            <a:ext cx="11067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Distúrbio do Sistema Nervoso : </a:t>
            </a:r>
            <a:r>
              <a:rPr lang="pt-BR" sz="2800" dirty="0" err="1"/>
              <a:t>Cefaléia</a:t>
            </a:r>
            <a:r>
              <a:rPr lang="pt-BR" sz="2800" dirty="0"/>
              <a:t>, Fotofobia, escotomas, </a:t>
            </a:r>
            <a:r>
              <a:rPr lang="pt-BR" sz="2800" dirty="0" err="1"/>
              <a:t>Hiperreflexia</a:t>
            </a:r>
            <a:r>
              <a:rPr lang="pt-BR" sz="28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Comprometimento hepático: Epigastralgia, náuseas, vômitos e dor no Hipocôndrio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014960-FEB8-2FC4-2CB7-FE156AE1187E}"/>
              </a:ext>
            </a:extLst>
          </p:cNvPr>
          <p:cNvSpPr txBox="1"/>
          <p:nvPr/>
        </p:nvSpPr>
        <p:spPr>
          <a:xfrm>
            <a:off x="7817224" y="6104965"/>
            <a:ext cx="305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RBEHG 2023</a:t>
            </a:r>
          </a:p>
        </p:txBody>
      </p:sp>
    </p:spTree>
    <p:extLst>
      <p:ext uri="{BB962C8B-B14F-4D97-AF65-F5344CB8AC3E}">
        <p14:creationId xmlns:p14="http://schemas.microsoft.com/office/powerpoint/2010/main" val="273986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2DF9741-CCDA-6096-D72A-A102ED64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69211"/>
              </p:ext>
            </p:extLst>
          </p:nvPr>
        </p:nvGraphicFramePr>
        <p:xfrm>
          <a:off x="648121" y="664880"/>
          <a:ext cx="11037346" cy="537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673">
                  <a:extLst>
                    <a:ext uri="{9D8B030D-6E8A-4147-A177-3AD203B41FA5}">
                      <a16:colId xmlns:a16="http://schemas.microsoft.com/office/drawing/2014/main" val="3736040646"/>
                    </a:ext>
                  </a:extLst>
                </a:gridCol>
                <a:gridCol w="5518673">
                  <a:extLst>
                    <a:ext uri="{9D8B030D-6E8A-4147-A177-3AD203B41FA5}">
                      <a16:colId xmlns:a16="http://schemas.microsoft.com/office/drawing/2014/main" val="2027083125"/>
                    </a:ext>
                  </a:extLst>
                </a:gridCol>
              </a:tblGrid>
              <a:tr h="7685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Na ausência de proteinúria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Surgimento de Hipertensão associada a pelo menos um dos seguintes: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65495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Trombocitopenia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Contagem plaquetária ≤ 150.000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95744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Hepático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Elevação de Transaminases ( TGO )  ≥ 40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00182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Elevação de creatinina sérica ≥ 1,o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62218"/>
                  </a:ext>
                </a:extLst>
              </a:tr>
              <a:tr h="143687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Edema pulmonar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Dspnéia</a:t>
                      </a:r>
                      <a:r>
                        <a:rPr lang="pt-BR" sz="2000" dirty="0"/>
                        <a:t>, sibilos, estertores </a:t>
                      </a:r>
                      <a:r>
                        <a:rPr lang="pt-BR" sz="2000" dirty="0" err="1"/>
                        <a:t>creptantes</a:t>
                      </a:r>
                      <a:r>
                        <a:rPr lang="pt-BR" sz="2000" dirty="0"/>
                        <a:t> e </a:t>
                      </a:r>
                      <a:r>
                        <a:rPr lang="pt-BR" sz="2000" dirty="0" err="1"/>
                        <a:t>subcreptantes</a:t>
                      </a:r>
                      <a:r>
                        <a:rPr lang="pt-BR" sz="2000" dirty="0"/>
                        <a:t>, palidez, sudorese fria, cianos de extremidades, ansiedade, confusão mental, secreção rosada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33709"/>
                  </a:ext>
                </a:extLst>
              </a:tr>
              <a:tr h="90222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Sinal e/ou sintomas de  </a:t>
                      </a:r>
                    </a:p>
                    <a:p>
                      <a:pPr algn="ctr"/>
                      <a:r>
                        <a:rPr lang="pt-BR" sz="2400" dirty="0"/>
                        <a:t>Lesão em órgão-alvo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Cefaléia</a:t>
                      </a:r>
                      <a:r>
                        <a:rPr lang="pt-BR" sz="2000" dirty="0"/>
                        <a:t> ou escotomas ou epigastralgia ou dor intensa em Hipocôndrio Direito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970660"/>
                  </a:ext>
                </a:extLst>
              </a:tr>
              <a:tr h="7685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fetal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Insuficiência placentária/  Restrição de crescimento fetal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37230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B152AF9-24F7-B8B8-6B14-7BC599D33A56}"/>
              </a:ext>
            </a:extLst>
          </p:cNvPr>
          <p:cNvSpPr txBox="1"/>
          <p:nvPr/>
        </p:nvSpPr>
        <p:spPr>
          <a:xfrm>
            <a:off x="2837468" y="128077"/>
            <a:ext cx="871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Pré-Eclâmpsia com sinais de  lesão em órgãos alvos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C13E52-D5CB-F149-01D9-086F002DC826}"/>
              </a:ext>
            </a:extLst>
          </p:cNvPr>
          <p:cNvSpPr txBox="1"/>
          <p:nvPr/>
        </p:nvSpPr>
        <p:spPr>
          <a:xfrm>
            <a:off x="273377" y="197346"/>
            <a:ext cx="2331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AUSÊNCIA – DE-PROTEINÚRIA</a:t>
            </a:r>
          </a:p>
        </p:txBody>
      </p:sp>
    </p:spTree>
    <p:extLst>
      <p:ext uri="{BB962C8B-B14F-4D97-AF65-F5344CB8AC3E}">
        <p14:creationId xmlns:p14="http://schemas.microsoft.com/office/powerpoint/2010/main" val="8545535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40242</TotalTime>
  <Words>3922</Words>
  <Application>Microsoft Office PowerPoint</Application>
  <PresentationFormat>Widescreen</PresentationFormat>
  <Paragraphs>633</Paragraphs>
  <Slides>52</Slides>
  <Notes>4</Notes>
  <HiddenSlides>8</HiddenSlides>
  <MMClips>0</MMClips>
  <ScaleCrop>false</ScaleCrop>
  <HeadingPairs>
    <vt:vector size="6" baseType="variant">
      <vt:variant>
        <vt:lpstr>Fontes usadas</vt:lpstr>
      </vt:variant>
      <vt:variant>
        <vt:i4>22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76" baseType="lpstr">
      <vt:lpstr>Arial</vt:lpstr>
      <vt:lpstr>Arial MT</vt:lpstr>
      <vt:lpstr>BlinkMacSystemFont</vt:lpstr>
      <vt:lpstr>Calibri</vt:lpstr>
      <vt:lpstr>Calibri Light</vt:lpstr>
      <vt:lpstr>Comic Sans MS</vt:lpstr>
      <vt:lpstr>Elsevier Sans</vt:lpstr>
      <vt:lpstr>FiraSans-Light</vt:lpstr>
      <vt:lpstr>Gill Sans MT</vt:lpstr>
      <vt:lpstr>Gill Sans Nova Light</vt:lpstr>
      <vt:lpstr>Guardian TextSans Web</vt:lpstr>
      <vt:lpstr>Inter</vt:lpstr>
      <vt:lpstr>Merriweather</vt:lpstr>
      <vt:lpstr>MinionPro-Regular</vt:lpstr>
      <vt:lpstr>Roboto</vt:lpstr>
      <vt:lpstr>Source Sans Pro</vt:lpstr>
      <vt:lpstr>Source Sans Pro Web</vt:lpstr>
      <vt:lpstr>Tahoma</vt:lpstr>
      <vt:lpstr>Times New Roman</vt:lpstr>
      <vt:lpstr>Trebuchet MS</vt:lpstr>
      <vt:lpstr>Verdana</vt:lpstr>
      <vt:lpstr>Wingdings</vt:lpstr>
      <vt:lpstr>Retrospectiva</vt:lpstr>
      <vt:lpstr>1_Retrospectiva</vt:lpstr>
      <vt:lpstr> </vt:lpstr>
      <vt:lpstr>Pré-eclâmpsia  </vt:lpstr>
      <vt:lpstr>Gilza Maria Soares Bulhões Calheiros CRM-AL 1877 – RQE 515 Médica Ginecologista e Obstetra Conselheira CREMAL</vt:lpstr>
      <vt:lpstr>PRÉ-ECLÂMPSIA</vt:lpstr>
      <vt:lpstr>Apresentação do PowerPoint</vt:lpstr>
      <vt:lpstr>Apresentação do PowerPoint</vt:lpstr>
      <vt:lpstr>Apresentação do PowerPoint</vt:lpstr>
      <vt:lpstr>PRÉ- ECLÂMPSIA COM SINAIS DE DETERIORAÇÃO.  (deterioração clínica e/ou laboratorial, pelo menos 01 critério)</vt:lpstr>
      <vt:lpstr>Apresentação do PowerPoint</vt:lpstr>
      <vt:lpstr>Apresentação do PowerPoint</vt:lpstr>
      <vt:lpstr>Apresentação do PowerPoint</vt:lpstr>
      <vt:lpstr>Classificação dos quadros hipertensivos</vt:lpstr>
      <vt:lpstr>Apresentação do PowerPoint</vt:lpstr>
      <vt:lpstr>Apresentação do PowerPoint</vt:lpstr>
      <vt:lpstr>Apresentação do PowerPoint</vt:lpstr>
      <vt:lpstr>PRÉ ECLÂMPSIA</vt:lpstr>
      <vt:lpstr>Apresentação do PowerPoint</vt:lpstr>
      <vt:lpstr>  Tendência de Conceitos </vt:lpstr>
      <vt:lpstr>PRÉ- ECLÂMPSIA COM SINAIS DE DETERIORAÇÃO.  (deterioração clínica e/ou laboratorial, pelo menos 01 critério)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Estratégias de Prevenção da pré-eclâmpsia</vt:lpstr>
      <vt:lpstr>Apresentação do PowerPoint</vt:lpstr>
      <vt:lpstr>Apresentação do PowerPoint</vt:lpstr>
      <vt:lpstr>Apresentação do PowerPoint</vt:lpstr>
      <vt:lpstr>Apresentação do PowerPoint</vt:lpstr>
      <vt:lpstr>Importante: </vt:lpstr>
      <vt:lpstr>AAS</vt:lpstr>
      <vt:lpstr>    </vt:lpstr>
      <vt:lpstr>Apresentação do PowerPoint</vt:lpstr>
      <vt:lpstr>Tratamento da Pré-Eclâmpsia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Momento do parto</vt:lpstr>
      <vt:lpstr>Apresentação do PowerPoint</vt:lpstr>
      <vt:lpstr>Considerações Finais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 Atualização</dc:title>
  <dc:creator>Gilza Maria Soares Bulhoes Calheiros</dc:creator>
  <cp:lastModifiedBy>Gilza Maria Soares Bulhoes Calheiros</cp:lastModifiedBy>
  <cp:revision>30</cp:revision>
  <dcterms:created xsi:type="dcterms:W3CDTF">2023-10-18T22:51:17Z</dcterms:created>
  <dcterms:modified xsi:type="dcterms:W3CDTF">2025-06-10T01:39:44Z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