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88" r:id="rId3"/>
    <p:sldId id="265" r:id="rId4"/>
    <p:sldId id="266" r:id="rId5"/>
    <p:sldId id="287" r:id="rId6"/>
    <p:sldId id="285" r:id="rId7"/>
    <p:sldId id="286" r:id="rId8"/>
    <p:sldId id="277" r:id="rId9"/>
    <p:sldId id="282" r:id="rId10"/>
    <p:sldId id="283" r:id="rId11"/>
    <p:sldId id="267" r:id="rId12"/>
    <p:sldId id="268" r:id="rId13"/>
    <p:sldId id="280" r:id="rId14"/>
    <p:sldId id="273" r:id="rId15"/>
    <p:sldId id="274" r:id="rId16"/>
    <p:sldId id="276" r:id="rId17"/>
    <p:sldId id="278" r:id="rId18"/>
    <p:sldId id="279" r:id="rId19"/>
    <p:sldId id="272" r:id="rId20"/>
    <p:sldId id="281" r:id="rId21"/>
    <p:sldId id="284" r:id="rId22"/>
    <p:sldId id="270" r:id="rId2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 snapToGrid="0">
      <p:cViewPr>
        <p:scale>
          <a:sx n="60" d="100"/>
          <a:sy n="60" d="100"/>
        </p:scale>
        <p:origin x="114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867AE8-D28F-8E04-76EE-F3F60AA3E6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17920A7-3F29-9DF6-16FA-4CEA87C0E4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42C2CD6-B328-38DA-B097-2BA755B33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FF65-860B-4DC8-A56F-F85D1B3DC422}" type="datetimeFigureOut">
              <a:rPr lang="pt-BR" smtClean="0"/>
              <a:t>13/08/2025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B39C42B-29EB-6648-C73A-C43C46266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72A0A63-B8BF-3C1B-61F3-DC4FD0ECF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3232-46DB-4254-8118-A5456C81E8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9892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521E80-E6C1-E766-E72B-F12A1565D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289C2E0-B6B2-9E92-2539-EB63CAF1C4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421913-D9BE-2511-F4F8-CA5773BED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FF65-860B-4DC8-A56F-F85D1B3DC422}" type="datetimeFigureOut">
              <a:rPr lang="pt-BR" smtClean="0"/>
              <a:t>13/08/2025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DD324F8-01CB-73BF-A8C8-683BF383E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265CDD3-5C33-3971-726D-F7E54FB8D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3232-46DB-4254-8118-A5456C81E8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9525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7775F4D-AA60-9766-7826-52816ABA97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4DC1289-D323-352E-E72B-DD55DE8325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C31005-0B14-11DB-DFB8-D9F4AE704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FF65-860B-4DC8-A56F-F85D1B3DC422}" type="datetimeFigureOut">
              <a:rPr lang="pt-BR" smtClean="0"/>
              <a:t>13/08/2025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3913708-3CC1-E90B-2B94-2FBADEEE3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01285D6-61DF-AC11-723B-964D20F5C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3232-46DB-4254-8118-A5456C81E8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6111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9B498E-24BC-25AB-ADEB-A601AE544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0BCAF3B-370B-A8C0-4FC1-FD34BE64D3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5F2797F-8BC3-2616-F3FC-B9B822775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FF65-860B-4DC8-A56F-F85D1B3DC422}" type="datetimeFigureOut">
              <a:rPr lang="pt-BR" smtClean="0"/>
              <a:t>13/08/2025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EF0B442-BAA3-5617-D65B-2DAAA7CE4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45A699D-E610-2250-9FB9-3A2474997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3232-46DB-4254-8118-A5456C81E8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0555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B58C63-346C-0EBB-D73F-403E4CBEB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03609F7-6291-4B98-E436-6076BE5206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D17B39D-9E68-D759-479C-A20B81A71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FF65-860B-4DC8-A56F-F85D1B3DC422}" type="datetimeFigureOut">
              <a:rPr lang="pt-BR" smtClean="0"/>
              <a:t>13/08/2025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F596324-038E-1CCB-E785-1ADF2FCBC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9F3AC7D-CB8C-866E-0339-0C1F91EAF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3232-46DB-4254-8118-A5456C81E8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9399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9A7F85-2613-919C-4CBD-7FFAA9246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5B431B2-9B3C-C339-ECEC-400277AC9F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41BABD4-B5EE-DF50-8073-67A4B0027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8E86FE3-42D7-088A-ED25-CC6ADCC8F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FF65-860B-4DC8-A56F-F85D1B3DC422}" type="datetimeFigureOut">
              <a:rPr lang="pt-BR" smtClean="0"/>
              <a:t>13/08/2025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7FBD932-C5F0-5699-DBCA-F83C127AC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02865A7-5117-B18E-15CB-B3599DEA4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3232-46DB-4254-8118-A5456C81E8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9726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11FEAD-5AB7-3D87-D602-9AFDB5D52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3C74FF1-1DE7-2833-3ABA-D987EFD9CF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FF64802-31FA-CC51-DF33-2DF8FF14A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C90BF05-0434-0DF9-2928-FE1BF6F2D7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FB31CEE-5540-6FE2-045C-4B0F28FAEF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0096D183-A170-AFB4-D381-A3777FDBA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FF65-860B-4DC8-A56F-F85D1B3DC422}" type="datetimeFigureOut">
              <a:rPr lang="pt-BR" smtClean="0"/>
              <a:t>13/08/2025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79DDC5F-B49E-E3BF-2966-66875C0BA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6CF939F-8CA9-8CE4-B4F2-79D8323A3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3232-46DB-4254-8118-A5456C81E8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1308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619DFF-3FC6-EF22-1C2E-64F82A1FE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85302C5-AFFC-3F17-13FB-30C05A1A3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FF65-860B-4DC8-A56F-F85D1B3DC422}" type="datetimeFigureOut">
              <a:rPr lang="pt-BR" smtClean="0"/>
              <a:t>13/08/2025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91F759C-E1C0-0533-64AB-D71C2CFA8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97E81DE-7885-C874-7273-60B6B1999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3232-46DB-4254-8118-A5456C81E8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8259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640F86D-0C73-F7F1-BCB1-79F113202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FF65-860B-4DC8-A56F-F85D1B3DC422}" type="datetimeFigureOut">
              <a:rPr lang="pt-BR" smtClean="0"/>
              <a:t>13/08/2025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5B57E5C-D6FF-FBFF-3C94-3DB992174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00778AE-DD23-415D-3C15-BAF2B59A6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3232-46DB-4254-8118-A5456C81E8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1930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14431C-AA16-EF36-70FC-328254D48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D3893C6-C145-E833-3C95-4539AC68BC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D0E7B7E-5FE8-C3B6-C235-63559FD073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EB3EE29-7688-F3EA-B5E0-AB21CC65D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FF65-860B-4DC8-A56F-F85D1B3DC422}" type="datetimeFigureOut">
              <a:rPr lang="pt-BR" smtClean="0"/>
              <a:t>13/08/2025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F11CF66-E2F1-AB93-9D78-05DF44EA2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FBFC74-A7F1-C72C-DFA1-F4009D74A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3232-46DB-4254-8118-A5456C81E8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5402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78D3E5-7FC9-C33C-F453-4C7F5A299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939624B-C12B-9BE0-FCAF-59FD8BE50B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B2C2F7D-3301-0688-3A7C-DC16521F28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6000FC0-5D0B-34D5-6948-7607BC6A7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FF65-860B-4DC8-A56F-F85D1B3DC422}" type="datetimeFigureOut">
              <a:rPr lang="pt-BR" smtClean="0"/>
              <a:t>13/08/2025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27399B6-312F-D6E4-3C68-349D35BD8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86167ED-8AD7-CE36-1EF7-6F6857BB4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3232-46DB-4254-8118-A5456C81E8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379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31D1CBC-BE57-3E62-CCA9-D2E287F9C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ADC566A-D3F3-6294-788A-966E8B2403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EA1521F-54AD-D9E0-C429-E4D5E9DC2B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2FF65-860B-4DC8-A56F-F85D1B3DC422}" type="datetimeFigureOut">
              <a:rPr lang="pt-BR" smtClean="0"/>
              <a:t>13/08/2025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A00494A-C8AE-9F3C-B6E7-9FE3C32453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D9073C7-2603-79CD-F631-2BD99D4249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73232-46DB-4254-8118-A5456C81E8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5431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sz="2000" b="1" dirty="0">
                <a:solidFill>
                  <a:schemeClr val="bg1"/>
                </a:solidFill>
              </a:rPr>
            </a:b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800" b="1" dirty="0" err="1">
                <a:solidFill>
                  <a:schemeClr val="bg1"/>
                </a:solidFill>
              </a:rPr>
              <a:t>ConhExercer</a:t>
            </a: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>
                <a:solidFill>
                  <a:schemeClr val="bg1"/>
                </a:solidFill>
              </a:rPr>
              <a:t>Ter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idx="1"/>
          </p:nvPr>
        </p:nvSpPr>
        <p:spPr>
          <a:xfrm>
            <a:off x="838200" y="3123027"/>
            <a:ext cx="10515600" cy="30539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4400" dirty="0">
                <a:solidFill>
                  <a:schemeClr val="bg1"/>
                </a:solidFill>
              </a:rPr>
              <a:t> I fórum das Comissões de  Ética Médica  do Estado de Alagoas</a:t>
            </a:r>
          </a:p>
          <a:p>
            <a:pPr marL="0" indent="0" algn="ctr">
              <a:buNone/>
            </a:pPr>
            <a:endParaRPr lang="pt-BR" sz="4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pt-BR" sz="3600" dirty="0">
              <a:solidFill>
                <a:schemeClr val="bg1"/>
              </a:solidFill>
            </a:endParaRPr>
          </a:p>
        </p:txBody>
      </p:sp>
      <p:sp>
        <p:nvSpPr>
          <p:cNvPr id="4" name="AutoShape 2" descr="CREMAL abre concurso para Assistente Administrativo e Médico Fiscal"/>
          <p:cNvSpPr>
            <a:spLocks noChangeAspect="1" noChangeArrowheads="1"/>
          </p:cNvSpPr>
          <p:nvPr/>
        </p:nvSpPr>
        <p:spPr bwMode="auto">
          <a:xfrm>
            <a:off x="155574" y="329783"/>
            <a:ext cx="1493343" cy="10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91162585-9E6D-B860-C140-C715B13290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8334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sz="2000" b="1" dirty="0">
                <a:solidFill>
                  <a:schemeClr val="bg1"/>
                </a:solidFill>
              </a:rPr>
            </a:b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800" b="1" dirty="0" err="1">
                <a:solidFill>
                  <a:schemeClr val="bg1"/>
                </a:solidFill>
              </a:rPr>
              <a:t>ConhExercer</a:t>
            </a: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>
                <a:solidFill>
                  <a:schemeClr val="bg1"/>
                </a:solidFill>
              </a:rPr>
              <a:t>Ter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4" name="AutoShape 2" descr="CREMAL abre concurso para Assistente Administrativo e Médico Fiscal"/>
          <p:cNvSpPr>
            <a:spLocks noChangeAspect="1" noChangeArrowheads="1"/>
          </p:cNvSpPr>
          <p:nvPr/>
        </p:nvSpPr>
        <p:spPr bwMode="auto">
          <a:xfrm>
            <a:off x="155574" y="329783"/>
            <a:ext cx="1493343" cy="10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7D646466-1816-1E2A-CD98-C570E3DE35CD}"/>
              </a:ext>
            </a:extLst>
          </p:cNvPr>
          <p:cNvSpPr txBox="1"/>
          <p:nvPr/>
        </p:nvSpPr>
        <p:spPr>
          <a:xfrm>
            <a:off x="1359310" y="1435252"/>
            <a:ext cx="947337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/>
              <a:t>Termo de Consentimento Livre e Esclarecido</a:t>
            </a:r>
          </a:p>
          <a:p>
            <a:pPr algn="just"/>
            <a:endParaRPr lang="pt-BR" sz="3200" dirty="0"/>
          </a:p>
          <a:p>
            <a:pPr algn="just"/>
            <a:endParaRPr lang="pt-BR" sz="32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dirty="0"/>
              <a:t>PRINCÍPIOS DA BIOÉTICA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3200" dirty="0"/>
              <a:t>BENEFICÊNCIA (teleológico)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3200" dirty="0"/>
              <a:t>AUTONOMIA(teleológico)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3200" dirty="0"/>
              <a:t>NÃO MALEFICÊNCIA (deontológico )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3200" dirty="0"/>
              <a:t>JUSTIÇA deontológico )</a:t>
            </a:r>
          </a:p>
        </p:txBody>
      </p:sp>
      <p:cxnSp>
        <p:nvCxnSpPr>
          <p:cNvPr id="11" name="Conector de Seta Reta 10">
            <a:extLst>
              <a:ext uri="{FF2B5EF4-FFF2-40B4-BE49-F238E27FC236}">
                <a16:creationId xmlns:a16="http://schemas.microsoft.com/office/drawing/2014/main" id="{1708971D-8936-4C6B-C7B8-F9CA7F5C7322}"/>
              </a:ext>
            </a:extLst>
          </p:cNvPr>
          <p:cNvCxnSpPr/>
          <p:nvPr/>
        </p:nvCxnSpPr>
        <p:spPr>
          <a:xfrm>
            <a:off x="4403187" y="3910818"/>
            <a:ext cx="56270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" name="Imagem 2">
            <a:extLst>
              <a:ext uri="{FF2B5EF4-FFF2-40B4-BE49-F238E27FC236}">
                <a16:creationId xmlns:a16="http://schemas.microsoft.com/office/drawing/2014/main" id="{9A9B546C-6DBB-B566-4363-99902E49A0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7083" y="148517"/>
            <a:ext cx="6703982" cy="101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6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sz="2000" b="1" dirty="0">
                <a:solidFill>
                  <a:schemeClr val="bg1"/>
                </a:solidFill>
              </a:rPr>
            </a:b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800" b="1" dirty="0" err="1">
                <a:solidFill>
                  <a:schemeClr val="bg1"/>
                </a:solidFill>
              </a:rPr>
              <a:t>ConhExercer</a:t>
            </a: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>
                <a:solidFill>
                  <a:schemeClr val="bg1"/>
                </a:solidFill>
              </a:rPr>
              <a:t>Ter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idx="1"/>
          </p:nvPr>
        </p:nvSpPr>
        <p:spPr>
          <a:xfrm>
            <a:off x="838200" y="2442935"/>
            <a:ext cx="11061726" cy="404994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sz="4400" dirty="0">
                <a:solidFill>
                  <a:schemeClr val="bg1"/>
                </a:solidFill>
              </a:rPr>
              <a:t> I fórum das Comissões de  Ética Médica  do Estado de</a:t>
            </a:r>
            <a:endParaRPr lang="pt-BR" sz="2000" dirty="0">
              <a:solidFill>
                <a:sysClr val="windowText" lastClr="000000"/>
              </a:solidFill>
            </a:endParaRPr>
          </a:p>
          <a:p>
            <a:pPr marL="0" indent="0" algn="just">
              <a:buNone/>
            </a:pPr>
            <a:r>
              <a:rPr lang="pt-BR" sz="2000" dirty="0">
                <a:solidFill>
                  <a:sysClr val="windowText" lastClr="000000"/>
                </a:solidFill>
              </a:rPr>
              <a:t>                                          </a:t>
            </a:r>
          </a:p>
          <a:p>
            <a:pPr marL="0" indent="0" algn="just">
              <a:buNone/>
            </a:pPr>
            <a:endParaRPr lang="pt-BR" sz="2000" dirty="0">
              <a:solidFill>
                <a:sysClr val="windowText" lastClr="000000"/>
              </a:solidFill>
            </a:endParaRPr>
          </a:p>
          <a:p>
            <a:pPr marL="0" indent="0" algn="just">
              <a:buNone/>
            </a:pPr>
            <a:r>
              <a:rPr lang="pt-BR" sz="2000" dirty="0">
                <a:solidFill>
                  <a:sysClr val="windowText" lastClr="000000"/>
                </a:solidFill>
              </a:rPr>
              <a:t>                                        Transmite a ideia de uma</a:t>
            </a:r>
          </a:p>
          <a:p>
            <a:pPr marL="0" indent="0" algn="ctr">
              <a:buNone/>
            </a:pPr>
            <a:r>
              <a:rPr lang="pt-BR" sz="2000" dirty="0">
                <a:solidFill>
                  <a:sysClr val="windowText" lastClr="000000"/>
                </a:solidFill>
              </a:rPr>
              <a:t>          Comunicação unilateral                                        Transmite a ideia de:</a:t>
            </a:r>
          </a:p>
          <a:p>
            <a:pPr algn="r"/>
            <a:r>
              <a:rPr lang="pt-BR" sz="2000" dirty="0">
                <a:solidFill>
                  <a:sysClr val="windowText" lastClr="000000"/>
                </a:solidFill>
              </a:rPr>
              <a:t>Comunicação ativa/bilateral</a:t>
            </a:r>
          </a:p>
          <a:p>
            <a:pPr algn="r"/>
            <a:r>
              <a:rPr lang="pt-BR" sz="2000" dirty="0">
                <a:solidFill>
                  <a:sysClr val="windowText" lastClr="000000"/>
                </a:solidFill>
              </a:rPr>
              <a:t>Liberdade de escolha</a:t>
            </a:r>
          </a:p>
          <a:p>
            <a:pPr algn="r"/>
            <a:r>
              <a:rPr lang="pt-BR" sz="2000" dirty="0">
                <a:solidFill>
                  <a:sysClr val="windowText" lastClr="000000"/>
                </a:solidFill>
              </a:rPr>
              <a:t>Opções </a:t>
            </a:r>
            <a:r>
              <a:rPr lang="pt-BR" sz="2000" dirty="0" err="1">
                <a:solidFill>
                  <a:sysClr val="windowText" lastClr="000000"/>
                </a:solidFill>
              </a:rPr>
              <a:t>possiveis</a:t>
            </a:r>
            <a:endParaRPr lang="pt-BR" sz="2000" dirty="0">
              <a:solidFill>
                <a:sysClr val="windowText" lastClr="000000"/>
              </a:solidFill>
            </a:endParaRPr>
          </a:p>
        </p:txBody>
      </p:sp>
      <p:sp>
        <p:nvSpPr>
          <p:cNvPr id="4" name="AutoShape 2" descr="CREMAL abre concurso para Assistente Administrativo e Médico Fiscal"/>
          <p:cNvSpPr>
            <a:spLocks noChangeAspect="1" noChangeArrowheads="1"/>
          </p:cNvSpPr>
          <p:nvPr/>
        </p:nvSpPr>
        <p:spPr bwMode="auto">
          <a:xfrm>
            <a:off x="155574" y="329783"/>
            <a:ext cx="1493343" cy="10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7D646466-1816-1E2A-CD98-C570E3DE35CD}"/>
              </a:ext>
            </a:extLst>
          </p:cNvPr>
          <p:cNvSpPr txBox="1"/>
          <p:nvPr/>
        </p:nvSpPr>
        <p:spPr>
          <a:xfrm>
            <a:off x="1648918" y="1459175"/>
            <a:ext cx="910462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/>
              <a:t>Termo de Consentimento Livre e Esclarecido</a:t>
            </a:r>
          </a:p>
          <a:p>
            <a:pPr algn="just"/>
            <a:endParaRPr lang="pt-BR" sz="3200" dirty="0"/>
          </a:p>
          <a:p>
            <a:pPr algn="just"/>
            <a:endParaRPr lang="pt-BR" sz="2400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CD02C84-B789-8958-84B0-8941B5495265}"/>
              </a:ext>
            </a:extLst>
          </p:cNvPr>
          <p:cNvSpPr txBox="1"/>
          <p:nvPr/>
        </p:nvSpPr>
        <p:spPr>
          <a:xfrm>
            <a:off x="3327817" y="2396549"/>
            <a:ext cx="6899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Informado ou Livre e Esclarecido?</a:t>
            </a:r>
          </a:p>
        </p:txBody>
      </p:sp>
      <p:cxnSp>
        <p:nvCxnSpPr>
          <p:cNvPr id="10" name="Conector de Seta Reta 9">
            <a:extLst>
              <a:ext uri="{FF2B5EF4-FFF2-40B4-BE49-F238E27FC236}">
                <a16:creationId xmlns:a16="http://schemas.microsoft.com/office/drawing/2014/main" id="{8314A56E-61B5-8325-47E7-346CAFFA5CCA}"/>
              </a:ext>
            </a:extLst>
          </p:cNvPr>
          <p:cNvCxnSpPr>
            <a:cxnSpLocks/>
          </p:cNvCxnSpPr>
          <p:nvPr/>
        </p:nvCxnSpPr>
        <p:spPr>
          <a:xfrm>
            <a:off x="8356209" y="3002389"/>
            <a:ext cx="0" cy="15555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>
            <a:extLst>
              <a:ext uri="{FF2B5EF4-FFF2-40B4-BE49-F238E27FC236}">
                <a16:creationId xmlns:a16="http://schemas.microsoft.com/office/drawing/2014/main" id="{A860B030-0341-2559-A8C2-73032B99A7CC}"/>
              </a:ext>
            </a:extLst>
          </p:cNvPr>
          <p:cNvCxnSpPr>
            <a:cxnSpLocks/>
          </p:cNvCxnSpPr>
          <p:nvPr/>
        </p:nvCxnSpPr>
        <p:spPr>
          <a:xfrm>
            <a:off x="5036234" y="3002389"/>
            <a:ext cx="0" cy="1161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35CCB281-8290-23F4-8CBD-0BABFDD1A18D}"/>
              </a:ext>
            </a:extLst>
          </p:cNvPr>
          <p:cNvCxnSpPr>
            <a:cxnSpLocks/>
          </p:cNvCxnSpPr>
          <p:nvPr/>
        </p:nvCxnSpPr>
        <p:spPr>
          <a:xfrm>
            <a:off x="3784209" y="2966155"/>
            <a:ext cx="47073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m 4">
            <a:extLst>
              <a:ext uri="{FF2B5EF4-FFF2-40B4-BE49-F238E27FC236}">
                <a16:creationId xmlns:a16="http://schemas.microsoft.com/office/drawing/2014/main" id="{5008B3AF-215D-8AC5-93A5-885E997406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7067" y="243763"/>
            <a:ext cx="6703982" cy="101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042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sz="2000" b="1" dirty="0">
                <a:solidFill>
                  <a:schemeClr val="bg1"/>
                </a:solidFill>
              </a:rPr>
            </a:b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800" b="1" dirty="0" err="1">
                <a:solidFill>
                  <a:schemeClr val="bg1"/>
                </a:solidFill>
              </a:rPr>
              <a:t>ConhExercer</a:t>
            </a: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>
                <a:solidFill>
                  <a:schemeClr val="bg1"/>
                </a:solidFill>
              </a:rPr>
              <a:t>Ter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4" name="AutoShape 2" descr="CREMAL abre concurso para Assistente Administrativo e Médico Fiscal"/>
          <p:cNvSpPr>
            <a:spLocks noChangeAspect="1" noChangeArrowheads="1"/>
          </p:cNvSpPr>
          <p:nvPr/>
        </p:nvSpPr>
        <p:spPr bwMode="auto">
          <a:xfrm>
            <a:off x="155574" y="329783"/>
            <a:ext cx="1493343" cy="10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376A97A-626F-426C-591F-E7EC722152F8}"/>
              </a:ext>
            </a:extLst>
          </p:cNvPr>
          <p:cNvSpPr txBox="1"/>
          <p:nvPr/>
        </p:nvSpPr>
        <p:spPr>
          <a:xfrm>
            <a:off x="1409567" y="1233979"/>
            <a:ext cx="10246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/>
              <a:t>Termo de Consentimento Livre e Esclarecido</a:t>
            </a:r>
          </a:p>
          <a:p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993ED14-2977-9133-FCC9-1C2F696355EF}"/>
              </a:ext>
            </a:extLst>
          </p:cNvPr>
          <p:cNvSpPr txBox="1"/>
          <p:nvPr/>
        </p:nvSpPr>
        <p:spPr>
          <a:xfrm>
            <a:off x="1012874" y="2157309"/>
            <a:ext cx="905959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3200" dirty="0"/>
          </a:p>
          <a:p>
            <a:endParaRPr lang="pt-BR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/>
              <a:t>Recomendação Nº 1 / 2016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/>
              <a:t>NORMAS ESTÃO NO CEM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/>
              <a:t>LEGISLAÇÕES VIGENTES NO PAÍS</a:t>
            </a:r>
          </a:p>
          <a:p>
            <a:r>
              <a:rPr lang="pt-BR" sz="3200" dirty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3200" dirty="0"/>
          </a:p>
          <a:p>
            <a:pPr marL="514350" indent="-514350">
              <a:buFont typeface="Wingdings" panose="05000000000000000000" pitchFamily="2" charset="2"/>
              <a:buChar char="Ø"/>
            </a:pPr>
            <a:endParaRPr lang="pt-BR" sz="3200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605C4279-A21C-7AA2-DF96-C2BA0A2DFD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1543" y="197207"/>
            <a:ext cx="6703982" cy="101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606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sz="2000" b="1" dirty="0">
                <a:solidFill>
                  <a:schemeClr val="bg1"/>
                </a:solidFill>
              </a:rPr>
            </a:b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800" b="1" dirty="0" err="1">
                <a:solidFill>
                  <a:schemeClr val="bg1"/>
                </a:solidFill>
              </a:rPr>
              <a:t>ConhExercer</a:t>
            </a: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>
                <a:solidFill>
                  <a:schemeClr val="bg1"/>
                </a:solidFill>
              </a:rPr>
              <a:t>Ter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4" name="AutoShape 2" descr="CREMAL abre concurso para Assistente Administrativo e Médico Fiscal"/>
          <p:cNvSpPr>
            <a:spLocks noChangeAspect="1" noChangeArrowheads="1"/>
          </p:cNvSpPr>
          <p:nvPr/>
        </p:nvSpPr>
        <p:spPr bwMode="auto">
          <a:xfrm>
            <a:off x="155574" y="329783"/>
            <a:ext cx="1493343" cy="10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376A97A-626F-426C-591F-E7EC722152F8}"/>
              </a:ext>
            </a:extLst>
          </p:cNvPr>
          <p:cNvSpPr txBox="1"/>
          <p:nvPr/>
        </p:nvSpPr>
        <p:spPr>
          <a:xfrm>
            <a:off x="1409567" y="1233979"/>
            <a:ext cx="10246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/>
              <a:t>Termo de Consentimento Livre e Esclarecido</a:t>
            </a:r>
          </a:p>
          <a:p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993ED14-2977-9133-FCC9-1C2F696355EF}"/>
              </a:ext>
            </a:extLst>
          </p:cNvPr>
          <p:cNvSpPr txBox="1"/>
          <p:nvPr/>
        </p:nvSpPr>
        <p:spPr>
          <a:xfrm>
            <a:off x="1012874" y="2157309"/>
            <a:ext cx="905959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/>
              <a:t>FUNÇÕES DOS </a:t>
            </a:r>
            <a:r>
              <a:rPr lang="pt-BR" sz="3200" dirty="0" err="1"/>
              <a:t>TCLEs</a:t>
            </a:r>
            <a:endParaRPr lang="pt-BR" sz="3200" dirty="0"/>
          </a:p>
          <a:p>
            <a:endParaRPr lang="pt-BR" sz="32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3200" dirty="0"/>
              <a:t>RESPEITAR A AUTONOMIA,A DIGNIDADE E RESPEITO AO PACIENTE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3200" dirty="0"/>
              <a:t>EFETIVAR COLABORAÇÃO ENTRE MÉDICO E PACIENTE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3200" dirty="0"/>
              <a:t>DEFINIR PARÂMETROS DE ATUAÇÃO DOS MÉDICOS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3200" dirty="0"/>
          </a:p>
          <a:p>
            <a:pPr marL="514350" indent="-514350">
              <a:buFont typeface="+mj-lt"/>
              <a:buAutoNum type="arabicPeriod"/>
            </a:pPr>
            <a:endParaRPr lang="pt-BR" sz="3200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443EF4D9-18CC-0709-69AC-BBF914BEBB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2838" y="176376"/>
            <a:ext cx="6703982" cy="101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0291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4580549" y="-2292299"/>
            <a:ext cx="20111946" cy="1668268"/>
          </a:xfrm>
        </p:spPr>
        <p:txBody>
          <a:bodyPr>
            <a:normAutofit/>
          </a:bodyPr>
          <a:lstStyle/>
          <a:p>
            <a:r>
              <a:rPr lang="pt-BR" sz="2000" b="1" dirty="0">
                <a:solidFill>
                  <a:schemeClr val="bg1"/>
                </a:solidFill>
              </a:rPr>
              <a:t>. BENEFÍCIOS, RISCOS</a:t>
            </a:r>
            <a:br>
              <a:rPr lang="pt-BR" sz="2000" b="1" dirty="0">
                <a:solidFill>
                  <a:schemeClr val="bg1"/>
                </a:solidFill>
              </a:rPr>
            </a:b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800" b="1" dirty="0" err="1">
                <a:solidFill>
                  <a:schemeClr val="bg1"/>
                </a:solidFill>
              </a:rPr>
              <a:t>ConhExercer</a:t>
            </a: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>
                <a:solidFill>
                  <a:schemeClr val="bg1"/>
                </a:solidFill>
              </a:rPr>
              <a:t>Ter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4" name="AutoShape 2" descr="CREMAL abre concurso para Assistente Administrativo e Médico Fiscal"/>
          <p:cNvSpPr>
            <a:spLocks noChangeAspect="1" noChangeArrowheads="1"/>
          </p:cNvSpPr>
          <p:nvPr/>
        </p:nvSpPr>
        <p:spPr bwMode="auto">
          <a:xfrm>
            <a:off x="155574" y="329783"/>
            <a:ext cx="1493343" cy="10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376A97A-626F-426C-591F-E7EC722152F8}"/>
              </a:ext>
            </a:extLst>
          </p:cNvPr>
          <p:cNvSpPr txBox="1"/>
          <p:nvPr/>
        </p:nvSpPr>
        <p:spPr>
          <a:xfrm>
            <a:off x="1363847" y="1080764"/>
            <a:ext cx="10246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/>
              <a:t>Termo de Consentimento Livre e Esclarecido</a:t>
            </a:r>
          </a:p>
          <a:p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993ED14-2977-9133-FCC9-1C2F696355EF}"/>
              </a:ext>
            </a:extLst>
          </p:cNvPr>
          <p:cNvSpPr txBox="1"/>
          <p:nvPr/>
        </p:nvSpPr>
        <p:spPr>
          <a:xfrm>
            <a:off x="902245" y="1946092"/>
            <a:ext cx="905959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/>
              <a:t>ANEXO I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pt-BR" sz="3200" dirty="0"/>
              <a:t>ESCLARECIMENTO CLARO, PERTINENTE E SUFICIENTE SOBRE JUSTIFICATIVAS. OBJETIVOS ESPERADOS, </a:t>
            </a:r>
            <a:r>
              <a:rPr lang="pt-BR" sz="3200" b="1" dirty="0"/>
              <a:t>BENEFÍCIOS</a:t>
            </a:r>
            <a:r>
              <a:rPr lang="pt-BR" sz="3200" dirty="0"/>
              <a:t>, </a:t>
            </a:r>
            <a:r>
              <a:rPr lang="pt-BR" sz="3200" b="1" dirty="0"/>
              <a:t>RISCOS</a:t>
            </a:r>
            <a:r>
              <a:rPr lang="pt-BR" sz="3200" dirty="0"/>
              <a:t>, </a:t>
            </a:r>
            <a:r>
              <a:rPr lang="pt-BR" sz="3200" b="1" dirty="0"/>
              <a:t>EFEITOS</a:t>
            </a:r>
            <a:r>
              <a:rPr lang="pt-BR" sz="3200" dirty="0"/>
              <a:t> </a:t>
            </a:r>
            <a:r>
              <a:rPr lang="pt-BR" sz="3200" b="1" dirty="0"/>
              <a:t>COLATERAIS</a:t>
            </a:r>
            <a:r>
              <a:rPr lang="pt-BR" sz="3200" dirty="0"/>
              <a:t>, </a:t>
            </a:r>
            <a:r>
              <a:rPr lang="pt-BR" sz="3200" b="1" dirty="0"/>
              <a:t>COMPLICAÇÕES</a:t>
            </a:r>
            <a:r>
              <a:rPr lang="pt-BR" sz="3200" dirty="0"/>
              <a:t>, DURAÇÃO, CUIDADOS E OUTROS ASPECTOS ESPECÍFICOS INERENTES A EXECUÇÃO.TEM O OBJETIVO </a:t>
            </a:r>
            <a:r>
              <a:rPr lang="pt-BR" sz="3200" b="1" dirty="0"/>
              <a:t>DE OBTER O CONSENTIMENTO LIVRE E A DECISÃO SEGURA DO PACIENTE PARA A REALIZAÇÃO DE PROCEDIMENTOS MÉDICOS. </a:t>
            </a:r>
            <a:endParaRPr lang="pt-BR" sz="3200" dirty="0"/>
          </a:p>
          <a:p>
            <a:pPr marL="514350" indent="-514350">
              <a:buFont typeface="Wingdings" panose="05000000000000000000" pitchFamily="2" charset="2"/>
              <a:buChar char="Ø"/>
            </a:pPr>
            <a:endParaRPr lang="pt-BR" sz="3200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6435F84E-C8EC-697B-1C22-CEC5FE3FCE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9599" y="31179"/>
            <a:ext cx="6703982" cy="101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6886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2000" b="1" dirty="0">
                <a:solidFill>
                  <a:schemeClr val="bg1"/>
                </a:solidFill>
              </a:rPr>
              <a:t>. BENEFÍCIOS, RISCOS</a:t>
            </a:r>
            <a:br>
              <a:rPr lang="pt-BR" sz="2000" b="1" dirty="0">
                <a:solidFill>
                  <a:schemeClr val="bg1"/>
                </a:solidFill>
              </a:rPr>
            </a:b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800" b="1" dirty="0" err="1">
                <a:solidFill>
                  <a:schemeClr val="bg1"/>
                </a:solidFill>
              </a:rPr>
              <a:t>ConhExercera</a:t>
            </a: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>
                <a:solidFill>
                  <a:schemeClr val="bg1"/>
                </a:solidFill>
              </a:rPr>
              <a:t>Ter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4" name="AutoShape 2" descr="CREMAL abre concurso para Assistente Administrativo e Médico Fiscal"/>
          <p:cNvSpPr>
            <a:spLocks noChangeAspect="1" noChangeArrowheads="1"/>
          </p:cNvSpPr>
          <p:nvPr/>
        </p:nvSpPr>
        <p:spPr bwMode="auto">
          <a:xfrm>
            <a:off x="155574" y="329783"/>
            <a:ext cx="1493343" cy="10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376A97A-626F-426C-591F-E7EC722152F8}"/>
              </a:ext>
            </a:extLst>
          </p:cNvPr>
          <p:cNvSpPr txBox="1"/>
          <p:nvPr/>
        </p:nvSpPr>
        <p:spPr>
          <a:xfrm>
            <a:off x="1409567" y="1233979"/>
            <a:ext cx="10246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/>
              <a:t>Termo de Consentimento Livre e Esclarecido</a:t>
            </a:r>
          </a:p>
          <a:p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993ED14-2977-9133-FCC9-1C2F696355EF}"/>
              </a:ext>
            </a:extLst>
          </p:cNvPr>
          <p:cNvSpPr txBox="1"/>
          <p:nvPr/>
        </p:nvSpPr>
        <p:spPr>
          <a:xfrm>
            <a:off x="1012874" y="2157309"/>
            <a:ext cx="905959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/>
              <a:t>ANEXO I</a:t>
            </a:r>
          </a:p>
          <a:p>
            <a:pPr algn="just"/>
            <a:r>
              <a:rPr lang="pt-BR" sz="3200" dirty="0"/>
              <a:t> b- A FORMA VERBAL É A NORMALMENTE UTILIZADA,      DEVENDO O FATO SER REGISTRADO NO PRONTUÁRIO. CONTUDO, </a:t>
            </a:r>
            <a:r>
              <a:rPr lang="pt-BR" sz="3200" b="1" dirty="0"/>
              <a:t>RECOMENDA=SE A ELABORAÇÃO ESCRITA.</a:t>
            </a:r>
          </a:p>
          <a:p>
            <a:pPr marL="514350" indent="-514350">
              <a:buFont typeface="+mj-lt"/>
              <a:buAutoNum type="alphaLcParenR"/>
            </a:pPr>
            <a:endParaRPr lang="pt-BR" sz="3200" dirty="0"/>
          </a:p>
          <a:p>
            <a:pPr marL="514350" indent="-514350">
              <a:buFont typeface="Wingdings" panose="05000000000000000000" pitchFamily="2" charset="2"/>
              <a:buChar char="Ø"/>
            </a:pPr>
            <a:endParaRPr lang="pt-BR" sz="3200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96BD3DB0-8475-10F4-768C-032587CF3B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6076" y="142160"/>
            <a:ext cx="6703982" cy="101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2952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2000" b="1" dirty="0">
                <a:solidFill>
                  <a:schemeClr val="bg1"/>
                </a:solidFill>
              </a:rPr>
              <a:t>. BENEFÍCIOS, RISCOS</a:t>
            </a:r>
            <a:br>
              <a:rPr lang="pt-BR" sz="2000" b="1" dirty="0">
                <a:solidFill>
                  <a:schemeClr val="bg1"/>
                </a:solidFill>
              </a:rPr>
            </a:b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800" b="1" dirty="0" err="1">
                <a:solidFill>
                  <a:schemeClr val="bg1"/>
                </a:solidFill>
              </a:rPr>
              <a:t>ConhExercera</a:t>
            </a: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>
                <a:solidFill>
                  <a:schemeClr val="bg1"/>
                </a:solidFill>
              </a:rPr>
              <a:t>Ter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4" name="AutoShape 2" descr="CREMAL abre concurso para Assistente Administrativo e Médico Fiscal"/>
          <p:cNvSpPr>
            <a:spLocks noChangeAspect="1" noChangeArrowheads="1"/>
          </p:cNvSpPr>
          <p:nvPr/>
        </p:nvSpPr>
        <p:spPr bwMode="auto">
          <a:xfrm>
            <a:off x="155574" y="329783"/>
            <a:ext cx="1493343" cy="10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376A97A-626F-426C-591F-E7EC722152F8}"/>
              </a:ext>
            </a:extLst>
          </p:cNvPr>
          <p:cNvSpPr txBox="1"/>
          <p:nvPr/>
        </p:nvSpPr>
        <p:spPr>
          <a:xfrm>
            <a:off x="1378209" y="1329250"/>
            <a:ext cx="10246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/>
              <a:t>Termo de Consentimento Livre e Esclarecido</a:t>
            </a:r>
          </a:p>
          <a:p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993ED14-2977-9133-FCC9-1C2F696355EF}"/>
              </a:ext>
            </a:extLst>
          </p:cNvPr>
          <p:cNvSpPr txBox="1"/>
          <p:nvPr/>
        </p:nvSpPr>
        <p:spPr>
          <a:xfrm>
            <a:off x="1012874" y="2157309"/>
            <a:ext cx="905959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/>
              <a:t>LINGUAGEM CLARA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/>
              <a:t>TERMOS CIENTÍFICOS COM SEU SIGNIFICADO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/>
              <a:t>LETRAS GRANDES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/>
              <a:t>ESPAÇOS PARA PERGUNTAS </a:t>
            </a:r>
          </a:p>
          <a:p>
            <a:pPr marL="514350" indent="-514350">
              <a:buFont typeface="+mj-lt"/>
              <a:buAutoNum type="alphaLcParenR"/>
            </a:pPr>
            <a:endParaRPr lang="pt-BR" sz="3200" dirty="0"/>
          </a:p>
          <a:p>
            <a:pPr marL="514350" indent="-514350">
              <a:buFont typeface="Wingdings" panose="05000000000000000000" pitchFamily="2" charset="2"/>
              <a:buChar char="Ø"/>
            </a:pPr>
            <a:endParaRPr lang="pt-BR" sz="3200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1FE074AD-FECB-80F3-14AC-FBF799951A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1543" y="214878"/>
            <a:ext cx="6703982" cy="101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2144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2000" b="1" dirty="0">
                <a:solidFill>
                  <a:schemeClr val="bg1"/>
                </a:solidFill>
              </a:rPr>
              <a:t>. BENEFÍCIOS, RISCOS</a:t>
            </a:r>
            <a:br>
              <a:rPr lang="pt-BR" sz="2000" b="1" dirty="0">
                <a:solidFill>
                  <a:schemeClr val="bg1"/>
                </a:solidFill>
              </a:rPr>
            </a:b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800" b="1" dirty="0" err="1">
                <a:solidFill>
                  <a:schemeClr val="bg1"/>
                </a:solidFill>
              </a:rPr>
              <a:t>ConhExercera</a:t>
            </a: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>
                <a:solidFill>
                  <a:schemeClr val="bg1"/>
                </a:solidFill>
              </a:rPr>
              <a:t>Ter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4" name="AutoShape 2" descr="CREMAL abre concurso para Assistente Administrativo e Médico Fiscal"/>
          <p:cNvSpPr>
            <a:spLocks noChangeAspect="1" noChangeArrowheads="1"/>
          </p:cNvSpPr>
          <p:nvPr/>
        </p:nvSpPr>
        <p:spPr bwMode="auto">
          <a:xfrm>
            <a:off x="155574" y="329783"/>
            <a:ext cx="1493343" cy="10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376A97A-626F-426C-591F-E7EC722152F8}"/>
              </a:ext>
            </a:extLst>
          </p:cNvPr>
          <p:cNvSpPr txBox="1"/>
          <p:nvPr/>
        </p:nvSpPr>
        <p:spPr>
          <a:xfrm>
            <a:off x="1409567" y="1233979"/>
            <a:ext cx="10246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/>
              <a:t>Termo de Consentimento Livre e Esclarecido</a:t>
            </a:r>
          </a:p>
          <a:p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993ED14-2977-9133-FCC9-1C2F696355EF}"/>
              </a:ext>
            </a:extLst>
          </p:cNvPr>
          <p:cNvSpPr txBox="1"/>
          <p:nvPr/>
        </p:nvSpPr>
        <p:spPr>
          <a:xfrm>
            <a:off x="1012874" y="2157309"/>
            <a:ext cx="905959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/>
              <a:t>MOMENTO DE LEITURA E ASSINATURA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3200" dirty="0"/>
              <a:t>NA URGÊNCIA E EMERGÊNCIA É DISPENSADO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3200" dirty="0"/>
              <a:t>TEMPO PARA REFLEXÃO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3200" dirty="0"/>
              <a:t>EXEMPLOS : RELIGIOSOS E LEGAIS -  DAV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FEA0A686-6B3F-8F19-FF6F-9292BA7C01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1543" y="214878"/>
            <a:ext cx="6703982" cy="101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8917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2000" b="1" dirty="0">
                <a:solidFill>
                  <a:schemeClr val="bg1"/>
                </a:solidFill>
              </a:rPr>
              <a:t>. BENEFÍCIOS, RISCOS</a:t>
            </a:r>
            <a:br>
              <a:rPr lang="pt-BR" sz="2000" b="1" dirty="0">
                <a:solidFill>
                  <a:schemeClr val="bg1"/>
                </a:solidFill>
              </a:rPr>
            </a:b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800" b="1" dirty="0" err="1">
                <a:solidFill>
                  <a:schemeClr val="bg1"/>
                </a:solidFill>
              </a:rPr>
              <a:t>ConhExercera</a:t>
            </a: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>
                <a:solidFill>
                  <a:schemeClr val="bg1"/>
                </a:solidFill>
              </a:rPr>
              <a:t>Ter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4" name="AutoShape 2" descr="CREMAL abre concurso para Assistente Administrativo e Médico Fiscal"/>
          <p:cNvSpPr>
            <a:spLocks noChangeAspect="1" noChangeArrowheads="1"/>
          </p:cNvSpPr>
          <p:nvPr/>
        </p:nvSpPr>
        <p:spPr bwMode="auto">
          <a:xfrm>
            <a:off x="155574" y="329783"/>
            <a:ext cx="1493343" cy="10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376A97A-626F-426C-591F-E7EC722152F8}"/>
              </a:ext>
            </a:extLst>
          </p:cNvPr>
          <p:cNvSpPr txBox="1"/>
          <p:nvPr/>
        </p:nvSpPr>
        <p:spPr>
          <a:xfrm>
            <a:off x="1378209" y="1348884"/>
            <a:ext cx="10246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/>
              <a:t>Termo de Consentimento Livre e Esclarecido</a:t>
            </a:r>
          </a:p>
          <a:p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993ED14-2977-9133-FCC9-1C2F696355EF}"/>
              </a:ext>
            </a:extLst>
          </p:cNvPr>
          <p:cNvSpPr txBox="1"/>
          <p:nvPr/>
        </p:nvSpPr>
        <p:spPr>
          <a:xfrm>
            <a:off x="1012874" y="2332643"/>
            <a:ext cx="90595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/>
              <a:t>ASSENTIMENTO LIVRE E ESCLARECIDO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3200" dirty="0"/>
              <a:t>INCAPAZES 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B44DB10E-0E43-1FAE-63EC-5C3BB9EB93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1543" y="214878"/>
            <a:ext cx="6703982" cy="101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2566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sz="2000" b="1" dirty="0">
                <a:solidFill>
                  <a:schemeClr val="bg1"/>
                </a:solidFill>
              </a:rPr>
            </a:b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800" b="1" dirty="0" err="1">
                <a:solidFill>
                  <a:schemeClr val="bg1"/>
                </a:solidFill>
              </a:rPr>
              <a:t>ConhExercer</a:t>
            </a: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>
                <a:solidFill>
                  <a:schemeClr val="bg1"/>
                </a:solidFill>
              </a:rPr>
              <a:t>Ter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4" name="AutoShape 2" descr="CREMAL abre concurso para Assistente Administrativo e Médico Fiscal"/>
          <p:cNvSpPr>
            <a:spLocks noChangeAspect="1" noChangeArrowheads="1"/>
          </p:cNvSpPr>
          <p:nvPr/>
        </p:nvSpPr>
        <p:spPr bwMode="auto">
          <a:xfrm>
            <a:off x="155574" y="329783"/>
            <a:ext cx="1493343" cy="10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376A97A-626F-426C-591F-E7EC722152F8}"/>
              </a:ext>
            </a:extLst>
          </p:cNvPr>
          <p:cNvSpPr txBox="1"/>
          <p:nvPr/>
        </p:nvSpPr>
        <p:spPr>
          <a:xfrm>
            <a:off x="1409567" y="1233979"/>
            <a:ext cx="10246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/>
              <a:t>Termo de Consentimento Livre e Esclarecido</a:t>
            </a:r>
          </a:p>
          <a:p>
            <a:endParaRPr lang="pt-BR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EF7C9CA4-5112-297B-A830-7EE673642124}"/>
              </a:ext>
            </a:extLst>
          </p:cNvPr>
          <p:cNvSpPr txBox="1"/>
          <p:nvPr/>
        </p:nvSpPr>
        <p:spPr>
          <a:xfrm>
            <a:off x="998805" y="2385259"/>
            <a:ext cx="96504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ORIENTAÇÕES DO CÓDIGO DE ÉTICA MÉDICA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3200" dirty="0"/>
              <a:t>INCISO XXI DO CAPÍTULO I</a:t>
            </a:r>
          </a:p>
          <a:p>
            <a:r>
              <a:rPr lang="pt-BR" sz="3200" dirty="0"/>
              <a:t>NO PROCESSO DE TOMADAS DE DECISÕES PROFISSIONAIS, DE ACORDO COM SEUS DITAMES DE CONSCIÊNCIA E AS PREVISÕES LEGAIS, O MÉDICO ACEITARÁ AS ESCOLHAS DE SEUS PACIENTES,RELATIVAS AOS PROCEDIMENTOS DIAGNÓSTICOS E TERAPÊUTICOS PARA ELES EXPRESSOS, DESDE QUE ADEQUADAS AO CASO E CIENTIFICAMENTE RECONHECIDOS.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08E37118-CCBA-04B9-4722-4963AD398E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1543" y="214878"/>
            <a:ext cx="6703982" cy="101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533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084494-2898-843A-13CA-0D24645366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13BCB9-8D26-CE10-9296-B0C653A24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sz="2000" b="1" dirty="0">
                <a:solidFill>
                  <a:schemeClr val="bg1"/>
                </a:solidFill>
              </a:rPr>
            </a:b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800" b="1" dirty="0" err="1">
                <a:solidFill>
                  <a:schemeClr val="bg1"/>
                </a:solidFill>
              </a:rPr>
              <a:t>ConhExercer</a:t>
            </a: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>
                <a:solidFill>
                  <a:schemeClr val="bg1"/>
                </a:solidFill>
              </a:rPr>
              <a:t>Ter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E79DA6C-B12A-52C0-BD5F-CA6F65274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23027"/>
            <a:ext cx="10515600" cy="30539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4400" dirty="0">
                <a:solidFill>
                  <a:schemeClr val="bg1"/>
                </a:solidFill>
              </a:rPr>
              <a:t> I fórum das Comissões de  Ética Médica  do Estado de Alagoas</a:t>
            </a:r>
          </a:p>
          <a:p>
            <a:pPr marL="0" indent="0" algn="ctr">
              <a:buNone/>
            </a:pPr>
            <a:endParaRPr lang="pt-BR" sz="4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pt-BR" sz="3600" dirty="0">
              <a:solidFill>
                <a:schemeClr val="bg1"/>
              </a:solidFill>
            </a:endParaRPr>
          </a:p>
        </p:txBody>
      </p:sp>
      <p:sp>
        <p:nvSpPr>
          <p:cNvPr id="4" name="AutoShape 2" descr="CREMAL abre concurso para Assistente Administrativo e Médico Fiscal">
            <a:extLst>
              <a:ext uri="{FF2B5EF4-FFF2-40B4-BE49-F238E27FC236}">
                <a16:creationId xmlns:a16="http://schemas.microsoft.com/office/drawing/2014/main" id="{D65B6166-E8CF-98DA-0A0B-6A02E7F311F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4" y="329783"/>
            <a:ext cx="1493343" cy="10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492983C3-73C3-DBD8-8822-65E09B47C309}"/>
              </a:ext>
            </a:extLst>
          </p:cNvPr>
          <p:cNvSpPr txBox="1"/>
          <p:nvPr/>
        </p:nvSpPr>
        <p:spPr>
          <a:xfrm>
            <a:off x="2110154" y="2771335"/>
            <a:ext cx="8643385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/>
              <a:t>Termo de Consentimento Livre e Esclarecido</a:t>
            </a:r>
          </a:p>
          <a:p>
            <a:pPr algn="just"/>
            <a:endParaRPr lang="pt-BR" sz="3200" dirty="0"/>
          </a:p>
          <a:p>
            <a:pPr algn="just"/>
            <a:endParaRPr lang="pt-BR" sz="3200" dirty="0"/>
          </a:p>
          <a:p>
            <a:pPr algn="just"/>
            <a:r>
              <a:rPr lang="pt-BR" sz="2400" dirty="0"/>
              <a:t>Dr. Alfredo </a:t>
            </a:r>
            <a:r>
              <a:rPr lang="pt-BR" sz="2400" dirty="0" err="1"/>
              <a:t>Alfredo</a:t>
            </a:r>
            <a:r>
              <a:rPr lang="pt-BR" sz="2400" dirty="0"/>
              <a:t> Aurelio Marinho Rosa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FC409E56-1E6B-19FE-15BD-75619EC86B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3341" y="329782"/>
            <a:ext cx="6703982" cy="101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8181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sz="2000" b="1" dirty="0">
                <a:solidFill>
                  <a:schemeClr val="bg1"/>
                </a:solidFill>
              </a:rPr>
            </a:b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800" b="1" dirty="0" err="1">
                <a:solidFill>
                  <a:schemeClr val="bg1"/>
                </a:solidFill>
              </a:rPr>
              <a:t>ConhExercer</a:t>
            </a: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>
                <a:solidFill>
                  <a:schemeClr val="bg1"/>
                </a:solidFill>
              </a:rPr>
              <a:t>Ter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4" name="AutoShape 2" descr="CREMAL abre concurso para Assistente Administrativo e Médico Fiscal"/>
          <p:cNvSpPr>
            <a:spLocks noChangeAspect="1" noChangeArrowheads="1"/>
          </p:cNvSpPr>
          <p:nvPr/>
        </p:nvSpPr>
        <p:spPr bwMode="auto">
          <a:xfrm>
            <a:off x="155574" y="329783"/>
            <a:ext cx="1493343" cy="10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376A97A-626F-426C-591F-E7EC722152F8}"/>
              </a:ext>
            </a:extLst>
          </p:cNvPr>
          <p:cNvSpPr txBox="1"/>
          <p:nvPr/>
        </p:nvSpPr>
        <p:spPr>
          <a:xfrm>
            <a:off x="1409567" y="1233979"/>
            <a:ext cx="10246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/>
              <a:t>Termo de Consentimento Livre e Esclarecido</a:t>
            </a:r>
          </a:p>
          <a:p>
            <a:endParaRPr lang="pt-BR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EF7C9CA4-5112-297B-A830-7EE673642124}"/>
              </a:ext>
            </a:extLst>
          </p:cNvPr>
          <p:cNvSpPr txBox="1"/>
          <p:nvPr/>
        </p:nvSpPr>
        <p:spPr>
          <a:xfrm>
            <a:off x="998805" y="2385259"/>
            <a:ext cx="965043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ORIENTAÇÕES DO CÓDIGO DE ÉTICA MÉDICA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3200" dirty="0"/>
              <a:t>Artigo 22 DO CAPÍTULO DE DIREITOS HUMANOS.</a:t>
            </a:r>
          </a:p>
          <a:p>
            <a:r>
              <a:rPr lang="pt-BR" sz="3200" dirty="0"/>
              <a:t>DEIXAR DE OBTER CONSENTIMENTO DO PACIENTE OU SEU REPRESENTANTE LEGAL APÓS ESCLARECIÊ-LO SOBRE O PROCEDIMENTO A SER REALIZADO, SALVO EM CASO DE RISCO IMINENTE DE MORTE.   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BF796039-78EC-1064-3154-114949B8F0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1543" y="214878"/>
            <a:ext cx="6703982" cy="101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6305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sz="2000" b="1" dirty="0">
                <a:solidFill>
                  <a:schemeClr val="bg1"/>
                </a:solidFill>
              </a:rPr>
            </a:b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800" b="1" dirty="0" err="1">
                <a:solidFill>
                  <a:schemeClr val="bg1"/>
                </a:solidFill>
              </a:rPr>
              <a:t>ConhExercer</a:t>
            </a: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>
                <a:solidFill>
                  <a:schemeClr val="bg1"/>
                </a:solidFill>
              </a:rPr>
              <a:t>Ter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4" name="AutoShape 2" descr="CREMAL abre concurso para Assistente Administrativo e Médico Fiscal"/>
          <p:cNvSpPr>
            <a:spLocks noChangeAspect="1" noChangeArrowheads="1"/>
          </p:cNvSpPr>
          <p:nvPr/>
        </p:nvSpPr>
        <p:spPr bwMode="auto">
          <a:xfrm>
            <a:off x="155574" y="329783"/>
            <a:ext cx="1493343" cy="10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t-BR" dirty="0"/>
              <a:t> 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376A97A-626F-426C-591F-E7EC722152F8}"/>
              </a:ext>
            </a:extLst>
          </p:cNvPr>
          <p:cNvSpPr txBox="1"/>
          <p:nvPr/>
        </p:nvSpPr>
        <p:spPr>
          <a:xfrm>
            <a:off x="1409567" y="1233979"/>
            <a:ext cx="10246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/>
              <a:t>Termo de Consentimento Livre e Esclarecido</a:t>
            </a:r>
          </a:p>
          <a:p>
            <a:endParaRPr lang="pt-BR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EF7C9CA4-5112-297B-A830-7EE673642124}"/>
              </a:ext>
            </a:extLst>
          </p:cNvPr>
          <p:cNvSpPr txBox="1"/>
          <p:nvPr/>
        </p:nvSpPr>
        <p:spPr>
          <a:xfrm>
            <a:off x="998805" y="2385259"/>
            <a:ext cx="965043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ORIENTAÇÕES DO CÓDIGO DE ÉTICA MÉDICA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3200" dirty="0"/>
              <a:t>Artigo 24 DO CAPÍTULO DE DIREITOS HUMANOS.</a:t>
            </a:r>
          </a:p>
          <a:p>
            <a:r>
              <a:rPr lang="pt-BR" sz="3200" dirty="0"/>
              <a:t>DIREITO DE DECIDIR LIVREMENTE  SOBRE SUA PESSOA OU SEU BEM ESTAR, BEM COMO EXER CER SUA AUTORIDADE PARA LIMITÁ-LO.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3200" dirty="0"/>
              <a:t>ARTIGO 31 – RELAÇÃO COM </a:t>
            </a:r>
            <a:r>
              <a:rPr lang="pt-BR" sz="3200" dirty="0" err="1"/>
              <a:t>COM</a:t>
            </a:r>
            <a:r>
              <a:rPr lang="pt-BR" sz="3200" dirty="0"/>
              <a:t> PACIENTES E FAMILIARES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3200" dirty="0"/>
              <a:t>ARTIGO 111 – PESQUISA E ENSINO   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5091892-B0A6-3CE8-B845-C85D83A323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1543" y="214878"/>
            <a:ext cx="6703982" cy="101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1193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sz="2000" b="1" dirty="0">
                <a:solidFill>
                  <a:schemeClr val="bg1"/>
                </a:solidFill>
              </a:rPr>
            </a:b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800" b="1" dirty="0" err="1">
                <a:solidFill>
                  <a:schemeClr val="bg1"/>
                </a:solidFill>
              </a:rPr>
              <a:t>ConhExercer</a:t>
            </a: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>
                <a:solidFill>
                  <a:schemeClr val="bg1"/>
                </a:solidFill>
              </a:rPr>
              <a:t>Ter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4" name="AutoShape 2" descr="CREMAL abre concurso para Assistente Administrativo e Médico Fiscal"/>
          <p:cNvSpPr>
            <a:spLocks noChangeAspect="1" noChangeArrowheads="1"/>
          </p:cNvSpPr>
          <p:nvPr/>
        </p:nvSpPr>
        <p:spPr bwMode="auto">
          <a:xfrm>
            <a:off x="155574" y="329783"/>
            <a:ext cx="1493343" cy="10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376A97A-626F-426C-591F-E7EC722152F8}"/>
              </a:ext>
            </a:extLst>
          </p:cNvPr>
          <p:cNvSpPr txBox="1"/>
          <p:nvPr/>
        </p:nvSpPr>
        <p:spPr>
          <a:xfrm>
            <a:off x="1409567" y="1233979"/>
            <a:ext cx="102463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/>
              <a:t>Termo de Consentimento Livre e Esclarecido</a:t>
            </a:r>
          </a:p>
          <a:p>
            <a:endParaRPr lang="pt-BR" sz="3600" dirty="0"/>
          </a:p>
          <a:p>
            <a:endParaRPr lang="pt-BR" sz="3600" dirty="0"/>
          </a:p>
          <a:p>
            <a:r>
              <a:rPr lang="pt-BR" sz="3600" dirty="0"/>
              <a:t>“ FAZEMOS A MEDICINA NÃO PARA SABERMOS NOSSAS VIRTUDES, MAS PARA SERMOS BONS. ”</a:t>
            </a:r>
          </a:p>
          <a:p>
            <a:endParaRPr lang="pt-BR" sz="3600" dirty="0"/>
          </a:p>
          <a:p>
            <a:r>
              <a:rPr lang="pt-BR" sz="3600" dirty="0"/>
              <a:t>ARISTOTÉLES.</a:t>
            </a:r>
          </a:p>
          <a:p>
            <a:endParaRPr lang="pt-BR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DAC02645-9505-5A91-4F8C-F468C84DE9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1543" y="214878"/>
            <a:ext cx="6703982" cy="101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535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sz="2000" b="1" dirty="0">
                <a:solidFill>
                  <a:schemeClr val="bg1"/>
                </a:solidFill>
              </a:rPr>
            </a:b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800" b="1" dirty="0" err="1">
                <a:solidFill>
                  <a:schemeClr val="bg1"/>
                </a:solidFill>
              </a:rPr>
              <a:t>ConhExercer</a:t>
            </a: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>
                <a:solidFill>
                  <a:schemeClr val="bg1"/>
                </a:solidFill>
              </a:rPr>
              <a:t>Ter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idx="1"/>
          </p:nvPr>
        </p:nvSpPr>
        <p:spPr>
          <a:xfrm>
            <a:off x="838200" y="3123027"/>
            <a:ext cx="10515600" cy="30539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4400" dirty="0">
                <a:solidFill>
                  <a:schemeClr val="bg1"/>
                </a:solidFill>
              </a:rPr>
              <a:t> I fórum das Comissões de  Ética Médica  do Estado de Alagoas</a:t>
            </a:r>
          </a:p>
          <a:p>
            <a:pPr marL="0" indent="0" algn="ctr">
              <a:buNone/>
            </a:pPr>
            <a:endParaRPr lang="pt-BR" sz="4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pt-BR" sz="3600" dirty="0">
              <a:solidFill>
                <a:schemeClr val="bg1"/>
              </a:solidFill>
            </a:endParaRPr>
          </a:p>
        </p:txBody>
      </p:sp>
      <p:sp>
        <p:nvSpPr>
          <p:cNvPr id="4" name="AutoShape 2" descr="CREMAL abre concurso para Assistente Administrativo e Médico Fiscal"/>
          <p:cNvSpPr>
            <a:spLocks noChangeAspect="1" noChangeArrowheads="1"/>
          </p:cNvSpPr>
          <p:nvPr/>
        </p:nvSpPr>
        <p:spPr bwMode="auto">
          <a:xfrm>
            <a:off x="155574" y="329783"/>
            <a:ext cx="1493343" cy="10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7D646466-1816-1E2A-CD98-C570E3DE35CD}"/>
              </a:ext>
            </a:extLst>
          </p:cNvPr>
          <p:cNvSpPr txBox="1"/>
          <p:nvPr/>
        </p:nvSpPr>
        <p:spPr>
          <a:xfrm>
            <a:off x="2110154" y="2771335"/>
            <a:ext cx="8643385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/>
              <a:t>Termo de Consentimento Livre e Esclarecido</a:t>
            </a:r>
          </a:p>
          <a:p>
            <a:pPr algn="just"/>
            <a:endParaRPr lang="pt-BR" sz="3200" dirty="0"/>
          </a:p>
          <a:p>
            <a:pPr algn="just"/>
            <a:endParaRPr lang="pt-BR" sz="3200" dirty="0"/>
          </a:p>
          <a:p>
            <a:pPr algn="just"/>
            <a:r>
              <a:rPr lang="pt-BR" sz="2400" dirty="0"/>
              <a:t>NÃO APRESENTO CONFLITOS DE INTERESSES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40BD4F21-C8E9-D913-7F77-7748F4D22D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1543" y="171487"/>
            <a:ext cx="6703982" cy="101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748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sz="2000" b="1" dirty="0">
                <a:solidFill>
                  <a:schemeClr val="bg1"/>
                </a:solidFill>
              </a:rPr>
            </a:b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800" b="1" dirty="0" err="1">
                <a:solidFill>
                  <a:schemeClr val="bg1"/>
                </a:solidFill>
              </a:rPr>
              <a:t>ConhExercer</a:t>
            </a: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>
                <a:solidFill>
                  <a:schemeClr val="bg1"/>
                </a:solidFill>
              </a:rPr>
              <a:t>Ter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4" name="AutoShape 2" descr="CREMAL abre concurso para Assistente Administrativo e Médico Fiscal"/>
          <p:cNvSpPr>
            <a:spLocks noChangeAspect="1" noChangeArrowheads="1"/>
          </p:cNvSpPr>
          <p:nvPr/>
        </p:nvSpPr>
        <p:spPr bwMode="auto">
          <a:xfrm>
            <a:off x="155574" y="329783"/>
            <a:ext cx="1493343" cy="10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7D646466-1816-1E2A-CD98-C570E3DE35CD}"/>
              </a:ext>
            </a:extLst>
          </p:cNvPr>
          <p:cNvSpPr txBox="1"/>
          <p:nvPr/>
        </p:nvSpPr>
        <p:spPr>
          <a:xfrm>
            <a:off x="1354394" y="1527809"/>
            <a:ext cx="947337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/>
              <a:t>     Termo de Consentimento Livre e Esclarecido</a:t>
            </a:r>
          </a:p>
          <a:p>
            <a:pPr algn="just"/>
            <a:endParaRPr lang="pt-BR" sz="3600" dirty="0"/>
          </a:p>
          <a:p>
            <a:pPr algn="just"/>
            <a:endParaRPr lang="pt-BR" sz="3200" dirty="0"/>
          </a:p>
          <a:p>
            <a:pPr algn="just"/>
            <a:endParaRPr lang="pt-BR" sz="3600" dirty="0"/>
          </a:p>
        </p:txBody>
      </p:sp>
      <p:sp>
        <p:nvSpPr>
          <p:cNvPr id="3" name="Retângulo: Cantos Arredondados 2">
            <a:extLst>
              <a:ext uri="{FF2B5EF4-FFF2-40B4-BE49-F238E27FC236}">
                <a16:creationId xmlns:a16="http://schemas.microsoft.com/office/drawing/2014/main" id="{C7639470-B6F8-A3CC-BB77-533475875592}"/>
              </a:ext>
            </a:extLst>
          </p:cNvPr>
          <p:cNvSpPr/>
          <p:nvPr/>
        </p:nvSpPr>
        <p:spPr>
          <a:xfrm>
            <a:off x="3908324" y="4297648"/>
            <a:ext cx="4365521" cy="931205"/>
          </a:xfrm>
          <a:prstGeom prst="roundRect">
            <a:avLst>
              <a:gd name="adj" fmla="val 25933"/>
            </a:avLst>
          </a:prstGeom>
          <a:solidFill>
            <a:srgbClr val="322D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pt-BR" b="1" dirty="0"/>
              <a:t>Quem deve decidir ? </a:t>
            </a:r>
          </a:p>
        </p:txBody>
      </p:sp>
      <p:sp>
        <p:nvSpPr>
          <p:cNvPr id="9" name="Retângulo: Cantos Arredondados 8">
            <a:extLst>
              <a:ext uri="{FF2B5EF4-FFF2-40B4-BE49-F238E27FC236}">
                <a16:creationId xmlns:a16="http://schemas.microsoft.com/office/drawing/2014/main" id="{8D5C1AF6-6DEE-A1A2-87E0-7870FD4F0CDC}"/>
              </a:ext>
            </a:extLst>
          </p:cNvPr>
          <p:cNvSpPr/>
          <p:nvPr/>
        </p:nvSpPr>
        <p:spPr>
          <a:xfrm>
            <a:off x="3834087" y="2573949"/>
            <a:ext cx="4439757" cy="931205"/>
          </a:xfrm>
          <a:prstGeom prst="roundRect">
            <a:avLst>
              <a:gd name="adj" fmla="val 25933"/>
            </a:avLst>
          </a:prstGeom>
          <a:solidFill>
            <a:srgbClr val="322D9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pt-BR" b="1" dirty="0"/>
              <a:t>Tomada de Decisão 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430BD5AA-47E1-87E3-4BBE-56B78D4067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1328" y="148517"/>
            <a:ext cx="6703982" cy="101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099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D62F19-8B41-3D08-4234-C0F298C25E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43142B-D61E-45F8-7C27-EBAF44198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sz="2000" b="1" dirty="0">
                <a:solidFill>
                  <a:schemeClr val="bg1"/>
                </a:solidFill>
              </a:rPr>
            </a:b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800" b="1" dirty="0" err="1">
                <a:solidFill>
                  <a:schemeClr val="bg1"/>
                </a:solidFill>
              </a:rPr>
              <a:t>ConhExercer</a:t>
            </a: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>
                <a:solidFill>
                  <a:schemeClr val="bg1"/>
                </a:solidFill>
              </a:rPr>
              <a:t>Ter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4" name="AutoShape 2" descr="CREMAL abre concurso para Assistente Administrativo e Médico Fiscal">
            <a:extLst>
              <a:ext uri="{FF2B5EF4-FFF2-40B4-BE49-F238E27FC236}">
                <a16:creationId xmlns:a16="http://schemas.microsoft.com/office/drawing/2014/main" id="{B79310FC-87EB-C84B-012E-63464593C16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4" y="329783"/>
            <a:ext cx="1493343" cy="10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AD09CD56-E30E-9F04-8891-B753C8809302}"/>
              </a:ext>
            </a:extLst>
          </p:cNvPr>
          <p:cNvSpPr txBox="1"/>
          <p:nvPr/>
        </p:nvSpPr>
        <p:spPr>
          <a:xfrm>
            <a:off x="1280160" y="1167618"/>
            <a:ext cx="947337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/>
              <a:t>Termo de Consentimento Livre e Esclarecido</a:t>
            </a:r>
          </a:p>
          <a:p>
            <a:pPr algn="just"/>
            <a:endParaRPr lang="pt-BR" sz="3200" dirty="0"/>
          </a:p>
          <a:p>
            <a:pPr algn="just"/>
            <a:endParaRPr lang="pt-BR" sz="32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dirty="0"/>
              <a:t>PRINCÍPIO DA AUTONOMIA</a:t>
            </a:r>
          </a:p>
          <a:p>
            <a:pPr algn="just"/>
            <a:r>
              <a:rPr lang="pt-BR" sz="3200" dirty="0"/>
              <a:t>     AUTO NOMOS   CONPETÊNCIA PARA GERIR SUA PRÓPRIA VIDA, FAZENDO SUAS VONTADES OU PRINCÍPIOS.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dirty="0"/>
              <a:t>JURAMENTO DE HIPÓCRATES “BENEFICÊNCIA”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dirty="0"/>
              <a:t>DIREITOS HUMANOS – APÓS A SEGUNDA GUERRA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dirty="0"/>
              <a:t>DIGNIDADE HUMANA</a:t>
            </a:r>
          </a:p>
        </p:txBody>
      </p:sp>
      <p:cxnSp>
        <p:nvCxnSpPr>
          <p:cNvPr id="11" name="Conector de Seta Reta 10">
            <a:extLst>
              <a:ext uri="{FF2B5EF4-FFF2-40B4-BE49-F238E27FC236}">
                <a16:creationId xmlns:a16="http://schemas.microsoft.com/office/drawing/2014/main" id="{0653D48B-86BF-2244-E60D-DEBFDFC1069A}"/>
              </a:ext>
            </a:extLst>
          </p:cNvPr>
          <p:cNvCxnSpPr/>
          <p:nvPr/>
        </p:nvCxnSpPr>
        <p:spPr>
          <a:xfrm>
            <a:off x="4403187" y="3910818"/>
            <a:ext cx="56270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" name="Imagem 2">
            <a:extLst>
              <a:ext uri="{FF2B5EF4-FFF2-40B4-BE49-F238E27FC236}">
                <a16:creationId xmlns:a16="http://schemas.microsoft.com/office/drawing/2014/main" id="{10E0307E-38E3-197D-1D6C-FD81DDCD02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7586" y="148517"/>
            <a:ext cx="6703982" cy="101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085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5263AB-39CD-0FA8-E095-E49984B77A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B54C77-473E-0846-7A7E-0F350BEA5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sz="2000" b="1" dirty="0">
                <a:solidFill>
                  <a:schemeClr val="bg1"/>
                </a:solidFill>
              </a:rPr>
            </a:b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800" b="1" dirty="0" err="1">
                <a:solidFill>
                  <a:schemeClr val="bg1"/>
                </a:solidFill>
              </a:rPr>
              <a:t>ConhExercer</a:t>
            </a: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>
                <a:solidFill>
                  <a:schemeClr val="bg1"/>
                </a:solidFill>
              </a:rPr>
              <a:t>Ter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4" name="AutoShape 2" descr="CREMAL abre concurso para Assistente Administrativo e Médico Fiscal">
            <a:extLst>
              <a:ext uri="{FF2B5EF4-FFF2-40B4-BE49-F238E27FC236}">
                <a16:creationId xmlns:a16="http://schemas.microsoft.com/office/drawing/2014/main" id="{4BAB7B3E-FA19-1369-306B-20CC1D2852C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4" y="329783"/>
            <a:ext cx="1493343" cy="10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4033990D-7644-B3C3-08AD-BE09428EFC2F}"/>
              </a:ext>
            </a:extLst>
          </p:cNvPr>
          <p:cNvSpPr txBox="1"/>
          <p:nvPr/>
        </p:nvSpPr>
        <p:spPr>
          <a:xfrm>
            <a:off x="1235915" y="1565492"/>
            <a:ext cx="947337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/>
              <a:t>Termo de Consentimento Livre e Esclarecido</a:t>
            </a:r>
          </a:p>
          <a:p>
            <a:pPr algn="just"/>
            <a:endParaRPr lang="pt-BR" sz="3200" dirty="0"/>
          </a:p>
          <a:p>
            <a:pPr algn="just"/>
            <a:endParaRPr lang="pt-BR" sz="32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dirty="0"/>
              <a:t>TCLE </a:t>
            </a:r>
            <a:r>
              <a:rPr lang="pt-BR" sz="3200" dirty="0" err="1"/>
              <a:t>eTALE</a:t>
            </a:r>
            <a:r>
              <a:rPr lang="pt-BR" sz="3200" dirty="0"/>
              <a:t> » MEDICINA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dirty="0"/>
              <a:t>CONTRATO » DIREITO</a:t>
            </a:r>
          </a:p>
          <a:p>
            <a:pPr algn="just"/>
            <a:r>
              <a:rPr lang="pt-BR" sz="3200" dirty="0"/>
              <a:t>     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0CFBECB7-6596-AD09-0EB7-CB579C9059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1543" y="148517"/>
            <a:ext cx="6703982" cy="101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244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7DC791-A65B-7C05-19E9-0E757F362A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C4E8-FD64-B9E0-A445-A8C14266B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sz="2000" b="1" dirty="0">
                <a:solidFill>
                  <a:schemeClr val="bg1"/>
                </a:solidFill>
              </a:rPr>
            </a:b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800" b="1" dirty="0" err="1">
                <a:solidFill>
                  <a:schemeClr val="bg1"/>
                </a:solidFill>
              </a:rPr>
              <a:t>ConhExercer</a:t>
            </a: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>
                <a:solidFill>
                  <a:schemeClr val="bg1"/>
                </a:solidFill>
              </a:rPr>
              <a:t>Ter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4" name="AutoShape 2" descr="CREMAL abre concurso para Assistente Administrativo e Médico Fiscal">
            <a:extLst>
              <a:ext uri="{FF2B5EF4-FFF2-40B4-BE49-F238E27FC236}">
                <a16:creationId xmlns:a16="http://schemas.microsoft.com/office/drawing/2014/main" id="{921773E6-4C9E-2D04-40EF-C63772BFC9D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4" y="329783"/>
            <a:ext cx="1493343" cy="10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E3A20A36-E5B7-610F-DCBD-291A550FEDCA}"/>
              </a:ext>
            </a:extLst>
          </p:cNvPr>
          <p:cNvSpPr txBox="1"/>
          <p:nvPr/>
        </p:nvSpPr>
        <p:spPr>
          <a:xfrm>
            <a:off x="1359310" y="1384226"/>
            <a:ext cx="947337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/>
              <a:t>Termo de Consentimento Livre e Esclarecido</a:t>
            </a:r>
          </a:p>
          <a:p>
            <a:pPr algn="just"/>
            <a:endParaRPr lang="pt-BR" sz="3200" dirty="0"/>
          </a:p>
          <a:p>
            <a:pPr algn="just"/>
            <a:endParaRPr lang="pt-BR" sz="32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dirty="0"/>
              <a:t>PRINCÍPIO DA AUTONOMIA X AUTONOMIA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dirty="0"/>
              <a:t>AUTONOMIA X LIBERDADE</a:t>
            </a:r>
          </a:p>
          <a:p>
            <a:pPr algn="just"/>
            <a:r>
              <a:rPr lang="pt-BR" sz="3200" dirty="0"/>
              <a:t>     </a:t>
            </a:r>
          </a:p>
        </p:txBody>
      </p:sp>
      <p:cxnSp>
        <p:nvCxnSpPr>
          <p:cNvPr id="11" name="Conector de Seta Reta 10">
            <a:extLst>
              <a:ext uri="{FF2B5EF4-FFF2-40B4-BE49-F238E27FC236}">
                <a16:creationId xmlns:a16="http://schemas.microsoft.com/office/drawing/2014/main" id="{2FDD5F2F-6CAA-F4E1-FE79-FC0AAF068399}"/>
              </a:ext>
            </a:extLst>
          </p:cNvPr>
          <p:cNvCxnSpPr/>
          <p:nvPr/>
        </p:nvCxnSpPr>
        <p:spPr>
          <a:xfrm>
            <a:off x="4403187" y="3910818"/>
            <a:ext cx="56270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" name="Imagem 2">
            <a:extLst>
              <a:ext uri="{FF2B5EF4-FFF2-40B4-BE49-F238E27FC236}">
                <a16:creationId xmlns:a16="http://schemas.microsoft.com/office/drawing/2014/main" id="{91D5B389-3FEF-BC96-148A-AC0C20413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1543" y="148517"/>
            <a:ext cx="6703982" cy="101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78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sz="2000" b="1" dirty="0">
                <a:solidFill>
                  <a:schemeClr val="bg1"/>
                </a:solidFill>
              </a:rPr>
            </a:b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800" b="1" dirty="0" err="1">
                <a:solidFill>
                  <a:schemeClr val="bg1"/>
                </a:solidFill>
              </a:rPr>
              <a:t>ConhExercer</a:t>
            </a: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>
                <a:solidFill>
                  <a:schemeClr val="bg1"/>
                </a:solidFill>
              </a:rPr>
              <a:t>Ter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4" name="AutoShape 2" descr="CREMAL abre concurso para Assistente Administrativo e Médico Fiscal"/>
          <p:cNvSpPr>
            <a:spLocks noChangeAspect="1" noChangeArrowheads="1"/>
          </p:cNvSpPr>
          <p:nvPr/>
        </p:nvSpPr>
        <p:spPr bwMode="auto">
          <a:xfrm>
            <a:off x="155574" y="329783"/>
            <a:ext cx="1493343" cy="10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7D646466-1816-1E2A-CD98-C570E3DE35CD}"/>
              </a:ext>
            </a:extLst>
          </p:cNvPr>
          <p:cNvSpPr txBox="1"/>
          <p:nvPr/>
        </p:nvSpPr>
        <p:spPr>
          <a:xfrm>
            <a:off x="292074" y="1167618"/>
            <a:ext cx="1174435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/>
              <a:t>Termo de Consentimento Livre e Esclarecido</a:t>
            </a:r>
          </a:p>
          <a:p>
            <a:pPr algn="just"/>
            <a:endParaRPr lang="pt-BR" sz="3200" dirty="0"/>
          </a:p>
          <a:p>
            <a:pPr algn="just"/>
            <a:endParaRPr lang="pt-BR" sz="3200" dirty="0"/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pt-BR" sz="3200" dirty="0"/>
              <a:t>CÓDIGO DE NUREMBERG -1947/Era da Dignidade Humana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dirty="0"/>
              <a:t>DECLARAÇÃO UNIVERSAL DOS DIREITOS HUMANOS – 1948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dirty="0"/>
              <a:t>DECLARAÇÃO DE HELSINQUE 2008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dirty="0"/>
              <a:t>CONSTITUIÇÃO FEDERAL DO BRASIL 1988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dirty="0"/>
              <a:t>CÓDIGO CIVIL DE 2002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dirty="0"/>
              <a:t>CÓDIGO DE DEFESA DO CONSUMIDOR 1990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dirty="0"/>
              <a:t>CÓDIGO PENAL 1940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dirty="0"/>
              <a:t>LEI ORGÂNICA DASAÚDE 1980</a:t>
            </a:r>
          </a:p>
        </p:txBody>
      </p:sp>
      <p:cxnSp>
        <p:nvCxnSpPr>
          <p:cNvPr id="11" name="Conector de Seta Reta 10">
            <a:extLst>
              <a:ext uri="{FF2B5EF4-FFF2-40B4-BE49-F238E27FC236}">
                <a16:creationId xmlns:a16="http://schemas.microsoft.com/office/drawing/2014/main" id="{1708971D-8936-4C6B-C7B8-F9CA7F5C7322}"/>
              </a:ext>
            </a:extLst>
          </p:cNvPr>
          <p:cNvCxnSpPr/>
          <p:nvPr/>
        </p:nvCxnSpPr>
        <p:spPr>
          <a:xfrm>
            <a:off x="4403187" y="3910818"/>
            <a:ext cx="56270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" name="Imagem 2">
            <a:extLst>
              <a:ext uri="{FF2B5EF4-FFF2-40B4-BE49-F238E27FC236}">
                <a16:creationId xmlns:a16="http://schemas.microsoft.com/office/drawing/2014/main" id="{5066AD19-49F3-9F2E-50C9-580494927B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1543" y="119626"/>
            <a:ext cx="6703982" cy="101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362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sz="2000" b="1" dirty="0">
                <a:solidFill>
                  <a:schemeClr val="bg1"/>
                </a:solidFill>
              </a:rPr>
            </a:b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800" b="1" dirty="0" err="1">
                <a:solidFill>
                  <a:schemeClr val="bg1"/>
                </a:solidFill>
              </a:rPr>
              <a:t>ConhExercer</a:t>
            </a: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>
                <a:solidFill>
                  <a:schemeClr val="bg1"/>
                </a:solidFill>
              </a:rPr>
              <a:t>Ter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4" name="AutoShape 2" descr="CREMAL abre concurso para Assistente Administrativo e Médico Fiscal"/>
          <p:cNvSpPr>
            <a:spLocks noChangeAspect="1" noChangeArrowheads="1"/>
          </p:cNvSpPr>
          <p:nvPr/>
        </p:nvSpPr>
        <p:spPr bwMode="auto">
          <a:xfrm>
            <a:off x="155574" y="329783"/>
            <a:ext cx="1493343" cy="10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7D646466-1816-1E2A-CD98-C570E3DE35CD}"/>
              </a:ext>
            </a:extLst>
          </p:cNvPr>
          <p:cNvSpPr txBox="1"/>
          <p:nvPr/>
        </p:nvSpPr>
        <p:spPr>
          <a:xfrm>
            <a:off x="1359310" y="1348457"/>
            <a:ext cx="947337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/>
              <a:t>Termo de Consentimento Livre e Esclarecido</a:t>
            </a:r>
          </a:p>
          <a:p>
            <a:pPr algn="just"/>
            <a:endParaRPr lang="pt-BR" sz="3200" dirty="0"/>
          </a:p>
          <a:p>
            <a:pPr algn="just"/>
            <a:endParaRPr lang="pt-BR" sz="32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dirty="0"/>
              <a:t>RESOLUÇÃO CNS Nº466/2012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dirty="0"/>
              <a:t>DECLARAÇÃO UNIVERSAL SOBRE BIOÉTICA E DIREITOS HUMANOS – UNESCO /2005</a:t>
            </a:r>
          </a:p>
        </p:txBody>
      </p:sp>
      <p:cxnSp>
        <p:nvCxnSpPr>
          <p:cNvPr id="11" name="Conector de Seta Reta 10">
            <a:extLst>
              <a:ext uri="{FF2B5EF4-FFF2-40B4-BE49-F238E27FC236}">
                <a16:creationId xmlns:a16="http://schemas.microsoft.com/office/drawing/2014/main" id="{1708971D-8936-4C6B-C7B8-F9CA7F5C7322}"/>
              </a:ext>
            </a:extLst>
          </p:cNvPr>
          <p:cNvCxnSpPr/>
          <p:nvPr/>
        </p:nvCxnSpPr>
        <p:spPr>
          <a:xfrm>
            <a:off x="4403187" y="3910818"/>
            <a:ext cx="56270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" name="Imagem 2">
            <a:extLst>
              <a:ext uri="{FF2B5EF4-FFF2-40B4-BE49-F238E27FC236}">
                <a16:creationId xmlns:a16="http://schemas.microsoft.com/office/drawing/2014/main" id="{D5BE9B90-1BDA-684B-D641-D534285FCD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1543" y="130846"/>
            <a:ext cx="6703982" cy="101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0612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5271</TotalTime>
  <Words>811</Words>
  <Application>Microsoft Office PowerPoint</Application>
  <PresentationFormat>Widescreen</PresentationFormat>
  <Paragraphs>146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Wingdings</vt:lpstr>
      <vt:lpstr>Tema do Office</vt:lpstr>
      <vt:lpstr>  ConhExercer Ter</vt:lpstr>
      <vt:lpstr>  ConhExercer Ter</vt:lpstr>
      <vt:lpstr>  ConhExercer Ter</vt:lpstr>
      <vt:lpstr>  ConhExercer Ter</vt:lpstr>
      <vt:lpstr>  ConhExercer Ter</vt:lpstr>
      <vt:lpstr>  ConhExercer Ter</vt:lpstr>
      <vt:lpstr>  ConhExercer Ter</vt:lpstr>
      <vt:lpstr>  ConhExercer Ter</vt:lpstr>
      <vt:lpstr>  ConhExercer Ter</vt:lpstr>
      <vt:lpstr>  ConhExercer Ter</vt:lpstr>
      <vt:lpstr>  ConhExercer Ter</vt:lpstr>
      <vt:lpstr>  ConhExercer Ter</vt:lpstr>
      <vt:lpstr>  ConhExercer Ter</vt:lpstr>
      <vt:lpstr>. BENEFÍCIOS, RISCOS  ConhExercer Ter</vt:lpstr>
      <vt:lpstr>. BENEFÍCIOS, RISCOS  ConhExercera Ter</vt:lpstr>
      <vt:lpstr>. BENEFÍCIOS, RISCOS  ConhExercera Ter</vt:lpstr>
      <vt:lpstr>. BENEFÍCIOS, RISCOS  ConhExercera Ter</vt:lpstr>
      <vt:lpstr>. BENEFÍCIOS, RISCOS  ConhExercera Ter</vt:lpstr>
      <vt:lpstr>  ConhExercer Ter</vt:lpstr>
      <vt:lpstr>  ConhExercer Ter</vt:lpstr>
      <vt:lpstr>  ConhExercer Ter</vt:lpstr>
      <vt:lpstr>  ConhExercer 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Alfredo</dc:creator>
  <cp:lastModifiedBy>Carla Frederico</cp:lastModifiedBy>
  <cp:revision>37</cp:revision>
  <dcterms:created xsi:type="dcterms:W3CDTF">2024-06-24T19:28:43Z</dcterms:created>
  <dcterms:modified xsi:type="dcterms:W3CDTF">2025-08-14T10:39:21Z</dcterms:modified>
</cp:coreProperties>
</file>