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6" r:id="rId3"/>
    <p:sldId id="266" r:id="rId4"/>
    <p:sldId id="257" r:id="rId5"/>
    <p:sldId id="258" r:id="rId6"/>
    <p:sldId id="259" r:id="rId7"/>
    <p:sldId id="291" r:id="rId8"/>
    <p:sldId id="267" r:id="rId9"/>
    <p:sldId id="260" r:id="rId10"/>
    <p:sldId id="287" r:id="rId11"/>
    <p:sldId id="272" r:id="rId12"/>
    <p:sldId id="273" r:id="rId13"/>
    <p:sldId id="277" r:id="rId14"/>
    <p:sldId id="261" r:id="rId15"/>
    <p:sldId id="288" r:id="rId16"/>
    <p:sldId id="290" r:id="rId17"/>
    <p:sldId id="289" r:id="rId18"/>
    <p:sldId id="262" r:id="rId19"/>
    <p:sldId id="263" r:id="rId20"/>
    <p:sldId id="264" r:id="rId21"/>
    <p:sldId id="268" r:id="rId22"/>
    <p:sldId id="292" r:id="rId23"/>
    <p:sldId id="293" r:id="rId24"/>
    <p:sldId id="294" r:id="rId25"/>
    <p:sldId id="270" r:id="rId26"/>
    <p:sldId id="271" r:id="rId27"/>
    <p:sldId id="265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C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8700"/>
            <a:ext cx="10085832" cy="3054540"/>
          </a:xfrm>
        </p:spPr>
        <p:txBody>
          <a:bodyPr>
            <a:normAutofit/>
          </a:bodyPr>
          <a:lstStyle/>
          <a:p>
            <a:r>
              <a:rPr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Judicante</a:t>
            </a:r>
            <a:r>
              <a:rPr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Conselhos</a:t>
            </a:r>
            <a:r>
              <a:rPr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Medicina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6389" y="2555527"/>
            <a:ext cx="7464553" cy="1307149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solidFill>
                  <a:srgbClr val="D7C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Benicio Bulhões – CRM/AL 3.996</a:t>
            </a:r>
          </a:p>
          <a:p>
            <a:r>
              <a:rPr lang="pt-BR" sz="2600" b="1" dirty="0">
                <a:solidFill>
                  <a:srgbClr val="D7C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Cirurgia Geral – RQE 1.195</a:t>
            </a:r>
          </a:p>
          <a:p>
            <a:r>
              <a:rPr lang="pt-BR" sz="2600" b="1" dirty="0">
                <a:solidFill>
                  <a:srgbClr val="D7C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Coloproctologia – RQE 1.194</a:t>
            </a:r>
            <a:endParaRPr sz="2600" b="1" dirty="0">
              <a:solidFill>
                <a:srgbClr val="D7C4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6C8861-D78C-C163-54E3-8CEE8694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56" y="3949764"/>
            <a:ext cx="6051746" cy="19549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5172001-CBA4-094B-A046-47483349B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09" y="6208043"/>
            <a:ext cx="3890361" cy="5943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CB27CE18-5C25-AE2F-0969-7B4E047A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19" y="6284246"/>
            <a:ext cx="1301549" cy="5368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8644" y="1282993"/>
            <a:ext cx="10740390" cy="515910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87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oficio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próprio</a:t>
            </a:r>
            <a:r>
              <a:rPr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CRM</a:t>
            </a:r>
            <a:r>
              <a:rPr lang="pt-BR"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omissões</a:t>
            </a:r>
            <a:r>
              <a:rPr sz="3200" b="1" spc="-9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lang="pt-BR"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enúncia</a:t>
            </a:r>
            <a:r>
              <a:rPr sz="3200" b="1" spc="-9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escrita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32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verbal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14070" marR="5080" lvl="1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lang="pt-BR" sz="3200" b="1" spc="-9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dentificação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sz="3200" b="1" spc="-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denunciante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14070" marR="5080" lvl="1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lang="pt-BR" sz="3200" b="1" spc="-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32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elato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circunstanciado</a:t>
            </a:r>
            <a:r>
              <a:rPr sz="3200" b="1" spc="-8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dos</a:t>
            </a:r>
            <a:r>
              <a:rPr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fatos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14070" marR="5080" lvl="1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ualificação</a:t>
            </a:r>
            <a:r>
              <a:rPr sz="3200" b="1" spc="-9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completa</a:t>
            </a:r>
            <a:r>
              <a:rPr sz="3200" b="1" spc="-8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denunciado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(quando</a:t>
            </a:r>
            <a:r>
              <a:rPr lang="pt-BR" sz="32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possível);</a:t>
            </a:r>
          </a:p>
          <a:p>
            <a:pPr marL="814070" marR="5080" lvl="1" indent="-344805"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rovas</a:t>
            </a:r>
            <a:r>
              <a:rPr sz="32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documentais</a:t>
            </a:r>
            <a:r>
              <a:rPr sz="3200" b="1" spc="-1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(pessoa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física;</a:t>
            </a:r>
            <a:r>
              <a:rPr sz="3200" b="1" spc="-1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pessoa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jurídica,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32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privada)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Quem denuncia?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BA81FD-4824-C523-8D5A-3DE74256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B148C5-DAD9-D694-8444-CCF64656DE3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  <p:extLst>
      <p:ext uri="{BB962C8B-B14F-4D97-AF65-F5344CB8AC3E}">
        <p14:creationId xmlns:p14="http://schemas.microsoft.com/office/powerpoint/2010/main" val="3970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8644" y="1624660"/>
            <a:ext cx="10650855" cy="402866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sumário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investigação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N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</a:t>
            </a:r>
            <a:r>
              <a:rPr sz="3200" b="1" spc="-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sanções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endParaRPr lang="pt-BR" sz="3200" b="1" spc="-8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ndícios</a:t>
            </a:r>
            <a:r>
              <a:rPr sz="3200" b="1" spc="-8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32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ocorrência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determinada</a:t>
            </a:r>
            <a:r>
              <a:rPr sz="32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irregularidade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32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5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autoria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b="1" spc="-4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endParaRPr lang="pt-BR" sz="3200" b="1" spc="-4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precisa</a:t>
            </a:r>
            <a:r>
              <a:rPr sz="32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32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procedimento</a:t>
            </a:r>
            <a:r>
              <a:rPr sz="32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formal</a:t>
            </a:r>
            <a:r>
              <a:rPr sz="32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rígido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endParaRPr lang="pt-BR" sz="3200" b="1" spc="-25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870" algn="l"/>
              </a:tabLst>
            </a:pPr>
            <a:r>
              <a:rPr lang="pt-BR"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sz="32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32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exigido</a:t>
            </a:r>
            <a:r>
              <a:rPr sz="32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contraditório,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muito</a:t>
            </a:r>
            <a:r>
              <a:rPr sz="3200" b="1" spc="-8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menos</a:t>
            </a:r>
            <a:r>
              <a:rPr sz="32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ampla</a:t>
            </a:r>
            <a:r>
              <a:rPr sz="3200" b="1" spc="-9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defesa.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Sindicância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BBA81FD-4824-C523-8D5A-3DE74256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BB148C5-DAD9-D694-8444-CCF64656DE3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  <p:extLst>
      <p:ext uri="{BB962C8B-B14F-4D97-AF65-F5344CB8AC3E}">
        <p14:creationId xmlns:p14="http://schemas.microsoft.com/office/powerpoint/2010/main" val="98444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74469" y="2381230"/>
            <a:ext cx="2490470" cy="296735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870"/>
              </a:spcBef>
            </a:pP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Fases</a:t>
            </a: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Instauração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Instrução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z="3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Relatório</a:t>
            </a:r>
            <a:endParaRPr sz="3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775"/>
              </a:spcBef>
              <a:buChar char="•"/>
              <a:tabLst>
                <a:tab pos="356870" algn="l"/>
              </a:tabLst>
            </a:pPr>
            <a:r>
              <a:rPr sz="32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6324600" y="1722104"/>
            <a:ext cx="3975734" cy="45427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870"/>
              </a:spcBef>
              <a:buNone/>
            </a:pPr>
            <a:r>
              <a:rPr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Conciliação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Arquivamento</a:t>
            </a:r>
          </a:p>
          <a:p>
            <a:pPr marL="356870" indent="-344170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Instauração</a:t>
            </a:r>
            <a:r>
              <a:rPr spc="-114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pc="-9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PEP</a:t>
            </a:r>
          </a:p>
          <a:p>
            <a:pPr marL="356870" marR="929640" indent="-344805">
              <a:lnSpc>
                <a:spcPct val="100000"/>
              </a:lnSpc>
              <a:spcBef>
                <a:spcPts val="770"/>
              </a:spcBef>
              <a:buChar char="•"/>
              <a:tabLst>
                <a:tab pos="356870" algn="l"/>
              </a:tabLst>
            </a:pPr>
            <a:r>
              <a:rPr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Instauração</a:t>
            </a:r>
            <a:r>
              <a:rPr spc="-19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procedimento administrativo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Sindicância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B148C5-DAD9-D694-8444-CCF64656DE3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BBA81FD-4824-C523-8D5A-3DE74256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981200"/>
            <a:ext cx="10974705" cy="319446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9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rocesso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administrativo</a:t>
            </a:r>
            <a:r>
              <a:rPr lang="pt-BR"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É</a:t>
            </a:r>
            <a:r>
              <a:rPr sz="32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tico-disciplinar</a:t>
            </a:r>
            <a:r>
              <a:rPr lang="pt-BR"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6870" indent="-344170">
              <a:lnSpc>
                <a:spcPct val="100000"/>
              </a:lnSpc>
              <a:spcBef>
                <a:spcPts val="490"/>
              </a:spcBef>
              <a:buChar char="•"/>
              <a:tabLst>
                <a:tab pos="356870" algn="l"/>
              </a:tabLst>
            </a:pP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>
              <a:lnSpc>
                <a:spcPts val="3460"/>
              </a:lnSpc>
              <a:spcBef>
                <a:spcPts val="82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puração</a:t>
            </a:r>
            <a:r>
              <a:rPr sz="32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falta</a:t>
            </a:r>
            <a:r>
              <a:rPr sz="32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32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médico</a:t>
            </a:r>
            <a:r>
              <a:rPr sz="32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sz="32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sz="32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3200" b="1" spc="-8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sz="32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profissional</a:t>
            </a:r>
            <a:r>
              <a:rPr lang="pt-BR"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56870" marR="5080" indent="-344805">
              <a:lnSpc>
                <a:spcPts val="3460"/>
              </a:lnSpc>
              <a:spcBef>
                <a:spcPts val="820"/>
              </a:spcBef>
              <a:buChar char="•"/>
              <a:tabLst>
                <a:tab pos="356870" algn="l"/>
              </a:tabLst>
            </a:pPr>
            <a:endParaRPr sz="32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330"/>
              </a:spcBef>
              <a:buChar char="•"/>
              <a:tabLst>
                <a:tab pos="356870" algn="l"/>
              </a:tabLst>
            </a:pPr>
            <a:r>
              <a:rPr lang="pt-BR"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32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32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onselhos</a:t>
            </a:r>
            <a:r>
              <a:rPr sz="32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sz="32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órgãos</a:t>
            </a:r>
            <a:r>
              <a:rPr sz="32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julgadores</a:t>
            </a:r>
            <a:r>
              <a:rPr sz="32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colegiados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Processo Ético-Profissional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B148C5-DAD9-D694-8444-CCF64656DE3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BBA81FD-4824-C523-8D5A-3DE74256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Sanções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Previstas</a:t>
            </a:r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Art. 22, Lei 3.268/57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70433"/>
            <a:ext cx="11231880" cy="4791455"/>
          </a:xfrm>
        </p:spPr>
        <p:txBody>
          <a:bodyPr>
            <a:noAutofit/>
          </a:bodyPr>
          <a:lstStyle/>
          <a:p>
            <a:pPr>
              <a:defRPr sz="1400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Advertência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confidencial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Censura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confidencial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Censura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Suspensão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profissional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até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dias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e)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Cassação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profissional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 Referendum</a:t>
            </a:r>
            <a:r>
              <a:rPr lang="pt-BR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CFM) 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Aplicação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proporcional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gravidade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infração</a:t>
            </a:r>
            <a:r>
              <a:rPr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B06C3B-7CC9-10B3-341B-07413EDE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924871-C80C-087A-8BD1-5BDC06EC68DA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0385" y="1371600"/>
            <a:ext cx="11038840" cy="430823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35"/>
              </a:spcBef>
              <a:buChar char="•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Art.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CPEP: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856615" indent="-344805">
              <a:lnSpc>
                <a:spcPts val="3020"/>
              </a:lnSpc>
              <a:spcBef>
                <a:spcPts val="725"/>
              </a:spcBef>
              <a:buFont typeface="Wingdings" panose="05000000000000000000"/>
              <a:buChar char=""/>
              <a:tabLst>
                <a:tab pos="356870" algn="l"/>
                <a:tab pos="454025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Câmara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Sindicância</a:t>
            </a:r>
            <a:r>
              <a:rPr sz="2800" b="1" spc="-8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8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rquivamento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sindicância</a:t>
            </a:r>
            <a:r>
              <a:rPr sz="28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Câmaras dos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Regionais</a:t>
            </a:r>
            <a:r>
              <a:rPr lang="pt-BR"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39370" indent="-344805">
              <a:lnSpc>
                <a:spcPts val="3030"/>
              </a:lnSpc>
              <a:spcBef>
                <a:spcPts val="675"/>
              </a:spcBef>
              <a:buFont typeface="Wingdings" panose="05000000000000000000"/>
              <a:buChar char=""/>
              <a:tabLst>
                <a:tab pos="356870" algn="l"/>
                <a:tab pos="5307965" algn="l"/>
              </a:tabLst>
            </a:pP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Câmara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</a:t>
            </a:r>
            <a:r>
              <a:rPr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decisão</a:t>
            </a:r>
            <a:r>
              <a:rPr lang="pt-BR"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</a:t>
            </a:r>
            <a:r>
              <a:rPr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bsolv</a:t>
            </a:r>
            <a:r>
              <a:rPr lang="pt-B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ição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plica</a:t>
            </a:r>
            <a:r>
              <a:rPr lang="pt-BR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ção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penas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letras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“a”,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“b”,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“c”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“d”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artigo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Lei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nº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3.268/57</a:t>
            </a:r>
            <a:r>
              <a:rPr lang="pt-BR"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>
              <a:lnSpc>
                <a:spcPts val="3020"/>
              </a:lnSpc>
              <a:spcBef>
                <a:spcPts val="665"/>
              </a:spcBef>
              <a:buFont typeface="Wingdings" panose="05000000000000000000"/>
              <a:buChar char="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decisão</a:t>
            </a:r>
            <a:r>
              <a:rPr sz="2800" b="1" spc="-9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tomada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pela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maioria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câmara</a:t>
            </a:r>
            <a:r>
              <a:rPr sz="2800" b="1" spc="-7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CFM,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caberá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recurso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Pleno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</a:t>
            </a:r>
            <a:r>
              <a:rPr lang="pt-BR"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271780" indent="-344805" algn="just">
              <a:lnSpc>
                <a:spcPts val="3030"/>
              </a:lnSpc>
              <a:spcBef>
                <a:spcPts val="675"/>
              </a:spcBef>
              <a:buFont typeface="Wingdings" panose="05000000000000000000"/>
              <a:buChar char="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Pleno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CFM,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ofício</a:t>
            </a:r>
            <a:r>
              <a:rPr sz="2800" b="1" spc="-8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e/ou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voluntário,</a:t>
            </a:r>
            <a:r>
              <a:rPr sz="2800" b="1" spc="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decisão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PEP</a:t>
            </a:r>
            <a:r>
              <a:rPr sz="2800" b="1" spc="-1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CRM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câmara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CFM,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aplicar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pena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prevista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letra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“e”</a:t>
            </a:r>
            <a:r>
              <a:rPr sz="2800" b="1" spc="-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supracitada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lei.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317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Possibilidades Recursais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B06C3B-7CC9-10B3-341B-07413EDE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924871-C80C-087A-8BD1-5BDC06EC68DA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  <p:extLst>
      <p:ext uri="{BB962C8B-B14F-4D97-AF65-F5344CB8AC3E}">
        <p14:creationId xmlns:p14="http://schemas.microsoft.com/office/powerpoint/2010/main" val="42070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8644" y="1621612"/>
            <a:ext cx="10471785" cy="383310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(cinco)</a:t>
            </a:r>
            <a:r>
              <a:rPr sz="28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anos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contados a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partir</a:t>
            </a:r>
            <a:r>
              <a:rPr sz="28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efetivo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fato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spc="-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 algn="just">
              <a:lnSpc>
                <a:spcPct val="100000"/>
              </a:lnSpc>
              <a:spcBef>
                <a:spcPts val="110"/>
              </a:spcBef>
              <a:buChar char="•"/>
              <a:tabLst>
                <a:tab pos="356870" algn="l"/>
              </a:tabLst>
            </a:pP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 algn="just">
              <a:lnSpc>
                <a:spcPct val="100000"/>
              </a:lnSpc>
              <a:spcBef>
                <a:spcPts val="675"/>
              </a:spcBef>
              <a:buChar char="•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Prazo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prescricional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interrompido: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89890" indent="197485" algn="just">
              <a:lnSpc>
                <a:spcPct val="100000"/>
              </a:lnSpc>
              <a:spcBef>
                <a:spcPts val="675"/>
              </a:spcBef>
              <a:buAutoNum type="romanUcPeriod"/>
              <a:tabLst>
                <a:tab pos="210185" algn="l"/>
                <a:tab pos="5140960" algn="l"/>
              </a:tabLst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b="1" spc="-8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conhecimento</a:t>
            </a:r>
            <a:r>
              <a:rPr sz="2800" b="1" spc="-6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expresso</a:t>
            </a:r>
            <a:r>
              <a:rPr lang="pt-BR"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pela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citação</a:t>
            </a:r>
            <a:r>
              <a:rPr sz="28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denunciado,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inclusive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meio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edital;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7340" indent="-294640" algn="just">
              <a:lnSpc>
                <a:spcPct val="100000"/>
              </a:lnSpc>
              <a:spcBef>
                <a:spcPts val="675"/>
              </a:spcBef>
              <a:buAutoNum type="romanUcPeriod"/>
              <a:tabLst>
                <a:tab pos="307340" algn="l"/>
              </a:tabLst>
            </a:pP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protocolo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defesa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prévia;</a:t>
            </a: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4495" indent="-391795" algn="just">
              <a:lnSpc>
                <a:spcPct val="100000"/>
              </a:lnSpc>
              <a:spcBef>
                <a:spcPts val="675"/>
              </a:spcBef>
              <a:buAutoNum type="romanUcPeriod"/>
              <a:tabLst>
                <a:tab pos="404495" algn="l"/>
              </a:tabLst>
            </a:pP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decisão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condenatória</a:t>
            </a:r>
            <a:r>
              <a:rPr sz="2800" b="1" spc="-6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recorrível.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317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Prescrição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6B06C3B-7CC9-10B3-341B-07413EDE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924871-C80C-087A-8BD1-5BDC06EC68DA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  <p:extLst>
      <p:ext uri="{BB962C8B-B14F-4D97-AF65-F5344CB8AC3E}">
        <p14:creationId xmlns:p14="http://schemas.microsoft.com/office/powerpoint/2010/main" val="70065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57200" y="1600200"/>
            <a:ext cx="11173460" cy="4101122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356870" indent="-344170">
              <a:lnSpc>
                <a:spcPct val="100000"/>
              </a:lnSpc>
              <a:spcBef>
                <a:spcPts val="440"/>
              </a:spcBef>
              <a:buChar char="•"/>
              <a:tabLst>
                <a:tab pos="356870" algn="l"/>
              </a:tabLst>
            </a:pP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Autarquia</a:t>
            </a:r>
            <a:r>
              <a:rPr sz="2800" b="1" spc="-5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endParaRPr lang="pt-BR" sz="2800" b="1" spc="-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440"/>
              </a:spcBef>
              <a:buChar char="•"/>
              <a:tabLst>
                <a:tab pos="356870" algn="l"/>
              </a:tabLst>
            </a:pP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443230" indent="-344805">
              <a:lnSpc>
                <a:spcPts val="303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Controle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legalidade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exercido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Judiciário</a:t>
            </a:r>
            <a:r>
              <a:rPr sz="2800" b="1" spc="-3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devido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legal</a:t>
            </a:r>
            <a:endParaRPr lang="pt-BR" sz="2800" b="1" spc="-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443230" indent="-344805">
              <a:lnSpc>
                <a:spcPts val="303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285"/>
              </a:spcBef>
              <a:buChar char="•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CFM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competência</a:t>
            </a:r>
            <a:r>
              <a:rPr sz="2800" b="1" spc="-7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sz="2800" b="1" spc="-5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revisão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administrativa</a:t>
            </a:r>
            <a:endParaRPr lang="pt-BR" sz="2800" b="1" spc="-1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indent="-344170">
              <a:lnSpc>
                <a:spcPct val="100000"/>
              </a:lnSpc>
              <a:spcBef>
                <a:spcPts val="285"/>
              </a:spcBef>
              <a:buChar char="•"/>
              <a:tabLst>
                <a:tab pos="356870" algn="l"/>
              </a:tabLst>
            </a:pPr>
            <a:endParaRPr sz="2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6870" marR="5080" indent="-344805">
              <a:lnSpc>
                <a:spcPts val="3030"/>
              </a:lnSpc>
              <a:spcBef>
                <a:spcPts val="715"/>
              </a:spcBef>
              <a:buChar char="•"/>
              <a:tabLst>
                <a:tab pos="356870" algn="l"/>
              </a:tabLst>
            </a:pP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Responsabilidade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civil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conselheiro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b="1" spc="-4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agente</a:t>
            </a:r>
            <a:r>
              <a:rPr sz="2800" b="1" spc="-4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público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b="1" spc="-1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25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omissão</a:t>
            </a:r>
            <a:r>
              <a:rPr sz="2800" b="1" spc="-3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800" b="1" spc="-2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negligência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2317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responsabilidade do Conselheiro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1924871-C80C-087A-8BD1-5BDC06EC68DA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6B06C3B-7CC9-10B3-341B-07413EDE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9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Princípios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Norteiam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Judicante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8793"/>
            <a:ext cx="10972800" cy="4525963"/>
          </a:xfrm>
        </p:spPr>
        <p:txBody>
          <a:bodyPr>
            <a:normAutofit lnSpcReduction="10000"/>
          </a:bodyPr>
          <a:lstStyle/>
          <a:p>
            <a:pPr algn="ctr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Impessoalidade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Imparcialidade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Transparência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processual.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Fundamentação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das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decisões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Preservação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dignidade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profissão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C2B265-E151-9C17-D42C-BFCFDF2CD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19E497E-F184-AA26-8564-C687B289FA6B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Papel do Médico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Conselheiro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-Juiz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104" y="1865377"/>
            <a:ext cx="7382256" cy="4525963"/>
          </a:xfrm>
        </p:spPr>
        <p:txBody>
          <a:bodyPr>
            <a:normAutofit/>
          </a:bodyPr>
          <a:lstStyle/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Analisar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visão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técnica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Proteger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sociedade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a boa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prática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guardião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Código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Atuar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corporativismo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mas com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justiça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42723C-EA90-7816-E089-19143734F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4AB17E-675A-A4C1-86FF-348161F5053F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ADCF-2FBB-4BC2-AAE1-160C85DB12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27B42-0256-6C30-3001-F23CDF4C0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120" y="8700"/>
            <a:ext cx="10085832" cy="3054540"/>
          </a:xfrm>
        </p:spPr>
        <p:txBody>
          <a:bodyPr>
            <a:normAutofit/>
          </a:bodyPr>
          <a:lstStyle/>
          <a:p>
            <a:r>
              <a:rPr lang="pt-BR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 conflitos de interesse</a:t>
            </a:r>
            <a:endParaRPr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C7D50-5473-693B-9041-1186C3FBD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6389" y="2555527"/>
            <a:ext cx="7464553" cy="1307149"/>
          </a:xfrm>
        </p:spPr>
        <p:txBody>
          <a:bodyPr>
            <a:normAutofit fontScale="92500" lnSpcReduction="20000"/>
          </a:bodyPr>
          <a:lstStyle/>
          <a:p>
            <a:r>
              <a:rPr lang="pt-BR" b="1" dirty="0">
                <a:solidFill>
                  <a:srgbClr val="D7C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Benicio Bulhões – CRM/AL 3.996</a:t>
            </a:r>
          </a:p>
          <a:p>
            <a:r>
              <a:rPr lang="pt-BR" sz="2600" b="1" dirty="0">
                <a:solidFill>
                  <a:srgbClr val="D7C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Cirurgia Geral – RQE 1.195</a:t>
            </a:r>
          </a:p>
          <a:p>
            <a:r>
              <a:rPr lang="pt-BR" sz="2600" b="1" dirty="0">
                <a:solidFill>
                  <a:srgbClr val="D7C4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Coloproctologia – RQE 1.194</a:t>
            </a:r>
            <a:endParaRPr sz="2600" b="1" dirty="0">
              <a:solidFill>
                <a:srgbClr val="D7C4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FAD6BF-85D6-41A4-31BE-82C497EBC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56" y="3949764"/>
            <a:ext cx="6051746" cy="195498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188DC71-D661-FB87-1EA3-8FE027209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409" y="6208043"/>
            <a:ext cx="3890361" cy="59436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0292316-AB9D-CA23-5F1E-BA6995839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9919" y="6284246"/>
            <a:ext cx="1301549" cy="5368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87A7EA2-C4F6-6709-D984-C847CBC4C55A}"/>
              </a:ext>
            </a:extLst>
          </p:cNvPr>
          <p:cNvSpPr txBox="1">
            <a:spLocks/>
          </p:cNvSpPr>
          <p:nvPr/>
        </p:nvSpPr>
        <p:spPr>
          <a:xfrm>
            <a:off x="8930640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  <p:extLst>
      <p:ext uri="{BB962C8B-B14F-4D97-AF65-F5344CB8AC3E}">
        <p14:creationId xmlns:p14="http://schemas.microsoft.com/office/powerpoint/2010/main" val="4186960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Diferença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para o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Judiciário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67713"/>
            <a:ext cx="10972800" cy="3346703"/>
          </a:xfrm>
        </p:spPr>
        <p:txBody>
          <a:bodyPr>
            <a:normAutofit/>
          </a:bodyPr>
          <a:lstStyle/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atureza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Judiciário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ompetência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penal, civil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trabalhista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Decisões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ser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revistas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judicialmente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mas o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mérito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técnico-ético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próprio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instância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B1BC287-445B-2051-2B7E-B7B67D263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8CE26EA-E5F5-69A3-EFC3-9CC55E41818A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36326-5110-06BC-A71D-F1FEF1970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33EF-BBF9-A67F-E413-16E239DF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12176761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Conflitos Recentes: CFM x Outras Profissões de Saúde</a:t>
            </a:r>
            <a:endParaRPr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D43E78-A6B5-A5F2-2ADC-478642457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02EEDE5-D748-8020-BBBC-13E400925AE1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11E932F-1041-9C48-F4B7-4D6606367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96" y="1201255"/>
            <a:ext cx="6663948" cy="4087036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6B37D8B-42C6-E790-7159-131B3EB85F4F}"/>
              </a:ext>
            </a:extLst>
          </p:cNvPr>
          <p:cNvSpPr txBox="1"/>
          <p:nvPr/>
        </p:nvSpPr>
        <p:spPr>
          <a:xfrm>
            <a:off x="306277" y="5288291"/>
            <a:ext cx="11736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Resolução do CFM que restringia atos privativos médicos provocou uma Ação Civil Pública do COFEN, levantando um debate crucial sobre os limites legais e normativos da atuação médica e multiprofissional.</a:t>
            </a:r>
          </a:p>
        </p:txBody>
      </p:sp>
    </p:spTree>
    <p:extLst>
      <p:ext uri="{BB962C8B-B14F-4D97-AF65-F5344CB8AC3E}">
        <p14:creationId xmlns:p14="http://schemas.microsoft.com/office/powerpoint/2010/main" val="249215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7D9E5-C741-894E-6A01-B060BE78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97F49B-8112-C4EA-7270-005D76E5B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E1FEA14-F6D1-4670-A0A0-CE65270D28C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2B7CB91-8756-E843-368F-39372DEE2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5" y="1097280"/>
            <a:ext cx="8766048" cy="219151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1AF6457-7F29-8F74-3346-61E06EE215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958" y="2628628"/>
            <a:ext cx="8430802" cy="182905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3C9105E-F02D-8A7B-6A44-C0F00C735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125" y="4291266"/>
            <a:ext cx="5805794" cy="247482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4D6A76E6-D50F-90E7-02DF-9AE9C10DC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12176761" cy="11430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Conflitos Recentes: CFM/</a:t>
            </a:r>
            <a:r>
              <a:rPr lang="pt-B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CRMs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 Outras Profissões de Saúde</a:t>
            </a:r>
            <a:endParaRPr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00B6D-F7E4-E023-E4E6-C1571273E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73C20-1E4F-0CF1-CD55-4AF079A58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12176761" cy="11430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Conflitos Recentes: CFM/</a:t>
            </a:r>
            <a:r>
              <a:rPr lang="pt-BR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CRMs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 Outras Profissões de Saúde</a:t>
            </a:r>
            <a:endParaRPr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55DC25-451A-3963-64CC-0E2756FBB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AF50242-E82B-F866-93A3-B7861B6CE0C6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D1935B8-2F41-FAE5-DF11-19A235E33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76" y="1417638"/>
            <a:ext cx="2762399" cy="491947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6C3E91C-E0AA-C2D5-D1F1-74AA3FF30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095" y="1089948"/>
            <a:ext cx="7136139" cy="2787426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E3805BD1-D79C-57ED-1981-EA06EB5339C3}"/>
              </a:ext>
            </a:extLst>
          </p:cNvPr>
          <p:cNvSpPr/>
          <p:nvPr/>
        </p:nvSpPr>
        <p:spPr>
          <a:xfrm>
            <a:off x="2157984" y="2020824"/>
            <a:ext cx="429768" cy="21031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F5119B5D-221C-0F1E-CF94-E0006D2EAD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1779573"/>
            <a:ext cx="12192000" cy="339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BA77D-D66C-0B7F-7F54-DF30596F7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6479F-D9E0-78AB-E40B-DE6CC9552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274638"/>
            <a:ext cx="11390376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Desafios Atuais: Combate à Desinformação Médica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75589B4-D2EE-F2E6-8050-7BA7D430C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E68594-D642-B1C6-3150-09AAF4114394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CD0BFBC-47FD-FDAA-CCA4-7BFA18526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" y="2547475"/>
            <a:ext cx="3722182" cy="242114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CC3FE84-15B4-14D7-984B-5D2BCBB4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330" y="2592679"/>
            <a:ext cx="4049597" cy="252453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66A0E1E-515B-BD58-8215-7F6A8CC8A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0059" y="2626566"/>
            <a:ext cx="3911738" cy="24125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9031E47-448A-01DE-0968-6170505683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363" y="1286671"/>
            <a:ext cx="4222030" cy="522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F1F45-13C9-15C0-FA42-5AC693D12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8814F7D0-4367-9736-3ACF-73F466E10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193" y="3067955"/>
            <a:ext cx="4353533" cy="3410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B0861-8280-B40C-B9E6-63A4D96CC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Impactos das Decisões Judicantes para a Sociedade</a:t>
            </a:r>
            <a:endParaRPr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58C6AAF-E49E-135E-3FFA-BB12F13E9F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7A6DD53-FFA3-B019-F821-ADAC1BCC93D7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F9B0CE-8EAB-6FC2-B7E2-B1745E67B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9" y="1515976"/>
            <a:ext cx="3934374" cy="305795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0A48DE7-996C-75DF-BA98-98F1AE8E5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8806" y="1300040"/>
            <a:ext cx="426779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3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BD447-6891-C57B-FA34-C04B65B1F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0E1AB-E623-876B-1439-9BBF87243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Futuro da Ação Judicante dos Conselhos</a:t>
            </a:r>
            <a:endParaRPr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398FCC-632E-9DF5-2362-789F6BC3D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6FF54C-992C-A5CE-C5D2-4D5B6C8D76D9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1A2EAC-3030-D998-2B75-A426E2FBD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5" y="1417638"/>
            <a:ext cx="4324954" cy="2886478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2F719487-5CFC-4A6A-014E-0C40E5A4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5596" y="3656086"/>
            <a:ext cx="4248743" cy="258163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167083F-82B0-7AD5-4570-FAD7BD8DA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401" y="2147708"/>
            <a:ext cx="4210638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1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" y="8255"/>
            <a:ext cx="7580379" cy="1143000"/>
          </a:xfrm>
        </p:spPr>
        <p:txBody>
          <a:bodyPr/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6465"/>
            <a:ext cx="7580379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Conselhos de Medicina: Pilares essenciais na regulação</a:t>
            </a:r>
          </a:p>
          <a:p>
            <a:pPr marL="0" indent="0" algn="just">
              <a:buNone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profissional e na proteção social.</a:t>
            </a:r>
          </a:p>
          <a:p>
            <a:pPr marL="0" indent="0" algn="just">
              <a:buNone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judicante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assegura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confiança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social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 sz="1400"/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Equilíbrio: Rigor ético x Respeito aos direitos dos</a:t>
            </a:r>
          </a:p>
          <a:p>
            <a:pPr marL="0" indent="0" algn="just">
              <a:buNone/>
              <a:defRPr sz="1400"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médicos.</a:t>
            </a:r>
          </a:p>
          <a:p>
            <a:pPr algn="just">
              <a:defRPr sz="1400"/>
            </a:pP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Fortalece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compromisso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ético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profissionais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Fortalecer a confiança na medicina é uma missão compartilhada por todos os atores envolvidos.</a:t>
            </a:r>
          </a:p>
          <a:p>
            <a:pPr marL="0" indent="0" algn="just">
              <a:buNone/>
              <a:defRPr sz="1400"/>
            </a:pP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Julgar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é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aplicar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justiça</a:t>
            </a:r>
            <a:r>
              <a:rPr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4DD6DBA-7619-E06A-5C34-6C9AD3F48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E850885-8CAF-8F3E-F749-79A22110B554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FDA416F-EFD2-AB59-9A87-6CBFDB70E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61" y="-8255"/>
            <a:ext cx="4572000" cy="6858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5A4E1D0-7A8E-D1F5-C2D9-DAACDDAF0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776" y="6525924"/>
            <a:ext cx="2033937" cy="31074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C7B71FE-C987-C142-7B25-5DCE3E75FBAD}"/>
              </a:ext>
            </a:extLst>
          </p:cNvPr>
          <p:cNvSpPr txBox="1">
            <a:spLocks/>
          </p:cNvSpPr>
          <p:nvPr/>
        </p:nvSpPr>
        <p:spPr>
          <a:xfrm>
            <a:off x="8918448" y="-13081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A9F6DF-9F8D-9A5F-B6B7-7FFF9482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6BF2F7E-18F1-FE82-A511-157C8702F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897" y="-9144"/>
            <a:ext cx="5143500" cy="685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1D8967F3-791B-B2F7-1C57-52249A6AA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04" y="-21336"/>
            <a:ext cx="5052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2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7A17B-7BB9-4DC5-691D-42B91316E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CC986-ED8E-264D-0D3C-F69FA9DE9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Papel dos Conselhos de Medicina no Brasil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7E8C300-30AF-0B49-67A0-BFE259FF1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50FEB85-20C3-2B71-9624-6E6F5B06E5C0}"/>
              </a:ext>
            </a:extLst>
          </p:cNvPr>
          <p:cNvSpPr txBox="1">
            <a:spLocks/>
          </p:cNvSpPr>
          <p:nvPr/>
        </p:nvSpPr>
        <p:spPr>
          <a:xfrm>
            <a:off x="8930640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D70DEBD4-EED8-6425-7080-9637E88B7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8" y="2414016"/>
            <a:ext cx="3616865" cy="300995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CD9D54A-DE76-914B-BC32-EBF1D132D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641" y="2530994"/>
            <a:ext cx="3674276" cy="266549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BBC7859-0E71-A62B-F05B-7C90DD1BC0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566" y="2587181"/>
            <a:ext cx="3756291" cy="251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70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Sistema Conselhal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Federal de Medicina (CFM) –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instância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recursal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normativa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Conselhos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Regionais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Medicina (CRMs) –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instância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primeira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instância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jurisdição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 legal: Lei nº 3.268/1957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Decreto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nº 44.045/1958.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Finalidade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Fiscalizar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julgar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9C9875D-0AFE-8D46-71C0-5A1234880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5171B5E-849D-B3A8-E7FA-8C75CE783C09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  <p:extLst>
      <p:ext uri="{BB962C8B-B14F-4D97-AF65-F5344CB8AC3E}">
        <p14:creationId xmlns:p14="http://schemas.microsoft.com/office/powerpoint/2010/main" val="47588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que é a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Judicante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Atividade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julgar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condutas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sob o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prisma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ético-profissional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Baseada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 Código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Médica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Resolução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CFM nº 2.217/2018).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Natureza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administrativo-disciplinar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penal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civil.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Decisões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podem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sanções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previstas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lei.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FBA482-895D-0DCD-F059-171B6952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C94B609-AD7A-4CB1-A0B6-CA91DE1B7D48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Natureza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Jurídica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parajudicial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poderes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decisórios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administrativos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com base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ético-profissional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(PEP).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Garantia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devido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legal,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contraditório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ampla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defesa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Jurisdição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restrita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exercício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da Medicina.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1CF67E-FD1B-D056-16AE-D37924C9B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337747-AD1D-F2F2-BF06-3122F316FA47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E87A03-E321-6441-2712-9363CF975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7F03-5F88-9F00-5798-CD6932C4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Defesa da Sociedade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73E8BE5-0CE0-DDF6-46F2-4924CA8F5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9CDC1F9-3E1F-6BE6-23CF-4B4092CEE1D7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6BBDB73-C153-8218-D49F-A4606B28E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6931152" cy="167015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8C0DF76-5B90-9079-01A1-220225782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208" y="1500800"/>
            <a:ext cx="5653998" cy="328599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B5F8C9D-3491-2FF8-9AFC-B64A99F60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74" y="3327858"/>
            <a:ext cx="5294334" cy="3224142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7F5F5F9F-9210-FE29-9C16-F3637058B12C}"/>
              </a:ext>
            </a:extLst>
          </p:cNvPr>
          <p:cNvSpPr/>
          <p:nvPr/>
        </p:nvSpPr>
        <p:spPr>
          <a:xfrm>
            <a:off x="2542032" y="5291727"/>
            <a:ext cx="576072" cy="22411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0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A8C6F-85C4-10F5-2362-325DC6E62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17F3-CC45-B0DD-919E-FBF02737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tx2"/>
                </a:solidFill>
              </a:rPr>
              <a:t>Estrutura e Competências Judicantes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ACBF4D-8FAC-F096-3652-DC7EC4249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CE8ACA9-AC4C-5559-0C6B-4AB08F0CF11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903CC8E-1082-4309-5D9B-D8350C3FB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09052"/>
            <a:ext cx="12192000" cy="32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79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Etapas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Processo</a:t>
            </a:r>
            <a:r>
              <a:rPr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Ético-Profissional</a:t>
            </a:r>
            <a:endParaRPr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Notícia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Fato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Denúncia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Abertura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Sindicância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investigação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preliminar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Abertura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PEP (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houver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indícios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infração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Instrução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Processual – coleta de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provas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oitivas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Julgamento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Plenário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 CRM.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1400"/>
            </a:pP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Recurso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CFM (</a:t>
            </a:r>
            <a:r>
              <a:rPr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instância</a:t>
            </a:r>
            <a:r>
              <a:rPr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final).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BA81FD-4824-C523-8D5A-3DE74256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824" y="6547260"/>
            <a:ext cx="2033937" cy="3107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B148C5-DAD9-D694-8444-CCF64656DE33}"/>
              </a:ext>
            </a:extLst>
          </p:cNvPr>
          <p:cNvSpPr txBox="1">
            <a:spLocks/>
          </p:cNvSpPr>
          <p:nvPr/>
        </p:nvSpPr>
        <p:spPr>
          <a:xfrm>
            <a:off x="8921496" y="8255"/>
            <a:ext cx="3264408" cy="530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Função Judicante dos Conselhos de Medicina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1091</Words>
  <Application>Microsoft Office PowerPoint</Application>
  <PresentationFormat>Widescreen</PresentationFormat>
  <Paragraphs>185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Office Theme</vt:lpstr>
      <vt:lpstr>Função Judicante dos Conselhos de Medicina</vt:lpstr>
      <vt:lpstr>Sem conflitos de interesse</vt:lpstr>
      <vt:lpstr>O Papel dos Conselhos de Medicina no Brasil</vt:lpstr>
      <vt:lpstr>Estrutura do Sistema Conselhal</vt:lpstr>
      <vt:lpstr>O que é a Função Judicante</vt:lpstr>
      <vt:lpstr>Natureza Jurídica</vt:lpstr>
      <vt:lpstr>Defesa da Sociedade</vt:lpstr>
      <vt:lpstr>Estrutura e Competências Judicantes</vt:lpstr>
      <vt:lpstr>Etapas do Processo Ético-Profissional</vt:lpstr>
      <vt:lpstr>Quem denuncia?</vt:lpstr>
      <vt:lpstr>Da Sindicância</vt:lpstr>
      <vt:lpstr>Da Sindicância</vt:lpstr>
      <vt:lpstr>Apresentação do PowerPoint</vt:lpstr>
      <vt:lpstr>Sanções Previstas – Art. 22, Lei 3.268/57</vt:lpstr>
      <vt:lpstr>Apresentação do PowerPoint</vt:lpstr>
      <vt:lpstr>Apresentação do PowerPoint</vt:lpstr>
      <vt:lpstr>Apresentação do PowerPoint</vt:lpstr>
      <vt:lpstr>Princípios que Norteiam a Função Judicante</vt:lpstr>
      <vt:lpstr>Papel do Médico Conselheiro-Juiz</vt:lpstr>
      <vt:lpstr>Diferença para o Judiciário</vt:lpstr>
      <vt:lpstr>Conflitos Recentes: CFM x Outras Profissões de Saúde</vt:lpstr>
      <vt:lpstr>Conflitos Recentes: CFM/CRMs x Outras Profissões de Saúde</vt:lpstr>
      <vt:lpstr>Conflitos Recentes: CFM/CRMs x Outras Profissões de Saúde</vt:lpstr>
      <vt:lpstr>Desafios Atuais: Combate à Desinformação Médica</vt:lpstr>
      <vt:lpstr>Impactos das Decisões Judicantes para a Sociedade</vt:lpstr>
      <vt:lpstr>O Futuro da Ação Judicante dos Conselhos</vt:lpstr>
      <vt:lpstr>Conclusão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Função Judicante dos Conselhos de Medicina</dc:title>
  <dc:subject/>
  <dc:creator>Benicio</dc:creator>
  <cp:keywords/>
  <dc:description>generated using python-pptx</dc:description>
  <cp:lastModifiedBy>Cursos</cp:lastModifiedBy>
  <cp:revision>13</cp:revision>
  <dcterms:created xsi:type="dcterms:W3CDTF">2013-01-27T09:14:16Z</dcterms:created>
  <dcterms:modified xsi:type="dcterms:W3CDTF">2025-08-14T13:37:04Z</dcterms:modified>
  <cp:category/>
</cp:coreProperties>
</file>