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86" r:id="rId7"/>
    <p:sldId id="285" r:id="rId8"/>
    <p:sldId id="289" r:id="rId9"/>
    <p:sldId id="275" r:id="rId10"/>
    <p:sldId id="260" r:id="rId11"/>
    <p:sldId id="290" r:id="rId12"/>
    <p:sldId id="292" r:id="rId13"/>
    <p:sldId id="274" r:id="rId14"/>
    <p:sldId id="293" r:id="rId15"/>
    <p:sldId id="262" r:id="rId16"/>
    <p:sldId id="263" r:id="rId17"/>
    <p:sldId id="264" r:id="rId18"/>
    <p:sldId id="267" r:id="rId19"/>
    <p:sldId id="270" r:id="rId20"/>
    <p:sldId id="271" r:id="rId21"/>
    <p:sldId id="272" r:id="rId22"/>
    <p:sldId id="273" r:id="rId23"/>
    <p:sldId id="276" r:id="rId24"/>
    <p:sldId id="278" r:id="rId25"/>
    <p:sldId id="280" r:id="rId26"/>
    <p:sldId id="282" r:id="rId27"/>
    <p:sldId id="283" r:id="rId28"/>
    <p:sldId id="284" r:id="rId29"/>
  </p:sldIdLst>
  <p:sldSz cx="9144000" cy="5143500" type="screen16x9"/>
  <p:notesSz cx="7099300" cy="10234613"/>
  <p:embeddedFontLs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ExtraBold" panose="020F0502020204030204" pitchFamily="2" charset="0"/>
      <p:bold r:id="rId35"/>
      <p:boldItalic r:id="rId36"/>
    </p:embeddedFont>
    <p:embeddedFont>
      <p:font typeface="Raleway" panose="020F0502020204030204" pitchFamily="2" charset="0"/>
      <p:regular r:id="rId37"/>
      <p:bold r:id="rId38"/>
      <p:italic r:id="rId39"/>
      <p:boldItalic r:id="rId40"/>
    </p:embeddedFont>
    <p:embeddedFont>
      <p:font typeface="Raleway SemiBold" panose="020F0502020204030204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99cd20b1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2599cd20b1b_0_149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e5d03336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7e5d033367_0_19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804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e6ee22849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1e6ee22849e_0_107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733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7e5d03336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27e5d033367_0_38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e6ee22849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1e6ee22849e_0_90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747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daa8f63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27daa8f63f3_0_0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e5d03336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7e5d033367_0_29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6ee22849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e6ee22849e_0_138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e5d03336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7e5d033367_0_77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e5d03336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27e5d033367_0_68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e6ee22849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1e6ee22849e_0_32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6ee22849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1e6ee22849e_0_116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e6ee22849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1e6ee22849e_0_24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6ee22849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1e6ee22849e_0_71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e5d03336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27e5d033367_0_58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7e5d03336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27e5d033367_0_86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e6ee22849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1e6ee22849e_0_156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e6ee22849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e6ee22849e_0_98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7e5d03336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27e5d033367_0_95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7910479b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27910479bf3_0_0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6af9c8fe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e6af9c8fe6_0_65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e5d03336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27e5d033367_0_10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e5d03336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27e5d033367_0_10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962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e5d03336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27e5d033367_0_10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64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e5d03336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27e5d033367_0_10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117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7e5d03336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7e5d033367_0_48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860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e5d03336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7e5d033367_0_19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79" name="Google Shape;79;p19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19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3767400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685500" y="1393425"/>
            <a:ext cx="3767400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1_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50503" y="4447449"/>
            <a:ext cx="8239126" cy="23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1350" b="1"/>
            </a:lvl1pPr>
            <a:lvl2pPr marL="914400" lvl="1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127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50504" y="2708697"/>
            <a:ext cx="8239125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063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063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063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063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063" b="1"/>
            </a:lvl5pPr>
            <a:lvl6pPr marL="2743200" lvl="5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4500563" y="4527759"/>
            <a:ext cx="138189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FFFFFF"/>
            </a:gs>
            <a:gs pos="33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sp>
        <p:nvSpPr>
          <p:cNvPr id="86" name="Google Shape;86;p20"/>
          <p:cNvSpPr txBox="1"/>
          <p:nvPr/>
        </p:nvSpPr>
        <p:spPr>
          <a:xfrm>
            <a:off x="1104500" y="698975"/>
            <a:ext cx="64935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55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Resolução CFM </a:t>
            </a:r>
            <a:endParaRPr sz="5500" b="1">
              <a:solidFill>
                <a:schemeClr val="lt1"/>
              </a:solidFill>
              <a:highlight>
                <a:srgbClr val="5B9676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55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nº 2.336/2023</a:t>
            </a:r>
            <a:endParaRPr sz="5500" b="1">
              <a:solidFill>
                <a:schemeClr val="lt1"/>
              </a:solidFill>
              <a:highlight>
                <a:srgbClr val="5B9676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20"/>
          <p:cNvSpPr txBox="1"/>
          <p:nvPr/>
        </p:nvSpPr>
        <p:spPr>
          <a:xfrm>
            <a:off x="1174175" y="2680975"/>
            <a:ext cx="7540800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Novas regras de Publicidade Médica</a:t>
            </a:r>
            <a:endParaRPr sz="2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EMMANUEL FORTES S. CAVALCANTI</a:t>
            </a:r>
            <a:endParaRPr lang="pt-BR" sz="1900" b="1" dirty="0">
              <a:solidFill>
                <a:schemeClr val="dk2"/>
              </a:solidFill>
              <a:latin typeface="Raleway"/>
              <a:ea typeface="Montserrat ExtraBold"/>
              <a:cs typeface="Montserrat ExtraBold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CRM – AL 1263    Psiquiatra RQE AL 539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1 vice-presidente do Conselho Federal de Medicina (CFM) e relator da resolução</a:t>
            </a:r>
            <a:endParaRPr sz="19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8" name="Google Shape;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000" y="64383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1175000" y="1257100"/>
            <a:ext cx="7593600" cy="2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Definição de redes sociais próprias de médicos e seus estabelecimentos assistenciais que são personalíssimos onde poderá fazer publicações para formar, manter ou ampliar clientela.</a:t>
            </a:r>
            <a:b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Presença dos médicos para entrevistas ou como articulistas em empresas jornalísticas, televisivas, radiofônicas e outras não próprias onde continuará tendo participação educativa sem o intuito de angariar clientela. </a:t>
            </a: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1104500" y="534750"/>
            <a:ext cx="7407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 dirty="0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Adequação da Lei 4113/1942</a:t>
            </a:r>
            <a:endParaRPr sz="2300" b="0" i="0" u="none" strike="noStrike" cap="none" dirty="0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10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41"/>
          <p:cNvSpPr txBox="1"/>
          <p:nvPr/>
        </p:nvSpPr>
        <p:spPr>
          <a:xfrm>
            <a:off x="1376500" y="1495175"/>
            <a:ext cx="7056300" cy="18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Fica permitida a publicação dos valores das consultas, meios e formas de pagamento. 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Também está permitido o anúncio de descontos em campanhas promocionais, sendo proibida a vinculação de vendas casadas ou premiações.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1"/>
          <p:cNvSpPr txBox="1"/>
          <p:nvPr/>
        </p:nvSpPr>
        <p:spPr>
          <a:xfrm>
            <a:off x="1333100" y="610950"/>
            <a:ext cx="61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9676"/>
                </a:highlight>
                <a:uLnTx/>
                <a:uFillTx/>
                <a:latin typeface="Raleway"/>
                <a:ea typeface="Raleway"/>
                <a:cs typeface="Raleway"/>
                <a:sym typeface="Raleway"/>
              </a:rPr>
              <a:t>Remuneração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5B9676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41"/>
          <p:cNvPicPr preferRelativeResize="0"/>
          <p:nvPr/>
        </p:nvPicPr>
        <p:blipFill rotWithShape="1">
          <a:blip r:embed="rId3">
            <a:alphaModFix/>
          </a:blip>
          <a:srcRect r="38400"/>
          <a:stretch/>
        </p:blipFill>
        <p:spPr>
          <a:xfrm>
            <a:off x="210125" y="384225"/>
            <a:ext cx="1068900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45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8"/>
          <p:cNvSpPr txBox="1"/>
          <p:nvPr/>
        </p:nvSpPr>
        <p:spPr>
          <a:xfrm>
            <a:off x="1416150" y="1906700"/>
            <a:ext cx="7056300" cy="3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Poderão publicar utilizando o portfólio da Anvisa para fazer a divulgação, mas não poderão anunciar nenhum produto ou aparelho se não estiver registrado.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Continua a vedação em dotá-los de capacidade privilegiada ou qualquer insinuação de garantia de resultados.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Assim como continua a vedação para que façam a promoção de equipamentos, aparelhagem, alimentos e qualquer outro produto induzindo a garantia de resultados.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7" name="Google Shape;247;p38"/>
          <p:cNvSpPr txBox="1"/>
          <p:nvPr/>
        </p:nvSpPr>
        <p:spPr>
          <a:xfrm>
            <a:off x="1333100" y="610950"/>
            <a:ext cx="6137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9676"/>
                </a:highlight>
                <a:uLnTx/>
                <a:uFillTx/>
                <a:latin typeface="Raleway"/>
                <a:ea typeface="Raleway"/>
                <a:cs typeface="Raleway"/>
                <a:sym typeface="Raleway"/>
              </a:rPr>
              <a:t>Publicação de aparelhos e recursos tecnológicos 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5B9676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25" y="384225"/>
            <a:ext cx="1735300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9" name="Google Shape;309;p45"/>
          <p:cNvSpPr txBox="1"/>
          <p:nvPr/>
        </p:nvSpPr>
        <p:spPr>
          <a:xfrm>
            <a:off x="1376500" y="1418975"/>
            <a:ext cx="7056300" cy="335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Ao conceder entrevistas em qualquer veículo ou canal de imprensa o médico deve se portar como representante da medicina, devendo abster-se de condutas que visem angariar clientela ou pleitear exclusividade de métodos diagnósticos e terapêuticos. 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O profissional deve declarar seus conflitos de interesse e, durante a entrevista, não pode divulgar seu endereço físico ou virtual.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Divulgar pela imprensa ou pelo rádio, conselhos de higiene e assuntos de medicina ou de ordem doutrinária, sem caráter de terapêutica individual.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45"/>
          <p:cNvSpPr txBox="1"/>
          <p:nvPr/>
        </p:nvSpPr>
        <p:spPr>
          <a:xfrm>
            <a:off x="1333100" y="610950"/>
            <a:ext cx="61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9676"/>
                </a:highlight>
                <a:uLnTx/>
                <a:uFillTx/>
                <a:latin typeface="Raleway"/>
                <a:ea typeface="Raleway"/>
                <a:cs typeface="Raleway"/>
                <a:sym typeface="Raleway"/>
              </a:rPr>
              <a:t>Relação com a imprensa</a:t>
            </a:r>
            <a:endParaRPr kumimoji="0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5B9676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25" y="384225"/>
            <a:ext cx="1735300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63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135" name="Google Shape;135;p26"/>
          <p:cNvSpPr txBox="1"/>
          <p:nvPr/>
        </p:nvSpPr>
        <p:spPr>
          <a:xfrm>
            <a:off x="2726825" y="1669050"/>
            <a:ext cx="5391900" cy="3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Os médicos poderão:</a:t>
            </a:r>
            <a:endParaRPr sz="19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-"/>
            </a:pPr>
            <a:r>
              <a:rPr lang="pt-BR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Mostrar o seu ambiente de trabalho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-"/>
            </a:pPr>
            <a:r>
              <a:rPr lang="pt-BR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Promover equipamentos de sua clínica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-"/>
            </a:pPr>
            <a:r>
              <a:rPr lang="pt-BR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Utilizar imagens do tipo “antes e depois” para fins educativos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-"/>
            </a:pPr>
            <a:r>
              <a:rPr lang="pt-BR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Repostar elogios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-"/>
            </a:pPr>
            <a:r>
              <a:rPr lang="pt-BR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Anunciar pós-graduações concluídas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-"/>
            </a:pPr>
            <a:r>
              <a:rPr lang="pt-BR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Anunciar preços de consultas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" name="Google Shape;136;p26"/>
          <p:cNvSpPr txBox="1"/>
          <p:nvPr/>
        </p:nvSpPr>
        <p:spPr>
          <a:xfrm>
            <a:off x="2637600" y="996775"/>
            <a:ext cx="61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Principais mudanças</a:t>
            </a:r>
            <a:endParaRPr sz="23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 r="41991"/>
          <a:stretch/>
        </p:blipFill>
        <p:spPr>
          <a:xfrm>
            <a:off x="72575" y="310025"/>
            <a:ext cx="2565025" cy="44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sp>
        <p:nvSpPr>
          <p:cNvPr id="144" name="Google Shape;144;p27"/>
          <p:cNvSpPr txBox="1"/>
          <p:nvPr/>
        </p:nvSpPr>
        <p:spPr>
          <a:xfrm>
            <a:off x="1187675" y="1440450"/>
            <a:ext cx="7593600" cy="30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Matérias sobre localização, ambiente físico de seus estabelecimentos, privacidade em suas instalações, formas de agendamento e de pagamento, quando consultas privada.</a:t>
            </a:r>
            <a:b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Portfólio de planos e seguros saúde ou outras formas de vínculo.</a:t>
            </a:r>
            <a:b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Anunciar valor das consultas.</a:t>
            </a:r>
            <a:b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Anunciar descontos sendo vedado oferecer qualquer outra vantagem casada ao desconto.</a:t>
            </a: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1104500" y="763350"/>
            <a:ext cx="61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Passa a poder publicar</a:t>
            </a:r>
            <a:endParaRPr sz="23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000" y="-169460"/>
            <a:ext cx="1170151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000" y="-169460"/>
            <a:ext cx="1170151" cy="35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/>
        </p:nvSpPr>
        <p:spPr>
          <a:xfrm>
            <a:off x="1018050" y="697450"/>
            <a:ext cx="69069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49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Principais destaques</a:t>
            </a:r>
            <a:endParaRPr sz="4900" b="1">
              <a:solidFill>
                <a:schemeClr val="lt1"/>
              </a:solidFill>
              <a:highlight>
                <a:srgbClr val="5B9676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2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000" y="-169460"/>
            <a:ext cx="1170151" cy="35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/>
        </p:nvSpPr>
        <p:spPr>
          <a:xfrm>
            <a:off x="1675825" y="1520600"/>
            <a:ext cx="6237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Resolução CFM nº 2.336/2023</a:t>
            </a:r>
            <a:endParaRPr sz="2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4">
            <a:alphaModFix/>
          </a:blip>
          <a:srcRect t="29641" r="41342"/>
          <a:stretch/>
        </p:blipFill>
        <p:spPr>
          <a:xfrm>
            <a:off x="3081900" y="2501900"/>
            <a:ext cx="3499050" cy="23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sp>
        <p:nvSpPr>
          <p:cNvPr id="182" name="Google Shape;182;p31"/>
          <p:cNvSpPr txBox="1"/>
          <p:nvPr/>
        </p:nvSpPr>
        <p:spPr>
          <a:xfrm>
            <a:off x="1492350" y="1449500"/>
            <a:ext cx="71016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 Registro de Qualificação de Especialidade (RQE) nos CRMs continuará sendo exigido para divulgação de especialidade.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As formas de obtenção continuará sendo a residência médica ou a prova de especialidades da Associação Médica Brasileira/Sociedade de Especialidades a ela filiadas.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pós-graduação lato sensu poderá ser anunciada em forma de currículo, se devidamente cadastrada nos CRMs sendo obrigatória colocação da expressão NÃO ESPECIALISTA. Não terá número de ordem.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1333100" y="610950"/>
            <a:ext cx="61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Especialistas x Pós-graduados</a:t>
            </a:r>
            <a:endParaRPr sz="3200" b="1">
              <a:solidFill>
                <a:schemeClr val="lt1"/>
              </a:solidFill>
              <a:highlight>
                <a:srgbClr val="5B9676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 r="38359"/>
          <a:stretch/>
        </p:blipFill>
        <p:spPr>
          <a:xfrm>
            <a:off x="210125" y="384225"/>
            <a:ext cx="1069675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sp>
        <p:nvSpPr>
          <p:cNvPr id="209" name="Google Shape;209;p34"/>
          <p:cNvSpPr txBox="1"/>
          <p:nvPr/>
        </p:nvSpPr>
        <p:spPr>
          <a:xfrm>
            <a:off x="1333100" y="1288050"/>
            <a:ext cx="7220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Terá, obrigatoriamente, quatro etapas e será sempre de caráter educativo:</a:t>
            </a:r>
            <a:endParaRPr sz="17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•1 – Quando sinais e sintomas apontam para procurar um médico;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•2 – O que poderá ser feito;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•3 – O resultado;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•4 – Retirado da literatura ou da própria experiência do médico os possíveis resultados insatisfatórios.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Funcionará como um Termo de Consentimento Livre e Esclarecido para a sociedade onde não se garante resultado, mas o melhor da medicina como atividade meio.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2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1333100" y="610950"/>
            <a:ext cx="61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Imagens antes e depois</a:t>
            </a:r>
            <a:endParaRPr sz="23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34"/>
          <p:cNvPicPr preferRelativeResize="0"/>
          <p:nvPr/>
        </p:nvPicPr>
        <p:blipFill rotWithShape="1">
          <a:blip r:embed="rId3">
            <a:alphaModFix/>
          </a:blip>
          <a:srcRect r="35287"/>
          <a:stretch/>
        </p:blipFill>
        <p:spPr>
          <a:xfrm>
            <a:off x="210125" y="384225"/>
            <a:ext cx="1122975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sp>
        <p:nvSpPr>
          <p:cNvPr id="218" name="Google Shape;218;p35"/>
          <p:cNvSpPr txBox="1"/>
          <p:nvPr/>
        </p:nvSpPr>
        <p:spPr>
          <a:xfrm>
            <a:off x="1333100" y="1288050"/>
            <a:ext cx="7139400" cy="3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nova resolução permite a publicação de autorretratos (selfies), imagens e/ou áudios, desde que não tenham características de sensacionalismo ou concorrência desleal. 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Fica permitido ao médico mostrar seu ambiente de trabalho, em foto ou vídeo, apresentando os equipamentos que possui e a equipe.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Também pode anunciar os aparelhos ou recursos tecnológicos usando o portfólio aprovado pela Anvisa e autorizados pelo CFM, desde que não atribua capacidade privilegiada à aparelhagem</a:t>
            </a:r>
            <a:r>
              <a:rPr lang="pt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p35"/>
          <p:cNvSpPr txBox="1"/>
          <p:nvPr/>
        </p:nvSpPr>
        <p:spPr>
          <a:xfrm>
            <a:off x="1333100" y="610950"/>
            <a:ext cx="61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Selfies</a:t>
            </a:r>
            <a:endParaRPr sz="23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25" y="384225"/>
            <a:ext cx="1735300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94" name="Google Shape;94;p21"/>
          <p:cNvSpPr txBox="1"/>
          <p:nvPr/>
        </p:nvSpPr>
        <p:spPr>
          <a:xfrm>
            <a:off x="2689200" y="1440450"/>
            <a:ext cx="6137100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21"/>
          <p:cNvSpPr txBox="1"/>
          <p:nvPr/>
        </p:nvSpPr>
        <p:spPr>
          <a:xfrm>
            <a:off x="2932650" y="718200"/>
            <a:ext cx="61371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500" b="0" i="0" u="none" strike="noStrike" cap="none" dirty="0">
                <a:solidFill>
                  <a:schemeClr val="dk1"/>
                </a:solidFill>
                <a:highlight>
                  <a:srgbClr val="5B9676"/>
                </a:highlight>
                <a:latin typeface="Arial"/>
                <a:ea typeface="Arial"/>
                <a:cs typeface="Arial"/>
                <a:sym typeface="Arial"/>
              </a:rPr>
              <a:t>Conflito de Interesse Resolução CFM 1.595/2000, 2336/23 e Resolução ANVISA 096/2008</a:t>
            </a:r>
          </a:p>
        </p:txBody>
      </p:sp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1"/>
          <p:cNvPicPr preferRelativeResize="0"/>
          <p:nvPr/>
        </p:nvPicPr>
        <p:blipFill rotWithShape="1">
          <a:blip r:embed="rId4">
            <a:alphaModFix/>
          </a:blip>
          <a:srcRect t="8759" r="49441"/>
          <a:stretch/>
        </p:blipFill>
        <p:spPr>
          <a:xfrm>
            <a:off x="356900" y="1175400"/>
            <a:ext cx="2146120" cy="387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6F45CA9-B603-90EF-F7B2-F7BA83C3B597}"/>
              </a:ext>
            </a:extLst>
          </p:cNvPr>
          <p:cNvSpPr txBox="1"/>
          <p:nvPr/>
        </p:nvSpPr>
        <p:spPr>
          <a:xfrm>
            <a:off x="2775857" y="2401577"/>
            <a:ext cx="55517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SEM CONFLITOS DE INTERESSE</a:t>
            </a:r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dirty="0"/>
              <a:t>EMMANUEL FORTES SILVEIRA CAVALCANTI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CRM AL 1263  PSIQUIATRA RQE AL 539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sp>
        <p:nvSpPr>
          <p:cNvPr id="228" name="Google Shape;228;p36"/>
          <p:cNvSpPr txBox="1"/>
          <p:nvPr/>
        </p:nvSpPr>
        <p:spPr>
          <a:xfrm>
            <a:off x="1405475" y="1909400"/>
            <a:ext cx="73359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 médico pode repostar em suas redes os elogios publicados nas redes sociais de pacientes, inclusive de celebridades que atendeu.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Os depoimentos não podem ter adjetivos que denotam superioridade ou induzam a promessa de resultados.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1333100" y="610950"/>
            <a:ext cx="6137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Postagem com pacientes ou celebridades</a:t>
            </a:r>
            <a:endParaRPr sz="23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25" y="384225"/>
            <a:ext cx="1735300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sp>
        <p:nvSpPr>
          <p:cNvPr id="237" name="Google Shape;237;p37"/>
          <p:cNvSpPr txBox="1"/>
          <p:nvPr/>
        </p:nvSpPr>
        <p:spPr>
          <a:xfrm>
            <a:off x="1416150" y="1449500"/>
            <a:ext cx="7056300" cy="441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Resolução 2.336/23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Autoriza fotografar e filmar apenas os partos se a família pedir permissão ao médico. Para todos os demais atos e procedimentos a proibição permanece. </a:t>
            </a: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Já os médicos poderão fazer o registro de seus procedimentos para utilizar em peças de divulgação, desde que obtenha autorização do paciente ou familiares.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demonstração de procedimentos e técnicas ao vivo está autorizada apenas em aulas e aprimoramento para médicos e estudantes de medicina em ambientes fechados.</a:t>
            </a: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37"/>
          <p:cNvSpPr txBox="1"/>
          <p:nvPr/>
        </p:nvSpPr>
        <p:spPr>
          <a:xfrm>
            <a:off x="1333100" y="610950"/>
            <a:ext cx="61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Filmagens de procedimentos</a:t>
            </a:r>
            <a:endParaRPr sz="23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25" y="384225"/>
            <a:ext cx="1735300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sp>
        <p:nvSpPr>
          <p:cNvPr id="264" name="Google Shape;264;p40"/>
          <p:cNvSpPr txBox="1"/>
          <p:nvPr/>
        </p:nvSpPr>
        <p:spPr>
          <a:xfrm>
            <a:off x="1457900" y="1358900"/>
            <a:ext cx="7473000" cy="51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 médico poderá gravar vídeos falando sobre sua rotina de trabalho, seu prazer em receber pacientes e familiares, de se encontrar com seus auxiliares e apresentá-los, em seu ambiente de trabalho.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Poderá falar de sua experiência diária relatando algumas de suas intervenções desde que não identifique pacientes e corresponda a verdade comprovável se questionado pelo CRM onde atue.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Ao se dirigir aos médicos e suas instituições seja em tom respeitoso, mesmo que com críticas, entendendo que se o fizer estas precisam estar fundamentadas.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Passam a poder aparecer em peças publicitárias de ambientes médicos, mesmo planos e seguro saúde desde que concordem com essa participação.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5" name="Google Shape;265;p40"/>
          <p:cNvSpPr txBox="1"/>
          <p:nvPr/>
        </p:nvSpPr>
        <p:spPr>
          <a:xfrm>
            <a:off x="1333100" y="610950"/>
            <a:ext cx="772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O médico e sua relação com a medicina </a:t>
            </a:r>
            <a:endParaRPr sz="21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40"/>
          <p:cNvPicPr preferRelativeResize="0"/>
          <p:nvPr/>
        </p:nvPicPr>
        <p:blipFill rotWithShape="1">
          <a:blip r:embed="rId3">
            <a:alphaModFix/>
          </a:blip>
          <a:srcRect r="38359"/>
          <a:stretch/>
        </p:blipFill>
        <p:spPr>
          <a:xfrm>
            <a:off x="210125" y="384225"/>
            <a:ext cx="1069675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sp>
        <p:nvSpPr>
          <p:cNvPr id="282" name="Google Shape;282;p42"/>
          <p:cNvSpPr txBox="1"/>
          <p:nvPr/>
        </p:nvSpPr>
        <p:spPr>
          <a:xfrm>
            <a:off x="1376500" y="1495175"/>
            <a:ext cx="70563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Ao organizar eventos na área médica, é obrigatório informar ao Conselho Regional de Medicina do estado quem será o médico diretor-técnico responsável pela atividade.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3" name="Google Shape;283;p42"/>
          <p:cNvSpPr txBox="1"/>
          <p:nvPr/>
        </p:nvSpPr>
        <p:spPr>
          <a:xfrm>
            <a:off x="1333100" y="610950"/>
            <a:ext cx="61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Eventos médicos</a:t>
            </a:r>
            <a:endParaRPr sz="23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2"/>
          <p:cNvPicPr preferRelativeResize="0"/>
          <p:nvPr/>
        </p:nvPicPr>
        <p:blipFill rotWithShape="1">
          <a:blip r:embed="rId3">
            <a:alphaModFix/>
          </a:blip>
          <a:srcRect r="38400"/>
          <a:stretch/>
        </p:blipFill>
        <p:spPr>
          <a:xfrm>
            <a:off x="210125" y="384225"/>
            <a:ext cx="1068900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sp>
        <p:nvSpPr>
          <p:cNvPr id="300" name="Google Shape;300;p44"/>
          <p:cNvSpPr txBox="1"/>
          <p:nvPr/>
        </p:nvSpPr>
        <p:spPr>
          <a:xfrm>
            <a:off x="1376500" y="1418975"/>
            <a:ext cx="70563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divulgação de boletins médicos para a imprensa deve “adotar tom sóbrio, impessoal e verídico”, sempre preservando o sigilo médico.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divulgação dos boletins caberá ao médico assistente ou seu substituto, ao diretor técnico da instituição ou ao CRM, quando o médico considerar pertinente. 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assinatura do boletim, no caso de pacientes internados em estabelecimentos assistenciais, deverá ser do médico assistente e subscrito pelo diretor técnico médico da instituição, ou, em sua falta, por seu substituto.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1" name="Google Shape;301;p44"/>
          <p:cNvSpPr txBox="1"/>
          <p:nvPr/>
        </p:nvSpPr>
        <p:spPr>
          <a:xfrm>
            <a:off x="1333100" y="610950"/>
            <a:ext cx="61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Boletins médicos</a:t>
            </a:r>
            <a:endParaRPr sz="23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25" y="384225"/>
            <a:ext cx="1735300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sp>
        <p:nvSpPr>
          <p:cNvPr id="318" name="Google Shape;318;p46"/>
          <p:cNvSpPr txBox="1"/>
          <p:nvPr/>
        </p:nvSpPr>
        <p:spPr>
          <a:xfrm>
            <a:off x="1405475" y="1495175"/>
            <a:ext cx="7472100" cy="3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 médico não pode participar de propaganda enganosa de qualquer natureza (que induza a promessa de resultados, garantia de êxito, ou promova métodos não reconhecidos pelo CFM, etc;). 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 profissional também não pode participar de publicidade de medicamentos, insumos médicos, equipamentos e quaisquer alimentos. 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Também não pode conferir selo de qualidade a produtos alimentícios, esportivos e de higiene pessoal ou de ambientes, induzindo a garantia de resultados</a:t>
            </a:r>
            <a:r>
              <a:rPr lang="pt-BR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9" name="Google Shape;319;p46"/>
          <p:cNvSpPr txBox="1"/>
          <p:nvPr/>
        </p:nvSpPr>
        <p:spPr>
          <a:xfrm>
            <a:off x="1333100" y="610950"/>
            <a:ext cx="6137100" cy="75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 dirty="0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Proibições </a:t>
            </a:r>
            <a:endParaRPr sz="2300" b="0" i="0" u="none" strike="noStrike" cap="none" dirty="0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25" y="384225"/>
            <a:ext cx="1735300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sp>
        <p:nvSpPr>
          <p:cNvPr id="327" name="Google Shape;327;p47"/>
          <p:cNvSpPr txBox="1"/>
          <p:nvPr/>
        </p:nvSpPr>
        <p:spPr>
          <a:xfrm>
            <a:off x="1405475" y="1495175"/>
            <a:ext cx="72939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Além de responder as consultas e fiscalizar a propaganda/publicidade médica, as Codames passam a ter a obrigação de desenvolver campanhas educativas sobre a aplicação da resolução.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8" name="Google Shape;328;p47"/>
          <p:cNvSpPr txBox="1"/>
          <p:nvPr/>
        </p:nvSpPr>
        <p:spPr>
          <a:xfrm>
            <a:off x="1333100" y="610950"/>
            <a:ext cx="61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As Codames </a:t>
            </a:r>
            <a:endParaRPr sz="23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25" y="384225"/>
            <a:ext cx="1735300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sp>
        <p:nvSpPr>
          <p:cNvPr id="336" name="Google Shape;336;p48"/>
          <p:cNvSpPr txBox="1"/>
          <p:nvPr/>
        </p:nvSpPr>
        <p:spPr>
          <a:xfrm>
            <a:off x="1031375" y="1033200"/>
            <a:ext cx="6705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66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Obrigado</a:t>
            </a:r>
            <a:endParaRPr sz="57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8"/>
          <p:cNvSpPr txBox="1"/>
          <p:nvPr/>
        </p:nvSpPr>
        <p:spPr>
          <a:xfrm>
            <a:off x="1028300" y="2212725"/>
            <a:ext cx="7114200" cy="108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Emmanuel Fortes S Cavalcanti</a:t>
            </a:r>
            <a:endParaRPr sz="2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defis@portalmedico.org.br</a:t>
            </a:r>
            <a:endParaRPr sz="24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38" name="Google Shape;33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538" y="4019775"/>
            <a:ext cx="2764924" cy="8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103" name="Google Shape;103;p22"/>
          <p:cNvSpPr txBox="1"/>
          <p:nvPr/>
        </p:nvSpPr>
        <p:spPr>
          <a:xfrm>
            <a:off x="1187675" y="1354275"/>
            <a:ext cx="7593600" cy="424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Resolução CFM nº 1974/2011;</a:t>
            </a: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Inovou ao tirar muito do subjetivismo das regras anteriores;</a:t>
            </a: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Continuou restritiva;</a:t>
            </a: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Aplicável aos meios de comunicação de então.</a:t>
            </a: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 o incremento das redes sociais, e o fácil manejo para a produção de mídias, o controle do veiculado se tornou muito difícil;</a:t>
            </a: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Mudamos também porque fizemos uma nova leitura sobre regras nonagenária e </a:t>
            </a:r>
            <a:r>
              <a:rPr lang="pt-BR" sz="1700" dirty="0" err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octagenária</a:t>
            </a: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 o que, instituídas, não se aplicava.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" name="Google Shape;104;p22"/>
          <p:cNvSpPr txBox="1"/>
          <p:nvPr/>
        </p:nvSpPr>
        <p:spPr>
          <a:xfrm>
            <a:off x="1104500" y="534750"/>
            <a:ext cx="7407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O que mudar e porquê </a:t>
            </a:r>
            <a:endParaRPr sz="23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111" name="Google Shape;111;p23"/>
          <p:cNvSpPr txBox="1"/>
          <p:nvPr/>
        </p:nvSpPr>
        <p:spPr>
          <a:xfrm>
            <a:off x="777600" y="1751175"/>
            <a:ext cx="8003700" cy="357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Dos estabelecimentos dirigidos por médicos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    Art. 24 Os institutos hospitalares de qualquer natureza, públicos ou particulares, os laboratórios de análises e pesquisas clínicas, os laboratórios de soros, vacinas e outros produtos biológicos, os gabinetes de raios X e os institutos de psicoterapia, fisioterapia e ortopedia, e os estabelecimentos de duchas ou banhos medicinais, só poderão funcionar sob responsabilidade e direção técnica de médicos ou farmacêuticos, nos casos compatíveis com esta profissão, sendo indispensável para o seu funcionamento, licença da autoridade sanitária.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    </a:t>
            </a:r>
            <a:endParaRPr sz="25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23"/>
          <p:cNvSpPr txBox="1"/>
          <p:nvPr/>
        </p:nvSpPr>
        <p:spPr>
          <a:xfrm>
            <a:off x="1104500" y="534750"/>
            <a:ext cx="7407600" cy="75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 dirty="0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DECRETO-LEI 20.931/32</a:t>
            </a:r>
            <a:endParaRPr sz="2300" b="0" i="0" u="none" strike="noStrike" cap="none" dirty="0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11" name="Google Shape;111;p23"/>
          <p:cNvSpPr txBox="1"/>
          <p:nvPr/>
        </p:nvSpPr>
        <p:spPr>
          <a:xfrm>
            <a:off x="800100" y="1704451"/>
            <a:ext cx="8066314" cy="3834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Art. 25. Os institutos de beleza, sem direção médica, limitar-se-ão aos serviços compatíveis com sua finalidade, sendo terminantemente proibida aos que neles trabalham a prática de intervenções de cirurgia plástica, por mais rudimentares que sejam, bem como a aplicação de agentes fisioterápicos e a prescrição de medicamentos.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Art. 28. Nenhum estabelecimento de hospitalização ou de assistência médica pública ou privada poderá funcionar, em qualquer ponto do território nacional, sem ter um diretor técnico e principal responsável, habilitado para o exercício da medicina nos termos do regulamento sanitário federal.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23"/>
          <p:cNvSpPr txBox="1"/>
          <p:nvPr/>
        </p:nvSpPr>
        <p:spPr>
          <a:xfrm>
            <a:off x="1104500" y="534750"/>
            <a:ext cx="7407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 dirty="0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Prescrição médica e supervisão obrigatória de sua aplicação</a:t>
            </a:r>
            <a:endParaRPr sz="2300" b="0" i="0" u="none" strike="noStrike" cap="none" dirty="0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34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111" name="Google Shape;111;p23"/>
          <p:cNvSpPr txBox="1"/>
          <p:nvPr/>
        </p:nvSpPr>
        <p:spPr>
          <a:xfrm>
            <a:off x="777600" y="1751175"/>
            <a:ext cx="8003700" cy="404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"/>
              <a:buChar char="➔"/>
            </a:pPr>
            <a:r>
              <a:rPr lang="pt-BR" sz="15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Inovação no entendimento:</a:t>
            </a:r>
            <a:endParaRPr sz="15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"/>
              <a:buChar char="-"/>
            </a:pPr>
            <a:r>
              <a:rPr lang="pt-BR" sz="1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Consultório médico equivalente a hospitais e clínicas;</a:t>
            </a:r>
            <a:endParaRPr sz="15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"/>
              <a:buChar char="-"/>
            </a:pPr>
            <a:r>
              <a:rPr lang="pt-BR" sz="1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 médico em seu consultório equivale </a:t>
            </a:r>
            <a:r>
              <a:rPr lang="pt-BR" sz="1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ao Diretor-Técnico Médico do </a:t>
            </a:r>
            <a:r>
              <a:rPr lang="pt-BR" sz="1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estabelecimento assistencial médico.</a:t>
            </a:r>
            <a:endParaRPr sz="15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"/>
              <a:buChar char="➔"/>
            </a:pPr>
            <a:r>
              <a:rPr lang="pt-BR" sz="15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Duas medicinas:</a:t>
            </a:r>
            <a:endParaRPr sz="15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"/>
              <a:buChar char="-"/>
            </a:pPr>
            <a:r>
              <a:rPr lang="pt-BR" sz="1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No hospital pessoal de apoio para aplicar as prescrições e cobrar sobre a aplicação de materiais e medicamentos;</a:t>
            </a:r>
            <a:endParaRPr sz="15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"/>
              <a:buChar char="-"/>
            </a:pPr>
            <a:r>
              <a:rPr lang="pt-BR" sz="1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No consultório não;</a:t>
            </a:r>
            <a:endParaRPr sz="15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"/>
              <a:buChar char="-"/>
            </a:pPr>
            <a:r>
              <a:rPr lang="pt-BR" sz="15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Na mudança poderá incorporar outros profissionais para aplicar as prescrições e cobrar materiais e medicamentos, tudo obrigatoriamente registrado em prontuário ou ficha clínica.</a:t>
            </a:r>
            <a:endParaRPr sz="15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23"/>
          <p:cNvSpPr txBox="1"/>
          <p:nvPr/>
        </p:nvSpPr>
        <p:spPr>
          <a:xfrm>
            <a:off x="1104500" y="534750"/>
            <a:ext cx="7407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Prescrição médica e supervisão obrigatória de sua aplicação</a:t>
            </a:r>
            <a:endParaRPr sz="23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18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111" name="Google Shape;111;p23"/>
          <p:cNvSpPr txBox="1"/>
          <p:nvPr/>
        </p:nvSpPr>
        <p:spPr>
          <a:xfrm>
            <a:off x="777600" y="1751175"/>
            <a:ext cx="8003700" cy="283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"/>
              <a:buChar char="➔"/>
            </a:pPr>
            <a:r>
              <a:rPr lang="pt-BR" sz="15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Art. 68. Exercer a profissão com interação ou dependência de farmácia, indústria farmacêutica, óptica ou qualquer organização destinada à fabricação, manipulação, promoção ou comercialização de produtos de prescrição médica, qualquer que seja sua natureza.</a:t>
            </a:r>
          </a:p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"/>
              <a:buChar char="➔"/>
            </a:pPr>
            <a:r>
              <a:rPr lang="pt-BR" sz="15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Art. 69. Exercer simultaneamente a medicina e a farmácia ou obter vantagem pelo encaminhamento de procedimentos, pela prescrição e/ou comercialização de medicamentos, órteses, próteses ou implantes de qualquer natureza, cuja compra decorra de influência direta em virtude de sua atividade profissional.</a:t>
            </a:r>
            <a:endParaRPr sz="25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23"/>
          <p:cNvSpPr txBox="1"/>
          <p:nvPr/>
        </p:nvSpPr>
        <p:spPr>
          <a:xfrm>
            <a:off x="1064858" y="534750"/>
            <a:ext cx="7407600" cy="75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 dirty="0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Arial"/>
                <a:cs typeface="Arial"/>
                <a:sym typeface="Raleway"/>
              </a:rPr>
              <a:t>CÓDIGO DE ÉTICA MÉDICA</a:t>
            </a:r>
            <a:endParaRPr sz="2300" b="0" i="0" u="none" strike="noStrike" cap="none" dirty="0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58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1416150" y="1525700"/>
            <a:ext cx="7056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 ordem econômica vigente e as garantias constitucionais permitem que médicos, como qualquer cidadão invista em qualquer ramo industrial ou comercial, mesmo que farmacêutico, ótico e outros.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 contenção será mantida para que não haja direcionamento (interação) dos pacientes para os empreendimentos onde seja investidor.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Continua vedado médico ter consultório em farmácias, óticas ou outros que comercializem materiais de uso médico e medicamentos.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6" name="Google Shape;256;p39"/>
          <p:cNvSpPr txBox="1"/>
          <p:nvPr/>
        </p:nvSpPr>
        <p:spPr>
          <a:xfrm>
            <a:off x="1333100" y="610950"/>
            <a:ext cx="61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9676"/>
                </a:highlight>
                <a:uLnTx/>
                <a:uFillTx/>
                <a:latin typeface="Raleway"/>
                <a:ea typeface="Raleway"/>
                <a:cs typeface="Raleway"/>
                <a:sym typeface="Raleway"/>
              </a:rPr>
              <a:t>O médico como investidor 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5B9676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9"/>
          <p:cNvPicPr preferRelativeResize="0"/>
          <p:nvPr/>
        </p:nvPicPr>
        <p:blipFill rotWithShape="1">
          <a:blip r:embed="rId3">
            <a:alphaModFix/>
          </a:blip>
          <a:srcRect r="38359"/>
          <a:stretch/>
        </p:blipFill>
        <p:spPr>
          <a:xfrm>
            <a:off x="210125" y="384225"/>
            <a:ext cx="1069675" cy="1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14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8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1175000" y="1257100"/>
            <a:ext cx="7593600" cy="232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Artigo 1º</a:t>
            </a:r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➔"/>
            </a:pPr>
            <a:r>
              <a:rPr lang="pt-BR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§ 2º Não se compreende nas proibições deste artigo anunciar o médico ou o cirurgião dentista seus títulos científicos, o preço da consulta, referências genéricas à aparelhagem (raio X, rádio, aparelhos de eletricidade médica, de fisioterapia e outros semelhantes) ; ou divulgar, pela imprensa ou pelo rádio, conselhos de higiene e assuntos de medicina ou de ordem doutrinária, sem caráter de terapêutica individual.</a:t>
            </a:r>
            <a:endParaRPr sz="25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1104500" y="534750"/>
            <a:ext cx="7407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3200" b="1">
                <a:solidFill>
                  <a:schemeClr val="lt1"/>
                </a:solidFill>
                <a:highlight>
                  <a:srgbClr val="5B9676"/>
                </a:highlight>
                <a:latin typeface="Raleway"/>
                <a:ea typeface="Raleway"/>
                <a:cs typeface="Raleway"/>
                <a:sym typeface="Raleway"/>
              </a:rPr>
              <a:t>Adequação da Lei 4113/1942</a:t>
            </a:r>
            <a:endParaRPr sz="2300" b="0" i="0" u="none" strike="noStrike" cap="none">
              <a:solidFill>
                <a:schemeClr val="dk1"/>
              </a:solidFill>
              <a:highlight>
                <a:srgbClr val="5B967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000" y="97040"/>
            <a:ext cx="1170151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666967"/>
      </a:dk1>
      <a:lt1>
        <a:srgbClr val="FFFFFF"/>
      </a:lt1>
      <a:dk2>
        <a:srgbClr val="89929B"/>
      </a:dk2>
      <a:lt2>
        <a:srgbClr val="EFF1F3"/>
      </a:lt2>
      <a:accent1>
        <a:srgbClr val="107247"/>
      </a:accent1>
      <a:accent2>
        <a:srgbClr val="62AE8E"/>
      </a:accent2>
      <a:accent3>
        <a:srgbClr val="107247"/>
      </a:accent3>
      <a:accent4>
        <a:srgbClr val="51836B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1822</Words>
  <Application>Microsoft Office PowerPoint</Application>
  <PresentationFormat>Apresentação na tela (16:9)</PresentationFormat>
  <Paragraphs>150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Montserrat ExtraBold</vt:lpstr>
      <vt:lpstr>Montserrat</vt:lpstr>
      <vt:lpstr>Helvetica Neue</vt:lpstr>
      <vt:lpstr>Calibri</vt:lpstr>
      <vt:lpstr>Arial</vt:lpstr>
      <vt:lpstr>Raleway SemiBold</vt:lpstr>
      <vt:lpstr>Raleway</vt:lpstr>
      <vt:lpstr>Desdemona template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Emmanuel Fortes</dc:creator>
  <cp:lastModifiedBy>CFM</cp:lastModifiedBy>
  <cp:revision>17</cp:revision>
  <dcterms:modified xsi:type="dcterms:W3CDTF">2025-08-14T12:56:59Z</dcterms:modified>
</cp:coreProperties>
</file>