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5" r:id="rId4"/>
    <p:sldId id="277" r:id="rId5"/>
    <p:sldId id="276" r:id="rId6"/>
    <p:sldId id="272" r:id="rId7"/>
    <p:sldId id="258" r:id="rId8"/>
    <p:sldId id="273" r:id="rId9"/>
    <p:sldId id="260" r:id="rId10"/>
    <p:sldId id="259" r:id="rId11"/>
    <p:sldId id="261" r:id="rId12"/>
    <p:sldId id="262" r:id="rId13"/>
    <p:sldId id="263" r:id="rId14"/>
    <p:sldId id="264" r:id="rId15"/>
    <p:sldId id="265" r:id="rId16"/>
    <p:sldId id="269" r:id="rId17"/>
    <p:sldId id="271" r:id="rId18"/>
    <p:sldId id="274" r:id="rId19"/>
  </p:sldIdLst>
  <p:sldSz cx="14630400" cy="8229600"/>
  <p:notesSz cx="8229600" cy="14630400"/>
  <p:embeddedFontLst>
    <p:embeddedFont>
      <p:font typeface="Fraunces Extra Bold" panose="02000000000000000000" charset="-120"/>
      <p:regular r:id="rId21"/>
    </p:embeddedFont>
    <p:embeddedFont>
      <p:font typeface="Arial Black" panose="020B0A04020102020204" pitchFamily="34" charset="0"/>
      <p:bold r:id="rId22"/>
    </p:embeddedFont>
    <p:embeddedFont>
      <p:font typeface="Nobile" panose="020B0604020202020204" charset="0"/>
      <p:regular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46" d="100"/>
          <a:sy n="46" d="100"/>
        </p:scale>
        <p:origin x="10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27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A2786-8125-6223-8374-7B2D19A67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C24C6-5403-234E-50FA-1F8362573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5E1BB0-3134-6430-A007-07F9F21A2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2453F-7582-D2C6-A972-B0D954D7A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1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A5D1B-EA15-8BAE-374E-8BF9C26B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79AD5-4CA9-8989-11AC-59BB00256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14C912-BE84-314F-637D-CF217F1A6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F820E-14ED-C439-4ACA-3CD4782960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16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8A80B-F509-FF41-F349-C361DDB83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F6BCDD-AB81-5824-EFF7-86FCE4CCD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C3A4D-4E86-CE32-56F1-8D068C5DB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0DF9C-AF0F-A41E-3633-681D6D6FE8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0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B79C4-B164-D65A-15E4-9C7CCADD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671D0B-9336-34BF-3529-DA8B82EA8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3239D8-1BAD-E566-EAAA-08D9EE332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6DA35-0E54-6C58-B077-897BE3D677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64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CCF45-75BF-1E77-D1E3-B7240B216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1FC342-72EE-0EC8-27B4-DF1D2B75DE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5A49F-5EB7-BBDF-98DE-CF8945C02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C153A-8792-D12D-716D-04D8F616C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6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FEEE2"/>
          </a:solidFill>
          <a:ln/>
        </p:spPr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E458F6-E2F5-A9C5-3DB1-2BAAB941B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5841" y="7602941"/>
            <a:ext cx="1869469" cy="496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09A511-88E1-BB8A-18B5-906E70D6D7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5841" y="7602941"/>
            <a:ext cx="1869469" cy="496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FEEE2"/>
          </a:solidFill>
          <a:ln/>
        </p:spPr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BC82C3-557F-A34B-4E01-320FBF0F99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5841" y="7602941"/>
            <a:ext cx="1869469" cy="496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FD192A-E87D-384D-2B70-6C1FF75953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5841" y="7602941"/>
            <a:ext cx="1869469" cy="496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1E7D2"/>
          </a:solidFill>
          <a:ln/>
        </p:spPr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13B43D-6AA2-A404-19B9-BD0B66054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5841" y="7602941"/>
            <a:ext cx="1869469" cy="496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0CA470-7E5C-B6CF-EF85-0C25EA8FF0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5841" y="7602941"/>
            <a:ext cx="1869469" cy="496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3D6CE1B-227E-85E8-5288-B79910623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1041" y="7783958"/>
            <a:ext cx="1676463" cy="4456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1E7D2"/>
          </a:solidFill>
          <a:ln/>
        </p:spPr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2F0C4A6-664A-CB6B-2C6C-8BF4168F2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5841" y="7602941"/>
            <a:ext cx="1869469" cy="496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2B2391-C818-4CC7-1325-CF72B8629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5841" y="7602941"/>
            <a:ext cx="1869469" cy="496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43794D-419E-5FA2-F4B4-A65B75E14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5841" y="7602941"/>
            <a:ext cx="1869469" cy="49694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FEEE2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833937" y="1348658"/>
            <a:ext cx="10962525" cy="1389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 </a:t>
            </a:r>
            <a:r>
              <a:rPr lang="en-US" sz="4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Fiscalização</a:t>
            </a:r>
            <a:r>
              <a:rPr lang="en-US" sz="48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como</a:t>
            </a:r>
            <a:r>
              <a:rPr lang="en-US" sz="48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vigilante da </a:t>
            </a:r>
            <a:r>
              <a:rPr lang="en-US" sz="4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precarização</a:t>
            </a:r>
            <a:endParaRPr lang="en-US" sz="4800" dirty="0">
              <a:latin typeface="Nobile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928135" y="3891718"/>
            <a:ext cx="855020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Uma </a:t>
            </a:r>
            <a:r>
              <a:rPr lang="en-US" sz="23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análise</a:t>
            </a: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dos </a:t>
            </a:r>
            <a:r>
              <a:rPr lang="en-US" sz="23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desafios</a:t>
            </a: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3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atuais</a:t>
            </a: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e o </a:t>
            </a:r>
            <a:r>
              <a:rPr lang="en-US" sz="23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papel</a:t>
            </a: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dos </a:t>
            </a:r>
            <a:r>
              <a:rPr lang="en-US" sz="23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Conselhos</a:t>
            </a: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de Medicina</a:t>
            </a:r>
            <a:endParaRPr lang="en-US" sz="2300" dirty="0">
              <a:latin typeface="Nobile" panose="020B06040202020202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5789057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Dr. </a:t>
            </a:r>
            <a:r>
              <a:rPr lang="en-US" sz="1950" b="1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Jilvan</a:t>
            </a:r>
            <a:r>
              <a:rPr lang="en-US" sz="19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Pinto Monteiro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|</a:t>
            </a:r>
            <a:r>
              <a:rPr lang="en-US" sz="1950" dirty="0">
                <a:solidFill>
                  <a:srgbClr val="405449"/>
                </a:solidFill>
                <a:latin typeface="Arial Black" panose="020B0A04020102020204" pitchFamily="34" charset="0"/>
                <a:ea typeface="Nobile" pitchFamily="34" charset="-122"/>
                <a:cs typeface="Nobile" pitchFamily="34" charset="-120"/>
              </a:rPr>
              <a:t>14.08.25</a:t>
            </a:r>
            <a:endParaRPr lang="en-US" sz="195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34295" y="147982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Justiça </a:t>
            </a: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distorcida</a:t>
            </a:r>
            <a:endParaRPr lang="en-US" sz="3900" dirty="0">
              <a:latin typeface="Nobile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574494" y="2397562"/>
            <a:ext cx="748129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Médicos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responsabilizados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por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falhas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do Sistema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067288"/>
            <a:ext cx="13042821" cy="1514237"/>
          </a:xfrm>
          <a:prstGeom prst="roundRect">
            <a:avLst>
              <a:gd name="adj" fmla="val 1179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87" y="2971086"/>
            <a:ext cx="238125" cy="23812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688" y="4439603"/>
            <a:ext cx="238125" cy="2381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11962" y="3506867"/>
            <a:ext cx="1210413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anose="020B0604020202020204" charset="0"/>
                <a:ea typeface="Nobile" pitchFamily="34" charset="-122"/>
                <a:cs typeface="Nobile" pitchFamily="34" charset="-120"/>
              </a:rPr>
              <a:t>O aumento da judicialização da saúde reflete as </a:t>
            </a:r>
            <a:r>
              <a:rPr lang="en-US" sz="1550" b="1" dirty="0">
                <a:solidFill>
                  <a:srgbClr val="405449"/>
                </a:solidFill>
                <a:latin typeface="Nobile" panose="020B0604020202020204" charset="0"/>
                <a:ea typeface="Nobile" pitchFamily="34" charset="-122"/>
                <a:cs typeface="Nobile" pitchFamily="34" charset="-120"/>
              </a:rPr>
              <a:t>lacunas do sistema</a:t>
            </a:r>
            <a:r>
              <a:rPr lang="en-US" sz="1550" dirty="0">
                <a:solidFill>
                  <a:srgbClr val="405449"/>
                </a:solidFill>
                <a:latin typeface="Nobile" panose="020B0604020202020204" charset="0"/>
                <a:ea typeface="Nobile" pitchFamily="34" charset="-122"/>
                <a:cs typeface="Nobile" pitchFamily="34" charset="-120"/>
              </a:rPr>
              <a:t> em garantir acesso e qualidade de atendimento, muitas vezes transformando o médico em "bode expiatório" por falhas estruturais.</a:t>
            </a:r>
            <a:endParaRPr lang="en-US" sz="1550" dirty="0">
              <a:latin typeface="Nobile" panose="020B060402020202020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1114306" y="3506867"/>
            <a:ext cx="22860" cy="635079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5"/>
          <p:cNvSpPr/>
          <p:nvPr/>
        </p:nvSpPr>
        <p:spPr>
          <a:xfrm>
            <a:off x="793790" y="4983361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Profissionais são cada vez mais responsabilizados por falhas estruturais, como falta de leitos, equipamentos, medicamentos ou equipe. O trabalho em condições adversas, a falta de respaldo institucional e a pressão por resultados aumentam a exposição do médico a processos.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64874" y="4983361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medo da judicialização pode levar a uma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medicina defensiva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com excesso de exames e procedimentos, ou a um recuo na tomada de decisões complexas, impactando diretamente a qualidade do cuidado.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94741" y="1681401"/>
            <a:ext cx="54409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De Heróis a Pacientes</a:t>
            </a:r>
            <a:endParaRPr lang="en-US" sz="3900" dirty="0">
              <a:latin typeface="Nobile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462093" y="2599134"/>
            <a:ext cx="970609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438951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O </a:t>
            </a:r>
            <a:r>
              <a:rPr lang="en-US" sz="5350" b="1" dirty="0" err="1">
                <a:solidFill>
                  <a:srgbClr val="438951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esgotamento</a:t>
            </a:r>
            <a:r>
              <a:rPr lang="en-US" sz="5350" b="1" dirty="0">
                <a:solidFill>
                  <a:srgbClr val="438951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5350" b="1" dirty="0" err="1">
                <a:solidFill>
                  <a:srgbClr val="438951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profissional</a:t>
            </a:r>
            <a:endParaRPr lang="en-US" sz="5350" dirty="0">
              <a:latin typeface="Nobile" panose="020B06040202020202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75261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 jornadas exaustivas e a pressão constante transformam os profissionais de saúde em vítimas do sistema.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93394"/>
            <a:ext cx="4347567" cy="79379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52855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Aumento de </a:t>
            </a: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erros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2148" y="5714762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Fadiga que reduz a atenção e a capacidade de decisão clínica.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4293394"/>
            <a:ext cx="4347567" cy="79379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339715" y="5285542"/>
            <a:ext cx="27030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Síndrome de Burnout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39715" y="5714762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Esgotamento físico e mental que afeta a saúde do profissional.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4293394"/>
            <a:ext cx="4347567" cy="7937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87282" y="52855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Impacto Pessoal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687282" y="5714762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Comprometimento da saúde, relações familiares e bem-estar geral.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4467820" y="2289096"/>
            <a:ext cx="56946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644E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 pandemia </a:t>
            </a:r>
            <a:r>
              <a:rPr lang="en-US" sz="3900" b="1" dirty="0" err="1">
                <a:solidFill>
                  <a:srgbClr val="4A644E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silenciosa</a:t>
            </a:r>
            <a:endParaRPr lang="en-US" sz="3900" dirty="0">
              <a:latin typeface="Nobile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830592" y="3206829"/>
            <a:ext cx="896909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Ansiedade, </a:t>
            </a:r>
            <a:r>
              <a:rPr lang="en-US" sz="3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depressão</a:t>
            </a:r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e </a:t>
            </a:r>
            <a:r>
              <a:rPr lang="en-US" sz="3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suicídio</a:t>
            </a:r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na Medicina</a:t>
            </a:r>
            <a:endParaRPr lang="en-US" sz="3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1446" y="4223861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A medicina é uma das profissões com maior risco de problemas de saúde mental. A pressão por produtividade, a falta de descanso e a precariedade geram </a:t>
            </a:r>
            <a:r>
              <a:rPr lang="en-US" sz="2000" b="1" dirty="0">
                <a:latin typeface="Nobile" pitchFamily="34" charset="0"/>
                <a:ea typeface="Nobile" pitchFamily="34" charset="-122"/>
                <a:cs typeface="Nobile" pitchFamily="34" charset="-120"/>
              </a:rPr>
              <a:t>altas taxas de ansiedade e depressão</a:t>
            </a: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793790" y="4000619"/>
            <a:ext cx="22860" cy="1081564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793790" y="530542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A precarização do trabalho médico também eleva a taxa de </a:t>
            </a:r>
            <a:r>
              <a:rPr lang="en-US" sz="2000" b="1" dirty="0">
                <a:latin typeface="Nobile" pitchFamily="34" charset="0"/>
                <a:ea typeface="Nobile" pitchFamily="34" charset="-122"/>
                <a:cs typeface="Nobile" pitchFamily="34" charset="-120"/>
              </a:rPr>
              <a:t>ideação suicida</a:t>
            </a:r>
            <a:r>
              <a:rPr lang="en-US" sz="2000" dirty="0">
                <a:latin typeface="Nobile" pitchFamily="34" charset="0"/>
                <a:ea typeface="Nobile" pitchFamily="34" charset="-122"/>
                <a:cs typeface="Nobile" pitchFamily="34" charset="-120"/>
              </a:rPr>
              <a:t>, tornando-se um problema de saúde pública grave e urgente entre a classe profissional.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59230" y="631150"/>
            <a:ext cx="117118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dupla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jornada para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mulheres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médicas</a:t>
            </a:r>
            <a:endParaRPr lang="en-US" sz="3900" dirty="0">
              <a:solidFill>
                <a:schemeClr val="accent6">
                  <a:lumMod val="50000"/>
                </a:schemeClr>
              </a:solidFill>
              <a:latin typeface="Nobile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27478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maioria dos médicos no Brasil é mulher, mas as condições de trabalho ainda não se adaptaram a essa realidade. 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541151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Além da jornada de trabalho exaustiva no ambiente profissional, as mulheres médicas enfrentam a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dupla jornada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de trabalho e responsabilidades familiares.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672364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Essa sobrecarga aumenta significativamente o risco de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burnout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problemas de saúde mental, conforme apontam estudos recentes, exigindo atenção específica para essa população.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149" y="1772126"/>
            <a:ext cx="5602962" cy="56029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361" y="544711"/>
            <a:ext cx="4952643" cy="619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Médicos </a:t>
            </a:r>
            <a:r>
              <a:rPr lang="en-US" sz="385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em</a:t>
            </a:r>
            <a:r>
              <a:rPr lang="en-US" sz="385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85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risco</a:t>
            </a:r>
            <a:endParaRPr lang="en-US" sz="3850" dirty="0">
              <a:latin typeface="Nobile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2361" y="1460897"/>
            <a:ext cx="7024449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A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Preocupante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falta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de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segurança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no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trabalho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2361" y="2129433"/>
            <a:ext cx="7559278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violência e o assédio são realidades crescentes no dia a dia dos profissionais de saúde.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2361" y="2986088"/>
            <a:ext cx="7559278" cy="2250519"/>
          </a:xfrm>
          <a:prstGeom prst="roundRect">
            <a:avLst>
              <a:gd name="adj" fmla="val 792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990362" y="3184088"/>
            <a:ext cx="594241" cy="594241"/>
          </a:xfrm>
          <a:prstGeom prst="roundRect">
            <a:avLst>
              <a:gd name="adj" fmla="val 15386157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716" y="3314105"/>
            <a:ext cx="267414" cy="33420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0362" y="3976330"/>
            <a:ext cx="3012638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Violência Física e Verbal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990362" y="4404717"/>
            <a:ext cx="7163276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Nove médicos são agredidos por dia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no Brasil, com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47%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dos casos contra mulheres. Frequente pela insatisfação com a falta de estrutura.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792361" y="5509746"/>
            <a:ext cx="7559278" cy="2250519"/>
          </a:xfrm>
          <a:prstGeom prst="roundRect">
            <a:avLst>
              <a:gd name="adj" fmla="val 792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990362" y="5632609"/>
            <a:ext cx="594241" cy="594241"/>
          </a:xfrm>
          <a:prstGeom prst="roundRect">
            <a:avLst>
              <a:gd name="adj" fmla="val 15386157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716" y="5762625"/>
            <a:ext cx="267414" cy="33420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0362" y="6424851"/>
            <a:ext cx="262604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Assédio no Ambiente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990362" y="6853238"/>
            <a:ext cx="7163276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Estudos mostram que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60% das médicas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já sofreram algum tipo de assédio no trabalho.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29777" y="953005"/>
            <a:ext cx="67427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O Conselho </a:t>
            </a: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como</a:t>
            </a: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defensor</a:t>
            </a:r>
            <a:endParaRPr lang="en-US" sz="3900" dirty="0">
              <a:latin typeface="Nobile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957757" y="2076659"/>
            <a:ext cx="671476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O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papel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dos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Conselhos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de Medicina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na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fiscalização</a:t>
            </a:r>
            <a:r>
              <a:rPr lang="en-US" sz="23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e </a:t>
            </a:r>
            <a:r>
              <a:rPr lang="en-US" sz="23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apoio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48436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798689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93790" y="3943588"/>
            <a:ext cx="28729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Fiscalização de Escalas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372808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 garantir limites de jornada e descanso mínimo, protegendo o profissional.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348436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3798689"/>
            <a:ext cx="4215408" cy="2286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5207437" y="3943588"/>
            <a:ext cx="26044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Defesa da Segurança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207437" y="4372808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Atuação junto a hospitais e gestores para coibir a violência e assegurar ambientes seguros.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348436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3798689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9621203" y="3943588"/>
            <a:ext cx="38282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Criação de Canais de Denúncia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621203" y="4372808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Oferecer meios seguros para relatos de irregularidades, assédio, violência e falta de estrutura.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569749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CREMESE atua incansavelmente para proteger o médico e, consequentemente, garantir uma assistência de qualidade para toda a população.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79834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Cenários</a:t>
            </a: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de </a:t>
            </a: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solução</a:t>
            </a: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e </a:t>
            </a: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ação</a:t>
            </a:r>
            <a:endParaRPr lang="en-US" sz="3900" dirty="0">
              <a:latin typeface="Nobile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1682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Caminhos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para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reverter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precarização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4933236"/>
            <a:ext cx="13042821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3316486" y="4337923"/>
            <a:ext cx="22860" cy="595313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3104674" y="4709993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3179088" y="474720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2087404" y="30751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Fortalecer</a:t>
            </a: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a </a:t>
            </a: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fiscalização</a:t>
            </a: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ativa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92148" y="3504367"/>
            <a:ext cx="467153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Aumentar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presença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Conselho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 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Unidades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de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Saúde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974556" y="4933236"/>
            <a:ext cx="22860" cy="595313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9"/>
          <p:cNvSpPr/>
          <p:nvPr/>
        </p:nvSpPr>
        <p:spPr>
          <a:xfrm>
            <a:off x="5762744" y="4709993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5837158" y="474720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4745593" y="57270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Conscientização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650218" y="6156246"/>
            <a:ext cx="46716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Promover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campanhas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sobre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direitos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dos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médicos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8632746" y="4337923"/>
            <a:ext cx="22860" cy="595313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4"/>
          <p:cNvSpPr/>
          <p:nvPr/>
        </p:nvSpPr>
        <p:spPr>
          <a:xfrm>
            <a:off x="8420933" y="4709993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8495348" y="474720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7403783" y="30751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Apoio</a:t>
            </a: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à </a:t>
            </a: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saúde</a:t>
            </a: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mental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308408" y="3504367"/>
            <a:ext cx="46716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Criar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programas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de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apoio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psicológico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combate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ao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burnout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11290935" y="4933236"/>
            <a:ext cx="22860" cy="595313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9"/>
          <p:cNvSpPr/>
          <p:nvPr/>
        </p:nvSpPr>
        <p:spPr>
          <a:xfrm>
            <a:off x="11079123" y="4709993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Text 20"/>
          <p:cNvSpPr/>
          <p:nvPr/>
        </p:nvSpPr>
        <p:spPr>
          <a:xfrm>
            <a:off x="11153537" y="474720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3" name="Text 21"/>
          <p:cNvSpPr/>
          <p:nvPr/>
        </p:nvSpPr>
        <p:spPr>
          <a:xfrm>
            <a:off x="10061972" y="57270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Parceria</a:t>
            </a: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com </a:t>
            </a: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entidades</a:t>
            </a: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de </a:t>
            </a: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classe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8966597" y="6156246"/>
            <a:ext cx="46716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Unir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forças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com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Sindicatos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Associações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para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uma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atuação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mais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robusta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3218"/>
            <a:ext cx="76276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Conclusões</a:t>
            </a:r>
            <a:endParaRPr lang="en-US" sz="3900" dirty="0">
              <a:latin typeface="Nobile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0013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Cuidado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como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cuidador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: O Futuro da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medicina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nossas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mãos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858453"/>
            <a:ext cx="2152055" cy="11434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14775" y="3397448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5328761" y="3275052"/>
            <a:ext cx="33618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pt-BR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A precarização do trabalho médico compromete a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pt-BR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qualidade da assistência à saúde. 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79933" y="4017169"/>
            <a:ext cx="8607147" cy="11430"/>
          </a:xfrm>
          <a:prstGeom prst="roundRect">
            <a:avLst>
              <a:gd name="adj" fmla="val 156279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051459"/>
            <a:ext cx="4304109" cy="114347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14775" y="4448770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6404848" y="4249817"/>
            <a:ext cx="27176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pt-BR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Lutar por condições de trabalho dignas é defender a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pt-BR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saúde de todos os cidadãos.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6256020" y="5210175"/>
            <a:ext cx="7531060" cy="11430"/>
          </a:xfrm>
          <a:prstGeom prst="roundRect">
            <a:avLst>
              <a:gd name="adj" fmla="val 156279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36" y="5244465"/>
            <a:ext cx="6456164" cy="114347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14775" y="5641777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0"/>
          <p:cNvSpPr/>
          <p:nvPr/>
        </p:nvSpPr>
        <p:spPr>
          <a:xfrm>
            <a:off x="7480816" y="5442823"/>
            <a:ext cx="32710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pt-BR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Os Conselhos de Medicina têm um papel fundamental e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pt-BR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histórico nessa missão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917E2-A995-A843-8E4C-493318D03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A9D12AA-B9D5-2726-CDD1-9B3B1482A659}"/>
              </a:ext>
            </a:extLst>
          </p:cNvPr>
          <p:cNvSpPr/>
          <p:nvPr/>
        </p:nvSpPr>
        <p:spPr>
          <a:xfrm>
            <a:off x="3619183" y="3613402"/>
            <a:ext cx="76276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5400" b="1" dirty="0" err="1">
                <a:solidFill>
                  <a:srgbClr val="3B4540"/>
                </a:solidFill>
                <a:latin typeface="Nobile" panose="020B0604020202020204" charset="0"/>
              </a:rPr>
              <a:t>Obrigado</a:t>
            </a:r>
            <a:r>
              <a:rPr lang="en-US" sz="5400" b="1" dirty="0">
                <a:solidFill>
                  <a:srgbClr val="3B4540"/>
                </a:solidFill>
                <a:latin typeface="Nobile" panose="020B0604020202020204" charset="0"/>
              </a:rPr>
              <a:t>!</a:t>
            </a:r>
            <a:endParaRPr lang="en-US" sz="5400" dirty="0">
              <a:latin typeface="Nobile" panose="020B0604020202020204" charset="0"/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B59704A0-5911-AE2B-CF02-D236B3C9480D}"/>
              </a:ext>
            </a:extLst>
          </p:cNvPr>
          <p:cNvSpPr/>
          <p:nvPr/>
        </p:nvSpPr>
        <p:spPr>
          <a:xfrm>
            <a:off x="3914775" y="4448770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endParaRPr lang="en-US" sz="2150" dirty="0"/>
          </a:p>
        </p:txBody>
      </p:sp>
    </p:spTree>
    <p:extLst>
      <p:ext uri="{BB962C8B-B14F-4D97-AF65-F5344CB8AC3E}">
        <p14:creationId xmlns:p14="http://schemas.microsoft.com/office/powerpoint/2010/main" val="279651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7927" y="809623"/>
            <a:ext cx="14222473" cy="1853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pt-BR" sz="3600" b="1" dirty="0">
                <a:solidFill>
                  <a:schemeClr val="accent6">
                    <a:lumMod val="50000"/>
                  </a:schemeClr>
                </a:solidFill>
              </a:rPr>
              <a:t>Lei 3268/1957 – Dispõe sobre os Conselho de Medicina, e dá outras </a:t>
            </a:r>
          </a:p>
          <a:p>
            <a:pPr>
              <a:lnSpc>
                <a:spcPts val="4850"/>
              </a:lnSpc>
            </a:pPr>
            <a:r>
              <a:rPr lang="pt-BR" sz="3600" b="1" dirty="0">
                <a:solidFill>
                  <a:schemeClr val="accent6">
                    <a:lumMod val="50000"/>
                  </a:schemeClr>
                </a:solidFill>
              </a:rPr>
              <a:t>providências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Nobile" panose="020B060402020202020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1577965" y="3435292"/>
            <a:ext cx="91440" cy="202028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B3F478D-F12F-B226-F999-C8F592F28596}"/>
              </a:ext>
            </a:extLst>
          </p:cNvPr>
          <p:cNvSpPr txBox="1"/>
          <p:nvPr/>
        </p:nvSpPr>
        <p:spPr>
          <a:xfrm>
            <a:off x="267128" y="2243944"/>
            <a:ext cx="3390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DE: 30 de SETEMBRO de 1957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028781C-9906-6209-4125-7880373E8B4C}"/>
              </a:ext>
            </a:extLst>
          </p:cNvPr>
          <p:cNvSpPr txBox="1"/>
          <p:nvPr/>
        </p:nvSpPr>
        <p:spPr>
          <a:xfrm>
            <a:off x="1808250" y="3435292"/>
            <a:ext cx="80960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effectLst/>
                <a:latin typeface="Baloo2"/>
              </a:rPr>
              <a:t>Art. 2º O conselho Federal e os Conselhos Regionais de Medicina são os órgãos supervisores da ética profissional em toda a República e ao mesmo tempo, julgadores e disciplinadores da classe médica, cabendo-lhes zelar e trabalhar por todos os meios ao seu alcance, pelo perfeito desempenho ético da medicina e pelo prestígio e bom conceito da profissão e dos que a exerçam legalmente.</a:t>
            </a:r>
            <a:endParaRPr lang="pt-BR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79BAD-A3B6-C4DC-FB08-A77FFD68D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84DB50B-9390-ECF9-1EF2-542D5FDCECE9}"/>
              </a:ext>
            </a:extLst>
          </p:cNvPr>
          <p:cNvSpPr/>
          <p:nvPr/>
        </p:nvSpPr>
        <p:spPr>
          <a:xfrm>
            <a:off x="1373505" y="498365"/>
            <a:ext cx="119518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Tipos</a:t>
            </a: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de </a:t>
            </a: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vínculos</a:t>
            </a: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trabalhistas</a:t>
            </a: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endParaRPr lang="en-US" sz="3900" dirty="0">
              <a:latin typeface="Nobile" panose="020B0604020202020204" charset="0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503A3539-853A-6863-E11E-146CA19D90AB}"/>
              </a:ext>
            </a:extLst>
          </p:cNvPr>
          <p:cNvSpPr/>
          <p:nvPr/>
        </p:nvSpPr>
        <p:spPr>
          <a:xfrm>
            <a:off x="439008" y="185951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EBD3FBC9-1CC2-8754-D2B2-718B69F47828}"/>
              </a:ext>
            </a:extLst>
          </p:cNvPr>
          <p:cNvSpPr/>
          <p:nvPr/>
        </p:nvSpPr>
        <p:spPr>
          <a:xfrm>
            <a:off x="683285" y="2002283"/>
            <a:ext cx="3744877" cy="536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Regime CLT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1B410DCD-AD99-12CE-2FD9-B9A78960C7A2}"/>
              </a:ext>
            </a:extLst>
          </p:cNvPr>
          <p:cNvSpPr/>
          <p:nvPr/>
        </p:nvSpPr>
        <p:spPr>
          <a:xfrm>
            <a:off x="5198162" y="1859518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FF8BB1D9-7747-54B3-2918-2B72955DC07B}"/>
              </a:ext>
            </a:extLst>
          </p:cNvPr>
          <p:cNvSpPr/>
          <p:nvPr/>
        </p:nvSpPr>
        <p:spPr>
          <a:xfrm>
            <a:off x="5599391" y="2027493"/>
            <a:ext cx="36022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Servidor</a:t>
            </a: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público</a:t>
            </a: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estatutário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93B3FBF2-CD82-D383-067B-768A989CA3CF}"/>
              </a:ext>
            </a:extLst>
          </p:cNvPr>
          <p:cNvSpPr/>
          <p:nvPr/>
        </p:nvSpPr>
        <p:spPr>
          <a:xfrm>
            <a:off x="5497235" y="5457944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Queda no valor da hora trabalhada e imposição de jornadas exaustivas.</a:t>
            </a:r>
            <a:endParaRPr lang="en-US" sz="155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7253DBB8-54C1-A9E3-E27C-C5509DC65079}"/>
              </a:ext>
            </a:extLst>
          </p:cNvPr>
          <p:cNvSpPr/>
          <p:nvPr/>
        </p:nvSpPr>
        <p:spPr>
          <a:xfrm>
            <a:off x="9971627" y="1857710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C55FF406-335A-C8B3-7EF2-C146CFD3759F}"/>
              </a:ext>
            </a:extLst>
          </p:cNvPr>
          <p:cNvSpPr/>
          <p:nvPr/>
        </p:nvSpPr>
        <p:spPr>
          <a:xfrm>
            <a:off x="10383857" y="1990262"/>
            <a:ext cx="27585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Contrato</a:t>
            </a: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temporário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F4CD49E-5D49-E3B3-26A4-8AD7A867CF08}"/>
              </a:ext>
            </a:extLst>
          </p:cNvPr>
          <p:cNvSpPr txBox="1"/>
          <p:nvPr/>
        </p:nvSpPr>
        <p:spPr>
          <a:xfrm>
            <a:off x="606174" y="2538829"/>
            <a:ext cx="311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Vínculo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: Empregado com carteira assinada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6E37897-DA3F-349F-4B3B-7BAC23A6F158}"/>
              </a:ext>
            </a:extLst>
          </p:cNvPr>
          <p:cNvSpPr txBox="1"/>
          <p:nvPr/>
        </p:nvSpPr>
        <p:spPr>
          <a:xfrm>
            <a:off x="5497235" y="2549057"/>
            <a:ext cx="3492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Vínculo: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Regido por estatuto próprio (municipal, estadual ou federal).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405B654-CE2E-48AF-A935-8DAC809675EE}"/>
              </a:ext>
            </a:extLst>
          </p:cNvPr>
          <p:cNvSpPr txBox="1"/>
          <p:nvPr/>
        </p:nvSpPr>
        <p:spPr>
          <a:xfrm>
            <a:off x="10372658" y="2432972"/>
            <a:ext cx="3651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Vínculo: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Contrato por tempo determinado, geralmente pela Lei 8.745/93 ou legislação local.</a:t>
            </a:r>
          </a:p>
        </p:txBody>
      </p:sp>
      <p:sp>
        <p:nvSpPr>
          <p:cNvPr id="21" name="Shape 4">
            <a:extLst>
              <a:ext uri="{FF2B5EF4-FFF2-40B4-BE49-F238E27FC236}">
                <a16:creationId xmlns:a16="http://schemas.microsoft.com/office/drawing/2014/main" id="{FCE57C93-B850-29F9-35F1-DD6354B73C94}"/>
              </a:ext>
            </a:extLst>
          </p:cNvPr>
          <p:cNvSpPr/>
          <p:nvPr/>
        </p:nvSpPr>
        <p:spPr>
          <a:xfrm>
            <a:off x="449280" y="4363105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C3F3DE6-9AEA-5AD9-6535-3471A9F9EC64}"/>
              </a:ext>
            </a:extLst>
          </p:cNvPr>
          <p:cNvSpPr txBox="1"/>
          <p:nvPr/>
        </p:nvSpPr>
        <p:spPr>
          <a:xfrm>
            <a:off x="606174" y="452893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Pessoa </a:t>
            </a:r>
            <a:r>
              <a:rPr lang="en-US" b="1" dirty="0" err="1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Jurídica</a:t>
            </a:r>
            <a:r>
              <a:rPr lang="en-US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(PJ)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4C075B8-4A1D-2193-0167-3C82926CBF79}"/>
              </a:ext>
            </a:extLst>
          </p:cNvPr>
          <p:cNvSpPr txBox="1"/>
          <p:nvPr/>
        </p:nvSpPr>
        <p:spPr>
          <a:xfrm>
            <a:off x="586271" y="5136365"/>
            <a:ext cx="327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Vínculo: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Médico abre CNPJ e presta serviço como empresa.</a:t>
            </a:r>
          </a:p>
        </p:txBody>
      </p:sp>
      <p:sp>
        <p:nvSpPr>
          <p:cNvPr id="24" name="Shape 4">
            <a:extLst>
              <a:ext uri="{FF2B5EF4-FFF2-40B4-BE49-F238E27FC236}">
                <a16:creationId xmlns:a16="http://schemas.microsoft.com/office/drawing/2014/main" id="{9ABFE8B6-F6FB-FDE8-8D22-2FF42986E281}"/>
              </a:ext>
            </a:extLst>
          </p:cNvPr>
          <p:cNvSpPr/>
          <p:nvPr/>
        </p:nvSpPr>
        <p:spPr>
          <a:xfrm>
            <a:off x="5142259" y="4363105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5" name="Shape 4">
            <a:extLst>
              <a:ext uri="{FF2B5EF4-FFF2-40B4-BE49-F238E27FC236}">
                <a16:creationId xmlns:a16="http://schemas.microsoft.com/office/drawing/2014/main" id="{DAEF5E8B-AB38-582B-465B-70DEE6AE8BEB}"/>
              </a:ext>
            </a:extLst>
          </p:cNvPr>
          <p:cNvSpPr/>
          <p:nvPr/>
        </p:nvSpPr>
        <p:spPr>
          <a:xfrm>
            <a:off x="9965831" y="4363105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r>
              <a:rPr lang="pt-BR" sz="1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Autônomo / Prestador de Serviços sem CNPJ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2D87187-8D53-A203-22B6-637735495114}"/>
              </a:ext>
            </a:extLst>
          </p:cNvPr>
          <p:cNvSpPr txBox="1"/>
          <p:nvPr/>
        </p:nvSpPr>
        <p:spPr>
          <a:xfrm>
            <a:off x="5343666" y="4511320"/>
            <a:ext cx="394306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Cooperativa de Trabalho Médico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C43A6D1-26EF-49F5-0C4C-6215FD6B1992}"/>
              </a:ext>
            </a:extLst>
          </p:cNvPr>
          <p:cNvSpPr txBox="1"/>
          <p:nvPr/>
        </p:nvSpPr>
        <p:spPr>
          <a:xfrm>
            <a:off x="5343666" y="5017708"/>
            <a:ext cx="3339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Vínculo: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Associado a uma cooperativa que intermedeia a prestação de serviços.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8BC3DCF-6E97-6CB2-839C-AAC7023722E0}"/>
              </a:ext>
            </a:extLst>
          </p:cNvPr>
          <p:cNvSpPr txBox="1"/>
          <p:nvPr/>
        </p:nvSpPr>
        <p:spPr>
          <a:xfrm>
            <a:off x="10104866" y="5156207"/>
            <a:ext cx="365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Vínculo: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Pessoa física que presta serviço eventual</a:t>
            </a:r>
            <a:r>
              <a:rPr lang="pt-BR" dirty="0"/>
              <a:t>.</a:t>
            </a:r>
          </a:p>
        </p:txBody>
      </p:sp>
      <p:sp>
        <p:nvSpPr>
          <p:cNvPr id="29" name="Shape 4">
            <a:extLst>
              <a:ext uri="{FF2B5EF4-FFF2-40B4-BE49-F238E27FC236}">
                <a16:creationId xmlns:a16="http://schemas.microsoft.com/office/drawing/2014/main" id="{6AC4036F-4586-6DA8-E1CE-7973DD5DF9E5}"/>
              </a:ext>
            </a:extLst>
          </p:cNvPr>
          <p:cNvSpPr/>
          <p:nvPr/>
        </p:nvSpPr>
        <p:spPr>
          <a:xfrm>
            <a:off x="4349735" y="6533259"/>
            <a:ext cx="5912262" cy="1329850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C23A619-A9BE-9E1E-82C3-C22137ACA912}"/>
              </a:ext>
            </a:extLst>
          </p:cNvPr>
          <p:cNvSpPr txBox="1"/>
          <p:nvPr/>
        </p:nvSpPr>
        <p:spPr>
          <a:xfrm>
            <a:off x="4445240" y="6640690"/>
            <a:ext cx="50379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 de Trabalho por Hora ou Plantão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D8E36AF-D132-0C27-9902-D95DAEF80443}"/>
              </a:ext>
            </a:extLst>
          </p:cNvPr>
          <p:cNvSpPr txBox="1"/>
          <p:nvPr/>
        </p:nvSpPr>
        <p:spPr>
          <a:xfrm>
            <a:off x="4445240" y="7078412"/>
            <a:ext cx="565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Vínculo: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Pode ser CLT parcial, autônomo, PJ ou cooperado.</a:t>
            </a:r>
          </a:p>
        </p:txBody>
      </p:sp>
    </p:spTree>
    <p:extLst>
      <p:ext uri="{BB962C8B-B14F-4D97-AF65-F5344CB8AC3E}">
        <p14:creationId xmlns:p14="http://schemas.microsoft.com/office/powerpoint/2010/main" val="319135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FBE9786-83BA-4048-BFAE-EE2DE10AC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926542"/>
              </p:ext>
            </p:extLst>
          </p:nvPr>
        </p:nvGraphicFramePr>
        <p:xfrm>
          <a:off x="1073649" y="1640760"/>
          <a:ext cx="12174876" cy="5840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8292">
                  <a:extLst>
                    <a:ext uri="{9D8B030D-6E8A-4147-A177-3AD203B41FA5}">
                      <a16:colId xmlns:a16="http://schemas.microsoft.com/office/drawing/2014/main" val="2986384826"/>
                    </a:ext>
                  </a:extLst>
                </a:gridCol>
                <a:gridCol w="4058292">
                  <a:extLst>
                    <a:ext uri="{9D8B030D-6E8A-4147-A177-3AD203B41FA5}">
                      <a16:colId xmlns:a16="http://schemas.microsoft.com/office/drawing/2014/main" val="3647175641"/>
                    </a:ext>
                  </a:extLst>
                </a:gridCol>
                <a:gridCol w="4058292">
                  <a:extLst>
                    <a:ext uri="{9D8B030D-6E8A-4147-A177-3AD203B41FA5}">
                      <a16:colId xmlns:a16="http://schemas.microsoft.com/office/drawing/2014/main" val="29560118"/>
                    </a:ext>
                  </a:extLst>
                </a:gridCol>
              </a:tblGrid>
              <a:tr h="638351">
                <a:tc>
                  <a:txBody>
                    <a:bodyPr/>
                    <a:lstStyle/>
                    <a:p>
                      <a:r>
                        <a:rPr lang="pt-BR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Vantagens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Desvantagens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470215"/>
                  </a:ext>
                </a:extLst>
              </a:tr>
              <a:tr h="638351">
                <a:tc>
                  <a:txBody>
                    <a:bodyPr/>
                    <a:lstStyle/>
                    <a:p>
                      <a:r>
                        <a:rPr lang="pt-BR" dirty="0"/>
                        <a:t>CLT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Direitos garantidos, FGTS, estabilidade relativa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Menor flexibilidade de horário; maior carga tributária para o empregador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760546"/>
                  </a:ext>
                </a:extLst>
              </a:tr>
              <a:tr h="813149">
                <a:tc>
                  <a:txBody>
                    <a:bodyPr/>
                    <a:lstStyle/>
                    <a:p>
                      <a:r>
                        <a:rPr lang="pt-BR" dirty="0"/>
                        <a:t>Servidor Público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Estabilidade após estágio probatório; aposentadoria pelo regime próprio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Salário e reajustes dependem de orçamento público; menos flexibilidade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864500"/>
                  </a:ext>
                </a:extLst>
              </a:tr>
              <a:tr h="638351">
                <a:tc>
                  <a:txBody>
                    <a:bodyPr/>
                    <a:lstStyle/>
                    <a:p>
                      <a:r>
                        <a:rPr lang="pt-BR" dirty="0"/>
                        <a:t>Contrato Temporário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Contratação rápida; útil para necessidades emergenciais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Sem estabilidade; contrato curto; benefícios limitados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364537"/>
                  </a:ext>
                </a:extLst>
              </a:tr>
              <a:tr h="813149">
                <a:tc>
                  <a:txBody>
                    <a:bodyPr/>
                    <a:lstStyle/>
                    <a:p>
                      <a:r>
                        <a:rPr lang="pt-BR" dirty="0"/>
                        <a:t>PJ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Maior autonomia; possibilidade de atender vários contratantes; remuneração mais alta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Sem direitos trabalhistas; precisa arcar com tributos e INSS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760444"/>
                  </a:ext>
                </a:extLst>
              </a:tr>
              <a:tr h="813149">
                <a:tc>
                  <a:txBody>
                    <a:bodyPr/>
                    <a:lstStyle/>
                    <a:p>
                      <a:r>
                        <a:rPr lang="pt-BR" dirty="0"/>
                        <a:t>Cooperativa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Possibilidade de acesso a contratos maiores via cooperativa; divisão de custos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Remuneração variável; depende do desempenho da cooperativa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463373"/>
                  </a:ext>
                </a:extLst>
              </a:tr>
              <a:tr h="638351">
                <a:tc>
                  <a:txBody>
                    <a:bodyPr/>
                    <a:lstStyle/>
                    <a:p>
                      <a:r>
                        <a:rPr lang="pt-BR" dirty="0"/>
                        <a:t>Autônomo (RPA)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Flexibilidade total; contratação pontual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Sem estabilidade; tributação alta; sem benefícios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90076"/>
                  </a:ext>
                </a:extLst>
              </a:tr>
              <a:tr h="638351">
                <a:tc>
                  <a:txBody>
                    <a:bodyPr/>
                    <a:lstStyle/>
                    <a:p>
                      <a:r>
                        <a:rPr lang="pt-BR" dirty="0"/>
                        <a:t>Por Hora/Plantão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Alta flexibilidade; possibilidade de ganhos maiores por hora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Renda variável; ausência de estabilidade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536256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A4DDECB6-9582-0524-4439-066E916B4A36}"/>
              </a:ext>
            </a:extLst>
          </p:cNvPr>
          <p:cNvSpPr txBox="1"/>
          <p:nvPr/>
        </p:nvSpPr>
        <p:spPr>
          <a:xfrm>
            <a:off x="3503487" y="284605"/>
            <a:ext cx="7315200" cy="1345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cs typeface="Arial" panose="020B0604020202020204" pitchFamily="34" charset="0"/>
              </a:rPr>
              <a:t>Vínculo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cs typeface="Arial" panose="020B0604020202020204" pitchFamily="34" charset="0"/>
              </a:rPr>
              <a:t>trabalhistas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cs typeface="Arial" panose="020B0604020202020204" pitchFamily="34" charset="0"/>
              </a:rPr>
              <a:t> de medicos no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cs typeface="Arial" panose="020B0604020202020204" pitchFamily="34" charset="0"/>
              </a:rPr>
              <a:t>Brasil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Nobile" panose="020B060402020202020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168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9FB31-B5C3-9505-537B-BD025148B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2D4DC77-9609-399A-F6C6-568E04B6E480}"/>
              </a:ext>
            </a:extLst>
          </p:cNvPr>
          <p:cNvSpPr/>
          <p:nvPr/>
        </p:nvSpPr>
        <p:spPr>
          <a:xfrm>
            <a:off x="1339215" y="1597700"/>
            <a:ext cx="119518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De </a:t>
            </a:r>
            <a:r>
              <a:rPr lang="en-US" sz="39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profissional</a:t>
            </a: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liberal a "Prestador de Serviço"</a:t>
            </a:r>
            <a:endParaRPr lang="en-US" sz="3900" dirty="0">
              <a:latin typeface="Nobile" panose="020B060402020202020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CD04259-B5ED-1839-6838-36C7B0BCA736}"/>
              </a:ext>
            </a:extLst>
          </p:cNvPr>
          <p:cNvSpPr/>
          <p:nvPr/>
        </p:nvSpPr>
        <p:spPr>
          <a:xfrm>
            <a:off x="4496395" y="2515433"/>
            <a:ext cx="563749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 </a:t>
            </a:r>
            <a:r>
              <a:rPr lang="en-US" sz="23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desvalorização</a:t>
            </a: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do </a:t>
            </a:r>
            <a:r>
              <a:rPr lang="en-US" sz="23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trabalho</a:t>
            </a: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Médico</a:t>
            </a:r>
            <a:endParaRPr lang="en-US" sz="2300" dirty="0">
              <a:latin typeface="Nobile" panose="020B060402020202020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67BE4F8-5816-4003-AB09-F867AF908B70}"/>
              </a:ext>
            </a:extLst>
          </p:cNvPr>
          <p:cNvSpPr/>
          <p:nvPr/>
        </p:nvSpPr>
        <p:spPr>
          <a:xfrm>
            <a:off x="1091446" y="3416598"/>
            <a:ext cx="127451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médico brasileiro, que por muito tempo foi visto como um profissional liberal, agora é, em grande parte, um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"prestador de serviço"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Essa transição submete a profissão a uma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lógica de mercado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que prioriza a produtividade em detrimento da qualidade e das condições de trabalho.</a:t>
            </a:r>
            <a:endParaRPr lang="en-US" sz="155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934298B-2103-77E2-0AE1-5F97841416FA}"/>
              </a:ext>
            </a:extLst>
          </p:cNvPr>
          <p:cNvSpPr/>
          <p:nvPr/>
        </p:nvSpPr>
        <p:spPr>
          <a:xfrm>
            <a:off x="793790" y="3185160"/>
            <a:ext cx="22860" cy="1399103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ECD21A54-3995-A995-1C71-8FBB9FA338A0}"/>
              </a:ext>
            </a:extLst>
          </p:cNvPr>
          <p:cNvSpPr/>
          <p:nvPr/>
        </p:nvSpPr>
        <p:spPr>
          <a:xfrm>
            <a:off x="793790" y="4807506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A46859EE-29F0-81CD-35CD-6A42DE7184A6}"/>
              </a:ext>
            </a:extLst>
          </p:cNvPr>
          <p:cNvSpPr/>
          <p:nvPr/>
        </p:nvSpPr>
        <p:spPr>
          <a:xfrm>
            <a:off x="770930" y="4807506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A17C36D0-53AE-94F8-9AB7-94B0559E4CDD}"/>
              </a:ext>
            </a:extLst>
          </p:cNvPr>
          <p:cNvSpPr/>
          <p:nvPr/>
        </p:nvSpPr>
        <p:spPr>
          <a:xfrm>
            <a:off x="1083588" y="5028724"/>
            <a:ext cx="25434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Contratos Precários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FCF4E4CE-A7EE-B67E-558E-C7E03AB26DEF}"/>
              </a:ext>
            </a:extLst>
          </p:cNvPr>
          <p:cNvSpPr/>
          <p:nvPr/>
        </p:nvSpPr>
        <p:spPr>
          <a:xfrm>
            <a:off x="1083588" y="5457944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Aumento de contratos temporários e ausência de direitos trabalhistas.</a:t>
            </a:r>
            <a:endParaRPr lang="en-US" sz="155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F2A0E1EA-92BA-844A-204F-F18AD1E0233C}"/>
              </a:ext>
            </a:extLst>
          </p:cNvPr>
          <p:cNvSpPr/>
          <p:nvPr/>
        </p:nvSpPr>
        <p:spPr>
          <a:xfrm>
            <a:off x="5207437" y="4807506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FA21652C-4858-AF70-4041-3A6F78A51698}"/>
              </a:ext>
            </a:extLst>
          </p:cNvPr>
          <p:cNvSpPr/>
          <p:nvPr/>
        </p:nvSpPr>
        <p:spPr>
          <a:xfrm>
            <a:off x="5184577" y="4807506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07E53638-0C4E-8741-5AE4-F91646CC5182}"/>
              </a:ext>
            </a:extLst>
          </p:cNvPr>
          <p:cNvSpPr/>
          <p:nvPr/>
        </p:nvSpPr>
        <p:spPr>
          <a:xfrm>
            <a:off x="5497235" y="5028724"/>
            <a:ext cx="36022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Remuneração Desvalorizada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3DACCCBF-38FF-6A26-ACA2-10684BD53104}"/>
              </a:ext>
            </a:extLst>
          </p:cNvPr>
          <p:cNvSpPr/>
          <p:nvPr/>
        </p:nvSpPr>
        <p:spPr>
          <a:xfrm>
            <a:off x="5497235" y="5457944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Queda no valor da hora trabalhada e imposição de jornadas exaustivas.</a:t>
            </a:r>
            <a:endParaRPr lang="en-US" sz="155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F6E45A52-E2A4-5148-13F7-605B70B4415F}"/>
              </a:ext>
            </a:extLst>
          </p:cNvPr>
          <p:cNvSpPr/>
          <p:nvPr/>
        </p:nvSpPr>
        <p:spPr>
          <a:xfrm>
            <a:off x="9621203" y="4807506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1884AFCE-DA3C-9BC6-532A-896B57FFE503}"/>
              </a:ext>
            </a:extLst>
          </p:cNvPr>
          <p:cNvSpPr/>
          <p:nvPr/>
        </p:nvSpPr>
        <p:spPr>
          <a:xfrm>
            <a:off x="9598343" y="4807506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61D93BE6-0468-BBC0-988B-B035CC211A93}"/>
              </a:ext>
            </a:extLst>
          </p:cNvPr>
          <p:cNvSpPr/>
          <p:nvPr/>
        </p:nvSpPr>
        <p:spPr>
          <a:xfrm>
            <a:off x="9911001" y="5028724"/>
            <a:ext cx="27585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Impacto na Qualidade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74C17145-FF97-AF56-F70E-1C433EF1C685}"/>
              </a:ext>
            </a:extLst>
          </p:cNvPr>
          <p:cNvSpPr/>
          <p:nvPr/>
        </p:nvSpPr>
        <p:spPr>
          <a:xfrm>
            <a:off x="9911001" y="5457944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Fragilização do profissional compromete a segurança e a qualidade da assistência.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94403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AAEE0-CF8E-9901-DA44-3B68D183A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25C186DB-CA0B-13CC-E499-59AF62490FA9}"/>
              </a:ext>
            </a:extLst>
          </p:cNvPr>
          <p:cNvSpPr/>
          <p:nvPr/>
        </p:nvSpPr>
        <p:spPr>
          <a:xfrm>
            <a:off x="4119938" y="851020"/>
            <a:ext cx="597285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44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 </a:t>
            </a:r>
            <a:r>
              <a:rPr lang="en-US" sz="44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desvalorização</a:t>
            </a:r>
            <a:r>
              <a:rPr lang="en-US" sz="44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do Trabalho Médico</a:t>
            </a:r>
            <a:endParaRPr lang="en-US" sz="4400" dirty="0">
              <a:latin typeface="Nobile" panose="020B0604020202020204" charset="0"/>
            </a:endParaRPr>
          </a:p>
        </p:txBody>
      </p:sp>
      <p:pic>
        <p:nvPicPr>
          <p:cNvPr id="18" name="Imagem 1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B422CAD-BAB2-EF34-4C67-26D3A7AAF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181" y="1836410"/>
            <a:ext cx="6748038" cy="533479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43BF3436-DC85-D5E6-3BE9-83F115CB5B3E}"/>
              </a:ext>
            </a:extLst>
          </p:cNvPr>
          <p:cNvSpPr txBox="1"/>
          <p:nvPr/>
        </p:nvSpPr>
        <p:spPr>
          <a:xfrm>
            <a:off x="462338" y="7784992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/>
              <a:t>*Dados retirados da Demografia Médica 2025 divulgado pelo Ministério da Saúde</a:t>
            </a:r>
          </a:p>
        </p:txBody>
      </p:sp>
    </p:spTree>
    <p:extLst>
      <p:ext uri="{BB962C8B-B14F-4D97-AF65-F5344CB8AC3E}">
        <p14:creationId xmlns:p14="http://schemas.microsoft.com/office/powerpoint/2010/main" val="219057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46132" y="394692"/>
            <a:ext cx="4138017" cy="448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Expansão</a:t>
            </a:r>
            <a:r>
              <a:rPr lang="en-US" sz="28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sem</a:t>
            </a:r>
            <a:r>
              <a:rPr lang="en-US" sz="28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critério</a:t>
            </a:r>
            <a:endParaRPr lang="en-US" sz="2800" dirty="0">
              <a:latin typeface="Nobile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21555" y="1058466"/>
            <a:ext cx="4987171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O </a:t>
            </a:r>
            <a:r>
              <a:rPr lang="en-US" sz="165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risco</a:t>
            </a:r>
            <a:r>
              <a:rPr lang="en-US" sz="16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para a </a:t>
            </a:r>
            <a:r>
              <a:rPr lang="en-US" sz="165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qualidade</a:t>
            </a:r>
            <a:r>
              <a:rPr lang="en-US" sz="16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da </a:t>
            </a:r>
            <a:r>
              <a:rPr lang="en-US" sz="165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formação</a:t>
            </a:r>
            <a:r>
              <a:rPr lang="en-US" sz="16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165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médica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74119" y="1497937"/>
            <a:ext cx="13316542" cy="689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O Brasil tem </a:t>
            </a:r>
            <a:r>
              <a:rPr lang="en-US" b="1" dirty="0" err="1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hoje</a:t>
            </a:r>
            <a:r>
              <a:rPr lang="en-US" b="1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 389 </a:t>
            </a:r>
            <a:r>
              <a:rPr lang="en-US" b="1" dirty="0" err="1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escolas</a:t>
            </a:r>
            <a:r>
              <a:rPr lang="en-US" b="1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 de medicina, um número desproporcional em relação a outros países. A maioria dessas novas escolas, especialmente privadas, não possui hospitais universitários ou estrutura adequada para a formação prática.</a:t>
            </a:r>
            <a:endParaRPr lang="en-US" b="1" dirty="0">
              <a:latin typeface="+mj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574119" y="8593217"/>
            <a:ext cx="13482161" cy="459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Dados Estatísticos:</a:t>
            </a: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número de médicos no Brasil cresceu exponencialmente, mas as vagas de residência médica não acompanharam esse ritmo, criando um gargalo na especialização e impactando o mercado de trabalho.</a:t>
            </a:r>
            <a:endParaRPr lang="en-US" sz="1100" dirty="0"/>
          </a:p>
        </p:txBody>
      </p:sp>
      <p:pic>
        <p:nvPicPr>
          <p:cNvPr id="8" name="Imagem 7" descr="Gráfico de pizza&#10;&#10;O conteúdo gerado por IA pode estar incorreto.">
            <a:extLst>
              <a:ext uri="{FF2B5EF4-FFF2-40B4-BE49-F238E27FC236}">
                <a16:creationId xmlns:a16="http://schemas.microsoft.com/office/drawing/2014/main" id="{B2720EF3-1E08-A2DB-55D0-903AAF0A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25" y="2406566"/>
            <a:ext cx="6385328" cy="520872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1E9E7B-1559-A285-49A3-FD830EEA6333}"/>
              </a:ext>
            </a:extLst>
          </p:cNvPr>
          <p:cNvSpPr txBox="1"/>
          <p:nvPr/>
        </p:nvSpPr>
        <p:spPr>
          <a:xfrm>
            <a:off x="574119" y="7834908"/>
            <a:ext cx="5472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/>
              <a:t>*Dados retirados da Demografia Médica 2025 divulgado pelo Ministério da Saúde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4A093AE-8C29-FC13-577B-AEE2E2981853}"/>
              </a:ext>
            </a:extLst>
          </p:cNvPr>
          <p:cNvSpPr txBox="1"/>
          <p:nvPr/>
        </p:nvSpPr>
        <p:spPr>
          <a:xfrm>
            <a:off x="8178229" y="2610273"/>
            <a:ext cx="47877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Participação feminina alcançou 62% em 2023;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60,9% dos alunos têm até 24 anos de idade;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Nas escolas privadas, 24,5% são negros; nas públicas, 44,4%;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66% dos estudantes de medicina em 2023 cursaram ensino médio privado;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Programas de reserva de vagas alcançaram 9% dos estudantes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Financiamento estudantil beneficiou 23% dos alunos de escolas privadas em 2023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DC258-4755-BF75-B1ED-9F462CC19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AC7B9FD-DF08-3E5A-1DD1-5F88239C8264}"/>
              </a:ext>
            </a:extLst>
          </p:cNvPr>
          <p:cNvSpPr/>
          <p:nvPr/>
        </p:nvSpPr>
        <p:spPr>
          <a:xfrm>
            <a:off x="5246132" y="383061"/>
            <a:ext cx="4138017" cy="448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Expansão</a:t>
            </a:r>
            <a:r>
              <a:rPr lang="en-US" sz="28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sem</a:t>
            </a:r>
            <a:r>
              <a:rPr lang="en-US" sz="28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critério</a:t>
            </a:r>
            <a:r>
              <a:rPr lang="en-US" sz="28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das </a:t>
            </a:r>
            <a:r>
              <a:rPr lang="en-US" sz="2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Residências</a:t>
            </a:r>
            <a:r>
              <a:rPr lang="en-US" sz="28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800" b="1" dirty="0" err="1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Médicas</a:t>
            </a:r>
            <a:endParaRPr lang="en-US" sz="2800" b="1" dirty="0">
              <a:solidFill>
                <a:srgbClr val="3B4540"/>
              </a:solidFill>
              <a:latin typeface="Nobile" panose="020B0604020202020204" charset="0"/>
              <a:ea typeface="Fraunces Extra Bold" pitchFamily="34" charset="-122"/>
              <a:cs typeface="Fraunces Extra Bold" pitchFamily="34" charset="-12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15736A62-F272-5FF5-B326-B9032DA93796}"/>
              </a:ext>
            </a:extLst>
          </p:cNvPr>
          <p:cNvSpPr/>
          <p:nvPr/>
        </p:nvSpPr>
        <p:spPr>
          <a:xfrm>
            <a:off x="1304819" y="1710751"/>
            <a:ext cx="5095981" cy="4902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Em 2024, no Brasil, 244.141 médicos eram generalistas, ou seja, não concluíram RM ou não obtiveram título de especialista por meio de uma sociedade de es­pecialidade filiada à Associação Médica Brasileira (AMB);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1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É notável, ainda, o aumento da oferta privada e desregulada dos cursos de Pós-Graduação Lato Sensu em medicina;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1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Os médicos residentes, assim como os programas e instituições que ofertam RM em especialidades médicas, continuam desigualmente distribuídos no território nacional;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1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Mais de 50% dos médicos residentes do país estão na região Sudeste. Só o estado de São Paulo concentra aproximadamente um terço desse contingen­te;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1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Três estados (SP, RJ e MG) têm, juntos, 42,4% das instituições que ofertam RM, 47,4% dos programas e 52,6% dos médicos residentes. 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57B80C7-76DC-55D3-2BEE-0FC1B501F1C2}"/>
              </a:ext>
            </a:extLst>
          </p:cNvPr>
          <p:cNvSpPr/>
          <p:nvPr/>
        </p:nvSpPr>
        <p:spPr>
          <a:xfrm>
            <a:off x="574119" y="8593217"/>
            <a:ext cx="13482161" cy="459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Dados Estatísticos:</a:t>
            </a: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número de médicos no Brasil cresceu exponencialmente, mas as vagas de residência médica não acompanharam esse ritmo, criando um gargalo na especialização e impactando o mercado de trabalho.</a:t>
            </a:r>
            <a:endParaRPr lang="en-US" sz="11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E7EDBEC-A945-8C49-F514-1D2F289907E2}"/>
              </a:ext>
            </a:extLst>
          </p:cNvPr>
          <p:cNvSpPr txBox="1"/>
          <p:nvPr/>
        </p:nvSpPr>
        <p:spPr>
          <a:xfrm>
            <a:off x="218689" y="7437036"/>
            <a:ext cx="5472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/>
              <a:t>*Dados retirados da Demografia Médica 2025 divulgado pelo Ministério da Saúde</a:t>
            </a:r>
          </a:p>
        </p:txBody>
      </p:sp>
      <p:pic>
        <p:nvPicPr>
          <p:cNvPr id="12" name="Imagem 11" descr="Diagrama&#10;&#10;O conteúdo gerado por IA pode estar incorreto.">
            <a:extLst>
              <a:ext uri="{FF2B5EF4-FFF2-40B4-BE49-F238E27FC236}">
                <a16:creationId xmlns:a16="http://schemas.microsoft.com/office/drawing/2014/main" id="{ADB74EE7-A07B-E695-63FC-562E9827A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834" y="1408125"/>
            <a:ext cx="6822039" cy="54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90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56830"/>
            <a:ext cx="74527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Mais Médicos, Menos Direitos</a:t>
            </a:r>
            <a:endParaRPr lang="en-US" sz="3900" dirty="0">
              <a:latin typeface="Nobile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174563"/>
            <a:ext cx="72736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 Demografia e a Precarização das Contratações</a:t>
            </a:r>
            <a:endParaRPr lang="en-US" sz="2300" dirty="0">
              <a:latin typeface="Nobile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05901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crescimento exponencial de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profissionais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no </a:t>
            </a:r>
            <a:r>
              <a:rPr lang="en-US" sz="15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Brasil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resulta em uma maior concorrência no mercado.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5020151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Essa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concorrência acirrada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torna os profissionais mais vulneráveis a aceitar contratos precários, como PJ (Pessoa Jurídica) e de cooperativas, que 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não oferecem direitos trabalhistas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essenciais como férias e 13º salário.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1584</Words>
  <Application>Microsoft Office PowerPoint</Application>
  <PresentationFormat>Personalizar</PresentationFormat>
  <Paragraphs>177</Paragraphs>
  <Slides>18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 Black</vt:lpstr>
      <vt:lpstr>Wingdings</vt:lpstr>
      <vt:lpstr>Nobile</vt:lpstr>
      <vt:lpstr>Baloo2</vt:lpstr>
      <vt:lpstr>Arial</vt:lpstr>
      <vt:lpstr>Fraunces Extra Bold</vt:lpstr>
      <vt:lpstr>Fraunces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Roberta Barreto Dias Moreira</dc:creator>
  <cp:lastModifiedBy>Jilvan Pinto</cp:lastModifiedBy>
  <cp:revision>15</cp:revision>
  <dcterms:created xsi:type="dcterms:W3CDTF">2025-08-12T20:36:01Z</dcterms:created>
  <dcterms:modified xsi:type="dcterms:W3CDTF">2025-08-13T22:36:05Z</dcterms:modified>
</cp:coreProperties>
</file>