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14"/>
  </p:notesMasterIdLst>
  <p:sldIdLst>
    <p:sldId id="389" r:id="rId2"/>
    <p:sldId id="257" r:id="rId3"/>
    <p:sldId id="388" r:id="rId4"/>
    <p:sldId id="397" r:id="rId5"/>
    <p:sldId id="392" r:id="rId6"/>
    <p:sldId id="395" r:id="rId7"/>
    <p:sldId id="393" r:id="rId8"/>
    <p:sldId id="259" r:id="rId9"/>
    <p:sldId id="304" r:id="rId10"/>
    <p:sldId id="396" r:id="rId11"/>
    <p:sldId id="292" r:id="rId12"/>
    <p:sldId id="293" r:id="rId13"/>
    <p:sldId id="333" r:id="rId14"/>
    <p:sldId id="332" r:id="rId15"/>
    <p:sldId id="402" r:id="rId16"/>
    <p:sldId id="398" r:id="rId17"/>
    <p:sldId id="340" r:id="rId18"/>
    <p:sldId id="347" r:id="rId19"/>
    <p:sldId id="258" r:id="rId20"/>
    <p:sldId id="335" r:id="rId21"/>
    <p:sldId id="336" r:id="rId22"/>
    <p:sldId id="337" r:id="rId23"/>
    <p:sldId id="338" r:id="rId24"/>
    <p:sldId id="339" r:id="rId25"/>
    <p:sldId id="270" r:id="rId26"/>
    <p:sldId id="352" r:id="rId27"/>
    <p:sldId id="349" r:id="rId28"/>
    <p:sldId id="348" r:id="rId29"/>
    <p:sldId id="351" r:id="rId30"/>
    <p:sldId id="353" r:id="rId31"/>
    <p:sldId id="399" r:id="rId32"/>
    <p:sldId id="355" r:id="rId33"/>
    <p:sldId id="357" r:id="rId34"/>
    <p:sldId id="315" r:id="rId35"/>
    <p:sldId id="359" r:id="rId36"/>
    <p:sldId id="324" r:id="rId37"/>
    <p:sldId id="334" r:id="rId38"/>
    <p:sldId id="381" r:id="rId39"/>
    <p:sldId id="383" r:id="rId40"/>
    <p:sldId id="364" r:id="rId41"/>
    <p:sldId id="379" r:id="rId42"/>
    <p:sldId id="378" r:id="rId43"/>
    <p:sldId id="385" r:id="rId44"/>
    <p:sldId id="387" r:id="rId45"/>
    <p:sldId id="360" r:id="rId46"/>
    <p:sldId id="362" r:id="rId47"/>
    <p:sldId id="390" r:id="rId48"/>
    <p:sldId id="369" r:id="rId49"/>
    <p:sldId id="368" r:id="rId50"/>
    <p:sldId id="371" r:id="rId51"/>
    <p:sldId id="372" r:id="rId52"/>
    <p:sldId id="373" r:id="rId53"/>
    <p:sldId id="370" r:id="rId54"/>
    <p:sldId id="400" r:id="rId55"/>
    <p:sldId id="403" r:id="rId56"/>
    <p:sldId id="404" r:id="rId57"/>
    <p:sldId id="374" r:id="rId58"/>
    <p:sldId id="391" r:id="rId59"/>
    <p:sldId id="376" r:id="rId60"/>
    <p:sldId id="375" r:id="rId61"/>
    <p:sldId id="299" r:id="rId62"/>
    <p:sldId id="308" r:id="rId63"/>
    <p:sldId id="263" r:id="rId64"/>
    <p:sldId id="310" r:id="rId65"/>
    <p:sldId id="356" r:id="rId66"/>
    <p:sldId id="311" r:id="rId67"/>
    <p:sldId id="314" r:id="rId68"/>
    <p:sldId id="264" r:id="rId69"/>
    <p:sldId id="298" r:id="rId70"/>
    <p:sldId id="361" r:id="rId71"/>
    <p:sldId id="302" r:id="rId72"/>
    <p:sldId id="358" r:id="rId73"/>
    <p:sldId id="317" r:id="rId74"/>
    <p:sldId id="318" r:id="rId75"/>
    <p:sldId id="319" r:id="rId76"/>
    <p:sldId id="265" r:id="rId77"/>
    <p:sldId id="316" r:id="rId78"/>
    <p:sldId id="297" r:id="rId79"/>
    <p:sldId id="273" r:id="rId80"/>
    <p:sldId id="266" r:id="rId81"/>
    <p:sldId id="267" r:id="rId82"/>
    <p:sldId id="271" r:id="rId83"/>
    <p:sldId id="284" r:id="rId84"/>
    <p:sldId id="320" r:id="rId85"/>
    <p:sldId id="290" r:id="rId86"/>
    <p:sldId id="277" r:id="rId87"/>
    <p:sldId id="282" r:id="rId88"/>
    <p:sldId id="283" r:id="rId89"/>
    <p:sldId id="274" r:id="rId90"/>
    <p:sldId id="286" r:id="rId91"/>
    <p:sldId id="268" r:id="rId92"/>
    <p:sldId id="312" r:id="rId93"/>
    <p:sldId id="269" r:id="rId94"/>
    <p:sldId id="331" r:id="rId95"/>
    <p:sldId id="321" r:id="rId96"/>
    <p:sldId id="322" r:id="rId97"/>
    <p:sldId id="323" r:id="rId98"/>
    <p:sldId id="325" r:id="rId99"/>
    <p:sldId id="326" r:id="rId100"/>
    <p:sldId id="327" r:id="rId101"/>
    <p:sldId id="328" r:id="rId102"/>
    <p:sldId id="329" r:id="rId103"/>
    <p:sldId id="280" r:id="rId104"/>
    <p:sldId id="281" r:id="rId105"/>
    <p:sldId id="260" r:id="rId106"/>
    <p:sldId id="307" r:id="rId107"/>
    <p:sldId id="261" r:id="rId108"/>
    <p:sldId id="309" r:id="rId109"/>
    <p:sldId id="313" r:id="rId110"/>
    <p:sldId id="301" r:id="rId111"/>
    <p:sldId id="262" r:id="rId112"/>
    <p:sldId id="344" r:id="rId1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F3AB2032-C4F4-4445-AE29-801587907281}">
          <p14:sldIdLst>
            <p14:sldId id="389"/>
            <p14:sldId id="257"/>
            <p14:sldId id="388"/>
            <p14:sldId id="397"/>
            <p14:sldId id="392"/>
            <p14:sldId id="395"/>
            <p14:sldId id="393"/>
            <p14:sldId id="259"/>
            <p14:sldId id="304"/>
            <p14:sldId id="396"/>
            <p14:sldId id="292"/>
            <p14:sldId id="293"/>
            <p14:sldId id="333"/>
            <p14:sldId id="332"/>
            <p14:sldId id="402"/>
            <p14:sldId id="398"/>
            <p14:sldId id="340"/>
            <p14:sldId id="347"/>
            <p14:sldId id="258"/>
            <p14:sldId id="335"/>
            <p14:sldId id="336"/>
            <p14:sldId id="337"/>
            <p14:sldId id="338"/>
            <p14:sldId id="339"/>
            <p14:sldId id="270"/>
            <p14:sldId id="352"/>
            <p14:sldId id="349"/>
            <p14:sldId id="348"/>
            <p14:sldId id="351"/>
            <p14:sldId id="353"/>
            <p14:sldId id="399"/>
            <p14:sldId id="355"/>
            <p14:sldId id="357"/>
            <p14:sldId id="315"/>
            <p14:sldId id="359"/>
            <p14:sldId id="324"/>
            <p14:sldId id="334"/>
            <p14:sldId id="381"/>
            <p14:sldId id="383"/>
            <p14:sldId id="364"/>
            <p14:sldId id="379"/>
            <p14:sldId id="378"/>
            <p14:sldId id="385"/>
            <p14:sldId id="387"/>
            <p14:sldId id="360"/>
            <p14:sldId id="362"/>
            <p14:sldId id="390"/>
            <p14:sldId id="369"/>
            <p14:sldId id="368"/>
            <p14:sldId id="371"/>
            <p14:sldId id="372"/>
            <p14:sldId id="373"/>
            <p14:sldId id="370"/>
            <p14:sldId id="400"/>
            <p14:sldId id="403"/>
            <p14:sldId id="404"/>
            <p14:sldId id="374"/>
            <p14:sldId id="391"/>
            <p14:sldId id="376"/>
            <p14:sldId id="375"/>
            <p14:sldId id="299"/>
            <p14:sldId id="308"/>
            <p14:sldId id="263"/>
            <p14:sldId id="310"/>
            <p14:sldId id="356"/>
            <p14:sldId id="311"/>
            <p14:sldId id="314"/>
            <p14:sldId id="264"/>
            <p14:sldId id="298"/>
            <p14:sldId id="361"/>
            <p14:sldId id="302"/>
            <p14:sldId id="358"/>
            <p14:sldId id="317"/>
            <p14:sldId id="318"/>
            <p14:sldId id="319"/>
            <p14:sldId id="265"/>
            <p14:sldId id="316"/>
            <p14:sldId id="297"/>
            <p14:sldId id="273"/>
            <p14:sldId id="266"/>
            <p14:sldId id="267"/>
            <p14:sldId id="271"/>
            <p14:sldId id="284"/>
            <p14:sldId id="320"/>
            <p14:sldId id="290"/>
            <p14:sldId id="277"/>
            <p14:sldId id="282"/>
            <p14:sldId id="283"/>
            <p14:sldId id="274"/>
            <p14:sldId id="286"/>
            <p14:sldId id="268"/>
            <p14:sldId id="312"/>
            <p14:sldId id="269"/>
            <p14:sldId id="331"/>
            <p14:sldId id="321"/>
            <p14:sldId id="322"/>
            <p14:sldId id="323"/>
            <p14:sldId id="325"/>
            <p14:sldId id="326"/>
            <p14:sldId id="327"/>
            <p14:sldId id="328"/>
            <p14:sldId id="329"/>
            <p14:sldId id="280"/>
          </p14:sldIdLst>
        </p14:section>
        <p14:section name="Seção sem Título" id="{E10F619A-8BCC-4342-9C8A-77942AB581E4}">
          <p14:sldIdLst>
            <p14:sldId id="281"/>
            <p14:sldId id="260"/>
            <p14:sldId id="307"/>
            <p14:sldId id="261"/>
            <p14:sldId id="309"/>
            <p14:sldId id="313"/>
            <p14:sldId id="301"/>
            <p14:sldId id="26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S" lastIdx="1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D60"/>
    <a:srgbClr val="212121"/>
    <a:srgbClr val="AF8E79"/>
    <a:srgbClr val="FCA6B4"/>
    <a:srgbClr val="4B4B4B"/>
    <a:srgbClr val="C88800"/>
    <a:srgbClr val="005C00"/>
    <a:srgbClr val="A2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8T09:04:12.2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473B-7A6F-446B-95FA-4E79C739F7D6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4866-D931-44D1-BFD6-0CA4AEBD9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48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8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01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c2f629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c2f629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39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7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atravessa a placenta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52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9210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59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2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994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45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7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022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644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679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761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159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1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937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3FACA6-7017-4AF0-A35D-77F90F682502}" type="datetimeFigureOut">
              <a:rPr lang="pt-BR" smtClean="0"/>
              <a:t>23/11/2025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mailto:gilzabulhoes@Hotmail.com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ptodate.com/contents/folic-acid-drug-information?search=uso+de+acido+folico+em+fase+pre+concepcional.+qual+a+dose%3F&amp;topicRef=423&amp;source=see_link" TargetMode="Externa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vetores-premium/exame-medico-de-gravidez-de-medicina-pre-natal_12830976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cochranelibrary.com/cdsr/doi/10.1002/14651858.CD004659.pub3/information#CD004659-cr-0003" TargetMode="External"/><Relationship Id="rId7" Type="http://schemas.openxmlformats.org/officeDocument/2006/relationships/hyperlink" Target="https://doi.org/10.1002/14651858.CD004659.pub3" TargetMode="External"/><Relationship Id="rId2" Type="http://schemas.openxmlformats.org/officeDocument/2006/relationships/hyperlink" Target="https://www.cochranelibrary.com/cdsr/doi/10.1002/14651858.CD004659.pub3/information#CD004659-cr-000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chranelibrary.com/cdsr/doi/10.1002/14651858.CD004659.pub3/information#CD004659-cr-0006" TargetMode="External"/><Relationship Id="rId5" Type="http://schemas.openxmlformats.org/officeDocument/2006/relationships/hyperlink" Target="https://www.cochranelibrary.com/cdsr/doi/10.1002/14651858.CD004659.pub3/information#CD004659-cr-0005" TargetMode="External"/><Relationship Id="rId4" Type="http://schemas.openxmlformats.org/officeDocument/2006/relationships/hyperlink" Target="https://www.cochranelibrary.com/cdsr/doi/10.1002/14651858.CD004659.pub3/information#CD004659-cr-0004" TargetMode="External"/><Relationship Id="rId9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01059.pub5/information#CD001059-cr-0002" TargetMode="External"/><Relationship Id="rId7" Type="http://schemas.openxmlformats.org/officeDocument/2006/relationships/hyperlink" Target="https://doi.org/10.1002/14651858.CD001059.pub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chranelibrary.com/cdsr/doi/10.1002/14651858.CD001059.pub5/information#CD001059-cr-0005" TargetMode="External"/><Relationship Id="rId5" Type="http://schemas.openxmlformats.org/officeDocument/2006/relationships/hyperlink" Target="https://www.cochranelibrary.com/cdsr/doi/10.1002/14651858.CD001059.pub5/information#CD001059-cr-0004" TargetMode="External"/><Relationship Id="rId4" Type="http://schemas.openxmlformats.org/officeDocument/2006/relationships/hyperlink" Target="https://www.cochranelibrary.com/cdsr/doi/10.1002/14651858.CD001059.pub5/information#CD001059-cr-0003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m.unicamp.br/drpixel/pt-br/metodos-de-imagem/fundamentos-da-ultrassonografia-em-ginecologia-e-obstetr%C3%ADci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mamis.com/2011/09/gravidez-exame-de-transluscencia-nucal.html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rin_ryan/2418341421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3C28D08-363E-C5E0-6955-F123C07E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91" y="176440"/>
            <a:ext cx="10688418" cy="3427245"/>
          </a:xfrm>
        </p:spPr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Programa de educação médica </a:t>
            </a:r>
            <a:r>
              <a:rPr lang="pt-BR" dirty="0" err="1"/>
              <a:t>continuaDA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4E2421-2268-EBB1-7C37-2E801464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3320297"/>
            <a:ext cx="10364452" cy="1586380"/>
          </a:xfrm>
        </p:spPr>
        <p:txBody>
          <a:bodyPr>
            <a:normAutofit/>
          </a:bodyPr>
          <a:lstStyle/>
          <a:p>
            <a:r>
              <a:rPr lang="pt-BR" sz="2800" dirty="0"/>
              <a:t>FÓRUM DE FISCALIZAÇÃO </a:t>
            </a:r>
          </a:p>
          <a:p>
            <a:r>
              <a:rPr lang="pt-BR" sz="2800" dirty="0"/>
              <a:t>TRAIPÚ -AL</a:t>
            </a:r>
          </a:p>
        </p:txBody>
      </p:sp>
      <p:pic>
        <p:nvPicPr>
          <p:cNvPr id="1028" name="Picture 4" descr="PAe CREMAL:">
            <a:extLst>
              <a:ext uri="{FF2B5EF4-FFF2-40B4-BE49-F238E27FC236}">
                <a16:creationId xmlns:a16="http://schemas.microsoft.com/office/drawing/2014/main" id="{E6E0CA35-D124-A8BE-941E-4F11854C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03" y="151099"/>
            <a:ext cx="262266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3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83D6-3149-28FD-6790-7B6D56B2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Cuidados no aconselhamento </a:t>
            </a:r>
            <a:r>
              <a:rPr lang="pt-BR" dirty="0" err="1"/>
              <a:t>pré</a:t>
            </a:r>
            <a:r>
              <a:rPr lang="pt-BR" dirty="0"/>
              <a:t> -concepcional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78C5806-7374-6DA9-8B34-15998230B5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1032" y="2193435"/>
            <a:ext cx="960327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Discutir 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hábitos de vida, dieta e sedentarismo;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Orientar estilo de vida saudável: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não fumar, não ingerir álcool;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Iniciar suplementação de ácido fólico;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Avaliar e atualizar o esquema vacinal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6184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040DC-7F45-797D-C9F3-7AAE0E0CBE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0750" y="792163"/>
            <a:ext cx="10001250" cy="606583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</a:t>
            </a:r>
            <a:r>
              <a:rPr lang="pt-BR" sz="2800" b="1" cap="none" dirty="0" err="1"/>
              <a:t>AgHbs</a:t>
            </a:r>
            <a:r>
              <a:rPr lang="pt-BR" sz="2800" b="1" cap="none" dirty="0"/>
              <a:t> reagente em exames de rotina;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elevação de PA em relação aos níveis basais,  proteinúria presente no sumário e/ou edema de membros inferiores, mãos e face;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baixo ganho ponderal;</a:t>
            </a:r>
          </a:p>
          <a:p>
            <a:pPr algn="ctr">
              <a:lnSpc>
                <a:spcPct val="200000"/>
              </a:lnSpc>
            </a:pPr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8271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A791E-9D9A-0B7D-A1A1-5964A21F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41" y="2133599"/>
            <a:ext cx="10168871" cy="4482353"/>
          </a:xfrm>
        </p:spPr>
        <p:txBody>
          <a:bodyPr/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Não encaminhar gestante com sorologias</a:t>
            </a:r>
            <a:r>
              <a:rPr lang="pt-BR" dirty="0"/>
              <a:t>: </a:t>
            </a:r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</p:txBody>
      </p:sp>
      <p:sp>
        <p:nvSpPr>
          <p:cNvPr id="4" name="Explosão: 14 Pontos 3">
            <a:extLst>
              <a:ext uri="{FF2B5EF4-FFF2-40B4-BE49-F238E27FC236}">
                <a16:creationId xmlns:a16="http://schemas.microsoft.com/office/drawing/2014/main" id="{C0D06B41-9E1D-A060-6330-CF3DD947F5C3}"/>
              </a:ext>
            </a:extLst>
          </p:cNvPr>
          <p:cNvSpPr/>
          <p:nvPr/>
        </p:nvSpPr>
        <p:spPr>
          <a:xfrm>
            <a:off x="2877670" y="-179294"/>
            <a:ext cx="7871013" cy="2312894"/>
          </a:xfrm>
          <a:prstGeom prst="irregularSeal2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Lembrando</a:t>
            </a:r>
            <a:r>
              <a:rPr lang="pt-BR" sz="3200" dirty="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CA3E34-FCCA-F5C3-320D-04C8839BC204}"/>
              </a:ext>
            </a:extLst>
          </p:cNvPr>
          <p:cNvSpPr/>
          <p:nvPr/>
        </p:nvSpPr>
        <p:spPr>
          <a:xfrm>
            <a:off x="6620436" y="2911288"/>
            <a:ext cx="3397623" cy="1035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Anti</a:t>
            </a:r>
            <a:r>
              <a:rPr lang="pt-BR" sz="2400" b="1" dirty="0"/>
              <a:t> </a:t>
            </a:r>
            <a:r>
              <a:rPr lang="pt-BR" sz="2400" b="1" dirty="0" err="1"/>
              <a:t>Hbs</a:t>
            </a:r>
            <a:r>
              <a:rPr lang="pt-BR" sz="2400" b="1" dirty="0"/>
              <a:t> reagente</a:t>
            </a:r>
          </a:p>
        </p:txBody>
      </p:sp>
      <p:sp>
        <p:nvSpPr>
          <p:cNvPr id="13" name="Texto Explicativo: Seta para a Direita 12">
            <a:extLst>
              <a:ext uri="{FF2B5EF4-FFF2-40B4-BE49-F238E27FC236}">
                <a16:creationId xmlns:a16="http://schemas.microsoft.com/office/drawing/2014/main" id="{BD2BCE57-F629-EFEB-C9F9-0950EB2E0E6C}"/>
              </a:ext>
            </a:extLst>
          </p:cNvPr>
          <p:cNvSpPr/>
          <p:nvPr/>
        </p:nvSpPr>
        <p:spPr>
          <a:xfrm>
            <a:off x="2752163" y="2911288"/>
            <a:ext cx="3442447" cy="103542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Hepatite B </a:t>
            </a:r>
          </a:p>
        </p:txBody>
      </p:sp>
      <p:sp>
        <p:nvSpPr>
          <p:cNvPr id="14" name="Texto Explicativo: Seta para a Direita 13">
            <a:extLst>
              <a:ext uri="{FF2B5EF4-FFF2-40B4-BE49-F238E27FC236}">
                <a16:creationId xmlns:a16="http://schemas.microsoft.com/office/drawing/2014/main" id="{83B816C1-924E-AAEC-99DE-84873B7BE87C}"/>
              </a:ext>
            </a:extLst>
          </p:cNvPr>
          <p:cNvSpPr/>
          <p:nvPr/>
        </p:nvSpPr>
        <p:spPr>
          <a:xfrm>
            <a:off x="2259106" y="4392704"/>
            <a:ext cx="3935505" cy="1362635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Toxoplasmose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Rubéola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A97BCE-ADF4-9EF8-7C16-8F1A60E6BB45}"/>
              </a:ext>
            </a:extLst>
          </p:cNvPr>
          <p:cNvSpPr/>
          <p:nvPr/>
        </p:nvSpPr>
        <p:spPr>
          <a:xfrm>
            <a:off x="6620436" y="4464423"/>
            <a:ext cx="3397623" cy="1362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 reagente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err="1"/>
              <a:t>IgM</a:t>
            </a:r>
            <a:r>
              <a:rPr lang="pt-BR" sz="2400" b="1" dirty="0"/>
              <a:t> não reagente</a:t>
            </a:r>
          </a:p>
        </p:txBody>
      </p:sp>
    </p:spTree>
    <p:extLst>
      <p:ext uri="{BB962C8B-B14F-4D97-AF65-F5344CB8AC3E}">
        <p14:creationId xmlns:p14="http://schemas.microsoft.com/office/powerpoint/2010/main" val="6524093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4BE64-CDFE-9C19-88A3-1DD8F6EE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5" y="301380"/>
            <a:ext cx="9968752" cy="128089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A9071E"/>
                </a:highlight>
              </a:rPr>
              <a:t>Sempre tratar ou encaminhar para especialista</a:t>
            </a:r>
            <a:r>
              <a:rPr lang="pt-BR" dirty="0">
                <a:highlight>
                  <a:srgbClr val="A9071E"/>
                </a:highlight>
              </a:rPr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3DFD22-B44A-E728-CD2E-B8BA29FF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694" y="2133599"/>
            <a:ext cx="10410918" cy="4338919"/>
          </a:xfrm>
        </p:spPr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96460500-59C0-33A8-6CE1-CDB5D5E429E4}"/>
              </a:ext>
            </a:extLst>
          </p:cNvPr>
          <p:cNvSpPr/>
          <p:nvPr/>
        </p:nvSpPr>
        <p:spPr>
          <a:xfrm>
            <a:off x="2498117" y="1931894"/>
            <a:ext cx="7602071" cy="2994212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Bacteriúria assintomáticas e cistites.</a:t>
            </a:r>
          </a:p>
          <a:p>
            <a:pPr algn="ctr"/>
            <a:endParaRPr lang="pt-BR" sz="2400" b="1" dirty="0">
              <a:solidFill>
                <a:srgbClr val="000000"/>
              </a:solidFill>
            </a:endParaRPr>
          </a:p>
          <a:p>
            <a:pPr algn="ctr"/>
            <a:r>
              <a:rPr lang="pt-BR" sz="2400" b="1" dirty="0">
                <a:solidFill>
                  <a:srgbClr val="000000"/>
                </a:solidFill>
              </a:rPr>
              <a:t>Infecções vaginais, especialmente a </a:t>
            </a:r>
            <a:r>
              <a:rPr lang="pt-BR" sz="2400" b="1" dirty="0" err="1">
                <a:solidFill>
                  <a:srgbClr val="000000"/>
                </a:solidFill>
              </a:rPr>
              <a:t>Vaginose</a:t>
            </a:r>
            <a:r>
              <a:rPr lang="pt-BR" sz="2400" b="1" dirty="0">
                <a:solidFill>
                  <a:srgbClr val="000000"/>
                </a:solidFill>
              </a:rPr>
              <a:t> Bacteriana.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46A666-F121-A6E9-FCAB-1CBE0A27F0A8}"/>
              </a:ext>
            </a:extLst>
          </p:cNvPr>
          <p:cNvSpPr/>
          <p:nvPr/>
        </p:nvSpPr>
        <p:spPr>
          <a:xfrm>
            <a:off x="1783975" y="4982135"/>
            <a:ext cx="9224683" cy="14343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Responsáveis pelo grande número de RN prematuros nas UTIs Neonatais e, por consequência aumento de morte neonatal</a:t>
            </a:r>
            <a:r>
              <a:rPr lang="pt-BR" sz="2400" b="1" dirty="0">
                <a:solidFill>
                  <a:srgbClr val="FFFF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7302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7824C-66A7-4528-A106-14BD710B4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8100" y="585788"/>
            <a:ext cx="9613900" cy="1081087"/>
          </a:xfrm>
        </p:spPr>
        <p:txBody>
          <a:bodyPr>
            <a:normAutofit fontScale="90000"/>
          </a:bodyPr>
          <a:lstStyle/>
          <a:p>
            <a:r>
              <a:rPr lang="pt-BR" dirty="0"/>
              <a:t>... Ao fim de uma  assistência pré-natal adequada, todas as famílias desejam que  mãe e RN fiquem saudáveis e que vão ao seio de sua </a:t>
            </a:r>
            <a:r>
              <a:rPr lang="pt-BR" dirty="0" err="1"/>
              <a:t>familia</a:t>
            </a:r>
            <a:r>
              <a:rPr lang="pt-BR" dirty="0"/>
              <a:t>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B063F1-6DA5-418D-9FB1-ED64C23E9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41613"/>
            <a:ext cx="3676650" cy="2166937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FB696F-C016-41F0-999D-5D0FB3E8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70" y="2709862"/>
            <a:ext cx="3087255" cy="2166938"/>
          </a:xfrm>
          <a:prstGeom prst="rect">
            <a:avLst/>
          </a:prstGeom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Retângulo de cantos arredondados 2"/>
          <p:cNvSpPr/>
          <p:nvPr/>
        </p:nvSpPr>
        <p:spPr>
          <a:xfrm>
            <a:off x="6706405" y="5843154"/>
            <a:ext cx="4971245" cy="6181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Fotos de internet</a:t>
            </a:r>
          </a:p>
        </p:txBody>
      </p:sp>
      <p:pic>
        <p:nvPicPr>
          <p:cNvPr id="1026" name="Picture 2" descr="Harry e Meghan: a história do casal que desafia a monarquia britânica -  Estadão">
            <a:extLst>
              <a:ext uri="{FF2B5EF4-FFF2-40B4-BE49-F238E27FC236}">
                <a16:creationId xmlns:a16="http://schemas.microsoft.com/office/drawing/2014/main" id="{703B9C3A-BF2F-F482-2464-1241498F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86" y="2709862"/>
            <a:ext cx="3177264" cy="222969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76493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064618-3A96-4B8A-A8AC-20CFF6F5E05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372350" y="5676900"/>
            <a:ext cx="4819650" cy="1009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gilzabulhoes@Hotmail.com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82- 999817690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765189-540E-43FA-A198-35B335226B99}"/>
              </a:ext>
            </a:extLst>
          </p:cNvPr>
          <p:cNvSpPr/>
          <p:nvPr/>
        </p:nvSpPr>
        <p:spPr>
          <a:xfrm>
            <a:off x="2114550" y="1504950"/>
            <a:ext cx="5676900" cy="23857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Obrigada</a:t>
            </a:r>
            <a:endParaRPr lang="pt-BR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7220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04C6402-16D5-46AC-A045-D72BC2568A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52500"/>
            <a:ext cx="11268075" cy="5648325"/>
          </a:xfrm>
          <a:noFill/>
          <a:ln w="57150">
            <a:solidFill>
              <a:schemeClr val="bg2"/>
            </a:solidFill>
          </a:ln>
        </p:spPr>
        <p:txBody>
          <a:bodyPr>
            <a:normAutofit fontScale="85000" lnSpcReduction="20000"/>
          </a:bodyPr>
          <a:lstStyle/>
          <a:p>
            <a:endParaRPr lang="pt-BR" sz="2400" b="1" dirty="0"/>
          </a:p>
          <a:p>
            <a:r>
              <a:rPr lang="pt-BR" sz="3300" b="1" cap="none" dirty="0"/>
              <a:t>Acolhimento pela equipe de saúde</a:t>
            </a:r>
          </a:p>
          <a:p>
            <a:pPr marL="0" indent="0">
              <a:buNone/>
            </a:pPr>
            <a:endParaRPr lang="pt-BR" sz="3300" b="1" cap="none" dirty="0"/>
          </a:p>
          <a:p>
            <a:r>
              <a:rPr lang="pt-BR" sz="3300" b="1" cap="none" dirty="0"/>
              <a:t>Anamnese geral e específica </a:t>
            </a:r>
            <a:r>
              <a:rPr lang="pt-BR" sz="3300" cap="none" dirty="0"/>
              <a:t>:</a:t>
            </a:r>
          </a:p>
          <a:p>
            <a:endParaRPr lang="pt-BR" sz="3300" cap="none" dirty="0"/>
          </a:p>
          <a:p>
            <a:endParaRPr lang="pt-BR" sz="3300" cap="none" dirty="0"/>
          </a:p>
          <a:p>
            <a:r>
              <a:rPr lang="pt-BR" sz="3300" b="1" cap="none" dirty="0"/>
              <a:t>Antecedentes pessoais:</a:t>
            </a:r>
            <a:endParaRPr lang="pt-BR" sz="1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endParaRPr lang="pt-BR" sz="32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pt-BR" sz="2600" b="1" dirty="0"/>
          </a:p>
          <a:p>
            <a:pPr lvl="1"/>
            <a:endParaRPr lang="pt-BR" sz="2600" dirty="0"/>
          </a:p>
          <a:p>
            <a:pPr marL="0" indent="0">
              <a:buNone/>
            </a:pPr>
            <a:r>
              <a:rPr lang="pt-BR" sz="2400" dirty="0"/>
              <a:t>                 </a:t>
            </a:r>
            <a:endParaRPr lang="pt-BR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60E9B4-CE10-3C8C-09CF-2C68F7994C7A}"/>
              </a:ext>
            </a:extLst>
          </p:cNvPr>
          <p:cNvSpPr/>
          <p:nvPr/>
        </p:nvSpPr>
        <p:spPr>
          <a:xfrm>
            <a:off x="5970494" y="3074894"/>
            <a:ext cx="6149788" cy="295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Idade, profissão, doenças pregressas e atuais;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Cirurgias anteriores;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História menstrual; DUM, DPP, IG;</a:t>
            </a:r>
          </a:p>
          <a:p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Sangramentos anormais</a:t>
            </a:r>
            <a:endParaRPr lang="pt-BR" sz="2400" dirty="0">
              <a:solidFill>
                <a:schemeClr val="bg2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F14A3C5-1A06-85FF-4031-0FDF219D5C88}"/>
              </a:ext>
            </a:extLst>
          </p:cNvPr>
          <p:cNvCxnSpPr>
            <a:cxnSpLocks/>
          </p:cNvCxnSpPr>
          <p:nvPr/>
        </p:nvCxnSpPr>
        <p:spPr>
          <a:xfrm>
            <a:off x="6400800" y="3166334"/>
            <a:ext cx="0" cy="29583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nda 12">
            <a:extLst>
              <a:ext uri="{FF2B5EF4-FFF2-40B4-BE49-F238E27FC236}">
                <a16:creationId xmlns:a16="http://schemas.microsoft.com/office/drawing/2014/main" id="{E3DB8D00-3EAA-CBC8-2BEB-33948E40DE9F}"/>
              </a:ext>
            </a:extLst>
          </p:cNvPr>
          <p:cNvSpPr/>
          <p:nvPr/>
        </p:nvSpPr>
        <p:spPr>
          <a:xfrm>
            <a:off x="7724274" y="102992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032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AF196AB-C138-3EE3-A5B2-B51C5253EBB6}"/>
              </a:ext>
            </a:extLst>
          </p:cNvPr>
          <p:cNvSpPr/>
          <p:nvPr/>
        </p:nvSpPr>
        <p:spPr>
          <a:xfrm>
            <a:off x="2269156" y="859357"/>
            <a:ext cx="10727371" cy="50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Paridade, tipos de partos, intervalo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inter-partal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Peso dos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RNs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anteriores, IG no parto,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Vacinação,</a:t>
            </a:r>
          </a:p>
          <a:p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Uso de medicamentos, hábitos nocivos à saúde ( tabagismo, etilismo e/ou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drogras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ilícitas.</a:t>
            </a:r>
          </a:p>
          <a:p>
            <a:endParaRPr lang="pt-BR" sz="2400" dirty="0"/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C8F092A-6019-E2BC-5398-342D0718350E}"/>
              </a:ext>
            </a:extLst>
          </p:cNvPr>
          <p:cNvSpPr/>
          <p:nvPr/>
        </p:nvSpPr>
        <p:spPr>
          <a:xfrm>
            <a:off x="7796463" y="295497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01FD3E-B00E-4E65-AB7E-811CBA6CF678}"/>
              </a:ext>
            </a:extLst>
          </p:cNvPr>
          <p:cNvSpPr txBox="1"/>
          <p:nvPr/>
        </p:nvSpPr>
        <p:spPr>
          <a:xfrm>
            <a:off x="1347538" y="295497"/>
            <a:ext cx="836383" cy="66534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t-BR" sz="2000" b="1" dirty="0" err="1"/>
              <a:t>Antec.Gineológico</a:t>
            </a:r>
            <a:r>
              <a:rPr lang="pt-BR" sz="2000" b="1" dirty="0"/>
              <a:t> -obstétricos</a:t>
            </a:r>
          </a:p>
        </p:txBody>
      </p:sp>
    </p:spTree>
    <p:extLst>
      <p:ext uri="{BB962C8B-B14F-4D97-AF65-F5344CB8AC3E}">
        <p14:creationId xmlns:p14="http://schemas.microsoft.com/office/powerpoint/2010/main" val="9265160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BF996AF-9E8E-4631-8966-5D2609216FD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28688"/>
            <a:ext cx="1106488" cy="5602287"/>
          </a:xfrm>
          <a:noFill/>
        </p:spPr>
        <p:txBody>
          <a:bodyPr vert="wordArtVert">
            <a:noAutofit/>
          </a:bodyPr>
          <a:lstStyle/>
          <a:p>
            <a:pPr marL="0" indent="0">
              <a:buNone/>
            </a:pPr>
            <a:r>
              <a:rPr lang="pt-BR" b="1" dirty="0" err="1"/>
              <a:t>Antec.familiares</a:t>
            </a:r>
            <a:endParaRPr lang="pt-BR" b="1" dirty="0"/>
          </a:p>
          <a:p>
            <a:pPr marL="0" indent="0">
              <a:buNone/>
            </a:pPr>
            <a:r>
              <a:rPr lang="pt-BR" sz="2400" b="1" dirty="0"/>
              <a:t> </a:t>
            </a:r>
          </a:p>
          <a:p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                                        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2A54D96-7444-4DEB-9942-E862E4E0D1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497263" y="627063"/>
            <a:ext cx="8694737" cy="5602287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 Hipertensos,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 Diabéticos e outros transtornos endócrinos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Doenças autoimunes,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Cardiopatas,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Parentes de primeiro grau que apresentaram pré-eclâmpsia/</a:t>
            </a:r>
            <a:r>
              <a:rPr lang="pt-BR" sz="2400" b="1" dirty="0" err="1">
                <a:solidFill>
                  <a:schemeClr val="tx1"/>
                </a:solidFill>
              </a:rPr>
              <a:t>eclâmpsia</a:t>
            </a:r>
            <a:r>
              <a:rPr lang="pt-BR" sz="2400" b="1" dirty="0">
                <a:solidFill>
                  <a:schemeClr val="tx1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 err="1">
                <a:solidFill>
                  <a:schemeClr val="tx1"/>
                </a:solidFill>
              </a:rPr>
              <a:t>Gemelaridade</a:t>
            </a:r>
            <a:r>
              <a:rPr lang="pt-BR" sz="2400" b="1" dirty="0">
                <a:solidFill>
                  <a:schemeClr val="tx1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Doenças genéticas e hereditárias</a:t>
            </a: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C0871880-6FBE-7A81-3299-ADEF044870AC}"/>
              </a:ext>
            </a:extLst>
          </p:cNvPr>
          <p:cNvSpPr/>
          <p:nvPr/>
        </p:nvSpPr>
        <p:spPr>
          <a:xfrm>
            <a:off x="7724274" y="223308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5005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B6936-9D43-2A12-7F09-7EFE53DE8E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4150" y="322263"/>
            <a:ext cx="10737850" cy="6213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>
              <a:solidFill>
                <a:schemeClr val="tx1"/>
              </a:solidFill>
            </a:endParaRPr>
          </a:p>
          <a:p>
            <a:r>
              <a:rPr lang="pt-BR" sz="3000" dirty="0" err="1">
                <a:solidFill>
                  <a:schemeClr val="tx1"/>
                </a:solidFill>
              </a:rPr>
              <a:t>Anti</a:t>
            </a:r>
            <a:r>
              <a:rPr lang="pt-BR" sz="3000" dirty="0">
                <a:solidFill>
                  <a:schemeClr val="tx1"/>
                </a:solidFill>
              </a:rPr>
              <a:t> HIV- </a:t>
            </a:r>
          </a:p>
          <a:p>
            <a:pPr lvl="1"/>
            <a:r>
              <a:rPr lang="pt-BR" sz="3000" b="0" i="0" dirty="0">
                <a:solidFill>
                  <a:srgbClr val="333333"/>
                </a:solidFill>
                <a:effectLst/>
                <a:latin typeface="+mj-lt"/>
              </a:rPr>
              <a:t>não reagente, o exame deve ser repetido entre a 28ª e 30ª semana de gestação.</a:t>
            </a:r>
            <a:endParaRPr lang="pt-BR" sz="3000" dirty="0">
              <a:solidFill>
                <a:schemeClr val="tx1"/>
              </a:solidFill>
              <a:latin typeface="+mj-lt"/>
            </a:endParaRPr>
          </a:p>
          <a:p>
            <a:endParaRPr lang="pt-BR" sz="3000" dirty="0">
              <a:solidFill>
                <a:schemeClr val="tx1"/>
              </a:solidFill>
              <a:latin typeface="+mj-lt"/>
            </a:endParaRPr>
          </a:p>
          <a:p>
            <a:r>
              <a:rPr lang="pt-BR" sz="3000" dirty="0">
                <a:solidFill>
                  <a:schemeClr val="tx1"/>
                </a:solidFill>
                <a:latin typeface="+mj-lt"/>
              </a:rPr>
              <a:t>VDRL e teste rápido negativos , repetir no 3º trimestre.</a:t>
            </a:r>
          </a:p>
          <a:p>
            <a:pPr lvl="1"/>
            <a:r>
              <a:rPr lang="pt-BR" sz="3000" dirty="0">
                <a:solidFill>
                  <a:schemeClr val="tx1"/>
                </a:solidFill>
                <a:latin typeface="+mj-lt"/>
              </a:rPr>
              <a:t> Se positivo, associar testes </a:t>
            </a:r>
            <a:r>
              <a:rPr lang="pt-BR" sz="3000" dirty="0" err="1">
                <a:solidFill>
                  <a:schemeClr val="tx1"/>
                </a:solidFill>
                <a:latin typeface="+mj-lt"/>
              </a:rPr>
              <a:t>treponêmicos</a:t>
            </a:r>
            <a:r>
              <a:rPr lang="pt-BR" sz="3000" dirty="0">
                <a:solidFill>
                  <a:schemeClr val="tx1"/>
                </a:solidFill>
                <a:latin typeface="+mj-lt"/>
              </a:rPr>
              <a:t> FTA-ABS) (A)</a:t>
            </a:r>
          </a:p>
          <a:p>
            <a:pPr lvl="1"/>
            <a:r>
              <a:rPr lang="pt-BR" sz="3000" dirty="0">
                <a:solidFill>
                  <a:schemeClr val="tx1"/>
                </a:solidFill>
                <a:latin typeface="+mj-lt"/>
              </a:rPr>
              <a:t>Qualquer titulação de VDRL  no pré-natal, requer tratamento;</a:t>
            </a:r>
          </a:p>
          <a:p>
            <a:pPr marL="457200" lvl="1" indent="0">
              <a:buNone/>
            </a:pPr>
            <a:endParaRPr lang="pt-BR" sz="4100" dirty="0">
              <a:solidFill>
                <a:schemeClr val="tx1"/>
              </a:solidFill>
              <a:latin typeface="+mj-lt"/>
            </a:endParaRPr>
          </a:p>
          <a:p>
            <a:endParaRPr lang="pt-BR" sz="4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9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A2DE90-31B6-0EF9-C179-503EA0FB0F6D}"/>
              </a:ext>
            </a:extLst>
          </p:cNvPr>
          <p:cNvSpPr/>
          <p:nvPr/>
        </p:nvSpPr>
        <p:spPr>
          <a:xfrm>
            <a:off x="7039897" y="226142"/>
            <a:ext cx="4463845" cy="4129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34996734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6DC52-B3E9-EA8E-55E2-02797C028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4322763" cy="838200"/>
          </a:xfrm>
        </p:spPr>
        <p:txBody>
          <a:bodyPr/>
          <a:lstStyle/>
          <a:p>
            <a:pPr algn="ctr"/>
            <a:r>
              <a:rPr lang="pt-BR" dirty="0"/>
              <a:t>Hepatite 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2AD6E-729D-8044-B523-4814255DEC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14388"/>
            <a:ext cx="10059988" cy="5565775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Avaliar história prévia (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HBS) e checar status vacinal (3 doses de vacina contra a hepatite B);</a:t>
            </a: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Ag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,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e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bc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não reagentes, a gestante deve ser imunizada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;</a:t>
            </a:r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reagente, em qualquer situação, a gestante é considerada imune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;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endParaRPr lang="pt-BR" sz="2800" b="1" cap="none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Ag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reagente 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encaminhar a 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gestante ao pré-natal de alto risco e ser realizada a 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sorovacinação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no RN</a:t>
            </a:r>
            <a:endParaRPr lang="pt-BR" sz="2800" b="1" cap="none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A955DC-5F05-6200-CDB8-781BA51ADC9E}"/>
              </a:ext>
            </a:extLst>
          </p:cNvPr>
          <p:cNvSpPr/>
          <p:nvPr/>
        </p:nvSpPr>
        <p:spPr>
          <a:xfrm>
            <a:off x="7787148" y="98323"/>
            <a:ext cx="3962400" cy="432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/>
              <a:t>Exames laboratorias : 1ª consulta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8466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97298" y="170565"/>
            <a:ext cx="5937161" cy="842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I – Ácido Fólico/Folatos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53911" y="1511334"/>
            <a:ext cx="11552900" cy="4940732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Folatos</a:t>
            </a:r>
            <a:r>
              <a:rPr lang="pt-BR" sz="2800" dirty="0">
                <a:solidFill>
                  <a:schemeClr val="tx1"/>
                </a:solidFill>
              </a:rPr>
              <a:t>: vitamina B</a:t>
            </a:r>
            <a:r>
              <a:rPr lang="pt-BR" sz="2800" baseline="-25000" dirty="0">
                <a:solidFill>
                  <a:schemeClr val="tx1"/>
                </a:solidFill>
              </a:rPr>
              <a:t>9</a:t>
            </a:r>
            <a:r>
              <a:rPr lang="pt-BR" sz="2800" dirty="0">
                <a:solidFill>
                  <a:schemeClr val="tx1"/>
                </a:solidFill>
              </a:rPr>
              <a:t> solúvel em água / ácido fólico é a forma sintética;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400 ㎍ de 5-metiltetrahidrofolato (5-MTHF), reduziu a ocorrência de DTN em 93% 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</a:rPr>
              <a:t>O folato e </a:t>
            </a:r>
            <a:r>
              <a:rPr lang="pt-BR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ácido fólico</a:t>
            </a:r>
            <a:r>
              <a:rPr lang="pt-BR" sz="2400" b="1" dirty="0">
                <a:solidFill>
                  <a:schemeClr val="tx1"/>
                </a:solidFill>
              </a:rPr>
              <a:t> são absorvidos no intestino delgado proximal e reduzidos à sua forma metabolicamente ativa, L-5-metiltetraidrofolato (L-5-MTHF.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0000"/>
                </a:solidFill>
              </a:rPr>
              <a:t>O fechamento do tubo neural ocorre 26 a 28 dias após a concepção (por volta da 6ª semana);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FF0000"/>
              </a:solidFill>
            </a:endParaRP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</a:rPr>
              <a:t>Febrasgo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m com os alimentos ricos em ácido fólic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0"/>
            <a:ext cx="2930236" cy="12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190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FB7A9E-A004-0FFB-E436-B8722278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59" y="914401"/>
            <a:ext cx="10443882" cy="5447070"/>
          </a:xfrm>
        </p:spPr>
        <p:txBody>
          <a:bodyPr>
            <a:normAutofit/>
          </a:bodyPr>
          <a:lstStyle/>
          <a:p>
            <a:endParaRPr lang="pt-BR" sz="2400" b="1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pt-BR" sz="2800" b="1" dirty="0">
                <a:solidFill>
                  <a:srgbClr val="232323"/>
                </a:solidFill>
                <a:latin typeface="Noto Sans" panose="020B0502040504020204" pitchFamily="34" charset="0"/>
              </a:rPr>
              <a:t>Hepatite C - </a:t>
            </a:r>
            <a:r>
              <a:rPr lang="pt-BR" sz="2800" b="1" dirty="0" err="1">
                <a:solidFill>
                  <a:srgbClr val="232323"/>
                </a:solidFill>
                <a:latin typeface="Noto Sans" panose="020B0502040504020204" pitchFamily="34" charset="0"/>
              </a:rPr>
              <a:t>Anti</a:t>
            </a:r>
            <a:r>
              <a:rPr lang="pt-BR" sz="2800" b="1" dirty="0">
                <a:solidFill>
                  <a:srgbClr val="232323"/>
                </a:solidFill>
                <a:latin typeface="Noto Sans" panose="020B0502040504020204" pitchFamily="34" charset="0"/>
              </a:rPr>
              <a:t> HCV</a:t>
            </a:r>
          </a:p>
          <a:p>
            <a:pPr lvl="1" algn="just"/>
            <a:endParaRPr lang="pt-BR" sz="24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1" algn="just"/>
            <a:r>
              <a:rPr lang="pt-BR" sz="28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Não existe uma recomendação para a realização desse exame como uma rotina. </a:t>
            </a:r>
          </a:p>
          <a:p>
            <a:pPr lvl="1" algn="just"/>
            <a:endParaRPr lang="pt-BR" sz="2800" dirty="0">
              <a:solidFill>
                <a:srgbClr val="333333"/>
              </a:solidFill>
              <a:latin typeface="Oxygen" panose="020B0604020202020204" pitchFamily="2" charset="0"/>
            </a:endParaRPr>
          </a:p>
          <a:p>
            <a:pPr lvl="1" algn="just"/>
            <a:r>
              <a:rPr lang="pt-BR" sz="2800" dirty="0">
                <a:solidFill>
                  <a:srgbClr val="333333"/>
                </a:solidFill>
                <a:latin typeface="Oxygen" panose="020B0604020202020204" pitchFamily="2" charset="0"/>
              </a:rPr>
              <a:t>Algumas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populações merecem especial atenção: </a:t>
            </a:r>
            <a:endParaRPr lang="pt-BR" sz="28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2" algn="just"/>
            <a:r>
              <a:rPr lang="pt-BR" sz="22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u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suária de drogas, parceiros de usuários de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 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drogas, múltiplos parceiros, transfusão, situação de risco. </a:t>
            </a:r>
          </a:p>
          <a:p>
            <a:pPr lvl="2" algn="just"/>
            <a:endParaRPr lang="pt-BR" sz="24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1"/>
            <a:endParaRPr lang="pt-BR" sz="2400" b="1" dirty="0"/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0E4A072-88B3-96EE-C660-362F82CE709C}"/>
              </a:ext>
            </a:extLst>
          </p:cNvPr>
          <p:cNvSpPr/>
          <p:nvPr/>
        </p:nvSpPr>
        <p:spPr>
          <a:xfrm>
            <a:off x="7285703" y="363794"/>
            <a:ext cx="4827639" cy="393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4949124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239D7-C837-4EFC-91FF-566B937DC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pt-BR" dirty="0"/>
              <a:t>Exame físico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E427BF7-93FF-4BB5-BA51-0BE5C42AE2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432050"/>
            <a:ext cx="2354263" cy="2611438"/>
          </a:xfrm>
          <a:ln>
            <a:noFill/>
          </a:ln>
        </p:spPr>
        <p:txBody>
          <a:bodyPr>
            <a:normAutofit/>
          </a:bodyPr>
          <a:lstStyle/>
          <a:p>
            <a:endParaRPr lang="pt-BR" sz="3200" dirty="0"/>
          </a:p>
          <a:p>
            <a:endParaRPr lang="pt-BR" sz="3200" dirty="0"/>
          </a:p>
          <a:p>
            <a:r>
              <a:rPr lang="pt-BR" sz="3200" b="1" dirty="0"/>
              <a:t>Geral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2719CD-C118-47A2-8E71-8CA6138920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57700" y="1660525"/>
            <a:ext cx="7734300" cy="4986338"/>
          </a:xfrm>
          <a:ln w="76200">
            <a:noFill/>
          </a:ln>
        </p:spPr>
        <p:txBody>
          <a:bodyPr>
            <a:noAutofit/>
          </a:bodyPr>
          <a:lstStyle/>
          <a:p>
            <a:endParaRPr lang="pt-BR" sz="3200" b="1" dirty="0"/>
          </a:p>
          <a:p>
            <a:r>
              <a:rPr lang="pt-BR" sz="3200" b="1" cap="none" dirty="0"/>
              <a:t>Peso , estatura , IMC</a:t>
            </a:r>
          </a:p>
          <a:p>
            <a:r>
              <a:rPr lang="pt-BR" sz="3200" b="1" cap="none" dirty="0"/>
              <a:t>Aferição de PA </a:t>
            </a:r>
          </a:p>
          <a:p>
            <a:r>
              <a:rPr lang="pt-BR" sz="3200" b="1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Ectoscopia</a:t>
            </a:r>
            <a:r>
              <a:rPr lang="pt-BR" sz="3200" b="1" cap="none" dirty="0"/>
              <a:t> – pele e fâneros, cavidade oral</a:t>
            </a:r>
          </a:p>
          <a:p>
            <a:r>
              <a:rPr lang="pt-BR" sz="3200" b="1" cap="none" dirty="0"/>
              <a:t>Membros ( edema , varizes)</a:t>
            </a:r>
          </a:p>
          <a:p>
            <a:pPr marL="0" indent="0">
              <a:buNone/>
            </a:pPr>
            <a:endParaRPr lang="pt-BR" sz="2400" b="1" dirty="0"/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1117BFE7-F98A-A25E-5527-1F3D801576B4}"/>
              </a:ext>
            </a:extLst>
          </p:cNvPr>
          <p:cNvSpPr/>
          <p:nvPr/>
        </p:nvSpPr>
        <p:spPr>
          <a:xfrm>
            <a:off x="7579895" y="276870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356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0" y="1527586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3173505" y="1355464"/>
            <a:ext cx="7608795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3431689" y="838200"/>
            <a:ext cx="5733825" cy="14531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PAS ≥140 mmHg e/ou PAD  ≥90, em gestantes previamente normotensas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8334" y="374904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3173505" y="4214307"/>
            <a:ext cx="7680961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3431688" y="3429000"/>
            <a:ext cx="7263205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Perda de 300 mg ou mais em urina de 24 horas.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Relação proteinúria/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creatininúria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(ambas em mg/dl) igual     ou superior a 0,3.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1+ em fita reagente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40659" y="710006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DIAGNÓSTICO </a:t>
            </a:r>
          </a:p>
          <a:p>
            <a:r>
              <a:rPr lang="pt-BR" dirty="0"/>
              <a:t>-</a:t>
            </a:r>
          </a:p>
          <a:p>
            <a:r>
              <a:rPr lang="pt-BR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78875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88843" y="125430"/>
            <a:ext cx="11837505" cy="765962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6024983" y="2042016"/>
            <a:ext cx="451637" cy="613453"/>
          </a:xfrm>
          <a:prstGeom prst="downArrow">
            <a:avLst>
              <a:gd name="adj1" fmla="val 56896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41137" y="5453094"/>
            <a:ext cx="5447802" cy="61345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sz="1600" b="1" dirty="0">
                <a:solidFill>
                  <a:srgbClr val="FFFF00"/>
                </a:solidFill>
              </a:rPr>
              <a:t>OMS, CDC e ACOG, SOGC.  Brasil -MS 0,4mg ou 400㎍/dia</a:t>
            </a:r>
          </a:p>
          <a:p>
            <a:pPr algn="ctr"/>
            <a:endParaRPr lang="pt-BR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F716ADA-237B-491A-79DD-356F80B6379C}"/>
              </a:ext>
            </a:extLst>
          </p:cNvPr>
          <p:cNvSpPr/>
          <p:nvPr/>
        </p:nvSpPr>
        <p:spPr>
          <a:xfrm>
            <a:off x="2639505" y="2746018"/>
            <a:ext cx="7607431" cy="7659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Gravidez ou potencial para gravidez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7132854-7C31-C23E-FAAD-0E0147900DDA}"/>
              </a:ext>
            </a:extLst>
          </p:cNvPr>
          <p:cNvSpPr/>
          <p:nvPr/>
        </p:nvSpPr>
        <p:spPr>
          <a:xfrm>
            <a:off x="3498171" y="1195239"/>
            <a:ext cx="5337809" cy="62346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66"/>
                </a:solidFill>
              </a:rPr>
              <a:t>Pacientes de risco habitual</a:t>
            </a:r>
            <a:endParaRPr lang="pt-BR" sz="3200" dirty="0">
              <a:solidFill>
                <a:srgbClr val="FFFF66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2CC6853-A4BD-9AB7-D83D-0B09D2B96089}"/>
              </a:ext>
            </a:extLst>
          </p:cNvPr>
          <p:cNvSpPr/>
          <p:nvPr/>
        </p:nvSpPr>
        <p:spPr>
          <a:xfrm>
            <a:off x="4663773" y="3712154"/>
            <a:ext cx="3854062" cy="6134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400㎍/dia ou 0,4 mg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4C9951-2CFD-267E-09AA-A3C664505999}"/>
              </a:ext>
            </a:extLst>
          </p:cNvPr>
          <p:cNvSpPr/>
          <p:nvPr/>
        </p:nvSpPr>
        <p:spPr>
          <a:xfrm>
            <a:off x="746760" y="4525782"/>
            <a:ext cx="10698480" cy="8408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Iniciar pelo menos 1 a 2 meses antes da concepção até 12 semanas. Continuar a suplementação através de vitaminas prescritas no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- natal. </a:t>
            </a:r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7565" y="249381"/>
            <a:ext cx="11493404" cy="64923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60865" y="6294671"/>
            <a:ext cx="6223116" cy="460460"/>
          </a:xfrm>
          <a:prstGeom prst="round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OMS, CDC e ACOG, SOGC.  Brasil -MS 0,4mg ou 400㎍/dia</a:t>
            </a:r>
          </a:p>
          <a:p>
            <a:pPr algn="ctr"/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B62B9F-CC46-C70A-83DE-E793381499B1}"/>
              </a:ext>
            </a:extLst>
          </p:cNvPr>
          <p:cNvSpPr/>
          <p:nvPr/>
        </p:nvSpPr>
        <p:spPr>
          <a:xfrm>
            <a:off x="3438484" y="1155039"/>
            <a:ext cx="5634990" cy="613062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Pacientes de risco moderado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8507A8B-18AD-DD2A-11F6-EA0ED127F243}"/>
              </a:ext>
            </a:extLst>
          </p:cNvPr>
          <p:cNvSpPr/>
          <p:nvPr/>
        </p:nvSpPr>
        <p:spPr>
          <a:xfrm>
            <a:off x="1588770" y="2055596"/>
            <a:ext cx="9521190" cy="2334499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História familiar de DTN em parentes de 1º ou 2º grau</a:t>
            </a:r>
            <a:r>
              <a:rPr lang="pt-BR" sz="2000" b="1" dirty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História pessoal ou familiar de anomalia congênita sensível ao folato diferente de DTN;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Diabetes tipo I ou II 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Má absorção gastrointestinal materna</a:t>
            </a: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CB35644-F2CE-4124-598B-4797297D80ED}"/>
              </a:ext>
            </a:extLst>
          </p:cNvPr>
          <p:cNvSpPr/>
          <p:nvPr/>
        </p:nvSpPr>
        <p:spPr>
          <a:xfrm>
            <a:off x="620989" y="4637842"/>
            <a:ext cx="11269980" cy="1151023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Iniciar pelo menos 1 a 2 meses antes da concepção até 12 semanas. Continuar a suplementação através de vitaminas prescritas no </a:t>
            </a:r>
            <a:r>
              <a:rPr lang="pt-BR" sz="2400" dirty="0" err="1">
                <a:solidFill>
                  <a:schemeClr val="tx1"/>
                </a:solidFill>
              </a:rPr>
              <a:t>pré</a:t>
            </a:r>
            <a:r>
              <a:rPr lang="pt-BR" sz="2400" dirty="0">
                <a:solidFill>
                  <a:schemeClr val="tx1"/>
                </a:solidFill>
              </a:rPr>
              <a:t>- natal</a:t>
            </a:r>
            <a:r>
              <a:rPr lang="pt-BR" sz="2400" dirty="0">
                <a:solidFill>
                  <a:srgbClr val="FFFF00"/>
                </a:solidFill>
              </a:rPr>
              <a:t>..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7EE07C-E0C7-8CC7-29CB-EA0E507CE2C6}"/>
              </a:ext>
            </a:extLst>
          </p:cNvPr>
          <p:cNvSpPr/>
          <p:nvPr/>
        </p:nvSpPr>
        <p:spPr>
          <a:xfrm>
            <a:off x="9655157" y="1186106"/>
            <a:ext cx="1074420" cy="476207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1 mg</a:t>
            </a:r>
          </a:p>
        </p:txBody>
      </p:sp>
    </p:spTree>
    <p:extLst>
      <p:ext uri="{BB962C8B-B14F-4D97-AF65-F5344CB8AC3E}">
        <p14:creationId xmlns:p14="http://schemas.microsoft.com/office/powerpoint/2010/main" val="169500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7EB1F9BC-F0E3-4470-269B-4EDEBCCC6140}"/>
              </a:ext>
            </a:extLst>
          </p:cNvPr>
          <p:cNvSpPr/>
          <p:nvPr/>
        </p:nvSpPr>
        <p:spPr>
          <a:xfrm>
            <a:off x="2524991" y="121371"/>
            <a:ext cx="7855528" cy="77724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BCB21A-E1D2-0BDF-287D-A8A5C120C984}"/>
              </a:ext>
            </a:extLst>
          </p:cNvPr>
          <p:cNvSpPr/>
          <p:nvPr/>
        </p:nvSpPr>
        <p:spPr>
          <a:xfrm>
            <a:off x="2524991" y="1587476"/>
            <a:ext cx="7855528" cy="957112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Pacientes de alto risco para defeitos do tubo neural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D25F3C-0CFC-91FF-38D2-055553667CBA}"/>
              </a:ext>
            </a:extLst>
          </p:cNvPr>
          <p:cNvSpPr/>
          <p:nvPr/>
        </p:nvSpPr>
        <p:spPr>
          <a:xfrm>
            <a:off x="3083141" y="3131711"/>
            <a:ext cx="3486150" cy="1323395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Anencefalia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Espinha bífidas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Meningomielocele</a:t>
            </a:r>
          </a:p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175512-7C03-2626-81E9-9F63CD9A347F}"/>
              </a:ext>
            </a:extLst>
          </p:cNvPr>
          <p:cNvSpPr/>
          <p:nvPr/>
        </p:nvSpPr>
        <p:spPr>
          <a:xfrm>
            <a:off x="7950310" y="3468793"/>
            <a:ext cx="1668780" cy="649230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a 5 mg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723D86-196A-406B-09B9-AAA7DFE03950}"/>
              </a:ext>
            </a:extLst>
          </p:cNvPr>
          <p:cNvSpPr/>
          <p:nvPr/>
        </p:nvSpPr>
        <p:spPr>
          <a:xfrm>
            <a:off x="601110" y="5009322"/>
            <a:ext cx="11269980" cy="1111081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. </a:t>
            </a:r>
            <a:endParaRPr lang="pt-BR" sz="2400" b="1" dirty="0">
              <a:solidFill>
                <a:srgbClr val="FFFF00"/>
              </a:solidFill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Iniciar 3 meses antes, até 12 semanas. </a:t>
            </a:r>
            <a:r>
              <a:rPr lang="pt-BR" sz="2400" b="1" dirty="0" err="1">
                <a:solidFill>
                  <a:srgbClr val="FFFF00"/>
                </a:solidFill>
              </a:rPr>
              <a:t>Ápós</a:t>
            </a:r>
            <a:r>
              <a:rPr lang="pt-BR" sz="2400" b="1" dirty="0">
                <a:solidFill>
                  <a:srgbClr val="FFFF00"/>
                </a:solidFill>
              </a:rPr>
              <a:t> 12 semanas reduzir para 400mcg.. </a:t>
            </a:r>
            <a:endParaRPr lang="pt-BR" dirty="0"/>
          </a:p>
          <a:p>
            <a:pPr algn="ctr"/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7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D34CBD0-9A6A-8EC3-C75B-6346067B5F96}"/>
              </a:ext>
            </a:extLst>
          </p:cNvPr>
          <p:cNvSpPr/>
          <p:nvPr/>
        </p:nvSpPr>
        <p:spPr>
          <a:xfrm>
            <a:off x="487018" y="1630018"/>
            <a:ext cx="11290852" cy="380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Ácido fólico na dose de 4 mg utilizada para profilaxia em mulheres com alto risco para defeito do tubo neural (DTN) é geralmente considerada não tóxica a curto prazo; 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A dose deve ser reduzida após o primeiro trimestre, uma vez que o objetivo da terapia (prevenção de </a:t>
            </a:r>
            <a:r>
              <a:rPr lang="pt-BR" sz="2400" dirty="0" err="1">
                <a:solidFill>
                  <a:schemeClr val="tx1"/>
                </a:solidFill>
              </a:rPr>
              <a:t>DTNs</a:t>
            </a:r>
            <a:r>
              <a:rPr lang="pt-BR" sz="2400" dirty="0">
                <a:solidFill>
                  <a:schemeClr val="tx1"/>
                </a:solidFill>
              </a:rPr>
              <a:t>) deixa de ser relevante e a possibilidade de efeitos adversos no feto com a exposição prolongada a altas doses não pode ser definitivamente excluída .</a:t>
            </a:r>
          </a:p>
        </p:txBody>
      </p:sp>
      <p:sp>
        <p:nvSpPr>
          <p:cNvPr id="3" name="AutoShape 2" descr="Logotipo da NIH NLM">
            <a:extLst>
              <a:ext uri="{FF2B5EF4-FFF2-40B4-BE49-F238E27FC236}">
                <a16:creationId xmlns:a16="http://schemas.microsoft.com/office/drawing/2014/main" id="{7B9F728B-5300-6C6E-1FB7-B0E6D3F50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ogotipo da NIH NLM">
            <a:extLst>
              <a:ext uri="{FF2B5EF4-FFF2-40B4-BE49-F238E27FC236}">
                <a16:creationId xmlns:a16="http://schemas.microsoft.com/office/drawing/2014/main" id="{F72A2268-6199-3CFF-2218-D372B747EF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0A701D-96AD-4E5E-6A3F-B5DAFAB8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DCE4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205493"/>
                </a:solidFill>
                <a:effectLst/>
                <a:latin typeface="BlinkMacSystemFont"/>
              </a:rPr>
              <a:t>Análise</a:t>
            </a:r>
            <a:endParaRPr kumimoji="0" lang="pt-BR" altLang="pt-BR" sz="1200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2C427A-34A2-E21D-06DD-311FE3E0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1" y="380574"/>
            <a:ext cx="1535182" cy="712301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584474-1D3E-86FE-D743-2736469FEB30}"/>
              </a:ext>
            </a:extLst>
          </p:cNvPr>
          <p:cNvSpPr txBox="1"/>
          <p:nvPr/>
        </p:nvSpPr>
        <p:spPr>
          <a:xfrm>
            <a:off x="2017644" y="151974"/>
            <a:ext cx="10694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Análise </a:t>
            </a:r>
            <a:r>
              <a:rPr lang="pt-BR" sz="1400" dirty="0" err="1"/>
              <a:t>Eur</a:t>
            </a:r>
            <a:r>
              <a:rPr lang="pt-BR" sz="1400" dirty="0"/>
              <a:t> J Clin </a:t>
            </a:r>
            <a:r>
              <a:rPr lang="pt-BR" sz="1400" dirty="0" err="1"/>
              <a:t>Nutr</a:t>
            </a:r>
            <a:endParaRPr lang="pt-BR" sz="1400" dirty="0"/>
          </a:p>
          <a:p>
            <a:r>
              <a:rPr lang="pt-BR" sz="1400" dirty="0"/>
              <a:t>.2017 Fev;71(2):159-163. </a:t>
            </a:r>
            <a:r>
              <a:rPr lang="pt-BR" sz="1400" dirty="0" err="1"/>
              <a:t>doi</a:t>
            </a:r>
            <a:r>
              <a:rPr lang="pt-BR" sz="1400" dirty="0"/>
              <a:t>: 10.1038/ejcn.2016.194. Publicado eletronicamente em 12 de outubro de 2016.</a:t>
            </a:r>
          </a:p>
          <a:p>
            <a:r>
              <a:rPr lang="pt-BR" sz="1400" dirty="0"/>
              <a:t>Os efeitos adversos da ingestão excessiva de ácido fólico</a:t>
            </a:r>
          </a:p>
          <a:p>
            <a:r>
              <a:rPr lang="pt-BR" sz="1400" dirty="0"/>
              <a:t>KR Patel 1, A </a:t>
            </a:r>
            <a:r>
              <a:rPr lang="pt-BR" sz="1400" dirty="0" err="1"/>
              <a:t>Sobczyńska-Malefora</a:t>
            </a:r>
            <a:r>
              <a:rPr lang="pt-BR" sz="1400" dirty="0"/>
              <a:t> 1 2</a:t>
            </a:r>
          </a:p>
          <a:p>
            <a:r>
              <a:rPr lang="pt-BR" sz="1400" dirty="0"/>
              <a:t>Afiliações Expandir</a:t>
            </a:r>
          </a:p>
          <a:p>
            <a:r>
              <a:rPr lang="pt-BR" sz="1400" dirty="0"/>
              <a:t>PMID: 27731331 DOI: 10.1038/ejcn.2016.194</a:t>
            </a:r>
          </a:p>
        </p:txBody>
      </p:sp>
    </p:spTree>
    <p:extLst>
      <p:ext uri="{BB962C8B-B14F-4D97-AF65-F5344CB8AC3E}">
        <p14:creationId xmlns:p14="http://schemas.microsoft.com/office/powerpoint/2010/main" val="2193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4FE65-C2D9-A75C-78CB-0E17E295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Objetivos do pré-natal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B9A756-9188-00E5-6532-7831F800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1- Identificação dos riscos;</a:t>
            </a:r>
          </a:p>
          <a:p>
            <a:r>
              <a:rPr lang="pt-BR" sz="3200" b="1" dirty="0"/>
              <a:t>2- Prevenção;</a:t>
            </a:r>
          </a:p>
          <a:p>
            <a:r>
              <a:rPr lang="pt-BR" sz="3200" b="1" dirty="0"/>
              <a:t>3- Diagnostico e tratamento</a:t>
            </a:r>
          </a:p>
        </p:txBody>
      </p:sp>
    </p:spTree>
    <p:extLst>
      <p:ext uri="{BB962C8B-B14F-4D97-AF65-F5344CB8AC3E}">
        <p14:creationId xmlns:p14="http://schemas.microsoft.com/office/powerpoint/2010/main" val="7242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BAB799-1047-6B65-A099-92D008B4D519}"/>
              </a:ext>
            </a:extLst>
          </p:cNvPr>
          <p:cNvSpPr txBox="1"/>
          <p:nvPr/>
        </p:nvSpPr>
        <p:spPr>
          <a:xfrm>
            <a:off x="1263317" y="1050208"/>
            <a:ext cx="9829800" cy="410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1- </a:t>
            </a:r>
            <a:r>
              <a:rPr lang="pt-BR" altLang="pt-BR" sz="3200" b="1" dirty="0">
                <a:solidFill>
                  <a:schemeClr val="tx1"/>
                </a:solidFill>
                <a:latin typeface="Arial" panose="020B0604020202020204" pitchFamily="34" charset="0"/>
              </a:rPr>
              <a:t>Id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entificação de Risco: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Identificar gestantes com fatores de risco para desfechos desfavoráveis: (</a:t>
            </a:r>
            <a:r>
              <a:rPr kumimoji="0" lang="pt-BR" altLang="pt-BR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</a:t>
            </a: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diabetes, hipertensão arterial sistêmica - HAS, prematuridade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lvl="7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Encaminhar casos de alto risco para centros terciários. </a:t>
            </a:r>
          </a:p>
        </p:txBody>
      </p:sp>
    </p:spTree>
    <p:extLst>
      <p:ext uri="{BB962C8B-B14F-4D97-AF65-F5344CB8AC3E}">
        <p14:creationId xmlns:p14="http://schemas.microsoft.com/office/powerpoint/2010/main" val="16326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760F7-6EDF-417A-2D50-C973CFA7B4DF}"/>
              </a:ext>
            </a:extLst>
          </p:cNvPr>
          <p:cNvSpPr txBox="1"/>
          <p:nvPr/>
        </p:nvSpPr>
        <p:spPr>
          <a:xfrm>
            <a:off x="895350" y="1045407"/>
            <a:ext cx="104013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2- Prevenção:</a:t>
            </a:r>
            <a:endParaRPr lang="pt-BR" sz="37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3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Prevenir agravos comuns ao binômio materno-fetal (</a:t>
            </a:r>
            <a:r>
              <a:rPr lang="pt-BR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</a:t>
            </a: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transmissão vertical de infecções, outras complicações).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F6779E-DB63-5C61-907D-95E23285A71A}"/>
              </a:ext>
            </a:extLst>
          </p:cNvPr>
          <p:cNvSpPr txBox="1"/>
          <p:nvPr/>
        </p:nvSpPr>
        <p:spPr>
          <a:xfrm>
            <a:off x="895350" y="3538662"/>
            <a:ext cx="10401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3-</a:t>
            </a:r>
            <a:r>
              <a:rPr lang="pt-BR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Diagnóstico e Tratamento</a:t>
            </a:r>
            <a:r>
              <a:rPr lang="pt-BR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Diagnosticar e tratar intercorrências clínicas obstétricas</a:t>
            </a: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</a:pP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9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0B4CC3E-50EC-4877-BFCF-E23F4E5C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3" y="101612"/>
            <a:ext cx="1704291" cy="143135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Retângulo de cantos arredondados 4"/>
          <p:cNvSpPr/>
          <p:nvPr/>
        </p:nvSpPr>
        <p:spPr>
          <a:xfrm>
            <a:off x="537210" y="963612"/>
            <a:ext cx="11164096" cy="493077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D4FD22B-A124-90EF-3459-B2A5D17F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244" y="1779184"/>
            <a:ext cx="9684028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3200" dirty="0"/>
              <a:t>Protocolos de conduta visando assegurar um bom desfecho materno-fetal.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3200" dirty="0"/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3200" dirty="0"/>
              <a:t>Iniciar tão logo haja probabilidade razoável de gravidez.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3200" dirty="0"/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3200" dirty="0"/>
              <a:t>90% das gestações evoluem sem maiores complicações,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C46DCF-17B1-8AB5-216D-35D346B1AB71}"/>
              </a:ext>
            </a:extLst>
          </p:cNvPr>
          <p:cNvSpPr txBox="1"/>
          <p:nvPr/>
        </p:nvSpPr>
        <p:spPr>
          <a:xfrm>
            <a:off x="1536649" y="524900"/>
            <a:ext cx="827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Definição e Importância do Pré-Natal </a:t>
            </a:r>
          </a:p>
        </p:txBody>
      </p:sp>
    </p:spTree>
    <p:extLst>
      <p:ext uri="{BB962C8B-B14F-4D97-AF65-F5344CB8AC3E}">
        <p14:creationId xmlns:p14="http://schemas.microsoft.com/office/powerpoint/2010/main" val="34350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E0E8-80B7-4C3A-899D-BBEEF15A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05" y="-433755"/>
            <a:ext cx="10364452" cy="3427245"/>
          </a:xfrm>
        </p:spPr>
        <p:txBody>
          <a:bodyPr>
            <a:normAutofit/>
          </a:bodyPr>
          <a:lstStyle/>
          <a:p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b="1" dirty="0" err="1"/>
              <a:t>Pré</a:t>
            </a:r>
            <a:r>
              <a:rPr lang="pt-BR" b="1" dirty="0"/>
              <a:t> Natal de risco habitual: </a:t>
            </a:r>
            <a:br>
              <a:rPr lang="pt-BR" b="1" dirty="0"/>
            </a:br>
            <a:br>
              <a:rPr lang="pt-BR" b="1" dirty="0"/>
            </a:br>
            <a:r>
              <a:rPr lang="pt-BR" cap="none" dirty="0"/>
              <a:t>Como Conduzir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43307E-0589-4404-AD1F-9B98BFB4B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cap="none" dirty="0"/>
              <a:t>Gilza Maria Soares Bulhões Calheiros</a:t>
            </a:r>
          </a:p>
          <a:p>
            <a:pPr algn="r">
              <a:lnSpc>
                <a:spcPct val="100000"/>
              </a:lnSpc>
            </a:pPr>
            <a:r>
              <a:rPr lang="pt-BR" cap="none" dirty="0"/>
              <a:t>Médica Ginecologista / Obstetra. RQE 515</a:t>
            </a:r>
          </a:p>
          <a:p>
            <a:pPr algn="r">
              <a:lnSpc>
                <a:spcPct val="100000"/>
              </a:lnSpc>
            </a:pPr>
            <a:r>
              <a:rPr lang="pt-BR" cap="none" dirty="0"/>
              <a:t>Conselheira CREMAL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B8DA5A-0168-DF8F-CFFB-8E55018BA27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71613" y="3429000"/>
            <a:ext cx="10720387" cy="633413"/>
          </a:xfrm>
        </p:spPr>
        <p:txBody>
          <a:bodyPr>
            <a:noAutofit/>
          </a:bodyPr>
          <a:lstStyle/>
          <a:p>
            <a:r>
              <a:rPr lang="pt-BR" sz="3200" cap="none" dirty="0"/>
              <a:t>Critérios para encaminhamento ao  pré-natal de alto risco.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445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4EEB10-459D-4628-DDEF-353961B8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1164" y="703527"/>
            <a:ext cx="5962650" cy="42576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8C4813-3F82-0125-4B38-CD7E4D774C09}"/>
              </a:ext>
            </a:extLst>
          </p:cNvPr>
          <p:cNvSpPr txBox="1"/>
          <p:nvPr/>
        </p:nvSpPr>
        <p:spPr>
          <a:xfrm>
            <a:off x="2400692" y="703527"/>
            <a:ext cx="100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ANAMNESE</a:t>
            </a:r>
          </a:p>
        </p:txBody>
      </p:sp>
    </p:spTree>
    <p:extLst>
      <p:ext uri="{BB962C8B-B14F-4D97-AF65-F5344CB8AC3E}">
        <p14:creationId xmlns:p14="http://schemas.microsoft.com/office/powerpoint/2010/main" val="370586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E5269-CB95-2157-2F88-94306841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607512"/>
            <a:ext cx="10364451" cy="1596177"/>
          </a:xfrm>
        </p:spPr>
        <p:txBody>
          <a:bodyPr/>
          <a:lstStyle/>
          <a:p>
            <a:r>
              <a:rPr lang="pt-BR" dirty="0"/>
              <a:t>ANTECEDENTES PESSOAIS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AA7EA2-2AA6-06EE-B0F6-AB5BFF144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248" y="1596177"/>
            <a:ext cx="11098061" cy="4654311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 , profissão, doenças pregressas e atuais;</a:t>
            </a: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Cirurgias anteriores, especialmente ginecol</a:t>
            </a:r>
            <a:r>
              <a:rPr lang="pt-B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ógicas;</a:t>
            </a: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Uso de medicamentos, hábitos nocivos à saúde  (tabagismo, etilismo e ou </a:t>
            </a:r>
            <a:r>
              <a:rPr lang="pt-BR" sz="2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drogras</a:t>
            </a:r>
            <a:r>
              <a:rPr lang="pt-BR" sz="2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ilícitas)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81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B41A3-F01C-1E08-4483-95CB2505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513" y="712547"/>
            <a:ext cx="10364452" cy="1605094"/>
          </a:xfrm>
        </p:spPr>
        <p:txBody>
          <a:bodyPr/>
          <a:lstStyle/>
          <a:p>
            <a:r>
              <a:rPr lang="pt-BR" dirty="0"/>
              <a:t>Antecedentes </a:t>
            </a:r>
            <a:r>
              <a:rPr lang="pt-BR" dirty="0" err="1"/>
              <a:t>oBstétricos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303D052-DE1C-9BBF-1A02-19CFB9D79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565925"/>
            <a:ext cx="3298976" cy="3935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Paridade;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 Tipos de partos;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Partos a termo, pré-termo e </a:t>
            </a:r>
            <a:r>
              <a:rPr lang="pt-BR" sz="2400" cap="none" dirty="0" err="1">
                <a:solidFill>
                  <a:schemeClr val="tx1"/>
                </a:solidFill>
              </a:rPr>
              <a:t>pós-termo</a:t>
            </a:r>
            <a:r>
              <a:rPr lang="pt-BR" sz="2400" cap="none" dirty="0">
                <a:solidFill>
                  <a:schemeClr val="tx1"/>
                </a:solidFill>
              </a:rPr>
              <a:t> e intervalo;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5DA8A36-7133-0294-3D6D-CEE12AA32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6813" y="1565925"/>
            <a:ext cx="3303351" cy="35765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Em casos de aborto ou óbito fetal, questionar sobre malformação do tubo neural; </a:t>
            </a:r>
          </a:p>
          <a:p>
            <a:endParaRPr lang="pt-BR" sz="2400" cap="none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9571ACF-5D1B-79A8-F64E-C4EFC8344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739" y="1869347"/>
            <a:ext cx="3456703" cy="44467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Idade da primeira gestação;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Tempo da última gestação;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Intercorrências nas gestações e parto anteriores;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pt-BR" sz="2400" cap="none" dirty="0">
                <a:solidFill>
                  <a:schemeClr val="tx1"/>
                </a:solidFill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0756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4A1A-2C63-DFD7-EEF5-CF6D5C49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22" y="522265"/>
            <a:ext cx="10364451" cy="825272"/>
          </a:xfrm>
        </p:spPr>
        <p:txBody>
          <a:bodyPr/>
          <a:lstStyle/>
          <a:p>
            <a:r>
              <a:rPr lang="pt-BR" dirty="0"/>
              <a:t>Antecedentes ginecológicos e sexuais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BE33E-18C6-29E0-A917-58C5A0F9F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783" y="1593945"/>
            <a:ext cx="5995792" cy="4186106"/>
          </a:xfrm>
        </p:spPr>
        <p:txBody>
          <a:bodyPr>
            <a:normAutofit/>
          </a:bodyPr>
          <a:lstStyle/>
          <a:p>
            <a:pPr lvl="2"/>
            <a:r>
              <a:rPr lang="pt-BR" sz="2800" cap="none" dirty="0">
                <a:solidFill>
                  <a:schemeClr val="tx1"/>
                </a:solidFill>
              </a:rPr>
              <a:t>Menarca, ciclo menstrual,</a:t>
            </a:r>
          </a:p>
          <a:p>
            <a:pPr marL="914400" lvl="2" indent="0">
              <a:buNone/>
            </a:pPr>
            <a:r>
              <a:rPr lang="pt-BR" sz="2800" cap="none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pt-BR" sz="2800" cap="none" dirty="0"/>
              <a:t>Cirurgias ginecológicas</a:t>
            </a: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</a:endParaRP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Data e resultado da última citologia; </a:t>
            </a: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19F96E-F818-7F71-E301-808E56D1C4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2832" y="1593945"/>
            <a:ext cx="5105401" cy="35765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cap="none" dirty="0">
                <a:solidFill>
                  <a:schemeClr val="tx1"/>
                </a:solidFill>
              </a:rPr>
              <a:t>Antecedentes de </a:t>
            </a:r>
            <a:r>
              <a:rPr lang="pt-BR" sz="2800" cap="none" dirty="0" err="1">
                <a:solidFill>
                  <a:schemeClr val="tx1"/>
                </a:solidFill>
              </a:rPr>
              <a:t>ISTs</a:t>
            </a:r>
            <a:r>
              <a:rPr lang="pt-BR" sz="2800" cap="none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800" cap="none" dirty="0"/>
              <a:t>T</a:t>
            </a:r>
            <a:r>
              <a:rPr lang="pt-BR" sz="2800" cap="none" dirty="0">
                <a:solidFill>
                  <a:schemeClr val="tx1"/>
                </a:solidFill>
              </a:rPr>
              <a:t>ratamento anterior para sífilis; </a:t>
            </a:r>
          </a:p>
          <a:p>
            <a:pPr>
              <a:lnSpc>
                <a:spcPct val="150000"/>
              </a:lnSpc>
            </a:pPr>
            <a:r>
              <a:rPr lang="pt-BR" sz="2800" cap="none" dirty="0">
                <a:solidFill>
                  <a:schemeClr val="tx1"/>
                </a:solidFill>
              </a:rPr>
              <a:t>Número de parcerias sexuais nos últimos 12 meses;</a:t>
            </a:r>
          </a:p>
          <a:p>
            <a:pPr>
              <a:lnSpc>
                <a:spcPct val="150000"/>
              </a:lnSpc>
            </a:pPr>
            <a:r>
              <a:rPr lang="pt-BR" sz="2800" cap="none" dirty="0"/>
              <a:t>Idade da </a:t>
            </a:r>
            <a:r>
              <a:rPr lang="pt-BR" sz="2800" cap="none" dirty="0" err="1"/>
              <a:t>sexarca</a:t>
            </a:r>
            <a:r>
              <a:rPr lang="pt-BR" sz="2800" cap="none" dirty="0"/>
              <a:t>.</a:t>
            </a:r>
            <a:endParaRPr lang="pt-BR" sz="2800" cap="none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32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54671-13D3-19C2-3432-1C442F9BF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658813"/>
            <a:ext cx="10363200" cy="1595437"/>
          </a:xfrm>
        </p:spPr>
        <p:txBody>
          <a:bodyPr/>
          <a:lstStyle/>
          <a:p>
            <a:r>
              <a:rPr lang="pt-BR" dirty="0"/>
              <a:t>Antecedentes familiares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390021-8A2E-ED2E-6064-AB53875E15F9}"/>
              </a:ext>
            </a:extLst>
          </p:cNvPr>
          <p:cNvSpPr/>
          <p:nvPr/>
        </p:nvSpPr>
        <p:spPr>
          <a:xfrm>
            <a:off x="192505" y="1652103"/>
            <a:ext cx="4760495" cy="35766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Hipertensão arterial;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 Diabetes e /ou outros transtornos endócrinos 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Doenças autoimunes</a:t>
            </a:r>
            <a:r>
              <a:rPr lang="pt-BR" sz="2600" b="1" cap="none" dirty="0"/>
              <a:t>;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338F509-E111-54E4-9CC7-9B0B4E1AB6C6}"/>
              </a:ext>
            </a:extLst>
          </p:cNvPr>
          <p:cNvSpPr txBox="1">
            <a:spLocks/>
          </p:cNvSpPr>
          <p:nvPr/>
        </p:nvSpPr>
        <p:spPr>
          <a:xfrm>
            <a:off x="592900" y="2371018"/>
            <a:ext cx="5426902" cy="3420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137FC6-6B3C-0D97-A5A3-53B2FE00790B}"/>
              </a:ext>
            </a:extLst>
          </p:cNvPr>
          <p:cNvSpPr/>
          <p:nvPr/>
        </p:nvSpPr>
        <p:spPr>
          <a:xfrm>
            <a:off x="5220495" y="1674946"/>
            <a:ext cx="6041720" cy="3553793"/>
          </a:xfrm>
          <a:prstGeom prst="rect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Cardiopatas;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Parentes de primeiro grau que apresentaram </a:t>
            </a:r>
            <a:r>
              <a:rPr lang="pt-BR" sz="2600" b="1" cap="none" dirty="0" err="1">
                <a:solidFill>
                  <a:schemeClr val="tx1"/>
                </a:solidFill>
              </a:rPr>
              <a:t>préeclâmpsia</a:t>
            </a:r>
            <a:r>
              <a:rPr lang="pt-BR" sz="2600" b="1" cap="none" dirty="0">
                <a:solidFill>
                  <a:schemeClr val="tx1"/>
                </a:solidFill>
              </a:rPr>
              <a:t>/eclâmpsia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cap="none" dirty="0" err="1">
                <a:solidFill>
                  <a:schemeClr val="tx1"/>
                </a:solidFill>
              </a:rPr>
              <a:t>gemelaridade</a:t>
            </a:r>
            <a:r>
              <a:rPr lang="pt-BR" sz="2600" b="1" cap="none" dirty="0">
                <a:solidFill>
                  <a:schemeClr val="tx1"/>
                </a:solidFill>
              </a:rPr>
              <a:t>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Doenças genéticas e hereditárias.</a:t>
            </a:r>
          </a:p>
        </p:txBody>
      </p:sp>
    </p:spTree>
    <p:extLst>
      <p:ext uri="{BB962C8B-B14F-4D97-AF65-F5344CB8AC3E}">
        <p14:creationId xmlns:p14="http://schemas.microsoft.com/office/powerpoint/2010/main" val="158692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0065C5-9362-8218-1FF9-C1C6B296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63" y="123826"/>
            <a:ext cx="10449838" cy="63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2E8DB23-4B7B-F9FE-AD94-E3A4D55548D7}"/>
              </a:ext>
            </a:extLst>
          </p:cNvPr>
          <p:cNvSpPr/>
          <p:nvPr/>
        </p:nvSpPr>
        <p:spPr>
          <a:xfrm>
            <a:off x="434236" y="2807396"/>
            <a:ext cx="10730629" cy="1243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5DF770F-3106-3396-374E-5649D4206114}"/>
              </a:ext>
            </a:extLst>
          </p:cNvPr>
          <p:cNvSpPr/>
          <p:nvPr/>
        </p:nvSpPr>
        <p:spPr>
          <a:xfrm>
            <a:off x="1027135" y="2009963"/>
            <a:ext cx="10860066" cy="1419037"/>
          </a:xfrm>
          <a:prstGeom prst="roundRect">
            <a:avLst/>
          </a:prstGeom>
          <a:solidFill>
            <a:srgbClr val="4B4B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  Critérios para Encaminhamento ao Pré-natal de Alto Risco</a:t>
            </a:r>
          </a:p>
        </p:txBody>
      </p:sp>
    </p:spTree>
    <p:extLst>
      <p:ext uri="{BB962C8B-B14F-4D97-AF65-F5344CB8AC3E}">
        <p14:creationId xmlns:p14="http://schemas.microsoft.com/office/powerpoint/2010/main" val="21094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CF52042-A96B-6D4B-2E22-356E00359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36" y="1944437"/>
            <a:ext cx="4742184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Hipertensão Arterial Crônica;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Diabetes Mellitus (</a:t>
            </a:r>
            <a:r>
              <a:rPr kumimoji="0" lang="pt-BR" alt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pré</a:t>
            </a: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-gestacional)</a:t>
            </a:r>
            <a:r>
              <a:rPr lang="pt-BR" altLang="pt-BR" sz="1600" dirty="0">
                <a:latin typeface="Arial" panose="020B0604020202020204" pitchFamily="34" charset="0"/>
              </a:rPr>
              <a:t>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Renais Crônicas;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Cardiopatias;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Treoidopatias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Autoimunes;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Hematológicas;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sz="2400" b="1" dirty="0">
                <a:latin typeface="Arial" panose="020B0604020202020204" pitchFamily="34" charset="0"/>
              </a:rPr>
              <a:t>Infecções 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31F738-39EE-CA30-59EF-A124953AEB7D}"/>
              </a:ext>
            </a:extLst>
          </p:cNvPr>
          <p:cNvSpPr/>
          <p:nvPr/>
        </p:nvSpPr>
        <p:spPr>
          <a:xfrm>
            <a:off x="1656897" y="506694"/>
            <a:ext cx="9106422" cy="9914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4DC732D-0238-3377-5295-946542359227}"/>
              </a:ext>
            </a:extLst>
          </p:cNvPr>
          <p:cNvSpPr/>
          <p:nvPr/>
        </p:nvSpPr>
        <p:spPr>
          <a:xfrm>
            <a:off x="2769736" y="148266"/>
            <a:ext cx="8868427" cy="834321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3600" dirty="0"/>
              <a:t>1- Condições Maternas Preexistente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EFD2E2-7D06-655B-9770-748AEAEB5C2C}"/>
              </a:ext>
            </a:extLst>
          </p:cNvPr>
          <p:cNvSpPr/>
          <p:nvPr/>
        </p:nvSpPr>
        <p:spPr>
          <a:xfrm>
            <a:off x="383141" y="1110116"/>
            <a:ext cx="5490574" cy="834321"/>
          </a:xfrm>
          <a:prstGeom prst="roundRect">
            <a:avLst/>
          </a:prstGeom>
          <a:solidFill>
            <a:srgbClr val="AF8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pt-BR" sz="3200" dirty="0"/>
              <a:t>1- Doenças Crônicas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EC593FD-F37F-EAC8-4691-2A46AFEC2ED2}"/>
              </a:ext>
            </a:extLst>
          </p:cNvPr>
          <p:cNvSpPr/>
          <p:nvPr/>
        </p:nvSpPr>
        <p:spPr>
          <a:xfrm>
            <a:off x="6294329" y="2246356"/>
            <a:ext cx="5293894" cy="3015453"/>
          </a:xfrm>
          <a:prstGeom prst="roundRect">
            <a:avLst/>
          </a:prstGeom>
          <a:solidFill>
            <a:srgbClr val="AF8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tx1"/>
                </a:solidFill>
              </a:rPr>
              <a:t>Idade materna ( </a:t>
            </a:r>
            <a:r>
              <a:rPr lang="pt-BR" sz="2000" b="1" dirty="0">
                <a:solidFill>
                  <a:schemeClr val="tx1"/>
                </a:solidFill>
              </a:rPr>
              <a:t>extremos de vida reprodutiva)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tx1"/>
                </a:solidFill>
              </a:rPr>
              <a:t>Obesidade ( </a:t>
            </a:r>
            <a:r>
              <a:rPr lang="pt-BR" sz="2000" b="1" dirty="0">
                <a:solidFill>
                  <a:schemeClr val="tx1"/>
                </a:solidFill>
              </a:rPr>
              <a:t>IMC  ≥30 kg/m²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-gestacional</a:t>
            </a:r>
            <a:r>
              <a:rPr lang="pt-BR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27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79464F-9BB2-F22E-43AA-29199F7E926D}"/>
              </a:ext>
            </a:extLst>
          </p:cNvPr>
          <p:cNvSpPr txBox="1"/>
          <p:nvPr/>
        </p:nvSpPr>
        <p:spPr>
          <a:xfrm>
            <a:off x="-114369" y="1618660"/>
            <a:ext cx="9832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pt-BR" b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Hipertensão Gestacional:</a:t>
            </a:r>
            <a:r>
              <a:rPr lang="pt-BR" sz="2400" dirty="0"/>
              <a:t>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Pré-eclâmpsia: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Eclâmpsia: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Síndrome HELLP: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0464EF-4251-F87D-658A-0C9FCD3B5B45}"/>
              </a:ext>
            </a:extLst>
          </p:cNvPr>
          <p:cNvSpPr/>
          <p:nvPr/>
        </p:nvSpPr>
        <p:spPr>
          <a:xfrm>
            <a:off x="3243471" y="284761"/>
            <a:ext cx="5224670" cy="675861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b="1" dirty="0"/>
              <a:t>2. Condições Obstétricas Atuais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3C92DB-8FBB-B17A-64A1-43766AD13F75}"/>
              </a:ext>
            </a:extLst>
          </p:cNvPr>
          <p:cNvSpPr/>
          <p:nvPr/>
        </p:nvSpPr>
        <p:spPr>
          <a:xfrm>
            <a:off x="188843" y="1351722"/>
            <a:ext cx="6520069" cy="576469"/>
          </a:xfrm>
          <a:prstGeom prst="rect">
            <a:avLst/>
          </a:prstGeom>
          <a:solidFill>
            <a:srgbClr val="B93D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endParaRPr lang="pt-BR" sz="2400" b="1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400" b="1" dirty="0"/>
              <a:t>Hipertensão Arterial na Gestação:</a:t>
            </a:r>
            <a:r>
              <a:rPr lang="pt-B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761F0B-F767-C4E9-335B-480A41817309}"/>
              </a:ext>
            </a:extLst>
          </p:cNvPr>
          <p:cNvSpPr/>
          <p:nvPr/>
        </p:nvSpPr>
        <p:spPr>
          <a:xfrm>
            <a:off x="188843" y="4951105"/>
            <a:ext cx="6520069" cy="5764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Gestacional (não  controlada)</a:t>
            </a:r>
            <a:endParaRPr lang="pt-BR" sz="2400" dirty="0"/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369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3BFFDB-EC79-BE79-5FEE-6AB1CE40E7DD}"/>
              </a:ext>
            </a:extLst>
          </p:cNvPr>
          <p:cNvSpPr txBox="1"/>
          <p:nvPr/>
        </p:nvSpPr>
        <p:spPr>
          <a:xfrm>
            <a:off x="662790" y="1340966"/>
            <a:ext cx="10722280" cy="452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Sangramento Vaginal: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Ruptura Prematura de Membranas: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Trabalho de Parto Prematuro (ameaça ou em curso</a:t>
            </a:r>
            <a:r>
              <a:rPr lang="pt-B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;):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Gestação Múltipla: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Oligodrâmnia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pt-B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Polidrâmnia</a:t>
            </a:r>
            <a:r>
              <a:rPr lang="pt-B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Restrição de Crescimento Fetal (RCF);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Isoimunização</a:t>
            </a:r>
            <a:endParaRPr lang="pt-B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471EC0-C76B-D3E4-98E7-804C5C6A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13" y="209883"/>
            <a:ext cx="532836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41FA9-B6A5-E79A-F16B-DCFE4A0F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cap="none" dirty="0"/>
              <a:t>Nenhum conflito de interesse nesta apresentação.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BFCF11-2E0E-AC14-6B0B-C06EE0716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968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CD78D5-D044-BAED-C0E5-C12EE62127B1}"/>
              </a:ext>
            </a:extLst>
          </p:cNvPr>
          <p:cNvSpPr txBox="1"/>
          <p:nvPr/>
        </p:nvSpPr>
        <p:spPr>
          <a:xfrm>
            <a:off x="927652" y="1431722"/>
            <a:ext cx="10336695" cy="399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Óbito fetal anterior.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Abortamento de repetição (≥ 3 abortamentos).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Recém-nascido com malformação congênita anterior.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Cirurgia uterina prévia.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Parto prematuro anterior.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52DC8A-3625-B805-4BFD-0DA119FD4C01}"/>
              </a:ext>
            </a:extLst>
          </p:cNvPr>
          <p:cNvSpPr/>
          <p:nvPr/>
        </p:nvSpPr>
        <p:spPr>
          <a:xfrm>
            <a:off x="2463246" y="278296"/>
            <a:ext cx="7265505" cy="6460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História Obstétrica Desfavorável</a:t>
            </a:r>
            <a:r>
              <a:rPr lang="pt-BR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5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B5D05-7856-07BC-3932-315ECFF22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5" y="0"/>
            <a:ext cx="12192000" cy="2541431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Intercorrências  clínico-obstétricas: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847A2-34E1-D872-5EF3-CEE295E6B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/>
              <a:t>Que necessitam de acompanhamento especializado</a:t>
            </a:r>
          </a:p>
        </p:txBody>
      </p:sp>
    </p:spTree>
    <p:extLst>
      <p:ext uri="{BB962C8B-B14F-4D97-AF65-F5344CB8AC3E}">
        <p14:creationId xmlns:p14="http://schemas.microsoft.com/office/powerpoint/2010/main" val="322127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B5D-FF80-6A18-E27D-DE37BECE5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43AE19A-DF10-FEAF-FA21-E3DE9E65CD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763"/>
            <a:ext cx="11736388" cy="6194425"/>
          </a:xfr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pt-BR" sz="5100" dirty="0"/>
          </a:p>
          <a:p>
            <a:pPr marL="0" indent="0">
              <a:buNone/>
            </a:pPr>
            <a:endParaRPr lang="pt-BR" sz="5100" dirty="0"/>
          </a:p>
          <a:p>
            <a:pPr algn="ctr"/>
            <a:r>
              <a:rPr lang="pt-BR" sz="11200" dirty="0">
                <a:solidFill>
                  <a:schemeClr val="tx1"/>
                </a:solidFill>
              </a:rPr>
              <a:t>Tipagem sanguínea e fator Rh (A)</a:t>
            </a:r>
            <a:r>
              <a:rPr lang="pt-BR" sz="11000" dirty="0">
                <a:solidFill>
                  <a:schemeClr val="tx1"/>
                </a:solidFill>
              </a:rPr>
              <a:t> da gestante </a:t>
            </a:r>
          </a:p>
          <a:p>
            <a:pPr marL="457200" lvl="1" indent="0">
              <a:buNone/>
            </a:pPr>
            <a:r>
              <a:rPr lang="pt-BR" sz="11000" dirty="0">
                <a:solidFill>
                  <a:schemeClr val="tx1"/>
                </a:solidFill>
              </a:rPr>
              <a:t>   </a:t>
            </a:r>
            <a:endParaRPr lang="pt-BR" sz="11200" dirty="0">
              <a:solidFill>
                <a:schemeClr val="tx1"/>
              </a:solidFill>
            </a:endParaRPr>
          </a:p>
          <a:p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pt-BR" sz="11200" dirty="0">
                <a:solidFill>
                  <a:srgbClr val="FFFF00"/>
                </a:solidFill>
              </a:rPr>
            </a:br>
            <a:endParaRPr lang="pt-BR" sz="11200" dirty="0">
              <a:solidFill>
                <a:srgbClr val="FFFF00"/>
              </a:solidFill>
            </a:endParaRPr>
          </a:p>
          <a:p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E8790E9-C700-8346-8F4B-9AF7A4472454}"/>
              </a:ext>
            </a:extLst>
          </p:cNvPr>
          <p:cNvCxnSpPr/>
          <p:nvPr/>
        </p:nvCxnSpPr>
        <p:spPr>
          <a:xfrm>
            <a:off x="4050890" y="307749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11D745E6-D524-704C-EFB8-F8E2A9B45CE0}"/>
              </a:ext>
            </a:extLst>
          </p:cNvPr>
          <p:cNvSpPr/>
          <p:nvPr/>
        </p:nvSpPr>
        <p:spPr>
          <a:xfrm>
            <a:off x="3352798" y="4234259"/>
            <a:ext cx="66761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102D6A8-DD36-37D2-03EF-0FCE0C03E0E1}"/>
              </a:ext>
            </a:extLst>
          </p:cNvPr>
          <p:cNvSpPr/>
          <p:nvPr/>
        </p:nvSpPr>
        <p:spPr>
          <a:xfrm>
            <a:off x="4798142" y="40410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0A609B5-6848-3F3D-F2DD-FA570DC249A3}"/>
              </a:ext>
            </a:extLst>
          </p:cNvPr>
          <p:cNvSpPr/>
          <p:nvPr/>
        </p:nvSpPr>
        <p:spPr>
          <a:xfrm>
            <a:off x="909383" y="1693655"/>
            <a:ext cx="3279159" cy="7914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Rh+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E6F6F66-0BB2-C143-77C4-ABACF064362F}"/>
              </a:ext>
            </a:extLst>
          </p:cNvPr>
          <p:cNvSpPr/>
          <p:nvPr/>
        </p:nvSpPr>
        <p:spPr>
          <a:xfrm>
            <a:off x="4762637" y="1693655"/>
            <a:ext cx="4090220" cy="7914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 -/ parceiro Rh +</a:t>
            </a:r>
            <a:r>
              <a:rPr lang="pt-BR" sz="3200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46EE447-BA55-6E53-BD93-A22FF30217D6}"/>
              </a:ext>
            </a:extLst>
          </p:cNvPr>
          <p:cNvSpPr/>
          <p:nvPr/>
        </p:nvSpPr>
        <p:spPr>
          <a:xfrm>
            <a:off x="2337130" y="3846427"/>
            <a:ext cx="4513004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Pesquisa de anticorpos irregulares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5431353-4A98-3A58-4822-9E740322D61E}"/>
              </a:ext>
            </a:extLst>
          </p:cNvPr>
          <p:cNvCxnSpPr>
            <a:cxnSpLocks/>
          </p:cNvCxnSpPr>
          <p:nvPr/>
        </p:nvCxnSpPr>
        <p:spPr>
          <a:xfrm flipH="1">
            <a:off x="2413073" y="2494983"/>
            <a:ext cx="1" cy="26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87ED83E9-12A5-4685-4D93-BD134D9FF7FE}"/>
              </a:ext>
            </a:extLst>
          </p:cNvPr>
          <p:cNvSpPr/>
          <p:nvPr/>
        </p:nvSpPr>
        <p:spPr>
          <a:xfrm>
            <a:off x="5108979" y="2668754"/>
            <a:ext cx="175464" cy="914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0D921EA-67B5-7603-A9D0-612C1C0CA99C}"/>
              </a:ext>
            </a:extLst>
          </p:cNvPr>
          <p:cNvSpPr/>
          <p:nvPr/>
        </p:nvSpPr>
        <p:spPr>
          <a:xfrm>
            <a:off x="7756204" y="3363185"/>
            <a:ext cx="1943780" cy="6489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C5AAEC1-A287-F585-DEBD-55D4C0CAEA8F}"/>
              </a:ext>
            </a:extLst>
          </p:cNvPr>
          <p:cNvSpPr/>
          <p:nvPr/>
        </p:nvSpPr>
        <p:spPr>
          <a:xfrm>
            <a:off x="9255846" y="1701524"/>
            <a:ext cx="2497394" cy="107495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Repetir PAI mensal, a partir de 24ª sem,.</a:t>
            </a:r>
          </a:p>
          <a:p>
            <a:pPr algn="ctr"/>
            <a:r>
              <a:rPr lang="pt-BR" b="1" dirty="0"/>
              <a:t>IgG </a:t>
            </a:r>
            <a:r>
              <a:rPr lang="pt-BR" b="1" dirty="0" err="1"/>
              <a:t>anti</a:t>
            </a:r>
            <a:r>
              <a:rPr lang="pt-BR" b="1" dirty="0"/>
              <a:t> D na 28ª semana.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D1B3920-1793-BCDF-D9AC-777CC537FDCE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6847694" y="3687650"/>
            <a:ext cx="908510" cy="581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DA2DF37D-4B59-1F49-0543-66F8BACBA1DE}"/>
              </a:ext>
            </a:extLst>
          </p:cNvPr>
          <p:cNvCxnSpPr>
            <a:cxnSpLocks/>
          </p:cNvCxnSpPr>
          <p:nvPr/>
        </p:nvCxnSpPr>
        <p:spPr>
          <a:xfrm flipV="1">
            <a:off x="8852857" y="2825142"/>
            <a:ext cx="847127" cy="523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F21A4BAD-5F7C-AD70-675E-F59870E5F4C1}"/>
              </a:ext>
            </a:extLst>
          </p:cNvPr>
          <p:cNvSpPr/>
          <p:nvPr/>
        </p:nvSpPr>
        <p:spPr>
          <a:xfrm>
            <a:off x="7756204" y="4246931"/>
            <a:ext cx="1943780" cy="57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Positivo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4F62737F-C350-4A5E-3688-9BF182D19661}"/>
              </a:ext>
            </a:extLst>
          </p:cNvPr>
          <p:cNvCxnSpPr>
            <a:cxnSpLocks/>
          </p:cNvCxnSpPr>
          <p:nvPr/>
        </p:nvCxnSpPr>
        <p:spPr>
          <a:xfrm>
            <a:off x="6847694" y="4303627"/>
            <a:ext cx="801353" cy="261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CF1788DA-BBC6-7A42-2978-DB108D616E5C}"/>
              </a:ext>
            </a:extLst>
          </p:cNvPr>
          <p:cNvSpPr/>
          <p:nvPr/>
        </p:nvSpPr>
        <p:spPr>
          <a:xfrm>
            <a:off x="6690850" y="5277632"/>
            <a:ext cx="4242621" cy="772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Encaminhar ao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Risco.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ABFB2D2-4423-119A-FD86-F5687A54F74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8728094" y="4819264"/>
            <a:ext cx="0" cy="431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7A03CAE-0EC6-CB80-E1A6-9403C0F64053}"/>
              </a:ext>
            </a:extLst>
          </p:cNvPr>
          <p:cNvCxnSpPr/>
          <p:nvPr/>
        </p:nvCxnSpPr>
        <p:spPr>
          <a:xfrm>
            <a:off x="1540565" y="2485152"/>
            <a:ext cx="0" cy="249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E29F2AB8-4845-E4FC-AAEC-A14EF741D734}"/>
              </a:ext>
            </a:extLst>
          </p:cNvPr>
          <p:cNvSpPr/>
          <p:nvPr/>
        </p:nvSpPr>
        <p:spPr>
          <a:xfrm>
            <a:off x="834887" y="5148659"/>
            <a:ext cx="3458817" cy="703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Risco habitual</a:t>
            </a:r>
          </a:p>
        </p:txBody>
      </p:sp>
    </p:spTree>
    <p:extLst>
      <p:ext uri="{BB962C8B-B14F-4D97-AF65-F5344CB8AC3E}">
        <p14:creationId xmlns:p14="http://schemas.microsoft.com/office/powerpoint/2010/main" val="3860279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D4A6-AC01-6272-5079-8F0A917B7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4E7B9978-2B80-4B68-2D6F-F5B5E3AF3C28}"/>
              </a:ext>
            </a:extLst>
          </p:cNvPr>
          <p:cNvSpPr/>
          <p:nvPr/>
        </p:nvSpPr>
        <p:spPr>
          <a:xfrm>
            <a:off x="1887017" y="192443"/>
            <a:ext cx="3746092" cy="103706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Quem rastrear?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CA2254-2567-F112-B658-C2B3A90DC4F7}"/>
              </a:ext>
            </a:extLst>
          </p:cNvPr>
          <p:cNvSpPr/>
          <p:nvPr/>
        </p:nvSpPr>
        <p:spPr>
          <a:xfrm>
            <a:off x="5840361" y="240890"/>
            <a:ext cx="3510116" cy="10370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Todas as gestantes.</a:t>
            </a:r>
          </a:p>
          <a:p>
            <a:pPr algn="ctr"/>
            <a:r>
              <a:rPr lang="pt-BR" sz="2400" b="1" dirty="0"/>
              <a:t>MS 2010</a:t>
            </a:r>
          </a:p>
        </p:txBody>
      </p:sp>
      <p:sp>
        <p:nvSpPr>
          <p:cNvPr id="6" name="Texto Explicativo: Seta para a Direita 5">
            <a:extLst>
              <a:ext uri="{FF2B5EF4-FFF2-40B4-BE49-F238E27FC236}">
                <a16:creationId xmlns:a16="http://schemas.microsoft.com/office/drawing/2014/main" id="{497C2E29-3F4B-BF14-0D36-1D1AE1920019}"/>
              </a:ext>
            </a:extLst>
          </p:cNvPr>
          <p:cNvSpPr/>
          <p:nvPr/>
        </p:nvSpPr>
        <p:spPr>
          <a:xfrm>
            <a:off x="1823108" y="2423889"/>
            <a:ext cx="3873910" cy="953729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Quando Rastrear?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E1354B-33F1-E7B2-22A0-10BE169299B4}"/>
              </a:ext>
            </a:extLst>
          </p:cNvPr>
          <p:cNvSpPr/>
          <p:nvPr/>
        </p:nvSpPr>
        <p:spPr>
          <a:xfrm>
            <a:off x="5840361" y="1549949"/>
            <a:ext cx="6283718" cy="3195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1ª consulta </a:t>
            </a:r>
            <a:r>
              <a:rPr lang="pt-BR" sz="2800" b="1" dirty="0" err="1"/>
              <a:t>pré</a:t>
            </a:r>
            <a:r>
              <a:rPr lang="pt-BR" sz="2800" b="1" dirty="0"/>
              <a:t> natal;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(+)/ </a:t>
            </a:r>
            <a:r>
              <a:rPr lang="pt-BR" sz="2400" b="1" dirty="0" err="1"/>
              <a:t>IgM</a:t>
            </a:r>
            <a:r>
              <a:rPr lang="pt-BR" sz="2400" b="1" dirty="0"/>
              <a:t>( -) : previamente infectada;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(-)/</a:t>
            </a:r>
            <a:r>
              <a:rPr lang="pt-BR" sz="2400" b="1" dirty="0" err="1"/>
              <a:t>IgM</a:t>
            </a:r>
            <a:r>
              <a:rPr lang="pt-BR" sz="2400" b="1" dirty="0"/>
              <a:t>(-): susceptível.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  <a:latin typeface="Oxygen" panose="02000503000000000000" pitchFamily="2" charset="0"/>
              </a:rPr>
              <a:t>D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Oxygen" panose="02000503000000000000" pitchFamily="2" charset="0"/>
              </a:rPr>
              <a:t>evem ser orientadas as medidas de prevenção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Repetir trimestralmente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o Explicativo: Seta para a Direita 9">
            <a:extLst>
              <a:ext uri="{FF2B5EF4-FFF2-40B4-BE49-F238E27FC236}">
                <a16:creationId xmlns:a16="http://schemas.microsoft.com/office/drawing/2014/main" id="{9F1FDF7B-D982-C9BA-1E2D-70D99F5EFC08}"/>
              </a:ext>
            </a:extLst>
          </p:cNvPr>
          <p:cNvSpPr/>
          <p:nvPr/>
        </p:nvSpPr>
        <p:spPr>
          <a:xfrm>
            <a:off x="1887017" y="5017233"/>
            <a:ext cx="3667433" cy="953729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Como rastrear</a:t>
            </a:r>
            <a:r>
              <a:rPr lang="pt-BR" dirty="0"/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D228B0-4F13-2451-4E0A-66C306568942}"/>
              </a:ext>
            </a:extLst>
          </p:cNvPr>
          <p:cNvSpPr/>
          <p:nvPr/>
        </p:nvSpPr>
        <p:spPr>
          <a:xfrm>
            <a:off x="5840361" y="5017232"/>
            <a:ext cx="3667433" cy="9537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Sorologia IgG/  </a:t>
            </a:r>
            <a:r>
              <a:rPr lang="pt-BR" sz="2400" b="1" dirty="0" err="1"/>
              <a:t>IgM</a:t>
            </a:r>
            <a:endParaRPr lang="pt-BR" sz="24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F7789F-FE63-5BF2-EB10-1D1EFB8E1E68}"/>
              </a:ext>
            </a:extLst>
          </p:cNvPr>
          <p:cNvSpPr/>
          <p:nvPr/>
        </p:nvSpPr>
        <p:spPr>
          <a:xfrm>
            <a:off x="553453" y="661737"/>
            <a:ext cx="433135" cy="49690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TOXOPLAMOSE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10480A8-C036-1AE0-3206-1C1B27A114C3}"/>
              </a:ext>
            </a:extLst>
          </p:cNvPr>
          <p:cNvCxnSpPr/>
          <p:nvPr/>
        </p:nvCxnSpPr>
        <p:spPr>
          <a:xfrm flipV="1">
            <a:off x="986588" y="745958"/>
            <a:ext cx="83652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8A5E935-553E-ECA4-D9A8-65C58263B5A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986588" y="2900754"/>
            <a:ext cx="836520" cy="23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5C52B69-C105-122A-08C6-38E55BE42A53}"/>
              </a:ext>
            </a:extLst>
          </p:cNvPr>
          <p:cNvCxnSpPr/>
          <p:nvPr/>
        </p:nvCxnSpPr>
        <p:spPr>
          <a:xfrm>
            <a:off x="986588" y="2947737"/>
            <a:ext cx="836520" cy="2418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8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: Seta para a Direita 2">
            <a:extLst>
              <a:ext uri="{FF2B5EF4-FFF2-40B4-BE49-F238E27FC236}">
                <a16:creationId xmlns:a16="http://schemas.microsoft.com/office/drawing/2014/main" id="{5CC43712-7602-06AA-6379-5BA0A9009CE3}"/>
              </a:ext>
            </a:extLst>
          </p:cNvPr>
          <p:cNvSpPr/>
          <p:nvPr/>
        </p:nvSpPr>
        <p:spPr>
          <a:xfrm>
            <a:off x="584406" y="320163"/>
            <a:ext cx="4505018" cy="1120877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 (-) </a:t>
            </a:r>
            <a:r>
              <a:rPr lang="pt-BR" sz="2400" b="1" dirty="0" err="1"/>
              <a:t>IgM</a:t>
            </a:r>
            <a:r>
              <a:rPr lang="pt-BR" sz="2400" b="1" dirty="0"/>
              <a:t> (+)</a:t>
            </a: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817E323A-284A-ECDD-AABD-58F8CF5F3747}"/>
              </a:ext>
            </a:extLst>
          </p:cNvPr>
          <p:cNvSpPr/>
          <p:nvPr/>
        </p:nvSpPr>
        <p:spPr>
          <a:xfrm>
            <a:off x="5195322" y="320164"/>
            <a:ext cx="2762865" cy="1635224"/>
          </a:xfrm>
          <a:prstGeom prst="downArrowCallout">
            <a:avLst>
              <a:gd name="adj1" fmla="val 25000"/>
              <a:gd name="adj2" fmla="val 25424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Repetir IgG e </a:t>
            </a:r>
            <a:r>
              <a:rPr lang="pt-BR" sz="2000" b="1" dirty="0" err="1"/>
              <a:t>IgM</a:t>
            </a:r>
            <a:r>
              <a:rPr lang="pt-BR" sz="2000" b="1" dirty="0"/>
              <a:t> após 2 a 3 sem.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3163A89-DCEB-0A95-4CEE-DC728B47879E}"/>
              </a:ext>
            </a:extLst>
          </p:cNvPr>
          <p:cNvSpPr/>
          <p:nvPr/>
        </p:nvSpPr>
        <p:spPr>
          <a:xfrm>
            <a:off x="8834978" y="1978711"/>
            <a:ext cx="3357022" cy="204265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Falso </a:t>
            </a:r>
            <a:r>
              <a:rPr lang="pt-BR" b="1" dirty="0" err="1"/>
              <a:t>positivo.Considerar</a:t>
            </a:r>
            <a:r>
              <a:rPr lang="pt-BR" b="1" dirty="0"/>
              <a:t> Gestante  susceptível. Suspender </a:t>
            </a:r>
            <a:r>
              <a:rPr lang="pt-BR" b="1" dirty="0" err="1"/>
              <a:t>espiramicina</a:t>
            </a:r>
            <a:endParaRPr lang="pt-BR" b="1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7EC5D62-A2E4-332F-2290-886A0A08E9DD}"/>
              </a:ext>
            </a:extLst>
          </p:cNvPr>
          <p:cNvSpPr/>
          <p:nvPr/>
        </p:nvSpPr>
        <p:spPr>
          <a:xfrm>
            <a:off x="7917491" y="469780"/>
            <a:ext cx="1238863" cy="806247"/>
          </a:xfrm>
          <a:prstGeom prst="rightArrow">
            <a:avLst>
              <a:gd name="adj1" fmla="val 50000"/>
              <a:gd name="adj2" fmla="val 4607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65659173-1C8D-B8EE-A6FB-E9D21FB5D94C}"/>
              </a:ext>
            </a:extLst>
          </p:cNvPr>
          <p:cNvSpPr/>
          <p:nvPr/>
        </p:nvSpPr>
        <p:spPr>
          <a:xfrm>
            <a:off x="9517624" y="320163"/>
            <a:ext cx="2143433" cy="1635224"/>
          </a:xfrm>
          <a:prstGeom prst="downArrow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IgG(-)/</a:t>
            </a:r>
            <a:r>
              <a:rPr lang="pt-BR" sz="2000" b="1" dirty="0" err="1">
                <a:solidFill>
                  <a:schemeClr val="bg1"/>
                </a:solidFill>
              </a:rPr>
              <a:t>IgM</a:t>
            </a:r>
            <a:r>
              <a:rPr lang="pt-BR" sz="2000" b="1" dirty="0">
                <a:solidFill>
                  <a:schemeClr val="bg1"/>
                </a:solidFill>
              </a:rPr>
              <a:t>(+)</a:t>
            </a:r>
          </a:p>
        </p:txBody>
      </p:sp>
      <p:sp>
        <p:nvSpPr>
          <p:cNvPr id="12" name="Texto Explicativo: Seta para Baixo 11">
            <a:extLst>
              <a:ext uri="{FF2B5EF4-FFF2-40B4-BE49-F238E27FC236}">
                <a16:creationId xmlns:a16="http://schemas.microsoft.com/office/drawing/2014/main" id="{8F45F461-89C5-5210-3CDA-9879BA2DFD5A}"/>
              </a:ext>
            </a:extLst>
          </p:cNvPr>
          <p:cNvSpPr/>
          <p:nvPr/>
        </p:nvSpPr>
        <p:spPr>
          <a:xfrm>
            <a:off x="5448870" y="2107481"/>
            <a:ext cx="2364833" cy="1554773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IgG(+) </a:t>
            </a:r>
            <a:r>
              <a:rPr lang="pt-BR" sz="2400" b="1" dirty="0" err="1"/>
              <a:t>IgM</a:t>
            </a:r>
            <a:r>
              <a:rPr lang="pt-BR" sz="2400" b="1" dirty="0"/>
              <a:t> (+)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92D942-C7FA-1B95-E4C4-8DB2C2C82240}"/>
              </a:ext>
            </a:extLst>
          </p:cNvPr>
          <p:cNvSpPr/>
          <p:nvPr/>
        </p:nvSpPr>
        <p:spPr>
          <a:xfrm>
            <a:off x="3334691" y="5229640"/>
            <a:ext cx="7034979" cy="146992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Solicitar Teste de avidez para Toxoplasmose.</a:t>
            </a:r>
          </a:p>
          <a:p>
            <a:pPr algn="ctr"/>
            <a:r>
              <a:rPr lang="pt-BR" sz="2400" b="1" dirty="0"/>
              <a:t>ENCAMINHAR para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7DEEA694-BB19-1B17-3D92-2EF3246F04F9}"/>
              </a:ext>
            </a:extLst>
          </p:cNvPr>
          <p:cNvSpPr/>
          <p:nvPr/>
        </p:nvSpPr>
        <p:spPr>
          <a:xfrm>
            <a:off x="1602659" y="1441041"/>
            <a:ext cx="678426" cy="666440"/>
          </a:xfrm>
          <a:prstGeom prst="downArrow">
            <a:avLst/>
          </a:prstGeom>
          <a:solidFill>
            <a:srgbClr val="FCA6B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FB2A809-EBCD-6AA7-EE9C-A0F1124915A3}"/>
              </a:ext>
            </a:extLst>
          </p:cNvPr>
          <p:cNvSpPr/>
          <p:nvPr/>
        </p:nvSpPr>
        <p:spPr>
          <a:xfrm>
            <a:off x="196935" y="2155414"/>
            <a:ext cx="3608439" cy="89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Infecção Aguda inicial?</a:t>
            </a:r>
          </a:p>
          <a:p>
            <a:pPr algn="ctr"/>
            <a:r>
              <a:rPr lang="pt-BR" sz="2400" dirty="0"/>
              <a:t>Falso positivo </a:t>
            </a:r>
            <a:r>
              <a:rPr lang="pt-BR" sz="2400" dirty="0" err="1"/>
              <a:t>IgM</a:t>
            </a:r>
            <a:r>
              <a:rPr lang="pt-BR" sz="2400" dirty="0"/>
              <a:t>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1E32C0-8667-0119-14C2-11B88782C0A7}"/>
              </a:ext>
            </a:extLst>
          </p:cNvPr>
          <p:cNvSpPr/>
          <p:nvPr/>
        </p:nvSpPr>
        <p:spPr>
          <a:xfrm>
            <a:off x="4823127" y="3759088"/>
            <a:ext cx="3814916" cy="7202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Infecção Aguda?</a:t>
            </a:r>
          </a:p>
          <a:p>
            <a:pPr algn="ctr"/>
            <a:r>
              <a:rPr lang="pt-BR" sz="2400" dirty="0"/>
              <a:t>Infecção recente?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CC27170-D030-B470-7B1D-75291230E5B2}"/>
              </a:ext>
            </a:extLst>
          </p:cNvPr>
          <p:cNvSpPr/>
          <p:nvPr/>
        </p:nvSpPr>
        <p:spPr>
          <a:xfrm>
            <a:off x="233306" y="3620530"/>
            <a:ext cx="3608440" cy="35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Já inicia </a:t>
            </a:r>
            <a:r>
              <a:rPr lang="pt-BR" sz="2000" b="1" dirty="0" err="1"/>
              <a:t>espiramicina</a:t>
            </a:r>
            <a:endParaRPr lang="pt-BR" sz="2000" b="1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58D1D3D-7B7C-44C2-47DD-D926FC21D57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001155" y="3050150"/>
            <a:ext cx="0" cy="450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ED9A77D-1EEC-497D-DBA6-B177422168E0}"/>
              </a:ext>
            </a:extLst>
          </p:cNvPr>
          <p:cNvCxnSpPr>
            <a:cxnSpLocks/>
          </p:cNvCxnSpPr>
          <p:nvPr/>
        </p:nvCxnSpPr>
        <p:spPr>
          <a:xfrm flipV="1">
            <a:off x="3847819" y="1890832"/>
            <a:ext cx="1474547" cy="19328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A1C19DD5-745A-9381-3FF2-4D6CF4BB9E95}"/>
              </a:ext>
            </a:extLst>
          </p:cNvPr>
          <p:cNvCxnSpPr>
            <a:stCxn id="17" idx="2"/>
          </p:cNvCxnSpPr>
          <p:nvPr/>
        </p:nvCxnSpPr>
        <p:spPr>
          <a:xfrm>
            <a:off x="6730585" y="4479302"/>
            <a:ext cx="7099" cy="6461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13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5D0FD1-98FF-7352-FF5E-8D8E61447D7F}"/>
              </a:ext>
            </a:extLst>
          </p:cNvPr>
          <p:cNvSpPr/>
          <p:nvPr/>
        </p:nvSpPr>
        <p:spPr>
          <a:xfrm>
            <a:off x="3163945" y="353224"/>
            <a:ext cx="5972537" cy="717631"/>
          </a:xfrm>
          <a:prstGeom prst="rect">
            <a:avLst/>
          </a:prstGeom>
          <a:solidFill>
            <a:srgbClr val="0E3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3090441" y="1481567"/>
            <a:ext cx="6119549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sz="2800" b="1" dirty="0">
              <a:solidFill>
                <a:prstClr val="white"/>
              </a:solidFill>
              <a:latin typeface="Gill Sans MT" panose="020B0502020104020203"/>
            </a:endParaRPr>
          </a:p>
          <a:p>
            <a:pPr algn="ctr" defTabSz="457189"/>
            <a:r>
              <a:rPr lang="pt-BR" sz="4000" b="1" dirty="0" err="1">
                <a:solidFill>
                  <a:prstClr val="white"/>
                </a:solidFill>
                <a:latin typeface="Gill Sans MT" panose="020B0502020104020203"/>
              </a:rPr>
              <a:t>Polidramnia</a:t>
            </a:r>
            <a:endParaRPr lang="pt-BR" sz="4000" b="1" dirty="0">
              <a:solidFill>
                <a:prstClr val="white"/>
              </a:solidFill>
              <a:latin typeface="Gill Sans MT" panose="020B0502020104020203"/>
            </a:endParaRPr>
          </a:p>
          <a:p>
            <a:pPr algn="ctr" defTabSz="457189"/>
            <a:endParaRPr lang="pt-BR" sz="28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/>
          <p:nvPr/>
        </p:nvCxnSpPr>
        <p:spPr>
          <a:xfrm>
            <a:off x="2046988" y="2985866"/>
            <a:ext cx="8206449" cy="0"/>
          </a:xfrm>
          <a:prstGeom prst="line">
            <a:avLst/>
          </a:prstGeom>
          <a:ln w="76200">
            <a:solidFill>
              <a:srgbClr val="0E3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412723" y="3264127"/>
            <a:ext cx="2766351" cy="1643939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Complica 1 a 2% das gestações.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3412504" y="3268792"/>
            <a:ext cx="4377259" cy="1655521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Diagnóstico USG se faz com base em ILA ≥  18 cm 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2257915" y="5358865"/>
            <a:ext cx="7173799" cy="1145911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Pode ser suspeitado quando a AFU  excede o esperado para a IG.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D602B4-667F-5F9E-56D4-BF1A5F9ADB71}"/>
              </a:ext>
            </a:extLst>
          </p:cNvPr>
          <p:cNvSpPr/>
          <p:nvPr/>
        </p:nvSpPr>
        <p:spPr>
          <a:xfrm>
            <a:off x="8023193" y="3290148"/>
            <a:ext cx="3844719" cy="1634165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Polidramina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 leve é a forma mais comum. 66% dos casos. Geralmente é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idioático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1077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770377" y="4075205"/>
            <a:ext cx="3656347" cy="1810123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Complica 0,5 a 5% das gestações.</a:t>
            </a: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2944443" y="502447"/>
            <a:ext cx="5972537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3600" b="1" dirty="0" err="1">
                <a:solidFill>
                  <a:prstClr val="white"/>
                </a:solidFill>
                <a:latin typeface="Gill Sans MT" panose="020B0502020104020203"/>
              </a:rPr>
              <a:t>Oligodramnia</a:t>
            </a:r>
            <a:endParaRPr lang="pt-BR" sz="36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/>
          <p:nvPr/>
        </p:nvCxnSpPr>
        <p:spPr>
          <a:xfrm>
            <a:off x="1827486" y="2142700"/>
            <a:ext cx="82064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7669025" y="4075205"/>
            <a:ext cx="3455820" cy="1726363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Diagnóstico USG se faz com base em ILA ≤ 5 cm.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4012676" y="2265082"/>
            <a:ext cx="4166647" cy="1810123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ILA pode estar reduzido desde o Início do 2º trimestre e há àquelas que se alteram próximo ao termo</a:t>
            </a:r>
          </a:p>
        </p:txBody>
      </p:sp>
    </p:spTree>
    <p:extLst>
      <p:ext uri="{BB962C8B-B14F-4D97-AF65-F5344CB8AC3E}">
        <p14:creationId xmlns:p14="http://schemas.microsoft.com/office/powerpoint/2010/main" val="301945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5D0FD1-98FF-7352-FF5E-8D8E61447D7F}"/>
              </a:ext>
            </a:extLst>
          </p:cNvPr>
          <p:cNvSpPr/>
          <p:nvPr/>
        </p:nvSpPr>
        <p:spPr>
          <a:xfrm>
            <a:off x="821805" y="332166"/>
            <a:ext cx="10631345" cy="207763"/>
          </a:xfrm>
          <a:prstGeom prst="rect">
            <a:avLst/>
          </a:prstGeom>
          <a:solidFill>
            <a:srgbClr val="0E3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3096491" y="743851"/>
            <a:ext cx="6192983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3600" b="1" dirty="0" err="1">
                <a:solidFill>
                  <a:prstClr val="white"/>
                </a:solidFill>
                <a:latin typeface="Gill Sans MT" panose="020B0502020104020203"/>
              </a:rPr>
              <a:t>Oligodramnia</a:t>
            </a:r>
            <a:endParaRPr lang="pt-BR" sz="36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>
            <a:cxnSpLocks/>
          </p:cNvCxnSpPr>
          <p:nvPr/>
        </p:nvCxnSpPr>
        <p:spPr>
          <a:xfrm>
            <a:off x="802815" y="3750356"/>
            <a:ext cx="103246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2881569" y="2167360"/>
            <a:ext cx="6899564" cy="137159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Aumento de resultado adverso na gravidez.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451952" y="3933050"/>
            <a:ext cx="3400723" cy="106854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Síndrome de aspiração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meconial</a:t>
            </a:r>
            <a:endParaRPr lang="pt-BR" sz="24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8113854" y="3955440"/>
            <a:ext cx="3339296" cy="1023767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Compressão funicular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84E08EF-476E-27A9-B6F4-D7D9BC9F41E2}"/>
              </a:ext>
            </a:extLst>
          </p:cNvPr>
          <p:cNvSpPr/>
          <p:nvPr/>
        </p:nvSpPr>
        <p:spPr>
          <a:xfrm>
            <a:off x="4182623" y="3933060"/>
            <a:ext cx="3565003" cy="106853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Índice aumentado de natimortalidade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E8DF1A3-6C43-26C1-F482-AFCC9E16ADA3}"/>
              </a:ext>
            </a:extLst>
          </p:cNvPr>
          <p:cNvSpPr/>
          <p:nvPr/>
        </p:nvSpPr>
        <p:spPr>
          <a:xfrm>
            <a:off x="2295646" y="5152086"/>
            <a:ext cx="3102015" cy="1068535"/>
          </a:xfrm>
          <a:prstGeom prst="roundRect">
            <a:avLst/>
          </a:prstGeom>
          <a:solidFill>
            <a:srgbClr val="0E3014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2 x mais cesariana por SF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BAFF952-FA86-C567-E5F2-4A350648153B}"/>
              </a:ext>
            </a:extLst>
          </p:cNvPr>
          <p:cNvSpPr/>
          <p:nvPr/>
        </p:nvSpPr>
        <p:spPr>
          <a:xfrm>
            <a:off x="6331351" y="5220325"/>
            <a:ext cx="3565003" cy="1038399"/>
          </a:xfrm>
          <a:prstGeom prst="roundRect">
            <a:avLst/>
          </a:prstGeom>
          <a:solidFill>
            <a:srgbClr val="0E3014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5 x mais de índice de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apgar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 &lt; 7 no 5º m </a:t>
            </a:r>
          </a:p>
        </p:txBody>
      </p:sp>
    </p:spTree>
    <p:extLst>
      <p:ext uri="{BB962C8B-B14F-4D97-AF65-F5344CB8AC3E}">
        <p14:creationId xmlns:p14="http://schemas.microsoft.com/office/powerpoint/2010/main" val="1624497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9D4D5-8162-723C-9E23-630791B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8973"/>
            <a:ext cx="9603275" cy="1049235"/>
          </a:xfrm>
        </p:spPr>
        <p:txBody>
          <a:bodyPr/>
          <a:lstStyle/>
          <a:p>
            <a:pPr algn="ctr"/>
            <a:r>
              <a:rPr lang="pt-BR" dirty="0"/>
              <a:t>PRÉ-ECLÂMPSIA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8F8A46-5824-F7D1-3BA5-1807F7D0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1" y="2158236"/>
            <a:ext cx="11228236" cy="345061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Condição caracterizada por hipertensão após a 20ª semana de gestação, associada à proteinúria em mulheres previamente normotensas.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Considera-se Pré-Eclâmpsia quando, na ausência de proteinúria, ocorre disfunção de órgãos alvos. 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</a:rPr>
              <a:t>RBEHG 2025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F54535-2AD3-D0C1-918C-695EFF89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982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102FA6-4B3E-5D0E-915B-49934C3E803E}"/>
              </a:ext>
            </a:extLst>
          </p:cNvPr>
          <p:cNvSpPr/>
          <p:nvPr/>
        </p:nvSpPr>
        <p:spPr>
          <a:xfrm>
            <a:off x="828339" y="3254186"/>
            <a:ext cx="6718150" cy="8821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E48312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893AEC8-17DE-B6FE-AC87-1DE6CBE15334}"/>
              </a:ext>
            </a:extLst>
          </p:cNvPr>
          <p:cNvSpPr/>
          <p:nvPr/>
        </p:nvSpPr>
        <p:spPr>
          <a:xfrm>
            <a:off x="1073971" y="2554939"/>
            <a:ext cx="6088828" cy="11080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impacto em morbidade e mortalidade materna e perinatal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EC2ADB0-58A1-A87C-8567-0DE9CB428288}"/>
              </a:ext>
            </a:extLst>
          </p:cNvPr>
          <p:cNvSpPr/>
          <p:nvPr/>
        </p:nvSpPr>
        <p:spPr>
          <a:xfrm>
            <a:off x="7032812" y="3337561"/>
            <a:ext cx="2915323" cy="841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causa no Brasil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130808-8FC7-1568-1E0F-FD0DCD43E019}"/>
              </a:ext>
            </a:extLst>
          </p:cNvPr>
          <p:cNvSpPr/>
          <p:nvPr/>
        </p:nvSpPr>
        <p:spPr>
          <a:xfrm>
            <a:off x="10344402" y="3593050"/>
            <a:ext cx="889299" cy="489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737A42-6F3A-60C5-FC33-687C7040AAC9}"/>
              </a:ext>
            </a:extLst>
          </p:cNvPr>
          <p:cNvSpPr/>
          <p:nvPr/>
        </p:nvSpPr>
        <p:spPr>
          <a:xfrm>
            <a:off x="995081" y="551806"/>
            <a:ext cx="7734749" cy="1414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49B7FD-FD93-821B-C6D4-AF01A197C832}"/>
              </a:ext>
            </a:extLst>
          </p:cNvPr>
          <p:cNvSpPr/>
          <p:nvPr/>
        </p:nvSpPr>
        <p:spPr>
          <a:xfrm>
            <a:off x="1225475" y="108247"/>
            <a:ext cx="6940475" cy="163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Complica de 3 a 12% das gestações;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Prevalência variável  a depender da região;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Maior  nas regiões de renda mais desfavorecida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B7C567E-5729-7C60-9656-837B0EB74AD0}"/>
              </a:ext>
            </a:extLst>
          </p:cNvPr>
          <p:cNvSpPr/>
          <p:nvPr/>
        </p:nvSpPr>
        <p:spPr>
          <a:xfrm>
            <a:off x="8960224" y="149877"/>
            <a:ext cx="2830157" cy="1172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BRASIL: </a:t>
            </a:r>
            <a:r>
              <a:rPr lang="pt-BR" b="1" dirty="0">
                <a:solidFill>
                  <a:srgbClr val="000000"/>
                </a:solidFill>
                <a:latin typeface="Calibri" panose="020F0502020204030204"/>
              </a:rPr>
              <a:t>1,5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7% de todas as gestações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187A61-B848-9876-A2FB-D0441DBCD014}"/>
              </a:ext>
            </a:extLst>
          </p:cNvPr>
          <p:cNvSpPr/>
          <p:nvPr/>
        </p:nvSpPr>
        <p:spPr>
          <a:xfrm>
            <a:off x="817581" y="4835560"/>
            <a:ext cx="6728908" cy="1129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8140ED7-1C49-F0B3-7340-2E39F9AAF4A5}"/>
              </a:ext>
            </a:extLst>
          </p:cNvPr>
          <p:cNvSpPr/>
          <p:nvPr/>
        </p:nvSpPr>
        <p:spPr>
          <a:xfrm>
            <a:off x="1073972" y="4442907"/>
            <a:ext cx="6088828" cy="1258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complicações maternas incluem eclâmpsia, acidente vascular cerebral e danos hepáticos e renais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750E51-9226-A05D-1BFE-4A42F597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23" y="4446828"/>
            <a:ext cx="2002658" cy="1572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D0D01B8-42EF-95C0-A8A1-5C0189EB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09" y="4442907"/>
            <a:ext cx="1735958" cy="1522206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36F006F-D837-FE3C-2B4C-315576A4F9A7}"/>
              </a:ext>
            </a:extLst>
          </p:cNvPr>
          <p:cNvSpPr/>
          <p:nvPr/>
        </p:nvSpPr>
        <p:spPr>
          <a:xfrm>
            <a:off x="7032812" y="2022437"/>
            <a:ext cx="3060551" cy="968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Mundo: 2ª causa morte materna</a:t>
            </a:r>
          </a:p>
        </p:txBody>
      </p:sp>
    </p:spTree>
    <p:extLst>
      <p:ext uri="{BB962C8B-B14F-4D97-AF65-F5344CB8AC3E}">
        <p14:creationId xmlns:p14="http://schemas.microsoft.com/office/powerpoint/2010/main" val="24121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3E225-BB93-6BD9-B592-413B0A18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Bom dia/boa tarde a todos.</a:t>
            </a:r>
            <a:br>
              <a:rPr lang="pt-BR" dirty="0"/>
            </a:br>
            <a:r>
              <a:rPr lang="pt-BR" sz="2200" dirty="0"/>
              <a:t>É um prazer estarmos aqui para dialogar sobre um tema central na assistência à saúde da mulher: o pré-natal de risco habitual e os critérios que devem orientar o encaminhamento das gestantes para o pré-natal de alto risco.</a:t>
            </a:r>
            <a:br>
              <a:rPr lang="pt-BR" sz="2200" dirty="0"/>
            </a:br>
            <a:r>
              <a:rPr lang="pt-BR" sz="2200" dirty="0"/>
              <a:t>Na Atenção Primária, somos a porta de entrada e o principal elo de cuidado das gestantes. Por isso, reconhecer precocemente situações que ultrapassam o escopo do pré-natal de risco habitual é essencial para reduzir morbimortalidade materna e perinatal, assegurar intervenções oportunas e garantir que cada gestante receba o cuidado adequado ao seu perfil clínico.</a:t>
            </a:r>
            <a:br>
              <a:rPr lang="pt-BR" sz="2200" dirty="0"/>
            </a:br>
            <a:r>
              <a:rPr lang="pt-BR" sz="2200" dirty="0"/>
              <a:t>Durante a apresentação de hoje, vamos revisar de forma objetiva </a:t>
            </a:r>
            <a:r>
              <a:rPr lang="pt-BR" sz="2200" b="1" dirty="0"/>
              <a:t>quais sinais, condições clínicas, antecedentes e complicações obstétricas</a:t>
            </a:r>
            <a:r>
              <a:rPr lang="pt-BR" sz="2200" dirty="0"/>
              <a:t> justificam o encaminhamento ao serviço especializado. O objetivo é fortalecer a tomada de decisão dos profissionais da APS, padronizar condutas e qualificar ainda mais o fluxo de cuidado na rede.</a:t>
            </a:r>
            <a:br>
              <a:rPr lang="pt-BR" sz="2200" dirty="0"/>
            </a:br>
            <a:endParaRPr lang="pt-BR" sz="2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1D349F-5D15-D1EB-8D18-F89FC65C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2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02AB033-D705-A46F-EAC7-C73C5D6BF061}"/>
              </a:ext>
            </a:extLst>
          </p:cNvPr>
          <p:cNvSpPr/>
          <p:nvPr/>
        </p:nvSpPr>
        <p:spPr>
          <a:xfrm>
            <a:off x="2985247" y="1796582"/>
            <a:ext cx="6221505" cy="897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Multifatorial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CCDF52-90BD-4739-1523-9EF3D6475564}"/>
              </a:ext>
            </a:extLst>
          </p:cNvPr>
          <p:cNvSpPr txBox="1"/>
          <p:nvPr/>
        </p:nvSpPr>
        <p:spPr>
          <a:xfrm>
            <a:off x="3094504" y="471918"/>
            <a:ext cx="623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300" dirty="0"/>
              <a:t>PRÉ-ECLÂMPSIA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92B0B7F-2249-3B49-418A-7077397EBCA9}"/>
              </a:ext>
            </a:extLst>
          </p:cNvPr>
          <p:cNvSpPr/>
          <p:nvPr/>
        </p:nvSpPr>
        <p:spPr>
          <a:xfrm>
            <a:off x="2985247" y="3125878"/>
            <a:ext cx="6221504" cy="897031"/>
          </a:xfrm>
          <a:prstGeom prst="roundRect">
            <a:avLst/>
          </a:prstGeom>
          <a:solidFill>
            <a:srgbClr val="4F59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           Multissistêmica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3EA193-FBC8-4B08-0F1C-D5B6D3324A0F}"/>
              </a:ext>
            </a:extLst>
          </p:cNvPr>
          <p:cNvSpPr/>
          <p:nvPr/>
        </p:nvSpPr>
        <p:spPr>
          <a:xfrm>
            <a:off x="2985247" y="4455175"/>
            <a:ext cx="6221504" cy="897030"/>
          </a:xfrm>
          <a:prstGeom prst="roundRect">
            <a:avLst/>
          </a:prstGeom>
          <a:solidFill>
            <a:srgbClr val="A65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Progressiva</a:t>
            </a:r>
          </a:p>
        </p:txBody>
      </p:sp>
    </p:spTree>
    <p:extLst>
      <p:ext uri="{BB962C8B-B14F-4D97-AF65-F5344CB8AC3E}">
        <p14:creationId xmlns:p14="http://schemas.microsoft.com/office/powerpoint/2010/main" val="3304500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937926" y="1923824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4871856" y="1611853"/>
            <a:ext cx="7136732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5573310" y="787102"/>
            <a:ext cx="5733825" cy="1416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PAS ≥ 140 e ou PAD ≥ 90 </a:t>
            </a:r>
            <a:r>
              <a:rPr lang="pt-BR" sz="2400" dirty="0" err="1">
                <a:solidFill>
                  <a:schemeClr val="tx1"/>
                </a:solidFill>
              </a:rPr>
              <a:t>mm|Hg</a:t>
            </a:r>
            <a:r>
              <a:rPr lang="pt-BR" sz="2400" dirty="0">
                <a:solidFill>
                  <a:schemeClr val="tx1"/>
                </a:solidFill>
              </a:rPr>
              <a:t> , aferidas em duas ocasiões. Com intervalo  ≥ 4 horas, após  20 semanas de gestação.</a:t>
            </a:r>
          </a:p>
          <a:p>
            <a:pPr algn="ctr"/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60992" y="429211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4871856" y="4082338"/>
            <a:ext cx="7136732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5666874" y="3109667"/>
            <a:ext cx="5799221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Relação P/C  ≥0,3 mg /dl ou 300 mg/24 h ou  ≥ 1 + em fita reagente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61387" y="293511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DIAGNÓSTICO </a:t>
            </a:r>
          </a:p>
          <a:p>
            <a:r>
              <a:rPr lang="pt-BR" b="1" dirty="0"/>
              <a:t>-</a:t>
            </a:r>
          </a:p>
          <a:p>
            <a:r>
              <a:rPr lang="pt-BR" b="1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146791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2DF9741-CCDA-6096-D72A-A102ED64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92199"/>
              </p:ext>
            </p:extLst>
          </p:nvPr>
        </p:nvGraphicFramePr>
        <p:xfrm>
          <a:off x="308810" y="999226"/>
          <a:ext cx="11574380" cy="537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190">
                  <a:extLst>
                    <a:ext uri="{9D8B030D-6E8A-4147-A177-3AD203B41FA5}">
                      <a16:colId xmlns:a16="http://schemas.microsoft.com/office/drawing/2014/main" val="3736040646"/>
                    </a:ext>
                  </a:extLst>
                </a:gridCol>
                <a:gridCol w="5787190">
                  <a:extLst>
                    <a:ext uri="{9D8B030D-6E8A-4147-A177-3AD203B41FA5}">
                      <a16:colId xmlns:a16="http://schemas.microsoft.com/office/drawing/2014/main" val="2027083125"/>
                    </a:ext>
                  </a:extLst>
                </a:gridCol>
              </a:tblGrid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Na ausência de proteinúria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Surgimento de Hipertensão associada a pelo menos um dos seguintes: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5495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Trombocitopenia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Contagem plaquetária ≤ 150.000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95744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Hepático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Transaminases ( TGO )  ≥ 40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0018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creatinina sérica ≥ 1,o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62218"/>
                  </a:ext>
                </a:extLst>
              </a:tr>
              <a:tr h="143687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Edema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Dispnéia</a:t>
                      </a:r>
                      <a:r>
                        <a:rPr lang="pt-BR" sz="2000" dirty="0"/>
                        <a:t>, sibilos, estertores </a:t>
                      </a:r>
                      <a:r>
                        <a:rPr lang="pt-BR" sz="2000" dirty="0" err="1"/>
                        <a:t>creptantes</a:t>
                      </a:r>
                      <a:r>
                        <a:rPr lang="pt-BR" sz="2000" dirty="0"/>
                        <a:t> e </a:t>
                      </a:r>
                      <a:r>
                        <a:rPr lang="pt-BR" sz="2000" dirty="0" err="1"/>
                        <a:t>subcreptantes</a:t>
                      </a:r>
                      <a:r>
                        <a:rPr lang="pt-BR" sz="2000" dirty="0"/>
                        <a:t>, palidez, sudorese fria, cianos de extremidades, ansiedade, confusão mental, secreção rosada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33709"/>
                  </a:ext>
                </a:extLst>
              </a:tr>
              <a:tr h="90222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Sinal e/ou sintomas de  </a:t>
                      </a:r>
                    </a:p>
                    <a:p>
                      <a:pPr algn="ctr"/>
                      <a:r>
                        <a:rPr lang="pt-BR" sz="2400" dirty="0"/>
                        <a:t>Lesão em órgão-alvo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Cefaléia</a:t>
                      </a:r>
                      <a:r>
                        <a:rPr lang="pt-BR" sz="2000" dirty="0"/>
                        <a:t> ou escotomas ou epigastralgia ou dor intensa em Hipocôndrio Direito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70660"/>
                  </a:ext>
                </a:extLst>
              </a:tr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fetal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Insuficiência placentária/  Restrição de crescimento fetal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723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93381F5-BD8A-0821-3488-BB2BA283C33B}"/>
              </a:ext>
            </a:extLst>
          </p:cNvPr>
          <p:cNvSpPr txBox="1"/>
          <p:nvPr/>
        </p:nvSpPr>
        <p:spPr>
          <a:xfrm>
            <a:off x="2422566" y="356260"/>
            <a:ext cx="783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POR LESÃO DE ÓRGÃO -ALVO</a:t>
            </a:r>
          </a:p>
        </p:txBody>
      </p:sp>
    </p:spTree>
    <p:extLst>
      <p:ext uri="{BB962C8B-B14F-4D97-AF65-F5344CB8AC3E}">
        <p14:creationId xmlns:p14="http://schemas.microsoft.com/office/powerpoint/2010/main" val="85455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686FC0-BA11-9146-B946-11CB0FB6C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35066"/>
              </p:ext>
            </p:extLst>
          </p:nvPr>
        </p:nvGraphicFramePr>
        <p:xfrm>
          <a:off x="2622884" y="60960"/>
          <a:ext cx="622032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328">
                  <a:extLst>
                    <a:ext uri="{9D8B030D-6E8A-4147-A177-3AD203B41FA5}">
                      <a16:colId xmlns:a16="http://schemas.microsoft.com/office/drawing/2014/main" val="2070169724"/>
                    </a:ext>
                  </a:extLst>
                </a:gridCol>
              </a:tblGrid>
              <a:tr h="3540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  DE 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9913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História de pré-eclâmpsia, principalmente acompanhada de desfechos adversos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87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múltipla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9213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Obesidade (IMC &gt; 30)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504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Hipertensão arterial crônica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7692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 tipo 1 ou 2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6797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85880"/>
                  </a:ext>
                </a:extLst>
              </a:tr>
              <a:tr h="796599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Doencas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autoimunes (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LES,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sindrome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antifosfolipide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pt-BR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 decorrente de reprodução assistida (FIV)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920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dirty="0"/>
                        <a:t>Nuliparidade / 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familiar de pré-eclâmpsia (Mae e/ou irmãs)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8323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Condição sócio –econômica desfavorável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70255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Raça/cor: preta ou parda / Idade ≥ 35 anos</a:t>
                      </a:r>
                      <a:endParaRPr lang="pt-BR" sz="1600" b="1" dirty="0"/>
                    </a:p>
                    <a:p>
                      <a:r>
                        <a:rPr lang="pt-BR" sz="1600" b="1" dirty="0"/>
                        <a:t>Intervalo &gt;10 anos desde a última gestação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41651"/>
                  </a:ext>
                </a:extLst>
              </a:tr>
              <a:tr h="1740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Gravidez previa com desfecho adverso relacionados a  disfunção placentária: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Descolamento prematuro de placenta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RCIU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Trabalho de parto prematuro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Óbito Fetal                                               </a:t>
                      </a:r>
                      <a:endParaRPr lang="pt-BR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1306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273BD20-5445-50DE-1693-0EC51B785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44852"/>
              </p:ext>
            </p:extLst>
          </p:nvPr>
        </p:nvGraphicFramePr>
        <p:xfrm>
          <a:off x="491958" y="60960"/>
          <a:ext cx="213092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926">
                  <a:extLst>
                    <a:ext uri="{9D8B030D-6E8A-4147-A177-3AD203B41FA5}">
                      <a16:colId xmlns:a16="http://schemas.microsoft.com/office/drawing/2014/main" val="2333920936"/>
                    </a:ext>
                  </a:extLst>
                </a:gridCol>
              </a:tblGrid>
              <a:tr h="43433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26644"/>
                  </a:ext>
                </a:extLst>
              </a:tr>
              <a:tr h="298679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83594"/>
                  </a:ext>
                </a:extLst>
              </a:tr>
              <a:tr h="331495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MODERADO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6232"/>
                  </a:ext>
                </a:extLst>
              </a:tr>
            </a:tbl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9EB910F-C3A0-EB27-A68D-3AB96F8E98AC}"/>
              </a:ext>
            </a:extLst>
          </p:cNvPr>
          <p:cNvSpPr/>
          <p:nvPr/>
        </p:nvSpPr>
        <p:spPr>
          <a:xfrm>
            <a:off x="9047747" y="1046748"/>
            <a:ext cx="2923674" cy="1419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</a:rPr>
              <a:t>   1 fator de risco alto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2 ou mais fatores de risco moderado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1FB452-298A-0C55-CBB8-5559276AFD9B}"/>
              </a:ext>
            </a:extLst>
          </p:cNvPr>
          <p:cNvSpPr txBox="1"/>
          <p:nvPr/>
        </p:nvSpPr>
        <p:spPr>
          <a:xfrm>
            <a:off x="9047747" y="3121793"/>
            <a:ext cx="292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NECESSIDADE DE PROFILAXIA PARA PRÉ-ECLÂMPSIA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5FBD70-65A0-97D6-800B-C4493DA3E4AF}"/>
              </a:ext>
            </a:extLst>
          </p:cNvPr>
          <p:cNvSpPr txBox="1"/>
          <p:nvPr/>
        </p:nvSpPr>
        <p:spPr>
          <a:xfrm>
            <a:off x="8918408" y="364296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Gill Sans MT" panose="020B0502020104020203"/>
              </a:rPr>
              <a:t>FATORES DE PREDIÇÃO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2C4721-92D1-1203-DAB1-E02B02F8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12" y="4843398"/>
            <a:ext cx="1670449" cy="804742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3768218-E9AB-C298-62F5-89A5EF875A0B}"/>
              </a:ext>
            </a:extLst>
          </p:cNvPr>
          <p:cNvCxnSpPr>
            <a:stCxn id="6" idx="2"/>
          </p:cNvCxnSpPr>
          <p:nvPr/>
        </p:nvCxnSpPr>
        <p:spPr>
          <a:xfrm>
            <a:off x="10509584" y="2466474"/>
            <a:ext cx="18048" cy="5173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26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016" y="792679"/>
            <a:ext cx="10058400" cy="11979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Estratégias de Prevenção da pré-eclâmpsia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364709" y="1233679"/>
            <a:ext cx="9603275" cy="5077957"/>
          </a:xfrm>
        </p:spPr>
        <p:txBody>
          <a:bodyPr>
            <a:normAutofit/>
          </a:bodyPr>
          <a:lstStyle/>
          <a:p>
            <a:endParaRPr lang="pt-BR" sz="18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Métodos comportamentais: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Atividade Física supervisionada</a:t>
            </a: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Métodos Farmacológicos: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AAS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Cálcio</a:t>
            </a:r>
          </a:p>
          <a:p>
            <a:pPr marL="914400" lvl="2" indent="0">
              <a:buNone/>
            </a:pPr>
            <a:endParaRPr lang="pt-BR" sz="3200" dirty="0"/>
          </a:p>
          <a:p>
            <a:pPr lvl="2"/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8308629" y="5643299"/>
            <a:ext cx="3657600" cy="66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Protocolo RBEHG 2025</a:t>
            </a:r>
          </a:p>
        </p:txBody>
      </p:sp>
    </p:spTree>
    <p:extLst>
      <p:ext uri="{BB962C8B-B14F-4D97-AF65-F5344CB8AC3E}">
        <p14:creationId xmlns:p14="http://schemas.microsoft.com/office/powerpoint/2010/main" val="124661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62D84-8737-89A6-9AA7-1EC147871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90388" y="-3595674"/>
            <a:ext cx="10363826" cy="5311361"/>
          </a:xfrm>
        </p:spPr>
        <p:txBody>
          <a:bodyPr>
            <a:normAutofit/>
          </a:bodyPr>
          <a:lstStyle/>
          <a:p>
            <a:pPr marL="4445" algn="just">
              <a:spcBef>
                <a:spcPts val="785"/>
              </a:spcBef>
              <a:buNone/>
            </a:pP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ACOG</a:t>
            </a:r>
            <a:r>
              <a:rPr lang="en-US" sz="1800" b="1" spc="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COMMITTEE</a:t>
            </a:r>
            <a:r>
              <a:rPr lang="en-US" sz="1800" b="1" spc="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spc="-10" dirty="0">
                <a:effectLst/>
                <a:latin typeface="Arial MT"/>
                <a:ea typeface="Arial MT"/>
                <a:cs typeface="Arial MT"/>
              </a:rPr>
              <a:t>OPINION</a:t>
            </a:r>
            <a:endParaRPr lang="pt-BR" sz="1800" b="1" dirty="0">
              <a:effectLst/>
              <a:latin typeface="Arial MT"/>
              <a:ea typeface="Arial MT"/>
              <a:cs typeface="Arial MT"/>
            </a:endParaRPr>
          </a:p>
          <a:p>
            <a:pPr marL="4445" algn="just">
              <a:spcBef>
                <a:spcPts val="745"/>
              </a:spcBef>
              <a:buNone/>
            </a:pPr>
            <a:r>
              <a:rPr lang="en-US" sz="1800" b="1" kern="0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n-US" sz="1800" b="1" kern="0" spc="8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kern="0" spc="-2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743</a:t>
            </a:r>
            <a:endParaRPr lang="pt-BR" sz="18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" marR="3714115">
              <a:lnSpc>
                <a:spcPct val="90000"/>
              </a:lnSpc>
              <a:spcBef>
                <a:spcPts val="1205"/>
              </a:spcBef>
              <a:buNone/>
            </a:pP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OBSTETRIC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1800" b="1" cap="none" spc="-55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en-US" sz="1800" b="1" cap="none" spc="-20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  <a:p>
            <a:pPr marL="4445">
              <a:lnSpc>
                <a:spcPct val="107000"/>
              </a:lnSpc>
              <a:spcBef>
                <a:spcPts val="135"/>
              </a:spcBef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opinion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developed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obstetric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collaboration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Flint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porter,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MD,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society for maternal</a:t>
            </a:r>
            <a:r>
              <a:rPr lang="en-US" sz="1800" b="1" cap="none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fetal medicine in collaboration with members Cynthia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yamfi-Bannerman, MD, MS, and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racy </a:t>
            </a:r>
            <a:r>
              <a:rPr lang="en-US" sz="1800" b="1" i="1" cap="non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anuck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MD.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algn="l"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Low-dose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aspirin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use</a:t>
            </a:r>
            <a:r>
              <a:rPr lang="en-US" sz="1800" b="1" cap="none" spc="45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during</a:t>
            </a:r>
            <a:r>
              <a:rPr lang="en-US" sz="1800" b="1" cap="none" spc="3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spc="-1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pregnancy</a:t>
            </a:r>
            <a:endParaRPr lang="pt-BR" sz="1800" b="1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6A308A-32F1-B84F-D57C-1A9077D5508F}"/>
              </a:ext>
            </a:extLst>
          </p:cNvPr>
          <p:cNvSpPr txBox="1"/>
          <p:nvPr/>
        </p:nvSpPr>
        <p:spPr>
          <a:xfrm>
            <a:off x="3186369" y="169282"/>
            <a:ext cx="10363825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400" b="1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plaquetários para prevenção da pré‐eclâmpsia e suas complicações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Lelia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Duley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Shireen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Meher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4"/>
              </a:rPr>
              <a:t>Kylie E Hunter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Anna Lene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Seidler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Lisa M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Askie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pt-B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Versão publicada: 30 de outubro de 2019 </a:t>
            </a:r>
          </a:p>
          <a:p>
            <a:pPr algn="l">
              <a:spcBef>
                <a:spcPts val="375"/>
              </a:spcBef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7"/>
              </a:rPr>
              <a:t>https://doi.org/10.1002/14651858.CD004659.pub3</a:t>
            </a:r>
            <a:endParaRPr lang="pt-BR" sz="1400" b="1" i="0" dirty="0">
              <a:solidFill>
                <a:srgbClr val="002D6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100" name="Picture 4" descr="simbolo da cochrane de brazil.cochrane.org">
            <a:extLst>
              <a:ext uri="{FF2B5EF4-FFF2-40B4-BE49-F238E27FC236}">
                <a16:creationId xmlns:a16="http://schemas.microsoft.com/office/drawing/2014/main" id="{194C1E30-26B5-6C65-A754-0A6CDF3E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4" y="-118703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4561DC0-F2E7-2A4A-A44E-148349F931E2}"/>
              </a:ext>
            </a:extLst>
          </p:cNvPr>
          <p:cNvSpPr/>
          <p:nvPr/>
        </p:nvSpPr>
        <p:spPr>
          <a:xfrm>
            <a:off x="1337883" y="4664782"/>
            <a:ext cx="9832932" cy="1065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O uso de </a:t>
            </a:r>
            <a:r>
              <a:rPr lang="pt-BR" sz="2000" b="1" i="0" dirty="0" err="1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2000" b="1" i="0" dirty="0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 plaquetários reduziu o risco de pré-eclâmpsia com proteinúria em 18% (36.716 mulheres, 60 estudos, RR 0,82, IC 95% 0,77 a 0,88; Evidência de alta qualidade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2E76697-39C4-D3DC-A79C-C435D5698AE6}"/>
              </a:ext>
            </a:extLst>
          </p:cNvPr>
          <p:cNvSpPr/>
          <p:nvPr/>
        </p:nvSpPr>
        <p:spPr>
          <a:xfrm>
            <a:off x="1337883" y="2242333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Interfere na relação </a:t>
            </a:r>
            <a:r>
              <a:rPr lang="pt-BR" sz="2400" b="1" dirty="0" err="1">
                <a:solidFill>
                  <a:schemeClr val="tx2"/>
                </a:solidFill>
              </a:rPr>
              <a:t>prostaciclinas</a:t>
            </a:r>
            <a:r>
              <a:rPr lang="pt-BR" sz="2400" b="1" dirty="0">
                <a:solidFill>
                  <a:schemeClr val="tx2"/>
                </a:solidFill>
              </a:rPr>
              <a:t>/ tromboxano, melhorando a agregação plaquetária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5B99CA2-1650-46D9-E7FE-BB438E28D1E7}"/>
              </a:ext>
            </a:extLst>
          </p:cNvPr>
          <p:cNvSpPr/>
          <p:nvPr/>
        </p:nvSpPr>
        <p:spPr>
          <a:xfrm>
            <a:off x="7610550" y="785686"/>
            <a:ext cx="4233797" cy="11935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Revisão sistemática: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36</a:t>
            </a:r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estudos envolvendo 34.514 mulheres gestantes;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Todas recrutadas após 12 semanas</a:t>
            </a:r>
            <a:endParaRPr lang="pt-BR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067549-F485-836E-038D-E284FF38D48B}"/>
              </a:ext>
            </a:extLst>
          </p:cNvPr>
          <p:cNvSpPr/>
          <p:nvPr/>
        </p:nvSpPr>
        <p:spPr>
          <a:xfrm>
            <a:off x="1337883" y="3419798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i="0" dirty="0">
                <a:solidFill>
                  <a:schemeClr val="tx2"/>
                </a:solidFill>
                <a:effectLst/>
                <a:latin typeface="Guardian TextSans Web"/>
              </a:rPr>
              <a:t>A maioria dos ensaios utilizou dosagens de 100 mg/d, iniciado entre 11-14 semanas</a:t>
            </a:r>
            <a:r>
              <a:rPr lang="pt-BR" sz="2200" b="1" dirty="0">
                <a:solidFill>
                  <a:schemeClr val="tx2"/>
                </a:solidFill>
                <a:latin typeface="Guardian TextSans Web"/>
              </a:rPr>
              <a:t>,</a:t>
            </a:r>
            <a:r>
              <a:rPr lang="pt-BR" sz="2200" b="1" i="0" dirty="0">
                <a:solidFill>
                  <a:schemeClr val="tx2"/>
                </a:solidFill>
                <a:effectLst/>
                <a:latin typeface="Guardian TextSans Web"/>
              </a:rPr>
              <a:t>1 x dia. Interromper na 36ª semana.</a:t>
            </a:r>
            <a:endParaRPr lang="pt-BR" sz="2200" b="1" dirty="0">
              <a:solidFill>
                <a:schemeClr val="tx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9FE690-D661-4170-AA28-E696C9AE9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6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306388"/>
            <a:ext cx="10515600" cy="1325562"/>
          </a:xfrm>
        </p:spPr>
        <p:txBody>
          <a:bodyPr>
            <a:normAutofit fontScale="90000"/>
          </a:bodyPr>
          <a:lstStyle/>
          <a:p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441714" y="1852436"/>
            <a:ext cx="3716927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Revisão sistemática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13 estudos – 15.730 mulheres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Cálcio em doses entre 1.000 e 1500 mg/ dia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Redução do risco de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eclâmpsia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20823" y="1852435"/>
            <a:ext cx="3350354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Redução geral do risco de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eclâmpsia em 55% , podendo chegar a 78% no grupo de alto risco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033359" y="1852435"/>
            <a:ext cx="3830541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A20000"/>
                </a:solidFill>
              </a:rPr>
              <a:t>Recomenda-se a suplementação do cálcio elementar  na dose de 1,5 a 2g/dia – OMS 2013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6E10826-3DC7-B5F2-06E2-2B9CE5F2D19D}"/>
              </a:ext>
            </a:extLst>
          </p:cNvPr>
          <p:cNvSpPr/>
          <p:nvPr/>
        </p:nvSpPr>
        <p:spPr>
          <a:xfrm>
            <a:off x="441714" y="4029545"/>
            <a:ext cx="11422186" cy="21524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5C00"/>
                </a:solidFill>
              </a:rPr>
              <a:t>Mecanismo de ação ainda não muito bem claros. </a:t>
            </a:r>
          </a:p>
          <a:p>
            <a:pPr algn="ctr"/>
            <a:r>
              <a:rPr lang="pt-BR" sz="2400" b="1" dirty="0">
                <a:solidFill>
                  <a:srgbClr val="005C00"/>
                </a:solidFill>
              </a:rPr>
              <a:t>Presume-se  que Ca++ atue na liberação do PTH reduzindo a secreção de renina e a permeabilidade glomerular e diminuição da liberação biomarcadores da função renal – </a:t>
            </a:r>
            <a:r>
              <a:rPr lang="pt-BR" sz="2400" b="1" dirty="0" err="1">
                <a:solidFill>
                  <a:srgbClr val="005C00"/>
                </a:solidFill>
              </a:rPr>
              <a:t>uréia</a:t>
            </a:r>
            <a:r>
              <a:rPr lang="pt-BR" sz="2400" b="1" dirty="0">
                <a:solidFill>
                  <a:srgbClr val="005C00"/>
                </a:solidFill>
              </a:rPr>
              <a:t>, creatinina e proteinúria.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1921CD-1C18-6F41-19DB-7BF3B2FE2181}"/>
              </a:ext>
            </a:extLst>
          </p:cNvPr>
          <p:cNvSpPr txBox="1"/>
          <p:nvPr/>
        </p:nvSpPr>
        <p:spPr>
          <a:xfrm>
            <a:off x="3400037" y="121012"/>
            <a:ext cx="8186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Suplementação de cálcio durante a gravidez para prevenir distúrbios hipertensivos e problemas relacionados</a:t>
            </a:r>
          </a:p>
          <a:p>
            <a:r>
              <a:rPr lang="pt-BR" sz="1400" b="1" dirty="0">
                <a:hlinkClick r:id="rId3"/>
              </a:rPr>
              <a:t>     G Justus </a:t>
            </a:r>
            <a:r>
              <a:rPr lang="pt-BR" sz="1400" b="1" dirty="0" err="1">
                <a:hlinkClick r:id="rId3"/>
              </a:rPr>
              <a:t>Hofmeyr</a:t>
            </a:r>
            <a:r>
              <a:rPr lang="pt-BR" sz="1400" b="1" dirty="0"/>
              <a:t>, </a:t>
            </a:r>
            <a:r>
              <a:rPr lang="pt-BR" sz="1400" b="1" dirty="0" err="1">
                <a:hlinkClick r:id="rId4"/>
              </a:rPr>
              <a:t>Theresa</a:t>
            </a:r>
            <a:r>
              <a:rPr lang="pt-BR" sz="1400" b="1" dirty="0">
                <a:hlinkClick r:id="rId4"/>
              </a:rPr>
              <a:t> A Lawrie</a:t>
            </a:r>
            <a:r>
              <a:rPr lang="pt-BR" sz="1400" b="1" dirty="0"/>
              <a:t>, </a:t>
            </a:r>
            <a:r>
              <a:rPr lang="pt-BR" sz="1400" b="1" dirty="0">
                <a:hlinkClick r:id="rId5"/>
              </a:rPr>
              <a:t>Álvaro N Atallah</a:t>
            </a:r>
            <a:r>
              <a:rPr lang="pt-BR" sz="1400" b="1" dirty="0"/>
              <a:t>, </a:t>
            </a:r>
            <a:r>
              <a:rPr lang="pt-BR" sz="1400" b="1" dirty="0">
                <a:hlinkClick r:id="rId6"/>
              </a:rPr>
              <a:t>Maria Regina Torloni</a:t>
            </a:r>
            <a:endParaRPr lang="pt-BR" sz="1400" b="1" dirty="0"/>
          </a:p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Versão publicada: 01 de outubro de 2018</a:t>
            </a:r>
            <a:r>
              <a:rPr lang="pt-BR" sz="1400" dirty="0"/>
              <a:t> </a:t>
            </a:r>
          </a:p>
          <a:p>
            <a:r>
              <a:rPr lang="pt-BR" sz="1400" b="1" u="sng" dirty="0">
                <a:hlinkClick r:id="rId7"/>
              </a:rPr>
              <a:t>https://doi.org/10.1002/14651858.CD001059.pub5</a:t>
            </a:r>
            <a:endParaRPr lang="pt-BR" sz="1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389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945D8-CD36-957A-EB6E-CCAF3B17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475543"/>
          </a:xfrm>
        </p:spPr>
        <p:txBody>
          <a:bodyPr/>
          <a:lstStyle/>
          <a:p>
            <a:pPr algn="ctr"/>
            <a:r>
              <a:rPr lang="pt-BR" dirty="0"/>
              <a:t>Diabete mellitus gestacional</a:t>
            </a:r>
          </a:p>
        </p:txBody>
      </p:sp>
    </p:spTree>
    <p:extLst>
      <p:ext uri="{BB962C8B-B14F-4D97-AF65-F5344CB8AC3E}">
        <p14:creationId xmlns:p14="http://schemas.microsoft.com/office/powerpoint/2010/main" val="397755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B625C-FA66-D520-EDED-1A1666F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5986"/>
          </a:xfrm>
        </p:spPr>
        <p:txBody>
          <a:bodyPr/>
          <a:lstStyle/>
          <a:p>
            <a:r>
              <a:rPr lang="pt-BR" dirty="0"/>
              <a:t>Importância da hiperglicemia na gestação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BFFB0-EB1F-F5B2-B3E5-6B5D8EE2B3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8907"/>
            <a:ext cx="10363826" cy="450317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rgbClr val="1E1E1E"/>
                </a:solidFill>
                <a:latin typeface="Lora" pitchFamily="2" charset="0"/>
              </a:rPr>
              <a:t>A</a:t>
            </a:r>
            <a:r>
              <a:rPr lang="pt-BR" sz="2800" b="1" i="0" cap="none" dirty="0">
                <a:solidFill>
                  <a:srgbClr val="1E1E1E"/>
                </a:solidFill>
                <a:effectLst/>
                <a:latin typeface="Lora" pitchFamily="2" charset="0"/>
              </a:rPr>
              <a:t>lteração metabólica mais comum na gestação  - DMG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A prevalência tem aumentado ao longo do tempo: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 Provavelmente devido ao aumento da idade média materna e do IMC (particularmente devido ao aumento da obesidade)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ráticas e métodos de rastreio mais sensíveis</a:t>
            </a: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1184465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2DF3E-B805-5A5B-A1FD-B1A0975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Diabetes MELLITUS GESTACIONAL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973A2-7A0F-A1B9-9C18-4B01AB8D2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53754"/>
            <a:ext cx="10363826" cy="3424107"/>
          </a:xfrm>
        </p:spPr>
        <p:txBody>
          <a:bodyPr>
            <a:normAutofit/>
          </a:bodyPr>
          <a:lstStyle/>
          <a:p>
            <a:r>
              <a:rPr lang="pt-BR" sz="3200" dirty="0"/>
              <a:t>Caracteriza-se por intolerância à glicose identificada pela primeira vez na gestação, sem critérios diagnósticos de diabetes </a:t>
            </a:r>
            <a:r>
              <a:rPr lang="pt-BR" sz="3200" dirty="0" err="1"/>
              <a:t>pré</a:t>
            </a:r>
            <a:r>
              <a:rPr lang="pt-BR" sz="3200" dirty="0"/>
              <a:t>-gestacional.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7824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FAF13-A222-F81F-C616-C63A660E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79" y="725006"/>
            <a:ext cx="9603275" cy="1049235"/>
          </a:xfrm>
        </p:spPr>
        <p:txBody>
          <a:bodyPr/>
          <a:lstStyle/>
          <a:p>
            <a:pPr algn="ctr"/>
            <a:r>
              <a:rPr lang="pt-BR" dirty="0"/>
              <a:t>Acompanhamento pré-natal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567D6-7D46-4799-A453-390C3CF4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978" y="2211563"/>
            <a:ext cx="9603275" cy="345061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Um dos pilares da atenção primária à saúde;</a:t>
            </a:r>
          </a:p>
          <a:p>
            <a:pPr algn="ctr"/>
            <a:r>
              <a:rPr lang="pt-BR" sz="2400" b="1" dirty="0"/>
              <a:t>Promove não apenas o cuidado clínico, mas também o acolhimento, a escuta e o vínculo com a gestante e sua família;</a:t>
            </a:r>
          </a:p>
          <a:p>
            <a:pPr algn="ctr"/>
            <a:r>
              <a:rPr lang="pt-BR" sz="2400" b="1" dirty="0" err="1"/>
              <a:t>Prevene</a:t>
            </a:r>
            <a:r>
              <a:rPr lang="pt-BR" sz="2400" b="1" dirty="0"/>
              <a:t> complicações, detecta precocemente agravos e garante um desfecho materno e perinatal mais seguro.</a:t>
            </a:r>
          </a:p>
        </p:txBody>
      </p:sp>
    </p:spTree>
    <p:extLst>
      <p:ext uri="{BB962C8B-B14F-4D97-AF65-F5344CB8AC3E}">
        <p14:creationId xmlns:p14="http://schemas.microsoft.com/office/powerpoint/2010/main" val="4225798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AC6CB13-617B-DC5F-16F2-D87B95E3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29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8C446-E5AA-9FCB-9E64-725C0516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007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C1EA5-8541-F497-DAE7-3B9F22A0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8FB4751-880F-D840-AAA9-3A15815CC996}" type="slidenum">
              <a:rPr lang="pt-BR" smtClean="0"/>
              <a:pPr rtl="0"/>
              <a:t>51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5A5F99-F73D-1275-AF64-9443BA74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420914"/>
            <a:ext cx="1098731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6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0F4FFD-9802-3BB7-2D3E-E3B8881D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3818A-3F3C-2E9C-AB0F-0FCC09A8C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7534275" cy="9144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ora" pitchFamily="2" charset="0"/>
              </a:rPr>
              <a:t>Seguimento da gestante diabética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B433F79-E7C2-F6F4-E2BB-97C2C2B44BF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992" r="14992"/>
          <a:stretch/>
        </p:blipFill>
        <p:spPr>
          <a:xfrm>
            <a:off x="9659111" y="177165"/>
            <a:ext cx="2287587" cy="1943100"/>
          </a:xfrm>
          <a:prstGeom prst="rect">
            <a:avLst/>
          </a:prstGeom>
        </p:spPr>
      </p:pic>
      <p:pic>
        <p:nvPicPr>
          <p:cNvPr id="4098" name="Picture 2" descr="Os tipos de alimentos que uma gestante deve consumir - Tommasi Laboratório">
            <a:extLst>
              <a:ext uri="{FF2B5EF4-FFF2-40B4-BE49-F238E27FC236}">
                <a16:creationId xmlns:a16="http://schemas.microsoft.com/office/drawing/2014/main" id="{A72AFED4-3E25-407A-8F08-B528EA2B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86" y="1530668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importância da alimentação saudável na gestação | Rio Norte Saúde">
            <a:extLst>
              <a:ext uri="{FF2B5EF4-FFF2-40B4-BE49-F238E27FC236}">
                <a16:creationId xmlns:a16="http://schemas.microsoft.com/office/drawing/2014/main" id="{1150A557-684E-5FC3-7331-B2DC9E40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1" y="3861575"/>
            <a:ext cx="2295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avidez: exercício físico deve fazer parte da rotina de todas as mães -  Revista Crescer | Vida de grávida">
            <a:extLst>
              <a:ext uri="{FF2B5EF4-FFF2-40B4-BE49-F238E27FC236}">
                <a16:creationId xmlns:a16="http://schemas.microsoft.com/office/drawing/2014/main" id="{3916D1A1-502F-FECD-A140-183BA88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11" y="2362596"/>
            <a:ext cx="242887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ágina 10 | Vetores e ilustrações de Esporte Para Gestante para download  gratuito | Freepik">
            <a:extLst>
              <a:ext uri="{FF2B5EF4-FFF2-40B4-BE49-F238E27FC236}">
                <a16:creationId xmlns:a16="http://schemas.microsoft.com/office/drawing/2014/main" id="{0D8D2A1E-C43C-A163-D39E-73E47255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66" y="4502676"/>
            <a:ext cx="2428875" cy="16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D698D58-B12B-6DAD-4606-F98FE827DD0E}"/>
              </a:ext>
            </a:extLst>
          </p:cNvPr>
          <p:cNvSpPr/>
          <p:nvPr/>
        </p:nvSpPr>
        <p:spPr>
          <a:xfrm>
            <a:off x="2148840" y="1554480"/>
            <a:ext cx="2800350" cy="113157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Dieta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Exercícios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Automonitorização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E512394-2B7E-B7F4-0697-34FEF8222E39}"/>
              </a:ext>
            </a:extLst>
          </p:cNvPr>
          <p:cNvSpPr/>
          <p:nvPr/>
        </p:nvSpPr>
        <p:spPr>
          <a:xfrm>
            <a:off x="251460" y="3202304"/>
            <a:ext cx="2331721" cy="480060"/>
          </a:xfrm>
          <a:prstGeom prst="rect">
            <a:avLst/>
          </a:pr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Controle Adequado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11EFBD6-3B2C-321E-C9A4-057FA7CD4E46}"/>
              </a:ext>
            </a:extLst>
          </p:cNvPr>
          <p:cNvCxnSpPr>
            <a:stCxn id="9" idx="2"/>
          </p:cNvCxnSpPr>
          <p:nvPr/>
        </p:nvCxnSpPr>
        <p:spPr>
          <a:xfrm>
            <a:off x="3549015" y="2686050"/>
            <a:ext cx="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40CCA7E-EACD-92C7-41B4-B79ED6BB3EDF}"/>
              </a:ext>
            </a:extLst>
          </p:cNvPr>
          <p:cNvCxnSpPr>
            <a:cxnSpLocks/>
          </p:cNvCxnSpPr>
          <p:nvPr/>
        </p:nvCxnSpPr>
        <p:spPr>
          <a:xfrm flipH="1" flipV="1">
            <a:off x="1417320" y="2940081"/>
            <a:ext cx="2124838" cy="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62AA77B-37DF-3E91-AD93-2A2DA7A6FECC}"/>
              </a:ext>
            </a:extLst>
          </p:cNvPr>
          <p:cNvCxnSpPr/>
          <p:nvPr/>
        </p:nvCxnSpPr>
        <p:spPr>
          <a:xfrm>
            <a:off x="1417320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3EFDC2-1D2D-F22E-1F2D-FCD5DC6A650B}"/>
              </a:ext>
            </a:extLst>
          </p:cNvPr>
          <p:cNvSpPr/>
          <p:nvPr/>
        </p:nvSpPr>
        <p:spPr>
          <a:xfrm>
            <a:off x="3672462" y="3202305"/>
            <a:ext cx="2800350" cy="480060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Controle inadequado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BFE4510-B1A1-2C05-4F10-7704DDE1A800}"/>
              </a:ext>
            </a:extLst>
          </p:cNvPr>
          <p:cNvCxnSpPr>
            <a:cxnSpLocks/>
          </p:cNvCxnSpPr>
          <p:nvPr/>
        </p:nvCxnSpPr>
        <p:spPr>
          <a:xfrm>
            <a:off x="3542158" y="2940081"/>
            <a:ext cx="1544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B130725-2EFB-34A8-BD68-A93AD4304842}"/>
              </a:ext>
            </a:extLst>
          </p:cNvPr>
          <p:cNvCxnSpPr/>
          <p:nvPr/>
        </p:nvCxnSpPr>
        <p:spPr>
          <a:xfrm>
            <a:off x="5086349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44106F-5A68-8314-924A-7D3F5657F6C7}"/>
              </a:ext>
            </a:extLst>
          </p:cNvPr>
          <p:cNvSpPr/>
          <p:nvPr/>
        </p:nvSpPr>
        <p:spPr>
          <a:xfrm>
            <a:off x="3423100" y="4109501"/>
            <a:ext cx="3527751" cy="636648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Lora" pitchFamily="2" charset="0"/>
              </a:rPr>
              <a:t>Tratamento medicamentoso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69D3C1C-1DC4-DA77-39F6-9BA7C152268B}"/>
              </a:ext>
            </a:extLst>
          </p:cNvPr>
          <p:cNvSpPr/>
          <p:nvPr/>
        </p:nvSpPr>
        <p:spPr>
          <a:xfrm>
            <a:off x="3219184" y="5309115"/>
            <a:ext cx="3734329" cy="463676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003300"/>
                </a:solidFill>
                <a:latin typeface="Lora" pitchFamily="2" charset="0"/>
              </a:rPr>
              <a:t>Insulinas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110C1D6-7A44-37F1-4CC0-E4EA8ABC3226}"/>
              </a:ext>
            </a:extLst>
          </p:cNvPr>
          <p:cNvCxnSpPr>
            <a:stCxn id="29" idx="1"/>
            <a:endCxn id="29" idx="1"/>
          </p:cNvCxnSpPr>
          <p:nvPr/>
        </p:nvCxnSpPr>
        <p:spPr>
          <a:xfrm>
            <a:off x="3219184" y="55409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6E5EE3C-AC7A-4CD5-1D00-D2EFED44588D}"/>
              </a:ext>
            </a:extLst>
          </p:cNvPr>
          <p:cNvCxnSpPr>
            <a:cxnSpLocks/>
          </p:cNvCxnSpPr>
          <p:nvPr/>
        </p:nvCxnSpPr>
        <p:spPr>
          <a:xfrm flipH="1" flipV="1">
            <a:off x="1921524" y="4592230"/>
            <a:ext cx="1302273" cy="100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F4FE88A-3960-4EF6-B34D-97792DC14CCF}"/>
              </a:ext>
            </a:extLst>
          </p:cNvPr>
          <p:cNvCxnSpPr>
            <a:cxnSpLocks/>
          </p:cNvCxnSpPr>
          <p:nvPr/>
        </p:nvCxnSpPr>
        <p:spPr>
          <a:xfrm>
            <a:off x="1524000" y="5879804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9CF664A-2D24-D50D-9BD9-A3769D5AC0AC}"/>
              </a:ext>
            </a:extLst>
          </p:cNvPr>
          <p:cNvSpPr txBox="1"/>
          <p:nvPr/>
        </p:nvSpPr>
        <p:spPr>
          <a:xfrm>
            <a:off x="323957" y="4201472"/>
            <a:ext cx="224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 Seguras 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F50A5C8C-E1DB-B914-E5A6-EC80504AD038}"/>
              </a:ext>
            </a:extLst>
          </p:cNvPr>
          <p:cNvCxnSpPr>
            <a:cxnSpLocks/>
          </p:cNvCxnSpPr>
          <p:nvPr/>
        </p:nvCxnSpPr>
        <p:spPr>
          <a:xfrm flipH="1">
            <a:off x="2273363" y="5557654"/>
            <a:ext cx="998499" cy="21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0B1E5B2-0632-2F70-A060-3862B511C0E8}"/>
              </a:ext>
            </a:extLst>
          </p:cNvPr>
          <p:cNvSpPr txBox="1"/>
          <p:nvPr/>
        </p:nvSpPr>
        <p:spPr>
          <a:xfrm>
            <a:off x="311645" y="5404423"/>
            <a:ext cx="282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Não atravessa a placenta</a:t>
            </a: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58A9C3C-0E15-D365-0ECF-9CA93E0981CD}"/>
              </a:ext>
            </a:extLst>
          </p:cNvPr>
          <p:cNvCxnSpPr>
            <a:stCxn id="19" idx="2"/>
          </p:cNvCxnSpPr>
          <p:nvPr/>
        </p:nvCxnSpPr>
        <p:spPr>
          <a:xfrm>
            <a:off x="5072637" y="3682365"/>
            <a:ext cx="13711" cy="32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8658615-CADE-44A0-BE52-2C2E4AD125B3}"/>
              </a:ext>
            </a:extLst>
          </p:cNvPr>
          <p:cNvCxnSpPr>
            <a:stCxn id="28" idx="2"/>
          </p:cNvCxnSpPr>
          <p:nvPr/>
        </p:nvCxnSpPr>
        <p:spPr>
          <a:xfrm flipH="1">
            <a:off x="5185611" y="4746149"/>
            <a:ext cx="1365" cy="37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18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1DC424-1046-B3C8-EA86-624A9CBC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30544"/>
            <a:ext cx="10364451" cy="1596177"/>
          </a:xfrm>
        </p:spPr>
        <p:txBody>
          <a:bodyPr/>
          <a:lstStyle/>
          <a:p>
            <a:pPr algn="ctr"/>
            <a:r>
              <a:rPr lang="pt-BR" dirty="0"/>
              <a:t>Insulinas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EEA241-4EDD-3996-7D74-9EA78F577A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28632"/>
            <a:ext cx="10363826" cy="4178709"/>
          </a:xfrm>
        </p:spPr>
        <p:txBody>
          <a:bodyPr>
            <a:normAutofit lnSpcReduction="10000"/>
          </a:bodyPr>
          <a:lstStyle/>
          <a:p>
            <a:r>
              <a:rPr lang="pt-BR" sz="2800" b="1" cap="none" dirty="0">
                <a:latin typeface="Lora" pitchFamily="2" charset="0"/>
              </a:rPr>
              <a:t>A insulinoterapia deve ser iniciada:</a:t>
            </a:r>
          </a:p>
          <a:p>
            <a:pPr marL="914400" lvl="2" indent="0">
              <a:buNone/>
            </a:pPr>
            <a:r>
              <a:rPr lang="pt-BR" sz="2800" b="1" cap="none" dirty="0">
                <a:latin typeface="Lora" pitchFamily="2" charset="0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Após um período de 7 a 14 dias de terapia não farmacológica (como dieta e atividade física);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pt-BR" sz="2800" b="1" cap="none" dirty="0">
              <a:latin typeface="Lora" pitchFamily="2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Duas ou mais medidas de glicemia capilar ou plasmática persistirem acima dos valores-alvo estabelecidos."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324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8CCDF9-632A-D2DD-C27D-713BE00B9EB5}"/>
              </a:ext>
            </a:extLst>
          </p:cNvPr>
          <p:cNvSpPr txBox="1"/>
          <p:nvPr/>
        </p:nvSpPr>
        <p:spPr>
          <a:xfrm>
            <a:off x="3081131" y="1987825"/>
            <a:ext cx="98297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50000"/>
                  </a:schemeClr>
                </a:solidFill>
              </a:rPr>
              <a:t>Jejum alterado → iniciar basal (NPH)</a:t>
            </a:r>
          </a:p>
          <a:p>
            <a:endParaRPr lang="pt-BR" dirty="0"/>
          </a:p>
          <a:p>
            <a:r>
              <a:rPr lang="pt-BR" sz="2400" dirty="0"/>
              <a:t>0,1–0,2 U/kg ao deitar</a:t>
            </a:r>
          </a:p>
          <a:p>
            <a:r>
              <a:rPr lang="pt-BR" sz="2400" b="1" dirty="0"/>
              <a:t>Pós-prandiais alteradas → adicionar insulina rápida</a:t>
            </a:r>
          </a:p>
          <a:p>
            <a:r>
              <a:rPr lang="pt-BR" sz="2400" dirty="0"/>
              <a:t>2–4 U antes da refeição correspondente</a:t>
            </a:r>
          </a:p>
          <a:p>
            <a:r>
              <a:rPr lang="pt-BR" sz="2400" dirty="0"/>
              <a:t>OU 0,1 U/kg divididas entre as refeições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25C5FD-5B4A-ABC0-B3C9-A85B40E368B1}"/>
              </a:ext>
            </a:extLst>
          </p:cNvPr>
          <p:cNvSpPr txBox="1"/>
          <p:nvPr/>
        </p:nvSpPr>
        <p:spPr>
          <a:xfrm>
            <a:off x="1192696" y="149087"/>
            <a:ext cx="4373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</a:t>
            </a:r>
          </a:p>
          <a:p>
            <a:r>
              <a:rPr lang="pt-BR" sz="2000" b="1" dirty="0"/>
              <a:t>N</a:t>
            </a:r>
          </a:p>
          <a:p>
            <a:r>
              <a:rPr lang="pt-BR" sz="2000" b="1" dirty="0"/>
              <a:t>S</a:t>
            </a:r>
          </a:p>
          <a:p>
            <a:r>
              <a:rPr lang="pt-BR" sz="2000" b="1" dirty="0"/>
              <a:t>U</a:t>
            </a:r>
          </a:p>
          <a:p>
            <a:r>
              <a:rPr lang="pt-BR" sz="2000" b="1" dirty="0"/>
              <a:t>L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NAS</a:t>
            </a:r>
          </a:p>
          <a:p>
            <a:r>
              <a:rPr lang="pt-BR" sz="2000" b="1" dirty="0"/>
              <a:t>-</a:t>
            </a:r>
          </a:p>
          <a:p>
            <a:r>
              <a:rPr lang="pt-BR" sz="2000" b="1" dirty="0"/>
              <a:t>POSOLOG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7B959F9-B596-6A75-D3F7-0B1057A6F484}"/>
              </a:ext>
            </a:extLst>
          </p:cNvPr>
          <p:cNvCxnSpPr/>
          <p:nvPr/>
        </p:nvCxnSpPr>
        <p:spPr>
          <a:xfrm>
            <a:off x="1560443" y="288235"/>
            <a:ext cx="69574" cy="61087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434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87CB-A3F6-1BA2-182D-DB0CA028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1472DB-E65C-3A69-78FA-D0B38A6AB96D}"/>
              </a:ext>
            </a:extLst>
          </p:cNvPr>
          <p:cNvSpPr txBox="1"/>
          <p:nvPr/>
        </p:nvSpPr>
        <p:spPr>
          <a:xfrm>
            <a:off x="2362201" y="1222512"/>
            <a:ext cx="98297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/>
            </a:b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</a:rPr>
              <a:t>Ajustes</a:t>
            </a:r>
          </a:p>
          <a:p>
            <a:endParaRPr lang="pt-B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2400" dirty="0"/>
              <a:t>Ajustar a cada 2–3 dias:</a:t>
            </a:r>
          </a:p>
          <a:p>
            <a:r>
              <a:rPr lang="pt-BR" sz="2400" b="1" dirty="0"/>
              <a:t>Para jejum &gt; 95 mg/</a:t>
            </a:r>
            <a:r>
              <a:rPr lang="pt-BR" sz="2400" b="1" dirty="0" err="1"/>
              <a:t>dL</a:t>
            </a:r>
            <a:endParaRPr lang="pt-BR" sz="2400" b="1" dirty="0"/>
          </a:p>
          <a:p>
            <a:r>
              <a:rPr lang="pt-BR" sz="2400" dirty="0"/>
              <a:t>→ aumentar </a:t>
            </a:r>
            <a:r>
              <a:rPr lang="pt-BR" sz="2400" b="1" dirty="0"/>
              <a:t>NPH noturna</a:t>
            </a:r>
            <a:r>
              <a:rPr lang="pt-BR" sz="2400" dirty="0"/>
              <a:t> em 2 U (ou 10%)</a:t>
            </a:r>
          </a:p>
          <a:p>
            <a:r>
              <a:rPr lang="pt-BR" sz="2400" b="1" dirty="0"/>
              <a:t>Para pós-prandial &gt; 120 mg/</a:t>
            </a:r>
            <a:r>
              <a:rPr lang="pt-BR" sz="2400" b="1" dirty="0" err="1"/>
              <a:t>dL</a:t>
            </a:r>
            <a:r>
              <a:rPr lang="pt-BR" sz="2400" b="1" dirty="0"/>
              <a:t> (2h)</a:t>
            </a:r>
          </a:p>
          <a:p>
            <a:r>
              <a:rPr lang="pt-BR" sz="2400" dirty="0"/>
              <a:t>→ aumentar </a:t>
            </a:r>
            <a:r>
              <a:rPr lang="pt-BR" sz="2400" b="1" dirty="0"/>
              <a:t>insulina rápida da refeição anterior</a:t>
            </a:r>
            <a:r>
              <a:rPr lang="pt-BR" sz="2400" dirty="0"/>
              <a:t> em 1–2 U</a:t>
            </a:r>
          </a:p>
          <a:p>
            <a:br>
              <a:rPr lang="pt-BR" sz="2400" dirty="0"/>
            </a:br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BE85B0-A092-696C-A2C6-1B5D6F9B1D67}"/>
              </a:ext>
            </a:extLst>
          </p:cNvPr>
          <p:cNvSpPr txBox="1"/>
          <p:nvPr/>
        </p:nvSpPr>
        <p:spPr>
          <a:xfrm>
            <a:off x="1192696" y="149087"/>
            <a:ext cx="4373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</a:t>
            </a:r>
          </a:p>
          <a:p>
            <a:r>
              <a:rPr lang="pt-BR" sz="2000" b="1" dirty="0"/>
              <a:t>N</a:t>
            </a:r>
          </a:p>
          <a:p>
            <a:r>
              <a:rPr lang="pt-BR" sz="2000" b="1" dirty="0"/>
              <a:t>S</a:t>
            </a:r>
          </a:p>
          <a:p>
            <a:r>
              <a:rPr lang="pt-BR" sz="2000" b="1" dirty="0"/>
              <a:t>U</a:t>
            </a:r>
          </a:p>
          <a:p>
            <a:r>
              <a:rPr lang="pt-BR" sz="2000" b="1" dirty="0"/>
              <a:t>L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NAS</a:t>
            </a:r>
          </a:p>
          <a:p>
            <a:r>
              <a:rPr lang="pt-BR" sz="2000" b="1" dirty="0"/>
              <a:t>-</a:t>
            </a:r>
          </a:p>
          <a:p>
            <a:r>
              <a:rPr lang="pt-BR" sz="2000" b="1" dirty="0"/>
              <a:t>POSOLOG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5FDDA48-57D4-A95F-ABAD-783D0452F819}"/>
              </a:ext>
            </a:extLst>
          </p:cNvPr>
          <p:cNvCxnSpPr/>
          <p:nvPr/>
        </p:nvCxnSpPr>
        <p:spPr>
          <a:xfrm>
            <a:off x="1630017" y="149087"/>
            <a:ext cx="0" cy="617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34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8BBD1-8457-10B8-A774-28B66492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0C8753A-D39A-5BD7-0F7B-91D621F8E4AA}"/>
              </a:ext>
            </a:extLst>
          </p:cNvPr>
          <p:cNvSpPr txBox="1"/>
          <p:nvPr/>
        </p:nvSpPr>
        <p:spPr>
          <a:xfrm>
            <a:off x="2067338" y="1341782"/>
            <a:ext cx="98297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accent2">
                    <a:lumMod val="50000"/>
                  </a:schemeClr>
                </a:solidFill>
              </a:rPr>
              <a:t>Alvos glicêmicos na gestação</a:t>
            </a:r>
          </a:p>
          <a:p>
            <a:endParaRPr lang="pt-B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2400" b="1" dirty="0"/>
              <a:t>Jejum:</a:t>
            </a:r>
            <a:r>
              <a:rPr lang="pt-BR" sz="2400" dirty="0"/>
              <a:t> &lt; 95 mg/</a:t>
            </a:r>
            <a:r>
              <a:rPr lang="pt-BR" sz="2400" dirty="0" err="1"/>
              <a:t>dL</a:t>
            </a:r>
            <a:endParaRPr lang="pt-BR" sz="2400" dirty="0"/>
          </a:p>
          <a:p>
            <a:r>
              <a:rPr lang="pt-BR" sz="2400" b="1" dirty="0"/>
              <a:t>1 hora pós-prandial:</a:t>
            </a:r>
            <a:r>
              <a:rPr lang="pt-BR" sz="2400" dirty="0"/>
              <a:t> &lt; 140 mg/</a:t>
            </a:r>
            <a:r>
              <a:rPr lang="pt-BR" sz="2400" dirty="0" err="1"/>
              <a:t>dL</a:t>
            </a:r>
            <a:endParaRPr lang="pt-BR" sz="2400" dirty="0"/>
          </a:p>
          <a:p>
            <a:r>
              <a:rPr lang="pt-BR" sz="2400" b="1" dirty="0"/>
              <a:t>2 horas pós-prandial:</a:t>
            </a:r>
            <a:r>
              <a:rPr lang="pt-BR" sz="2400" dirty="0"/>
              <a:t> &lt; 120 mg/</a:t>
            </a:r>
            <a:r>
              <a:rPr lang="pt-BR" sz="2400" dirty="0" err="1"/>
              <a:t>dL</a:t>
            </a:r>
            <a:endParaRPr lang="pt-BR" sz="2400" dirty="0"/>
          </a:p>
          <a:p>
            <a:r>
              <a:rPr lang="pt-BR" sz="2400" b="1" dirty="0"/>
              <a:t>Madrugada:</a:t>
            </a:r>
            <a:r>
              <a:rPr lang="pt-BR" sz="2400" dirty="0"/>
              <a:t> evitar &lt; 60 mg/</a:t>
            </a:r>
            <a:r>
              <a:rPr lang="pt-BR" sz="2400" dirty="0" err="1"/>
              <a:t>dL</a:t>
            </a:r>
            <a:r>
              <a:rPr lang="pt-BR" sz="2400" dirty="0"/>
              <a:t> (risco de hipoglicemia)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C7F066-F4EE-BA65-B4E2-C112152C0987}"/>
              </a:ext>
            </a:extLst>
          </p:cNvPr>
          <p:cNvSpPr txBox="1"/>
          <p:nvPr/>
        </p:nvSpPr>
        <p:spPr>
          <a:xfrm>
            <a:off x="1192696" y="149087"/>
            <a:ext cx="4373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</a:t>
            </a:r>
          </a:p>
          <a:p>
            <a:r>
              <a:rPr lang="pt-BR" sz="2000" b="1" dirty="0"/>
              <a:t>N</a:t>
            </a:r>
          </a:p>
          <a:p>
            <a:r>
              <a:rPr lang="pt-BR" sz="2000" b="1" dirty="0"/>
              <a:t>S</a:t>
            </a:r>
          </a:p>
          <a:p>
            <a:r>
              <a:rPr lang="pt-BR" sz="2000" b="1" dirty="0"/>
              <a:t>U</a:t>
            </a:r>
          </a:p>
          <a:p>
            <a:r>
              <a:rPr lang="pt-BR" sz="2000" b="1" dirty="0"/>
              <a:t>L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NAS</a:t>
            </a:r>
          </a:p>
          <a:p>
            <a:r>
              <a:rPr lang="pt-BR" sz="2000" b="1" dirty="0"/>
              <a:t>-</a:t>
            </a:r>
          </a:p>
          <a:p>
            <a:r>
              <a:rPr lang="pt-BR" sz="2000" b="1" dirty="0"/>
              <a:t>POSOLOG</a:t>
            </a:r>
          </a:p>
          <a:p>
            <a:r>
              <a:rPr lang="pt-BR" sz="2000" b="1" dirty="0"/>
              <a:t>I</a:t>
            </a:r>
          </a:p>
          <a:p>
            <a:r>
              <a:rPr lang="pt-BR" sz="2000" b="1" dirty="0"/>
              <a:t>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36E8003-C9A5-0C3D-DD7F-BDF7D04DA3AD}"/>
              </a:ext>
            </a:extLst>
          </p:cNvPr>
          <p:cNvCxnSpPr/>
          <p:nvPr/>
        </p:nvCxnSpPr>
        <p:spPr>
          <a:xfrm>
            <a:off x="1630017" y="149087"/>
            <a:ext cx="0" cy="6247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69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5D030-60C3-B8B7-9FA4-1876EF56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pt-BR" sz="3600" b="1" dirty="0">
                <a:latin typeface="Lora" pitchFamily="2" charset="0"/>
              </a:rPr>
              <a:t>Cálculo NPH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48862A-38B1-8743-2985-79863D4C77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626" y="983975"/>
            <a:ext cx="11221278" cy="5015766"/>
          </a:xfrm>
        </p:spPr>
        <p:txBody>
          <a:bodyPr>
            <a:normAutofit/>
          </a:bodyPr>
          <a:lstStyle/>
          <a:p>
            <a:r>
              <a:rPr lang="pt-BR" b="1" dirty="0"/>
              <a:t>2 aplicações diárias (manhã e noite)</a:t>
            </a:r>
          </a:p>
          <a:p>
            <a:r>
              <a:rPr lang="pt-BR" b="1" dirty="0"/>
              <a:t>2/3 da dose total pela manhã</a:t>
            </a:r>
            <a:endParaRPr lang="pt-BR" dirty="0"/>
          </a:p>
          <a:p>
            <a:pPr lvl="1"/>
            <a:r>
              <a:rPr lang="pt-BR" dirty="0"/>
              <a:t>2/3 NPH</a:t>
            </a:r>
          </a:p>
          <a:p>
            <a:pPr lvl="1"/>
            <a:r>
              <a:rPr lang="pt-BR" dirty="0"/>
              <a:t>1/3 insulina rápida (se necessário conforme glicemia pós-prandial)</a:t>
            </a:r>
          </a:p>
          <a:p>
            <a:r>
              <a:rPr lang="pt-BR" b="1" dirty="0"/>
              <a:t>1/3 da dose total à noite</a:t>
            </a:r>
            <a:endParaRPr lang="pt-BR" dirty="0"/>
          </a:p>
          <a:p>
            <a:pPr lvl="1"/>
            <a:r>
              <a:rPr lang="pt-BR" dirty="0"/>
              <a:t>NPH isolada (geralmente antes de dormir)</a:t>
            </a:r>
          </a:p>
          <a:p>
            <a:endParaRPr lang="pt-BR" cap="none" dirty="0"/>
          </a:p>
          <a:p>
            <a:r>
              <a:rPr lang="pt-BR" sz="2400" b="1" cap="none" dirty="0">
                <a:solidFill>
                  <a:srgbClr val="232323"/>
                </a:solidFill>
                <a:latin typeface="Noto Sans" panose="020B0502040504020204" pitchFamily="34" charset="0"/>
              </a:rPr>
              <a:t>M</a:t>
            </a:r>
            <a:r>
              <a:rPr lang="pt-BR" sz="2400" b="1" i="0" cap="non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aioria dos estudos relatou uma dose total variando de 0,7 a 2 unidades/kg/dia.</a:t>
            </a:r>
            <a:endParaRPr lang="pt-BR" sz="2400" b="1" cap="none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796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745C8-968A-A256-AF79-01A149D9A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9604375" cy="16764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Como mensagem final: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CB14F4-73ED-5058-6F8D-EE2DE037E00A}"/>
              </a:ext>
            </a:extLst>
          </p:cNvPr>
          <p:cNvSpPr txBox="1"/>
          <p:nvPr/>
        </p:nvSpPr>
        <p:spPr>
          <a:xfrm>
            <a:off x="308758" y="973776"/>
            <a:ext cx="116021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A excelência no cuidado pré-natal não se limita a monitorar a normalidade, mas sim em antecipar e reconhecer intercorrências que podem comprometer a saúde materno-fetal;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A identificação precoce de condições como pré-eclâmpsia, diabetes gestacional, restrição de crescimento intrauterino, infecções e outras tantas intercorrências é o diferencial que impacta diretamente os desfechos.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Nossa responsabilidade é não apenas diagnosticar a intercorrência, mas também tomar a </a:t>
            </a:r>
            <a:r>
              <a:rPr lang="pt-BR" sz="2400" b="1" dirty="0"/>
              <a:t>decisão oportuna e qualificada de referenciar a gestante para o pré-natal de alto risco</a:t>
            </a:r>
            <a:r>
              <a:rPr lang="pt-BR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151995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62188"/>
            <a:ext cx="5641975" cy="50292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dirty="0"/>
              <a:t>Obrigada!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03950" y="914400"/>
            <a:ext cx="5988050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algn="ctr" rtl="0"/>
            <a:r>
              <a:rPr lang="pt-BR" b="1" dirty="0"/>
              <a:t>Gilza Maria Soares Bulhões Calheiros</a:t>
            </a:r>
          </a:p>
          <a:p>
            <a:pPr algn="ctr" rtl="0"/>
            <a:r>
              <a:rPr lang="pt-BR" sz="2000" b="1" dirty="0"/>
              <a:t>Médica Ginecologista /Obstetra</a:t>
            </a:r>
          </a:p>
          <a:p>
            <a:pPr algn="ctr" rtl="0"/>
            <a:r>
              <a:rPr lang="pt-BR" sz="2000" b="1" dirty="0"/>
              <a:t>RQE 515</a:t>
            </a:r>
          </a:p>
          <a:p>
            <a:pPr algn="ctr" rtl="0"/>
            <a:r>
              <a:rPr lang="pt-BR" sz="2000" b="1" dirty="0"/>
              <a:t>Conselheira  CREMAL </a:t>
            </a:r>
          </a:p>
          <a:p>
            <a:pPr lvl="1" algn="ctr" rtl="0"/>
            <a:endParaRPr lang="pt-BR" b="1" dirty="0"/>
          </a:p>
          <a:p>
            <a:pPr lvl="1" algn="ctr" rtl="0"/>
            <a:r>
              <a:rPr lang="pt-BR" b="1" cap="none" dirty="0"/>
              <a:t>gilzabulhoes@hotmail.com</a:t>
            </a:r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EFABE-8B26-59F6-33D2-35ADBA0B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none" dirty="0"/>
              <a:t>Objetivos do Aconselhamento </a:t>
            </a:r>
            <a:r>
              <a:rPr lang="pt-BR" cap="none" dirty="0" err="1"/>
              <a:t>Pré</a:t>
            </a:r>
            <a:r>
              <a:rPr lang="pt-BR" cap="none" dirty="0"/>
              <a:t>-concepcional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A6ABBB-73A5-518D-0BDB-2C6F7D6AA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1967714"/>
            <a:ext cx="96032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Iniciar o acompanhamento assim que houver desejo de gestar;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Orientar sobre o momento mais adequado para a gravidez;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Esclarecer dúvidas da mulher e do(a) parceiro(a);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Reduzir riscos de malformações relacionadas a medicamentos;</a:t>
            </a:r>
          </a:p>
        </p:txBody>
      </p:sp>
    </p:spTree>
    <p:extLst>
      <p:ext uri="{BB962C8B-B14F-4D97-AF65-F5344CB8AC3E}">
        <p14:creationId xmlns:p14="http://schemas.microsoft.com/office/powerpoint/2010/main" val="2458454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77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5C70CF-C3E1-D7C9-8E3B-7B0E588D6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27470"/>
              </p:ext>
            </p:extLst>
          </p:nvPr>
        </p:nvGraphicFramePr>
        <p:xfrm>
          <a:off x="1406013" y="1028694"/>
          <a:ext cx="10367682" cy="5433969"/>
        </p:xfrm>
        <a:graphic>
          <a:graphicData uri="http://schemas.openxmlformats.org/drawingml/2006/table">
            <a:tbl>
              <a:tblPr/>
              <a:tblGrid>
                <a:gridCol w="2177526">
                  <a:extLst>
                    <a:ext uri="{9D8B030D-6E8A-4147-A177-3AD203B41FA5}">
                      <a16:colId xmlns:a16="http://schemas.microsoft.com/office/drawing/2014/main" val="2818068211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604168974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2979589136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61497373"/>
                    </a:ext>
                  </a:extLst>
                </a:gridCol>
                <a:gridCol w="1617234">
                  <a:extLst>
                    <a:ext uri="{9D8B030D-6E8A-4147-A177-3AD203B41FA5}">
                      <a16:colId xmlns:a16="http://schemas.microsoft.com/office/drawing/2014/main" val="3827254493"/>
                    </a:ext>
                  </a:extLst>
                </a:gridCol>
              </a:tblGrid>
              <a:tr h="838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>
                          <a:effectLst/>
                        </a:rPr>
                        <a:t> 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dirty="0">
                          <a:effectLst/>
                        </a:rPr>
                        <a:t>Ganho de peso total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dirty="0">
                          <a:effectLst/>
                        </a:rPr>
                        <a:t>Taxas de ganho de peso*</a:t>
                      </a:r>
                      <a:br>
                        <a:rPr lang="pt-BR" sz="900" b="1" dirty="0">
                          <a:effectLst/>
                        </a:rPr>
                      </a:br>
                      <a:r>
                        <a:rPr lang="pt-BR" sz="900" b="1" dirty="0">
                          <a:effectLst/>
                        </a:rPr>
                        <a:t>segundo e terceiro trimestre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04486"/>
                  </a:ext>
                </a:extLst>
              </a:tr>
              <a:tr h="10273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IMC </a:t>
                      </a:r>
                      <a:r>
                        <a:rPr lang="pt-BR" sz="1600" b="1" dirty="0" err="1">
                          <a:effectLst/>
                        </a:rPr>
                        <a:t>pré</a:t>
                      </a:r>
                      <a:r>
                        <a:rPr lang="pt-BR" sz="1600" b="1" dirty="0">
                          <a:effectLst/>
                        </a:rPr>
                        <a:t>-gravidez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Faixa em kg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Faixa em libras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Média (intervalo) em kg/semana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Média (intervalo) em lb/semana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4559"/>
                  </a:ext>
                </a:extLst>
              </a:tr>
              <a:tr h="843482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Baixo peso (&lt;18,5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12,5 a 18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28 a 40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0,51 (0,44 a 0,58)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 (1 a 1,3)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22483"/>
                  </a:ext>
                </a:extLst>
              </a:tr>
              <a:tr h="1038131">
                <a:tc>
                  <a:txBody>
                    <a:bodyPr/>
                    <a:lstStyle/>
                    <a:p>
                      <a:pPr fontAlgn="t"/>
                      <a:r>
                        <a:rPr lang="pt-BR" sz="1600" b="1">
                          <a:effectLst/>
                        </a:rPr>
                        <a:t>Peso normal (18,5 a 24,9 kg/m </a:t>
                      </a:r>
                      <a:r>
                        <a:rPr lang="pt-BR" sz="1600" b="1" baseline="30000">
                          <a:effectLst/>
                        </a:rPr>
                        <a:t>2</a:t>
                      </a:r>
                      <a:r>
                        <a:rPr lang="pt-BR" sz="1600" b="1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11,5 a 16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25 a 35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0,42 (0,35 a 0,50)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 (0,8 a 1)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28890"/>
                  </a:ext>
                </a:extLst>
              </a:tr>
              <a:tr h="1038131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Excesso de peso (25,0 a 29,9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7 a 11,5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>
                          <a:effectLst/>
                        </a:rPr>
                        <a:t>15 a 25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0,28 (0,23 a 0,33)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0,6 (0,5 a 0,7)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64948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Obeso (≥30,0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5 a 9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11 a 20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0,22 (0,17 a 0,27)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0,5 (0,4 a 0,6)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270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E3C775B-8CF8-22E9-9B53-9D8ECAEC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788" y="349171"/>
            <a:ext cx="958327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Recomendações para ganho de peso total e taxa para gestações únicas por IMC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pré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-gestacional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O ganho de peso recomendado é maior para pessoas com gestações múltiplas.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799324-BD0E-1A34-29EA-13F49B9C6F55}"/>
              </a:ext>
            </a:extLst>
          </p:cNvPr>
          <p:cNvSpPr txBox="1"/>
          <p:nvPr/>
        </p:nvSpPr>
        <p:spPr>
          <a:xfrm>
            <a:off x="6846238" y="64626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R</a:t>
            </a:r>
            <a:r>
              <a:rPr lang="pt-BR" sz="1200" dirty="0">
                <a:effectLst/>
              </a:rPr>
              <a:t>eproduzido do </a:t>
            </a:r>
            <a:r>
              <a:rPr lang="pt-BR" sz="1200" dirty="0" err="1">
                <a:effectLst/>
              </a:rPr>
              <a:t>Up</a:t>
            </a:r>
            <a:r>
              <a:rPr lang="pt-BR" sz="1200" dirty="0">
                <a:effectLst/>
              </a:rPr>
              <a:t> </a:t>
            </a:r>
            <a:r>
              <a:rPr lang="pt-BR" sz="1200" dirty="0" err="1">
                <a:effectLst/>
              </a:rPr>
              <a:t>Todate</a:t>
            </a:r>
            <a:r>
              <a:rPr lang="pt-BR" sz="1200" dirty="0">
                <a:effectLst/>
              </a:rPr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6513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88FD2F4-F577-FFF5-DD74-F4E96621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3" y="776748"/>
            <a:ext cx="10644000" cy="568304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b="1" dirty="0"/>
              <a:t>EXAMES ESPECÍFICO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A00AE8-C6C1-4620-6A4E-7F0095462E80}"/>
              </a:ext>
            </a:extLst>
          </p:cNvPr>
          <p:cNvSpPr/>
          <p:nvPr/>
        </p:nvSpPr>
        <p:spPr>
          <a:xfrm>
            <a:off x="5079807" y="878541"/>
            <a:ext cx="6744929" cy="5414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Mamas;</a:t>
            </a:r>
          </a:p>
          <a:p>
            <a:r>
              <a:rPr lang="pt-BR" sz="2800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Abdome :    palpação, AFU, BCF,  Posição e apresentação fetal;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 Exame ginecológico para CCO e diagnóstico de alteração de flora vaginal</a:t>
            </a: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6F30EE26-80BB-5B66-CB2E-DB573D60FCFF}"/>
              </a:ext>
            </a:extLst>
          </p:cNvPr>
          <p:cNvSpPr/>
          <p:nvPr/>
        </p:nvSpPr>
        <p:spPr>
          <a:xfrm>
            <a:off x="7513779" y="314681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29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EB3E3-CEAA-441E-AEAD-DE92F133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Solicitação de exames – 1ª consulta</a:t>
            </a:r>
          </a:p>
        </p:txBody>
      </p:sp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966BB45D-36D7-4F32-8F25-54834778C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568" y="2656957"/>
            <a:ext cx="51435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nda 2">
            <a:extLst>
              <a:ext uri="{FF2B5EF4-FFF2-40B4-BE49-F238E27FC236}">
                <a16:creationId xmlns:a16="http://schemas.microsoft.com/office/drawing/2014/main" id="{1E670E2C-BFA9-3167-1790-136772A86F52}"/>
              </a:ext>
            </a:extLst>
          </p:cNvPr>
          <p:cNvSpPr/>
          <p:nvPr/>
        </p:nvSpPr>
        <p:spPr>
          <a:xfrm>
            <a:off x="7724274" y="176254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442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094A7-E39A-6077-E5C8-965B6B09A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94" y="1641599"/>
            <a:ext cx="10285412" cy="5447360"/>
          </a:xfrm>
        </p:spPr>
        <p:txBody>
          <a:bodyPr>
            <a:normAutofit/>
          </a:bodyPr>
          <a:lstStyle/>
          <a:p>
            <a:r>
              <a:rPr lang="pt-BR" sz="3600" b="1" dirty="0"/>
              <a:t>Hemograma</a:t>
            </a:r>
          </a:p>
          <a:p>
            <a:pPr lvl="1" algn="ctr"/>
            <a:r>
              <a:rPr lang="pt-BR" sz="3600" cap="none" dirty="0">
                <a:solidFill>
                  <a:srgbClr val="333333"/>
                </a:solidFill>
              </a:rPr>
              <a:t>H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emoglobina ≥ 11 g/dl - </a:t>
            </a:r>
            <a:r>
              <a:rPr lang="pt-BR" sz="3600" cap="none" dirty="0">
                <a:solidFill>
                  <a:srgbClr val="333333"/>
                </a:solidFill>
              </a:rPr>
              <a:t>n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ormal. MS</a:t>
            </a:r>
          </a:p>
          <a:p>
            <a:pPr lvl="2" algn="ctr"/>
            <a:r>
              <a:rPr lang="pt-BR" sz="3400" b="0" i="0" cap="none" dirty="0">
                <a:solidFill>
                  <a:srgbClr val="333333"/>
                </a:solidFill>
                <a:effectLst/>
              </a:rPr>
              <a:t>Após a 20ª semana de gestação, iniciar profilaxia com 30 mg/dia de </a:t>
            </a:r>
            <a:r>
              <a:rPr lang="pt-BR" sz="3400" b="1" i="0" cap="none" dirty="0">
                <a:solidFill>
                  <a:srgbClr val="333333"/>
                </a:solidFill>
                <a:effectLst/>
              </a:rPr>
              <a:t>ferro elementar </a:t>
            </a:r>
            <a:endParaRPr lang="pt-BR" sz="3400" b="0" i="0" cap="none" dirty="0">
              <a:solidFill>
                <a:srgbClr val="333333"/>
              </a:solidFill>
              <a:effectLst/>
            </a:endParaRPr>
          </a:p>
          <a:p>
            <a:pPr lvl="1" algn="ctr"/>
            <a:r>
              <a:rPr lang="pt-BR" sz="3600" cap="none" dirty="0">
                <a:solidFill>
                  <a:srgbClr val="333333"/>
                </a:solidFill>
              </a:rPr>
              <a:t>R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epetição de exame após a 30ª semana de gestação.</a:t>
            </a:r>
            <a:endParaRPr lang="pt-BR" sz="3000" cap="none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ED32AC-D028-7467-B77F-AE2A55B275E5}"/>
              </a:ext>
            </a:extLst>
          </p:cNvPr>
          <p:cNvSpPr/>
          <p:nvPr/>
        </p:nvSpPr>
        <p:spPr>
          <a:xfrm>
            <a:off x="8410074" y="192506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505456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ED72-5237-1364-B965-B6805B74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BB194E0-A061-2FC7-280B-54B00C6EAE1F}"/>
              </a:ext>
            </a:extLst>
          </p:cNvPr>
          <p:cNvCxnSpPr>
            <a:cxnSpLocks/>
          </p:cNvCxnSpPr>
          <p:nvPr/>
        </p:nvCxnSpPr>
        <p:spPr>
          <a:xfrm>
            <a:off x="6670575" y="459081"/>
            <a:ext cx="0" cy="28575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836DC090-98E2-D4BE-6C87-BDF2A2A3707E}"/>
              </a:ext>
            </a:extLst>
          </p:cNvPr>
          <p:cNvSpPr/>
          <p:nvPr/>
        </p:nvSpPr>
        <p:spPr>
          <a:xfrm>
            <a:off x="1771651" y="135231"/>
            <a:ext cx="9791700" cy="3238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Glicemia de jejum na 1ª consulta de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 natal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9D6AA40-732F-9D2A-E208-6AAB5774778F}"/>
              </a:ext>
            </a:extLst>
          </p:cNvPr>
          <p:cNvCxnSpPr>
            <a:cxnSpLocks/>
          </p:cNvCxnSpPr>
          <p:nvPr/>
        </p:nvCxnSpPr>
        <p:spPr>
          <a:xfrm>
            <a:off x="2926172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3D00EA8-679C-23EF-DEE7-71A7CA795713}"/>
              </a:ext>
            </a:extLst>
          </p:cNvPr>
          <p:cNvCxnSpPr>
            <a:cxnSpLocks/>
          </p:cNvCxnSpPr>
          <p:nvPr/>
        </p:nvCxnSpPr>
        <p:spPr>
          <a:xfrm>
            <a:off x="10251357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18">
            <a:extLst>
              <a:ext uri="{FF2B5EF4-FFF2-40B4-BE49-F238E27FC236}">
                <a16:creationId xmlns:a16="http://schemas.microsoft.com/office/drawing/2014/main" id="{7E4645CC-047A-5208-F30D-EA11A41AEFD2}"/>
              </a:ext>
            </a:extLst>
          </p:cNvPr>
          <p:cNvSpPr/>
          <p:nvPr/>
        </p:nvSpPr>
        <p:spPr>
          <a:xfrm>
            <a:off x="1976284" y="788860"/>
            <a:ext cx="1924051" cy="457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&gt;126 mg/dl</a:t>
            </a:r>
          </a:p>
        </p:txBody>
      </p:sp>
      <p:sp>
        <p:nvSpPr>
          <p:cNvPr id="21" name="Fluxograma: Processo 20">
            <a:extLst>
              <a:ext uri="{FF2B5EF4-FFF2-40B4-BE49-F238E27FC236}">
                <a16:creationId xmlns:a16="http://schemas.microsoft.com/office/drawing/2014/main" id="{F7C43502-61EA-21AC-1DA8-F48998BD5981}"/>
              </a:ext>
            </a:extLst>
          </p:cNvPr>
          <p:cNvSpPr/>
          <p:nvPr/>
        </p:nvSpPr>
        <p:spPr>
          <a:xfrm>
            <a:off x="5010151" y="778315"/>
            <a:ext cx="3314700" cy="457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≥92 mg/dl e&lt; 126 mg/dl</a:t>
            </a:r>
          </a:p>
        </p:txBody>
      </p:sp>
      <p:sp>
        <p:nvSpPr>
          <p:cNvPr id="24" name="Fluxograma: Processo 23">
            <a:extLst>
              <a:ext uri="{FF2B5EF4-FFF2-40B4-BE49-F238E27FC236}">
                <a16:creationId xmlns:a16="http://schemas.microsoft.com/office/drawing/2014/main" id="{C1DCE6C0-06B4-5E9F-18A8-E02F914015BF}"/>
              </a:ext>
            </a:extLst>
          </p:cNvPr>
          <p:cNvSpPr/>
          <p:nvPr/>
        </p:nvSpPr>
        <p:spPr>
          <a:xfrm>
            <a:off x="9153537" y="781652"/>
            <a:ext cx="2362200" cy="457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&lt; 92 mg/dl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BF8DFC6-6596-860C-7E53-BDFE512F6CE4}"/>
              </a:ext>
            </a:extLst>
          </p:cNvPr>
          <p:cNvCxnSpPr>
            <a:cxnSpLocks/>
          </p:cNvCxnSpPr>
          <p:nvPr/>
        </p:nvCxnSpPr>
        <p:spPr>
          <a:xfrm>
            <a:off x="2916649" y="1270043"/>
            <a:ext cx="9523" cy="371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F72AAFA1-9F4A-5854-339C-AC0DAE2DEA76}"/>
              </a:ext>
            </a:extLst>
          </p:cNvPr>
          <p:cNvSpPr/>
          <p:nvPr/>
        </p:nvSpPr>
        <p:spPr>
          <a:xfrm>
            <a:off x="589942" y="1677212"/>
            <a:ext cx="4906290" cy="68044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Dosagem em outra ocasião ≥126 mg + DM prévio a gestação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CF09ABF7-715F-62C7-1B65-259E57A6046B}"/>
              </a:ext>
            </a:extLst>
          </p:cNvPr>
          <p:cNvCxnSpPr>
            <a:cxnSpLocks/>
          </p:cNvCxnSpPr>
          <p:nvPr/>
        </p:nvCxnSpPr>
        <p:spPr>
          <a:xfrm>
            <a:off x="6667501" y="1290811"/>
            <a:ext cx="0" cy="350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xograma: Processo 41">
            <a:extLst>
              <a:ext uri="{FF2B5EF4-FFF2-40B4-BE49-F238E27FC236}">
                <a16:creationId xmlns:a16="http://schemas.microsoft.com/office/drawing/2014/main" id="{5BB375CA-9D8C-D7F5-A441-FA0889FE68B5}"/>
              </a:ext>
            </a:extLst>
          </p:cNvPr>
          <p:cNvSpPr/>
          <p:nvPr/>
        </p:nvSpPr>
        <p:spPr>
          <a:xfrm>
            <a:off x="5695951" y="1720795"/>
            <a:ext cx="194310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DMG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EBC9A90-0004-80D3-515B-733FD25FA6C4}"/>
              </a:ext>
            </a:extLst>
          </p:cNvPr>
          <p:cNvCxnSpPr/>
          <p:nvPr/>
        </p:nvCxnSpPr>
        <p:spPr>
          <a:xfrm>
            <a:off x="10353990" y="1273081"/>
            <a:ext cx="9521" cy="284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44">
            <a:extLst>
              <a:ext uri="{FF2B5EF4-FFF2-40B4-BE49-F238E27FC236}">
                <a16:creationId xmlns:a16="http://schemas.microsoft.com/office/drawing/2014/main" id="{9B19BDE2-C777-C614-2BF4-DD903B74FA0A}"/>
              </a:ext>
            </a:extLst>
          </p:cNvPr>
          <p:cNvSpPr/>
          <p:nvPr/>
        </p:nvSpPr>
        <p:spPr>
          <a:xfrm>
            <a:off x="8846731" y="1613561"/>
            <a:ext cx="3124200" cy="7048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TOTG 75 mg entre 24 e 28 semanas gestação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9A3CC12-70F7-44A0-D787-DA6C4824F431}"/>
              </a:ext>
            </a:extLst>
          </p:cNvPr>
          <p:cNvCxnSpPr>
            <a:cxnSpLocks/>
          </p:cNvCxnSpPr>
          <p:nvPr/>
        </p:nvCxnSpPr>
        <p:spPr>
          <a:xfrm>
            <a:off x="10409453" y="2340908"/>
            <a:ext cx="19042" cy="42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uxograma: Processo 47">
            <a:extLst>
              <a:ext uri="{FF2B5EF4-FFF2-40B4-BE49-F238E27FC236}">
                <a16:creationId xmlns:a16="http://schemas.microsoft.com/office/drawing/2014/main" id="{B60CB7AA-0E55-15F7-4153-A5598915FFA1}"/>
              </a:ext>
            </a:extLst>
          </p:cNvPr>
          <p:cNvSpPr/>
          <p:nvPr/>
        </p:nvSpPr>
        <p:spPr>
          <a:xfrm>
            <a:off x="8846731" y="2763026"/>
            <a:ext cx="3314700" cy="762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Avaliação conforme os critérios para DMG</a:t>
            </a:r>
          </a:p>
        </p:txBody>
      </p:sp>
      <p:graphicFrame>
        <p:nvGraphicFramePr>
          <p:cNvPr id="65" name="Tabela 64">
            <a:extLst>
              <a:ext uri="{FF2B5EF4-FFF2-40B4-BE49-F238E27FC236}">
                <a16:creationId xmlns:a16="http://schemas.microsoft.com/office/drawing/2014/main" id="{97436B50-1D38-BA0F-36AD-BC07EEB988A2}"/>
              </a:ext>
            </a:extLst>
          </p:cNvPr>
          <p:cNvGraphicFramePr>
            <a:graphicFrameLocks noGrp="1"/>
          </p:cNvGraphicFramePr>
          <p:nvPr/>
        </p:nvGraphicFramePr>
        <p:xfrm>
          <a:off x="1627092" y="5117236"/>
          <a:ext cx="1008081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Critérios  para diagnóstico de DMG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Glicose mg/ 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Glicemia de jejum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75 mg e coleta após 1 hora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 mg 75 mg  e coleta com 2 horas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Fluxograma: Processo 72">
            <a:extLst>
              <a:ext uri="{FF2B5EF4-FFF2-40B4-BE49-F238E27FC236}">
                <a16:creationId xmlns:a16="http://schemas.microsoft.com/office/drawing/2014/main" id="{D769EFD0-CA08-C10F-144B-AFF6904ADFD1}"/>
              </a:ext>
            </a:extLst>
          </p:cNvPr>
          <p:cNvSpPr/>
          <p:nvPr/>
        </p:nvSpPr>
        <p:spPr>
          <a:xfrm>
            <a:off x="7900219" y="3971980"/>
            <a:ext cx="4291781" cy="113522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Quando apenas 1 diagnóstico estiver alterado o diagnóstico  de DMG deve ser feito  </a:t>
            </a:r>
          </a:p>
        </p:txBody>
      </p:sp>
      <p:sp>
        <p:nvSpPr>
          <p:cNvPr id="74" name="Fluxograma: Processo 73">
            <a:extLst>
              <a:ext uri="{FF2B5EF4-FFF2-40B4-BE49-F238E27FC236}">
                <a16:creationId xmlns:a16="http://schemas.microsoft.com/office/drawing/2014/main" id="{27FFAF5C-DFE5-D98E-3ADF-3772C2C47083}"/>
              </a:ext>
            </a:extLst>
          </p:cNvPr>
          <p:cNvSpPr/>
          <p:nvPr/>
        </p:nvSpPr>
        <p:spPr>
          <a:xfrm rot="10800000" flipV="1">
            <a:off x="0" y="5142763"/>
            <a:ext cx="1700981" cy="5402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prstClr val="black"/>
                </a:solidFill>
              </a:rPr>
              <a:t>Rastreamento e diagnóstico de  Diabetes </a:t>
            </a:r>
            <a:r>
              <a:rPr lang="pt-BR" sz="1200" dirty="0" err="1">
                <a:solidFill>
                  <a:prstClr val="black"/>
                </a:solidFill>
              </a:rPr>
              <a:t>Melliitus</a:t>
            </a:r>
            <a:r>
              <a:rPr lang="pt-BR" sz="1200" dirty="0">
                <a:solidFill>
                  <a:prstClr val="black"/>
                </a:solidFill>
              </a:rPr>
              <a:t> Gestacional no Brasil. OPAS , FEBRASGO, SBD; PAG. 24 - 2018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769EBED-A4D4-0B1A-7868-340CA16B3AB1}"/>
              </a:ext>
            </a:extLst>
          </p:cNvPr>
          <p:cNvCxnSpPr/>
          <p:nvPr/>
        </p:nvCxnSpPr>
        <p:spPr>
          <a:xfrm>
            <a:off x="2694038" y="2392665"/>
            <a:ext cx="0" cy="456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BD6F1ED-3C32-E12E-E920-1DD9F2EB13AB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667501" y="2425645"/>
            <a:ext cx="0" cy="423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A043E61-CA34-9908-5ED0-32777D46475A}"/>
              </a:ext>
            </a:extLst>
          </p:cNvPr>
          <p:cNvCxnSpPr/>
          <p:nvPr/>
        </p:nvCxnSpPr>
        <p:spPr>
          <a:xfrm>
            <a:off x="2688201" y="2820763"/>
            <a:ext cx="3985139" cy="14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43921D7-8692-CF30-3F06-C92504CEC222}"/>
              </a:ext>
            </a:extLst>
          </p:cNvPr>
          <p:cNvCxnSpPr/>
          <p:nvPr/>
        </p:nvCxnSpPr>
        <p:spPr>
          <a:xfrm>
            <a:off x="4454013" y="2849020"/>
            <a:ext cx="0" cy="344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DABE7BDC-0788-AA3D-90A0-625460476589}"/>
              </a:ext>
            </a:extLst>
          </p:cNvPr>
          <p:cNvSpPr/>
          <p:nvPr/>
        </p:nvSpPr>
        <p:spPr>
          <a:xfrm>
            <a:off x="1771651" y="3294806"/>
            <a:ext cx="5810857" cy="591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Encaminhar ao </a:t>
            </a:r>
            <a:r>
              <a:rPr lang="pt-BR" sz="2400" b="1" dirty="0" err="1">
                <a:solidFill>
                  <a:schemeClr val="tx1"/>
                </a:solidFill>
              </a:rPr>
              <a:t>pré</a:t>
            </a:r>
            <a:r>
              <a:rPr lang="pt-BR" sz="2400" b="1" dirty="0">
                <a:solidFill>
                  <a:schemeClr val="tx1"/>
                </a:solidFill>
              </a:rPr>
              <a:t> natal de alto risco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E4C59F7C-8E83-E3DA-6364-3C41FE6415C9}"/>
              </a:ext>
            </a:extLst>
          </p:cNvPr>
          <p:cNvCxnSpPr>
            <a:cxnSpLocks/>
          </p:cNvCxnSpPr>
          <p:nvPr/>
        </p:nvCxnSpPr>
        <p:spPr>
          <a:xfrm flipH="1" flipV="1">
            <a:off x="5010151" y="4488730"/>
            <a:ext cx="2890068" cy="11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7710ABAF-0E55-9A86-AE5A-57ED5D6ADF25}"/>
              </a:ext>
            </a:extLst>
          </p:cNvPr>
          <p:cNvCxnSpPr/>
          <p:nvPr/>
        </p:nvCxnSpPr>
        <p:spPr>
          <a:xfrm flipV="1">
            <a:off x="5010151" y="3962724"/>
            <a:ext cx="0" cy="526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C0C7FB2-CBB4-6F75-F19D-D48424C34A26}"/>
              </a:ext>
            </a:extLst>
          </p:cNvPr>
          <p:cNvSpPr/>
          <p:nvPr/>
        </p:nvSpPr>
        <p:spPr>
          <a:xfrm>
            <a:off x="10432392" y="3508313"/>
            <a:ext cx="143377" cy="3918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244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AA97B75-A237-47D1-AED6-271933E033E0}"/>
              </a:ext>
            </a:extLst>
          </p:cNvPr>
          <p:cNvSpPr txBox="1"/>
          <p:nvPr/>
        </p:nvSpPr>
        <p:spPr>
          <a:xfrm>
            <a:off x="964531" y="1413063"/>
            <a:ext cx="102629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none" dirty="0">
                <a:solidFill>
                  <a:srgbClr val="333333"/>
                </a:solidFill>
              </a:rPr>
              <a:t>Se </a:t>
            </a:r>
            <a:r>
              <a:rPr lang="pt-BR" sz="3200" b="1" i="0" cap="none" dirty="0">
                <a:solidFill>
                  <a:srgbClr val="333333"/>
                </a:solidFill>
                <a:effectLst/>
              </a:rPr>
              <a:t> 8g/dl &lt; hemoglobina &lt; 11 g/dl, considera-se  caso de anemia de leve a moderada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Importante orientar dieta;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cap="none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nvestigar parasitoses;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Realizar tratamento com ferro elementar;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cap="none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Repetir hemograma no intervalo </a:t>
            </a: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30 a 60 dias para avaliar a necessidade de manter ou aumentar a dose de ferro</a:t>
            </a:r>
            <a:r>
              <a:rPr lang="pt-BR" sz="28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800" cap="non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95797D0-274E-77F2-4DA4-3EDBD8F54F3C}"/>
              </a:ext>
            </a:extLst>
          </p:cNvPr>
          <p:cNvSpPr/>
          <p:nvPr/>
        </p:nvSpPr>
        <p:spPr>
          <a:xfrm>
            <a:off x="8373979" y="144379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3857041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C472F-706D-CC09-3DFA-4DBA80D80F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10098088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Toxoplasmose na gestação</a:t>
            </a:r>
            <a:br>
              <a:rPr lang="pt-BR" dirty="0"/>
            </a:br>
            <a:endParaRPr lang="pt-BR" dirty="0"/>
          </a:p>
        </p:txBody>
      </p:sp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009897C9-D1E4-D2C8-3EBD-8ABD35D0D003}"/>
              </a:ext>
            </a:extLst>
          </p:cNvPr>
          <p:cNvSpPr/>
          <p:nvPr/>
        </p:nvSpPr>
        <p:spPr>
          <a:xfrm>
            <a:off x="1622322" y="688692"/>
            <a:ext cx="3746092" cy="103706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Quem rastrear?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0A6A20-C1D4-C585-468B-A2254893B4AD}"/>
              </a:ext>
            </a:extLst>
          </p:cNvPr>
          <p:cNvSpPr/>
          <p:nvPr/>
        </p:nvSpPr>
        <p:spPr>
          <a:xfrm>
            <a:off x="5447071" y="688692"/>
            <a:ext cx="3510116" cy="10370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Todas as gestantes.</a:t>
            </a:r>
          </a:p>
          <a:p>
            <a:pPr algn="ctr"/>
            <a:r>
              <a:rPr lang="pt-BR" sz="2400" b="1" dirty="0"/>
              <a:t>MS 2010</a:t>
            </a:r>
          </a:p>
        </p:txBody>
      </p:sp>
      <p:sp>
        <p:nvSpPr>
          <p:cNvPr id="6" name="Texto Explicativo: Seta para a Direita 5">
            <a:extLst>
              <a:ext uri="{FF2B5EF4-FFF2-40B4-BE49-F238E27FC236}">
                <a16:creationId xmlns:a16="http://schemas.microsoft.com/office/drawing/2014/main" id="{12FCD60A-629F-BE31-C7D0-758451832393}"/>
              </a:ext>
            </a:extLst>
          </p:cNvPr>
          <p:cNvSpPr/>
          <p:nvPr/>
        </p:nvSpPr>
        <p:spPr>
          <a:xfrm>
            <a:off x="1494504" y="2900754"/>
            <a:ext cx="3873910" cy="953729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Quando Rastrear?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F63F8B-7E62-4132-191B-A8756EBC1FEF}"/>
              </a:ext>
            </a:extLst>
          </p:cNvPr>
          <p:cNvSpPr/>
          <p:nvPr/>
        </p:nvSpPr>
        <p:spPr>
          <a:xfrm>
            <a:off x="5447071" y="1936956"/>
            <a:ext cx="6283718" cy="3195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1ª consulta </a:t>
            </a:r>
            <a:r>
              <a:rPr lang="pt-BR" sz="2800" b="1" dirty="0" err="1"/>
              <a:t>pré</a:t>
            </a:r>
            <a:r>
              <a:rPr lang="pt-BR" sz="2800" b="1" dirty="0"/>
              <a:t> natal;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(+)/ </a:t>
            </a:r>
            <a:r>
              <a:rPr lang="pt-BR" sz="2400" b="1" dirty="0" err="1"/>
              <a:t>IgM</a:t>
            </a:r>
            <a:r>
              <a:rPr lang="pt-BR" sz="2400" b="1" dirty="0"/>
              <a:t>( -) : previamente infectada;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(-)/</a:t>
            </a:r>
            <a:r>
              <a:rPr lang="pt-BR" sz="2400" b="1" dirty="0" err="1"/>
              <a:t>IgM</a:t>
            </a:r>
            <a:r>
              <a:rPr lang="pt-BR" sz="2400" b="1" dirty="0"/>
              <a:t>(-): susceptível.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  <a:latin typeface="Oxygen" panose="02000503000000000000" pitchFamily="2" charset="0"/>
              </a:rPr>
              <a:t>D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Oxygen" panose="02000503000000000000" pitchFamily="2" charset="0"/>
              </a:rPr>
              <a:t>evem ser orientadas as medidas de prevenção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Repetir trimestralmente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o Explicativo: Seta para a Direita 9">
            <a:extLst>
              <a:ext uri="{FF2B5EF4-FFF2-40B4-BE49-F238E27FC236}">
                <a16:creationId xmlns:a16="http://schemas.microsoft.com/office/drawing/2014/main" id="{FA795953-7291-B04C-527C-5871514D371F}"/>
              </a:ext>
            </a:extLst>
          </p:cNvPr>
          <p:cNvSpPr/>
          <p:nvPr/>
        </p:nvSpPr>
        <p:spPr>
          <a:xfrm>
            <a:off x="1622322" y="5525729"/>
            <a:ext cx="3667433" cy="1091381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Como rastrear</a:t>
            </a:r>
            <a:r>
              <a:rPr lang="pt-BR" dirty="0"/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51352C-954A-E5EE-0964-3BCE37FEFA43}"/>
              </a:ext>
            </a:extLst>
          </p:cNvPr>
          <p:cNvSpPr/>
          <p:nvPr/>
        </p:nvSpPr>
        <p:spPr>
          <a:xfrm>
            <a:off x="5840361" y="5525729"/>
            <a:ext cx="3667433" cy="10913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Sorologia IgG/  </a:t>
            </a:r>
            <a:r>
              <a:rPr lang="pt-BR" sz="2400" b="1" dirty="0" err="1"/>
              <a:t>IgM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18257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501DEC8-D1AD-43EC-86AA-53FF3B3A4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8"/>
            <a:ext cx="11166475" cy="6650037"/>
          </a:xfr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pt-BR" sz="5100" dirty="0"/>
          </a:p>
          <a:p>
            <a:pPr marL="0" indent="0">
              <a:buNone/>
            </a:pPr>
            <a:endParaRPr lang="pt-BR" sz="5100" dirty="0"/>
          </a:p>
          <a:p>
            <a:pPr algn="ctr"/>
            <a:r>
              <a:rPr lang="pt-BR" sz="11200" dirty="0">
                <a:solidFill>
                  <a:schemeClr val="tx1"/>
                </a:solidFill>
              </a:rPr>
              <a:t>Tipagem sanguínea e fator Rh (A)</a:t>
            </a:r>
            <a:r>
              <a:rPr lang="pt-BR" sz="11000" dirty="0">
                <a:solidFill>
                  <a:schemeClr val="tx1"/>
                </a:solidFill>
              </a:rPr>
              <a:t>  </a:t>
            </a:r>
          </a:p>
          <a:p>
            <a:pPr marL="457200" lvl="1" indent="0">
              <a:buNone/>
            </a:pPr>
            <a:r>
              <a:rPr lang="pt-BR" sz="11000" dirty="0">
                <a:solidFill>
                  <a:schemeClr val="tx1"/>
                </a:solidFill>
              </a:rPr>
              <a:t>   </a:t>
            </a:r>
            <a:endParaRPr lang="pt-BR" sz="11200" dirty="0">
              <a:solidFill>
                <a:schemeClr val="tx1"/>
              </a:solidFill>
            </a:endParaRPr>
          </a:p>
          <a:p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pt-BR" sz="11200" dirty="0">
                <a:solidFill>
                  <a:srgbClr val="FFFF00"/>
                </a:solidFill>
              </a:rPr>
            </a:br>
            <a:endParaRPr lang="pt-BR" sz="11200" dirty="0">
              <a:solidFill>
                <a:srgbClr val="FFFF00"/>
              </a:solidFill>
            </a:endParaRPr>
          </a:p>
          <a:p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D21A365-6466-C2A1-FE36-CBF90B70F4C7}"/>
              </a:ext>
            </a:extLst>
          </p:cNvPr>
          <p:cNvCxnSpPr/>
          <p:nvPr/>
        </p:nvCxnSpPr>
        <p:spPr>
          <a:xfrm>
            <a:off x="4050890" y="307749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D229BD-33C3-F4A7-7493-8C1A28F44396}"/>
              </a:ext>
            </a:extLst>
          </p:cNvPr>
          <p:cNvSpPr/>
          <p:nvPr/>
        </p:nvSpPr>
        <p:spPr>
          <a:xfrm>
            <a:off x="3352798" y="4234259"/>
            <a:ext cx="66761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AC351D2-434E-66EC-2DBD-C3D2F477F75E}"/>
              </a:ext>
            </a:extLst>
          </p:cNvPr>
          <p:cNvSpPr/>
          <p:nvPr/>
        </p:nvSpPr>
        <p:spPr>
          <a:xfrm>
            <a:off x="4798142" y="40410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82BA06A-C82D-4B40-06D7-7C833EB37C20}"/>
              </a:ext>
            </a:extLst>
          </p:cNvPr>
          <p:cNvSpPr/>
          <p:nvPr/>
        </p:nvSpPr>
        <p:spPr>
          <a:xfrm>
            <a:off x="909383" y="1693655"/>
            <a:ext cx="3279159" cy="7914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Rh+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556A92E-82CA-A635-DED6-8282D9964ACA}"/>
              </a:ext>
            </a:extLst>
          </p:cNvPr>
          <p:cNvSpPr/>
          <p:nvPr/>
        </p:nvSpPr>
        <p:spPr>
          <a:xfrm>
            <a:off x="4762637" y="1693655"/>
            <a:ext cx="4090220" cy="7914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 -/ parceiro Rh +</a:t>
            </a:r>
            <a:r>
              <a:rPr lang="pt-BR" sz="3200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3087CDB-52B1-5E32-923F-B5BA1EDC31D2}"/>
              </a:ext>
            </a:extLst>
          </p:cNvPr>
          <p:cNvSpPr/>
          <p:nvPr/>
        </p:nvSpPr>
        <p:spPr>
          <a:xfrm>
            <a:off x="2440398" y="3376073"/>
            <a:ext cx="4513004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Pesquisa de anticorpos irregulares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8C4E352-E079-CC13-474B-68E1A1CE8FDF}"/>
              </a:ext>
            </a:extLst>
          </p:cNvPr>
          <p:cNvCxnSpPr>
            <a:cxnSpLocks/>
          </p:cNvCxnSpPr>
          <p:nvPr/>
        </p:nvCxnSpPr>
        <p:spPr>
          <a:xfrm flipH="1">
            <a:off x="2413073" y="2494983"/>
            <a:ext cx="1" cy="26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D6DA8AD-375D-2CBA-4614-DE9E8AB2F477}"/>
              </a:ext>
            </a:extLst>
          </p:cNvPr>
          <p:cNvCxnSpPr>
            <a:stCxn id="17" idx="2"/>
          </p:cNvCxnSpPr>
          <p:nvPr/>
        </p:nvCxnSpPr>
        <p:spPr>
          <a:xfrm>
            <a:off x="6807747" y="2485152"/>
            <a:ext cx="0" cy="2802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B5D875E-8C85-A884-B8E9-F6F2BA03F58D}"/>
              </a:ext>
            </a:extLst>
          </p:cNvPr>
          <p:cNvCxnSpPr>
            <a:cxnSpLocks/>
          </p:cNvCxnSpPr>
          <p:nvPr/>
        </p:nvCxnSpPr>
        <p:spPr>
          <a:xfrm>
            <a:off x="2379517" y="2765371"/>
            <a:ext cx="44282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02E32A6A-529F-409F-DF57-66232A64DFF3}"/>
              </a:ext>
            </a:extLst>
          </p:cNvPr>
          <p:cNvSpPr/>
          <p:nvPr/>
        </p:nvSpPr>
        <p:spPr>
          <a:xfrm>
            <a:off x="4353836" y="2834902"/>
            <a:ext cx="239796" cy="4620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0C86DAE-E98A-4747-76E7-1ACCBF0767F3}"/>
              </a:ext>
            </a:extLst>
          </p:cNvPr>
          <p:cNvSpPr/>
          <p:nvPr/>
        </p:nvSpPr>
        <p:spPr>
          <a:xfrm>
            <a:off x="7756204" y="3363185"/>
            <a:ext cx="1943780" cy="6489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F07F032-F5D6-CBCA-EB87-7104007F74C3}"/>
              </a:ext>
            </a:extLst>
          </p:cNvPr>
          <p:cNvSpPr/>
          <p:nvPr/>
        </p:nvSpPr>
        <p:spPr>
          <a:xfrm>
            <a:off x="9255846" y="1701524"/>
            <a:ext cx="2497394" cy="107495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Repetir PAI mensal, a partir de 24ª sem,.</a:t>
            </a:r>
          </a:p>
          <a:p>
            <a:pPr algn="ctr"/>
            <a:r>
              <a:rPr lang="pt-BR" b="1" dirty="0"/>
              <a:t>IgG </a:t>
            </a:r>
            <a:r>
              <a:rPr lang="pt-BR" b="1" dirty="0" err="1"/>
              <a:t>anti</a:t>
            </a:r>
            <a:r>
              <a:rPr lang="pt-BR" b="1" dirty="0"/>
              <a:t> D na 28ª semana.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DB13615-B802-D848-4324-FF1A73AB566C}"/>
              </a:ext>
            </a:extLst>
          </p:cNvPr>
          <p:cNvCxnSpPr>
            <a:cxnSpLocks/>
          </p:cNvCxnSpPr>
          <p:nvPr/>
        </p:nvCxnSpPr>
        <p:spPr>
          <a:xfrm flipV="1">
            <a:off x="6953402" y="3497567"/>
            <a:ext cx="844744" cy="3315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86B1B677-7ECA-4830-926A-A4850DCC77C2}"/>
              </a:ext>
            </a:extLst>
          </p:cNvPr>
          <p:cNvCxnSpPr/>
          <p:nvPr/>
        </p:nvCxnSpPr>
        <p:spPr>
          <a:xfrm flipV="1">
            <a:off x="9625800" y="2886800"/>
            <a:ext cx="347842" cy="317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9DEDFF45-40C2-6F12-E09D-AF8242AB889E}"/>
              </a:ext>
            </a:extLst>
          </p:cNvPr>
          <p:cNvSpPr/>
          <p:nvPr/>
        </p:nvSpPr>
        <p:spPr>
          <a:xfrm>
            <a:off x="7756204" y="4246931"/>
            <a:ext cx="1943780" cy="57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Positivo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8A25E6B4-59B7-0F10-CE20-9A9D0C5AC0D2}"/>
              </a:ext>
            </a:extLst>
          </p:cNvPr>
          <p:cNvCxnSpPr>
            <a:cxnSpLocks/>
          </p:cNvCxnSpPr>
          <p:nvPr/>
        </p:nvCxnSpPr>
        <p:spPr>
          <a:xfrm>
            <a:off x="6952656" y="3846427"/>
            <a:ext cx="730339" cy="661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3707AD-AA70-2019-8BA2-4A60431F0A68}"/>
              </a:ext>
            </a:extLst>
          </p:cNvPr>
          <p:cNvSpPr/>
          <p:nvPr/>
        </p:nvSpPr>
        <p:spPr>
          <a:xfrm>
            <a:off x="6690850" y="5277632"/>
            <a:ext cx="4242621" cy="772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Encaminhar ao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Risco.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0527792-D70D-05CD-A318-F49DF3F307DC}"/>
              </a:ext>
            </a:extLst>
          </p:cNvPr>
          <p:cNvSpPr/>
          <p:nvPr/>
        </p:nvSpPr>
        <p:spPr>
          <a:xfrm>
            <a:off x="909383" y="4706126"/>
            <a:ext cx="3146419" cy="49004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  <a:r>
              <a:rPr lang="pt-BR" dirty="0"/>
              <a:t> </a:t>
            </a:r>
          </a:p>
        </p:txBody>
      </p: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2DACD56C-AB80-B8F6-A6E0-34D35F66C581}"/>
              </a:ext>
            </a:extLst>
          </p:cNvPr>
          <p:cNvCxnSpPr>
            <a:cxnSpLocks/>
          </p:cNvCxnSpPr>
          <p:nvPr/>
        </p:nvCxnSpPr>
        <p:spPr>
          <a:xfrm flipH="1">
            <a:off x="3352798" y="4304766"/>
            <a:ext cx="317488" cy="309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AA335E11-12E0-F54E-A356-742914362EDC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2482593" y="5196171"/>
            <a:ext cx="25588" cy="331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extLst>
              <a:ext uri="{FF2B5EF4-FFF2-40B4-BE49-F238E27FC236}">
                <a16:creationId xmlns:a16="http://schemas.microsoft.com/office/drawing/2014/main" id="{755BEC0C-6788-5BEB-41D1-6F06D296F3C5}"/>
              </a:ext>
            </a:extLst>
          </p:cNvPr>
          <p:cNvSpPr/>
          <p:nvPr/>
        </p:nvSpPr>
        <p:spPr>
          <a:xfrm>
            <a:off x="909383" y="5534319"/>
            <a:ext cx="3146424" cy="52629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Não repetir PAI 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A9AD78A-2353-205F-D97F-34B53045E3C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8728094" y="4819264"/>
            <a:ext cx="0" cy="431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41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>
            <a:cxnSpLocks/>
          </p:cNvCxnSpPr>
          <p:nvPr/>
        </p:nvCxnSpPr>
        <p:spPr>
          <a:xfrm>
            <a:off x="6670575" y="459081"/>
            <a:ext cx="0" cy="28575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uxograma: Processo 4"/>
          <p:cNvSpPr/>
          <p:nvPr/>
        </p:nvSpPr>
        <p:spPr>
          <a:xfrm>
            <a:off x="1771651" y="135231"/>
            <a:ext cx="9791700" cy="3238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Glicemia de jejum na 1ª consulta de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 natal</a:t>
            </a:r>
          </a:p>
        </p:txBody>
      </p:sp>
      <p:cxnSp>
        <p:nvCxnSpPr>
          <p:cNvPr id="7" name="Conector de seta reta 6"/>
          <p:cNvCxnSpPr>
            <a:cxnSpLocks/>
          </p:cNvCxnSpPr>
          <p:nvPr/>
        </p:nvCxnSpPr>
        <p:spPr>
          <a:xfrm>
            <a:off x="2926172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10251357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18"/>
          <p:cNvSpPr/>
          <p:nvPr/>
        </p:nvSpPr>
        <p:spPr>
          <a:xfrm>
            <a:off x="1976284" y="788860"/>
            <a:ext cx="1924051" cy="457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&gt;126 mg/dl</a:t>
            </a:r>
          </a:p>
        </p:txBody>
      </p:sp>
      <p:sp>
        <p:nvSpPr>
          <p:cNvPr id="21" name="Fluxograma: Processo 20"/>
          <p:cNvSpPr/>
          <p:nvPr/>
        </p:nvSpPr>
        <p:spPr>
          <a:xfrm>
            <a:off x="5010151" y="778315"/>
            <a:ext cx="3314700" cy="457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≥92 mg/dl e&lt; 126 mg/dl</a:t>
            </a:r>
          </a:p>
        </p:txBody>
      </p:sp>
      <p:sp>
        <p:nvSpPr>
          <p:cNvPr id="24" name="Fluxograma: Processo 23"/>
          <p:cNvSpPr/>
          <p:nvPr/>
        </p:nvSpPr>
        <p:spPr>
          <a:xfrm>
            <a:off x="9153537" y="781652"/>
            <a:ext cx="2362200" cy="457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&lt; 92 mg/dl</a:t>
            </a:r>
          </a:p>
        </p:txBody>
      </p:sp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2916649" y="1270043"/>
            <a:ext cx="9523" cy="371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/>
          <p:cNvSpPr/>
          <p:nvPr/>
        </p:nvSpPr>
        <p:spPr>
          <a:xfrm>
            <a:off x="589942" y="1677212"/>
            <a:ext cx="4906290" cy="68044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Dosagem em outra ocasião ≥126 mg + DM prévio a gestação</a:t>
            </a:r>
          </a:p>
        </p:txBody>
      </p:sp>
      <p:cxnSp>
        <p:nvCxnSpPr>
          <p:cNvPr id="40" name="Conector de seta reta 39"/>
          <p:cNvCxnSpPr>
            <a:cxnSpLocks/>
          </p:cNvCxnSpPr>
          <p:nvPr/>
        </p:nvCxnSpPr>
        <p:spPr>
          <a:xfrm>
            <a:off x="6667501" y="1290811"/>
            <a:ext cx="0" cy="350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xograma: Processo 41"/>
          <p:cNvSpPr/>
          <p:nvPr/>
        </p:nvSpPr>
        <p:spPr>
          <a:xfrm>
            <a:off x="5695951" y="1720795"/>
            <a:ext cx="194310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DMG</a:t>
            </a: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10353990" y="1273081"/>
            <a:ext cx="9521" cy="284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44"/>
          <p:cNvSpPr/>
          <p:nvPr/>
        </p:nvSpPr>
        <p:spPr>
          <a:xfrm>
            <a:off x="8846731" y="1613561"/>
            <a:ext cx="3124200" cy="7048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TOTG 75 mg entre 24 e 28 semanas gestação</a:t>
            </a:r>
          </a:p>
        </p:txBody>
      </p:sp>
      <p:cxnSp>
        <p:nvCxnSpPr>
          <p:cNvPr id="47" name="Conector de seta reta 46"/>
          <p:cNvCxnSpPr>
            <a:cxnSpLocks/>
          </p:cNvCxnSpPr>
          <p:nvPr/>
        </p:nvCxnSpPr>
        <p:spPr>
          <a:xfrm>
            <a:off x="10409453" y="2340908"/>
            <a:ext cx="19042" cy="42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uxograma: Processo 47"/>
          <p:cNvSpPr/>
          <p:nvPr/>
        </p:nvSpPr>
        <p:spPr>
          <a:xfrm>
            <a:off x="8846731" y="2763026"/>
            <a:ext cx="3314700" cy="762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Avaliação conforme os critérios para DMG</a:t>
            </a:r>
          </a:p>
        </p:txBody>
      </p:sp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79786"/>
              </p:ext>
            </p:extLst>
          </p:nvPr>
        </p:nvGraphicFramePr>
        <p:xfrm>
          <a:off x="1627092" y="5117236"/>
          <a:ext cx="1008081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Critérios  para diagnóstico de DMG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Glicose mg/ 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Glicemia de jejum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75 mg e coleta após 1 hora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 mg 75 mg  e coleta com 2 horas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Fluxograma: Processo 72"/>
          <p:cNvSpPr/>
          <p:nvPr/>
        </p:nvSpPr>
        <p:spPr>
          <a:xfrm>
            <a:off x="7900219" y="3971980"/>
            <a:ext cx="4291781" cy="113522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Quando apenas 1 diagnóstico estiver alterado o diagnóstico  de DMG deve ser feito  </a:t>
            </a:r>
          </a:p>
        </p:txBody>
      </p:sp>
      <p:sp>
        <p:nvSpPr>
          <p:cNvPr id="74" name="Fluxograma: Processo 73"/>
          <p:cNvSpPr/>
          <p:nvPr/>
        </p:nvSpPr>
        <p:spPr>
          <a:xfrm rot="10800000" flipV="1">
            <a:off x="0" y="5142763"/>
            <a:ext cx="1700981" cy="5402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prstClr val="black"/>
                </a:solidFill>
              </a:rPr>
              <a:t>Rastreamento e diagnóstico de  Diabetes </a:t>
            </a:r>
            <a:r>
              <a:rPr lang="pt-BR" sz="1200" dirty="0" err="1">
                <a:solidFill>
                  <a:prstClr val="black"/>
                </a:solidFill>
              </a:rPr>
              <a:t>Melliitus</a:t>
            </a:r>
            <a:r>
              <a:rPr lang="pt-BR" sz="1200" dirty="0">
                <a:solidFill>
                  <a:prstClr val="black"/>
                </a:solidFill>
              </a:rPr>
              <a:t> Gestacional no Brasil. OPAS , FEBRASGO, SBD; PAG. 24 - 2018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9DF0545-2726-A229-AA3B-990C8C03A48B}"/>
              </a:ext>
            </a:extLst>
          </p:cNvPr>
          <p:cNvCxnSpPr/>
          <p:nvPr/>
        </p:nvCxnSpPr>
        <p:spPr>
          <a:xfrm>
            <a:off x="2694038" y="2392665"/>
            <a:ext cx="0" cy="456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C616E5A-452D-E208-A703-A4A8EE2A7980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667501" y="2425645"/>
            <a:ext cx="0" cy="423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427D9A3-5C86-4B2E-6E61-7F034285C189}"/>
              </a:ext>
            </a:extLst>
          </p:cNvPr>
          <p:cNvCxnSpPr/>
          <p:nvPr/>
        </p:nvCxnSpPr>
        <p:spPr>
          <a:xfrm>
            <a:off x="2688201" y="2820763"/>
            <a:ext cx="3985139" cy="14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F475775-3392-BA6B-79E8-4D5AF3ED6081}"/>
              </a:ext>
            </a:extLst>
          </p:cNvPr>
          <p:cNvCxnSpPr/>
          <p:nvPr/>
        </p:nvCxnSpPr>
        <p:spPr>
          <a:xfrm>
            <a:off x="4454013" y="2849020"/>
            <a:ext cx="0" cy="344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FD29934D-5A89-C201-F390-1D9947DECC94}"/>
              </a:ext>
            </a:extLst>
          </p:cNvPr>
          <p:cNvSpPr/>
          <p:nvPr/>
        </p:nvSpPr>
        <p:spPr>
          <a:xfrm>
            <a:off x="1771651" y="3294806"/>
            <a:ext cx="5810857" cy="591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Encaminhar ao </a:t>
            </a:r>
            <a:r>
              <a:rPr lang="pt-BR" sz="2400" b="1" dirty="0" err="1">
                <a:solidFill>
                  <a:schemeClr val="tx1"/>
                </a:solidFill>
              </a:rPr>
              <a:t>pré</a:t>
            </a:r>
            <a:r>
              <a:rPr lang="pt-BR" sz="2400" b="1" dirty="0">
                <a:solidFill>
                  <a:schemeClr val="tx1"/>
                </a:solidFill>
              </a:rPr>
              <a:t> natal de alto risco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064F193-D65C-0CDD-4BB8-37E36B7EF8CA}"/>
              </a:ext>
            </a:extLst>
          </p:cNvPr>
          <p:cNvCxnSpPr>
            <a:cxnSpLocks/>
          </p:cNvCxnSpPr>
          <p:nvPr/>
        </p:nvCxnSpPr>
        <p:spPr>
          <a:xfrm flipH="1" flipV="1">
            <a:off x="5010151" y="4488730"/>
            <a:ext cx="2890068" cy="11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9393E9D9-130B-CE99-9E4F-9503A9B51F48}"/>
              </a:ext>
            </a:extLst>
          </p:cNvPr>
          <p:cNvCxnSpPr/>
          <p:nvPr/>
        </p:nvCxnSpPr>
        <p:spPr>
          <a:xfrm flipV="1">
            <a:off x="5010151" y="3962724"/>
            <a:ext cx="0" cy="526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7FCCA74-F9F5-9E0A-7FDF-011B7FB1D512}"/>
              </a:ext>
            </a:extLst>
          </p:cNvPr>
          <p:cNvSpPr/>
          <p:nvPr/>
        </p:nvSpPr>
        <p:spPr>
          <a:xfrm>
            <a:off x="10432392" y="3508313"/>
            <a:ext cx="143377" cy="3918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1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CF751-3A25-FD48-DE76-508CCA05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Acompanhamento </a:t>
            </a:r>
            <a:r>
              <a:rPr lang="pt-BR" dirty="0" err="1"/>
              <a:t>pré</a:t>
            </a:r>
            <a:r>
              <a:rPr lang="pt-BR" dirty="0"/>
              <a:t> natal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33474A-DF94-44EF-6F5C-F1A01675E6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4217" y="2326591"/>
            <a:ext cx="104559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Pilar fundamental da Atenção Primária à Saúde;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Promover cuidado integral e humanizado;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Prevenção de complicações maternas e perinatais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Fortalecimento do vínculo com a gestante e a família</a:t>
            </a:r>
          </a:p>
        </p:txBody>
      </p:sp>
    </p:spTree>
    <p:extLst>
      <p:ext uri="{BB962C8B-B14F-4D97-AF65-F5344CB8AC3E}">
        <p14:creationId xmlns:p14="http://schemas.microsoft.com/office/powerpoint/2010/main" val="3960564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180A042-211D-89B1-5A79-5F0DCB86E36E}"/>
              </a:ext>
            </a:extLst>
          </p:cNvPr>
          <p:cNvSpPr/>
          <p:nvPr/>
        </p:nvSpPr>
        <p:spPr>
          <a:xfrm>
            <a:off x="665967" y="1627730"/>
            <a:ext cx="10860066" cy="465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Ministério da Saúde do Brasil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Nota Técnica nº 251/2024  de 25 de fevereiro de 2025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“Recomenda-se a suplementação  de 1.000 mg/dia de carbonato de cálcio elementar, para todas as gestantes, com início na 12ª semana de gestação até o momento do parto”.</a:t>
            </a:r>
          </a:p>
        </p:txBody>
      </p:sp>
      <p:pic>
        <p:nvPicPr>
          <p:cNvPr id="5124" name="Picture 4" descr="Ministério da Saúde completa 70 anos em 25/7/2023 | Biblioteca Virtual em  Saúde MS">
            <a:extLst>
              <a:ext uri="{FF2B5EF4-FFF2-40B4-BE49-F238E27FC236}">
                <a16:creationId xmlns:a16="http://schemas.microsoft.com/office/drawing/2014/main" id="{609F182F-D2EF-461F-DA42-8991E7D1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42" y="846160"/>
            <a:ext cx="2857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84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E79B0-CCBE-9FE3-E913-282A12D7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23" y="150329"/>
            <a:ext cx="10097153" cy="5949681"/>
          </a:xfrm>
        </p:spPr>
        <p:txBody>
          <a:bodyPr>
            <a:normAutofit lnSpcReduction="10000"/>
          </a:bodyPr>
          <a:lstStyle/>
          <a:p>
            <a:endParaRPr lang="pt-BR" sz="2400" b="1" dirty="0"/>
          </a:p>
          <a:p>
            <a:r>
              <a:rPr lang="pt-BR" sz="3200" b="1" dirty="0"/>
              <a:t>Sorologia para </a:t>
            </a:r>
            <a:r>
              <a:rPr lang="pt-BR" sz="3200" b="1" dirty="0" err="1"/>
              <a:t>rubéla</a:t>
            </a:r>
            <a:r>
              <a:rPr lang="pt-BR" sz="3200" b="1" dirty="0"/>
              <a:t> </a:t>
            </a:r>
            <a:r>
              <a:rPr lang="pt-BR" sz="2400" b="1" dirty="0"/>
              <a:t>(B)</a:t>
            </a:r>
          </a:p>
          <a:p>
            <a:pPr lvl="1" algn="just"/>
            <a:endParaRPr lang="pt-BR" sz="2000" b="0" i="0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pPr lvl="1" algn="just"/>
            <a:r>
              <a:rPr lang="pt-BR" sz="2800" b="0" i="0" cap="none" dirty="0">
                <a:solidFill>
                  <a:srgbClr val="333333"/>
                </a:solidFill>
                <a:effectLst/>
              </a:rPr>
              <a:t>Solicitar em mulheres com risco de contrair  infecção e, realizar vacinação no puerpério para a proteção de gestações futuras.</a:t>
            </a:r>
          </a:p>
          <a:p>
            <a:pPr algn="just"/>
            <a:endParaRPr lang="pt-BR" sz="2800" b="1" i="0" cap="none" dirty="0">
              <a:solidFill>
                <a:srgbClr val="232323"/>
              </a:solidFill>
              <a:effectLst/>
            </a:endParaRPr>
          </a:p>
          <a:p>
            <a:pPr algn="just"/>
            <a:r>
              <a:rPr lang="pt-BR" sz="2800" b="1" i="0" cap="none" dirty="0">
                <a:solidFill>
                  <a:srgbClr val="232323"/>
                </a:solidFill>
                <a:effectLst/>
              </a:rPr>
              <a:t>Covid-19 </a:t>
            </a:r>
            <a:endParaRPr lang="pt-BR" sz="2800" cap="none" dirty="0">
              <a:solidFill>
                <a:srgbClr val="232323"/>
              </a:solidFill>
            </a:endParaRPr>
          </a:p>
          <a:p>
            <a:pPr lvl="1" algn="just"/>
            <a:r>
              <a:rPr lang="pt-BR" sz="2800" b="0" i="0" cap="none" dirty="0">
                <a:solidFill>
                  <a:srgbClr val="232323"/>
                </a:solidFill>
                <a:effectLst/>
              </a:rPr>
              <a:t> o teste viral sars-cov-2 não é realizado rotineiramente em pacientes assintomáticos na comunidade com base apenas no estado de gravidez</a:t>
            </a:r>
            <a:endParaRPr lang="pt-BR" sz="2800" b="1" cap="none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9DBE5A-F095-7D3B-73B9-D2FF96A86B00}"/>
              </a:ext>
            </a:extLst>
          </p:cNvPr>
          <p:cNvSpPr/>
          <p:nvPr/>
        </p:nvSpPr>
        <p:spPr>
          <a:xfrm>
            <a:off x="6489290" y="275303"/>
            <a:ext cx="5348749" cy="471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Exames </a:t>
            </a:r>
            <a:r>
              <a:rPr lang="pt-BR" sz="2400" b="1" dirty="0" err="1"/>
              <a:t>laboratorias</a:t>
            </a:r>
            <a:r>
              <a:rPr lang="pt-BR" sz="2400" b="1" dirty="0"/>
              <a:t> : 1ª consulta</a:t>
            </a:r>
          </a:p>
        </p:txBody>
      </p:sp>
    </p:spTree>
    <p:extLst>
      <p:ext uri="{BB962C8B-B14F-4D97-AF65-F5344CB8AC3E}">
        <p14:creationId xmlns:p14="http://schemas.microsoft.com/office/powerpoint/2010/main" val="22760851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ACOG">
            <a:extLst>
              <a:ext uri="{FF2B5EF4-FFF2-40B4-BE49-F238E27FC236}">
                <a16:creationId xmlns:a16="http://schemas.microsoft.com/office/drawing/2014/main" id="{591475D7-153B-F199-5B10-956C8EC40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Logotipo do NIH NLM">
            <a:extLst>
              <a:ext uri="{FF2B5EF4-FFF2-40B4-BE49-F238E27FC236}">
                <a16:creationId xmlns:a16="http://schemas.microsoft.com/office/drawing/2014/main" id="{0159EBAF-6655-B388-BB3F-AEAE3C0E4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17B988-6EE1-EFB6-D811-9BAB1DDD5636}"/>
              </a:ext>
            </a:extLst>
          </p:cNvPr>
          <p:cNvSpPr txBox="1"/>
          <p:nvPr/>
        </p:nvSpPr>
        <p:spPr>
          <a:xfrm>
            <a:off x="1118991" y="2958925"/>
            <a:ext cx="9870509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50"/>
              </a:lnSpc>
              <a:spcAft>
                <a:spcPts val="750"/>
              </a:spcAft>
              <a:buNone/>
            </a:pPr>
            <a:r>
              <a:rPr lang="pt-B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 uso do AAS na prevenção da Pré-Eclâmpsia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pt-BR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Sexta, 01 Dezembro 2017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8F0C83-599D-DEFD-9536-EFDF0B12B406}"/>
              </a:ext>
            </a:extLst>
          </p:cNvPr>
          <p:cNvSpPr txBox="1"/>
          <p:nvPr/>
        </p:nvSpPr>
        <p:spPr>
          <a:xfrm>
            <a:off x="1716066" y="4534422"/>
            <a:ext cx="74248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50"/>
              </a:lnSpc>
              <a:spcAft>
                <a:spcPts val="750"/>
              </a:spcAft>
              <a:buNone/>
            </a:pPr>
            <a:r>
              <a:rPr lang="pt-B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 uso do AAS na prevenção da Pré-Eclâmpsia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pt-BR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Sexta, 01 Dezembro 2017</a:t>
            </a:r>
          </a:p>
          <a:p>
            <a:endParaRPr lang="pt-BR" dirty="0"/>
          </a:p>
        </p:txBody>
      </p:sp>
      <p:sp>
        <p:nvSpPr>
          <p:cNvPr id="14" name="AutoShape 10" descr="Febrasgo">
            <a:extLst>
              <a:ext uri="{FF2B5EF4-FFF2-40B4-BE49-F238E27FC236}">
                <a16:creationId xmlns:a16="http://schemas.microsoft.com/office/drawing/2014/main" id="{E1B5FD5E-59FF-7DE0-6C50-AF1568F6C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A6B5881-F4A5-7B7A-C891-0477A33FDD7A}"/>
              </a:ext>
            </a:extLst>
          </p:cNvPr>
          <p:cNvSpPr/>
          <p:nvPr/>
        </p:nvSpPr>
        <p:spPr>
          <a:xfrm>
            <a:off x="2843408" y="801666"/>
            <a:ext cx="2505206" cy="5761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73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2EA0D-53B8-2C53-587E-9C14A8585E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10363200" cy="1595438"/>
          </a:xfrm>
        </p:spPr>
        <p:txBody>
          <a:bodyPr/>
          <a:lstStyle/>
          <a:p>
            <a:r>
              <a:rPr lang="pt-BR" dirty="0"/>
              <a:t>Citomegalovírus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42239-53F1-6728-9DEA-166AAE5BAA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1400"/>
            <a:ext cx="10098088" cy="502443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Não se recomenda o rastreio Universal</a:t>
            </a:r>
            <a:r>
              <a:rPr lang="pt-BR" sz="3200" dirty="0"/>
              <a:t>.</a:t>
            </a:r>
          </a:p>
          <a:p>
            <a:pPr lvl="1"/>
            <a:endParaRPr lang="pt-BR" sz="2600" dirty="0"/>
          </a:p>
          <a:p>
            <a:pPr lvl="1" algn="ctr"/>
            <a:r>
              <a:rPr lang="pt-BR" sz="3200" cap="none" dirty="0"/>
              <a:t>Uma sorologia com IgG reagente não garante imunidade;</a:t>
            </a:r>
          </a:p>
          <a:p>
            <a:pPr lvl="1" algn="ctr"/>
            <a:endParaRPr lang="pt-BR" sz="3200" cap="none" dirty="0"/>
          </a:p>
          <a:p>
            <a:pPr lvl="1" algn="ctr"/>
            <a:r>
              <a:rPr lang="pt-BR" sz="3200" cap="none" dirty="0"/>
              <a:t>Há achados de </a:t>
            </a:r>
            <a:r>
              <a:rPr lang="pt-BR" sz="3200" cap="none" dirty="0" err="1"/>
              <a:t>IgM</a:t>
            </a:r>
            <a:r>
              <a:rPr lang="pt-BR" sz="3200" cap="none" dirty="0"/>
              <a:t> reagente por mais de 1 ano, sem configurar infecção aguda.</a:t>
            </a:r>
          </a:p>
          <a:p>
            <a:pPr lvl="1" algn="ctr"/>
            <a:endParaRPr lang="pt-BR" sz="2800" cap="none" dirty="0"/>
          </a:p>
          <a:p>
            <a:pPr marL="0" indent="0">
              <a:buNone/>
            </a:pPr>
            <a:endParaRPr lang="pt-BR" sz="2400" b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175BD51-7CE8-32A3-8C55-2CF0AB84D63B}"/>
              </a:ext>
            </a:extLst>
          </p:cNvPr>
          <p:cNvSpPr/>
          <p:nvPr/>
        </p:nvSpPr>
        <p:spPr>
          <a:xfrm>
            <a:off x="7688826" y="275303"/>
            <a:ext cx="4080387" cy="4227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85594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AB77B7-2CB2-487B-D9B3-58BB7754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5" y="914401"/>
            <a:ext cx="10000277" cy="5673212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r>
              <a:rPr lang="pt-BR" sz="3600" b="1" dirty="0"/>
              <a:t>O vírus do CMV se dispersa pelo</a:t>
            </a:r>
            <a:r>
              <a:rPr lang="pt-BR" sz="3200" b="1" dirty="0"/>
              <a:t>:</a:t>
            </a:r>
          </a:p>
          <a:p>
            <a:pPr lvl="1"/>
            <a:endParaRPr lang="pt-BR" sz="3200" b="1" dirty="0"/>
          </a:p>
          <a:p>
            <a:pPr lvl="1"/>
            <a:r>
              <a:rPr lang="pt-BR" sz="3200" b="1" dirty="0"/>
              <a:t>Sangue</a:t>
            </a:r>
          </a:p>
          <a:p>
            <a:pPr lvl="1"/>
            <a:r>
              <a:rPr lang="pt-BR" sz="3200" b="1" dirty="0"/>
              <a:t>Excreções e secreções, </a:t>
            </a:r>
          </a:p>
          <a:p>
            <a:pPr lvl="1"/>
            <a:r>
              <a:rPr lang="pt-BR" sz="3200" b="1" dirty="0"/>
              <a:t>hemoderivados;</a:t>
            </a:r>
          </a:p>
          <a:p>
            <a:pPr lvl="1"/>
            <a:r>
              <a:rPr lang="pt-BR" sz="3200" b="1" dirty="0"/>
              <a:t>Transmissão vertical</a:t>
            </a:r>
            <a:endParaRPr lang="pt-BR" sz="3200" dirty="0"/>
          </a:p>
          <a:p>
            <a:endParaRPr lang="pt-BR" sz="24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4BDE55-823A-9DFA-070A-672EC1FEB60C}"/>
              </a:ext>
            </a:extLst>
          </p:cNvPr>
          <p:cNvSpPr/>
          <p:nvPr/>
        </p:nvSpPr>
        <p:spPr>
          <a:xfrm>
            <a:off x="7570839" y="471948"/>
            <a:ext cx="4532671" cy="442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Exames laboratoriais - 1ª Consulta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55849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276F6-6FF4-8918-EFB1-B35DDFA7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448920"/>
            <a:ext cx="11217897" cy="6247244"/>
          </a:xfrm>
        </p:spPr>
        <p:txBody>
          <a:bodyPr>
            <a:normAutofit/>
          </a:bodyPr>
          <a:lstStyle/>
          <a:p>
            <a:pPr algn="ctr"/>
            <a:r>
              <a:rPr lang="pt-BR" sz="3200" cap="none" dirty="0"/>
              <a:t>Devemos orientar as nossas gestantes, a fim de se evitar a transmissão vertical:</a:t>
            </a:r>
          </a:p>
          <a:p>
            <a:endParaRPr lang="pt-BR" sz="3200" cap="none" dirty="0"/>
          </a:p>
          <a:p>
            <a:pPr lvl="1"/>
            <a:r>
              <a:rPr lang="pt-BR" sz="3000" cap="none" dirty="0"/>
              <a:t>Evitar cuidados com crianças ( se é que é possível);</a:t>
            </a:r>
          </a:p>
          <a:p>
            <a:pPr lvl="1"/>
            <a:r>
              <a:rPr lang="pt-BR" sz="3000" cap="none" dirty="0"/>
              <a:t>Não cuidar de idosos, pois são grupos que apresentam muitas excreções e secreções;</a:t>
            </a:r>
          </a:p>
          <a:p>
            <a:pPr lvl="1"/>
            <a:r>
              <a:rPr lang="pt-BR" sz="3000" cap="none" dirty="0"/>
              <a:t>Coito protegido e sem beijo;</a:t>
            </a:r>
          </a:p>
          <a:p>
            <a:pPr lvl="1"/>
            <a:r>
              <a:rPr lang="pt-BR" sz="3000" cap="none" dirty="0"/>
              <a:t>Lavagem frequente das mãos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ABC6C8-B9AC-02B6-4115-96D690102047}"/>
              </a:ext>
            </a:extLst>
          </p:cNvPr>
          <p:cNvSpPr/>
          <p:nvPr/>
        </p:nvSpPr>
        <p:spPr>
          <a:xfrm>
            <a:off x="8494295" y="161836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11412007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EFD6C-75CF-491F-B3E2-069CE78F9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7575" y="884238"/>
            <a:ext cx="11274425" cy="5973762"/>
          </a:xfrm>
        </p:spPr>
        <p:txBody>
          <a:bodyPr>
            <a:normAutofit fontScale="25000" lnSpcReduction="20000"/>
          </a:bodyPr>
          <a:lstStyle/>
          <a:p>
            <a:endParaRPr lang="pt-BR" sz="9600" dirty="0">
              <a:solidFill>
                <a:schemeClr val="tx1"/>
              </a:solidFill>
            </a:endParaRPr>
          </a:p>
          <a:p>
            <a:r>
              <a:rPr lang="pt-BR" sz="11200" dirty="0" err="1">
                <a:solidFill>
                  <a:schemeClr val="tx1"/>
                </a:solidFill>
              </a:rPr>
              <a:t>Bacterioscopia</a:t>
            </a:r>
            <a:r>
              <a:rPr lang="pt-BR" sz="11200" dirty="0">
                <a:solidFill>
                  <a:schemeClr val="tx1"/>
                </a:solidFill>
              </a:rPr>
              <a:t> , </a:t>
            </a:r>
          </a:p>
          <a:p>
            <a:endParaRPr lang="pt-BR" sz="112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t-BR" sz="11200" dirty="0">
                <a:solidFill>
                  <a:schemeClr val="tx1"/>
                </a:solidFill>
              </a:rPr>
              <a:t>Exame á fresco de conteúdo vaginal;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pt-BR" sz="11200" dirty="0">
                <a:solidFill>
                  <a:schemeClr val="tx1"/>
                </a:solidFill>
              </a:rPr>
              <a:t>Rastrear </a:t>
            </a:r>
            <a:r>
              <a:rPr lang="pt-BR" sz="11200" dirty="0" err="1">
                <a:solidFill>
                  <a:schemeClr val="tx1"/>
                </a:solidFill>
              </a:rPr>
              <a:t>vaginose</a:t>
            </a:r>
            <a:r>
              <a:rPr lang="pt-BR" sz="11200" dirty="0">
                <a:solidFill>
                  <a:schemeClr val="tx1"/>
                </a:solidFill>
              </a:rPr>
              <a:t> bacteriana; (responsável por TPP, RUPREMA);</a:t>
            </a:r>
          </a:p>
          <a:p>
            <a:pPr lvl="1">
              <a:lnSpc>
                <a:spcPct val="170000"/>
              </a:lnSpc>
            </a:pPr>
            <a:endParaRPr lang="pt-BR" sz="11200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</a:pPr>
            <a:r>
              <a:rPr lang="pt-BR" sz="11200" dirty="0">
                <a:solidFill>
                  <a:schemeClr val="tx1"/>
                </a:solidFill>
              </a:rPr>
              <a:t>Tratar sempre nas gestantes assintomáticas, com antecedente de parto prematuro</a:t>
            </a:r>
          </a:p>
          <a:p>
            <a:pPr marL="0" indent="0">
              <a:buNone/>
            </a:pPr>
            <a:br>
              <a:rPr lang="pt-BR" sz="96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9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9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37F95FB-E646-E27E-CF77-0BF3EB6C9705}"/>
              </a:ext>
            </a:extLst>
          </p:cNvPr>
          <p:cNvSpPr/>
          <p:nvPr/>
        </p:nvSpPr>
        <p:spPr>
          <a:xfrm>
            <a:off x="7423355" y="265471"/>
            <a:ext cx="4660490" cy="4227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41980637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960F1-6E04-87A7-85F3-0D99761B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1337187"/>
            <a:ext cx="9754470" cy="4574035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Urina tipo 1 </a:t>
            </a:r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– Atenção à presença de proteinúria;</a:t>
            </a:r>
          </a:p>
          <a:p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Urocultura  (repetir a urocultura em todos os trimestres; rastrear bacteriúria assintomática) (A);</a:t>
            </a:r>
            <a:b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28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cap="none" dirty="0" err="1">
                <a:solidFill>
                  <a:schemeClr val="tx1"/>
                </a:solidFill>
                <a:cs typeface="Arial" panose="020B0604020202020204" pitchFamily="34" charset="0"/>
              </a:rPr>
              <a:t>Colpocitologia</a:t>
            </a:r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 oncótica (segundo a recomendação do MS, uma vez por ano e, após dois exames anuais consecutivos negativos, a cada três anos) (D);</a:t>
            </a:r>
            <a:endParaRPr lang="pt-BR" sz="2800" cap="none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FB97D94-2F3C-623A-FD7F-B9B7BAAAAABA}"/>
              </a:ext>
            </a:extLst>
          </p:cNvPr>
          <p:cNvSpPr/>
          <p:nvPr/>
        </p:nvSpPr>
        <p:spPr>
          <a:xfrm>
            <a:off x="7875639" y="353960"/>
            <a:ext cx="4080387" cy="5014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8656883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700" y="2133600"/>
            <a:ext cx="10094912" cy="4724400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Parasitológico de fezes* (D);</a:t>
            </a:r>
          </a:p>
          <a:p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Sorologia para </a:t>
            </a:r>
            <a:r>
              <a:rPr lang="pt-BR" sz="2800" dirty="0" err="1">
                <a:solidFill>
                  <a:schemeClr val="tx1"/>
                </a:solidFill>
                <a:cs typeface="Arial" panose="020B0604020202020204" pitchFamily="34" charset="0"/>
              </a:rPr>
              <a:t>zika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lvl="1"/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regiões endêmicas</a:t>
            </a:r>
            <a:endParaRPr lang="pt-BR" sz="26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b="1" dirty="0">
                <a:solidFill>
                  <a:srgbClr val="FFFF00"/>
                </a:solidFill>
                <a:cs typeface="Arial" panose="020B0604020202020204" pitchFamily="34" charset="0"/>
              </a:rPr>
              <a:t>                              </a:t>
            </a:r>
            <a:r>
              <a:rPr lang="pt-BR" dirty="0">
                <a:solidFill>
                  <a:srgbClr val="FFFF00"/>
                </a:solidFill>
              </a:rPr>
              <a:t>                                      </a:t>
            </a: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pt-BR" dirty="0"/>
              <a:t> * se houver indicação clínica.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8076E6C-097D-8CE6-9404-6852FB6F38BF}"/>
              </a:ext>
            </a:extLst>
          </p:cNvPr>
          <p:cNvSpPr/>
          <p:nvPr/>
        </p:nvSpPr>
        <p:spPr>
          <a:xfrm>
            <a:off x="7570839" y="373626"/>
            <a:ext cx="4473677" cy="4522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684848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56C7E-CE47-4D43-8C9C-D00A1E473A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11509375" cy="2114550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Ultrassonografia no pré-natal</a:t>
            </a:r>
            <a:br>
              <a:rPr lang="pt-BR" dirty="0"/>
            </a:br>
            <a:br>
              <a:rPr lang="pt-BR" dirty="0"/>
            </a:br>
            <a:r>
              <a:rPr lang="pt-BR" sz="2700" b="1" dirty="0">
                <a:solidFill>
                  <a:schemeClr val="tx1"/>
                </a:solidFill>
              </a:rPr>
              <a:t>OMS preconiza a realização de três exames ultrassonográficos na gestação</a:t>
            </a:r>
            <a:r>
              <a:rPr lang="pt-BR" sz="2700" b="1" dirty="0">
                <a:solidFill>
                  <a:srgbClr val="FFFF00"/>
                </a:solidFill>
              </a:rPr>
              <a:t>: </a:t>
            </a:r>
            <a:br>
              <a:rPr lang="pt-BR" sz="2700" b="1" dirty="0">
                <a:solidFill>
                  <a:srgbClr val="FFFF00"/>
                </a:solidFill>
              </a:rPr>
            </a:br>
            <a:br>
              <a:rPr lang="pt-BR" sz="2700" dirty="0"/>
            </a:br>
            <a:endParaRPr lang="pt-BR" sz="2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CFE94-8E8E-421D-99AF-CC9DFBFC1D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429000"/>
            <a:ext cx="10344150" cy="23241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Primeiro trimestre: entre 11 e 14 semanas.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Segundo trimestre: entre 20 e 24 semanas. 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Terceiro trimestre: entre 32 e 36 semanas</a:t>
            </a:r>
            <a:r>
              <a:rPr lang="pt-BR" b="1" dirty="0">
                <a:solidFill>
                  <a:srgbClr val="A9071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81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208B5-95FC-403B-AF3D-E9EC7941AD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08000"/>
            <a:ext cx="11899900" cy="98583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Aconselhamento  </a:t>
            </a:r>
            <a:r>
              <a:rPr lang="pt-BR" sz="2800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Pré</a:t>
            </a:r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– Concepcional: </a:t>
            </a:r>
            <a:b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Objetivos </a:t>
            </a:r>
            <a:b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800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0C8E10-0561-F2A5-5FE3-590ADFC0F39E}"/>
              </a:ext>
            </a:extLst>
          </p:cNvPr>
          <p:cNvSpPr txBox="1"/>
          <p:nvPr/>
        </p:nvSpPr>
        <p:spPr>
          <a:xfrm>
            <a:off x="864452" y="1179094"/>
            <a:ext cx="10088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Iniciar tão logo a mulher manifeste desejo de engravidar;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Orientar  o melhor momento de iniciar um período gravídico;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Esclarecer suas dúvidas e de seus parceiros(as);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Minimizar riscos de malformações congênitas, induzida por algum medicamento  que faça uso;</a:t>
            </a: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8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1438D-D329-4525-9B9A-28F4C8A869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/>
          </a:bodyPr>
          <a:lstStyle/>
          <a:p>
            <a:r>
              <a:rPr lang="pt-BR" dirty="0"/>
              <a:t>Ultrassonografia  entre 11 e 14 semanas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28FAD35-86BC-4E53-91C4-2A59530B8B9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841625"/>
            <a:ext cx="2698750" cy="2994025"/>
          </a:xfrm>
          <a:ln w="76200">
            <a:solidFill>
              <a:schemeClr val="tx1"/>
            </a:solidFill>
          </a:ln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B974733-599C-4F94-90BB-F274B8DB4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17938" y="2336800"/>
            <a:ext cx="8374062" cy="4311650"/>
          </a:xfrm>
          <a:ln w="762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pt-BR" sz="2400" dirty="0"/>
              <a:t>Rastreamento das anomalias cromossômicas (trissomias dos cromossomos 21, 18 e 13)</a:t>
            </a:r>
          </a:p>
          <a:p>
            <a:endParaRPr lang="pt-BR" sz="2400" dirty="0"/>
          </a:p>
          <a:p>
            <a:r>
              <a:rPr lang="pt-BR" sz="2400" dirty="0"/>
              <a:t>Confirmação ou determinação da IG; </a:t>
            </a:r>
          </a:p>
          <a:p>
            <a:endParaRPr lang="pt-BR" sz="2400" dirty="0"/>
          </a:p>
          <a:p>
            <a:r>
              <a:rPr lang="pt-BR" sz="2400" dirty="0"/>
              <a:t>Rastreamento de anormalidades estruturais maiores</a:t>
            </a:r>
          </a:p>
          <a:p>
            <a:endParaRPr lang="pt-BR" sz="2400" dirty="0"/>
          </a:p>
          <a:p>
            <a:r>
              <a:rPr lang="pt-BR" sz="2400" dirty="0"/>
              <a:t>Diagnóstico e caracterização das gestações múltiplas</a:t>
            </a:r>
            <a:r>
              <a:rPr lang="pt-BR" dirty="0"/>
              <a:t>;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F71C0-8403-4252-86C7-09E62DDF32DE}"/>
              </a:ext>
            </a:extLst>
          </p:cNvPr>
          <p:cNvSpPr txBox="1"/>
          <p:nvPr/>
        </p:nvSpPr>
        <p:spPr>
          <a:xfrm>
            <a:off x="410817" y="9672776"/>
            <a:ext cx="3949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www.fcm.unicamp.br/drpixel/pt-br/metodos-de-imagem/fundamentos-da-ultrassonografia-em-ginecologia-e-obstetr%C3%ADci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244418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9B0B-D4AE-4279-A758-2DFDAE29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8912225" cy="1281112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dirty="0"/>
              <a:t>Ultrassonografia entre 20 e 24 semanas</a:t>
            </a:r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B03917BE-595A-4BC9-9A20-F49BF8ADE91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49488"/>
            <a:ext cx="3810000" cy="3381375"/>
          </a:xfrm>
        </p:spPr>
      </p:pic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D4A57D02-12C0-40DF-B36E-CB4CD69112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08688" y="1463675"/>
            <a:ext cx="6183312" cy="4953000"/>
          </a:xfrm>
          <a:ln w="762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2400" dirty="0"/>
              <a:t>Medir cumprimento do colo uterino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Detecção de malformações (A)</a:t>
            </a:r>
          </a:p>
          <a:p>
            <a:endParaRPr lang="pt-BR" sz="2400" dirty="0"/>
          </a:p>
          <a:p>
            <a:r>
              <a:rPr lang="pt-BR" sz="2400" dirty="0"/>
              <a:t>Predição de </a:t>
            </a:r>
            <a:r>
              <a:rPr lang="pt-BR" sz="2400" dirty="0" err="1"/>
              <a:t>pré</a:t>
            </a:r>
            <a:r>
              <a:rPr lang="pt-BR" sz="2400" dirty="0"/>
              <a:t> eclampsia ( </a:t>
            </a:r>
            <a:r>
              <a:rPr lang="pt-BR" sz="2400" dirty="0" err="1"/>
              <a:t>doppler</a:t>
            </a:r>
            <a:r>
              <a:rPr lang="pt-BR" sz="2400" dirty="0"/>
              <a:t> de artérias uterinas)</a:t>
            </a:r>
          </a:p>
          <a:p>
            <a:endParaRPr lang="pt-BR" sz="2400" dirty="0"/>
          </a:p>
          <a:p>
            <a:r>
              <a:rPr lang="pt-BR" sz="2400" dirty="0"/>
              <a:t>Morfologia fetal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518CFF-D66D-4BB9-9486-A613018C16CA}"/>
              </a:ext>
            </a:extLst>
          </p:cNvPr>
          <p:cNvSpPr txBox="1"/>
          <p:nvPr/>
        </p:nvSpPr>
        <p:spPr>
          <a:xfrm>
            <a:off x="1124744" y="5826919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logmamis.com/2011/09/gravidez-exame-de-transluscencia-nuca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0962505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B2CD-C68D-4300-812F-306D95A56E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pt-BR" dirty="0"/>
              <a:t>Ultrassonografia 32 -34 semanas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11721A4-7C13-42F4-9F2A-80B8EA79305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517775"/>
            <a:ext cx="4313238" cy="3235325"/>
          </a:xfrm>
          <a:ln w="76200">
            <a:solidFill>
              <a:schemeClr val="tx1"/>
            </a:solidFill>
          </a:ln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D2D2E7-D885-43A6-A260-6CD148F004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00825" y="1619250"/>
            <a:ext cx="5591175" cy="4800600"/>
          </a:xfrm>
          <a:ln w="76200"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200" dirty="0"/>
              <a:t>Finalidade em avaliar:</a:t>
            </a:r>
          </a:p>
          <a:p>
            <a:pPr algn="ctr"/>
            <a:endParaRPr lang="pt-BR" dirty="0"/>
          </a:p>
          <a:p>
            <a:pPr algn="ctr"/>
            <a:r>
              <a:rPr lang="pt-BR" sz="2800" dirty="0"/>
              <a:t>Crescimento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Placenta 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Líquido amniótico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Vitalidade</a:t>
            </a:r>
          </a:p>
          <a:p>
            <a:pPr marL="0" indent="0" algn="ctr">
              <a:buNone/>
            </a:pPr>
            <a:endParaRPr lang="pt-BR" sz="2800" dirty="0"/>
          </a:p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ED75E7-8617-4833-880C-D04681202FE1}"/>
              </a:ext>
            </a:extLst>
          </p:cNvPr>
          <p:cNvSpPr txBox="1"/>
          <p:nvPr/>
        </p:nvSpPr>
        <p:spPr>
          <a:xfrm>
            <a:off x="1352585" y="6013518"/>
            <a:ext cx="491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linkClick r:id="rId3" tooltip="https://www.flickr.com/photos/erin_ryan/2418341421"/>
              </a:rPr>
              <a:t>Esta Foto</a:t>
            </a:r>
            <a:r>
              <a:rPr lang="pt-BR" sz="2000" dirty="0"/>
              <a:t> de Autor Desconhecido está licenciado em </a:t>
            </a:r>
            <a:r>
              <a:rPr lang="pt-BR" sz="2000" dirty="0">
                <a:hlinkClick r:id="rId4" tooltip="https://creativecommons.org/licenses/by-nc-nd/3.0/"/>
              </a:rPr>
              <a:t>CC BY-NC-ND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66168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3578C-C1C2-463A-BE5C-7C851DF6F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12225" cy="1281113"/>
          </a:xfrm>
        </p:spPr>
        <p:txBody>
          <a:bodyPr/>
          <a:lstStyle/>
          <a:p>
            <a:r>
              <a:rPr lang="pt-BR" dirty="0"/>
              <a:t>Conduta: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38043-4700-41F9-9838-DED1B0F1FE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0813" y="949325"/>
            <a:ext cx="10771187" cy="57118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FFFF00"/>
                </a:solidFill>
              </a:rPr>
              <a:t>: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Sangramento genital.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Edema de face ou membros.</a:t>
            </a:r>
          </a:p>
          <a:p>
            <a:pPr lvl="2"/>
            <a:r>
              <a:rPr lang="pt-BR" sz="2800" cap="none" dirty="0" err="1">
                <a:solidFill>
                  <a:schemeClr val="tx1"/>
                </a:solidFill>
              </a:rPr>
              <a:t>Cefaléia</a:t>
            </a:r>
            <a:r>
              <a:rPr lang="pt-BR" sz="2800" cap="none" dirty="0">
                <a:solidFill>
                  <a:schemeClr val="tx1"/>
                </a:solidFill>
              </a:rPr>
              <a:t> contínua ou grave.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Dormência.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Visão turva ou diminuição da acuidade visual.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Dor abdominal, vômitos persistentes, febre ou abatimento.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Perda de LA/ diminuição de movimentos fetais.</a:t>
            </a:r>
          </a:p>
          <a:p>
            <a:pPr lvl="2"/>
            <a:endParaRPr lang="pt-BR" sz="2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lvl="2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977446" y="201026"/>
            <a:ext cx="6004358" cy="450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Orientações quanto a sinais de alarme</a:t>
            </a:r>
          </a:p>
        </p:txBody>
      </p:sp>
    </p:spTree>
    <p:extLst>
      <p:ext uri="{BB962C8B-B14F-4D97-AF65-F5344CB8AC3E}">
        <p14:creationId xmlns:p14="http://schemas.microsoft.com/office/powerpoint/2010/main" val="34107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14260-5782-A86F-AD0C-45E436B0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2" y="708212"/>
            <a:ext cx="11123629" cy="5574600"/>
          </a:xfrm>
        </p:spPr>
        <p:txBody>
          <a:bodyPr>
            <a:normAutofit fontScale="25000" lnSpcReduction="20000"/>
          </a:bodyPr>
          <a:lstStyle/>
          <a:p>
            <a:pPr lvl="1"/>
            <a:endParaRPr lang="pt-BR" sz="3000" b="1" dirty="0"/>
          </a:p>
          <a:p>
            <a:pPr lvl="1"/>
            <a:endParaRPr lang="pt-BR" sz="3000" b="1" dirty="0"/>
          </a:p>
          <a:p>
            <a:pPr lvl="1"/>
            <a:r>
              <a:rPr lang="pt-BR" sz="11200" b="1" dirty="0"/>
              <a:t>Tétano, difteria e coqueluche( dTpa)- 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Uma dose de DTPA a partir da 20ª semana de gestação.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Gestantes não vacinadas e/ou histórico vacinal desconhecido,   duas doses de </a:t>
            </a:r>
            <a:r>
              <a:rPr lang="pt-BR" sz="11200" b="1" cap="none" dirty="0" err="1"/>
              <a:t>dt</a:t>
            </a:r>
            <a:r>
              <a:rPr lang="pt-BR" sz="11200" b="1" cap="none" dirty="0"/>
              <a:t> e uma dose de </a:t>
            </a:r>
            <a:r>
              <a:rPr lang="pt-BR" sz="11200" b="1" cap="none" dirty="0" err="1"/>
              <a:t>dtpa</a:t>
            </a:r>
            <a:r>
              <a:rPr lang="pt-BR" sz="11200" b="1" cap="none" dirty="0"/>
              <a:t>;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Importante que a </a:t>
            </a:r>
            <a:r>
              <a:rPr lang="pt-BR" sz="11200" b="1" cap="none" dirty="0" err="1"/>
              <a:t>dtpa</a:t>
            </a:r>
            <a:r>
              <a:rPr lang="pt-BR" sz="11200" b="1" cap="none" dirty="0"/>
              <a:t> deve ser aplicada a partir da 20ª semana de gestação. Respeitar intervalo mínimo de um mês entre elas;</a:t>
            </a:r>
          </a:p>
          <a:p>
            <a:pPr lvl="1"/>
            <a:endParaRPr lang="pt-BR" sz="11200" b="1" cap="none" dirty="0"/>
          </a:p>
          <a:p>
            <a:pPr lvl="1"/>
            <a:endParaRPr lang="pt-BR" sz="11200" b="1" cap="none" dirty="0"/>
          </a:p>
          <a:p>
            <a:pPr lvl="1" algn="r"/>
            <a:endParaRPr lang="pt-BR" sz="11200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r>
              <a:rPr lang="pt-BR" dirty="0"/>
              <a:t>Recomendações da Sociedade Brasileira de Imunizações (</a:t>
            </a:r>
            <a:r>
              <a:rPr lang="pt-BR" dirty="0" err="1"/>
              <a:t>SBIm</a:t>
            </a:r>
            <a:r>
              <a:rPr lang="pt-BR" dirty="0"/>
              <a:t>) – 2021/2022 </a:t>
            </a:r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E777AE-B28B-861C-4DAD-E157F8C8DE11}"/>
              </a:ext>
            </a:extLst>
          </p:cNvPr>
          <p:cNvSpPr/>
          <p:nvPr/>
        </p:nvSpPr>
        <p:spPr>
          <a:xfrm>
            <a:off x="6736977" y="126953"/>
            <a:ext cx="5235388" cy="4482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Vacinas indicadas na gravidez</a:t>
            </a:r>
          </a:p>
        </p:txBody>
      </p:sp>
    </p:spTree>
    <p:extLst>
      <p:ext uri="{BB962C8B-B14F-4D97-AF65-F5344CB8AC3E}">
        <p14:creationId xmlns:p14="http://schemas.microsoft.com/office/powerpoint/2010/main" val="23529309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CFB39-BE40-4CB2-9CB7-05BCFFDB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14" y="117593"/>
            <a:ext cx="8913812" cy="1280890"/>
          </a:xfrm>
        </p:spPr>
        <p:txBody>
          <a:bodyPr/>
          <a:lstStyle/>
          <a:p>
            <a:r>
              <a:rPr lang="pt-BR" dirty="0"/>
              <a:t>Vacinas indicadas na gravidez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49C42-1A10-47D5-9316-9E3BD15D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14" y="1123950"/>
            <a:ext cx="10276915" cy="6179574"/>
          </a:xfrm>
        </p:spPr>
        <p:txBody>
          <a:bodyPr>
            <a:normAutofit/>
          </a:bodyPr>
          <a:lstStyle/>
          <a:p>
            <a:pPr lvl="1"/>
            <a:r>
              <a:rPr lang="pt-BR" sz="2800" cap="none" dirty="0"/>
              <a:t>Influenza  - gestante são consideradas grupo de risco, e deve ser feita em qualquer trimestre;</a:t>
            </a:r>
          </a:p>
          <a:p>
            <a:pPr lvl="1"/>
            <a:endParaRPr lang="pt-BR" sz="2800" cap="none" dirty="0"/>
          </a:p>
          <a:p>
            <a:pPr lvl="1"/>
            <a:r>
              <a:rPr lang="pt-BR" sz="2800" cap="none" dirty="0"/>
              <a:t>Hepatite b – se o esquema vacinal não tiver completo, pode ser feito durante a gravidez com 3 doses( 0, 1 e 6 meses):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cap="none" dirty="0" err="1"/>
              <a:t>Anti-covid</a:t>
            </a:r>
            <a:r>
              <a:rPr lang="pt-BR" sz="2800" cap="none" dirty="0"/>
              <a:t> 19 : os imunizantes são eficientes e seguros; (</a:t>
            </a:r>
            <a:r>
              <a:rPr lang="en-US" sz="2800" cap="none" dirty="0"/>
              <a:t>royal college of obstetricians &amp; </a:t>
            </a:r>
            <a:r>
              <a:rPr lang="en-US" sz="2800" cap="none" dirty="0" err="1"/>
              <a:t>gynaecologists</a:t>
            </a:r>
            <a:r>
              <a:rPr lang="en-US" sz="2800" cap="none" dirty="0"/>
              <a:t>- 2021); </a:t>
            </a:r>
          </a:p>
          <a:p>
            <a:pPr lvl="2"/>
            <a:r>
              <a:rPr lang="en-US" sz="2800" cap="none" dirty="0" err="1"/>
              <a:t>Imunizantes</a:t>
            </a:r>
            <a:r>
              <a:rPr lang="en-US" sz="2800" cap="none" dirty="0"/>
              <a:t> </a:t>
            </a:r>
            <a:r>
              <a:rPr lang="en-US" sz="2800" cap="none" dirty="0" err="1"/>
              <a:t>recomendados</a:t>
            </a:r>
            <a:r>
              <a:rPr lang="en-US" sz="2800" cap="none" dirty="0"/>
              <a:t> : </a:t>
            </a:r>
            <a:r>
              <a:rPr lang="en-US" sz="2800" cap="none" dirty="0" err="1"/>
              <a:t>coronovac</a:t>
            </a:r>
            <a:r>
              <a:rPr lang="en-US" sz="2800" cap="none" dirty="0"/>
              <a:t> </a:t>
            </a:r>
            <a:r>
              <a:rPr lang="en-US" sz="2800" cap="none" dirty="0" err="1"/>
              <a:t>ou</a:t>
            </a:r>
            <a:r>
              <a:rPr lang="en-US" sz="2800" cap="none" dirty="0"/>
              <a:t> </a:t>
            </a:r>
            <a:r>
              <a:rPr lang="en-US" sz="2800" cap="none" dirty="0" err="1"/>
              <a:t>pfizer</a:t>
            </a:r>
            <a:endParaRPr lang="en-US" sz="2800" cap="none" dirty="0"/>
          </a:p>
          <a:p>
            <a:pPr lvl="2" algn="r"/>
            <a:endParaRPr lang="pt-BR" dirty="0"/>
          </a:p>
          <a:p>
            <a:pPr lvl="2" algn="r"/>
            <a:r>
              <a:rPr lang="pt-BR" dirty="0"/>
              <a:t>Recomendações da Sociedade Brasileira de Imunizações (</a:t>
            </a:r>
            <a:r>
              <a:rPr lang="pt-BR" dirty="0" err="1"/>
              <a:t>SBIm</a:t>
            </a:r>
            <a:r>
              <a:rPr lang="pt-BR" dirty="0"/>
              <a:t>) – 2021/2022 </a:t>
            </a:r>
            <a:endParaRPr lang="pt-BR" b="1" dirty="0"/>
          </a:p>
          <a:p>
            <a:pPr lvl="2" algn="r"/>
            <a:endParaRPr lang="en-US" sz="2200" b="1" dirty="0"/>
          </a:p>
          <a:p>
            <a:pPr lvl="1" algn="r"/>
            <a:endParaRPr lang="pt-BR" dirty="0"/>
          </a:p>
          <a:p>
            <a:pPr lvl="1"/>
            <a:endParaRPr lang="pt-BR" sz="3200" b="1" dirty="0"/>
          </a:p>
          <a:p>
            <a:pPr marL="457200" lvl="1" indent="0"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38" y="117593"/>
            <a:ext cx="1788464" cy="8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26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40C13-EB8F-4855-8A71-2D85788CAF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8100" y="146050"/>
            <a:ext cx="9613900" cy="58102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PRESCRIÇÃO DE FÁRMACOS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6CB573-F68B-4C7B-9050-EF040EA23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0425" y="931863"/>
            <a:ext cx="11331575" cy="5780087"/>
          </a:xfrm>
          <a:noFill/>
          <a:ln w="76200"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32500" lnSpcReduction="20000"/>
          </a:bodyPr>
          <a:lstStyle/>
          <a:p>
            <a:endParaRPr lang="pt-BR" sz="2800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Manter prescrição de ácido fólico iniciado em fase </a:t>
            </a:r>
            <a:r>
              <a:rPr lang="pt-BR" sz="8600" cap="none" dirty="0" err="1">
                <a:solidFill>
                  <a:schemeClr val="tx1"/>
                </a:solidFill>
                <a:latin typeface="+mn-lt"/>
              </a:rPr>
              <a:t>pré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-concepcional, na dose de 400  ㎍  ou 4 a  mg até a 12ª semana;</a:t>
            </a:r>
          </a:p>
          <a:p>
            <a:endParaRPr lang="pt-BR" sz="7000" cap="none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Dose profilática </a:t>
            </a:r>
            <a:r>
              <a:rPr lang="pt-BR" sz="8600" b="1" cap="none" dirty="0">
                <a:solidFill>
                  <a:schemeClr val="tx1"/>
                </a:solidFill>
                <a:latin typeface="+mn-lt"/>
              </a:rPr>
              <a:t>de 60 mg de ferro elementar 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que deve ser iniciado a partir da 12ª semana de gestação quando </a:t>
            </a:r>
            <a:r>
              <a:rPr lang="pt-BR" sz="8600" cap="none" dirty="0" err="1">
                <a:solidFill>
                  <a:schemeClr val="tx1"/>
                </a:solidFill>
                <a:latin typeface="+mn-lt"/>
              </a:rPr>
              <a:t>hb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&gt; ou = 11 mg/ dl – OMS</a:t>
            </a:r>
          </a:p>
          <a:p>
            <a:pPr marL="0" indent="0">
              <a:buNone/>
            </a:pPr>
            <a:endParaRPr lang="pt-BR" sz="8600" cap="none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Profilaxia da anemia, </a:t>
            </a:r>
            <a:r>
              <a:rPr lang="pt-BR" sz="8600" b="1" cap="none" dirty="0">
                <a:solidFill>
                  <a:schemeClr val="tx1"/>
                </a:solidFill>
                <a:latin typeface="+mn-lt"/>
              </a:rPr>
              <a:t>40 mg de ferro elementar  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a partir da 20ª semana – recomendação do MS do brasil</a:t>
            </a:r>
          </a:p>
          <a:p>
            <a:endParaRPr lang="pt-BR" sz="7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pt-BR" sz="2800" dirty="0"/>
          </a:p>
          <a:p>
            <a:pPr algn="r"/>
            <a:r>
              <a:rPr lang="pt-BR" sz="2800" dirty="0"/>
              <a:t>Ministério da </a:t>
            </a:r>
            <a:r>
              <a:rPr lang="pt-BR" sz="2800" dirty="0" err="1"/>
              <a:t>Saúde.Programa</a:t>
            </a:r>
            <a:r>
              <a:rPr lang="pt-BR" sz="2800" dirty="0"/>
              <a:t> Nacional de Suplementação de Ferro : manual de condutas gerais, 2013.</a:t>
            </a:r>
          </a:p>
          <a:p>
            <a:pPr algn="r"/>
            <a:r>
              <a:rPr lang="pt-BR" sz="2800" dirty="0"/>
              <a:t>Revista do Dep. de Ginecologia e Obstetrícia. Maternidade-Escola. </a:t>
            </a:r>
            <a:r>
              <a:rPr lang="pt-BR" sz="2800" dirty="0" err="1"/>
              <a:t>UFRJ.Art</a:t>
            </a:r>
            <a:r>
              <a:rPr lang="pt-BR" sz="2800" dirty="0"/>
              <a:t>. De Revisão v. 14, n. 2, </a:t>
            </a:r>
            <a:r>
              <a:rPr lang="pt-BR" sz="2800" dirty="0" err="1"/>
              <a:t>abr-jun</a:t>
            </a:r>
            <a:r>
              <a:rPr lang="pt-BR" sz="2800" dirty="0"/>
              <a:t>/2015 </a:t>
            </a:r>
          </a:p>
          <a:p>
            <a:pPr algn="r"/>
            <a:endParaRPr lang="pt-BR" sz="2800" dirty="0"/>
          </a:p>
          <a:p>
            <a:pPr algn="r"/>
            <a:endParaRPr lang="pt-BR" sz="14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endParaRPr lang="pt-BR" sz="4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0197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1AC59-E855-420E-BA46-2CA93A64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30" y="260316"/>
            <a:ext cx="8911687" cy="71307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PRESCRIÇÃO DE FERRO ELEMENTAR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92588-4FAB-4B41-9791-045EB4DDD1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8238" y="1130300"/>
            <a:ext cx="11053762" cy="572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PROFILAXIA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30 a 60 mg de Ferro Elementar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30 mg de ferro elementar equivale: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150 mg de sulfato Ferroso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90 mg de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Fumarato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Ferroso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250 mg de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Gluconato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Ferroso</a:t>
            </a:r>
          </a:p>
          <a:p>
            <a:pPr algn="r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r"/>
            <a:endParaRPr lang="pt-BR" sz="1400" dirty="0"/>
          </a:p>
          <a:p>
            <a:pPr algn="r"/>
            <a:r>
              <a:rPr lang="pt-BR" sz="1400" dirty="0"/>
              <a:t>Ministério da </a:t>
            </a:r>
            <a:r>
              <a:rPr lang="pt-BR" sz="1400" dirty="0" err="1"/>
              <a:t>Saúde.Programa</a:t>
            </a:r>
            <a:r>
              <a:rPr lang="pt-BR" sz="1400" dirty="0"/>
              <a:t> Nacional de Suplementação de Ferro : manual de condutas gerais, 2013.</a:t>
            </a:r>
          </a:p>
          <a:p>
            <a:pPr algn="r"/>
            <a:r>
              <a:rPr lang="pt-BR" sz="1400" dirty="0"/>
              <a:t>Revista </a:t>
            </a:r>
            <a:r>
              <a:rPr lang="pt-BR" sz="1400" dirty="0" err="1"/>
              <a:t>doDep</a:t>
            </a:r>
            <a:r>
              <a:rPr lang="pt-BR" sz="1400" dirty="0"/>
              <a:t>. de Ginecologia e Obstetrícia. Maternidade-Escola. </a:t>
            </a:r>
            <a:r>
              <a:rPr lang="pt-BR" sz="1400" dirty="0" err="1"/>
              <a:t>UFRJ.Art</a:t>
            </a:r>
            <a:r>
              <a:rPr lang="pt-BR" sz="1400" dirty="0"/>
              <a:t>. De Revisão v. 14, n. 2, </a:t>
            </a:r>
            <a:r>
              <a:rPr lang="pt-BR" sz="1400" dirty="0" err="1"/>
              <a:t>abr-jun</a:t>
            </a:r>
            <a:r>
              <a:rPr lang="pt-BR" sz="1400" dirty="0"/>
              <a:t>/2015 </a:t>
            </a:r>
          </a:p>
          <a:p>
            <a:pPr algn="r"/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1EB8864-2DEC-4FE1-BA90-3DDDDB41046B}"/>
              </a:ext>
            </a:extLst>
          </p:cNvPr>
          <p:cNvSpPr/>
          <p:nvPr/>
        </p:nvSpPr>
        <p:spPr>
          <a:xfrm>
            <a:off x="7467600" y="302895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847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86A2B-4D69-41FA-A895-BDDF7E3ADF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0400" y="2090738"/>
            <a:ext cx="6451600" cy="11953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Tratamento com Ferro Elementar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A9FEEC-C27C-4CCC-AA46-90D56EA154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9713" y="203200"/>
            <a:ext cx="8142287" cy="1206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endParaRPr lang="pt-BR" sz="2800" dirty="0">
              <a:latin typeface="Arial Black" panose="020B0A04020102020204" pitchFamily="34" charset="0"/>
            </a:endParaRPr>
          </a:p>
          <a:p>
            <a:pPr algn="ctr"/>
            <a:r>
              <a:rPr lang="pt-BR" sz="2800" dirty="0">
                <a:latin typeface="Arial Black" panose="020B0A04020102020204" pitchFamily="34" charset="0"/>
              </a:rPr>
              <a:t>NAS GESTANTES COM HB &lt;  QUE 11 MG / DL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421CE1-0D02-49F1-BF84-9ECB2DC5EC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8188" y="4652963"/>
            <a:ext cx="11453812" cy="62865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60 A 120 MG DE FERRO ELEMENTAR EM 3 TOMADAS/DIA</a:t>
            </a:r>
          </a:p>
        </p:txBody>
      </p:sp>
    </p:spTree>
    <p:extLst>
      <p:ext uri="{BB962C8B-B14F-4D97-AF65-F5344CB8AC3E}">
        <p14:creationId xmlns:p14="http://schemas.microsoft.com/office/powerpoint/2010/main" val="33907220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8813E-5AF6-472D-BA2E-CE19A8E23D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C6BF1F-06E7-47EB-993B-000BAFD2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8" y="725110"/>
            <a:ext cx="10235379" cy="574451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778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EDA87-4ACF-3483-6449-F155237C6C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19113"/>
            <a:ext cx="11934825" cy="595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cap="none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Evitar medicações teratogênicas, discutir hábitos, dieta, sedentarismo,</a:t>
            </a:r>
          </a:p>
          <a:p>
            <a:pPr marL="342900" indent="-342900" algn="ctr">
              <a:lnSpc>
                <a:spcPct val="100000"/>
              </a:lnSpc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Educar a gestante para um estilo de vida saudável( não fumar, não ingerir bebidas alcoólicas)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Iniciar ácido fólico;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Avaliação do estado vacinal da mulher;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9257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178C0-6014-4ACB-986D-A25F9C2AD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-276225"/>
            <a:ext cx="8912225" cy="1281113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Consultas subsequentes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03AA7-D09D-4C86-9494-959C359195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7963" y="917575"/>
            <a:ext cx="10714037" cy="5575300"/>
          </a:xfrm>
          <a:ln>
            <a:noFill/>
          </a:ln>
        </p:spPr>
        <p:txBody>
          <a:bodyPr>
            <a:noAutofit/>
          </a:bodyPr>
          <a:lstStyle/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Avalia-se o bem estar materno ( observar queixas)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Aferição de PA ( sempre com gestante sentada e após meia hora de descanso)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Peso e determinação  do ganho ponderal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Avaliação do bem estar fetal </a:t>
            </a:r>
          </a:p>
          <a:p>
            <a:pPr lvl="1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AFU 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Avaliação do crescimento fetal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LA</a:t>
            </a:r>
          </a:p>
          <a:p>
            <a:pPr lvl="1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BCF e percepção de MF 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Elucidam quanto à vitalidade fetal</a:t>
            </a:r>
            <a:endParaRPr lang="pt-BR" sz="24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00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4D147-A5E9-4CA2-A5AA-00A708EA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31" y="2022655"/>
            <a:ext cx="9371011" cy="1893819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Exames laboratoriais – 24 a 28 semanas </a:t>
            </a:r>
          </a:p>
        </p:txBody>
      </p:sp>
    </p:spTree>
    <p:extLst>
      <p:ext uri="{BB962C8B-B14F-4D97-AF65-F5344CB8AC3E}">
        <p14:creationId xmlns:p14="http://schemas.microsoft.com/office/powerpoint/2010/main" val="24146665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7F99C-EF7E-A59A-CF1E-76CA4CD6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Hemograma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59B58-6861-01A7-72F1-9C11CFA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0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Hemoglobina ≤ 8 g/dl</a:t>
            </a:r>
          </a:p>
          <a:p>
            <a:pPr lvl="1"/>
            <a:endParaRPr lang="pt-BR" sz="2600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pPr lvl="1"/>
            <a:r>
              <a:rPr lang="pt-BR" sz="2600" dirty="0">
                <a:solidFill>
                  <a:srgbClr val="333333"/>
                </a:solidFill>
                <a:latin typeface="Oxygen" panose="02000503000000000000" pitchFamily="2" charset="0"/>
              </a:rPr>
              <a:t>I</a:t>
            </a:r>
            <a:r>
              <a:rPr lang="pt-BR" sz="2600" b="0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ndica  anemia grave;</a:t>
            </a:r>
          </a:p>
          <a:p>
            <a:pPr lvl="1"/>
            <a:endParaRPr lang="pt-BR" sz="2600" b="1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pPr lvl="1"/>
            <a:r>
              <a:rPr lang="pt-BR" sz="2600" b="1" dirty="0">
                <a:solidFill>
                  <a:srgbClr val="333333"/>
                </a:solidFill>
                <a:latin typeface="Oxygen" panose="02000503000000000000" pitchFamily="2" charset="0"/>
              </a:rPr>
              <a:t>A</a:t>
            </a:r>
            <a:r>
              <a:rPr lang="pt-BR" sz="26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gestante deve ser encaminhada para o pré-natal de alto risco. </a:t>
            </a:r>
            <a:endParaRPr lang="pt-BR" sz="26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73ADB5C-E5E3-08DD-7F38-6C1FB4718325}"/>
              </a:ext>
            </a:extLst>
          </p:cNvPr>
          <p:cNvSpPr/>
          <p:nvPr/>
        </p:nvSpPr>
        <p:spPr>
          <a:xfrm>
            <a:off x="8337884" y="401949"/>
            <a:ext cx="3597443" cy="433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16647687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6EBBF-236E-4541-B48E-AF1AEB53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270149"/>
            <a:ext cx="8911687" cy="791735"/>
          </a:xfrm>
        </p:spPr>
        <p:txBody>
          <a:bodyPr>
            <a:normAutofit/>
          </a:bodyPr>
          <a:lstStyle/>
          <a:p>
            <a:r>
              <a:rPr lang="pt-BR" dirty="0"/>
              <a:t>Exames laboratoriais - 28 a 32 semanas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0AB7B-B68F-458E-80B0-1D79713A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1061885"/>
            <a:ext cx="9901954" cy="5625786"/>
          </a:xfrm>
        </p:spPr>
        <p:txBody>
          <a:bodyPr>
            <a:noAutofit/>
          </a:bodyPr>
          <a:lstStyle/>
          <a:p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Hemograma (B);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VDRL (se positivo, associar testes </a:t>
            </a:r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treponêmicos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FTA-ABS ou o TPHA)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Anti-HIV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HBsAg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21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9C442-FA30-C2AE-2CF9-086ECF51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03D24-5660-439A-8026-9B345EDD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568824"/>
            <a:ext cx="10183905" cy="4342398"/>
          </a:xfr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Urocultura (A).</a:t>
            </a:r>
          </a:p>
          <a:p>
            <a:endParaRPr 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Pesquisa de anticorpos irregulares  nas gestantes Rh negativo; </a:t>
            </a:r>
          </a:p>
          <a:p>
            <a:endParaRPr 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Toxoplasmose nas gestantes susceptíveis ( idealmente mensal; não sendo possível, no máximo trimestral 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9789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F4781537-3DEA-662B-2230-9D1101BB51AD}"/>
              </a:ext>
            </a:extLst>
          </p:cNvPr>
          <p:cNvSpPr/>
          <p:nvPr/>
        </p:nvSpPr>
        <p:spPr>
          <a:xfrm>
            <a:off x="3215148" y="500216"/>
            <a:ext cx="9606116" cy="5857568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E quando devemos encaminhar a gestante ao </a:t>
            </a:r>
            <a:r>
              <a:rPr lang="pt-BR" sz="4800" b="1" dirty="0" err="1">
                <a:solidFill>
                  <a:schemeClr val="accent2">
                    <a:lumMod val="75000"/>
                  </a:schemeClr>
                </a:solidFill>
              </a:rPr>
              <a:t>pré</a:t>
            </a:r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 natal de alto risco?</a:t>
            </a:r>
          </a:p>
        </p:txBody>
      </p:sp>
    </p:spTree>
    <p:extLst>
      <p:ext uri="{BB962C8B-B14F-4D97-AF65-F5344CB8AC3E}">
        <p14:creationId xmlns:p14="http://schemas.microsoft.com/office/powerpoint/2010/main" val="9272118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37698-9AD2-E419-3C2D-F92447FB9C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013" y="-319088"/>
            <a:ext cx="11837987" cy="7496176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r>
              <a:rPr lang="pt-BR" sz="2800" b="1" cap="none" dirty="0"/>
              <a:t>Já no início do </a:t>
            </a:r>
            <a:r>
              <a:rPr lang="pt-BR" sz="2800" b="1" cap="none" dirty="0" err="1"/>
              <a:t>pré</a:t>
            </a:r>
            <a:r>
              <a:rPr lang="pt-BR" sz="2800" b="1" cap="none" dirty="0"/>
              <a:t>- natal, as gestantes com comorbidades: 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Pneumopatas,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Cardiopatas,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Portadoras de doenças </a:t>
            </a:r>
            <a:r>
              <a:rPr lang="pt-BR" sz="2800" b="1" cap="none" dirty="0" err="1"/>
              <a:t>auto-imunes</a:t>
            </a:r>
            <a:r>
              <a:rPr lang="pt-BR" sz="2800" b="1" cap="none" dirty="0"/>
              <a:t>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 err="1"/>
              <a:t>Nefropatas</a:t>
            </a:r>
            <a:r>
              <a:rPr lang="pt-BR" sz="2800" b="1" cap="none" dirty="0"/>
              <a:t>,</a:t>
            </a:r>
          </a:p>
          <a:p>
            <a:pPr marL="457200" lvl="1" indent="0"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7930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375B78-464C-4262-0089-8DE02F2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85135"/>
            <a:ext cx="10472225" cy="601734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3500" b="1" dirty="0"/>
              <a:t>encaminhar</a:t>
            </a:r>
          </a:p>
          <a:p>
            <a:endParaRPr lang="pt-BR" dirty="0"/>
          </a:p>
          <a:p>
            <a:r>
              <a:rPr lang="pt-BR" sz="2800" b="1" cap="none" dirty="0"/>
              <a:t>Gestantes  com história de parto(s) prematuro(s) em gestações anteriores;</a:t>
            </a:r>
          </a:p>
          <a:p>
            <a:r>
              <a:rPr lang="pt-BR" sz="2800" b="1" cap="none" dirty="0"/>
              <a:t>Antecedentes de fetos </a:t>
            </a:r>
            <a:r>
              <a:rPr lang="pt-BR" sz="2800" b="1" cap="none" dirty="0" err="1"/>
              <a:t>macrossômicos</a:t>
            </a:r>
            <a:r>
              <a:rPr lang="pt-BR" sz="2800" b="1" cap="none" dirty="0"/>
              <a:t> (mais de 4.000 g) em  gestações anteriores;</a:t>
            </a:r>
          </a:p>
          <a:p>
            <a:r>
              <a:rPr lang="pt-BR" sz="2800" b="1" cap="none" dirty="0" err="1"/>
              <a:t>Pré</a:t>
            </a:r>
            <a:r>
              <a:rPr lang="pt-BR" sz="2800" b="1" cap="none" dirty="0"/>
              <a:t> – eclâmpsia em gestação de irmã(s) ou mãe;</a:t>
            </a:r>
          </a:p>
          <a:p>
            <a:r>
              <a:rPr lang="pt-BR" sz="2800" b="1" cap="none" dirty="0"/>
              <a:t>Gestação gemelar</a:t>
            </a:r>
            <a:r>
              <a:rPr lang="pt-BR" sz="2800" cap="none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1890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BE978FF-BD71-6459-7795-43AC27B73151}"/>
              </a:ext>
            </a:extLst>
          </p:cNvPr>
          <p:cNvSpPr/>
          <p:nvPr/>
        </p:nvSpPr>
        <p:spPr>
          <a:xfrm>
            <a:off x="2528047" y="821716"/>
            <a:ext cx="10192871" cy="480811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contourW="12700" prstMaterial="plastic">
            <a:bevelT w="82550" h="63500" prst="softRound"/>
            <a:bevelB/>
            <a:extrusionClr>
              <a:schemeClr val="accent1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E  durante o pré-natal de gestante de risco habitual, quando deveremos encaminhá-la para o pré-natal de alto </a:t>
            </a:r>
            <a:r>
              <a:rPr lang="pt-BR" sz="4000" b="1" dirty="0" err="1">
                <a:solidFill>
                  <a:schemeClr val="accent2">
                    <a:lumMod val="50000"/>
                  </a:schemeClr>
                </a:solidFill>
              </a:rPr>
              <a:t>risco?</a:t>
            </a:r>
            <a:r>
              <a:rPr lang="pt-BR" dirty="0" err="1">
                <a:noFill/>
              </a:rPr>
              <a:t>o</a:t>
            </a:r>
            <a:r>
              <a:rPr lang="pt-BR" dirty="0"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41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4F3A4-29AA-9C54-76E4-667292CCC2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3988" y="231775"/>
            <a:ext cx="10768012" cy="671195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t-BR" sz="2800" dirty="0"/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que apresente glicemia  de jejum  ou teste de tolerância a glicose alterados;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soroconversão da sorologia para toxoplasmose;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que não teve melhora na </a:t>
            </a:r>
            <a:r>
              <a:rPr lang="pt-BR" sz="2800" b="1" cap="none" dirty="0" err="1"/>
              <a:t>Hb</a:t>
            </a:r>
            <a:r>
              <a:rPr lang="pt-BR" sz="2800" b="1" cap="none" dirty="0"/>
              <a:t> , mesmo após tratamento instituído;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92403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37669</TotalTime>
  <Words>5438</Words>
  <Application>Microsoft Office PowerPoint</Application>
  <PresentationFormat>Widescreen</PresentationFormat>
  <Paragraphs>948</Paragraphs>
  <Slides>112</Slides>
  <Notes>6</Notes>
  <HiddenSlides>7</HiddenSlides>
  <MMClips>0</MMClips>
  <ScaleCrop>false</ScaleCrop>
  <HeadingPairs>
    <vt:vector size="6" baseType="variant">
      <vt:variant>
        <vt:lpstr>Fontes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112</vt:i4>
      </vt:variant>
    </vt:vector>
  </HeadingPairs>
  <TitlesOfParts>
    <vt:vector size="133" baseType="lpstr">
      <vt:lpstr>Arial</vt:lpstr>
      <vt:lpstr>Arial Black</vt:lpstr>
      <vt:lpstr>Arial MT</vt:lpstr>
      <vt:lpstr>Bahnschrift Light</vt:lpstr>
      <vt:lpstr>BlinkMacSystemFont</vt:lpstr>
      <vt:lpstr>Calibri</vt:lpstr>
      <vt:lpstr>Courier New</vt:lpstr>
      <vt:lpstr>Gill Sans MT</vt:lpstr>
      <vt:lpstr>Guardian TextSans Web</vt:lpstr>
      <vt:lpstr>Lora</vt:lpstr>
      <vt:lpstr>MinionPro-Regular</vt:lpstr>
      <vt:lpstr>Noto Sans</vt:lpstr>
      <vt:lpstr>Open Sans</vt:lpstr>
      <vt:lpstr>Oxygen</vt:lpstr>
      <vt:lpstr>Source Sans Pro</vt:lpstr>
      <vt:lpstr>Tahoma</vt:lpstr>
      <vt:lpstr>Times New Roman</vt:lpstr>
      <vt:lpstr>Trebuchet MS</vt:lpstr>
      <vt:lpstr>Verdana</vt:lpstr>
      <vt:lpstr>Wingdings</vt:lpstr>
      <vt:lpstr>Galeria</vt:lpstr>
      <vt:lpstr>   Programa de educação médica continuaDA</vt:lpstr>
      <vt:lpstr>   Pré Natal de risco habitual:   Como Conduzir.                                                                                                                                                      </vt:lpstr>
      <vt:lpstr>Nenhum conflito de interesse nesta apresentação.</vt:lpstr>
      <vt:lpstr>Bom dia/boa tarde a todos. É um prazer estarmos aqui para dialogar sobre um tema central na assistência à saúde da mulher: o pré-natal de risco habitual e os critérios que devem orientar o encaminhamento das gestantes para o pré-natal de alto risco. Na Atenção Primária, somos a porta de entrada e o principal elo de cuidado das gestantes. Por isso, reconhecer precocemente situações que ultrapassam o escopo do pré-natal de risco habitual é essencial para reduzir morbimortalidade materna e perinatal, assegurar intervenções oportunas e garantir que cada gestante receba o cuidado adequado ao seu perfil clínico. Durante a apresentação de hoje, vamos revisar de forma objetiva quais sinais, condições clínicas, antecedentes e complicações obstétricas justificam o encaminhamento ao serviço especializado. O objetivo é fortalecer a tomada de decisão dos profissionais da APS, padronizar condutas e qualificar ainda mais o fluxo de cuidado na rede. </vt:lpstr>
      <vt:lpstr>Acompanhamento pré-natal</vt:lpstr>
      <vt:lpstr>Objetivos do Aconselhamento Pré-concepcional</vt:lpstr>
      <vt:lpstr>Acompanhamento pré natal</vt:lpstr>
      <vt:lpstr>Aconselhamento  Pré – Concepcional:  Objetivos  </vt:lpstr>
      <vt:lpstr>Apresentação do PowerPoint</vt:lpstr>
      <vt:lpstr>Cuidados no aconselhamento pré -concepcional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do pré-natal</vt:lpstr>
      <vt:lpstr>Apresentação do PowerPoint</vt:lpstr>
      <vt:lpstr>Apresentação do PowerPoint</vt:lpstr>
      <vt:lpstr>Apresentação do PowerPoint</vt:lpstr>
      <vt:lpstr>Apresentação do PowerPoint</vt:lpstr>
      <vt:lpstr>ANTECEDENTES PESSOAIS</vt:lpstr>
      <vt:lpstr>Antecedentes oBstétricos</vt:lpstr>
      <vt:lpstr>Antecedentes ginecológicos e sexuais</vt:lpstr>
      <vt:lpstr>Antecedentes familiares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Intercorrências  clínico-obstétricas: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PRÉ-ECLÂMPSIA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 de Prevenção da pré-eclâmpsia</vt:lpstr>
      <vt:lpstr>Apresentação do PowerPoint</vt:lpstr>
      <vt:lpstr>    </vt:lpstr>
      <vt:lpstr>Diabete mellitus gestacional</vt:lpstr>
      <vt:lpstr>Importância da hiperglicemia na gestação</vt:lpstr>
      <vt:lpstr>Diabetes MELLITUS GESTACIONAL</vt:lpstr>
      <vt:lpstr>Apresentação do PowerPoint</vt:lpstr>
      <vt:lpstr>Apresentação do PowerPoint</vt:lpstr>
      <vt:lpstr>Seguimento da gestante diabética</vt:lpstr>
      <vt:lpstr>Insulinas</vt:lpstr>
      <vt:lpstr>Apresentação do PowerPoint</vt:lpstr>
      <vt:lpstr>Apresentação do PowerPoint</vt:lpstr>
      <vt:lpstr>Apresentação do PowerPoint</vt:lpstr>
      <vt:lpstr>Cálculo NPH </vt:lpstr>
      <vt:lpstr>Como mensagem final:</vt:lpstr>
      <vt:lpstr>Obrigada!</vt:lpstr>
      <vt:lpstr>Apresentação do PowerPoint</vt:lpstr>
      <vt:lpstr>Apresentação do PowerPoint</vt:lpstr>
      <vt:lpstr>Apresentação do PowerPoint</vt:lpstr>
      <vt:lpstr>Solicitação de exames – 1ª consulta</vt:lpstr>
      <vt:lpstr>Apresentação do PowerPoint</vt:lpstr>
      <vt:lpstr>Apresentação do PowerPoint</vt:lpstr>
      <vt:lpstr>Apresentação do PowerPoint</vt:lpstr>
      <vt:lpstr>Toxoplasmose na gestação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Citomegalovírus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Ultrassonografia no pré-natal  OMS preconiza a realização de três exames ultrassonográficos na gestação:   </vt:lpstr>
      <vt:lpstr>Ultrassonografia  entre 11 e 14 semanas</vt:lpstr>
      <vt:lpstr>Ultrassonografia entre 20 e 24 semanas</vt:lpstr>
      <vt:lpstr>Ultrassonografia 32 -34 semanas</vt:lpstr>
      <vt:lpstr>Conduta:</vt:lpstr>
      <vt:lpstr>Apresentação do PowerPoint</vt:lpstr>
      <vt:lpstr>Vacinas indicadas na gravidez</vt:lpstr>
      <vt:lpstr>PRESCRIÇÃO DE FÁRMACOS</vt:lpstr>
      <vt:lpstr>PRESCRIÇÃO DE FERRO ELEMENTAR</vt:lpstr>
      <vt:lpstr>Tratamento com Ferro Elementar</vt:lpstr>
      <vt:lpstr>Apresentação do PowerPoint</vt:lpstr>
      <vt:lpstr> Consultas subsequentes </vt:lpstr>
      <vt:lpstr>Exames laboratoriais – 24 a 28 semanas </vt:lpstr>
      <vt:lpstr>Hemograma </vt:lpstr>
      <vt:lpstr>Exames laboratoriais - 28 a 32 semanas</vt:lpstr>
      <vt:lpstr>Exames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Sempre tratar ou encaminhar para especialista:</vt:lpstr>
      <vt:lpstr>... Ao fim de uma  assistência pré-natal adequada, todas as famílias desejam que  mãe e RN fiquem saudáveis e que vão ao seio de sua familia.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Hepatite B</vt:lpstr>
      <vt:lpstr>Apresentação do PowerPoint</vt:lpstr>
      <vt:lpstr>Exame físico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Educação Médica</dc:title>
  <dc:creator>Gilza Maria Soares Bulhoes Calheiros</dc:creator>
  <cp:lastModifiedBy>Gilza Maria Soares Bulhoes Calheiros</cp:lastModifiedBy>
  <cp:revision>211</cp:revision>
  <dcterms:created xsi:type="dcterms:W3CDTF">2019-11-29T13:31:14Z</dcterms:created>
  <dcterms:modified xsi:type="dcterms:W3CDTF">2025-11-23T21:38:42Z</dcterms:modified>
</cp:coreProperties>
</file>