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3"/>
  </p:notesMasterIdLst>
  <p:sldIdLst>
    <p:sldId id="348" r:id="rId2"/>
    <p:sldId id="349" r:id="rId3"/>
    <p:sldId id="256" r:id="rId4"/>
    <p:sldId id="353" r:id="rId5"/>
    <p:sldId id="263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82" r:id="rId15"/>
    <p:sldId id="290" r:id="rId16"/>
    <p:sldId id="286" r:id="rId17"/>
    <p:sldId id="291" r:id="rId18"/>
    <p:sldId id="350" r:id="rId19"/>
    <p:sldId id="351" r:id="rId20"/>
    <p:sldId id="288" r:id="rId21"/>
    <p:sldId id="287" r:id="rId22"/>
    <p:sldId id="284" r:id="rId23"/>
    <p:sldId id="344" r:id="rId24"/>
    <p:sldId id="258" r:id="rId25"/>
    <p:sldId id="293" r:id="rId26"/>
    <p:sldId id="261" r:id="rId27"/>
    <p:sldId id="259" r:id="rId28"/>
    <p:sldId id="260" r:id="rId29"/>
    <p:sldId id="262" r:id="rId30"/>
    <p:sldId id="325" r:id="rId31"/>
    <p:sldId id="340" r:id="rId32"/>
    <p:sldId id="314" r:id="rId33"/>
    <p:sldId id="307" r:id="rId34"/>
    <p:sldId id="308" r:id="rId35"/>
    <p:sldId id="305" r:id="rId36"/>
    <p:sldId id="306" r:id="rId37"/>
    <p:sldId id="310" r:id="rId38"/>
    <p:sldId id="309" r:id="rId39"/>
    <p:sldId id="312" r:id="rId40"/>
    <p:sldId id="311" r:id="rId41"/>
    <p:sldId id="313" r:id="rId42"/>
    <p:sldId id="315" r:id="rId43"/>
    <p:sldId id="317" r:id="rId44"/>
    <p:sldId id="318" r:id="rId45"/>
    <p:sldId id="319" r:id="rId46"/>
    <p:sldId id="322" r:id="rId47"/>
    <p:sldId id="316" r:id="rId48"/>
    <p:sldId id="323" r:id="rId49"/>
    <p:sldId id="329" r:id="rId50"/>
    <p:sldId id="345" r:id="rId51"/>
    <p:sldId id="346" r:id="rId52"/>
    <p:sldId id="342" r:id="rId53"/>
    <p:sldId id="343" r:id="rId54"/>
    <p:sldId id="341" r:id="rId55"/>
    <p:sldId id="278" r:id="rId56"/>
    <p:sldId id="279" r:id="rId57"/>
    <p:sldId id="338" r:id="rId58"/>
    <p:sldId id="334" r:id="rId59"/>
    <p:sldId id="337" r:id="rId60"/>
    <p:sldId id="339" r:id="rId61"/>
    <p:sldId id="335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D397056-61C1-44DC-A809-FDAF3301CC00}">
          <p14:sldIdLst>
            <p14:sldId id="348"/>
            <p14:sldId id="349"/>
            <p14:sldId id="256"/>
            <p14:sldId id="353"/>
            <p14:sldId id="263"/>
            <p14:sldId id="264"/>
            <p14:sldId id="269"/>
            <p14:sldId id="270"/>
            <p14:sldId id="271"/>
            <p14:sldId id="272"/>
            <p14:sldId id="273"/>
            <p14:sldId id="274"/>
            <p14:sldId id="276"/>
            <p14:sldId id="282"/>
            <p14:sldId id="290"/>
            <p14:sldId id="286"/>
            <p14:sldId id="291"/>
            <p14:sldId id="350"/>
            <p14:sldId id="351"/>
            <p14:sldId id="288"/>
            <p14:sldId id="287"/>
            <p14:sldId id="284"/>
            <p14:sldId id="344"/>
            <p14:sldId id="258"/>
            <p14:sldId id="293"/>
            <p14:sldId id="261"/>
            <p14:sldId id="259"/>
            <p14:sldId id="260"/>
            <p14:sldId id="262"/>
            <p14:sldId id="325"/>
            <p14:sldId id="340"/>
            <p14:sldId id="314"/>
            <p14:sldId id="307"/>
            <p14:sldId id="308"/>
            <p14:sldId id="305"/>
            <p14:sldId id="306"/>
            <p14:sldId id="310"/>
            <p14:sldId id="309"/>
            <p14:sldId id="312"/>
            <p14:sldId id="311"/>
            <p14:sldId id="313"/>
            <p14:sldId id="315"/>
            <p14:sldId id="317"/>
            <p14:sldId id="318"/>
            <p14:sldId id="319"/>
            <p14:sldId id="322"/>
            <p14:sldId id="316"/>
            <p14:sldId id="323"/>
            <p14:sldId id="329"/>
            <p14:sldId id="345"/>
            <p14:sldId id="346"/>
            <p14:sldId id="342"/>
            <p14:sldId id="343"/>
            <p14:sldId id="341"/>
            <p14:sldId id="278"/>
            <p14:sldId id="279"/>
            <p14:sldId id="338"/>
          </p14:sldIdLst>
        </p14:section>
        <p14:section name="Seção sem Título" id="{0B825CFE-A6F2-4368-9909-ED93F489AD6F}">
          <p14:sldIdLst>
            <p14:sldId id="334"/>
            <p14:sldId id="337"/>
            <p14:sldId id="339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93D"/>
    <a:srgbClr val="7DA39D"/>
    <a:srgbClr val="FFFFFF"/>
    <a:srgbClr val="E9E5DC"/>
    <a:srgbClr val="EAEAEA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AF0A3-F7E4-46C0-8D26-965F6255348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E66CCD-87B5-4B94-BCDF-CC392BF9E5D2}">
      <dgm:prSet phldrT="[Texto]"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sz="2000" b="1" dirty="0" err="1">
              <a:solidFill>
                <a:schemeClr val="tx1"/>
              </a:solidFill>
            </a:rPr>
            <a:t>Perimenopausa:período</a:t>
          </a:r>
          <a:r>
            <a:rPr lang="pt-BR" sz="2000" b="1" dirty="0">
              <a:solidFill>
                <a:schemeClr val="tx1"/>
              </a:solidFill>
            </a:rPr>
            <a:t> do </a:t>
          </a:r>
          <a:r>
            <a:rPr lang="pt-BR" sz="2000" b="1" dirty="0" err="1">
              <a:solidFill>
                <a:schemeClr val="tx1"/>
              </a:solidFill>
            </a:rPr>
            <a:t>ínicio</a:t>
          </a:r>
          <a:r>
            <a:rPr lang="pt-BR" sz="2000" b="1" dirty="0">
              <a:solidFill>
                <a:schemeClr val="tx1"/>
              </a:solidFill>
            </a:rPr>
            <a:t> da irregularidade menstrual até 12 meses após a última menstruação</a:t>
          </a:r>
        </a:p>
      </dgm:t>
    </dgm:pt>
    <dgm:pt modelId="{DBB08FB3-751D-4A31-9441-60EEAE75DDE0}" type="parTrans" cxnId="{81914F45-D36F-47E7-B0C3-84A09D5561E2}">
      <dgm:prSet/>
      <dgm:spPr/>
      <dgm:t>
        <a:bodyPr/>
        <a:lstStyle/>
        <a:p>
          <a:endParaRPr lang="pt-BR"/>
        </a:p>
      </dgm:t>
    </dgm:pt>
    <dgm:pt modelId="{1B5FDE0C-AB76-4546-983A-D1C9580C125D}" type="sibTrans" cxnId="{81914F45-D36F-47E7-B0C3-84A09D5561E2}">
      <dgm:prSet/>
      <dgm:spPr/>
      <dgm:t>
        <a:bodyPr/>
        <a:lstStyle/>
        <a:p>
          <a:endParaRPr lang="pt-BR"/>
        </a:p>
      </dgm:t>
    </dgm:pt>
    <dgm:pt modelId="{0AF866B5-9A6C-44A0-898C-791C766DA603}">
      <dgm:prSet phldrT="[Texto]" phldr="0"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>
              <a:solidFill>
                <a:schemeClr val="tx1"/>
              </a:solidFill>
            </a:rPr>
            <a:t>Transição </a:t>
          </a:r>
          <a:r>
            <a:rPr lang="pt-BR" sz="2000" b="1" dirty="0" err="1">
              <a:solidFill>
                <a:schemeClr val="tx1"/>
              </a:solidFill>
            </a:rPr>
            <a:t>menopausal</a:t>
          </a:r>
          <a:r>
            <a:rPr lang="pt-BR" sz="2000" b="1" dirty="0">
              <a:solidFill>
                <a:schemeClr val="tx1"/>
              </a:solidFill>
            </a:rPr>
            <a:t>: período entre o início da variabilidade do ciclo menstrual e a última menstruação </a:t>
          </a:r>
        </a:p>
      </dgm:t>
    </dgm:pt>
    <dgm:pt modelId="{9F82E34E-05D0-459D-88D5-9613546BA368}" type="parTrans" cxnId="{226D3201-AAB8-47AE-ABAD-38BA74F411BC}">
      <dgm:prSet/>
      <dgm:spPr/>
      <dgm:t>
        <a:bodyPr/>
        <a:lstStyle/>
        <a:p>
          <a:endParaRPr lang="pt-BR"/>
        </a:p>
      </dgm:t>
    </dgm:pt>
    <dgm:pt modelId="{42982DFD-6734-44CB-A65D-FC76786DA958}" type="sibTrans" cxnId="{226D3201-AAB8-47AE-ABAD-38BA74F411BC}">
      <dgm:prSet/>
      <dgm:spPr/>
      <dgm:t>
        <a:bodyPr/>
        <a:lstStyle/>
        <a:p>
          <a:endParaRPr lang="pt-BR"/>
        </a:p>
      </dgm:t>
    </dgm:pt>
    <dgm:pt modelId="{2CB87633-10AF-4AD1-8D33-98ABFAE64E92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000" b="1" dirty="0">
              <a:solidFill>
                <a:schemeClr val="tx1"/>
              </a:solidFill>
            </a:rPr>
            <a:t>Menopausa precoce : ocorre antes dos 45 anos  </a:t>
          </a:r>
        </a:p>
      </dgm:t>
    </dgm:pt>
    <dgm:pt modelId="{57A6401A-DA7E-4357-B235-7060BF3C163B}" type="parTrans" cxnId="{878A1304-F37C-480D-BE84-F550F8FAB0FB}">
      <dgm:prSet/>
      <dgm:spPr/>
      <dgm:t>
        <a:bodyPr/>
        <a:lstStyle/>
        <a:p>
          <a:endParaRPr lang="pt-BR"/>
        </a:p>
      </dgm:t>
    </dgm:pt>
    <dgm:pt modelId="{B3A428BD-2613-4653-A2C7-03D613D7DAD1}" type="sibTrans" cxnId="{878A1304-F37C-480D-BE84-F550F8FAB0FB}">
      <dgm:prSet/>
      <dgm:spPr/>
      <dgm:t>
        <a:bodyPr/>
        <a:lstStyle/>
        <a:p>
          <a:endParaRPr lang="pt-BR"/>
        </a:p>
      </dgm:t>
    </dgm:pt>
    <dgm:pt modelId="{6F95868D-BE27-4C44-AD17-AA6DBA18188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sz="2000" b="1" dirty="0">
              <a:solidFill>
                <a:schemeClr val="tx1"/>
              </a:solidFill>
            </a:rPr>
            <a:t>Menopausa </a:t>
          </a:r>
          <a:r>
            <a:rPr lang="pt-BR" sz="2000" b="1" dirty="0" err="1">
              <a:solidFill>
                <a:schemeClr val="tx1"/>
              </a:solidFill>
            </a:rPr>
            <a:t>cirúrgica:cessação</a:t>
          </a:r>
          <a:r>
            <a:rPr lang="pt-BR" sz="2000" b="1" dirty="0">
              <a:solidFill>
                <a:schemeClr val="tx1"/>
              </a:solidFill>
            </a:rPr>
            <a:t> permanente da função ovariana após ooforectomia bilateral</a:t>
          </a:r>
        </a:p>
      </dgm:t>
    </dgm:pt>
    <dgm:pt modelId="{245D4C8E-2671-4F3E-960D-40A8679F3DBE}" type="parTrans" cxnId="{F8A54A33-F475-4F4E-99D3-FC4B1BFF6682}">
      <dgm:prSet/>
      <dgm:spPr/>
      <dgm:t>
        <a:bodyPr/>
        <a:lstStyle/>
        <a:p>
          <a:endParaRPr lang="pt-BR"/>
        </a:p>
      </dgm:t>
    </dgm:pt>
    <dgm:pt modelId="{A7B4890E-05C9-465D-BCE2-32E9134B4BD4}" type="sibTrans" cxnId="{F8A54A33-F475-4F4E-99D3-FC4B1BFF6682}">
      <dgm:prSet/>
      <dgm:spPr/>
      <dgm:t>
        <a:bodyPr/>
        <a:lstStyle/>
        <a:p>
          <a:endParaRPr lang="pt-BR"/>
        </a:p>
      </dgm:t>
    </dgm:pt>
    <dgm:pt modelId="{E0AB98A1-E3C5-41EC-83EC-FBCE7249223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pt-BR" sz="2000" b="1" dirty="0">
              <a:solidFill>
                <a:schemeClr val="tx1"/>
              </a:solidFill>
            </a:rPr>
            <a:t>Insuficiência ovariana Primária (IOP): Perda da função  ovariana antes dos 40 anos, com elevação persistente de FSH</a:t>
          </a:r>
        </a:p>
      </dgm:t>
    </dgm:pt>
    <dgm:pt modelId="{4B9388AD-FC6E-431C-9E72-98E781EBF103}" type="parTrans" cxnId="{9ACC5737-A8CE-490C-BAB4-C01B18A8233A}">
      <dgm:prSet/>
      <dgm:spPr/>
      <dgm:t>
        <a:bodyPr/>
        <a:lstStyle/>
        <a:p>
          <a:endParaRPr lang="pt-BR"/>
        </a:p>
      </dgm:t>
    </dgm:pt>
    <dgm:pt modelId="{94573040-3D8A-4878-B57B-E04BBCED7EE0}" type="sibTrans" cxnId="{9ACC5737-A8CE-490C-BAB4-C01B18A8233A}">
      <dgm:prSet/>
      <dgm:spPr/>
      <dgm:t>
        <a:bodyPr/>
        <a:lstStyle/>
        <a:p>
          <a:endParaRPr lang="pt-BR"/>
        </a:p>
      </dgm:t>
    </dgm:pt>
    <dgm:pt modelId="{8C95A54F-32F0-411D-BA97-969A85180DA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Pós- menopausa: inicia-se 12 meses após a última menstruação </a:t>
          </a:r>
        </a:p>
      </dgm:t>
    </dgm:pt>
    <dgm:pt modelId="{CA09E279-C646-4251-8080-B6472730C502}" type="parTrans" cxnId="{0157A589-93D9-4C5E-B206-F29C21840865}">
      <dgm:prSet/>
      <dgm:spPr/>
      <dgm:t>
        <a:bodyPr/>
        <a:lstStyle/>
        <a:p>
          <a:endParaRPr lang="pt-BR"/>
        </a:p>
      </dgm:t>
    </dgm:pt>
    <dgm:pt modelId="{7A531B4C-28FC-499F-A10F-A7CA45243E0A}" type="sibTrans" cxnId="{0157A589-93D9-4C5E-B206-F29C21840865}">
      <dgm:prSet/>
      <dgm:spPr/>
      <dgm:t>
        <a:bodyPr/>
        <a:lstStyle/>
        <a:p>
          <a:endParaRPr lang="pt-BR"/>
        </a:p>
      </dgm:t>
    </dgm:pt>
    <dgm:pt modelId="{D1859F6C-C5DD-4A3E-A204-8CB08577BD46}" type="pres">
      <dgm:prSet presAssocID="{2B2AF0A3-F7E4-46C0-8D26-965F6255348E}" presName="Name0" presStyleCnt="0">
        <dgm:presLayoutVars>
          <dgm:chMax val="7"/>
          <dgm:chPref val="7"/>
          <dgm:dir/>
        </dgm:presLayoutVars>
      </dgm:prSet>
      <dgm:spPr/>
    </dgm:pt>
    <dgm:pt modelId="{315C2111-8843-48B6-8072-96CC0359DB8C}" type="pres">
      <dgm:prSet presAssocID="{2B2AF0A3-F7E4-46C0-8D26-965F6255348E}" presName="Name1" presStyleCnt="0"/>
      <dgm:spPr/>
    </dgm:pt>
    <dgm:pt modelId="{24480AB3-516B-4170-A714-8F75A40ACC40}" type="pres">
      <dgm:prSet presAssocID="{2B2AF0A3-F7E4-46C0-8D26-965F6255348E}" presName="cycle" presStyleCnt="0"/>
      <dgm:spPr/>
    </dgm:pt>
    <dgm:pt modelId="{18879D73-5085-4582-892B-11D36FEF32B8}" type="pres">
      <dgm:prSet presAssocID="{2B2AF0A3-F7E4-46C0-8D26-965F6255348E}" presName="srcNode" presStyleLbl="node1" presStyleIdx="0" presStyleCnt="6"/>
      <dgm:spPr/>
    </dgm:pt>
    <dgm:pt modelId="{51417F94-3923-4DCA-B39A-98B8C481273A}" type="pres">
      <dgm:prSet presAssocID="{2B2AF0A3-F7E4-46C0-8D26-965F6255348E}" presName="conn" presStyleLbl="parChTrans1D2" presStyleIdx="0" presStyleCnt="1"/>
      <dgm:spPr/>
    </dgm:pt>
    <dgm:pt modelId="{126CDE63-7617-42C5-A068-9214DCC77A63}" type="pres">
      <dgm:prSet presAssocID="{2B2AF0A3-F7E4-46C0-8D26-965F6255348E}" presName="extraNode" presStyleLbl="node1" presStyleIdx="0" presStyleCnt="6"/>
      <dgm:spPr/>
    </dgm:pt>
    <dgm:pt modelId="{5297DB52-E8BC-4D50-8E25-9C1146326CA0}" type="pres">
      <dgm:prSet presAssocID="{2B2AF0A3-F7E4-46C0-8D26-965F6255348E}" presName="dstNode" presStyleLbl="node1" presStyleIdx="0" presStyleCnt="6"/>
      <dgm:spPr/>
    </dgm:pt>
    <dgm:pt modelId="{26175C23-BBB9-4130-B3A8-743BE6EBAFCD}" type="pres">
      <dgm:prSet presAssocID="{23E66CCD-87B5-4B94-BCDF-CC392BF9E5D2}" presName="text_1" presStyleLbl="node1" presStyleIdx="0" presStyleCnt="6" custScaleY="98305">
        <dgm:presLayoutVars>
          <dgm:bulletEnabled val="1"/>
        </dgm:presLayoutVars>
      </dgm:prSet>
      <dgm:spPr/>
    </dgm:pt>
    <dgm:pt modelId="{824BDFD1-1D97-4BE1-A024-2D7E81A7AD04}" type="pres">
      <dgm:prSet presAssocID="{23E66CCD-87B5-4B94-BCDF-CC392BF9E5D2}" presName="accent_1" presStyleCnt="0"/>
      <dgm:spPr/>
    </dgm:pt>
    <dgm:pt modelId="{B8D5941A-1D73-45A1-87A0-9A55252F8AD2}" type="pres">
      <dgm:prSet presAssocID="{23E66CCD-87B5-4B94-BCDF-CC392BF9E5D2}" presName="accentRepeatNode" presStyleLbl="solidFgAcc1" presStyleIdx="0" presStyleCnt="6" custScaleY="102175"/>
      <dgm:spPr/>
    </dgm:pt>
    <dgm:pt modelId="{00EFBB00-BCFF-4632-AE0C-078BAE8CF0F2}" type="pres">
      <dgm:prSet presAssocID="{0AF866B5-9A6C-44A0-898C-791C766DA603}" presName="text_2" presStyleLbl="node1" presStyleIdx="1" presStyleCnt="6" custLinFactNeighborX="-728" custLinFactNeighborY="15052">
        <dgm:presLayoutVars>
          <dgm:bulletEnabled val="1"/>
        </dgm:presLayoutVars>
      </dgm:prSet>
      <dgm:spPr/>
    </dgm:pt>
    <dgm:pt modelId="{20321961-CA6D-4DFC-9170-DDE3CDE0A159}" type="pres">
      <dgm:prSet presAssocID="{0AF866B5-9A6C-44A0-898C-791C766DA603}" presName="accent_2" presStyleCnt="0"/>
      <dgm:spPr/>
    </dgm:pt>
    <dgm:pt modelId="{7EC670B6-F7A8-4045-B91E-C58CE061C85D}" type="pres">
      <dgm:prSet presAssocID="{0AF866B5-9A6C-44A0-898C-791C766DA603}" presName="accentRepeatNode" presStyleLbl="solidFgAcc1" presStyleIdx="1" presStyleCnt="6" custLinFactNeighborY="7655"/>
      <dgm:spPr/>
    </dgm:pt>
    <dgm:pt modelId="{962589D6-131F-48EF-8B64-44482FD4167B}" type="pres">
      <dgm:prSet presAssocID="{8C95A54F-32F0-411D-BA97-969A85180DA0}" presName="text_3" presStyleLbl="node1" presStyleIdx="2" presStyleCnt="6">
        <dgm:presLayoutVars>
          <dgm:bulletEnabled val="1"/>
        </dgm:presLayoutVars>
      </dgm:prSet>
      <dgm:spPr/>
    </dgm:pt>
    <dgm:pt modelId="{E3ACF9D7-7A9A-4641-961A-770675B48CED}" type="pres">
      <dgm:prSet presAssocID="{8C95A54F-32F0-411D-BA97-969A85180DA0}" presName="accent_3" presStyleCnt="0"/>
      <dgm:spPr/>
    </dgm:pt>
    <dgm:pt modelId="{58C8FE7C-9FE9-43A6-8C2F-B20728B5F868}" type="pres">
      <dgm:prSet presAssocID="{8C95A54F-32F0-411D-BA97-969A85180DA0}" presName="accentRepeatNode" presStyleLbl="solidFgAcc1" presStyleIdx="2" presStyleCnt="6"/>
      <dgm:spPr/>
    </dgm:pt>
    <dgm:pt modelId="{E7387360-4587-4256-96C7-DFE02B37CD54}" type="pres">
      <dgm:prSet presAssocID="{6F95868D-BE27-4C44-AD17-AA6DBA181886}" presName="text_4" presStyleLbl="node1" presStyleIdx="3" presStyleCnt="6" custLinFactNeighborX="-276" custLinFactNeighborY="1665">
        <dgm:presLayoutVars>
          <dgm:bulletEnabled val="1"/>
        </dgm:presLayoutVars>
      </dgm:prSet>
      <dgm:spPr/>
    </dgm:pt>
    <dgm:pt modelId="{EB7B3337-589B-48EC-96E0-097F871D5092}" type="pres">
      <dgm:prSet presAssocID="{6F95868D-BE27-4C44-AD17-AA6DBA181886}" presName="accent_4" presStyleCnt="0"/>
      <dgm:spPr/>
    </dgm:pt>
    <dgm:pt modelId="{90DE6F50-4506-4988-A447-CF6E74453C2A}" type="pres">
      <dgm:prSet presAssocID="{6F95868D-BE27-4C44-AD17-AA6DBA181886}" presName="accentRepeatNode" presStyleLbl="solidFgAcc1" presStyleIdx="3" presStyleCnt="6"/>
      <dgm:spPr/>
    </dgm:pt>
    <dgm:pt modelId="{BB8559A1-0244-486A-B427-88614F7E5F76}" type="pres">
      <dgm:prSet presAssocID="{2CB87633-10AF-4AD1-8D33-98ABFAE64E92}" presName="text_5" presStyleLbl="node1" presStyleIdx="4" presStyleCnt="6">
        <dgm:presLayoutVars>
          <dgm:bulletEnabled val="1"/>
        </dgm:presLayoutVars>
      </dgm:prSet>
      <dgm:spPr/>
    </dgm:pt>
    <dgm:pt modelId="{CC324E2C-A5D9-4E95-AA36-DE0EA0A96BCF}" type="pres">
      <dgm:prSet presAssocID="{2CB87633-10AF-4AD1-8D33-98ABFAE64E92}" presName="accent_5" presStyleCnt="0"/>
      <dgm:spPr/>
    </dgm:pt>
    <dgm:pt modelId="{F206740A-2F31-426B-B4A0-2ABD591BD91C}" type="pres">
      <dgm:prSet presAssocID="{2CB87633-10AF-4AD1-8D33-98ABFAE64E92}" presName="accentRepeatNode" presStyleLbl="solidFgAcc1" presStyleIdx="4" presStyleCnt="6"/>
      <dgm:spPr/>
    </dgm:pt>
    <dgm:pt modelId="{21C5BCCD-A8CC-4A86-BCA3-61813E0AE2BA}" type="pres">
      <dgm:prSet presAssocID="{E0AB98A1-E3C5-41EC-83EC-FBCE72492234}" presName="text_6" presStyleLbl="node1" presStyleIdx="5" presStyleCnt="6">
        <dgm:presLayoutVars>
          <dgm:bulletEnabled val="1"/>
        </dgm:presLayoutVars>
      </dgm:prSet>
      <dgm:spPr/>
    </dgm:pt>
    <dgm:pt modelId="{1EEE5DB9-3897-4028-9249-EAACF13B03D8}" type="pres">
      <dgm:prSet presAssocID="{E0AB98A1-E3C5-41EC-83EC-FBCE72492234}" presName="accent_6" presStyleCnt="0"/>
      <dgm:spPr/>
    </dgm:pt>
    <dgm:pt modelId="{23F4102E-F365-47F7-8FCD-6A99C74D942D}" type="pres">
      <dgm:prSet presAssocID="{E0AB98A1-E3C5-41EC-83EC-FBCE72492234}" presName="accentRepeatNode" presStyleLbl="solidFgAcc1" presStyleIdx="5" presStyleCnt="6"/>
      <dgm:spPr/>
    </dgm:pt>
  </dgm:ptLst>
  <dgm:cxnLst>
    <dgm:cxn modelId="{226D3201-AAB8-47AE-ABAD-38BA74F411BC}" srcId="{2B2AF0A3-F7E4-46C0-8D26-965F6255348E}" destId="{0AF866B5-9A6C-44A0-898C-791C766DA603}" srcOrd="1" destOrd="0" parTransId="{9F82E34E-05D0-459D-88D5-9613546BA368}" sibTransId="{42982DFD-6734-44CB-A65D-FC76786DA958}"/>
    <dgm:cxn modelId="{878A1304-F37C-480D-BE84-F550F8FAB0FB}" srcId="{2B2AF0A3-F7E4-46C0-8D26-965F6255348E}" destId="{2CB87633-10AF-4AD1-8D33-98ABFAE64E92}" srcOrd="4" destOrd="0" parTransId="{57A6401A-DA7E-4357-B235-7060BF3C163B}" sibTransId="{B3A428BD-2613-4653-A2C7-03D613D7DAD1}"/>
    <dgm:cxn modelId="{A3B64918-EE5B-4E17-87F6-FE7B8FF7E2F5}" type="presOf" srcId="{2B2AF0A3-F7E4-46C0-8D26-965F6255348E}" destId="{D1859F6C-C5DD-4A3E-A204-8CB08577BD46}" srcOrd="0" destOrd="0" presId="urn:microsoft.com/office/officeart/2008/layout/VerticalCurvedList"/>
    <dgm:cxn modelId="{A527921D-DC72-40FB-A47A-CCF4A7DF93DC}" type="presOf" srcId="{6F95868D-BE27-4C44-AD17-AA6DBA181886}" destId="{E7387360-4587-4256-96C7-DFE02B37CD54}" srcOrd="0" destOrd="0" presId="urn:microsoft.com/office/officeart/2008/layout/VerticalCurvedList"/>
    <dgm:cxn modelId="{F8A54A33-F475-4F4E-99D3-FC4B1BFF6682}" srcId="{2B2AF0A3-F7E4-46C0-8D26-965F6255348E}" destId="{6F95868D-BE27-4C44-AD17-AA6DBA181886}" srcOrd="3" destOrd="0" parTransId="{245D4C8E-2671-4F3E-960D-40A8679F3DBE}" sibTransId="{A7B4890E-05C9-465D-BCE2-32E9134B4BD4}"/>
    <dgm:cxn modelId="{9ACC5737-A8CE-490C-BAB4-C01B18A8233A}" srcId="{2B2AF0A3-F7E4-46C0-8D26-965F6255348E}" destId="{E0AB98A1-E3C5-41EC-83EC-FBCE72492234}" srcOrd="5" destOrd="0" parTransId="{4B9388AD-FC6E-431C-9E72-98E781EBF103}" sibTransId="{94573040-3D8A-4878-B57B-E04BBCED7EE0}"/>
    <dgm:cxn modelId="{81914F45-D36F-47E7-B0C3-84A09D5561E2}" srcId="{2B2AF0A3-F7E4-46C0-8D26-965F6255348E}" destId="{23E66CCD-87B5-4B94-BCDF-CC392BF9E5D2}" srcOrd="0" destOrd="0" parTransId="{DBB08FB3-751D-4A31-9441-60EEAE75DDE0}" sibTransId="{1B5FDE0C-AB76-4546-983A-D1C9580C125D}"/>
    <dgm:cxn modelId="{DD11B747-D6E9-40F6-B216-C4197D2E7430}" type="presOf" srcId="{2CB87633-10AF-4AD1-8D33-98ABFAE64E92}" destId="{BB8559A1-0244-486A-B427-88614F7E5F76}" srcOrd="0" destOrd="0" presId="urn:microsoft.com/office/officeart/2008/layout/VerticalCurvedList"/>
    <dgm:cxn modelId="{2BB21853-06A9-4765-BDBC-D4E1A95688C4}" type="presOf" srcId="{8C95A54F-32F0-411D-BA97-969A85180DA0}" destId="{962589D6-131F-48EF-8B64-44482FD4167B}" srcOrd="0" destOrd="0" presId="urn:microsoft.com/office/officeart/2008/layout/VerticalCurvedList"/>
    <dgm:cxn modelId="{0157A589-93D9-4C5E-B206-F29C21840865}" srcId="{2B2AF0A3-F7E4-46C0-8D26-965F6255348E}" destId="{8C95A54F-32F0-411D-BA97-969A85180DA0}" srcOrd="2" destOrd="0" parTransId="{CA09E279-C646-4251-8080-B6472730C502}" sibTransId="{7A531B4C-28FC-499F-A10F-A7CA45243E0A}"/>
    <dgm:cxn modelId="{E982D1A0-7D39-4F11-AF4A-F465D3FAFFFF}" type="presOf" srcId="{0AF866B5-9A6C-44A0-898C-791C766DA603}" destId="{00EFBB00-BCFF-4632-AE0C-078BAE8CF0F2}" srcOrd="0" destOrd="0" presId="urn:microsoft.com/office/officeart/2008/layout/VerticalCurvedList"/>
    <dgm:cxn modelId="{79823DA5-16F9-4814-995C-3EF71CF09E86}" type="presOf" srcId="{E0AB98A1-E3C5-41EC-83EC-FBCE72492234}" destId="{21C5BCCD-A8CC-4A86-BCA3-61813E0AE2BA}" srcOrd="0" destOrd="0" presId="urn:microsoft.com/office/officeart/2008/layout/VerticalCurvedList"/>
    <dgm:cxn modelId="{9063DCE7-FBF7-404E-B19C-23B858DC696F}" type="presOf" srcId="{23E66CCD-87B5-4B94-BCDF-CC392BF9E5D2}" destId="{26175C23-BBB9-4130-B3A8-743BE6EBAFCD}" srcOrd="0" destOrd="0" presId="urn:microsoft.com/office/officeart/2008/layout/VerticalCurvedList"/>
    <dgm:cxn modelId="{731A60F5-C81E-40BD-8D51-3FDF275BEB38}" type="presOf" srcId="{1B5FDE0C-AB76-4546-983A-D1C9580C125D}" destId="{51417F94-3923-4DCA-B39A-98B8C481273A}" srcOrd="0" destOrd="0" presId="urn:microsoft.com/office/officeart/2008/layout/VerticalCurvedList"/>
    <dgm:cxn modelId="{D9C0CE80-E73B-4EE7-98D6-C6F710D7147F}" type="presParOf" srcId="{D1859F6C-C5DD-4A3E-A204-8CB08577BD46}" destId="{315C2111-8843-48B6-8072-96CC0359DB8C}" srcOrd="0" destOrd="0" presId="urn:microsoft.com/office/officeart/2008/layout/VerticalCurvedList"/>
    <dgm:cxn modelId="{BB8B2639-7890-4DA2-994E-AB67F284107E}" type="presParOf" srcId="{315C2111-8843-48B6-8072-96CC0359DB8C}" destId="{24480AB3-516B-4170-A714-8F75A40ACC40}" srcOrd="0" destOrd="0" presId="urn:microsoft.com/office/officeart/2008/layout/VerticalCurvedList"/>
    <dgm:cxn modelId="{84FF3B57-DC10-452D-812B-15E7FA5BADFF}" type="presParOf" srcId="{24480AB3-516B-4170-A714-8F75A40ACC40}" destId="{18879D73-5085-4582-892B-11D36FEF32B8}" srcOrd="0" destOrd="0" presId="urn:microsoft.com/office/officeart/2008/layout/VerticalCurvedList"/>
    <dgm:cxn modelId="{55BEEF8F-3E2B-4EB9-B475-BE19C93D9930}" type="presParOf" srcId="{24480AB3-516B-4170-A714-8F75A40ACC40}" destId="{51417F94-3923-4DCA-B39A-98B8C481273A}" srcOrd="1" destOrd="0" presId="urn:microsoft.com/office/officeart/2008/layout/VerticalCurvedList"/>
    <dgm:cxn modelId="{54592948-1B9D-4F9E-90F9-91658A9982C8}" type="presParOf" srcId="{24480AB3-516B-4170-A714-8F75A40ACC40}" destId="{126CDE63-7617-42C5-A068-9214DCC77A63}" srcOrd="2" destOrd="0" presId="urn:microsoft.com/office/officeart/2008/layout/VerticalCurvedList"/>
    <dgm:cxn modelId="{B2852C16-75E7-48F2-B2F7-6E7A2A6A5701}" type="presParOf" srcId="{24480AB3-516B-4170-A714-8F75A40ACC40}" destId="{5297DB52-E8BC-4D50-8E25-9C1146326CA0}" srcOrd="3" destOrd="0" presId="urn:microsoft.com/office/officeart/2008/layout/VerticalCurvedList"/>
    <dgm:cxn modelId="{9C4905F8-1BAF-43DE-9857-A426406221B1}" type="presParOf" srcId="{315C2111-8843-48B6-8072-96CC0359DB8C}" destId="{26175C23-BBB9-4130-B3A8-743BE6EBAFCD}" srcOrd="1" destOrd="0" presId="urn:microsoft.com/office/officeart/2008/layout/VerticalCurvedList"/>
    <dgm:cxn modelId="{0A696B89-8BF5-42B5-8B32-FAA6A74637A6}" type="presParOf" srcId="{315C2111-8843-48B6-8072-96CC0359DB8C}" destId="{824BDFD1-1D97-4BE1-A024-2D7E81A7AD04}" srcOrd="2" destOrd="0" presId="urn:microsoft.com/office/officeart/2008/layout/VerticalCurvedList"/>
    <dgm:cxn modelId="{4573A0DC-6C67-4F60-A318-E13AF4FF4A97}" type="presParOf" srcId="{824BDFD1-1D97-4BE1-A024-2D7E81A7AD04}" destId="{B8D5941A-1D73-45A1-87A0-9A55252F8AD2}" srcOrd="0" destOrd="0" presId="urn:microsoft.com/office/officeart/2008/layout/VerticalCurvedList"/>
    <dgm:cxn modelId="{2ED2256B-9143-4379-A77B-906D3CA1BA03}" type="presParOf" srcId="{315C2111-8843-48B6-8072-96CC0359DB8C}" destId="{00EFBB00-BCFF-4632-AE0C-078BAE8CF0F2}" srcOrd="3" destOrd="0" presId="urn:microsoft.com/office/officeart/2008/layout/VerticalCurvedList"/>
    <dgm:cxn modelId="{F4EF7D23-A306-4225-BBBA-621AB703A201}" type="presParOf" srcId="{315C2111-8843-48B6-8072-96CC0359DB8C}" destId="{20321961-CA6D-4DFC-9170-DDE3CDE0A159}" srcOrd="4" destOrd="0" presId="urn:microsoft.com/office/officeart/2008/layout/VerticalCurvedList"/>
    <dgm:cxn modelId="{C4522349-8B1D-4044-93B9-7921100703F5}" type="presParOf" srcId="{20321961-CA6D-4DFC-9170-DDE3CDE0A159}" destId="{7EC670B6-F7A8-4045-B91E-C58CE061C85D}" srcOrd="0" destOrd="0" presId="urn:microsoft.com/office/officeart/2008/layout/VerticalCurvedList"/>
    <dgm:cxn modelId="{DC6A62CF-4C27-4156-BAAD-B88B64AACF07}" type="presParOf" srcId="{315C2111-8843-48B6-8072-96CC0359DB8C}" destId="{962589D6-131F-48EF-8B64-44482FD4167B}" srcOrd="5" destOrd="0" presId="urn:microsoft.com/office/officeart/2008/layout/VerticalCurvedList"/>
    <dgm:cxn modelId="{460D4994-F5DE-475C-89A2-09F597160F19}" type="presParOf" srcId="{315C2111-8843-48B6-8072-96CC0359DB8C}" destId="{E3ACF9D7-7A9A-4641-961A-770675B48CED}" srcOrd="6" destOrd="0" presId="urn:microsoft.com/office/officeart/2008/layout/VerticalCurvedList"/>
    <dgm:cxn modelId="{A4887154-4DA1-42CC-A90E-06C7D2757798}" type="presParOf" srcId="{E3ACF9D7-7A9A-4641-961A-770675B48CED}" destId="{58C8FE7C-9FE9-43A6-8C2F-B20728B5F868}" srcOrd="0" destOrd="0" presId="urn:microsoft.com/office/officeart/2008/layout/VerticalCurvedList"/>
    <dgm:cxn modelId="{F0D4147E-B0F7-4576-8CA1-CE0B3978A3F5}" type="presParOf" srcId="{315C2111-8843-48B6-8072-96CC0359DB8C}" destId="{E7387360-4587-4256-96C7-DFE02B37CD54}" srcOrd="7" destOrd="0" presId="urn:microsoft.com/office/officeart/2008/layout/VerticalCurvedList"/>
    <dgm:cxn modelId="{DED46F5B-3A36-450E-A2EA-2DD03C87C390}" type="presParOf" srcId="{315C2111-8843-48B6-8072-96CC0359DB8C}" destId="{EB7B3337-589B-48EC-96E0-097F871D5092}" srcOrd="8" destOrd="0" presId="urn:microsoft.com/office/officeart/2008/layout/VerticalCurvedList"/>
    <dgm:cxn modelId="{5E238D78-6D06-4226-B630-9B69FF900766}" type="presParOf" srcId="{EB7B3337-589B-48EC-96E0-097F871D5092}" destId="{90DE6F50-4506-4988-A447-CF6E74453C2A}" srcOrd="0" destOrd="0" presId="urn:microsoft.com/office/officeart/2008/layout/VerticalCurvedList"/>
    <dgm:cxn modelId="{AC3A7089-05D6-4A92-8C4E-EABE54B752CC}" type="presParOf" srcId="{315C2111-8843-48B6-8072-96CC0359DB8C}" destId="{BB8559A1-0244-486A-B427-88614F7E5F76}" srcOrd="9" destOrd="0" presId="urn:microsoft.com/office/officeart/2008/layout/VerticalCurvedList"/>
    <dgm:cxn modelId="{58A78A78-B898-4E68-B3A8-17DDDF638616}" type="presParOf" srcId="{315C2111-8843-48B6-8072-96CC0359DB8C}" destId="{CC324E2C-A5D9-4E95-AA36-DE0EA0A96BCF}" srcOrd="10" destOrd="0" presId="urn:microsoft.com/office/officeart/2008/layout/VerticalCurvedList"/>
    <dgm:cxn modelId="{05C40290-A3B0-4827-900A-25346C206C96}" type="presParOf" srcId="{CC324E2C-A5D9-4E95-AA36-DE0EA0A96BCF}" destId="{F206740A-2F31-426B-B4A0-2ABD591BD91C}" srcOrd="0" destOrd="0" presId="urn:microsoft.com/office/officeart/2008/layout/VerticalCurvedList"/>
    <dgm:cxn modelId="{3793AF9E-D469-40C5-9CD0-E9080844FC16}" type="presParOf" srcId="{315C2111-8843-48B6-8072-96CC0359DB8C}" destId="{21C5BCCD-A8CC-4A86-BCA3-61813E0AE2BA}" srcOrd="11" destOrd="0" presId="urn:microsoft.com/office/officeart/2008/layout/VerticalCurvedList"/>
    <dgm:cxn modelId="{6125354A-8FE0-43FD-93F5-34DE6088371F}" type="presParOf" srcId="{315C2111-8843-48B6-8072-96CC0359DB8C}" destId="{1EEE5DB9-3897-4028-9249-EAACF13B03D8}" srcOrd="12" destOrd="0" presId="urn:microsoft.com/office/officeart/2008/layout/VerticalCurvedList"/>
    <dgm:cxn modelId="{2DF1E96C-EDF8-4F95-B50E-9A131D5DA518}" type="presParOf" srcId="{1EEE5DB9-3897-4028-9249-EAACF13B03D8}" destId="{23F4102E-F365-47F7-8FCD-6A99C74D94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3E02A-A5E9-4300-A667-CBC2A66D0AD4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AEDD5F7-8CD5-4913-A207-38AECA1958C6}">
      <dgm:prSet phldrT="[Texto]" phldr="0" custT="1"/>
      <dgm:spPr/>
      <dgm:t>
        <a:bodyPr/>
        <a:lstStyle/>
        <a:p>
          <a:pPr algn="ctr"/>
          <a:r>
            <a:rPr lang="pt-BR" sz="2800" dirty="0"/>
            <a:t>Progesterona</a:t>
          </a:r>
        </a:p>
      </dgm:t>
    </dgm:pt>
    <dgm:pt modelId="{F06E7F01-D6A9-4CA8-A3DC-385C608C9D8A}" type="parTrans" cxnId="{0649B617-6F24-4126-BC74-7231BABA8159}">
      <dgm:prSet/>
      <dgm:spPr/>
      <dgm:t>
        <a:bodyPr/>
        <a:lstStyle/>
        <a:p>
          <a:endParaRPr lang="pt-BR"/>
        </a:p>
      </dgm:t>
    </dgm:pt>
    <dgm:pt modelId="{0D2E594C-4B5F-4DF3-89E1-A67F58C6BF3D}" type="sibTrans" cxnId="{0649B617-6F24-4126-BC74-7231BABA8159}">
      <dgm:prSet/>
      <dgm:spPr/>
      <dgm:t>
        <a:bodyPr/>
        <a:lstStyle/>
        <a:p>
          <a:endParaRPr lang="pt-BR"/>
        </a:p>
      </dgm:t>
    </dgm:pt>
    <dgm:pt modelId="{059E3A9D-A5FD-4BF4-B16E-DDB6D7F7B88A}">
      <dgm:prSet phldrT="[Texto]" phldr="0" custT="1"/>
      <dgm:spPr/>
      <dgm:t>
        <a:bodyPr/>
        <a:lstStyle/>
        <a:p>
          <a:pPr algn="ctr"/>
          <a:r>
            <a:rPr lang="pt-BR" sz="2800" dirty="0"/>
            <a:t>Androgênios</a:t>
          </a:r>
        </a:p>
      </dgm:t>
    </dgm:pt>
    <dgm:pt modelId="{8EC5C0B0-4648-427C-97A5-5BC4B7E3DC53}" type="parTrans" cxnId="{4AB6432D-C684-43A2-A39D-66101775F1EB}">
      <dgm:prSet/>
      <dgm:spPr/>
      <dgm:t>
        <a:bodyPr/>
        <a:lstStyle/>
        <a:p>
          <a:endParaRPr lang="pt-BR"/>
        </a:p>
      </dgm:t>
    </dgm:pt>
    <dgm:pt modelId="{69742CE2-0008-4B51-97BB-23AA5A78CEB0}" type="sibTrans" cxnId="{4AB6432D-C684-43A2-A39D-66101775F1EB}">
      <dgm:prSet/>
      <dgm:spPr/>
      <dgm:t>
        <a:bodyPr/>
        <a:lstStyle/>
        <a:p>
          <a:endParaRPr lang="pt-BR"/>
        </a:p>
      </dgm:t>
    </dgm:pt>
    <dgm:pt modelId="{0B0A8948-68A3-4AA7-BA30-7FBC82410415}">
      <dgm:prSet phldrT="[Texto]" phldr="0" custT="1"/>
      <dgm:spPr/>
      <dgm:t>
        <a:bodyPr/>
        <a:lstStyle/>
        <a:p>
          <a:pPr algn="ctr"/>
          <a:r>
            <a:rPr lang="pt-BR" sz="2800" dirty="0"/>
            <a:t>Glicocorticoide</a:t>
          </a:r>
        </a:p>
      </dgm:t>
    </dgm:pt>
    <dgm:pt modelId="{788DA8EC-D124-48F9-9278-2C7E4A3A7672}" type="parTrans" cxnId="{B85D39A8-BAF0-4B49-AA87-D815995A6C9C}">
      <dgm:prSet/>
      <dgm:spPr/>
      <dgm:t>
        <a:bodyPr/>
        <a:lstStyle/>
        <a:p>
          <a:endParaRPr lang="pt-BR"/>
        </a:p>
      </dgm:t>
    </dgm:pt>
    <dgm:pt modelId="{EAD56A89-AB0A-46B2-95DF-782C3DA0C49C}" type="sibTrans" cxnId="{B85D39A8-BAF0-4B49-AA87-D815995A6C9C}">
      <dgm:prSet/>
      <dgm:spPr/>
      <dgm:t>
        <a:bodyPr/>
        <a:lstStyle/>
        <a:p>
          <a:endParaRPr lang="pt-BR"/>
        </a:p>
      </dgm:t>
    </dgm:pt>
    <dgm:pt modelId="{015C7EBD-FA0D-4521-9C90-7DC81F215432}">
      <dgm:prSet phldrT="[Texto]" phldr="0" custT="1"/>
      <dgm:spPr/>
      <dgm:t>
        <a:bodyPr/>
        <a:lstStyle/>
        <a:p>
          <a:pPr algn="ctr"/>
          <a:r>
            <a:rPr lang="pt-BR" sz="2800" dirty="0" err="1"/>
            <a:t>Mineralocorticóide</a:t>
          </a:r>
          <a:endParaRPr lang="pt-BR" sz="2800" dirty="0"/>
        </a:p>
      </dgm:t>
    </dgm:pt>
    <dgm:pt modelId="{92692AF0-1135-44B3-974F-577D03FF2C3E}" type="parTrans" cxnId="{6766C5EE-0D3B-458D-9E64-EECD85A1851F}">
      <dgm:prSet/>
      <dgm:spPr/>
      <dgm:t>
        <a:bodyPr/>
        <a:lstStyle/>
        <a:p>
          <a:endParaRPr lang="pt-BR"/>
        </a:p>
      </dgm:t>
    </dgm:pt>
    <dgm:pt modelId="{87150FA2-4999-4860-83B4-F202C2846B2D}" type="sibTrans" cxnId="{6766C5EE-0D3B-458D-9E64-EECD85A1851F}">
      <dgm:prSet/>
      <dgm:spPr/>
      <dgm:t>
        <a:bodyPr/>
        <a:lstStyle/>
        <a:p>
          <a:endParaRPr lang="pt-BR"/>
        </a:p>
      </dgm:t>
    </dgm:pt>
    <dgm:pt modelId="{1889A08C-01B5-4E4F-A8BE-F1B5D0A3674D}" type="pres">
      <dgm:prSet presAssocID="{CF63E02A-A5E9-4300-A667-CBC2A66D0AD4}" presName="linear" presStyleCnt="0">
        <dgm:presLayoutVars>
          <dgm:dir/>
          <dgm:animLvl val="lvl"/>
          <dgm:resizeHandles val="exact"/>
        </dgm:presLayoutVars>
      </dgm:prSet>
      <dgm:spPr/>
    </dgm:pt>
    <dgm:pt modelId="{266CB219-D5BD-4133-A87D-CFFA7A19F8AC}" type="pres">
      <dgm:prSet presAssocID="{CAEDD5F7-8CD5-4913-A207-38AECA1958C6}" presName="parentLin" presStyleCnt="0"/>
      <dgm:spPr/>
    </dgm:pt>
    <dgm:pt modelId="{28EA4A2F-505D-4FDC-ADF3-3AAD01963997}" type="pres">
      <dgm:prSet presAssocID="{CAEDD5F7-8CD5-4913-A207-38AECA1958C6}" presName="parentLeftMargin" presStyleLbl="node1" presStyleIdx="0" presStyleCnt="4"/>
      <dgm:spPr/>
    </dgm:pt>
    <dgm:pt modelId="{D63493A1-A59E-4E7A-B10E-7349D51D4260}" type="pres">
      <dgm:prSet presAssocID="{CAEDD5F7-8CD5-4913-A207-38AECA1958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83C754-6292-492F-8835-509695355628}" type="pres">
      <dgm:prSet presAssocID="{CAEDD5F7-8CD5-4913-A207-38AECA1958C6}" presName="negativeSpace" presStyleCnt="0"/>
      <dgm:spPr/>
    </dgm:pt>
    <dgm:pt modelId="{E44A5DB8-3A59-4ED4-ABFD-AE699081DDFF}" type="pres">
      <dgm:prSet presAssocID="{CAEDD5F7-8CD5-4913-A207-38AECA1958C6}" presName="childText" presStyleLbl="conFgAcc1" presStyleIdx="0" presStyleCnt="4">
        <dgm:presLayoutVars>
          <dgm:bulletEnabled val="1"/>
        </dgm:presLayoutVars>
      </dgm:prSet>
      <dgm:spPr/>
    </dgm:pt>
    <dgm:pt modelId="{85B315C6-0744-4CCE-922B-48398E8E9EBB}" type="pres">
      <dgm:prSet presAssocID="{0D2E594C-4B5F-4DF3-89E1-A67F58C6BF3D}" presName="spaceBetweenRectangles" presStyleCnt="0"/>
      <dgm:spPr/>
    </dgm:pt>
    <dgm:pt modelId="{DF3F6D4C-43A8-48DE-A429-0CE330D0C3D5}" type="pres">
      <dgm:prSet presAssocID="{059E3A9D-A5FD-4BF4-B16E-DDB6D7F7B88A}" presName="parentLin" presStyleCnt="0"/>
      <dgm:spPr/>
    </dgm:pt>
    <dgm:pt modelId="{5BAAC759-6178-44EC-8DB4-76A7C0E60B02}" type="pres">
      <dgm:prSet presAssocID="{059E3A9D-A5FD-4BF4-B16E-DDB6D7F7B88A}" presName="parentLeftMargin" presStyleLbl="node1" presStyleIdx="0" presStyleCnt="4"/>
      <dgm:spPr/>
    </dgm:pt>
    <dgm:pt modelId="{94911EB3-B3B4-429A-8ECF-959084929557}" type="pres">
      <dgm:prSet presAssocID="{059E3A9D-A5FD-4BF4-B16E-DDB6D7F7B8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0A7554-7E42-4F54-A2EA-D9D775D3CA25}" type="pres">
      <dgm:prSet presAssocID="{059E3A9D-A5FD-4BF4-B16E-DDB6D7F7B88A}" presName="negativeSpace" presStyleCnt="0"/>
      <dgm:spPr/>
    </dgm:pt>
    <dgm:pt modelId="{D13E2DE3-31F8-43FA-A6B2-047D1DEAEB29}" type="pres">
      <dgm:prSet presAssocID="{059E3A9D-A5FD-4BF4-B16E-DDB6D7F7B88A}" presName="childText" presStyleLbl="conFgAcc1" presStyleIdx="1" presStyleCnt="4">
        <dgm:presLayoutVars>
          <dgm:bulletEnabled val="1"/>
        </dgm:presLayoutVars>
      </dgm:prSet>
      <dgm:spPr/>
    </dgm:pt>
    <dgm:pt modelId="{BE754155-C87B-4B40-85EC-5F93490D2372}" type="pres">
      <dgm:prSet presAssocID="{69742CE2-0008-4B51-97BB-23AA5A78CEB0}" presName="spaceBetweenRectangles" presStyleCnt="0"/>
      <dgm:spPr/>
    </dgm:pt>
    <dgm:pt modelId="{0E2CF1F9-6EA5-4765-8B6B-1DB53310B661}" type="pres">
      <dgm:prSet presAssocID="{0B0A8948-68A3-4AA7-BA30-7FBC82410415}" presName="parentLin" presStyleCnt="0"/>
      <dgm:spPr/>
    </dgm:pt>
    <dgm:pt modelId="{AD57FCB2-4A73-4E99-994E-B61FECCAC494}" type="pres">
      <dgm:prSet presAssocID="{0B0A8948-68A3-4AA7-BA30-7FBC82410415}" presName="parentLeftMargin" presStyleLbl="node1" presStyleIdx="1" presStyleCnt="4"/>
      <dgm:spPr/>
    </dgm:pt>
    <dgm:pt modelId="{9AD9AC64-EB92-4EA5-8A1A-3FE59F6E37EA}" type="pres">
      <dgm:prSet presAssocID="{0B0A8948-68A3-4AA7-BA30-7FBC8241041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0D7253-DFB4-4163-A9C0-13289A3116D9}" type="pres">
      <dgm:prSet presAssocID="{0B0A8948-68A3-4AA7-BA30-7FBC82410415}" presName="negativeSpace" presStyleCnt="0"/>
      <dgm:spPr/>
    </dgm:pt>
    <dgm:pt modelId="{3D68AD4A-492F-431B-9CEF-D7F8CFDD1047}" type="pres">
      <dgm:prSet presAssocID="{0B0A8948-68A3-4AA7-BA30-7FBC82410415}" presName="childText" presStyleLbl="conFgAcc1" presStyleIdx="2" presStyleCnt="4">
        <dgm:presLayoutVars>
          <dgm:bulletEnabled val="1"/>
        </dgm:presLayoutVars>
      </dgm:prSet>
      <dgm:spPr/>
    </dgm:pt>
    <dgm:pt modelId="{1DCD4B13-52DE-43E9-ACC9-3654EE4CD67B}" type="pres">
      <dgm:prSet presAssocID="{EAD56A89-AB0A-46B2-95DF-782C3DA0C49C}" presName="spaceBetweenRectangles" presStyleCnt="0"/>
      <dgm:spPr/>
    </dgm:pt>
    <dgm:pt modelId="{3E37DD03-97F1-453F-BD9D-A932D5B90268}" type="pres">
      <dgm:prSet presAssocID="{015C7EBD-FA0D-4521-9C90-7DC81F215432}" presName="parentLin" presStyleCnt="0"/>
      <dgm:spPr/>
    </dgm:pt>
    <dgm:pt modelId="{FB4F5007-2A5E-405F-B615-D3CAD2F97DA9}" type="pres">
      <dgm:prSet presAssocID="{015C7EBD-FA0D-4521-9C90-7DC81F215432}" presName="parentLeftMargin" presStyleLbl="node1" presStyleIdx="2" presStyleCnt="4"/>
      <dgm:spPr/>
    </dgm:pt>
    <dgm:pt modelId="{22316EB2-BBE2-433E-BF9A-FCE5BD1DF24F}" type="pres">
      <dgm:prSet presAssocID="{015C7EBD-FA0D-4521-9C90-7DC81F21543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486AA4-21DB-4814-870A-34C7BD4DDE00}" type="pres">
      <dgm:prSet presAssocID="{015C7EBD-FA0D-4521-9C90-7DC81F215432}" presName="negativeSpace" presStyleCnt="0"/>
      <dgm:spPr/>
    </dgm:pt>
    <dgm:pt modelId="{89CDB380-E36F-4357-9066-6D74AFC51E82}" type="pres">
      <dgm:prSet presAssocID="{015C7EBD-FA0D-4521-9C90-7DC81F21543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2C3B102-8A8D-4BC3-9545-E8E4E854F5B0}" type="presOf" srcId="{CAEDD5F7-8CD5-4913-A207-38AECA1958C6}" destId="{28EA4A2F-505D-4FDC-ADF3-3AAD01963997}" srcOrd="0" destOrd="0" presId="urn:microsoft.com/office/officeart/2005/8/layout/list1"/>
    <dgm:cxn modelId="{0649B617-6F24-4126-BC74-7231BABA8159}" srcId="{CF63E02A-A5E9-4300-A667-CBC2A66D0AD4}" destId="{CAEDD5F7-8CD5-4913-A207-38AECA1958C6}" srcOrd="0" destOrd="0" parTransId="{F06E7F01-D6A9-4CA8-A3DC-385C608C9D8A}" sibTransId="{0D2E594C-4B5F-4DF3-89E1-A67F58C6BF3D}"/>
    <dgm:cxn modelId="{4AB6432D-C684-43A2-A39D-66101775F1EB}" srcId="{CF63E02A-A5E9-4300-A667-CBC2A66D0AD4}" destId="{059E3A9D-A5FD-4BF4-B16E-DDB6D7F7B88A}" srcOrd="1" destOrd="0" parTransId="{8EC5C0B0-4648-427C-97A5-5BC4B7E3DC53}" sibTransId="{69742CE2-0008-4B51-97BB-23AA5A78CEB0}"/>
    <dgm:cxn modelId="{E94AE661-2AB4-41FE-B2C4-8180E14AB957}" type="presOf" srcId="{059E3A9D-A5FD-4BF4-B16E-DDB6D7F7B88A}" destId="{5BAAC759-6178-44EC-8DB4-76A7C0E60B02}" srcOrd="0" destOrd="0" presId="urn:microsoft.com/office/officeart/2005/8/layout/list1"/>
    <dgm:cxn modelId="{6E16DA58-5C57-4502-AC16-A8E52AD9045C}" type="presOf" srcId="{0B0A8948-68A3-4AA7-BA30-7FBC82410415}" destId="{9AD9AC64-EB92-4EA5-8A1A-3FE59F6E37EA}" srcOrd="1" destOrd="0" presId="urn:microsoft.com/office/officeart/2005/8/layout/list1"/>
    <dgm:cxn modelId="{B85D39A8-BAF0-4B49-AA87-D815995A6C9C}" srcId="{CF63E02A-A5E9-4300-A667-CBC2A66D0AD4}" destId="{0B0A8948-68A3-4AA7-BA30-7FBC82410415}" srcOrd="2" destOrd="0" parTransId="{788DA8EC-D124-48F9-9278-2C7E4A3A7672}" sibTransId="{EAD56A89-AB0A-46B2-95DF-782C3DA0C49C}"/>
    <dgm:cxn modelId="{C6E37BAA-2368-4514-9A63-DB3B5B9081FA}" type="presOf" srcId="{015C7EBD-FA0D-4521-9C90-7DC81F215432}" destId="{22316EB2-BBE2-433E-BF9A-FCE5BD1DF24F}" srcOrd="1" destOrd="0" presId="urn:microsoft.com/office/officeart/2005/8/layout/list1"/>
    <dgm:cxn modelId="{FDBE3EBD-65BB-42AA-A9C0-6B11FA514253}" type="presOf" srcId="{0B0A8948-68A3-4AA7-BA30-7FBC82410415}" destId="{AD57FCB2-4A73-4E99-994E-B61FECCAC494}" srcOrd="0" destOrd="0" presId="urn:microsoft.com/office/officeart/2005/8/layout/list1"/>
    <dgm:cxn modelId="{E49D8ECE-08D2-44DF-93CB-83C729F4EC27}" type="presOf" srcId="{CAEDD5F7-8CD5-4913-A207-38AECA1958C6}" destId="{D63493A1-A59E-4E7A-B10E-7349D51D4260}" srcOrd="1" destOrd="0" presId="urn:microsoft.com/office/officeart/2005/8/layout/list1"/>
    <dgm:cxn modelId="{6D4C12D4-658A-4C92-A408-BBEA514C20C7}" type="presOf" srcId="{015C7EBD-FA0D-4521-9C90-7DC81F215432}" destId="{FB4F5007-2A5E-405F-B615-D3CAD2F97DA9}" srcOrd="0" destOrd="0" presId="urn:microsoft.com/office/officeart/2005/8/layout/list1"/>
    <dgm:cxn modelId="{3C3887E4-8251-479D-8328-208D94E7A5A4}" type="presOf" srcId="{059E3A9D-A5FD-4BF4-B16E-DDB6D7F7B88A}" destId="{94911EB3-B3B4-429A-8ECF-959084929557}" srcOrd="1" destOrd="0" presId="urn:microsoft.com/office/officeart/2005/8/layout/list1"/>
    <dgm:cxn modelId="{6766C5EE-0D3B-458D-9E64-EECD85A1851F}" srcId="{CF63E02A-A5E9-4300-A667-CBC2A66D0AD4}" destId="{015C7EBD-FA0D-4521-9C90-7DC81F215432}" srcOrd="3" destOrd="0" parTransId="{92692AF0-1135-44B3-974F-577D03FF2C3E}" sibTransId="{87150FA2-4999-4860-83B4-F202C2846B2D}"/>
    <dgm:cxn modelId="{0810F4F4-8401-4A81-AA8A-64A9259EA731}" type="presOf" srcId="{CF63E02A-A5E9-4300-A667-CBC2A66D0AD4}" destId="{1889A08C-01B5-4E4F-A8BE-F1B5D0A3674D}" srcOrd="0" destOrd="0" presId="urn:microsoft.com/office/officeart/2005/8/layout/list1"/>
    <dgm:cxn modelId="{FA17AE51-030D-4F86-9A7D-C20AF384ADFA}" type="presParOf" srcId="{1889A08C-01B5-4E4F-A8BE-F1B5D0A3674D}" destId="{266CB219-D5BD-4133-A87D-CFFA7A19F8AC}" srcOrd="0" destOrd="0" presId="urn:microsoft.com/office/officeart/2005/8/layout/list1"/>
    <dgm:cxn modelId="{322B20B3-FBC9-4B30-8DD7-FE5A21183F00}" type="presParOf" srcId="{266CB219-D5BD-4133-A87D-CFFA7A19F8AC}" destId="{28EA4A2F-505D-4FDC-ADF3-3AAD01963997}" srcOrd="0" destOrd="0" presId="urn:microsoft.com/office/officeart/2005/8/layout/list1"/>
    <dgm:cxn modelId="{B0A0E825-D874-4816-BE81-0C64DF31F6F9}" type="presParOf" srcId="{266CB219-D5BD-4133-A87D-CFFA7A19F8AC}" destId="{D63493A1-A59E-4E7A-B10E-7349D51D4260}" srcOrd="1" destOrd="0" presId="urn:microsoft.com/office/officeart/2005/8/layout/list1"/>
    <dgm:cxn modelId="{7E75D6FE-03EE-4D14-A09F-F45831D64C92}" type="presParOf" srcId="{1889A08C-01B5-4E4F-A8BE-F1B5D0A3674D}" destId="{5983C754-6292-492F-8835-509695355628}" srcOrd="1" destOrd="0" presId="urn:microsoft.com/office/officeart/2005/8/layout/list1"/>
    <dgm:cxn modelId="{D3330997-729E-4842-91D1-8CC97A75A498}" type="presParOf" srcId="{1889A08C-01B5-4E4F-A8BE-F1B5D0A3674D}" destId="{E44A5DB8-3A59-4ED4-ABFD-AE699081DDFF}" srcOrd="2" destOrd="0" presId="urn:microsoft.com/office/officeart/2005/8/layout/list1"/>
    <dgm:cxn modelId="{4085E743-D8D4-49E0-AB58-BB201027682C}" type="presParOf" srcId="{1889A08C-01B5-4E4F-A8BE-F1B5D0A3674D}" destId="{85B315C6-0744-4CCE-922B-48398E8E9EBB}" srcOrd="3" destOrd="0" presId="urn:microsoft.com/office/officeart/2005/8/layout/list1"/>
    <dgm:cxn modelId="{7448EA49-8135-447B-8A5E-F830D78D2049}" type="presParOf" srcId="{1889A08C-01B5-4E4F-A8BE-F1B5D0A3674D}" destId="{DF3F6D4C-43A8-48DE-A429-0CE330D0C3D5}" srcOrd="4" destOrd="0" presId="urn:microsoft.com/office/officeart/2005/8/layout/list1"/>
    <dgm:cxn modelId="{C4EFF44B-F77C-416F-829C-4B47D4FA8A67}" type="presParOf" srcId="{DF3F6D4C-43A8-48DE-A429-0CE330D0C3D5}" destId="{5BAAC759-6178-44EC-8DB4-76A7C0E60B02}" srcOrd="0" destOrd="0" presId="urn:microsoft.com/office/officeart/2005/8/layout/list1"/>
    <dgm:cxn modelId="{57B0E09F-A822-487B-A881-F923226EBD6B}" type="presParOf" srcId="{DF3F6D4C-43A8-48DE-A429-0CE330D0C3D5}" destId="{94911EB3-B3B4-429A-8ECF-959084929557}" srcOrd="1" destOrd="0" presId="urn:microsoft.com/office/officeart/2005/8/layout/list1"/>
    <dgm:cxn modelId="{FEF698D2-575C-46B2-889E-D88B90937B71}" type="presParOf" srcId="{1889A08C-01B5-4E4F-A8BE-F1B5D0A3674D}" destId="{270A7554-7E42-4F54-A2EA-D9D775D3CA25}" srcOrd="5" destOrd="0" presId="urn:microsoft.com/office/officeart/2005/8/layout/list1"/>
    <dgm:cxn modelId="{0C2C6EDD-CF9A-41EF-AD2D-7AB1C90FE8EF}" type="presParOf" srcId="{1889A08C-01B5-4E4F-A8BE-F1B5D0A3674D}" destId="{D13E2DE3-31F8-43FA-A6B2-047D1DEAEB29}" srcOrd="6" destOrd="0" presId="urn:microsoft.com/office/officeart/2005/8/layout/list1"/>
    <dgm:cxn modelId="{7DDC9FF7-461D-4883-9489-9FBEC185506F}" type="presParOf" srcId="{1889A08C-01B5-4E4F-A8BE-F1B5D0A3674D}" destId="{BE754155-C87B-4B40-85EC-5F93490D2372}" srcOrd="7" destOrd="0" presId="urn:microsoft.com/office/officeart/2005/8/layout/list1"/>
    <dgm:cxn modelId="{8A40E21C-B775-4CE6-8E45-0334C4E1D809}" type="presParOf" srcId="{1889A08C-01B5-4E4F-A8BE-F1B5D0A3674D}" destId="{0E2CF1F9-6EA5-4765-8B6B-1DB53310B661}" srcOrd="8" destOrd="0" presId="urn:microsoft.com/office/officeart/2005/8/layout/list1"/>
    <dgm:cxn modelId="{399FA788-D1D1-475D-AE5F-F6D147FDEA91}" type="presParOf" srcId="{0E2CF1F9-6EA5-4765-8B6B-1DB53310B661}" destId="{AD57FCB2-4A73-4E99-994E-B61FECCAC494}" srcOrd="0" destOrd="0" presId="urn:microsoft.com/office/officeart/2005/8/layout/list1"/>
    <dgm:cxn modelId="{CFAE8ED1-1604-4B22-9925-73775DBB1757}" type="presParOf" srcId="{0E2CF1F9-6EA5-4765-8B6B-1DB53310B661}" destId="{9AD9AC64-EB92-4EA5-8A1A-3FE59F6E37EA}" srcOrd="1" destOrd="0" presId="urn:microsoft.com/office/officeart/2005/8/layout/list1"/>
    <dgm:cxn modelId="{093397F2-92E4-4DAF-BDF1-38AA110BCF8B}" type="presParOf" srcId="{1889A08C-01B5-4E4F-A8BE-F1B5D0A3674D}" destId="{730D7253-DFB4-4163-A9C0-13289A3116D9}" srcOrd="9" destOrd="0" presId="urn:microsoft.com/office/officeart/2005/8/layout/list1"/>
    <dgm:cxn modelId="{7683473E-7BD0-4EE7-BDA0-F25608AB3C1E}" type="presParOf" srcId="{1889A08C-01B5-4E4F-A8BE-F1B5D0A3674D}" destId="{3D68AD4A-492F-431B-9CEF-D7F8CFDD1047}" srcOrd="10" destOrd="0" presId="urn:microsoft.com/office/officeart/2005/8/layout/list1"/>
    <dgm:cxn modelId="{F76DB56D-6C39-4D79-8C4E-10C1B71A31CA}" type="presParOf" srcId="{1889A08C-01B5-4E4F-A8BE-F1B5D0A3674D}" destId="{1DCD4B13-52DE-43E9-ACC9-3654EE4CD67B}" srcOrd="11" destOrd="0" presId="urn:microsoft.com/office/officeart/2005/8/layout/list1"/>
    <dgm:cxn modelId="{D019EEA2-BCA0-4B75-8054-A232E9BCB0EE}" type="presParOf" srcId="{1889A08C-01B5-4E4F-A8BE-F1B5D0A3674D}" destId="{3E37DD03-97F1-453F-BD9D-A932D5B90268}" srcOrd="12" destOrd="0" presId="urn:microsoft.com/office/officeart/2005/8/layout/list1"/>
    <dgm:cxn modelId="{C2D707BF-BFD1-4A89-96CD-30C608A65E11}" type="presParOf" srcId="{3E37DD03-97F1-453F-BD9D-A932D5B90268}" destId="{FB4F5007-2A5E-405F-B615-D3CAD2F97DA9}" srcOrd="0" destOrd="0" presId="urn:microsoft.com/office/officeart/2005/8/layout/list1"/>
    <dgm:cxn modelId="{D7A242BD-EC5A-464C-B945-DD2D5DDAFA87}" type="presParOf" srcId="{3E37DD03-97F1-453F-BD9D-A932D5B90268}" destId="{22316EB2-BBE2-433E-BF9A-FCE5BD1DF24F}" srcOrd="1" destOrd="0" presId="urn:microsoft.com/office/officeart/2005/8/layout/list1"/>
    <dgm:cxn modelId="{F056E2F0-11D9-47A5-81E7-4BB8C9D0E95D}" type="presParOf" srcId="{1889A08C-01B5-4E4F-A8BE-F1B5D0A3674D}" destId="{96486AA4-21DB-4814-870A-34C7BD4DDE00}" srcOrd="13" destOrd="0" presId="urn:microsoft.com/office/officeart/2005/8/layout/list1"/>
    <dgm:cxn modelId="{500FC443-23FC-484E-A596-2F1A4524CE21}" type="presParOf" srcId="{1889A08C-01B5-4E4F-A8BE-F1B5D0A3674D}" destId="{89CDB380-E36F-4357-9066-6D74AFC51E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7F94-3923-4DCA-B39A-98B8C481273A}">
      <dsp:nvSpPr>
        <dsp:cNvPr id="0" name=""/>
        <dsp:cNvSpPr/>
      </dsp:nvSpPr>
      <dsp:spPr>
        <a:xfrm>
          <a:off x="-6704728" y="-1025267"/>
          <a:ext cx="7979994" cy="7979994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75C23-BBB9-4130-B3A8-743BE6EBAFCD}">
      <dsp:nvSpPr>
        <dsp:cNvPr id="0" name=""/>
        <dsp:cNvSpPr/>
      </dsp:nvSpPr>
      <dsp:spPr>
        <a:xfrm>
          <a:off x="474653" y="317535"/>
          <a:ext cx="10856710" cy="61367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01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>
              <a:solidFill>
                <a:schemeClr val="tx1"/>
              </a:solidFill>
            </a:rPr>
            <a:t>Perimenopausa:período</a:t>
          </a:r>
          <a:r>
            <a:rPr lang="pt-BR" sz="2000" b="1" kern="1200" dirty="0">
              <a:solidFill>
                <a:schemeClr val="tx1"/>
              </a:solidFill>
            </a:rPr>
            <a:t> do </a:t>
          </a:r>
          <a:r>
            <a:rPr lang="pt-BR" sz="2000" b="1" kern="1200" dirty="0" err="1">
              <a:solidFill>
                <a:schemeClr val="tx1"/>
              </a:solidFill>
            </a:rPr>
            <a:t>ínicio</a:t>
          </a:r>
          <a:r>
            <a:rPr lang="pt-BR" sz="2000" b="1" kern="1200" dirty="0">
              <a:solidFill>
                <a:schemeClr val="tx1"/>
              </a:solidFill>
            </a:rPr>
            <a:t> da irregularidade menstrual até 12 meses após a última menstruação</a:t>
          </a:r>
        </a:p>
      </dsp:txBody>
      <dsp:txXfrm>
        <a:off x="474653" y="317535"/>
        <a:ext cx="10856710" cy="613672"/>
      </dsp:txXfrm>
    </dsp:sp>
    <dsp:sp modelId="{B8D5941A-1D73-45A1-87A0-9A55252F8AD2}">
      <dsp:nvSpPr>
        <dsp:cNvPr id="0" name=""/>
        <dsp:cNvSpPr/>
      </dsp:nvSpPr>
      <dsp:spPr>
        <a:xfrm>
          <a:off x="84494" y="225727"/>
          <a:ext cx="780316" cy="797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EFBB00-BCFF-4632-AE0C-078BAE8CF0F2}">
      <dsp:nvSpPr>
        <dsp:cNvPr id="0" name=""/>
        <dsp:cNvSpPr/>
      </dsp:nvSpPr>
      <dsp:spPr>
        <a:xfrm>
          <a:off x="912845" y="1342469"/>
          <a:ext cx="10343219" cy="624253"/>
        </a:xfrm>
        <a:prstGeom prst="rect">
          <a:avLst/>
        </a:prstGeom>
        <a:solidFill>
          <a:schemeClr val="accent3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01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Transição </a:t>
          </a:r>
          <a:r>
            <a:rPr lang="pt-BR" sz="2000" b="1" kern="1200" dirty="0" err="1">
              <a:solidFill>
                <a:schemeClr val="tx1"/>
              </a:solidFill>
            </a:rPr>
            <a:t>menopausal</a:t>
          </a:r>
          <a:r>
            <a:rPr lang="pt-BR" sz="2000" b="1" kern="1200" dirty="0">
              <a:solidFill>
                <a:schemeClr val="tx1"/>
              </a:solidFill>
            </a:rPr>
            <a:t>: período entre o início da variabilidade do ciclo menstrual e a última menstruação </a:t>
          </a:r>
        </a:p>
      </dsp:txBody>
      <dsp:txXfrm>
        <a:off x="912845" y="1342469"/>
        <a:ext cx="10343219" cy="624253"/>
      </dsp:txXfrm>
    </dsp:sp>
    <dsp:sp modelId="{7EC670B6-F7A8-4045-B91E-C58CE061C85D}">
      <dsp:nvSpPr>
        <dsp:cNvPr id="0" name=""/>
        <dsp:cNvSpPr/>
      </dsp:nvSpPr>
      <dsp:spPr>
        <a:xfrm>
          <a:off x="597986" y="1230208"/>
          <a:ext cx="780316" cy="780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2589D6-131F-48EF-8B64-44482FD4167B}">
      <dsp:nvSpPr>
        <dsp:cNvPr id="0" name=""/>
        <dsp:cNvSpPr/>
      </dsp:nvSpPr>
      <dsp:spPr>
        <a:xfrm>
          <a:off x="1222951" y="2184768"/>
          <a:ext cx="10108413" cy="62425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0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Pós- menopausa: inicia-se 12 meses após a última menstruação </a:t>
          </a:r>
        </a:p>
      </dsp:txBody>
      <dsp:txXfrm>
        <a:off x="1222951" y="2184768"/>
        <a:ext cx="10108413" cy="624253"/>
      </dsp:txXfrm>
    </dsp:sp>
    <dsp:sp modelId="{58C8FE7C-9FE9-43A6-8C2F-B20728B5F868}">
      <dsp:nvSpPr>
        <dsp:cNvPr id="0" name=""/>
        <dsp:cNvSpPr/>
      </dsp:nvSpPr>
      <dsp:spPr>
        <a:xfrm>
          <a:off x="832792" y="2106737"/>
          <a:ext cx="780316" cy="780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387360-4587-4256-96C7-DFE02B37CD54}">
      <dsp:nvSpPr>
        <dsp:cNvPr id="0" name=""/>
        <dsp:cNvSpPr/>
      </dsp:nvSpPr>
      <dsp:spPr>
        <a:xfrm>
          <a:off x="1195051" y="3130831"/>
          <a:ext cx="10108413" cy="62425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01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Menopausa </a:t>
          </a:r>
          <a:r>
            <a:rPr lang="pt-BR" sz="2000" b="1" kern="1200" dirty="0" err="1">
              <a:solidFill>
                <a:schemeClr val="tx1"/>
              </a:solidFill>
            </a:rPr>
            <a:t>cirúrgica:cessação</a:t>
          </a:r>
          <a:r>
            <a:rPr lang="pt-BR" sz="2000" b="1" kern="1200" dirty="0">
              <a:solidFill>
                <a:schemeClr val="tx1"/>
              </a:solidFill>
            </a:rPr>
            <a:t> permanente da função ovariana após ooforectomia bilateral</a:t>
          </a:r>
        </a:p>
      </dsp:txBody>
      <dsp:txXfrm>
        <a:off x="1195051" y="3130831"/>
        <a:ext cx="10108413" cy="624253"/>
      </dsp:txXfrm>
    </dsp:sp>
    <dsp:sp modelId="{90DE6F50-4506-4988-A447-CF6E74453C2A}">
      <dsp:nvSpPr>
        <dsp:cNvPr id="0" name=""/>
        <dsp:cNvSpPr/>
      </dsp:nvSpPr>
      <dsp:spPr>
        <a:xfrm>
          <a:off x="832792" y="3042405"/>
          <a:ext cx="780316" cy="780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8559A1-0244-486A-B427-88614F7E5F76}">
      <dsp:nvSpPr>
        <dsp:cNvPr id="0" name=""/>
        <dsp:cNvSpPr/>
      </dsp:nvSpPr>
      <dsp:spPr>
        <a:xfrm>
          <a:off x="988144" y="4056699"/>
          <a:ext cx="10343219" cy="62425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01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Menopausa precoce : ocorre antes dos 45 anos  </a:t>
          </a:r>
        </a:p>
      </dsp:txBody>
      <dsp:txXfrm>
        <a:off x="988144" y="4056699"/>
        <a:ext cx="10343219" cy="624253"/>
      </dsp:txXfrm>
    </dsp:sp>
    <dsp:sp modelId="{F206740A-2F31-426B-B4A0-2ABD591BD91C}">
      <dsp:nvSpPr>
        <dsp:cNvPr id="0" name=""/>
        <dsp:cNvSpPr/>
      </dsp:nvSpPr>
      <dsp:spPr>
        <a:xfrm>
          <a:off x="597986" y="3978667"/>
          <a:ext cx="780316" cy="780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C5BCCD-A8CC-4A86-BCA3-61813E0AE2BA}">
      <dsp:nvSpPr>
        <dsp:cNvPr id="0" name=""/>
        <dsp:cNvSpPr/>
      </dsp:nvSpPr>
      <dsp:spPr>
        <a:xfrm>
          <a:off x="474653" y="4992961"/>
          <a:ext cx="10856710" cy="62425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01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Insuficiência ovariana Primária (IOP): Perda da função  ovariana antes dos 40 anos, com elevação persistente de FSH</a:t>
          </a:r>
        </a:p>
      </dsp:txBody>
      <dsp:txXfrm>
        <a:off x="474653" y="4992961"/>
        <a:ext cx="10856710" cy="624253"/>
      </dsp:txXfrm>
    </dsp:sp>
    <dsp:sp modelId="{23F4102E-F365-47F7-8FCD-6A99C74D942D}">
      <dsp:nvSpPr>
        <dsp:cNvPr id="0" name=""/>
        <dsp:cNvSpPr/>
      </dsp:nvSpPr>
      <dsp:spPr>
        <a:xfrm>
          <a:off x="84494" y="4914929"/>
          <a:ext cx="780316" cy="780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A5DB8-3A59-4ED4-ABFD-AE699081DDFF}">
      <dsp:nvSpPr>
        <dsp:cNvPr id="0" name=""/>
        <dsp:cNvSpPr/>
      </dsp:nvSpPr>
      <dsp:spPr>
        <a:xfrm>
          <a:off x="0" y="375109"/>
          <a:ext cx="78327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3493A1-A59E-4E7A-B10E-7349D51D4260}">
      <dsp:nvSpPr>
        <dsp:cNvPr id="0" name=""/>
        <dsp:cNvSpPr/>
      </dsp:nvSpPr>
      <dsp:spPr>
        <a:xfrm>
          <a:off x="391638" y="35629"/>
          <a:ext cx="5482933" cy="6789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242" tIns="0" rIns="207242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Progesterona</a:t>
          </a:r>
        </a:p>
      </dsp:txBody>
      <dsp:txXfrm>
        <a:off x="424782" y="68773"/>
        <a:ext cx="5416645" cy="612672"/>
      </dsp:txXfrm>
    </dsp:sp>
    <dsp:sp modelId="{D13E2DE3-31F8-43FA-A6B2-047D1DEAEB29}">
      <dsp:nvSpPr>
        <dsp:cNvPr id="0" name=""/>
        <dsp:cNvSpPr/>
      </dsp:nvSpPr>
      <dsp:spPr>
        <a:xfrm>
          <a:off x="0" y="1418389"/>
          <a:ext cx="78327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911EB3-B3B4-429A-8ECF-959084929557}">
      <dsp:nvSpPr>
        <dsp:cNvPr id="0" name=""/>
        <dsp:cNvSpPr/>
      </dsp:nvSpPr>
      <dsp:spPr>
        <a:xfrm>
          <a:off x="391638" y="1078909"/>
          <a:ext cx="5482933" cy="6789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242" tIns="0" rIns="207242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Androgênios</a:t>
          </a:r>
        </a:p>
      </dsp:txBody>
      <dsp:txXfrm>
        <a:off x="424782" y="1112053"/>
        <a:ext cx="5416645" cy="612672"/>
      </dsp:txXfrm>
    </dsp:sp>
    <dsp:sp modelId="{3D68AD4A-492F-431B-9CEF-D7F8CFDD1047}">
      <dsp:nvSpPr>
        <dsp:cNvPr id="0" name=""/>
        <dsp:cNvSpPr/>
      </dsp:nvSpPr>
      <dsp:spPr>
        <a:xfrm>
          <a:off x="0" y="2461669"/>
          <a:ext cx="78327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D9AC64-EB92-4EA5-8A1A-3FE59F6E37EA}">
      <dsp:nvSpPr>
        <dsp:cNvPr id="0" name=""/>
        <dsp:cNvSpPr/>
      </dsp:nvSpPr>
      <dsp:spPr>
        <a:xfrm>
          <a:off x="391638" y="2122189"/>
          <a:ext cx="5482933" cy="6789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242" tIns="0" rIns="207242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Glicocorticoide</a:t>
          </a:r>
        </a:p>
      </dsp:txBody>
      <dsp:txXfrm>
        <a:off x="424782" y="2155333"/>
        <a:ext cx="5416645" cy="612672"/>
      </dsp:txXfrm>
    </dsp:sp>
    <dsp:sp modelId="{89CDB380-E36F-4357-9066-6D74AFC51E82}">
      <dsp:nvSpPr>
        <dsp:cNvPr id="0" name=""/>
        <dsp:cNvSpPr/>
      </dsp:nvSpPr>
      <dsp:spPr>
        <a:xfrm>
          <a:off x="0" y="3504949"/>
          <a:ext cx="783276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316EB2-BBE2-433E-BF9A-FCE5BD1DF24F}">
      <dsp:nvSpPr>
        <dsp:cNvPr id="0" name=""/>
        <dsp:cNvSpPr/>
      </dsp:nvSpPr>
      <dsp:spPr>
        <a:xfrm>
          <a:off x="391638" y="3165469"/>
          <a:ext cx="5482933" cy="67896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242" tIns="0" rIns="207242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 err="1"/>
            <a:t>Mineralocorticóide</a:t>
          </a:r>
          <a:endParaRPr lang="pt-BR" sz="2800" kern="1200" dirty="0"/>
        </a:p>
      </dsp:txBody>
      <dsp:txXfrm>
        <a:off x="424782" y="3198613"/>
        <a:ext cx="5416645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D574-0EDE-42D5-923E-5FEB506DA678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C764E-B6A2-42B3-BF3A-B1A20EFB06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16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C764E-B6A2-42B3-BF3A-B1A20EFB063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63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C764E-B6A2-42B3-BF3A-B1A20EFB0635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3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2/25/2026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9D2FE9-C272-16D7-13DF-6D028655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8" y="222421"/>
            <a:ext cx="11653276" cy="64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61F5A7-F411-5E27-DFC8-C1A6D07E288F}"/>
              </a:ext>
            </a:extLst>
          </p:cNvPr>
          <p:cNvSpPr txBox="1"/>
          <p:nvPr/>
        </p:nvSpPr>
        <p:spPr>
          <a:xfrm>
            <a:off x="344246" y="58814"/>
            <a:ext cx="751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Rastreamento: Câncer de colo uterino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DCDEF9-EFC1-59BC-20D0-70BCFCAC25AC}"/>
              </a:ext>
            </a:extLst>
          </p:cNvPr>
          <p:cNvSpPr txBox="1"/>
          <p:nvPr/>
        </p:nvSpPr>
        <p:spPr>
          <a:xfrm>
            <a:off x="8487784" y="108491"/>
            <a:ext cx="413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FEBRASGO/ MS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6D3A60C-D0F9-7BEF-B173-D57CBA71552C}"/>
              </a:ext>
            </a:extLst>
          </p:cNvPr>
          <p:cNvSpPr/>
          <p:nvPr/>
        </p:nvSpPr>
        <p:spPr>
          <a:xfrm>
            <a:off x="3524921" y="3186174"/>
            <a:ext cx="408790" cy="1075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8A62DEE7-B64E-0948-B712-BC98AB18FDEA}"/>
              </a:ext>
            </a:extLst>
          </p:cNvPr>
          <p:cNvSpPr/>
          <p:nvPr/>
        </p:nvSpPr>
        <p:spPr>
          <a:xfrm>
            <a:off x="6723530" y="2611419"/>
            <a:ext cx="408790" cy="2079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9F32D93-D75E-DE3D-EB1F-521323D8FF82}"/>
              </a:ext>
            </a:extLst>
          </p:cNvPr>
          <p:cNvSpPr/>
          <p:nvPr/>
        </p:nvSpPr>
        <p:spPr>
          <a:xfrm>
            <a:off x="451821" y="570156"/>
            <a:ext cx="11155681" cy="608492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Início aos 25 anos. Após 2 citologias negativas com intervalo anual  </a:t>
            </a:r>
            <a:r>
              <a:rPr lang="pt-BR" sz="2400" dirty="0">
                <a:sym typeface="Wingdings" panose="05000000000000000000" pitchFamily="2" charset="2"/>
              </a:rPr>
              <a:t></a:t>
            </a:r>
            <a:r>
              <a:rPr lang="pt-BR" sz="2400" dirty="0"/>
              <a:t> CO a cada 3 anos. Atualmente com pesquisa  estendida DNA-HPV  por PCR  com genotipagem de HPV de Alto risco . Não detectado, repetir de 5 em 5 anos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Rastreamento até 64  anos.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Exame físico ginecológico deve ser mantido periodicamente , independente da realização de exame citopatológico ou da pesquisa HPV.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82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CDCD6F-C1BA-BC61-6ADF-4C7402F34A74}"/>
              </a:ext>
            </a:extLst>
          </p:cNvPr>
          <p:cNvSpPr txBox="1"/>
          <p:nvPr/>
        </p:nvSpPr>
        <p:spPr>
          <a:xfrm>
            <a:off x="494852" y="268941"/>
            <a:ext cx="517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Rastreamento: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048E435-A066-3433-ABDE-D3EF9F2D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89699"/>
              </p:ext>
            </p:extLst>
          </p:nvPr>
        </p:nvGraphicFramePr>
        <p:xfrm>
          <a:off x="871369" y="1698612"/>
          <a:ext cx="10607040" cy="3931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val="668909177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1278836922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val="3416505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Câncer colorretal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População a ser rastreada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Métodos de rastreamento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2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Mistério da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Mulheres com risco habitual entre os 50 e 75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Sangue oculto nas fezes anual ou bienal</a:t>
                      </a:r>
                    </a:p>
                    <a:p>
                      <a:pPr algn="ctr"/>
                      <a:r>
                        <a:rPr lang="pt-BR" dirty="0"/>
                        <a:t>Colonoscopia se </a:t>
                      </a:r>
                      <a:r>
                        <a:rPr lang="pt-BR"/>
                        <a:t>sangue oculto </a:t>
                      </a:r>
                      <a:r>
                        <a:rPr lang="pt-BR" dirty="0"/>
                        <a:t>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1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American </a:t>
                      </a:r>
                      <a:r>
                        <a:rPr lang="pt-BR" dirty="0" err="1"/>
                        <a:t>Cancer</a:t>
                      </a:r>
                      <a:r>
                        <a:rPr lang="pt-BR" dirty="0"/>
                        <a:t>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 partir dos 45 anos até os 75 anos se a expectativa de vida for maior que 10 anos .</a:t>
                      </a:r>
                    </a:p>
                    <a:p>
                      <a:pPr algn="ctr"/>
                      <a:r>
                        <a:rPr lang="pt-BR" dirty="0"/>
                        <a:t>Entre 76 e os 85 anos decisão  individualizada baseada nas preferências da paciente, expectativa de vida e histórico de rastreamento anterior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Colonoscopia a cada 10 anos. </a:t>
                      </a:r>
                    </a:p>
                    <a:p>
                      <a:pPr algn="ctr"/>
                      <a:r>
                        <a:rPr lang="pt-BR" dirty="0"/>
                        <a:t>Retossigmoidoscopia flexível a cada 5 anos.</a:t>
                      </a:r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Sangue oculto nas fezes / teste fecal </a:t>
                      </a:r>
                      <a:r>
                        <a:rPr lang="pt-BR" dirty="0" err="1"/>
                        <a:t>imunoquímico</a:t>
                      </a:r>
                      <a:r>
                        <a:rPr lang="pt-BR" dirty="0"/>
                        <a:t> anualmente.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4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0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3E29021-34D1-DBD1-2AC3-6D35BD31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293" y="1519756"/>
            <a:ext cx="9263410" cy="836134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PT" altLang="pt-BR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As doenças da tireoide são prevalentes em mulheres idosas e podem aumentar a morbidade e a mortalidade</a:t>
            </a:r>
            <a:r>
              <a:rPr kumimoji="0" lang="pt-PT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C2AF86-9360-6A0B-6059-0B3FF7AAB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294" y="4642320"/>
            <a:ext cx="9263409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altLang="pt-BR" sz="2800" dirty="0">
                <a:solidFill>
                  <a:srgbClr val="202124"/>
                </a:solidFill>
                <a:latin typeface="inherit"/>
              </a:rPr>
              <a:t>Quando houver suspeita de bócio ou nódulo pela palpação da glândula durante o exame físico. A realização de USG de </a:t>
            </a:r>
            <a:r>
              <a:rPr lang="pt-PT" altLang="pt-BR" sz="2800" dirty="0" err="1">
                <a:solidFill>
                  <a:srgbClr val="202124"/>
                </a:solidFill>
                <a:latin typeface="inherit"/>
              </a:rPr>
              <a:t>tireóide</a:t>
            </a:r>
            <a:r>
              <a:rPr lang="pt-PT" altLang="pt-BR" sz="2800" dirty="0">
                <a:solidFill>
                  <a:srgbClr val="202124"/>
                </a:solidFill>
                <a:latin typeface="inherit"/>
              </a:rPr>
              <a:t> está indicada</a:t>
            </a:r>
            <a:endParaRPr lang="pt-PT" altLang="pt-BR" sz="2800" dirty="0"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35B67D1-CE45-2D71-F2A3-CF91945F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294" y="2865594"/>
            <a:ext cx="9263409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PT" altLang="pt-BR" sz="2800" dirty="0">
                <a:solidFill>
                  <a:srgbClr val="202124"/>
                </a:solidFill>
                <a:latin typeface="inherit"/>
              </a:rPr>
              <a:t>Recomenda-se a triagem inicial de mulheres com mais de 60 anos de idade para doenças da tireoide com dosagem do hormônio estimulador da tireoide (TSH).</a:t>
            </a:r>
            <a:r>
              <a:rPr lang="pt-PT" altLang="pt-BR" sz="2800" dirty="0"/>
              <a:t> </a:t>
            </a:r>
            <a:endParaRPr lang="pt-PT" altLang="pt-BR" sz="2800" dirty="0">
              <a:latin typeface="Arial" panose="020B0604020202020204" pitchFamily="34" charset="0"/>
            </a:endParaRP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175752EF-525F-32A0-4F21-44D12AB1220D}"/>
              </a:ext>
            </a:extLst>
          </p:cNvPr>
          <p:cNvSpPr/>
          <p:nvPr/>
        </p:nvSpPr>
        <p:spPr>
          <a:xfrm>
            <a:off x="424873" y="139849"/>
            <a:ext cx="4120177" cy="1005841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Doenças da </a:t>
            </a:r>
            <a:r>
              <a:rPr lang="pt-BR" sz="2400" b="1" dirty="0" err="1"/>
              <a:t>Tireóide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10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E0435D3-B579-75C8-C002-D657BCEF5795}"/>
              </a:ext>
            </a:extLst>
          </p:cNvPr>
          <p:cNvSpPr/>
          <p:nvPr/>
        </p:nvSpPr>
        <p:spPr>
          <a:xfrm>
            <a:off x="1873445" y="1406024"/>
            <a:ext cx="5292762" cy="89288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Osteoporose pós -menopausa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B68A6A-AF13-1ADD-99E4-E6175F1A2651}"/>
              </a:ext>
            </a:extLst>
          </p:cNvPr>
          <p:cNvSpPr/>
          <p:nvPr/>
        </p:nvSpPr>
        <p:spPr>
          <a:xfrm>
            <a:off x="4358461" y="2582513"/>
            <a:ext cx="4446493" cy="688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Muitas vezes assintomática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63445D9-604F-1ACD-706C-AF3DC1B3119E}"/>
              </a:ext>
            </a:extLst>
          </p:cNvPr>
          <p:cNvSpPr/>
          <p:nvPr/>
        </p:nvSpPr>
        <p:spPr>
          <a:xfrm>
            <a:off x="4358461" y="3514522"/>
            <a:ext cx="4446494" cy="84057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Requer diagnóstico / tratamento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8EE95CF-32A0-1059-0199-93E2D8741FA0}"/>
              </a:ext>
            </a:extLst>
          </p:cNvPr>
          <p:cNvSpPr/>
          <p:nvPr/>
        </p:nvSpPr>
        <p:spPr>
          <a:xfrm>
            <a:off x="4358460" y="4805440"/>
            <a:ext cx="4446494" cy="71000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Densitometria  T- score ≤ - 2,5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5CC48F8-F4E7-94DA-DA93-DF65E8427767}"/>
              </a:ext>
            </a:extLst>
          </p:cNvPr>
          <p:cNvSpPr/>
          <p:nvPr/>
        </p:nvSpPr>
        <p:spPr>
          <a:xfrm>
            <a:off x="4358460" y="5838175"/>
            <a:ext cx="4446493" cy="84057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Fratura por fragilidade óssea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0A7BAD5-1666-A906-5DDF-FF59BEC45C3B}"/>
              </a:ext>
            </a:extLst>
          </p:cNvPr>
          <p:cNvCxnSpPr>
            <a:cxnSpLocks/>
          </p:cNvCxnSpPr>
          <p:nvPr/>
        </p:nvCxnSpPr>
        <p:spPr>
          <a:xfrm>
            <a:off x="3228908" y="2298909"/>
            <a:ext cx="0" cy="40018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3E32040-2FD7-D778-43BA-4F4EE0EEDEEC}"/>
              </a:ext>
            </a:extLst>
          </p:cNvPr>
          <p:cNvCxnSpPr/>
          <p:nvPr/>
        </p:nvCxnSpPr>
        <p:spPr>
          <a:xfrm>
            <a:off x="3239665" y="2879822"/>
            <a:ext cx="11187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D600F07-BCB2-1AAC-AA31-333571854B64}"/>
              </a:ext>
            </a:extLst>
          </p:cNvPr>
          <p:cNvCxnSpPr/>
          <p:nvPr/>
        </p:nvCxnSpPr>
        <p:spPr>
          <a:xfrm>
            <a:off x="1592132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4C88934-28A5-52E0-222C-0AC9C79C6E7D}"/>
              </a:ext>
            </a:extLst>
          </p:cNvPr>
          <p:cNvCxnSpPr/>
          <p:nvPr/>
        </p:nvCxnSpPr>
        <p:spPr>
          <a:xfrm>
            <a:off x="3239665" y="3963656"/>
            <a:ext cx="1129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D2FD5C5-9F03-F534-6FBE-C0EB3D72A8EB}"/>
              </a:ext>
            </a:extLst>
          </p:cNvPr>
          <p:cNvCxnSpPr/>
          <p:nvPr/>
        </p:nvCxnSpPr>
        <p:spPr>
          <a:xfrm>
            <a:off x="3228908" y="5214232"/>
            <a:ext cx="1129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F2FBD90-8F36-6346-C290-FF566D5D62FF}"/>
              </a:ext>
            </a:extLst>
          </p:cNvPr>
          <p:cNvCxnSpPr>
            <a:cxnSpLocks/>
          </p:cNvCxnSpPr>
          <p:nvPr/>
        </p:nvCxnSpPr>
        <p:spPr>
          <a:xfrm>
            <a:off x="3239665" y="6300754"/>
            <a:ext cx="11295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F8B3E739-0AC7-9230-FC8A-E4F74A6C6869}"/>
              </a:ext>
            </a:extLst>
          </p:cNvPr>
          <p:cNvSpPr/>
          <p:nvPr/>
        </p:nvSpPr>
        <p:spPr>
          <a:xfrm>
            <a:off x="172122" y="21516"/>
            <a:ext cx="3969571" cy="914400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Osteoporose</a:t>
            </a:r>
          </a:p>
        </p:txBody>
      </p:sp>
    </p:spTree>
    <p:extLst>
      <p:ext uri="{BB962C8B-B14F-4D97-AF65-F5344CB8AC3E}">
        <p14:creationId xmlns:p14="http://schemas.microsoft.com/office/powerpoint/2010/main" val="20362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ADDEBE0-350E-7CEC-EEF3-34C7A5CC62A1}"/>
              </a:ext>
            </a:extLst>
          </p:cNvPr>
          <p:cNvSpPr/>
          <p:nvPr/>
        </p:nvSpPr>
        <p:spPr>
          <a:xfrm>
            <a:off x="2033196" y="773689"/>
            <a:ext cx="3915783" cy="6239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Densitometria óssea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B1CCE0-837F-4252-46F1-8B989845CFC3}"/>
              </a:ext>
            </a:extLst>
          </p:cNvPr>
          <p:cNvSpPr/>
          <p:nvPr/>
        </p:nvSpPr>
        <p:spPr>
          <a:xfrm>
            <a:off x="613186" y="2053280"/>
            <a:ext cx="5099125" cy="895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9620421-BC96-80DE-31A4-7DBC467A6274}"/>
              </a:ext>
            </a:extLst>
          </p:cNvPr>
          <p:cNvSpPr/>
          <p:nvPr/>
        </p:nvSpPr>
        <p:spPr>
          <a:xfrm>
            <a:off x="849854" y="1722331"/>
            <a:ext cx="5099125" cy="8955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Mulheres ≥ 65 anos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1C99D6-50F7-2DB7-FAD1-A9491A56E9EE}"/>
              </a:ext>
            </a:extLst>
          </p:cNvPr>
          <p:cNvSpPr/>
          <p:nvPr/>
        </p:nvSpPr>
        <p:spPr>
          <a:xfrm>
            <a:off x="613186" y="3349201"/>
            <a:ext cx="5099125" cy="1119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97C09E-8A92-D950-1E42-CE1E50158DA1}"/>
              </a:ext>
            </a:extLst>
          </p:cNvPr>
          <p:cNvSpPr/>
          <p:nvPr/>
        </p:nvSpPr>
        <p:spPr>
          <a:xfrm>
            <a:off x="849853" y="3173174"/>
            <a:ext cx="5099125" cy="8955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Mulheres climatéricas com idade ≤ 65 anos com fator de risco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88A792-5B82-20AD-9F47-50F4BDA95834}"/>
              </a:ext>
            </a:extLst>
          </p:cNvPr>
          <p:cNvSpPr/>
          <p:nvPr/>
        </p:nvSpPr>
        <p:spPr>
          <a:xfrm>
            <a:off x="3603811" y="4240096"/>
            <a:ext cx="6992471" cy="2106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</a:rPr>
              <a:t>Uso de </a:t>
            </a:r>
            <a:r>
              <a:rPr lang="pt-BR" sz="2000" dirty="0" err="1">
                <a:solidFill>
                  <a:schemeClr val="tx1"/>
                </a:solidFill>
              </a:rPr>
              <a:t>corticosteróides</a:t>
            </a:r>
            <a:r>
              <a:rPr lang="pt-BR" sz="2000" dirty="0">
                <a:solidFill>
                  <a:schemeClr val="tx1"/>
                </a:solidFill>
              </a:rPr>
              <a:t>  &gt;5mg / &gt; 3 m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</a:rPr>
              <a:t>Baixo peso / Tabagismo atual/ Artrite </a:t>
            </a:r>
            <a:r>
              <a:rPr lang="pt-BR" sz="2000" dirty="0" err="1">
                <a:solidFill>
                  <a:schemeClr val="tx1"/>
                </a:solidFill>
              </a:rPr>
              <a:t>reumatóide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</a:rPr>
              <a:t>Menopausa antes dos 45 anos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</a:rPr>
              <a:t>Antecedente de fratura por fragilidade óssea</a:t>
            </a:r>
            <a:r>
              <a:rPr lang="pt-BR" dirty="0">
                <a:solidFill>
                  <a:schemeClr val="tx1"/>
                </a:solidFill>
              </a:rPr>
              <a:t>. (</a:t>
            </a:r>
            <a:r>
              <a:rPr lang="pt-BR" sz="1400" dirty="0">
                <a:solidFill>
                  <a:schemeClr val="tx1"/>
                </a:solidFill>
              </a:rPr>
              <a:t>ocorre na ausência de trauma ou vigência  de uma trauma menor – punho , quadril  e coluna toracolombar)</a:t>
            </a:r>
            <a:endParaRPr lang="pt-BR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71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BA4A9F-6F64-DC30-EA85-F3F59519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012"/>
            <a:ext cx="12192000" cy="60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1416F54-2D2D-B0F9-9014-DE55F4E4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46231"/>
            <a:ext cx="11956330" cy="63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CDBE22-B5C1-71D7-20CB-2A292DA1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978" y="450187"/>
            <a:ext cx="9459645" cy="27172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E60D3D-A824-C714-8397-4E505530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96"/>
            <a:ext cx="12192000" cy="62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DD62B69-04E0-C2B3-864E-C65F38223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79E210-589C-6355-AAC6-FD1BD074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8" y="627528"/>
            <a:ext cx="12161431" cy="56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6B7BB50-93BA-8A12-4EA0-7DC9E5C57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931C7C-0433-6653-6601-B4D4D72D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" y="963035"/>
            <a:ext cx="11654118" cy="53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933E54D-7FDA-F414-0A63-1DDE6EA1F199}"/>
              </a:ext>
            </a:extLst>
          </p:cNvPr>
          <p:cNvSpPr txBox="1"/>
          <p:nvPr/>
        </p:nvSpPr>
        <p:spPr>
          <a:xfrm>
            <a:off x="1717588" y="1717589"/>
            <a:ext cx="920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Nenhum conflito de interesse para esta apresentação.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78BA2F-8B46-BA65-3F04-A6285B9B61BB}"/>
              </a:ext>
            </a:extLst>
          </p:cNvPr>
          <p:cNvSpPr txBox="1"/>
          <p:nvPr/>
        </p:nvSpPr>
        <p:spPr>
          <a:xfrm>
            <a:off x="3089189" y="4757351"/>
            <a:ext cx="6450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Gilza  Maria Soares Bulhões Calheiros</a:t>
            </a:r>
          </a:p>
          <a:p>
            <a:pPr algn="ctr"/>
            <a:r>
              <a:rPr lang="pt-BR" sz="2400" dirty="0"/>
              <a:t>CRM-AL 1877. RQE 515</a:t>
            </a:r>
          </a:p>
          <a:p>
            <a:pPr algn="ctr"/>
            <a:r>
              <a:rPr lang="pt-BR" sz="2400" dirty="0"/>
              <a:t>Ginecologia – Obstetrícia</a:t>
            </a:r>
          </a:p>
          <a:p>
            <a:pPr algn="ctr"/>
            <a:r>
              <a:rPr lang="pt-BR" sz="2400" dirty="0"/>
              <a:t>Conselheira CREMAL</a:t>
            </a:r>
          </a:p>
        </p:txBody>
      </p:sp>
    </p:spTree>
    <p:extLst>
      <p:ext uri="{BB962C8B-B14F-4D97-AF65-F5344CB8AC3E}">
        <p14:creationId xmlns:p14="http://schemas.microsoft.com/office/powerpoint/2010/main" val="71406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B98E4E2-78F4-DDCE-276F-FBC13F70ACCD}"/>
              </a:ext>
            </a:extLst>
          </p:cNvPr>
          <p:cNvSpPr/>
          <p:nvPr/>
        </p:nvSpPr>
        <p:spPr>
          <a:xfrm>
            <a:off x="2333183" y="1365008"/>
            <a:ext cx="8337177" cy="67773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Infecção Sexualmente Transmissível no Climatério.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1FE54AD-84E5-0BD0-8F7F-BB4EB80573A0}"/>
              </a:ext>
            </a:extLst>
          </p:cNvPr>
          <p:cNvSpPr/>
          <p:nvPr/>
        </p:nvSpPr>
        <p:spPr>
          <a:xfrm>
            <a:off x="6082447" y="3429000"/>
            <a:ext cx="838648" cy="111072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44BCF75-9B5F-C14E-E82B-7A15333010B4}"/>
              </a:ext>
            </a:extLst>
          </p:cNvPr>
          <p:cNvSpPr/>
          <p:nvPr/>
        </p:nvSpPr>
        <p:spPr>
          <a:xfrm>
            <a:off x="2516063" y="2654450"/>
            <a:ext cx="7971416" cy="77455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Aconselhamento Comportamental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C9881C8-3932-D0CC-281B-F12FDF863CCD}"/>
              </a:ext>
            </a:extLst>
          </p:cNvPr>
          <p:cNvSpPr/>
          <p:nvPr/>
        </p:nvSpPr>
        <p:spPr>
          <a:xfrm>
            <a:off x="3478872" y="4719918"/>
            <a:ext cx="6045798" cy="18825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000" dirty="0"/>
              <a:t>Uso de preservativo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000" dirty="0"/>
              <a:t>Tratamento da síndrome geniturinária da menopausa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000" dirty="0"/>
              <a:t>Triagem para </a:t>
            </a:r>
            <a:r>
              <a:rPr lang="pt-BR" sz="2000" dirty="0" err="1"/>
              <a:t>ISTs</a:t>
            </a:r>
            <a:r>
              <a:rPr lang="pt-BR" sz="2000" dirty="0"/>
              <a:t>, com base em dados da história clínica</a:t>
            </a: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B6ADCE4A-8985-E0CE-6FD5-F803B70CE5CC}"/>
              </a:ext>
            </a:extLst>
          </p:cNvPr>
          <p:cNvSpPr/>
          <p:nvPr/>
        </p:nvSpPr>
        <p:spPr>
          <a:xfrm>
            <a:off x="183805" y="54864"/>
            <a:ext cx="3969571" cy="844475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2380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65B0CA-54F9-026D-E6A7-89126C4C7D02}"/>
              </a:ext>
            </a:extLst>
          </p:cNvPr>
          <p:cNvSpPr txBox="1"/>
          <p:nvPr/>
        </p:nvSpPr>
        <p:spPr>
          <a:xfrm flipH="1">
            <a:off x="109427" y="12231"/>
            <a:ext cx="358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Rastreamento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4279893-5AFB-25EF-AB64-4B8E3A5DA87B}"/>
              </a:ext>
            </a:extLst>
          </p:cNvPr>
          <p:cNvSpPr/>
          <p:nvPr/>
        </p:nvSpPr>
        <p:spPr>
          <a:xfrm>
            <a:off x="3528507" y="1115208"/>
            <a:ext cx="5448749" cy="6777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Não deve ser subestimada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C7B5FFE-5ACB-CD43-A3E8-A7D87DADB8B3}"/>
              </a:ext>
            </a:extLst>
          </p:cNvPr>
          <p:cNvSpPr/>
          <p:nvPr/>
        </p:nvSpPr>
        <p:spPr>
          <a:xfrm>
            <a:off x="3528507" y="2029608"/>
            <a:ext cx="5448749" cy="77455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Aumento na ocorrência de </a:t>
            </a:r>
            <a:r>
              <a:rPr lang="pt-BR" sz="2000" b="1" dirty="0" err="1"/>
              <a:t>ISTs</a:t>
            </a:r>
            <a:r>
              <a:rPr lang="pt-BR" sz="2000" b="1" dirty="0"/>
              <a:t> em mulheres climatéricas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B1FE54AD-84E5-0BD0-8F7F-BB4EB80573A0}"/>
              </a:ext>
            </a:extLst>
          </p:cNvPr>
          <p:cNvSpPr/>
          <p:nvPr/>
        </p:nvSpPr>
        <p:spPr>
          <a:xfrm>
            <a:off x="5833557" y="2750372"/>
            <a:ext cx="838648" cy="165667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C7896F0-B97C-C057-D079-8A80959DD42E}"/>
              </a:ext>
            </a:extLst>
          </p:cNvPr>
          <p:cNvSpPr/>
          <p:nvPr/>
        </p:nvSpPr>
        <p:spPr>
          <a:xfrm>
            <a:off x="1757081" y="2750371"/>
            <a:ext cx="4495800" cy="7745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Tratamento da disfunção erétil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9C08973-48C6-A9E2-0C53-0E437C17BAA7}"/>
              </a:ext>
            </a:extLst>
          </p:cNvPr>
          <p:cNvSpPr/>
          <p:nvPr/>
        </p:nvSpPr>
        <p:spPr>
          <a:xfrm>
            <a:off x="6230470" y="2766507"/>
            <a:ext cx="4518212" cy="7422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Síndrome geniturinária da menopausas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44BCF75-9B5F-C14E-E82B-7A15333010B4}"/>
              </a:ext>
            </a:extLst>
          </p:cNvPr>
          <p:cNvSpPr/>
          <p:nvPr/>
        </p:nvSpPr>
        <p:spPr>
          <a:xfrm>
            <a:off x="2253727" y="4493111"/>
            <a:ext cx="7971416" cy="7745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Aconselhamento Comportamental</a:t>
            </a:r>
          </a:p>
        </p:txBody>
      </p:sp>
    </p:spTree>
    <p:extLst>
      <p:ext uri="{BB962C8B-B14F-4D97-AF65-F5344CB8AC3E}">
        <p14:creationId xmlns:p14="http://schemas.microsoft.com/office/powerpoint/2010/main" val="1040144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3310E2B-3E0F-96F4-3AF3-E516B6475BAD}"/>
              </a:ext>
            </a:extLst>
          </p:cNvPr>
          <p:cNvSpPr/>
          <p:nvPr/>
        </p:nvSpPr>
        <p:spPr>
          <a:xfrm>
            <a:off x="1991240" y="1552491"/>
            <a:ext cx="8530815" cy="106131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Transição da menopausa é uma janela de vulnerabilidade para o desenvolvimento de transtornos depressivos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D0276F8-3AA6-E6D1-01F8-FFAD2029FD10}"/>
              </a:ext>
            </a:extLst>
          </p:cNvPr>
          <p:cNvSpPr/>
          <p:nvPr/>
        </p:nvSpPr>
        <p:spPr>
          <a:xfrm>
            <a:off x="2780133" y="2592066"/>
            <a:ext cx="7107219" cy="9623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Risco alto de apresentar sintomas, mesmo em mulheres sem histórico  pessoal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7DE1CDC-762E-926E-A503-B044CE91F415}"/>
              </a:ext>
            </a:extLst>
          </p:cNvPr>
          <p:cNvSpPr/>
          <p:nvPr/>
        </p:nvSpPr>
        <p:spPr>
          <a:xfrm>
            <a:off x="2780133" y="3566226"/>
            <a:ext cx="7196865" cy="9623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Identificar sintomas é importante para adotar a terapia apropriada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6CDCBD9-8DC8-8E66-01C5-F6BC6F8D1F2A}"/>
              </a:ext>
            </a:extLst>
          </p:cNvPr>
          <p:cNvSpPr/>
          <p:nvPr/>
        </p:nvSpPr>
        <p:spPr>
          <a:xfrm>
            <a:off x="2919986" y="4540387"/>
            <a:ext cx="7196865" cy="96233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Questionários como o PHQ-9 podem ser utilizados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8C0E9BA-5558-6C9C-2FE8-8433B9935F12}"/>
              </a:ext>
            </a:extLst>
          </p:cNvPr>
          <p:cNvSpPr/>
          <p:nvPr/>
        </p:nvSpPr>
        <p:spPr>
          <a:xfrm>
            <a:off x="1754572" y="5514547"/>
            <a:ext cx="9402183" cy="106131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Recomenda-se que o diagnóstico definitivo da doença seja feito em uma consulta com profissional de saúde mental 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3368F86A-B988-E690-9950-F153704322FD}"/>
              </a:ext>
            </a:extLst>
          </p:cNvPr>
          <p:cNvSpPr/>
          <p:nvPr/>
        </p:nvSpPr>
        <p:spPr>
          <a:xfrm>
            <a:off x="197583" y="127447"/>
            <a:ext cx="3969570" cy="100584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Depressão</a:t>
            </a:r>
          </a:p>
        </p:txBody>
      </p:sp>
    </p:spTree>
    <p:extLst>
      <p:ext uri="{BB962C8B-B14F-4D97-AF65-F5344CB8AC3E}">
        <p14:creationId xmlns:p14="http://schemas.microsoft.com/office/powerpoint/2010/main" val="8896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4733D9-715A-9713-590C-766B4C9C976F}"/>
              </a:ext>
            </a:extLst>
          </p:cNvPr>
          <p:cNvSpPr txBox="1"/>
          <p:nvPr/>
        </p:nvSpPr>
        <p:spPr>
          <a:xfrm>
            <a:off x="1500433" y="117835"/>
            <a:ext cx="1030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69593D"/>
                </a:solidFill>
              </a:rPr>
              <a:t>Climatério: Conceito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694AE41-7DEE-7A2E-E23D-5B35A34E4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11520"/>
              </p:ext>
            </p:extLst>
          </p:nvPr>
        </p:nvGraphicFramePr>
        <p:xfrm>
          <a:off x="388070" y="810705"/>
          <a:ext cx="11415859" cy="592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68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9702830-C74E-BA30-00CF-7EE3A81EAD67}"/>
              </a:ext>
            </a:extLst>
          </p:cNvPr>
          <p:cNvSpPr/>
          <p:nvPr/>
        </p:nvSpPr>
        <p:spPr>
          <a:xfrm>
            <a:off x="4611446" y="3117006"/>
            <a:ext cx="1645920" cy="115644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Menopausa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167DF6B-987E-57B3-630E-100DFAD203AF}"/>
              </a:ext>
            </a:extLst>
          </p:cNvPr>
          <p:cNvSpPr/>
          <p:nvPr/>
        </p:nvSpPr>
        <p:spPr>
          <a:xfrm>
            <a:off x="4762054" y="968188"/>
            <a:ext cx="1495312" cy="97894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Média </a:t>
            </a:r>
          </a:p>
          <a:p>
            <a:pPr algn="ctr"/>
            <a:r>
              <a:rPr lang="pt-BR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51 anos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628720-E60B-78F8-8B03-0560244A7ED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434406" y="1960558"/>
            <a:ext cx="0" cy="1156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1FE6A1B-AFBC-DA82-944C-68A240C96165}"/>
              </a:ext>
            </a:extLst>
          </p:cNvPr>
          <p:cNvSpPr/>
          <p:nvPr/>
        </p:nvSpPr>
        <p:spPr>
          <a:xfrm>
            <a:off x="7573384" y="4582758"/>
            <a:ext cx="1495312" cy="9789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5% com mais de 55 anos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F7CEF4A-F500-C6C2-EC96-6FD497E9FAE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217920" y="4216998"/>
            <a:ext cx="1355464" cy="855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4946354-BDDD-33C6-48E4-5CEB014F0D41}"/>
              </a:ext>
            </a:extLst>
          </p:cNvPr>
          <p:cNvSpPr/>
          <p:nvPr/>
        </p:nvSpPr>
        <p:spPr>
          <a:xfrm>
            <a:off x="2786231" y="4840941"/>
            <a:ext cx="1316019" cy="110804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5% entre 40-45 anos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7A67C7D-499D-2AEC-F03D-B113303AE225}"/>
              </a:ext>
            </a:extLst>
          </p:cNvPr>
          <p:cNvCxnSpPr>
            <a:cxnSpLocks/>
          </p:cNvCxnSpPr>
          <p:nvPr/>
        </p:nvCxnSpPr>
        <p:spPr>
          <a:xfrm flipH="1">
            <a:off x="3958815" y="4216998"/>
            <a:ext cx="763793" cy="73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1A4C1B3-54CC-6E62-FB46-E6B362D3D1D7}"/>
              </a:ext>
            </a:extLst>
          </p:cNvPr>
          <p:cNvSpPr/>
          <p:nvPr/>
        </p:nvSpPr>
        <p:spPr>
          <a:xfrm>
            <a:off x="7573384" y="1296296"/>
            <a:ext cx="1495312" cy="97894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Menos  de 1% com &lt; 40 anos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D4D0519-A3E1-3816-17CB-35537C618556}"/>
              </a:ext>
            </a:extLst>
          </p:cNvPr>
          <p:cNvCxnSpPr>
            <a:cxnSpLocks/>
          </p:cNvCxnSpPr>
          <p:nvPr/>
        </p:nvCxnSpPr>
        <p:spPr>
          <a:xfrm flipH="1">
            <a:off x="6217920" y="2194425"/>
            <a:ext cx="1387735" cy="1102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1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DA23F-E5AB-3976-11D6-A087A398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B63370D-014D-E4E7-D8F2-1063C58738CC}"/>
              </a:ext>
            </a:extLst>
          </p:cNvPr>
          <p:cNvSpPr/>
          <p:nvPr/>
        </p:nvSpPr>
        <p:spPr>
          <a:xfrm>
            <a:off x="1592130" y="2138082"/>
            <a:ext cx="9240819" cy="12909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O diagnóstico da síndrome do climatério é clínico.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081859-7147-6EF9-94F0-49076220F0C8}"/>
              </a:ext>
            </a:extLst>
          </p:cNvPr>
          <p:cNvSpPr/>
          <p:nvPr/>
        </p:nvSpPr>
        <p:spPr>
          <a:xfrm>
            <a:off x="1592130" y="4213485"/>
            <a:ext cx="9169103" cy="160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Baseado em sinais e sintomas, em mulheres com idade esperada para a ocorrência do período de transição </a:t>
            </a:r>
            <a:r>
              <a:rPr lang="pt-BR" sz="2800" dirty="0" err="1"/>
              <a:t>menopausal</a:t>
            </a:r>
            <a:r>
              <a:rPr lang="pt-BR" sz="2800" dirty="0"/>
              <a:t>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BAB5CE-1594-D315-8351-271DD99B5E41}"/>
              </a:ext>
            </a:extLst>
          </p:cNvPr>
          <p:cNvSpPr txBox="1"/>
          <p:nvPr/>
        </p:nvSpPr>
        <p:spPr>
          <a:xfrm>
            <a:off x="1480008" y="414779"/>
            <a:ext cx="296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492122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7C508F6-9568-B672-BF2C-90BFF961E5BE}"/>
              </a:ext>
            </a:extLst>
          </p:cNvPr>
          <p:cNvSpPr/>
          <p:nvPr/>
        </p:nvSpPr>
        <p:spPr>
          <a:xfrm>
            <a:off x="-957430" y="674525"/>
            <a:ext cx="4410635" cy="57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Diagnóstico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6FE7B0-841F-BDD4-7119-2250FA4B223D}"/>
              </a:ext>
            </a:extLst>
          </p:cNvPr>
          <p:cNvSpPr/>
          <p:nvPr/>
        </p:nvSpPr>
        <p:spPr>
          <a:xfrm>
            <a:off x="2154649" y="2922357"/>
            <a:ext cx="2597111" cy="6777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Dúvida?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12D872-EDD5-5717-6144-0DFD5B12C5C5}"/>
              </a:ext>
            </a:extLst>
          </p:cNvPr>
          <p:cNvSpPr txBox="1"/>
          <p:nvPr/>
        </p:nvSpPr>
        <p:spPr>
          <a:xfrm>
            <a:off x="5848825" y="708141"/>
            <a:ext cx="4045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Dosagens do Hormônio Folículo </a:t>
            </a:r>
            <a:r>
              <a:rPr lang="pt-BR" sz="2800" b="1" dirty="0" err="1"/>
              <a:t>Estimulamte</a:t>
            </a:r>
            <a:r>
              <a:rPr lang="pt-BR" sz="2800" b="1" dirty="0"/>
              <a:t> ( FSH).</a:t>
            </a:r>
            <a:endParaRPr lang="pt-BR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2626E7-3950-C18E-D8AD-1E23E63EDCA3}"/>
              </a:ext>
            </a:extLst>
          </p:cNvPr>
          <p:cNvSpPr txBox="1"/>
          <p:nvPr/>
        </p:nvSpPr>
        <p:spPr>
          <a:xfrm>
            <a:off x="5852160" y="2215093"/>
            <a:ext cx="4485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Sendo possível, dosar entre o 3º e 5º dia do ciclo menstrual.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C0BEE0-AFB5-2F80-0F21-CA96D36C54E0}"/>
              </a:ext>
            </a:extLst>
          </p:cNvPr>
          <p:cNvSpPr txBox="1"/>
          <p:nvPr/>
        </p:nvSpPr>
        <p:spPr>
          <a:xfrm>
            <a:off x="6096000" y="3722045"/>
            <a:ext cx="493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ym typeface="Wingdings" panose="05000000000000000000" pitchFamily="2" charset="2"/>
              </a:rPr>
              <a:t></a:t>
            </a:r>
            <a:r>
              <a:rPr lang="pt-BR" sz="2800" b="1" dirty="0"/>
              <a:t> acima de 25mUI/ml  </a:t>
            </a:r>
            <a:r>
              <a:rPr lang="pt-BR" sz="2800" b="1" dirty="0">
                <a:sym typeface="Wingdings" panose="05000000000000000000" pitchFamily="2" charset="2"/>
              </a:rPr>
              <a:t> indica o início do período de transição </a:t>
            </a:r>
            <a:r>
              <a:rPr lang="pt-BR" sz="2800" b="1" dirty="0" err="1">
                <a:sym typeface="Wingdings" panose="05000000000000000000" pitchFamily="2" charset="2"/>
              </a:rPr>
              <a:t>menopausal</a:t>
            </a:r>
            <a:r>
              <a:rPr lang="pt-BR" dirty="0">
                <a:sym typeface="Wingdings" panose="05000000000000000000" pitchFamily="2" charset="2"/>
              </a:rPr>
              <a:t>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0DD1A1-7116-325B-1B67-4A3E663241E0}"/>
              </a:ext>
            </a:extLst>
          </p:cNvPr>
          <p:cNvSpPr txBox="1"/>
          <p:nvPr/>
        </p:nvSpPr>
        <p:spPr>
          <a:xfrm>
            <a:off x="5848825" y="5195752"/>
            <a:ext cx="578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/>
              <a:t>Duas dosagens com intervalo entre 4 a 6 semanas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33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1FD7095-0DF6-9E5B-C14D-6D2FF48386F9}"/>
              </a:ext>
            </a:extLst>
          </p:cNvPr>
          <p:cNvSpPr/>
          <p:nvPr/>
        </p:nvSpPr>
        <p:spPr>
          <a:xfrm>
            <a:off x="365759" y="763791"/>
            <a:ext cx="3517751" cy="355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9E89DE0-4C01-4296-2835-042EC6E2580F}"/>
              </a:ext>
            </a:extLst>
          </p:cNvPr>
          <p:cNvSpPr/>
          <p:nvPr/>
        </p:nvSpPr>
        <p:spPr>
          <a:xfrm>
            <a:off x="1097280" y="2452743"/>
            <a:ext cx="3517751" cy="167819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Sintomas Climatéricos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B8755C6-7A98-5EC5-1734-38D640006A11}"/>
              </a:ext>
            </a:extLst>
          </p:cNvPr>
          <p:cNvSpPr/>
          <p:nvPr/>
        </p:nvSpPr>
        <p:spPr>
          <a:xfrm>
            <a:off x="6422316" y="941292"/>
            <a:ext cx="3227294" cy="16459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Sintomas Vasomotores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B8A96CE-4FAF-10AD-C203-A5A30D47A85F}"/>
              </a:ext>
            </a:extLst>
          </p:cNvPr>
          <p:cNvSpPr/>
          <p:nvPr/>
        </p:nvSpPr>
        <p:spPr>
          <a:xfrm>
            <a:off x="6470725" y="3926540"/>
            <a:ext cx="3130476" cy="1645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/>
              <a:t>Alterações Menstruais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A597B10-16F0-C1EC-E281-90EF1D413E6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615031" y="1764253"/>
            <a:ext cx="1807285" cy="1527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84B4B7E-23CB-3023-9E51-7815CD16B7FA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4615031" y="3291840"/>
            <a:ext cx="1855694" cy="14576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543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48AFCA5-C62E-BBE7-5ABE-BC18B642523B}"/>
              </a:ext>
            </a:extLst>
          </p:cNvPr>
          <p:cNvSpPr/>
          <p:nvPr/>
        </p:nvSpPr>
        <p:spPr>
          <a:xfrm>
            <a:off x="-225911" y="759555"/>
            <a:ext cx="3872753" cy="493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Diagnóstico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9A69EB0-E50C-35C2-A9DF-439CCBEF5C47}"/>
              </a:ext>
            </a:extLst>
          </p:cNvPr>
          <p:cNvSpPr/>
          <p:nvPr/>
        </p:nvSpPr>
        <p:spPr>
          <a:xfrm>
            <a:off x="1021977" y="1471108"/>
            <a:ext cx="2872291" cy="19578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Mulheres na faixa etária esperada ( &gt; 45 anos</a:t>
            </a:r>
            <a:r>
              <a:rPr lang="pt-BR" dirty="0"/>
              <a:t>)</a:t>
            </a:r>
          </a:p>
        </p:txBody>
      </p:sp>
      <p:sp>
        <p:nvSpPr>
          <p:cNvPr id="7" name="Seta: Dobrada para Cima 6">
            <a:extLst>
              <a:ext uri="{FF2B5EF4-FFF2-40B4-BE49-F238E27FC236}">
                <a16:creationId xmlns:a16="http://schemas.microsoft.com/office/drawing/2014/main" id="{5AB2ECA4-9F8B-7FF5-29D5-A8DD903F42D6}"/>
              </a:ext>
            </a:extLst>
          </p:cNvPr>
          <p:cNvSpPr/>
          <p:nvPr/>
        </p:nvSpPr>
        <p:spPr>
          <a:xfrm rot="5400000">
            <a:off x="1558511" y="3312012"/>
            <a:ext cx="1272094" cy="1506071"/>
          </a:xfrm>
          <a:prstGeom prst="bentUpArrow">
            <a:avLst>
              <a:gd name="adj1" fmla="val 25000"/>
              <a:gd name="adj2" fmla="val 32353"/>
              <a:gd name="adj3" fmla="val 393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0AE80F6-8465-DD41-576D-658D737377B4}"/>
              </a:ext>
            </a:extLst>
          </p:cNvPr>
          <p:cNvSpPr/>
          <p:nvPr/>
        </p:nvSpPr>
        <p:spPr>
          <a:xfrm>
            <a:off x="3065928" y="3646734"/>
            <a:ext cx="2312894" cy="14953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Queixas Sugestivas</a:t>
            </a:r>
          </a:p>
        </p:txBody>
      </p:sp>
      <p:sp>
        <p:nvSpPr>
          <p:cNvPr id="9" name="Seta: Dobrada para Cima 8">
            <a:extLst>
              <a:ext uri="{FF2B5EF4-FFF2-40B4-BE49-F238E27FC236}">
                <a16:creationId xmlns:a16="http://schemas.microsoft.com/office/drawing/2014/main" id="{2D7C3C44-0C8A-D52F-AEE2-829BB5BF85B5}"/>
              </a:ext>
            </a:extLst>
          </p:cNvPr>
          <p:cNvSpPr/>
          <p:nvPr/>
        </p:nvSpPr>
        <p:spPr>
          <a:xfrm>
            <a:off x="5360893" y="3308085"/>
            <a:ext cx="1412838" cy="1272095"/>
          </a:xfrm>
          <a:prstGeom prst="bent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DE26DB2-3BF0-CF59-FA4D-DF4BA4642157}"/>
              </a:ext>
            </a:extLst>
          </p:cNvPr>
          <p:cNvSpPr/>
          <p:nvPr/>
        </p:nvSpPr>
        <p:spPr>
          <a:xfrm>
            <a:off x="5360893" y="1736178"/>
            <a:ext cx="2495775" cy="1463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Síndrome do Climatério</a:t>
            </a: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E90820AC-BC9C-370E-BE7F-8CC7BD31D42F}"/>
              </a:ext>
            </a:extLst>
          </p:cNvPr>
          <p:cNvSpPr/>
          <p:nvPr/>
        </p:nvSpPr>
        <p:spPr>
          <a:xfrm rot="5400000">
            <a:off x="4007724" y="5082378"/>
            <a:ext cx="1293500" cy="1412838"/>
          </a:xfrm>
          <a:prstGeom prst="bentUpArrow">
            <a:avLst>
              <a:gd name="adj1" fmla="val 25000"/>
              <a:gd name="adj2" fmla="val 24535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730650D-B0D2-0557-4943-67B37E4DFF18}"/>
              </a:ext>
            </a:extLst>
          </p:cNvPr>
          <p:cNvSpPr/>
          <p:nvPr/>
        </p:nvSpPr>
        <p:spPr>
          <a:xfrm>
            <a:off x="5464884" y="5142047"/>
            <a:ext cx="3162749" cy="15276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12 meses consecutivos em </a:t>
            </a:r>
            <a:r>
              <a:rPr lang="pt-BR" sz="2400" b="1" dirty="0" err="1"/>
              <a:t>amenorréia</a:t>
            </a:r>
            <a:endParaRPr lang="pt-BR" sz="2400" b="1" dirty="0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ED47E12B-F27D-96D4-400B-4F5CC0EDF2CA}"/>
              </a:ext>
            </a:extLst>
          </p:cNvPr>
          <p:cNvSpPr/>
          <p:nvPr/>
        </p:nvSpPr>
        <p:spPr>
          <a:xfrm>
            <a:off x="8627633" y="5596019"/>
            <a:ext cx="742277" cy="61974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E8DB2AB-A5FE-FF4D-52CA-2F92DC053942}"/>
              </a:ext>
            </a:extLst>
          </p:cNvPr>
          <p:cNvSpPr/>
          <p:nvPr/>
        </p:nvSpPr>
        <p:spPr>
          <a:xfrm>
            <a:off x="9455972" y="5596019"/>
            <a:ext cx="2248348" cy="61974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Menopausa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013FDE4-FCBC-90CF-843E-4F709520E1FF}"/>
              </a:ext>
            </a:extLst>
          </p:cNvPr>
          <p:cNvSpPr/>
          <p:nvPr/>
        </p:nvSpPr>
        <p:spPr>
          <a:xfrm>
            <a:off x="9369910" y="1718249"/>
            <a:ext cx="2248348" cy="13267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Fogachos e alterações menstruais</a:t>
            </a:r>
          </a:p>
        </p:txBody>
      </p:sp>
      <p:sp>
        <p:nvSpPr>
          <p:cNvPr id="5" name="Seta: da Esquerda para a Direita 4">
            <a:extLst>
              <a:ext uri="{FF2B5EF4-FFF2-40B4-BE49-F238E27FC236}">
                <a16:creationId xmlns:a16="http://schemas.microsoft.com/office/drawing/2014/main" id="{6F924E76-9E3F-1E5A-8A43-EE236C70DAA6}"/>
              </a:ext>
            </a:extLst>
          </p:cNvPr>
          <p:cNvSpPr/>
          <p:nvPr/>
        </p:nvSpPr>
        <p:spPr>
          <a:xfrm>
            <a:off x="7978588" y="2114488"/>
            <a:ext cx="1219199" cy="619747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480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699A0CD-B660-4770-7A3F-0C2631E2B936}"/>
              </a:ext>
            </a:extLst>
          </p:cNvPr>
          <p:cNvSpPr/>
          <p:nvPr/>
        </p:nvSpPr>
        <p:spPr>
          <a:xfrm>
            <a:off x="692935" y="1062317"/>
            <a:ext cx="3463963" cy="236668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Mulheres com &lt; de 45 anos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F4F99F-AC9D-CD29-C1A0-3A0D11840137}"/>
              </a:ext>
            </a:extLst>
          </p:cNvPr>
          <p:cNvSpPr txBox="1"/>
          <p:nvPr/>
        </p:nvSpPr>
        <p:spPr>
          <a:xfrm>
            <a:off x="223185" y="232997"/>
            <a:ext cx="440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Diagnóstico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9416F8E-86CC-486A-349A-D30AB44F49DE}"/>
              </a:ext>
            </a:extLst>
          </p:cNvPr>
          <p:cNvSpPr/>
          <p:nvPr/>
        </p:nvSpPr>
        <p:spPr>
          <a:xfrm>
            <a:off x="7020300" y="1936375"/>
            <a:ext cx="3557194" cy="236668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Propedêutica para </a:t>
            </a:r>
            <a:r>
              <a:rPr lang="pt-BR" sz="2800" dirty="0" err="1"/>
              <a:t>Amenorréia</a:t>
            </a:r>
            <a:r>
              <a:rPr lang="pt-BR" sz="2800" dirty="0"/>
              <a:t> Secundária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F37F31F-17AD-ED4F-800D-6C93B4C949BB}"/>
              </a:ext>
            </a:extLst>
          </p:cNvPr>
          <p:cNvSpPr/>
          <p:nvPr/>
        </p:nvSpPr>
        <p:spPr>
          <a:xfrm>
            <a:off x="633767" y="4661645"/>
            <a:ext cx="3992882" cy="170083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Presença de sintomas de </a:t>
            </a:r>
            <a:r>
              <a:rPr lang="pt-BR" sz="2800" dirty="0" err="1">
                <a:solidFill>
                  <a:schemeClr val="bg1"/>
                </a:solidFill>
              </a:rPr>
              <a:t>hipoestrogenismo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Seta: Dobrada para Cima 8">
            <a:extLst>
              <a:ext uri="{FF2B5EF4-FFF2-40B4-BE49-F238E27FC236}">
                <a16:creationId xmlns:a16="http://schemas.microsoft.com/office/drawing/2014/main" id="{55320DCE-5D26-1836-6000-C47E1D091450}"/>
              </a:ext>
            </a:extLst>
          </p:cNvPr>
          <p:cNvSpPr/>
          <p:nvPr/>
        </p:nvSpPr>
        <p:spPr>
          <a:xfrm>
            <a:off x="5023859" y="4507264"/>
            <a:ext cx="3992882" cy="1362636"/>
          </a:xfrm>
          <a:prstGeom prst="bentUp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DF7354A-5802-206B-4496-EEE82E7B33B6}"/>
              </a:ext>
            </a:extLst>
          </p:cNvPr>
          <p:cNvSpPr/>
          <p:nvPr/>
        </p:nvSpPr>
        <p:spPr>
          <a:xfrm>
            <a:off x="1972236" y="3673545"/>
            <a:ext cx="806823" cy="8337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4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BE82D-56B5-3199-3F29-4CEEF71E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50" y="0"/>
            <a:ext cx="9281160" cy="3520440"/>
          </a:xfrm>
        </p:spPr>
        <p:txBody>
          <a:bodyPr/>
          <a:lstStyle/>
          <a:p>
            <a:r>
              <a:rPr lang="pt-BR" dirty="0"/>
              <a:t>Climatério: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C81CD7-CA04-3BB4-DBAC-092A66CCB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017" y="3520440"/>
            <a:ext cx="9995014" cy="2542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4800" dirty="0"/>
              <a:t>Avaliação clínica complementar: diagnóstico e tratamento.</a:t>
            </a:r>
          </a:p>
        </p:txBody>
      </p:sp>
    </p:spTree>
    <p:extLst>
      <p:ext uri="{BB962C8B-B14F-4D97-AF65-F5344CB8AC3E}">
        <p14:creationId xmlns:p14="http://schemas.microsoft.com/office/powerpoint/2010/main" val="326556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F365D4F-58CC-7355-F433-33DCCC5B009A}"/>
              </a:ext>
            </a:extLst>
          </p:cNvPr>
          <p:cNvSpPr txBox="1"/>
          <p:nvPr/>
        </p:nvSpPr>
        <p:spPr>
          <a:xfrm>
            <a:off x="2285998" y="448438"/>
            <a:ext cx="695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Síndrome do Climatério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B03AF61-6E3E-B67A-2715-F3F55F1F6E73}"/>
              </a:ext>
            </a:extLst>
          </p:cNvPr>
          <p:cNvSpPr/>
          <p:nvPr/>
        </p:nvSpPr>
        <p:spPr>
          <a:xfrm>
            <a:off x="1470213" y="1938587"/>
            <a:ext cx="9538446" cy="957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Processo fisiológico de transição</a:t>
            </a:r>
            <a:r>
              <a:rPr lang="pt-BR" dirty="0"/>
              <a:t> entre a fase </a:t>
            </a:r>
            <a:r>
              <a:rPr lang="pt-BR" b="1" dirty="0"/>
              <a:t>reprodutiva</a:t>
            </a:r>
            <a:r>
              <a:rPr lang="pt-BR" dirty="0"/>
              <a:t> e a </a:t>
            </a:r>
            <a:r>
              <a:rPr lang="pt-BR" b="1" dirty="0"/>
              <a:t>fase não reprodutiva</a:t>
            </a:r>
            <a:r>
              <a:rPr lang="pt-BR" dirty="0"/>
              <a:t> na vida da mulher</a:t>
            </a: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E23223C-560D-F720-76B5-92E209040A98}"/>
              </a:ext>
            </a:extLst>
          </p:cNvPr>
          <p:cNvSpPr/>
          <p:nvPr/>
        </p:nvSpPr>
        <p:spPr>
          <a:xfrm>
            <a:off x="1470213" y="3336007"/>
            <a:ext cx="9538446" cy="14245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Declínio progressivo da função ovariana</a:t>
            </a:r>
            <a:r>
              <a:rPr lang="pt-BR" dirty="0"/>
              <a:t> e da produção de estrogênio e progesterona, com </a:t>
            </a:r>
            <a:r>
              <a:rPr lang="pt-BR" b="1" dirty="0"/>
              <a:t>impactos hormonais, metabólicos, físicos e psicossociais</a:t>
            </a:r>
            <a:r>
              <a:rPr lang="pt-BR" dirty="0"/>
              <a:t>. </a:t>
            </a:r>
          </a:p>
          <a:p>
            <a:pPr algn="ctr"/>
            <a:br>
              <a:rPr lang="pt-BR" dirty="0"/>
            </a:b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81CB60D-09F0-5C02-3BDB-4A2E072CA8EC}"/>
              </a:ext>
            </a:extLst>
          </p:cNvPr>
          <p:cNvSpPr/>
          <p:nvPr/>
        </p:nvSpPr>
        <p:spPr>
          <a:xfrm>
            <a:off x="1470213" y="5100918"/>
            <a:ext cx="9538446" cy="9570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Perda gradual de folículos ovarianos leva à menor produção de estrogênio e progesterona e androgênio</a:t>
            </a:r>
          </a:p>
        </p:txBody>
      </p:sp>
    </p:spTree>
    <p:extLst>
      <p:ext uri="{BB962C8B-B14F-4D97-AF65-F5344CB8AC3E}">
        <p14:creationId xmlns:p14="http://schemas.microsoft.com/office/powerpoint/2010/main" val="1211253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82898-D936-A152-476D-D6488DB8B9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4648" y="0"/>
            <a:ext cx="10058400" cy="1609725"/>
          </a:xfrm>
        </p:spPr>
        <p:txBody>
          <a:bodyPr>
            <a:normAutofit/>
          </a:bodyPr>
          <a:lstStyle/>
          <a:p>
            <a:pPr algn="ctr"/>
            <a:r>
              <a:rPr lang="pt-BR" sz="3200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Menopausa: Manifestação Clínica</a:t>
            </a:r>
            <a:br>
              <a:rPr lang="pt-BR" sz="3200" dirty="0">
                <a:latin typeface="+mn-lt"/>
              </a:rPr>
            </a:br>
            <a:r>
              <a:rPr lang="pt-BR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Período de transformações</a:t>
            </a:r>
            <a:br>
              <a:rPr lang="pt-BR" sz="2800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</a:br>
            <a:r>
              <a:rPr lang="pt-BR" sz="2000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Mudanças Hormonais e metabólicas</a:t>
            </a:r>
            <a:endParaRPr lang="pt-BR" sz="2000" dirty="0">
              <a:solidFill>
                <a:schemeClr val="accent2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B641B9A-84AC-81F7-5FA3-910246177074}"/>
              </a:ext>
            </a:extLst>
          </p:cNvPr>
          <p:cNvSpPr/>
          <p:nvPr/>
        </p:nvSpPr>
        <p:spPr>
          <a:xfrm>
            <a:off x="1801749" y="2194560"/>
            <a:ext cx="3063240" cy="4206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Fogachos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Sudorese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Palpitação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Insônia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Sono entrecortado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Labilidade do humor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Humor depressivo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 Desânimo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 err="1"/>
              <a:t>Cefaléia</a:t>
            </a:r>
            <a:endParaRPr lang="pt-BR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/>
              <a:t>Falta de concentração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3991CE-E31C-5F5C-CB22-86917D1B327C}"/>
              </a:ext>
            </a:extLst>
          </p:cNvPr>
          <p:cNvSpPr/>
          <p:nvPr/>
        </p:nvSpPr>
        <p:spPr>
          <a:xfrm>
            <a:off x="4940808" y="2194560"/>
            <a:ext cx="2926080" cy="4206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Atrofia genital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Dispareunia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Infecções vaginais e urinárias de repetição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Incontinência urinária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Prolapso  genital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Pele fina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33E4401-F620-000D-BDB9-45E92E7248F4}"/>
              </a:ext>
            </a:extLst>
          </p:cNvPr>
          <p:cNvSpPr/>
          <p:nvPr/>
        </p:nvSpPr>
        <p:spPr>
          <a:xfrm>
            <a:off x="7901178" y="2194560"/>
            <a:ext cx="3008376" cy="42062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Risco cardiovascular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Osteoporose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bg1"/>
                </a:solidFill>
              </a:rPr>
              <a:t>Demência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78B15091-FEF4-DEF6-78E3-0F492D69807A}"/>
              </a:ext>
            </a:extLst>
          </p:cNvPr>
          <p:cNvSpPr/>
          <p:nvPr/>
        </p:nvSpPr>
        <p:spPr>
          <a:xfrm>
            <a:off x="7901178" y="1271016"/>
            <a:ext cx="4290822" cy="114795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          </a:t>
            </a:r>
            <a:r>
              <a:rPr lang="pt-BR" b="1" dirty="0"/>
              <a:t>Longo prazo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B8F90E3-5504-9A13-B230-F05E4E1C5EC2}"/>
              </a:ext>
            </a:extLst>
          </p:cNvPr>
          <p:cNvSpPr/>
          <p:nvPr/>
        </p:nvSpPr>
        <p:spPr>
          <a:xfrm>
            <a:off x="537211" y="1563625"/>
            <a:ext cx="4354829" cy="580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Curto Prazo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9B6D57E-53A1-A9B8-34A4-BECA3595EFE7}"/>
              </a:ext>
            </a:extLst>
          </p:cNvPr>
          <p:cNvSpPr/>
          <p:nvPr/>
        </p:nvSpPr>
        <p:spPr>
          <a:xfrm>
            <a:off x="4940808" y="1563624"/>
            <a:ext cx="29260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Médio Prazo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A12882C-B2E2-E48C-45E7-ABA063FB6F3E}"/>
              </a:ext>
            </a:extLst>
          </p:cNvPr>
          <p:cNvCxnSpPr/>
          <p:nvPr/>
        </p:nvCxnSpPr>
        <p:spPr>
          <a:xfrm>
            <a:off x="1014984" y="1271016"/>
            <a:ext cx="0" cy="1279969"/>
          </a:xfrm>
          <a:prstGeom prst="line">
            <a:avLst/>
          </a:prstGeom>
          <a:ln w="28575">
            <a:solidFill>
              <a:srgbClr val="6959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F89E2F-0D8F-D9A9-BF50-78396BBF2BD6}"/>
              </a:ext>
            </a:extLst>
          </p:cNvPr>
          <p:cNvSpPr txBox="1"/>
          <p:nvPr/>
        </p:nvSpPr>
        <p:spPr>
          <a:xfrm>
            <a:off x="164592" y="2962656"/>
            <a:ext cx="1561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Irregularidades menstruais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3900B17-3231-D711-020E-A5C696ABC589}"/>
              </a:ext>
            </a:extLst>
          </p:cNvPr>
          <p:cNvSpPr txBox="1"/>
          <p:nvPr/>
        </p:nvSpPr>
        <p:spPr>
          <a:xfrm>
            <a:off x="2432304" y="6451091"/>
            <a:ext cx="833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Reconhecimento dos riscos e estratégias preventivas</a:t>
            </a:r>
          </a:p>
        </p:txBody>
      </p:sp>
    </p:spTree>
    <p:extLst>
      <p:ext uri="{BB962C8B-B14F-4D97-AF65-F5344CB8AC3E}">
        <p14:creationId xmlns:p14="http://schemas.microsoft.com/office/powerpoint/2010/main" val="2194021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57846-0B4B-CDCB-FD66-0F7F6CA5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4EDDB89-54EA-AA29-2597-F48BD9DA2C44}"/>
              </a:ext>
            </a:extLst>
          </p:cNvPr>
          <p:cNvSpPr/>
          <p:nvPr/>
        </p:nvSpPr>
        <p:spPr>
          <a:xfrm>
            <a:off x="2404532" y="553155"/>
            <a:ext cx="7495823" cy="6321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Terapia hormonal no Climatério: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9DD89DC-ED06-94FD-7DB7-59549841C6D4}"/>
              </a:ext>
            </a:extLst>
          </p:cNvPr>
          <p:cNvSpPr/>
          <p:nvPr/>
        </p:nvSpPr>
        <p:spPr>
          <a:xfrm>
            <a:off x="3237470" y="1857708"/>
            <a:ext cx="6264876" cy="9020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Estrógenos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180BB10-023A-8790-88F1-BD32B8A4B77F}"/>
              </a:ext>
            </a:extLst>
          </p:cNvPr>
          <p:cNvSpPr/>
          <p:nvPr/>
        </p:nvSpPr>
        <p:spPr>
          <a:xfrm>
            <a:off x="3237470" y="3249827"/>
            <a:ext cx="6264875" cy="9020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err="1"/>
              <a:t>Progestágenos</a:t>
            </a:r>
            <a:endParaRPr lang="pt-BR" sz="2800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6A6630B-90FD-3813-ED51-029E97DF39CA}"/>
              </a:ext>
            </a:extLst>
          </p:cNvPr>
          <p:cNvSpPr/>
          <p:nvPr/>
        </p:nvSpPr>
        <p:spPr>
          <a:xfrm>
            <a:off x="3237470" y="4621426"/>
            <a:ext cx="6264875" cy="10132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Andrógenos</a:t>
            </a:r>
          </a:p>
        </p:txBody>
      </p:sp>
    </p:spTree>
    <p:extLst>
      <p:ext uri="{BB962C8B-B14F-4D97-AF65-F5344CB8AC3E}">
        <p14:creationId xmlns:p14="http://schemas.microsoft.com/office/powerpoint/2010/main" val="257200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E9F560-0E6A-6D4B-DDBA-5CBBACE72663}"/>
              </a:ext>
            </a:extLst>
          </p:cNvPr>
          <p:cNvSpPr/>
          <p:nvPr/>
        </p:nvSpPr>
        <p:spPr>
          <a:xfrm>
            <a:off x="2037644" y="335841"/>
            <a:ext cx="8415865" cy="63217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TH e Janela de oportunidade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6552738-F0FC-FAE2-0550-EE7CA7B48451}"/>
              </a:ext>
            </a:extLst>
          </p:cNvPr>
          <p:cNvSpPr/>
          <p:nvPr/>
        </p:nvSpPr>
        <p:spPr>
          <a:xfrm>
            <a:off x="2294965" y="1865490"/>
            <a:ext cx="8884023" cy="1388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TE tratamento mais efetivo para os sintomas vasomotores; Deve-se utilizar a menor dose efetiva  para controle dos sintomas.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4FBC345-2651-EAA3-9BFF-AFA1E8E61B89}"/>
              </a:ext>
            </a:extLst>
          </p:cNvPr>
          <p:cNvSpPr/>
          <p:nvPr/>
        </p:nvSpPr>
        <p:spPr>
          <a:xfrm>
            <a:off x="2294965" y="3874912"/>
            <a:ext cx="8884023" cy="13886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Deve ser iniciado dentro da janela de oportunidade: até 60 anos de idade e  10 anos de menopausa.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FABC377-3A16-810D-4103-B0DA5421EC46}"/>
              </a:ext>
            </a:extLst>
          </p:cNvPr>
          <p:cNvSpPr txBox="1"/>
          <p:nvPr/>
        </p:nvSpPr>
        <p:spPr>
          <a:xfrm>
            <a:off x="1930400" y="6062133"/>
            <a:ext cx="606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    </a:t>
            </a:r>
            <a:r>
              <a:rPr lang="pt-BR" sz="1400" dirty="0" err="1"/>
              <a:t>Sobrac</a:t>
            </a:r>
            <a:r>
              <a:rPr lang="pt-BR" sz="1400" dirty="0"/>
              <a:t>: Consenso Brasileiro de Terapêutica Hormonal 2024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8D33278-D181-0344-ABD0-5A817F8D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4752622"/>
            <a:ext cx="1597377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91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D8C4-A131-B929-1944-FB85162DC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F8FD9E-6DAA-0FF7-6776-499CCCE07722}"/>
              </a:ext>
            </a:extLst>
          </p:cNvPr>
          <p:cNvSpPr/>
          <p:nvPr/>
        </p:nvSpPr>
        <p:spPr>
          <a:xfrm>
            <a:off x="2037644" y="335841"/>
            <a:ext cx="8415865" cy="6321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TH e Janela de oportunidade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D8A91D-F977-E699-522A-EC0CA20D3CA4}"/>
              </a:ext>
            </a:extLst>
          </p:cNvPr>
          <p:cNvSpPr/>
          <p:nvPr/>
        </p:nvSpPr>
        <p:spPr>
          <a:xfrm>
            <a:off x="2037644" y="1423735"/>
            <a:ext cx="8415865" cy="14027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 risco cardiovascular aumenta quando a TH é iniciada </a:t>
            </a:r>
            <a:r>
              <a:rPr lang="pt-BR" sz="2400" b="1" i="1" dirty="0">
                <a:solidFill>
                  <a:schemeClr val="tx1"/>
                </a:solidFill>
              </a:rPr>
              <a:t>após</a:t>
            </a:r>
            <a:r>
              <a:rPr lang="pt-BR" sz="2400" b="1" dirty="0">
                <a:solidFill>
                  <a:schemeClr val="tx1"/>
                </a:solidFill>
              </a:rPr>
              <a:t> a janela de oportunidade. Dentro dela, a TH pode ter efeito protetor cardiovascular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0E549F9-DA42-F452-50FD-F80DC6AEBE88}"/>
              </a:ext>
            </a:extLst>
          </p:cNvPr>
          <p:cNvSpPr/>
          <p:nvPr/>
        </p:nvSpPr>
        <p:spPr>
          <a:xfrm>
            <a:off x="2037643" y="3563840"/>
            <a:ext cx="8415865" cy="2221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Não há tempo máximo definido para a TH nem idade máxima para suspensão; </a:t>
            </a:r>
          </a:p>
          <a:p>
            <a:pPr algn="ctr"/>
            <a:r>
              <a:rPr lang="pt-BR" sz="2400" b="1" dirty="0"/>
              <a:t>A decisão deve ser individualizada a cada consulta. Após os 60 anos, preferir a via transdérmica na menor dose possível.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D2FF0E-0407-7399-40E5-D01BE5F3E697}"/>
              </a:ext>
            </a:extLst>
          </p:cNvPr>
          <p:cNvSpPr txBox="1"/>
          <p:nvPr/>
        </p:nvSpPr>
        <p:spPr>
          <a:xfrm>
            <a:off x="2607731" y="603940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Sobrac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Consenso Brasileiro de Terapêutica Hormonal 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D3DCE5-B092-FC30-F61D-4C9A6CD2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9" y="4674385"/>
            <a:ext cx="15972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2772409-E1A2-C2BA-5992-0ED5F8867BA4}"/>
              </a:ext>
            </a:extLst>
          </p:cNvPr>
          <p:cNvSpPr/>
          <p:nvPr/>
        </p:nvSpPr>
        <p:spPr>
          <a:xfrm>
            <a:off x="2404532" y="553155"/>
            <a:ext cx="7495823" cy="6321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Terapia hormonal no Climatério: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953F81-FCED-2B70-6CCC-C4461F4864B6}"/>
              </a:ext>
            </a:extLst>
          </p:cNvPr>
          <p:cNvSpPr/>
          <p:nvPr/>
        </p:nvSpPr>
        <p:spPr>
          <a:xfrm>
            <a:off x="1143991" y="2381270"/>
            <a:ext cx="4354765" cy="917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Indicação e Contraindicação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1BDBBB6-C19C-3610-80CB-1D1580F8CB82}"/>
              </a:ext>
            </a:extLst>
          </p:cNvPr>
          <p:cNvSpPr/>
          <p:nvPr/>
        </p:nvSpPr>
        <p:spPr>
          <a:xfrm>
            <a:off x="1143991" y="4053016"/>
            <a:ext cx="4354765" cy="8958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Regimes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E86EB0-3280-7144-FD8B-CC2E79DE78AF}"/>
              </a:ext>
            </a:extLst>
          </p:cNvPr>
          <p:cNvSpPr/>
          <p:nvPr/>
        </p:nvSpPr>
        <p:spPr>
          <a:xfrm>
            <a:off x="5969990" y="2381270"/>
            <a:ext cx="4187264" cy="917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Vias de administração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62C6706-01F5-D3E8-F1FD-3726EA6BBCCD}"/>
              </a:ext>
            </a:extLst>
          </p:cNvPr>
          <p:cNvSpPr/>
          <p:nvPr/>
        </p:nvSpPr>
        <p:spPr>
          <a:xfrm>
            <a:off x="5969990" y="4053016"/>
            <a:ext cx="4187264" cy="8958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Doses</a:t>
            </a:r>
          </a:p>
        </p:txBody>
      </p:sp>
    </p:spTree>
    <p:extLst>
      <p:ext uri="{BB962C8B-B14F-4D97-AF65-F5344CB8AC3E}">
        <p14:creationId xmlns:p14="http://schemas.microsoft.com/office/powerpoint/2010/main" val="2824266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518C-9E97-A812-6070-862F27103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DA9B92-4438-E2D5-6303-22BCCD91FDF2}"/>
              </a:ext>
            </a:extLst>
          </p:cNvPr>
          <p:cNvSpPr/>
          <p:nvPr/>
        </p:nvSpPr>
        <p:spPr>
          <a:xfrm>
            <a:off x="2404532" y="553155"/>
            <a:ext cx="7495823" cy="6321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Terapia hormonal no Climatério: 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15A11E9-E8F5-402A-2CBA-747623BED46D}"/>
              </a:ext>
            </a:extLst>
          </p:cNvPr>
          <p:cNvSpPr/>
          <p:nvPr/>
        </p:nvSpPr>
        <p:spPr>
          <a:xfrm>
            <a:off x="3992892" y="2724855"/>
            <a:ext cx="3905955" cy="14082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Indicaçao</a:t>
            </a:r>
            <a:r>
              <a:rPr lang="pt-BR" sz="2400" b="1" dirty="0"/>
              <a:t> e Contraindicação</a:t>
            </a:r>
          </a:p>
        </p:txBody>
      </p:sp>
    </p:spTree>
    <p:extLst>
      <p:ext uri="{BB962C8B-B14F-4D97-AF65-F5344CB8AC3E}">
        <p14:creationId xmlns:p14="http://schemas.microsoft.com/office/powerpoint/2010/main" val="24398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9647-E9A8-9672-7B71-44881DFD8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40FCD58-C84D-5D8A-24E4-BDC3BA46C3AB}"/>
              </a:ext>
            </a:extLst>
          </p:cNvPr>
          <p:cNvSpPr/>
          <p:nvPr/>
        </p:nvSpPr>
        <p:spPr>
          <a:xfrm>
            <a:off x="2037644" y="335841"/>
            <a:ext cx="8415865" cy="63217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TH : Indicações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5DD9C9A-AF65-13DF-2AA9-661C23429C78}"/>
              </a:ext>
            </a:extLst>
          </p:cNvPr>
          <p:cNvSpPr/>
          <p:nvPr/>
        </p:nvSpPr>
        <p:spPr>
          <a:xfrm>
            <a:off x="2179751" y="1298217"/>
            <a:ext cx="8131650" cy="8212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Sintomas vasomotores (fogachos e sudorese noturna</a:t>
            </a:r>
            <a:r>
              <a:rPr lang="pt-BR" sz="2400" dirty="0"/>
              <a:t>)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29A3785-0728-5426-4272-3D23B9C42EDA}"/>
              </a:ext>
            </a:extLst>
          </p:cNvPr>
          <p:cNvSpPr/>
          <p:nvPr/>
        </p:nvSpPr>
        <p:spPr>
          <a:xfrm>
            <a:off x="2179752" y="3653367"/>
            <a:ext cx="8131648" cy="8212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Prevenção e tratamento da osteoporose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DDC6C1D-3E1C-A968-0392-67F8F7173F34}"/>
              </a:ext>
            </a:extLst>
          </p:cNvPr>
          <p:cNvSpPr/>
          <p:nvPr/>
        </p:nvSpPr>
        <p:spPr>
          <a:xfrm>
            <a:off x="2179751" y="2501903"/>
            <a:ext cx="8131649" cy="8212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Síndrome </a:t>
            </a:r>
            <a:r>
              <a:rPr lang="pt-BR" sz="2400" b="1" dirty="0" err="1"/>
              <a:t>genitourinária</a:t>
            </a:r>
            <a:r>
              <a:rPr lang="pt-BR" sz="2400" b="1" dirty="0"/>
              <a:t> da menopausa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CCD182-4224-8CA9-7FFB-EA946F0B5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8" y="4741761"/>
            <a:ext cx="8052294" cy="112909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C14AE4D-1308-E931-8587-6B5EB2D183E8}"/>
              </a:ext>
            </a:extLst>
          </p:cNvPr>
          <p:cNvSpPr txBox="1"/>
          <p:nvPr/>
        </p:nvSpPr>
        <p:spPr>
          <a:xfrm>
            <a:off x="3078209" y="4804832"/>
            <a:ext cx="7392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 err="1"/>
              <a:t>Hipoestrogenismo</a:t>
            </a:r>
            <a:r>
              <a:rPr lang="pt-BR" sz="2400" b="1" dirty="0"/>
              <a:t> prematuro (insuficiência ovariana prematura - IOP)</a:t>
            </a:r>
            <a:r>
              <a:rPr lang="pt-BR" sz="2400" dirty="0"/>
              <a:t> </a:t>
            </a:r>
          </a:p>
          <a:p>
            <a:endParaRPr lang="pt-BR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E85A04-4704-3B5E-1C1B-1AE970620490}"/>
              </a:ext>
            </a:extLst>
          </p:cNvPr>
          <p:cNvSpPr txBox="1"/>
          <p:nvPr/>
        </p:nvSpPr>
        <p:spPr>
          <a:xfrm>
            <a:off x="2901245" y="625707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Sobrac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Consenso Brasileiro de Terapêutica Hormonal 2024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656E52-28D7-C8B2-9D0A-8182FAE7E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1" y="4710319"/>
            <a:ext cx="159729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6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5C3A1A9-D5AE-AF34-771E-0F531339842D}"/>
              </a:ext>
            </a:extLst>
          </p:cNvPr>
          <p:cNvSpPr/>
          <p:nvPr/>
        </p:nvSpPr>
        <p:spPr>
          <a:xfrm>
            <a:off x="3657600" y="316089"/>
            <a:ext cx="5249333" cy="66604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TH: Contraindicações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F8B89E-A941-1784-E862-E6B88794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7" y="1354667"/>
            <a:ext cx="4468178" cy="49332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6543245-83A2-FB5A-8015-7E549DD9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84" y="1354667"/>
            <a:ext cx="3705742" cy="49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12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3B8D7-6520-256D-2BC1-900917EF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13A2A3-C8D0-7536-B185-1A2492EFFC82}"/>
              </a:ext>
            </a:extLst>
          </p:cNvPr>
          <p:cNvSpPr/>
          <p:nvPr/>
        </p:nvSpPr>
        <p:spPr>
          <a:xfrm>
            <a:off x="2404532" y="553155"/>
            <a:ext cx="7495823" cy="632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Terapia hormonal no Climatério: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35EC365-5FD6-FAB4-E44B-6358AD0D575E}"/>
              </a:ext>
            </a:extLst>
          </p:cNvPr>
          <p:cNvSpPr/>
          <p:nvPr/>
        </p:nvSpPr>
        <p:spPr>
          <a:xfrm>
            <a:off x="3983465" y="2615735"/>
            <a:ext cx="3905955" cy="140828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Regimes</a:t>
            </a:r>
          </a:p>
        </p:txBody>
      </p:sp>
    </p:spTree>
    <p:extLst>
      <p:ext uri="{BB962C8B-B14F-4D97-AF65-F5344CB8AC3E}">
        <p14:creationId xmlns:p14="http://schemas.microsoft.com/office/powerpoint/2010/main" val="23987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C915E-CA77-DB48-B055-85CF38C50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D79B7-DCD8-100C-D569-C8EFF061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350" y="0"/>
            <a:ext cx="9281160" cy="3520440"/>
          </a:xfrm>
        </p:spPr>
        <p:txBody>
          <a:bodyPr/>
          <a:lstStyle/>
          <a:p>
            <a:r>
              <a:rPr lang="pt-BR" dirty="0"/>
              <a:t>Climatério: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E42F4D-FECE-5764-DC2F-185DF67BC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DED28-40EC-C093-CC40-1FA47ECDE34C}"/>
              </a:ext>
            </a:extLst>
          </p:cNvPr>
          <p:cNvSpPr/>
          <p:nvPr/>
        </p:nvSpPr>
        <p:spPr>
          <a:xfrm>
            <a:off x="2017060" y="3429000"/>
            <a:ext cx="9538446" cy="2033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/>
              <a:t>A consulta ginecológica é momento estratégico para identificar fatores de risco e implementar medidas preventivas baseadas em evidências, com foco na promoção da saúde e redução de morbidades.</a:t>
            </a:r>
          </a:p>
        </p:txBody>
      </p:sp>
    </p:spTree>
    <p:extLst>
      <p:ext uri="{BB962C8B-B14F-4D97-AF65-F5344CB8AC3E}">
        <p14:creationId xmlns:p14="http://schemas.microsoft.com/office/powerpoint/2010/main" val="4049905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E8028F6-6B2F-2D41-09B3-5A0DF10BBB3F}"/>
              </a:ext>
            </a:extLst>
          </p:cNvPr>
          <p:cNvSpPr/>
          <p:nvPr/>
        </p:nvSpPr>
        <p:spPr>
          <a:xfrm>
            <a:off x="2799644" y="327376"/>
            <a:ext cx="6592711" cy="9031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Indicações dos Regimes de TH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16C5257-5389-202F-3520-7E46EE1924EB}"/>
              </a:ext>
            </a:extLst>
          </p:cNvPr>
          <p:cNvCxnSpPr>
            <a:cxnSpLocks/>
          </p:cNvCxnSpPr>
          <p:nvPr/>
        </p:nvCxnSpPr>
        <p:spPr>
          <a:xfrm>
            <a:off x="2020711" y="1857017"/>
            <a:ext cx="0" cy="558805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7521A54F-E166-0844-7198-AADA96D91231}"/>
              </a:ext>
            </a:extLst>
          </p:cNvPr>
          <p:cNvSpPr/>
          <p:nvPr/>
        </p:nvSpPr>
        <p:spPr>
          <a:xfrm>
            <a:off x="558801" y="2494842"/>
            <a:ext cx="3183466" cy="9708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Paciente Histerectomizada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6A1DEEA-4347-EECA-1041-17FF3302D543}"/>
              </a:ext>
            </a:extLst>
          </p:cNvPr>
          <p:cNvSpPr/>
          <p:nvPr/>
        </p:nvSpPr>
        <p:spPr>
          <a:xfrm>
            <a:off x="558800" y="4316593"/>
            <a:ext cx="3183467" cy="81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Estrogênios Isolados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715BC0A-3037-8E1D-06B0-098919E02F93}"/>
              </a:ext>
            </a:extLst>
          </p:cNvPr>
          <p:cNvCxnSpPr>
            <a:cxnSpLocks/>
          </p:cNvCxnSpPr>
          <p:nvPr/>
        </p:nvCxnSpPr>
        <p:spPr>
          <a:xfrm>
            <a:off x="6096000" y="1309506"/>
            <a:ext cx="0" cy="4176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B4F1C5D-6C3E-FEF8-4F5E-BEF83F4C6057}"/>
              </a:ext>
            </a:extLst>
          </p:cNvPr>
          <p:cNvCxnSpPr>
            <a:cxnSpLocks/>
          </p:cNvCxnSpPr>
          <p:nvPr/>
        </p:nvCxnSpPr>
        <p:spPr>
          <a:xfrm>
            <a:off x="2015067" y="1857017"/>
            <a:ext cx="7885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6C16877F-F8FD-4F49-D6C5-969AF1CF6255}"/>
              </a:ext>
            </a:extLst>
          </p:cNvPr>
          <p:cNvSpPr/>
          <p:nvPr/>
        </p:nvSpPr>
        <p:spPr>
          <a:xfrm>
            <a:off x="8263466" y="2458155"/>
            <a:ext cx="3273779" cy="9708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Paciente com útero 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1F9EB18-CF6D-AC38-165A-928C6362832E}"/>
              </a:ext>
            </a:extLst>
          </p:cNvPr>
          <p:cNvCxnSpPr>
            <a:cxnSpLocks/>
          </p:cNvCxnSpPr>
          <p:nvPr/>
        </p:nvCxnSpPr>
        <p:spPr>
          <a:xfrm>
            <a:off x="2015067" y="3609626"/>
            <a:ext cx="1" cy="5630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8C46CAAF-BDBA-BDBF-1170-36CD0FC53D2F}"/>
              </a:ext>
            </a:extLst>
          </p:cNvPr>
          <p:cNvCxnSpPr>
            <a:cxnSpLocks/>
          </p:cNvCxnSpPr>
          <p:nvPr/>
        </p:nvCxnSpPr>
        <p:spPr>
          <a:xfrm>
            <a:off x="10069687" y="3609626"/>
            <a:ext cx="0" cy="4727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2CCD4996-1A97-92F4-C394-B6A51D3AE343}"/>
              </a:ext>
            </a:extLst>
          </p:cNvPr>
          <p:cNvSpPr/>
          <p:nvPr/>
        </p:nvSpPr>
        <p:spPr>
          <a:xfrm>
            <a:off x="8263467" y="4185362"/>
            <a:ext cx="3273778" cy="815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Estrogênio + progestagênio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0B26BEB1-7283-8198-142E-B7582092EFFE}"/>
              </a:ext>
            </a:extLst>
          </p:cNvPr>
          <p:cNvCxnSpPr>
            <a:cxnSpLocks/>
          </p:cNvCxnSpPr>
          <p:nvPr/>
        </p:nvCxnSpPr>
        <p:spPr>
          <a:xfrm flipH="1">
            <a:off x="7278510" y="4593172"/>
            <a:ext cx="982134" cy="14915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F6E17EF6-9052-3992-ED18-1AA25933B9D0}"/>
              </a:ext>
            </a:extLst>
          </p:cNvPr>
          <p:cNvSpPr/>
          <p:nvPr/>
        </p:nvSpPr>
        <p:spPr>
          <a:xfrm>
            <a:off x="4910667" y="3695702"/>
            <a:ext cx="1817511" cy="533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Contínua</a:t>
            </a:r>
            <a:r>
              <a:rPr lang="pt-BR" dirty="0"/>
              <a:t> 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57F0A2F-2939-90B1-CC86-D45C005C6AA4}"/>
              </a:ext>
            </a:extLst>
          </p:cNvPr>
          <p:cNvSpPr/>
          <p:nvPr/>
        </p:nvSpPr>
        <p:spPr>
          <a:xfrm>
            <a:off x="4800600" y="5834962"/>
            <a:ext cx="2314222" cy="4995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Sequencial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1A190E6-C8DE-B556-0623-1ED7D6372B9C}"/>
              </a:ext>
            </a:extLst>
          </p:cNvPr>
          <p:cNvCxnSpPr>
            <a:cxnSpLocks/>
          </p:cNvCxnSpPr>
          <p:nvPr/>
        </p:nvCxnSpPr>
        <p:spPr>
          <a:xfrm>
            <a:off x="9900356" y="1857017"/>
            <a:ext cx="0" cy="468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B8C8265A-0D89-1998-CADF-9DD49661018E}"/>
              </a:ext>
            </a:extLst>
          </p:cNvPr>
          <p:cNvCxnSpPr>
            <a:stCxn id="32" idx="1"/>
          </p:cNvCxnSpPr>
          <p:nvPr/>
        </p:nvCxnSpPr>
        <p:spPr>
          <a:xfrm flipH="1" flipV="1">
            <a:off x="6818489" y="3962400"/>
            <a:ext cx="1444978" cy="630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40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6C30B3-F398-1ECB-3F9F-1E8B8A124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9" y="259492"/>
            <a:ext cx="10908361" cy="64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8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8321B-C943-E659-BE9F-5A47B955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16E6AF3-44FF-C61E-D802-D89E13DB9958}"/>
              </a:ext>
            </a:extLst>
          </p:cNvPr>
          <p:cNvSpPr/>
          <p:nvPr/>
        </p:nvSpPr>
        <p:spPr>
          <a:xfrm>
            <a:off x="2404532" y="553155"/>
            <a:ext cx="7495823" cy="632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Terapia hormonal no Climatério: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CB4D91AF-E65A-6CF3-660D-D9A93DFB62A0}"/>
              </a:ext>
            </a:extLst>
          </p:cNvPr>
          <p:cNvSpPr/>
          <p:nvPr/>
        </p:nvSpPr>
        <p:spPr>
          <a:xfrm>
            <a:off x="3834847" y="2803135"/>
            <a:ext cx="3905955" cy="14082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Vias de Administração </a:t>
            </a:r>
          </a:p>
        </p:txBody>
      </p:sp>
    </p:spTree>
    <p:extLst>
      <p:ext uri="{BB962C8B-B14F-4D97-AF65-F5344CB8AC3E}">
        <p14:creationId xmlns:p14="http://schemas.microsoft.com/office/powerpoint/2010/main" val="7347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7B18B6F-695B-AF75-D973-0596738C494A}"/>
              </a:ext>
            </a:extLst>
          </p:cNvPr>
          <p:cNvSpPr/>
          <p:nvPr/>
        </p:nvSpPr>
        <p:spPr>
          <a:xfrm>
            <a:off x="3027405" y="506627"/>
            <a:ext cx="6512011" cy="15075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Terapia hormonal sistêmica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8F4B20-51C5-CEA1-F312-AA6D770910B7}"/>
              </a:ext>
            </a:extLst>
          </p:cNvPr>
          <p:cNvSpPr txBox="1"/>
          <p:nvPr/>
        </p:nvSpPr>
        <p:spPr>
          <a:xfrm>
            <a:off x="2780271" y="3044279"/>
            <a:ext cx="2928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Oral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4D9C0C-367F-9EDE-5015-16AF185B0B98}"/>
              </a:ext>
            </a:extLst>
          </p:cNvPr>
          <p:cNvSpPr txBox="1"/>
          <p:nvPr/>
        </p:nvSpPr>
        <p:spPr>
          <a:xfrm>
            <a:off x="6283410" y="304427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Transdérmica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A8F5EF-B105-394F-0522-A20AE8A72128}"/>
              </a:ext>
            </a:extLst>
          </p:cNvPr>
          <p:cNvSpPr txBox="1"/>
          <p:nvPr/>
        </p:nvSpPr>
        <p:spPr>
          <a:xfrm>
            <a:off x="3781168" y="6166707"/>
            <a:ext cx="7191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1400" dirty="0">
                <a:solidFill>
                  <a:prstClr val="black"/>
                </a:solidFill>
              </a:rPr>
              <a:t>Consenso Brasileiro de Terapêutica Hormonal da Menopausa 2024</a:t>
            </a:r>
          </a:p>
        </p:txBody>
      </p:sp>
    </p:spTree>
    <p:extLst>
      <p:ext uri="{BB962C8B-B14F-4D97-AF65-F5344CB8AC3E}">
        <p14:creationId xmlns:p14="http://schemas.microsoft.com/office/powerpoint/2010/main" val="1949406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E13A8F-4A7E-096D-5342-E433EE46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2" y="423030"/>
            <a:ext cx="11331147" cy="5174582"/>
          </a:xfrm>
          <a:prstGeom prst="rect">
            <a:avLst/>
          </a:prstGeom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80FBC379-2D0C-775F-53C7-935CF07FFE96}"/>
              </a:ext>
            </a:extLst>
          </p:cNvPr>
          <p:cNvSpPr/>
          <p:nvPr/>
        </p:nvSpPr>
        <p:spPr>
          <a:xfrm>
            <a:off x="5958014" y="5597612"/>
            <a:ext cx="230661" cy="51898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FA1216-62F4-6971-7F0C-1BFC7BEDDC23}"/>
              </a:ext>
            </a:extLst>
          </p:cNvPr>
          <p:cNvSpPr txBox="1"/>
          <p:nvPr/>
        </p:nvSpPr>
        <p:spPr>
          <a:xfrm>
            <a:off x="4609070" y="6250304"/>
            <a:ext cx="33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Aumenta efeitos metabólicos </a:t>
            </a:r>
          </a:p>
        </p:txBody>
      </p:sp>
    </p:spTree>
    <p:extLst>
      <p:ext uri="{BB962C8B-B14F-4D97-AF65-F5344CB8AC3E}">
        <p14:creationId xmlns:p14="http://schemas.microsoft.com/office/powerpoint/2010/main" val="456387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C91751-2E0F-3171-91BF-CF4E751C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55" y="852614"/>
            <a:ext cx="10198889" cy="49797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F4C341-DDDB-DE81-8DF2-1480D0CC4547}"/>
              </a:ext>
            </a:extLst>
          </p:cNvPr>
          <p:cNvSpPr txBox="1"/>
          <p:nvPr/>
        </p:nvSpPr>
        <p:spPr>
          <a:xfrm>
            <a:off x="3756455" y="144728"/>
            <a:ext cx="538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Via Transdérmica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43ED9A9D-83BC-A862-79A7-C11D454BCA56}"/>
              </a:ext>
            </a:extLst>
          </p:cNvPr>
          <p:cNvSpPr/>
          <p:nvPr/>
        </p:nvSpPr>
        <p:spPr>
          <a:xfrm flipH="1">
            <a:off x="6252518" y="5634681"/>
            <a:ext cx="370703" cy="4819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2E5075-98F7-75F9-5F1E-73EF92325B93}"/>
              </a:ext>
            </a:extLst>
          </p:cNvPr>
          <p:cNvSpPr txBox="1"/>
          <p:nvPr/>
        </p:nvSpPr>
        <p:spPr>
          <a:xfrm>
            <a:off x="1865870" y="6141308"/>
            <a:ext cx="908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Menos efeitos metabólicos e menor risco Tromboembólico</a:t>
            </a:r>
          </a:p>
        </p:txBody>
      </p:sp>
    </p:spTree>
    <p:extLst>
      <p:ext uri="{BB962C8B-B14F-4D97-AF65-F5344CB8AC3E}">
        <p14:creationId xmlns:p14="http://schemas.microsoft.com/office/powerpoint/2010/main" val="1365704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B3F9C0-F56D-E65D-C9A5-EE4D7608C027}"/>
              </a:ext>
            </a:extLst>
          </p:cNvPr>
          <p:cNvSpPr txBox="1"/>
          <p:nvPr/>
        </p:nvSpPr>
        <p:spPr>
          <a:xfrm>
            <a:off x="1200666" y="237322"/>
            <a:ext cx="384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Vantagens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52241D-9785-BA9B-C05C-609424721CF6}"/>
              </a:ext>
            </a:extLst>
          </p:cNvPr>
          <p:cNvSpPr txBox="1"/>
          <p:nvPr/>
        </p:nvSpPr>
        <p:spPr>
          <a:xfrm>
            <a:off x="7883610" y="185352"/>
            <a:ext cx="315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Desvantagens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74BB77-18BB-E673-0C3E-C0C91173C2B0}"/>
              </a:ext>
            </a:extLst>
          </p:cNvPr>
          <p:cNvSpPr txBox="1"/>
          <p:nvPr/>
        </p:nvSpPr>
        <p:spPr>
          <a:xfrm>
            <a:off x="965887" y="1080209"/>
            <a:ext cx="5033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Fácil administração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Maior Aderência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&gt; Efeito Lipoproteína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2800" dirty="0"/>
              <a:t>Menor Custo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8DA9AD-530C-EFCD-238F-D0FF620B4360}"/>
              </a:ext>
            </a:extLst>
          </p:cNvPr>
          <p:cNvSpPr txBox="1"/>
          <p:nvPr/>
        </p:nvSpPr>
        <p:spPr>
          <a:xfrm>
            <a:off x="1200666" y="842422"/>
            <a:ext cx="407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V</a:t>
            </a:r>
          </a:p>
          <a:p>
            <a:r>
              <a:rPr lang="pt-BR" b="1" dirty="0">
                <a:solidFill>
                  <a:schemeClr val="accent1"/>
                </a:solidFill>
              </a:rPr>
              <a:t>I</a:t>
            </a:r>
          </a:p>
          <a:p>
            <a:r>
              <a:rPr lang="pt-BR" b="1" dirty="0">
                <a:solidFill>
                  <a:schemeClr val="accent1"/>
                </a:solidFill>
              </a:rPr>
              <a:t>A </a:t>
            </a:r>
          </a:p>
          <a:p>
            <a:r>
              <a:rPr lang="pt-BR" b="1" dirty="0">
                <a:solidFill>
                  <a:schemeClr val="accent1"/>
                </a:solidFill>
              </a:rPr>
              <a:t>-</a:t>
            </a:r>
          </a:p>
          <a:p>
            <a:r>
              <a:rPr lang="pt-BR" b="1" dirty="0">
                <a:solidFill>
                  <a:schemeClr val="accent1"/>
                </a:solidFill>
              </a:rPr>
              <a:t>OR</a:t>
            </a:r>
          </a:p>
          <a:p>
            <a:r>
              <a:rPr lang="pt-BR" b="1" dirty="0">
                <a:solidFill>
                  <a:schemeClr val="accent1"/>
                </a:solidFill>
              </a:rPr>
              <a:t>A</a:t>
            </a:r>
          </a:p>
          <a:p>
            <a:r>
              <a:rPr lang="pt-BR" b="1" dirty="0">
                <a:solidFill>
                  <a:schemeClr val="accent1"/>
                </a:solidFill>
              </a:rPr>
              <a:t>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CFC918-734D-F6D5-5B2C-D3AAD0B5A27B}"/>
              </a:ext>
            </a:extLst>
          </p:cNvPr>
          <p:cNvSpPr txBox="1"/>
          <p:nvPr/>
        </p:nvSpPr>
        <p:spPr>
          <a:xfrm>
            <a:off x="7159583" y="1077904"/>
            <a:ext cx="4602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Dose maior e diária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Altera </a:t>
            </a:r>
            <a:r>
              <a:rPr lang="pt-BR" sz="2800" dirty="0" err="1"/>
              <a:t>Trigliceríideos</a:t>
            </a: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Maior risco de tromboembolismo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BF3D89F-09E8-7460-0580-FEACA3869FED}"/>
              </a:ext>
            </a:extLst>
          </p:cNvPr>
          <p:cNvCxnSpPr/>
          <p:nvPr/>
        </p:nvCxnSpPr>
        <p:spPr>
          <a:xfrm>
            <a:off x="335693" y="3286897"/>
            <a:ext cx="1172450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8C219E-3D4B-1E0D-F47B-1D236B8684A5}"/>
              </a:ext>
            </a:extLst>
          </p:cNvPr>
          <p:cNvSpPr txBox="1"/>
          <p:nvPr/>
        </p:nvSpPr>
        <p:spPr>
          <a:xfrm>
            <a:off x="1105930" y="3388533"/>
            <a:ext cx="298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C00000"/>
                </a:solidFill>
              </a:rPr>
              <a:t>VIA-TRANSDERMICA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A92F57-C624-DDF6-86D2-888A18C6420B}"/>
              </a:ext>
            </a:extLst>
          </p:cNvPr>
          <p:cNvSpPr txBox="1"/>
          <p:nvPr/>
        </p:nvSpPr>
        <p:spPr>
          <a:xfrm>
            <a:off x="1488989" y="3347302"/>
            <a:ext cx="48850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Níveis constantes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Menor número de tomadas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Menor Efeito hepático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Efeito neutro nos triglicerídeos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Efeito neutro na coagulação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971AFB-A640-FD8B-885C-C6366317B052}"/>
              </a:ext>
            </a:extLst>
          </p:cNvPr>
          <p:cNvSpPr txBox="1"/>
          <p:nvPr/>
        </p:nvSpPr>
        <p:spPr>
          <a:xfrm>
            <a:off x="7165114" y="3413247"/>
            <a:ext cx="3537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Menor aderência à 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Maior Custo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/>
              <a:t>Quando na forma adesiva, pode apresentar irritação na pela</a:t>
            </a:r>
          </a:p>
        </p:txBody>
      </p:sp>
    </p:spTree>
    <p:extLst>
      <p:ext uri="{BB962C8B-B14F-4D97-AF65-F5344CB8AC3E}">
        <p14:creationId xmlns:p14="http://schemas.microsoft.com/office/powerpoint/2010/main" val="4075261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1036-B692-D62A-B5CB-420395AA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4BA37E8-46EC-690F-518A-970103E20B2F}"/>
              </a:ext>
            </a:extLst>
          </p:cNvPr>
          <p:cNvSpPr/>
          <p:nvPr/>
        </p:nvSpPr>
        <p:spPr>
          <a:xfrm>
            <a:off x="2404532" y="553155"/>
            <a:ext cx="7495823" cy="632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Terapia hormonal no Climatério: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07F880E-EF5B-D1E9-9E03-BCACF7426143}"/>
              </a:ext>
            </a:extLst>
          </p:cNvPr>
          <p:cNvSpPr/>
          <p:nvPr/>
        </p:nvSpPr>
        <p:spPr>
          <a:xfrm>
            <a:off x="4934374" y="3344123"/>
            <a:ext cx="3826933" cy="140828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Doses</a:t>
            </a:r>
          </a:p>
        </p:txBody>
      </p:sp>
    </p:spTree>
    <p:extLst>
      <p:ext uri="{BB962C8B-B14F-4D97-AF65-F5344CB8AC3E}">
        <p14:creationId xmlns:p14="http://schemas.microsoft.com/office/powerpoint/2010/main" val="41300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F2F0B20-BA61-1EBD-B545-1558BA07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2" y="172559"/>
            <a:ext cx="11208076" cy="4321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64886B-0487-EA6F-DF92-DE5BFF0F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2" y="4494385"/>
            <a:ext cx="11208076" cy="20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30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DEB9E97-2EEE-463B-F218-7FDC91231F13}"/>
              </a:ext>
            </a:extLst>
          </p:cNvPr>
          <p:cNvSpPr txBox="1"/>
          <p:nvPr/>
        </p:nvSpPr>
        <p:spPr>
          <a:xfrm>
            <a:off x="2237592" y="279699"/>
            <a:ext cx="8896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</a:rPr>
              <a:t>Tipos e doses de Progestagênios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E7CC913-AA69-B3DA-3FAC-C1A2644BD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879511"/>
              </p:ext>
            </p:extLst>
          </p:nvPr>
        </p:nvGraphicFramePr>
        <p:xfrm>
          <a:off x="2752763" y="1785770"/>
          <a:ext cx="7832762" cy="412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56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16BF6C8-E7E2-D9C0-72A3-F35A818D8243}"/>
              </a:ext>
            </a:extLst>
          </p:cNvPr>
          <p:cNvSpPr/>
          <p:nvPr/>
        </p:nvSpPr>
        <p:spPr>
          <a:xfrm>
            <a:off x="1475591" y="290454"/>
            <a:ext cx="9240818" cy="473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Rastreamento de doenças crônicas e neoplasias</a:t>
            </a:r>
          </a:p>
        </p:txBody>
      </p:sp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315F8C15-F4BE-2F60-45C3-9ACCA24203F8}"/>
              </a:ext>
            </a:extLst>
          </p:cNvPr>
          <p:cNvSpPr/>
          <p:nvPr/>
        </p:nvSpPr>
        <p:spPr>
          <a:xfrm>
            <a:off x="1586754" y="1414631"/>
            <a:ext cx="4120177" cy="914400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Doença Cardiovascular</a:t>
            </a: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B4BE8B49-2FEC-9AAB-DAB1-28011F2240EF}"/>
              </a:ext>
            </a:extLst>
          </p:cNvPr>
          <p:cNvSpPr/>
          <p:nvPr/>
        </p:nvSpPr>
        <p:spPr>
          <a:xfrm>
            <a:off x="1586755" y="2926079"/>
            <a:ext cx="4120177" cy="1005841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Câncer ginecológico e colorretal</a:t>
            </a:r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74E6B6A8-45B5-DF87-AB8B-9F584A3A02DF}"/>
              </a:ext>
            </a:extLst>
          </p:cNvPr>
          <p:cNvSpPr/>
          <p:nvPr/>
        </p:nvSpPr>
        <p:spPr>
          <a:xfrm>
            <a:off x="1586754" y="4668819"/>
            <a:ext cx="4120177" cy="1005841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Doenças da </a:t>
            </a:r>
            <a:r>
              <a:rPr lang="pt-BR" sz="2400" b="1" dirty="0" err="1"/>
              <a:t>Tireóide</a:t>
            </a:r>
            <a:endParaRPr lang="pt-BR" sz="2400" b="1" dirty="0"/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id="{AC37DE40-9408-12C4-359D-FB21EBB4D0A2}"/>
              </a:ext>
            </a:extLst>
          </p:cNvPr>
          <p:cNvSpPr/>
          <p:nvPr/>
        </p:nvSpPr>
        <p:spPr>
          <a:xfrm>
            <a:off x="7404851" y="1425388"/>
            <a:ext cx="3969571" cy="914400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Osteoporose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E90F5477-FAF5-FDB9-596A-86B5FC837CC7}"/>
              </a:ext>
            </a:extLst>
          </p:cNvPr>
          <p:cNvSpPr/>
          <p:nvPr/>
        </p:nvSpPr>
        <p:spPr>
          <a:xfrm>
            <a:off x="7404851" y="2926079"/>
            <a:ext cx="3969571" cy="844475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IST</a:t>
            </a: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6FF617C4-4213-43CA-5E93-23F95E872FFD}"/>
              </a:ext>
            </a:extLst>
          </p:cNvPr>
          <p:cNvSpPr/>
          <p:nvPr/>
        </p:nvSpPr>
        <p:spPr>
          <a:xfrm>
            <a:off x="7404850" y="4668819"/>
            <a:ext cx="3969570" cy="1005841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Depressão</a:t>
            </a:r>
          </a:p>
        </p:txBody>
      </p:sp>
    </p:spTree>
    <p:extLst>
      <p:ext uri="{BB962C8B-B14F-4D97-AF65-F5344CB8AC3E}">
        <p14:creationId xmlns:p14="http://schemas.microsoft.com/office/powerpoint/2010/main" val="1887538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E8E496-9635-A272-4B91-599E7FCC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870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E8D55F4-31BE-DB0F-533F-FD5E74DF63D8}"/>
              </a:ext>
            </a:extLst>
          </p:cNvPr>
          <p:cNvSpPr txBox="1"/>
          <p:nvPr/>
        </p:nvSpPr>
        <p:spPr>
          <a:xfrm>
            <a:off x="6095999" y="6595141"/>
            <a:ext cx="10482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Consenso Brasileiro de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Terapeutica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Hormonal do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Climaterio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Sobrac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- 2024</a:t>
            </a:r>
          </a:p>
        </p:txBody>
      </p:sp>
    </p:spTree>
    <p:extLst>
      <p:ext uri="{BB962C8B-B14F-4D97-AF65-F5344CB8AC3E}">
        <p14:creationId xmlns:p14="http://schemas.microsoft.com/office/powerpoint/2010/main" val="2833172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D09E17-1A5B-5A08-2597-70C8B059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48" y="490193"/>
            <a:ext cx="10708849" cy="62028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1C358-E5EB-2B5B-037E-6152B2ADABF2}"/>
              </a:ext>
            </a:extLst>
          </p:cNvPr>
          <p:cNvSpPr txBox="1"/>
          <p:nvPr/>
        </p:nvSpPr>
        <p:spPr>
          <a:xfrm>
            <a:off x="2705494" y="6186042"/>
            <a:ext cx="8597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Consenso Brasileiro de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Terapeutica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Hormonal do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Climaterio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Sobrac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- 2024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15142B9-44FE-48CA-39D6-EA10FCFC4D07}"/>
              </a:ext>
            </a:extLst>
          </p:cNvPr>
          <p:cNvCxnSpPr/>
          <p:nvPr/>
        </p:nvCxnSpPr>
        <p:spPr>
          <a:xfrm>
            <a:off x="923827" y="1819373"/>
            <a:ext cx="0" cy="10652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6B1E4A0-8171-C5E5-1C02-51C16AF595BD}"/>
              </a:ext>
            </a:extLst>
          </p:cNvPr>
          <p:cNvCxnSpPr/>
          <p:nvPr/>
        </p:nvCxnSpPr>
        <p:spPr>
          <a:xfrm>
            <a:off x="923827" y="2884602"/>
            <a:ext cx="10284643" cy="65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FC406E0-2BD3-4232-DEDE-10FE1B76F84D}"/>
              </a:ext>
            </a:extLst>
          </p:cNvPr>
          <p:cNvCxnSpPr/>
          <p:nvPr/>
        </p:nvCxnSpPr>
        <p:spPr>
          <a:xfrm>
            <a:off x="923827" y="1819373"/>
            <a:ext cx="103034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42ADDB5-6CB7-3A71-D0B6-FC5E0976CEA0}"/>
              </a:ext>
            </a:extLst>
          </p:cNvPr>
          <p:cNvCxnSpPr/>
          <p:nvPr/>
        </p:nvCxnSpPr>
        <p:spPr>
          <a:xfrm>
            <a:off x="11208470" y="1819373"/>
            <a:ext cx="0" cy="1131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90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FB09EE-EB7C-B5B5-7A5D-E9C3F4E2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4" y="1028960"/>
            <a:ext cx="11626392" cy="591531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28E4938-D7DB-46D9-11A7-0324D4D9CF1B}"/>
              </a:ext>
            </a:extLst>
          </p:cNvPr>
          <p:cNvSpPr txBox="1"/>
          <p:nvPr/>
        </p:nvSpPr>
        <p:spPr>
          <a:xfrm>
            <a:off x="1970202" y="197963"/>
            <a:ext cx="10048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69593D"/>
                </a:solidFill>
              </a:rPr>
              <a:t>Testosterona na menopausa</a:t>
            </a:r>
          </a:p>
        </p:txBody>
      </p:sp>
    </p:spTree>
    <p:extLst>
      <p:ext uri="{BB962C8B-B14F-4D97-AF65-F5344CB8AC3E}">
        <p14:creationId xmlns:p14="http://schemas.microsoft.com/office/powerpoint/2010/main" val="880079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E244CB-02AF-9C22-AFD1-126A0521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5" y="1137918"/>
            <a:ext cx="11623250" cy="57200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426338-16AC-E644-C8EE-80634991FC5F}"/>
              </a:ext>
            </a:extLst>
          </p:cNvPr>
          <p:cNvSpPr txBox="1"/>
          <p:nvPr/>
        </p:nvSpPr>
        <p:spPr>
          <a:xfrm>
            <a:off x="2073897" y="226244"/>
            <a:ext cx="8682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Testosterona: como prescrever.</a:t>
            </a:r>
          </a:p>
        </p:txBody>
      </p:sp>
    </p:spTree>
    <p:extLst>
      <p:ext uri="{BB962C8B-B14F-4D97-AF65-F5344CB8AC3E}">
        <p14:creationId xmlns:p14="http://schemas.microsoft.com/office/powerpoint/2010/main" val="1037999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46A5A4-21C1-73DC-01C6-C28B9096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" y="730577"/>
            <a:ext cx="11830639" cy="612742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EF5B75-7FD6-6EAD-85BF-87C3CB94D4CD}"/>
              </a:ext>
            </a:extLst>
          </p:cNvPr>
          <p:cNvSpPr txBox="1"/>
          <p:nvPr/>
        </p:nvSpPr>
        <p:spPr>
          <a:xfrm>
            <a:off x="4185501" y="91474"/>
            <a:ext cx="521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7DA39D"/>
                </a:solidFill>
              </a:rPr>
              <a:t>TIBOLONA</a:t>
            </a:r>
          </a:p>
        </p:txBody>
      </p:sp>
    </p:spTree>
    <p:extLst>
      <p:ext uri="{BB962C8B-B14F-4D97-AF65-F5344CB8AC3E}">
        <p14:creationId xmlns:p14="http://schemas.microsoft.com/office/powerpoint/2010/main" val="4083455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7BCC4AB-F3A8-1524-0FA5-0F89849B3F1D}"/>
              </a:ext>
            </a:extLst>
          </p:cNvPr>
          <p:cNvSpPr txBox="1"/>
          <p:nvPr/>
        </p:nvSpPr>
        <p:spPr>
          <a:xfrm>
            <a:off x="229497" y="162583"/>
            <a:ext cx="394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Diagnóstico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7414BC2-CA32-5BF2-4179-241DAF8E6096}"/>
              </a:ext>
            </a:extLst>
          </p:cNvPr>
          <p:cNvSpPr/>
          <p:nvPr/>
        </p:nvSpPr>
        <p:spPr>
          <a:xfrm>
            <a:off x="1667435" y="1172584"/>
            <a:ext cx="5593977" cy="192561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b="1" dirty="0"/>
              <a:t>Atrofia urogenital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A9D0F0-A7A8-2CD3-B468-2453EE73ED28}"/>
              </a:ext>
            </a:extLst>
          </p:cNvPr>
          <p:cNvSpPr/>
          <p:nvPr/>
        </p:nvSpPr>
        <p:spPr>
          <a:xfrm>
            <a:off x="1667435" y="3945366"/>
            <a:ext cx="5593977" cy="192561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/>
              <a:t>Síndrome </a:t>
            </a:r>
          </a:p>
          <a:p>
            <a:r>
              <a:rPr lang="pt-BR" sz="3200" dirty="0"/>
              <a:t>Geniturinária da </a:t>
            </a:r>
          </a:p>
          <a:p>
            <a:r>
              <a:rPr lang="pt-BR" sz="3200" dirty="0"/>
              <a:t>menopausa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0868DC-8DBD-40E4-99D8-05809A712565}"/>
              </a:ext>
            </a:extLst>
          </p:cNvPr>
          <p:cNvSpPr/>
          <p:nvPr/>
        </p:nvSpPr>
        <p:spPr>
          <a:xfrm>
            <a:off x="3275703" y="3419583"/>
            <a:ext cx="2377440" cy="33079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2014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DD013F0-D218-C84A-A795-11C3D15DB4E3}"/>
              </a:ext>
            </a:extLst>
          </p:cNvPr>
          <p:cNvSpPr/>
          <p:nvPr/>
        </p:nvSpPr>
        <p:spPr>
          <a:xfrm>
            <a:off x="7627172" y="2482327"/>
            <a:ext cx="4184724" cy="228331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Conjunto de sinais e sintomas de </a:t>
            </a:r>
            <a:r>
              <a:rPr lang="pt-BR" sz="2400" dirty="0" err="1"/>
              <a:t>hipoestrogenismo</a:t>
            </a:r>
            <a:r>
              <a:rPr lang="pt-BR" sz="2400" dirty="0"/>
              <a:t>, sobre a mucosa urogenital .</a:t>
            </a:r>
          </a:p>
        </p:txBody>
      </p:sp>
    </p:spTree>
    <p:extLst>
      <p:ext uri="{BB962C8B-B14F-4D97-AF65-F5344CB8AC3E}">
        <p14:creationId xmlns:p14="http://schemas.microsoft.com/office/powerpoint/2010/main" val="963015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B842B1-56CD-A9A2-4D69-2A731324C337}"/>
              </a:ext>
            </a:extLst>
          </p:cNvPr>
          <p:cNvSpPr txBox="1"/>
          <p:nvPr/>
        </p:nvSpPr>
        <p:spPr>
          <a:xfrm>
            <a:off x="283285" y="193638"/>
            <a:ext cx="338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Diagnóstico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235413E-3976-49EC-6C2D-89ABA2A51C61}"/>
              </a:ext>
            </a:extLst>
          </p:cNvPr>
          <p:cNvSpPr/>
          <p:nvPr/>
        </p:nvSpPr>
        <p:spPr>
          <a:xfrm>
            <a:off x="3238049" y="448101"/>
            <a:ext cx="4528970" cy="8928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Anamnese e exame físico geral e </a:t>
            </a:r>
          </a:p>
          <a:p>
            <a:pPr algn="ctr"/>
            <a:r>
              <a:rPr lang="pt-BR" sz="2000" dirty="0"/>
              <a:t>dirigidos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C9417AA-993E-9919-DBEE-C86E99045BCF}"/>
              </a:ext>
            </a:extLst>
          </p:cNvPr>
          <p:cNvSpPr/>
          <p:nvPr/>
        </p:nvSpPr>
        <p:spPr>
          <a:xfrm>
            <a:off x="4683341" y="1565864"/>
            <a:ext cx="4830183" cy="89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Secura vaginal/ ardor/ prurido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3AECCE5-819F-05E6-AC9C-99267C00019A}"/>
              </a:ext>
            </a:extLst>
          </p:cNvPr>
          <p:cNvSpPr/>
          <p:nvPr/>
        </p:nvSpPr>
        <p:spPr>
          <a:xfrm>
            <a:off x="4683342" y="2564668"/>
            <a:ext cx="4830182" cy="89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tx1"/>
                </a:solidFill>
              </a:rPr>
              <a:t>Leucorréia</a:t>
            </a:r>
            <a:r>
              <a:rPr lang="pt-BR" sz="2400" dirty="0">
                <a:solidFill>
                  <a:schemeClr val="tx1"/>
                </a:solidFill>
              </a:rPr>
              <a:t>/ Dispareunia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B419EB4-58D0-2DD4-57AA-F6BE74450A26}"/>
              </a:ext>
            </a:extLst>
          </p:cNvPr>
          <p:cNvSpPr/>
          <p:nvPr/>
        </p:nvSpPr>
        <p:spPr>
          <a:xfrm>
            <a:off x="4683341" y="3576919"/>
            <a:ext cx="4830183" cy="8659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Disúria / polaciúria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C74F6AA-297A-EDCC-92C9-5A7A572BD428}"/>
              </a:ext>
            </a:extLst>
          </p:cNvPr>
          <p:cNvSpPr/>
          <p:nvPr/>
        </p:nvSpPr>
        <p:spPr>
          <a:xfrm>
            <a:off x="4747350" y="4562276"/>
            <a:ext cx="4830182" cy="892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Estreitamento de canal vaginal/ mucosa fina, friável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A4EB927-C418-6CD6-24CA-3DC2DA380895}"/>
              </a:ext>
            </a:extLst>
          </p:cNvPr>
          <p:cNvCxnSpPr>
            <a:cxnSpLocks/>
          </p:cNvCxnSpPr>
          <p:nvPr/>
        </p:nvCxnSpPr>
        <p:spPr>
          <a:xfrm>
            <a:off x="3504661" y="1340985"/>
            <a:ext cx="0" cy="5220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6337325-1690-9BBA-2440-8F9AB84D72D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504662" y="2012306"/>
            <a:ext cx="1178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BED44FD-E1E6-8A8A-668B-07DB272ACE4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504662" y="3011110"/>
            <a:ext cx="1178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6A8C17D-A02D-4A73-4EB4-12890821D64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504662" y="4009914"/>
            <a:ext cx="1178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DBFA13A-1F1D-88D8-5871-0B676D2C3EB5}"/>
              </a:ext>
            </a:extLst>
          </p:cNvPr>
          <p:cNvCxnSpPr>
            <a:cxnSpLocks/>
          </p:cNvCxnSpPr>
          <p:nvPr/>
        </p:nvCxnSpPr>
        <p:spPr>
          <a:xfrm>
            <a:off x="3504661" y="5008717"/>
            <a:ext cx="1193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DABF211-8A17-E602-47B2-C32CC61E74C9}"/>
              </a:ext>
            </a:extLst>
          </p:cNvPr>
          <p:cNvCxnSpPr/>
          <p:nvPr/>
        </p:nvCxnSpPr>
        <p:spPr>
          <a:xfrm>
            <a:off x="3504661" y="6062472"/>
            <a:ext cx="1178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39D30EE-D48E-6711-8FB5-D8718A12C9EB}"/>
              </a:ext>
            </a:extLst>
          </p:cNvPr>
          <p:cNvSpPr/>
          <p:nvPr/>
        </p:nvSpPr>
        <p:spPr>
          <a:xfrm>
            <a:off x="4747350" y="5574527"/>
            <a:ext cx="4830179" cy="985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Uso de estrogênios  vaginal</a:t>
            </a:r>
          </a:p>
        </p:txBody>
      </p:sp>
    </p:spTree>
    <p:extLst>
      <p:ext uri="{BB962C8B-B14F-4D97-AF65-F5344CB8AC3E}">
        <p14:creationId xmlns:p14="http://schemas.microsoft.com/office/powerpoint/2010/main" val="3699937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8942A-5E27-9154-40E8-96221747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+mn-lt"/>
              </a:rPr>
              <a:t>Conclusão: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13C1C5-E967-C533-B19E-215BB41B0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2896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430CA7-2FF6-31E5-9FC8-41E979F5D6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9888" y="-322263"/>
            <a:ext cx="9282112" cy="324802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/>
                </a:solidFill>
                <a:latin typeface="+mn-lt"/>
              </a:rPr>
              <a:t>A TH </a:t>
            </a:r>
            <a:r>
              <a:rPr lang="pt-BR" sz="3600" cap="none" dirty="0">
                <a:solidFill>
                  <a:schemeClr val="accent1"/>
                </a:solidFill>
                <a:latin typeface="+mn-lt"/>
              </a:rPr>
              <a:t>é segura e eficaz quando </a:t>
            </a:r>
            <a:br>
              <a:rPr lang="pt-BR" sz="3600" cap="none" dirty="0">
                <a:solidFill>
                  <a:schemeClr val="accent1"/>
                </a:solidFill>
                <a:latin typeface="+mn-lt"/>
              </a:rPr>
            </a:br>
            <a:r>
              <a:rPr lang="pt-BR" sz="3600" cap="none" dirty="0">
                <a:solidFill>
                  <a:schemeClr val="accent1"/>
                </a:solidFill>
                <a:latin typeface="+mn-lt"/>
              </a:rPr>
              <a:t>bem indicada e individualizada</a:t>
            </a:r>
            <a:r>
              <a:rPr lang="pt-BR" sz="3600" cap="none" dirty="0">
                <a:latin typeface="+mn-lt"/>
              </a:rPr>
              <a:t>.</a:t>
            </a:r>
            <a:br>
              <a:rPr lang="pt-BR" sz="3600" cap="none" dirty="0">
                <a:latin typeface="+mn-lt"/>
              </a:rPr>
            </a:br>
            <a:endParaRPr lang="pt-BR" sz="4000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23274CE-E407-FECE-CC90-8461A330694F}"/>
              </a:ext>
            </a:extLst>
          </p:cNvPr>
          <p:cNvCxnSpPr/>
          <p:nvPr/>
        </p:nvCxnSpPr>
        <p:spPr>
          <a:xfrm>
            <a:off x="4116135" y="1647535"/>
            <a:ext cx="58594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E606BE-A963-EE8E-AD7E-7629B69E0831}"/>
              </a:ext>
            </a:extLst>
          </p:cNvPr>
          <p:cNvSpPr txBox="1"/>
          <p:nvPr/>
        </p:nvSpPr>
        <p:spPr>
          <a:xfrm>
            <a:off x="2077562" y="1980072"/>
            <a:ext cx="9628094" cy="390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Avaliar Janela de oportunidade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Escolher a menor dose efetiva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Preferir formulação com progesterona </a:t>
            </a:r>
            <a:r>
              <a:rPr lang="pt-BR" sz="2400" dirty="0" err="1"/>
              <a:t>micronizada</a:t>
            </a:r>
            <a:r>
              <a:rPr lang="pt-BR" sz="2400" dirty="0"/>
              <a:t>  ou </a:t>
            </a:r>
            <a:r>
              <a:rPr lang="pt-BR" sz="2400" dirty="0" err="1"/>
              <a:t>Diidrogesterona</a:t>
            </a:r>
            <a:endParaRPr lang="pt-BR" sz="2400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A ÚNICA indicação reconhecida de testosterona na mulher é o TDSH pós menopáusico refratário à TH  - Jamais para fins estéticos ou antienvelhecimento.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B15994-DECF-0110-8C3B-AE3615FA7C0F}"/>
              </a:ext>
            </a:extLst>
          </p:cNvPr>
          <p:cNvSpPr txBox="1"/>
          <p:nvPr/>
        </p:nvSpPr>
        <p:spPr>
          <a:xfrm>
            <a:off x="1366221" y="6581001"/>
            <a:ext cx="962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Consenso Brasileiro de terapêutica hormonal do Climatério- SOBRAC 2024 (3ª edição)</a:t>
            </a:r>
          </a:p>
        </p:txBody>
      </p:sp>
    </p:spTree>
    <p:extLst>
      <p:ext uri="{BB962C8B-B14F-4D97-AF65-F5344CB8AC3E}">
        <p14:creationId xmlns:p14="http://schemas.microsoft.com/office/powerpoint/2010/main" val="1903918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F9673-4377-EF57-3E14-9F013832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8C9CB4-E209-5A40-C2F8-7003C2D84D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9888" y="-322263"/>
            <a:ext cx="9282112" cy="303212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/>
                </a:solidFill>
                <a:latin typeface="+mn-lt"/>
              </a:rPr>
              <a:t>A TH </a:t>
            </a:r>
            <a:r>
              <a:rPr lang="pt-BR" sz="3600" cap="none" dirty="0">
                <a:solidFill>
                  <a:schemeClr val="accent1"/>
                </a:solidFill>
                <a:latin typeface="+mn-lt"/>
              </a:rPr>
              <a:t>é segura e eficaz quando </a:t>
            </a:r>
            <a:br>
              <a:rPr lang="pt-BR" sz="3600" cap="none" dirty="0">
                <a:solidFill>
                  <a:schemeClr val="accent1"/>
                </a:solidFill>
                <a:latin typeface="+mn-lt"/>
              </a:rPr>
            </a:br>
            <a:r>
              <a:rPr lang="pt-BR" sz="3600" cap="none" dirty="0">
                <a:solidFill>
                  <a:schemeClr val="accent1"/>
                </a:solidFill>
                <a:latin typeface="+mn-lt"/>
              </a:rPr>
              <a:t>bem indicada e individualizada</a:t>
            </a:r>
            <a:r>
              <a:rPr lang="pt-BR" sz="3600" cap="none" dirty="0">
                <a:latin typeface="+mn-lt"/>
              </a:rPr>
              <a:t>.</a:t>
            </a:r>
            <a:br>
              <a:rPr lang="pt-BR" sz="3600" cap="none" dirty="0">
                <a:latin typeface="+mn-lt"/>
              </a:rPr>
            </a:br>
            <a:endParaRPr lang="pt-BR" sz="4000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2273E14-40FD-F9F1-8D04-15213C320480}"/>
              </a:ext>
            </a:extLst>
          </p:cNvPr>
          <p:cNvCxnSpPr/>
          <p:nvPr/>
        </p:nvCxnSpPr>
        <p:spPr>
          <a:xfrm>
            <a:off x="4180143" y="1565239"/>
            <a:ext cx="58594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48637B7E-7457-6F65-B2C4-EB9B6280498D}"/>
              </a:ext>
            </a:extLst>
          </p:cNvPr>
          <p:cNvSpPr txBox="1"/>
          <p:nvPr/>
        </p:nvSpPr>
        <p:spPr>
          <a:xfrm>
            <a:off x="2359948" y="1801437"/>
            <a:ext cx="9628093" cy="445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Testosterona deve ser usada exclusivamente por via transdérmica, em doses fisiológicas femininas, com monitorização sérica a cada 3-6 meses. Chips e implantes são proibidos. Não há segurança de uso após os 2 anos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A tibolona( 2,5 mg/dia) oferece ação estrogênica, </a:t>
            </a:r>
            <a:r>
              <a:rPr lang="pt-BR" sz="2400" dirty="0" err="1"/>
              <a:t>progestagênica</a:t>
            </a:r>
            <a:r>
              <a:rPr lang="pt-BR" sz="2400" dirty="0"/>
              <a:t> e androgênica – ideal para pós menopausa com sintomas vasomotores e libido reduzida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AE8A7F-3A18-7B42-C10C-258C87FD9C03}"/>
              </a:ext>
            </a:extLst>
          </p:cNvPr>
          <p:cNvSpPr txBox="1"/>
          <p:nvPr/>
        </p:nvSpPr>
        <p:spPr>
          <a:xfrm>
            <a:off x="1366221" y="6581001"/>
            <a:ext cx="962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Consenso Brasileiro de terapêutica hormonal do Climatério- SOBRAC 2024 (3ª edição)</a:t>
            </a:r>
          </a:p>
        </p:txBody>
      </p:sp>
    </p:spTree>
    <p:extLst>
      <p:ext uri="{BB962C8B-B14F-4D97-AF65-F5344CB8AC3E}">
        <p14:creationId xmlns:p14="http://schemas.microsoft.com/office/powerpoint/2010/main" val="191995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117EE20-9486-AAD7-E0BC-D2043ADF193B}"/>
              </a:ext>
            </a:extLst>
          </p:cNvPr>
          <p:cNvSpPr/>
          <p:nvPr/>
        </p:nvSpPr>
        <p:spPr>
          <a:xfrm>
            <a:off x="550362" y="1549666"/>
            <a:ext cx="3281082" cy="6077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Hipertensão Arterial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D3CBB00-B837-7A56-F9FF-BD41CF564C4B}"/>
              </a:ext>
            </a:extLst>
          </p:cNvPr>
          <p:cNvSpPr/>
          <p:nvPr/>
        </p:nvSpPr>
        <p:spPr>
          <a:xfrm>
            <a:off x="4193725" y="1549666"/>
            <a:ext cx="7447913" cy="6077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A partir dos 18 anos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55A89CE-ADE1-89D8-9664-981BF55674D8}"/>
              </a:ext>
            </a:extLst>
          </p:cNvPr>
          <p:cNvSpPr/>
          <p:nvPr/>
        </p:nvSpPr>
        <p:spPr>
          <a:xfrm>
            <a:off x="550362" y="2365545"/>
            <a:ext cx="3298079" cy="607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Diabetes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3E9EF46-2610-FEEE-FCB3-E218ABCF4E0A}"/>
              </a:ext>
            </a:extLst>
          </p:cNvPr>
          <p:cNvSpPr/>
          <p:nvPr/>
        </p:nvSpPr>
        <p:spPr>
          <a:xfrm>
            <a:off x="4193724" y="2358934"/>
            <a:ext cx="7447913" cy="6077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dirty="0"/>
              <a:t>A partir dos 45 anos, sem fator de risco. Iniciar aos 35 anos se sobrepeso.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620E02-0B0F-F6A2-162F-270DDBDC9A0A}"/>
              </a:ext>
            </a:extLst>
          </p:cNvPr>
          <p:cNvSpPr/>
          <p:nvPr/>
        </p:nvSpPr>
        <p:spPr>
          <a:xfrm>
            <a:off x="550362" y="3274153"/>
            <a:ext cx="3298079" cy="6077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Dislipidemia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122D35-A5AD-B54E-9E73-DFA6DB530C11}"/>
              </a:ext>
            </a:extLst>
          </p:cNvPr>
          <p:cNvSpPr/>
          <p:nvPr/>
        </p:nvSpPr>
        <p:spPr>
          <a:xfrm>
            <a:off x="4193723" y="3283643"/>
            <a:ext cx="7447913" cy="6077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schemeClr val="tx1"/>
                </a:solidFill>
              </a:rPr>
              <a:t>A partir dos 45 anos em mulheres de baixo risco para DCV.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2485B48-412F-9BDD-1EBC-E30DCB0A8EDC}"/>
              </a:ext>
            </a:extLst>
          </p:cNvPr>
          <p:cNvSpPr/>
          <p:nvPr/>
        </p:nvSpPr>
        <p:spPr>
          <a:xfrm>
            <a:off x="533365" y="4227755"/>
            <a:ext cx="3298079" cy="7315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Obesidade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3F81CD2-ACC6-9FFC-0B74-4AB85B4790F3}"/>
              </a:ext>
            </a:extLst>
          </p:cNvPr>
          <p:cNvSpPr/>
          <p:nvPr/>
        </p:nvSpPr>
        <p:spPr>
          <a:xfrm>
            <a:off x="4193723" y="4208352"/>
            <a:ext cx="7447913" cy="7315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Cálculo do IMC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Circunferência da cintura  ≥88 cm </a:t>
            </a:r>
            <a:r>
              <a:rPr lang="pt-BR" b="1" dirty="0">
                <a:solidFill>
                  <a:schemeClr val="tx1"/>
                </a:solidFill>
                <a:sym typeface="Wingdings" panose="05000000000000000000" pitchFamily="2" charset="2"/>
              </a:rPr>
              <a:t>maior risco de DCV;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6AC1AA23-7530-E86A-6B2A-D09A088DD5A8}"/>
              </a:ext>
            </a:extLst>
          </p:cNvPr>
          <p:cNvSpPr/>
          <p:nvPr/>
        </p:nvSpPr>
        <p:spPr>
          <a:xfrm>
            <a:off x="550362" y="5308334"/>
            <a:ext cx="3298079" cy="73152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Tabagismo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83D64E9-DBF9-323D-52D8-8DAEA7D2ADBD}"/>
              </a:ext>
            </a:extLst>
          </p:cNvPr>
          <p:cNvSpPr/>
          <p:nvPr/>
        </p:nvSpPr>
        <p:spPr>
          <a:xfrm>
            <a:off x="4193723" y="5389581"/>
            <a:ext cx="7447913" cy="6502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Questionamento ativo;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1"/>
                </a:solidFill>
              </a:rPr>
              <a:t>Auxílio a parar de fumar.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534D32-44E8-7A40-3614-B6A31E4E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49" y="225744"/>
            <a:ext cx="3746725" cy="9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EF06-AFFA-8CAA-77B9-5DA76C561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D712AC-081E-A416-3AF4-5FBADE133D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9888" y="-322263"/>
            <a:ext cx="9282112" cy="303212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/>
                </a:solidFill>
                <a:latin typeface="+mn-lt"/>
              </a:rPr>
              <a:t>A TH </a:t>
            </a:r>
            <a:r>
              <a:rPr lang="pt-BR" sz="3600" cap="none" dirty="0">
                <a:solidFill>
                  <a:schemeClr val="accent1"/>
                </a:solidFill>
                <a:latin typeface="+mn-lt"/>
              </a:rPr>
              <a:t>é segura e eficaz quando </a:t>
            </a:r>
            <a:br>
              <a:rPr lang="pt-BR" sz="3600" cap="none" dirty="0">
                <a:solidFill>
                  <a:schemeClr val="accent1"/>
                </a:solidFill>
                <a:latin typeface="+mn-lt"/>
              </a:rPr>
            </a:br>
            <a:r>
              <a:rPr lang="pt-BR" sz="3600" cap="none" dirty="0">
                <a:solidFill>
                  <a:schemeClr val="accent1"/>
                </a:solidFill>
                <a:latin typeface="+mn-lt"/>
              </a:rPr>
              <a:t>bem indicada e individualizada</a:t>
            </a:r>
            <a:r>
              <a:rPr lang="pt-BR" sz="3600" cap="none" dirty="0">
                <a:latin typeface="+mn-lt"/>
              </a:rPr>
              <a:t>.</a:t>
            </a:r>
            <a:br>
              <a:rPr lang="pt-BR" sz="3600" cap="none" dirty="0">
                <a:latin typeface="+mn-lt"/>
              </a:rPr>
            </a:br>
            <a:endParaRPr lang="pt-BR" sz="4000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CF7005F-19C6-9F5C-BEA0-DF10C9A16699}"/>
              </a:ext>
            </a:extLst>
          </p:cNvPr>
          <p:cNvCxnSpPr/>
          <p:nvPr/>
        </p:nvCxnSpPr>
        <p:spPr>
          <a:xfrm>
            <a:off x="4180143" y="1565239"/>
            <a:ext cx="58594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03AADC-44AB-B1D9-F65E-5C7103570B36}"/>
              </a:ext>
            </a:extLst>
          </p:cNvPr>
          <p:cNvSpPr txBox="1"/>
          <p:nvPr/>
        </p:nvSpPr>
        <p:spPr>
          <a:xfrm>
            <a:off x="2469278" y="1272519"/>
            <a:ext cx="9281160" cy="445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Tibolona é CONTRAINDICADA em câncer de mama, perimenopausa e doença cardiovascular estabelecida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Testosterona não deve </a:t>
            </a:r>
            <a:r>
              <a:rPr lang="pt-BR" sz="2400" dirty="0" err="1"/>
              <a:t>seriniciada</a:t>
            </a:r>
            <a:r>
              <a:rPr lang="pt-BR" sz="2400" dirty="0"/>
              <a:t> sem diagnóstico clínico formal de TDSH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Reavaliar risco-benefício em cada consulta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Cada paciente é única!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825C4F-F7D3-9A0D-B085-4E8C96617079}"/>
              </a:ext>
            </a:extLst>
          </p:cNvPr>
          <p:cNvSpPr txBox="1"/>
          <p:nvPr/>
        </p:nvSpPr>
        <p:spPr>
          <a:xfrm>
            <a:off x="1366221" y="6581001"/>
            <a:ext cx="9628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Consenso Brasileiro de terapêutica hormonal do Climatério- SOBRAC 2024 (3ª edição)</a:t>
            </a:r>
          </a:p>
        </p:txBody>
      </p:sp>
    </p:spTree>
    <p:extLst>
      <p:ext uri="{BB962C8B-B14F-4D97-AF65-F5344CB8AC3E}">
        <p14:creationId xmlns:p14="http://schemas.microsoft.com/office/powerpoint/2010/main" val="1869699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Carla Soares em poster | Imagem agradecimento, Frases e pensamentos  positivos, Frases de obrigado">
            <a:extLst>
              <a:ext uri="{FF2B5EF4-FFF2-40B4-BE49-F238E27FC236}">
                <a16:creationId xmlns:a16="http://schemas.microsoft.com/office/drawing/2014/main" id="{99F91370-64B4-40EC-EBBA-067C94FE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0" y="1253765"/>
            <a:ext cx="5762920" cy="43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9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72C060C-A600-C9D7-F350-D71620E9A0B3}"/>
              </a:ext>
            </a:extLst>
          </p:cNvPr>
          <p:cNvSpPr/>
          <p:nvPr/>
        </p:nvSpPr>
        <p:spPr>
          <a:xfrm>
            <a:off x="1699708" y="2409713"/>
            <a:ext cx="2764715" cy="174273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Câncer Ginecológico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CDC6BA9-415A-6F76-87F8-13A2FD8CA751}"/>
              </a:ext>
            </a:extLst>
          </p:cNvPr>
          <p:cNvSpPr/>
          <p:nvPr/>
        </p:nvSpPr>
        <p:spPr>
          <a:xfrm>
            <a:off x="6820348" y="1183341"/>
            <a:ext cx="2764715" cy="1549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Câncer de mama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12CE5E4-560A-0F34-E71C-F2613ADB881E}"/>
              </a:ext>
            </a:extLst>
          </p:cNvPr>
          <p:cNvSpPr/>
          <p:nvPr/>
        </p:nvSpPr>
        <p:spPr>
          <a:xfrm>
            <a:off x="6820348" y="3888889"/>
            <a:ext cx="2764715" cy="14038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Câncer colo-uterino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B5F6230-C8A7-B7E8-F717-CA997772D737}"/>
              </a:ext>
            </a:extLst>
          </p:cNvPr>
          <p:cNvCxnSpPr>
            <a:stCxn id="6" idx="1"/>
            <a:endCxn id="2" idx="3"/>
          </p:cNvCxnSpPr>
          <p:nvPr/>
        </p:nvCxnSpPr>
        <p:spPr>
          <a:xfrm flipH="1">
            <a:off x="4464423" y="1957892"/>
            <a:ext cx="2355925" cy="1323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C1704E3-A69B-D816-573E-0527F067CF4F}"/>
              </a:ext>
            </a:extLst>
          </p:cNvPr>
          <p:cNvCxnSpPr>
            <a:endCxn id="7" idx="1"/>
          </p:cNvCxnSpPr>
          <p:nvPr/>
        </p:nvCxnSpPr>
        <p:spPr>
          <a:xfrm>
            <a:off x="4464423" y="3281082"/>
            <a:ext cx="2355925" cy="1309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9F47CD51-FDF9-8070-387D-3079B795115B}"/>
              </a:ext>
            </a:extLst>
          </p:cNvPr>
          <p:cNvSpPr/>
          <p:nvPr/>
        </p:nvSpPr>
        <p:spPr>
          <a:xfrm>
            <a:off x="704628" y="145228"/>
            <a:ext cx="4120177" cy="1005841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Câncer ginecológico e colorretal</a:t>
            </a:r>
          </a:p>
        </p:txBody>
      </p:sp>
    </p:spTree>
    <p:extLst>
      <p:ext uri="{BB962C8B-B14F-4D97-AF65-F5344CB8AC3E}">
        <p14:creationId xmlns:p14="http://schemas.microsoft.com/office/powerpoint/2010/main" val="22040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1AE48F-76E2-ABEF-B59C-0E00AD31AB36}"/>
              </a:ext>
            </a:extLst>
          </p:cNvPr>
          <p:cNvSpPr txBox="1"/>
          <p:nvPr/>
        </p:nvSpPr>
        <p:spPr>
          <a:xfrm>
            <a:off x="602428" y="376518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Rastreamento: Câncer de Mama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130201-1071-1A4E-B310-52397645E11F}"/>
              </a:ext>
            </a:extLst>
          </p:cNvPr>
          <p:cNvSpPr/>
          <p:nvPr/>
        </p:nvSpPr>
        <p:spPr>
          <a:xfrm>
            <a:off x="1247887" y="1803482"/>
            <a:ext cx="4658062" cy="270397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Mulheres de risco habitual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8F0E7B-298B-D648-6270-F4DFB5586944}"/>
              </a:ext>
            </a:extLst>
          </p:cNvPr>
          <p:cNvSpPr txBox="1"/>
          <p:nvPr/>
        </p:nvSpPr>
        <p:spPr>
          <a:xfrm>
            <a:off x="6286053" y="1018652"/>
            <a:ext cx="493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</a:rPr>
              <a:t>Mamografia </a:t>
            </a:r>
            <a:r>
              <a:rPr lang="pt-BR" sz="2400" dirty="0"/>
              <a:t>é o único exame de imagem capaz de reduzir a mortalidade por Câncer de mama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0B587F-2C06-9A7E-BB38-2E3A988F612F}"/>
              </a:ext>
            </a:extLst>
          </p:cNvPr>
          <p:cNvSpPr txBox="1"/>
          <p:nvPr/>
        </p:nvSpPr>
        <p:spPr>
          <a:xfrm>
            <a:off x="6705601" y="3436250"/>
            <a:ext cx="4518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Em mulheres com</a:t>
            </a:r>
          </a:p>
          <a:p>
            <a:pPr algn="ctr"/>
            <a:r>
              <a:rPr lang="pt-BR" sz="2400" dirty="0"/>
              <a:t>mamas densas , a USG deve ser considerada como complementar à mamografia de rastreamento</a:t>
            </a:r>
          </a:p>
        </p:txBody>
      </p:sp>
    </p:spTree>
    <p:extLst>
      <p:ext uri="{BB962C8B-B14F-4D97-AF65-F5344CB8AC3E}">
        <p14:creationId xmlns:p14="http://schemas.microsoft.com/office/powerpoint/2010/main" val="129216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97DB65-8EA5-9AD6-388A-2B809D166B5E}"/>
              </a:ext>
            </a:extLst>
          </p:cNvPr>
          <p:cNvSpPr txBox="1"/>
          <p:nvPr/>
        </p:nvSpPr>
        <p:spPr>
          <a:xfrm>
            <a:off x="505610" y="634701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Rastreamento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2A1D59A-E956-E43F-EF42-594E8F8C3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9727"/>
              </p:ext>
            </p:extLst>
          </p:nvPr>
        </p:nvGraphicFramePr>
        <p:xfrm>
          <a:off x="1741543" y="1257151"/>
          <a:ext cx="8128000" cy="3571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795005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15341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FEBRASGO/SBM/CBR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84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Idade de início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40 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39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Periodicidade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1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Término de Rastreamento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Interromper quando a expectativa de vida&lt; 7 anos ou não houver condição clínica para diagnóstico / tratamento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4871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26AD855-210E-626F-61CC-98AEB977BB8B}"/>
              </a:ext>
            </a:extLst>
          </p:cNvPr>
          <p:cNvSpPr txBox="1"/>
          <p:nvPr/>
        </p:nvSpPr>
        <p:spPr>
          <a:xfrm>
            <a:off x="3754419" y="5518673"/>
            <a:ext cx="611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Iniciar aos 40 e término aos 69 anos : </a:t>
            </a:r>
            <a:r>
              <a:rPr lang="pt-BR" sz="2400" b="1" dirty="0"/>
              <a:t>MS</a:t>
            </a:r>
          </a:p>
        </p:txBody>
      </p:sp>
    </p:spTree>
    <p:extLst>
      <p:ext uri="{BB962C8B-B14F-4D97-AF65-F5344CB8AC3E}">
        <p14:creationId xmlns:p14="http://schemas.microsoft.com/office/powerpoint/2010/main" val="247723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20298</TotalTime>
  <Words>1692</Words>
  <Application>Microsoft Office PowerPoint</Application>
  <PresentationFormat>Widescreen</PresentationFormat>
  <Paragraphs>291</Paragraphs>
  <Slides>61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Arial</vt:lpstr>
      <vt:lpstr>Bahnschrift</vt:lpstr>
      <vt:lpstr>Calibri</vt:lpstr>
      <vt:lpstr>Courier New</vt:lpstr>
      <vt:lpstr>inherit</vt:lpstr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Climatério:</vt:lpstr>
      <vt:lpstr>Climatério: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Menopausa: Manifestação Clínica Período de transformações Mudanças Hormonais e metabólicas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Conclusão:</vt:lpstr>
      <vt:lpstr>A TH é segura e eficaz quando  bem indicada e individualizada. </vt:lpstr>
      <vt:lpstr>A TH é segura e eficaz quando  bem indicada e individualizada. </vt:lpstr>
      <vt:lpstr>A TH é segura e eficaz quando  bem indicada e individualizada.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Climatério:</dc:title>
  <dc:creator>Gilza Maria Soares Bulhoes Calheiros</dc:creator>
  <cp:lastModifiedBy>Gilza Maria Soares Bulhoes Calheiros</cp:lastModifiedBy>
  <cp:revision>30</cp:revision>
  <dcterms:created xsi:type="dcterms:W3CDTF">2024-02-14T20:40:05Z</dcterms:created>
  <dcterms:modified xsi:type="dcterms:W3CDTF">2026-02-25T13:00:58Z</dcterms:modified>
</cp:coreProperties>
</file>