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87" r:id="rId3"/>
    <p:sldId id="256" r:id="rId4"/>
    <p:sldId id="349" r:id="rId5"/>
    <p:sldId id="258" r:id="rId6"/>
    <p:sldId id="259" r:id="rId7"/>
    <p:sldId id="281" r:id="rId8"/>
    <p:sldId id="266" r:id="rId9"/>
    <p:sldId id="262" r:id="rId10"/>
    <p:sldId id="263" r:id="rId11"/>
    <p:sldId id="264" r:id="rId12"/>
    <p:sldId id="283" r:id="rId13"/>
    <p:sldId id="265" r:id="rId14"/>
    <p:sldId id="267" r:id="rId15"/>
    <p:sldId id="268" r:id="rId16"/>
    <p:sldId id="269" r:id="rId17"/>
    <p:sldId id="285" r:id="rId18"/>
    <p:sldId id="270" r:id="rId19"/>
    <p:sldId id="271" r:id="rId20"/>
    <p:sldId id="272" r:id="rId21"/>
    <p:sldId id="273" r:id="rId22"/>
    <p:sldId id="274" r:id="rId23"/>
    <p:sldId id="276" r:id="rId24"/>
    <p:sldId id="278" r:id="rId25"/>
    <p:sldId id="279" r:id="rId26"/>
    <p:sldId id="33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55" autoAdjust="0"/>
  </p:normalViewPr>
  <p:slideViewPr>
    <p:cSldViewPr snapToGrid="0">
      <p:cViewPr varScale="1">
        <p:scale>
          <a:sx n="76" d="100"/>
          <a:sy n="76" d="100"/>
        </p:scale>
        <p:origin x="3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FCF58-801D-4764-B2A4-FBCFC2DC0476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8CEA-754A-44E1-A4DF-B182A957C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05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58CEA-754A-44E1-A4DF-B182A957CD9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83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C9B20-0B4F-CB1A-324A-9537561B7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0EE92D-5E2C-3FCA-D7A0-1ED8B9898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CB010D1-D49F-EF95-2401-F966332DD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008947-6712-CC02-A23D-FB73DA34E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58CEA-754A-44E1-A4DF-B182A957CD9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46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33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7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0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58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48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9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2/25/2026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8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76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5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E637CD5-0C4B-8A9A-BA79-DA210454D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74" y="361699"/>
            <a:ext cx="11147117" cy="61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183E319-7940-B5DB-32F9-00CF3760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04" y="98854"/>
            <a:ext cx="11312991" cy="659816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D036FA-C435-C595-3A81-4639E16BA4A1}"/>
              </a:ext>
            </a:extLst>
          </p:cNvPr>
          <p:cNvSpPr/>
          <p:nvPr/>
        </p:nvSpPr>
        <p:spPr>
          <a:xfrm>
            <a:off x="991673" y="5331854"/>
            <a:ext cx="6130344" cy="9787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Mecanismos locais inadequados de parada do sangramento</a:t>
            </a:r>
          </a:p>
        </p:txBody>
      </p:sp>
    </p:spTree>
    <p:extLst>
      <p:ext uri="{BB962C8B-B14F-4D97-AF65-F5344CB8AC3E}">
        <p14:creationId xmlns:p14="http://schemas.microsoft.com/office/powerpoint/2010/main" val="2794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6E924-D90F-3AC6-6C18-334824CD1606}"/>
              </a:ext>
            </a:extLst>
          </p:cNvPr>
          <p:cNvSpPr txBox="1"/>
          <p:nvPr/>
        </p:nvSpPr>
        <p:spPr>
          <a:xfrm>
            <a:off x="4360984" y="150725"/>
            <a:ext cx="496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Classificação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90DDACE-26C3-56D0-5710-195A1019C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814" y="1550335"/>
            <a:ext cx="3686689" cy="20386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3F3938A-4FAE-F719-2C6D-3929EAAAA78B}"/>
              </a:ext>
            </a:extLst>
          </p:cNvPr>
          <p:cNvSpPr txBox="1"/>
          <p:nvPr/>
        </p:nvSpPr>
        <p:spPr>
          <a:xfrm>
            <a:off x="2138934" y="969245"/>
            <a:ext cx="609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Estruturais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6195FE3-6D4A-C531-DC01-D283F6E88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647" y="1592445"/>
            <a:ext cx="3648584" cy="254353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1771EE-DD7C-EE44-2D80-26E5267B5F77}"/>
              </a:ext>
            </a:extLst>
          </p:cNvPr>
          <p:cNvSpPr txBox="1"/>
          <p:nvPr/>
        </p:nvSpPr>
        <p:spPr>
          <a:xfrm>
            <a:off x="7613300" y="1007670"/>
            <a:ext cx="317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Não estruturais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15F350-6AC1-DD30-C779-CFC7965BF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190" y="1953508"/>
            <a:ext cx="1238423" cy="104789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2998940-6D70-FD7B-EA0C-27726C617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126" y="3716432"/>
            <a:ext cx="2762636" cy="213389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EE3F8FE-E106-7424-E2A2-C629E2E85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411" y="4300017"/>
            <a:ext cx="2191056" cy="209579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E2027DB-B5B8-721F-FD38-0AB19FB91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282" y="6459824"/>
            <a:ext cx="8116433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0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C3857-5FBE-3555-FA73-37468CA18F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20003"/>
            <a:ext cx="9601200" cy="919163"/>
          </a:xfrm>
        </p:spPr>
        <p:txBody>
          <a:bodyPr/>
          <a:lstStyle/>
          <a:p>
            <a:r>
              <a:rPr lang="pt-BR" dirty="0"/>
              <a:t>Etiopatogenia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504C0B7-AE4C-54FE-0E7E-C1C8354E3826}"/>
              </a:ext>
            </a:extLst>
          </p:cNvPr>
          <p:cNvSpPr/>
          <p:nvPr/>
        </p:nvSpPr>
        <p:spPr>
          <a:xfrm>
            <a:off x="1290320" y="1483360"/>
            <a:ext cx="5039360" cy="21440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2"/>
                </a:solidFill>
              </a:rPr>
              <a:t>Anovulação </a:t>
            </a:r>
            <a:r>
              <a:rPr lang="pt-BR" b="1" dirty="0">
                <a:solidFill>
                  <a:schemeClr val="tx2"/>
                </a:solidFill>
                <a:sym typeface="Wingdings" panose="05000000000000000000" pitchFamily="2" charset="2"/>
              </a:rPr>
              <a:t> Deficiência de P  proliferação endometrial sem oposição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2"/>
                </a:solidFill>
                <a:sym typeface="Wingdings" panose="05000000000000000000" pitchFamily="2" charset="2"/>
              </a:rPr>
              <a:t>Sangramento irregular, imprevisível e variável em volume</a:t>
            </a:r>
            <a:endParaRPr lang="pt-BR" b="1" dirty="0">
              <a:solidFill>
                <a:schemeClr val="tx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5785B5D-2FE7-E8B1-46B7-DD297BE24837}"/>
              </a:ext>
            </a:extLst>
          </p:cNvPr>
          <p:cNvSpPr/>
          <p:nvPr/>
        </p:nvSpPr>
        <p:spPr>
          <a:xfrm>
            <a:off x="6766560" y="1483360"/>
            <a:ext cx="5039360" cy="21440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C866374-86CA-7B0E-3E26-B943D1A63766}"/>
              </a:ext>
            </a:extLst>
          </p:cNvPr>
          <p:cNvSpPr/>
          <p:nvPr/>
        </p:nvSpPr>
        <p:spPr>
          <a:xfrm>
            <a:off x="1290320" y="4332920"/>
            <a:ext cx="5039360" cy="2168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 err="1">
                <a:solidFill>
                  <a:schemeClr val="tx1"/>
                </a:solidFill>
              </a:rPr>
              <a:t>Polipos</a:t>
            </a:r>
            <a:r>
              <a:rPr lang="pt-BR" b="1" dirty="0">
                <a:solidFill>
                  <a:schemeClr val="tx1"/>
                </a:solidFill>
              </a:rPr>
              <a:t>: hiperplasia focal glandular </a:t>
            </a:r>
            <a:r>
              <a:rPr lang="pt-BR" b="1" dirty="0" err="1">
                <a:solidFill>
                  <a:schemeClr val="tx1"/>
                </a:solidFill>
              </a:rPr>
              <a:t>estromal</a:t>
            </a:r>
            <a:r>
              <a:rPr lang="pt-BR" b="1" dirty="0">
                <a:solidFill>
                  <a:schemeClr val="tx1"/>
                </a:solidFill>
              </a:rPr>
              <a:t> e vasos frágeis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/>
                </a:solidFill>
              </a:rPr>
              <a:t>Adenomiose: invasão </a:t>
            </a:r>
            <a:r>
              <a:rPr lang="pt-BR" b="1" dirty="0" err="1">
                <a:solidFill>
                  <a:schemeClr val="tx1"/>
                </a:solidFill>
              </a:rPr>
              <a:t>miometrial</a:t>
            </a:r>
            <a:r>
              <a:rPr lang="pt-BR" b="1" dirty="0">
                <a:solidFill>
                  <a:schemeClr val="tx1"/>
                </a:solidFill>
              </a:rPr>
              <a:t>    áreas </a:t>
            </a:r>
            <a:r>
              <a:rPr lang="pt-BR" b="1" dirty="0" err="1">
                <a:solidFill>
                  <a:schemeClr val="tx1"/>
                </a:solidFill>
              </a:rPr>
              <a:t>sangrantes</a:t>
            </a:r>
            <a:r>
              <a:rPr lang="pt-BR" b="1" dirty="0">
                <a:solidFill>
                  <a:schemeClr val="tx1"/>
                </a:solidFill>
              </a:rPr>
              <a:t> e diminui a contratilidade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 err="1">
                <a:solidFill>
                  <a:schemeClr val="tx1"/>
                </a:solidFill>
              </a:rPr>
              <a:t>Leiomioma</a:t>
            </a:r>
            <a:r>
              <a:rPr lang="pt-BR" b="1" dirty="0">
                <a:solidFill>
                  <a:schemeClr val="tx1"/>
                </a:solidFill>
              </a:rPr>
              <a:t> submucoso: distorção  cavitaria e aumento área endometrial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3D95D96-ADC0-C625-B6AB-D2FB46A50804}"/>
              </a:ext>
            </a:extLst>
          </p:cNvPr>
          <p:cNvSpPr/>
          <p:nvPr/>
        </p:nvSpPr>
        <p:spPr>
          <a:xfrm>
            <a:off x="6766560" y="4332921"/>
            <a:ext cx="5039360" cy="2168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Doença de von </a:t>
            </a:r>
            <a:r>
              <a:rPr lang="pt-BR" dirty="0" err="1">
                <a:solidFill>
                  <a:schemeClr val="tx1"/>
                </a:solidFill>
              </a:rPr>
              <a:t>Willebrand</a:t>
            </a:r>
            <a:r>
              <a:rPr lang="pt-BR" dirty="0">
                <a:solidFill>
                  <a:schemeClr val="tx1"/>
                </a:solidFill>
              </a:rPr>
              <a:t>: até 13% dos SUA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Defeitos plaquetários e fatores de coagulação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Uso de anticoagulante – Causa iatrogênica frequente.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C7629F9-D129-1C1E-AB2A-DB0B5F9C09F6}"/>
              </a:ext>
            </a:extLst>
          </p:cNvPr>
          <p:cNvSpPr/>
          <p:nvPr/>
        </p:nvSpPr>
        <p:spPr>
          <a:xfrm>
            <a:off x="1290320" y="833120"/>
            <a:ext cx="5039360" cy="6502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Disfunção ovariana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FD13139-76B2-258B-9CE0-18CBA9FC4C52}"/>
              </a:ext>
            </a:extLst>
          </p:cNvPr>
          <p:cNvSpPr/>
          <p:nvPr/>
        </p:nvSpPr>
        <p:spPr>
          <a:xfrm flipH="1">
            <a:off x="6766560" y="833120"/>
            <a:ext cx="5039360" cy="6502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Distúrbio Hemostasia Endometrial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3F34020-AB7A-3E3E-6A4C-1B4AF07E42E6}"/>
              </a:ext>
            </a:extLst>
          </p:cNvPr>
          <p:cNvSpPr/>
          <p:nvPr/>
        </p:nvSpPr>
        <p:spPr>
          <a:xfrm>
            <a:off x="1290320" y="3774757"/>
            <a:ext cx="5039360" cy="56356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Causas Estruturais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F3DF785-DF84-858A-3ED6-21BFA5BF7440}"/>
              </a:ext>
            </a:extLst>
          </p:cNvPr>
          <p:cNvSpPr/>
          <p:nvPr/>
        </p:nvSpPr>
        <p:spPr>
          <a:xfrm>
            <a:off x="6766560" y="3774756"/>
            <a:ext cx="5039360" cy="5635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/>
              <a:t>Coagulopatias</a:t>
            </a:r>
            <a:endParaRPr lang="pt-BR" sz="2400" dirty="0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C0A6E85-727B-ADE1-704D-88FA28D41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80" y="1630679"/>
            <a:ext cx="4043679" cy="1798321"/>
          </a:xfrm>
          <a:prstGeom prst="rect">
            <a:avLst/>
          </a:prstGeom>
        </p:spPr>
      </p:pic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EEBAFC01-BB31-28B2-0AD1-31D31410E720}"/>
              </a:ext>
            </a:extLst>
          </p:cNvPr>
          <p:cNvCxnSpPr>
            <a:cxnSpLocks/>
          </p:cNvCxnSpPr>
          <p:nvPr/>
        </p:nvCxnSpPr>
        <p:spPr>
          <a:xfrm flipV="1">
            <a:off x="5608320" y="5417341"/>
            <a:ext cx="0" cy="394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2A64CA-2E06-33E0-6D94-C981D1B7F013}"/>
              </a:ext>
            </a:extLst>
          </p:cNvPr>
          <p:cNvSpPr txBox="1"/>
          <p:nvPr/>
        </p:nvSpPr>
        <p:spPr>
          <a:xfrm>
            <a:off x="1026160" y="71120"/>
            <a:ext cx="604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Diagnóstico</a:t>
            </a:r>
          </a:p>
          <a:p>
            <a:endParaRPr lang="pt-BR" sz="40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0CF727-FBEF-5F62-8EAB-02CBD8D58488}"/>
              </a:ext>
            </a:extLst>
          </p:cNvPr>
          <p:cNvSpPr/>
          <p:nvPr/>
        </p:nvSpPr>
        <p:spPr>
          <a:xfrm>
            <a:off x="1341120" y="1524000"/>
            <a:ext cx="4876800" cy="53848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Anamnese Dirigida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FA939EB-4211-D30F-AE4C-DA5359A80BA2}"/>
              </a:ext>
            </a:extLst>
          </p:cNvPr>
          <p:cNvSpPr/>
          <p:nvPr/>
        </p:nvSpPr>
        <p:spPr>
          <a:xfrm>
            <a:off x="1341120" y="2062480"/>
            <a:ext cx="4876800" cy="4409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Caracterização do sangramento: Quantidade( nº de absorventes/dia, coágulo&gt;2,5 cm)relação com ciclo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Histórico Ginecológico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Rastreio de </a:t>
            </a:r>
            <a:r>
              <a:rPr lang="pt-BR" sz="2000" b="1" dirty="0" err="1">
                <a:solidFill>
                  <a:schemeClr val="tx1"/>
                </a:solidFill>
              </a:rPr>
              <a:t>coagulopatia</a:t>
            </a:r>
            <a:r>
              <a:rPr lang="pt-BR" sz="2000" b="1" dirty="0">
                <a:solidFill>
                  <a:schemeClr val="tx1"/>
                </a:solidFill>
              </a:rPr>
              <a:t>: menarca abundante, hematomas fáceis, história familiar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Medicamentos : </a:t>
            </a:r>
            <a:r>
              <a:rPr lang="pt-BR" sz="2000" b="1" dirty="0" err="1">
                <a:solidFill>
                  <a:schemeClr val="tx1"/>
                </a:solidFill>
              </a:rPr>
              <a:t>AINEs</a:t>
            </a:r>
            <a:r>
              <a:rPr lang="pt-BR" sz="2000" b="1" dirty="0">
                <a:solidFill>
                  <a:schemeClr val="tx1"/>
                </a:solidFill>
              </a:rPr>
              <a:t>, anticoagulante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D1257E5-160D-9720-75B1-F6E4C632CB27}"/>
              </a:ext>
            </a:extLst>
          </p:cNvPr>
          <p:cNvSpPr/>
          <p:nvPr/>
        </p:nvSpPr>
        <p:spPr>
          <a:xfrm>
            <a:off x="7071360" y="1524000"/>
            <a:ext cx="4602480" cy="690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Exame físico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8BF1598-4F70-4A99-CA7B-064E90250D2C}"/>
              </a:ext>
            </a:extLst>
          </p:cNvPr>
          <p:cNvSpPr/>
          <p:nvPr/>
        </p:nvSpPr>
        <p:spPr>
          <a:xfrm>
            <a:off x="7071360" y="2214880"/>
            <a:ext cx="4602480" cy="4257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Exame  ginecológico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Hemograma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Beta – </a:t>
            </a:r>
            <a:r>
              <a:rPr lang="pt-BR" sz="2000" b="1" dirty="0" err="1">
                <a:solidFill>
                  <a:schemeClr val="tx1"/>
                </a:solidFill>
              </a:rPr>
              <a:t>hCG</a:t>
            </a:r>
            <a:endParaRPr lang="pt-BR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TSH</a:t>
            </a:r>
          </a:p>
          <a:p>
            <a:pPr algn="ctr">
              <a:lnSpc>
                <a:spcPct val="150000"/>
              </a:lnSpc>
            </a:pPr>
            <a:r>
              <a:rPr lang="pt-BR" sz="2000" b="1" dirty="0" err="1">
                <a:solidFill>
                  <a:schemeClr val="tx1"/>
                </a:solidFill>
              </a:rPr>
              <a:t>Coagulograma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Rastreio de neoplasia cervical conforme protocolo vigente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3ED43-3034-9628-AFE5-F7AE7C35D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A5A4E2-F1D5-8F0A-03B3-29C293EEC5C8}"/>
              </a:ext>
            </a:extLst>
          </p:cNvPr>
          <p:cNvSpPr txBox="1"/>
          <p:nvPr/>
        </p:nvSpPr>
        <p:spPr>
          <a:xfrm>
            <a:off x="1026160" y="71120"/>
            <a:ext cx="110032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Diagnóstico – Exames complementares de imagem</a:t>
            </a:r>
          </a:p>
          <a:p>
            <a:endParaRPr lang="pt-BR" sz="40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F7D385B-71C7-8C7A-FE30-001C740DE399}"/>
              </a:ext>
            </a:extLst>
          </p:cNvPr>
          <p:cNvSpPr/>
          <p:nvPr/>
        </p:nvSpPr>
        <p:spPr>
          <a:xfrm>
            <a:off x="1341120" y="859451"/>
            <a:ext cx="10099040" cy="5811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</a:rPr>
              <a:t>1ª Linha: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</a:rPr>
              <a:t>Ultrassonografia  pélvica/</a:t>
            </a:r>
            <a:r>
              <a:rPr lang="pt-BR" sz="2800" b="1" dirty="0" err="1">
                <a:solidFill>
                  <a:schemeClr val="tx1"/>
                </a:solidFill>
              </a:rPr>
              <a:t>Transvagina</a:t>
            </a:r>
            <a:endParaRPr lang="pt-BR" sz="28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</a:rPr>
              <a:t>Complementar 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dirty="0" err="1">
                <a:solidFill>
                  <a:schemeClr val="tx1"/>
                </a:solidFill>
              </a:rPr>
              <a:t>Histerossonografia</a:t>
            </a:r>
            <a:endParaRPr lang="pt-BR" sz="28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</a:rPr>
              <a:t>Casos selecionados: 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dirty="0" err="1">
                <a:solidFill>
                  <a:schemeClr val="tx1"/>
                </a:solidFill>
              </a:rPr>
              <a:t>Ressonäncia</a:t>
            </a:r>
            <a:r>
              <a:rPr lang="pt-BR" sz="2800" b="1" dirty="0">
                <a:solidFill>
                  <a:schemeClr val="tx1"/>
                </a:solidFill>
              </a:rPr>
              <a:t> Nuclear Magnética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</a:rPr>
              <a:t>Padrão Ouro 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</a:rPr>
              <a:t>Histeroscopia + biopsia de endométrio</a:t>
            </a:r>
          </a:p>
          <a:p>
            <a:pPr marL="285750" indent="-285750"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tx1"/>
              </a:solidFill>
            </a:endParaRPr>
          </a:p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2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CBEB1-5BD5-2ABA-06B8-7691F23E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744"/>
            <a:ext cx="9601200" cy="692240"/>
          </a:xfrm>
        </p:spPr>
        <p:txBody>
          <a:bodyPr>
            <a:normAutofit/>
          </a:bodyPr>
          <a:lstStyle/>
          <a:p>
            <a:r>
              <a:rPr lang="pt-BR" sz="3600" dirty="0"/>
              <a:t>Tratamento Do Sangramento Uterino Anormal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CE120-30F7-9DDB-BF30-44D5753CC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27" y="734096"/>
            <a:ext cx="11256135" cy="6123903"/>
          </a:xfrm>
        </p:spPr>
        <p:txBody>
          <a:bodyPr>
            <a:normAutofit/>
          </a:bodyPr>
          <a:lstStyle/>
          <a:p>
            <a:endParaRPr lang="pt-BR" sz="4000" b="1" dirty="0"/>
          </a:p>
          <a:p>
            <a:r>
              <a:rPr lang="pt-BR" sz="4000" b="1" dirty="0"/>
              <a:t>Estrutural - PALM</a:t>
            </a:r>
          </a:p>
          <a:p>
            <a:pPr lvl="2">
              <a:lnSpc>
                <a:spcPct val="120000"/>
              </a:lnSpc>
            </a:pPr>
            <a:r>
              <a:rPr lang="pt-BR" sz="3800" b="1" i="0" dirty="0" err="1"/>
              <a:t>Polipo</a:t>
            </a:r>
            <a:endParaRPr lang="pt-BR" sz="3800" b="1" i="0" dirty="0"/>
          </a:p>
          <a:p>
            <a:pPr lvl="2">
              <a:lnSpc>
                <a:spcPct val="120000"/>
              </a:lnSpc>
            </a:pPr>
            <a:r>
              <a:rPr lang="pt-BR" sz="3800" b="1" i="0" dirty="0"/>
              <a:t>Adenomiose</a:t>
            </a:r>
          </a:p>
          <a:p>
            <a:pPr lvl="2">
              <a:lnSpc>
                <a:spcPct val="120000"/>
              </a:lnSpc>
            </a:pPr>
            <a:r>
              <a:rPr lang="pt-BR" sz="3800" b="1" i="0" dirty="0" err="1"/>
              <a:t>Leiomioma</a:t>
            </a:r>
            <a:endParaRPr lang="pt-BR" sz="3800" b="1" i="0" dirty="0"/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sz="3800" b="1" i="0" dirty="0" err="1"/>
              <a:t>Malignidade;hiperplasia</a:t>
            </a:r>
            <a:r>
              <a:rPr lang="pt-BR" sz="38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b="1" i="0" dirty="0"/>
          </a:p>
          <a:p>
            <a:pPr lvl="3"/>
            <a:endParaRPr lang="pt-BR" sz="2000" b="1" i="0" dirty="0">
              <a:latin typeface="+mj-lt"/>
            </a:endParaRPr>
          </a:p>
          <a:p>
            <a:pPr lvl="1"/>
            <a:r>
              <a:rPr lang="pt-BR" sz="2800" b="1" i="0" dirty="0">
                <a:latin typeface="+mj-lt"/>
              </a:rPr>
              <a:t>:</a:t>
            </a:r>
          </a:p>
          <a:p>
            <a:pPr marL="0" indent="0">
              <a:buNone/>
            </a:pPr>
            <a:endParaRPr lang="pt-BR" b="1" i="0" dirty="0"/>
          </a:p>
        </p:txBody>
      </p:sp>
      <p:pic>
        <p:nvPicPr>
          <p:cNvPr id="1026" name="Picture 2" descr="Miomas Uterinos: Impacto na Fertilidade e Tratamentos | VidaBemVinda">
            <a:extLst>
              <a:ext uri="{FF2B5EF4-FFF2-40B4-BE49-F238E27FC236}">
                <a16:creationId xmlns:a16="http://schemas.microsoft.com/office/drawing/2014/main" id="{F62148B0-9828-73EB-CDA6-56F7B538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662" y="3974875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D7349C3-F43E-FA82-E14C-0846E6B0E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37" y="1468191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0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799F1-D566-B0C7-C482-B896D2F66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38008-86CD-2B82-ED22-E2DFCFF8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744"/>
            <a:ext cx="9601200" cy="692240"/>
          </a:xfrm>
        </p:spPr>
        <p:txBody>
          <a:bodyPr>
            <a:normAutofit/>
          </a:bodyPr>
          <a:lstStyle/>
          <a:p>
            <a:r>
              <a:rPr lang="pt-BR" sz="3600" dirty="0"/>
              <a:t>Tratamento Do Sangramento Uterino Anormal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A2AEDD-229D-54C3-D3BC-A7A60420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27" y="734096"/>
            <a:ext cx="11256135" cy="6123903"/>
          </a:xfrm>
        </p:spPr>
        <p:txBody>
          <a:bodyPr>
            <a:normAutofit/>
          </a:bodyPr>
          <a:lstStyle/>
          <a:p>
            <a:endParaRPr lang="pt-BR" sz="4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4000" b="1" dirty="0"/>
              <a:t>Principio do tratamento</a:t>
            </a:r>
          </a:p>
          <a:p>
            <a:pPr lvl="2"/>
            <a:r>
              <a:rPr lang="pt-BR" sz="3600" b="1" dirty="0" err="1"/>
              <a:t>Indivualização</a:t>
            </a:r>
            <a:r>
              <a:rPr lang="pt-BR" sz="3600" b="1" dirty="0"/>
              <a:t>  conforme:</a:t>
            </a:r>
          </a:p>
          <a:p>
            <a:pPr lvl="3">
              <a:lnSpc>
                <a:spcPct val="110000"/>
              </a:lnSpc>
            </a:pPr>
            <a:r>
              <a:rPr lang="pt-BR" sz="3600" b="1" i="0" dirty="0"/>
              <a:t>Idade e desejo reprodutivo</a:t>
            </a:r>
          </a:p>
          <a:p>
            <a:pPr lvl="3">
              <a:lnSpc>
                <a:spcPct val="110000"/>
              </a:lnSpc>
            </a:pPr>
            <a:r>
              <a:rPr lang="pt-BR" sz="3600" b="1" i="0" dirty="0"/>
              <a:t>Gravidade do sangramento</a:t>
            </a:r>
          </a:p>
          <a:p>
            <a:pPr lvl="3">
              <a:lnSpc>
                <a:spcPct val="110000"/>
              </a:lnSpc>
            </a:pPr>
            <a:r>
              <a:rPr lang="pt-BR" sz="3600" b="1" i="0" dirty="0"/>
              <a:t>Anemia associada</a:t>
            </a:r>
          </a:p>
          <a:p>
            <a:pPr lvl="3">
              <a:lnSpc>
                <a:spcPct val="110000"/>
              </a:lnSpc>
            </a:pPr>
            <a:r>
              <a:rPr lang="pt-BR" sz="3600" b="1" i="0" dirty="0"/>
              <a:t>Tamanho/ localização da lesão</a:t>
            </a:r>
          </a:p>
          <a:p>
            <a:pPr lvl="3">
              <a:lnSpc>
                <a:spcPct val="110000"/>
              </a:lnSpc>
            </a:pPr>
            <a:r>
              <a:rPr lang="pt-BR" sz="3600" b="1" i="0" dirty="0"/>
              <a:t>Suspeita de malignidade </a:t>
            </a:r>
          </a:p>
          <a:p>
            <a:pPr marL="0" indent="0">
              <a:buNone/>
            </a:pPr>
            <a:endParaRPr lang="pt-BR" b="1" i="0" dirty="0"/>
          </a:p>
        </p:txBody>
      </p:sp>
      <p:pic>
        <p:nvPicPr>
          <p:cNvPr id="1026" name="Picture 2" descr="Miomas Uterinos: Impacto na Fertilidade e Tratamentos | VidaBemVinda">
            <a:extLst>
              <a:ext uri="{FF2B5EF4-FFF2-40B4-BE49-F238E27FC236}">
                <a16:creationId xmlns:a16="http://schemas.microsoft.com/office/drawing/2014/main" id="{07FCE242-3819-F574-A4A5-A700889D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662" y="3974875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71862D0-3FD2-8B4F-EBA6-9918FB20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37" y="1468191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5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F30B3-8FD7-940F-0E60-CF99B1829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32380-45DA-9625-6D5A-6D898F35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744"/>
            <a:ext cx="9601200" cy="692240"/>
          </a:xfrm>
        </p:spPr>
        <p:txBody>
          <a:bodyPr>
            <a:normAutofit/>
          </a:bodyPr>
          <a:lstStyle/>
          <a:p>
            <a:r>
              <a:rPr lang="pt-BR" sz="3600" dirty="0"/>
              <a:t>Tratamento Do Sangramento Uterino Anormal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70CEC7-86D3-1C9D-0531-58DE7CC5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27" y="878985"/>
            <a:ext cx="10135673" cy="5792272"/>
          </a:xfrm>
        </p:spPr>
        <p:txBody>
          <a:bodyPr>
            <a:normAutofit/>
          </a:bodyPr>
          <a:lstStyle/>
          <a:p>
            <a:r>
              <a:rPr lang="pt-BR" sz="3600" b="1" dirty="0"/>
              <a:t>Estrutural - PALM</a:t>
            </a:r>
          </a:p>
          <a:p>
            <a:pPr lvl="2">
              <a:lnSpc>
                <a:spcPct val="100000"/>
              </a:lnSpc>
            </a:pPr>
            <a:r>
              <a:rPr lang="pt-BR" sz="2400" b="1" i="0" dirty="0" err="1"/>
              <a:t>Polipo</a:t>
            </a:r>
            <a:endParaRPr lang="pt-BR" sz="2400" b="1" i="0" dirty="0"/>
          </a:p>
          <a:p>
            <a:pPr lvl="2">
              <a:lnSpc>
                <a:spcPct val="100000"/>
              </a:lnSpc>
            </a:pPr>
            <a:r>
              <a:rPr lang="pt-BR" sz="2400" b="1" i="0" dirty="0"/>
              <a:t>Adenomiose</a:t>
            </a:r>
          </a:p>
          <a:p>
            <a:pPr lvl="2">
              <a:lnSpc>
                <a:spcPct val="100000"/>
              </a:lnSpc>
            </a:pPr>
            <a:r>
              <a:rPr lang="pt-BR" sz="2400" b="1" i="0" dirty="0" err="1"/>
              <a:t>Leiomioma</a:t>
            </a:r>
            <a:endParaRPr lang="pt-BR" sz="2400" b="1" i="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b="1" i="0" dirty="0" err="1"/>
              <a:t>Malignidade;hiperplasia</a:t>
            </a:r>
            <a:r>
              <a:rPr lang="pt-BR" sz="24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1" i="0" dirty="0"/>
              <a:t>Tratamento medicamentoso( </a:t>
            </a:r>
            <a:r>
              <a:rPr lang="pt-BR" b="1" i="0" dirty="0"/>
              <a:t>adjuvante ou temporário</a:t>
            </a:r>
            <a:r>
              <a:rPr lang="pt-BR" sz="2800" b="1" i="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b="1" i="0" dirty="0"/>
              <a:t>Progestagênios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b="1" i="0" dirty="0"/>
              <a:t>Contraceptivo hormonais combinados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b="1" i="0" dirty="0"/>
              <a:t>SIU-LNG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b="1" i="0" dirty="0"/>
              <a:t>Análogos d </a:t>
            </a:r>
            <a:r>
              <a:rPr lang="pt-BR" sz="2400" b="1" i="0" dirty="0" err="1"/>
              <a:t>GnRH</a:t>
            </a:r>
            <a:r>
              <a:rPr lang="pt-BR" sz="2400" b="1" i="0" dirty="0"/>
              <a:t>( uso temporário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b="1" i="0" dirty="0"/>
              <a:t>Ácido tranexâmico</a:t>
            </a:r>
          </a:p>
          <a:p>
            <a:pPr lvl="3"/>
            <a:endParaRPr lang="pt-BR" sz="2000" b="1" i="0" dirty="0">
              <a:latin typeface="+mj-lt"/>
            </a:endParaRPr>
          </a:p>
          <a:p>
            <a:pPr marL="0" indent="0">
              <a:buNone/>
            </a:pPr>
            <a:endParaRPr lang="pt-BR" b="1" i="0" dirty="0"/>
          </a:p>
        </p:txBody>
      </p:sp>
      <p:pic>
        <p:nvPicPr>
          <p:cNvPr id="1026" name="Picture 2" descr="Miomas Uterinos: Impacto na Fertilidade e Tratamentos | VidaBemVinda">
            <a:extLst>
              <a:ext uri="{FF2B5EF4-FFF2-40B4-BE49-F238E27FC236}">
                <a16:creationId xmlns:a16="http://schemas.microsoft.com/office/drawing/2014/main" id="{1403A10B-C32E-5032-0A53-F6E1B360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662" y="3974875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66D358E-A898-C8AD-F84E-576D36B2E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137" y="1468191"/>
            <a:ext cx="1914525" cy="23907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C3C85EF-9CA6-F28D-ABC7-15E17E940EE5}"/>
              </a:ext>
            </a:extLst>
          </p:cNvPr>
          <p:cNvSpPr txBox="1"/>
          <p:nvPr/>
        </p:nvSpPr>
        <p:spPr>
          <a:xfrm>
            <a:off x="1371600" y="6190509"/>
            <a:ext cx="796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Geralmente não resolve definitivamente quando há lesão estrutural significativa.</a:t>
            </a:r>
          </a:p>
        </p:txBody>
      </p:sp>
    </p:spTree>
    <p:extLst>
      <p:ext uri="{BB962C8B-B14F-4D97-AF65-F5344CB8AC3E}">
        <p14:creationId xmlns:p14="http://schemas.microsoft.com/office/powerpoint/2010/main" val="262253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66F6-CEAF-7CF4-78E9-F65828BB6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CF82B-B937-A060-CFF5-9F0711B2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744"/>
            <a:ext cx="9601200" cy="69224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Tratamento Do Sangramento Uterino Anormal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6BB51B-6BAB-6DC7-C46D-6AD676AB0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27" y="878985"/>
            <a:ext cx="10818253" cy="5792272"/>
          </a:xfrm>
        </p:spPr>
        <p:txBody>
          <a:bodyPr>
            <a:normAutofit/>
          </a:bodyPr>
          <a:lstStyle/>
          <a:p>
            <a:r>
              <a:rPr lang="pt-BR" sz="3600" b="1" dirty="0"/>
              <a:t>Estrutural - PALM</a:t>
            </a:r>
          </a:p>
          <a:p>
            <a:pPr lvl="2">
              <a:lnSpc>
                <a:spcPct val="100000"/>
              </a:lnSpc>
            </a:pPr>
            <a:r>
              <a:rPr lang="pt-BR" sz="2400" b="1" i="0" dirty="0" err="1"/>
              <a:t>Polipo</a:t>
            </a:r>
            <a:endParaRPr lang="pt-BR" sz="2400" b="1" i="0" dirty="0"/>
          </a:p>
          <a:p>
            <a:pPr lvl="2">
              <a:lnSpc>
                <a:spcPct val="100000"/>
              </a:lnSpc>
            </a:pPr>
            <a:r>
              <a:rPr lang="pt-BR" sz="2400" b="1" i="0" dirty="0"/>
              <a:t>Adenomiose</a:t>
            </a:r>
          </a:p>
          <a:p>
            <a:pPr lvl="2">
              <a:lnSpc>
                <a:spcPct val="100000"/>
              </a:lnSpc>
            </a:pPr>
            <a:r>
              <a:rPr lang="pt-BR" sz="2400" b="1" i="0" dirty="0" err="1"/>
              <a:t>Leiomioma</a:t>
            </a:r>
            <a:endParaRPr lang="pt-BR" sz="2400" b="1" i="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b="1" i="0" dirty="0" err="1"/>
              <a:t>Malignidade;hiperplasia</a:t>
            </a:r>
            <a:r>
              <a:rPr lang="pt-BR" sz="2400" b="1" dirty="0"/>
              <a:t> </a:t>
            </a:r>
          </a:p>
          <a:p>
            <a:endParaRPr lang="pt-BR" sz="2800" b="1" dirty="0"/>
          </a:p>
          <a:p>
            <a:r>
              <a:rPr lang="pt-BR" sz="2800" b="1" dirty="0"/>
              <a:t>Tratamento Cirúrgico (Definitivo na maioria dos casos)</a:t>
            </a:r>
          </a:p>
          <a:p>
            <a:pPr lvl="1"/>
            <a:r>
              <a:rPr lang="pt-BR" sz="2400" b="1" i="0" dirty="0" err="1"/>
              <a:t>Polipectomia</a:t>
            </a:r>
            <a:r>
              <a:rPr lang="pt-BR" sz="2400" b="1" i="0" dirty="0"/>
              <a:t> </a:t>
            </a:r>
            <a:r>
              <a:rPr lang="pt-BR" sz="2400" b="1" i="0" dirty="0" err="1"/>
              <a:t>histeroscópica</a:t>
            </a:r>
            <a:endParaRPr lang="pt-BR" sz="2400" i="0" dirty="0"/>
          </a:p>
          <a:p>
            <a:pPr lvl="1"/>
            <a:r>
              <a:rPr lang="pt-BR" sz="2400" b="1" i="0" dirty="0"/>
              <a:t>Miomectomia</a:t>
            </a:r>
            <a:r>
              <a:rPr lang="pt-BR" sz="2400" i="0" dirty="0"/>
              <a:t> (</a:t>
            </a:r>
            <a:r>
              <a:rPr lang="pt-BR" sz="2400" i="0" dirty="0" err="1"/>
              <a:t>histeroscópica</a:t>
            </a:r>
            <a:r>
              <a:rPr lang="pt-BR" sz="2400" i="0" dirty="0"/>
              <a:t>, laparoscópica ou </a:t>
            </a:r>
            <a:r>
              <a:rPr lang="pt-BR" sz="2400" i="0" dirty="0" err="1"/>
              <a:t>laparotômica</a:t>
            </a:r>
            <a:r>
              <a:rPr lang="pt-BR" sz="2400" i="0" dirty="0"/>
              <a:t>)</a:t>
            </a:r>
          </a:p>
          <a:p>
            <a:pPr lvl="1"/>
            <a:r>
              <a:rPr lang="pt-BR" sz="2400" b="1" i="0" dirty="0"/>
              <a:t>Ablação endometrial</a:t>
            </a:r>
            <a:r>
              <a:rPr lang="pt-BR" sz="2400" i="0" dirty="0"/>
              <a:t> (casos selecionados)</a:t>
            </a:r>
          </a:p>
          <a:p>
            <a:pPr lvl="1"/>
            <a:r>
              <a:rPr lang="pt-BR" sz="2400" b="1" i="0" dirty="0"/>
              <a:t>Histerectomia</a:t>
            </a:r>
            <a:r>
              <a:rPr lang="pt-BR" sz="2400" i="0" dirty="0"/>
              <a:t> (falha terapêutica, doença extensa ou malignidade)</a:t>
            </a:r>
          </a:p>
        </p:txBody>
      </p:sp>
      <p:pic>
        <p:nvPicPr>
          <p:cNvPr id="1026" name="Picture 2" descr="Miomas Uterinos: Impacto na Fertilidade e Tratamentos | VidaBemVinda">
            <a:extLst>
              <a:ext uri="{FF2B5EF4-FFF2-40B4-BE49-F238E27FC236}">
                <a16:creationId xmlns:a16="http://schemas.microsoft.com/office/drawing/2014/main" id="{6940CA3C-EFE7-D64B-5389-4E02B0D0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73" y="1028700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58192D-243D-5E0C-1B5D-C49C29162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658" y="1038225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3D7BF-0BFD-2EBF-D02C-5AFD3790D6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800" y="323850"/>
            <a:ext cx="9601200" cy="666750"/>
          </a:xfrm>
        </p:spPr>
        <p:txBody>
          <a:bodyPr>
            <a:normAutofit/>
          </a:bodyPr>
          <a:lstStyle/>
          <a:p>
            <a:r>
              <a:rPr lang="pt-BR" sz="3600" dirty="0"/>
              <a:t>Tratamento Do Sangramento Uterino Anormal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9490774-39F2-7CB9-EAF5-572658EB1118}"/>
              </a:ext>
            </a:extLst>
          </p:cNvPr>
          <p:cNvSpPr/>
          <p:nvPr/>
        </p:nvSpPr>
        <p:spPr>
          <a:xfrm>
            <a:off x="3982791" y="1326525"/>
            <a:ext cx="4971245" cy="721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Não Estrutural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C3D7B1B-5E5E-F5FA-059E-9A51704553D6}"/>
              </a:ext>
            </a:extLst>
          </p:cNvPr>
          <p:cNvCxnSpPr>
            <a:cxnSpLocks/>
          </p:cNvCxnSpPr>
          <p:nvPr/>
        </p:nvCxnSpPr>
        <p:spPr>
          <a:xfrm flipH="1">
            <a:off x="3657600" y="2047742"/>
            <a:ext cx="2691685" cy="1648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C014189-ECE6-9EA2-0891-07DE989538CA}"/>
              </a:ext>
            </a:extLst>
          </p:cNvPr>
          <p:cNvCxnSpPr>
            <a:cxnSpLocks/>
          </p:cNvCxnSpPr>
          <p:nvPr/>
        </p:nvCxnSpPr>
        <p:spPr>
          <a:xfrm>
            <a:off x="6468414" y="2047741"/>
            <a:ext cx="2485622" cy="1648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9BD0BD7-9B83-27FF-E4EE-73F448307A8D}"/>
              </a:ext>
            </a:extLst>
          </p:cNvPr>
          <p:cNvSpPr/>
          <p:nvPr/>
        </p:nvSpPr>
        <p:spPr>
          <a:xfrm>
            <a:off x="2186188" y="4043966"/>
            <a:ext cx="3593205" cy="16484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Sangramento </a:t>
            </a:r>
          </a:p>
          <a:p>
            <a:pPr algn="ctr"/>
            <a:r>
              <a:rPr lang="pt-BR" sz="3200" dirty="0"/>
              <a:t>Agudo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C8280A0-CF10-581C-FEA9-C0F8DE358C48}"/>
              </a:ext>
            </a:extLst>
          </p:cNvPr>
          <p:cNvSpPr/>
          <p:nvPr/>
        </p:nvSpPr>
        <p:spPr>
          <a:xfrm>
            <a:off x="6928834" y="4043966"/>
            <a:ext cx="3438659" cy="16484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Sangramento crônico</a:t>
            </a:r>
          </a:p>
        </p:txBody>
      </p:sp>
    </p:spTree>
    <p:extLst>
      <p:ext uri="{BB962C8B-B14F-4D97-AF65-F5344CB8AC3E}">
        <p14:creationId xmlns:p14="http://schemas.microsoft.com/office/powerpoint/2010/main" val="380479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FE71C-D62E-B328-B701-639B9CC0F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Sangramento uterino anormal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55F256-AA4E-6FDA-5890-A4373D325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63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2926B4E-4BED-7C8D-3AD9-9940E4C59D29}"/>
              </a:ext>
            </a:extLst>
          </p:cNvPr>
          <p:cNvSpPr txBox="1"/>
          <p:nvPr/>
        </p:nvSpPr>
        <p:spPr>
          <a:xfrm>
            <a:off x="3414269" y="1459116"/>
            <a:ext cx="7662930" cy="443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Estabilidade Hemodinâmica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Recuperação do Estado feral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Controlar o sangramento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Prevenir recorrência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Preservar fertilidade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Tratamento da doença base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4D705CB-55D5-EF7A-359E-2317EA80375D}"/>
              </a:ext>
            </a:extLst>
          </p:cNvPr>
          <p:cNvSpPr/>
          <p:nvPr/>
        </p:nvSpPr>
        <p:spPr>
          <a:xfrm>
            <a:off x="1135464" y="221064"/>
            <a:ext cx="10450286" cy="6832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/>
              <a:t>Tratamento do Sangramento Uterino Anormal Agudo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8B9E8FA-1146-8D93-47F1-80F23F1D3FE7}"/>
              </a:ext>
            </a:extLst>
          </p:cNvPr>
          <p:cNvSpPr/>
          <p:nvPr/>
        </p:nvSpPr>
        <p:spPr>
          <a:xfrm>
            <a:off x="769711" y="2823092"/>
            <a:ext cx="7122017" cy="342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Facilitar coagulação 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 E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Vasoconstricção  AINE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Dificultar a fibrinólise  </a:t>
            </a:r>
            <a:r>
              <a:rPr lang="pt-BR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anit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-fibrinolítico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Cicatrizar endométrio  E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Regenerar endométrio  E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Estabilizar endométrio  P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Estabilização endometrial-cicatrização P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D56A526-F44D-E1CC-7CD1-22BF50A887FB}"/>
              </a:ext>
            </a:extLst>
          </p:cNvPr>
          <p:cNvSpPr/>
          <p:nvPr/>
        </p:nvSpPr>
        <p:spPr>
          <a:xfrm>
            <a:off x="6641205" y="3858284"/>
            <a:ext cx="5550795" cy="24985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Fase Aguda: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400" b="1" dirty="0"/>
              <a:t> Estrogênio em altas dose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400" b="1" dirty="0"/>
              <a:t>E+P em altas doses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400" b="1" dirty="0"/>
              <a:t>P em altas doses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400" b="1" dirty="0" err="1"/>
              <a:t>Anti-fibrinolítico</a:t>
            </a:r>
            <a:endParaRPr lang="pt-BR" sz="2400" b="1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400" b="1" dirty="0"/>
              <a:t>AINE</a:t>
            </a:r>
          </a:p>
        </p:txBody>
      </p:sp>
    </p:spTree>
    <p:extLst>
      <p:ext uri="{BB962C8B-B14F-4D97-AF65-F5344CB8AC3E}">
        <p14:creationId xmlns:p14="http://schemas.microsoft.com/office/powerpoint/2010/main" val="24379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FA397D-9A19-386D-F797-A57B4EA30A6E}"/>
              </a:ext>
            </a:extLst>
          </p:cNvPr>
          <p:cNvSpPr txBox="1"/>
          <p:nvPr/>
        </p:nvSpPr>
        <p:spPr>
          <a:xfrm>
            <a:off x="1438141" y="270457"/>
            <a:ext cx="1075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Tratamento do Sangramento Uterino Anormal Agudo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973D44F-9B82-ECD2-3708-C0E829739D19}"/>
              </a:ext>
            </a:extLst>
          </p:cNvPr>
          <p:cNvSpPr/>
          <p:nvPr/>
        </p:nvSpPr>
        <p:spPr>
          <a:xfrm>
            <a:off x="1571223" y="1172395"/>
            <a:ext cx="6722771" cy="6463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Há possibilidade de uso de estrogênios?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8FA4BE7B-D9A9-5591-31F2-DA6242C92DD9}"/>
              </a:ext>
            </a:extLst>
          </p:cNvPr>
          <p:cNvSpPr/>
          <p:nvPr/>
        </p:nvSpPr>
        <p:spPr>
          <a:xfrm>
            <a:off x="4243590" y="1833882"/>
            <a:ext cx="826394" cy="679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B58BBF-C923-ACDA-34EE-1E6F9836A1EB}"/>
              </a:ext>
            </a:extLst>
          </p:cNvPr>
          <p:cNvSpPr txBox="1"/>
          <p:nvPr/>
        </p:nvSpPr>
        <p:spPr>
          <a:xfrm>
            <a:off x="5069984" y="1889667"/>
            <a:ext cx="166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SIM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BF71D30-9B70-872D-C50B-21083361A0BC}"/>
              </a:ext>
            </a:extLst>
          </p:cNvPr>
          <p:cNvSpPr/>
          <p:nvPr/>
        </p:nvSpPr>
        <p:spPr>
          <a:xfrm>
            <a:off x="1571224" y="2545785"/>
            <a:ext cx="6722770" cy="5895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Contraceptivo  Hormonal combinado 30 -35 mcg de EE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9C96A7-DEF9-EF30-52C3-8DF369CF576D}"/>
              </a:ext>
            </a:extLst>
          </p:cNvPr>
          <p:cNvSpPr/>
          <p:nvPr/>
        </p:nvSpPr>
        <p:spPr>
          <a:xfrm>
            <a:off x="1657082" y="3725220"/>
            <a:ext cx="9416202" cy="31327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02E3F9-4E29-3F4A-B416-4E8291E05F1A}"/>
              </a:ext>
            </a:extLst>
          </p:cNvPr>
          <p:cNvSpPr txBox="1"/>
          <p:nvPr/>
        </p:nvSpPr>
        <p:spPr>
          <a:xfrm>
            <a:off x="1979265" y="3676695"/>
            <a:ext cx="871218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pt-BR" sz="2400" b="1" dirty="0"/>
          </a:p>
          <a:p>
            <a:pPr>
              <a:buNone/>
            </a:pPr>
            <a:r>
              <a:rPr lang="pt-BR" sz="2400" b="1" dirty="0"/>
              <a:t>Esquema recomendado (FEBRASGO):</a:t>
            </a: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1 comprimido VO 8/8h por 7 dias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Após controle → 1 comprimido/dia até completar cartela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400" dirty="0"/>
              <a:t> Primeira linha na paciente elegível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400" dirty="0"/>
              <a:t> Controle do sangramento em 24–48h</a:t>
            </a:r>
          </a:p>
          <a:p>
            <a:pPr>
              <a:buNone/>
            </a:pPr>
            <a:r>
              <a:rPr lang="pt-BR" sz="2400" dirty="0"/>
              <a:t>Mecanismo: rápida estabilização endometrial</a:t>
            </a:r>
          </a:p>
          <a:p>
            <a:pPr>
              <a:buNone/>
            </a:pPr>
            <a:r>
              <a:rPr lang="pt-BR" sz="2400" dirty="0"/>
              <a:t>Nível de evidência: B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D1AB5178-A62A-6402-C6E7-33B591C2FE81}"/>
              </a:ext>
            </a:extLst>
          </p:cNvPr>
          <p:cNvSpPr/>
          <p:nvPr/>
        </p:nvSpPr>
        <p:spPr>
          <a:xfrm>
            <a:off x="4340180" y="3087176"/>
            <a:ext cx="824248" cy="6836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6FB9D6C-54E8-C9CC-F4AF-7F18266E74DF}"/>
              </a:ext>
            </a:extLst>
          </p:cNvPr>
          <p:cNvSpPr/>
          <p:nvPr/>
        </p:nvSpPr>
        <p:spPr>
          <a:xfrm>
            <a:off x="8336925" y="1624299"/>
            <a:ext cx="3855075" cy="10704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Cicatrizante endometrial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Pró-coagulante</a:t>
            </a:r>
          </a:p>
        </p:txBody>
      </p:sp>
    </p:spTree>
    <p:extLst>
      <p:ext uri="{BB962C8B-B14F-4D97-AF65-F5344CB8AC3E}">
        <p14:creationId xmlns:p14="http://schemas.microsoft.com/office/powerpoint/2010/main" val="25206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102D-26D8-D3AE-93E4-C24E38184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B517F7F-4DCA-F8E7-5D0B-C22CB889FC0E}"/>
              </a:ext>
            </a:extLst>
          </p:cNvPr>
          <p:cNvSpPr txBox="1"/>
          <p:nvPr/>
        </p:nvSpPr>
        <p:spPr>
          <a:xfrm>
            <a:off x="1438141" y="270457"/>
            <a:ext cx="1075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Tratamento do Sangramento Uterino Anormal Agudo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C8FBE2-9E9E-1182-445B-22DEACDB5543}"/>
              </a:ext>
            </a:extLst>
          </p:cNvPr>
          <p:cNvSpPr/>
          <p:nvPr/>
        </p:nvSpPr>
        <p:spPr>
          <a:xfrm>
            <a:off x="850006" y="1161495"/>
            <a:ext cx="8216720" cy="6463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Contraindicação aos estrogênios?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3F0A905D-C2D0-00F3-1A0F-465A313116D4}"/>
              </a:ext>
            </a:extLst>
          </p:cNvPr>
          <p:cNvSpPr/>
          <p:nvPr/>
        </p:nvSpPr>
        <p:spPr>
          <a:xfrm>
            <a:off x="3944155" y="1799146"/>
            <a:ext cx="826394" cy="679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3E4FAD-A8B7-F1F6-7362-F886AB54CBA7}"/>
              </a:ext>
            </a:extLst>
          </p:cNvPr>
          <p:cNvSpPr txBox="1"/>
          <p:nvPr/>
        </p:nvSpPr>
        <p:spPr>
          <a:xfrm>
            <a:off x="4853189" y="1877779"/>
            <a:ext cx="166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SIM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B761BE2-9274-DF17-9B65-EFA58D2EFF86}"/>
              </a:ext>
            </a:extLst>
          </p:cNvPr>
          <p:cNvSpPr/>
          <p:nvPr/>
        </p:nvSpPr>
        <p:spPr>
          <a:xfrm>
            <a:off x="850006" y="2473503"/>
            <a:ext cx="8216720" cy="5895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Progestagênios em Alta doses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7E5B63D-FBA9-360B-4410-247CDCC0CC42}"/>
              </a:ext>
            </a:extLst>
          </p:cNvPr>
          <p:cNvSpPr/>
          <p:nvPr/>
        </p:nvSpPr>
        <p:spPr>
          <a:xfrm>
            <a:off x="850006" y="3711265"/>
            <a:ext cx="8216720" cy="28623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80CD0F-38B3-73D1-BC8B-3A35A0BE5A21}"/>
              </a:ext>
            </a:extLst>
          </p:cNvPr>
          <p:cNvSpPr txBox="1"/>
          <p:nvPr/>
        </p:nvSpPr>
        <p:spPr>
          <a:xfrm>
            <a:off x="2524260" y="3995678"/>
            <a:ext cx="77681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Esquema recomendado (FEBRASGO):</a:t>
            </a:r>
            <a:endParaRPr lang="pt-BR" sz="2000" dirty="0"/>
          </a:p>
          <a:p>
            <a:r>
              <a:rPr lang="pt-BR" sz="2000" b="1" dirty="0"/>
              <a:t>Medroxiprogesterona: </a:t>
            </a:r>
            <a:r>
              <a:rPr lang="pt-BR" sz="2000" dirty="0"/>
              <a:t>20 mg VO 8/8h por 7 dias</a:t>
            </a:r>
          </a:p>
          <a:p>
            <a:r>
              <a:rPr lang="pt-BR" sz="2000" dirty="0"/>
              <a:t>ou</a:t>
            </a:r>
          </a:p>
          <a:p>
            <a:r>
              <a:rPr lang="pt-BR" sz="2000" b="1" dirty="0" err="1"/>
              <a:t>Noretisterona</a:t>
            </a:r>
            <a:r>
              <a:rPr lang="pt-BR" sz="2000" b="1" dirty="0"/>
              <a:t>: </a:t>
            </a:r>
            <a:r>
              <a:rPr lang="pt-BR" sz="2000" dirty="0"/>
              <a:t>10 mg VO 12/12h até 30 dias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000" dirty="0"/>
              <a:t> Preferível em anovulação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000" dirty="0"/>
              <a:t> Seguro em risco trombótico</a:t>
            </a:r>
          </a:p>
          <a:p>
            <a:r>
              <a:rPr lang="pt-BR" sz="2000" b="1" dirty="0"/>
              <a:t>Nível de evidência:</a:t>
            </a:r>
            <a:r>
              <a:rPr lang="pt-BR" sz="2000" dirty="0"/>
              <a:t> B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D948C6E3-9713-FA5C-AB6F-2E0AE41AF3FC}"/>
              </a:ext>
            </a:extLst>
          </p:cNvPr>
          <p:cNvSpPr/>
          <p:nvPr/>
        </p:nvSpPr>
        <p:spPr>
          <a:xfrm>
            <a:off x="3946301" y="3010980"/>
            <a:ext cx="824248" cy="6836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FC3E9C-BC28-E7CD-E5FD-7BBB7D30FF55}"/>
              </a:ext>
            </a:extLst>
          </p:cNvPr>
          <p:cNvSpPr/>
          <p:nvPr/>
        </p:nvSpPr>
        <p:spPr>
          <a:xfrm>
            <a:off x="9259911" y="1442434"/>
            <a:ext cx="2706710" cy="338714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Estabiliza o endométrio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Inibe atividade proliferativa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Inibe angiogênese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Estimula conversão  de E2</a:t>
            </a:r>
            <a:r>
              <a:rPr lang="pt-BR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 E1</a:t>
            </a:r>
            <a:endParaRPr lang="pt-BR" sz="20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7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A42CD-430F-50D5-67C8-1A7D6DC8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DAFEB8-8DC9-AFFC-DF5E-0EB40176D7CA}"/>
              </a:ext>
            </a:extLst>
          </p:cNvPr>
          <p:cNvSpPr txBox="1"/>
          <p:nvPr/>
        </p:nvSpPr>
        <p:spPr>
          <a:xfrm>
            <a:off x="1438141" y="270457"/>
            <a:ext cx="1075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Tratamento do Sangramento Uterino Anormal Agudo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B9F2F6-BBE2-532A-E32A-1BD929D5FD79}"/>
              </a:ext>
            </a:extLst>
          </p:cNvPr>
          <p:cNvSpPr/>
          <p:nvPr/>
        </p:nvSpPr>
        <p:spPr>
          <a:xfrm>
            <a:off x="2614412" y="1223493"/>
            <a:ext cx="8216720" cy="6463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Terapia não Hormonal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92BFBA62-6DB8-B547-186B-CDE29FAF438B}"/>
              </a:ext>
            </a:extLst>
          </p:cNvPr>
          <p:cNvSpPr/>
          <p:nvPr/>
        </p:nvSpPr>
        <p:spPr>
          <a:xfrm>
            <a:off x="6297769" y="1869824"/>
            <a:ext cx="826394" cy="679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996CD8-A943-B12B-E618-7CB05CEA1C00}"/>
              </a:ext>
            </a:extLst>
          </p:cNvPr>
          <p:cNvSpPr/>
          <p:nvPr/>
        </p:nvSpPr>
        <p:spPr>
          <a:xfrm>
            <a:off x="2614412" y="2581626"/>
            <a:ext cx="8397025" cy="5895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Ácido tranexâmico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8262E8-4362-2567-58BE-E2A6854272E6}"/>
              </a:ext>
            </a:extLst>
          </p:cNvPr>
          <p:cNvSpPr/>
          <p:nvPr/>
        </p:nvSpPr>
        <p:spPr>
          <a:xfrm>
            <a:off x="2614412" y="3919673"/>
            <a:ext cx="8397025" cy="28623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F03EF5-6CCF-53F7-3486-0FDD786E3732}"/>
              </a:ext>
            </a:extLst>
          </p:cNvPr>
          <p:cNvSpPr txBox="1"/>
          <p:nvPr/>
        </p:nvSpPr>
        <p:spPr>
          <a:xfrm>
            <a:off x="3937798" y="3833172"/>
            <a:ext cx="776810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Esquema recomendado (FEBRASGO)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500–1000 mg VO 8/8h por 3–7 dias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 Reduz perda sanguínea em 40–50%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 Pode ser isolado ou adjuvante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 Não regula ciclo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Nível de evidência:</a:t>
            </a:r>
            <a:r>
              <a:rPr lang="pt-BR" sz="2000" dirty="0"/>
              <a:t> A</a:t>
            </a:r>
          </a:p>
          <a:p>
            <a:pPr>
              <a:lnSpc>
                <a:spcPct val="150000"/>
              </a:lnSpc>
              <a:buNone/>
            </a:pPr>
            <a:r>
              <a:rPr lang="pt-BR" sz="2400" b="1" dirty="0"/>
              <a:t>:</a:t>
            </a:r>
            <a:endParaRPr lang="pt-BR" sz="2400" dirty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3B250BAE-1033-569B-81EC-64704594C282}"/>
              </a:ext>
            </a:extLst>
          </p:cNvPr>
          <p:cNvSpPr/>
          <p:nvPr/>
        </p:nvSpPr>
        <p:spPr>
          <a:xfrm>
            <a:off x="6310648" y="3149524"/>
            <a:ext cx="824248" cy="6836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617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B99F332-634B-D05D-5B9E-8E1BC76A8820}"/>
              </a:ext>
            </a:extLst>
          </p:cNvPr>
          <p:cNvSpPr/>
          <p:nvPr/>
        </p:nvSpPr>
        <p:spPr>
          <a:xfrm>
            <a:off x="10118503" y="3195067"/>
            <a:ext cx="1558344" cy="323148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Antifibrinolitico</a:t>
            </a:r>
            <a:r>
              <a:rPr lang="pt-BR" b="1" dirty="0">
                <a:solidFill>
                  <a:srgbClr val="FFFF00"/>
                </a:solidFill>
              </a:rPr>
              <a:t> s orais 500 a 1000 de 8/8 h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E1CDF31B-CC98-AFBD-1D0E-CE17C1F4D0C9}"/>
              </a:ext>
            </a:extLst>
          </p:cNvPr>
          <p:cNvSpPr/>
          <p:nvPr/>
        </p:nvSpPr>
        <p:spPr>
          <a:xfrm>
            <a:off x="8448541" y="3246028"/>
            <a:ext cx="1558344" cy="318052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Contraceptivos orais : </a:t>
            </a:r>
          </a:p>
          <a:p>
            <a:pPr algn="ctr"/>
            <a:r>
              <a:rPr lang="pt-BR" b="1" dirty="0">
                <a:solidFill>
                  <a:srgbClr val="FFFF00"/>
                </a:solidFill>
              </a:rPr>
              <a:t>Combinado cíclico</a:t>
            </a:r>
          </a:p>
          <a:p>
            <a:pPr algn="ctr"/>
            <a:r>
              <a:rPr lang="pt-BR" b="1" dirty="0">
                <a:solidFill>
                  <a:srgbClr val="FFFF00"/>
                </a:solidFill>
              </a:rPr>
              <a:t>Combinado estendido</a:t>
            </a:r>
          </a:p>
          <a:p>
            <a:pPr algn="ctr"/>
            <a:r>
              <a:rPr lang="pt-BR" b="1" dirty="0" err="1">
                <a:solidFill>
                  <a:srgbClr val="FFFF00"/>
                </a:solidFill>
              </a:rPr>
              <a:t>Progestagenios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F4ACE90-2A33-9FEB-090B-8358B9B87E62}"/>
              </a:ext>
            </a:extLst>
          </p:cNvPr>
          <p:cNvSpPr/>
          <p:nvPr/>
        </p:nvSpPr>
        <p:spPr>
          <a:xfrm>
            <a:off x="6778579" y="3195067"/>
            <a:ext cx="1558344" cy="323148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DIU – LNG 52 mg 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D1AF68A-EE2C-A8DC-9A44-A05E83835EEE}"/>
              </a:ext>
            </a:extLst>
          </p:cNvPr>
          <p:cNvSpPr/>
          <p:nvPr/>
        </p:nvSpPr>
        <p:spPr>
          <a:xfrm>
            <a:off x="4963732" y="3195067"/>
            <a:ext cx="1706450" cy="323148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Valerato de estradiol + </a:t>
            </a:r>
          </a:p>
          <a:p>
            <a:pPr algn="ctr"/>
            <a:r>
              <a:rPr lang="pt-BR" b="1" dirty="0">
                <a:solidFill>
                  <a:srgbClr val="FFFF00"/>
                </a:solidFill>
              </a:rPr>
              <a:t>P (AMP, </a:t>
            </a:r>
            <a:r>
              <a:rPr lang="pt-BR" b="1" dirty="0" err="1">
                <a:solidFill>
                  <a:srgbClr val="FFFF00"/>
                </a:solidFill>
              </a:rPr>
              <a:t>lng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micronizada</a:t>
            </a:r>
            <a:r>
              <a:rPr lang="pt-BR" b="1" dirty="0">
                <a:solidFill>
                  <a:srgbClr val="FFFF00"/>
                </a:solidFill>
              </a:rPr>
              <a:t>  ou </a:t>
            </a:r>
            <a:r>
              <a:rPr lang="pt-BR" b="1" dirty="0" err="1">
                <a:solidFill>
                  <a:srgbClr val="FFFF00"/>
                </a:solidFill>
              </a:rPr>
              <a:t>diidrogesterona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797D899-3334-C505-7457-2C30632BBE68}"/>
              </a:ext>
            </a:extLst>
          </p:cNvPr>
          <p:cNvSpPr/>
          <p:nvPr/>
        </p:nvSpPr>
        <p:spPr>
          <a:xfrm>
            <a:off x="3148884" y="3195069"/>
            <a:ext cx="1706451" cy="323148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FFFF00"/>
                </a:solidFill>
              </a:rPr>
              <a:t>AMP 5 – 10 mg.</a:t>
            </a:r>
          </a:p>
          <a:p>
            <a:r>
              <a:rPr lang="pt-BR" b="1" dirty="0">
                <a:solidFill>
                  <a:srgbClr val="FFFF00"/>
                </a:solidFill>
              </a:rPr>
              <a:t>Progesterona </a:t>
            </a:r>
            <a:r>
              <a:rPr lang="pt-BR" b="1" dirty="0" err="1">
                <a:solidFill>
                  <a:srgbClr val="FFFF00"/>
                </a:solidFill>
              </a:rPr>
              <a:t>micronizada</a:t>
            </a:r>
            <a:r>
              <a:rPr lang="pt-BR" b="1" dirty="0">
                <a:solidFill>
                  <a:srgbClr val="FFFF00"/>
                </a:solidFill>
              </a:rPr>
              <a:t> 200 mg /dia</a:t>
            </a:r>
          </a:p>
          <a:p>
            <a:r>
              <a:rPr lang="pt-BR" b="1" dirty="0" err="1">
                <a:solidFill>
                  <a:srgbClr val="FFFF00"/>
                </a:solidFill>
              </a:rPr>
              <a:t>Diidrogesterona</a:t>
            </a:r>
            <a:r>
              <a:rPr lang="pt-BR" b="1" dirty="0">
                <a:solidFill>
                  <a:srgbClr val="FFFF00"/>
                </a:solidFill>
              </a:rPr>
              <a:t> 10 mg/ dia </a:t>
            </a:r>
          </a:p>
          <a:p>
            <a:r>
              <a:rPr lang="pt-BR" b="1" dirty="0">
                <a:solidFill>
                  <a:srgbClr val="FFFF00"/>
                </a:solidFill>
              </a:rPr>
              <a:t>12-14 dias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757817B-953D-F774-9E32-7E08A96F7CF1}"/>
              </a:ext>
            </a:extLst>
          </p:cNvPr>
          <p:cNvSpPr/>
          <p:nvPr/>
        </p:nvSpPr>
        <p:spPr>
          <a:xfrm>
            <a:off x="1287889" y="3195070"/>
            <a:ext cx="1706450" cy="323148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rgbClr val="FFFF00"/>
                </a:solidFill>
              </a:rPr>
              <a:t>AINEs</a:t>
            </a:r>
            <a:endParaRPr lang="pt-BR" sz="2400" b="1" dirty="0">
              <a:solidFill>
                <a:srgbClr val="FFFF00"/>
              </a:solidFill>
            </a:endParaRPr>
          </a:p>
          <a:p>
            <a:pPr algn="ctr"/>
            <a:r>
              <a:rPr lang="pt-BR" sz="2400" b="1" dirty="0">
                <a:solidFill>
                  <a:srgbClr val="FFFF00"/>
                </a:solidFill>
              </a:rPr>
              <a:t>3-5 dias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5D2D8C-284C-C2A3-097E-E2004F5E3481}"/>
              </a:ext>
            </a:extLst>
          </p:cNvPr>
          <p:cNvSpPr txBox="1"/>
          <p:nvPr/>
        </p:nvSpPr>
        <p:spPr>
          <a:xfrm>
            <a:off x="978794" y="90153"/>
            <a:ext cx="597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Tratamento de Manutenção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DB09F6-CC2B-9F1E-F91A-2F7C434D1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8" y="867382"/>
            <a:ext cx="10466230" cy="25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0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Carla Soares em poster | Imagem agradecimento, Frases e pensamentos  positivos, Frases de obrigado">
            <a:extLst>
              <a:ext uri="{FF2B5EF4-FFF2-40B4-BE49-F238E27FC236}">
                <a16:creationId xmlns:a16="http://schemas.microsoft.com/office/drawing/2014/main" id="{99F91370-64B4-40EC-EBBA-067C94FE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40" y="1253765"/>
            <a:ext cx="5762920" cy="43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9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99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33E54D-7FDA-F414-0A63-1DDE6EA1F199}"/>
              </a:ext>
            </a:extLst>
          </p:cNvPr>
          <p:cNvSpPr txBox="1"/>
          <p:nvPr/>
        </p:nvSpPr>
        <p:spPr>
          <a:xfrm>
            <a:off x="1717588" y="1717589"/>
            <a:ext cx="9201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Nenhum conflito de interesse para esta apresentação.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78BA2F-8B46-BA65-3F04-A6285B9B61BB}"/>
              </a:ext>
            </a:extLst>
          </p:cNvPr>
          <p:cNvSpPr txBox="1"/>
          <p:nvPr/>
        </p:nvSpPr>
        <p:spPr>
          <a:xfrm>
            <a:off x="3089189" y="4757351"/>
            <a:ext cx="6450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Gilza  Maria Soares Bulhões Calheiros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CRM-AL 1877. RQE 515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Ginecologia – Obstetrícia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Conselheira CREMAL</a:t>
            </a:r>
          </a:p>
        </p:txBody>
      </p:sp>
    </p:spTree>
    <p:extLst>
      <p:ext uri="{BB962C8B-B14F-4D97-AF65-F5344CB8AC3E}">
        <p14:creationId xmlns:p14="http://schemas.microsoft.com/office/powerpoint/2010/main" val="71406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B1F34AA-97D9-7624-BAEF-1ECB78A9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313"/>
            <a:ext cx="9601200" cy="963891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Introdução e Epidemiologia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77DF3EC-B68E-6180-403D-366B3347C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02" y="1145749"/>
            <a:ext cx="10850252" cy="561327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6488BC0-36D7-FAE9-7F4E-3CC415689640}"/>
              </a:ext>
            </a:extLst>
          </p:cNvPr>
          <p:cNvSpPr/>
          <p:nvPr/>
        </p:nvSpPr>
        <p:spPr>
          <a:xfrm>
            <a:off x="1517715" y="2090787"/>
            <a:ext cx="3044859" cy="187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27% 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>das mulheres em idade reprodutiva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4067C49-E0FD-E81A-E840-E7D8838C7249}"/>
              </a:ext>
            </a:extLst>
          </p:cNvPr>
          <p:cNvSpPr/>
          <p:nvPr/>
        </p:nvSpPr>
        <p:spPr>
          <a:xfrm>
            <a:off x="5024487" y="2090788"/>
            <a:ext cx="3035432" cy="187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1/3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De todas as consultas ginecológicas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CEE148-7187-072A-F53B-B5A596D19099}"/>
              </a:ext>
            </a:extLst>
          </p:cNvPr>
          <p:cNvSpPr/>
          <p:nvPr/>
        </p:nvSpPr>
        <p:spPr>
          <a:xfrm>
            <a:off x="8616099" y="2109640"/>
            <a:ext cx="2828042" cy="1859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70%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Das histerectomias no mundo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C0BE592-61BA-658D-0EE0-DE1541009DA9}"/>
              </a:ext>
            </a:extLst>
          </p:cNvPr>
          <p:cNvSpPr/>
          <p:nvPr/>
        </p:nvSpPr>
        <p:spPr>
          <a:xfrm>
            <a:off x="1527142" y="1715679"/>
            <a:ext cx="3035432" cy="3939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5D8FF3F-3570-E9D0-BA93-90AF69EDFF07}"/>
              </a:ext>
            </a:extLst>
          </p:cNvPr>
          <p:cNvSpPr/>
          <p:nvPr/>
        </p:nvSpPr>
        <p:spPr>
          <a:xfrm>
            <a:off x="5024487" y="1715679"/>
            <a:ext cx="3035432" cy="3939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2EE49E9-A6B2-CE4D-B08B-C536EA130B5D}"/>
              </a:ext>
            </a:extLst>
          </p:cNvPr>
          <p:cNvSpPr/>
          <p:nvPr/>
        </p:nvSpPr>
        <p:spPr>
          <a:xfrm>
            <a:off x="8616099" y="1857080"/>
            <a:ext cx="45719" cy="75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0B2994D-6C93-F006-E163-31FFCF3D2C69}"/>
              </a:ext>
            </a:extLst>
          </p:cNvPr>
          <p:cNvSpPr/>
          <p:nvPr/>
        </p:nvSpPr>
        <p:spPr>
          <a:xfrm>
            <a:off x="8616099" y="1715679"/>
            <a:ext cx="2828042" cy="37510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F6C5459-DED1-10AD-9299-72823AC61B30}"/>
              </a:ext>
            </a:extLst>
          </p:cNvPr>
          <p:cNvSpPr txBox="1"/>
          <p:nvPr/>
        </p:nvSpPr>
        <p:spPr>
          <a:xfrm>
            <a:off x="2051572" y="4767214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Impacto clínico e social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/>
              <a:t>Causa frequente de anemia ferropriva e comprometimento da qualidade de vida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/>
              <a:t>Repercussões físicas, emocionais, sociais </a:t>
            </a:r>
          </a:p>
        </p:txBody>
      </p:sp>
    </p:spTree>
    <p:extLst>
      <p:ext uri="{BB962C8B-B14F-4D97-AF65-F5344CB8AC3E}">
        <p14:creationId xmlns:p14="http://schemas.microsoft.com/office/powerpoint/2010/main" val="33738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E9BE7-8B9B-BFBB-8D6C-5FBE3157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/>
          <a:lstStyle/>
          <a:p>
            <a:r>
              <a:rPr lang="pt-BR" dirty="0"/>
              <a:t>Definição – FIGO 2018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B1C264-6B97-4F20-B704-081CDFDD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5802"/>
            <a:ext cx="9601200" cy="55545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É definido como qualquer alteração no volume, duração , regularidade ou frequência de sangramento uterino que cause impacto negativo na qualidade de vida da paciente, excluídas causas gestacionais e sistêmicas identificáveis</a:t>
            </a:r>
          </a:p>
        </p:txBody>
      </p:sp>
    </p:spTree>
    <p:extLst>
      <p:ext uri="{BB962C8B-B14F-4D97-AF65-F5344CB8AC3E}">
        <p14:creationId xmlns:p14="http://schemas.microsoft.com/office/powerpoint/2010/main" val="201949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0E6106F-306C-D908-716D-9A0E8898F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89" y="140677"/>
            <a:ext cx="11401530" cy="6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1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5E3141-64CB-070E-251B-6F0D33E8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83" y="204337"/>
            <a:ext cx="8840434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2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54B9CC-E99B-EAAB-BB2D-9201083B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346" y="691978"/>
            <a:ext cx="5148648" cy="549875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35C5A65-E13A-1D58-057F-9D48857611CB}"/>
              </a:ext>
            </a:extLst>
          </p:cNvPr>
          <p:cNvSpPr txBox="1"/>
          <p:nvPr/>
        </p:nvSpPr>
        <p:spPr>
          <a:xfrm>
            <a:off x="778476" y="518984"/>
            <a:ext cx="656143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Sangramento uterino normal</a:t>
            </a:r>
          </a:p>
          <a:p>
            <a:endParaRPr lang="pt-BR" sz="2800" b="1" dirty="0"/>
          </a:p>
          <a:p>
            <a:pPr lvl="1"/>
            <a:r>
              <a:rPr lang="pt-BR" sz="2800" b="1" dirty="0"/>
              <a:t>Características:</a:t>
            </a:r>
          </a:p>
          <a:p>
            <a:pPr lvl="1"/>
            <a:endParaRPr lang="pt-BR" sz="2800" b="1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Tecido Estável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Queda dos níveis de progesterona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lvl="1"/>
            <a:r>
              <a:rPr lang="pt-BR" sz="2800" b="1" dirty="0"/>
              <a:t>Vasoconstricção Prolongada</a:t>
            </a:r>
          </a:p>
          <a:p>
            <a:pPr lvl="1" algn="ctr"/>
            <a:endParaRPr lang="pt-BR" sz="2800" b="1" dirty="0"/>
          </a:p>
          <a:p>
            <a:pPr lvl="1" algn="ctr"/>
            <a:r>
              <a:rPr lang="pt-BR" sz="2800" b="1" dirty="0"/>
              <a:t>Colapso Tecidual</a:t>
            </a:r>
          </a:p>
          <a:p>
            <a:pPr marL="914400" lvl="1" indent="-457200" algn="ctr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lvl="1" algn="ctr"/>
            <a:r>
              <a:rPr lang="pt-BR" sz="2800" b="1" dirty="0"/>
              <a:t>Sangramento Universal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Estrogênio cicatrizante</a:t>
            </a:r>
          </a:p>
          <a:p>
            <a:pPr lvl="1"/>
            <a:endParaRPr lang="pt-BR" sz="2800" b="1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9F571493-2AD4-5777-E661-D4A99532EAC1}"/>
              </a:ext>
            </a:extLst>
          </p:cNvPr>
          <p:cNvSpPr/>
          <p:nvPr/>
        </p:nvSpPr>
        <p:spPr>
          <a:xfrm>
            <a:off x="3801762" y="3138617"/>
            <a:ext cx="564293" cy="5189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91E4C9DA-DAC4-94CD-B58C-20F430A44115}"/>
              </a:ext>
            </a:extLst>
          </p:cNvPr>
          <p:cNvSpPr/>
          <p:nvPr/>
        </p:nvSpPr>
        <p:spPr>
          <a:xfrm>
            <a:off x="3910913" y="3990733"/>
            <a:ext cx="564293" cy="5189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FAB88B88-A4A0-B5E4-CC36-A9084A4305D6}"/>
              </a:ext>
            </a:extLst>
          </p:cNvPr>
          <p:cNvSpPr/>
          <p:nvPr/>
        </p:nvSpPr>
        <p:spPr>
          <a:xfrm>
            <a:off x="3910912" y="4819135"/>
            <a:ext cx="564293" cy="5189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02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54F0F2-F51D-C68B-978A-B9E91C2B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5" y="1124465"/>
            <a:ext cx="9992498" cy="54740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21540AC-C42C-931C-C6FE-7F2189927918}"/>
              </a:ext>
            </a:extLst>
          </p:cNvPr>
          <p:cNvSpPr txBox="1"/>
          <p:nvPr/>
        </p:nvSpPr>
        <p:spPr>
          <a:xfrm>
            <a:off x="1779373" y="284205"/>
            <a:ext cx="961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Mecanismos locais de parada do sangramento</a:t>
            </a:r>
          </a:p>
        </p:txBody>
      </p:sp>
    </p:spTree>
    <p:extLst>
      <p:ext uri="{BB962C8B-B14F-4D97-AF65-F5344CB8AC3E}">
        <p14:creationId xmlns:p14="http://schemas.microsoft.com/office/powerpoint/2010/main" val="8742482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{CDE0B13D-D4E8-4ECD-B94B-5EB4E5AD8F40}TFc3084226-2d0c-440f-9f46-6b48c7a7f6702f1ae8ee-a396ae1b098f</Template>
  <TotalTime>1835</TotalTime>
  <Words>776</Words>
  <Application>Microsoft Office PowerPoint</Application>
  <PresentationFormat>Widescreen</PresentationFormat>
  <Paragraphs>210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Franklin Gothic Book</vt:lpstr>
      <vt:lpstr>Rockwell</vt:lpstr>
      <vt:lpstr>Rockwell Condensed</vt:lpstr>
      <vt:lpstr>Wingdings</vt:lpstr>
      <vt:lpstr>Cortar</vt:lpstr>
      <vt:lpstr>Tipo de Madeira</vt:lpstr>
      <vt:lpstr>Apresentação do PowerPoint</vt:lpstr>
      <vt:lpstr>Sangramento uterino anormal</vt:lpstr>
      <vt:lpstr>Apresentação do PowerPoint</vt:lpstr>
      <vt:lpstr>Introdução e Epidemiologia</vt:lpstr>
      <vt:lpstr>Definição – FIGO 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Etiopatogenia</vt:lpstr>
      <vt:lpstr>Apresentação do PowerPoint</vt:lpstr>
      <vt:lpstr>Apresentação do PowerPoint</vt:lpstr>
      <vt:lpstr>Tratamento Do Sangramento Uterino Anormal</vt:lpstr>
      <vt:lpstr>Tratamento Do Sangramento Uterino Anormal</vt:lpstr>
      <vt:lpstr>Tratamento Do Sangramento Uterino Anormal</vt:lpstr>
      <vt:lpstr>Tratamento Do Sangramento Uterino Anormal</vt:lpstr>
      <vt:lpstr>Tratamento Do Sangramento Uterino Anormal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Gilza Maria Soares Bulhoes Calheiros</dc:creator>
  <cp:lastModifiedBy>Gilza Maria Soares Bulhoes Calheiros</cp:lastModifiedBy>
  <cp:revision>4</cp:revision>
  <dcterms:created xsi:type="dcterms:W3CDTF">2026-02-22T22:07:10Z</dcterms:created>
  <dcterms:modified xsi:type="dcterms:W3CDTF">2026-02-26T14:35:23Z</dcterms:modified>
</cp:coreProperties>
</file>