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401" r:id="rId2"/>
    <p:sldId id="350" r:id="rId3"/>
    <p:sldId id="351" r:id="rId4"/>
    <p:sldId id="353" r:id="rId5"/>
    <p:sldId id="395" r:id="rId6"/>
    <p:sldId id="484" r:id="rId7"/>
    <p:sldId id="485" r:id="rId8"/>
    <p:sldId id="486" r:id="rId9"/>
    <p:sldId id="415" r:id="rId10"/>
    <p:sldId id="357" r:id="rId11"/>
    <p:sldId id="416" r:id="rId12"/>
    <p:sldId id="422" r:id="rId13"/>
    <p:sldId id="359" r:id="rId14"/>
    <p:sldId id="423" r:id="rId15"/>
    <p:sldId id="417" r:id="rId16"/>
    <p:sldId id="362" r:id="rId17"/>
    <p:sldId id="408" r:id="rId18"/>
    <p:sldId id="410" r:id="rId19"/>
    <p:sldId id="399" r:id="rId20"/>
    <p:sldId id="369" r:id="rId21"/>
    <p:sldId id="370" r:id="rId22"/>
    <p:sldId id="315" r:id="rId23"/>
    <p:sldId id="371" r:id="rId24"/>
    <p:sldId id="400" r:id="rId25"/>
    <p:sldId id="419" r:id="rId26"/>
    <p:sldId id="424" r:id="rId27"/>
    <p:sldId id="284" r:id="rId28"/>
    <p:sldId id="411" r:id="rId29"/>
    <p:sldId id="299" r:id="rId30"/>
    <p:sldId id="264" r:id="rId31"/>
    <p:sldId id="300" r:id="rId32"/>
    <p:sldId id="487" r:id="rId33"/>
    <p:sldId id="301" r:id="rId34"/>
    <p:sldId id="302" r:id="rId35"/>
    <p:sldId id="303" r:id="rId36"/>
    <p:sldId id="289" r:id="rId37"/>
    <p:sldId id="402" r:id="rId38"/>
    <p:sldId id="326" r:id="rId39"/>
    <p:sldId id="348" r:id="rId40"/>
    <p:sldId id="320" r:id="rId41"/>
    <p:sldId id="425" r:id="rId42"/>
    <p:sldId id="304" r:id="rId43"/>
    <p:sldId id="403" r:id="rId44"/>
    <p:sldId id="426" r:id="rId45"/>
    <p:sldId id="404" r:id="rId46"/>
    <p:sldId id="274" r:id="rId47"/>
    <p:sldId id="332" r:id="rId48"/>
    <p:sldId id="412" r:id="rId49"/>
    <p:sldId id="325" r:id="rId50"/>
    <p:sldId id="280" r:id="rId51"/>
    <p:sldId id="282" r:id="rId52"/>
    <p:sldId id="335" r:id="rId53"/>
    <p:sldId id="364" r:id="rId54"/>
    <p:sldId id="483" r:id="rId55"/>
    <p:sldId id="316" r:id="rId56"/>
    <p:sldId id="317" r:id="rId57"/>
    <p:sldId id="355" r:id="rId58"/>
    <p:sldId id="405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F01D-54EE-471F-BE9B-402A1E72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3DC8-2767-414A-8B53-021AE3506D38}">
      <dgm:prSet/>
      <dgm:spPr/>
      <dgm:t>
        <a:bodyPr/>
        <a:lstStyle/>
        <a:p>
          <a:r>
            <a:rPr lang="pt-BR" dirty="0"/>
            <a:t>A infecção latente no Brasil em adulto varia de  50% a 90% .</a:t>
          </a:r>
          <a:endParaRPr lang="en-US" dirty="0"/>
        </a:p>
      </dgm:t>
    </dgm:pt>
    <dgm:pt modelId="{D872457C-DB07-4A80-92F1-A329C82B6FF3}" type="parTrans" cxnId="{DF234893-1800-4378-8546-7A542266EDD5}">
      <dgm:prSet/>
      <dgm:spPr/>
      <dgm:t>
        <a:bodyPr/>
        <a:lstStyle/>
        <a:p>
          <a:endParaRPr lang="en-US"/>
        </a:p>
      </dgm:t>
    </dgm:pt>
    <dgm:pt modelId="{EE09BB23-DA14-4833-AA0F-B7960DF500ED}" type="sibTrans" cxnId="{DF234893-1800-4378-8546-7A542266EDD5}">
      <dgm:prSet/>
      <dgm:spPr/>
      <dgm:t>
        <a:bodyPr/>
        <a:lstStyle/>
        <a:p>
          <a:endParaRPr lang="en-US"/>
        </a:p>
      </dgm:t>
    </dgm:pt>
    <dgm:pt modelId="{3595D4A0-5484-4F47-A313-1D8FD79A753F}">
      <dgm:prSet/>
      <dgm:spPr/>
      <dgm:t>
        <a:bodyPr/>
        <a:lstStyle/>
        <a:p>
          <a:r>
            <a:rPr lang="pt-BR"/>
            <a:t>A maior importância da Toxoplasmose como problema de saúde pública  decorre de infecções em:</a:t>
          </a:r>
          <a:endParaRPr lang="en-US"/>
        </a:p>
      </dgm:t>
    </dgm:pt>
    <dgm:pt modelId="{825F4D05-5F37-40CA-B6DA-CDCD152539B9}" type="parTrans" cxnId="{6A66A321-1B1F-4FE4-9234-79B3265D2314}">
      <dgm:prSet/>
      <dgm:spPr/>
      <dgm:t>
        <a:bodyPr/>
        <a:lstStyle/>
        <a:p>
          <a:endParaRPr lang="en-US"/>
        </a:p>
      </dgm:t>
    </dgm:pt>
    <dgm:pt modelId="{F09C8B7D-CD09-4DC0-8AF3-03E3714F14DD}" type="sibTrans" cxnId="{6A66A321-1B1F-4FE4-9234-79B3265D2314}">
      <dgm:prSet/>
      <dgm:spPr/>
      <dgm:t>
        <a:bodyPr/>
        <a:lstStyle/>
        <a:p>
          <a:endParaRPr lang="en-US"/>
        </a:p>
      </dgm:t>
    </dgm:pt>
    <dgm:pt modelId="{81FC0845-E9E8-4FC5-9EB3-5ADE5400DA94}" type="pres">
      <dgm:prSet presAssocID="{9D6EF01D-54EE-471F-BE9B-402A1E72C2C0}" presName="linear" presStyleCnt="0">
        <dgm:presLayoutVars>
          <dgm:animLvl val="lvl"/>
          <dgm:resizeHandles val="exact"/>
        </dgm:presLayoutVars>
      </dgm:prSet>
      <dgm:spPr/>
    </dgm:pt>
    <dgm:pt modelId="{E847E07E-49AA-46EB-8945-D86E53C1AF9D}" type="pres">
      <dgm:prSet presAssocID="{B0003DC8-2767-414A-8B53-021AE3506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9B4A5-1086-4D24-9969-29BA343C7032}" type="pres">
      <dgm:prSet presAssocID="{EE09BB23-DA14-4833-AA0F-B7960DF500ED}" presName="spacer" presStyleCnt="0"/>
      <dgm:spPr/>
    </dgm:pt>
    <dgm:pt modelId="{73B71E1F-1DDA-4F2E-9E3A-3B827900F4C3}" type="pres">
      <dgm:prSet presAssocID="{3595D4A0-5484-4F47-A313-1D8FD79A75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6A321-1B1F-4FE4-9234-79B3265D2314}" srcId="{9D6EF01D-54EE-471F-BE9B-402A1E72C2C0}" destId="{3595D4A0-5484-4F47-A313-1D8FD79A753F}" srcOrd="1" destOrd="0" parTransId="{825F4D05-5F37-40CA-B6DA-CDCD152539B9}" sibTransId="{F09C8B7D-CD09-4DC0-8AF3-03E3714F14DD}"/>
    <dgm:cxn modelId="{9E625342-6511-4E7E-B634-B213B99580CE}" type="presOf" srcId="{9D6EF01D-54EE-471F-BE9B-402A1E72C2C0}" destId="{81FC0845-E9E8-4FC5-9EB3-5ADE5400DA94}" srcOrd="0" destOrd="0" presId="urn:microsoft.com/office/officeart/2005/8/layout/vList2"/>
    <dgm:cxn modelId="{51B0754F-BF60-461D-A197-E4B589D66817}" type="presOf" srcId="{3595D4A0-5484-4F47-A313-1D8FD79A753F}" destId="{73B71E1F-1DDA-4F2E-9E3A-3B827900F4C3}" srcOrd="0" destOrd="0" presId="urn:microsoft.com/office/officeart/2005/8/layout/vList2"/>
    <dgm:cxn modelId="{DF234893-1800-4378-8546-7A542266EDD5}" srcId="{9D6EF01D-54EE-471F-BE9B-402A1E72C2C0}" destId="{B0003DC8-2767-414A-8B53-021AE3506D38}" srcOrd="0" destOrd="0" parTransId="{D872457C-DB07-4A80-92F1-A329C82B6FF3}" sibTransId="{EE09BB23-DA14-4833-AA0F-B7960DF500ED}"/>
    <dgm:cxn modelId="{96CA46F7-5540-4844-81E0-25AF5F6E957A}" type="presOf" srcId="{B0003DC8-2767-414A-8B53-021AE3506D38}" destId="{E847E07E-49AA-46EB-8945-D86E53C1AF9D}" srcOrd="0" destOrd="0" presId="urn:microsoft.com/office/officeart/2005/8/layout/vList2"/>
    <dgm:cxn modelId="{59B1F05D-70A8-4F11-B1B1-4E87AB8428CE}" type="presParOf" srcId="{81FC0845-E9E8-4FC5-9EB3-5ADE5400DA94}" destId="{E847E07E-49AA-46EB-8945-D86E53C1AF9D}" srcOrd="0" destOrd="0" presId="urn:microsoft.com/office/officeart/2005/8/layout/vList2"/>
    <dgm:cxn modelId="{91498048-B345-4F12-A965-8ACC8F629076}" type="presParOf" srcId="{81FC0845-E9E8-4FC5-9EB3-5ADE5400DA94}" destId="{8B09B4A5-1086-4D24-9969-29BA343C7032}" srcOrd="1" destOrd="0" presId="urn:microsoft.com/office/officeart/2005/8/layout/vList2"/>
    <dgm:cxn modelId="{D8A70086-0249-493F-9D49-863FF56DC017}" type="presParOf" srcId="{81FC0845-E9E8-4FC5-9EB3-5ADE5400DA94}" destId="{73B71E1F-1DDA-4F2E-9E3A-3B827900F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EF01D-54EE-471F-BE9B-402A1E72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3DC8-2767-414A-8B53-021AE3506D38}">
      <dgm:prSet/>
      <dgm:spPr/>
      <dgm:t>
        <a:bodyPr/>
        <a:lstStyle/>
        <a:p>
          <a:r>
            <a:rPr lang="pt-BR" dirty="0"/>
            <a:t>A infecção latente no Brasil em adulto varia de  50% a 90% .</a:t>
          </a:r>
          <a:endParaRPr lang="en-US" dirty="0"/>
        </a:p>
      </dgm:t>
    </dgm:pt>
    <dgm:pt modelId="{EE09BB23-DA14-4833-AA0F-B7960DF500ED}" type="sibTrans" cxnId="{DF234893-1800-4378-8546-7A542266EDD5}">
      <dgm:prSet/>
      <dgm:spPr/>
      <dgm:t>
        <a:bodyPr/>
        <a:lstStyle/>
        <a:p>
          <a:endParaRPr lang="en-US"/>
        </a:p>
      </dgm:t>
    </dgm:pt>
    <dgm:pt modelId="{D872457C-DB07-4A80-92F1-A329C82B6FF3}" type="parTrans" cxnId="{DF234893-1800-4378-8546-7A542266EDD5}">
      <dgm:prSet/>
      <dgm:spPr/>
      <dgm:t>
        <a:bodyPr/>
        <a:lstStyle/>
        <a:p>
          <a:endParaRPr lang="en-US"/>
        </a:p>
      </dgm:t>
    </dgm:pt>
    <dgm:pt modelId="{3595D4A0-5484-4F47-A313-1D8FD79A753F}">
      <dgm:prSet/>
      <dgm:spPr/>
      <dgm:t>
        <a:bodyPr/>
        <a:lstStyle/>
        <a:p>
          <a:r>
            <a:rPr lang="pt-BR" dirty="0"/>
            <a:t>A maior importância da Toxoplasmose como problema de saúde pública  decorre de infecções em:</a:t>
          </a:r>
          <a:endParaRPr lang="en-US" dirty="0"/>
        </a:p>
      </dgm:t>
    </dgm:pt>
    <dgm:pt modelId="{F09C8B7D-CD09-4DC0-8AF3-03E3714F14DD}" type="sibTrans" cxnId="{6A66A321-1B1F-4FE4-9234-79B3265D2314}">
      <dgm:prSet/>
      <dgm:spPr/>
      <dgm:t>
        <a:bodyPr/>
        <a:lstStyle/>
        <a:p>
          <a:endParaRPr lang="en-US"/>
        </a:p>
      </dgm:t>
    </dgm:pt>
    <dgm:pt modelId="{825F4D05-5F37-40CA-B6DA-CDCD152539B9}" type="parTrans" cxnId="{6A66A321-1B1F-4FE4-9234-79B3265D2314}">
      <dgm:prSet/>
      <dgm:spPr/>
      <dgm:t>
        <a:bodyPr/>
        <a:lstStyle/>
        <a:p>
          <a:endParaRPr lang="en-US"/>
        </a:p>
      </dgm:t>
    </dgm:pt>
    <dgm:pt modelId="{81FC0845-E9E8-4FC5-9EB3-5ADE5400DA94}" type="pres">
      <dgm:prSet presAssocID="{9D6EF01D-54EE-471F-BE9B-402A1E72C2C0}" presName="linear" presStyleCnt="0">
        <dgm:presLayoutVars>
          <dgm:animLvl val="lvl"/>
          <dgm:resizeHandles val="exact"/>
        </dgm:presLayoutVars>
      </dgm:prSet>
      <dgm:spPr/>
    </dgm:pt>
    <dgm:pt modelId="{E847E07E-49AA-46EB-8945-D86E53C1AF9D}" type="pres">
      <dgm:prSet presAssocID="{B0003DC8-2767-414A-8B53-021AE3506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9B4A5-1086-4D24-9969-29BA343C7032}" type="pres">
      <dgm:prSet presAssocID="{EE09BB23-DA14-4833-AA0F-B7960DF500ED}" presName="spacer" presStyleCnt="0"/>
      <dgm:spPr/>
    </dgm:pt>
    <dgm:pt modelId="{73B71E1F-1DDA-4F2E-9E3A-3B827900F4C3}" type="pres">
      <dgm:prSet presAssocID="{3595D4A0-5484-4F47-A313-1D8FD79A753F}" presName="parentText" presStyleLbl="node1" presStyleIdx="1" presStyleCnt="2" custLinFactY="120675" custLinFactNeighborX="-6914" custLinFactNeighborY="200000">
        <dgm:presLayoutVars>
          <dgm:chMax val="0"/>
          <dgm:bulletEnabled val="1"/>
        </dgm:presLayoutVars>
      </dgm:prSet>
      <dgm:spPr/>
    </dgm:pt>
  </dgm:ptLst>
  <dgm:cxnLst>
    <dgm:cxn modelId="{6A66A321-1B1F-4FE4-9234-79B3265D2314}" srcId="{9D6EF01D-54EE-471F-BE9B-402A1E72C2C0}" destId="{3595D4A0-5484-4F47-A313-1D8FD79A753F}" srcOrd="1" destOrd="0" parTransId="{825F4D05-5F37-40CA-B6DA-CDCD152539B9}" sibTransId="{F09C8B7D-CD09-4DC0-8AF3-03E3714F14DD}"/>
    <dgm:cxn modelId="{9E625342-6511-4E7E-B634-B213B99580CE}" type="presOf" srcId="{9D6EF01D-54EE-471F-BE9B-402A1E72C2C0}" destId="{81FC0845-E9E8-4FC5-9EB3-5ADE5400DA94}" srcOrd="0" destOrd="0" presId="urn:microsoft.com/office/officeart/2005/8/layout/vList2"/>
    <dgm:cxn modelId="{51B0754F-BF60-461D-A197-E4B589D66817}" type="presOf" srcId="{3595D4A0-5484-4F47-A313-1D8FD79A753F}" destId="{73B71E1F-1DDA-4F2E-9E3A-3B827900F4C3}" srcOrd="0" destOrd="0" presId="urn:microsoft.com/office/officeart/2005/8/layout/vList2"/>
    <dgm:cxn modelId="{DF234893-1800-4378-8546-7A542266EDD5}" srcId="{9D6EF01D-54EE-471F-BE9B-402A1E72C2C0}" destId="{B0003DC8-2767-414A-8B53-021AE3506D38}" srcOrd="0" destOrd="0" parTransId="{D872457C-DB07-4A80-92F1-A329C82B6FF3}" sibTransId="{EE09BB23-DA14-4833-AA0F-B7960DF500ED}"/>
    <dgm:cxn modelId="{96CA46F7-5540-4844-81E0-25AF5F6E957A}" type="presOf" srcId="{B0003DC8-2767-414A-8B53-021AE3506D38}" destId="{E847E07E-49AA-46EB-8945-D86E53C1AF9D}" srcOrd="0" destOrd="0" presId="urn:microsoft.com/office/officeart/2005/8/layout/vList2"/>
    <dgm:cxn modelId="{59B1F05D-70A8-4F11-B1B1-4E87AB8428CE}" type="presParOf" srcId="{81FC0845-E9E8-4FC5-9EB3-5ADE5400DA94}" destId="{E847E07E-49AA-46EB-8945-D86E53C1AF9D}" srcOrd="0" destOrd="0" presId="urn:microsoft.com/office/officeart/2005/8/layout/vList2"/>
    <dgm:cxn modelId="{91498048-B345-4F12-A965-8ACC8F629076}" type="presParOf" srcId="{81FC0845-E9E8-4FC5-9EB3-5ADE5400DA94}" destId="{8B09B4A5-1086-4D24-9969-29BA343C7032}" srcOrd="1" destOrd="0" presId="urn:microsoft.com/office/officeart/2005/8/layout/vList2"/>
    <dgm:cxn modelId="{D8A70086-0249-493F-9D49-863FF56DC017}" type="presParOf" srcId="{81FC0845-E9E8-4FC5-9EB3-5ADE5400DA94}" destId="{73B71E1F-1DDA-4F2E-9E3A-3B827900F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E07E-49AA-46EB-8945-D86E53C1AF9D}">
      <dsp:nvSpPr>
        <dsp:cNvPr id="0" name=""/>
        <dsp:cNvSpPr/>
      </dsp:nvSpPr>
      <dsp:spPr>
        <a:xfrm>
          <a:off x="0" y="11925"/>
          <a:ext cx="1025387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 infecção latente no Brasil em adulto varia de  50% a 90% .</a:t>
          </a:r>
          <a:endParaRPr lang="en-US" sz="2700" kern="1200" dirty="0"/>
        </a:p>
      </dsp:txBody>
      <dsp:txXfrm>
        <a:off x="52359" y="64284"/>
        <a:ext cx="10149152" cy="967861"/>
      </dsp:txXfrm>
    </dsp:sp>
    <dsp:sp modelId="{73B71E1F-1DDA-4F2E-9E3A-3B827900F4C3}">
      <dsp:nvSpPr>
        <dsp:cNvPr id="0" name=""/>
        <dsp:cNvSpPr/>
      </dsp:nvSpPr>
      <dsp:spPr>
        <a:xfrm>
          <a:off x="0" y="1162264"/>
          <a:ext cx="1025387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maior importância da Toxoplasmose como problema de saúde pública  decorre de infecções em:</a:t>
          </a:r>
          <a:endParaRPr lang="en-US" sz="2700" kern="1200"/>
        </a:p>
      </dsp:txBody>
      <dsp:txXfrm>
        <a:off x="52359" y="1214623"/>
        <a:ext cx="10149152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E07E-49AA-46EB-8945-D86E53C1AF9D}">
      <dsp:nvSpPr>
        <dsp:cNvPr id="0" name=""/>
        <dsp:cNvSpPr/>
      </dsp:nvSpPr>
      <dsp:spPr>
        <a:xfrm>
          <a:off x="0" y="11925"/>
          <a:ext cx="1025387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 infecção latente no Brasil em adulto varia de  50% a 90% .</a:t>
          </a:r>
          <a:endParaRPr lang="en-US" sz="2700" kern="1200" dirty="0"/>
        </a:p>
      </dsp:txBody>
      <dsp:txXfrm>
        <a:off x="52359" y="64284"/>
        <a:ext cx="10149152" cy="967861"/>
      </dsp:txXfrm>
    </dsp:sp>
    <dsp:sp modelId="{73B71E1F-1DDA-4F2E-9E3A-3B827900F4C3}">
      <dsp:nvSpPr>
        <dsp:cNvPr id="0" name=""/>
        <dsp:cNvSpPr/>
      </dsp:nvSpPr>
      <dsp:spPr>
        <a:xfrm>
          <a:off x="0" y="1174189"/>
          <a:ext cx="1025387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 maior importância da Toxoplasmose como problema de saúde pública  decorre de infecções em:</a:t>
          </a:r>
          <a:endParaRPr lang="en-US" sz="2700" kern="1200" dirty="0"/>
        </a:p>
      </dsp:txBody>
      <dsp:txXfrm>
        <a:off x="52359" y="1226548"/>
        <a:ext cx="10149152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7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0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7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7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2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eciais.gnt.globo.com/infograficos/maes/images/backgrounds/mulher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-35914"/>
            <a:ext cx="12191999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34232" y="350305"/>
            <a:ext cx="75235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SÍFILIS &amp; TOXOPLASMOSE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 </a:t>
            </a:r>
          </a:p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GRAVIDEZ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75021" y="4853791"/>
            <a:ext cx="52419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André Constant</a:t>
            </a:r>
          </a:p>
          <a:p>
            <a:pPr algn="ctr"/>
            <a:r>
              <a:rPr lang="pt-BR" sz="2000" dirty="0"/>
              <a:t>Médico Hospital Hélvio Auto</a:t>
            </a:r>
          </a:p>
          <a:p>
            <a:pPr algn="ctr"/>
            <a:r>
              <a:rPr lang="pt-BR" sz="2000" dirty="0"/>
              <a:t>Médico ESF Maceió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63081" y="6104794"/>
            <a:ext cx="166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 </a:t>
            </a:r>
            <a:r>
              <a:rPr lang="pt-BR" sz="1600" dirty="0"/>
              <a:t>Fevereiro 2026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84493" y="3456533"/>
            <a:ext cx="108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DIAGNÓSTICO E CONDUTA </a:t>
            </a:r>
          </a:p>
        </p:txBody>
      </p:sp>
    </p:spTree>
    <p:extLst>
      <p:ext uri="{BB962C8B-B14F-4D97-AF65-F5344CB8AC3E}">
        <p14:creationId xmlns:p14="http://schemas.microsoft.com/office/powerpoint/2010/main" val="78816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F92A3E-5D7B-2E83-B614-1BB9A0643145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326965-0961-185D-80E8-496FAB243756}"/>
              </a:ext>
            </a:extLst>
          </p:cNvPr>
          <p:cNvSpPr txBox="1"/>
          <p:nvPr/>
        </p:nvSpPr>
        <p:spPr>
          <a:xfrm>
            <a:off x="333996" y="2220100"/>
            <a:ext cx="117608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Toxoplasmose Linfoglandular Aguda: </a:t>
            </a:r>
          </a:p>
          <a:p>
            <a:pPr algn="just"/>
            <a:r>
              <a:rPr lang="pt-BR" sz="3200" dirty="0"/>
              <a:t>   </a:t>
            </a:r>
            <a:r>
              <a:rPr lang="pt-BR" sz="2800" dirty="0"/>
              <a:t>Linfadenopatia podendo ser acompanhado por febre</a:t>
            </a:r>
            <a:r>
              <a:rPr lang="pt-BR" sz="2400" dirty="0"/>
              <a:t>,</a:t>
            </a:r>
          </a:p>
          <a:p>
            <a:pPr algn="just"/>
            <a:r>
              <a:rPr lang="pt-BR" sz="2400" dirty="0"/>
              <a:t>    Hepatomegalia, adinamia ...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374BC0-E778-3348-9904-783A301DC312}"/>
              </a:ext>
            </a:extLst>
          </p:cNvPr>
          <p:cNvSpPr txBox="1"/>
          <p:nvPr/>
        </p:nvSpPr>
        <p:spPr>
          <a:xfrm>
            <a:off x="333996" y="3842999"/>
            <a:ext cx="118275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/>
              <a:t>Comprometimento Ocular:</a:t>
            </a:r>
            <a:r>
              <a:rPr lang="pt-BR" sz="2400"/>
              <a:t> </a:t>
            </a:r>
            <a:endParaRPr lang="pt-BR" sz="2400" dirty="0"/>
          </a:p>
          <a:p>
            <a:pPr algn="just"/>
            <a:r>
              <a:rPr lang="pt-BR" sz="2400" dirty="0"/>
              <a:t>    </a:t>
            </a:r>
            <a:r>
              <a:rPr lang="pt-BR" sz="2800" dirty="0"/>
              <a:t>A Coriorretinite é a lesão ocular mais frequentemente  associada à  </a:t>
            </a:r>
          </a:p>
          <a:p>
            <a:pPr algn="just"/>
            <a:r>
              <a:rPr lang="pt-BR" sz="2800" dirty="0"/>
              <a:t>    toxoplasmose (30% a 60%).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BEC433-59AC-D76D-BBE1-832014F41F70}"/>
              </a:ext>
            </a:extLst>
          </p:cNvPr>
          <p:cNvSpPr txBox="1"/>
          <p:nvPr/>
        </p:nvSpPr>
        <p:spPr>
          <a:xfrm>
            <a:off x="617050" y="1089645"/>
            <a:ext cx="10577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toxoplasmose adquirida é uma infecção muito comum, mas de manifestação clínica rara. Manifestação mais comum da fase aguda são:</a:t>
            </a:r>
          </a:p>
        </p:txBody>
      </p:sp>
      <p:pic>
        <p:nvPicPr>
          <p:cNvPr id="2050" name="Picture 2" descr="Text - Linfadenopatí​a ​">
            <a:extLst>
              <a:ext uri="{FF2B5EF4-FFF2-40B4-BE49-F238E27FC236}">
                <a16:creationId xmlns:a16="http://schemas.microsoft.com/office/drawing/2014/main" id="{AEC8C253-39BE-0371-A0C0-A418260F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290255"/>
            <a:ext cx="3398561" cy="4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catriz Retiniana Toxoplasmose Doença Causada Pelo Protozoário Unicelular  Toxoplasma Gondii — Foto © katerynakon #646629208">
            <a:extLst>
              <a:ext uri="{FF2B5EF4-FFF2-40B4-BE49-F238E27FC236}">
                <a16:creationId xmlns:a16="http://schemas.microsoft.com/office/drawing/2014/main" id="{2FEF95E4-AFF1-9749-AD16-3D352A63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4874046"/>
            <a:ext cx="5953125" cy="19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8AF24C7-D983-8432-E915-D3FC8EC0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4ABD0B-9952-882A-3CFF-A94D1A57E730}"/>
              </a:ext>
            </a:extLst>
          </p:cNvPr>
          <p:cNvSpPr txBox="1"/>
          <p:nvPr/>
        </p:nvSpPr>
        <p:spPr>
          <a:xfrm>
            <a:off x="1458929" y="1065845"/>
            <a:ext cx="90239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As gestantes também são, geralmente, oligo/assintomáticas. 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A toxoplasmose aguda adquire especial relevância pela possibilidade da transmissão vertical.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F6FBD3-7422-9D07-65E9-CA1AF4A44518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D8AB82-536E-7C66-7579-89BAA72B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5307430"/>
            <a:ext cx="11206480" cy="1106011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D6E16B2-72A9-87FD-D856-BF5A15A5E346}"/>
              </a:ext>
            </a:extLst>
          </p:cNvPr>
          <p:cNvCxnSpPr>
            <a:cxnSpLocks/>
          </p:cNvCxnSpPr>
          <p:nvPr/>
        </p:nvCxnSpPr>
        <p:spPr>
          <a:xfrm flipV="1">
            <a:off x="1458930" y="3356451"/>
            <a:ext cx="10284432" cy="1689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C97F68-F924-7F8F-74F8-6EF615BFB445}"/>
              </a:ext>
            </a:extLst>
          </p:cNvPr>
          <p:cNvSpPr txBox="1"/>
          <p:nvPr/>
        </p:nvSpPr>
        <p:spPr>
          <a:xfrm>
            <a:off x="4395580" y="2938336"/>
            <a:ext cx="6167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Taxa de transmissão vertica</a:t>
            </a:r>
            <a:r>
              <a:rPr lang="pt-BR" dirty="0"/>
              <a:t>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DACD86-CA37-FD92-256C-426A296D61C1}"/>
              </a:ext>
            </a:extLst>
          </p:cNvPr>
          <p:cNvSpPr txBox="1"/>
          <p:nvPr/>
        </p:nvSpPr>
        <p:spPr>
          <a:xfrm>
            <a:off x="2448395" y="4279900"/>
            <a:ext cx="6167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17%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E6A8A1D-CFE1-D2F1-8EC6-5EA962D7BB8D}"/>
              </a:ext>
            </a:extLst>
          </p:cNvPr>
          <p:cNvSpPr txBox="1"/>
          <p:nvPr/>
        </p:nvSpPr>
        <p:spPr>
          <a:xfrm>
            <a:off x="6214441" y="3664346"/>
            <a:ext cx="6167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25%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E2DE69F-069F-23B4-49FA-3CAAA62F71CF}"/>
              </a:ext>
            </a:extLst>
          </p:cNvPr>
          <p:cNvSpPr txBox="1"/>
          <p:nvPr/>
        </p:nvSpPr>
        <p:spPr>
          <a:xfrm>
            <a:off x="10987862" y="2874266"/>
            <a:ext cx="6211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90%.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4377EC3-0469-E864-48AC-E69B175CB103}"/>
              </a:ext>
            </a:extLst>
          </p:cNvPr>
          <p:cNvCxnSpPr>
            <a:cxnSpLocks/>
          </p:cNvCxnSpPr>
          <p:nvPr/>
        </p:nvCxnSpPr>
        <p:spPr>
          <a:xfrm>
            <a:off x="1458929" y="3469670"/>
            <a:ext cx="10181691" cy="1657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6F4D9EB-171F-2B0A-FB2B-6C8D91A5B435}"/>
              </a:ext>
            </a:extLst>
          </p:cNvPr>
          <p:cNvSpPr txBox="1"/>
          <p:nvPr/>
        </p:nvSpPr>
        <p:spPr>
          <a:xfrm>
            <a:off x="5391629" y="3373610"/>
            <a:ext cx="8620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Gravidade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A91DC47-2F05-696F-F449-6763A7496B6B}"/>
              </a:ext>
            </a:extLst>
          </p:cNvPr>
          <p:cNvSpPr/>
          <p:nvPr/>
        </p:nvSpPr>
        <p:spPr>
          <a:xfrm>
            <a:off x="448638" y="5115171"/>
            <a:ext cx="458912" cy="27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3" grpId="0"/>
      <p:bldP spid="23" grpId="1"/>
      <p:bldP spid="25" grpId="0"/>
      <p:bldP spid="25" grpId="1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8AF24C7-D983-8432-E915-D3FC8EC0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6FBD3-7422-9D07-65E9-CA1AF4A44518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A12088-3A30-E196-388C-3A04C240BB37}"/>
              </a:ext>
            </a:extLst>
          </p:cNvPr>
          <p:cNvSpPr txBox="1"/>
          <p:nvPr/>
        </p:nvSpPr>
        <p:spPr>
          <a:xfrm>
            <a:off x="401704" y="2084675"/>
            <a:ext cx="97138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Morte fetal</a:t>
            </a:r>
          </a:p>
          <a:p>
            <a:r>
              <a:rPr lang="pt-BR" sz="2800" dirty="0"/>
              <a:t> </a:t>
            </a:r>
          </a:p>
          <a:p>
            <a:r>
              <a:rPr lang="pt-BR" sz="2800" dirty="0"/>
              <a:t>Prematuridade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5D311B-99B8-439B-2035-9AB1EC7C2493}"/>
              </a:ext>
            </a:extLst>
          </p:cNvPr>
          <p:cNvSpPr txBox="1"/>
          <p:nvPr/>
        </p:nvSpPr>
        <p:spPr>
          <a:xfrm>
            <a:off x="116783" y="1198612"/>
            <a:ext cx="999876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Entre as consequências estão descritas:</a:t>
            </a: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65A249-92A5-EFF6-4A40-92EF6B4356C8}"/>
              </a:ext>
            </a:extLst>
          </p:cNvPr>
          <p:cNvSpPr txBox="1"/>
          <p:nvPr/>
        </p:nvSpPr>
        <p:spPr>
          <a:xfrm>
            <a:off x="3329773" y="1737221"/>
            <a:ext cx="61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Manifestações clínicas e sequelas:</a:t>
            </a:r>
          </a:p>
        </p:txBody>
      </p:sp>
      <p:pic>
        <p:nvPicPr>
          <p:cNvPr id="8" name="Picture 2" descr="http://www.afabs.ch/bibliotheque/poly_toxo_zufferey/toxo5.jpg">
            <a:extLst>
              <a:ext uri="{FF2B5EF4-FFF2-40B4-BE49-F238E27FC236}">
                <a16:creationId xmlns:a16="http://schemas.microsoft.com/office/drawing/2014/main" id="{AA372E50-2D7B-FB1D-4442-D32F6115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7" y="2260441"/>
            <a:ext cx="10260328" cy="447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F3A97-6F95-B1AF-523C-53EB54FC0B79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DIAGNÓSTICO: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5E1B00-FEEA-42B7-8396-F68DC8C08015}"/>
              </a:ext>
            </a:extLst>
          </p:cNvPr>
          <p:cNvSpPr txBox="1"/>
          <p:nvPr/>
        </p:nvSpPr>
        <p:spPr>
          <a:xfrm>
            <a:off x="331305" y="924868"/>
            <a:ext cx="10952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 diagnóstico de toxoplasmose pode representar um desafio para o profissional médico                     Distinguir a infecção aguda da crônica.</a:t>
            </a:r>
          </a:p>
          <a:p>
            <a:endParaRPr lang="pt-BR" sz="2800" dirty="0"/>
          </a:p>
          <a:p>
            <a:r>
              <a:rPr lang="pt-BR" sz="2400" dirty="0"/>
              <a:t> </a:t>
            </a:r>
            <a:r>
              <a:rPr lang="pt-BR" sz="2800" dirty="0"/>
              <a:t>- Situação Epidemiológica.</a:t>
            </a:r>
          </a:p>
          <a:p>
            <a:endParaRPr lang="pt-BR" sz="2800" dirty="0"/>
          </a:p>
          <a:p>
            <a:r>
              <a:rPr lang="pt-BR" sz="2800" dirty="0"/>
              <a:t> - Manifestações clínicas.</a:t>
            </a:r>
          </a:p>
          <a:p>
            <a:endParaRPr lang="pt-BR" sz="2800" dirty="0"/>
          </a:p>
          <a:p>
            <a:r>
              <a:rPr lang="pt-BR" sz="2800" dirty="0"/>
              <a:t> - Estudos sorológicos 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B94FB8-A611-6583-5463-F1B1F03FA80F}"/>
              </a:ext>
            </a:extLst>
          </p:cNvPr>
          <p:cNvSpPr txBox="1"/>
          <p:nvPr/>
        </p:nvSpPr>
        <p:spPr>
          <a:xfrm>
            <a:off x="3945834" y="3913748"/>
            <a:ext cx="8776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800" dirty="0"/>
              <a:t>ELISA , Imunofluorescência indireta  -  IgM e IgG</a:t>
            </a:r>
          </a:p>
          <a:p>
            <a:pPr algn="just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AC1B55-0F1A-75BE-EB9B-69111F800808}"/>
              </a:ext>
            </a:extLst>
          </p:cNvPr>
          <p:cNvSpPr txBox="1"/>
          <p:nvPr/>
        </p:nvSpPr>
        <p:spPr>
          <a:xfrm>
            <a:off x="447257" y="5148302"/>
            <a:ext cx="7444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800" dirty="0"/>
              <a:t>- Biologia Molecular:     - RT-PCR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E577EA-E998-B805-2422-B895D12FBC37}"/>
              </a:ext>
            </a:extLst>
          </p:cNvPr>
          <p:cNvSpPr txBox="1"/>
          <p:nvPr/>
        </p:nvSpPr>
        <p:spPr>
          <a:xfrm>
            <a:off x="3945834" y="4384220"/>
            <a:ext cx="7444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-   Teste de Avidez de IgG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B904A12-5C5D-E58F-363B-D019940A5744}"/>
              </a:ext>
            </a:extLst>
          </p:cNvPr>
          <p:cNvCxnSpPr/>
          <p:nvPr/>
        </p:nvCxnSpPr>
        <p:spPr>
          <a:xfrm>
            <a:off x="3393716" y="1631425"/>
            <a:ext cx="12858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C708D3-D8D6-7BD0-DD39-03C19FC5B2C9}"/>
              </a:ext>
            </a:extLst>
          </p:cNvPr>
          <p:cNvSpPr txBox="1"/>
          <p:nvPr/>
        </p:nvSpPr>
        <p:spPr>
          <a:xfrm>
            <a:off x="1405890" y="63941"/>
            <a:ext cx="9731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Comportamento das imunoglobulinas para diagnóstico da toxoplasmose adquirida na gestação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9F5032-0918-9E15-0BDD-02CB2BA093BE}"/>
              </a:ext>
            </a:extLst>
          </p:cNvPr>
          <p:cNvSpPr txBox="1"/>
          <p:nvPr/>
        </p:nvSpPr>
        <p:spPr>
          <a:xfrm>
            <a:off x="0" y="1326471"/>
            <a:ext cx="123046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IgM</a:t>
            </a:r>
            <a:r>
              <a:rPr lang="pt-BR" sz="2400" dirty="0"/>
              <a:t>:   </a:t>
            </a:r>
            <a:r>
              <a:rPr lang="pt-BR" sz="2800" dirty="0"/>
              <a:t>Positiva 5 a 14 dias após a infecção.</a:t>
            </a:r>
          </a:p>
          <a:p>
            <a:pPr algn="just"/>
            <a:r>
              <a:rPr lang="pt-BR" sz="2800" dirty="0"/>
              <a:t>           Em geral, não está presente na fase crônica, mas pode ser detectada com   </a:t>
            </a:r>
          </a:p>
          <a:p>
            <a:pPr algn="just"/>
            <a:r>
              <a:rPr lang="pt-BR" sz="2800" dirty="0"/>
              <a:t>           títulos baixos (IgM residual).</a:t>
            </a:r>
          </a:p>
          <a:p>
            <a:pPr algn="just"/>
            <a:r>
              <a:rPr lang="pt-BR" sz="2800" dirty="0"/>
              <a:t>           Não deve ser usada como único marcador de infecção aguda.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4AB2CA-4B40-8D5B-3506-A2ED9CB1A892}"/>
              </a:ext>
            </a:extLst>
          </p:cNvPr>
          <p:cNvSpPr txBox="1"/>
          <p:nvPr/>
        </p:nvSpPr>
        <p:spPr>
          <a:xfrm>
            <a:off x="0" y="3215346"/>
            <a:ext cx="1135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IgG</a:t>
            </a:r>
            <a:r>
              <a:rPr lang="pt-BR" dirty="0"/>
              <a:t>: </a:t>
            </a:r>
            <a:r>
              <a:rPr lang="pt-BR" sz="2800" dirty="0"/>
              <a:t>Aparece entre 7 e 14 dias. </a:t>
            </a:r>
          </a:p>
          <a:p>
            <a:r>
              <a:rPr lang="pt-BR" sz="2800" dirty="0"/>
              <a:t>         Seu pico máximo 02 meses após a infecção.</a:t>
            </a:r>
          </a:p>
          <a:p>
            <a:r>
              <a:rPr lang="pt-BR" sz="2800" dirty="0"/>
              <a:t>         Em geral permanece pelo resto da vida em títulos baixos.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D07E8-4C3F-1890-70BF-09378E721110}"/>
              </a:ext>
            </a:extLst>
          </p:cNvPr>
          <p:cNvSpPr txBox="1"/>
          <p:nvPr/>
        </p:nvSpPr>
        <p:spPr>
          <a:xfrm>
            <a:off x="0" y="5033660"/>
            <a:ext cx="11936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IgA: Positiva após 14 dias da infecção. </a:t>
            </a:r>
          </a:p>
          <a:p>
            <a:r>
              <a:rPr lang="pt-BR" sz="2800" dirty="0"/>
              <a:t>        Detectável em cerca de 80% dos casos de toxoplasmose e permanece  </a:t>
            </a:r>
          </a:p>
          <a:p>
            <a:r>
              <a:rPr lang="pt-BR" sz="2800" dirty="0"/>
              <a:t>        reagente entre 3 e 6 meses, apoiando o diagnóstico da infecção aguda.</a:t>
            </a:r>
          </a:p>
        </p:txBody>
      </p:sp>
    </p:spTree>
    <p:extLst>
      <p:ext uri="{BB962C8B-B14F-4D97-AF65-F5344CB8AC3E}">
        <p14:creationId xmlns:p14="http://schemas.microsoft.com/office/powerpoint/2010/main" val="27262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FB65F6-B8DC-13F7-85ED-034C18E3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80" y="331002"/>
            <a:ext cx="8883608" cy="624929"/>
          </a:xfrm>
          <a:prstGeom prst="rect">
            <a:avLst/>
          </a:prstGeom>
        </p:spPr>
      </p:pic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64AC3C9F-6928-F776-E87D-08DDCEDA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53" y="1703071"/>
            <a:ext cx="9841693" cy="45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1586" y="121199"/>
            <a:ext cx="330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       AVIDEZ </a:t>
            </a:r>
            <a:r>
              <a:rPr lang="pt-BR" sz="4000" dirty="0" err="1"/>
              <a:t>IgG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3846" y="2548115"/>
            <a:ext cx="39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MARCADOR TEMPORAL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18711" y="190303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RECENTES  - BAIXA AVIDEZ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42511" y="3242903"/>
            <a:ext cx="55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ANTIGAS -  ALTA AVIDEZ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C2C42F9-01CF-0386-BCED-77B37D9AB609}"/>
              </a:ext>
            </a:extLst>
          </p:cNvPr>
          <p:cNvCxnSpPr>
            <a:stCxn id="6" idx="3"/>
          </p:cNvCxnSpPr>
          <p:nvPr/>
        </p:nvCxnSpPr>
        <p:spPr>
          <a:xfrm flipV="1">
            <a:off x="4214981" y="2133864"/>
            <a:ext cx="132753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F422D4F-4C4D-8DA1-3CB0-76FF1958A1D5}"/>
              </a:ext>
            </a:extLst>
          </p:cNvPr>
          <p:cNvCxnSpPr>
            <a:cxnSpLocks/>
          </p:cNvCxnSpPr>
          <p:nvPr/>
        </p:nvCxnSpPr>
        <p:spPr>
          <a:xfrm>
            <a:off x="4214981" y="2832194"/>
            <a:ext cx="1327530" cy="60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videz">
            <a:extLst>
              <a:ext uri="{FF2B5EF4-FFF2-40B4-BE49-F238E27FC236}">
                <a16:creationId xmlns:a16="http://schemas.microsoft.com/office/drawing/2014/main" id="{B3309459-9EA1-A20C-9348-B25727F6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3" y="4163757"/>
            <a:ext cx="6944852" cy="25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EB28E8F-6CAC-A0C2-D1FF-54A727320C06}"/>
              </a:ext>
            </a:extLst>
          </p:cNvPr>
          <p:cNvSpPr txBox="1"/>
          <p:nvPr/>
        </p:nvSpPr>
        <p:spPr>
          <a:xfrm>
            <a:off x="5542511" y="57684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(16 semanas) </a:t>
            </a:r>
          </a:p>
        </p:txBody>
      </p:sp>
    </p:spTree>
    <p:extLst>
      <p:ext uri="{BB962C8B-B14F-4D97-AF65-F5344CB8AC3E}">
        <p14:creationId xmlns:p14="http://schemas.microsoft.com/office/powerpoint/2010/main" val="9554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7E9235-F826-1D07-6786-F067259D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6725"/>
            <a:ext cx="10915650" cy="12763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1AAC7A7-CB17-1317-EE21-C82F899EE65E}"/>
              </a:ext>
            </a:extLst>
          </p:cNvPr>
          <p:cNvSpPr txBox="1"/>
          <p:nvPr/>
        </p:nvSpPr>
        <p:spPr>
          <a:xfrm>
            <a:off x="2362200" y="0"/>
            <a:ext cx="8858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Condutas para gestantes com até 16 semanas de gestação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98E1B0-3867-DFF3-1324-BC4BF8E57A56}"/>
              </a:ext>
            </a:extLst>
          </p:cNvPr>
          <p:cNvSpPr txBox="1"/>
          <p:nvPr/>
        </p:nvSpPr>
        <p:spPr>
          <a:xfrm>
            <a:off x="1219200" y="2114550"/>
            <a:ext cx="1936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IMUNE</a:t>
            </a:r>
          </a:p>
          <a:p>
            <a:pPr algn="ctr"/>
            <a:r>
              <a:rPr lang="pt-BR" sz="2400" dirty="0"/>
              <a:t>ORIENTAÇÕES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AAAE9B8-8C2B-7A79-8EFD-C508D4172C17}"/>
              </a:ext>
            </a:extLst>
          </p:cNvPr>
          <p:cNvCxnSpPr/>
          <p:nvPr/>
        </p:nvCxnSpPr>
        <p:spPr>
          <a:xfrm>
            <a:off x="2187606" y="1743075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0CD31A-CB28-3913-6420-67890C10C689}"/>
              </a:ext>
            </a:extLst>
          </p:cNvPr>
          <p:cNvSpPr txBox="1"/>
          <p:nvPr/>
        </p:nvSpPr>
        <p:spPr>
          <a:xfrm>
            <a:off x="3683040" y="2176105"/>
            <a:ext cx="207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POSSIBILIDADE</a:t>
            </a:r>
          </a:p>
          <a:p>
            <a:pPr algn="ctr"/>
            <a:r>
              <a:rPr lang="pt-BR" sz="2000" dirty="0"/>
              <a:t>INFECÇÃO AGUDA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3E996CE-8D7D-730F-C75C-93CBC6177BB6}"/>
              </a:ext>
            </a:extLst>
          </p:cNvPr>
          <p:cNvCxnSpPr/>
          <p:nvPr/>
        </p:nvCxnSpPr>
        <p:spPr>
          <a:xfrm>
            <a:off x="4654581" y="1743075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3B1A3B-1C0B-0246-699C-5A57CE36FAF6}"/>
              </a:ext>
            </a:extLst>
          </p:cNvPr>
          <p:cNvSpPr txBox="1"/>
          <p:nvPr/>
        </p:nvSpPr>
        <p:spPr>
          <a:xfrm>
            <a:off x="2659402" y="3241003"/>
            <a:ext cx="2549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INICIAR ESPIRAMICINA</a:t>
            </a:r>
          </a:p>
          <a:p>
            <a:pPr algn="ctr"/>
            <a:r>
              <a:rPr lang="pt-BR" sz="2000" dirty="0"/>
              <a:t>SOLICITAR AVIDEZ IgG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A6B8D5-64F8-549E-A9AB-5A53211DF393}"/>
              </a:ext>
            </a:extLst>
          </p:cNvPr>
          <p:cNvSpPr txBox="1"/>
          <p:nvPr/>
        </p:nvSpPr>
        <p:spPr>
          <a:xfrm>
            <a:off x="1219200" y="4077669"/>
            <a:ext cx="144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AVIDEZ IgG</a:t>
            </a:r>
          </a:p>
          <a:p>
            <a:pPr algn="ctr"/>
            <a:r>
              <a:rPr lang="pt-BR" sz="2000" dirty="0"/>
              <a:t>FORTE/ALTA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013A9E-4B9D-0CFC-5E8B-82DB63D482B9}"/>
              </a:ext>
            </a:extLst>
          </p:cNvPr>
          <p:cNvSpPr txBox="1"/>
          <p:nvPr/>
        </p:nvSpPr>
        <p:spPr>
          <a:xfrm>
            <a:off x="699174" y="4889214"/>
            <a:ext cx="242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PROVÁVEL INFECÇÃO</a:t>
            </a:r>
          </a:p>
          <a:p>
            <a:pPr algn="ctr"/>
            <a:r>
              <a:rPr lang="pt-BR" sz="2000" dirty="0"/>
              <a:t>ANTERIOR GESTAÇÃO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A4D7E4-0A1C-B410-9ABE-4BAB125C5520}"/>
              </a:ext>
            </a:extLst>
          </p:cNvPr>
          <p:cNvSpPr txBox="1"/>
          <p:nvPr/>
        </p:nvSpPr>
        <p:spPr>
          <a:xfrm>
            <a:off x="372486" y="5724885"/>
            <a:ext cx="3310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INTERROMPER ESPIRAMICINA</a:t>
            </a:r>
          </a:p>
          <a:p>
            <a:pPr algn="ctr"/>
            <a:r>
              <a:rPr lang="pt-BR" sz="2000" dirty="0"/>
              <a:t>MANTER PRÉ NATAL</a:t>
            </a:r>
          </a:p>
          <a:p>
            <a:pPr algn="ctr"/>
            <a:r>
              <a:rPr lang="pt-BR" sz="2000" dirty="0"/>
              <a:t>RISCO HABITUAL</a:t>
            </a:r>
          </a:p>
          <a:p>
            <a:pPr algn="ctr"/>
            <a:endParaRPr lang="pt-BR" sz="2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B03483-7C34-4BED-ADEB-BFB6217940F4}"/>
              </a:ext>
            </a:extLst>
          </p:cNvPr>
          <p:cNvSpPr txBox="1"/>
          <p:nvPr/>
        </p:nvSpPr>
        <p:spPr>
          <a:xfrm>
            <a:off x="4489021" y="4065108"/>
            <a:ext cx="1606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AVIDEZ IgG</a:t>
            </a:r>
          </a:p>
          <a:p>
            <a:pPr algn="ctr"/>
            <a:r>
              <a:rPr lang="pt-BR" sz="2000" dirty="0"/>
              <a:t>FRACA/BAIXA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41EB83-9588-A25F-8137-B7B27CE359F3}"/>
              </a:ext>
            </a:extLst>
          </p:cNvPr>
          <p:cNvSpPr txBox="1"/>
          <p:nvPr/>
        </p:nvSpPr>
        <p:spPr>
          <a:xfrm>
            <a:off x="4098657" y="4889214"/>
            <a:ext cx="238770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PROVÁVEL INFECÇÃO</a:t>
            </a:r>
          </a:p>
          <a:p>
            <a:pPr algn="ctr"/>
            <a:r>
              <a:rPr lang="pt-BR" sz="2000" dirty="0"/>
              <a:t>AGUDA *</a:t>
            </a:r>
          </a:p>
          <a:p>
            <a:pPr algn="ctr"/>
            <a:r>
              <a:rPr lang="pt-BR" dirty="0"/>
              <a:t>Manter Espiramicina</a:t>
            </a:r>
          </a:p>
          <a:p>
            <a:pPr algn="ctr"/>
            <a:r>
              <a:rPr lang="pt-BR" dirty="0"/>
              <a:t>Notificar</a:t>
            </a:r>
          </a:p>
          <a:p>
            <a:pPr algn="ctr"/>
            <a:r>
              <a:rPr lang="pt-BR" dirty="0"/>
              <a:t>Encaminhar Alto Risco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34DF27-239E-56F9-1E08-52E8AEB90E9C}"/>
              </a:ext>
            </a:extLst>
          </p:cNvPr>
          <p:cNvSpPr txBox="1"/>
          <p:nvPr/>
        </p:nvSpPr>
        <p:spPr>
          <a:xfrm>
            <a:off x="6261173" y="2138096"/>
            <a:ext cx="2095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INFECÇÃO MUITO </a:t>
            </a:r>
          </a:p>
          <a:p>
            <a:pPr algn="ctr"/>
            <a:r>
              <a:rPr lang="pt-BR" sz="2000" dirty="0"/>
              <a:t>RECENTE OU </a:t>
            </a:r>
          </a:p>
          <a:p>
            <a:pPr algn="ctr"/>
            <a:r>
              <a:rPr lang="pt-BR" sz="2000" dirty="0"/>
              <a:t>IgM FALSO +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5704AD5-ADAF-EB47-307D-8B36F5E9ED60}"/>
              </a:ext>
            </a:extLst>
          </p:cNvPr>
          <p:cNvSpPr txBox="1"/>
          <p:nvPr/>
        </p:nvSpPr>
        <p:spPr>
          <a:xfrm>
            <a:off x="6033834" y="3241002"/>
            <a:ext cx="2549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INICIAR ESPIRAMICINA</a:t>
            </a:r>
          </a:p>
          <a:p>
            <a:pPr algn="ctr"/>
            <a:r>
              <a:rPr lang="pt-BR" sz="2000" dirty="0"/>
              <a:t>REPETIR IgM e IgG</a:t>
            </a:r>
          </a:p>
          <a:p>
            <a:pPr algn="ctr"/>
            <a:r>
              <a:rPr lang="pt-BR" sz="2000" dirty="0"/>
              <a:t>2/3 SEMANAS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E1FC51-40C9-4742-A7F2-9DBDB89EC05F}"/>
              </a:ext>
            </a:extLst>
          </p:cNvPr>
          <p:cNvSpPr txBox="1"/>
          <p:nvPr/>
        </p:nvSpPr>
        <p:spPr>
          <a:xfrm>
            <a:off x="6486362" y="4343857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IgG + / IgM +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C69C4C-852F-BB05-45E1-461471223E61}"/>
              </a:ext>
            </a:extLst>
          </p:cNvPr>
          <p:cNvSpPr txBox="1"/>
          <p:nvPr/>
        </p:nvSpPr>
        <p:spPr>
          <a:xfrm>
            <a:off x="8564547" y="4343857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IgG - / IgM -/+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15F58B-A6B5-3829-759E-4336CAD600E3}"/>
              </a:ext>
            </a:extLst>
          </p:cNvPr>
          <p:cNvSpPr txBox="1"/>
          <p:nvPr/>
        </p:nvSpPr>
        <p:spPr>
          <a:xfrm>
            <a:off x="7650017" y="4889213"/>
            <a:ext cx="3800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Interromper Espiramicina</a:t>
            </a:r>
          </a:p>
          <a:p>
            <a:pPr algn="ctr"/>
            <a:r>
              <a:rPr lang="pt-BR" dirty="0"/>
              <a:t>Orientações Prevenção</a:t>
            </a:r>
          </a:p>
          <a:p>
            <a:pPr algn="ctr"/>
            <a:r>
              <a:rPr lang="pt-BR" dirty="0"/>
              <a:t>Repetir Sorologia 30 dias, se mantiver</a:t>
            </a:r>
          </a:p>
          <a:p>
            <a:pPr algn="ctr"/>
            <a:r>
              <a:rPr lang="pt-BR" dirty="0"/>
              <a:t>Inalterada considerar suscetível.</a:t>
            </a:r>
          </a:p>
          <a:p>
            <a:pPr algn="ctr"/>
            <a:r>
              <a:rPr lang="pt-BR" dirty="0"/>
              <a:t>Repetir Sorologia idealmente mensal </a:t>
            </a:r>
          </a:p>
          <a:p>
            <a:pPr algn="ctr"/>
            <a:r>
              <a:rPr lang="pt-BR" dirty="0"/>
              <a:t>ou no mínimo trimestral e no Parto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4923434-B1C1-FC0B-3770-6896328D6710}"/>
              </a:ext>
            </a:extLst>
          </p:cNvPr>
          <p:cNvSpPr txBox="1"/>
          <p:nvPr/>
        </p:nvSpPr>
        <p:spPr>
          <a:xfrm>
            <a:off x="7956962" y="2142592"/>
            <a:ext cx="4011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Orientações Prevenção</a:t>
            </a:r>
          </a:p>
          <a:p>
            <a:pPr algn="ctr"/>
            <a:r>
              <a:rPr lang="pt-BR" dirty="0"/>
              <a:t>Repetir Sorologia idealmente mensal </a:t>
            </a:r>
          </a:p>
          <a:p>
            <a:pPr algn="ctr"/>
            <a:r>
              <a:rPr lang="pt-BR" dirty="0"/>
              <a:t>ou no mínimo trimestral e no Parto</a:t>
            </a:r>
          </a:p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8FFE402-650C-B1D2-D137-01C6D11140C4}"/>
              </a:ext>
            </a:extLst>
          </p:cNvPr>
          <p:cNvSpPr/>
          <p:nvPr/>
        </p:nvSpPr>
        <p:spPr>
          <a:xfrm>
            <a:off x="1114425" y="914401"/>
            <a:ext cx="2190746" cy="83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324C66D-63A2-F1F1-70F9-DC36F3FD5BC5}"/>
              </a:ext>
            </a:extLst>
          </p:cNvPr>
          <p:cNvSpPr/>
          <p:nvPr/>
        </p:nvSpPr>
        <p:spPr>
          <a:xfrm>
            <a:off x="3506816" y="914401"/>
            <a:ext cx="2190746" cy="83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82891B5-33AF-BA3C-6C44-49C11A7F5F5B}"/>
              </a:ext>
            </a:extLst>
          </p:cNvPr>
          <p:cNvCxnSpPr>
            <a:cxnSpLocks/>
          </p:cNvCxnSpPr>
          <p:nvPr/>
        </p:nvCxnSpPr>
        <p:spPr>
          <a:xfrm flipH="1">
            <a:off x="4149436" y="2870835"/>
            <a:ext cx="233367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8BF1AE1-B66B-881F-FB18-F806968692EE}"/>
              </a:ext>
            </a:extLst>
          </p:cNvPr>
          <p:cNvCxnSpPr>
            <a:cxnSpLocks/>
          </p:cNvCxnSpPr>
          <p:nvPr/>
        </p:nvCxnSpPr>
        <p:spPr>
          <a:xfrm flipH="1">
            <a:off x="2581275" y="3877132"/>
            <a:ext cx="444531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27219CF0-8EA3-8113-7731-78E553EAF386}"/>
              </a:ext>
            </a:extLst>
          </p:cNvPr>
          <p:cNvCxnSpPr>
            <a:cxnSpLocks/>
          </p:cNvCxnSpPr>
          <p:nvPr/>
        </p:nvCxnSpPr>
        <p:spPr>
          <a:xfrm>
            <a:off x="1939301" y="4743967"/>
            <a:ext cx="0" cy="24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87EB2410-A504-654C-D46B-EFBA49433178}"/>
              </a:ext>
            </a:extLst>
          </p:cNvPr>
          <p:cNvCxnSpPr>
            <a:cxnSpLocks/>
          </p:cNvCxnSpPr>
          <p:nvPr/>
        </p:nvCxnSpPr>
        <p:spPr>
          <a:xfrm>
            <a:off x="1939301" y="5524733"/>
            <a:ext cx="0" cy="241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5E2C8129-8254-355E-97C6-EAFA8D5A89FE}"/>
              </a:ext>
            </a:extLst>
          </p:cNvPr>
          <p:cNvCxnSpPr>
            <a:cxnSpLocks/>
          </p:cNvCxnSpPr>
          <p:nvPr/>
        </p:nvCxnSpPr>
        <p:spPr>
          <a:xfrm>
            <a:off x="4149436" y="3900842"/>
            <a:ext cx="448772" cy="390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316C5059-6F00-DF19-5BA7-08F10F462B42}"/>
              </a:ext>
            </a:extLst>
          </p:cNvPr>
          <p:cNvCxnSpPr>
            <a:cxnSpLocks/>
          </p:cNvCxnSpPr>
          <p:nvPr/>
        </p:nvCxnSpPr>
        <p:spPr>
          <a:xfrm>
            <a:off x="5209203" y="4743967"/>
            <a:ext cx="0" cy="233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48E4E00A-4EA6-7220-F968-E159BD0623BA}"/>
              </a:ext>
            </a:extLst>
          </p:cNvPr>
          <p:cNvSpPr/>
          <p:nvPr/>
        </p:nvSpPr>
        <p:spPr>
          <a:xfrm>
            <a:off x="6096000" y="920459"/>
            <a:ext cx="2190746" cy="83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84D5ADE5-3062-B046-FF86-F0D6B9CD0DD2}"/>
              </a:ext>
            </a:extLst>
          </p:cNvPr>
          <p:cNvCxnSpPr/>
          <p:nvPr/>
        </p:nvCxnSpPr>
        <p:spPr>
          <a:xfrm>
            <a:off x="7244003" y="1743075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8A61FD8-CA5C-4AC1-D730-9909AE5FC20C}"/>
              </a:ext>
            </a:extLst>
          </p:cNvPr>
          <p:cNvCxnSpPr>
            <a:cxnSpLocks/>
          </p:cNvCxnSpPr>
          <p:nvPr/>
        </p:nvCxnSpPr>
        <p:spPr>
          <a:xfrm>
            <a:off x="7244003" y="3070860"/>
            <a:ext cx="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1B6D2684-2D5C-A7A3-67CC-50DD97F295B5}"/>
              </a:ext>
            </a:extLst>
          </p:cNvPr>
          <p:cNvCxnSpPr>
            <a:cxnSpLocks/>
          </p:cNvCxnSpPr>
          <p:nvPr/>
        </p:nvCxnSpPr>
        <p:spPr>
          <a:xfrm>
            <a:off x="7191373" y="4210507"/>
            <a:ext cx="0" cy="208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EE76A94D-697E-9E3D-E093-B20B6C2988BB}"/>
              </a:ext>
            </a:extLst>
          </p:cNvPr>
          <p:cNvCxnSpPr>
            <a:cxnSpLocks/>
          </p:cNvCxnSpPr>
          <p:nvPr/>
        </p:nvCxnSpPr>
        <p:spPr>
          <a:xfrm flipH="1">
            <a:off x="6261173" y="4785555"/>
            <a:ext cx="830675" cy="6722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AD37C2D-FB52-1206-5F51-E4FF2CB6D355}"/>
              </a:ext>
            </a:extLst>
          </p:cNvPr>
          <p:cNvCxnSpPr>
            <a:cxnSpLocks/>
          </p:cNvCxnSpPr>
          <p:nvPr/>
        </p:nvCxnSpPr>
        <p:spPr>
          <a:xfrm>
            <a:off x="8201025" y="3952326"/>
            <a:ext cx="102870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extLst>
              <a:ext uri="{FF2B5EF4-FFF2-40B4-BE49-F238E27FC236}">
                <a16:creationId xmlns:a16="http://schemas.microsoft.com/office/drawing/2014/main" id="{7CB25EF2-6E82-6BEB-E46B-150904DAA4F2}"/>
              </a:ext>
            </a:extLst>
          </p:cNvPr>
          <p:cNvSpPr/>
          <p:nvPr/>
        </p:nvSpPr>
        <p:spPr>
          <a:xfrm>
            <a:off x="8564547" y="920459"/>
            <a:ext cx="2190746" cy="83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C6B3F4F0-8104-649F-5FDE-1E5F8BAA96F6}"/>
              </a:ext>
            </a:extLst>
          </p:cNvPr>
          <p:cNvCxnSpPr/>
          <p:nvPr/>
        </p:nvCxnSpPr>
        <p:spPr>
          <a:xfrm>
            <a:off x="9758603" y="1724846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5" grpId="2"/>
      <p:bldP spid="15" grpId="3"/>
      <p:bldP spid="16" grpId="0"/>
      <p:bldP spid="17" grpId="0"/>
      <p:bldP spid="18" grpId="0"/>
      <p:bldP spid="18" grpId="1"/>
      <p:bldP spid="19" grpId="0"/>
      <p:bldP spid="20" grpId="0"/>
      <p:bldP spid="22" grpId="0"/>
      <p:bldP spid="23" grpId="0" animBg="1"/>
      <p:bldP spid="24" grpId="0" animBg="1"/>
      <p:bldP spid="4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0EE8A2-90C7-51C9-380A-23EFF1F0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492383"/>
            <a:ext cx="10610850" cy="13858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C464ED-DDE5-9938-962C-8ACA98A2AC59}"/>
              </a:ext>
            </a:extLst>
          </p:cNvPr>
          <p:cNvSpPr txBox="1"/>
          <p:nvPr/>
        </p:nvSpPr>
        <p:spPr>
          <a:xfrm>
            <a:off x="1976601" y="30718"/>
            <a:ext cx="874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Conduta para gestantes a partir de 16 semanas de gestação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30CC64-A9E9-7E77-0869-E4C27D402560}"/>
              </a:ext>
            </a:extLst>
          </p:cNvPr>
          <p:cNvSpPr txBox="1"/>
          <p:nvPr/>
        </p:nvSpPr>
        <p:spPr>
          <a:xfrm>
            <a:off x="1219200" y="2409825"/>
            <a:ext cx="1936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IMUNE</a:t>
            </a:r>
          </a:p>
          <a:p>
            <a:pPr algn="ctr"/>
            <a:r>
              <a:rPr lang="pt-BR" sz="2400" dirty="0"/>
              <a:t>ORIENTAÇÕES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434492D-1B76-6E35-0308-B3A1FB28C9E7}"/>
              </a:ext>
            </a:extLst>
          </p:cNvPr>
          <p:cNvCxnSpPr/>
          <p:nvPr/>
        </p:nvCxnSpPr>
        <p:spPr>
          <a:xfrm>
            <a:off x="2184462" y="1943100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8A6846-1063-B880-8E3B-ED49AF217343}"/>
              </a:ext>
            </a:extLst>
          </p:cNvPr>
          <p:cNvSpPr txBox="1"/>
          <p:nvPr/>
        </p:nvSpPr>
        <p:spPr>
          <a:xfrm>
            <a:off x="3551715" y="2339936"/>
            <a:ext cx="2205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POSSIBILIDADE</a:t>
            </a:r>
          </a:p>
          <a:p>
            <a:pPr algn="ctr"/>
            <a:r>
              <a:rPr lang="pt-BR" sz="2000" dirty="0"/>
              <a:t>INFECÇÃO AGUDA*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B4A247E-E359-C75F-F9D9-7F9404F1AF0B}"/>
              </a:ext>
            </a:extLst>
          </p:cNvPr>
          <p:cNvCxnSpPr/>
          <p:nvPr/>
        </p:nvCxnSpPr>
        <p:spPr>
          <a:xfrm>
            <a:off x="4651437" y="1943100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593FC4-88A9-305B-C90C-32BB51C181E6}"/>
              </a:ext>
            </a:extLst>
          </p:cNvPr>
          <p:cNvSpPr txBox="1"/>
          <p:nvPr/>
        </p:nvSpPr>
        <p:spPr>
          <a:xfrm>
            <a:off x="3288052" y="3243144"/>
            <a:ext cx="2549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INICIAR ESPIRAMICINA</a:t>
            </a:r>
          </a:p>
          <a:p>
            <a:pPr algn="ctr"/>
            <a:r>
              <a:rPr lang="pt-BR" sz="2000" dirty="0"/>
              <a:t>ENCAMINHAR PARA</a:t>
            </a:r>
          </a:p>
          <a:p>
            <a:pPr algn="ctr"/>
            <a:r>
              <a:rPr lang="pt-BR" sz="2000" dirty="0" err="1"/>
              <a:t>AlTO</a:t>
            </a:r>
            <a:r>
              <a:rPr lang="pt-BR" sz="2000" dirty="0"/>
              <a:t> RISCO</a:t>
            </a:r>
          </a:p>
          <a:p>
            <a:pPr algn="ctr"/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B09D050-99FB-F555-2FD6-4055BCFD60FA}"/>
              </a:ext>
            </a:extLst>
          </p:cNvPr>
          <p:cNvSpPr txBox="1"/>
          <p:nvPr/>
        </p:nvSpPr>
        <p:spPr>
          <a:xfrm>
            <a:off x="6261173" y="2138096"/>
            <a:ext cx="2095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INFECÇÃO MUITO </a:t>
            </a:r>
          </a:p>
          <a:p>
            <a:pPr algn="ctr"/>
            <a:r>
              <a:rPr lang="pt-BR" sz="2000" dirty="0"/>
              <a:t>RECENTE OU </a:t>
            </a:r>
          </a:p>
          <a:p>
            <a:pPr algn="ctr"/>
            <a:r>
              <a:rPr lang="pt-BR" sz="2000" dirty="0"/>
              <a:t>IgM FALSO +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FB3ACF-B781-B049-C6BE-189C447A71E1}"/>
              </a:ext>
            </a:extLst>
          </p:cNvPr>
          <p:cNvSpPr txBox="1"/>
          <p:nvPr/>
        </p:nvSpPr>
        <p:spPr>
          <a:xfrm>
            <a:off x="6033834" y="3241002"/>
            <a:ext cx="2549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INICIAR ESPIRAMICINA</a:t>
            </a:r>
          </a:p>
          <a:p>
            <a:pPr algn="ctr"/>
            <a:r>
              <a:rPr lang="pt-BR" sz="2000" dirty="0"/>
              <a:t>REPETIR IgM e IgG</a:t>
            </a:r>
          </a:p>
          <a:p>
            <a:pPr algn="ctr"/>
            <a:r>
              <a:rPr lang="pt-BR" sz="2000" dirty="0"/>
              <a:t>2/3 SEMANAS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CE58DB-0171-CB8A-EAB5-76C04D997C15}"/>
              </a:ext>
            </a:extLst>
          </p:cNvPr>
          <p:cNvSpPr txBox="1"/>
          <p:nvPr/>
        </p:nvSpPr>
        <p:spPr>
          <a:xfrm>
            <a:off x="6486362" y="4343857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IgG + / IgM +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CA246BD-FA02-8F8A-DC9B-A57D2F78FDF5}"/>
              </a:ext>
            </a:extLst>
          </p:cNvPr>
          <p:cNvSpPr txBox="1"/>
          <p:nvPr/>
        </p:nvSpPr>
        <p:spPr>
          <a:xfrm>
            <a:off x="8564547" y="4343857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IgG - / IgM -/+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4D4D58-F8EA-E0BA-D02D-C03656522F97}"/>
              </a:ext>
            </a:extLst>
          </p:cNvPr>
          <p:cNvSpPr txBox="1"/>
          <p:nvPr/>
        </p:nvSpPr>
        <p:spPr>
          <a:xfrm>
            <a:off x="7650017" y="4889213"/>
            <a:ext cx="3800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Interromper Espiramicina</a:t>
            </a:r>
          </a:p>
          <a:p>
            <a:pPr algn="ctr"/>
            <a:r>
              <a:rPr lang="pt-BR" dirty="0"/>
              <a:t>Orientações Prevenção</a:t>
            </a:r>
          </a:p>
          <a:p>
            <a:pPr algn="ctr"/>
            <a:r>
              <a:rPr lang="pt-BR" dirty="0"/>
              <a:t>Repetir Sorologia 30 dias, se mantiver</a:t>
            </a:r>
          </a:p>
          <a:p>
            <a:pPr algn="ctr"/>
            <a:r>
              <a:rPr lang="pt-BR" dirty="0"/>
              <a:t>Inalterada considerar suscetível.</a:t>
            </a:r>
          </a:p>
          <a:p>
            <a:pPr algn="ctr"/>
            <a:r>
              <a:rPr lang="pt-BR" dirty="0"/>
              <a:t>Repetir Sorologia idealmente mensal </a:t>
            </a:r>
          </a:p>
          <a:p>
            <a:pPr algn="ctr"/>
            <a:r>
              <a:rPr lang="pt-BR" dirty="0"/>
              <a:t>ou no mínimo trimestral e no Parto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FC06336-5EC4-14BB-EF48-0F241C2161B3}"/>
              </a:ext>
            </a:extLst>
          </p:cNvPr>
          <p:cNvCxnSpPr>
            <a:cxnSpLocks/>
          </p:cNvCxnSpPr>
          <p:nvPr/>
        </p:nvCxnSpPr>
        <p:spPr>
          <a:xfrm>
            <a:off x="7244003" y="3070860"/>
            <a:ext cx="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774A7B9-C863-A217-156D-59A3CDCB600F}"/>
              </a:ext>
            </a:extLst>
          </p:cNvPr>
          <p:cNvCxnSpPr>
            <a:cxnSpLocks/>
          </p:cNvCxnSpPr>
          <p:nvPr/>
        </p:nvCxnSpPr>
        <p:spPr>
          <a:xfrm>
            <a:off x="7191373" y="4210507"/>
            <a:ext cx="0" cy="208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D78D31C4-B7B9-6C98-CF24-D4DB7E342447}"/>
              </a:ext>
            </a:extLst>
          </p:cNvPr>
          <p:cNvCxnSpPr>
            <a:cxnSpLocks/>
          </p:cNvCxnSpPr>
          <p:nvPr/>
        </p:nvCxnSpPr>
        <p:spPr>
          <a:xfrm>
            <a:off x="8201025" y="3952326"/>
            <a:ext cx="102870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F80A8B9-5D92-F51F-FF00-CD17AEC90A0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498501" y="3904863"/>
            <a:ext cx="987861" cy="639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63C968B4-05B3-2E39-C17E-50408CFE5715}"/>
              </a:ext>
            </a:extLst>
          </p:cNvPr>
          <p:cNvCxnSpPr>
            <a:cxnSpLocks/>
          </p:cNvCxnSpPr>
          <p:nvPr/>
        </p:nvCxnSpPr>
        <p:spPr>
          <a:xfrm>
            <a:off x="7177326" y="1878271"/>
            <a:ext cx="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216A500-68CF-33FC-CA6F-C32F4D8EE145}"/>
              </a:ext>
            </a:extLst>
          </p:cNvPr>
          <p:cNvCxnSpPr>
            <a:cxnSpLocks/>
          </p:cNvCxnSpPr>
          <p:nvPr/>
        </p:nvCxnSpPr>
        <p:spPr>
          <a:xfrm>
            <a:off x="4562952" y="3005169"/>
            <a:ext cx="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C83D1A2-1C0D-0ABD-4981-96FAA4F4913B}"/>
              </a:ext>
            </a:extLst>
          </p:cNvPr>
          <p:cNvSpPr txBox="1"/>
          <p:nvPr/>
        </p:nvSpPr>
        <p:spPr>
          <a:xfrm>
            <a:off x="8356298" y="2532839"/>
            <a:ext cx="4011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Orientações Prevenção</a:t>
            </a:r>
          </a:p>
          <a:p>
            <a:pPr algn="ctr"/>
            <a:r>
              <a:rPr lang="pt-BR" dirty="0"/>
              <a:t>Repetir Sorologia idealmente mensal </a:t>
            </a:r>
          </a:p>
          <a:p>
            <a:pPr algn="ctr"/>
            <a:r>
              <a:rPr lang="pt-BR" dirty="0"/>
              <a:t>ou no mínimo trimestral e no Parto</a:t>
            </a:r>
          </a:p>
          <a:p>
            <a:pPr algn="ctr"/>
            <a:endParaRPr lang="pt-BR" dirty="0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2A14A3A-49D9-7907-8BB0-A23DEFC92336}"/>
              </a:ext>
            </a:extLst>
          </p:cNvPr>
          <p:cNvCxnSpPr/>
          <p:nvPr/>
        </p:nvCxnSpPr>
        <p:spPr>
          <a:xfrm>
            <a:off x="9663353" y="2011621"/>
            <a:ext cx="0" cy="466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9877E718-B760-9FDB-0765-63115AECC9DD}"/>
              </a:ext>
            </a:extLst>
          </p:cNvPr>
          <p:cNvSpPr/>
          <p:nvPr/>
        </p:nvSpPr>
        <p:spPr>
          <a:xfrm>
            <a:off x="3516851" y="986347"/>
            <a:ext cx="2408853" cy="934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A1EE03C-E305-2156-8C6C-2405197567FD}"/>
              </a:ext>
            </a:extLst>
          </p:cNvPr>
          <p:cNvSpPr/>
          <p:nvPr/>
        </p:nvSpPr>
        <p:spPr>
          <a:xfrm>
            <a:off x="5986946" y="982051"/>
            <a:ext cx="2408853" cy="89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A60F2F2-7FDA-2C24-1DD9-77EBDBDD8411}"/>
              </a:ext>
            </a:extLst>
          </p:cNvPr>
          <p:cNvSpPr/>
          <p:nvPr/>
        </p:nvSpPr>
        <p:spPr>
          <a:xfrm>
            <a:off x="8458926" y="1007361"/>
            <a:ext cx="2408853" cy="87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D8A3AB-D44A-1538-3411-57DD5FE6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9698"/>
            <a:ext cx="11696700" cy="62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F421D3-65BC-0E8B-AFF0-2C033F1DF230}"/>
              </a:ext>
            </a:extLst>
          </p:cNvPr>
          <p:cNvSpPr txBox="1"/>
          <p:nvPr/>
        </p:nvSpPr>
        <p:spPr>
          <a:xfrm>
            <a:off x="937591" y="263244"/>
            <a:ext cx="103168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0" i="0" dirty="0">
                <a:solidFill>
                  <a:srgbClr val="333333"/>
                </a:solidFill>
                <a:effectLst/>
                <a:latin typeface="Proxima Nova Rg"/>
              </a:rPr>
              <a:t>Patógenos mais frequentemente relacionados às infecções </a:t>
            </a:r>
            <a:r>
              <a:rPr lang="pt-BR" sz="2800" dirty="0">
                <a:solidFill>
                  <a:srgbClr val="333333"/>
                </a:solidFill>
                <a:latin typeface="Proxima Nova Rg"/>
              </a:rPr>
              <a:t>na gestação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Proxima Nova Rg"/>
              </a:rPr>
              <a:t> com potencial risco ao feto: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64B28-A441-653F-D9DD-067A12980378}"/>
              </a:ext>
            </a:extLst>
          </p:cNvPr>
          <p:cNvSpPr txBox="1"/>
          <p:nvPr/>
        </p:nvSpPr>
        <p:spPr>
          <a:xfrm>
            <a:off x="1063487" y="2096195"/>
            <a:ext cx="6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1C968A-9248-971C-1628-6BF6E3679185}"/>
              </a:ext>
            </a:extLst>
          </p:cNvPr>
          <p:cNvSpPr txBox="1"/>
          <p:nvPr/>
        </p:nvSpPr>
        <p:spPr>
          <a:xfrm>
            <a:off x="1533939" y="2157750"/>
            <a:ext cx="297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</a:t>
            </a:r>
            <a:r>
              <a:rPr lang="pt-BR" sz="4000" dirty="0"/>
              <a:t>SÍFILIS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FEFD4D-41D3-8313-F893-82A581F4B440}"/>
              </a:ext>
            </a:extLst>
          </p:cNvPr>
          <p:cNvSpPr txBox="1"/>
          <p:nvPr/>
        </p:nvSpPr>
        <p:spPr>
          <a:xfrm>
            <a:off x="1063487" y="2865636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A6A8D8-FEE3-6BCE-2871-8776F81B982E}"/>
              </a:ext>
            </a:extLst>
          </p:cNvPr>
          <p:cNvSpPr txBox="1"/>
          <p:nvPr/>
        </p:nvSpPr>
        <p:spPr>
          <a:xfrm>
            <a:off x="1605582" y="2850248"/>
            <a:ext cx="413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 -</a:t>
            </a:r>
            <a:r>
              <a:rPr lang="pt-BR" sz="4000" dirty="0"/>
              <a:t>TOXOPLASMOSE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B78E5-098B-E298-B0B1-CB617A3FF98E}"/>
              </a:ext>
            </a:extLst>
          </p:cNvPr>
          <p:cNvSpPr txBox="1"/>
          <p:nvPr/>
        </p:nvSpPr>
        <p:spPr>
          <a:xfrm>
            <a:off x="1063487" y="3573522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847F13-D4A8-FEE0-2EFB-389EFDAF78FB}"/>
              </a:ext>
            </a:extLst>
          </p:cNvPr>
          <p:cNvSpPr txBox="1"/>
          <p:nvPr/>
        </p:nvSpPr>
        <p:spPr>
          <a:xfrm>
            <a:off x="1063487" y="4342963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D9EA88-B6F2-D7E7-07B8-4BFEB05E0F1E}"/>
              </a:ext>
            </a:extLst>
          </p:cNvPr>
          <p:cNvSpPr txBox="1"/>
          <p:nvPr/>
        </p:nvSpPr>
        <p:spPr>
          <a:xfrm>
            <a:off x="1063487" y="5050849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A74CA1-F2E2-607E-9063-3C4251033ED6}"/>
              </a:ext>
            </a:extLst>
          </p:cNvPr>
          <p:cNvSpPr txBox="1"/>
          <p:nvPr/>
        </p:nvSpPr>
        <p:spPr>
          <a:xfrm>
            <a:off x="1111526" y="5727958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Z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05603D-25E8-B9CD-89C1-C7CFAFA63A99}"/>
              </a:ext>
            </a:extLst>
          </p:cNvPr>
          <p:cNvSpPr txBox="1"/>
          <p:nvPr/>
        </p:nvSpPr>
        <p:spPr>
          <a:xfrm>
            <a:off x="1533939" y="3573522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</a:t>
            </a:r>
            <a:r>
              <a:rPr lang="pt-BR" sz="2800" dirty="0"/>
              <a:t>RUBÉOLA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A177E6-3438-825E-FCEB-1349B3B02DFC}"/>
              </a:ext>
            </a:extLst>
          </p:cNvPr>
          <p:cNvSpPr txBox="1"/>
          <p:nvPr/>
        </p:nvSpPr>
        <p:spPr>
          <a:xfrm>
            <a:off x="1533939" y="4342963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</a:t>
            </a:r>
            <a:r>
              <a:rPr lang="pt-BR" sz="2800" dirty="0"/>
              <a:t>CMV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33E5A6-4D6B-4A2A-6FD5-8445CBD35970}"/>
              </a:ext>
            </a:extLst>
          </p:cNvPr>
          <p:cNvSpPr txBox="1"/>
          <p:nvPr/>
        </p:nvSpPr>
        <p:spPr>
          <a:xfrm>
            <a:off x="1699590" y="5050849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</a:t>
            </a:r>
            <a:r>
              <a:rPr lang="pt-BR" sz="2800" dirty="0"/>
              <a:t>HERPES SIMPLES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510D25-DC41-AD07-D42D-6312D2200007}"/>
              </a:ext>
            </a:extLst>
          </p:cNvPr>
          <p:cNvSpPr txBox="1"/>
          <p:nvPr/>
        </p:nvSpPr>
        <p:spPr>
          <a:xfrm>
            <a:off x="1533939" y="5727958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</a:t>
            </a:r>
            <a:r>
              <a:rPr lang="pt-BR" sz="2800" dirty="0"/>
              <a:t>ZIKA VÍRUS</a:t>
            </a:r>
          </a:p>
        </p:txBody>
      </p:sp>
      <p:sp>
        <p:nvSpPr>
          <p:cNvPr id="17" name="Chave direita 10">
            <a:extLst>
              <a:ext uri="{FF2B5EF4-FFF2-40B4-BE49-F238E27FC236}">
                <a16:creationId xmlns:a16="http://schemas.microsoft.com/office/drawing/2014/main" id="{F3462C02-EA9B-A4CB-EAC2-89CFA73C4A82}"/>
              </a:ext>
            </a:extLst>
          </p:cNvPr>
          <p:cNvSpPr/>
          <p:nvPr/>
        </p:nvSpPr>
        <p:spPr>
          <a:xfrm>
            <a:off x="5154266" y="2157750"/>
            <a:ext cx="1181100" cy="42165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D61E31-6DDB-BE24-DD07-3F5C134A96F5}"/>
              </a:ext>
            </a:extLst>
          </p:cNvPr>
          <p:cNvSpPr/>
          <p:nvPr/>
        </p:nvSpPr>
        <p:spPr>
          <a:xfrm>
            <a:off x="6226579" y="3804353"/>
            <a:ext cx="457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TERATOGÊNESE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D916819-CA9C-EDBB-75BB-390D35A09ACF}"/>
              </a:ext>
            </a:extLst>
          </p:cNvPr>
          <p:cNvSpPr/>
          <p:nvPr/>
        </p:nvSpPr>
        <p:spPr>
          <a:xfrm>
            <a:off x="6699804" y="4606056"/>
            <a:ext cx="442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Do grego</a:t>
            </a:r>
            <a:r>
              <a:rPr lang="el-GR" dirty="0"/>
              <a:t>Τερατογένεση</a:t>
            </a:r>
            <a:r>
              <a:rPr lang="pt-BR" dirty="0"/>
              <a:t>, composto de: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1FEE0D5-CE7F-7989-B989-662579C86512}"/>
              </a:ext>
            </a:extLst>
          </p:cNvPr>
          <p:cNvSpPr/>
          <p:nvPr/>
        </p:nvSpPr>
        <p:spPr>
          <a:xfrm>
            <a:off x="7346560" y="5004682"/>
            <a:ext cx="442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Τερατο</a:t>
            </a:r>
            <a:r>
              <a:rPr lang="pt-BR" dirty="0"/>
              <a:t> - monstro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38FD5D0-3DCE-A5BF-FC50-83BF16CE2288}"/>
              </a:ext>
            </a:extLst>
          </p:cNvPr>
          <p:cNvSpPr/>
          <p:nvPr/>
        </p:nvSpPr>
        <p:spPr>
          <a:xfrm>
            <a:off x="7346560" y="5327848"/>
            <a:ext cx="442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γένεση</a:t>
            </a:r>
            <a:r>
              <a:rPr lang="pt-BR" dirty="0"/>
              <a:t> - gênese</a:t>
            </a:r>
          </a:p>
        </p:txBody>
      </p:sp>
    </p:spTree>
    <p:extLst>
      <p:ext uri="{BB962C8B-B14F-4D97-AF65-F5344CB8AC3E}">
        <p14:creationId xmlns:p14="http://schemas.microsoft.com/office/powerpoint/2010/main" val="27670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683A19-66DC-0A42-5D24-2635B990E119}"/>
              </a:ext>
            </a:extLst>
          </p:cNvPr>
          <p:cNvSpPr txBox="1"/>
          <p:nvPr/>
        </p:nvSpPr>
        <p:spPr>
          <a:xfrm>
            <a:off x="2256183" y="373894"/>
            <a:ext cx="814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 transmissão vertical é confirmada pela realização da amniocentese  entra  a  18ª e  a  32ª semana – RT-PCR </a:t>
            </a:r>
          </a:p>
        </p:txBody>
      </p:sp>
      <p:pic>
        <p:nvPicPr>
          <p:cNvPr id="6146" name="Picture 2" descr="Amniocentese – Fetali – Medicina Fetal e Ultrassonografia">
            <a:extLst>
              <a:ext uri="{FF2B5EF4-FFF2-40B4-BE49-F238E27FC236}">
                <a16:creationId xmlns:a16="http://schemas.microsoft.com/office/drawing/2014/main" id="{D3F34C62-3531-792C-CD1C-05543968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9" y="1647146"/>
            <a:ext cx="5605463" cy="20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496A06-48B5-D892-1A5A-B03118EC24AD}"/>
              </a:ext>
            </a:extLst>
          </p:cNvPr>
          <p:cNvSpPr txBox="1"/>
          <p:nvPr/>
        </p:nvSpPr>
        <p:spPr>
          <a:xfrm>
            <a:off x="240030" y="3872026"/>
            <a:ext cx="11658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Está indicada:</a:t>
            </a:r>
          </a:p>
          <a:p>
            <a:pPr marL="285750" indent="-285750" algn="just">
              <a:buFontTx/>
              <a:buChar char="-"/>
            </a:pPr>
            <a:r>
              <a:rPr lang="pt-BR" sz="2800" dirty="0"/>
              <a:t>Soroconversão materna</a:t>
            </a:r>
          </a:p>
          <a:p>
            <a:pPr marL="285750" indent="-285750" algn="just">
              <a:buFontTx/>
              <a:buChar char="-"/>
            </a:pPr>
            <a:r>
              <a:rPr lang="pt-BR" sz="2800" dirty="0"/>
              <a:t>Sinais  Ultrassonográficos de infecção fetal : </a:t>
            </a:r>
          </a:p>
          <a:p>
            <a:pPr algn="just"/>
            <a:r>
              <a:rPr lang="pt-BR" sz="2800" dirty="0"/>
              <a:t>  M</a:t>
            </a:r>
            <a:r>
              <a:rPr lang="pt-BR" sz="2800" b="0" i="0" dirty="0">
                <a:effectLst/>
              </a:rPr>
              <a:t>icrocefalia, Hidrocefalia, Calcificações cerebrais, Catarata,</a:t>
            </a:r>
            <a:r>
              <a:rPr lang="pt-BR" sz="2800" dirty="0"/>
              <a:t> H</a:t>
            </a:r>
            <a:r>
              <a:rPr lang="pt-BR" sz="2800" b="0" i="0" dirty="0">
                <a:effectLst/>
              </a:rPr>
              <a:t>epatomegalia</a:t>
            </a:r>
            <a:r>
              <a:rPr lang="pt-BR" sz="2800" dirty="0"/>
              <a:t>,  </a:t>
            </a:r>
          </a:p>
          <a:p>
            <a:pPr algn="just"/>
            <a:r>
              <a:rPr lang="pt-BR" sz="2800" dirty="0"/>
              <a:t>  Restrição de crescimento intrauterino ,  Espessamentos placentários. </a:t>
            </a:r>
          </a:p>
        </p:txBody>
      </p:sp>
    </p:spTree>
    <p:extLst>
      <p:ext uri="{BB962C8B-B14F-4D97-AF65-F5344CB8AC3E}">
        <p14:creationId xmlns:p14="http://schemas.microsoft.com/office/powerpoint/2010/main" val="95951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49ECA1-CB3B-DA94-A131-77D9EE6FA865}"/>
              </a:ext>
            </a:extLst>
          </p:cNvPr>
          <p:cNvSpPr txBox="1"/>
          <p:nvPr/>
        </p:nvSpPr>
        <p:spPr>
          <a:xfrm>
            <a:off x="106845" y="193020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5E5E5E"/>
                </a:solidFill>
              </a:rPr>
              <a:t>PROFILAXIA E TRATAMENTO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B684-5D71-B5C1-E383-25D74445E837}"/>
              </a:ext>
            </a:extLst>
          </p:cNvPr>
          <p:cNvSpPr txBox="1"/>
          <p:nvPr/>
        </p:nvSpPr>
        <p:spPr>
          <a:xfrm>
            <a:off x="106845" y="1059140"/>
            <a:ext cx="1197831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Toda gestante em investigação de infecção aguda deve iniciar o tratamento profilático com a Espiramicina – Reduz em até 50% risco de transmissão</a:t>
            </a:r>
          </a:p>
          <a:p>
            <a:endParaRPr lang="pt-BR" sz="2600" dirty="0"/>
          </a:p>
          <a:p>
            <a:r>
              <a:rPr lang="pt-BR" sz="3200" dirty="0"/>
              <a:t>Caso a suspeição de quadro agudo não seja confirmada - suspender o tratamento. </a:t>
            </a:r>
          </a:p>
          <a:p>
            <a:endParaRPr lang="pt-BR" sz="3200" dirty="0"/>
          </a:p>
          <a:p>
            <a:r>
              <a:rPr lang="pt-BR" sz="3200" dirty="0"/>
              <a:t>Em se confirmando o uso da droga deve ser mantido até o momento do parto.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</a:p>
          <a:p>
            <a:r>
              <a:rPr lang="pt-BR" sz="3200" dirty="0"/>
              <a:t>Posologia: Espiramicina 01 grama 8/8 horas.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506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itterpatter.com.my/wp-content/uploads/2012/07/PREGNANCY34.jpg">
            <a:extLst>
              <a:ext uri="{FF2B5EF4-FFF2-40B4-BE49-F238E27FC236}">
                <a16:creationId xmlns:a16="http://schemas.microsoft.com/office/drawing/2014/main" id="{10A832D6-8A79-CFE9-7CA7-7F3B477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1727034"/>
            <a:ext cx="56610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B999F97-5C03-86F1-D183-372033C178EE}"/>
              </a:ext>
            </a:extLst>
          </p:cNvPr>
          <p:cNvSpPr/>
          <p:nvPr/>
        </p:nvSpPr>
        <p:spPr>
          <a:xfrm>
            <a:off x="3278077" y="408007"/>
            <a:ext cx="54168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ESPIRAMICINA</a:t>
            </a:r>
          </a:p>
        </p:txBody>
      </p:sp>
      <p:sp>
        <p:nvSpPr>
          <p:cNvPr id="12" name="Seta dobrada 11">
            <a:extLst>
              <a:ext uri="{FF2B5EF4-FFF2-40B4-BE49-F238E27FC236}">
                <a16:creationId xmlns:a16="http://schemas.microsoft.com/office/drawing/2014/main" id="{63767BE0-A302-025A-70A0-511AF42C4D56}"/>
              </a:ext>
            </a:extLst>
          </p:cNvPr>
          <p:cNvSpPr/>
          <p:nvPr/>
        </p:nvSpPr>
        <p:spPr>
          <a:xfrm rot="10800000">
            <a:off x="7362715" y="1910557"/>
            <a:ext cx="2413000" cy="2424112"/>
          </a:xfrm>
          <a:prstGeom prst="bentArrow">
            <a:avLst>
              <a:gd name="adj1" fmla="val 25000"/>
              <a:gd name="adj2" fmla="val 309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>
            <a:extLst>
              <a:ext uri="{FF2B5EF4-FFF2-40B4-BE49-F238E27FC236}">
                <a16:creationId xmlns:a16="http://schemas.microsoft.com/office/drawing/2014/main" id="{60227C77-7DCB-6CB6-75D8-B2B3E97EA863}"/>
              </a:ext>
            </a:extLst>
          </p:cNvPr>
          <p:cNvSpPr/>
          <p:nvPr/>
        </p:nvSpPr>
        <p:spPr>
          <a:xfrm rot="10800000" flipH="1">
            <a:off x="2823210" y="1727034"/>
            <a:ext cx="1510831" cy="2160587"/>
          </a:xfrm>
          <a:prstGeom prst="bentArrow">
            <a:avLst>
              <a:gd name="adj1" fmla="val 4073"/>
              <a:gd name="adj2" fmla="val 4065"/>
              <a:gd name="adj3" fmla="val 28841"/>
              <a:gd name="adj4" fmla="val 42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08D727-22D9-2700-E0A3-68867EFCB876}"/>
              </a:ext>
            </a:extLst>
          </p:cNvPr>
          <p:cNvSpPr txBox="1"/>
          <p:nvPr/>
        </p:nvSpPr>
        <p:spPr>
          <a:xfrm>
            <a:off x="349360" y="155384"/>
            <a:ext cx="117447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Confirmação de infecção fetal </a:t>
            </a:r>
          </a:p>
          <a:p>
            <a:pPr algn="ctr"/>
            <a:r>
              <a:rPr lang="pt-BR" sz="2400" dirty="0"/>
              <a:t>(amniocentese/RT-PCR e ou alterações sugestivas na USG obstétrica) </a:t>
            </a:r>
          </a:p>
          <a:p>
            <a:pPr algn="ctr"/>
            <a:r>
              <a:rPr lang="pt-BR" sz="2800" dirty="0"/>
              <a:t>Adoção do esquema tríplice: </a:t>
            </a:r>
          </a:p>
          <a:p>
            <a:pPr algn="ctr"/>
            <a:r>
              <a:rPr lang="pt-BR" sz="2800" dirty="0"/>
              <a:t>        </a:t>
            </a:r>
            <a:r>
              <a:rPr lang="pt-BR" sz="3200" dirty="0"/>
              <a:t>Sulfadiazina, Pirimetamina e Ác. Folínico.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1DBD44-146C-A595-EA18-0E51004D0FE4}"/>
              </a:ext>
            </a:extLst>
          </p:cNvPr>
          <p:cNvSpPr txBox="1"/>
          <p:nvPr/>
        </p:nvSpPr>
        <p:spPr>
          <a:xfrm>
            <a:off x="223630" y="2526587"/>
            <a:ext cx="11434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 esquema tríplice -  após a 16ª semana. </a:t>
            </a:r>
          </a:p>
          <a:p>
            <a:r>
              <a:rPr lang="pt-BR" sz="3200" dirty="0"/>
              <a:t>Até lá, mesmo o acometimento fetal - Espiramicina.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6A826-1A98-D30A-0729-E2ED184C3A2B}"/>
              </a:ext>
            </a:extLst>
          </p:cNvPr>
          <p:cNvSpPr txBox="1"/>
          <p:nvPr/>
        </p:nvSpPr>
        <p:spPr>
          <a:xfrm>
            <a:off x="223630" y="4285346"/>
            <a:ext cx="11744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Forte suspeição de doença aguda na gestante com mais de 32 semanas, o esquema tríplice deve ser iniciado:</a:t>
            </a:r>
          </a:p>
          <a:p>
            <a:pPr algn="just"/>
            <a:r>
              <a:rPr lang="pt-BR" sz="2800" dirty="0"/>
              <a:t> - Métodos invasivos de diagnóstico fetal não estão mais indicados.</a:t>
            </a:r>
          </a:p>
          <a:p>
            <a:pPr algn="just"/>
            <a:r>
              <a:rPr lang="pt-BR" sz="2800" dirty="0"/>
              <a:t> - Alto risco de transmissão vertical.</a:t>
            </a:r>
          </a:p>
        </p:txBody>
      </p:sp>
    </p:spTree>
    <p:extLst>
      <p:ext uri="{BB962C8B-B14F-4D97-AF65-F5344CB8AC3E}">
        <p14:creationId xmlns:p14="http://schemas.microsoft.com/office/powerpoint/2010/main" val="200019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DB2C7E-D49C-5D13-89F4-469F2FC2A541}"/>
              </a:ext>
            </a:extLst>
          </p:cNvPr>
          <p:cNvSpPr txBox="1"/>
          <p:nvPr/>
        </p:nvSpPr>
        <p:spPr>
          <a:xfrm>
            <a:off x="548305" y="156500"/>
            <a:ext cx="109502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POSOLOGIA:</a:t>
            </a:r>
          </a:p>
          <a:p>
            <a:r>
              <a:rPr lang="pt-BR" sz="2800" dirty="0"/>
              <a:t>Sulfadiazina 500 mg – 02 </a:t>
            </a:r>
            <a:r>
              <a:rPr lang="pt-BR" sz="2800" dirty="0" err="1"/>
              <a:t>comps</a:t>
            </a:r>
            <a:r>
              <a:rPr lang="pt-BR" sz="2800" dirty="0"/>
              <a:t> 8/8 horas</a:t>
            </a:r>
          </a:p>
          <a:p>
            <a:r>
              <a:rPr lang="pt-BR" sz="2800" dirty="0"/>
              <a:t>Pirimetamina 25 mg – 02 </a:t>
            </a:r>
            <a:r>
              <a:rPr lang="pt-BR" sz="2800" dirty="0" err="1"/>
              <a:t>comps</a:t>
            </a:r>
            <a:r>
              <a:rPr lang="pt-BR" sz="2800" dirty="0"/>
              <a:t> dia</a:t>
            </a:r>
          </a:p>
          <a:p>
            <a:r>
              <a:rPr lang="pt-BR" sz="2800" dirty="0"/>
              <a:t>Ácido Folínico 15 mg – 01 </a:t>
            </a:r>
            <a:r>
              <a:rPr lang="pt-BR" sz="2800" dirty="0" err="1"/>
              <a:t>comp</a:t>
            </a:r>
            <a:r>
              <a:rPr lang="pt-BR" sz="2800" dirty="0"/>
              <a:t> dia</a:t>
            </a:r>
          </a:p>
          <a:p>
            <a:endParaRPr lang="pt-BR" sz="2800" dirty="0"/>
          </a:p>
          <a:p>
            <a:r>
              <a:rPr lang="pt-BR" sz="2800" dirty="0"/>
              <a:t>             O esquema deve ser mantido até final da gestação</a:t>
            </a:r>
            <a:r>
              <a:rPr lang="pt-BR" sz="24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4DF863-9701-75DF-CBD0-91C296384DE0}"/>
              </a:ext>
            </a:extLst>
          </p:cNvPr>
          <p:cNvSpPr txBox="1"/>
          <p:nvPr/>
        </p:nvSpPr>
        <p:spPr>
          <a:xfrm>
            <a:off x="1576592" y="3772069"/>
            <a:ext cx="9038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Realizar hemograma, função renal e hepática quinzenal devido à toxicidade dessas medicações. Se necessário, suspender  e  retomar  o  uso  de  Espiramicina</a:t>
            </a:r>
            <a:r>
              <a:rPr lang="pt-BR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1D19D7-F212-7DDC-B75C-E9708FDC4FE1}"/>
              </a:ext>
            </a:extLst>
          </p:cNvPr>
          <p:cNvSpPr txBox="1"/>
          <p:nvPr/>
        </p:nvSpPr>
        <p:spPr>
          <a:xfrm>
            <a:off x="8362640" y="6477401"/>
            <a:ext cx="61864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Fonte: Adaptado de MITSUKA-BREGANÓ, 2010, BRASIL, 201</a:t>
            </a:r>
          </a:p>
        </p:txBody>
      </p:sp>
    </p:spTree>
    <p:extLst>
      <p:ext uri="{BB962C8B-B14F-4D97-AF65-F5344CB8AC3E}">
        <p14:creationId xmlns:p14="http://schemas.microsoft.com/office/powerpoint/2010/main" val="79639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tese-purinas">
            <a:extLst>
              <a:ext uri="{FF2B5EF4-FFF2-40B4-BE49-F238E27FC236}">
                <a16:creationId xmlns:a16="http://schemas.microsoft.com/office/drawing/2014/main" id="{0C134CDC-2DD9-E7FA-817A-4F7A4A6C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225" y="1083365"/>
            <a:ext cx="5753416" cy="49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8B007C-1E8E-17C9-6CC2-BE5B0C91B2F9}"/>
              </a:ext>
            </a:extLst>
          </p:cNvPr>
          <p:cNvSpPr txBox="1"/>
          <p:nvPr/>
        </p:nvSpPr>
        <p:spPr>
          <a:xfrm>
            <a:off x="1343436" y="114367"/>
            <a:ext cx="9816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85BA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INIBIDORES DA SÍNTESE DE FOLATOS E SUA REDUÇÃO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DC9A88-DCFC-96C6-0E35-987786CA2C1B}"/>
              </a:ext>
            </a:extLst>
          </p:cNvPr>
          <p:cNvSpPr/>
          <p:nvPr/>
        </p:nvSpPr>
        <p:spPr>
          <a:xfrm>
            <a:off x="3516225" y="5237922"/>
            <a:ext cx="5597958" cy="9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F208DDE7-CD89-159C-F9C5-311649CA1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6972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D9F3ADB-A2AB-F5EF-75C9-E138C7854B48}"/>
              </a:ext>
            </a:extLst>
          </p:cNvPr>
          <p:cNvSpPr/>
          <p:nvPr/>
        </p:nvSpPr>
        <p:spPr>
          <a:xfrm>
            <a:off x="2208213" y="1341438"/>
            <a:ext cx="7848600" cy="4967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sp>
        <p:nvSpPr>
          <p:cNvPr id="32772" name="CaixaDeTexto 3">
            <a:extLst>
              <a:ext uri="{FF2B5EF4-FFF2-40B4-BE49-F238E27FC236}">
                <a16:creationId xmlns:a16="http://schemas.microsoft.com/office/drawing/2014/main" id="{DB1A3833-BAA3-54E5-0D0F-C73DE23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158" y="1239659"/>
            <a:ext cx="5774530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pt-BR" sz="2400" dirty="0"/>
          </a:p>
          <a:p>
            <a:pPr marL="0" indent="0"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INICIO DA GRAVIDEZ – 1º trimestre</a:t>
            </a:r>
          </a:p>
        </p:txBody>
      </p:sp>
      <p:pic>
        <p:nvPicPr>
          <p:cNvPr id="33797" name="Imagem 3">
            <a:extLst>
              <a:ext uri="{FF2B5EF4-FFF2-40B4-BE49-F238E27FC236}">
                <a16:creationId xmlns:a16="http://schemas.microsoft.com/office/drawing/2014/main" id="{316F34B2-EAF8-3599-D1F8-86658E57E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29794"/>
            <a:ext cx="4464050" cy="36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m 4">
            <a:extLst>
              <a:ext uri="{FF2B5EF4-FFF2-40B4-BE49-F238E27FC236}">
                <a16:creationId xmlns:a16="http://schemas.microsoft.com/office/drawing/2014/main" id="{70600849-2324-DBFD-96CC-E968CD3D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32043"/>
            <a:ext cx="4105275" cy="36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>
            <a:extLst>
              <a:ext uri="{FF2B5EF4-FFF2-40B4-BE49-F238E27FC236}">
                <a16:creationId xmlns:a16="http://schemas.microsoft.com/office/drawing/2014/main" id="{D3E6CFDF-1C16-22D4-4AD9-AC0B88DA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981075"/>
            <a:ext cx="6972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69DFFA4-6778-2006-1F35-3BAF9708E8A7}"/>
              </a:ext>
            </a:extLst>
          </p:cNvPr>
          <p:cNvSpPr/>
          <p:nvPr/>
        </p:nvSpPr>
        <p:spPr>
          <a:xfrm>
            <a:off x="2616200" y="4292600"/>
            <a:ext cx="208915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3AABE6-4719-26B1-50D1-D05CC57E047B}"/>
              </a:ext>
            </a:extLst>
          </p:cNvPr>
          <p:cNvSpPr/>
          <p:nvPr/>
        </p:nvSpPr>
        <p:spPr>
          <a:xfrm>
            <a:off x="3295650" y="3897313"/>
            <a:ext cx="720725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A54279D-E1C4-2860-C767-5CF3FFBB58E8}"/>
              </a:ext>
            </a:extLst>
          </p:cNvPr>
          <p:cNvSpPr/>
          <p:nvPr/>
        </p:nvSpPr>
        <p:spPr>
          <a:xfrm>
            <a:off x="2616200" y="3357563"/>
            <a:ext cx="5146261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Albumina    </a:t>
            </a:r>
            <a:r>
              <a:rPr lang="pt-B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Bilirrubina INDIRETA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5FC740-2997-29AD-96CB-F99425CBD7D4}"/>
              </a:ext>
            </a:extLst>
          </p:cNvPr>
          <p:cNvSpPr/>
          <p:nvPr/>
        </p:nvSpPr>
        <p:spPr>
          <a:xfrm rot="19083654">
            <a:off x="4762500" y="3951288"/>
            <a:ext cx="5207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80244F6-85D6-8FBC-1CB0-031881E88D43}"/>
              </a:ext>
            </a:extLst>
          </p:cNvPr>
          <p:cNvSpPr/>
          <p:nvPr/>
        </p:nvSpPr>
        <p:spPr>
          <a:xfrm>
            <a:off x="5170488" y="3897313"/>
            <a:ext cx="233362" cy="252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21F0C8-B317-AFF0-924A-4C04388DC4B0}"/>
              </a:ext>
            </a:extLst>
          </p:cNvPr>
          <p:cNvSpPr/>
          <p:nvPr/>
        </p:nvSpPr>
        <p:spPr>
          <a:xfrm>
            <a:off x="4486149" y="3447341"/>
            <a:ext cx="309424" cy="386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3000B74-6F8E-A3A5-FB1B-85017BD3F06F}"/>
              </a:ext>
            </a:extLst>
          </p:cNvPr>
          <p:cNvSpPr/>
          <p:nvPr/>
        </p:nvSpPr>
        <p:spPr>
          <a:xfrm>
            <a:off x="5233988" y="3876675"/>
            <a:ext cx="4030662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49E83C-FC59-BCF1-D922-E2CB35CEA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44CF46-6230-518F-F583-902FD38367CD}"/>
              </a:ext>
            </a:extLst>
          </p:cNvPr>
          <p:cNvSpPr txBox="1"/>
          <p:nvPr/>
        </p:nvSpPr>
        <p:spPr>
          <a:xfrm>
            <a:off x="6822461" y="4562061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SIFILIS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0FCC30-5038-4F57-135A-5113DBEB19ED}"/>
              </a:ext>
            </a:extLst>
          </p:cNvPr>
          <p:cNvSpPr/>
          <p:nvPr/>
        </p:nvSpPr>
        <p:spPr>
          <a:xfrm>
            <a:off x="6199170" y="4562061"/>
            <a:ext cx="4317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auhaus 93" panose="04030905020B02020C02" pitchFamily="82" charset="0"/>
              </a:rPr>
              <a:t>SÍFILIS</a:t>
            </a:r>
          </a:p>
          <a:p>
            <a:pPr algn="ctr"/>
            <a:r>
              <a:rPr lang="pt-BR" sz="54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auhaus 93" panose="04030905020B02020C02" pitchFamily="82" charset="0"/>
              </a:rPr>
              <a:t>GESTACIONAL</a:t>
            </a:r>
            <a:endParaRPr lang="pt-BR" sz="54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5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Ã­fil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05291"/>
            <a:ext cx="12011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>
                <a:solidFill>
                  <a:prstClr val="black"/>
                </a:solidFill>
              </a:rPr>
              <a:t>                                Conceito</a:t>
            </a:r>
          </a:p>
          <a:p>
            <a:pPr algn="just"/>
            <a:r>
              <a:rPr lang="pt-BR" sz="3200" dirty="0">
                <a:solidFill>
                  <a:prstClr val="black"/>
                </a:solidFill>
              </a:rPr>
              <a:t> </a:t>
            </a:r>
          </a:p>
          <a:p>
            <a:pPr algn="just"/>
            <a:endParaRPr lang="pt-BR" sz="32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Infecção sistêmica, privativa do ser humano.</a:t>
            </a:r>
          </a:p>
          <a:p>
            <a:pPr algn="just"/>
            <a:endParaRPr lang="pt-BR" sz="32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Evolução crônica.</a:t>
            </a:r>
          </a:p>
          <a:p>
            <a:pPr algn="just"/>
            <a:endParaRPr lang="pt-BR" sz="32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Surtos de agudização e períodos de latência.</a:t>
            </a:r>
          </a:p>
          <a:p>
            <a:pPr marL="457200" indent="-457200" algn="just">
              <a:buFontTx/>
              <a:buChar char="-"/>
            </a:pPr>
            <a:endParaRPr lang="pt-BR" sz="32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Alta infectividade – </a:t>
            </a:r>
            <a:r>
              <a:rPr lang="pt-BR" sz="2400" dirty="0">
                <a:solidFill>
                  <a:prstClr val="black"/>
                </a:solidFill>
              </a:rPr>
              <a:t>Notadamente nos estágios iniciais.</a:t>
            </a:r>
          </a:p>
          <a:p>
            <a:pPr algn="just"/>
            <a:endParaRPr lang="pt-BR" sz="3200" dirty="0">
              <a:solidFill>
                <a:prstClr val="black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Transmissão preponderantemente sexual</a:t>
            </a:r>
          </a:p>
          <a:p>
            <a:pPr algn="just"/>
            <a:r>
              <a:rPr lang="pt-BR" sz="3200" dirty="0">
                <a:solidFill>
                  <a:prstClr val="black"/>
                </a:solidFill>
              </a:rPr>
              <a:t>             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7329088" y="6010934"/>
            <a:ext cx="88582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115325" y="574932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Vertical.</a:t>
            </a:r>
          </a:p>
        </p:txBody>
      </p:sp>
      <p:cxnSp>
        <p:nvCxnSpPr>
          <p:cNvPr id="3" name="Conector angulado 2"/>
          <p:cNvCxnSpPr/>
          <p:nvPr/>
        </p:nvCxnSpPr>
        <p:spPr>
          <a:xfrm flipV="1">
            <a:off x="9352230" y="5658111"/>
            <a:ext cx="743738" cy="3623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/>
        </p:nvCxnSpPr>
        <p:spPr>
          <a:xfrm>
            <a:off x="9385979" y="6020459"/>
            <a:ext cx="676240" cy="3725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044477" y="5403870"/>
            <a:ext cx="1592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PLACENTA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959237" y="6142534"/>
            <a:ext cx="1592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PARTO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2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diopatias Congênitas SP | Cirurgião Cardíaco SP">
            <a:extLst>
              <a:ext uri="{FF2B5EF4-FFF2-40B4-BE49-F238E27FC236}">
                <a16:creationId xmlns:a16="http://schemas.microsoft.com/office/drawing/2014/main" id="{25D1A4E6-0DC4-F354-9298-87496B20B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182" b="-1"/>
          <a:stretch/>
        </p:blipFill>
        <p:spPr bwMode="auto">
          <a:xfrm>
            <a:off x="8274513" y="3314699"/>
            <a:ext cx="3774612" cy="3543291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rotóxicos causam má-formação em bebês no Brasil e nos EUA, apontam  estudos - De Olho nos Ruralistas">
            <a:extLst>
              <a:ext uri="{FF2B5EF4-FFF2-40B4-BE49-F238E27FC236}">
                <a16:creationId xmlns:a16="http://schemas.microsoft.com/office/drawing/2014/main" id="{17B90E4A-5D1D-0C2D-BCF8-571B8CA57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7" b="-3"/>
          <a:stretch/>
        </p:blipFill>
        <p:spPr bwMode="auto">
          <a:xfrm>
            <a:off x="5460694" y="464683"/>
            <a:ext cx="3095653" cy="2736930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o saber se a criança possui uma malformação craniofacial? - Clarice  Abreu, M.D.">
            <a:extLst>
              <a:ext uri="{FF2B5EF4-FFF2-40B4-BE49-F238E27FC236}">
                <a16:creationId xmlns:a16="http://schemas.microsoft.com/office/drawing/2014/main" id="{D6D58689-CE81-7EDF-617C-273F674EB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r="-2" b="-2"/>
          <a:stretch/>
        </p:blipFill>
        <p:spPr bwMode="auto">
          <a:xfrm>
            <a:off x="480178" y="3"/>
            <a:ext cx="4977466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encefalia – Wikipédia, a enciclopédia livre">
            <a:extLst>
              <a:ext uri="{FF2B5EF4-FFF2-40B4-BE49-F238E27FC236}">
                <a16:creationId xmlns:a16="http://schemas.microsoft.com/office/drawing/2014/main" id="{9A5B39DA-DFAB-9740-109D-CECE9652E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86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06E04C-1819-22CC-D8B3-CDEEA6F99EC3}"/>
              </a:ext>
            </a:extLst>
          </p:cNvPr>
          <p:cNvSpPr txBox="1"/>
          <p:nvPr/>
        </p:nvSpPr>
        <p:spPr>
          <a:xfrm>
            <a:off x="4498849" y="5000822"/>
            <a:ext cx="6864411" cy="135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E05690-2C3C-9851-F0FF-DF3142AFA665}"/>
              </a:ext>
            </a:extLst>
          </p:cNvPr>
          <p:cNvSpPr txBox="1"/>
          <p:nvPr/>
        </p:nvSpPr>
        <p:spPr>
          <a:xfrm>
            <a:off x="311274" y="2659987"/>
            <a:ext cx="7681404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G</a:t>
            </a:r>
            <a:r>
              <a:rPr lang="en-US" sz="2800" b="0" i="0" dirty="0" err="1">
                <a:effectLst/>
              </a:rPr>
              <a:t>estante</a:t>
            </a:r>
            <a:r>
              <a:rPr lang="en-US" sz="2800" b="0" i="0" dirty="0">
                <a:effectLst/>
              </a:rPr>
              <a:t>  </a:t>
            </a:r>
            <a:r>
              <a:rPr lang="en-US" sz="2800" b="0" i="0" dirty="0" err="1">
                <a:effectLst/>
              </a:rPr>
              <a:t>infectada</a:t>
            </a:r>
            <a:r>
              <a:rPr lang="en-US" sz="2800" b="0" i="0" dirty="0">
                <a:effectLst/>
              </a:rPr>
              <a:t> STORCH+Z </a:t>
            </a:r>
            <a:r>
              <a:rPr lang="en-US" sz="2800" b="0" i="0" dirty="0" err="1">
                <a:effectLst/>
              </a:rPr>
              <a:t>poderá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resultar</a:t>
            </a:r>
            <a:r>
              <a:rPr lang="en-US" sz="2800" b="0" i="0" dirty="0">
                <a:effectLst/>
              </a:rPr>
              <a:t>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</a:t>
            </a:r>
            <a:r>
              <a:rPr lang="en-US" sz="2800" b="0" i="0" dirty="0" err="1">
                <a:effectLst/>
              </a:rPr>
              <a:t>borto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espontâneo</a:t>
            </a:r>
            <a:r>
              <a:rPr lang="en-US" sz="2800" b="0" i="0" dirty="0">
                <a:effectLst/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Ó</a:t>
            </a:r>
            <a:r>
              <a:rPr lang="en-US" sz="2800" b="0" i="0" dirty="0" err="1">
                <a:effectLst/>
              </a:rPr>
              <a:t>bito</a:t>
            </a:r>
            <a:r>
              <a:rPr lang="en-US" sz="2800" b="0" i="0" dirty="0">
                <a:effectLst/>
              </a:rPr>
              <a:t> fetal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</a:t>
            </a:r>
            <a:r>
              <a:rPr lang="en-US" sz="2800" b="0" i="0" dirty="0" err="1">
                <a:effectLst/>
              </a:rPr>
              <a:t>nomalias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congênitas</a:t>
            </a:r>
            <a:r>
              <a:rPr lang="en-US" sz="2800" b="0" i="0" dirty="0">
                <a:effectLst/>
              </a:rPr>
              <a:t>, </a:t>
            </a:r>
            <a:r>
              <a:rPr lang="en-US" sz="2800" b="0" i="0" dirty="0" err="1">
                <a:effectLst/>
              </a:rPr>
              <a:t>principalmente</a:t>
            </a:r>
            <a:r>
              <a:rPr lang="en-US" sz="2800" b="0" i="0" dirty="0">
                <a:effectLst/>
              </a:rPr>
              <a:t> do SNC,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</a:t>
            </a:r>
            <a:r>
              <a:rPr lang="en-US" sz="2800" b="0" i="0" dirty="0" err="1">
                <a:effectLst/>
              </a:rPr>
              <a:t>coração</a:t>
            </a:r>
            <a:r>
              <a:rPr lang="en-US" sz="2800" b="0" i="0" dirty="0">
                <a:effectLst/>
              </a:rPr>
              <a:t> e </a:t>
            </a:r>
            <a:r>
              <a:rPr lang="en-US" sz="2800" b="0" i="0" dirty="0" err="1">
                <a:effectLst/>
              </a:rPr>
              <a:t>olhos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824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67150" y="1792784"/>
            <a:ext cx="540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1" dirty="0"/>
              <a:t>Treponema pallidum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63132" y="-118140"/>
            <a:ext cx="3437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uhaus 93" panose="04030905020B02020C02" pitchFamily="82" charset="0"/>
              </a:rPr>
              <a:t>SÍFILIS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5507" y="3048930"/>
            <a:ext cx="997330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800" dirty="0"/>
              <a:t>- Microrganismo espiralado.</a:t>
            </a:r>
          </a:p>
          <a:p>
            <a:r>
              <a:rPr lang="pt-BR" sz="2800" dirty="0"/>
              <a:t> - Dotado de motilidade (</a:t>
            </a:r>
            <a:r>
              <a:rPr lang="pt-BR" sz="2400" dirty="0"/>
              <a:t>tipo saca-rolhas</a:t>
            </a:r>
            <a:r>
              <a:rPr lang="pt-BR" sz="2800" dirty="0"/>
              <a:t>) o que facilita grandemente </a:t>
            </a:r>
          </a:p>
          <a:p>
            <a:r>
              <a:rPr lang="pt-BR" sz="2800" dirty="0"/>
              <a:t>   sua penetração nos tecidos.</a:t>
            </a:r>
          </a:p>
          <a:p>
            <a:r>
              <a:rPr lang="pt-BR" sz="2800" dirty="0"/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37" y="4225327"/>
            <a:ext cx="4566603" cy="24516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4" y="2752253"/>
            <a:ext cx="10813494" cy="40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1 9"/>
          <p:cNvSpPr/>
          <p:nvPr/>
        </p:nvSpPr>
        <p:spPr>
          <a:xfrm flipV="1">
            <a:off x="4107796" y="1891408"/>
            <a:ext cx="5695116" cy="1146584"/>
          </a:xfrm>
          <a:prstGeom prst="borderCallout1">
            <a:avLst>
              <a:gd name="adj1" fmla="val 98563"/>
              <a:gd name="adj2" fmla="val -192"/>
              <a:gd name="adj3" fmla="val 99121"/>
              <a:gd name="adj4" fmla="val 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80315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79776" y="1871975"/>
            <a:ext cx="4052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Cancro Duro. Linfonodos Regionais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Aparece ≈ 21 dias após a infecção.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Desaparece após 4 a 6 semanas.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Não percebida em 15-30% dos pacientes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77" y="3229638"/>
            <a:ext cx="2960370" cy="17902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07" y="3229638"/>
            <a:ext cx="2960370" cy="17902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152188" y="1871975"/>
            <a:ext cx="56977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Febre, Cefaleia, Artralgia,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 Manchas rosadas descamativas na pele, condiloma plano, </a:t>
            </a:r>
          </a:p>
          <a:p>
            <a:pPr algn="ctr"/>
            <a:r>
              <a:rPr lang="pt-BR" dirty="0" err="1">
                <a:solidFill>
                  <a:prstClr val="black"/>
                </a:solidFill>
              </a:rPr>
              <a:t>alopécia</a:t>
            </a:r>
            <a:r>
              <a:rPr lang="pt-BR" dirty="0">
                <a:solidFill>
                  <a:prstClr val="black"/>
                </a:solidFill>
              </a:rPr>
              <a:t>, madarose.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6 semanas a 6 meses depois da cicatrização lesão inicial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22" y="3173416"/>
            <a:ext cx="2960370" cy="18465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452" y="3173416"/>
            <a:ext cx="2960370" cy="184651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903339" y="1930593"/>
            <a:ext cx="39984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Lesões gomosas e nodulares pele além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de acometimento de articulações, ossos,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coração e cérebro.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De 1 a 40 anos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1880314" y="940904"/>
            <a:ext cx="2227482" cy="989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789" y="3152539"/>
            <a:ext cx="2960370" cy="1867394"/>
          </a:xfrm>
          <a:prstGeom prst="rect">
            <a:avLst/>
          </a:prstGeom>
        </p:spPr>
      </p:pic>
      <p:pic>
        <p:nvPicPr>
          <p:cNvPr id="1028" name="Picture 4" descr="Resultado de imagem para aortite sifilít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54" y="3152539"/>
            <a:ext cx="2960375" cy="18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4524" y="3150062"/>
            <a:ext cx="2847563" cy="1863315"/>
          </a:xfrm>
          <a:prstGeom prst="rect">
            <a:avLst/>
          </a:prstGeom>
        </p:spPr>
      </p:pic>
      <p:cxnSp>
        <p:nvCxnSpPr>
          <p:cNvPr id="23" name="Conector reto 22"/>
          <p:cNvCxnSpPr/>
          <p:nvPr/>
        </p:nvCxnSpPr>
        <p:spPr>
          <a:xfrm flipV="1">
            <a:off x="1978755" y="1940792"/>
            <a:ext cx="2129041" cy="462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880313" y="1904632"/>
            <a:ext cx="2227483" cy="367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395941" y="11436"/>
            <a:ext cx="471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SÍFILIS - EVOLUÇÃO CLÍNICA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1450" y="3173416"/>
            <a:ext cx="2447372" cy="18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7" grpId="1"/>
      <p:bldP spid="11" grpId="0"/>
      <p:bldP spid="11" grpId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73A6-8CBF-1656-409A-274AD4F27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E55290-BDF2-D9C8-7085-2D067E6D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80315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8ACCA4-14AE-E05F-E8E6-8ED1C944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641" y="2152471"/>
            <a:ext cx="2960370" cy="17902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0AAA91-D78D-FA3B-3681-179F4037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22" y="2216697"/>
            <a:ext cx="2960370" cy="17902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28A8FD-288E-A166-B084-39615C34D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57" y="2610014"/>
            <a:ext cx="2960370" cy="18465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5AE05E7-7B1B-5BB4-2D9F-5B2D49C6E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511" y="2620012"/>
            <a:ext cx="2960370" cy="184651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198C501-CB08-83A6-6AF3-9484E08A8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618" y="4661299"/>
            <a:ext cx="2960370" cy="1867394"/>
          </a:xfrm>
          <a:prstGeom prst="rect">
            <a:avLst/>
          </a:prstGeom>
        </p:spPr>
      </p:pic>
      <p:pic>
        <p:nvPicPr>
          <p:cNvPr id="1028" name="Picture 4" descr="Resultado de imagem para aortite sifilítica">
            <a:extLst>
              <a:ext uri="{FF2B5EF4-FFF2-40B4-BE49-F238E27FC236}">
                <a16:creationId xmlns:a16="http://schemas.microsoft.com/office/drawing/2014/main" id="{45CE5C77-FF77-8072-AB83-1A937B30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31" y="4661299"/>
            <a:ext cx="2960375" cy="18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D953E15-880F-613D-60AC-39E8A86EF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826" y="4705529"/>
            <a:ext cx="2847563" cy="18633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18E8A8-F4B8-438B-9DD9-7E6D5700FAA8}"/>
              </a:ext>
            </a:extLst>
          </p:cNvPr>
          <p:cNvSpPr txBox="1"/>
          <p:nvPr/>
        </p:nvSpPr>
        <p:spPr>
          <a:xfrm>
            <a:off x="4395941" y="11436"/>
            <a:ext cx="471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SÍFILIS - EVOLUÇÃO CLÍNICA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0D5FD7-00DF-F691-60BD-9F0A0DAC5F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5425" y="2610013"/>
            <a:ext cx="2940811" cy="18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8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2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575"/>
            <a:ext cx="1880315" cy="6858000"/>
          </a:xfrm>
          <a:prstGeom prst="rect">
            <a:avLst/>
          </a:prstGeom>
        </p:spPr>
      </p:pic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"/>
            <a:ext cx="104008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3723469" y="4177070"/>
            <a:ext cx="6694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SÍFILIS TARDIA &gt; </a:t>
            </a:r>
            <a:r>
              <a:rPr lang="pt-B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1 ANO</a:t>
            </a:r>
            <a:endParaRPr lang="pt-BR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32" name="Chave direita 31"/>
          <p:cNvSpPr/>
          <p:nvPr/>
        </p:nvSpPr>
        <p:spPr>
          <a:xfrm>
            <a:off x="1781175" y="3429000"/>
            <a:ext cx="1710612" cy="2814682"/>
          </a:xfrm>
          <a:prstGeom prst="rightBrace">
            <a:avLst>
              <a:gd name="adj1" fmla="val 12885"/>
              <a:gd name="adj2" fmla="val 45319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23469" y="2383483"/>
            <a:ext cx="6615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SÍFILIS RECENTE &lt; </a:t>
            </a:r>
            <a:r>
              <a:rPr lang="pt-B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1 ANO</a:t>
            </a:r>
            <a:endParaRPr lang="pt-BR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1" name="Chave direita 10"/>
          <p:cNvSpPr/>
          <p:nvPr/>
        </p:nvSpPr>
        <p:spPr>
          <a:xfrm>
            <a:off x="1781175" y="90250"/>
            <a:ext cx="1710612" cy="4548485"/>
          </a:xfrm>
          <a:prstGeom prst="rightBrace">
            <a:avLst>
              <a:gd name="adj1" fmla="val 12885"/>
              <a:gd name="adj2" fmla="val 616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D7C7DF-DB7A-3B8B-1F3C-27D5F2CBBF66}"/>
              </a:ext>
            </a:extLst>
          </p:cNvPr>
          <p:cNvSpPr txBox="1"/>
          <p:nvPr/>
        </p:nvSpPr>
        <p:spPr>
          <a:xfrm>
            <a:off x="2636481" y="6521648"/>
            <a:ext cx="9422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Protocolo Clínico e Diretrizes Terapêuticas de Prevenção da Transmissão vertical do HIV, sífilis e hepatites virais, 2019.</a:t>
            </a:r>
          </a:p>
        </p:txBody>
      </p:sp>
    </p:spTree>
    <p:extLst>
      <p:ext uri="{BB962C8B-B14F-4D97-AF65-F5344CB8AC3E}">
        <p14:creationId xmlns:p14="http://schemas.microsoft.com/office/powerpoint/2010/main" val="12704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0" grpId="0"/>
      <p:bldP spid="10" grpId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235015"/>
            <a:ext cx="10767526" cy="57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5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14185" y="25468"/>
            <a:ext cx="2750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24308" y="899863"/>
            <a:ext cx="373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TESTES  TREPONÊMICOS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2369" y="1576563"/>
            <a:ext cx="288527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3200" dirty="0">
                <a:solidFill>
                  <a:srgbClr val="FF0000"/>
                </a:solidFill>
              </a:rPr>
              <a:t>FTA – </a:t>
            </a:r>
            <a:r>
              <a:rPr lang="pt-BR" sz="3200" dirty="0" err="1">
                <a:solidFill>
                  <a:srgbClr val="FF0000"/>
                </a:solidFill>
              </a:rPr>
              <a:t>Abs</a:t>
            </a:r>
            <a:endParaRPr lang="pt-BR" sz="3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prstClr val="black"/>
                </a:solidFill>
              </a:rPr>
              <a:t>MHA-TP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prstClr val="black"/>
                </a:solidFill>
              </a:rPr>
              <a:t>ELISA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prstClr val="black"/>
                </a:solidFill>
              </a:rPr>
              <a:t>Western-</a:t>
            </a:r>
            <a:r>
              <a:rPr lang="pt-BR" sz="3200" dirty="0" err="1">
                <a:solidFill>
                  <a:prstClr val="black"/>
                </a:solidFill>
              </a:rPr>
              <a:t>blot</a:t>
            </a:r>
            <a:endParaRPr lang="pt-B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TESTE RÁPIDO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385996" y="3013052"/>
            <a:ext cx="3378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Alta especificidade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3385996" y="2200489"/>
            <a:ext cx="6953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  São os primeiros a se tornarem reagentes.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Continuam reagentes após tratamento.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08" y="3607407"/>
            <a:ext cx="3336853" cy="22678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66" y="3928116"/>
            <a:ext cx="3801684" cy="1801406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084597" y="3773566"/>
            <a:ext cx="10457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-</a:t>
            </a:r>
            <a:r>
              <a:rPr lang="pt-BR" sz="3200" dirty="0">
                <a:solidFill>
                  <a:prstClr val="black"/>
                </a:solidFill>
              </a:rPr>
              <a:t>Execução simplificada</a:t>
            </a:r>
          </a:p>
          <a:p>
            <a:r>
              <a:rPr lang="pt-BR" sz="3200" dirty="0">
                <a:solidFill>
                  <a:prstClr val="black"/>
                </a:solidFill>
              </a:rPr>
              <a:t>-Permite ampliação do acesso ao diagnóstico </a:t>
            </a:r>
          </a:p>
          <a:p>
            <a:endParaRPr lang="pt-BR" sz="2400" dirty="0">
              <a:solidFill>
                <a:prstClr val="black"/>
              </a:solidFill>
            </a:endParaRPr>
          </a:p>
          <a:p>
            <a:endParaRPr lang="pt-BR" sz="2400" dirty="0">
              <a:solidFill>
                <a:prstClr val="black"/>
              </a:solidFill>
            </a:endParaRPr>
          </a:p>
          <a:p>
            <a:endParaRPr lang="pt-BR" sz="2400" dirty="0">
              <a:solidFill>
                <a:prstClr val="black"/>
              </a:solidFill>
            </a:endParaRPr>
          </a:p>
          <a:p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89289" y="18623"/>
            <a:ext cx="2750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SOROLOGIA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1176" y="1001552"/>
            <a:ext cx="2885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>
              <a:solidFill>
                <a:srgbClr val="FF0000"/>
              </a:solidFill>
            </a:endParaRPr>
          </a:p>
          <a:p>
            <a:endParaRPr lang="pt-B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TESTE RÁPIDO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6504" y="2574820"/>
            <a:ext cx="12136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 </a:t>
            </a:r>
          </a:p>
          <a:p>
            <a:r>
              <a:rPr lang="pt-BR" sz="3200" dirty="0">
                <a:solidFill>
                  <a:prstClr val="black"/>
                </a:solidFill>
              </a:rPr>
              <a:t>-Teste de triagem</a:t>
            </a:r>
          </a:p>
          <a:p>
            <a:r>
              <a:rPr lang="pt-BR" sz="3200" dirty="0">
                <a:solidFill>
                  <a:prstClr val="black"/>
                </a:solidFill>
              </a:rPr>
              <a:t>-Em caso positivo, realizar nova coleta para outros exames laboratoriais</a:t>
            </a:r>
          </a:p>
          <a:p>
            <a:endParaRPr lang="pt-BR" sz="2400" dirty="0">
              <a:solidFill>
                <a:prstClr val="black"/>
              </a:solidFill>
            </a:endParaRPr>
          </a:p>
          <a:p>
            <a:endParaRPr lang="pt-BR" sz="2400" dirty="0">
              <a:solidFill>
                <a:prstClr val="black"/>
              </a:solidFill>
            </a:endParaRPr>
          </a:p>
          <a:p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20" name="Picture 2" descr="http://www.jornallivre.com.br/images_enviadas/o-que-e-sifilis-congenita3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90" y="4408563"/>
            <a:ext cx="2714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671804" y="4408563"/>
            <a:ext cx="6149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-</a:t>
            </a:r>
            <a:r>
              <a:rPr lang="pt-BR" sz="3200" dirty="0">
                <a:solidFill>
                  <a:prstClr val="black"/>
                </a:solidFill>
              </a:rPr>
              <a:t>Em situação especial  - Diagnóstico.</a:t>
            </a:r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072EA35-7BD7-4557-93E0-EF596573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34" y="1458327"/>
            <a:ext cx="5021994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2889" y="859754"/>
            <a:ext cx="4404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TESTES NÃO TREPONÊMICOS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1410" y="1529457"/>
            <a:ext cx="7862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VDRL (</a:t>
            </a:r>
            <a:r>
              <a:rPr lang="pt-BR" sz="3200" dirty="0" err="1">
                <a:solidFill>
                  <a:srgbClr val="FF0000"/>
                </a:solidFill>
              </a:rPr>
              <a:t>Veneral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err="1">
                <a:solidFill>
                  <a:srgbClr val="FF0000"/>
                </a:solidFill>
              </a:rPr>
              <a:t>Disease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err="1">
                <a:solidFill>
                  <a:srgbClr val="FF0000"/>
                </a:solidFill>
              </a:rPr>
              <a:t>Research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err="1">
                <a:solidFill>
                  <a:srgbClr val="FF0000"/>
                </a:solidFill>
              </a:rPr>
              <a:t>Laboratory</a:t>
            </a:r>
            <a:r>
              <a:rPr lang="pt-BR" sz="32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prstClr val="black"/>
                </a:solidFill>
              </a:rPr>
              <a:t> RPR (</a:t>
            </a:r>
            <a:r>
              <a:rPr lang="pt-BR" sz="3200" dirty="0" err="1">
                <a:solidFill>
                  <a:prstClr val="black"/>
                </a:solidFill>
              </a:rPr>
              <a:t>Rapid</a:t>
            </a:r>
            <a:r>
              <a:rPr lang="pt-BR" sz="3200" dirty="0">
                <a:solidFill>
                  <a:prstClr val="black"/>
                </a:solidFill>
              </a:rPr>
              <a:t> </a:t>
            </a:r>
            <a:r>
              <a:rPr lang="pt-BR" sz="3200" dirty="0" err="1">
                <a:solidFill>
                  <a:prstClr val="black"/>
                </a:solidFill>
              </a:rPr>
              <a:t>Plasm</a:t>
            </a:r>
            <a:r>
              <a:rPr lang="pt-BR" sz="3200" dirty="0">
                <a:solidFill>
                  <a:prstClr val="black"/>
                </a:solidFill>
              </a:rPr>
              <a:t> </a:t>
            </a:r>
            <a:r>
              <a:rPr lang="pt-BR" sz="3200" dirty="0" err="1">
                <a:solidFill>
                  <a:prstClr val="black"/>
                </a:solidFill>
              </a:rPr>
              <a:t>Reagin</a:t>
            </a:r>
            <a:r>
              <a:rPr lang="pt-BR" sz="3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6" name="Picture 2" descr="http://btsanalysesbio.free.fr/vdrl-lectu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11" y="1323975"/>
            <a:ext cx="2876585" cy="1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magens de vdrl posi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406007"/>
            <a:ext cx="2940457" cy="10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78683" y="3014768"/>
            <a:ext cx="102836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Dosagens qualitativas e quantitativas – seguimento terapêutico</a:t>
            </a:r>
          </a:p>
          <a:p>
            <a:endParaRPr lang="pt-BR" sz="28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Ponto de corte –  1/16</a:t>
            </a:r>
          </a:p>
          <a:p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8683" y="4972652"/>
            <a:ext cx="11459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é específico </a:t>
            </a:r>
          </a:p>
          <a:p>
            <a:r>
              <a:rPr lang="pt-BR" sz="2800" dirty="0">
                <a:solidFill>
                  <a:prstClr val="black"/>
                </a:solidFill>
              </a:rPr>
              <a:t>                                    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37910" y="0"/>
            <a:ext cx="2750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SOROLOGIA</a:t>
            </a:r>
          </a:p>
        </p:txBody>
      </p:sp>
    </p:spTree>
    <p:extLst>
      <p:ext uri="{BB962C8B-B14F-4D97-AF65-F5344CB8AC3E}">
        <p14:creationId xmlns:p14="http://schemas.microsoft.com/office/powerpoint/2010/main" val="4064969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" y="1366351"/>
            <a:ext cx="5010791" cy="53184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02" y="1366352"/>
            <a:ext cx="4842589" cy="53184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42" y="680550"/>
            <a:ext cx="2657475" cy="5324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870" y="146177"/>
            <a:ext cx="3724275" cy="381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3" y="4148526"/>
            <a:ext cx="5010791" cy="25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dapaula.com/wp-content/uploads/2015/08/toxoplasm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B19D85-B3C8-6A3C-8C73-E42744F03A5E}"/>
              </a:ext>
            </a:extLst>
          </p:cNvPr>
          <p:cNvSpPr txBox="1"/>
          <p:nvPr/>
        </p:nvSpPr>
        <p:spPr>
          <a:xfrm>
            <a:off x="1348409" y="3975652"/>
            <a:ext cx="9362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/>
                </a:solidFill>
                <a:latin typeface="Arial Black" panose="020B0A04020102020204" pitchFamily="34" charset="0"/>
              </a:rPr>
              <a:t>GESTACIONAL</a:t>
            </a:r>
          </a:p>
        </p:txBody>
      </p:sp>
    </p:spTree>
    <p:extLst>
      <p:ext uri="{BB962C8B-B14F-4D97-AF65-F5344CB8AC3E}">
        <p14:creationId xmlns:p14="http://schemas.microsoft.com/office/powerpoint/2010/main" val="2839937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465072"/>
            <a:ext cx="4733925" cy="28860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2637" y="1651518"/>
            <a:ext cx="4460032" cy="307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2637" y="2837964"/>
            <a:ext cx="4460032" cy="307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30424" y="1636196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TR                                                 VDRL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0423" y="2807320"/>
            <a:ext cx="33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TR                                                 VDRL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26562" y="1282186"/>
            <a:ext cx="629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Diagnóstico de sífilis. Classificação a ser definida</a:t>
            </a:r>
            <a:r>
              <a:rPr lang="pt-BR" dirty="0"/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45889" y="2196497"/>
            <a:ext cx="6664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400" dirty="0"/>
              <a:t>Sífilis tratada/Cicatriz Sorológica – Documentada.</a:t>
            </a:r>
          </a:p>
          <a:p>
            <a:r>
              <a:rPr lang="pt-BR" sz="2400" dirty="0"/>
              <a:t> Sífilis recente – clínica/epidemiologia.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3351148"/>
            <a:ext cx="4733925" cy="158115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2637" y="4229683"/>
            <a:ext cx="4460032" cy="444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7119" y="4229815"/>
            <a:ext cx="346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VDRL                                               TR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833257" y="3527361"/>
            <a:ext cx="6622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400" dirty="0"/>
              <a:t>Possível falso (+) VDRL.</a:t>
            </a:r>
          </a:p>
          <a:p>
            <a:r>
              <a:rPr lang="pt-BR" sz="2400" dirty="0"/>
              <a:t> Quando a titulação for maior que 1:4, realizar novo</a:t>
            </a:r>
          </a:p>
          <a:p>
            <a:r>
              <a:rPr lang="pt-BR" sz="2400" dirty="0"/>
              <a:t> teste </a:t>
            </a:r>
            <a:r>
              <a:rPr lang="pt-BR" sz="2400" dirty="0" err="1"/>
              <a:t>treponêmico</a:t>
            </a:r>
            <a:r>
              <a:rPr lang="pt-BR" sz="2400" dirty="0"/>
              <a:t> com metodologia diferente.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4932298"/>
            <a:ext cx="4733924" cy="192570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2637" y="5409587"/>
            <a:ext cx="2071396" cy="468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37119" y="5409587"/>
            <a:ext cx="346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VDRL                                              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2637" y="6408187"/>
            <a:ext cx="2071396" cy="368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37119" y="6331567"/>
            <a:ext cx="346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 TR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640563" y="5178490"/>
            <a:ext cx="2006082" cy="149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957596" y="5804965"/>
            <a:ext cx="705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Ausência de infecção 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926562" y="917339"/>
            <a:ext cx="6204858" cy="928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32659" y="1974749"/>
            <a:ext cx="11164079" cy="1279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3" y="3238684"/>
            <a:ext cx="11355355" cy="172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0" y="4907106"/>
            <a:ext cx="9859347" cy="192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F6FAFF1-26C2-41CF-941C-B8BD2AB591B0}"/>
              </a:ext>
            </a:extLst>
          </p:cNvPr>
          <p:cNvSpPr/>
          <p:nvPr/>
        </p:nvSpPr>
        <p:spPr>
          <a:xfrm>
            <a:off x="2332653" y="5697244"/>
            <a:ext cx="2206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6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6E24F3EA-5D9F-D3B6-D630-5A1A9EFD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"/>
            <a:ext cx="11784330" cy="685800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4FB0A0-1A32-17D2-48C6-1EBB730ECDDA}"/>
              </a:ext>
            </a:extLst>
          </p:cNvPr>
          <p:cNvSpPr/>
          <p:nvPr/>
        </p:nvSpPr>
        <p:spPr>
          <a:xfrm>
            <a:off x="160020" y="80010"/>
            <a:ext cx="912690" cy="2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007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401"/>
            <a:ext cx="4683039" cy="53498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466" y="838036"/>
            <a:ext cx="3168203" cy="127050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09628" y="1095235"/>
            <a:ext cx="1321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prstClr val="black"/>
                </a:solidFill>
                <a:latin typeface="MinionPro-Regular"/>
              </a:rPr>
              <a:t>100% </a:t>
            </a:r>
            <a:endParaRPr lang="pt-BR" sz="3600" dirty="0">
              <a:solidFill>
                <a:prstClr val="black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19" y="3165995"/>
            <a:ext cx="3168203" cy="126728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552295" y="3417200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prstClr val="black"/>
                </a:solidFill>
                <a:latin typeface="MinionPro-Regular"/>
              </a:rPr>
              <a:t>90%</a:t>
            </a:r>
            <a:r>
              <a:rPr lang="pt-BR" dirty="0">
                <a:solidFill>
                  <a:prstClr val="black"/>
                </a:solidFill>
                <a:latin typeface="MinionPro-Regular"/>
              </a:rPr>
              <a:t> 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387" y="5277682"/>
            <a:ext cx="3156435" cy="126728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52295" y="5588159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latin typeface="MinionPro-Regular"/>
              </a:rPr>
              <a:t> </a:t>
            </a:r>
            <a:r>
              <a:rPr lang="pt-BR" sz="3600" dirty="0">
                <a:solidFill>
                  <a:prstClr val="black"/>
                </a:solidFill>
                <a:latin typeface="MinionPro-Regular"/>
              </a:rPr>
              <a:t>30%</a:t>
            </a:r>
            <a:r>
              <a:rPr lang="pt-BR" sz="3200" dirty="0">
                <a:solidFill>
                  <a:prstClr val="black"/>
                </a:solidFill>
                <a:latin typeface="MinionPro-Regular"/>
              </a:rPr>
              <a:t> 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8789" y="0"/>
            <a:ext cx="47518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GillSans 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GillSans Light"/>
              </a:rPr>
              <a:t>A sífilis pode ser transmitida da mãe para o filho em qualquer fase gestação. 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46403" y="0"/>
            <a:ext cx="473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4000" dirty="0"/>
              <a:t>Testagem da gestante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5805" y="809044"/>
            <a:ext cx="3120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 TR </a:t>
            </a:r>
            <a:r>
              <a:rPr lang="pt-BR" sz="3200" dirty="0" err="1"/>
              <a:t>treponêmico</a:t>
            </a:r>
            <a:r>
              <a:rPr lang="pt-BR" sz="3200" dirty="0"/>
              <a:t>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25756" y="935913"/>
            <a:ext cx="8154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1ª consulta de pré-natal </a:t>
            </a:r>
            <a:r>
              <a:rPr lang="pt-BR" sz="2400" dirty="0"/>
              <a:t>(idealmente no 1º trimestre); </a:t>
            </a: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Início do 3º trimestre </a:t>
            </a:r>
            <a:r>
              <a:rPr lang="pt-BR" sz="2400" dirty="0"/>
              <a:t>(a partir da 28ª semana);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Parto ou em caso de aborto;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Exposição de risco/violência sexual.</a:t>
            </a:r>
          </a:p>
        </p:txBody>
      </p:sp>
      <p:sp>
        <p:nvSpPr>
          <p:cNvPr id="9" name="AutoShape 4" descr="Resultado de imagem para teste rÃ¡pido sÃ­fil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15" y="3250127"/>
            <a:ext cx="1916629" cy="12858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369881-6B61-A8E6-C4D2-395C199C605E}"/>
              </a:ext>
            </a:extLst>
          </p:cNvPr>
          <p:cNvSpPr txBox="1"/>
          <p:nvPr/>
        </p:nvSpPr>
        <p:spPr>
          <a:xfrm>
            <a:off x="3125756" y="3250127"/>
            <a:ext cx="6112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Testagem rápida e tratamento imediato da gestante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35500BE-8550-7DD8-6EEB-90E73F18F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28" y="5042115"/>
            <a:ext cx="109347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4B69BB8C-5094-7AF4-DEF9-CA4F22F69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1440"/>
            <a:ext cx="11818619" cy="67665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920CF9-C900-155D-1D5F-08EF7B4BA391}"/>
              </a:ext>
            </a:extLst>
          </p:cNvPr>
          <p:cNvSpPr/>
          <p:nvPr/>
        </p:nvSpPr>
        <p:spPr>
          <a:xfrm>
            <a:off x="171450" y="91440"/>
            <a:ext cx="1108710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BC05180-47DF-2566-064B-FAA2461B4A55}"/>
              </a:ext>
            </a:extLst>
          </p:cNvPr>
          <p:cNvSpPr/>
          <p:nvPr/>
        </p:nvSpPr>
        <p:spPr>
          <a:xfrm>
            <a:off x="3309730" y="754381"/>
            <a:ext cx="2214770" cy="342899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A16373-6BA6-834F-C834-A8504A6276D2}"/>
              </a:ext>
            </a:extLst>
          </p:cNvPr>
          <p:cNvSpPr/>
          <p:nvPr/>
        </p:nvSpPr>
        <p:spPr>
          <a:xfrm>
            <a:off x="4093707" y="6012180"/>
            <a:ext cx="5176023" cy="29718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8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55600"/>
            <a:ext cx="120859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 A transmissão da sífilis da mãe para o bebê, durante a gravidez, é consequência: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4" descr="TOMANDO INJEÇÃO - MEDO E DESESPERO - Giulia Kids - YouTube">
            <a:extLst>
              <a:ext uri="{FF2B5EF4-FFF2-40B4-BE49-F238E27FC236}">
                <a16:creationId xmlns:a16="http://schemas.microsoft.com/office/drawing/2014/main" id="{15B1576D-9628-4E82-8938-A304E03A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2" y="1626912"/>
            <a:ext cx="3702225" cy="26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m para alergias medicamentosas">
            <a:extLst>
              <a:ext uri="{FF2B5EF4-FFF2-40B4-BE49-F238E27FC236}">
                <a16:creationId xmlns:a16="http://schemas.microsoft.com/office/drawing/2014/main" id="{D75D67A2-BC1A-44B6-BE9D-320FB795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2" y="4232653"/>
            <a:ext cx="3761927" cy="23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596BFC3-66C5-460B-B607-B072649B4805}"/>
              </a:ext>
            </a:extLst>
          </p:cNvPr>
          <p:cNvSpPr/>
          <p:nvPr/>
        </p:nvSpPr>
        <p:spPr>
          <a:xfrm>
            <a:off x="159025" y="1259726"/>
            <a:ext cx="120859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0000"/>
                </a:solidFill>
              </a:rPr>
              <a:t> Não tratada.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0000"/>
                </a:solidFill>
              </a:rPr>
              <a:t> Tratada inadequadamente.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058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06246" y="1612460"/>
            <a:ext cx="60260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</a:rPr>
              <a:t>aborto.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</a:rPr>
              <a:t>morte fetal.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</a:rPr>
              <a:t>baixo peso ao nascimento.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</a:rPr>
              <a:t>morte neonatal – 40%.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rgbClr val="000000"/>
                </a:solidFill>
              </a:rPr>
              <a:t>Outras alterações</a:t>
            </a:r>
            <a:endParaRPr lang="pt-BR" sz="36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7054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GillSans Ligh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prstClr val="black"/>
                </a:solidFill>
                <a:latin typeface="Gill Sans MT" panose="020B0502020104020203" pitchFamily="34" charset="0"/>
              </a:rPr>
              <a:t>A sífilis congênita</a:t>
            </a:r>
            <a:r>
              <a:rPr lang="pt-B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pode resultar em diversos eventos adversos: </a:t>
            </a:r>
          </a:p>
          <a:p>
            <a:pPr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3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00325" y="208721"/>
            <a:ext cx="91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</a:rPr>
              <a:t>       </a:t>
            </a:r>
            <a:r>
              <a:rPr lang="pt-BR" sz="4400" dirty="0">
                <a:solidFill>
                  <a:prstClr val="black"/>
                </a:solidFill>
              </a:rPr>
              <a:t>TRATAMENTO SÍFILIS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0050" y="4860130"/>
            <a:ext cx="11391900" cy="11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8" name="Picture 4" descr="Sífilis: número de casos sobe 85% em Três Lagoas | JPNews Três Lagoas | RCN  67">
            <a:extLst>
              <a:ext uri="{FF2B5EF4-FFF2-40B4-BE49-F238E27FC236}">
                <a16:creationId xmlns:a16="http://schemas.microsoft.com/office/drawing/2014/main" id="{24D80C85-2DBD-DF25-CFEE-976D04CB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2" y="1292085"/>
            <a:ext cx="6892235" cy="39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9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BCCD68-15F3-19BD-2F17-B70695ABE84D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TRATAMENTO SÍFILIS ADQUIRIDA E GESTACIONAL</a:t>
            </a:r>
          </a:p>
        </p:txBody>
      </p:sp>
      <p:pic>
        <p:nvPicPr>
          <p:cNvPr id="2050" name="Picture 2" descr="tratamento de sifilis em gestante - 1">
            <a:extLst>
              <a:ext uri="{FF2B5EF4-FFF2-40B4-BE49-F238E27FC236}">
                <a16:creationId xmlns:a16="http://schemas.microsoft.com/office/drawing/2014/main" id="{82942A7E-BC7E-056F-FD52-EBEA8BEF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284480"/>
            <a:ext cx="6780700" cy="60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D269F6D-F0B9-1E1A-A0F5-28B3A65A43DF}"/>
              </a:ext>
            </a:extLst>
          </p:cNvPr>
          <p:cNvSpPr txBox="1"/>
          <p:nvPr/>
        </p:nvSpPr>
        <p:spPr>
          <a:xfrm>
            <a:off x="107210" y="5337136"/>
            <a:ext cx="310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DURAÇÃO </a:t>
            </a:r>
          </a:p>
          <a:p>
            <a:r>
              <a:rPr lang="pt-BR" sz="36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IGNORADA!!!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C28E4ACB-430D-67EE-BB20-E198ECE8C4FC}"/>
              </a:ext>
            </a:extLst>
          </p:cNvPr>
          <p:cNvSpPr/>
          <p:nvPr/>
        </p:nvSpPr>
        <p:spPr>
          <a:xfrm rot="19551182">
            <a:off x="3159418" y="5457302"/>
            <a:ext cx="1665899" cy="3406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mph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7" presetClass="emph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6" animBg="1"/>
      <p:bldP spid="4" grpId="7" animBg="1"/>
      <p:bldP spid="4" grpId="8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95486" y="127909"/>
            <a:ext cx="6524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/>
              <a:t> Reação de </a:t>
            </a:r>
            <a:r>
              <a:rPr lang="pt-BR" sz="4000" dirty="0" err="1"/>
              <a:t>Jarisch-Herxheimer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2554" y="942393"/>
            <a:ext cx="11237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Exantema máculo-papular pruriginoso, febre, cefaleia, artralgia, </a:t>
            </a:r>
          </a:p>
          <a:p>
            <a:r>
              <a:rPr lang="pt-BR" sz="3200" dirty="0"/>
              <a:t>    mal-estar geral.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Não configura uma reação alérgica.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Benigna e autolimitada – 12/24 horas.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Não requer suspensão do tratamento com penicilina.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Sintomáticos.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dirty="0"/>
              <a:t>Mais frequente na Sífilis recente.</a:t>
            </a:r>
          </a:p>
        </p:txBody>
      </p:sp>
      <p:pic>
        <p:nvPicPr>
          <p:cNvPr id="4098" name="Picture 2" descr="VOCÃ SABIA QUE DEVE TOMAR PRATA COLOIDAL AUMENTANDO AOS POUCOS POR CAUSA DA REAÃÃO DE JARISCH-HERXHEIMER?  ATENÃÃO &#10;Assim, qualquer pessoa que sofre deste efeito deve tentar manter o consumo de Prata Coloidal a uma dose mais baixa ou parar por alguns dias e, em seguida, reiniciar a dosagem de menor para maior.  A prata Coloidal NÃ£o Ã© tÃ³xica  e deve-se ressaltar que a maioria das pessoas nunca experimentou a reaÃ§Ã£o de Herxheimer.  O Ãºn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481550"/>
            <a:ext cx="4534938" cy="33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7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9D8BD1-E29E-9E1D-7953-E10013C0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12359" b="-2"/>
          <a:stretch/>
        </p:blipFill>
        <p:spPr>
          <a:xfrm>
            <a:off x="10001249" y="38543"/>
            <a:ext cx="2047771" cy="23561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CBFDEA-E68F-28CB-6358-8F78D8880F1F}"/>
              </a:ext>
            </a:extLst>
          </p:cNvPr>
          <p:cNvSpPr txBox="1"/>
          <p:nvPr/>
        </p:nvSpPr>
        <p:spPr>
          <a:xfrm>
            <a:off x="565889" y="971551"/>
            <a:ext cx="7092212" cy="418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503D89-D2E7-ACC5-EB83-A74AAE378F98}"/>
              </a:ext>
            </a:extLst>
          </p:cNvPr>
          <p:cNvSpPr txBox="1"/>
          <p:nvPr/>
        </p:nvSpPr>
        <p:spPr>
          <a:xfrm>
            <a:off x="1348740" y="648385"/>
            <a:ext cx="925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AGENTE ETIOLÓGICO  - </a:t>
            </a:r>
            <a:r>
              <a:rPr lang="pt-BR" sz="3600" i="1" dirty="0"/>
              <a:t>Toxoplasma </a:t>
            </a:r>
            <a:r>
              <a:rPr lang="pt-BR" sz="3600" i="1" dirty="0" err="1"/>
              <a:t>gondii</a:t>
            </a:r>
            <a:endParaRPr lang="pt-BR" sz="3600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C21F35-4378-2F43-6959-E54BD119B7B2}"/>
              </a:ext>
            </a:extLst>
          </p:cNvPr>
          <p:cNvSpPr txBox="1"/>
          <p:nvPr/>
        </p:nvSpPr>
        <p:spPr>
          <a:xfrm>
            <a:off x="2945130" y="2075044"/>
            <a:ext cx="8921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</a:rPr>
              <a:t>P</a:t>
            </a:r>
            <a:r>
              <a:rPr lang="pt-BR" sz="3200" b="1" i="0" dirty="0">
                <a:effectLst/>
                <a:latin typeface="Arial" panose="020B0604020202020204" pitchFamily="34" charset="0"/>
              </a:rPr>
              <a:t>arasita intracelular obrigatório</a:t>
            </a:r>
            <a:r>
              <a:rPr lang="pt-BR" sz="32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pt-BR" sz="3200" b="0" i="0" dirty="0">
                <a:effectLst/>
                <a:latin typeface="Arial" panose="020B0604020202020204" pitchFamily="34" charset="0"/>
              </a:rPr>
              <a:t>largamente distribuído pelo mundo.</a:t>
            </a:r>
            <a:endParaRPr lang="pt-BR" sz="3200" dirty="0"/>
          </a:p>
        </p:txBody>
      </p:sp>
      <p:pic>
        <p:nvPicPr>
          <p:cNvPr id="1026" name="Picture 2" descr="Toxoplasmose: transmissão, sintomas, tratamento - Mundo Educação">
            <a:extLst>
              <a:ext uri="{FF2B5EF4-FFF2-40B4-BE49-F238E27FC236}">
                <a16:creationId xmlns:a16="http://schemas.microsoft.com/office/drawing/2014/main" id="{C2ABCDD3-B81F-96BE-AC15-99022BC2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30" y="3705739"/>
            <a:ext cx="6667500" cy="2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7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88" y="0"/>
            <a:ext cx="2767824" cy="117663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QQEhQUExQUFRUVFRUXFhYUFRcXFxgYHR0XHxcXFxcYHSggGhwlGxoYIjEiJSkrLi4uFx8zODMtNygtLysBCgoKDg0OGhAQGSwlHyY0LCwsLC8uLCwtLCwsLCwsLCwsLCwsLCwsLCwsLCwsLCwsLCwsLCwsLCwsLCwsNCwsLP/AABEIAPAArAMBIgACEQEDEQH/xAAcAAACAgMBAQAAAAAAAAAAAAAABwUGAQIECAP/xABMEAACAQMCAwUEBwMHCAsBAAABAgMABBEFEgYhMQcTIkFRFGFxgSMyQlKRobEVM3IkNENigrLBU2NzkqLR4fAIJSY2VGR0dYTC8Rb/xAAaAQEAAwEBAQAAAAAAAAAAAAAAAgMEAQUG/8QAJxEAAwACAQQCAgIDAQAAAAAAAAECAxESBCExQSJRBRNxgUJhoRX/2gAMAwEAAhEDEQA/AHjRRRQBRRRQBRRXDrWpJawSzuQFiRnOeXQZx8+lAdjGqVxHxiIy0RUx5wFyx798/wCSgTLfMkfCqteca6lcQgCOGEOoLGN271VPVV3gqGx588Z6UcP66lmGCac6sfrSLPHI8nveR9rE1VWWUWLFTCe6lhKBYnjJwWlknmBxz5lGj3NyzyDH16cq+VnpExugkckFs7oJVZYC/fYOGO9JFyRkHIAyG5jlU43G6OuGs7kgjxKViYfA+PnUINc7wi1tIp7ZGZ5JGkAGxPtLBzO0s5+WSarrNqW320SePRZf2pqds6o0Uc6M23vWYgDrgnaCyg5C4IbHLxHyno+Jlj2i6Q2xY4yzB4s5wPpQMDPluAqjnhqMYmCuHzkTB373Prvzk+nPI8q6LDjVQkkFxFLJLGxR+7jBSRTzQ8yFGUIyD55rP035CM++HofrGcjgjI5jyI6VvSl0ji32JwkFpc+zEEmNmiAiPXMI3E4PmvT09KZ2laglzEksR3JIoZT7vf7x0+Vb5pPwVuWvJ2UVgVmpEQooooAooooAooooAooooAooooDBqpa9pyXt/FBMN0MULTGM/UkcttXcPPaATj1YVL8Wav7FZz3G3d3UbMFzjJHQE+QziqbpM13G8N9fSxsjpsZI49ncCUrtO7J3rkKDnGMk1zejuj58VcN2iRlrWVoZFmgjKRtuQF3VcNE3Tk2eWM1zajwxPHyjuEkkIJWNoNpIGNx3CTCgA+da8SJGbu1hlSKaX2mEQ3CnFwiq+9llQjLKFU+NSQfQdas9vC0skpkjKLuA8R+uqHKYwfqDmx9S2PKqckzvui2KrXZlRg0G8kQOnszA9AWkUnng/ZIHnXyl0e+gdZ2hjKIpWRYpTI5QkeJV2DJU88emaYWn3qTpvjO5MsAw6HaSCR7sg/hXTWaplpy15L3ul5KE3EcZTYHLekYVt+fTbjP41DW2kXve3L91EWciXaZyD3e0BNuEIPJccj1zTN1DUEgQySttQFQWJ5DcQAT7smoy7tGikieFSy94PCoGFDZ7w5+4wO7A+0oPmap6Xo8WBPivJW20/JW7Dhq9uI0lj9l2SKGXLyZwemfD1q1dn0Elus9tMVLxSb/ox4NsoDeHPPru6+fxqK4dvO4eTezFYJ5ohyKxxo7kqAeksjMygD7I/PjPFs0Mk96lqHs5JoojKZdsu1SIt4j24I7wnBzzFelMTPdFNXVeRn1mtYzkZrarCAUUUUAUUUUAVis0UAUUUUAUUUUBEcWaZ7XZ3MH+VhkUfxEHafxxSpi1kGzs1dMmXTrrvG9yqFVSMcyXx8CadUgyKSt7ftYwDT7i3lUi5RLafYDHJH3yMMv9lsciPPGfhGiUsuthoRZ4J7h3aWMbgmcxoSm0BARkYU45YySSahp7e7v5Lq1eeFFjdcoYGJeM+JclXGQRgEedXk1A61ojSSieK4a3k2iNmCK4YZ8IIJHPJ65rPGT5fItyQ+Hw8ld03hm50W1l7u7h7td0rB7dic+i/ScvIV1W37WeITCSAbk3iJk8WMZAwBjPu3da47+K5RmW6e9ngR1JEVvHtlUFTuyrlgoOcjGSBU7/AP3Wn/8Aio933ee/P3duM591WZGv8UVYppL5sgr7h+51q0j7y7hEbMH2rbEMGUkFW8fkcg10G1vNOFvbx3EDCWXYkfcMNo5s+CXOFVdxxWLG0mklPsj3VrDJul+kgTu1ZuZK7nDeInOMcjmpvStGZJ+8nuTcSIhCAoqbA3U4BOScYz8a7Vxx1ojMZee99iM4w08W+66TLNIyRlGY92jyYjWdFJwrhmXJxzHvqLTbcrY20aDEl7Is48ilqWwD/V8Mf4VauNwPYLkn7MRYH0K4YH5EA/KuDgqRb679riikjt4oWWN2UoJpJSplcKefLaBnzyajjfIuyLTGEnStq1FbVeUhRRRQBRRRQBRRRQBRRRQBRXyklCkAkAscKCepxnA9eWa+gNAFVftG0lrqxlWMZlj2zRD/ADkZDAfPGPnVoNaSuACSQAOpPSgKroOrrfWqTxMB3iem7a45MCPUNnlXHPpc0Ui3HePcsgYNE21Rhsc4QPCrgfezkEjIzVD13WU0y9lm0uRbqKXx3NrGGZY2+1IHQELkf49fK/8ACnFdvqUW+FvEPrRtgOh9CPT3istw4e14NE0q7M6E4jtvtyrE2MlZj3TD4h8Vj9v2Wc+02ufXvI8/jmpWWMMMMAw9GAI/A1DT8Pks22UKjnJXuImZfURuR4R8QagtE3s+j8TWpJCTLK+MhISZHPwCZzXOtjNcuJnLWwXIiWMjvSDjJm5FccvqcwOuc1OQxhQAoAA8gAP0r4alqEVtGZJnWNB1ZiAPl6mif0Gvsq3addtb6VMC26SQJCCBs3F2APIdPDn8Ku3C+n+zWlvD17qGNM/BRSY1Hig391DeS2ty2lW0hKsiZ3SDkJXH3QfTpj15U5eH+Ira9TdbzJIMZwCNw/iXqK1Y54oz3W2S9ZrANFTIGaKKKAKKKKAKKKKAKwazVV7RuKRpllJN/SHwRD1c9Pw6/KgFR2vcTz3F6BaFtmm4kd0PSQkAsfcOS/NqYHCfajaXUNv3sixzyt3bRk9JAOufJTywT64qu8GWMOk6TLc3via5BeUNzZgwOyPn1JyT8TUV2e9lKXFtLNdqUM6sII/tRKc7ZCT1bpjl0+NUT1Evf0v+ndF54j7Soo5BbWUZvbpuQSI5RT6u46Ae78q+MHBNxfkSarcF1yGFpDlYF9A56v8ApXD2QSJZtNpssSRXULFt6jBnjPR8nmcfhjFNEVcjhx2WmxW8YjhjSNAMBUUAflSFutBV5Y0jJhuDc3CtNEdrpgyO2MEeQGPca9DkUreNtL7jVbSZCAs/fl1x/SpC4Dg+9cA/w1ZFJJpryVZIdOWn4eyF4d4muYY0E9ymPEN91GTGcEgHvoyCh5fVYH+I1bIdTvpEBRdObPR1uXKn+yF9PLNLfTdNa8gRrhsoV8MaZCjr42+82eeOgql3dksEjxOF3IcZIHMdVP4EVo/8/lp70n9lGD8iqqsfmp86HRqWuXMf7+7tYy2VWGyQzzMfcWbw/EqQKo15w137Ry3ksspeUB90hOxX8KBSOWVYqTgYODUZwPpvePNKjGMrtVCnTp4tw+0DVpv7hu7dJRtfblWH1GZea4J6HIHI/nVmHoomKdf0zH1f5DJ++ccPstcl77jN7OJWaxSKTBe3aS3bl12MQpI8sptPzrj4g7NrWdu+gLWdyDlZrfw8/wCso5MPWtOzy4zNdgZ2yC3uF9PHGFbH9pCfnV5rAewhcRcX3mmMI9Ug3QjkL23BKH0MqfZ+NX3T7+O4RZInWRGGQyEEH5iuiRAwIIyDyIPQ/GqHqvBstmz3GkuIZGO6S2b+by+uB9h/eKAv+aKgODuI01C3EoGx1JSaInxRyDk6H4Hz86n6AKKKKAKKKKA1Y0jeKLxNb1fu3YCx04M0rZ8JII35PTmQF/smmB2q8Vfs2xd1OJpPo4fXcerfIc6UHZpw4+pR9wMpaq6yXcnnO4/dwqfIKOv8RPpULepYRdNGsm1+6W9nXZYW5ItoXH70+cjDpjkP09auza22e8RB7MpCmT7TZONyDzQHl788ulfIiOZe7QBLKAYcjkr7f6Nf6g8z59PWpC0tzMVkddqLjuovu+jsPveg+z8ayOZU7fj0i1LRWu0nhp5VjvbXw3lp40IHORRkmM+vLOPiR512cF9pNpqRjiVtlwyZaJlIwR9YKx5H1q3Yqra9wXDJA4t1SCcSd/FKq4KzDmGJGCQehHoaYc6S4sg0XAGqV2hIO+sDjn30yg/GCXl8zipTgziH22Jg693cQt3dxF91x5j1VhzBqP7SJCiWjeQvIgSeg3Bl/wAcVtIi10CB7WK3WT6lxGXhP3XGe9iJ9QQWHuJ9KqnFSg3k39j+6tN/TdE/aOixx4EcsbTd0557JIppFDcsdduD7mpLaxcl7mXeCsg2rIp+y6jaw94yM599et0fUcuOOjyr6NY89Zo9rv8AyT/Z/Jhp096N+WOnyqz3dr7S8VqBn2l9re6NfFIx9PCMfOqjwH/OJv8ARp/eNMrs0tGmvLm6P7uJRbxe88mlI+eB8qu6jKseFr7bR589L+38jyfhJNnR2dp3Usaf+VdOvlDMyjl58j1pj5pXcFyfy+3U9e61HA/q+0Ltpl3cW9CuSMjqvIj0IrxD6U+wNBFQegXsxklguAC8W0rKvISo2dr7fstkEEZPMVOZoBZa1ONI1iO4Pht9RHdS46LMuNjn45/M0zFNVPtQ4aGo6fLEP3ifSxH+uoPL5gkfOvj2U8U/tGxRn/fRYjlHnuA5NjyyOf40BdKKxWaAKKKKA87cU97xJq5ggbEFvlN55qq5HeOB5kkYHrgU2bzRxZ2aQ26kQx47xE+u8f28H7x6n150tOO9Nk4f1KPULZT3EzHvEHJQT9dD6Buo94NOfStQjuYo5om3JIoZT7j/AI1k6mqnT9E4emcNpbd/tYrshTHdRYxnHR3H6L5dTz6TQrWRwoJJAAGSTyAHqTUNpfFtlcyd3DcwyP5KrjJ+HrWW3eR7O7Jyg1gGs1UCj8WQNaXtpd2+O9mlS2mi6CZG6MT5Mgyc+grt7Urctp7OP6CWCY/BJFLE/BcmpHinRPbIgFbu5o2EkEo6xyDofeD0I8wTXPwvrg1CGWGdAs8WYrmE8wCR1HqjA5B99el098pINEVwLrSRzT2cjBWMrTW+48pY5AGOw+ZDbsiq52vcB7i2oWy+MD+URqObjkO8UfeA6+or66jwVd2690sMWoWqEtCrv3U8XXAViCCR0B5dBUfPeTxgEnWLXu1OV2CdAuDk7iGBHzrVFOaVIi1taKpwLC8++O28U0zBM4JWKMDxSuR5dcDzNO+OOHRtO2g+CCM8z9Z5CT5ebM56eppZ6YRaJF7NeXpF0XnCwW8bPIOW5mAjJUDPu61KQ6XfXLqEtp2KZ2XGoSgqh6d4kC9W5nrip5ctZPJXjwzDbXs7uz+yY3yliN1tZbJAOYEkz72BPqNufnTRqE4T4eWwh2bjJI7NJLKww0kjHmxHkOgA8gKm6qLSt6lqIt73n9u25DzZlkVUVfnIf+RUobgW8JeZgMc2OPM9AB588KB58qqHH+qxWN/p1zMAI/5RGzkZ25QEY9+R+ZrbhJptUlF/OCluufY4D6dPaJPViM7R0AJoC62zl1DMNpPPaeZHoD78daS0IGga+2fDaXoOD0VSxz/svkfB6eFKvt3voHtktO7aa6c74VjGWjA+s5wCcEZGPP5UA1FNbVXuANSF1p9rLnJMKBvM7lGGz8xVhoAooooCM4g0aO9gkglGUkUg+oPkw94POlD2ZavLpF7JpN2fCWzA3QZOTyz9lxz9xB9aeNJrtx0f2y8063jCrNMZl71j0UbDtI8/Mj38vOo3KpaZ1H11e8biC7NtExGn2zAzyLn6dx0jB6Y//fSvv2pXMNraQxRoFnM0RtY41AYOrLzXHyHvzUpe3drw/YKMeFOSKMBpZMevqfM+QqJ4D4emnlOp3/OeQfQxkcoo/skehweXoPjVC0v4Rbx9eybj45mjnhjurGS3jndI0mMqPiRvsyKo8OTy6nrV4BpW8aa0811DaWtubpoJEuLhVcIF2c40LkEAlsH5e/la+COLf2isweB7eaCTZLEzB8E8xhsDPL3VRlxduSRF9nos5pU8VamX1y1j09Q11GMXT58Hc8sxyepA556jIFWPtG4tNlGkNuN95cEJAnXGTguR6D9a6uzng0aZAS533Mx3zyHmSx57QfQfmcmrOmxtfIi2W4Vy6vAHglQ5w0bg49Cprsri1ufu7eZ8Z2xSHHrhTyrYRFP2aAtdaZ0wmmyk/wBpkH+6nKBSj7Lo8Tae3rpsg/B4/wDfTcFAZooooBc9tNkkkFm0ihkS9hDqSQCr5Ugn05imDAgVQFAAAAAHQDyAqr9qWntcaZcrHneqrKuOuY2Dj+7UxwxqQu7SCdeQliR8ehIGR8jmgN9XuJQm2BQ0rclLZ2KPN2x1x93zPL31wcO8Lx2heUky3EvOWdx43PoB9lfRR0FWCjFAUXhAixv7rT+iN/KrceiufpYx/C/P4N7qvQpe9okRgvtLvFH1ZzbyHOBtkHhyfiD+NMJaAzRRRQBVW424OTU1jy7QzQtvhmQAsh5Z5ZGRyHLPlVprBoBIWvD5l1ww31012bWFZIw6BASeZGwEjA5Enz5elW3jXiN4NltajvLy45RqMfRjzlceQA6evyqS424Di1FkmWR7e5j+pPH9Ye5hkbh/xpXdnnEMNncXr30jvIJBEt06swIXcCmeYUnAOM/pVVxvuWTXovNnbQaDZEsTJIxy7D69xO3QDPPmTgenWttNf9j2lzfXhzPcN3rov38ARwJ6kchn4+lcvCU6alI+qzsqwW5dbaNj+6C57yaT0Zh0z0A99fTQrJtbulv51ItIGIs4j0kYHncOPj9X4VXx5PT/ALOU/o6uzzhuVpH1K+H8qn+on+Qi6Kg95H/PWmEKwq1tWldiAUvu2a9lSzSOMlFnnjilkH2UY8+Y6Z6Uwaj9c0iK9gkgmXdHIMMOh65BB8iCAQfUUAmtQ0WPTUe6tFlhktAjBy5KSqSNyEE4IPT44p2abcd7FHJjG9FbB8sgHFKnTuAlfUpLZ7q5ktrZIJRC7ZDli2FYjqqlVPn0puoMCgNqKKKA+c0YZSpGQQQR7j1qi9lLmFbuwbrZ3Lqv+jcl4zj0wavppMcbcPw3PEMETs6LcQZcxuUJZQ23mPgPwoBzbqwwyOVVyz4Tjtx4bi7AXze5kYfPeTUl+3LZPC1zDkfelTPxPOgKB2r2MsMVvO91K0Yu7ffGwQIF3ZyAq5yCBzzTRU1QO1uWK60i5EciPtCP4GVvqsCTyPSrDwHqntdhazebRLu/iAw35igLBRRRQBRRRQGrUoOxOyS4g1SKVQyPcsrKehBBzTgalH2AzD/rJPMXIb3YO8D+6aA4NF7LbiG8ntu8Yaa5jkfn+9AJ2xe4jzPmMU57eFUUKoAVQAAOgA6AV9MVmgCiiigA1TNc7RrS0vo7KQsZHKhmUDZGW+oH55yeXTOM1cqq2scCWV1dJdyxZmQqchiASuNpZejYwKA49Lc/t28XyNnbH55f/fV1qi6bIBr92MjJsrfA9cM2cfjV6oDNFFFAYNITtb1G5tNZjuoY2YQQKVYxs0ak792SBjz9afZqC44hD6fdqRkGCTkPgaAottwQ2oxxzajdz3HeRq4iQ91Em4BgAo5nGep9KlIuzfTVUD2VDgdWJJ+ZzU5w7/NLb/08P9xakM1jrJW/JrmJ14E72kdnNpBBHJbIY5HniiGXLJ4zjJBz+VNDs54Zk0uzW3klWUhmYFVIChue3mefPPPlUB2qcrJXHWO5tnA9cSKMfnTHzWjE257lGRJV2NqKKKsKwooooDDUkuwG4xdalHywWVvfyeQfhzp2GkR2ZE23EN7Aft995Afa3D4cjQD4FZrArNAFFFFAYNKbjjXNWi1aCO2SQ2/0fIR5R8/vN745Y5+mMU2qxigFzZ/95pf/AG9P7wpjCllHMV4pZRjDWIz8uYpm0BmsVmtSaAq3FPG8VlIIFR57hl3CJMDC/edzyUfnVK1vjDUJ4nH8ltkZWGDulYgg8tzbQPjXJ2jX0cGrllLStJbBZI4hvdWVgU3DyypPXFUWHQbmZizxAnJw1w5Jxk4GwZxyxVVU0/OkXRCa3rY5dG1yE6bBKZkiUQRqWLKSjKApBHmcg1L63qMNtD3s8vdxgg7t2M+YC/ez6CkpFwPA9obiS4HfAOzQJEFA7sgSqWyTyB5Hl1FdzcJQuVLvPIq/VSSUso6dAeY6dKopwu7ZZHKvBae1jWYJdMZYpo3eV4u7EbgsSGByMHIwBmqLpmsajaN3kV7LKcc47hmkRvd4mOOvlipO+4StpB4U7pvJ4+RHy6Gq1pkzq8kEhy8TYyftL6/p+NdnIuPxJfq+XzPQnAvFkeqWwlTwuPDLHnJR/T4HqKsma8+9mep+xasEJIjvF2EeXeLzUn8T/rV6BzWqXtbMtTxejaiiiukTBpEcSP7DxTBJjwzGLPLr3gMZ8vvYp8Ujv+kRZGOWyu16gtGfipDp/wDb8qAeArNUnhftMsL0KomEchAyk3gOfMAnkefpVxjmDfVIPwOf0oD60ViigM0VpI4XmSB8agNY41sbTPfXMSkfZDBm/BcmgKdn/tX/APB/wppCkHDxnaT8SQ3ay7YO5aPfICo3d3IBnPQEkc/fTus9Xgmx3c0T5GfA6sfwBzQHfUHxtqbWljczp9aOJmX4+X61NZqA4+szPp13GORaFwPjjIH5UAouFrTZArsS0k30sjnmzM3PmfnUwKjOGZt9pAf82oPxXwn9KkjXk5Xuns9XGkpWjhn0AzliGnCSFTJHGxEcjDGC4xzOAB8q7hXJxJOECoqyM0MiSCTZ9GNyg4Bz/D+BruguXkjLSJCocK8fdk7hz5hs55Efhiu02+zfgs/TxnmvZrVI4vg7i7hn+zKNjfEdPy/SrvUNxfp/tFrIv2lG9fiv/DNMNarRXlW57eisazE2wOhIeJhIhHUEc/8An4V6R4d1Zby2huF6SorYHkSOY+RzXnLTLjvIkY+YwflyNXHsx1+7gtGjgtZJ4Vnk7uReQx4SVGTzwxPMVuwtraZi6hb1S9jxoooq8zhUdreiw3sZiuI1kTOcMPP1HoakaKATOt9g0LsWtrlogeYSRA4HuDAg4+NV6Hsh1a0YtbXCA5HOOV4yfeRj9a9DYoxQHnttC4mh3ESzN8JlbPwDVUdW4r1aGUxz3N1HIuAVLbCM9OQr1iVrz9/0idH7u6guh0lj7tv4k6H5qf8AZrqAu7x7q4/fTSSAnOHkZhn4E4rnj0k+bD5CpC1fcoPur6Zr3MfQ4XKowX1FptEaLBQ2OZGM1n9mYOUYj09fxFdLH6QfwmugVKekw1tNCs1rXc1stSvoB9FdTKMYwJXxj3DPKpLhHh6916WSM3L7Y8PI8zu6gk8sLnmTg/hUReSbUJ/Cnp2CaN3OnCYjxXDs/v2qSq/oT8683rcMYqUyacN1a2yicJRNbNcWbkF7aVlz6qT1A9PP51Y6+PaHaeya1HMBhLyLa3pvXAB+PJazcXCRjLsqj1YgfrXg9RjfPsvJ63T3uO5098SNrFmQqV27jjBHT3etaZAVFVcBF2jmScZJ5k/Gq9ccXW4O2MvM56LEpYmuuzg1W7/cWPdKej3DbfntOMfhXJw5GTeeJ9krXHearDD+8kRfcSM/hXZB2UX9x/Or8Ip6pAhPy3ZH+NWHR+xzToObo87eZmbIP9lcCrp6X7ZRXVfSE3wxor6jdPZ2rfQM5dpcHwRHqMevkPXFem9K0yO1hSGFdkcahVA/x99Y0zR4LYYghjizjOxQucdM46+f413YrWkkZHTZmiiiunAooooAooooApfdt2ke0aXKw+tAVlHwBAb8ifwpg1FcSapFaW000+O7RCWB57vLZjzJ6Y99AeRLC8VVw3rXV+0U9T+FcvEOqm7uJJyiR7zyRAAqr0CjA9POo3NbcfXZIniimsEU9sk3v13hsHABFdSX6Hzx8ags1mkddllv/YrBDRMY9qkjhj6u6qOXmTj/ABr13ounrbQRQpyWKNEHwAAryv2Z8TDTb2ORwDE+ElBA5KejgnoVODXrKKQMAQcggEEehrNly1krlRZMqVpFY4+4NTVkiRpWhMUm8OgBboQVGTy8jn3VGaX2S6dEd0iPcN5tO5fPxHIVfqKrJHDYaVDbjEUUcY/qIo/QV2Ba2ooAooooAooooAooooAooooAooooDUmvNvbZxx7dcezQt9BAcEg8pJPM/Beg+dNntj1e4tdPc2yMWkPds65JjQg7mAHu5Z8s5rzBZ2ckzhIkaRz0VFLE/IUBz1ZdE4Hvb23a4t4TIits5EBifPaD1x51duDexSeYpJet3EecmIDMrD0JzhPzp86RpUVpCkMChI0GFUfifiSSTQHmW27JNUdd3s4X3M6hvwzUJccHXsQnaS3eNbdQ0jOMAAkAYPRs58q9hYri1fTI7qGSGVd0ci7WB9Ov64PyoDxXXonsG4u9pt/Y5D9Jbr9Hnq0OeX+rnHwxS64y7JbyzdmgVrmDPhaMeMD0ZOZ5dMjOfdUFwml5ZXsMscEwkSQDDRuMg8mVuXIEGgPXQrNaRdBmt6AKKKKAKxWaKAK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940418"/>
            <a:ext cx="1638300" cy="2286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0375" y="4177948"/>
            <a:ext cx="11916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</a:rPr>
              <a:t>Reação alérgica à penicilina 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</a:rPr>
              <a:t>            - &lt; 2% dos tratamentos – Reações leves.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</a:rPr>
              <a:t>            - Reações anafiláticas graves -1,0  a  2,0  de  cada  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                         100.000 tratamentos.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77" y="1"/>
            <a:ext cx="12225545" cy="681037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48174" y="6572249"/>
            <a:ext cx="7743825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43" y="3745070"/>
            <a:ext cx="8680359" cy="29645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96" y="205837"/>
            <a:ext cx="8680359" cy="364472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3505737" y="5723189"/>
            <a:ext cx="7892602" cy="128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505737" y="6222867"/>
            <a:ext cx="1455312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557188" y="5227368"/>
            <a:ext cx="822101" cy="114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643714"/>
            <a:ext cx="824388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03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Sífilis adquirida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Alternativas: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-Doxiciclina 100mg, 12/12 hr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-Tetraciclina 500 mg, 6/6 hr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-Eritromicina 500 mg, 6/6 hr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4934" y="2899862"/>
            <a:ext cx="405354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dirty="0">
                <a:solidFill>
                  <a:prstClr val="black"/>
                </a:solidFill>
              </a:rPr>
              <a:t>15 DIAS – sífilis recente</a:t>
            </a:r>
            <a:endParaRPr lang="pt-BR" sz="320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3200" dirty="0">
                <a:solidFill>
                  <a:prstClr val="black"/>
                </a:solidFill>
              </a:rPr>
              <a:t>30 DIAS – sífilis tardia</a:t>
            </a:r>
            <a:endParaRPr lang="pt-BR" sz="3200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44216" y="5346969"/>
            <a:ext cx="459542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000" dirty="0">
                <a:solidFill>
                  <a:prstClr val="black"/>
                </a:solidFill>
              </a:rPr>
              <a:t>Departamento de DST, Aids e Hepatites Virais</a:t>
            </a:r>
          </a:p>
          <a:p>
            <a:pPr algn="ctr">
              <a:spcAft>
                <a:spcPts val="600"/>
              </a:spcAft>
            </a:pPr>
            <a:r>
              <a:rPr lang="pt-BR" sz="1000" dirty="0">
                <a:solidFill>
                  <a:prstClr val="black"/>
                </a:solidFill>
              </a:rPr>
              <a:t> Secretaria de Vigilância em Saúde Ministério da Saúde</a:t>
            </a:r>
          </a:p>
          <a:p>
            <a:pPr algn="ctr">
              <a:spcAft>
                <a:spcPts val="600"/>
              </a:spcAft>
            </a:pPr>
            <a:endParaRPr lang="pt-BR" sz="1000" dirty="0">
              <a:solidFill>
                <a:prstClr val="black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1000" dirty="0">
                <a:solidFill>
                  <a:prstClr val="black"/>
                </a:solidFill>
              </a:rPr>
              <a:t> Prevenção e atenção das Infecções Sexualmente </a:t>
            </a:r>
          </a:p>
          <a:p>
            <a:pPr algn="ctr">
              <a:spcAft>
                <a:spcPts val="600"/>
              </a:spcAft>
            </a:pPr>
            <a:r>
              <a:rPr lang="pt-BR" sz="1000" dirty="0">
                <a:solidFill>
                  <a:prstClr val="black"/>
                </a:solidFill>
              </a:rPr>
              <a:t>Transmissíveis IST </a:t>
            </a:r>
          </a:p>
          <a:p>
            <a:pPr algn="ctr">
              <a:spcAft>
                <a:spcPts val="600"/>
              </a:spcAft>
            </a:pPr>
            <a:r>
              <a:rPr lang="pt-BR" sz="1000" dirty="0">
                <a:solidFill>
                  <a:prstClr val="black"/>
                </a:solidFill>
              </a:rPr>
              <a:t>Excerto do Manual de Bolso (sífilis)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1E2F0F-BED1-43A1-84AF-FBD0AFC2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44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62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91717" y="300850"/>
            <a:ext cx="3230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prstClr val="black"/>
                </a:solidFill>
              </a:rPr>
              <a:t>Sífilis Gestante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744" y="2609677"/>
            <a:ext cx="54621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-Estearato de Eritromicina 500mg, 6/6 </a:t>
            </a:r>
            <a:r>
              <a:rPr lang="pt-BR" sz="2400" dirty="0" err="1">
                <a:solidFill>
                  <a:prstClr val="black"/>
                </a:solidFill>
              </a:rPr>
              <a:t>hr</a:t>
            </a:r>
            <a:r>
              <a:rPr lang="pt-BR" sz="2400" dirty="0">
                <a:solidFill>
                  <a:prstClr val="black"/>
                </a:solidFill>
              </a:rPr>
              <a:t>  </a:t>
            </a:r>
          </a:p>
          <a:p>
            <a:r>
              <a:rPr lang="pt-BR" sz="2400" dirty="0">
                <a:solidFill>
                  <a:prstClr val="black"/>
                </a:solidFill>
              </a:rPr>
              <a:t>           15 dias sífilis recente </a:t>
            </a:r>
          </a:p>
          <a:p>
            <a:r>
              <a:rPr lang="pt-BR" sz="2400" dirty="0">
                <a:solidFill>
                  <a:prstClr val="black"/>
                </a:solidFill>
              </a:rPr>
              <a:t>           30 dias sífilis tardia.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3744" y="3826905"/>
            <a:ext cx="4929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  -</a:t>
            </a:r>
            <a:r>
              <a:rPr lang="pt-BR" sz="2400" dirty="0">
                <a:solidFill>
                  <a:prstClr val="black"/>
                </a:solidFill>
              </a:rPr>
              <a:t>Ceftriaxona 1 g/dia por 10 a 14 dias.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02171" y="6027003"/>
            <a:ext cx="957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prstClr val="black"/>
                </a:solidFill>
              </a:rPr>
              <a:t>Departamento de DST, Aids e Hepatites Virais</a:t>
            </a:r>
          </a:p>
          <a:p>
            <a:pPr algn="ctr"/>
            <a:r>
              <a:rPr lang="pt-BR" sz="800" dirty="0">
                <a:solidFill>
                  <a:prstClr val="black"/>
                </a:solidFill>
              </a:rPr>
              <a:t> Secretaria de Vigilância em Saúde Ministério da Saúde</a:t>
            </a:r>
          </a:p>
          <a:p>
            <a:pPr algn="ctr"/>
            <a:endParaRPr lang="pt-BR" sz="800" dirty="0">
              <a:solidFill>
                <a:prstClr val="black"/>
              </a:solidFill>
            </a:endParaRPr>
          </a:p>
          <a:p>
            <a:pPr algn="ctr"/>
            <a:r>
              <a:rPr lang="pt-BR" sz="800" dirty="0">
                <a:solidFill>
                  <a:prstClr val="black"/>
                </a:solidFill>
              </a:rPr>
              <a:t> Prevenção e atenção das Infecções Sexualmente </a:t>
            </a:r>
          </a:p>
          <a:p>
            <a:pPr algn="ctr"/>
            <a:r>
              <a:rPr lang="pt-BR" sz="800" dirty="0">
                <a:solidFill>
                  <a:prstClr val="black"/>
                </a:solidFill>
              </a:rPr>
              <a:t>Transmissíveis IST </a:t>
            </a:r>
          </a:p>
          <a:p>
            <a:pPr algn="ctr"/>
            <a:r>
              <a:rPr lang="pt-BR" sz="800" dirty="0">
                <a:solidFill>
                  <a:prstClr val="black"/>
                </a:solidFill>
              </a:rPr>
              <a:t>Excerto do Manual de Bolso (sífilis)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450092" y="3643074"/>
            <a:ext cx="5897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</a:rPr>
              <a:t>Reação cruzada entre Penicilina e </a:t>
            </a:r>
            <a:r>
              <a:rPr lang="pt-BR" sz="1600" dirty="0" err="1">
                <a:solidFill>
                  <a:prstClr val="black"/>
                </a:solidFill>
              </a:rPr>
              <a:t>Cefalosporina</a:t>
            </a:r>
            <a:r>
              <a:rPr lang="pt-BR" sz="1600" dirty="0">
                <a:solidFill>
                  <a:prstClr val="black"/>
                </a:solidFill>
              </a:rPr>
              <a:t> de 1ª geração  - 30%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387316" y="4394705"/>
            <a:ext cx="319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prstClr val="black"/>
                </a:solidFill>
              </a:rPr>
              <a:t>Reação cruzada entre Penicilina e </a:t>
            </a:r>
            <a:r>
              <a:rPr lang="pt-BR" sz="1600" dirty="0" err="1">
                <a:solidFill>
                  <a:prstClr val="black"/>
                </a:solidFill>
              </a:rPr>
              <a:t>Cefalosporina</a:t>
            </a:r>
            <a:r>
              <a:rPr lang="pt-BR" sz="1600" dirty="0">
                <a:solidFill>
                  <a:prstClr val="black"/>
                </a:solidFill>
              </a:rPr>
              <a:t>  de  3ª geração  &lt; 10%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92" y="2099676"/>
            <a:ext cx="5895975" cy="24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4064" y="4632240"/>
            <a:ext cx="4623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Qualquer tratamento que não seja realizado com Penicilina é considerado inadequado.</a:t>
            </a:r>
          </a:p>
          <a:p>
            <a:pPr algn="ctr"/>
            <a:r>
              <a:rPr lang="pt-BR" sz="2400" dirty="0">
                <a:solidFill>
                  <a:prstClr val="black"/>
                </a:solidFill>
              </a:rPr>
              <a:t> O RN deverá ser avaliado clínica e laboratorialmente, conforme PCDT. 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F092B1A-0A1B-4D5E-84C1-FE0231637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078" y="-13722"/>
            <a:ext cx="3713922" cy="12994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64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935BD30-0B3F-4C5E-B014-C22EAA2EAE02}"/>
              </a:ext>
            </a:extLst>
          </p:cNvPr>
          <p:cNvSpPr/>
          <p:nvPr/>
        </p:nvSpPr>
        <p:spPr>
          <a:xfrm>
            <a:off x="319087" y="0"/>
            <a:ext cx="115538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O parceiro deve ser tratado concomitantemente à gestante com penicilina ou drogas alternativas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</a:p>
          <a:p>
            <a:r>
              <a:rPr lang="pt-BR" sz="2400" dirty="0">
                <a:solidFill>
                  <a:prstClr val="black"/>
                </a:solidFill>
              </a:rPr>
              <a:t> </a:t>
            </a:r>
          </a:p>
          <a:p>
            <a:r>
              <a:rPr lang="pt-BR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519C09-C8E2-47D0-B2FB-9FD49F2A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7" y="1736076"/>
            <a:ext cx="10950851" cy="19073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044D189-7D02-4A6D-99AF-EA979588A206}"/>
              </a:ext>
            </a:extLst>
          </p:cNvPr>
          <p:cNvSpPr/>
          <p:nvPr/>
        </p:nvSpPr>
        <p:spPr>
          <a:xfrm>
            <a:off x="1342266" y="2941483"/>
            <a:ext cx="9617622" cy="17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826519-F344-456D-9CCF-AA2B102D2877}"/>
              </a:ext>
            </a:extLst>
          </p:cNvPr>
          <p:cNvSpPr txBox="1"/>
          <p:nvPr/>
        </p:nvSpPr>
        <p:spPr>
          <a:xfrm>
            <a:off x="1342266" y="2866471"/>
            <a:ext cx="9617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 Rounded MT Bold" panose="020F0704030504030204" pitchFamily="34" charset="0"/>
              </a:rPr>
              <a:t>2009         2010       2011       2012        2013       2014        2015      2016        2017        2018        2019      2020        2021       2022        2023       2024        2025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53980B-CC9F-48CC-82D9-C5917B3C6393}"/>
              </a:ext>
            </a:extLst>
          </p:cNvPr>
          <p:cNvSpPr/>
          <p:nvPr/>
        </p:nvSpPr>
        <p:spPr>
          <a:xfrm>
            <a:off x="93306" y="4027688"/>
            <a:ext cx="11834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•</a:t>
            </a:r>
            <a:r>
              <a:rPr lang="pt-BR" sz="2400" dirty="0"/>
              <a:t>  </a:t>
            </a:r>
            <a:r>
              <a:rPr lang="pt-BR" sz="2800" dirty="0"/>
              <a:t>Tratamento com uma dose (série) de penicilina benzatina IM (2.400.000 UI). 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• No caso de teste reagente para sífilis,  seguir as recomendações de tratamento  </a:t>
            </a:r>
          </a:p>
          <a:p>
            <a:pPr algn="just"/>
            <a:r>
              <a:rPr lang="pt-BR" sz="2800" dirty="0"/>
              <a:t>   da sífilis adquirida no adulto, de acordo com o estágio clínico da infecção</a:t>
            </a:r>
          </a:p>
        </p:txBody>
      </p:sp>
    </p:spTree>
    <p:extLst>
      <p:ext uri="{BB962C8B-B14F-4D97-AF65-F5344CB8AC3E}">
        <p14:creationId xmlns:p14="http://schemas.microsoft.com/office/powerpoint/2010/main" val="1944606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98" y="562752"/>
            <a:ext cx="9915525" cy="47434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19816" y="5277269"/>
            <a:ext cx="7834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• </a:t>
            </a:r>
            <a:r>
              <a:rPr lang="pt-BR" sz="2800" dirty="0"/>
              <a:t>Anotar na carteira da gestante os “3D” – Data, Droga e Dose do tratamento da sífilis da gestante e parceiro sexual.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56898" y="574602"/>
            <a:ext cx="9759918" cy="63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99456" y="562752"/>
            <a:ext cx="805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Recomendações aos médicos no pré-natal</a:t>
            </a:r>
          </a:p>
        </p:txBody>
      </p:sp>
    </p:spTree>
    <p:extLst>
      <p:ext uri="{BB962C8B-B14F-4D97-AF65-F5344CB8AC3E}">
        <p14:creationId xmlns:p14="http://schemas.microsoft.com/office/powerpoint/2010/main" val="1116769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0200" y="238125"/>
            <a:ext cx="922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TRATAMENTO ADEQUADO SÍFILIS NA GESTANTE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4300" y="1257300"/>
            <a:ext cx="119443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Feito com Penicilina Benzatina, completo conforme estadiamento da doença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r>
              <a:rPr lang="pt-BR" sz="2800" dirty="0">
                <a:solidFill>
                  <a:prstClr val="black"/>
                </a:solidFill>
              </a:rPr>
              <a:t>     </a:t>
            </a:r>
            <a:r>
              <a:rPr lang="pt-BR" sz="2400" dirty="0">
                <a:solidFill>
                  <a:prstClr val="black"/>
                </a:solidFill>
              </a:rPr>
              <a:t>(única opção considerada 100%)</a:t>
            </a:r>
            <a:r>
              <a:rPr lang="pt-BR" sz="2400" dirty="0"/>
              <a:t>;</a:t>
            </a:r>
          </a:p>
          <a:p>
            <a:endParaRPr lang="pt-BR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Iniciado com pelo menos 30 dias de antecedência ao parto;</a:t>
            </a:r>
          </a:p>
          <a:p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/>
              <a:t>Observância dos intervalos entre as doses.</a:t>
            </a:r>
            <a:r>
              <a:rPr lang="pt-BR" sz="2800" dirty="0">
                <a:solidFill>
                  <a:prstClr val="black"/>
                </a:solidFill>
              </a:rPr>
              <a:t> Caso o intervalo entre as doses ultrapasse a 09 dias, o esquema deverá ser reiniciado; 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/>
              <a:t>Registro de resposta imunológica adequada ao tratamento </a:t>
            </a:r>
          </a:p>
          <a:p>
            <a:r>
              <a:rPr lang="pt-BR" sz="2800" dirty="0"/>
              <a:t>                             -</a:t>
            </a:r>
            <a:r>
              <a:rPr lang="pt-BR" sz="2400" dirty="0">
                <a:solidFill>
                  <a:srgbClr val="000000"/>
                </a:solidFill>
              </a:rPr>
              <a:t>Redução de dois ou mais títulos</a:t>
            </a:r>
            <a:r>
              <a:rPr lang="pt-BR" sz="2400" dirty="0">
                <a:solidFill>
                  <a:prstClr val="black"/>
                </a:solidFill>
              </a:rPr>
              <a:t> no VDRL até 6 meses.</a:t>
            </a:r>
          </a:p>
          <a:p>
            <a:r>
              <a:rPr lang="pt-BR" sz="2400" dirty="0"/>
              <a:t>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14876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9843" y="1167489"/>
            <a:ext cx="74742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Redução de dois ou mais títulos</a:t>
            </a:r>
            <a:r>
              <a:rPr lang="pt-BR" sz="2800" dirty="0">
                <a:solidFill>
                  <a:prstClr val="black"/>
                </a:solidFill>
              </a:rPr>
              <a:t> no VDRL </a:t>
            </a:r>
          </a:p>
          <a:p>
            <a:r>
              <a:rPr lang="pt-BR" sz="2400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(ex.: de 1:64 para 1:16)</a:t>
            </a:r>
            <a:r>
              <a:rPr lang="pt-BR" sz="2400" dirty="0">
                <a:solidFill>
                  <a:prstClr val="black"/>
                </a:solidFill>
              </a:rPr>
              <a:t>,  </a:t>
            </a:r>
            <a:r>
              <a:rPr lang="pt-BR" sz="2800" dirty="0">
                <a:solidFill>
                  <a:prstClr val="black"/>
                </a:solidFill>
              </a:rPr>
              <a:t>em 6 meses.</a:t>
            </a:r>
          </a:p>
          <a:p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prstClr val="black"/>
                </a:solidFill>
              </a:rPr>
              <a:t>Negativação após 9 a 12 meses.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6494918" y="1406194"/>
            <a:ext cx="622852" cy="1546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72778" y="1944855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prstClr val="black"/>
                </a:solidFill>
              </a:rPr>
              <a:t>CURA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9843" y="4208034"/>
            <a:ext cx="7598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Sífilis Tardia – Queda de duas titulações 12 meses </a:t>
            </a:r>
          </a:p>
          <a:p>
            <a:r>
              <a:rPr lang="pt-BR" sz="2800" dirty="0">
                <a:solidFill>
                  <a:prstClr val="black"/>
                </a:solidFill>
              </a:rPr>
              <a:t>                         Duas titulações baixas  após 2º ano.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71650" y="4361921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prstClr val="black"/>
                </a:solidFill>
              </a:rPr>
              <a:t>CURA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57721" y="1851790"/>
            <a:ext cx="61768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800" dirty="0"/>
              <a:t>Ausência de redução da titulação em duas diluições no intervalo de 6 a 12 meses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</a:rPr>
              <a:t>ou  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</a:rPr>
              <a:t>Elevação de títulos</a:t>
            </a:r>
            <a:r>
              <a:rPr lang="pt-BR" sz="2800" dirty="0"/>
              <a:t> após o tratamento adequado</a:t>
            </a:r>
            <a:r>
              <a:rPr lang="pt-BR" sz="2800" dirty="0">
                <a:solidFill>
                  <a:prstClr val="black"/>
                </a:solidFill>
              </a:rPr>
              <a:t>, indica possível reinfecção.</a:t>
            </a:r>
          </a:p>
        </p:txBody>
      </p:sp>
      <p:sp>
        <p:nvSpPr>
          <p:cNvPr id="9" name="Chave direita 8"/>
          <p:cNvSpPr/>
          <p:nvPr/>
        </p:nvSpPr>
        <p:spPr>
          <a:xfrm>
            <a:off x="8044069" y="2019748"/>
            <a:ext cx="595122" cy="32877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643122" y="3344507"/>
            <a:ext cx="362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</a:rPr>
              <a:t>NOVO TRATAMENTO</a:t>
            </a:r>
          </a:p>
        </p:txBody>
      </p:sp>
      <p:sp>
        <p:nvSpPr>
          <p:cNvPr id="11" name="Chave direita 10"/>
          <p:cNvSpPr/>
          <p:nvPr/>
        </p:nvSpPr>
        <p:spPr>
          <a:xfrm>
            <a:off x="7879806" y="4273945"/>
            <a:ext cx="601365" cy="824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51699" y="-17311"/>
            <a:ext cx="358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</a:rPr>
              <a:t>CONTROLE DE CURA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46312" y="567464"/>
            <a:ext cx="8280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VDRL QUANTITATIVO: trimestral (mensal em gestantes)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3244" y="2913620"/>
            <a:ext cx="11645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</a:rPr>
              <a:t>Paciente que tiveram múltiplos episódios de sífilis podem mostrar um declínio mais lento dos títulos. </a:t>
            </a:r>
          </a:p>
        </p:txBody>
      </p:sp>
    </p:spTree>
    <p:extLst>
      <p:ext uri="{BB962C8B-B14F-4D97-AF65-F5344CB8AC3E}">
        <p14:creationId xmlns:p14="http://schemas.microsoft.com/office/powerpoint/2010/main" val="27565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8" grpId="0"/>
      <p:bldP spid="9" grpId="0" animBg="1"/>
      <p:bldP spid="10" grpId="0"/>
      <p:bldP spid="11" grpId="0" animBg="1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íngua Portuguesa: a curiosa origem da palavra &amp;quot;Obrigado&amp;quot; | VortexMag">
            <a:extLst>
              <a:ext uri="{FF2B5EF4-FFF2-40B4-BE49-F238E27FC236}">
                <a16:creationId xmlns:a16="http://schemas.microsoft.com/office/drawing/2014/main" id="{255F22A7-720C-4700-9DE3-5D4B7E1B7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1" b="16410"/>
          <a:stretch/>
        </p:blipFill>
        <p:spPr bwMode="auto">
          <a:xfrm>
            <a:off x="613015" y="548700"/>
            <a:ext cx="10889442" cy="56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7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E571-9633-B785-4441-C58F6CFF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827A388-81C5-4A83-BE6A-3BF51307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12359" b="-2"/>
          <a:stretch/>
        </p:blipFill>
        <p:spPr>
          <a:xfrm>
            <a:off x="9841229" y="265291"/>
            <a:ext cx="1784881" cy="12777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9A2E1D-81D4-6777-3F13-D0704079BE5D}"/>
              </a:ext>
            </a:extLst>
          </p:cNvPr>
          <p:cNvSpPr txBox="1"/>
          <p:nvPr/>
        </p:nvSpPr>
        <p:spPr>
          <a:xfrm>
            <a:off x="565889" y="971551"/>
            <a:ext cx="7092212" cy="418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9E00FF-10D3-8E7D-5D85-D489B59E2138}"/>
              </a:ext>
            </a:extLst>
          </p:cNvPr>
          <p:cNvSpPr txBox="1"/>
          <p:nvPr/>
        </p:nvSpPr>
        <p:spPr>
          <a:xfrm>
            <a:off x="0" y="1119982"/>
            <a:ext cx="11258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RESERVATÓRIO • DEFINITIVO: Gatos e outros felídeos </a:t>
            </a:r>
          </a:p>
          <a:p>
            <a:r>
              <a:rPr lang="pt-BR" sz="2800" dirty="0"/>
              <a:t>                            • INTERMEDIÁRIO: Aves, seres humanos e outros mamífero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99FD77-649D-9E93-C6E8-3B0A391A0864}"/>
              </a:ext>
            </a:extLst>
          </p:cNvPr>
          <p:cNvSpPr txBox="1"/>
          <p:nvPr/>
        </p:nvSpPr>
        <p:spPr>
          <a:xfrm>
            <a:off x="3745229" y="27752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MODO DE TRANSMISSÃO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C8FC5D-BF81-3D20-B721-004CA9575B8B}"/>
              </a:ext>
            </a:extLst>
          </p:cNvPr>
          <p:cNvSpPr txBox="1"/>
          <p:nvPr/>
        </p:nvSpPr>
        <p:spPr>
          <a:xfrm>
            <a:off x="252412" y="3741937"/>
            <a:ext cx="116871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pt-BR" sz="2400" dirty="0"/>
              <a:t>Pela ingestão de alimentos/água ou aspiração pela manipulação de terra contaminados com oocisto; </a:t>
            </a:r>
          </a:p>
          <a:p>
            <a:pPr marL="457200" indent="-457200">
              <a:buAutoNum type="alphaUcParenR" startAt="2"/>
            </a:pPr>
            <a:r>
              <a:rPr lang="pt-BR" sz="2400" dirty="0"/>
              <a:t>Pela ingestão de carne crua e mal cozida infectada com cistos; </a:t>
            </a:r>
          </a:p>
          <a:p>
            <a:r>
              <a:rPr lang="pt-BR" sz="3000" dirty="0"/>
              <a:t>C) Pela transmissão transplacentária de taquizoítos, da gestante para feto.</a:t>
            </a:r>
          </a:p>
        </p:txBody>
      </p:sp>
    </p:spTree>
    <p:extLst>
      <p:ext uri="{BB962C8B-B14F-4D97-AF65-F5344CB8AC3E}">
        <p14:creationId xmlns:p14="http://schemas.microsoft.com/office/powerpoint/2010/main" val="25287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E05F-84EE-6FBD-AC49-5A3305B2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18B993-0A66-4B1F-CB35-2652F65BEA1C}"/>
              </a:ext>
            </a:extLst>
          </p:cNvPr>
          <p:cNvSpPr txBox="1"/>
          <p:nvPr/>
        </p:nvSpPr>
        <p:spPr>
          <a:xfrm>
            <a:off x="178904" y="159026"/>
            <a:ext cx="657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 bases em estudos sorológicos: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2B01B6-C113-50D9-AF78-9E7915B74AE9}"/>
              </a:ext>
            </a:extLst>
          </p:cNvPr>
          <p:cNvSpPr txBox="1"/>
          <p:nvPr/>
        </p:nvSpPr>
        <p:spPr>
          <a:xfrm>
            <a:off x="1203187" y="3804940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Pacientes imunocomprometidos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C39EE7-ED9D-E74A-8A0B-94EF381A26FD}"/>
              </a:ext>
            </a:extLst>
          </p:cNvPr>
          <p:cNvSpPr txBox="1"/>
          <p:nvPr/>
        </p:nvSpPr>
        <p:spPr>
          <a:xfrm>
            <a:off x="8201439" y="3804940"/>
            <a:ext cx="1630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Gestantes</a:t>
            </a:r>
            <a:r>
              <a:rPr lang="pt-BR" sz="1800" dirty="0"/>
              <a:t>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ABDEEF-F37F-6BDE-A4D8-ED9040FB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1" y="4328160"/>
            <a:ext cx="2844455" cy="2443231"/>
          </a:xfrm>
          <a:prstGeom prst="rect">
            <a:avLst/>
          </a:prstGeom>
        </p:spPr>
      </p:pic>
      <p:graphicFrame>
        <p:nvGraphicFramePr>
          <p:cNvPr id="10" name="CaixaDeTexto 2">
            <a:extLst>
              <a:ext uri="{FF2B5EF4-FFF2-40B4-BE49-F238E27FC236}">
                <a16:creationId xmlns:a16="http://schemas.microsoft.com/office/drawing/2014/main" id="{8B1A78A6-61FC-F47E-78FB-2EB4B5B1E1E5}"/>
              </a:ext>
            </a:extLst>
          </p:cNvPr>
          <p:cNvGraphicFramePr/>
          <p:nvPr/>
        </p:nvGraphicFramePr>
        <p:xfrm>
          <a:off x="708991" y="1454426"/>
          <a:ext cx="1025387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campinagrandepb.com.br/wp-content/uploads/2013/11/aids.jpg">
            <a:extLst>
              <a:ext uri="{FF2B5EF4-FFF2-40B4-BE49-F238E27FC236}">
                <a16:creationId xmlns:a16="http://schemas.microsoft.com/office/drawing/2014/main" id="{F13CD87C-E22B-93EC-F491-A80B89C9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56" y="4483125"/>
            <a:ext cx="2844400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5229AE4-86A3-F0A8-34B5-F364AC9FB921}"/>
              </a:ext>
            </a:extLst>
          </p:cNvPr>
          <p:cNvSpPr/>
          <p:nvPr/>
        </p:nvSpPr>
        <p:spPr>
          <a:xfrm>
            <a:off x="457200" y="2583713"/>
            <a:ext cx="10813312" cy="427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044744-CDBD-F01F-D91F-EE1C20EE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03" y="3053060"/>
            <a:ext cx="643269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DED8927-3C87-EDF4-B085-6B949CF0E82F}"/>
              </a:ext>
            </a:extLst>
          </p:cNvPr>
          <p:cNvSpPr/>
          <p:nvPr/>
        </p:nvSpPr>
        <p:spPr>
          <a:xfrm>
            <a:off x="2870791" y="3053060"/>
            <a:ext cx="4657060" cy="5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9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9E0B1-6287-DD30-009A-24F9ED81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66F38E-B678-43CC-2D7A-E6EDFACA8205}"/>
              </a:ext>
            </a:extLst>
          </p:cNvPr>
          <p:cNvSpPr txBox="1"/>
          <p:nvPr/>
        </p:nvSpPr>
        <p:spPr>
          <a:xfrm>
            <a:off x="178904" y="159026"/>
            <a:ext cx="657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 bases em estudos sorológicos: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1BEECD-FF91-B008-FF4F-35EAC1606991}"/>
              </a:ext>
            </a:extLst>
          </p:cNvPr>
          <p:cNvSpPr txBox="1"/>
          <p:nvPr/>
        </p:nvSpPr>
        <p:spPr>
          <a:xfrm>
            <a:off x="1203187" y="3804940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Pacientes imunocomprometidos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F74BEF-E699-64F7-7779-658BD5489692}"/>
              </a:ext>
            </a:extLst>
          </p:cNvPr>
          <p:cNvSpPr txBox="1"/>
          <p:nvPr/>
        </p:nvSpPr>
        <p:spPr>
          <a:xfrm>
            <a:off x="8201439" y="3804940"/>
            <a:ext cx="1630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Gestantes</a:t>
            </a:r>
            <a:r>
              <a:rPr lang="pt-BR" sz="1800" dirty="0"/>
              <a:t>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E37332-6328-9D27-9E1B-A591C371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1" y="4328160"/>
            <a:ext cx="2844455" cy="2443231"/>
          </a:xfrm>
          <a:prstGeom prst="rect">
            <a:avLst/>
          </a:prstGeom>
        </p:spPr>
      </p:pic>
      <p:graphicFrame>
        <p:nvGraphicFramePr>
          <p:cNvPr id="10" name="CaixaDeTexto 2">
            <a:extLst>
              <a:ext uri="{FF2B5EF4-FFF2-40B4-BE49-F238E27FC236}">
                <a16:creationId xmlns:a16="http://schemas.microsoft.com/office/drawing/2014/main" id="{CBA54A06-52CF-8D37-3F12-5F2D82F54D5D}"/>
              </a:ext>
            </a:extLst>
          </p:cNvPr>
          <p:cNvGraphicFramePr/>
          <p:nvPr/>
        </p:nvGraphicFramePr>
        <p:xfrm>
          <a:off x="815316" y="842032"/>
          <a:ext cx="1025387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campinagrandepb.com.br/wp-content/uploads/2013/11/aids.jpg">
            <a:extLst>
              <a:ext uri="{FF2B5EF4-FFF2-40B4-BE49-F238E27FC236}">
                <a16:creationId xmlns:a16="http://schemas.microsoft.com/office/drawing/2014/main" id="{486E6488-9CDA-A3B9-1CF8-D3585676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56" y="4483125"/>
            <a:ext cx="2844400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C3F241-5F47-FAFC-088B-C83F2A90EB07}"/>
              </a:ext>
            </a:extLst>
          </p:cNvPr>
          <p:cNvSpPr/>
          <p:nvPr/>
        </p:nvSpPr>
        <p:spPr>
          <a:xfrm>
            <a:off x="691116" y="743801"/>
            <a:ext cx="10526233" cy="123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43FD9A-C292-F343-6481-3DC3CCC3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643467"/>
            <a:ext cx="9977119" cy="5571065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F1B1FF-393C-6C6B-F079-C391F25B126A}"/>
              </a:ext>
            </a:extLst>
          </p:cNvPr>
          <p:cNvSpPr/>
          <p:nvPr/>
        </p:nvSpPr>
        <p:spPr>
          <a:xfrm>
            <a:off x="10139253" y="643467"/>
            <a:ext cx="823386" cy="6908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2C8D931-D3DE-611A-A325-A1EC1CE65BFA}"/>
              </a:ext>
            </a:extLst>
          </p:cNvPr>
          <p:cNvSpPr/>
          <p:nvPr/>
        </p:nvSpPr>
        <p:spPr>
          <a:xfrm>
            <a:off x="757980" y="3647661"/>
            <a:ext cx="10344029" cy="269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C28EB1-D53C-F645-2259-6580F9A9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2" y="3831026"/>
            <a:ext cx="9583418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9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2110</Words>
  <Application>Microsoft Office PowerPoint</Application>
  <PresentationFormat>Widescreen</PresentationFormat>
  <Paragraphs>418</Paragraphs>
  <Slides>58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74" baseType="lpstr">
      <vt:lpstr>ADLaM Display</vt:lpstr>
      <vt:lpstr>Aharoni</vt:lpstr>
      <vt:lpstr>Arial</vt:lpstr>
      <vt:lpstr>Arial Black</vt:lpstr>
      <vt:lpstr>Arial Rounded MT Bold</vt:lpstr>
      <vt:lpstr>Bauhaus 93</vt:lpstr>
      <vt:lpstr>Calibri</vt:lpstr>
      <vt:lpstr>Calibri Light</vt:lpstr>
      <vt:lpstr>Gill Sans MT</vt:lpstr>
      <vt:lpstr>GillSans Light</vt:lpstr>
      <vt:lpstr>MinionPro-Regular</vt:lpstr>
      <vt:lpstr>Proxima Nova Rg</vt:lpstr>
      <vt:lpstr>Raleway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Constant</dc:creator>
  <cp:lastModifiedBy>André Constant</cp:lastModifiedBy>
  <cp:revision>194</cp:revision>
  <dcterms:created xsi:type="dcterms:W3CDTF">2018-07-23T00:06:32Z</dcterms:created>
  <dcterms:modified xsi:type="dcterms:W3CDTF">2026-02-25T11:55:34Z</dcterms:modified>
</cp:coreProperties>
</file>