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5"/>
  </p:notesMasterIdLst>
  <p:sldIdLst>
    <p:sldId id="256" r:id="rId2"/>
    <p:sldId id="286" r:id="rId3"/>
    <p:sldId id="287" r:id="rId4"/>
    <p:sldId id="288" r:id="rId5"/>
    <p:sldId id="289" r:id="rId6"/>
    <p:sldId id="277" r:id="rId7"/>
    <p:sldId id="291" r:id="rId8"/>
    <p:sldId id="357" r:id="rId9"/>
    <p:sldId id="293" r:id="rId10"/>
    <p:sldId id="294" r:id="rId11"/>
    <p:sldId id="295" r:id="rId12"/>
    <p:sldId id="296" r:id="rId13"/>
    <p:sldId id="358" r:id="rId14"/>
    <p:sldId id="276" r:id="rId15"/>
    <p:sldId id="360" r:id="rId16"/>
    <p:sldId id="361" r:id="rId17"/>
    <p:sldId id="297" r:id="rId18"/>
    <p:sldId id="298" r:id="rId19"/>
    <p:sldId id="299" r:id="rId20"/>
    <p:sldId id="301" r:id="rId21"/>
    <p:sldId id="257" r:id="rId22"/>
    <p:sldId id="258" r:id="rId23"/>
    <p:sldId id="259" r:id="rId24"/>
    <p:sldId id="260" r:id="rId25"/>
    <p:sldId id="261" r:id="rId26"/>
    <p:sldId id="374" r:id="rId27"/>
    <p:sldId id="327" r:id="rId28"/>
    <p:sldId id="390" r:id="rId29"/>
    <p:sldId id="262" r:id="rId30"/>
    <p:sldId id="386" r:id="rId31"/>
    <p:sldId id="387" r:id="rId32"/>
    <p:sldId id="388" r:id="rId33"/>
    <p:sldId id="389" r:id="rId34"/>
    <p:sldId id="334" r:id="rId35"/>
    <p:sldId id="336" r:id="rId36"/>
    <p:sldId id="316" r:id="rId37"/>
    <p:sldId id="375" r:id="rId38"/>
    <p:sldId id="376" r:id="rId39"/>
    <p:sldId id="377" r:id="rId40"/>
    <p:sldId id="338" r:id="rId41"/>
    <p:sldId id="353" r:id="rId42"/>
    <p:sldId id="378" r:id="rId43"/>
    <p:sldId id="341" r:id="rId44"/>
    <p:sldId id="379" r:id="rId45"/>
    <p:sldId id="380" r:id="rId46"/>
    <p:sldId id="381" r:id="rId47"/>
    <p:sldId id="382" r:id="rId48"/>
    <p:sldId id="384" r:id="rId49"/>
    <p:sldId id="342" r:id="rId50"/>
    <p:sldId id="343" r:id="rId51"/>
    <p:sldId id="417" r:id="rId52"/>
    <p:sldId id="340" r:id="rId53"/>
    <p:sldId id="416" r:id="rId54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35"/>
  </p:normalViewPr>
  <p:slideViewPr>
    <p:cSldViewPr snapToGrid="0">
      <p:cViewPr varScale="1">
        <p:scale>
          <a:sx n="100" d="100"/>
          <a:sy n="100" d="100"/>
        </p:scale>
        <p:origin x="80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94C1FA-9069-9545-AD56-C9CD223ECF7B}" type="datetimeFigureOut">
              <a:rPr lang="pt-BR" smtClean="0"/>
              <a:t>28/04/2026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46523B-5368-A244-A62D-67E71A9ACFF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1042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9" name="Google Shape;129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6" name="Google Shape;136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6" name="Google Shape;15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6" name="Google Shape;166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9" name="Google Shape;17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6" name="Google Shape;18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D33F59-4517-1EEF-48A0-84817FFE9D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7335E2F-CB22-F6AB-028B-BC4C652ED8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3F1B30D-36F2-F193-A427-65416885A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00AA2-A969-AB4C-B89E-208AA86F45FA}" type="datetimeFigureOut">
              <a:rPr lang="pt-BR" smtClean="0"/>
              <a:t>28/04/2026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931D099-AB14-B38F-84BF-5E0982AF9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0AC79B0-E6F3-DA4A-7B87-7BF9298C6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FDB78-9915-ED47-BF75-CA7A2A85A00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43958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15815C-0456-740B-B5B4-F188C6251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9709B6B-7CDA-F71A-56EE-AA14595796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0E7BCF7-066B-C559-095C-51BA1574C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00AA2-A969-AB4C-B89E-208AA86F45FA}" type="datetimeFigureOut">
              <a:rPr lang="pt-BR" smtClean="0"/>
              <a:t>28/04/2026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ED2C79A-5D9D-C060-E05A-AE646E1D0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5F62D5D-B533-C0C5-0163-B161D2409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FDB78-9915-ED47-BF75-CA7A2A85A00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49590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29B257E-B6C0-887B-A698-ECE11806BF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DADF04D-8291-6E74-EEFB-C57C823422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485000E-E0C4-5727-AD6B-5458E39FF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00AA2-A969-AB4C-B89E-208AA86F45FA}" type="datetimeFigureOut">
              <a:rPr lang="pt-BR" smtClean="0"/>
              <a:t>28/04/2026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0BC9973-A035-14C8-31A1-81EE7EF24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1F9333F-DDB6-8A15-A57E-0BA125E98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FDB78-9915-ED47-BF75-CA7A2A85A00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02514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97698A-EA0A-BC29-193F-29A804381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8A1E9FC-4FE1-B86E-3301-05A2B2C323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2B6CD2F-5BED-5811-A839-82C703C28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00AA2-A969-AB4C-B89E-208AA86F45FA}" type="datetimeFigureOut">
              <a:rPr lang="pt-BR" smtClean="0"/>
              <a:t>28/04/2026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9C1FF55-0DB8-4134-F2A3-84A9B0424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31A5A7B-C244-BF6D-58F7-23C89BBDA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FDB78-9915-ED47-BF75-CA7A2A85A00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9205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E3F8EA-2A5B-98C3-45CD-F9167E0FD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BA51924-A23A-E89E-693F-6C03D283E2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C21327E-3652-3E9A-BB67-D78DD84F8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00AA2-A969-AB4C-B89E-208AA86F45FA}" type="datetimeFigureOut">
              <a:rPr lang="pt-BR" smtClean="0"/>
              <a:t>28/04/2026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E069C0C-35E0-2393-ECCF-6DC54F849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F375DD8-A77B-9BE1-980F-6915DD3F7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FDB78-9915-ED47-BF75-CA7A2A85A00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9929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FE5331-F2A1-A247-0356-0286CA5DE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47CA5DA-4DBF-99C7-2B75-E7BFB4AB97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79FFE33-B87D-1777-83D1-AAF05D4671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2B5A04B-F02E-BD48-A3F0-45E0A0359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00AA2-A969-AB4C-B89E-208AA86F45FA}" type="datetimeFigureOut">
              <a:rPr lang="pt-BR" smtClean="0"/>
              <a:t>28/04/2026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E388D79-661B-741E-7810-6B07ABAFD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9F1DD06-0591-DF2C-BE3B-8C2D65BA2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FDB78-9915-ED47-BF75-CA7A2A85A00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4404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D79721-29B9-504B-B1C8-FD221CB8A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72A9A0D-71FC-3A88-B1D0-EA6873AC05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63A6193-30A0-B9EC-2FB0-F28893275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24A3BCCD-CC2C-7FB1-A7C3-1CBA11D30C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9892B9CA-73FC-2907-8B47-B3C0FDD04B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6FAAABE8-9B69-057E-96DB-9A71F7379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00AA2-A969-AB4C-B89E-208AA86F45FA}" type="datetimeFigureOut">
              <a:rPr lang="pt-BR" smtClean="0"/>
              <a:t>28/04/2026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DFCF6434-A156-236A-36FC-C6899CD2F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6C3461BC-7304-5B43-DBA0-1712556EC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FDB78-9915-ED47-BF75-CA7A2A85A00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00875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E0521A-3323-B187-2EE2-C322E5F07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C7F5DAB2-0741-3029-2B7F-10BC90DACF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00AA2-A969-AB4C-B89E-208AA86F45FA}" type="datetimeFigureOut">
              <a:rPr lang="pt-BR" smtClean="0"/>
              <a:t>28/04/2026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EC18F9F6-C066-4001-999C-693DBC2FB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722140F-5996-270C-40F8-D4C4C1C99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FDB78-9915-ED47-BF75-CA7A2A85A00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26906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0E54775C-6D2B-F2BF-7F53-1D52EFE32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00AA2-A969-AB4C-B89E-208AA86F45FA}" type="datetimeFigureOut">
              <a:rPr lang="pt-BR" smtClean="0"/>
              <a:t>28/04/2026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E90607FD-C893-B747-A027-1EF2214B7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C37291B-D9FA-9BD2-B7A2-ECDEE1D83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FDB78-9915-ED47-BF75-CA7A2A85A00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774045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EA43B7-E93B-304C-E62C-C2E643AC4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6119728-5E31-0B88-AC6F-47C6F804DE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C0CF49C-AF7D-0311-30F1-3C876D19DB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189835B-59A9-63B4-08C8-3472ACB9A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00AA2-A969-AB4C-B89E-208AA86F45FA}" type="datetimeFigureOut">
              <a:rPr lang="pt-BR" smtClean="0"/>
              <a:t>28/04/2026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60484F0-2E7C-1B17-40E1-38127475F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DB0B762-33ED-3768-D373-B772A63C5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FDB78-9915-ED47-BF75-CA7A2A85A00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92689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2A2A6D-0F30-A731-7470-BD9FB73A9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CE5BE0E8-071C-665A-BF99-958B534AF5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6088E61-2456-5726-E8F4-6B5F54359B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995A913-6559-3FA0-7780-6BDDCBB15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00AA2-A969-AB4C-B89E-208AA86F45FA}" type="datetimeFigureOut">
              <a:rPr lang="pt-BR" smtClean="0"/>
              <a:t>28/04/2026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EEF33C6-061C-0F85-16E5-03A5F28FC2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56041D7-1484-12F7-C8B3-0AB4663A7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FDB78-9915-ED47-BF75-CA7A2A85A00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101245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EB9A4F1A-95DD-ECD1-E366-F18C04BD9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8E4E5EC-8E0C-65C9-DE9C-BCC1B506E6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A42D85B-A2FD-A670-F5EA-777DB64858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300AA2-A969-AB4C-B89E-208AA86F45FA}" type="datetimeFigureOut">
              <a:rPr lang="pt-BR" smtClean="0"/>
              <a:t>28/04/2026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5799D07-712B-A694-7F55-B65DFC064F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9F1CD38-8512-AFB1-044A-0A009532F2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E0FDB78-9915-ED47-BF75-CA7A2A85A00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552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3" Type="http://schemas.openxmlformats.org/officeDocument/2006/relationships/image" Target="../media/image51.jpeg"/><Relationship Id="rId7" Type="http://schemas.openxmlformats.org/officeDocument/2006/relationships/image" Target="../media/image53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hyperlink" Target="mailto:humberto.chagas@famed.ufal.br" TargetMode="External"/><Relationship Id="rId4" Type="http://schemas.openxmlformats.org/officeDocument/2006/relationships/hyperlink" Target="mailto:hmontoro@uol.com.br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9E2417-629F-5866-DCEB-D66DF27A042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CÂNCER DE PÊNIS  PRÓSTATA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57F65B0-70A7-943D-0FF1-BCC17E827F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8900" y="4376738"/>
            <a:ext cx="9144000" cy="1655762"/>
          </a:xfrm>
        </p:spPr>
        <p:txBody>
          <a:bodyPr>
            <a:normAutofit/>
          </a:bodyPr>
          <a:lstStyle/>
          <a:p>
            <a:r>
              <a:rPr lang="pt-BR" sz="3200" dirty="0"/>
              <a:t>DETECÇÃO PRECOCE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3A5C9A0-7538-C0EC-8E93-08EBA075B56B}"/>
              </a:ext>
            </a:extLst>
          </p:cNvPr>
          <p:cNvSpPr txBox="1"/>
          <p:nvPr/>
        </p:nvSpPr>
        <p:spPr>
          <a:xfrm>
            <a:off x="-850900" y="5384800"/>
            <a:ext cx="5918200" cy="1194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Humberto Montoro</a:t>
            </a:r>
          </a:p>
          <a:p>
            <a:pPr algn="ctr">
              <a:lnSpc>
                <a:spcPct val="110000"/>
              </a:lnSpc>
            </a:pPr>
            <a:r>
              <a:rPr lang="en-US" sz="2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Professor de </a:t>
            </a:r>
            <a:r>
              <a:rPr lang="en-US" sz="22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Urologia</a:t>
            </a:r>
            <a:endParaRPr lang="en-US" sz="22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>
              <a:lnSpc>
                <a:spcPct val="110000"/>
              </a:lnSpc>
            </a:pPr>
            <a:r>
              <a:rPr lang="en-US" sz="2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UFAL</a:t>
            </a:r>
          </a:p>
        </p:txBody>
      </p:sp>
    </p:spTree>
    <p:extLst>
      <p:ext uri="{BB962C8B-B14F-4D97-AF65-F5344CB8AC3E}">
        <p14:creationId xmlns:p14="http://schemas.microsoft.com/office/powerpoint/2010/main" val="8164653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Lesões penianas pré-malignas</a:t>
            </a:r>
            <a:endParaRPr lang="en-US"/>
          </a:p>
        </p:txBody>
      </p:sp>
      <p:pic>
        <p:nvPicPr>
          <p:cNvPr id="46092" name="Picture 12" descr="penis12buschk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868" y="2209800"/>
            <a:ext cx="3928533" cy="403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6094" name="Picture 14" descr="penis16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068" y="2209800"/>
            <a:ext cx="3725333" cy="4033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6095" name="Text Box 15"/>
          <p:cNvSpPr txBox="1">
            <a:spLocks noChangeArrowheads="1"/>
          </p:cNvSpPr>
          <p:nvPr/>
        </p:nvSpPr>
        <p:spPr bwMode="auto">
          <a:xfrm>
            <a:off x="2607735" y="1600201"/>
            <a:ext cx="226145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/>
              <a:t>Buschke-Lowenstein</a:t>
            </a:r>
          </a:p>
        </p:txBody>
      </p:sp>
      <p:sp>
        <p:nvSpPr>
          <p:cNvPr id="46096" name="Text Box 16"/>
          <p:cNvSpPr txBox="1">
            <a:spLocks noChangeArrowheads="1"/>
          </p:cNvSpPr>
          <p:nvPr/>
        </p:nvSpPr>
        <p:spPr bwMode="auto">
          <a:xfrm>
            <a:off x="6604002" y="1600201"/>
            <a:ext cx="245663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/>
              <a:t>Eritroplasia de Queyrat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1223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2911124" y="381000"/>
            <a:ext cx="7363857" cy="762000"/>
          </a:xfrm>
        </p:spPr>
        <p:txBody>
          <a:bodyPr>
            <a:normAutofit fontScale="90000"/>
          </a:bodyPr>
          <a:lstStyle/>
          <a:p>
            <a:r>
              <a:rPr lang="pt-BR" b="1" dirty="0"/>
              <a:t>Câncer do Pênis - Quadro Clínico </a:t>
            </a:r>
            <a:endParaRPr lang="en-US" b="1" dirty="0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78668" y="1905000"/>
            <a:ext cx="6841067" cy="3352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pt-BR"/>
              <a:t>lesão verrucosa ou ulcerada na glande, prepúcio ou corpo do pênis</a:t>
            </a:r>
          </a:p>
          <a:p>
            <a:pPr>
              <a:lnSpc>
                <a:spcPct val="90000"/>
              </a:lnSpc>
            </a:pPr>
            <a:r>
              <a:rPr lang="pt-BR"/>
              <a:t>indivíduos não postectomizados</a:t>
            </a:r>
          </a:p>
          <a:p>
            <a:pPr>
              <a:lnSpc>
                <a:spcPct val="90000"/>
              </a:lnSpc>
            </a:pPr>
            <a:r>
              <a:rPr lang="pt-BR"/>
              <a:t>infecção secundária comum</a:t>
            </a:r>
          </a:p>
          <a:p>
            <a:pPr>
              <a:lnSpc>
                <a:spcPct val="90000"/>
              </a:lnSpc>
            </a:pPr>
            <a:r>
              <a:rPr lang="pt-BR"/>
              <a:t>gânglios inguinais palpáveis</a:t>
            </a:r>
          </a:p>
          <a:p>
            <a:pPr>
              <a:lnSpc>
                <a:spcPct val="90000"/>
              </a:lnSpc>
            </a:pPr>
            <a:r>
              <a:rPr lang="pt-BR"/>
              <a:t>pouca ou nenhuma dor</a:t>
            </a:r>
          </a:p>
        </p:txBody>
      </p:sp>
    </p:spTree>
    <p:extLst>
      <p:ext uri="{BB962C8B-B14F-4D97-AF65-F5344CB8AC3E}">
        <p14:creationId xmlns:p14="http://schemas.microsoft.com/office/powerpoint/2010/main" val="27240549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Câncer do Pênis</a:t>
            </a:r>
            <a:endParaRPr lang="en-US"/>
          </a:p>
        </p:txBody>
      </p:sp>
      <p:pic>
        <p:nvPicPr>
          <p:cNvPr id="53253" name="Picture 5" descr="penis14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667" y="1981200"/>
            <a:ext cx="26797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3254" name="Picture 6" descr="penis17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935" y="1981200"/>
            <a:ext cx="2709333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3256" name="Picture 8" descr="penis18c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5468" y="1981200"/>
            <a:ext cx="2624667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70288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1B7B20AC-C085-91DC-B935-20CF602A80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911124" y="719668"/>
            <a:ext cx="6199011" cy="677333"/>
          </a:xfrm>
        </p:spPr>
        <p:txBody>
          <a:bodyPr>
            <a:normAutofit/>
          </a:bodyPr>
          <a:lstStyle/>
          <a:p>
            <a:r>
              <a:rPr lang="pt-BR" altLang="pt-BR" sz="3200" b="1" dirty="0"/>
              <a:t>Câncer do Pênis -  História Natural </a:t>
            </a:r>
            <a:endParaRPr lang="en-US" altLang="pt-BR" sz="3200" b="1" dirty="0"/>
          </a:p>
        </p:txBody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D2682DBA-D421-4A0A-A45F-418BD50D17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133601" y="1871133"/>
            <a:ext cx="7857067" cy="4064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pt-BR" altLang="pt-BR" sz="2489"/>
              <a:t>lesão verrucosa ou ulcerada na glande (48%) ou prepúcio (21%)</a:t>
            </a:r>
          </a:p>
          <a:p>
            <a:pPr>
              <a:lnSpc>
                <a:spcPct val="90000"/>
              </a:lnSpc>
            </a:pPr>
            <a:r>
              <a:rPr lang="pt-BR" altLang="pt-BR" sz="2489"/>
              <a:t>tumores &gt;5 cm ou com &gt;75% da haste peniana comprometida tem metástases frequentes e maior mortalidade</a:t>
            </a:r>
          </a:p>
          <a:p>
            <a:pPr>
              <a:lnSpc>
                <a:spcPct val="90000"/>
              </a:lnSpc>
            </a:pPr>
            <a:r>
              <a:rPr lang="pt-BR" altLang="pt-BR" sz="2489"/>
              <a:t>metástases para gânglios inguinais femorais e pélvicos</a:t>
            </a:r>
          </a:p>
          <a:p>
            <a:pPr lvl="1">
              <a:lnSpc>
                <a:spcPct val="90000"/>
              </a:lnSpc>
            </a:pPr>
            <a:r>
              <a:rPr lang="pt-BR" altLang="pt-BR" sz="2133"/>
              <a:t>promovem necrose da pele, infecção e lesão vascular </a:t>
            </a:r>
          </a:p>
          <a:p>
            <a:pPr>
              <a:lnSpc>
                <a:spcPct val="90000"/>
              </a:lnSpc>
            </a:pPr>
            <a:r>
              <a:rPr lang="pt-BR" altLang="pt-BR" sz="2489"/>
              <a:t>maioria das mortes ocorrem em 2 anos nos casos sem tratamento </a:t>
            </a:r>
          </a:p>
        </p:txBody>
      </p:sp>
      <p:sp>
        <p:nvSpPr>
          <p:cNvPr id="50180" name="Text Box 4">
            <a:extLst>
              <a:ext uri="{FF2B5EF4-FFF2-40B4-BE49-F238E27FC236}">
                <a16:creationId xmlns:a16="http://schemas.microsoft.com/office/drawing/2014/main" id="{17726A1B-3636-7BDB-353F-0B63F18C87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16535" y="6002868"/>
            <a:ext cx="926857" cy="256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1067"/>
              <a:t>Lynch, 1998</a:t>
            </a:r>
            <a:endParaRPr lang="en-US" altLang="pt-BR" sz="1067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91DDC6C4-47F3-8A22-2243-96639373B8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40000" y="922869"/>
            <a:ext cx="7721600" cy="245532"/>
          </a:xfrm>
        </p:spPr>
        <p:txBody>
          <a:bodyPr>
            <a:noAutofit/>
          </a:bodyPr>
          <a:lstStyle/>
          <a:p>
            <a:r>
              <a:rPr lang="pt-BR" altLang="pt-BR" sz="3600" dirty="0"/>
              <a:t>Câncer do Pênis  - Estadiamento</a:t>
            </a:r>
            <a:endParaRPr lang="en-US" altLang="pt-BR" sz="3600" dirty="0"/>
          </a:p>
        </p:txBody>
      </p:sp>
      <p:graphicFrame>
        <p:nvGraphicFramePr>
          <p:cNvPr id="37075" name="Group 211">
            <a:extLst>
              <a:ext uri="{FF2B5EF4-FFF2-40B4-BE49-F238E27FC236}">
                <a16:creationId xmlns:a16="http://schemas.microsoft.com/office/drawing/2014/main" id="{5915B6E8-B504-16C9-AD65-FD1ABA1CFCC3}"/>
              </a:ext>
            </a:extLst>
          </p:cNvPr>
          <p:cNvGraphicFramePr>
            <a:graphicFrameLocks noGrp="1"/>
          </p:cNvGraphicFramePr>
          <p:nvPr/>
        </p:nvGraphicFramePr>
        <p:xfrm>
          <a:off x="2269067" y="1938867"/>
          <a:ext cx="7721600" cy="3151011"/>
        </p:xfrm>
        <a:graphic>
          <a:graphicData uri="http://schemas.openxmlformats.org/drawingml/2006/table">
            <a:tbl>
              <a:tblPr/>
              <a:tblGrid>
                <a:gridCol w="1226256">
                  <a:extLst>
                    <a:ext uri="{9D8B030D-6E8A-4147-A177-3AD203B41FA5}">
                      <a16:colId xmlns:a16="http://schemas.microsoft.com/office/drawing/2014/main" val="4258162183"/>
                    </a:ext>
                  </a:extLst>
                </a:gridCol>
                <a:gridCol w="3853744">
                  <a:extLst>
                    <a:ext uri="{9D8B030D-6E8A-4147-A177-3AD203B41FA5}">
                      <a16:colId xmlns:a16="http://schemas.microsoft.com/office/drawing/2014/main" val="701630610"/>
                    </a:ext>
                  </a:extLst>
                </a:gridCol>
                <a:gridCol w="2641600">
                  <a:extLst>
                    <a:ext uri="{9D8B030D-6E8A-4147-A177-3AD203B41FA5}">
                      <a16:colId xmlns:a16="http://schemas.microsoft.com/office/drawing/2014/main" val="1713486656"/>
                    </a:ext>
                  </a:extLst>
                </a:gridCol>
              </a:tblGrid>
              <a:tr h="47413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rgbClr val="009999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rgbClr val="CC3300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Estadio</a:t>
                      </a:r>
                      <a:endParaRPr kumimoji="0" lang="en-US" altLang="pt-BR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1280" marR="81280" marT="40640" marB="406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rgbClr val="009999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rgbClr val="CC3300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Descrição</a:t>
                      </a:r>
                      <a:endParaRPr kumimoji="0" lang="en-US" altLang="pt-BR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1280" marR="81280" marT="40640" marB="406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rgbClr val="009999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rgbClr val="CC3300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Nodos</a:t>
                      </a:r>
                      <a:endParaRPr kumimoji="0" lang="en-US" altLang="pt-BR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1280" marR="81280" marT="40640" marB="406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5350050"/>
                  </a:ext>
                </a:extLst>
              </a:tr>
              <a:tr h="267687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rgbClr val="009999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rgbClr val="CC3300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Tis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Ta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T1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T2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T3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T4</a:t>
                      </a:r>
                      <a:endParaRPr kumimoji="0" lang="en-US" altLang="pt-BR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1280" marR="81280" marT="40640" marB="406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rgbClr val="009999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rgbClr val="CC3300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ca-in-situ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carcinoma verrucoso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carcinoma superficial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invasão de corpos cavernosos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invasão da uretra ou próstata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invasão outras estruturas</a:t>
                      </a:r>
                      <a:endParaRPr kumimoji="0" lang="en-US" altLang="pt-BR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1280" marR="81280" marT="40640" marB="406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rgbClr val="009999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rgbClr val="CC3300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pt-BR" altLang="pt-BR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N0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N1 inguinal único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N2 inguinal bilateral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N3 pélvico</a:t>
                      </a:r>
                      <a:endParaRPr kumimoji="0" lang="en-US" altLang="pt-BR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1280" marR="81280" marT="40640" marB="406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960091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BF6B472A-D296-937D-27D3-C5F3FFAF10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23962" y="404665"/>
            <a:ext cx="6944077" cy="541867"/>
          </a:xfrm>
        </p:spPr>
        <p:txBody>
          <a:bodyPr>
            <a:normAutofit fontScale="90000"/>
          </a:bodyPr>
          <a:lstStyle/>
          <a:p>
            <a:br>
              <a:rPr lang="pt-BR" altLang="pt-BR" dirty="0"/>
            </a:br>
            <a:r>
              <a:rPr lang="pt-BR" altLang="pt-BR" sz="3200" b="1" dirty="0"/>
              <a:t>Câncer do Pênis -  Diagnóstico</a:t>
            </a:r>
            <a:br>
              <a:rPr lang="pt-BR" altLang="pt-BR" sz="3200" b="1" dirty="0"/>
            </a:br>
            <a:endParaRPr lang="en-US" altLang="pt-BR" sz="3200" b="1" dirty="0"/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FD5C7D9B-7939-CCE8-9CFA-5DA1A277B6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57868" y="2053167"/>
            <a:ext cx="9630832" cy="3454400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pt-BR" altLang="pt-BR" sz="2489" dirty="0"/>
              <a:t>biópsia da lesão verrucosa ou ulcerada: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pt-BR" altLang="pt-BR" sz="2489" dirty="0"/>
              <a:t>    carcinoma </a:t>
            </a:r>
            <a:r>
              <a:rPr lang="pt-BR" altLang="pt-BR" sz="2489" dirty="0" err="1"/>
              <a:t>espino-celular</a:t>
            </a:r>
            <a:r>
              <a:rPr lang="pt-BR" altLang="pt-BR" sz="2489" dirty="0"/>
              <a:t> ( </a:t>
            </a:r>
            <a:r>
              <a:rPr lang="pt-BR" altLang="pt-BR" sz="1800" dirty="0"/>
              <a:t>carcinoma de células escamosas ou </a:t>
            </a:r>
            <a:r>
              <a:rPr lang="pt-BR" altLang="pt-BR" sz="1800" dirty="0" err="1"/>
              <a:t>epidermoide</a:t>
            </a:r>
            <a:r>
              <a:rPr lang="pt-BR" altLang="pt-BR" sz="2489" dirty="0"/>
              <a:t>)</a:t>
            </a:r>
          </a:p>
          <a:p>
            <a:pPr>
              <a:lnSpc>
                <a:spcPct val="110000"/>
              </a:lnSpc>
            </a:pPr>
            <a:r>
              <a:rPr lang="pt-BR" altLang="pt-BR" sz="2489" dirty="0"/>
              <a:t> fatores prognósticos</a:t>
            </a:r>
          </a:p>
          <a:p>
            <a:pPr lvl="1">
              <a:lnSpc>
                <a:spcPct val="110000"/>
              </a:lnSpc>
            </a:pPr>
            <a:r>
              <a:rPr lang="pt-BR" altLang="pt-BR" dirty="0"/>
              <a:t>grau de invasão tecidual </a:t>
            </a:r>
          </a:p>
          <a:p>
            <a:pPr lvl="1">
              <a:lnSpc>
                <a:spcPct val="110000"/>
              </a:lnSpc>
            </a:pPr>
            <a:r>
              <a:rPr lang="pt-BR" altLang="pt-BR" dirty="0"/>
              <a:t>grau histológico</a:t>
            </a:r>
          </a:p>
          <a:p>
            <a:pPr lvl="1">
              <a:lnSpc>
                <a:spcPct val="110000"/>
              </a:lnSpc>
            </a:pPr>
            <a:r>
              <a:rPr lang="pt-BR" altLang="pt-BR" dirty="0"/>
              <a:t>configuração tumoral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59260DC8-FC04-1815-CA2B-A1CD97F25F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31900" y="169332"/>
            <a:ext cx="9918699" cy="1100667"/>
          </a:xfrm>
        </p:spPr>
        <p:txBody>
          <a:bodyPr>
            <a:normAutofit fontScale="90000"/>
          </a:bodyPr>
          <a:lstStyle/>
          <a:p>
            <a:br>
              <a:rPr lang="pt-BR" altLang="pt-BR" dirty="0"/>
            </a:br>
            <a:r>
              <a:rPr lang="pt-BR" altLang="pt-BR" dirty="0"/>
              <a:t> </a:t>
            </a:r>
            <a:r>
              <a:rPr lang="pt-BR" altLang="pt-BR" sz="3600" dirty="0"/>
              <a:t>Classificação histológica e prognóstico no câncer do pênis</a:t>
            </a:r>
            <a:endParaRPr lang="en-US" altLang="pt-BR" sz="3600" dirty="0"/>
          </a:p>
        </p:txBody>
      </p:sp>
      <p:sp>
        <p:nvSpPr>
          <p:cNvPr id="57367" name="Text Box 23">
            <a:extLst>
              <a:ext uri="{FF2B5EF4-FFF2-40B4-BE49-F238E27FC236}">
                <a16:creationId xmlns:a16="http://schemas.microsoft.com/office/drawing/2014/main" id="{F586D8C1-F74C-1280-655C-0649AE77F7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68268" y="5935133"/>
            <a:ext cx="186140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1600"/>
              <a:t>Maiche et al.,1991</a:t>
            </a:r>
            <a:endParaRPr lang="en-US" altLang="pt-BR" sz="1600"/>
          </a:p>
        </p:txBody>
      </p:sp>
      <p:graphicFrame>
        <p:nvGraphicFramePr>
          <p:cNvPr id="57407" name="Group 63">
            <a:extLst>
              <a:ext uri="{FF2B5EF4-FFF2-40B4-BE49-F238E27FC236}">
                <a16:creationId xmlns:a16="http://schemas.microsoft.com/office/drawing/2014/main" id="{D473B802-7A33-1968-B91C-D884555433CE}"/>
              </a:ext>
            </a:extLst>
          </p:cNvPr>
          <p:cNvGraphicFramePr>
            <a:graphicFrameLocks noGrp="1"/>
          </p:cNvGraphicFramePr>
          <p:nvPr/>
        </p:nvGraphicFramePr>
        <p:xfrm>
          <a:off x="4233333" y="2142068"/>
          <a:ext cx="3996266" cy="2912533"/>
        </p:xfrm>
        <a:graphic>
          <a:graphicData uri="http://schemas.openxmlformats.org/drawingml/2006/table">
            <a:tbl>
              <a:tblPr/>
              <a:tblGrid>
                <a:gridCol w="2081389">
                  <a:extLst>
                    <a:ext uri="{9D8B030D-6E8A-4147-A177-3AD203B41FA5}">
                      <a16:colId xmlns:a16="http://schemas.microsoft.com/office/drawing/2014/main" val="2840750310"/>
                    </a:ext>
                  </a:extLst>
                </a:gridCol>
                <a:gridCol w="1914877">
                  <a:extLst>
                    <a:ext uri="{9D8B030D-6E8A-4147-A177-3AD203B41FA5}">
                      <a16:colId xmlns:a16="http://schemas.microsoft.com/office/drawing/2014/main" val="1837320415"/>
                    </a:ext>
                  </a:extLst>
                </a:gridCol>
              </a:tblGrid>
              <a:tr h="1016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rgbClr val="009999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rgbClr val="CC3300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Grau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 histológico</a:t>
                      </a:r>
                      <a:endParaRPr kumimoji="0" lang="en-US" altLang="pt-BR" sz="2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1280" marR="81280" marT="40640" marB="406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rgbClr val="009999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rgbClr val="CC3300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Sobrevida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5 anos </a:t>
                      </a:r>
                      <a:endParaRPr kumimoji="0" lang="en-US" altLang="pt-BR" sz="2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1280" marR="81280" marT="40640" marB="406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1748343"/>
                  </a:ext>
                </a:extLst>
              </a:tr>
              <a:tr h="64628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rgbClr val="009999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rgbClr val="CC3300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1</a:t>
                      </a:r>
                      <a:endParaRPr kumimoji="0" lang="en-US" altLang="pt-BR" sz="2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1280" marR="81280" marT="40640" marB="406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rgbClr val="009999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rgbClr val="CC3300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80%</a:t>
                      </a:r>
                      <a:endParaRPr kumimoji="0" lang="en-US" altLang="pt-BR" sz="2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1280" marR="81280" marT="40640" marB="406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1847504"/>
                  </a:ext>
                </a:extLst>
              </a:tr>
              <a:tr h="66604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rgbClr val="009999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rgbClr val="CC3300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2 e 3</a:t>
                      </a:r>
                      <a:endParaRPr kumimoji="0" lang="en-US" altLang="pt-BR" sz="2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1280" marR="81280" marT="40640" marB="406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rgbClr val="009999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rgbClr val="CC3300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50%</a:t>
                      </a:r>
                      <a:endParaRPr kumimoji="0" lang="en-US" altLang="pt-BR" sz="2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1280" marR="81280" marT="40640" marB="406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3285237"/>
                  </a:ext>
                </a:extLst>
              </a:tr>
              <a:tr h="5842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rgbClr val="009999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rgbClr val="CC3300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4</a:t>
                      </a:r>
                      <a:endParaRPr kumimoji="0" lang="en-US" altLang="pt-BR" sz="2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1280" marR="81280" marT="40640" marB="406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rgbClr val="009999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rgbClr val="CC3300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30%</a:t>
                      </a:r>
                      <a:endParaRPr kumimoji="0" lang="en-US" altLang="pt-BR" sz="2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81280" marR="81280" marT="40640" marB="406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48582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1927780" y="228600"/>
            <a:ext cx="6976533" cy="647700"/>
          </a:xfrm>
        </p:spPr>
        <p:txBody>
          <a:bodyPr>
            <a:normAutofit fontScale="90000"/>
          </a:bodyPr>
          <a:lstStyle/>
          <a:p>
            <a:br>
              <a:rPr lang="pt-BR" dirty="0"/>
            </a:br>
            <a:r>
              <a:rPr lang="pt-BR" b="1" dirty="0"/>
              <a:t>Tratamento da lesão primária</a:t>
            </a:r>
            <a:endParaRPr lang="en-US" b="1" dirty="0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83633" y="1988840"/>
            <a:ext cx="6976533" cy="4343400"/>
          </a:xfrm>
        </p:spPr>
        <p:txBody>
          <a:bodyPr/>
          <a:lstStyle/>
          <a:p>
            <a:r>
              <a:rPr lang="pt-BR" b="1" dirty="0"/>
              <a:t>Cirurgia</a:t>
            </a:r>
          </a:p>
          <a:p>
            <a:pPr lvl="1"/>
            <a:r>
              <a:rPr lang="pt-BR" dirty="0"/>
              <a:t>circuncisão (</a:t>
            </a:r>
            <a:r>
              <a:rPr lang="pt-BR" dirty="0" err="1"/>
              <a:t>estadio</a:t>
            </a:r>
            <a:r>
              <a:rPr lang="pt-BR" dirty="0"/>
              <a:t> </a:t>
            </a:r>
            <a:r>
              <a:rPr lang="pt-BR" dirty="0" err="1"/>
              <a:t>I</a:t>
            </a:r>
            <a:r>
              <a:rPr lang="pt-BR" dirty="0"/>
              <a:t> não invasivo)</a:t>
            </a:r>
          </a:p>
          <a:p>
            <a:pPr lvl="1"/>
            <a:r>
              <a:rPr lang="pt-BR" dirty="0" err="1"/>
              <a:t>penectomia</a:t>
            </a:r>
            <a:r>
              <a:rPr lang="pt-BR" dirty="0"/>
              <a:t> parcial ou total	</a:t>
            </a:r>
          </a:p>
          <a:p>
            <a:pPr lvl="1">
              <a:buFont typeface="Wingdings" charset="0"/>
              <a:buNone/>
            </a:pPr>
            <a:endParaRPr lang="pt-BR" dirty="0"/>
          </a:p>
          <a:p>
            <a:r>
              <a:rPr lang="pt-BR" b="1" dirty="0"/>
              <a:t>exérese da lesão com laser</a:t>
            </a:r>
          </a:p>
          <a:p>
            <a:pPr marL="0" indent="0">
              <a:buNone/>
            </a:pPr>
            <a:endParaRPr lang="pt-BR" b="1" dirty="0"/>
          </a:p>
          <a:p>
            <a:r>
              <a:rPr lang="pt-BR" b="1" dirty="0"/>
              <a:t>radioterapia </a:t>
            </a:r>
          </a:p>
          <a:p>
            <a:pPr marL="0" indent="0">
              <a:buNone/>
            </a:pPr>
            <a:endParaRPr lang="pt-BR" b="1" dirty="0"/>
          </a:p>
          <a:p>
            <a:r>
              <a:rPr lang="pt-BR" b="1" dirty="0"/>
              <a:t>QT tópica ou sistêmica </a:t>
            </a:r>
            <a:endParaRPr lang="pt-BR" sz="3600" b="1" dirty="0"/>
          </a:p>
        </p:txBody>
      </p:sp>
    </p:spTree>
    <p:extLst>
      <p:ext uri="{BB962C8B-B14F-4D97-AF65-F5344CB8AC3E}">
        <p14:creationId xmlns:p14="http://schemas.microsoft.com/office/powerpoint/2010/main" val="22522174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4934" y="414335"/>
            <a:ext cx="8513232" cy="609600"/>
          </a:xfrm>
        </p:spPr>
        <p:txBody>
          <a:bodyPr>
            <a:normAutofit fontScale="90000"/>
          </a:bodyPr>
          <a:lstStyle/>
          <a:p>
            <a:br>
              <a:rPr lang="pt-BR" sz="2800" dirty="0"/>
            </a:br>
            <a:r>
              <a:rPr lang="pt-BR" sz="2800" dirty="0"/>
              <a:t> </a:t>
            </a:r>
            <a:r>
              <a:rPr lang="pt-BR" sz="2800" dirty="0" err="1"/>
              <a:t>Penectomia</a:t>
            </a:r>
            <a:r>
              <a:rPr lang="pt-BR" sz="2800" dirty="0"/>
              <a:t> parcial com preservação dos corpos cavernosos</a:t>
            </a:r>
            <a:endParaRPr lang="en-US" sz="2800" dirty="0"/>
          </a:p>
        </p:txBody>
      </p:sp>
      <p:pic>
        <p:nvPicPr>
          <p:cNvPr id="52227" name="Picture 3" descr="penis22caverrucos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467" y="1600202"/>
            <a:ext cx="2980267" cy="2106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2228" name="Picture 4" descr="penis23caverrucos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1" y="1600200"/>
            <a:ext cx="2980267" cy="215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2229" name="Picture 5" descr="penis24caverrucos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934" y="3962400"/>
            <a:ext cx="2840567" cy="186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2230" name="Picture 6" descr="penis25caverrucos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468" y="3962402"/>
            <a:ext cx="2980267" cy="1871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2231" name="Picture 7" descr="penis26caverrucos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7755468" y="3962402"/>
            <a:ext cx="2573867" cy="1827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03015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/>
              <a:t>Penectomia total com uretrostomia perineal</a:t>
            </a:r>
            <a:endParaRPr lang="en-US"/>
          </a:p>
        </p:txBody>
      </p:sp>
      <p:pic>
        <p:nvPicPr>
          <p:cNvPr id="51207" name="Picture 7" descr="penis29uretra perine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168" y="1905000"/>
            <a:ext cx="2796822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08" name="Picture 8" descr="penis28uretra perine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456" y="1905000"/>
            <a:ext cx="2712156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14" name="Picture 14" descr="penis27uretra perine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935" y="1905000"/>
            <a:ext cx="2912533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94512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2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CÂNCER DO PÊNIS</a:t>
            </a:r>
            <a:endParaRPr lang="pt-BR" dirty="0"/>
          </a:p>
        </p:txBody>
      </p:sp>
      <p:sp>
        <p:nvSpPr>
          <p:cNvPr id="7885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3920068" y="5084763"/>
            <a:ext cx="6011333" cy="1109662"/>
          </a:xfr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14044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>
            <a:extLst>
              <a:ext uri="{FF2B5EF4-FFF2-40B4-BE49-F238E27FC236}">
                <a16:creationId xmlns:a16="http://schemas.microsoft.com/office/drawing/2014/main" id="{50DB41FD-597D-FD99-DE4A-9E6D07E68D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sz="3200" b="1" dirty="0"/>
              <a:t>Câncer do pênis</a:t>
            </a:r>
            <a:br>
              <a:rPr lang="pt-BR" altLang="pt-BR" sz="3200" b="1" dirty="0"/>
            </a:br>
            <a:r>
              <a:rPr lang="pt-BR" altLang="pt-BR" sz="3200" b="1" dirty="0"/>
              <a:t>Tratamento dos gânglios regionais</a:t>
            </a:r>
            <a:endParaRPr lang="en-US" altLang="pt-BR" sz="3200" b="1" dirty="0"/>
          </a:p>
        </p:txBody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22CA2147-B35D-4F25-A856-59B46E2E89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320800" y="2564905"/>
            <a:ext cx="8693200" cy="308659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t-BR" altLang="pt-BR" sz="2311" dirty="0"/>
              <a:t>50% dos pacientes com gânglios palpáveis ao diagnóstico tem metástases </a:t>
            </a:r>
            <a:r>
              <a:rPr lang="pt-BR" altLang="pt-BR" sz="2311" dirty="0" err="1"/>
              <a:t>linfonodais</a:t>
            </a:r>
            <a:endParaRPr lang="pt-BR" altLang="pt-BR" sz="2311" dirty="0"/>
          </a:p>
          <a:p>
            <a:pPr marL="0" indent="0">
              <a:buNone/>
            </a:pPr>
            <a:endParaRPr lang="pt-BR" altLang="pt-BR" sz="2311" dirty="0"/>
          </a:p>
          <a:p>
            <a:pPr>
              <a:lnSpc>
                <a:spcPct val="90000"/>
              </a:lnSpc>
            </a:pPr>
            <a:r>
              <a:rPr lang="pt-BR" altLang="pt-BR" sz="2311" dirty="0"/>
              <a:t>20-30% dos pacientes sem gânglios palpáveis tem metástases </a:t>
            </a:r>
            <a:r>
              <a:rPr lang="pt-BR" altLang="pt-BR" sz="2311" dirty="0" err="1"/>
              <a:t>linfonodais</a:t>
            </a:r>
            <a:endParaRPr lang="pt-BR" altLang="pt-BR" sz="2311" dirty="0"/>
          </a:p>
          <a:p>
            <a:pPr marL="0" indent="0">
              <a:buNone/>
            </a:pPr>
            <a:endParaRPr lang="pt-BR" altLang="pt-BR" sz="2311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pt-BR" altLang="pt-BR" sz="2133" b="1" dirty="0">
                <a:solidFill>
                  <a:srgbClr val="FF0000"/>
                </a:solidFill>
              </a:rPr>
              <a:t>conclusão:  há necessidade de linfadenectomia íleo-inguinal</a:t>
            </a:r>
            <a:r>
              <a:rPr lang="pt-BR" altLang="pt-BR" sz="2489" dirty="0">
                <a:solidFill>
                  <a:srgbClr val="FF0000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TAKE HOME MESSAGE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4700" y="2701925"/>
            <a:ext cx="10515600" cy="4351338"/>
          </a:xfrm>
        </p:spPr>
        <p:txBody>
          <a:bodyPr/>
          <a:lstStyle/>
          <a:p>
            <a:pPr>
              <a:defRPr sz="2400"/>
            </a:pPr>
            <a:r>
              <a:rPr dirty="0" err="1">
                <a:solidFill>
                  <a:srgbClr val="FF0000"/>
                </a:solidFill>
              </a:rPr>
              <a:t>Diagnóstico</a:t>
            </a:r>
            <a:r>
              <a:rPr dirty="0">
                <a:solidFill>
                  <a:srgbClr val="FF0000"/>
                </a:solidFill>
              </a:rPr>
              <a:t> </a:t>
            </a:r>
            <a:r>
              <a:rPr dirty="0" err="1">
                <a:solidFill>
                  <a:srgbClr val="FF0000"/>
                </a:solidFill>
              </a:rPr>
              <a:t>tardio</a:t>
            </a:r>
            <a:r>
              <a:rPr dirty="0">
                <a:solidFill>
                  <a:srgbClr val="FF0000"/>
                </a:solidFill>
              </a:rPr>
              <a:t> </a:t>
            </a:r>
            <a:r>
              <a:rPr dirty="0" err="1">
                <a:solidFill>
                  <a:srgbClr val="FF0000"/>
                </a:solidFill>
              </a:rPr>
              <a:t>é</a:t>
            </a:r>
            <a:r>
              <a:rPr dirty="0">
                <a:solidFill>
                  <a:srgbClr val="FF0000"/>
                </a:solidFill>
              </a:rPr>
              <a:t> o </a:t>
            </a:r>
            <a:r>
              <a:rPr dirty="0" err="1">
                <a:solidFill>
                  <a:srgbClr val="FF0000"/>
                </a:solidFill>
              </a:rPr>
              <a:t>problema</a:t>
            </a:r>
            <a:endParaRPr lang="pt-BR" dirty="0">
              <a:solidFill>
                <a:srgbClr val="FF0000"/>
              </a:solidFill>
            </a:endParaRPr>
          </a:p>
          <a:p>
            <a:pPr marL="0" indent="0">
              <a:buNone/>
              <a:defRPr sz="2400"/>
            </a:pPr>
            <a:endParaRPr dirty="0">
              <a:solidFill>
                <a:srgbClr val="FF0000"/>
              </a:solidFill>
            </a:endParaRPr>
          </a:p>
          <a:p>
            <a:pPr lvl="1"/>
            <a:r>
              <a:rPr dirty="0" err="1"/>
              <a:t>Tratamento</a:t>
            </a:r>
            <a:r>
              <a:rPr dirty="0"/>
              <a:t> </a:t>
            </a:r>
            <a:r>
              <a:rPr dirty="0" err="1"/>
              <a:t>existe</a:t>
            </a:r>
            <a:endParaRPr lang="pt-BR" dirty="0"/>
          </a:p>
          <a:p>
            <a:pPr marL="457200" lvl="1" indent="0">
              <a:buNone/>
            </a:pPr>
            <a:endParaRPr dirty="0"/>
          </a:p>
          <a:p>
            <a:pPr lvl="1"/>
            <a:r>
              <a:rPr dirty="0"/>
              <a:t>Mas </a:t>
            </a:r>
            <a:r>
              <a:rPr dirty="0" err="1"/>
              <a:t>chega</a:t>
            </a:r>
            <a:r>
              <a:rPr dirty="0"/>
              <a:t> </a:t>
            </a:r>
            <a:r>
              <a:rPr dirty="0" err="1"/>
              <a:t>tarde</a:t>
            </a:r>
            <a:endParaRPr lang="pt-BR" dirty="0"/>
          </a:p>
          <a:p>
            <a:pPr marL="457200" lvl="1" indent="0">
              <a:buNone/>
            </a:pPr>
            <a:endParaRPr dirty="0"/>
          </a:p>
          <a:p>
            <a:pPr lvl="1"/>
            <a:r>
              <a:rPr dirty="0"/>
              <a:t>Exame </a:t>
            </a:r>
            <a:r>
              <a:rPr dirty="0" err="1"/>
              <a:t>físico</a:t>
            </a:r>
            <a:r>
              <a:rPr dirty="0"/>
              <a:t> </a:t>
            </a:r>
            <a:r>
              <a:rPr dirty="0" err="1"/>
              <a:t>é</a:t>
            </a:r>
            <a:r>
              <a:rPr dirty="0"/>
              <a:t> </a:t>
            </a:r>
            <a:r>
              <a:rPr lang="pt-BR" dirty="0"/>
              <a:t>a </a:t>
            </a:r>
            <a:r>
              <a:rPr dirty="0" err="1"/>
              <a:t>chave</a:t>
            </a:r>
            <a:endParaRPr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Câncer de Pênis – Alerta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1973262"/>
            <a:ext cx="10515600" cy="4351338"/>
          </a:xfrm>
        </p:spPr>
        <p:txBody>
          <a:bodyPr/>
          <a:lstStyle/>
          <a:p>
            <a:pPr>
              <a:defRPr sz="2400"/>
            </a:pPr>
            <a:r>
              <a:rPr dirty="0" err="1"/>
              <a:t>Até</a:t>
            </a:r>
            <a:r>
              <a:rPr dirty="0"/>
              <a:t> 50% </a:t>
            </a:r>
            <a:r>
              <a:rPr dirty="0" err="1"/>
              <a:t>avançados</a:t>
            </a:r>
            <a:r>
              <a:rPr dirty="0"/>
              <a:t> </a:t>
            </a:r>
            <a:r>
              <a:rPr dirty="0" err="1"/>
              <a:t>ao</a:t>
            </a:r>
            <a:r>
              <a:rPr dirty="0"/>
              <a:t> </a:t>
            </a:r>
            <a:r>
              <a:rPr dirty="0" err="1"/>
              <a:t>diagnóstico</a:t>
            </a:r>
            <a:endParaRPr lang="pt-BR" dirty="0"/>
          </a:p>
          <a:p>
            <a:pPr marL="0" indent="0">
              <a:buNone/>
              <a:defRPr sz="2400"/>
            </a:pPr>
            <a:endParaRPr dirty="0"/>
          </a:p>
          <a:p>
            <a:pPr lvl="1"/>
            <a:r>
              <a:rPr dirty="0"/>
              <a:t>Nordeste/Norte </a:t>
            </a:r>
            <a:r>
              <a:rPr dirty="0" err="1"/>
              <a:t>maior</a:t>
            </a:r>
            <a:r>
              <a:rPr dirty="0"/>
              <a:t> </a:t>
            </a:r>
            <a:r>
              <a:rPr dirty="0" err="1"/>
              <a:t>incidência</a:t>
            </a:r>
            <a:endParaRPr lang="pt-BR" dirty="0"/>
          </a:p>
          <a:p>
            <a:pPr marL="457200" lvl="1" indent="0">
              <a:buNone/>
            </a:pPr>
            <a:endParaRPr dirty="0"/>
          </a:p>
          <a:p>
            <a:pPr lvl="1"/>
            <a:r>
              <a:rPr dirty="0" err="1"/>
              <a:t>Relaciona</a:t>
            </a:r>
            <a:r>
              <a:rPr dirty="0"/>
              <a:t>-se à </a:t>
            </a:r>
            <a:r>
              <a:rPr dirty="0" err="1"/>
              <a:t>higiene</a:t>
            </a:r>
            <a:r>
              <a:rPr dirty="0"/>
              <a:t> e HPV</a:t>
            </a:r>
            <a:endParaRPr lang="pt-BR" dirty="0"/>
          </a:p>
          <a:p>
            <a:pPr marL="457200" lvl="1" indent="0">
              <a:buNone/>
            </a:pPr>
            <a:endParaRPr dirty="0"/>
          </a:p>
          <a:p>
            <a:pPr lvl="1"/>
            <a:r>
              <a:rPr dirty="0" err="1"/>
              <a:t>Altamente</a:t>
            </a:r>
            <a:r>
              <a:rPr dirty="0"/>
              <a:t> </a:t>
            </a:r>
            <a:r>
              <a:rPr dirty="0" err="1"/>
              <a:t>evitável</a:t>
            </a:r>
            <a:endParaRPr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sz="4800" dirty="0" err="1"/>
              <a:t>Regra</a:t>
            </a:r>
            <a:r>
              <a:rPr sz="4800" dirty="0"/>
              <a:t> de </a:t>
            </a:r>
            <a:r>
              <a:rPr sz="4800" dirty="0" err="1"/>
              <a:t>ouro</a:t>
            </a:r>
            <a:endParaRPr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20900" y="2689225"/>
            <a:ext cx="10515600" cy="4351338"/>
          </a:xfrm>
        </p:spPr>
        <p:txBody>
          <a:bodyPr>
            <a:normAutofit/>
          </a:bodyPr>
          <a:lstStyle/>
          <a:p>
            <a:pPr>
              <a:defRPr sz="2400"/>
            </a:pPr>
            <a:r>
              <a:rPr sz="3200" dirty="0" err="1"/>
              <a:t>Lesão</a:t>
            </a:r>
            <a:r>
              <a:rPr sz="3200" dirty="0"/>
              <a:t> &gt; 2 </a:t>
            </a:r>
            <a:r>
              <a:rPr sz="3200" dirty="0" err="1"/>
              <a:t>semanas</a:t>
            </a:r>
            <a:r>
              <a:rPr sz="3200" dirty="0"/>
              <a:t> = </a:t>
            </a:r>
            <a:r>
              <a:rPr sz="3200" dirty="0" err="1"/>
              <a:t>ação</a:t>
            </a:r>
            <a:endParaRPr lang="pt-BR" sz="3200" dirty="0"/>
          </a:p>
          <a:p>
            <a:pPr marL="0" indent="0">
              <a:buNone/>
              <a:defRPr sz="2400"/>
            </a:pPr>
            <a:endParaRPr sz="3200" dirty="0"/>
          </a:p>
          <a:p>
            <a:pPr lvl="1"/>
            <a:r>
              <a:rPr sz="3200" dirty="0" err="1"/>
              <a:t>Biopsiar</a:t>
            </a:r>
            <a:r>
              <a:rPr sz="3200" dirty="0"/>
              <a:t> </a:t>
            </a:r>
            <a:r>
              <a:rPr sz="3200" dirty="0" err="1"/>
              <a:t>ou</a:t>
            </a:r>
            <a:r>
              <a:rPr sz="3200" dirty="0"/>
              <a:t> </a:t>
            </a:r>
            <a:r>
              <a:rPr sz="3200" dirty="0" err="1"/>
              <a:t>encaminhar</a:t>
            </a:r>
            <a:endParaRPr lang="pt-BR" sz="3200" dirty="0"/>
          </a:p>
          <a:p>
            <a:pPr marL="457200" lvl="1" indent="0">
              <a:buNone/>
            </a:pPr>
            <a:endParaRPr sz="3200" dirty="0"/>
          </a:p>
          <a:p>
            <a:pPr lvl="1"/>
            <a:r>
              <a:rPr sz="3200" dirty="0" err="1"/>
              <a:t>Não</a:t>
            </a:r>
            <a:r>
              <a:rPr sz="3200" dirty="0"/>
              <a:t> </a:t>
            </a:r>
            <a:r>
              <a:rPr sz="3200" dirty="0" err="1"/>
              <a:t>tratar</a:t>
            </a:r>
            <a:r>
              <a:rPr sz="3200" dirty="0"/>
              <a:t> </a:t>
            </a:r>
            <a:r>
              <a:rPr sz="3200" dirty="0" err="1"/>
              <a:t>repetidamente</a:t>
            </a:r>
            <a:r>
              <a:rPr sz="3200" dirty="0"/>
              <a:t> </a:t>
            </a:r>
            <a:r>
              <a:rPr sz="3200" dirty="0" err="1"/>
              <a:t>como</a:t>
            </a:r>
            <a:r>
              <a:rPr sz="3200" dirty="0"/>
              <a:t> </a:t>
            </a:r>
            <a:r>
              <a:rPr sz="3200" dirty="0" err="1"/>
              <a:t>infecção</a:t>
            </a:r>
            <a:endParaRPr sz="32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sz="4800" b="1" dirty="0"/>
              <a:t>Erro </a:t>
            </a:r>
            <a:r>
              <a:rPr lang="pt-BR" sz="4800" b="1" dirty="0"/>
              <a:t>no</a:t>
            </a:r>
            <a:r>
              <a:rPr sz="4800" b="1" dirty="0"/>
              <a:t> </a:t>
            </a:r>
            <a:r>
              <a:rPr lang="pt-BR" sz="4800" b="1" dirty="0"/>
              <a:t>Diagnóstico</a:t>
            </a:r>
            <a:endParaRPr sz="4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5800" y="2384425"/>
            <a:ext cx="10515600" cy="4351338"/>
          </a:xfrm>
        </p:spPr>
        <p:txBody>
          <a:bodyPr>
            <a:normAutofit/>
          </a:bodyPr>
          <a:lstStyle/>
          <a:p>
            <a:pPr>
              <a:defRPr sz="2400"/>
            </a:pPr>
            <a:r>
              <a:rPr sz="3200" b="1" dirty="0"/>
              <a:t>Falta de </a:t>
            </a:r>
            <a:r>
              <a:rPr sz="3200" b="1" dirty="0" err="1"/>
              <a:t>exame</a:t>
            </a:r>
            <a:r>
              <a:rPr sz="3200" b="1" dirty="0"/>
              <a:t> </a:t>
            </a:r>
            <a:r>
              <a:rPr sz="3200" b="1" dirty="0" err="1"/>
              <a:t>físico</a:t>
            </a:r>
            <a:endParaRPr lang="pt-BR" sz="3200" b="1" dirty="0"/>
          </a:p>
          <a:p>
            <a:pPr marL="0" indent="0">
              <a:buNone/>
              <a:defRPr sz="2400"/>
            </a:pPr>
            <a:endParaRPr sz="3200" dirty="0"/>
          </a:p>
          <a:p>
            <a:pPr lvl="1"/>
            <a:r>
              <a:rPr sz="3200" dirty="0" err="1"/>
              <a:t>Não</a:t>
            </a:r>
            <a:r>
              <a:rPr sz="3200" dirty="0"/>
              <a:t> </a:t>
            </a:r>
            <a:r>
              <a:rPr sz="3200" dirty="0" err="1"/>
              <a:t>retrai</a:t>
            </a:r>
            <a:r>
              <a:rPr lang="pt-BR" sz="3200" dirty="0" err="1"/>
              <a:t>r</a:t>
            </a:r>
            <a:r>
              <a:rPr sz="3200" dirty="0"/>
              <a:t> </a:t>
            </a:r>
            <a:r>
              <a:rPr sz="3200" dirty="0" err="1"/>
              <a:t>prepúci</a:t>
            </a:r>
            <a:r>
              <a:rPr lang="pt-BR" sz="3200" dirty="0"/>
              <a:t>o</a:t>
            </a:r>
          </a:p>
          <a:p>
            <a:pPr marL="457200" lvl="1" indent="0">
              <a:buNone/>
            </a:pPr>
            <a:endParaRPr sz="3200" dirty="0"/>
          </a:p>
          <a:p>
            <a:pPr lvl="1"/>
            <a:r>
              <a:rPr sz="3200" dirty="0" err="1"/>
              <a:t>Não</a:t>
            </a:r>
            <a:r>
              <a:rPr sz="3200" dirty="0"/>
              <a:t> </a:t>
            </a:r>
            <a:r>
              <a:rPr sz="3200" dirty="0" err="1"/>
              <a:t>palpa</a:t>
            </a:r>
            <a:r>
              <a:rPr lang="pt-BR" sz="3200" dirty="0" err="1"/>
              <a:t>r</a:t>
            </a:r>
            <a:r>
              <a:rPr sz="3200" dirty="0"/>
              <a:t> </a:t>
            </a:r>
            <a:r>
              <a:rPr sz="3200" dirty="0" err="1"/>
              <a:t>linfonodo</a:t>
            </a:r>
            <a:endParaRPr lang="pt-BR" sz="3200" dirty="0"/>
          </a:p>
          <a:p>
            <a:pPr lvl="1"/>
            <a:endParaRPr sz="3200" dirty="0"/>
          </a:p>
          <a:p>
            <a:pPr lvl="1"/>
            <a:r>
              <a:rPr sz="3200" dirty="0" err="1"/>
              <a:t>Perde</a:t>
            </a:r>
            <a:r>
              <a:rPr lang="pt-BR" sz="3200" dirty="0" err="1"/>
              <a:t>r</a:t>
            </a:r>
            <a:r>
              <a:rPr sz="3200" dirty="0"/>
              <a:t> </a:t>
            </a:r>
            <a:r>
              <a:rPr sz="3200" dirty="0" err="1"/>
              <a:t>diagnóstico</a:t>
            </a:r>
            <a:r>
              <a:rPr sz="3200" dirty="0"/>
              <a:t> </a:t>
            </a:r>
            <a:r>
              <a:rPr sz="3200" dirty="0" err="1"/>
              <a:t>precoce</a:t>
            </a:r>
            <a:endParaRPr sz="32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b="1" dirty="0" err="1"/>
              <a:t>Conduta</a:t>
            </a:r>
            <a:r>
              <a:rPr b="1" dirty="0"/>
              <a:t> </a:t>
            </a:r>
            <a:r>
              <a:rPr b="1" dirty="0" err="1"/>
              <a:t>prática</a:t>
            </a:r>
            <a:r>
              <a:rPr b="1" dirty="0"/>
              <a:t> – </a:t>
            </a:r>
            <a:r>
              <a:rPr b="1" dirty="0" err="1"/>
              <a:t>Pênis</a:t>
            </a:r>
            <a:endParaRPr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89200" y="2141537"/>
            <a:ext cx="10515600" cy="4351338"/>
          </a:xfrm>
        </p:spPr>
        <p:txBody>
          <a:bodyPr>
            <a:normAutofit/>
          </a:bodyPr>
          <a:lstStyle/>
          <a:p>
            <a:pPr>
              <a:defRPr sz="2400"/>
            </a:pPr>
            <a:r>
              <a:rPr sz="3200" b="1" dirty="0"/>
              <a:t>Simples e </a:t>
            </a:r>
            <a:r>
              <a:rPr sz="3200" b="1" dirty="0" err="1"/>
              <a:t>salva</a:t>
            </a:r>
            <a:r>
              <a:rPr sz="3200" b="1" dirty="0"/>
              <a:t> </a:t>
            </a:r>
            <a:r>
              <a:rPr sz="3200" b="1" dirty="0" err="1"/>
              <a:t>vidas</a:t>
            </a:r>
            <a:endParaRPr lang="pt-BR" sz="3200" b="1" dirty="0"/>
          </a:p>
          <a:p>
            <a:pPr>
              <a:defRPr sz="2400"/>
            </a:pPr>
            <a:endParaRPr sz="3200" b="1" dirty="0"/>
          </a:p>
          <a:p>
            <a:pPr lvl="1"/>
            <a:r>
              <a:rPr sz="3200" dirty="0"/>
              <a:t>Exame </a:t>
            </a:r>
            <a:r>
              <a:rPr sz="3200" dirty="0" err="1"/>
              <a:t>completo</a:t>
            </a:r>
            <a:endParaRPr lang="pt-BR" sz="3200" dirty="0"/>
          </a:p>
          <a:p>
            <a:pPr lvl="1"/>
            <a:endParaRPr sz="3200" dirty="0"/>
          </a:p>
          <a:p>
            <a:pPr lvl="1"/>
            <a:r>
              <a:rPr sz="3200" dirty="0" err="1"/>
              <a:t>Persistiu</a:t>
            </a:r>
            <a:r>
              <a:rPr sz="3200" dirty="0"/>
              <a:t> → </a:t>
            </a:r>
            <a:r>
              <a:rPr sz="3200" dirty="0" err="1"/>
              <a:t>biópsia</a:t>
            </a:r>
            <a:endParaRPr lang="pt-BR" sz="3200" dirty="0"/>
          </a:p>
          <a:p>
            <a:pPr marL="457200" lvl="1" indent="0">
              <a:buNone/>
            </a:pPr>
            <a:endParaRPr sz="3200" dirty="0"/>
          </a:p>
          <a:p>
            <a:pPr lvl="1"/>
            <a:r>
              <a:rPr sz="3200" dirty="0" err="1"/>
              <a:t>Encaminhar</a:t>
            </a:r>
            <a:r>
              <a:rPr sz="3200" dirty="0"/>
              <a:t> </a:t>
            </a:r>
            <a:r>
              <a:rPr sz="3200" dirty="0" err="1"/>
              <a:t>precoce</a:t>
            </a:r>
            <a:endParaRPr sz="32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4EC3323A-1336-1FB7-11C1-6349179ACA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b="1" dirty="0"/>
              <a:t>CÂNCER DA PRÓSTATA</a:t>
            </a:r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39C0E956-2608-B88A-64D8-256147657D5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08865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046965" y="476672"/>
            <a:ext cx="6033960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Doenças da Próstata</a:t>
            </a:r>
          </a:p>
        </p:txBody>
      </p:sp>
      <p:sp>
        <p:nvSpPr>
          <p:cNvPr id="13315" name="CaixaDeTexto 3"/>
          <p:cNvSpPr txBox="1">
            <a:spLocks noChangeArrowheads="1"/>
          </p:cNvSpPr>
          <p:nvPr/>
        </p:nvSpPr>
        <p:spPr bwMode="auto">
          <a:xfrm>
            <a:off x="2207568" y="1844825"/>
            <a:ext cx="5616624" cy="584775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3200" b="1" dirty="0">
                <a:solidFill>
                  <a:schemeClr val="bg1"/>
                </a:solidFill>
              </a:rPr>
              <a:t>CÂNCER DE PRÓSTATA</a:t>
            </a:r>
            <a:endParaRPr lang="pt-BR" altLang="pt-BR" sz="3200" b="1" dirty="0">
              <a:solidFill>
                <a:schemeClr val="bg1"/>
              </a:solidFill>
            </a:endParaRPr>
          </a:p>
        </p:txBody>
      </p:sp>
      <p:pic>
        <p:nvPicPr>
          <p:cNvPr id="13316" name="Picture 6" descr="Resultado de imagem para cancer de prostata metastatic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016" y="3000376"/>
            <a:ext cx="4320480" cy="2583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1631505" y="2708920"/>
            <a:ext cx="4392488" cy="278775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pt-BR" dirty="0"/>
              <a:t>Mais frequente na zona periférica da glândula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pt-BR" dirty="0"/>
              <a:t>Pode aparecer em uma próstata  normal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pt-BR" b="1" dirty="0"/>
              <a:t>NÃO DÁ SINTOMAS NA FASE INICIAL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3"/>
          <p:cNvSpPr txBox="1"/>
          <p:nvPr/>
        </p:nvSpPr>
        <p:spPr>
          <a:xfrm>
            <a:off x="814029" y="1673699"/>
            <a:ext cx="10801709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❑"/>
            </a:pPr>
            <a:r>
              <a:rPr lang="pt-BR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2º câncer mais frequente entre os homens após os tumores de pele (não-melanoma)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23"/>
          <p:cNvSpPr/>
          <p:nvPr/>
        </p:nvSpPr>
        <p:spPr>
          <a:xfrm>
            <a:off x="3279788" y="476672"/>
            <a:ext cx="5568319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pt-BR" sz="54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Câncer da Próstata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23"/>
          <p:cNvSpPr txBox="1"/>
          <p:nvPr/>
        </p:nvSpPr>
        <p:spPr>
          <a:xfrm>
            <a:off x="1171216" y="2595717"/>
            <a:ext cx="10087333" cy="3785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✔"/>
            </a:pPr>
            <a:r>
              <a:rPr lang="pt-BR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 diagnóstico de câncer de próstata a cada 7 minutos</a:t>
            </a:r>
            <a:endParaRPr sz="2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215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</a:pPr>
            <a:endParaRPr sz="2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✔"/>
            </a:pPr>
            <a:r>
              <a:rPr lang="pt-BR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 óbito pela doença a cada 40 minutos</a:t>
            </a:r>
            <a:endParaRPr/>
          </a:p>
          <a:p>
            <a:pPr marL="342900" marR="0" lvl="0" indent="-215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</a:pPr>
            <a:endParaRPr sz="2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✔"/>
            </a:pPr>
            <a:r>
              <a:rPr lang="pt-BR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25% dos portadores de câncer de próstata morrem devido a doença</a:t>
            </a:r>
            <a:endParaRPr sz="2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215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</a:pPr>
            <a:endParaRPr sz="2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✔"/>
            </a:pPr>
            <a:r>
              <a:rPr lang="pt-BR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20% dos pacientes com câncer de próstata são diagnosticados em estágios avançados</a:t>
            </a:r>
            <a:endParaRPr sz="2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48"/>
          <p:cNvSpPr/>
          <p:nvPr/>
        </p:nvSpPr>
        <p:spPr>
          <a:xfrm>
            <a:off x="3279788" y="476672"/>
            <a:ext cx="5568319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pt-BR" sz="54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Câncer da Próstata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48"/>
          <p:cNvSpPr txBox="1"/>
          <p:nvPr/>
        </p:nvSpPr>
        <p:spPr>
          <a:xfrm>
            <a:off x="1579480" y="3544555"/>
            <a:ext cx="2548774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Não é possível prevenir a doença</a:t>
            </a:r>
            <a:endParaRPr sz="2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48"/>
          <p:cNvSpPr txBox="1"/>
          <p:nvPr/>
        </p:nvSpPr>
        <p:spPr>
          <a:xfrm>
            <a:off x="1408030" y="1895168"/>
            <a:ext cx="2891674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Quando os sintomas começam a aparecer</a:t>
            </a:r>
            <a:endParaRPr sz="2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48"/>
          <p:cNvSpPr txBox="1"/>
          <p:nvPr/>
        </p:nvSpPr>
        <p:spPr>
          <a:xfrm>
            <a:off x="1416781" y="5356397"/>
            <a:ext cx="2732130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Diagnóstico precoce</a:t>
            </a:r>
            <a:endParaRPr sz="2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48"/>
          <p:cNvSpPr txBox="1"/>
          <p:nvPr/>
        </p:nvSpPr>
        <p:spPr>
          <a:xfrm>
            <a:off x="7247239" y="5167496"/>
            <a:ext cx="3014665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Chances de cura são de 90% </a:t>
            </a:r>
            <a:endParaRPr sz="2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48"/>
          <p:cNvSpPr txBox="1"/>
          <p:nvPr/>
        </p:nvSpPr>
        <p:spPr>
          <a:xfrm>
            <a:off x="7028166" y="3544554"/>
            <a:ext cx="3233738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 possível diagnosticá-la precocemente</a:t>
            </a:r>
            <a:endParaRPr sz="2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48"/>
          <p:cNvSpPr txBox="1"/>
          <p:nvPr/>
        </p:nvSpPr>
        <p:spPr>
          <a:xfrm>
            <a:off x="7096125" y="1862249"/>
            <a:ext cx="3033713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95% dos casos já estão em fase adiantada</a:t>
            </a:r>
            <a:endParaRPr sz="2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48"/>
          <p:cNvSpPr/>
          <p:nvPr/>
        </p:nvSpPr>
        <p:spPr>
          <a:xfrm>
            <a:off x="1265990" y="1807775"/>
            <a:ext cx="3033713" cy="1162223"/>
          </a:xfrm>
          <a:prstGeom prst="frame">
            <a:avLst>
              <a:gd name="adj1" fmla="val 5551"/>
            </a:avLst>
          </a:prstGeom>
          <a:solidFill>
            <a:srgbClr val="0070C0"/>
          </a:solidFill>
          <a:ln w="25400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48"/>
          <p:cNvSpPr/>
          <p:nvPr/>
        </p:nvSpPr>
        <p:spPr>
          <a:xfrm>
            <a:off x="1265990" y="3471255"/>
            <a:ext cx="3033713" cy="1162223"/>
          </a:xfrm>
          <a:prstGeom prst="frame">
            <a:avLst>
              <a:gd name="adj1" fmla="val 5551"/>
            </a:avLst>
          </a:prstGeom>
          <a:solidFill>
            <a:srgbClr val="0070C0"/>
          </a:solidFill>
          <a:ln w="25400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48"/>
          <p:cNvSpPr/>
          <p:nvPr/>
        </p:nvSpPr>
        <p:spPr>
          <a:xfrm>
            <a:off x="1265990" y="5124643"/>
            <a:ext cx="3033713" cy="1162223"/>
          </a:xfrm>
          <a:prstGeom prst="frame">
            <a:avLst>
              <a:gd name="adj1" fmla="val 5551"/>
            </a:avLst>
          </a:prstGeom>
          <a:solidFill>
            <a:srgbClr val="0070C0"/>
          </a:solidFill>
          <a:ln w="25400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48"/>
          <p:cNvSpPr/>
          <p:nvPr/>
        </p:nvSpPr>
        <p:spPr>
          <a:xfrm>
            <a:off x="6996112" y="1817867"/>
            <a:ext cx="3233740" cy="1162223"/>
          </a:xfrm>
          <a:prstGeom prst="frame">
            <a:avLst>
              <a:gd name="adj1" fmla="val 5551"/>
            </a:avLst>
          </a:prstGeom>
          <a:solidFill>
            <a:srgbClr val="0070C0"/>
          </a:solidFill>
          <a:ln w="25400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48"/>
          <p:cNvSpPr/>
          <p:nvPr/>
        </p:nvSpPr>
        <p:spPr>
          <a:xfrm>
            <a:off x="6996112" y="3471255"/>
            <a:ext cx="3265792" cy="1162223"/>
          </a:xfrm>
          <a:prstGeom prst="frame">
            <a:avLst>
              <a:gd name="adj1" fmla="val 5551"/>
            </a:avLst>
          </a:prstGeom>
          <a:solidFill>
            <a:srgbClr val="0070C0"/>
          </a:solidFill>
          <a:ln w="25400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48"/>
          <p:cNvSpPr/>
          <p:nvPr/>
        </p:nvSpPr>
        <p:spPr>
          <a:xfrm>
            <a:off x="6996110" y="5124643"/>
            <a:ext cx="3265794" cy="1162223"/>
          </a:xfrm>
          <a:prstGeom prst="frame">
            <a:avLst>
              <a:gd name="adj1" fmla="val 5551"/>
            </a:avLst>
          </a:prstGeom>
          <a:solidFill>
            <a:srgbClr val="0070C0"/>
          </a:solidFill>
          <a:ln w="25400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48"/>
          <p:cNvSpPr/>
          <p:nvPr/>
        </p:nvSpPr>
        <p:spPr>
          <a:xfrm>
            <a:off x="5054975" y="2156495"/>
            <a:ext cx="1185863" cy="471487"/>
          </a:xfrm>
          <a:prstGeom prst="striped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48"/>
          <p:cNvSpPr/>
          <p:nvPr/>
        </p:nvSpPr>
        <p:spPr>
          <a:xfrm>
            <a:off x="5054974" y="3816621"/>
            <a:ext cx="1185863" cy="471487"/>
          </a:xfrm>
          <a:prstGeom prst="striped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48"/>
          <p:cNvSpPr/>
          <p:nvPr/>
        </p:nvSpPr>
        <p:spPr>
          <a:xfrm>
            <a:off x="5054973" y="5522183"/>
            <a:ext cx="1185863" cy="471487"/>
          </a:xfrm>
          <a:prstGeom prst="striped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2911123" y="381000"/>
            <a:ext cx="5882922" cy="609600"/>
          </a:xfrm>
        </p:spPr>
        <p:txBody>
          <a:bodyPr>
            <a:normAutofit fontScale="90000"/>
          </a:bodyPr>
          <a:lstStyle/>
          <a:p>
            <a:r>
              <a:rPr lang="pt-BR"/>
              <a:t>Câncer do Pênis</a:t>
            </a:r>
            <a:endParaRPr lang="en-US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43201" y="1676400"/>
            <a:ext cx="6976533" cy="4343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pt-BR" dirty="0"/>
              <a:t>faixa etária: 20-90 anos</a:t>
            </a:r>
          </a:p>
          <a:p>
            <a:pPr>
              <a:lnSpc>
                <a:spcPct val="90000"/>
              </a:lnSpc>
            </a:pPr>
            <a:endParaRPr lang="pt-BR" dirty="0"/>
          </a:p>
          <a:p>
            <a:pPr>
              <a:lnSpc>
                <a:spcPct val="90000"/>
              </a:lnSpc>
            </a:pPr>
            <a:r>
              <a:rPr lang="pt-BR" dirty="0"/>
              <a:t>raros nos indivíduos </a:t>
            </a:r>
            <a:r>
              <a:rPr lang="pt-BR" dirty="0" err="1"/>
              <a:t>postectomizados</a:t>
            </a:r>
            <a:endParaRPr lang="pt-BR" dirty="0"/>
          </a:p>
          <a:p>
            <a:pPr lvl="1">
              <a:lnSpc>
                <a:spcPct val="90000"/>
              </a:lnSpc>
            </a:pPr>
            <a:r>
              <a:rPr lang="pt-BR" dirty="0"/>
              <a:t>&lt;1% dos tumores malignos nos EUA</a:t>
            </a:r>
          </a:p>
          <a:p>
            <a:pPr lvl="1">
              <a:lnSpc>
                <a:spcPct val="90000"/>
              </a:lnSpc>
            </a:pPr>
            <a:endParaRPr lang="pt-BR" dirty="0"/>
          </a:p>
          <a:p>
            <a:pPr>
              <a:lnSpc>
                <a:spcPct val="90000"/>
              </a:lnSpc>
            </a:pPr>
            <a:r>
              <a:rPr lang="pt-BR" dirty="0"/>
              <a:t>mais comum em indivíduos com fimose ou excesso de prepúcio</a:t>
            </a:r>
          </a:p>
          <a:p>
            <a:pPr lvl="1">
              <a:lnSpc>
                <a:spcPct val="90000"/>
              </a:lnSpc>
            </a:pPr>
            <a:r>
              <a:rPr lang="pt-BR" dirty="0"/>
              <a:t>10-20% dos tumores malignos na </a:t>
            </a:r>
            <a:r>
              <a:rPr lang="pt-BR" dirty="0" err="1"/>
              <a:t>Africa</a:t>
            </a:r>
            <a:r>
              <a:rPr lang="pt-BR" dirty="0"/>
              <a:t>, América Latina e Ásia</a:t>
            </a:r>
          </a:p>
        </p:txBody>
      </p:sp>
    </p:spTree>
    <p:extLst>
      <p:ext uri="{BB962C8B-B14F-4D97-AF65-F5344CB8AC3E}">
        <p14:creationId xmlns:p14="http://schemas.microsoft.com/office/powerpoint/2010/main" val="3497688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7"/>
          <p:cNvSpPr/>
          <p:nvPr/>
        </p:nvSpPr>
        <p:spPr>
          <a:xfrm>
            <a:off x="1954082" y="332696"/>
            <a:ext cx="8283835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pt-BR" sz="5400" b="1" i="0" u="none" strike="noStrike" cap="none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ESTIMATIVA INCA – </a:t>
            </a:r>
            <a:r>
              <a:rPr lang="pt-BR" sz="5400" b="1" i="0" u="none" strike="noStrike" cap="none" dirty="0">
                <a:solidFill>
                  <a:srgbClr val="BDD1F9"/>
                </a:solidFill>
                <a:latin typeface="Calibri"/>
                <a:ea typeface="Calibri"/>
                <a:cs typeface="Calibri"/>
                <a:sym typeface="Calibri"/>
              </a:rPr>
              <a:t>2023-25</a:t>
            </a:r>
            <a:endParaRPr sz="5400" b="1" i="0" u="none" strike="noStrike" cap="none" dirty="0">
              <a:solidFill>
                <a:srgbClr val="FC787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2" name="Google Shape;162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9580" y="496674"/>
            <a:ext cx="954671" cy="93207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205;p7">
            <a:extLst>
              <a:ext uri="{FF2B5EF4-FFF2-40B4-BE49-F238E27FC236}">
                <a16:creationId xmlns:a16="http://schemas.microsoft.com/office/drawing/2014/main" id="{0568D85F-1CFE-C8D2-A5B6-600E73DFA87C}"/>
              </a:ext>
            </a:extLst>
          </p:cNvPr>
          <p:cNvSpPr txBox="1"/>
          <p:nvPr/>
        </p:nvSpPr>
        <p:spPr>
          <a:xfrm>
            <a:off x="2076454" y="1611595"/>
            <a:ext cx="8091512" cy="461624"/>
          </a:xfrm>
          <a:prstGeom prst="rect">
            <a:avLst/>
          </a:prstGeom>
          <a:solidFill>
            <a:srgbClr val="0070C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lang="pt-BR" sz="24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Estimativa anual de novos casos </a:t>
            </a:r>
            <a:r>
              <a:rPr lang="pt-BR" sz="2400" b="1" dirty="0">
                <a:solidFill>
                  <a:schemeClr val="lt1"/>
                </a:solidFill>
              </a:rPr>
              <a:t>no triênio</a:t>
            </a:r>
            <a:r>
              <a:rPr lang="pt-BR" sz="24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r>
              <a:rPr lang="pt-BR" sz="2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lang="pt-BR" sz="2400" dirty="0">
                <a:solidFill>
                  <a:schemeClr val="lt1"/>
                </a:solidFill>
              </a:rPr>
              <a:t>71</a:t>
            </a:r>
            <a:r>
              <a:rPr lang="pt-BR" sz="2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.730 </a:t>
            </a:r>
            <a:endParaRPr sz="20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207;p7">
            <a:extLst>
              <a:ext uri="{FF2B5EF4-FFF2-40B4-BE49-F238E27FC236}">
                <a16:creationId xmlns:a16="http://schemas.microsoft.com/office/drawing/2014/main" id="{0300717C-B909-6C25-99A0-95FCED235D04}"/>
              </a:ext>
            </a:extLst>
          </p:cNvPr>
          <p:cNvSpPr txBox="1"/>
          <p:nvPr/>
        </p:nvSpPr>
        <p:spPr>
          <a:xfrm>
            <a:off x="2076455" y="5789246"/>
            <a:ext cx="8091512" cy="646331"/>
          </a:xfrm>
          <a:prstGeom prst="rect">
            <a:avLst/>
          </a:prstGeom>
          <a:solidFill>
            <a:srgbClr val="DAEEF3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Sem considerar os tumores de pele não melanoma, o câncer de próstata é o mais incidente entre os homens em todas as regiões do país</a:t>
            </a:r>
            <a:endParaRPr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7D5AE23-C89E-B064-04BD-B39FEA0D58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7921" y="2428829"/>
            <a:ext cx="8168577" cy="3078014"/>
          </a:xfrm>
          <a:prstGeom prst="rect">
            <a:avLst/>
          </a:prstGeom>
        </p:spPr>
      </p:pic>
      <p:sp>
        <p:nvSpPr>
          <p:cNvPr id="5" name="Google Shape;209;p7">
            <a:extLst>
              <a:ext uri="{FF2B5EF4-FFF2-40B4-BE49-F238E27FC236}">
                <a16:creationId xmlns:a16="http://schemas.microsoft.com/office/drawing/2014/main" id="{2BC2C100-2954-393F-6F9C-328417D14A63}"/>
              </a:ext>
            </a:extLst>
          </p:cNvPr>
          <p:cNvSpPr/>
          <p:nvPr/>
        </p:nvSpPr>
        <p:spPr>
          <a:xfrm>
            <a:off x="3075032" y="3321842"/>
            <a:ext cx="2115945" cy="251351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9087" y="2004560"/>
            <a:ext cx="6021850" cy="43453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53039" y="1142375"/>
            <a:ext cx="6026170" cy="668729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49"/>
          <p:cNvSpPr/>
          <p:nvPr/>
        </p:nvSpPr>
        <p:spPr>
          <a:xfrm>
            <a:off x="1694330" y="332696"/>
            <a:ext cx="8543588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pt-BR" sz="54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ESTIMATIVA BRASIL </a:t>
            </a:r>
            <a:r>
              <a:rPr lang="pt-BR" sz="5400" b="1" i="0" u="none" strike="noStrike" cap="none">
                <a:solidFill>
                  <a:srgbClr val="BDD1F9"/>
                </a:solidFill>
                <a:latin typeface="Calibri"/>
                <a:ea typeface="Calibri"/>
                <a:cs typeface="Calibri"/>
                <a:sym typeface="Calibri"/>
              </a:rPr>
              <a:t>2020-40</a:t>
            </a:r>
            <a:endParaRPr sz="5400" b="1" i="0" u="none" strike="noStrike" cap="none">
              <a:solidFill>
                <a:srgbClr val="FC787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49"/>
          <p:cNvSpPr txBox="1"/>
          <p:nvPr/>
        </p:nvSpPr>
        <p:spPr>
          <a:xfrm>
            <a:off x="8406042" y="2432510"/>
            <a:ext cx="225254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Número de novos casos</a:t>
            </a:r>
            <a:endParaRPr/>
          </a:p>
        </p:txBody>
      </p:sp>
      <p:sp>
        <p:nvSpPr>
          <p:cNvPr id="172" name="Google Shape;172;p49"/>
          <p:cNvSpPr txBox="1"/>
          <p:nvPr/>
        </p:nvSpPr>
        <p:spPr>
          <a:xfrm>
            <a:off x="8648096" y="4597145"/>
            <a:ext cx="176843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Número de mortes</a:t>
            </a:r>
            <a:endParaRPr/>
          </a:p>
        </p:txBody>
      </p:sp>
      <p:pic>
        <p:nvPicPr>
          <p:cNvPr id="173" name="Google Shape;173;p49" descr="Gráfico, Tabela, Gráfico de mapa de árvore&#10;&#10;Descrição gerada automaticament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51286" y="2778561"/>
            <a:ext cx="2970904" cy="1340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49" descr="Gráfico, Tabela, Gráfico de mapa de árvore&#10;&#10;Descrição gerada automaticament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051286" y="4904922"/>
            <a:ext cx="2970904" cy="1353830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49"/>
          <p:cNvSpPr/>
          <p:nvPr/>
        </p:nvSpPr>
        <p:spPr>
          <a:xfrm>
            <a:off x="10416529" y="3730341"/>
            <a:ext cx="683862" cy="520996"/>
          </a:xfrm>
          <a:prstGeom prst="donut">
            <a:avLst>
              <a:gd name="adj" fmla="val 2291"/>
            </a:avLst>
          </a:prstGeom>
          <a:solidFill>
            <a:srgbClr val="FF00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49"/>
          <p:cNvSpPr/>
          <p:nvPr/>
        </p:nvSpPr>
        <p:spPr>
          <a:xfrm>
            <a:off x="10376400" y="5860692"/>
            <a:ext cx="683862" cy="520996"/>
          </a:xfrm>
          <a:prstGeom prst="donut">
            <a:avLst>
              <a:gd name="adj" fmla="val 2291"/>
            </a:avLst>
          </a:prstGeom>
          <a:solidFill>
            <a:srgbClr val="FF00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0"/>
          <p:cNvSpPr txBox="1"/>
          <p:nvPr/>
        </p:nvSpPr>
        <p:spPr>
          <a:xfrm>
            <a:off x="2135560" y="1268761"/>
            <a:ext cx="5040560" cy="46166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FATORES DE RISCO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10"/>
          <p:cNvSpPr txBox="1"/>
          <p:nvPr/>
        </p:nvSpPr>
        <p:spPr>
          <a:xfrm>
            <a:off x="2063552" y="1628800"/>
            <a:ext cx="8395078" cy="4832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❑"/>
            </a:pPr>
            <a:r>
              <a:rPr lang="pt-BR" sz="2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Idade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❑"/>
            </a:pPr>
            <a:r>
              <a:rPr lang="pt-BR" sz="2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História familiar (hereditário)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pt-BR"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lang="pt-BR" sz="2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 parente de 1º grau – chance 2x maior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pt-BR" sz="2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2 parentes de 1º grau – chance 6x maior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❑"/>
            </a:pPr>
            <a:r>
              <a:rPr lang="pt-BR" sz="2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Raça negra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❑"/>
            </a:pPr>
            <a:r>
              <a:rPr lang="pt-BR" sz="2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Obesidade 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❑"/>
            </a:pPr>
            <a:r>
              <a:rPr lang="pt-BR" sz="2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Hábitos alimentares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10"/>
          <p:cNvSpPr/>
          <p:nvPr/>
        </p:nvSpPr>
        <p:spPr>
          <a:xfrm>
            <a:off x="3143672" y="211288"/>
            <a:ext cx="6624736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pt-BR" sz="44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Câncer De Próstata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00289" y="542342"/>
            <a:ext cx="5947549" cy="5773316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352"/>
              </a:srgbClr>
            </a:outerShdw>
          </a:effectLst>
        </p:spPr>
      </p:pic>
      <p:sp>
        <p:nvSpPr>
          <p:cNvPr id="189" name="Google Shape;189;p11" descr="Resultado de imagem para picanha"/>
          <p:cNvSpPr/>
          <p:nvPr/>
        </p:nvSpPr>
        <p:spPr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0" name="Google Shape;190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54133" y="2687237"/>
            <a:ext cx="2874241" cy="1616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11" descr="Resultado de imagem para torresmo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62433" y="4386908"/>
            <a:ext cx="2807435" cy="1872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11" descr="Imagem relacionada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4048196" y="-12858864"/>
            <a:ext cx="15240000" cy="10506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11" descr="Imagem relacionada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62433" y="662834"/>
            <a:ext cx="2816311" cy="1941494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11"/>
          <p:cNvSpPr/>
          <p:nvPr/>
        </p:nvSpPr>
        <p:spPr>
          <a:xfrm>
            <a:off x="5343274" y="4143380"/>
            <a:ext cx="2500330" cy="1428760"/>
          </a:xfrm>
          <a:prstGeom prst="ellipse">
            <a:avLst/>
          </a:prstGeom>
          <a:noFill/>
          <a:ln w="38100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11"/>
          <p:cNvSpPr/>
          <p:nvPr/>
        </p:nvSpPr>
        <p:spPr>
          <a:xfrm>
            <a:off x="6700596" y="857232"/>
            <a:ext cx="3571868" cy="2428892"/>
          </a:xfrm>
          <a:prstGeom prst="ellipse">
            <a:avLst/>
          </a:prstGeom>
          <a:noFill/>
          <a:ln w="38100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718509" y="931825"/>
            <a:ext cx="4627549" cy="76944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Câncer De Próstata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46288" y="1916113"/>
            <a:ext cx="3344862" cy="12192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4" name="CaixaDeTexto 4"/>
          <p:cNvSpPr txBox="1">
            <a:spLocks noChangeArrowheads="1"/>
          </p:cNvSpPr>
          <p:nvPr/>
        </p:nvSpPr>
        <p:spPr bwMode="auto">
          <a:xfrm>
            <a:off x="2077146" y="3135313"/>
            <a:ext cx="7475239" cy="255698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Arial" charset="0"/>
              <a:buChar char="•"/>
            </a:pPr>
            <a:r>
              <a:rPr lang="pt-BR" sz="2800" dirty="0"/>
              <a:t>História Clínica</a:t>
            </a:r>
          </a:p>
          <a:p>
            <a:pPr marL="285750" indent="-285750">
              <a:lnSpc>
                <a:spcPct val="200000"/>
              </a:lnSpc>
              <a:buFont typeface="Arial" charset="0"/>
              <a:buChar char="•"/>
            </a:pPr>
            <a:r>
              <a:rPr lang="pt-BR" sz="2800" dirty="0"/>
              <a:t>Toque retal</a:t>
            </a:r>
          </a:p>
          <a:p>
            <a:pPr marL="285750" indent="-285750">
              <a:lnSpc>
                <a:spcPct val="200000"/>
              </a:lnSpc>
              <a:buFont typeface="Arial" charset="0"/>
              <a:buChar char="•"/>
            </a:pPr>
            <a:r>
              <a:rPr lang="pt-BR" sz="2800" dirty="0"/>
              <a:t>PSA ( Antígeno Prostático Específico)</a:t>
            </a:r>
          </a:p>
        </p:txBody>
      </p:sp>
    </p:spTree>
    <p:extLst>
      <p:ext uri="{BB962C8B-B14F-4D97-AF65-F5344CB8AC3E}">
        <p14:creationId xmlns:p14="http://schemas.microsoft.com/office/powerpoint/2010/main" val="20104859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114087" y="260648"/>
            <a:ext cx="7772895" cy="144655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pt-BR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Porque o Exame De Toque é tão Importante?</a:t>
            </a: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9536" y="1890070"/>
            <a:ext cx="3627162" cy="3627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ixaDeTexto 4"/>
          <p:cNvSpPr txBox="1"/>
          <p:nvPr/>
        </p:nvSpPr>
        <p:spPr>
          <a:xfrm>
            <a:off x="5735960" y="2708920"/>
            <a:ext cx="4320480" cy="22398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b="1" dirty="0"/>
              <a:t>20% dos casos de câncer de próstata são diagnosticados exclusivamente pelo exame de toque retal</a:t>
            </a:r>
          </a:p>
        </p:txBody>
      </p:sp>
    </p:spTree>
    <p:extLst>
      <p:ext uri="{BB962C8B-B14F-4D97-AF65-F5344CB8AC3E}">
        <p14:creationId xmlns:p14="http://schemas.microsoft.com/office/powerpoint/2010/main" val="18269170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AutoShape 2" descr="Resultado de imagem para iMAGENS DE PROSTATA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t-BR" altLang="pt-BR"/>
          </a:p>
        </p:txBody>
      </p:sp>
      <p:pic>
        <p:nvPicPr>
          <p:cNvPr id="25603" name="Picture 4" descr="o que é câncer de próstat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569" y="953344"/>
            <a:ext cx="5261719" cy="5261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44073" y="1691108"/>
            <a:ext cx="3798887" cy="37861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tângulo 4"/>
          <p:cNvSpPr/>
          <p:nvPr/>
        </p:nvSpPr>
        <p:spPr>
          <a:xfrm>
            <a:off x="4156346" y="44624"/>
            <a:ext cx="3556103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Toque Retal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5658F768-5A76-7D5D-A8C9-72067B3A54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73940" y="30164"/>
            <a:ext cx="6755860" cy="884237"/>
          </a:xfrm>
        </p:spPr>
        <p:txBody>
          <a:bodyPr/>
          <a:lstStyle/>
          <a:p>
            <a:r>
              <a:rPr lang="pt-BR" altLang="es-ES" sz="3200" b="1" dirty="0"/>
              <a:t>CÂNCER DE PRÓSTATA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4A486B81-90D3-8098-5F27-4C9A057318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057400" y="1400783"/>
            <a:ext cx="7772400" cy="5181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pt-BR" altLang="es-ES" dirty="0"/>
              <a:t>QUADRO CLÍNICO</a:t>
            </a:r>
          </a:p>
          <a:p>
            <a:pPr>
              <a:lnSpc>
                <a:spcPct val="90000"/>
              </a:lnSpc>
            </a:pPr>
            <a:endParaRPr lang="pt-BR" altLang="es-ES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pt-BR" altLang="es-ES" dirty="0"/>
              <a:t>  </a:t>
            </a:r>
            <a:r>
              <a:rPr lang="pt-BR" altLang="es-ES" b="1" dirty="0"/>
              <a:t>ASSINTOMÁTICOS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pt-BR" altLang="es-ES" dirty="0"/>
              <a:t>        - Programas de rastreamento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pt-BR" altLang="es-ES" dirty="0"/>
              <a:t>        - PSA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pt-BR" altLang="es-ES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pt-BR" altLang="es-ES" dirty="0"/>
              <a:t> </a:t>
            </a:r>
            <a:r>
              <a:rPr lang="pt-BR" altLang="es-ES" b="1" dirty="0"/>
              <a:t>SINTOMÁTICOS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pt-BR" altLang="es-ES" dirty="0"/>
              <a:t>        - Manifestações loco-regionais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pt-BR" altLang="es-ES" dirty="0"/>
              <a:t>        - Manifestações sistêmicas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9B683379-FFF0-736B-9D2E-271B2FFD4A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30847" y="422104"/>
            <a:ext cx="7772400" cy="396875"/>
          </a:xfrm>
        </p:spPr>
        <p:txBody>
          <a:bodyPr>
            <a:noAutofit/>
          </a:bodyPr>
          <a:lstStyle/>
          <a:p>
            <a:r>
              <a:rPr lang="pt-BR" altLang="es-ES" sz="3600" b="1" dirty="0"/>
              <a:t>CÂNCER DE PRÓSTATA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BC69478D-D6AA-26EF-14BB-5DF0BFFF09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91544" y="2046051"/>
            <a:ext cx="7772400" cy="6096000"/>
          </a:xfrm>
        </p:spPr>
        <p:txBody>
          <a:bodyPr/>
          <a:lstStyle/>
          <a:p>
            <a:r>
              <a:rPr lang="pt-BR" altLang="es-ES" dirty="0"/>
              <a:t>QUADRO CLÍNICO</a:t>
            </a:r>
          </a:p>
          <a:p>
            <a:endParaRPr lang="pt-BR" altLang="es-ES" dirty="0"/>
          </a:p>
          <a:p>
            <a:pPr>
              <a:buFont typeface="Wingdings" panose="05000000000000000000" pitchFamily="2" charset="2"/>
              <a:buChar char="Ø"/>
            </a:pPr>
            <a:r>
              <a:rPr lang="pt-BR" altLang="es-ES" dirty="0"/>
              <a:t> SINTOMÁTICOS - </a:t>
            </a:r>
            <a:r>
              <a:rPr lang="pt-BR" altLang="es-ES" sz="2400" b="1" dirty="0"/>
              <a:t>manifestações loco-regionais</a:t>
            </a:r>
          </a:p>
          <a:p>
            <a:pPr>
              <a:buFont typeface="Wingdings" panose="05000000000000000000" pitchFamily="2" charset="2"/>
              <a:buNone/>
            </a:pPr>
            <a:endParaRPr lang="pt-BR" altLang="es-ES" b="1" dirty="0"/>
          </a:p>
          <a:p>
            <a:pPr>
              <a:buFont typeface="Wingdings" panose="05000000000000000000" pitchFamily="2" charset="2"/>
              <a:buNone/>
            </a:pPr>
            <a:r>
              <a:rPr lang="pt-BR" altLang="es-ES" dirty="0"/>
              <a:t>       - Disfunção miccional (LUTS)</a:t>
            </a:r>
          </a:p>
          <a:p>
            <a:pPr>
              <a:buFont typeface="Wingdings" panose="05000000000000000000" pitchFamily="2" charset="2"/>
              <a:buNone/>
            </a:pPr>
            <a:r>
              <a:rPr lang="pt-BR" altLang="es-ES" dirty="0"/>
              <a:t>       - Hemospermia</a:t>
            </a:r>
          </a:p>
          <a:p>
            <a:pPr>
              <a:buFont typeface="Wingdings" panose="05000000000000000000" pitchFamily="2" charset="2"/>
              <a:buNone/>
            </a:pPr>
            <a:r>
              <a:rPr lang="pt-BR" altLang="es-ES" dirty="0"/>
              <a:t>       - Hematúria</a:t>
            </a:r>
          </a:p>
          <a:p>
            <a:pPr>
              <a:buFont typeface="Wingdings" panose="05000000000000000000" pitchFamily="2" charset="2"/>
              <a:buNone/>
            </a:pPr>
            <a:r>
              <a:rPr lang="pt-BR" altLang="es-ES" dirty="0"/>
              <a:t>       - Obstrução ureteral – </a:t>
            </a:r>
            <a:r>
              <a:rPr lang="pt-BR" altLang="es-ES" sz="2400" dirty="0"/>
              <a:t>Retenção urinária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>
            <a:extLst>
              <a:ext uri="{FF2B5EF4-FFF2-40B4-BE49-F238E27FC236}">
                <a16:creationId xmlns:a16="http://schemas.microsoft.com/office/drawing/2014/main" id="{F77E3448-4B37-9248-1027-C72E3E8FA9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133600" y="990600"/>
            <a:ext cx="8534400" cy="5867400"/>
          </a:xfrm>
        </p:spPr>
        <p:txBody>
          <a:bodyPr/>
          <a:lstStyle/>
          <a:p>
            <a:r>
              <a:rPr lang="pt-BR" altLang="es-ES" dirty="0"/>
              <a:t>QUADRO CLÍNICO</a:t>
            </a:r>
          </a:p>
          <a:p>
            <a:endParaRPr lang="pt-BR" altLang="es-ES" dirty="0"/>
          </a:p>
          <a:p>
            <a:pPr>
              <a:buFont typeface="Wingdings" panose="05000000000000000000" pitchFamily="2" charset="2"/>
              <a:buChar char="Ø"/>
            </a:pPr>
            <a:r>
              <a:rPr lang="pt-BR" altLang="es-ES" dirty="0"/>
              <a:t> SINTOMÁTICOS - </a:t>
            </a:r>
            <a:r>
              <a:rPr lang="pt-BR" altLang="es-ES" b="1" dirty="0"/>
              <a:t>manifestações sistêmicas </a:t>
            </a:r>
          </a:p>
          <a:p>
            <a:pPr>
              <a:buFont typeface="Wingdings" panose="05000000000000000000" pitchFamily="2" charset="2"/>
              <a:buNone/>
            </a:pPr>
            <a:endParaRPr lang="pt-BR" altLang="es-ES" dirty="0"/>
          </a:p>
          <a:p>
            <a:pPr>
              <a:buFont typeface="Wingdings" panose="05000000000000000000" pitchFamily="2" charset="2"/>
              <a:buNone/>
            </a:pPr>
            <a:r>
              <a:rPr lang="pt-BR" altLang="es-ES" dirty="0"/>
              <a:t>        - Dores ou fraturas ósseas</a:t>
            </a:r>
          </a:p>
          <a:p>
            <a:pPr>
              <a:buFont typeface="Wingdings" panose="05000000000000000000" pitchFamily="2" charset="2"/>
              <a:buNone/>
            </a:pPr>
            <a:r>
              <a:rPr lang="pt-BR" altLang="es-ES" dirty="0"/>
              <a:t>        - Insuficiência renal obstrutiva</a:t>
            </a:r>
          </a:p>
          <a:p>
            <a:pPr>
              <a:buFont typeface="Wingdings" panose="05000000000000000000" pitchFamily="2" charset="2"/>
              <a:buNone/>
            </a:pPr>
            <a:r>
              <a:rPr lang="pt-BR" altLang="es-ES" dirty="0"/>
              <a:t>        - Perda ponderal</a:t>
            </a:r>
          </a:p>
          <a:p>
            <a:pPr>
              <a:buFont typeface="Wingdings" panose="05000000000000000000" pitchFamily="2" charset="2"/>
              <a:buNone/>
            </a:pPr>
            <a:r>
              <a:rPr lang="pt-BR" altLang="es-ES" dirty="0"/>
              <a:t>        - Linfedema de MMII e genitais</a:t>
            </a:r>
          </a:p>
          <a:p>
            <a:pPr>
              <a:buFont typeface="Wingdings" panose="05000000000000000000" pitchFamily="2" charset="2"/>
              <a:buNone/>
            </a:pPr>
            <a:r>
              <a:rPr lang="pt-BR" altLang="es-ES" dirty="0"/>
              <a:t>        - Comprometimento neurológico </a:t>
            </a:r>
            <a:r>
              <a:rPr lang="pt-BR" altLang="es-ES" sz="2000" dirty="0"/>
              <a:t>(compressão medular)</a:t>
            </a:r>
          </a:p>
          <a:p>
            <a:pPr>
              <a:buFont typeface="Wingdings" panose="05000000000000000000" pitchFamily="2" charset="2"/>
              <a:buNone/>
            </a:pPr>
            <a:r>
              <a:rPr lang="pt-BR" altLang="es-ES" dirty="0"/>
              <a:t>        - Metástases viscerais</a:t>
            </a: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E9220391-4DAD-E0A8-58B5-AF86D6907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1803400" y="863600"/>
            <a:ext cx="8064500" cy="635000"/>
          </a:xfrm>
        </p:spPr>
        <p:txBody>
          <a:bodyPr>
            <a:normAutofit fontScale="90000"/>
          </a:bodyPr>
          <a:lstStyle/>
          <a:p>
            <a:r>
              <a:rPr lang="pt-BR" dirty="0"/>
              <a:t>Fatores de risco para câncer do pênis</a:t>
            </a:r>
            <a:endParaRPr lang="en-US" dirty="0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23733" y="2286000"/>
            <a:ext cx="5080000" cy="2514600"/>
          </a:xfrm>
        </p:spPr>
        <p:txBody>
          <a:bodyPr/>
          <a:lstStyle/>
          <a:p>
            <a:r>
              <a:rPr lang="pt-BR" dirty="0"/>
              <a:t>fimose</a:t>
            </a:r>
          </a:p>
          <a:p>
            <a:r>
              <a:rPr lang="pt-BR" dirty="0"/>
              <a:t>infecção viral - HPV</a:t>
            </a:r>
          </a:p>
          <a:p>
            <a:r>
              <a:rPr lang="pt-BR" dirty="0"/>
              <a:t>traumatismos e cicatrizes</a:t>
            </a:r>
          </a:p>
          <a:p>
            <a:r>
              <a:rPr lang="pt-BR" dirty="0"/>
              <a:t>cigarro</a:t>
            </a:r>
          </a:p>
        </p:txBody>
      </p:sp>
    </p:spTree>
    <p:extLst>
      <p:ext uri="{BB962C8B-B14F-4D97-AF65-F5344CB8AC3E}">
        <p14:creationId xmlns:p14="http://schemas.microsoft.com/office/powerpoint/2010/main" val="23060678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6239" y="116632"/>
            <a:ext cx="6357937" cy="156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ixaDeTexto 3"/>
          <p:cNvSpPr txBox="1"/>
          <p:nvPr/>
        </p:nvSpPr>
        <p:spPr>
          <a:xfrm>
            <a:off x="2279576" y="1988841"/>
            <a:ext cx="7632848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sz="2400" b="1" dirty="0"/>
              <a:t>PSA – Antígeno Prostático Específico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2279576" y="2636912"/>
            <a:ext cx="763284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dirty="0"/>
              <a:t>Enzima (</a:t>
            </a:r>
            <a:r>
              <a:rPr lang="pt-BR" dirty="0" err="1"/>
              <a:t>glipoproteína</a:t>
            </a:r>
            <a:r>
              <a:rPr lang="pt-BR" dirty="0"/>
              <a:t>)  produzida pela próstata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dirty="0"/>
              <a:t>Facilita a liquefação do </a:t>
            </a:r>
            <a:r>
              <a:rPr lang="pt-BR" dirty="0" err="1"/>
              <a:t>semem</a:t>
            </a:r>
            <a:endParaRPr lang="pt-BR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dirty="0"/>
              <a:t>É um marcador de alterações da próstata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2279576" y="4293097"/>
            <a:ext cx="7632848" cy="20313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b="1" dirty="0"/>
              <a:t>Relação estatística com a incidência de câncer de próstata</a:t>
            </a:r>
          </a:p>
          <a:p>
            <a:pPr>
              <a:lnSpc>
                <a:spcPct val="150000"/>
              </a:lnSpc>
            </a:pPr>
            <a:r>
              <a:rPr lang="pt-BR" dirty="0"/>
              <a:t>	Entre 0 – 2 </a:t>
            </a:r>
            <a:r>
              <a:rPr lang="pt-BR" dirty="0" err="1"/>
              <a:t>ng</a:t>
            </a:r>
            <a:r>
              <a:rPr lang="pt-BR" dirty="0"/>
              <a:t>/ml:		10%</a:t>
            </a:r>
          </a:p>
          <a:p>
            <a:pPr>
              <a:lnSpc>
                <a:spcPct val="150000"/>
              </a:lnSpc>
            </a:pPr>
            <a:r>
              <a:rPr lang="pt-BR" dirty="0"/>
              <a:t>	Entre 2 -  4 </a:t>
            </a:r>
            <a:r>
              <a:rPr lang="pt-BR" dirty="0" err="1"/>
              <a:t>ng</a:t>
            </a:r>
            <a:r>
              <a:rPr lang="pt-BR" dirty="0"/>
              <a:t>/ml:		25%</a:t>
            </a:r>
          </a:p>
          <a:p>
            <a:pPr>
              <a:lnSpc>
                <a:spcPct val="150000"/>
              </a:lnSpc>
            </a:pPr>
            <a:r>
              <a:rPr lang="pt-BR" dirty="0"/>
              <a:t>	Entre 4 – 10 </a:t>
            </a:r>
            <a:r>
              <a:rPr lang="pt-BR" dirty="0" err="1"/>
              <a:t>ng</a:t>
            </a:r>
            <a:r>
              <a:rPr lang="pt-BR" dirty="0"/>
              <a:t>/ml:	                  35%</a:t>
            </a:r>
          </a:p>
          <a:p>
            <a:pPr>
              <a:lnSpc>
                <a:spcPct val="150000"/>
              </a:lnSpc>
            </a:pPr>
            <a:r>
              <a:rPr lang="pt-BR" dirty="0"/>
              <a:t>	Maior que 20 </a:t>
            </a:r>
            <a:r>
              <a:rPr lang="pt-BR" dirty="0" err="1"/>
              <a:t>ng</a:t>
            </a:r>
            <a:r>
              <a:rPr lang="pt-BR" dirty="0"/>
              <a:t>/ml:	50%</a:t>
            </a:r>
          </a:p>
        </p:txBody>
      </p:sp>
    </p:spTree>
    <p:extLst>
      <p:ext uri="{BB962C8B-B14F-4D97-AF65-F5344CB8AC3E}">
        <p14:creationId xmlns:p14="http://schemas.microsoft.com/office/powerpoint/2010/main" val="30177823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a 2"/>
          <p:cNvGraphicFramePr>
            <a:graphicFrameLocks noGrp="1"/>
          </p:cNvGraphicFramePr>
          <p:nvPr/>
        </p:nvGraphicFramePr>
        <p:xfrm>
          <a:off x="1881159" y="1397000"/>
          <a:ext cx="8572560" cy="453233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857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57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57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06466">
                <a:tc>
                  <a:txBody>
                    <a:bodyPr/>
                    <a:lstStyle/>
                    <a:p>
                      <a:r>
                        <a:rPr lang="en-US" sz="2400" b="1" dirty="0" err="1"/>
                        <a:t>Nível</a:t>
                      </a:r>
                      <a:r>
                        <a:rPr lang="en-US" sz="2400" b="1" dirty="0"/>
                        <a:t> de PSA</a:t>
                      </a:r>
                      <a:endParaRPr lang="pt-BR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     Toque normal</a:t>
                      </a:r>
                      <a:endParaRPr lang="pt-BR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     Toque </a:t>
                      </a:r>
                      <a:r>
                        <a:rPr lang="en-US" sz="2400" b="1" dirty="0" err="1"/>
                        <a:t>alterado</a:t>
                      </a:r>
                      <a:endParaRPr lang="pt-BR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6466">
                <a:tc>
                  <a:txBody>
                    <a:bodyPr/>
                    <a:lstStyle/>
                    <a:p>
                      <a:r>
                        <a:rPr lang="en-US" sz="2400" b="1" dirty="0" err="1"/>
                        <a:t>Desconhecido</a:t>
                      </a:r>
                      <a:endParaRPr lang="pt-BR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              10%</a:t>
                      </a:r>
                      <a:endParaRPr lang="pt-BR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           40%</a:t>
                      </a:r>
                      <a:endParaRPr lang="pt-BR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6466">
                <a:tc>
                  <a:txBody>
                    <a:bodyPr/>
                    <a:lstStyle/>
                    <a:p>
                      <a:r>
                        <a:rPr lang="en-US" sz="2400" b="1" dirty="0" err="1"/>
                        <a:t>Menor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que</a:t>
                      </a:r>
                      <a:r>
                        <a:rPr lang="en-US" sz="2400" b="1" dirty="0"/>
                        <a:t> 4</a:t>
                      </a:r>
                      <a:endParaRPr lang="pt-BR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          5 – 8% </a:t>
                      </a:r>
                      <a:endParaRPr lang="pt-BR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           25%</a:t>
                      </a:r>
                      <a:endParaRPr lang="pt-BR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6466">
                <a:tc>
                  <a:txBody>
                    <a:bodyPr/>
                    <a:lstStyle/>
                    <a:p>
                      <a:r>
                        <a:rPr lang="en-US" sz="2400" b="1" dirty="0"/>
                        <a:t>Entre 4 e 10</a:t>
                      </a:r>
                      <a:endParaRPr lang="pt-BR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              15% </a:t>
                      </a:r>
                      <a:endParaRPr lang="pt-BR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           80%</a:t>
                      </a:r>
                      <a:endParaRPr lang="pt-BR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06466">
                <a:tc>
                  <a:txBody>
                    <a:bodyPr/>
                    <a:lstStyle/>
                    <a:p>
                      <a:r>
                        <a:rPr lang="en-US" sz="2400" b="1" dirty="0" err="1"/>
                        <a:t>Maior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que</a:t>
                      </a:r>
                      <a:r>
                        <a:rPr lang="en-US" sz="2400" b="1" dirty="0"/>
                        <a:t> 10</a:t>
                      </a:r>
                      <a:endParaRPr lang="pt-BR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              40%</a:t>
                      </a:r>
                      <a:endParaRPr lang="pt-BR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           95%</a:t>
                      </a:r>
                      <a:endParaRPr lang="pt-BR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Retângulo 5"/>
          <p:cNvSpPr/>
          <p:nvPr/>
        </p:nvSpPr>
        <p:spPr>
          <a:xfrm>
            <a:off x="1881158" y="188640"/>
            <a:ext cx="8501122" cy="107721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Risco de ter câncer de próstata pelo</a:t>
            </a:r>
          </a:p>
          <a:p>
            <a:pPr algn="ctr">
              <a:defRPr/>
            </a:pPr>
            <a:r>
              <a:rPr lang="pt-BR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nível de PSA no sangue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5F620598-039E-EF6C-7A8D-B8DC5CC1A1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30164"/>
            <a:ext cx="7772400" cy="396875"/>
          </a:xfrm>
        </p:spPr>
        <p:txBody>
          <a:bodyPr/>
          <a:lstStyle/>
          <a:p>
            <a:endParaRPr lang="pt-BR" altLang="es-ES" sz="2000" dirty="0"/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27C41612-D067-8673-D9E1-2CD4201430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09800" y="838200"/>
            <a:ext cx="8077200" cy="6019800"/>
          </a:xfrm>
        </p:spPr>
        <p:txBody>
          <a:bodyPr/>
          <a:lstStyle/>
          <a:p>
            <a:r>
              <a:rPr lang="pt-BR" altLang="es-ES" dirty="0"/>
              <a:t>CAUSAS DE ELEVAÇÃO DO PSA</a:t>
            </a:r>
          </a:p>
          <a:p>
            <a:pPr>
              <a:buFontTx/>
              <a:buNone/>
            </a:pPr>
            <a:endParaRPr lang="pt-BR" altLang="es-ES" dirty="0"/>
          </a:p>
          <a:p>
            <a:pPr algn="just">
              <a:buFont typeface="Wingdings" panose="05000000000000000000" pitchFamily="2" charset="2"/>
              <a:buChar char="Ø"/>
            </a:pPr>
            <a:r>
              <a:rPr lang="pt-BR" altLang="es-ES" dirty="0"/>
              <a:t> </a:t>
            </a:r>
            <a:r>
              <a:rPr lang="pt-BR" altLang="es-ES" sz="2400" dirty="0"/>
              <a:t>HPB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pt-BR" altLang="es-ES" sz="2400" dirty="0"/>
              <a:t> </a:t>
            </a:r>
            <a:r>
              <a:rPr lang="pt-BR" altLang="es-ES" sz="2400" b="1" dirty="0"/>
              <a:t>CA DE PRÓSTATA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pt-BR" altLang="es-ES" sz="2400" dirty="0"/>
              <a:t> PROSTATITES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pt-BR" altLang="es-ES" sz="2400" dirty="0"/>
              <a:t> TRAUMA PERINEAL OU PROSTÁTICO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pt-BR" altLang="es-ES" sz="2400" dirty="0"/>
              <a:t> RTU DE PRÓSTATA, CISTOSCOPIA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pt-BR" altLang="es-ES" sz="2400" dirty="0"/>
              <a:t>PORTADORES DE SONDAS URETRAIS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pt-BR" altLang="es-ES" sz="2400" dirty="0"/>
              <a:t> FINASTERIDE E DUTASTERIDE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pt-BR" altLang="es-ES" sz="2400" dirty="0"/>
              <a:t> BIÓPSIA DA PRÓSTATA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pt-BR" altLang="es-ES" sz="2400" dirty="0"/>
              <a:t>EJACULAÇÃO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0814" y="-171400"/>
            <a:ext cx="6357937" cy="156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3014" y="1792289"/>
            <a:ext cx="3876675" cy="463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ixaDeTexto 3"/>
          <p:cNvSpPr txBox="1"/>
          <p:nvPr/>
        </p:nvSpPr>
        <p:spPr>
          <a:xfrm>
            <a:off x="2207569" y="1412776"/>
            <a:ext cx="3662213" cy="123110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2000" b="1" dirty="0"/>
              <a:t>Diagnóstico: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pt-BR" dirty="0"/>
              <a:t>Toque suspeito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pt-BR" dirty="0"/>
              <a:t>PSA elevado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2207569" y="2708921"/>
            <a:ext cx="3662213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/>
              <a:t>Ressonância Magnética </a:t>
            </a:r>
            <a:r>
              <a:rPr lang="pt-BR" dirty="0" err="1"/>
              <a:t>Multiparamétrica</a:t>
            </a:r>
            <a:r>
              <a:rPr lang="pt-BR" dirty="0"/>
              <a:t> da Próstata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2207569" y="4149081"/>
            <a:ext cx="3662213" cy="258532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/>
              <a:t>Exame histopatológico</a:t>
            </a:r>
          </a:p>
          <a:p>
            <a:r>
              <a:rPr lang="pt-BR" dirty="0"/>
              <a:t>Escala de </a:t>
            </a:r>
            <a:r>
              <a:rPr lang="pt-BR" dirty="0" err="1"/>
              <a:t>Gleason</a:t>
            </a:r>
            <a:endParaRPr lang="pt-BR" dirty="0"/>
          </a:p>
          <a:p>
            <a:r>
              <a:rPr lang="pt-BR" dirty="0"/>
              <a:t>3+3 = 6</a:t>
            </a:r>
          </a:p>
          <a:p>
            <a:r>
              <a:rPr lang="pt-BR" dirty="0"/>
              <a:t>3+4 = 7</a:t>
            </a:r>
          </a:p>
          <a:p>
            <a:r>
              <a:rPr lang="pt-BR" dirty="0"/>
              <a:t>4+3= 7</a:t>
            </a:r>
          </a:p>
          <a:p>
            <a:r>
              <a:rPr lang="pt-BR" dirty="0"/>
              <a:t>4+4 = 8</a:t>
            </a:r>
          </a:p>
          <a:p>
            <a:r>
              <a:rPr lang="pt-BR" dirty="0"/>
              <a:t>4+5= 9</a:t>
            </a:r>
          </a:p>
          <a:p>
            <a:r>
              <a:rPr lang="pt-BR" dirty="0"/>
              <a:t>5+4= 9</a:t>
            </a:r>
          </a:p>
          <a:p>
            <a:r>
              <a:rPr lang="pt-BR" dirty="0"/>
              <a:t>5+5 = 10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2207569" y="3429001"/>
            <a:ext cx="3662213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/>
              <a:t>Biópsia Prostática guiada por Ultrassom</a:t>
            </a:r>
          </a:p>
        </p:txBody>
      </p:sp>
    </p:spTree>
    <p:extLst>
      <p:ext uri="{BB962C8B-B14F-4D97-AF65-F5344CB8AC3E}">
        <p14:creationId xmlns:p14="http://schemas.microsoft.com/office/powerpoint/2010/main" val="2204502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F322ECB2-3F71-CB80-6424-41D24D5D1C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8213" y="30164"/>
            <a:ext cx="7772400" cy="396875"/>
          </a:xfrm>
        </p:spPr>
        <p:txBody>
          <a:bodyPr/>
          <a:lstStyle/>
          <a:p>
            <a:r>
              <a:rPr lang="pt-BR" altLang="es-ES" sz="2000"/>
              <a:t>DIAGNÓSTICO DE CÂNCER DE PRÓSTATA</a:t>
            </a:r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7BDF5E7D-CD32-503F-C7BA-9A61988EE2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09800" y="692150"/>
            <a:ext cx="7772400" cy="649288"/>
          </a:xfrm>
          <a:solidFill>
            <a:schemeClr val="bg2"/>
          </a:solidFill>
        </p:spPr>
        <p:txBody>
          <a:bodyPr/>
          <a:lstStyle/>
          <a:p>
            <a:r>
              <a:rPr lang="pt-BR" altLang="es-ES"/>
              <a:t>Adenocarcinoma da próstata (CaP)</a:t>
            </a:r>
          </a:p>
        </p:txBody>
      </p:sp>
      <p:sp>
        <p:nvSpPr>
          <p:cNvPr id="34820" name="Text Box 4">
            <a:extLst>
              <a:ext uri="{FF2B5EF4-FFF2-40B4-BE49-F238E27FC236}">
                <a16:creationId xmlns:a16="http://schemas.microsoft.com/office/drawing/2014/main" id="{722A3FCF-8E40-5C5B-5F3E-34DADDF0FC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5" y="1341438"/>
            <a:ext cx="7704138" cy="42011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pt-BR" altLang="es-ES"/>
              <a:t> Heterogêneo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pt-BR" altLang="es-ES"/>
              <a:t> 95 % dos tumores da próstata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pt-BR" altLang="es-ES"/>
              <a:t> Graus de Gleason : 1 2 3 4 5 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pt-BR" altLang="es-ES"/>
              <a:t> Score de Gleason :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pt-BR" altLang="es-ES"/>
              <a:t>Grau Primário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pt-BR" altLang="es-ES"/>
              <a:t>            ( mais frequente)     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pt-BR" altLang="es-ES"/>
              <a:t>               </a:t>
            </a:r>
            <a:r>
              <a:rPr lang="pt-BR" altLang="es-ES" sz="4000" b="1"/>
              <a:t>+ </a:t>
            </a:r>
            <a:r>
              <a:rPr lang="pt-BR" altLang="es-ES"/>
              <a:t>    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pt-BR" altLang="es-ES"/>
              <a:t>Grau Secundário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pt-BR" altLang="es-ES"/>
              <a:t> ( segundo mais frequente)</a:t>
            </a:r>
          </a:p>
        </p:txBody>
      </p:sp>
      <p:sp>
        <p:nvSpPr>
          <p:cNvPr id="34821" name="Text Box 5">
            <a:extLst>
              <a:ext uri="{FF2B5EF4-FFF2-40B4-BE49-F238E27FC236}">
                <a16:creationId xmlns:a16="http://schemas.microsoft.com/office/drawing/2014/main" id="{0BC32F95-E851-85BC-94F9-CE6D47530C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0826" y="1916113"/>
            <a:ext cx="40671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s-ES" altLang="es-ES"/>
          </a:p>
        </p:txBody>
      </p:sp>
      <p:pic>
        <p:nvPicPr>
          <p:cNvPr id="34822" name="Picture 6">
            <a:extLst>
              <a:ext uri="{FF2B5EF4-FFF2-40B4-BE49-F238E27FC236}">
                <a16:creationId xmlns:a16="http://schemas.microsoft.com/office/drawing/2014/main" id="{32F8962F-8186-047F-51B5-F177FBDD1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76" y="2887664"/>
            <a:ext cx="5292725" cy="3970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1102FA38-721F-ED48-8E1A-F2FA8014DF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8213" y="30164"/>
            <a:ext cx="7772400" cy="396875"/>
          </a:xfrm>
        </p:spPr>
        <p:txBody>
          <a:bodyPr/>
          <a:lstStyle/>
          <a:p>
            <a:r>
              <a:rPr lang="pt-BR" altLang="es-ES" sz="2000"/>
              <a:t>DIAGNÓSTICO DE CÂNCER DE PRÓSTATA</a:t>
            </a:r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575467F2-DFC5-6C40-BD53-6443D1B1CD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09800" y="765176"/>
            <a:ext cx="7772400" cy="576263"/>
          </a:xfrm>
          <a:solidFill>
            <a:schemeClr val="bg2"/>
          </a:solidFill>
        </p:spPr>
        <p:txBody>
          <a:bodyPr/>
          <a:lstStyle/>
          <a:p>
            <a:r>
              <a:rPr lang="pt-BR" altLang="es-ES" b="1"/>
              <a:t>Possíveis resultados da biópsia prostática</a:t>
            </a:r>
          </a:p>
        </p:txBody>
      </p:sp>
      <p:sp>
        <p:nvSpPr>
          <p:cNvPr id="31748" name="Text Box 4">
            <a:extLst>
              <a:ext uri="{FF2B5EF4-FFF2-40B4-BE49-F238E27FC236}">
                <a16:creationId xmlns:a16="http://schemas.microsoft.com/office/drawing/2014/main" id="{9E50A436-86D1-28CC-C768-68C16DD6DE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8214" y="1916113"/>
            <a:ext cx="7775575" cy="32778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pt-BR" altLang="es-ES" dirty="0"/>
              <a:t> Próstata normal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pt-BR" altLang="es-ES" dirty="0"/>
              <a:t> HPB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pt-BR" altLang="es-ES" dirty="0"/>
              <a:t> Prostatite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pt-BR" altLang="es-ES" dirty="0"/>
              <a:t> Atrofia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pt-BR" altLang="es-ES" dirty="0"/>
              <a:t> Neoplasia </a:t>
            </a:r>
            <a:r>
              <a:rPr lang="pt-BR" altLang="es-ES" dirty="0" err="1"/>
              <a:t>intra-epitelial</a:t>
            </a:r>
            <a:r>
              <a:rPr lang="pt-BR" altLang="es-ES" dirty="0"/>
              <a:t> (PIN)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pt-BR" altLang="es-ES" dirty="0"/>
              <a:t> </a:t>
            </a:r>
            <a:r>
              <a:rPr lang="pt-BR" altLang="es-ES" dirty="0" err="1"/>
              <a:t>Atypical</a:t>
            </a:r>
            <a:r>
              <a:rPr lang="pt-BR" altLang="es-ES" dirty="0"/>
              <a:t> </a:t>
            </a:r>
            <a:r>
              <a:rPr lang="pt-BR" altLang="es-ES" dirty="0" err="1"/>
              <a:t>small</a:t>
            </a:r>
            <a:r>
              <a:rPr lang="pt-BR" altLang="es-ES" dirty="0"/>
              <a:t> </a:t>
            </a:r>
            <a:r>
              <a:rPr lang="pt-BR" altLang="es-ES" dirty="0" err="1"/>
              <a:t>acinar</a:t>
            </a:r>
            <a:r>
              <a:rPr lang="pt-BR" altLang="es-ES" dirty="0"/>
              <a:t> </a:t>
            </a:r>
            <a:r>
              <a:rPr lang="pt-BR" altLang="es-ES" dirty="0" err="1"/>
              <a:t>proliferations</a:t>
            </a:r>
            <a:r>
              <a:rPr lang="pt-BR" altLang="es-ES" dirty="0"/>
              <a:t> (ASAP)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pt-BR" altLang="es-ES" dirty="0"/>
              <a:t> </a:t>
            </a:r>
            <a:r>
              <a:rPr lang="pt-BR" altLang="es-ES" b="1" dirty="0"/>
              <a:t>Adenocarcinoma da próstata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pt-BR" altLang="es-ES" dirty="0"/>
              <a:t> Outros tumores prostáticos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7AE6EFFF-A7DB-54D5-05BB-5B9879B1DD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8213" y="30164"/>
            <a:ext cx="7772400" cy="396875"/>
          </a:xfrm>
        </p:spPr>
        <p:txBody>
          <a:bodyPr/>
          <a:lstStyle/>
          <a:p>
            <a:r>
              <a:rPr lang="pt-BR" altLang="es-ES" sz="2000"/>
              <a:t>DIAGNÓSTICO DE CÂNCER DE PRÓSTATA</a:t>
            </a:r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61170EB9-A08C-7488-5450-9365187ED6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08213" y="765176"/>
            <a:ext cx="7772400" cy="576263"/>
          </a:xfrm>
          <a:solidFill>
            <a:schemeClr val="bg2"/>
          </a:solidFill>
        </p:spPr>
        <p:txBody>
          <a:bodyPr/>
          <a:lstStyle/>
          <a:p>
            <a:r>
              <a:rPr lang="pt-BR" altLang="es-ES" b="1"/>
              <a:t>Neoplasia intra-epitelial da próstata (PIN)</a:t>
            </a:r>
          </a:p>
        </p:txBody>
      </p:sp>
      <p:sp>
        <p:nvSpPr>
          <p:cNvPr id="32772" name="Text Box 4">
            <a:extLst>
              <a:ext uri="{FF2B5EF4-FFF2-40B4-BE49-F238E27FC236}">
                <a16:creationId xmlns:a16="http://schemas.microsoft.com/office/drawing/2014/main" id="{A5212321-6040-47AE-E068-DF50E816E5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8214" y="1916114"/>
            <a:ext cx="7775575" cy="31393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pt-BR" altLang="es-ES" dirty="0"/>
              <a:t> Tipos:       Baixo grau (PINBG)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pt-BR" altLang="es-ES" dirty="0"/>
              <a:t>                      Alto grau (PINAG)   </a:t>
            </a:r>
            <a:r>
              <a:rPr lang="pt-BR" altLang="es-ES" dirty="0" err="1"/>
              <a:t>ácinos</a:t>
            </a:r>
            <a:r>
              <a:rPr lang="pt-BR" altLang="es-ES" dirty="0"/>
              <a:t> prostáticos de arquitetura benigna </a:t>
            </a:r>
            <a:r>
              <a:rPr lang="pt-BR" altLang="es-ES" dirty="0" err="1"/>
              <a:t>c</a:t>
            </a:r>
            <a:r>
              <a:rPr lang="pt-BR" altLang="es-ES" dirty="0"/>
              <a:t>/ ductos revestidos </a:t>
            </a:r>
            <a:r>
              <a:rPr lang="pt-BR" altLang="es-ES" dirty="0" err="1"/>
              <a:t>p</a:t>
            </a:r>
            <a:r>
              <a:rPr lang="pt-BR" altLang="es-ES" dirty="0"/>
              <a:t>/ células atípicas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pt-BR" altLang="es-ES" dirty="0"/>
              <a:t> PINBG não tem significado clínico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pt-BR" altLang="es-ES" dirty="0"/>
              <a:t> Incidência de 5 a 8 %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pt-BR" altLang="es-ES" dirty="0"/>
              <a:t> Risco de </a:t>
            </a:r>
            <a:r>
              <a:rPr lang="pt-BR" altLang="es-ES" dirty="0" err="1"/>
              <a:t>CaP</a:t>
            </a:r>
            <a:r>
              <a:rPr lang="pt-BR" altLang="es-ES" dirty="0"/>
              <a:t> semelhante ao </a:t>
            </a:r>
            <a:r>
              <a:rPr lang="pt-BR" altLang="es-ES" dirty="0" err="1"/>
              <a:t>Dx</a:t>
            </a:r>
            <a:r>
              <a:rPr lang="pt-BR" altLang="es-ES" dirty="0"/>
              <a:t> benigno 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pt-BR" altLang="es-ES" dirty="0"/>
              <a:t> PINAG = aumentar número de fragmentos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pt-BR" altLang="es-ES" dirty="0"/>
              <a:t> PINAG = não se recomenda nova </a:t>
            </a:r>
            <a:r>
              <a:rPr lang="pt-BR" altLang="es-ES" dirty="0" err="1"/>
              <a:t>Bx</a:t>
            </a:r>
            <a:r>
              <a:rPr lang="pt-BR" altLang="es-ES" dirty="0"/>
              <a:t> no primeiro ano</a:t>
            </a:r>
          </a:p>
        </p:txBody>
      </p:sp>
      <p:sp>
        <p:nvSpPr>
          <p:cNvPr id="32775" name="Text Box 7">
            <a:extLst>
              <a:ext uri="{FF2B5EF4-FFF2-40B4-BE49-F238E27FC236}">
                <a16:creationId xmlns:a16="http://schemas.microsoft.com/office/drawing/2014/main" id="{64863A8F-E359-61A8-87B7-A282681603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2488" y="3860800"/>
            <a:ext cx="41767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s-ES" altLang="es-ES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45332090-50DA-D6AB-AC96-58F76C64D2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8213" y="30164"/>
            <a:ext cx="7772400" cy="396875"/>
          </a:xfrm>
        </p:spPr>
        <p:txBody>
          <a:bodyPr/>
          <a:lstStyle/>
          <a:p>
            <a:r>
              <a:rPr lang="pt-BR" altLang="es-ES" sz="2000"/>
              <a:t>DIAGNÓSTICO DE CÂNCER DE PRÓSTATA</a:t>
            </a:r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BF2ED504-4674-418C-B233-C0952CC33B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09800" y="836613"/>
            <a:ext cx="7918450" cy="647700"/>
          </a:xfrm>
          <a:solidFill>
            <a:schemeClr val="bg2"/>
          </a:solidFill>
        </p:spPr>
        <p:txBody>
          <a:bodyPr/>
          <a:lstStyle/>
          <a:p>
            <a:r>
              <a:rPr lang="pt-BR" altLang="es-ES" b="1"/>
              <a:t>Atypical Small Acinar Proliferations (ASAP)</a:t>
            </a:r>
          </a:p>
        </p:txBody>
      </p:sp>
      <p:sp>
        <p:nvSpPr>
          <p:cNvPr id="33796" name="Text Box 4">
            <a:extLst>
              <a:ext uri="{FF2B5EF4-FFF2-40B4-BE49-F238E27FC236}">
                <a16:creationId xmlns:a16="http://schemas.microsoft.com/office/drawing/2014/main" id="{98B6664F-0196-99BB-D7BF-151E89AD17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8214" y="2205038"/>
            <a:ext cx="7920037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pt-BR" altLang="es-ES"/>
              <a:t> ASAP = Tecido prostático c/ pequenos focos de glândulas atípicas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pt-BR" altLang="es-ES"/>
              <a:t> Incidência de 5 %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pt-BR" altLang="es-ES"/>
              <a:t> Risco de CaP em biópsia de 40 %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pt-BR" altLang="es-ES"/>
              <a:t> ASAP = Aumentar número de fragmentos em ambos os lobos e  ao redor do foco em re-biópsia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pt-BR" altLang="es-ES"/>
              <a:t> ASAP = Indicar re-biópsia em 3 a 6 meses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D379E3-EC4A-170E-24C7-7C9D66149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26" name="Picture 2" descr="O que é ISUP ou Gleason no câncer de próstata? - Dr ...">
            <a:extLst>
              <a:ext uri="{FF2B5EF4-FFF2-40B4-BE49-F238E27FC236}">
                <a16:creationId xmlns:a16="http://schemas.microsoft.com/office/drawing/2014/main" id="{557E07D7-BE2A-0975-FEF5-4752BFDFE6B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77" y="365124"/>
            <a:ext cx="11778123" cy="6334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573812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46909" y="2636913"/>
            <a:ext cx="3529012" cy="438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75921" y="2290933"/>
            <a:ext cx="4968230" cy="3904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6239" y="711201"/>
            <a:ext cx="6357937" cy="156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559208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2166761" y="266700"/>
            <a:ext cx="7858477" cy="990600"/>
          </a:xfrm>
        </p:spPr>
        <p:txBody>
          <a:bodyPr>
            <a:normAutofit/>
          </a:bodyPr>
          <a:lstStyle/>
          <a:p>
            <a:r>
              <a:rPr lang="pt-BR" dirty="0"/>
              <a:t>Fimose e risco de câncer do pênis</a:t>
            </a:r>
            <a:endParaRPr lang="en-US" dirty="0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69068" y="1905000"/>
            <a:ext cx="7992533" cy="3581400"/>
          </a:xfrm>
        </p:spPr>
        <p:txBody>
          <a:bodyPr/>
          <a:lstStyle/>
          <a:p>
            <a:r>
              <a:rPr lang="pt-BR" dirty="0"/>
              <a:t>25-75% dos casos com </a:t>
            </a:r>
            <a:r>
              <a:rPr lang="pt-BR" dirty="0" err="1"/>
              <a:t>ca</a:t>
            </a:r>
            <a:r>
              <a:rPr lang="pt-BR" dirty="0"/>
              <a:t> pênis tem fimose</a:t>
            </a:r>
          </a:p>
          <a:p>
            <a:endParaRPr lang="pt-BR" dirty="0"/>
          </a:p>
          <a:p>
            <a:pPr marL="0" indent="0">
              <a:buNone/>
            </a:pPr>
            <a:endParaRPr lang="pt-BR" dirty="0"/>
          </a:p>
          <a:p>
            <a:r>
              <a:rPr lang="pt-BR" dirty="0"/>
              <a:t>tumor raro nos países com rotina de circuncisão ao nascimento, mas frequente nos países com comportamento oposto</a:t>
            </a:r>
          </a:p>
          <a:p>
            <a:pPr marL="0" indent="0">
              <a:buNone/>
            </a:pPr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8123795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55900" y="-219745"/>
            <a:ext cx="6357938" cy="156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2279576" y="908720"/>
            <a:ext cx="7776864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b="1" dirty="0"/>
              <a:t>TRATAMENTOS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2279576" y="1340768"/>
            <a:ext cx="7272808" cy="5858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dirty="0"/>
              <a:t>Vigilância ativa</a:t>
            </a:r>
          </a:p>
          <a:p>
            <a:pPr>
              <a:lnSpc>
                <a:spcPct val="150000"/>
              </a:lnSpc>
            </a:pPr>
            <a:r>
              <a:rPr lang="pt-BR" dirty="0" err="1"/>
              <a:t>Prostatectomia</a:t>
            </a:r>
            <a:r>
              <a:rPr lang="pt-BR" dirty="0"/>
              <a:t> Radical</a:t>
            </a:r>
          </a:p>
          <a:p>
            <a:pPr>
              <a:lnSpc>
                <a:spcPct val="150000"/>
              </a:lnSpc>
            </a:pPr>
            <a:r>
              <a:rPr lang="pt-BR" dirty="0"/>
              <a:t>	Aberta</a:t>
            </a:r>
          </a:p>
          <a:p>
            <a:pPr>
              <a:lnSpc>
                <a:spcPct val="150000"/>
              </a:lnSpc>
            </a:pPr>
            <a:r>
              <a:rPr lang="pt-BR" dirty="0"/>
              <a:t>	Laparoscópica</a:t>
            </a:r>
          </a:p>
          <a:p>
            <a:pPr>
              <a:lnSpc>
                <a:spcPct val="150000"/>
              </a:lnSpc>
            </a:pPr>
            <a:r>
              <a:rPr lang="pt-BR" dirty="0"/>
              <a:t>	Robô assistida</a:t>
            </a:r>
          </a:p>
          <a:p>
            <a:pPr>
              <a:lnSpc>
                <a:spcPct val="150000"/>
              </a:lnSpc>
            </a:pPr>
            <a:r>
              <a:rPr lang="pt-BR" dirty="0"/>
              <a:t>Radioterapia</a:t>
            </a:r>
          </a:p>
          <a:p>
            <a:pPr>
              <a:lnSpc>
                <a:spcPct val="150000"/>
              </a:lnSpc>
            </a:pPr>
            <a:r>
              <a:rPr lang="pt-BR" dirty="0"/>
              <a:t>	Externa</a:t>
            </a:r>
          </a:p>
          <a:p>
            <a:pPr>
              <a:lnSpc>
                <a:spcPct val="150000"/>
              </a:lnSpc>
            </a:pPr>
            <a:r>
              <a:rPr lang="pt-BR" dirty="0"/>
              <a:t>	</a:t>
            </a:r>
            <a:r>
              <a:rPr lang="pt-BR" dirty="0" err="1"/>
              <a:t>Braquiterapia</a:t>
            </a:r>
            <a:endParaRPr lang="pt-BR" dirty="0"/>
          </a:p>
          <a:p>
            <a:pPr>
              <a:lnSpc>
                <a:spcPct val="150000"/>
              </a:lnSpc>
            </a:pPr>
            <a:r>
              <a:rPr lang="pt-BR" dirty="0"/>
              <a:t>Bloqueio androgênico</a:t>
            </a:r>
          </a:p>
          <a:p>
            <a:pPr>
              <a:lnSpc>
                <a:spcPct val="150000"/>
              </a:lnSpc>
            </a:pPr>
            <a:r>
              <a:rPr lang="pt-BR" dirty="0"/>
              <a:t>	</a:t>
            </a:r>
            <a:r>
              <a:rPr lang="pt-BR" dirty="0" err="1"/>
              <a:t>Orquiectomia</a:t>
            </a:r>
            <a:endParaRPr lang="pt-BR" dirty="0"/>
          </a:p>
          <a:p>
            <a:pPr>
              <a:lnSpc>
                <a:spcPct val="150000"/>
              </a:lnSpc>
            </a:pPr>
            <a:r>
              <a:rPr lang="pt-BR" dirty="0"/>
              <a:t>	Medicamentos</a:t>
            </a:r>
          </a:p>
          <a:p>
            <a:pPr>
              <a:lnSpc>
                <a:spcPct val="150000"/>
              </a:lnSpc>
            </a:pPr>
            <a:r>
              <a:rPr lang="pt-BR" dirty="0"/>
              <a:t>Quimioterapia</a:t>
            </a:r>
          </a:p>
          <a:p>
            <a:pPr>
              <a:lnSpc>
                <a:spcPct val="150000"/>
              </a:lnSpc>
            </a:pPr>
            <a:r>
              <a:rPr lang="pt-BR" dirty="0" err="1"/>
              <a:t>Radiofármacos</a:t>
            </a:r>
            <a:endParaRPr lang="pt-BR" dirty="0"/>
          </a:p>
          <a:p>
            <a:pPr>
              <a:lnSpc>
                <a:spcPct val="150000"/>
              </a:lnSpc>
            </a:pPr>
            <a:endParaRPr lang="pt-BR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22488" y="1637936"/>
            <a:ext cx="2015341" cy="15079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37829" y="2924944"/>
            <a:ext cx="2702755" cy="16646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59897" y="4653136"/>
            <a:ext cx="2609007" cy="17724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9826425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DB7CF0D4-D61F-95FA-865C-00A282383C4F}"/>
              </a:ext>
            </a:extLst>
          </p:cNvPr>
          <p:cNvSpPr txBox="1"/>
          <p:nvPr/>
        </p:nvSpPr>
        <p:spPr>
          <a:xfrm>
            <a:off x="1333500" y="1237734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/>
              <a:t>TAKE HOME MESSAGE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2164BAA5-12EA-0B80-3C71-BE20E8EC371B}"/>
              </a:ext>
            </a:extLst>
          </p:cNvPr>
          <p:cNvSpPr txBox="1"/>
          <p:nvPr/>
        </p:nvSpPr>
        <p:spPr>
          <a:xfrm>
            <a:off x="2311400" y="2521059"/>
            <a:ext cx="91821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sz="2400"/>
            </a:pPr>
            <a:r>
              <a:rPr lang="pt-BR" sz="2800" b="1" dirty="0"/>
              <a:t>Evitar biópsia desnecessária</a:t>
            </a:r>
          </a:p>
          <a:p>
            <a:pPr>
              <a:defRPr sz="2400"/>
            </a:pPr>
            <a:endParaRPr lang="pt-BR" sz="2800" b="1" dirty="0"/>
          </a:p>
          <a:p>
            <a:pPr>
              <a:defRPr sz="2400"/>
            </a:pPr>
            <a:endParaRPr lang="pt-BR" sz="2800" b="1" dirty="0"/>
          </a:p>
          <a:p>
            <a:pPr lvl="1"/>
            <a:r>
              <a:rPr lang="pt-BR" sz="2800" dirty="0"/>
              <a:t>Repetir PSA</a:t>
            </a:r>
          </a:p>
          <a:p>
            <a:pPr lvl="1"/>
            <a:endParaRPr lang="pt-BR" sz="2800" dirty="0"/>
          </a:p>
          <a:p>
            <a:pPr lvl="1"/>
            <a:r>
              <a:rPr lang="pt-BR" sz="2800" dirty="0"/>
              <a:t>Avaliar velocidade, densidade e relação livre/total</a:t>
            </a:r>
          </a:p>
          <a:p>
            <a:pPr lvl="1"/>
            <a:endParaRPr lang="pt-BR" sz="2800" dirty="0"/>
          </a:p>
          <a:p>
            <a:pPr lvl="1"/>
            <a:r>
              <a:rPr lang="pt-BR" sz="2800" dirty="0"/>
              <a:t>RM antes da biópsia</a:t>
            </a:r>
          </a:p>
        </p:txBody>
      </p:sp>
    </p:spTree>
    <p:extLst>
      <p:ext uri="{BB962C8B-B14F-4D97-AF65-F5344CB8AC3E}">
        <p14:creationId xmlns:p14="http://schemas.microsoft.com/office/powerpoint/2010/main" val="365057528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337681" y="188640"/>
            <a:ext cx="5127366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Recomendação</a:t>
            </a:r>
          </a:p>
        </p:txBody>
      </p:sp>
      <p:sp>
        <p:nvSpPr>
          <p:cNvPr id="3" name="Retângulo 2"/>
          <p:cNvSpPr/>
          <p:nvPr/>
        </p:nvSpPr>
        <p:spPr>
          <a:xfrm>
            <a:off x="1473741" y="1052737"/>
            <a:ext cx="9244518" cy="83099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Sociedade Brasileira de Urologia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1894818" y="2348880"/>
            <a:ext cx="8305638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2000" b="1" dirty="0"/>
              <a:t>EXAMES PERIÓDICOS PARA DETECÇÃO PRECOCE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1894818" y="3140968"/>
            <a:ext cx="8305638" cy="286232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pt-BR" sz="2000" b="1" dirty="0">
                <a:solidFill>
                  <a:schemeClr val="bg1"/>
                </a:solidFill>
              </a:rPr>
              <a:t>Homens sem antecedentes familiares	-  50 anos</a:t>
            </a:r>
          </a:p>
          <a:p>
            <a:endParaRPr lang="pt-BR" sz="2000" b="1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t-BR" sz="2000" b="1" dirty="0">
                <a:solidFill>
                  <a:schemeClr val="bg1"/>
                </a:solidFill>
              </a:rPr>
              <a:t>Homens com fatores de risco		-  45 anos</a:t>
            </a:r>
          </a:p>
          <a:p>
            <a:endParaRPr lang="pt-BR" sz="2000" b="1" dirty="0">
              <a:solidFill>
                <a:schemeClr val="bg1"/>
              </a:solidFill>
            </a:endParaRPr>
          </a:p>
          <a:p>
            <a:r>
              <a:rPr lang="pt-BR" sz="2000" b="1" dirty="0">
                <a:solidFill>
                  <a:schemeClr val="bg1"/>
                </a:solidFill>
              </a:rPr>
              <a:t>	Antecedentes familiares de câncer de próstata</a:t>
            </a:r>
          </a:p>
          <a:p>
            <a:endParaRPr lang="pt-BR" sz="2000" b="1" dirty="0">
              <a:solidFill>
                <a:schemeClr val="bg1"/>
              </a:solidFill>
            </a:endParaRPr>
          </a:p>
          <a:p>
            <a:r>
              <a:rPr lang="pt-BR" sz="2000" b="1" dirty="0">
                <a:solidFill>
                  <a:schemeClr val="bg1"/>
                </a:solidFill>
              </a:rPr>
              <a:t>	Raça negra</a:t>
            </a:r>
          </a:p>
          <a:p>
            <a:endParaRPr lang="pt-BR" sz="2000" b="1" dirty="0">
              <a:solidFill>
                <a:schemeClr val="bg1"/>
              </a:solidFill>
            </a:endParaRPr>
          </a:p>
          <a:p>
            <a:r>
              <a:rPr lang="pt-BR" sz="2000" b="1" dirty="0">
                <a:solidFill>
                  <a:schemeClr val="bg1"/>
                </a:solidFill>
              </a:rPr>
              <a:t>	Obesidade </a:t>
            </a:r>
          </a:p>
        </p:txBody>
      </p:sp>
    </p:spTree>
    <p:extLst>
      <p:ext uri="{BB962C8B-B14F-4D97-AF65-F5344CB8AC3E}">
        <p14:creationId xmlns:p14="http://schemas.microsoft.com/office/powerpoint/2010/main" val="245452959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FB026F-AE35-C949-BC30-080329F2CD5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263140" y="1697321"/>
            <a:ext cx="5829300" cy="761747"/>
          </a:xfrm>
        </p:spPr>
        <p:txBody>
          <a:bodyPr/>
          <a:lstStyle/>
          <a:p>
            <a:r>
              <a:rPr lang="pt-BR" sz="4500" dirty="0"/>
              <a:t>OBRIGADO</a:t>
            </a:r>
          </a:p>
        </p:txBody>
      </p:sp>
      <p:pic>
        <p:nvPicPr>
          <p:cNvPr id="68610" name="Picture 2" descr="Pequeno Conto: A Fúria No Instagram Com Preço | Símbolo do instagram,  Logotipo instagram, Instagram">
            <a:extLst>
              <a:ext uri="{FF2B5EF4-FFF2-40B4-BE49-F238E27FC236}">
                <a16:creationId xmlns:a16="http://schemas.microsoft.com/office/drawing/2014/main" id="{F64BF1EC-19DA-6B42-924B-2659FA55E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1438" y="3185692"/>
            <a:ext cx="569598" cy="56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C4D8AA16-F3D9-EC43-905F-9BC4CE88B046}"/>
              </a:ext>
            </a:extLst>
          </p:cNvPr>
          <p:cNvSpPr txBox="1"/>
          <p:nvPr/>
        </p:nvSpPr>
        <p:spPr>
          <a:xfrm>
            <a:off x="5126735" y="3225547"/>
            <a:ext cx="39657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err="1"/>
              <a:t>drhumbertomontoro</a:t>
            </a:r>
            <a:endParaRPr lang="pt-BR" sz="2800" dirty="0"/>
          </a:p>
        </p:txBody>
      </p:sp>
      <p:pic>
        <p:nvPicPr>
          <p:cNvPr id="68612" name="Picture 4" descr="Logo do Aplicativos Whatsapp | Simbolo whatsapp vetor, Whatsapp vetor,  Simbolo do whatsapp">
            <a:extLst>
              <a:ext uri="{FF2B5EF4-FFF2-40B4-BE49-F238E27FC236}">
                <a16:creationId xmlns:a16="http://schemas.microsoft.com/office/drawing/2014/main" id="{82D4E415-A29F-4C4C-8FBD-58CEDD9355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664" y="3877120"/>
            <a:ext cx="554355" cy="56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B7EFD4FB-49B6-964B-828E-A0793C290879}"/>
              </a:ext>
            </a:extLst>
          </p:cNvPr>
          <p:cNvSpPr txBox="1"/>
          <p:nvPr/>
        </p:nvSpPr>
        <p:spPr>
          <a:xfrm>
            <a:off x="5218176" y="3987415"/>
            <a:ext cx="3635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/>
              <a:t>(82) 99981 8093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F037D0D8-3D9D-0444-8F13-E839F27621D7}"/>
              </a:ext>
            </a:extLst>
          </p:cNvPr>
          <p:cNvSpPr txBox="1"/>
          <p:nvPr/>
        </p:nvSpPr>
        <p:spPr>
          <a:xfrm>
            <a:off x="5126734" y="4581005"/>
            <a:ext cx="53355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rgbClr val="FF0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hmontoro@uol.com.br</a:t>
            </a:r>
            <a:endParaRPr lang="pt-BR" sz="2800" dirty="0">
              <a:solidFill>
                <a:srgbClr val="FF0000"/>
              </a:solidFill>
            </a:endParaRPr>
          </a:p>
          <a:p>
            <a:r>
              <a:rPr lang="pt-BR" sz="2800" dirty="0">
                <a:solidFill>
                  <a:schemeClr val="accent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humberto.chagas@famed.ufal.br</a:t>
            </a:r>
            <a:endParaRPr lang="pt-BR" sz="2800" dirty="0">
              <a:solidFill>
                <a:schemeClr val="accent1"/>
              </a:solidFill>
            </a:endParaRPr>
          </a:p>
          <a:p>
            <a:endParaRPr lang="pt-BR" sz="2400" dirty="0"/>
          </a:p>
        </p:txBody>
      </p:sp>
      <p:pic>
        <p:nvPicPr>
          <p:cNvPr id="68614" name="Picture 6" descr="Resultado de imagem para simbolo de email | Mosca de banheiro, Whatsapp  png, Icones redes sociais">
            <a:extLst>
              <a:ext uri="{FF2B5EF4-FFF2-40B4-BE49-F238E27FC236}">
                <a16:creationId xmlns:a16="http://schemas.microsoft.com/office/drawing/2014/main" id="{C3722E64-8A95-F647-8B98-2030095644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663" y="4725740"/>
            <a:ext cx="596140" cy="516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phic 10" descr="Smiling Face with No Fill">
            <a:extLst>
              <a:ext uri="{FF2B5EF4-FFF2-40B4-BE49-F238E27FC236}">
                <a16:creationId xmlns:a16="http://schemas.microsoft.com/office/drawing/2014/main" id="{EDD50880-1844-B003-7CB6-E7C6D030CB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076840" y="1166545"/>
            <a:ext cx="1704040" cy="1704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8348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DF4446EA-1C74-9854-F126-E0BC2D2BD3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911122" y="719669"/>
            <a:ext cx="6448777" cy="436032"/>
          </a:xfrm>
        </p:spPr>
        <p:txBody>
          <a:bodyPr>
            <a:normAutofit fontScale="90000"/>
          </a:bodyPr>
          <a:lstStyle/>
          <a:p>
            <a:r>
              <a:rPr lang="pt-BR" altLang="pt-BR" b="1" dirty="0"/>
              <a:t>Patologias Benignas do Pênis</a:t>
            </a:r>
            <a:endParaRPr lang="en-US" altLang="pt-BR" b="1" dirty="0"/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B0E265E8-0B1E-0A55-1C6C-58AA45612B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810935" y="2209801"/>
            <a:ext cx="6976533" cy="2506133"/>
          </a:xfrm>
        </p:spPr>
        <p:txBody>
          <a:bodyPr/>
          <a:lstStyle/>
          <a:p>
            <a:r>
              <a:rPr lang="pt-BR" altLang="pt-BR"/>
              <a:t>cistos, angiomas, fibromas, neuromas</a:t>
            </a:r>
          </a:p>
          <a:p>
            <a:r>
              <a:rPr lang="pt-BR" altLang="pt-BR"/>
              <a:t>doença de Peyronie inicial</a:t>
            </a:r>
          </a:p>
          <a:p>
            <a:r>
              <a:rPr lang="pt-BR" altLang="pt-BR"/>
              <a:t>granuloma piogênico</a:t>
            </a:r>
          </a:p>
          <a:p>
            <a:r>
              <a:rPr lang="pt-BR" altLang="pt-BR"/>
              <a:t>linfangite, flebites</a:t>
            </a:r>
            <a:endParaRPr lang="en-US" altLang="pt-BR">
              <a:sym typeface="Wingdings" panose="05000000000000000000" pitchFamily="2" charset="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/>
              <a:t>Diagnóstico Diferencial do Câncer do Pênis</a:t>
            </a:r>
            <a:endParaRPr lang="en-US"/>
          </a:p>
        </p:txBody>
      </p:sp>
      <p:pic>
        <p:nvPicPr>
          <p:cNvPr id="44036" name="Picture 4" descr="penis2liquen pla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3601" y="1447800"/>
            <a:ext cx="311573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4039" name="Picture 7" descr="penis4ducre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3601" y="4114800"/>
            <a:ext cx="3115733" cy="2516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4042" name="Text Box 10"/>
          <p:cNvSpPr txBox="1">
            <a:spLocks noChangeArrowheads="1"/>
          </p:cNvSpPr>
          <p:nvPr/>
        </p:nvSpPr>
        <p:spPr bwMode="auto">
          <a:xfrm>
            <a:off x="1794935" y="4038601"/>
            <a:ext cx="66261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/>
              <a:t>Lues</a:t>
            </a:r>
            <a:endParaRPr lang="en-US"/>
          </a:p>
        </p:txBody>
      </p:sp>
      <p:sp>
        <p:nvSpPr>
          <p:cNvPr id="44043" name="Text Box 11"/>
          <p:cNvSpPr txBox="1">
            <a:spLocks noChangeArrowheads="1"/>
          </p:cNvSpPr>
          <p:nvPr/>
        </p:nvSpPr>
        <p:spPr bwMode="auto">
          <a:xfrm>
            <a:off x="6062135" y="1524001"/>
            <a:ext cx="86113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/>
              <a:t>Líquen</a:t>
            </a:r>
            <a:endParaRPr lang="en-US"/>
          </a:p>
        </p:txBody>
      </p:sp>
      <p:sp>
        <p:nvSpPr>
          <p:cNvPr id="44044" name="Text Box 12"/>
          <p:cNvSpPr txBox="1">
            <a:spLocks noChangeArrowheads="1"/>
          </p:cNvSpPr>
          <p:nvPr/>
        </p:nvSpPr>
        <p:spPr bwMode="auto">
          <a:xfrm>
            <a:off x="5994402" y="4038601"/>
            <a:ext cx="89300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/>
              <a:t>Ducrey</a:t>
            </a:r>
            <a:endParaRPr lang="en-US"/>
          </a:p>
        </p:txBody>
      </p:sp>
      <p:pic>
        <p:nvPicPr>
          <p:cNvPr id="44045" name="Picture 13" descr="penis8herp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447800"/>
            <a:ext cx="30480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4046" name="Text Box 14"/>
          <p:cNvSpPr txBox="1">
            <a:spLocks noChangeArrowheads="1"/>
          </p:cNvSpPr>
          <p:nvPr/>
        </p:nvSpPr>
        <p:spPr bwMode="auto">
          <a:xfrm>
            <a:off x="1524000" y="1524001"/>
            <a:ext cx="114017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pt-BR"/>
              <a:t>Herpes</a:t>
            </a:r>
            <a:endParaRPr lang="en-US"/>
          </a:p>
        </p:txBody>
      </p:sp>
      <p:pic>
        <p:nvPicPr>
          <p:cNvPr id="44038" name="Picture 6" descr="penis3sifili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038600"/>
            <a:ext cx="3048000" cy="2592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26263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026">
            <a:extLst>
              <a:ext uri="{FF2B5EF4-FFF2-40B4-BE49-F238E27FC236}">
                <a16:creationId xmlns:a16="http://schemas.microsoft.com/office/drawing/2014/main" id="{11A8DEF3-B973-1E41-B1CB-9873388451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911123" y="719668"/>
            <a:ext cx="7485944" cy="541867"/>
          </a:xfrm>
        </p:spPr>
        <p:txBody>
          <a:bodyPr>
            <a:normAutofit fontScale="90000"/>
          </a:bodyPr>
          <a:lstStyle/>
          <a:p>
            <a:r>
              <a:rPr lang="pt-BR" altLang="pt-BR" b="1" dirty="0"/>
              <a:t>Lesões penianas pré-malignas</a:t>
            </a:r>
            <a:endParaRPr lang="en-US" altLang="pt-BR" b="1" dirty="0"/>
          </a:p>
        </p:txBody>
      </p:sp>
      <p:sp>
        <p:nvSpPr>
          <p:cNvPr id="41987" name="Rectangle 1027">
            <a:extLst>
              <a:ext uri="{FF2B5EF4-FFF2-40B4-BE49-F238E27FC236}">
                <a16:creationId xmlns:a16="http://schemas.microsoft.com/office/drawing/2014/main" id="{ACB89A6A-6143-4F46-AC5B-C9A1609E7D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01334" y="1735668"/>
            <a:ext cx="7857067" cy="3793067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pt-BR" altLang="pt-BR" sz="2311" b="1" dirty="0"/>
              <a:t>lesões cutâneas pré-malignas</a:t>
            </a:r>
          </a:p>
          <a:p>
            <a:pPr lvl="1">
              <a:lnSpc>
                <a:spcPct val="110000"/>
              </a:lnSpc>
            </a:pPr>
            <a:r>
              <a:rPr lang="pt-BR" altLang="pt-BR" sz="2311" dirty="0" err="1"/>
              <a:t>balanite</a:t>
            </a:r>
            <a:r>
              <a:rPr lang="pt-BR" altLang="pt-BR" sz="2311" dirty="0"/>
              <a:t> </a:t>
            </a:r>
            <a:r>
              <a:rPr lang="pt-BR" altLang="pt-BR" sz="2311" dirty="0" err="1"/>
              <a:t>xerótica</a:t>
            </a:r>
            <a:r>
              <a:rPr lang="pt-BR" altLang="pt-BR" sz="2311" dirty="0"/>
              <a:t> obliterante</a:t>
            </a:r>
          </a:p>
          <a:p>
            <a:pPr lvl="1">
              <a:lnSpc>
                <a:spcPct val="110000"/>
              </a:lnSpc>
            </a:pPr>
            <a:r>
              <a:rPr lang="pt-BR" altLang="pt-BR" sz="2311" dirty="0"/>
              <a:t>leucoplaquia</a:t>
            </a:r>
          </a:p>
          <a:p>
            <a:pPr>
              <a:lnSpc>
                <a:spcPct val="110000"/>
              </a:lnSpc>
            </a:pPr>
            <a:r>
              <a:rPr lang="pt-BR" altLang="pt-BR" sz="2311" b="1" dirty="0"/>
              <a:t>lesões virais (HPV)</a:t>
            </a:r>
          </a:p>
          <a:p>
            <a:pPr lvl="1">
              <a:lnSpc>
                <a:spcPct val="110000"/>
              </a:lnSpc>
            </a:pPr>
            <a:r>
              <a:rPr lang="pt-BR" altLang="pt-BR" sz="2311" dirty="0"/>
              <a:t>condiloma acuminado (tipos 6, 11, 16, 18, 31,33)</a:t>
            </a:r>
          </a:p>
          <a:p>
            <a:pPr lvl="1">
              <a:lnSpc>
                <a:spcPct val="110000"/>
              </a:lnSpc>
            </a:pPr>
            <a:r>
              <a:rPr lang="pt-BR" altLang="pt-BR" sz="2311" dirty="0"/>
              <a:t>pápula </a:t>
            </a:r>
            <a:r>
              <a:rPr lang="pt-BR" altLang="pt-BR" sz="2311" dirty="0" err="1"/>
              <a:t>bowenóide</a:t>
            </a:r>
            <a:r>
              <a:rPr lang="pt-BR" altLang="pt-BR" sz="2311" dirty="0"/>
              <a:t> (tipo 16) </a:t>
            </a:r>
          </a:p>
          <a:p>
            <a:pPr lvl="1">
              <a:lnSpc>
                <a:spcPct val="110000"/>
              </a:lnSpc>
            </a:pPr>
            <a:r>
              <a:rPr lang="pt-BR" altLang="pt-BR" sz="2311" dirty="0"/>
              <a:t>tumor de </a:t>
            </a:r>
            <a:r>
              <a:rPr lang="pt-BR" altLang="pt-BR" sz="2311" dirty="0" err="1"/>
              <a:t>Buschke</a:t>
            </a:r>
            <a:r>
              <a:rPr lang="pt-BR" altLang="pt-BR" sz="2311" dirty="0"/>
              <a:t>-Lowenstein (tipos 6, 11)</a:t>
            </a:r>
          </a:p>
          <a:p>
            <a:pPr>
              <a:lnSpc>
                <a:spcPct val="110000"/>
              </a:lnSpc>
            </a:pPr>
            <a:r>
              <a:rPr lang="pt-BR" altLang="pt-BR" sz="2311" b="1" dirty="0" err="1"/>
              <a:t>ca</a:t>
            </a:r>
            <a:r>
              <a:rPr lang="pt-BR" altLang="pt-BR" sz="2311" b="1" dirty="0"/>
              <a:t>-</a:t>
            </a:r>
            <a:r>
              <a:rPr lang="pt-BR" altLang="pt-BR" sz="2311" b="1" dirty="0" err="1"/>
              <a:t>in-situ</a:t>
            </a:r>
            <a:r>
              <a:rPr lang="pt-BR" altLang="pt-BR" sz="2311" b="1" dirty="0"/>
              <a:t> (eritroplasia de </a:t>
            </a:r>
            <a:r>
              <a:rPr lang="pt-BR" altLang="pt-BR" sz="2311" b="1" dirty="0" err="1"/>
              <a:t>Queyrat</a:t>
            </a:r>
            <a:r>
              <a:rPr lang="pt-BR" altLang="pt-BR" sz="2311" b="1" dirty="0"/>
              <a:t> ou Doença de Bowen)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675467" y="304800"/>
            <a:ext cx="7337778" cy="609600"/>
          </a:xfrm>
        </p:spPr>
        <p:txBody>
          <a:bodyPr>
            <a:normAutofit fontScale="90000"/>
          </a:bodyPr>
          <a:lstStyle/>
          <a:p>
            <a:r>
              <a:rPr lang="pt-BR"/>
              <a:t>Lesões penianas pré-malignas </a:t>
            </a:r>
            <a:endParaRPr lang="en-US"/>
          </a:p>
        </p:txBody>
      </p:sp>
      <p:sp>
        <p:nvSpPr>
          <p:cNvPr id="45063" name="Text Box 1031"/>
          <p:cNvSpPr txBox="1">
            <a:spLocks noChangeArrowheads="1"/>
          </p:cNvSpPr>
          <p:nvPr/>
        </p:nvSpPr>
        <p:spPr bwMode="auto">
          <a:xfrm>
            <a:off x="5588001" y="1447801"/>
            <a:ext cx="129426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/>
              <a:t>Pápula</a:t>
            </a:r>
          </a:p>
          <a:p>
            <a:r>
              <a:rPr lang="pt-BR"/>
              <a:t>Bowenóide</a:t>
            </a:r>
            <a:endParaRPr lang="en-US"/>
          </a:p>
        </p:txBody>
      </p:sp>
      <p:pic>
        <p:nvPicPr>
          <p:cNvPr id="45067" name="Picture 1035" descr="penis9papula boweno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7281334" y="1371602"/>
            <a:ext cx="3175000" cy="249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5071" name="Picture 1039" descr="penis6hp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2268" y="4038602"/>
            <a:ext cx="3115733" cy="2551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5072" name="Picture 1040" descr="penis7hpv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1335" y="4038602"/>
            <a:ext cx="3165123" cy="2551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5073" name="Text Box 1041"/>
          <p:cNvSpPr txBox="1">
            <a:spLocks noChangeArrowheads="1"/>
          </p:cNvSpPr>
          <p:nvPr/>
        </p:nvSpPr>
        <p:spPr bwMode="auto">
          <a:xfrm>
            <a:off x="1794933" y="3886200"/>
            <a:ext cx="6136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/>
              <a:t>HPV</a:t>
            </a:r>
            <a:endParaRPr lang="en-US"/>
          </a:p>
        </p:txBody>
      </p:sp>
      <p:pic>
        <p:nvPicPr>
          <p:cNvPr id="45074" name="Picture 1042" descr="penis1bx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2268" y="1447800"/>
            <a:ext cx="3115733" cy="249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5075" name="Text Box 1043"/>
          <p:cNvSpPr txBox="1">
            <a:spLocks noChangeArrowheads="1"/>
          </p:cNvSpPr>
          <p:nvPr/>
        </p:nvSpPr>
        <p:spPr bwMode="auto">
          <a:xfrm>
            <a:off x="1727201" y="1524001"/>
            <a:ext cx="60894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/>
              <a:t>BXO</a:t>
            </a:r>
            <a:endParaRPr lang="en-US"/>
          </a:p>
        </p:txBody>
      </p:sp>
      <p:sp>
        <p:nvSpPr>
          <p:cNvPr id="45076" name="Rectangle 1044"/>
          <p:cNvSpPr>
            <a:spLocks noChangeArrowheads="1"/>
          </p:cNvSpPr>
          <p:nvPr/>
        </p:nvSpPr>
        <p:spPr bwMode="auto">
          <a:xfrm>
            <a:off x="6265333" y="4038601"/>
            <a:ext cx="6136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/>
              <a:t>HPV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20358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1507</Words>
  <Application>Microsoft Macintosh PowerPoint</Application>
  <PresentationFormat>Widescreen</PresentationFormat>
  <Paragraphs>363</Paragraphs>
  <Slides>53</Slides>
  <Notes>6</Notes>
  <HiddenSlides>3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53</vt:i4>
      </vt:variant>
    </vt:vector>
  </HeadingPairs>
  <TitlesOfParts>
    <vt:vector size="61" baseType="lpstr">
      <vt:lpstr>Aptos</vt:lpstr>
      <vt:lpstr>Aptos Display</vt:lpstr>
      <vt:lpstr>Arial</vt:lpstr>
      <vt:lpstr>Calibri</vt:lpstr>
      <vt:lpstr>Noto Sans Symbols</vt:lpstr>
      <vt:lpstr>Tahoma</vt:lpstr>
      <vt:lpstr>Wingdings</vt:lpstr>
      <vt:lpstr>Tema do Office</vt:lpstr>
      <vt:lpstr>CÂNCER DE PÊNIS  PRÓSTATA</vt:lpstr>
      <vt:lpstr>CÂNCER DO PÊNIS</vt:lpstr>
      <vt:lpstr>Câncer do Pênis</vt:lpstr>
      <vt:lpstr>Fatores de risco para câncer do pênis</vt:lpstr>
      <vt:lpstr>Fimose e risco de câncer do pênis</vt:lpstr>
      <vt:lpstr>Patologias Benignas do Pênis</vt:lpstr>
      <vt:lpstr>Diagnóstico Diferencial do Câncer do Pênis</vt:lpstr>
      <vt:lpstr>Lesões penianas pré-malignas</vt:lpstr>
      <vt:lpstr>Lesões penianas pré-malignas </vt:lpstr>
      <vt:lpstr>Lesões penianas pré-malignas</vt:lpstr>
      <vt:lpstr>Câncer do Pênis - Quadro Clínico </vt:lpstr>
      <vt:lpstr>Câncer do Pênis</vt:lpstr>
      <vt:lpstr>Câncer do Pênis -  História Natural </vt:lpstr>
      <vt:lpstr>Câncer do Pênis  - Estadiamento</vt:lpstr>
      <vt:lpstr> Câncer do Pênis -  Diagnóstico </vt:lpstr>
      <vt:lpstr>  Classificação histológica e prognóstico no câncer do pênis</vt:lpstr>
      <vt:lpstr> Tratamento da lesão primária</vt:lpstr>
      <vt:lpstr>  Penectomia parcial com preservação dos corpos cavernosos</vt:lpstr>
      <vt:lpstr>Penectomia total com uretrostomia perineal</vt:lpstr>
      <vt:lpstr>Câncer do pênis Tratamento dos gânglios regionais</vt:lpstr>
      <vt:lpstr>TAKE HOME MESSAGE</vt:lpstr>
      <vt:lpstr>Câncer de Pênis – Alerta</vt:lpstr>
      <vt:lpstr>Regra de ouro</vt:lpstr>
      <vt:lpstr>Erro no Diagnóstico</vt:lpstr>
      <vt:lpstr>Conduta prática – Pênis</vt:lpstr>
      <vt:lpstr>CÂNCER DA PRÓSTATA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CÂNCER DE PRÓSTATA</vt:lpstr>
      <vt:lpstr>CÂNCER DE PRÓSTATA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DIAGNÓSTICO DE CÂNCER DE PRÓSTATA</vt:lpstr>
      <vt:lpstr>DIAGNÓSTICO DE CÂNCER DE PRÓSTATA</vt:lpstr>
      <vt:lpstr>DIAGNÓSTICO DE CÂNCER DE PRÓSTATA</vt:lpstr>
      <vt:lpstr>DIAGNÓSTICO DE CÂNCER DE PRÓSTATA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OBRIGADO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Humberto Montoro</dc:creator>
  <cp:lastModifiedBy>Humberto Montoro</cp:lastModifiedBy>
  <cp:revision>2</cp:revision>
  <dcterms:created xsi:type="dcterms:W3CDTF">2026-04-28T00:04:44Z</dcterms:created>
  <dcterms:modified xsi:type="dcterms:W3CDTF">2026-04-29T00:48:35Z</dcterms:modified>
</cp:coreProperties>
</file>