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/>
          <p:nvPr>
            <p:ph type="ctrTitle"/>
          </p:nvPr>
        </p:nvSpPr>
        <p:spPr>
          <a:xfrm>
            <a:off x="683568" y="1196751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Saúde mamária</a:t>
            </a:r>
          </a:p>
        </p:txBody>
      </p:sp>
      <p:sp>
        <p:nvSpPr>
          <p:cNvPr id="95" name="Subtítulo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Dra. Claudia Lages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Mamas Densas</a:t>
            </a:r>
          </a:p>
        </p:txBody>
      </p:sp>
      <p:sp>
        <p:nvSpPr>
          <p:cNvPr id="123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53465" indent="-253465" algn="just" defTabSz="722376">
              <a:spcBef>
                <a:spcPts val="600"/>
              </a:spcBef>
              <a:buSzPct val="100000"/>
              <a:buChar char="•"/>
              <a:defRPr sz="2528">
                <a:latin typeface="AR BONNIE"/>
                <a:ea typeface="AR BONNIE"/>
                <a:cs typeface="AR BONNIE"/>
                <a:sym typeface="AR BONNIE"/>
              </a:defRPr>
            </a:pPr>
            <a:r>
              <a:t>Problemas:</a:t>
            </a:r>
          </a:p>
          <a:p>
            <a:pPr lvl="2" marL="823762" indent="-221782" defTabSz="722376">
              <a:lnSpc>
                <a:spcPct val="90000"/>
              </a:lnSpc>
              <a:spcBef>
                <a:spcPts val="700"/>
              </a:spcBef>
              <a:buSzPct val="60000"/>
              <a:buBlip>
                <a:blip r:embed="rId2"/>
              </a:buBlip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↓ Sensibilidade da mamografia</a:t>
            </a:r>
          </a:p>
          <a:p>
            <a:pPr lvl="2" marL="823762" indent="-221782" defTabSz="722376">
              <a:lnSpc>
                <a:spcPct val="90000"/>
              </a:lnSpc>
              <a:spcBef>
                <a:spcPts val="700"/>
              </a:spcBef>
              <a:buSzPct val="60000"/>
              <a:buBlip>
                <a:blip r:embed="rId2"/>
              </a:buBlip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↑ Câncer de intervalo</a:t>
            </a:r>
          </a:p>
          <a:p>
            <a:pPr defTabSz="722376">
              <a:lnSpc>
                <a:spcPct val="90000"/>
              </a:lnSpc>
              <a:spcBef>
                <a:spcPts val="700"/>
              </a:spcBef>
              <a:defRPr sz="252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180594" indent="-180594" defTabSz="722376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Conduta:</a:t>
            </a:r>
          </a:p>
          <a:p>
            <a:pPr lvl="1" marL="522772" indent="-221782" defTabSz="722376">
              <a:lnSpc>
                <a:spcPct val="90000"/>
              </a:lnSpc>
              <a:spcBef>
                <a:spcPts val="700"/>
              </a:spcBef>
              <a:buSzPct val="60000"/>
              <a:buBlip>
                <a:blip r:embed="rId2"/>
              </a:buBlip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Manter MG anual</a:t>
            </a:r>
          </a:p>
          <a:p>
            <a:pPr lvl="1" marL="522772" indent="-221782" defTabSz="722376">
              <a:lnSpc>
                <a:spcPct val="90000"/>
              </a:lnSpc>
              <a:spcBef>
                <a:spcPts val="700"/>
              </a:spcBef>
              <a:buSzPct val="60000"/>
              <a:buBlip>
                <a:blip r:embed="rId2"/>
              </a:buBlip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Considerar US adjunta</a:t>
            </a:r>
          </a:p>
          <a:p>
            <a:pPr lvl="1" marL="522772" indent="-221782" defTabSz="722376">
              <a:lnSpc>
                <a:spcPct val="90000"/>
              </a:lnSpc>
              <a:spcBef>
                <a:spcPts val="700"/>
              </a:spcBef>
              <a:buSzPct val="60000"/>
              <a:buBlip>
                <a:blip r:embed="rId2"/>
              </a:buBlip>
              <a:defRPr sz="2528">
                <a:latin typeface="+mn-lt"/>
                <a:ea typeface="+mn-ea"/>
                <a:cs typeface="+mn-cs"/>
                <a:sym typeface="Helvetica"/>
              </a:defRPr>
            </a:pPr>
            <a:r>
              <a:t>RM pode ser considerada (mamas extremamente densas)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Lesões de Alto Risco</a:t>
            </a:r>
          </a:p>
        </p:txBody>
      </p:sp>
      <p:sp>
        <p:nvSpPr>
          <p:cNvPr id="126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82341" indent="-282341" algn="just" defTabSz="804672">
              <a:spcBef>
                <a:spcPts val="600"/>
              </a:spcBef>
              <a:buSzPct val="100000"/>
              <a:buChar char="•"/>
              <a:defRPr sz="2816">
                <a:latin typeface="AR BONNIE"/>
                <a:ea typeface="AR BONNIE"/>
                <a:cs typeface="AR BONNIE"/>
                <a:sym typeface="AR BONNIE"/>
              </a:defRPr>
            </a:pPr>
            <a:r>
              <a:t>HDA, HLA, CLIS</a:t>
            </a:r>
          </a:p>
          <a:p>
            <a:pPr marL="201168" indent="-201168" defTabSz="80467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816">
                <a:latin typeface="+mn-lt"/>
                <a:ea typeface="+mn-ea"/>
                <a:cs typeface="+mn-cs"/>
                <a:sym typeface="Helvetica"/>
              </a:defRPr>
            </a:pPr>
            <a:r>
              <a:t>Aumentam risco 3–10x.</a:t>
            </a:r>
          </a:p>
          <a:p>
            <a:pPr marL="201168" indent="-201168" defTabSz="80467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816">
                <a:latin typeface="+mn-lt"/>
                <a:ea typeface="+mn-ea"/>
                <a:cs typeface="+mn-cs"/>
                <a:sym typeface="Helvetica"/>
              </a:defRPr>
            </a:pPr>
            <a:r>
              <a:t>Conduta baseada em risco ao longo da vida:</a:t>
            </a:r>
          </a:p>
          <a:p>
            <a:pPr lvl="1" marL="582328" indent="-247048" defTabSz="804672">
              <a:lnSpc>
                <a:spcPct val="90000"/>
              </a:lnSpc>
              <a:spcBef>
                <a:spcPts val="800"/>
              </a:spcBef>
              <a:buSzPct val="60000"/>
              <a:buBlip>
                <a:blip r:embed="rId2"/>
              </a:buBlip>
              <a:defRPr sz="2816">
                <a:latin typeface="+mn-lt"/>
                <a:ea typeface="+mn-ea"/>
                <a:cs typeface="+mn-cs"/>
                <a:sym typeface="Helvetica"/>
              </a:defRPr>
            </a:pPr>
            <a:r>
              <a:t>&lt;20% → MG anual</a:t>
            </a:r>
          </a:p>
          <a:p>
            <a:pPr lvl="1" marL="582328" indent="-247048" defTabSz="804672">
              <a:lnSpc>
                <a:spcPct val="90000"/>
              </a:lnSpc>
              <a:spcBef>
                <a:spcPts val="800"/>
              </a:spcBef>
              <a:buSzPct val="60000"/>
              <a:buBlip>
                <a:blip r:embed="rId2"/>
              </a:buBlip>
              <a:defRPr sz="2816">
                <a:latin typeface="+mn-lt"/>
                <a:ea typeface="+mn-ea"/>
                <a:cs typeface="+mn-cs"/>
                <a:sym typeface="Helvetica"/>
              </a:defRPr>
            </a:pPr>
            <a:r>
              <a:t>≥20% → MG + RM anual</a:t>
            </a:r>
          </a:p>
          <a:p>
            <a:pPr lvl="1" marL="582328" indent="-247048" defTabSz="804672">
              <a:lnSpc>
                <a:spcPct val="90000"/>
              </a:lnSpc>
              <a:spcBef>
                <a:spcPts val="800"/>
              </a:spcBef>
              <a:buSzPct val="60000"/>
              <a:buBlip>
                <a:blip r:embed="rId2"/>
              </a:buBlip>
              <a:defRPr sz="2816"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804672">
              <a:lnSpc>
                <a:spcPct val="90000"/>
              </a:lnSpc>
              <a:spcBef>
                <a:spcPts val="800"/>
              </a:spcBef>
              <a:defRPr sz="2816">
                <a:latin typeface="+mn-lt"/>
                <a:ea typeface="+mn-ea"/>
                <a:cs typeface="+mn-cs"/>
                <a:sym typeface="Helvetica"/>
              </a:defRPr>
            </a:pPr>
            <a:r>
              <a:t>Obs: Sempre calcular risco (Gail ou Tyrer-Cuzick).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História Pessoal de Câncer</a:t>
            </a:r>
          </a:p>
        </p:txBody>
      </p:sp>
      <p:sp>
        <p:nvSpPr>
          <p:cNvPr id="129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Risco 7x maior de novo câncer.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/>
            </a:pPr>
            <a:r>
              <a:t>Cirurgia conservadora</a:t>
            </a:r>
          </a:p>
          <a:p>
            <a:pPr lvl="1" marL="701842" indent="-320842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3200"/>
            </a:pPr>
            <a:r>
              <a:t>MG anual</a:t>
            </a:r>
          </a:p>
          <a:p>
            <a:pPr lvl="1" marL="701842" indent="-320842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3200"/>
            </a:pPr>
            <a:r>
              <a:t>Considerar RM se &lt;50 anos ou mama densa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/>
            </a:pPr>
            <a:r>
              <a:t>Mastectomia</a:t>
            </a:r>
          </a:p>
          <a:p>
            <a:pPr lvl="1" marL="701842" indent="-320842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3200"/>
            </a:pPr>
            <a:r>
              <a:t>Rastrear apenas mama contralateral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1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Radioterapia Torácica (&lt;30 anos)</a:t>
            </a:r>
          </a:p>
        </p:txBody>
      </p:sp>
      <p:sp>
        <p:nvSpPr>
          <p:cNvPr id="132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Risco muito elevado.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/>
            </a:pPr>
            <a:r>
              <a:t>Conduta:</a:t>
            </a:r>
          </a:p>
          <a:p>
            <a:pPr lvl="1" marL="701842" indent="-320842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3200"/>
            </a:pPr>
            <a:r>
              <a:t>MG anual (a partir 30 anos ou 8 anos após RT)</a:t>
            </a:r>
          </a:p>
          <a:p>
            <a:pPr lvl="1" marL="701842" indent="-320842">
              <a:lnSpc>
                <a:spcPct val="90000"/>
              </a:lnSpc>
              <a:spcBef>
                <a:spcPts val="1000"/>
              </a:spcBef>
              <a:buSzPct val="60000"/>
              <a:buBlip>
                <a:blip r:embed="rId2"/>
              </a:buBlip>
              <a:defRPr sz="3200"/>
            </a:pPr>
            <a:r>
              <a:t>RM anual (a partir 25 anos)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200"/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3200"/>
            </a:pPr>
            <a:r>
              <a:t>Obs: Grupo equivalente a alto risco genético.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35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Mutações Genéticas (≥20% risco vida)</a:t>
            </a:r>
          </a:p>
        </p:txBody>
      </p:sp>
      <p:sp>
        <p:nvSpPr>
          <p:cNvPr id="135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1216" indent="-311216" algn="just" defTabSz="886968">
              <a:spcBef>
                <a:spcPts val="700"/>
              </a:spcBef>
              <a:buSzPct val="100000"/>
              <a:buChar char="•"/>
              <a:defRPr sz="3104">
                <a:latin typeface="AR BONNIE"/>
                <a:ea typeface="AR BONNIE"/>
                <a:cs typeface="AR BONNIE"/>
                <a:sym typeface="AR BONNIE"/>
              </a:defRPr>
            </a:pPr>
            <a:r>
              <a:t>Exemplos: BRCA1; BRCA2; TP53.</a:t>
            </a:r>
          </a:p>
          <a:p>
            <a:pPr marL="221742" indent="-221742" defTabSz="886968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3104"/>
            </a:pPr>
            <a:r>
              <a:t>Conduta:</a:t>
            </a:r>
          </a:p>
          <a:p>
            <a:pPr lvl="1" marL="680786" indent="-311216" defTabSz="886968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04"/>
            </a:pPr>
            <a:r>
              <a:t>RM anual (início 20–30 anos)</a:t>
            </a:r>
          </a:p>
          <a:p>
            <a:pPr lvl="1" marL="680786" indent="-311216" defTabSz="886968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04"/>
            </a:pPr>
            <a:r>
              <a:t>MG anual (30–35 anos)</a:t>
            </a:r>
          </a:p>
          <a:p>
            <a:pPr lvl="1" marL="680786" indent="-311216" defTabSz="886968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04"/>
            </a:pPr>
            <a:r>
              <a:t>US apenas se RM indisponível</a:t>
            </a: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3104"/>
            </a:pPr>
          </a:p>
          <a:p>
            <a:pPr defTabSz="886968">
              <a:lnSpc>
                <a:spcPct val="90000"/>
              </a:lnSpc>
              <a:spcBef>
                <a:spcPts val="900"/>
              </a:spcBef>
              <a:defRPr sz="3104"/>
            </a:pPr>
            <a:r>
              <a:t>Obs: RM é o principal método nesse grupo.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"/>
          <p:cNvSpPr txBox="1"/>
          <p:nvPr>
            <p:ph type="ctrTitle"/>
          </p:nvPr>
        </p:nvSpPr>
        <p:spPr>
          <a:xfrm>
            <a:off x="611560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Prevenção</a:t>
            </a:r>
          </a:p>
        </p:txBody>
      </p:sp>
      <p:sp>
        <p:nvSpPr>
          <p:cNvPr id="138" name="Subtítulo 2"/>
          <p:cNvSpPr txBox="1"/>
          <p:nvPr>
            <p:ph type="subTitle" sz="half" idx="1"/>
          </p:nvPr>
        </p:nvSpPr>
        <p:spPr>
          <a:xfrm>
            <a:off x="501315" y="2204864"/>
            <a:ext cx="7992890" cy="2448273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Primária: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Profilaxia medicamentosa;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Cirurgias redutoras de risco.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Secundária.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"/>
          <p:cNvSpPr txBox="1"/>
          <p:nvPr>
            <p:ph type="ctrTitle"/>
          </p:nvPr>
        </p:nvSpPr>
        <p:spPr>
          <a:xfrm>
            <a:off x="683568" y="7996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Diagnóstico</a:t>
            </a:r>
          </a:p>
        </p:txBody>
      </p:sp>
      <p:sp>
        <p:nvSpPr>
          <p:cNvPr id="141" name="Subtítulo 2"/>
          <p:cNvSpPr txBox="1"/>
          <p:nvPr>
            <p:ph type="subTitle" idx="1"/>
          </p:nvPr>
        </p:nvSpPr>
        <p:spPr>
          <a:xfrm>
            <a:off x="611559" y="1484783"/>
            <a:ext cx="7704858" cy="4968554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Clínico: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Anamnese;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Exame físico. 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Mamografia*;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3-) Ecografia;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4-) Ressonância magnética;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5-) Procedimentos invasivos*;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6-) Imunohistoquímica*.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amografia"/>
          <p:cNvSpPr txBox="1"/>
          <p:nvPr>
            <p:ph type="ctrTitle"/>
          </p:nvPr>
        </p:nvSpPr>
        <p:spPr>
          <a:xfrm>
            <a:off x="685800" y="59423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Mamografia</a:t>
            </a:r>
          </a:p>
        </p:txBody>
      </p:sp>
      <p:pic>
        <p:nvPicPr>
          <p:cNvPr id="144" name="classificação-BIRADS.jpg" descr="classificação-BIRAD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568" y="1733767"/>
            <a:ext cx="8218864" cy="4476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lassificação mamográfica"/>
          <p:cNvSpPr txBox="1"/>
          <p:nvPr>
            <p:ph type="ctrTitle"/>
          </p:nvPr>
        </p:nvSpPr>
        <p:spPr>
          <a:xfrm>
            <a:off x="685800" y="76973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47" name="BIRADS 0"/>
          <p:cNvSpPr txBox="1"/>
          <p:nvPr>
            <p:ph type="subTitle" sz="quarter" idx="1"/>
          </p:nvPr>
        </p:nvSpPr>
        <p:spPr>
          <a:xfrm>
            <a:off x="1371600" y="5851939"/>
            <a:ext cx="6400800" cy="708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BIRADS 0</a:t>
            </a:r>
          </a:p>
        </p:txBody>
      </p:sp>
      <p:pic>
        <p:nvPicPr>
          <p:cNvPr id="148" name="figura1.jpg" descr="figura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178" y="1474272"/>
            <a:ext cx="5629644" cy="4222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lassificação mamográfica"/>
          <p:cNvSpPr txBox="1"/>
          <p:nvPr>
            <p:ph type="ctrTitle"/>
          </p:nvPr>
        </p:nvSpPr>
        <p:spPr>
          <a:xfrm>
            <a:off x="685800" y="76973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51" name="BIRADS 1"/>
          <p:cNvSpPr txBox="1"/>
          <p:nvPr>
            <p:ph type="subTitle" sz="quarter" idx="1"/>
          </p:nvPr>
        </p:nvSpPr>
        <p:spPr>
          <a:xfrm>
            <a:off x="1371600" y="5851939"/>
            <a:ext cx="6400800" cy="708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BIRADS 1</a:t>
            </a:r>
          </a:p>
        </p:txBody>
      </p:sp>
      <p:pic>
        <p:nvPicPr>
          <p:cNvPr id="152" name="Captura de Tela 2022-10-23 às 18.03.08.png" descr="Captura de Tela 2022-10-23 às 18.03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371" y="1741385"/>
            <a:ext cx="3586154" cy="3916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ptura de Tela 2022-10-23 às 18.03.12.png" descr="Captura de Tela 2022-10-23 às 18.03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4272" y="2051579"/>
            <a:ext cx="3993426" cy="3295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ítulo 1"/>
          <p:cNvSpPr txBox="1"/>
          <p:nvPr>
            <p:ph type="ctrTitle"/>
          </p:nvPr>
        </p:nvSpPr>
        <p:spPr>
          <a:xfrm>
            <a:off x="65843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Epidemiologia</a:t>
            </a:r>
          </a:p>
        </p:txBody>
      </p:sp>
      <p:sp>
        <p:nvSpPr>
          <p:cNvPr id="98" name="CaixaDeTexto 4"/>
          <p:cNvSpPr txBox="1"/>
          <p:nvPr/>
        </p:nvSpPr>
        <p:spPr>
          <a:xfrm>
            <a:off x="407209" y="5656784"/>
            <a:ext cx="6426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Fonte: INCA 2023</a:t>
            </a:r>
          </a:p>
        </p:txBody>
      </p:sp>
      <p:pic>
        <p:nvPicPr>
          <p:cNvPr id="99" name="Captura de Tela 2026-04-25 às 18.06.09.png" descr="Captura de Tela 2026-04-25 às 18.06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776" y="1253122"/>
            <a:ext cx="7204448" cy="4351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lassificação mamográfica"/>
          <p:cNvSpPr txBox="1"/>
          <p:nvPr>
            <p:ph type="ctrTitle"/>
          </p:nvPr>
        </p:nvSpPr>
        <p:spPr>
          <a:xfrm>
            <a:off x="685800" y="677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56" name="BIRADS 2"/>
          <p:cNvSpPr txBox="1"/>
          <p:nvPr>
            <p:ph type="subTitle" sz="quarter" idx="1"/>
          </p:nvPr>
        </p:nvSpPr>
        <p:spPr>
          <a:xfrm>
            <a:off x="1371600" y="6080100"/>
            <a:ext cx="6400800" cy="708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BIRADS 2</a:t>
            </a:r>
          </a:p>
        </p:txBody>
      </p:sp>
      <p:pic>
        <p:nvPicPr>
          <p:cNvPr id="157" name="Calc_Vasc_CC.jpg" descr="Calc_Vasc_C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5964" y="1402856"/>
            <a:ext cx="5692072" cy="4590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lassificação mamográfica"/>
          <p:cNvSpPr txBox="1"/>
          <p:nvPr>
            <p:ph type="ctrTitle"/>
          </p:nvPr>
        </p:nvSpPr>
        <p:spPr>
          <a:xfrm>
            <a:off x="685800" y="677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60" name="BIRADS 3"/>
          <p:cNvSpPr txBox="1"/>
          <p:nvPr>
            <p:ph type="subTitle" sz="quarter" idx="1"/>
          </p:nvPr>
        </p:nvSpPr>
        <p:spPr>
          <a:xfrm>
            <a:off x="1371600" y="6080100"/>
            <a:ext cx="6400800" cy="708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BIRADS 3</a:t>
            </a:r>
          </a:p>
        </p:txBody>
      </p:sp>
      <p:pic>
        <p:nvPicPr>
          <p:cNvPr id="161" name="birads-3-768x621.png" descr="birads-3-768x6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934" y="1393024"/>
            <a:ext cx="5644132" cy="456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lassificação mamográfica"/>
          <p:cNvSpPr txBox="1"/>
          <p:nvPr>
            <p:ph type="ctrTitle"/>
          </p:nvPr>
        </p:nvSpPr>
        <p:spPr>
          <a:xfrm>
            <a:off x="685800" y="677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64" name="BIRADS 4A – lesões com risco baixo de malignidade, entre 2% a 10%;…"/>
          <p:cNvSpPr txBox="1"/>
          <p:nvPr/>
        </p:nvSpPr>
        <p:spPr>
          <a:xfrm>
            <a:off x="956107" y="5896473"/>
            <a:ext cx="716674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317500" defTabSz="457200">
              <a:buClr>
                <a:srgbClr val="333333"/>
              </a:buClr>
              <a:buSzPct val="100000"/>
              <a:buFont typeface="Helvetica Neue"/>
              <a:buChar char="•"/>
              <a:defRPr sz="1700"/>
            </a:pPr>
            <a:r>
              <a:rPr b="1"/>
              <a:t>BIRADS 4A</a:t>
            </a:r>
            <a:r>
              <a:t> – lesões com risco baixo de malignidade, entre 2% a 10%;</a:t>
            </a:r>
          </a:p>
          <a:p>
            <a:pPr marL="457200" indent="-317500" defTabSz="457200">
              <a:buClr>
                <a:srgbClr val="333333"/>
              </a:buClr>
              <a:buSzPct val="100000"/>
              <a:buFont typeface="Helvetica Neue"/>
              <a:buChar char="•"/>
              <a:defRPr sz="1700"/>
            </a:pPr>
            <a:r>
              <a:rPr b="1"/>
              <a:t>BIRADS 4B</a:t>
            </a:r>
            <a:r>
              <a:t> – com risco moderado, entre 11 a 50%;</a:t>
            </a:r>
          </a:p>
          <a:p>
            <a:pPr marL="457200" indent="-317500" defTabSz="457200">
              <a:buClr>
                <a:srgbClr val="333333"/>
              </a:buClr>
              <a:buSzPct val="100000"/>
              <a:buFont typeface="Helvetica Neue"/>
              <a:buChar char="•"/>
              <a:defRPr sz="1700"/>
            </a:pPr>
            <a:r>
              <a:rPr b="1"/>
              <a:t>BIRADS 4C</a:t>
            </a:r>
            <a:r>
              <a:t> – lesões com risco alto, entre 51 a 95%.</a:t>
            </a:r>
          </a:p>
        </p:txBody>
      </p:sp>
      <p:pic>
        <p:nvPicPr>
          <p:cNvPr id="165" name="birads-4-768x624.png" descr="birads-4-768x6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6532" y="1398377"/>
            <a:ext cx="5310936" cy="4315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lassificação mamográfica"/>
          <p:cNvSpPr txBox="1"/>
          <p:nvPr>
            <p:ph type="ctrTitle"/>
          </p:nvPr>
        </p:nvSpPr>
        <p:spPr>
          <a:xfrm>
            <a:off x="685800" y="677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Classificação mamográfica</a:t>
            </a:r>
          </a:p>
        </p:txBody>
      </p:sp>
      <p:sp>
        <p:nvSpPr>
          <p:cNvPr id="168" name="BIRADS 5"/>
          <p:cNvSpPr txBox="1"/>
          <p:nvPr>
            <p:ph type="subTitle" sz="quarter" idx="1"/>
          </p:nvPr>
        </p:nvSpPr>
        <p:spPr>
          <a:xfrm>
            <a:off x="1371600" y="6115202"/>
            <a:ext cx="6400800" cy="708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BIRADS 5</a:t>
            </a:r>
          </a:p>
        </p:txBody>
      </p:sp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639" y="1378004"/>
            <a:ext cx="6220722" cy="4665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Ultrassom"/>
          <p:cNvSpPr txBox="1"/>
          <p:nvPr>
            <p:ph type="ctrTitle"/>
          </p:nvPr>
        </p:nvSpPr>
        <p:spPr>
          <a:xfrm>
            <a:off x="685800" y="10330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Ultrassom</a:t>
            </a:r>
          </a:p>
        </p:txBody>
      </p:sp>
      <p:pic>
        <p:nvPicPr>
          <p:cNvPr id="174" name="mama-e1475177205925.jpg" descr="mama-e1475177205925.jpg"/>
          <p:cNvPicPr>
            <a:picLocks noChangeAspect="1"/>
          </p:cNvPicPr>
          <p:nvPr/>
        </p:nvPicPr>
        <p:blipFill>
          <a:blip r:embed="rId2">
            <a:extLst/>
          </a:blip>
          <a:srcRect l="17552" t="0" r="12380" b="5248"/>
          <a:stretch>
            <a:fillRect/>
          </a:stretch>
        </p:blipFill>
        <p:spPr>
          <a:xfrm>
            <a:off x="460849" y="1910556"/>
            <a:ext cx="3926864" cy="3037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unnamed.jpg" descr="unnam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3760" y="2113096"/>
            <a:ext cx="4264195" cy="2631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ssonância magnética"/>
          <p:cNvSpPr txBox="1"/>
          <p:nvPr>
            <p:ph type="ctrTitle"/>
          </p:nvPr>
        </p:nvSpPr>
        <p:spPr>
          <a:xfrm>
            <a:off x="685800" y="147177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Ressonância magnética</a:t>
            </a:r>
          </a:p>
        </p:txBody>
      </p:sp>
      <p:pic>
        <p:nvPicPr>
          <p:cNvPr id="17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7489" y="1813809"/>
            <a:ext cx="5869022" cy="2943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cedimentos invasivos"/>
          <p:cNvSpPr txBox="1"/>
          <p:nvPr>
            <p:ph type="ctrTitle"/>
          </p:nvPr>
        </p:nvSpPr>
        <p:spPr>
          <a:xfrm>
            <a:off x="685800" y="226156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Procedimentos invasivos</a:t>
            </a:r>
          </a:p>
        </p:txBody>
      </p:sp>
      <p:pic>
        <p:nvPicPr>
          <p:cNvPr id="181" name="14-1-1024x670.jpg" descr="14-1-1024x6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0379" y="1927136"/>
            <a:ext cx="4404447" cy="288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AF1.jpg" descr="PAAF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85" y="2053421"/>
            <a:ext cx="4123514" cy="2751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5890864.png" descr="589086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794" y="5039908"/>
            <a:ext cx="4419601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munohistoquímica"/>
          <p:cNvSpPr txBox="1"/>
          <p:nvPr>
            <p:ph type="ctrTitle"/>
          </p:nvPr>
        </p:nvSpPr>
        <p:spPr>
          <a:xfrm>
            <a:off x="685800" y="217380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Imunohistoquímica</a:t>
            </a:r>
          </a:p>
        </p:txBody>
      </p:sp>
      <p:pic>
        <p:nvPicPr>
          <p:cNvPr id="186" name="imuno-histoquimica-atualizado-1024x393.png" descr="imuno-histoquimica-atualizado-1024x39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55" y="1969127"/>
            <a:ext cx="8298090" cy="3184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ítulo 1"/>
          <p:cNvSpPr txBox="1"/>
          <p:nvPr>
            <p:ph type="ctrTitle"/>
          </p:nvPr>
        </p:nvSpPr>
        <p:spPr>
          <a:xfrm>
            <a:off x="612775" y="349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Classificação</a:t>
            </a:r>
          </a:p>
        </p:txBody>
      </p:sp>
      <p:sp>
        <p:nvSpPr>
          <p:cNvPr id="189" name="Subtítulo 2"/>
          <p:cNvSpPr txBox="1"/>
          <p:nvPr>
            <p:ph type="subTitle" idx="1"/>
          </p:nvPr>
        </p:nvSpPr>
        <p:spPr>
          <a:xfrm>
            <a:off x="612775" y="1379537"/>
            <a:ext cx="7775648" cy="4857776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Histológica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Não invasivo;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Invasivo.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Molecular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RE;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RP;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c) KI67;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d) HER2.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ítulo 1"/>
          <p:cNvSpPr txBox="1"/>
          <p:nvPr>
            <p:ph type="ctrTitle"/>
          </p:nvPr>
        </p:nvSpPr>
        <p:spPr>
          <a:xfrm>
            <a:off x="611560" y="-35537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02" name="Subtítulo 2"/>
          <p:cNvSpPr txBox="1"/>
          <p:nvPr>
            <p:ph type="subTitle" idx="1"/>
          </p:nvPr>
        </p:nvSpPr>
        <p:spPr>
          <a:xfrm>
            <a:off x="827583" y="1386202"/>
            <a:ext cx="7488834" cy="5472609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 Não modificáveis: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Sexo feminino;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Idade;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c) Menarca precoce e menopausa tardia;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d) Nuliparidade;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e) Primeira gestação após 30 anos;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f) Raça e etnia;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g) Fatores de risco genéticos.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Espaço Reservado para Conteúdo 3" descr="Espaço Reservado para Conteúd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ítulo 1"/>
          <p:cNvSpPr txBox="1"/>
          <p:nvPr>
            <p:ph type="ctrTitle"/>
          </p:nvPr>
        </p:nvSpPr>
        <p:spPr>
          <a:xfrm>
            <a:off x="68356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Estadiamento clínico</a:t>
            </a:r>
          </a:p>
        </p:txBody>
      </p: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086" y="2688007"/>
            <a:ext cx="7685796" cy="326097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aixaDeTexto 3"/>
          <p:cNvSpPr txBox="1"/>
          <p:nvPr/>
        </p:nvSpPr>
        <p:spPr>
          <a:xfrm>
            <a:off x="755576" y="1700808"/>
            <a:ext cx="734481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1-) TNM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1"/>
          <p:cNvSpPr txBox="1"/>
          <p:nvPr>
            <p:ph type="ctrTitle"/>
          </p:nvPr>
        </p:nvSpPr>
        <p:spPr>
          <a:xfrm>
            <a:off x="68356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Tratamento</a:t>
            </a:r>
          </a:p>
        </p:txBody>
      </p:sp>
      <p:sp>
        <p:nvSpPr>
          <p:cNvPr id="198" name="Subtítulo 2"/>
          <p:cNvSpPr txBox="1"/>
          <p:nvPr>
            <p:ph type="subTitle" sz="half" idx="1"/>
          </p:nvPr>
        </p:nvSpPr>
        <p:spPr>
          <a:xfrm>
            <a:off x="575555" y="1617972"/>
            <a:ext cx="7992890" cy="295232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Cirúrgico</a:t>
            </a:r>
            <a:endParaRPr sz="2700"/>
          </a:p>
          <a:p>
            <a:pPr algn="just">
              <a:lnSpc>
                <a:spcPct val="80000"/>
              </a:lnSpc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rPr sz="2700"/>
              <a:t>a) </a:t>
            </a:r>
            <a:r>
              <a:t>Cirurgias conservadoras;</a:t>
            </a:r>
            <a:endParaRPr sz="2700"/>
          </a:p>
          <a:p>
            <a:pPr algn="just">
              <a:lnSpc>
                <a:spcPct val="80000"/>
              </a:lnSpc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rPr sz="2700"/>
              <a:t>b) </a:t>
            </a:r>
            <a:r>
              <a:t>Mastectomias;</a:t>
            </a:r>
            <a:endParaRPr sz="2700"/>
          </a:p>
          <a:p>
            <a:pPr algn="just">
              <a:lnSpc>
                <a:spcPct val="80000"/>
              </a:lnSpc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rPr sz="2700"/>
              <a:t>c) </a:t>
            </a:r>
            <a:r>
              <a:t>Cirurgia axilar(linfonodo sentinela).</a:t>
            </a:r>
            <a:endParaRPr sz="2700"/>
          </a:p>
          <a:p>
            <a:pPr algn="just">
              <a:lnSpc>
                <a:spcPct val="80000"/>
              </a:lnSpc>
              <a:spcBef>
                <a:spcPts val="600"/>
              </a:spcBef>
              <a:defRPr sz="2700"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</a:p>
          <a:p>
            <a:pPr algn="just">
              <a:lnSpc>
                <a:spcPct val="80000"/>
              </a:lnSpc>
              <a:spcBef>
                <a:spcPts val="600"/>
              </a:spcBef>
              <a:defRPr sz="2700"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2" y="0"/>
            <a:ext cx="913216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316" y="292634"/>
            <a:ext cx="4087004" cy="3065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7971tn.jpg" descr="7971t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2384" y="3460343"/>
            <a:ext cx="4735524" cy="3227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m.php.jpeg" descr="imagem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47" y="567306"/>
            <a:ext cx="7129706" cy="5723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1"/>
          <p:cNvSpPr txBox="1"/>
          <p:nvPr>
            <p:ph type="ctrTitle"/>
          </p:nvPr>
        </p:nvSpPr>
        <p:spPr>
          <a:xfrm>
            <a:off x="611560" y="-3480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Tratamento</a:t>
            </a:r>
          </a:p>
        </p:txBody>
      </p:sp>
      <p:sp>
        <p:nvSpPr>
          <p:cNvPr id="212" name="Subtítulo 2"/>
          <p:cNvSpPr txBox="1"/>
          <p:nvPr>
            <p:ph type="subTitle" sz="half" idx="1"/>
          </p:nvPr>
        </p:nvSpPr>
        <p:spPr>
          <a:xfrm>
            <a:off x="789347" y="1607887"/>
            <a:ext cx="7416826" cy="3168353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Quimioterapia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Neoadjuvante;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Adjuvante;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c) Paliativa;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d) Terapias alvo;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ítulo 1"/>
          <p:cNvSpPr txBox="1"/>
          <p:nvPr>
            <p:ph type="ctrTitle"/>
          </p:nvPr>
        </p:nvSpPr>
        <p:spPr>
          <a:xfrm>
            <a:off x="68356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Tratamento</a:t>
            </a:r>
          </a:p>
        </p:txBody>
      </p:sp>
      <p:sp>
        <p:nvSpPr>
          <p:cNvPr id="215" name="Subtítulo 2"/>
          <p:cNvSpPr txBox="1"/>
          <p:nvPr>
            <p:ph type="subTitle" sz="half" idx="1"/>
          </p:nvPr>
        </p:nvSpPr>
        <p:spPr>
          <a:xfrm>
            <a:off x="791579" y="1704169"/>
            <a:ext cx="7560842" cy="3021291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3-) Radioterapia: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Indicações.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4-) Hormonioterapia: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</a:t>
            </a:r>
            <a:r>
              <a:t>Tamoxifeno;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Inibidores da aromatase.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"/>
          <p:cNvSpPr txBox="1"/>
          <p:nvPr>
            <p:ph type="ctrTitle"/>
          </p:nvPr>
        </p:nvSpPr>
        <p:spPr>
          <a:xfrm>
            <a:off x="611560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Fatores de risco</a:t>
            </a:r>
          </a:p>
        </p:txBody>
      </p:sp>
      <p:sp>
        <p:nvSpPr>
          <p:cNvPr id="105" name="Subtítulo 2"/>
          <p:cNvSpPr txBox="1"/>
          <p:nvPr>
            <p:ph type="subTitle" sz="half" idx="1"/>
          </p:nvPr>
        </p:nvSpPr>
        <p:spPr>
          <a:xfrm>
            <a:off x="969368" y="1893504"/>
            <a:ext cx="7056785" cy="3070991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Modificáveis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IMC &gt; 30 na pós-menopausa;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Alcoolismo;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c) TRH;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d) ACO.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ítulo 1"/>
          <p:cNvSpPr txBox="1"/>
          <p:nvPr>
            <p:ph type="ctrTitle"/>
          </p:nvPr>
        </p:nvSpPr>
        <p:spPr>
          <a:xfrm>
            <a:off x="68356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Oncoplástica</a:t>
            </a:r>
          </a:p>
        </p:txBody>
      </p:sp>
      <p:sp>
        <p:nvSpPr>
          <p:cNvPr id="218" name="Subtítulo 2"/>
          <p:cNvSpPr txBox="1"/>
          <p:nvPr>
            <p:ph type="subTitle" sz="half" idx="1"/>
          </p:nvPr>
        </p:nvSpPr>
        <p:spPr>
          <a:xfrm>
            <a:off x="791579" y="1667263"/>
            <a:ext cx="7560842" cy="2545694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Implantes.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Retalhos musculocutâneo: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a) </a:t>
            </a:r>
            <a:r>
              <a:t>TRAM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b) Grande dorsal;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onstrução com implante"/>
          <p:cNvSpPr txBox="1"/>
          <p:nvPr>
            <p:ph type="ctrTitle"/>
          </p:nvPr>
        </p:nvSpPr>
        <p:spPr>
          <a:xfrm>
            <a:off x="685800" y="33096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Reconstrução com implante</a:t>
            </a:r>
          </a:p>
        </p:txBody>
      </p:sp>
      <p:pic>
        <p:nvPicPr>
          <p:cNvPr id="221" name="Captura de Tela 2022-10-23 às 19.12.40.png" descr="Captura de Tela 2022-10-23 às 19.12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5248" y="1579086"/>
            <a:ext cx="4833504" cy="5144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ipoenxertia mamá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Lipoenxertia mamária</a:t>
            </a:r>
          </a:p>
        </p:txBody>
      </p:sp>
      <p:pic>
        <p:nvPicPr>
          <p:cNvPr id="224" name="v28n2a12-fig05.jpg" descr="v28n2a12-fig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461" y="1789777"/>
            <a:ext cx="4973078" cy="3700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ítulo 1"/>
          <p:cNvSpPr txBox="1"/>
          <p:nvPr>
            <p:ph type="ctrTitle"/>
          </p:nvPr>
        </p:nvSpPr>
        <p:spPr>
          <a:xfrm>
            <a:off x="683568" y="0"/>
            <a:ext cx="7772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Situações especiais</a:t>
            </a:r>
          </a:p>
        </p:txBody>
      </p:sp>
      <p:sp>
        <p:nvSpPr>
          <p:cNvPr id="231" name="Subtítulo 2"/>
          <p:cNvSpPr txBox="1"/>
          <p:nvPr>
            <p:ph type="subTitle" idx="1"/>
          </p:nvPr>
        </p:nvSpPr>
        <p:spPr>
          <a:xfrm>
            <a:off x="767530" y="1556791"/>
            <a:ext cx="7608940" cy="3744418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1-) Câncer de mama e gravidez.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2-) Câncer de mama na paciente jovem;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3-) Câncer de mama na paciente idosa;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4-) Carcinoma inflamatório*;</a:t>
            </a:r>
          </a:p>
          <a:p>
            <a:pPr algn="just">
              <a:defRPr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pPr>
            <a:r>
              <a:t>5-) Câncer de mama no homem.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arcinoma Inflamatório"/>
          <p:cNvSpPr txBox="1"/>
          <p:nvPr>
            <p:ph type="ctrTitle"/>
          </p:nvPr>
        </p:nvSpPr>
        <p:spPr>
          <a:xfrm>
            <a:off x="611560" y="-3480"/>
            <a:ext cx="7772401" cy="14700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Carcinoma Inflamatório </a:t>
            </a:r>
          </a:p>
        </p:txBody>
      </p:sp>
      <p:pic>
        <p:nvPicPr>
          <p:cNvPr id="234" name="c0333618-breast-cancer-science-photo-library-high_pt.jpg" descr="c0333618-breast-cancer-science-photo-library-high_p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47" y="1455273"/>
            <a:ext cx="7390026" cy="4933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eguimento das pacientes tratadas de câncer de mama"/>
          <p:cNvSpPr txBox="1"/>
          <p:nvPr>
            <p:ph type="ctrTitle"/>
          </p:nvPr>
        </p:nvSpPr>
        <p:spPr>
          <a:xfrm>
            <a:off x="685800" y="2693987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Seguimento das pacientes tratadas de câncer de mama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046" y="2060848"/>
            <a:ext cx="6286501" cy="3145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ubtítulo 2"/>
          <p:cNvSpPr txBox="1"/>
          <p:nvPr>
            <p:ph type="subTitle" sz="quarter" idx="1"/>
          </p:nvPr>
        </p:nvSpPr>
        <p:spPr>
          <a:xfrm>
            <a:off x="1547663" y="5157192"/>
            <a:ext cx="6400801" cy="1296145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Obrigada!!</a:t>
            </a:r>
          </a:p>
        </p:txBody>
      </p:sp>
      <p:pic>
        <p:nvPicPr>
          <p:cNvPr id="2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3" y="692695"/>
            <a:ext cx="6238247" cy="4104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ítulo 1"/>
          <p:cNvSpPr txBox="1"/>
          <p:nvPr>
            <p:ph type="ctrTitle"/>
          </p:nvPr>
        </p:nvSpPr>
        <p:spPr>
          <a:xfrm>
            <a:off x="755576" y="1628799"/>
            <a:ext cx="7772401" cy="1186201"/>
          </a:xfrm>
          <a:prstGeom prst="rect">
            <a:avLst/>
          </a:prstGeom>
        </p:spPr>
        <p:txBody>
          <a:bodyPr/>
          <a:lstStyle>
            <a:lvl1pPr defTabSz="777240">
              <a:defRPr sz="374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Risco familiar para câncer de mama</a:t>
            </a:r>
          </a:p>
        </p:txBody>
      </p:sp>
      <p:sp>
        <p:nvSpPr>
          <p:cNvPr id="108" name="Subtítulo 2"/>
          <p:cNvSpPr txBox="1"/>
          <p:nvPr>
            <p:ph type="subTitle" sz="quarter" idx="1"/>
          </p:nvPr>
        </p:nvSpPr>
        <p:spPr>
          <a:xfrm>
            <a:off x="1115616" y="3429000"/>
            <a:ext cx="7128793" cy="936105"/>
          </a:xfrm>
          <a:prstGeom prst="rect">
            <a:avLst/>
          </a:prstGeom>
        </p:spPr>
        <p:txBody>
          <a:bodyPr/>
          <a:lstStyle>
            <a:lvl1pPr defTabSz="777240">
              <a:spcBef>
                <a:spcPts val="800"/>
              </a:spcBef>
              <a:defRPr sz="3400">
                <a:solidFill>
                  <a:srgbClr val="000000"/>
                </a:solidFill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Risco pessoal para câncer de mama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astreamento do Câncer de Mama no Brasil"/>
          <p:cNvSpPr txBox="1"/>
          <p:nvPr>
            <p:ph type="ctrTitle"/>
          </p:nvPr>
        </p:nvSpPr>
        <p:spPr>
          <a:xfrm>
            <a:off x="685800" y="2693987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Rastreamento do Câncer de Mama no Brasil</a:t>
            </a:r>
          </a:p>
        </p:txBody>
      </p:sp>
      <p:sp>
        <p:nvSpPr>
          <p:cNvPr id="111" name="Diretrizes CBR / SBM / FEBRASGO – 2023"/>
          <p:cNvSpPr txBox="1"/>
          <p:nvPr/>
        </p:nvSpPr>
        <p:spPr>
          <a:xfrm>
            <a:off x="836960" y="4155992"/>
            <a:ext cx="7470079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3500"/>
            </a:lvl1pPr>
          </a:lstStyle>
          <a:p>
            <a:pPr/>
            <a:r>
              <a:t>Diretrizes CBR / SBM / FEBRASGO – 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1"/>
          <p:cNvSpPr txBox="1"/>
          <p:nvPr/>
        </p:nvSpPr>
        <p:spPr>
          <a:xfrm>
            <a:off x="683568" y="7996"/>
            <a:ext cx="7772401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Por que rastrear ?</a:t>
            </a:r>
          </a:p>
        </p:txBody>
      </p:sp>
      <p:sp>
        <p:nvSpPr>
          <p:cNvPr id="114" name="Subtítulo 2"/>
          <p:cNvSpPr txBox="1"/>
          <p:nvPr/>
        </p:nvSpPr>
        <p:spPr>
          <a:xfrm>
            <a:off x="719571" y="1953767"/>
            <a:ext cx="7704858" cy="295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Câncer mais incidente em mulheres</a:t>
            </a:r>
          </a:p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Brasil 2023: ~73 mil novos casos</a:t>
            </a:r>
          </a:p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Redução de mortalidade: 22–30%</a:t>
            </a:r>
          </a:p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Mais tumores iniciais</a:t>
            </a:r>
          </a:p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Tratamentos menos agressivos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População de Risco Habitual</a:t>
            </a:r>
          </a:p>
        </p:txBody>
      </p:sp>
      <p:sp>
        <p:nvSpPr>
          <p:cNvPr id="117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Mamografia anual</a:t>
            </a:r>
          </a:p>
          <a:p>
            <a:pPr lvl="1" marL="701842" indent="-320842" algn="just">
              <a:spcBef>
                <a:spcPts val="700"/>
              </a:spcBef>
              <a:buSzPct val="60000"/>
              <a:buBlip>
                <a:blip r:embed="rId2"/>
              </a:buBlip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40–74 anos (Categoria A)</a:t>
            </a:r>
          </a:p>
          <a:p>
            <a:pPr lvl="1" marL="701842" indent="-320842" algn="just">
              <a:spcBef>
                <a:spcPts val="700"/>
              </a:spcBef>
              <a:buSzPct val="60000"/>
              <a:buBlip>
                <a:blip r:embed="rId2"/>
              </a:buBlip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≥75 anos → individualizar (Manter se expectativa de vida &gt; 7 anos)</a:t>
            </a:r>
          </a:p>
          <a:p>
            <a:pPr algn="just">
              <a:spcBef>
                <a:spcPts val="700"/>
              </a:spcBef>
              <a:defRPr sz="3200">
                <a:latin typeface="AR BONNIE"/>
                <a:ea typeface="AR BONNIE"/>
                <a:cs typeface="AR BONNIE"/>
                <a:sym typeface="AR BONNIE"/>
              </a:defRPr>
            </a:pPr>
          </a:p>
          <a:p>
            <a:pPr marL="320842" indent="-320842" algn="just">
              <a:spcBef>
                <a:spcPts val="700"/>
              </a:spcBef>
              <a:buSzPct val="100000"/>
              <a:buChar char="•"/>
              <a:defRPr sz="3200">
                <a:latin typeface="AR BONNIE"/>
                <a:ea typeface="AR BONNIE"/>
                <a:cs typeface="AR BONNIE"/>
                <a:sym typeface="AR BONNIE"/>
              </a:defRPr>
            </a:pPr>
            <a:r>
              <a:t>Obs: USG e RM não indicadas no risco habitual.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1"/>
          <p:cNvSpPr txBox="1"/>
          <p:nvPr/>
        </p:nvSpPr>
        <p:spPr>
          <a:xfrm>
            <a:off x="685800" y="-4704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>
                <a:latin typeface="AR BONNIE"/>
                <a:ea typeface="AR BONNIE"/>
                <a:cs typeface="AR BONNIE"/>
                <a:sym typeface="AR BONNIE"/>
              </a:defRPr>
            </a:lvl1pPr>
          </a:lstStyle>
          <a:p>
            <a:pPr/>
            <a:r>
              <a:t>Métodos de Imagem</a:t>
            </a:r>
          </a:p>
        </p:txBody>
      </p:sp>
      <p:sp>
        <p:nvSpPr>
          <p:cNvPr id="120" name="Subtítulo 2"/>
          <p:cNvSpPr txBox="1"/>
          <p:nvPr/>
        </p:nvSpPr>
        <p:spPr>
          <a:xfrm>
            <a:off x="584783" y="1442542"/>
            <a:ext cx="7974434" cy="397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7633" indent="-317633" algn="just" defTabSz="905255">
              <a:spcBef>
                <a:spcPts val="700"/>
              </a:spcBef>
              <a:buSzPct val="100000"/>
              <a:buChar char="•"/>
              <a:defRPr sz="3168">
                <a:latin typeface="AR BONNIE"/>
                <a:ea typeface="AR BONNIE"/>
                <a:cs typeface="AR BONNIE"/>
                <a:sym typeface="AR BONNIE"/>
              </a:defRPr>
            </a:pPr>
            <a:r>
              <a:t>Mamografia</a:t>
            </a:r>
          </a:p>
          <a:p>
            <a:pPr lvl="1" marL="655119" indent="-277929" defTabSz="905255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68">
                <a:latin typeface="+mn-lt"/>
                <a:ea typeface="+mn-ea"/>
                <a:cs typeface="+mn-cs"/>
                <a:sym typeface="Helvetica"/>
              </a:defRPr>
            </a:pPr>
            <a:r>
              <a:t>Método padrão-ouro</a:t>
            </a:r>
          </a:p>
          <a:p>
            <a:pPr defTabSz="905255">
              <a:lnSpc>
                <a:spcPct val="90000"/>
              </a:lnSpc>
              <a:spcBef>
                <a:spcPts val="900"/>
              </a:spcBef>
              <a:defRPr sz="3168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3168">
                <a:latin typeface="+mn-lt"/>
                <a:ea typeface="+mn-ea"/>
                <a:cs typeface="+mn-cs"/>
                <a:sym typeface="Helvetica"/>
              </a:defRPr>
            </a:pPr>
            <a:r>
              <a:t>Tomossíntese</a:t>
            </a:r>
          </a:p>
          <a:p>
            <a:pPr lvl="1" marL="655119" indent="-277929" defTabSz="905255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68">
                <a:latin typeface="+mn-lt"/>
                <a:ea typeface="+mn-ea"/>
                <a:cs typeface="+mn-cs"/>
                <a:sym typeface="Helvetica"/>
              </a:defRPr>
            </a:pPr>
            <a:r>
              <a:t>Maior detecção</a:t>
            </a:r>
          </a:p>
          <a:p>
            <a:pPr lvl="1" marL="655119" indent="-277929" defTabSz="905255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68">
                <a:latin typeface="+mn-lt"/>
                <a:ea typeface="+mn-ea"/>
                <a:cs typeface="+mn-cs"/>
                <a:sym typeface="Helvetica"/>
              </a:defRPr>
            </a:pPr>
            <a:r>
              <a:t>Menor reconvocação</a:t>
            </a:r>
          </a:p>
          <a:p>
            <a:pPr lvl="1" marL="655119" indent="-277929" defTabSz="905255">
              <a:lnSpc>
                <a:spcPct val="90000"/>
              </a:lnSpc>
              <a:spcBef>
                <a:spcPts val="900"/>
              </a:spcBef>
              <a:buSzPct val="60000"/>
              <a:buBlip>
                <a:blip r:embed="rId2"/>
              </a:buBlip>
              <a:defRPr sz="3168">
                <a:latin typeface="+mn-lt"/>
                <a:ea typeface="+mn-ea"/>
                <a:cs typeface="+mn-cs"/>
                <a:sym typeface="Helvetica"/>
              </a:defRPr>
            </a:pPr>
            <a:r>
              <a:t>Recomendada quando disponível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