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51"/>
  </p:notesMasterIdLst>
  <p:handoutMasterIdLst>
    <p:handoutMasterId r:id="rId52"/>
  </p:handoutMasterIdLst>
  <p:sldIdLst>
    <p:sldId id="256" r:id="rId2"/>
    <p:sldId id="452" r:id="rId3"/>
    <p:sldId id="465" r:id="rId4"/>
    <p:sldId id="370" r:id="rId5"/>
    <p:sldId id="372" r:id="rId6"/>
    <p:sldId id="486" r:id="rId7"/>
    <p:sldId id="490" r:id="rId8"/>
    <p:sldId id="515" r:id="rId9"/>
    <p:sldId id="516" r:id="rId10"/>
    <p:sldId id="517" r:id="rId11"/>
    <p:sldId id="518" r:id="rId12"/>
    <p:sldId id="519" r:id="rId13"/>
    <p:sldId id="520" r:id="rId14"/>
    <p:sldId id="521" r:id="rId15"/>
    <p:sldId id="522" r:id="rId16"/>
    <p:sldId id="523" r:id="rId17"/>
    <p:sldId id="524" r:id="rId18"/>
    <p:sldId id="525" r:id="rId19"/>
    <p:sldId id="526" r:id="rId20"/>
    <p:sldId id="527" r:id="rId21"/>
    <p:sldId id="528" r:id="rId22"/>
    <p:sldId id="529" r:id="rId23"/>
    <p:sldId id="530" r:id="rId24"/>
    <p:sldId id="531" r:id="rId25"/>
    <p:sldId id="532" r:id="rId26"/>
    <p:sldId id="533" r:id="rId27"/>
    <p:sldId id="534" r:id="rId28"/>
    <p:sldId id="535" r:id="rId29"/>
    <p:sldId id="540" r:id="rId30"/>
    <p:sldId id="493" r:id="rId31"/>
    <p:sldId id="539" r:id="rId32"/>
    <p:sldId id="536" r:id="rId33"/>
    <p:sldId id="468" r:id="rId34"/>
    <p:sldId id="480" r:id="rId35"/>
    <p:sldId id="498" r:id="rId36"/>
    <p:sldId id="497" r:id="rId37"/>
    <p:sldId id="500" r:id="rId38"/>
    <p:sldId id="475" r:id="rId39"/>
    <p:sldId id="477" r:id="rId40"/>
    <p:sldId id="478" r:id="rId41"/>
    <p:sldId id="503" r:id="rId42"/>
    <p:sldId id="479" r:id="rId43"/>
    <p:sldId id="504" r:id="rId44"/>
    <p:sldId id="505" r:id="rId45"/>
    <p:sldId id="508" r:id="rId46"/>
    <p:sldId id="510" r:id="rId47"/>
    <p:sldId id="511" r:id="rId48"/>
    <p:sldId id="513" r:id="rId49"/>
    <p:sldId id="460" r:id="rId50"/>
  </p:sldIdLst>
  <p:sldSz cx="9144000" cy="6858000" type="screen4x3"/>
  <p:notesSz cx="7099300" cy="102346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9900CC"/>
    <a:srgbClr val="000099"/>
    <a:srgbClr val="CC3300"/>
    <a:srgbClr val="0000CC"/>
    <a:srgbClr val="800000"/>
    <a:srgbClr val="000066"/>
    <a:srgbClr val="760000"/>
    <a:srgbClr val="FF9933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AB9EE8E8-C641-48A6-A95D-4E7BDB5AD0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0E3C3ED5-FFA0-44B5-8987-CBCEB274FDE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04A9B-BF0A-4147-976F-932324BFC884}" type="slidenum">
              <a:rPr lang="pt-BR" altLang="pt-BR"/>
              <a:pPr/>
              <a:t>1</a:t>
            </a:fld>
            <a:endParaRPr lang="pt-BR" altLang="pt-B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9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DBDD8-39BB-422F-968F-DF8165AFA7A5}" type="slidenum">
              <a:rPr lang="pt-BR" altLang="pt-BR">
                <a:latin typeface="Calibri" pitchFamily="34" charset="0"/>
                <a:cs typeface="Arial" charset="0"/>
              </a:rPr>
              <a:pPr/>
              <a:t>10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11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16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8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18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08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19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92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DBDD8-39BB-422F-968F-DF8165AFA7A5}" type="slidenum">
              <a:rPr lang="pt-BR" altLang="pt-BR">
                <a:latin typeface="Calibri" pitchFamily="34" charset="0"/>
                <a:cs typeface="Arial" charset="0"/>
              </a:rPr>
              <a:pPr/>
              <a:t>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20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319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21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850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41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265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689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931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26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1653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317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28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90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29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12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DBDD8-39BB-422F-968F-DF8165AFA7A5}" type="slidenum">
              <a:rPr lang="pt-BR" altLang="pt-BR">
                <a:latin typeface="Calibri" pitchFamily="34" charset="0"/>
                <a:cs typeface="Arial" charset="0"/>
              </a:rPr>
              <a:pPr/>
              <a:t>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18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30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360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31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40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84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286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344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980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36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930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004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38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848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39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2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40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34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6DBDD8-39BB-422F-968F-DF8165AFA7A5}" type="slidenum">
              <a:rPr lang="pt-BR" altLang="pt-BR">
                <a:latin typeface="Calibri" pitchFamily="34" charset="0"/>
                <a:cs typeface="Arial" charset="0"/>
              </a:rPr>
              <a:pPr/>
              <a:t>41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42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0964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43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4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44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43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4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46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4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43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48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4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504A9B-BF0A-4147-976F-932324BFC884}" type="slidenum">
              <a:rPr lang="pt-BR" altLang="pt-BR"/>
              <a:pPr/>
              <a:t>49</a:t>
            </a:fld>
            <a:endParaRPr lang="pt-BR" altLang="pt-BR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9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5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6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51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8BD17-5386-46A6-9E37-121E2F91DA1B}" type="slidenum">
              <a:rPr lang="pt-BR" altLang="pt-BR">
                <a:latin typeface="Calibri" pitchFamily="34" charset="0"/>
                <a:cs typeface="Arial" charset="0"/>
              </a:rPr>
              <a:pPr/>
              <a:t>7</a:t>
            </a:fld>
            <a:endParaRPr lang="pt-BR" altLang="pt-BR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27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7C1C7-7283-4DDC-9107-4F97AEC350EC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9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7C1C7-7283-4DDC-9107-4F97AEC350EC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 sz="1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pt-BR" altLang="pt-BR" sz="1800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1FECA-092A-4CF3-90D3-42AA755B98A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AEB8-305F-4D4F-A91E-8088D97C1B89}" type="datetimeFigureOut">
              <a:rPr lang="pt-BR"/>
              <a:pPr>
                <a:defRPr/>
              </a:pPr>
              <a:t>15/04/2026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2B851-3FCF-4388-9083-47AE5821205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7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 altLang="en-US"/>
          </a:p>
        </p:txBody>
      </p:sp>
      <p:sp>
        <p:nvSpPr>
          <p:cNvPr id="7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5640239-7D1B-4A4A-B0FE-C657C7D1E009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 CREMAL - novo - Color - me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63563" y="1365429"/>
            <a:ext cx="2252080" cy="47456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2924944"/>
            <a:ext cx="6840860" cy="5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4077072"/>
            <a:ext cx="64087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altLang="pt-BR" b="1" dirty="0">
                <a:latin typeface="+mn-lt"/>
              </a:rPr>
              <a:t> Irapuan Barros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/>
              <a:t> Conselheiro do CREMAL -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CRM-AL 4292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Perito Médico Federal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SIAPE 1502290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Medicina do Trabalho </a:t>
            </a:r>
            <a:r>
              <a:rPr lang="pt-BR" altLang="pt-BR" sz="1600" dirty="0"/>
              <a:t>–</a:t>
            </a:r>
            <a:r>
              <a:rPr lang="pt-BR" altLang="pt-BR" sz="1600" dirty="0">
                <a:latin typeface="+mn-lt"/>
              </a:rPr>
              <a:t>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nº 3333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Clínica Médica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2331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alt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64288" y="6165304"/>
            <a:ext cx="18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/>
              <a:t>16/04/2026</a:t>
            </a:r>
          </a:p>
        </p:txBody>
      </p:sp>
      <p:pic>
        <p:nvPicPr>
          <p:cNvPr id="11" name="Imagem 10" descr="declaração-ob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4764031" cy="249635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115103F-5FC9-DDB1-5A64-99E50DAA2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71" y="2990028"/>
            <a:ext cx="2940201" cy="295925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inteligencia-e-sabedoria-1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700808"/>
            <a:ext cx="3571875" cy="412432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220072" y="242088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Como agir?</a:t>
            </a:r>
          </a:p>
        </p:txBody>
      </p:sp>
      <p:pic>
        <p:nvPicPr>
          <p:cNvPr id="10" name="Imagem 9" descr="Logo CREMAL - novo - Color - peque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1520" y="1268760"/>
            <a:ext cx="8642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Nenhum cemitério pode aceitar sepultar alguém sem a certidão de óbito/guia de sepultamento.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tijolocaixoM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708919"/>
            <a:ext cx="5328591" cy="3922807"/>
          </a:xfrm>
          <a:prstGeom prst="rect">
            <a:avLst/>
          </a:prstGeom>
        </p:spPr>
      </p:pic>
      <p:pic>
        <p:nvPicPr>
          <p:cNvPr id="10" name="Imagem 9" descr="Drogas caixao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5040" y="2325038"/>
            <a:ext cx="2952328" cy="433089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O médico, para preencher a Declaração de Óbito, tem de examinar o cadáver.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Pegarnocorp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2195577"/>
            <a:ext cx="6408712" cy="4662423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Conferir se documentos pertencem ao cadáver.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Pés- documento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348880"/>
            <a:ext cx="5626100" cy="3949700"/>
          </a:xfrm>
          <a:prstGeom prst="rect">
            <a:avLst/>
          </a:prstGeom>
        </p:spPr>
      </p:pic>
      <p:pic>
        <p:nvPicPr>
          <p:cNvPr id="12" name="Imagem 11" descr="RG Falso 0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5" y="2276872"/>
            <a:ext cx="2838631" cy="403244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Verificar sinais indicativos/suspeitos de morte violenta.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estrangulamento-tarj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204864"/>
            <a:ext cx="5383028" cy="3024336"/>
          </a:xfrm>
          <a:prstGeom prst="rect">
            <a:avLst/>
          </a:prstGeom>
        </p:spPr>
      </p:pic>
      <p:pic>
        <p:nvPicPr>
          <p:cNvPr id="12" name="Imagem 11" descr="IM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365103"/>
            <a:ext cx="3283385" cy="2088233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Preencha pessoalmente TODOS os itens da Declaração de Óbito.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 descr="Preencher manu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564904"/>
            <a:ext cx="5435164" cy="3672408"/>
          </a:xfrm>
          <a:prstGeom prst="rect">
            <a:avLst/>
          </a:prstGeom>
        </p:spPr>
      </p:pic>
      <p:pic>
        <p:nvPicPr>
          <p:cNvPr id="14" name="Imagem 13" descr="D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1916832"/>
            <a:ext cx="2933164" cy="4725144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Preencha pessoalmente TODOS os itens da Declaração de Óbito.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A16D9174-74EC-DBF5-E92B-74F97A6EDC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9" y="2167096"/>
            <a:ext cx="2392655" cy="239265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57153EB-AFD4-D705-D6C3-059D4C97D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4" y="4625327"/>
            <a:ext cx="1802061" cy="177814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59AE9D2-C9EB-0268-E9AD-95600B1762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16154"/>
            <a:ext cx="2160240" cy="1579778"/>
          </a:xfrm>
          <a:prstGeom prst="rect">
            <a:avLst/>
          </a:prstGeom>
        </p:spPr>
      </p:pic>
      <p:sp>
        <p:nvSpPr>
          <p:cNvPr id="11" name="CaixaDeTexto 7">
            <a:extLst>
              <a:ext uri="{FF2B5EF4-FFF2-40B4-BE49-F238E27FC236}">
                <a16:creationId xmlns:a16="http://schemas.microsoft.com/office/drawing/2014/main" id="{DD37B0E9-9266-5804-8806-CBA476A23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685" y="3056606"/>
            <a:ext cx="5013200" cy="461665"/>
          </a:xfrm>
          <a:prstGeom prst="rect">
            <a:avLst/>
          </a:prstGeom>
          <a:noFill/>
          <a:ln w="9525">
            <a:solidFill>
              <a:schemeClr val="accent1">
                <a:shade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2400" b="1" dirty="0">
                <a:solidFill>
                  <a:schemeClr val="bg2">
                    <a:lumMod val="50000"/>
                  </a:schemeClr>
                </a:solidFill>
              </a:rPr>
              <a:t>Melhor “perder” 10 minutos hoje</a:t>
            </a:r>
            <a:endParaRPr lang="pt-BR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CaixaDeTexto 7">
            <a:extLst>
              <a:ext uri="{FF2B5EF4-FFF2-40B4-BE49-F238E27FC236}">
                <a16:creationId xmlns:a16="http://schemas.microsoft.com/office/drawing/2014/main" id="{1842056F-CC6E-7A11-D4A8-3699E9274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072" y="5283564"/>
            <a:ext cx="3672408" cy="830997"/>
          </a:xfrm>
          <a:prstGeom prst="rect">
            <a:avLst/>
          </a:prstGeom>
          <a:noFill/>
          <a:ln w="9525">
            <a:solidFill>
              <a:schemeClr val="accent1">
                <a:shade val="1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pt-BR" altLang="pt-BR" sz="2400" b="1" dirty="0">
                <a:solidFill>
                  <a:schemeClr val="bg2">
                    <a:lumMod val="50000"/>
                  </a:schemeClr>
                </a:solidFill>
              </a:rPr>
              <a:t>Do que perder sua paz pelos próximos 10 anos</a:t>
            </a:r>
            <a:endParaRPr lang="pt-BR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id="{5C6C3785-C643-8732-27FF-07C267C5EE74}"/>
              </a:ext>
            </a:extLst>
          </p:cNvPr>
          <p:cNvSpPr/>
          <p:nvPr/>
        </p:nvSpPr>
        <p:spPr>
          <a:xfrm>
            <a:off x="3632076" y="3774674"/>
            <a:ext cx="3312368" cy="1382517"/>
          </a:xfrm>
          <a:prstGeom prst="cloud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9FAF803-CFCA-AA19-1E42-A2F9312E26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658" y="4052582"/>
            <a:ext cx="678683" cy="6786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F38B4E1-047D-726C-0407-CFEA7FE147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171" y="4018312"/>
            <a:ext cx="550724" cy="86454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D9381D5-6C4C-BDB9-11C3-482F9F9DF9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212" y="3988199"/>
            <a:ext cx="543685" cy="77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16383"/>
      </p:ext>
    </p:extLst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6º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 Tenha especial cuidado nas informações sobre as CAUSAS de MORTE. Evite os “</a:t>
            </a:r>
            <a:r>
              <a:rPr lang="pt-BR" altLang="pt-BR" sz="2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Garbage</a:t>
            </a:r>
            <a:r>
              <a:rPr lang="pt-BR" altLang="pt-B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Codes – Códigos de Lixo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”.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Bola Cris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636912"/>
            <a:ext cx="6912768" cy="3629203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Códigos que não devem ser usados como  CAUSAS imediatas de MORTE.</a:t>
            </a:r>
          </a:p>
          <a:p>
            <a:pPr algn="just" eaLnBrk="1" hangingPunct="1">
              <a:defRPr/>
            </a:pPr>
            <a:r>
              <a:rPr lang="pt-BR" altLang="pt-BR" sz="2800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         (</a:t>
            </a:r>
            <a:r>
              <a:rPr lang="pt-BR" altLang="pt-BR" sz="2800" i="1" dirty="0" err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Garbage</a:t>
            </a:r>
            <a:r>
              <a:rPr lang="pt-BR" altLang="pt-BR" sz="2800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pt-BR" altLang="pt-BR" sz="2800" i="1" dirty="0" err="1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Codes</a:t>
            </a:r>
            <a:r>
              <a:rPr lang="pt-BR" altLang="pt-BR" sz="2800" i="1" dirty="0">
                <a:solidFill>
                  <a:srgbClr val="7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– Códigos de Lixo)</a:t>
            </a:r>
          </a:p>
          <a:p>
            <a:pPr eaLnBrk="1" hangingPunct="1">
              <a:defRPr/>
            </a:pPr>
            <a:endParaRPr lang="pt-BR" altLang="pt-BR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i="1" dirty="0"/>
              <a:t>   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8120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800" dirty="0"/>
              <a:t> Parada Cardíaca ou Parada Cardiorrespiratória.</a:t>
            </a:r>
          </a:p>
          <a:p>
            <a:pPr algn="just">
              <a:buFontTx/>
              <a:buChar char="-"/>
            </a:pPr>
            <a:r>
              <a:rPr lang="pt-BR" sz="2800" dirty="0"/>
              <a:t> Falência de Múltiplos Órgãos.</a:t>
            </a:r>
          </a:p>
          <a:p>
            <a:pPr algn="just">
              <a:buFontTx/>
              <a:buChar char="-"/>
            </a:pPr>
            <a:r>
              <a:rPr lang="pt-BR" sz="2800" dirty="0"/>
              <a:t> Infarto (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especificações</a:t>
            </a:r>
            <a:r>
              <a:rPr lang="pt-BR" sz="2800" dirty="0"/>
              <a:t>).</a:t>
            </a:r>
          </a:p>
          <a:p>
            <a:pPr algn="just">
              <a:buFontTx/>
              <a:buChar char="-"/>
            </a:pPr>
            <a:r>
              <a:rPr lang="pt-BR" sz="2800" dirty="0"/>
              <a:t> Insuficiência Respiratória. </a:t>
            </a:r>
          </a:p>
          <a:p>
            <a:pPr algn="just">
              <a:buFontTx/>
              <a:buChar char="-"/>
            </a:pPr>
            <a:r>
              <a:rPr lang="pt-BR" sz="2800" dirty="0"/>
              <a:t> Senilidade.</a:t>
            </a:r>
          </a:p>
          <a:p>
            <a:pPr algn="just">
              <a:buFontTx/>
              <a:buChar char="-"/>
            </a:pPr>
            <a:r>
              <a:rPr lang="pt-BR" sz="2800" dirty="0"/>
              <a:t> Desidratação.</a:t>
            </a:r>
          </a:p>
          <a:p>
            <a:pPr algn="just">
              <a:buFontTx/>
              <a:buChar char="-"/>
            </a:pPr>
            <a:r>
              <a:rPr lang="pt-BR" sz="2800" dirty="0"/>
              <a:t> Hemorragia (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especificações</a:t>
            </a:r>
            <a:r>
              <a:rPr lang="pt-BR" sz="2800" dirty="0"/>
              <a:t>).</a:t>
            </a:r>
          </a:p>
          <a:p>
            <a:pPr algn="just">
              <a:buFontTx/>
              <a:buChar char="-"/>
            </a:pPr>
            <a:r>
              <a:rPr lang="pt-BR" sz="2800" dirty="0"/>
              <a:t> Neoplasia (</a:t>
            </a:r>
            <a:r>
              <a:rPr lang="pt-BR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especificações</a:t>
            </a:r>
            <a:r>
              <a:rPr lang="pt-BR" sz="2800" dirty="0"/>
              <a:t>).</a:t>
            </a:r>
          </a:p>
          <a:p>
            <a:pPr algn="just">
              <a:buFontTx/>
              <a:buChar char="-"/>
            </a:pPr>
            <a:r>
              <a:rPr lang="pt-BR" sz="2800" dirty="0"/>
              <a:t> Causa não-definida / indeterminada / desconhecida.</a:t>
            </a:r>
          </a:p>
        </p:txBody>
      </p:sp>
    </p:spTree>
    <p:extLst>
      <p:ext uri="{BB962C8B-B14F-4D97-AF65-F5344CB8AC3E}">
        <p14:creationId xmlns:p14="http://schemas.microsoft.com/office/powerpoint/2010/main" val="4035591884"/>
      </p:ext>
    </p:extLst>
  </p:cSld>
  <p:clrMapOvr>
    <a:masterClrMapping/>
  </p:clrMapOvr>
  <p:transition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- 1</a:t>
            </a:r>
            <a:r>
              <a:rPr lang="pt-BR" sz="1000" b="1" i="1" dirty="0"/>
              <a:t>  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/>
              <a:t> Paciente Hipertenso e Tabagista de longa data</a:t>
            </a:r>
          </a:p>
          <a:p>
            <a:pPr>
              <a:buFontTx/>
              <a:buChar char="-"/>
            </a:pPr>
            <a:r>
              <a:rPr lang="pt-BR" sz="2800" dirty="0"/>
              <a:t> Diagnosticado com neoplasia pulmonar</a:t>
            </a:r>
          </a:p>
          <a:p>
            <a:pPr>
              <a:buFontTx/>
              <a:buChar char="-"/>
            </a:pPr>
            <a:r>
              <a:rPr lang="pt-BR" sz="2800" dirty="0"/>
              <a:t> Fez </a:t>
            </a:r>
            <a:r>
              <a:rPr lang="pt-BR" sz="2800" dirty="0" err="1"/>
              <a:t>quimio</a:t>
            </a:r>
            <a:r>
              <a:rPr lang="pt-BR" sz="2800" dirty="0"/>
              <a:t> e radioterapia</a:t>
            </a:r>
          </a:p>
          <a:p>
            <a:pPr>
              <a:buFontTx/>
              <a:buChar char="-"/>
            </a:pPr>
            <a:r>
              <a:rPr lang="pt-BR" sz="2800" dirty="0"/>
              <a:t> Evoluiu com septicemia</a:t>
            </a:r>
          </a:p>
          <a:p>
            <a:pPr>
              <a:buFontTx/>
              <a:buChar char="-"/>
            </a:pPr>
            <a:r>
              <a:rPr lang="pt-BR" sz="2800" dirty="0"/>
              <a:t> Teve choque séptico</a:t>
            </a:r>
          </a:p>
          <a:p>
            <a:pPr>
              <a:buFontTx/>
              <a:buChar char="-"/>
            </a:pPr>
            <a:r>
              <a:rPr lang="pt-BR" sz="2800" dirty="0"/>
              <a:t>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4365104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Choque Séptico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Septicemia pós quimioterapia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Neoplasia maligna pulmonar</a:t>
            </a:r>
          </a:p>
          <a:p>
            <a:endParaRPr lang="pt-BR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Hipertensão Arterial Sistêmica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Tabagismo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48640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505494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D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4257148" cy="6858000"/>
          </a:xfrm>
          <a:prstGeom prst="rect">
            <a:avLst/>
          </a:prstGeom>
        </p:spPr>
      </p:pic>
      <p:pic>
        <p:nvPicPr>
          <p:cNvPr id="12" name="Imagem 11" descr="Certidao OB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0"/>
            <a:ext cx="2877890" cy="4005064"/>
          </a:xfrm>
          <a:prstGeom prst="rect">
            <a:avLst/>
          </a:prstGeom>
        </p:spPr>
      </p:pic>
      <p:sp>
        <p:nvSpPr>
          <p:cNvPr id="14" name="Seta para a direita 13"/>
          <p:cNvSpPr/>
          <p:nvPr/>
        </p:nvSpPr>
        <p:spPr>
          <a:xfrm>
            <a:off x="4788024" y="1988840"/>
            <a:ext cx="432048" cy="43204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51520" y="4149080"/>
            <a:ext cx="4320480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E7BA7F7-2A29-E76D-D329-089AC21C7B9E}"/>
              </a:ext>
            </a:extLst>
          </p:cNvPr>
          <p:cNvSpPr txBox="1"/>
          <p:nvPr/>
        </p:nvSpPr>
        <p:spPr>
          <a:xfrm rot="16200000">
            <a:off x="-841937" y="4478633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Atestado de Óbito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33D7CD-FA5F-C437-889C-4FC68949A4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09609"/>
            <a:ext cx="1800200" cy="2774912"/>
          </a:xfrm>
          <a:prstGeom prst="rect">
            <a:avLst/>
          </a:prstGeom>
        </p:spPr>
      </p:pic>
      <p:sp>
        <p:nvSpPr>
          <p:cNvPr id="5" name="Seta: Dobrada 4">
            <a:extLst>
              <a:ext uri="{FF2B5EF4-FFF2-40B4-BE49-F238E27FC236}">
                <a16:creationId xmlns:a16="http://schemas.microsoft.com/office/drawing/2014/main" id="{75F03B82-6931-4557-BC3C-7ED5F9E009FF}"/>
              </a:ext>
            </a:extLst>
          </p:cNvPr>
          <p:cNvSpPr/>
          <p:nvPr/>
        </p:nvSpPr>
        <p:spPr>
          <a:xfrm rot="10800000" flipH="1">
            <a:off x="6156176" y="4103872"/>
            <a:ext cx="830707" cy="1557376"/>
          </a:xfrm>
          <a:prstGeom prst="bentArrow">
            <a:avLst>
              <a:gd name="adj1" fmla="val 28386"/>
              <a:gd name="adj2" fmla="val 26693"/>
              <a:gd name="adj3" fmla="val 25000"/>
              <a:gd name="adj4" fmla="val 31051"/>
            </a:avLst>
          </a:prstGeom>
          <a:solidFill>
            <a:srgbClr val="C0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18723FD-10C1-39FB-6FE2-B4A4D7DDE8F4}"/>
              </a:ext>
            </a:extLst>
          </p:cNvPr>
          <p:cNvSpPr/>
          <p:nvPr/>
        </p:nvSpPr>
        <p:spPr>
          <a:xfrm>
            <a:off x="1835696" y="57150"/>
            <a:ext cx="1152128" cy="190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7CA69C4-643F-424F-EE56-B3E6BD87C416}"/>
              </a:ext>
            </a:extLst>
          </p:cNvPr>
          <p:cNvSpPr/>
          <p:nvPr/>
        </p:nvSpPr>
        <p:spPr>
          <a:xfrm>
            <a:off x="6156174" y="692696"/>
            <a:ext cx="1296145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C4F41F-080A-D756-E029-B3AAE475EAC0}"/>
              </a:ext>
            </a:extLst>
          </p:cNvPr>
          <p:cNvSpPr/>
          <p:nvPr/>
        </p:nvSpPr>
        <p:spPr>
          <a:xfrm>
            <a:off x="7512596" y="4762500"/>
            <a:ext cx="1152128" cy="2606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/>
              <a:t> Paciente Hipertenso e Tabagista de longa data</a:t>
            </a:r>
          </a:p>
          <a:p>
            <a:pPr>
              <a:buFontTx/>
              <a:buChar char="-"/>
            </a:pPr>
            <a:r>
              <a:rPr lang="pt-BR" sz="2800" dirty="0"/>
              <a:t> Diagnosticado com neoplasia pulmonar</a:t>
            </a:r>
          </a:p>
          <a:p>
            <a:pPr>
              <a:buFontTx/>
              <a:buChar char="-"/>
            </a:pPr>
            <a:r>
              <a:rPr lang="pt-BR" sz="2800" dirty="0"/>
              <a:t> Fez </a:t>
            </a:r>
            <a:r>
              <a:rPr lang="pt-BR" sz="2800" dirty="0" err="1"/>
              <a:t>quimio</a:t>
            </a:r>
            <a:r>
              <a:rPr lang="pt-BR" sz="2800" dirty="0"/>
              <a:t> e radioterapia</a:t>
            </a:r>
          </a:p>
          <a:p>
            <a:pPr>
              <a:buFontTx/>
              <a:buChar char="-"/>
            </a:pPr>
            <a:r>
              <a:rPr lang="pt-BR" sz="2800" dirty="0"/>
              <a:t> Evoluiu com septicemia</a:t>
            </a:r>
          </a:p>
          <a:p>
            <a:pPr>
              <a:buFontTx/>
              <a:buChar char="-"/>
            </a:pPr>
            <a:r>
              <a:rPr lang="pt-BR" sz="2800" dirty="0"/>
              <a:t> Teve choque séptico</a:t>
            </a:r>
          </a:p>
          <a:p>
            <a:pPr>
              <a:buFontTx/>
              <a:buChar char="-"/>
            </a:pPr>
            <a:r>
              <a:rPr lang="pt-BR" sz="2800" dirty="0"/>
              <a:t>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8024" y="4365104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200" dirty="0"/>
              <a:t>Choque Séptico</a:t>
            </a:r>
          </a:p>
          <a:p>
            <a:r>
              <a:rPr lang="pt-BR" sz="2200" dirty="0"/>
              <a:t> Septicemia pós quimioterapia</a:t>
            </a:r>
          </a:p>
          <a:p>
            <a:r>
              <a:rPr lang="pt-BR" sz="2200" dirty="0"/>
              <a:t> Neoplasia maligna pulmonar</a:t>
            </a:r>
          </a:p>
          <a:p>
            <a:endParaRPr lang="pt-BR" sz="2200" dirty="0"/>
          </a:p>
          <a:p>
            <a:r>
              <a:rPr lang="pt-BR" sz="2200" dirty="0"/>
              <a:t>Hipertensão Arterial Sistêmica</a:t>
            </a:r>
          </a:p>
          <a:p>
            <a:r>
              <a:rPr lang="pt-BR" sz="2200" dirty="0"/>
              <a:t>Tabagismo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48640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- 1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43882420"/>
      </p:ext>
    </p:extLst>
  </p:cSld>
  <p:clrMapOvr>
    <a:masterClrMapping/>
  </p:clrMapOvr>
  <p:transition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/>
              <a:t> Criança com baixo peso, desnutrida</a:t>
            </a:r>
          </a:p>
          <a:p>
            <a:pPr>
              <a:buFontTx/>
              <a:buChar char="-"/>
            </a:pPr>
            <a:r>
              <a:rPr lang="pt-BR" sz="2800" dirty="0"/>
              <a:t> Internada há 2 dias com Pneumonia Bacteriana</a:t>
            </a:r>
          </a:p>
          <a:p>
            <a:pPr>
              <a:buFontTx/>
              <a:buChar char="-"/>
            </a:pPr>
            <a:r>
              <a:rPr lang="pt-BR" sz="2800" dirty="0"/>
              <a:t> Evoluiu com importante insuficiência respiratória</a:t>
            </a:r>
          </a:p>
          <a:p>
            <a:pPr>
              <a:buFontTx/>
              <a:buChar char="-"/>
            </a:pPr>
            <a:r>
              <a:rPr lang="pt-BR" sz="2800" dirty="0"/>
              <a:t> Choque séptico.</a:t>
            </a:r>
          </a:p>
          <a:p>
            <a:pPr>
              <a:buFontTx/>
              <a:buChar char="-"/>
            </a:pPr>
            <a:r>
              <a:rPr lang="pt-BR" sz="2800" dirty="0"/>
              <a:t>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4365104"/>
            <a:ext cx="4320480" cy="1785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Choque Séptico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Insuficiência Respiratória Aguda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dirty="0">
                <a:solidFill>
                  <a:schemeClr val="bg1">
                    <a:lumMod val="75000"/>
                  </a:schemeClr>
                </a:solidFill>
              </a:rPr>
              <a:t>Pneumonia Bacteriana Comunitária</a:t>
            </a:r>
          </a:p>
          <a:p>
            <a:endParaRPr lang="pt-BR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Desnutrição infantil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48640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- 2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127339762"/>
      </p:ext>
    </p:extLst>
  </p:cSld>
  <p:clrMapOvr>
    <a:masterClrMapping/>
  </p:clrMapOvr>
  <p:transition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/>
              <a:t> Criança com baixo peso, desnutrida</a:t>
            </a:r>
          </a:p>
          <a:p>
            <a:pPr>
              <a:buFontTx/>
              <a:buChar char="-"/>
            </a:pPr>
            <a:r>
              <a:rPr lang="pt-BR" sz="2800" dirty="0"/>
              <a:t> Internada há 2 dias com Pneumonia Bacteriana</a:t>
            </a:r>
          </a:p>
          <a:p>
            <a:pPr>
              <a:buFontTx/>
              <a:buChar char="-"/>
            </a:pPr>
            <a:r>
              <a:rPr lang="pt-BR" sz="2800" dirty="0"/>
              <a:t> Evoluiu com importante insuficiência respiratória</a:t>
            </a:r>
          </a:p>
          <a:p>
            <a:pPr>
              <a:buFontTx/>
              <a:buChar char="-"/>
            </a:pPr>
            <a:r>
              <a:rPr lang="pt-BR" sz="2800" dirty="0"/>
              <a:t> Choque séptico.</a:t>
            </a:r>
          </a:p>
          <a:p>
            <a:pPr>
              <a:buFontTx/>
              <a:buChar char="-"/>
            </a:pPr>
            <a:r>
              <a:rPr lang="pt-BR" sz="2800" dirty="0"/>
              <a:t>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572000" y="4365104"/>
            <a:ext cx="4320480" cy="178510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sz="2200" dirty="0"/>
              <a:t>Choque Séptico</a:t>
            </a:r>
          </a:p>
          <a:p>
            <a:r>
              <a:rPr lang="pt-BR" sz="2200" dirty="0"/>
              <a:t> </a:t>
            </a:r>
            <a:r>
              <a:rPr lang="pt-BR" dirty="0"/>
              <a:t>Pneumonia Bacteriana Comunitária</a:t>
            </a:r>
          </a:p>
          <a:p>
            <a:r>
              <a:rPr lang="pt-BR" sz="2200" dirty="0"/>
              <a:t> </a:t>
            </a:r>
            <a:endParaRPr lang="pt-BR" dirty="0"/>
          </a:p>
          <a:p>
            <a:endParaRPr lang="pt-BR" sz="2200" dirty="0"/>
          </a:p>
          <a:p>
            <a:r>
              <a:rPr lang="pt-BR" sz="2200" dirty="0"/>
              <a:t>  Desnutrição infantil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48640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- 2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91552085"/>
      </p:ext>
    </p:extLst>
  </p:cSld>
  <p:clrMapOvr>
    <a:masterClrMapping/>
  </p:clrMapOvr>
  <p:transition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600" dirty="0"/>
              <a:t> Idoso hipertenso e diabético</a:t>
            </a:r>
          </a:p>
          <a:p>
            <a:pPr>
              <a:buFontTx/>
              <a:buChar char="-"/>
            </a:pPr>
            <a:r>
              <a:rPr lang="pt-BR" sz="2600" dirty="0"/>
              <a:t> Quadro de cefaleia, tosse, febre, </a:t>
            </a:r>
            <a:r>
              <a:rPr lang="pt-BR" sz="2600" dirty="0" err="1"/>
              <a:t>odinofagia</a:t>
            </a:r>
            <a:r>
              <a:rPr lang="pt-BR" sz="2600" dirty="0"/>
              <a:t>.</a:t>
            </a:r>
          </a:p>
          <a:p>
            <a:pPr>
              <a:buFontTx/>
              <a:buChar char="-"/>
            </a:pPr>
            <a:r>
              <a:rPr lang="pt-BR" sz="2600" dirty="0"/>
              <a:t> Evoluiu com importante insuficiência respiratória</a:t>
            </a:r>
          </a:p>
          <a:p>
            <a:pPr>
              <a:buFontTx/>
              <a:buChar char="-"/>
            </a:pPr>
            <a:r>
              <a:rPr lang="pt-BR" sz="2600" dirty="0"/>
              <a:t> Fez RT-PCR p/ COVID-19 (ainda sem o resultado)</a:t>
            </a:r>
          </a:p>
          <a:p>
            <a:pPr>
              <a:buFontTx/>
              <a:buChar char="-"/>
            </a:pPr>
            <a:r>
              <a:rPr lang="pt-BR" sz="2600" dirty="0"/>
              <a:t> Entubado em UTI</a:t>
            </a:r>
          </a:p>
          <a:p>
            <a:pPr>
              <a:buFontTx/>
              <a:buChar char="-"/>
            </a:pPr>
            <a:r>
              <a:rPr lang="pt-BR" sz="2600" dirty="0"/>
              <a:t> Arritmia Cardíaca</a:t>
            </a:r>
          </a:p>
          <a:p>
            <a:pPr>
              <a:buFontTx/>
              <a:buChar char="-"/>
            </a:pPr>
            <a:r>
              <a:rPr lang="pt-BR" sz="2600" dirty="0"/>
              <a:t> Tromboembolismo pulmonar</a:t>
            </a:r>
          </a:p>
          <a:p>
            <a:pPr>
              <a:buFontTx/>
              <a:buChar char="-"/>
            </a:pPr>
            <a:r>
              <a:rPr lang="pt-BR" sz="2600" dirty="0"/>
              <a:t> 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8023" y="4365104"/>
            <a:ext cx="4260443" cy="24622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Tromboembolismo Pulmonar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Arritmia Cardíaca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Síndrome Resp. Aguda Grave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Suspeita de COVID-19</a:t>
            </a:r>
          </a:p>
          <a:p>
            <a:endParaRPr lang="pt-BR" sz="2200" dirty="0"/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Hipertensão Arterial Sistêmica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Diabete Melito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805264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- 3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034108267"/>
      </p:ext>
    </p:extLst>
  </p:cSld>
  <p:clrMapOvr>
    <a:masterClrMapping/>
  </p:clrMapOvr>
  <p:transition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5689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600" dirty="0"/>
              <a:t> Idoso hipertenso e diabético</a:t>
            </a:r>
          </a:p>
          <a:p>
            <a:pPr>
              <a:buFontTx/>
              <a:buChar char="-"/>
            </a:pPr>
            <a:r>
              <a:rPr lang="pt-BR" sz="2600" dirty="0"/>
              <a:t> Quadro de cefaleia, tosse, febre, </a:t>
            </a:r>
            <a:r>
              <a:rPr lang="pt-BR" sz="2600" dirty="0" err="1"/>
              <a:t>odinofagia</a:t>
            </a:r>
            <a:r>
              <a:rPr lang="pt-BR" sz="2600" dirty="0"/>
              <a:t>.</a:t>
            </a:r>
          </a:p>
          <a:p>
            <a:pPr>
              <a:buFontTx/>
              <a:buChar char="-"/>
            </a:pPr>
            <a:r>
              <a:rPr lang="pt-BR" sz="2600" dirty="0"/>
              <a:t> Evoluiu com importante insuficiência respiratória</a:t>
            </a:r>
          </a:p>
          <a:p>
            <a:pPr>
              <a:buFontTx/>
              <a:buChar char="-"/>
            </a:pPr>
            <a:r>
              <a:rPr lang="pt-BR" sz="2600" dirty="0"/>
              <a:t> Fez RT-PCR p/ COVID-19 (ainda sem o resultado)</a:t>
            </a:r>
          </a:p>
          <a:p>
            <a:pPr>
              <a:buFontTx/>
              <a:buChar char="-"/>
            </a:pPr>
            <a:r>
              <a:rPr lang="pt-BR" sz="2600" dirty="0"/>
              <a:t> Entubado em UTI</a:t>
            </a:r>
          </a:p>
          <a:p>
            <a:pPr>
              <a:buFontTx/>
              <a:buChar char="-"/>
            </a:pPr>
            <a:r>
              <a:rPr lang="pt-BR" sz="2600" dirty="0"/>
              <a:t> Arritmia Cardíaca</a:t>
            </a:r>
          </a:p>
          <a:p>
            <a:pPr>
              <a:buFontTx/>
              <a:buChar char="-"/>
            </a:pPr>
            <a:r>
              <a:rPr lang="pt-BR" sz="2600" dirty="0"/>
              <a:t> Tromboembolismo pulmonar</a:t>
            </a:r>
          </a:p>
          <a:p>
            <a:pPr>
              <a:buFontTx/>
              <a:buChar char="-"/>
            </a:pPr>
            <a:r>
              <a:rPr lang="pt-BR" sz="2600" dirty="0"/>
              <a:t>  Óbito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88023" y="4365104"/>
            <a:ext cx="4260443" cy="24622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Tromboembolismo Pulmonar</a:t>
            </a:r>
          </a:p>
          <a:p>
            <a:r>
              <a:rPr lang="pt-BR" sz="2200" dirty="0"/>
              <a:t> Arritmia Cardíaca</a:t>
            </a:r>
          </a:p>
          <a:p>
            <a:r>
              <a:rPr lang="pt-BR" sz="2200" dirty="0"/>
              <a:t> Síndrome Resp. Aguda Grave</a:t>
            </a:r>
          </a:p>
          <a:p>
            <a:r>
              <a:rPr lang="pt-BR" sz="2200" dirty="0"/>
              <a:t> Suspeita de COVID-19</a:t>
            </a:r>
          </a:p>
          <a:p>
            <a:endParaRPr lang="pt-BR" sz="2200" dirty="0"/>
          </a:p>
          <a:p>
            <a:r>
              <a:rPr lang="pt-BR" sz="2200" dirty="0"/>
              <a:t>Hipertensão Arterial Sistêmica</a:t>
            </a:r>
          </a:p>
          <a:p>
            <a:r>
              <a:rPr lang="pt-BR" sz="2200" dirty="0"/>
              <a:t>Diabete Melito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825480" y="5086350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794920" y="475183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4788024" y="544522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88024" y="5733256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4788024" y="5805264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- 3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68211241"/>
      </p:ext>
    </p:extLst>
  </p:cSld>
  <p:clrMapOvr>
    <a:masterClrMapping/>
  </p:clrMapOvr>
  <p:transition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812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600" dirty="0"/>
              <a:t> Vítima de atropelamento, com fratura de quadril há 6 meses.</a:t>
            </a:r>
          </a:p>
          <a:p>
            <a:pPr>
              <a:buFontTx/>
              <a:buChar char="-"/>
            </a:pPr>
            <a:r>
              <a:rPr lang="pt-BR" sz="2600" dirty="0"/>
              <a:t> Tratada cirurgicamente há 6 meses.</a:t>
            </a:r>
          </a:p>
          <a:p>
            <a:pPr>
              <a:buFontTx/>
              <a:buChar char="-"/>
            </a:pPr>
            <a:r>
              <a:rPr lang="pt-BR" sz="2600" dirty="0"/>
              <a:t> Internação de longa permanência, com imobilização.</a:t>
            </a:r>
          </a:p>
          <a:p>
            <a:pPr>
              <a:buFontTx/>
              <a:buChar char="-"/>
            </a:pPr>
            <a:r>
              <a:rPr lang="pt-BR" sz="2600" dirty="0"/>
              <a:t> Evoluiu com escaras e pneumonia.</a:t>
            </a:r>
          </a:p>
          <a:p>
            <a:pPr>
              <a:buFontTx/>
              <a:buChar char="-"/>
            </a:pPr>
            <a:r>
              <a:rPr lang="pt-BR" sz="2600" dirty="0"/>
              <a:t> Recebeu alta há 2 meses.</a:t>
            </a:r>
          </a:p>
          <a:p>
            <a:pPr>
              <a:buFontTx/>
              <a:buChar char="-"/>
            </a:pPr>
            <a:r>
              <a:rPr lang="pt-BR" sz="2600" dirty="0"/>
              <a:t> Há 7 dias teve embolia </a:t>
            </a:r>
            <a:r>
              <a:rPr lang="pt-BR" sz="2600" dirty="0" err="1"/>
              <a:t>pulm</a:t>
            </a:r>
            <a:r>
              <a:rPr lang="pt-BR" sz="2600" dirty="0"/>
              <a:t>.</a:t>
            </a:r>
          </a:p>
          <a:p>
            <a:pPr>
              <a:buFontTx/>
              <a:buChar char="-"/>
            </a:pPr>
            <a:r>
              <a:rPr lang="pt-BR" sz="2600" dirty="0"/>
              <a:t> Insuficiência Respiratória.</a:t>
            </a:r>
          </a:p>
          <a:p>
            <a:pPr>
              <a:buFontTx/>
              <a:buChar char="-"/>
            </a:pPr>
            <a:r>
              <a:rPr lang="pt-BR" sz="2600" dirty="0"/>
              <a:t> Óbito.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28270" y="4701158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Tromboembolismo Pulmonar</a:t>
            </a:r>
          </a:p>
          <a:p>
            <a:r>
              <a:rPr lang="pt-BR" sz="2200" dirty="0"/>
              <a:t> Múltiplas Fraturas Ósseas</a:t>
            </a:r>
          </a:p>
          <a:p>
            <a:r>
              <a:rPr lang="pt-BR" sz="2200" dirty="0"/>
              <a:t> Politraumatismo</a:t>
            </a:r>
          </a:p>
          <a:p>
            <a:endParaRPr lang="pt-BR" sz="2200" dirty="0"/>
          </a:p>
          <a:p>
            <a:r>
              <a:rPr lang="pt-BR" sz="2200" dirty="0"/>
              <a:t> </a:t>
            </a:r>
          </a:p>
          <a:p>
            <a:r>
              <a:rPr lang="pt-BR" sz="2200" dirty="0"/>
              <a:t>Restrição de Mobilidade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4965726" y="542240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935166" y="508788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928270" y="578127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928270" y="6069310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957242" y="610746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- 4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064827329"/>
      </p:ext>
    </p:extLst>
  </p:cSld>
  <p:clrMapOvr>
    <a:masterClrMapping/>
  </p:clrMapOvr>
  <p:transition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8120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600" dirty="0"/>
              <a:t> Vítima de atropelamento, com fratura de quadril há 6 meses.</a:t>
            </a:r>
          </a:p>
          <a:p>
            <a:pPr>
              <a:buFontTx/>
              <a:buChar char="-"/>
            </a:pPr>
            <a:r>
              <a:rPr lang="pt-BR" sz="2600" dirty="0"/>
              <a:t> Tratada cirurgicamente há 6 meses.</a:t>
            </a:r>
          </a:p>
          <a:p>
            <a:pPr>
              <a:buFontTx/>
              <a:buChar char="-"/>
            </a:pPr>
            <a:r>
              <a:rPr lang="pt-BR" sz="2600" dirty="0"/>
              <a:t> Internação de longa permanência, com imobilização.</a:t>
            </a:r>
          </a:p>
          <a:p>
            <a:pPr>
              <a:buFontTx/>
              <a:buChar char="-"/>
            </a:pPr>
            <a:r>
              <a:rPr lang="pt-BR" sz="2600" dirty="0"/>
              <a:t> Evoluiu com escaras e pneumonia.</a:t>
            </a:r>
          </a:p>
          <a:p>
            <a:pPr>
              <a:buFontTx/>
              <a:buChar char="-"/>
            </a:pPr>
            <a:r>
              <a:rPr lang="pt-BR" sz="2600" dirty="0"/>
              <a:t> Recebeu alta há 2 meses.</a:t>
            </a:r>
          </a:p>
          <a:p>
            <a:pPr>
              <a:buFontTx/>
              <a:buChar char="-"/>
            </a:pPr>
            <a:r>
              <a:rPr lang="pt-BR" sz="2600" dirty="0"/>
              <a:t> Há 7 dias teve embolia </a:t>
            </a:r>
            <a:r>
              <a:rPr lang="pt-BR" sz="2600" dirty="0" err="1"/>
              <a:t>pulm</a:t>
            </a:r>
            <a:r>
              <a:rPr lang="pt-BR" sz="2600" dirty="0"/>
              <a:t>.</a:t>
            </a:r>
          </a:p>
          <a:p>
            <a:pPr>
              <a:buFontTx/>
              <a:buChar char="-"/>
            </a:pPr>
            <a:r>
              <a:rPr lang="pt-BR" sz="2600" dirty="0"/>
              <a:t> Insuficiência Respiratória.</a:t>
            </a:r>
          </a:p>
          <a:p>
            <a:pPr>
              <a:buFontTx/>
              <a:buChar char="-"/>
            </a:pPr>
            <a:r>
              <a:rPr lang="pt-BR" sz="2600" dirty="0"/>
              <a:t> Óbito.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28270" y="4701158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Insuficiência Respiratória </a:t>
            </a:r>
            <a:r>
              <a:rPr lang="pt-BR" sz="2200" dirty="0" err="1">
                <a:solidFill>
                  <a:schemeClr val="bg1">
                    <a:lumMod val="75000"/>
                  </a:schemeClr>
                </a:solidFill>
              </a:rPr>
              <a:t>Agud</a:t>
            </a:r>
            <a:endParaRPr lang="pt-BR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Tromboembolismo Pulmonar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Múltiplas Fraturas Ósseas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Politraumatismo</a:t>
            </a:r>
          </a:p>
          <a:p>
            <a:endParaRPr lang="pt-BR" sz="2200" dirty="0"/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Restrição de Mobilidade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4965726" y="5422404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935166" y="508788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928270" y="578127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928270" y="6069310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957242" y="610746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49D3714-14A7-BF4D-78EA-6B97C3907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84" y="4652903"/>
            <a:ext cx="3562078" cy="220509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1E8CB30-DB7A-075F-57DD-7BF0BED780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556792"/>
            <a:ext cx="2698054" cy="179998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F5D283A-2CBF-52B2-FD74-417B4979F8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0" y="2708920"/>
            <a:ext cx="2657475" cy="1724025"/>
          </a:xfrm>
          <a:prstGeom prst="rect">
            <a:avLst/>
          </a:prstGeom>
        </p:spPr>
      </p:pic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- 4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45628414"/>
      </p:ext>
    </p:extLst>
  </p:cSld>
  <p:clrMapOvr>
    <a:masterClrMapping/>
  </p:clrMapOvr>
  <p:transition>
    <p:strips dir="l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Atestado Médico – </a:t>
            </a: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Mitos, Verdades e Responsabilidades</a:t>
            </a:r>
            <a:b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8120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600" dirty="0"/>
              <a:t> Paciente 23 anos, tentou suicídio com ingestão de analgésico opioide em grande quantidade.</a:t>
            </a:r>
          </a:p>
          <a:p>
            <a:pPr algn="just">
              <a:buFontTx/>
              <a:buChar char="-"/>
            </a:pPr>
            <a:r>
              <a:rPr lang="pt-BR" sz="2600" dirty="0"/>
              <a:t> Atendida na Urgência + lavagem gástrica + Naloxona.</a:t>
            </a:r>
          </a:p>
          <a:p>
            <a:pPr>
              <a:buFontTx/>
              <a:buChar char="-"/>
            </a:pPr>
            <a:r>
              <a:rPr lang="pt-BR" sz="2600" dirty="0"/>
              <a:t>Apresentou depressão respiratória e uma parada cardiorrespiratória revertida, ficando em estado comatoso.</a:t>
            </a:r>
          </a:p>
          <a:p>
            <a:pPr>
              <a:buFontTx/>
              <a:buChar char="-"/>
            </a:pPr>
            <a:r>
              <a:rPr lang="pt-BR" sz="2600" dirty="0"/>
              <a:t> Após 2 meses de VM, evoluiu </a:t>
            </a:r>
          </a:p>
          <a:p>
            <a:r>
              <a:rPr lang="pt-BR" sz="2600" dirty="0"/>
              <a:t>c/ quadro infeccioso pulmonar.</a:t>
            </a:r>
          </a:p>
          <a:p>
            <a:pPr>
              <a:buFontTx/>
              <a:buChar char="-"/>
            </a:pPr>
            <a:r>
              <a:rPr lang="pt-BR" sz="2600" dirty="0"/>
              <a:t> Óbito.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28270" y="4701158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Pneumonia Hospitalar Bacter.</a:t>
            </a:r>
          </a:p>
          <a:p>
            <a:r>
              <a:rPr lang="pt-BR" sz="2200" dirty="0"/>
              <a:t> Coma</a:t>
            </a:r>
          </a:p>
          <a:p>
            <a:r>
              <a:rPr lang="pt-BR" dirty="0"/>
              <a:t> Insuficiência Respiratória Aguda</a:t>
            </a:r>
          </a:p>
          <a:p>
            <a:r>
              <a:rPr lang="pt-BR" sz="2200" dirty="0"/>
              <a:t> Overdose de opioides</a:t>
            </a:r>
          </a:p>
          <a:p>
            <a:endParaRPr lang="pt-BR" sz="2200" dirty="0"/>
          </a:p>
          <a:p>
            <a:r>
              <a:rPr lang="pt-BR" sz="2200" dirty="0"/>
              <a:t>Tentativa de Suicídio</a:t>
            </a:r>
          </a:p>
        </p:txBody>
      </p:sp>
      <p:cxnSp>
        <p:nvCxnSpPr>
          <p:cNvPr id="20" name="Conector reto 19"/>
          <p:cNvCxnSpPr>
            <a:cxnSpLocks/>
          </p:cNvCxnSpPr>
          <p:nvPr/>
        </p:nvCxnSpPr>
        <p:spPr>
          <a:xfrm>
            <a:off x="5148064" y="5422404"/>
            <a:ext cx="39221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935166" y="508788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928270" y="578127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928270" y="6069310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957242" y="610746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- 5</a:t>
            </a:r>
            <a:r>
              <a:rPr lang="pt-BR" sz="1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9109242"/>
      </p:ext>
    </p:extLst>
  </p:cSld>
  <p:clrMapOvr>
    <a:masterClrMapping/>
  </p:clrMapOvr>
  <p:transition>
    <p:strips dir="l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Atestado Médico – </a:t>
            </a: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Mitos, Verdades e Responsabilidades</a:t>
            </a:r>
            <a:b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708920"/>
            <a:ext cx="88120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600" dirty="0"/>
              <a:t> Paciente 23 anos, tentou suicídio com ingestão de analgésico opioide em grande quantidade.</a:t>
            </a:r>
          </a:p>
          <a:p>
            <a:pPr algn="just">
              <a:buFontTx/>
              <a:buChar char="-"/>
            </a:pPr>
            <a:r>
              <a:rPr lang="pt-BR" sz="2600" dirty="0"/>
              <a:t> Atendida na Urgência + lavagem gástrica + Naloxona.</a:t>
            </a:r>
          </a:p>
          <a:p>
            <a:pPr>
              <a:buFontTx/>
              <a:buChar char="-"/>
            </a:pPr>
            <a:r>
              <a:rPr lang="pt-BR" sz="2600" dirty="0"/>
              <a:t>Apresentou depressão respiratória e uma parada cardiorrespiratória revertida, ficando em estado comatoso.</a:t>
            </a:r>
          </a:p>
          <a:p>
            <a:pPr>
              <a:buFontTx/>
              <a:buChar char="-"/>
            </a:pPr>
            <a:r>
              <a:rPr lang="pt-BR" sz="2600" dirty="0"/>
              <a:t> Após 2 meses de VM, evoluiu </a:t>
            </a:r>
          </a:p>
          <a:p>
            <a:r>
              <a:rPr lang="pt-BR" sz="2600" dirty="0"/>
              <a:t>c/ quadro infeccioso pulmonar.</a:t>
            </a:r>
          </a:p>
          <a:p>
            <a:r>
              <a:rPr lang="pt-BR" sz="2600" dirty="0"/>
              <a:t>- Óbito.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928270" y="4701158"/>
            <a:ext cx="4104456" cy="2123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200" dirty="0"/>
              <a:t> </a:t>
            </a:r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Insuficiência Respiratória </a:t>
            </a:r>
            <a:r>
              <a:rPr lang="pt-BR" sz="2200" dirty="0" err="1">
                <a:solidFill>
                  <a:schemeClr val="bg1">
                    <a:lumMod val="75000"/>
                  </a:schemeClr>
                </a:solidFill>
              </a:rPr>
              <a:t>Agud</a:t>
            </a:r>
            <a:endParaRPr lang="pt-BR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Pneumonia Hospitalar Bacter.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Coma</a:t>
            </a:r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 Overdose de opioides</a:t>
            </a:r>
          </a:p>
          <a:p>
            <a:endParaRPr lang="pt-BR" sz="2200" dirty="0"/>
          </a:p>
          <a:p>
            <a:r>
              <a:rPr lang="pt-BR" sz="2200" dirty="0">
                <a:solidFill>
                  <a:schemeClr val="bg1">
                    <a:lumMod val="75000"/>
                  </a:schemeClr>
                </a:solidFill>
              </a:rPr>
              <a:t>Tentativa de Suicídio</a:t>
            </a:r>
          </a:p>
        </p:txBody>
      </p:sp>
      <p:cxnSp>
        <p:nvCxnSpPr>
          <p:cNvPr id="20" name="Conector reto 19"/>
          <p:cNvCxnSpPr>
            <a:cxnSpLocks/>
          </p:cNvCxnSpPr>
          <p:nvPr/>
        </p:nvCxnSpPr>
        <p:spPr>
          <a:xfrm>
            <a:off x="5148064" y="5422404"/>
            <a:ext cx="39221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4935166" y="508788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4928270" y="5781278"/>
            <a:ext cx="41044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4928270" y="6069310"/>
            <a:ext cx="4104456" cy="0"/>
          </a:xfrm>
          <a:prstGeom prst="line">
            <a:avLst/>
          </a:prstGeom>
          <a:ln w="19050" cmpd="sng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4957242" y="6107460"/>
            <a:ext cx="4104456" cy="209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B84A0C1-3349-9787-70D0-FE475CCA0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84" y="4652903"/>
            <a:ext cx="3562078" cy="220509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5A2B324-960F-C8BA-84D2-304EA9E49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72816"/>
            <a:ext cx="2698054" cy="179998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2413A5C-F28C-0A75-5806-259F4E6D3A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0" y="2708920"/>
            <a:ext cx="2657475" cy="1724025"/>
          </a:xfrm>
          <a:prstGeom prst="rect">
            <a:avLst/>
          </a:prstGeom>
        </p:spPr>
      </p:pic>
      <p:sp>
        <p:nvSpPr>
          <p:cNvPr id="17" name="CaixaDeTexto 7"/>
          <p:cNvSpPr txBox="1">
            <a:spLocks noChangeArrowheads="1"/>
          </p:cNvSpPr>
          <p:nvPr/>
        </p:nvSpPr>
        <p:spPr bwMode="auto">
          <a:xfrm>
            <a:off x="179512" y="1268760"/>
            <a:ext cx="86423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</a:rPr>
              <a:t>    </a:t>
            </a:r>
          </a:p>
          <a:p>
            <a:pPr algn="just" eaLnBrk="1" hangingPunct="1">
              <a:defRPr/>
            </a:pP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CASO CLÍNICO - 5</a:t>
            </a:r>
            <a:r>
              <a:rPr lang="pt-BR" sz="1000" b="1" i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78161555"/>
      </p:ext>
    </p:extLst>
  </p:cSld>
  <p:clrMapOvr>
    <a:masterClrMapping/>
  </p:clrMapOvr>
  <p:transition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nual D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8695" y="118136"/>
            <a:ext cx="6410325" cy="53244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95534" y="5733256"/>
            <a:ext cx="8939284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600" dirty="0"/>
              <a:t>https://www.gov.br/saude/pt-br/centrais-de-conteudo/publicacoes/svsa/vigilancia/declaracao-de-obito-manual-de-instrucoes-para-preenchimento.pdf/view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61CAF1A-5253-A20D-8490-C92AB5831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05" y="2996952"/>
            <a:ext cx="5163913" cy="1855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570182661"/>
      </p:ext>
    </p:extLst>
  </p:cSld>
  <p:clrMapOvr>
    <a:masterClrMapping/>
  </p:clrMapOvr>
  <p:transition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F09E5023-8357-989D-3716-EDDF569C7F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5445"/>
            <a:ext cx="2050039" cy="3302486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6AAC5798-228D-0E93-3FDD-CC0AEE7717AF}"/>
              </a:ext>
            </a:extLst>
          </p:cNvPr>
          <p:cNvSpPr/>
          <p:nvPr/>
        </p:nvSpPr>
        <p:spPr>
          <a:xfrm>
            <a:off x="3635896" y="671402"/>
            <a:ext cx="3240360" cy="792088"/>
          </a:xfrm>
          <a:prstGeom prst="wedgeRoundRectCallout">
            <a:avLst>
              <a:gd name="adj1" fmla="val -87373"/>
              <a:gd name="adj2" fmla="val 112141"/>
              <a:gd name="adj3" fmla="val 16667"/>
            </a:avLst>
          </a:prstGeom>
          <a:solidFill>
            <a:srgbClr val="CC33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Epidemiológica / Estatística</a:t>
            </a:r>
          </a:p>
        </p:txBody>
      </p:sp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EA011930-9659-8C72-9090-03F28B7A1A46}"/>
              </a:ext>
            </a:extLst>
          </p:cNvPr>
          <p:cNvSpPr/>
          <p:nvPr/>
        </p:nvSpPr>
        <p:spPr>
          <a:xfrm>
            <a:off x="3419872" y="2348880"/>
            <a:ext cx="5400600" cy="792088"/>
          </a:xfrm>
          <a:prstGeom prst="wedgeRoundRectCallout">
            <a:avLst>
              <a:gd name="adj1" fmla="val -68919"/>
              <a:gd name="adj2" fmla="val 69427"/>
              <a:gd name="adj3" fmla="val 16667"/>
            </a:avLst>
          </a:prstGeom>
          <a:solidFill>
            <a:srgbClr val="CC33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Jurídicas Civis: Sucessão, Patrimoniais, Securitárias, Tributárias.</a:t>
            </a:r>
          </a:p>
        </p:txBody>
      </p:sp>
      <p:sp>
        <p:nvSpPr>
          <p:cNvPr id="6" name="Balão de Fala: Retângulo com Cantos Arredondados 5">
            <a:extLst>
              <a:ext uri="{FF2B5EF4-FFF2-40B4-BE49-F238E27FC236}">
                <a16:creationId xmlns:a16="http://schemas.microsoft.com/office/drawing/2014/main" id="{E8CF3860-FD9D-5BB2-7559-09766DF8F037}"/>
              </a:ext>
            </a:extLst>
          </p:cNvPr>
          <p:cNvSpPr/>
          <p:nvPr/>
        </p:nvSpPr>
        <p:spPr>
          <a:xfrm>
            <a:off x="3516468" y="4293096"/>
            <a:ext cx="3695240" cy="792088"/>
          </a:xfrm>
          <a:prstGeom prst="wedgeRoundRectCallout">
            <a:avLst>
              <a:gd name="adj1" fmla="val -80314"/>
              <a:gd name="adj2" fmla="val -49477"/>
              <a:gd name="adj3" fmla="val 16667"/>
            </a:avLst>
          </a:prstGeom>
          <a:solidFill>
            <a:srgbClr val="CC33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Jurídicas Penais e Administrativas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B2E327D-9392-6ADF-DBA1-95D11DE718C0}"/>
              </a:ext>
            </a:extLst>
          </p:cNvPr>
          <p:cNvSpPr txBox="1"/>
          <p:nvPr/>
        </p:nvSpPr>
        <p:spPr>
          <a:xfrm>
            <a:off x="107504" y="0"/>
            <a:ext cx="2520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Qual a importância do correto preenchimento da  Declaração de Óbito?</a:t>
            </a:r>
          </a:p>
        </p:txBody>
      </p:sp>
      <p:sp>
        <p:nvSpPr>
          <p:cNvPr id="8" name="Balão de Fala: Retângulo com Cantos Arredondados 7">
            <a:extLst>
              <a:ext uri="{FF2B5EF4-FFF2-40B4-BE49-F238E27FC236}">
                <a16:creationId xmlns:a16="http://schemas.microsoft.com/office/drawing/2014/main" id="{E6A5D110-6C60-D997-F23A-931FB0920A02}"/>
              </a:ext>
            </a:extLst>
          </p:cNvPr>
          <p:cNvSpPr/>
          <p:nvPr/>
        </p:nvSpPr>
        <p:spPr>
          <a:xfrm>
            <a:off x="2771800" y="5744052"/>
            <a:ext cx="2592288" cy="792088"/>
          </a:xfrm>
          <a:prstGeom prst="wedgeRoundRectCallout">
            <a:avLst>
              <a:gd name="adj1" fmla="val -81863"/>
              <a:gd name="adj2" fmla="val -136059"/>
              <a:gd name="adj3" fmla="val 16667"/>
            </a:avLst>
          </a:prstGeom>
          <a:solidFill>
            <a:srgbClr val="CC3300">
              <a:alpha val="25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800000"/>
                </a:solidFill>
              </a:rPr>
              <a:t>Proteção ao Erário</a:t>
            </a:r>
          </a:p>
        </p:txBody>
      </p:sp>
    </p:spTree>
    <p:extLst>
      <p:ext uri="{BB962C8B-B14F-4D97-AF65-F5344CB8AC3E}">
        <p14:creationId xmlns:p14="http://schemas.microsoft.com/office/powerpoint/2010/main" val="3823633089"/>
      </p:ext>
    </p:extLst>
  </p:cSld>
  <p:clrMapOvr>
    <a:masterClrMapping/>
  </p:clrMapOvr>
  <p:transition>
    <p:strips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412776"/>
            <a:ext cx="86423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significa “</a:t>
            </a:r>
            <a:r>
              <a:rPr lang="pt-BR" altLang="pt-B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Assistência Médica</a:t>
            </a:r>
            <a:r>
              <a:rPr lang="pt-BR" altLang="pt-BR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na D.O.</a:t>
            </a:r>
            <a:endParaRPr lang="pt-BR" alt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8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F976494-2D77-825E-1C8F-12E62424B9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98773"/>
            <a:ext cx="7298680" cy="40717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B616610-3D8A-911F-F9BB-CCF209F4CB2C}"/>
              </a:ext>
            </a:extLst>
          </p:cNvPr>
          <p:cNvSpPr txBox="1"/>
          <p:nvPr/>
        </p:nvSpPr>
        <p:spPr>
          <a:xfrm>
            <a:off x="5724128" y="633051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41)</a:t>
            </a:r>
            <a:endParaRPr lang="pt-BR" sz="2000" dirty="0">
              <a:solidFill>
                <a:srgbClr val="0000CC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73E2DF6-78C9-2128-AB56-DABAF77DAF74}"/>
              </a:ext>
            </a:extLst>
          </p:cNvPr>
          <p:cNvSpPr/>
          <p:nvPr/>
        </p:nvSpPr>
        <p:spPr>
          <a:xfrm>
            <a:off x="4139952" y="2571751"/>
            <a:ext cx="1355973" cy="20955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8A56CFE-3058-051D-A688-8FD1E5AE53F1}"/>
              </a:ext>
            </a:extLst>
          </p:cNvPr>
          <p:cNvSpPr/>
          <p:nvPr/>
        </p:nvSpPr>
        <p:spPr>
          <a:xfrm>
            <a:off x="5886450" y="4838700"/>
            <a:ext cx="2286000" cy="86518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71221"/>
      </p:ext>
    </p:extLst>
  </p:cSld>
  <p:clrMapOvr>
    <a:masterClrMapping/>
  </p:clrMapOvr>
  <p:transition>
    <p:strips dir="l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88403D36-204F-3A66-FA01-5740F0D6A5BC}"/>
              </a:ext>
            </a:extLst>
          </p:cNvPr>
          <p:cNvSpPr txBox="1"/>
          <p:nvPr/>
        </p:nvSpPr>
        <p:spPr>
          <a:xfrm>
            <a:off x="5868144" y="5013176"/>
            <a:ext cx="3456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62)</a:t>
            </a:r>
            <a:endParaRPr lang="pt-BR" sz="1800" dirty="0">
              <a:solidFill>
                <a:srgbClr val="0000CC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9EBB33-6423-E11C-D706-861724128B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2" y="2193861"/>
            <a:ext cx="8458635" cy="247027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2343298"/>
      </p:ext>
    </p:extLst>
  </p:cSld>
  <p:clrMapOvr>
    <a:masterClrMapping/>
  </p:clrMapOvr>
  <p:transition>
    <p:strips dir="l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1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sz="2800" b="1" dirty="0">
                <a:solidFill>
                  <a:srgbClr val="00006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Quais situações se deve encaminhar para IML ou SVO?</a:t>
            </a:r>
            <a:endParaRPr lang="pt-BR" sz="1800" b="1" dirty="0">
              <a:solidFill>
                <a:srgbClr val="00006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sz="1800" b="1" dirty="0">
                <a:solidFill>
                  <a:srgbClr val="0000CC"/>
                </a:solidFill>
              </a:rPr>
              <a:t> </a:t>
            </a:r>
            <a:r>
              <a:rPr lang="pt-BR" sz="2100" b="1" u="sng" dirty="0">
                <a:solidFill>
                  <a:srgbClr val="0000CC"/>
                </a:solidFill>
              </a:rPr>
              <a:t>Portaria Conjunta SESAU/SSP-AL n° 01/2015</a:t>
            </a:r>
          </a:p>
          <a:p>
            <a:pPr algn="just" eaLnBrk="1" hangingPunct="1">
              <a:defRPr/>
            </a:pPr>
            <a:r>
              <a:rPr lang="pt-BR" sz="2100" b="1" dirty="0">
                <a:solidFill>
                  <a:srgbClr val="0000CC"/>
                </a:solidFill>
              </a:rPr>
              <a:t> (</a:t>
            </a:r>
            <a:r>
              <a:rPr lang="pt-BR" sz="2100" dirty="0">
                <a:solidFill>
                  <a:srgbClr val="0000CC"/>
                </a:solidFill>
              </a:rPr>
              <a:t>Fluxo do Cadáver no âmbito do Estado de Alagoas)</a:t>
            </a:r>
          </a:p>
          <a:p>
            <a:pPr algn="just" eaLnBrk="1" hangingPunct="1">
              <a:defRPr/>
            </a:pPr>
            <a:endParaRPr lang="pt-BR" sz="2100" b="1" dirty="0"/>
          </a:p>
          <a:p>
            <a:pPr algn="just" eaLnBrk="1" hangingPunct="1">
              <a:defRPr/>
            </a:pPr>
            <a:r>
              <a:rPr lang="pt-BR" u="sng" dirty="0"/>
              <a:t>OBITO EM HOSPITAL/UNIDADE DE SAÚDE NO INTERIOR DO ESTADO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 diagnostico</a:t>
            </a:r>
            <a:r>
              <a:rPr lang="pt-BR" sz="2100" dirty="0"/>
              <a:t>, independentemente do tempo de admissão, </a:t>
            </a:r>
            <a:r>
              <a:rPr lang="pt-BR" sz="2100" b="1" u="sng" dirty="0"/>
              <a:t>o médico assistente, ou plantonista, ou diretor, emite a DO</a:t>
            </a:r>
            <a:r>
              <a:rPr lang="pt-BR" sz="2100" b="1" dirty="0"/>
              <a:t>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1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diagnostico</a:t>
            </a:r>
            <a:r>
              <a:rPr lang="pt-BR" sz="2100" dirty="0"/>
              <a:t>, independentemente do tempo de admissão, </a:t>
            </a:r>
            <a:r>
              <a:rPr lang="pt-BR" sz="2100" b="1" u="sng" dirty="0"/>
              <a:t>encaminhar o cadáver para SVO (morte natural) </a:t>
            </a:r>
            <a:r>
              <a:rPr lang="pt-BR" sz="2100" dirty="0"/>
              <a:t>ou </a:t>
            </a:r>
            <a:r>
              <a:rPr lang="pt-BR" sz="2100" b="1" u="sng" dirty="0"/>
              <a:t>acionar delegacia para enviar ao IML (morte suspeita ou violenta).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sz="2100" dirty="0"/>
              <a:t> </a:t>
            </a:r>
            <a:r>
              <a:rPr lang="pt-BR" sz="21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caso de Pessoas NÃO IDENTIFICADAS</a:t>
            </a:r>
            <a:r>
              <a:rPr lang="pt-BR" sz="2100" dirty="0"/>
              <a:t>, </a:t>
            </a:r>
            <a:r>
              <a:rPr lang="pt-BR" sz="2100" b="1" u="sng" dirty="0"/>
              <a:t>acionar a delegacia </a:t>
            </a:r>
            <a:r>
              <a:rPr lang="pt-BR" sz="2100" dirty="0"/>
              <a:t>para enviar ao IML que, após a identificação será definido se a DO será de competência do SVO ou do próprio IML.</a:t>
            </a:r>
            <a:endParaRPr lang="pt-BR" sz="2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60FEE832-14A9-D777-F0E6-6228E14C462A}"/>
              </a:ext>
            </a:extLst>
          </p:cNvPr>
          <p:cNvSpPr/>
          <p:nvPr/>
        </p:nvSpPr>
        <p:spPr>
          <a:xfrm>
            <a:off x="250825" y="1268760"/>
            <a:ext cx="8642350" cy="1160115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0382227"/>
      </p:ext>
    </p:extLst>
  </p:cSld>
  <p:clrMapOvr>
    <a:masterClrMapping/>
  </p:clrMapOvr>
  <p:transition>
    <p:strips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2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Óbito ocorrido em ambulância com médico. Quem deve fornecer a DO?</a:t>
            </a:r>
          </a:p>
          <a:p>
            <a:pPr algn="just" eaLnBrk="1" hangingPunct="1">
              <a:defRPr/>
            </a:pPr>
            <a:endParaRPr lang="pt-BR" sz="28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pt-BR" sz="28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pt-BR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PERGUNTA 3 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Óbito ocorrido em ambulância sem médico é considerado sem assistência médica?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É possível preencher DO com a causa de morte sendo “sem assistência médica – causa desconhecida”?</a:t>
            </a:r>
          </a:p>
          <a:p>
            <a:pPr algn="just" eaLnBrk="1" hangingPunct="1">
              <a:defRPr/>
            </a:pPr>
            <a:endParaRPr lang="pt-BR" sz="2800" b="1" dirty="0">
              <a:solidFill>
                <a:srgbClr val="00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endParaRPr lang="pt-BR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4B1202E0-23FD-BD3A-4BE4-E718EAE2AA9A}"/>
              </a:ext>
            </a:extLst>
          </p:cNvPr>
          <p:cNvSpPr/>
          <p:nvPr/>
        </p:nvSpPr>
        <p:spPr>
          <a:xfrm>
            <a:off x="250825" y="1268760"/>
            <a:ext cx="8642350" cy="1800199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B606B0-FD1C-0C2B-FE20-B7377EAB63B9}"/>
              </a:ext>
            </a:extLst>
          </p:cNvPr>
          <p:cNvSpPr/>
          <p:nvPr/>
        </p:nvSpPr>
        <p:spPr>
          <a:xfrm>
            <a:off x="250825" y="3933056"/>
            <a:ext cx="8642350" cy="2448272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88316"/>
      </p:ext>
    </p:extLst>
  </p:cSld>
  <p:clrMapOvr>
    <a:masterClrMapping/>
  </p:clrMapOvr>
  <p:transition>
    <p:strips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F28AB040-EA1E-35A7-EB08-411213F3BE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8640"/>
            <a:ext cx="8190349" cy="627428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8403D36-204F-3A66-FA01-5740F0D6A5BC}"/>
              </a:ext>
            </a:extLst>
          </p:cNvPr>
          <p:cNvSpPr txBox="1"/>
          <p:nvPr/>
        </p:nvSpPr>
        <p:spPr>
          <a:xfrm>
            <a:off x="5652120" y="6541311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61)</a:t>
            </a:r>
            <a:endParaRPr lang="pt-BR" sz="1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97422"/>
      </p:ext>
    </p:extLst>
  </p:cSld>
  <p:clrMapOvr>
    <a:masterClrMapping/>
  </p:clrMapOvr>
  <p:transition>
    <p:strips dir="l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4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caso de óbito fetal, muitos preenchem como “RN de XXX”: este é o termo correto?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Quais as particularidades em relação ao óbito fetal que devemos nos atentar no momento de preencher a DO?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pt-BR" sz="9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dirty="0"/>
              <a:t>Art. 9º Cabe aos serviços de saúde públicos e privados, independentemente de sua forma, organização jurídica e gestão, a adoção das seguintes iniciativas em casos de perda gestacional, de óbito fetal e de óbito neonatal: </a:t>
            </a:r>
          </a:p>
          <a:p>
            <a:pPr algn="just" eaLnBrk="1" hangingPunct="1">
              <a:defRPr/>
            </a:pPr>
            <a:r>
              <a:rPr lang="pt-BR" dirty="0"/>
              <a:t>     XI – </a:t>
            </a:r>
            <a:r>
              <a:rPr lang="pt-BR" b="1" dirty="0"/>
              <a:t>expedir declaração com a data e o local do parto, o nome escolhido pelos pais para o natimorto e, se possível, o registro de sua impressão plantar e digital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(Lei n° 15.139/2025).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1EB43620-9E68-B54E-277B-79D3F26DB72E}"/>
              </a:ext>
            </a:extLst>
          </p:cNvPr>
          <p:cNvSpPr/>
          <p:nvPr/>
        </p:nvSpPr>
        <p:spPr>
          <a:xfrm>
            <a:off x="237877" y="1268760"/>
            <a:ext cx="8642350" cy="2808312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4816656"/>
      </p:ext>
    </p:extLst>
  </p:cSld>
  <p:clrMapOvr>
    <a:masterClrMapping/>
  </p:clrMapOvr>
  <p:transition>
    <p:strips dir="l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4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caso de óbito fetal, muitos preenchem como “RN de XXX”: este é o termo correto?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Quais as particularidades em relação ao óbito fetal que devemos nos atentar no momento de preencher a DO?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pt-BR" sz="1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Se o nascituro apresentar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qualquer sinal vital extrauterina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mesmo que por segundos, </a:t>
            </a:r>
            <a:r>
              <a:rPr lang="pt-BR" sz="24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não se tratará de óbito fetal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mas sim de nascido-vivo com óbito subsequente. Deverá ser emitida a D.N.V. e depois a D.O.</a:t>
            </a:r>
          </a:p>
          <a:p>
            <a:pPr algn="just" eaLnBrk="1" hangingPunct="1">
              <a:defRPr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(Lei n.º 6.015/1973, artigo 77, parágrafo 1°)</a:t>
            </a:r>
          </a:p>
          <a:p>
            <a:pPr algn="just" eaLnBrk="1" hangingPunct="1">
              <a:defRPr/>
            </a:pP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(Manual MS – 2022, p. 15 e p. 61)</a:t>
            </a:r>
          </a:p>
          <a:p>
            <a:pPr algn="just" eaLnBrk="1" hangingPunct="1">
              <a:defRPr/>
            </a:pP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(Portaria MS n° 116/2009, Art. 19, inciso IV).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1EB43620-9E68-B54E-277B-79D3F26DB72E}"/>
              </a:ext>
            </a:extLst>
          </p:cNvPr>
          <p:cNvSpPr/>
          <p:nvPr/>
        </p:nvSpPr>
        <p:spPr>
          <a:xfrm>
            <a:off x="250825" y="1268760"/>
            <a:ext cx="8642350" cy="2952325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775299"/>
      </p:ext>
    </p:extLst>
  </p:cSld>
  <p:clrMapOvr>
    <a:masterClrMapping/>
  </p:clrMapOvr>
  <p:transition>
    <p:strips dir="l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PERGUNTA 4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 caso de óbito fetal, muitos preenchem como “RN de XXX”: este é o termo correto?</a:t>
            </a:r>
          </a:p>
          <a:p>
            <a:pPr algn="just" eaLnBrk="1" hangingPunct="1">
              <a:defRPr/>
            </a:pPr>
            <a:r>
              <a:rPr lang="pt-BR" sz="2800" b="1" dirty="0">
                <a:solidFill>
                  <a:srgbClr val="00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Quais as particularidades em relação ao óbito fetal que devemos nos atentar no momento de preencher a DO?</a:t>
            </a:r>
            <a:endParaRPr lang="pt-B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eaLnBrk="1" hangingPunct="1">
              <a:defRPr/>
            </a:pPr>
            <a:endParaRPr lang="pt-BR" sz="1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eaLnBrk="1" hangingPunct="1">
              <a:buFontTx/>
              <a:buChar char="-"/>
              <a:defRPr/>
            </a:pPr>
            <a:r>
              <a:rPr lang="pt-BR" sz="2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Gestante que falece e não houve a expulsão do feto, que permaneceu no útero: </a:t>
            </a:r>
            <a:r>
              <a:rPr lang="pt-BR" sz="2600" i="0" u="sng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nesse caso só se emite a D.O. da gestante</a:t>
            </a:r>
            <a:r>
              <a:rPr lang="pt-BR" sz="26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pt-BR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1600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(Manual MS – 2022, p. 62).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1EB43620-9E68-B54E-277B-79D3F26DB72E}"/>
              </a:ext>
            </a:extLst>
          </p:cNvPr>
          <p:cNvSpPr/>
          <p:nvPr/>
        </p:nvSpPr>
        <p:spPr>
          <a:xfrm>
            <a:off x="250825" y="1268760"/>
            <a:ext cx="8642350" cy="2952325"/>
          </a:xfrm>
          <a:prstGeom prst="rect">
            <a:avLst/>
          </a:prstGeom>
          <a:solidFill>
            <a:srgbClr val="FF0000">
              <a:alpha val="1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879767"/>
      </p:ext>
    </p:extLst>
  </p:cSld>
  <p:clrMapOvr>
    <a:masterClrMapping/>
  </p:clrMapOvr>
  <p:transition>
    <p:strips dir="l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Bloco V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O termo “Mulheres em Idade Fértil” (MIF), no Brasil, corresponde à faixa etária de </a:t>
            </a:r>
            <a:r>
              <a:rPr lang="pt-BR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10 a 49 anos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(IBGE)</a:t>
            </a: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No </a:t>
            </a:r>
            <a:r>
              <a:rPr lang="pt-BR" sz="1800" dirty="0"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ampo ASSITÊNCIA MÉDICA – o preenchimento diz respeito à assistência médica durante o </a:t>
            </a: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curso da doença 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que levou o paciente à morte,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 não no momento do óbito</a:t>
            </a:r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41)</a:t>
            </a:r>
            <a:endParaRPr lang="pt-BR" sz="1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F7F25A7-9354-80FB-62E1-D286BC3E6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552"/>
            <a:ext cx="9144000" cy="33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8521"/>
      </p:ext>
    </p:extLst>
  </p:cSld>
  <p:clrMapOvr>
    <a:masterClrMapping/>
  </p:clrMapOvr>
  <p:transition>
    <p:strips dir="l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Bloco V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  <a:r>
              <a:rPr lang="pt-BR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campo de “CID”, preferencialmente eles não devem ser preenchidos, pois essa atividade será feita pelos profissionais codificadores de causas de morte que atuam no SIM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42).</a:t>
            </a:r>
            <a:endParaRPr lang="pt-BR" sz="1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BF7F25A7-9354-80FB-62E1-D286BC3E63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7552"/>
            <a:ext cx="9144000" cy="332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83133"/>
      </p:ext>
    </p:extLst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 nº 6.015/1973</a:t>
            </a:r>
          </a:p>
          <a:p>
            <a:pPr eaLnBrk="1" hangingPunct="1">
              <a:defRPr/>
            </a:pPr>
            <a:endParaRPr lang="pt-BR" altLang="pt-B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2600" b="1" i="1" dirty="0"/>
              <a:t>     “Art. 77. </a:t>
            </a:r>
            <a:r>
              <a:rPr lang="pt-BR" sz="2600" b="1" i="1" u="sng" dirty="0"/>
              <a:t>Nenhum sepultamento será feito sem certidão de oficial de registro do lugar do falecimento</a:t>
            </a:r>
            <a:r>
              <a:rPr lang="pt-BR" sz="2600" b="1" i="1" dirty="0"/>
              <a:t>, extraída após a lavratura do assento de óbito, em vista do </a:t>
            </a:r>
            <a:r>
              <a:rPr lang="pt-BR" sz="2600" b="1" i="1" u="sng" dirty="0"/>
              <a:t>atestado de médico, se houver no lugar</a:t>
            </a:r>
            <a:r>
              <a:rPr lang="pt-BR" sz="2600" b="1" i="1" dirty="0"/>
              <a:t>, ou, em caso contrário, de duas pessoas qualificadas, que tiverem presenciado ou verificado a morte.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8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Bloco VI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Assistente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atendeu, efetivamente, o paciente durante a doença que ocasionou o óbito, ou a mãe, em caso de óbito fetal.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Substituto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foi o plantonista, residente, chefe de equipe que não tenha acompanhado o falecido durante a doença, mas apenas por ocasião da morte.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IML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pertence ao Instituto Médico-Legal.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pertence ao Serviço de Verificação de Óbito.</a:t>
            </a:r>
            <a:endParaRPr lang="pt-B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pt-BR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Outros</a:t>
            </a: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 os casos que não estão enquadrados nas categorias anteriores.  </a:t>
            </a:r>
            <a:r>
              <a:rPr lang="pt-BR" sz="18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(Manual MS – 2022, p. 43).</a:t>
            </a:r>
            <a:endParaRPr lang="pt-BR" sz="18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215AA735-D7C9-4B54-D726-488AF0116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1976718"/>
            <a:ext cx="9144000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41928"/>
      </p:ext>
    </p:extLst>
  </p:cSld>
  <p:clrMapOvr>
    <a:masterClrMapping/>
  </p:clrMapOvr>
  <p:transition>
    <p:strips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0" y="4365104"/>
            <a:ext cx="889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/>
              <a:t>Outras Particularidades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Imagem 9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11" name="Conector reto 10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perguntas-frequentes-top-imag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1484784"/>
            <a:ext cx="5692083" cy="2953558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94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Bloco VI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Casos de CREMAÇÃO</a:t>
            </a:r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Lei n.º 6.015/1973, Artigo 77, Parágrafo </a:t>
            </a:r>
            <a:r>
              <a:rPr lang="pt-BR" sz="2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2º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“A cremação de cadáver somente será feita daquele que houver manifestado a vontade de ser incinerado ou no interesse da saúde pública e </a:t>
            </a:r>
            <a:r>
              <a:rPr lang="pt-BR" sz="22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 atestado de óbito houver sido firmado por 2 (dois) médicos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ou por 1 (um) médico legista </a:t>
            </a:r>
            <a:r>
              <a:rPr lang="pt-BR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no caso de morte violenta, depois de autorizada pela autoridade judiciária. 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pt-BR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Incluído pela Lei nº 6.216, de 1975</a:t>
            </a:r>
            <a:r>
              <a:rPr lang="pt-B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)”.</a:t>
            </a:r>
            <a:endParaRPr lang="pt-BR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>
            <a:extLst>
              <a:ext uri="{FF2B5EF4-FFF2-40B4-BE49-F238E27FC236}">
                <a16:creationId xmlns:a16="http://schemas.microsoft.com/office/drawing/2014/main" id="{215AA735-D7C9-4B54-D726-488AF0116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1976718"/>
            <a:ext cx="9144000" cy="14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84226"/>
      </p:ext>
    </p:extLst>
  </p:cSld>
  <p:clrMapOvr>
    <a:masterClrMapping/>
  </p:clrMapOvr>
  <p:transition>
    <p:strips dir="l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905506"/>
            <a:ext cx="864235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PACIENTES SEM DOCUMENTOS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/>
              <a:t>• </a:t>
            </a:r>
            <a:r>
              <a:rPr lang="pt-BR" sz="3200" dirty="0"/>
              <a:t>Em caso de o paciente não ter documento de identificação ou não ser possível a identificação, o 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Diretor Técnico deverá ser informado, devendo comunicar à autoridade policial</a:t>
            </a:r>
            <a:r>
              <a:rPr lang="pt-BR" sz="3200" dirty="0"/>
              <a:t> para que se proceda a tentativa de identificação.</a:t>
            </a:r>
            <a:r>
              <a:rPr lang="pt-BR" sz="2400" dirty="0"/>
              <a:t> </a:t>
            </a:r>
            <a:r>
              <a:rPr lang="pt-BR" sz="1800" dirty="0">
                <a:solidFill>
                  <a:srgbClr val="0000CC"/>
                </a:solidFill>
              </a:rPr>
              <a:t>(Lei nº 13.812/2019 - Política Nacional de Busca de Pessoas Desaparecidas) e (Portaria Conjunta SESAU/SSP-AL n° 01/2015)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363"/>
      </p:ext>
    </p:extLst>
  </p:cSld>
  <p:clrMapOvr>
    <a:masterClrMapping/>
  </p:clrMapOvr>
  <p:transition>
    <p:strips dir="l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CARIMBO MÉDICO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/>
              <a:t>• </a:t>
            </a:r>
            <a:r>
              <a:rPr lang="pt-BR" sz="2800" dirty="0"/>
              <a:t>A aposição do carimbo médico é 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fortemente recomendada</a:t>
            </a:r>
            <a:r>
              <a:rPr lang="pt-BR" sz="2800" dirty="0"/>
              <a:t> </a:t>
            </a:r>
            <a:r>
              <a:rPr lang="pt-BR" sz="2800" dirty="0">
                <a:solidFill>
                  <a:srgbClr val="0000CC"/>
                </a:solidFill>
              </a:rPr>
              <a:t>(Manual do MS – 2002, p. 44)</a:t>
            </a:r>
            <a:r>
              <a:rPr lang="pt-BR" sz="2800" dirty="0"/>
              <a:t>, mas não é obrigatória se houver a devida (e legível) identificação do médico </a:t>
            </a:r>
            <a:r>
              <a:rPr lang="pt-BR" sz="2800" dirty="0">
                <a:solidFill>
                  <a:srgbClr val="0000CC"/>
                </a:solidFill>
              </a:rPr>
              <a:t>(Parecer CFM nº 40/2019).</a:t>
            </a:r>
            <a:endParaRPr lang="pt-BR" sz="28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363"/>
      </p:ext>
    </p:extLst>
  </p:cSld>
  <p:clrMapOvr>
    <a:masterClrMapping/>
  </p:clrMapOvr>
  <p:transition>
    <p:strips dir="l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MORTE ENCEFÁLICA E TRANSPLANTE DE ÓRGÃOS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pt-BR" sz="2200" b="1" u="sng" dirty="0">
                <a:solidFill>
                  <a:srgbClr val="0000CC"/>
                </a:solidFill>
              </a:rPr>
              <a:t>RESOLUÇÃO CFM Nº 2.173/2017</a:t>
            </a:r>
          </a:p>
          <a:p>
            <a:pPr algn="just"/>
            <a:r>
              <a:rPr lang="pt-BR" sz="2200" dirty="0">
                <a:solidFill>
                  <a:srgbClr val="0000CC"/>
                </a:solidFill>
              </a:rPr>
              <a:t>   (Define os critérios do diagnóstico de morte encefálica).</a:t>
            </a:r>
          </a:p>
          <a:p>
            <a:pPr algn="just"/>
            <a:r>
              <a:rPr lang="pt-BR" sz="2200" dirty="0"/>
              <a:t>    </a:t>
            </a:r>
            <a:r>
              <a:rPr lang="pt-BR" sz="2200" u="sng" dirty="0"/>
              <a:t>Art. 9º</a:t>
            </a:r>
            <a:r>
              <a:rPr lang="pt-BR" sz="2200" dirty="0"/>
              <a:t> Os médicos que determinaram o diagnóstico de </a:t>
            </a:r>
            <a:r>
              <a:rPr lang="pt-BR" sz="2200" dirty="0" err="1"/>
              <a:t>M.E.</a:t>
            </a:r>
            <a:r>
              <a:rPr lang="pt-BR" sz="2200" dirty="0"/>
              <a:t> ou médicos assistentes ou seus substitutos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deverão preencher a DECLARAÇÃO DE ÓBITO definindo como data e hora da morte aquela que corresponde ao momento da conclusão do último procedimento para determinação da ME</a:t>
            </a:r>
            <a:r>
              <a:rPr lang="pt-BR" sz="2200" dirty="0"/>
              <a:t>.</a:t>
            </a:r>
          </a:p>
          <a:p>
            <a:pPr algn="just"/>
            <a:r>
              <a:rPr lang="pt-BR" sz="2200" dirty="0"/>
              <a:t>    </a:t>
            </a:r>
            <a:r>
              <a:rPr lang="pt-BR" sz="2200" u="sng" dirty="0"/>
              <a:t>Parágrafo Único</a:t>
            </a:r>
            <a:r>
              <a:rPr lang="pt-BR" sz="2200" dirty="0"/>
              <a:t>. Nos casos de morte por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externas</a:t>
            </a:r>
            <a:r>
              <a:rPr lang="pt-BR" sz="2200" dirty="0"/>
              <a:t> a DECLARAÇÃO DE ÓBITO </a:t>
            </a:r>
            <a:r>
              <a:rPr lang="pt-BR" sz="2200" u="sng" dirty="0"/>
              <a:t>será de responsabilidade do médico legista</a:t>
            </a:r>
            <a:r>
              <a:rPr lang="pt-BR" sz="2200" dirty="0"/>
              <a:t>, que deverá receber o </a:t>
            </a: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relatório de encaminhamento médico e uma cópia do TERMO DE DECLARAÇÃO DE MORTE ENCEFÁLICA</a:t>
            </a:r>
            <a:r>
              <a:rPr lang="pt-BR" sz="2200" dirty="0"/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363"/>
      </p:ext>
    </p:extLst>
  </p:cSld>
  <p:clrMapOvr>
    <a:masterClrMapping/>
  </p:clrMapOvr>
  <p:transition>
    <p:strips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ÓBITO EM PACIENTES DE INTERNAÇÃO DOMICILIAR</a:t>
            </a:r>
          </a:p>
          <a:p>
            <a:pPr algn="ctr" eaLnBrk="1" hangingPunct="1">
              <a:defRPr/>
            </a:pPr>
            <a:r>
              <a:rPr lang="pt-BR" alt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“HOME-CARE”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u="sng" dirty="0">
                <a:solidFill>
                  <a:srgbClr val="0000CC"/>
                </a:solidFill>
              </a:rPr>
              <a:t>RESOLUÇÃO CFM nº 1.668/2003</a:t>
            </a:r>
          </a:p>
          <a:p>
            <a:r>
              <a:rPr lang="pt-BR" sz="2400" dirty="0">
                <a:solidFill>
                  <a:srgbClr val="0000CC"/>
                </a:solidFill>
              </a:rPr>
              <a:t>(Óbito em pacientes de Internação em regime Domiciliar)</a:t>
            </a:r>
          </a:p>
          <a:p>
            <a:endParaRPr lang="pt-BR" sz="2400" dirty="0"/>
          </a:p>
          <a:p>
            <a:pPr algn="just"/>
            <a:r>
              <a:rPr lang="pt-BR" sz="2600" dirty="0"/>
              <a:t>Art. 9º - Em caso de óbito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a assistência domiciliar, o médico assistente do paciente assumirá a responsabilidade pela emissão da competente declaração</a:t>
            </a:r>
            <a:r>
              <a:rPr lang="pt-BR" sz="2600" dirty="0"/>
              <a:t>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363"/>
      </p:ext>
    </p:extLst>
  </p:cSld>
  <p:clrMapOvr>
    <a:masterClrMapping/>
  </p:clrMapOvr>
  <p:transition>
    <p:strips dir="l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ÓBITO DECORRENTE DE ATUAÇÃO EM SAÚDE DE PROFISSIONAIS NÃO-MÉDICOS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  <a:endParaRPr 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24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b="1" u="sng" dirty="0">
                <a:solidFill>
                  <a:srgbClr val="0000CC"/>
                </a:solidFill>
              </a:rPr>
              <a:t>RESOLUÇÃO CFM n° 1.641/2002</a:t>
            </a:r>
          </a:p>
          <a:p>
            <a:r>
              <a:rPr lang="pt-BR" sz="2400" dirty="0">
                <a:solidFill>
                  <a:srgbClr val="0000CC"/>
                </a:solidFill>
              </a:rPr>
              <a:t>(Óbito decorrente da ação de profissionais </a:t>
            </a:r>
            <a:r>
              <a:rPr lang="pt-BR" sz="2400" dirty="0" err="1">
                <a:solidFill>
                  <a:srgbClr val="0000CC"/>
                </a:solidFill>
              </a:rPr>
              <a:t>não-médicos</a:t>
            </a:r>
            <a:r>
              <a:rPr lang="pt-BR" sz="2400" dirty="0">
                <a:solidFill>
                  <a:srgbClr val="0000CC"/>
                </a:solidFill>
              </a:rPr>
              <a:t>)</a:t>
            </a:r>
          </a:p>
          <a:p>
            <a:endParaRPr lang="pt-BR" sz="2400" dirty="0"/>
          </a:p>
          <a:p>
            <a:pPr algn="just"/>
            <a:r>
              <a:rPr lang="pt-BR" sz="2400" dirty="0"/>
              <a:t>“É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vedado aos médicos conceder declaração de óbito </a:t>
            </a:r>
            <a:r>
              <a:rPr lang="pt-BR" sz="2400" dirty="0"/>
              <a:t>em que o evento que levou à morte possa ter sido alguma medida com intenção diagnóstica ou terapêutica indicada por agente </a:t>
            </a:r>
            <a:r>
              <a:rPr lang="pt-BR" sz="2400" dirty="0" err="1"/>
              <a:t>não-médico</a:t>
            </a:r>
            <a:r>
              <a:rPr lang="pt-BR" sz="2400" dirty="0"/>
              <a:t> ou realizada por quem não esteja habilitado para fazê-lo, devendo,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caso, tal fato ser comunicado à autoridade policial competente a fim de que o corpo possa ser encaminhado ao Instituto Médico Legal</a:t>
            </a:r>
            <a:r>
              <a:rPr lang="pt-BR" sz="2400" dirty="0"/>
              <a:t> para verificação da causa </a:t>
            </a:r>
            <a:r>
              <a:rPr lang="pt-BR" sz="2400" dirty="0" err="1"/>
              <a:t>mortis</a:t>
            </a:r>
            <a:r>
              <a:rPr lang="pt-BR" sz="2400" dirty="0"/>
              <a:t>”.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363"/>
      </p:ext>
    </p:extLst>
  </p:cSld>
  <p:clrMapOvr>
    <a:masterClrMapping/>
  </p:clrMapOvr>
  <p:transition>
    <p:strips dir="l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FAMILIARES QUE SE RECUSAM À REALIZAÇÃO DE NECROPSIA PELO SVO</a:t>
            </a:r>
          </a:p>
          <a:p>
            <a:pPr eaLnBrk="1" hangingPunct="1">
              <a:defRPr/>
            </a:pP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  <a:endParaRPr lang="pt-BR" sz="2400" b="1" u="sng" dirty="0">
              <a:solidFill>
                <a:srgbClr val="0000CC"/>
              </a:solidFill>
            </a:endParaRPr>
          </a:p>
          <a:p>
            <a:r>
              <a:rPr lang="pt-BR" sz="2400" b="1" dirty="0">
                <a:solidFill>
                  <a:srgbClr val="0000CC"/>
                </a:solidFill>
              </a:rPr>
              <a:t> </a:t>
            </a:r>
            <a:r>
              <a:rPr lang="pt-BR" sz="2400" b="1" u="sng" dirty="0">
                <a:solidFill>
                  <a:srgbClr val="0000CC"/>
                </a:solidFill>
              </a:rPr>
              <a:t>Parecer CRM/DF nº 03/2019 e Parecer CRM/GO nº 05/2021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“Persistindo dúvidas sobre a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causa </a:t>
            </a:r>
            <a:r>
              <a:rPr lang="pt-BR" sz="2400" i="1" dirty="0" err="1">
                <a:latin typeface="Arial" pitchFamily="34" charset="0"/>
                <a:cs typeface="Arial" pitchFamily="34" charset="0"/>
              </a:rPr>
              <a:t>mortis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havendo SVO disponível, </a:t>
            </a:r>
            <a:r>
              <a:rPr lang="pt-B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médico deve encaminhar o cadáver ao serviço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pois, a </a:t>
            </a:r>
            <a:r>
              <a:rPr lang="pt-BR" sz="2400" u="sng" dirty="0">
                <a:latin typeface="Arial" pitchFamily="34" charset="0"/>
                <a:cs typeface="Arial" pitchFamily="34" charset="0"/>
              </a:rPr>
              <a:t>recusa da família em permitir a necropsia deve ser manifestada diretamente ao médico do SVO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ou do Serviço de Anatomia Patológica, este, diante da recusa, fará o possível para esclarecer a morte sem o exame interno, não sendo possível, respeitará a vontade da família e, inexistindo causa externa, violenta ou fundadas suspeitas de crime, registrará como causa: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“Morte Desconhecida”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e </a:t>
            </a:r>
            <a:r>
              <a:rPr lang="pt-B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atentará para o registro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campo 51 da DO.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86363"/>
      </p:ext>
    </p:extLst>
  </p:cSld>
  <p:clrMapOvr>
    <a:masterClrMapping/>
  </p:clrMapOvr>
  <p:transition>
    <p:strips dir="l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 CREMAL - novo - Color - me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563563" y="1365429"/>
            <a:ext cx="2252080" cy="47456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2924944"/>
            <a:ext cx="6840860" cy="504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2800" b="1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3528" y="4077072"/>
            <a:ext cx="64087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pt-BR" altLang="pt-BR" b="1" dirty="0">
                <a:latin typeface="+mn-lt"/>
              </a:rPr>
              <a:t> Irapuan Barros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/>
              <a:t> Conselheiro do CREMAL -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CRM-AL 4292 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Perito Médico Federal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SIAPE 1502290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Medicina do Trabalho </a:t>
            </a:r>
            <a:r>
              <a:rPr lang="pt-BR" altLang="pt-BR" sz="1600" dirty="0"/>
              <a:t>–</a:t>
            </a:r>
            <a:r>
              <a:rPr lang="pt-BR" altLang="pt-BR" sz="1600" dirty="0">
                <a:latin typeface="+mn-lt"/>
              </a:rPr>
              <a:t>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nº 3333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Tx/>
              <a:buChar char="-"/>
            </a:pPr>
            <a:r>
              <a:rPr lang="pt-BR" altLang="pt-BR" sz="1600" dirty="0">
                <a:latin typeface="+mn-lt"/>
              </a:rPr>
              <a:t> Especialista em Clínica Médica – </a:t>
            </a:r>
            <a:r>
              <a:rPr lang="pt-BR" altLang="pt-BR" sz="1600" i="1" dirty="0">
                <a:latin typeface="Times New Roman" pitchFamily="18" charset="0"/>
                <a:cs typeface="Times New Roman" pitchFamily="18" charset="0"/>
              </a:rPr>
              <a:t>RQE 2331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pt-BR" alt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64288" y="6165304"/>
            <a:ext cx="1800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00" b="1" dirty="0"/>
              <a:t>16/04/2026</a:t>
            </a:r>
          </a:p>
        </p:txBody>
      </p:sp>
      <p:pic>
        <p:nvPicPr>
          <p:cNvPr id="11" name="Imagem 10" descr="declaração-obit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60648"/>
            <a:ext cx="4764031" cy="249635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2300BC2-3306-FEBB-39EE-2F7DF99A6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763" y="2924944"/>
            <a:ext cx="2940201" cy="295925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341438"/>
            <a:ext cx="864235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Código de Ética Médica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r>
              <a:rPr lang="pt-BR" sz="3600" b="1" i="1" dirty="0"/>
              <a:t>É VEDADO: </a:t>
            </a:r>
            <a:r>
              <a:rPr lang="pt-BR" sz="3600" dirty="0"/>
              <a:t>Art. 83. Atestar óbito </a:t>
            </a:r>
            <a:r>
              <a:rPr lang="pt-BR" sz="3600" u="sng" dirty="0"/>
              <a:t>quando não o tenha </a:t>
            </a:r>
            <a:r>
              <a:rPr lang="pt-B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verificado pessoalmente</a:t>
            </a:r>
            <a:r>
              <a:rPr lang="pt-BR" sz="3600" dirty="0"/>
              <a:t>, ou quando não tenha prestado assistência ao paciente, salvo, no último caso, se o fizer como plantonista, médico substituto ou em caso de necropsia e verificação médico-legal.</a:t>
            </a:r>
            <a:endParaRPr lang="pt-BR" altLang="pt-BR" sz="3600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412776"/>
            <a:ext cx="864235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CFM 1.779/2005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alt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Declaração de Óbito pode ser emitida por Q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UALQUER MÉDICO que examinou o corpo/cadáver e constatou a ausência de sinais vitais, exceto as mortes por causas externas (</a:t>
            </a:r>
            <a:r>
              <a:rPr lang="pt-B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1°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No entanto, na busca de sempre haver </a:t>
            </a:r>
            <a:r>
              <a:rPr lang="pt-BR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diagnóstico da causa de morte mais preciso possível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existe uma ordem preferencial entre os médicos (</a:t>
            </a:r>
            <a:r>
              <a:rPr lang="pt-BR" sz="2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art. 2</a:t>
            </a:r>
            <a:r>
              <a:rPr lang="pt-B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°):</a:t>
            </a:r>
          </a:p>
          <a:p>
            <a:pPr marL="361950" indent="4476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ASSISTENTE (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 de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61950" indent="4476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SUBSTITUTO/PLANTONISTA (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 de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61950" indent="4476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Médicos da INSTITUIÇÃO – OUTROS (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 de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61950" indent="4476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do SVO (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 de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sem diagnóstico definido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61950" indent="4476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Médico do IML (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morte de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suspeita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 causa </a:t>
            </a:r>
            <a:r>
              <a:rPr lang="pt-BR" sz="2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externa</a:t>
            </a:r>
            <a:r>
              <a:rPr lang="pt-BR" sz="21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morte</a:t>
            </a: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altLang="pt-BR" sz="2200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6086"/>
      </p:ext>
    </p:extLst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Conector reto 14"/>
          <p:cNvCxnSpPr/>
          <p:nvPr/>
        </p:nvCxnSpPr>
        <p:spPr>
          <a:xfrm>
            <a:off x="42863" y="1154113"/>
            <a:ext cx="8964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827" name="CaixaDeTexto 7"/>
          <p:cNvSpPr txBox="1">
            <a:spLocks noChangeArrowheads="1"/>
          </p:cNvSpPr>
          <p:nvPr/>
        </p:nvSpPr>
        <p:spPr bwMode="auto">
          <a:xfrm>
            <a:off x="250825" y="1412776"/>
            <a:ext cx="864235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altLang="pt-BR" sz="2200" b="1" dirty="0">
                <a:solidFill>
                  <a:srgbClr val="000066"/>
                </a:solidFill>
              </a:rPr>
              <a:t>    </a:t>
            </a:r>
            <a:r>
              <a:rPr lang="pt-BR" altLang="pt-BR" sz="40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Portaria MS n° 116/2009</a:t>
            </a:r>
            <a:endParaRPr lang="pt-BR" altLang="pt-BR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BR" sz="1000" b="1" i="1" dirty="0"/>
              <a:t>     </a:t>
            </a: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altLang="pt-BR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altLang="pt-B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pt-BR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D.O. será emitida pelo </a:t>
            </a:r>
            <a:r>
              <a:rPr lang="pt-BR" sz="28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médico que prestava assistência ao paciente </a:t>
            </a:r>
            <a:r>
              <a:rPr lang="pt-BR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e, em caso de ausência ou impedimento, pelo </a:t>
            </a:r>
            <a:r>
              <a:rPr lang="pt-BR" sz="2800" b="0" i="0" u="none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médico substituto</a:t>
            </a:r>
            <a:r>
              <a:rPr lang="pt-BR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ex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cetuando-se apenas os casos confirmados ou suspeitos de morte por </a:t>
            </a:r>
            <a:r>
              <a:rPr lang="pt-BR" sz="28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causas externas, quando a responsabilidade por este ato é atribuída ao médico do IML</a:t>
            </a:r>
            <a:r>
              <a:rPr lang="pt-BR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ou equivalente.</a:t>
            </a:r>
          </a:p>
          <a:p>
            <a:pPr algn="r"/>
            <a:r>
              <a:rPr lang="pt-BR" sz="2800" b="0" i="0" u="none" strike="noStrike" baseline="0" dirty="0">
                <a:solidFill>
                  <a:srgbClr val="0000CC"/>
                </a:solidFill>
                <a:latin typeface="FiraSans-Book"/>
              </a:rPr>
              <a:t> (art. 17 e 19 da Portaria MS n.º 116/2009).</a:t>
            </a:r>
            <a:endParaRPr lang="pt-BR" altLang="pt-BR" sz="2800" i="1" dirty="0">
              <a:solidFill>
                <a:srgbClr val="0000CC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989685" y="260648"/>
            <a:ext cx="615431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altLang="pt-BR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Declaração de Óbito – </a:t>
            </a:r>
            <a:r>
              <a:rPr kumimoji="0" lang="pt-BR" sz="1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Aspectos Éticos e Legais</a:t>
            </a:r>
            <a:endParaRPr kumimoji="0" lang="pt-BR" altLang="pt-BR" sz="1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magem 6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415506"/>
      </p:ext>
    </p:extLst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28800"/>
            <a:ext cx="6985000" cy="4824388"/>
          </a:xfrm>
        </p:spPr>
        <p:txBody>
          <a:bodyPr/>
          <a:lstStyle/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>
                <a:solidFill>
                  <a:srgbClr val="C00000"/>
                </a:solidFill>
              </a:rPr>
              <a:t>Paciente morre numa 6ª-feira à noite.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/>
              <a:t>Sepultado no sábado à tarde.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/>
              <a:t>Na 2ª-feira </a:t>
            </a:r>
            <a:r>
              <a:rPr lang="pt-BR" altLang="pt-BR" sz="3600" b="1" dirty="0">
                <a:sym typeface="Wingdings" pitchFamily="2" charset="2"/>
              </a:rPr>
              <a:t> </a:t>
            </a:r>
            <a:r>
              <a:rPr lang="pt-BR" altLang="pt-BR" sz="3600" b="1" dirty="0">
                <a:solidFill>
                  <a:srgbClr val="000066"/>
                </a:solidFill>
                <a:sym typeface="Wingdings" pitchFamily="2" charset="2"/>
              </a:rPr>
              <a:t>médico do posto de saúde preenche a Declaração de óbito ????</a:t>
            </a:r>
            <a:endParaRPr lang="pt-BR" altLang="pt-BR" sz="3600" b="1" dirty="0">
              <a:solidFill>
                <a:srgbClr val="000066"/>
              </a:solidFill>
            </a:endParaRPr>
          </a:p>
        </p:txBody>
      </p:sp>
      <p:sp>
        <p:nvSpPr>
          <p:cNvPr id="20483" name="Line 7"/>
          <p:cNvSpPr>
            <a:spLocks noChangeShapeType="1"/>
          </p:cNvSpPr>
          <p:nvPr/>
        </p:nvSpPr>
        <p:spPr bwMode="auto">
          <a:xfrm>
            <a:off x="539750" y="1052513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9685" y="260648"/>
            <a:ext cx="6154315" cy="574675"/>
          </a:xfrm>
        </p:spPr>
        <p:txBody>
          <a:bodyPr/>
          <a:lstStyle/>
          <a:p>
            <a:pPr algn="l" eaLnBrk="1" hangingPunct="1"/>
            <a:r>
              <a:rPr lang="pt-BR" altLang="pt-BR" sz="1800" dirty="0"/>
              <a:t>Declaração de Óbito – </a:t>
            </a:r>
            <a:r>
              <a:rPr lang="pt-BR" sz="1600" dirty="0"/>
              <a:t>Aspectos Éticos e Legais</a:t>
            </a:r>
            <a:endParaRPr lang="pt-BR" altLang="pt-BR" sz="1400" dirty="0"/>
          </a:p>
        </p:txBody>
      </p:sp>
      <p:pic>
        <p:nvPicPr>
          <p:cNvPr id="8" name="Imagem 7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28800"/>
            <a:ext cx="6985000" cy="4824388"/>
          </a:xfrm>
        </p:spPr>
        <p:txBody>
          <a:bodyPr/>
          <a:lstStyle/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>
                <a:solidFill>
                  <a:srgbClr val="C00000"/>
                </a:solidFill>
              </a:rPr>
              <a:t>Paciente morre numa 6ª-feira à noite.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/>
              <a:t>Sepultado no sábado à tarde.</a:t>
            </a:r>
          </a:p>
          <a:p>
            <a:pPr algn="just" eaLnBrk="1" hangingPunct="1">
              <a:buFontTx/>
              <a:buChar char="-"/>
              <a:defRPr/>
            </a:pPr>
            <a:r>
              <a:rPr lang="pt-BR" altLang="pt-BR" sz="3600" b="1" dirty="0"/>
              <a:t>Na 2ª-feira </a:t>
            </a:r>
            <a:r>
              <a:rPr lang="pt-BR" altLang="pt-BR" sz="3600" b="1" dirty="0">
                <a:sym typeface="Wingdings" pitchFamily="2" charset="2"/>
              </a:rPr>
              <a:t> médico do posto de saúde preenche a Declaração de óbito???</a:t>
            </a:r>
            <a:endParaRPr lang="pt-BR" altLang="pt-BR" sz="3600" b="1" dirty="0"/>
          </a:p>
        </p:txBody>
      </p:sp>
      <p:sp>
        <p:nvSpPr>
          <p:cNvPr id="20483" name="Line 7"/>
          <p:cNvSpPr>
            <a:spLocks noChangeShapeType="1"/>
          </p:cNvSpPr>
          <p:nvPr/>
        </p:nvSpPr>
        <p:spPr bwMode="auto">
          <a:xfrm>
            <a:off x="539750" y="1052513"/>
            <a:ext cx="806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9685" y="260648"/>
            <a:ext cx="6154315" cy="574675"/>
          </a:xfrm>
        </p:spPr>
        <p:txBody>
          <a:bodyPr/>
          <a:lstStyle/>
          <a:p>
            <a:pPr algn="l" eaLnBrk="1" hangingPunct="1"/>
            <a:r>
              <a:rPr lang="pt-BR" altLang="pt-BR" sz="1800" dirty="0"/>
              <a:t>Declaração de Óbito – </a:t>
            </a:r>
            <a:r>
              <a:rPr lang="pt-BR" sz="1600" dirty="0"/>
              <a:t>Aspectos Éticos e Legais</a:t>
            </a:r>
            <a:endParaRPr lang="pt-BR" altLang="pt-BR" sz="1400" dirty="0"/>
          </a:p>
        </p:txBody>
      </p:sp>
      <p:pic>
        <p:nvPicPr>
          <p:cNvPr id="8" name="Imagem 7" descr="Logo CREMAL - novo - Color - peque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953768" cy="381000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>
            <a:off x="2771800" y="188640"/>
            <a:ext cx="0" cy="7200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630234">
            <a:off x="6527446" y="4205293"/>
            <a:ext cx="3183260" cy="2065126"/>
          </a:xfrm>
          <a:prstGeom prst="rect">
            <a:avLst/>
          </a:prstGeom>
        </p:spPr>
      </p:pic>
      <p:pic>
        <p:nvPicPr>
          <p:cNvPr id="11" name="Imagem 10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301208"/>
            <a:ext cx="3183260" cy="2065126"/>
          </a:xfrm>
          <a:prstGeom prst="rect">
            <a:avLst/>
          </a:prstGeom>
        </p:spPr>
      </p:pic>
      <p:pic>
        <p:nvPicPr>
          <p:cNvPr id="12" name="Imagem 11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236336"/>
            <a:ext cx="2499692" cy="1621664"/>
          </a:xfrm>
          <a:prstGeom prst="rect">
            <a:avLst/>
          </a:prstGeom>
        </p:spPr>
      </p:pic>
      <p:pic>
        <p:nvPicPr>
          <p:cNvPr id="13" name="Imagem 12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7092073">
            <a:off x="6982273" y="1032405"/>
            <a:ext cx="2295294" cy="1489062"/>
          </a:xfrm>
          <a:prstGeom prst="rect">
            <a:avLst/>
          </a:prstGeom>
        </p:spPr>
      </p:pic>
      <p:pic>
        <p:nvPicPr>
          <p:cNvPr id="14" name="Imagem 13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76672"/>
            <a:ext cx="2103140" cy="1364403"/>
          </a:xfrm>
          <a:prstGeom prst="rect">
            <a:avLst/>
          </a:prstGeom>
        </p:spPr>
      </p:pic>
      <p:pic>
        <p:nvPicPr>
          <p:cNvPr id="15" name="Imagem 14" descr="N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36505">
            <a:off x="539552" y="970720"/>
            <a:ext cx="1563588" cy="101437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Rede">
  <a:themeElements>
    <a:clrScheme name="Rede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de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e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e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2182</TotalTime>
  <Words>3243</Words>
  <Application>Microsoft Office PowerPoint</Application>
  <PresentationFormat>Apresentação na tela (4:3)</PresentationFormat>
  <Paragraphs>457</Paragraphs>
  <Slides>49</Slides>
  <Notes>49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55" baseType="lpstr">
      <vt:lpstr>Arial</vt:lpstr>
      <vt:lpstr>Calibri</vt:lpstr>
      <vt:lpstr>FiraSans-Book</vt:lpstr>
      <vt:lpstr>Times New Roman</vt:lpstr>
      <vt:lpstr>Wingdings</vt:lpstr>
      <vt:lpstr>2_Rede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Declaração de Óbito – Aspectos Éticos e Legais</vt:lpstr>
      <vt:lpstr>Declaração de Óbito – Aspectos Éticos e Legais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Perícia Médica e Medicina de Família e Comunidade</dc:title>
  <dc:creator>Medicina</dc:creator>
  <cp:lastModifiedBy>Irapuan Barros ....</cp:lastModifiedBy>
  <cp:revision>534</cp:revision>
  <cp:lastPrinted>2024-05-16T13:35:21Z</cp:lastPrinted>
  <dcterms:created xsi:type="dcterms:W3CDTF">2008-05-03T02:46:45Z</dcterms:created>
  <dcterms:modified xsi:type="dcterms:W3CDTF">2026-04-16T01:35:18Z</dcterms:modified>
</cp:coreProperties>
</file>