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67"/>
  </p:notesMasterIdLst>
  <p:handoutMasterIdLst>
    <p:handoutMasterId r:id="rId68"/>
  </p:handoutMasterIdLst>
  <p:sldIdLst>
    <p:sldId id="256" r:id="rId2"/>
    <p:sldId id="452" r:id="rId3"/>
    <p:sldId id="465" r:id="rId4"/>
    <p:sldId id="370" r:id="rId5"/>
    <p:sldId id="372" r:id="rId6"/>
    <p:sldId id="486" r:id="rId7"/>
    <p:sldId id="490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40" r:id="rId30"/>
    <p:sldId id="493" r:id="rId31"/>
    <p:sldId id="539" r:id="rId32"/>
    <p:sldId id="536" r:id="rId33"/>
    <p:sldId id="468" r:id="rId34"/>
    <p:sldId id="480" r:id="rId35"/>
    <p:sldId id="498" r:id="rId36"/>
    <p:sldId id="497" r:id="rId37"/>
    <p:sldId id="475" r:id="rId38"/>
    <p:sldId id="477" r:id="rId39"/>
    <p:sldId id="478" r:id="rId40"/>
    <p:sldId id="503" r:id="rId41"/>
    <p:sldId id="479" r:id="rId42"/>
    <p:sldId id="505" r:id="rId43"/>
    <p:sldId id="508" r:id="rId44"/>
    <p:sldId id="510" r:id="rId45"/>
    <p:sldId id="511" r:id="rId46"/>
    <p:sldId id="542" r:id="rId47"/>
    <p:sldId id="543" r:id="rId48"/>
    <p:sldId id="544" r:id="rId49"/>
    <p:sldId id="554" r:id="rId50"/>
    <p:sldId id="551" r:id="rId51"/>
    <p:sldId id="550" r:id="rId52"/>
    <p:sldId id="545" r:id="rId53"/>
    <p:sldId id="549" r:id="rId54"/>
    <p:sldId id="548" r:id="rId55"/>
    <p:sldId id="552" r:id="rId56"/>
    <p:sldId id="546" r:id="rId57"/>
    <p:sldId id="555" r:id="rId58"/>
    <p:sldId id="556" r:id="rId59"/>
    <p:sldId id="557" r:id="rId60"/>
    <p:sldId id="558" r:id="rId61"/>
    <p:sldId id="559" r:id="rId62"/>
    <p:sldId id="547" r:id="rId63"/>
    <p:sldId id="553" r:id="rId64"/>
    <p:sldId id="560" r:id="rId65"/>
    <p:sldId id="541" r:id="rId66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3300"/>
    <a:srgbClr val="00CC00"/>
    <a:srgbClr val="9900CC"/>
    <a:srgbClr val="0000CC"/>
    <a:srgbClr val="800000"/>
    <a:srgbClr val="000066"/>
    <a:srgbClr val="760000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B9EE8E8-C641-48A6-A95D-4E7BDB5AD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E3C3ED5-FFA0-44B5-8987-CBCEB274FDE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10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08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9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3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0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4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6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8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93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65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17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90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1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18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60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40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4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28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34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80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93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84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27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40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64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74A75-9720-C61D-AC9D-E49334575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0E29E51-0BBD-4061-5C2E-BA3313982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C903CE-FA1D-341F-F25B-EE1991BAA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B9EED51-A3DF-8B2B-581C-877691935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  <p:extLst>
      <p:ext uri="{BB962C8B-B14F-4D97-AF65-F5344CB8AC3E}">
        <p14:creationId xmlns:p14="http://schemas.microsoft.com/office/powerpoint/2010/main" val="7900562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EA8A8-3B7F-2496-7188-E38B0BD7D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91ABF67C-A375-E3C5-E8FB-E575DF5925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AF176495-0A49-1E2B-75FC-0F243CCC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58D61971-2276-DAED-B43D-611AE3868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008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C090A-30C8-2A79-CD43-E84DA3F9B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4EEDE765-6B83-DBB8-0943-B556782CB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C6B4BE5C-EB56-D1D4-DCBF-B9AA96601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912DF12E-D544-7C48-8E82-2E0CA169B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591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99908-F287-4072-1B26-9DD1B7CA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4F0296D8-1377-E75E-EF82-A7EB80459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02779833-F052-EFCA-2ACA-866D5C96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6389561C-0439-050F-D83E-4355B732D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3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56149-D17C-3C06-E076-5616D744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3BDCF4A4-0362-1ADC-EEE5-7ACB096316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9AD0C00A-B1CA-34AD-A295-6ABC367F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C54DA10C-825C-941C-D852-35BBCCCC4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009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90247-821D-FB3B-644A-19FF73AB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BB33EFDC-FB4E-D996-F5B3-89ED252FE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FC7E12D0-E6DB-EA2F-0246-2E04EC25A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9BBF9741-1CFC-CAA0-2477-1C088D865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522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7C563-277C-C94A-1C59-EA421ABD8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A447DF2A-DB94-C6D5-A437-F2F3828F6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624A2CFF-2425-4E1E-4E70-8490F230E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31980328-2B38-528E-45B4-6FC9054269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4761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64C59-8763-DEE2-1929-EF471A40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36F6AD15-5515-E769-28C8-1D5FB1193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E59A3240-898C-4B65-A770-30700F62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3C4EFBB6-1A3C-2130-7C27-B3F195147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289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7A33-7E69-3DEE-93F4-1DDB6DB3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6B7E8E07-5FA8-99DB-DBD2-C0B3E5AE9A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5E8007B7-AE0B-4A13-88F2-69B89F891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94670757-4348-C113-0CF3-9F84EAB90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46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56F5B-0F44-6FE3-81FC-49170C7A5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3FCDDDE3-340E-F402-BEF1-8B43EE65D2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B331D78E-24D3-506F-3F63-BD91B6029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3FAA8F4D-10C4-7145-B57D-0C28CDD02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599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5DC39-4477-8D97-A222-0F9F2B9DE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F91D2C6D-882D-4B55-3283-FE5BAC4B90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2F4DB041-3C40-A46B-2642-784435930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1FA2BBFC-6EBB-AFF6-9F10-F7A9BDE28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210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1559-D0B6-A0FF-D08B-30436EEF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2AB04BF2-B054-0CB4-B67F-16D60B6F01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4767BD0E-0B49-B8F0-B7C4-B6D61A538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795C0CF7-7CE4-5885-30F2-71819DE838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291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E1D20-797F-83E6-9D85-48885B52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27072A62-477D-B516-9EF2-937809B47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D57CA991-F7F4-D904-187B-ADAF170F2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BE4AA6EC-A0AC-2BA2-0AD4-10AE1F902C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29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9871-4A1A-9D51-D759-AC3FA942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C2721273-1AEB-0D7C-5A0E-AD2BB237B2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76747BF7-44AD-5D20-BE53-D4086E76D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7FF1EB5B-9465-BB62-A955-0869E4966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3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165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9E190-DC8B-9056-445A-2B2A1BA19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DE5DC4A5-AEF5-3E18-C04F-F778DA4838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021B3671-D1D2-5EA7-EC99-C70A6225F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81BE9326-0F57-22EE-3A66-096AC71D3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9644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A904B-06A5-5D1D-82DF-CEB7723B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10E640B5-00DB-767F-8CDC-30DAF23B6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CFFF50AE-F917-D7E9-7428-F7A29CFFD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E8933FF1-60DE-164E-A7CD-709FE83C2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95173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8BEE4-92F1-CA18-8F54-601A5EB33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A2BFD011-2F61-67B2-7DCF-AD8A9F717B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0D913AC2-B924-3AE1-7EE8-45B1A98D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9CAB7A83-AA4B-E6CD-C8E0-9D11292A5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089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552F5-A593-8CD0-E35F-708DA696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3C122B87-2B6D-FB16-1885-6DEE9B5ADC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94CBD478-D258-7B13-0EB1-CA656F00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43B5C7D5-51C9-154F-1B95-F635BC3B8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1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D2C55-F7AF-35C2-A356-AA37F10D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88C4F04-1154-50AB-C8EA-A2F24832F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64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3C767CB-D3DF-D9F6-2C3F-C9D62F79F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BB84327E-F99B-88CC-DAC8-8B10B73FA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  <p:extLst>
      <p:ext uri="{BB962C8B-B14F-4D97-AF65-F5344CB8AC3E}">
        <p14:creationId xmlns:p14="http://schemas.microsoft.com/office/powerpoint/2010/main" val="18280023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A9214-9607-1537-A23C-886D94C78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FA588EA-3D55-6185-3E3F-C29839700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65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923ADE4-3B2B-8272-A72A-9558987719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80BCCAC1-F167-17FE-491B-C0552AEB2A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  <p:extLst>
      <p:ext uri="{BB962C8B-B14F-4D97-AF65-F5344CB8AC3E}">
        <p14:creationId xmlns:p14="http://schemas.microsoft.com/office/powerpoint/2010/main" val="23902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7C1C7-7283-4DDC-9107-4F97AEC350E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7C1C7-7283-4DDC-9107-4F97AEC350E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FECA-092A-4CF3-90D3-42AA755B98A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AEB8-305F-4D4F-A91E-8088D97C1B89}" type="datetimeFigureOut">
              <a:rPr lang="pt-BR"/>
              <a:pPr>
                <a:defRPr/>
              </a:pPr>
              <a:t>29/04/2026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B851-3FCF-4388-9083-47AE582120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5640239-7D1B-4A4A-B0FE-C657C7D1E009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s.aids.gov.br/daent/cgiae/covivo/vigilancia-obito/causas-mal-definidas/manual-investigacao-obito-causa-mal-definida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aids.gov.br/daent/cgiae/covivo/vigilancia-obito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s.aids.gov.br/daent/cgiae/covivo/vigilancia-obito/causas-mal-definidas/IOCMD-ficha-investigacao-obito-causa-mal-definida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vs.aids.gov.br/daent/cgiae/covivo/vigilancia-obito/mortalidade-infantil-fetal/AV1-ficha-investigacao-obito-infantil-complemento-entrevista-domiciliar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s.aids.gov.br/daent/cgiae/covivo/vigilancia-obito/causas-mal-definidas/AV2-ficha-investigacao-obito-infantil-complemento-entrevista-domiciliar.pdf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s.aids.gov.br/daent/cgiae/covivo/vigilancia-obito/mortalidade-materna/AV3-1-ficha-investigacao-obito-materno-complemento-entrevista-domiciliar.pdf" TargetMode="External"/><Relationship Id="rId5" Type="http://schemas.openxmlformats.org/officeDocument/2006/relationships/hyperlink" Target="https://svs.aids.gov.br/daent/cgiae/covivo/vigilancia-obito/causas-mal-definidas/AV3-ficha-investigacao-obito-causa-mal-definida.pdf" TargetMode="Externa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al.gov.br/notas-tecnicas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924944"/>
            <a:ext cx="6840860" cy="5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407707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30/04/2026</a:t>
            </a:r>
          </a:p>
        </p:txBody>
      </p:sp>
      <p:pic>
        <p:nvPicPr>
          <p:cNvPr id="11" name="Imagem 10" descr="declaração-ob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764031" cy="24963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64AC551-6C8A-9099-1922-3011EE08A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77" y="2896368"/>
            <a:ext cx="3333595" cy="326893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inteligencia-e-sabedoria-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571875" cy="41243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20072" y="242088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Como agir?</a:t>
            </a:r>
          </a:p>
        </p:txBody>
      </p:sp>
      <p:pic>
        <p:nvPicPr>
          <p:cNvPr id="10" name="Imagem 9" descr="Logo CREMAL - novo - Color - peque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1520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Nenhum cemitério pode aceitar sepultar alguém sem a certidão de óbito/guia de sepultamento.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tijolocaixoM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19"/>
            <a:ext cx="5328591" cy="3922807"/>
          </a:xfrm>
          <a:prstGeom prst="rect">
            <a:avLst/>
          </a:prstGeom>
        </p:spPr>
      </p:pic>
      <p:pic>
        <p:nvPicPr>
          <p:cNvPr id="10" name="Imagem 9" descr="Drogas caixa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5040" y="2325038"/>
            <a:ext cx="2952328" cy="433089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O médico, para preencher a Declaração de Óbito, tem de examinar o cadáver.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Pegarnocor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195577"/>
            <a:ext cx="6408712" cy="466242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Conferir se documentos pertencem ao cadáver.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és- documen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48880"/>
            <a:ext cx="5626100" cy="3949700"/>
          </a:xfrm>
          <a:prstGeom prst="rect">
            <a:avLst/>
          </a:prstGeom>
        </p:spPr>
      </p:pic>
      <p:pic>
        <p:nvPicPr>
          <p:cNvPr id="12" name="Imagem 11" descr="RG Falso 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5" y="2276872"/>
            <a:ext cx="2838631" cy="403244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Verificar sinais indicativos/suspeitos de morte violenta.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estrangulamento-tar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04864"/>
            <a:ext cx="5383028" cy="3024336"/>
          </a:xfrm>
          <a:prstGeom prst="rect">
            <a:avLst/>
          </a:prstGeom>
        </p:spPr>
      </p:pic>
      <p:pic>
        <p:nvPicPr>
          <p:cNvPr id="12" name="Imagem 11" descr="IM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365103"/>
            <a:ext cx="3283385" cy="208823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Preencha pessoalmente TODOS os itens da Declaração de Óbito.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reencher man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564904"/>
            <a:ext cx="5435164" cy="3672408"/>
          </a:xfrm>
          <a:prstGeom prst="rect">
            <a:avLst/>
          </a:prstGeom>
        </p:spPr>
      </p:pic>
      <p:pic>
        <p:nvPicPr>
          <p:cNvPr id="14" name="Imagem 13" descr="D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16832"/>
            <a:ext cx="2933164" cy="472514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Preencha pessoalmente TODOS os itens da Declaração de Óbito.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16D9174-74EC-DBF5-E92B-74F97A6ED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" y="2167096"/>
            <a:ext cx="2392655" cy="23926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7153EB-AFD4-D705-D6C3-059D4C97D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4" y="4625327"/>
            <a:ext cx="1802061" cy="17781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9AE9D2-C9EB-0268-E9AD-95600B1762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16154"/>
            <a:ext cx="2160240" cy="1579778"/>
          </a:xfrm>
          <a:prstGeom prst="rect">
            <a:avLst/>
          </a:prstGeom>
        </p:spPr>
      </p:pic>
      <p:sp>
        <p:nvSpPr>
          <p:cNvPr id="11" name="CaixaDeTexto 7">
            <a:extLst>
              <a:ext uri="{FF2B5EF4-FFF2-40B4-BE49-F238E27FC236}">
                <a16:creationId xmlns:a16="http://schemas.microsoft.com/office/drawing/2014/main" id="{DD37B0E9-9266-5804-8806-CBA476A2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3056606"/>
            <a:ext cx="5013200" cy="461665"/>
          </a:xfrm>
          <a:prstGeom prst="rect">
            <a:avLst/>
          </a:prstGeom>
          <a:noFill/>
          <a:ln w="952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Melhor “perder” 10 minutos hoje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1842056F-CC6E-7A11-D4A8-3699E927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283564"/>
            <a:ext cx="3672408" cy="830997"/>
          </a:xfrm>
          <a:prstGeom prst="rect">
            <a:avLst/>
          </a:prstGeom>
          <a:noFill/>
          <a:ln w="952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Do que perder sua paz pelos próximos 10 anos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5C6C3785-C643-8732-27FF-07C267C5EE74}"/>
              </a:ext>
            </a:extLst>
          </p:cNvPr>
          <p:cNvSpPr/>
          <p:nvPr/>
        </p:nvSpPr>
        <p:spPr>
          <a:xfrm>
            <a:off x="3632076" y="3774674"/>
            <a:ext cx="3312368" cy="1382517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FAF803-CFCA-AA19-1E42-A2F9312E2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8" y="4052582"/>
            <a:ext cx="678683" cy="678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F38B4E1-047D-726C-0407-CFEA7FE14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1" y="4018312"/>
            <a:ext cx="550724" cy="8645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9381D5-6C4C-BDB9-11C3-482F9F9DF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2" y="3988199"/>
            <a:ext cx="543685" cy="7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6383"/>
      </p:ext>
    </p:extLst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Tenha especial cuidado nas informações sobre as CAUSAS de MORTE. Evite os “</a:t>
            </a:r>
            <a:r>
              <a:rPr lang="pt-BR" altLang="pt-B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Garbage</a:t>
            </a:r>
            <a:r>
              <a:rPr lang="pt-BR" alt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Codes – Códigos de Lixo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”.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Bola Cris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36912"/>
            <a:ext cx="6912768" cy="362920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Códigos que não devem ser usados como  CAUSAS imediatas de MORTE.</a:t>
            </a:r>
          </a:p>
          <a:p>
            <a:pPr algn="just" eaLnBrk="1" hangingPunct="1">
              <a:defRPr/>
            </a:pP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  (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Garbage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Codes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– Códigos de Lixo)</a:t>
            </a:r>
          </a:p>
          <a:p>
            <a:pPr eaLnBrk="1" hangingPunct="1">
              <a:defRPr/>
            </a:pPr>
            <a:endParaRPr lang="pt-BR" altLang="pt-B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800" dirty="0"/>
              <a:t> Parada Cardíaca ou Parada Cardiorrespiratória.</a:t>
            </a:r>
          </a:p>
          <a:p>
            <a:pPr algn="just">
              <a:buFontTx/>
              <a:buChar char="-"/>
            </a:pPr>
            <a:r>
              <a:rPr lang="pt-BR" sz="2800" dirty="0"/>
              <a:t> Falência de Múltiplos Órgãos.</a:t>
            </a:r>
          </a:p>
          <a:p>
            <a:pPr algn="just">
              <a:buFontTx/>
              <a:buChar char="-"/>
            </a:pPr>
            <a:r>
              <a:rPr lang="pt-BR" sz="2800" dirty="0"/>
              <a:t> Infarto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Insuficiência Respiratória. </a:t>
            </a:r>
          </a:p>
          <a:p>
            <a:pPr algn="just">
              <a:buFontTx/>
              <a:buChar char="-"/>
            </a:pPr>
            <a:r>
              <a:rPr lang="pt-BR" sz="2800" dirty="0"/>
              <a:t> Senilidade.</a:t>
            </a:r>
          </a:p>
          <a:p>
            <a:pPr algn="just">
              <a:buFontTx/>
              <a:buChar char="-"/>
            </a:pPr>
            <a:r>
              <a:rPr lang="pt-BR" sz="2800" dirty="0"/>
              <a:t> Desidratação.</a:t>
            </a:r>
          </a:p>
          <a:p>
            <a:pPr algn="just">
              <a:buFontTx/>
              <a:buChar char="-"/>
            </a:pPr>
            <a:r>
              <a:rPr lang="pt-BR" sz="2800" dirty="0"/>
              <a:t> Hemorragia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Neoplasia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Causa não-definida / indeterminada / desconhecida.</a:t>
            </a:r>
          </a:p>
        </p:txBody>
      </p:sp>
    </p:spTree>
    <p:extLst>
      <p:ext uri="{BB962C8B-B14F-4D97-AF65-F5344CB8AC3E}">
        <p14:creationId xmlns:p14="http://schemas.microsoft.com/office/powerpoint/2010/main" val="4035591884"/>
      </p:ext>
    </p:extLst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- 1</a:t>
            </a:r>
            <a:r>
              <a:rPr lang="pt-BR" sz="1000" b="1" i="1" dirty="0"/>
              <a:t>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Paciente Hipertenso e Tabagista de longa data</a:t>
            </a:r>
          </a:p>
          <a:p>
            <a:pPr>
              <a:buFontTx/>
              <a:buChar char="-"/>
            </a:pPr>
            <a:r>
              <a:rPr lang="pt-BR" sz="2800" dirty="0"/>
              <a:t> Diagnosticado com neoplasia pulmonar</a:t>
            </a:r>
          </a:p>
          <a:p>
            <a:pPr>
              <a:buFontTx/>
              <a:buChar char="-"/>
            </a:pPr>
            <a:r>
              <a:rPr lang="pt-BR" sz="2800" dirty="0"/>
              <a:t> Fez </a:t>
            </a:r>
            <a:r>
              <a:rPr lang="pt-BR" sz="2800" dirty="0" err="1"/>
              <a:t>quimio</a:t>
            </a:r>
            <a:r>
              <a:rPr lang="pt-BR" sz="2800" dirty="0"/>
              <a:t> e radioterapia</a:t>
            </a:r>
          </a:p>
          <a:p>
            <a:pPr>
              <a:buFontTx/>
              <a:buChar char="-"/>
            </a:pPr>
            <a:r>
              <a:rPr lang="pt-BR" sz="2800" dirty="0"/>
              <a:t> Evoluiu com septicemia</a:t>
            </a:r>
          </a:p>
          <a:p>
            <a:pPr>
              <a:buFontTx/>
              <a:buChar char="-"/>
            </a:pPr>
            <a:r>
              <a:rPr lang="pt-BR" sz="2800" dirty="0"/>
              <a:t> Teve choque séptico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365104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Choque Séptico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Septicemia pós quimioterapia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Neoplasia maligna pulmonar</a:t>
            </a:r>
          </a:p>
          <a:p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Hipertensão Arterial Sistêmica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Tabagismo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05494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4257148" cy="6858000"/>
          </a:xfrm>
          <a:prstGeom prst="rect">
            <a:avLst/>
          </a:prstGeom>
        </p:spPr>
      </p:pic>
      <p:pic>
        <p:nvPicPr>
          <p:cNvPr id="12" name="Imagem 11" descr="Certidao OB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2877890" cy="4005064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4788024" y="1988840"/>
            <a:ext cx="432048" cy="43204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4149080"/>
            <a:ext cx="4320480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7BA7F7-2A29-E76D-D329-089AC21C7B9E}"/>
              </a:ext>
            </a:extLst>
          </p:cNvPr>
          <p:cNvSpPr txBox="1"/>
          <p:nvPr/>
        </p:nvSpPr>
        <p:spPr>
          <a:xfrm rot="16200000">
            <a:off x="-841937" y="447863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Atestado de Óbito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33D7CD-FA5F-C437-889C-4FC68949A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09609"/>
            <a:ext cx="1800200" cy="2774912"/>
          </a:xfrm>
          <a:prstGeom prst="rect">
            <a:avLst/>
          </a:prstGeom>
        </p:spPr>
      </p:pic>
      <p:sp>
        <p:nvSpPr>
          <p:cNvPr id="5" name="Seta: Dobrada 4">
            <a:extLst>
              <a:ext uri="{FF2B5EF4-FFF2-40B4-BE49-F238E27FC236}">
                <a16:creationId xmlns:a16="http://schemas.microsoft.com/office/drawing/2014/main" id="{75F03B82-6931-4557-BC3C-7ED5F9E009FF}"/>
              </a:ext>
            </a:extLst>
          </p:cNvPr>
          <p:cNvSpPr/>
          <p:nvPr/>
        </p:nvSpPr>
        <p:spPr>
          <a:xfrm rot="10800000" flipH="1">
            <a:off x="6156176" y="4103872"/>
            <a:ext cx="830707" cy="1557376"/>
          </a:xfrm>
          <a:prstGeom prst="bentArrow">
            <a:avLst>
              <a:gd name="adj1" fmla="val 28386"/>
              <a:gd name="adj2" fmla="val 26693"/>
              <a:gd name="adj3" fmla="val 25000"/>
              <a:gd name="adj4" fmla="val 31051"/>
            </a:avLst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8723FD-10C1-39FB-6FE2-B4A4D7DDE8F4}"/>
              </a:ext>
            </a:extLst>
          </p:cNvPr>
          <p:cNvSpPr/>
          <p:nvPr/>
        </p:nvSpPr>
        <p:spPr>
          <a:xfrm>
            <a:off x="1835696" y="57150"/>
            <a:ext cx="1152128" cy="190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CA69C4-643F-424F-EE56-B3E6BD87C416}"/>
              </a:ext>
            </a:extLst>
          </p:cNvPr>
          <p:cNvSpPr/>
          <p:nvPr/>
        </p:nvSpPr>
        <p:spPr>
          <a:xfrm>
            <a:off x="6156174" y="692696"/>
            <a:ext cx="1296145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C4F41F-080A-D756-E029-B3AAE475EAC0}"/>
              </a:ext>
            </a:extLst>
          </p:cNvPr>
          <p:cNvSpPr/>
          <p:nvPr/>
        </p:nvSpPr>
        <p:spPr>
          <a:xfrm>
            <a:off x="7512596" y="4762500"/>
            <a:ext cx="1152128" cy="260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Paciente Hipertenso e Tabagista de longa data</a:t>
            </a:r>
          </a:p>
          <a:p>
            <a:pPr>
              <a:buFontTx/>
              <a:buChar char="-"/>
            </a:pPr>
            <a:r>
              <a:rPr lang="pt-BR" sz="2800" dirty="0"/>
              <a:t> Diagnosticado com neoplasia pulmonar</a:t>
            </a:r>
          </a:p>
          <a:p>
            <a:pPr>
              <a:buFontTx/>
              <a:buChar char="-"/>
            </a:pPr>
            <a:r>
              <a:rPr lang="pt-BR" sz="2800" dirty="0"/>
              <a:t> Fez </a:t>
            </a:r>
            <a:r>
              <a:rPr lang="pt-BR" sz="2800" dirty="0" err="1"/>
              <a:t>quimio</a:t>
            </a:r>
            <a:r>
              <a:rPr lang="pt-BR" sz="2800" dirty="0"/>
              <a:t> e radioterapia</a:t>
            </a:r>
          </a:p>
          <a:p>
            <a:pPr>
              <a:buFontTx/>
              <a:buChar char="-"/>
            </a:pPr>
            <a:r>
              <a:rPr lang="pt-BR" sz="2800" dirty="0"/>
              <a:t> Evoluiu com septicemia</a:t>
            </a:r>
          </a:p>
          <a:p>
            <a:pPr>
              <a:buFontTx/>
              <a:buChar char="-"/>
            </a:pPr>
            <a:r>
              <a:rPr lang="pt-BR" sz="2800" dirty="0"/>
              <a:t> Teve choque séptico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365104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/>
              <a:t>Choque Séptico</a:t>
            </a:r>
          </a:p>
          <a:p>
            <a:r>
              <a:rPr lang="pt-BR" sz="2200" dirty="0"/>
              <a:t> Septicemia pós quimioterapia</a:t>
            </a:r>
          </a:p>
          <a:p>
            <a:r>
              <a:rPr lang="pt-BR" sz="2200" dirty="0"/>
              <a:t> Neoplasia maligna pulmonar</a:t>
            </a:r>
          </a:p>
          <a:p>
            <a:endParaRPr lang="pt-BR" sz="2200" dirty="0"/>
          </a:p>
          <a:p>
            <a:r>
              <a:rPr lang="pt-BR" sz="2200" dirty="0"/>
              <a:t>Hipertensão Arterial Sistêmica</a:t>
            </a:r>
          </a:p>
          <a:p>
            <a:r>
              <a:rPr lang="pt-BR" sz="2200" dirty="0"/>
              <a:t>Tabagismo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- 1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43882420"/>
      </p:ext>
    </p:extLst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Criança com baixo peso, desnutrida</a:t>
            </a:r>
          </a:p>
          <a:p>
            <a:pPr>
              <a:buFontTx/>
              <a:buChar char="-"/>
            </a:pPr>
            <a:r>
              <a:rPr lang="pt-BR" sz="2800" dirty="0"/>
              <a:t> Internada há 2 dias com Pneumonia Bacteriana</a:t>
            </a:r>
          </a:p>
          <a:p>
            <a:pPr>
              <a:buFontTx/>
              <a:buChar char="-"/>
            </a:pPr>
            <a:r>
              <a:rPr lang="pt-BR" sz="28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800" dirty="0"/>
              <a:t> Choque séptico.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4365104"/>
            <a:ext cx="4320480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Choque Séptico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Insuficiência Respiratória Aguda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Pneumonia Bacteriana Comunitária</a:t>
            </a:r>
          </a:p>
          <a:p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Desnutrição infantil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- 2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27339762"/>
      </p:ext>
    </p:extLst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Criança com baixo peso, desnutrida</a:t>
            </a:r>
          </a:p>
          <a:p>
            <a:pPr>
              <a:buFontTx/>
              <a:buChar char="-"/>
            </a:pPr>
            <a:r>
              <a:rPr lang="pt-BR" sz="2800" dirty="0"/>
              <a:t> Internada há 2 dias com Pneumonia Bacteriana</a:t>
            </a:r>
          </a:p>
          <a:p>
            <a:pPr>
              <a:buFontTx/>
              <a:buChar char="-"/>
            </a:pPr>
            <a:r>
              <a:rPr lang="pt-BR" sz="28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800" dirty="0"/>
              <a:t> Choque séptico.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4365104"/>
            <a:ext cx="4320480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/>
              <a:t>Choque Séptico</a:t>
            </a:r>
          </a:p>
          <a:p>
            <a:r>
              <a:rPr lang="pt-BR" sz="2200" dirty="0"/>
              <a:t> </a:t>
            </a:r>
            <a:r>
              <a:rPr lang="pt-BR" dirty="0"/>
              <a:t>Pneumonia Bacteriana Comunitária</a:t>
            </a:r>
          </a:p>
          <a:p>
            <a:r>
              <a:rPr lang="pt-BR" sz="2200" dirty="0"/>
              <a:t> </a:t>
            </a:r>
            <a:endParaRPr lang="pt-BR" dirty="0"/>
          </a:p>
          <a:p>
            <a:endParaRPr lang="pt-BR" sz="2200" dirty="0"/>
          </a:p>
          <a:p>
            <a:r>
              <a:rPr lang="pt-BR" sz="2200" dirty="0"/>
              <a:t>  Desnutrição infantil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- 2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91552085"/>
      </p:ext>
    </p:extLst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600" dirty="0"/>
              <a:t> Idoso hipertenso e diabético</a:t>
            </a:r>
          </a:p>
          <a:p>
            <a:pPr>
              <a:buFontTx/>
              <a:buChar char="-"/>
            </a:pPr>
            <a:r>
              <a:rPr lang="pt-BR" sz="2600" dirty="0"/>
              <a:t> Quadro de cefaleia, tosse, febre, </a:t>
            </a:r>
            <a:r>
              <a:rPr lang="pt-BR" sz="2600" dirty="0" err="1"/>
              <a:t>odinofagia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600" dirty="0"/>
              <a:t> Fez RT-PCR p/ COVID-19 (ainda sem o resultado)</a:t>
            </a:r>
          </a:p>
          <a:p>
            <a:pPr>
              <a:buFontTx/>
              <a:buChar char="-"/>
            </a:pPr>
            <a:r>
              <a:rPr lang="pt-BR" sz="2600" dirty="0"/>
              <a:t> Entubado em UTI</a:t>
            </a:r>
          </a:p>
          <a:p>
            <a:pPr>
              <a:buFontTx/>
              <a:buChar char="-"/>
            </a:pPr>
            <a:r>
              <a:rPr lang="pt-BR" sz="2600" dirty="0"/>
              <a:t> Arritmia Cardíaca</a:t>
            </a:r>
          </a:p>
          <a:p>
            <a:pPr>
              <a:buFontTx/>
              <a:buChar char="-"/>
            </a:pPr>
            <a:r>
              <a:rPr lang="pt-BR" sz="2600" dirty="0"/>
              <a:t> Tromboembolismo pulmonar</a:t>
            </a:r>
          </a:p>
          <a:p>
            <a:pPr>
              <a:buFontTx/>
              <a:buChar char="-"/>
            </a:pPr>
            <a:r>
              <a:rPr lang="pt-BR" sz="2600" dirty="0"/>
              <a:t> 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3" y="4365104"/>
            <a:ext cx="4260443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Tromboembolismo Pulmonar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Arritmia Cardíaca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Síndrome Resp. Aguda Grave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Suspeita de COVID-19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Hipertensão Arterial Sistêmica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Diabete Melito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805264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- 3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34108267"/>
      </p:ext>
    </p:extLst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600" dirty="0"/>
              <a:t> Idoso hipertenso e diabético</a:t>
            </a:r>
          </a:p>
          <a:p>
            <a:pPr>
              <a:buFontTx/>
              <a:buChar char="-"/>
            </a:pPr>
            <a:r>
              <a:rPr lang="pt-BR" sz="2600" dirty="0"/>
              <a:t> Quadro de cefaleia, tosse, febre, </a:t>
            </a:r>
            <a:r>
              <a:rPr lang="pt-BR" sz="2600" dirty="0" err="1"/>
              <a:t>odinofagia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600" dirty="0"/>
              <a:t> Fez RT-PCR p/ COVID-19 (ainda sem o resultado)</a:t>
            </a:r>
          </a:p>
          <a:p>
            <a:pPr>
              <a:buFontTx/>
              <a:buChar char="-"/>
            </a:pPr>
            <a:r>
              <a:rPr lang="pt-BR" sz="2600" dirty="0"/>
              <a:t> Entubado em UTI</a:t>
            </a:r>
          </a:p>
          <a:p>
            <a:pPr>
              <a:buFontTx/>
              <a:buChar char="-"/>
            </a:pPr>
            <a:r>
              <a:rPr lang="pt-BR" sz="2600" dirty="0"/>
              <a:t> Arritmia Cardíaca</a:t>
            </a:r>
          </a:p>
          <a:p>
            <a:pPr>
              <a:buFontTx/>
              <a:buChar char="-"/>
            </a:pPr>
            <a:r>
              <a:rPr lang="pt-BR" sz="2600" dirty="0"/>
              <a:t> Tromboembolismo pulmonar</a:t>
            </a:r>
          </a:p>
          <a:p>
            <a:pPr>
              <a:buFontTx/>
              <a:buChar char="-"/>
            </a:pPr>
            <a:r>
              <a:rPr lang="pt-BR" sz="2600" dirty="0"/>
              <a:t> 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3" y="4365104"/>
            <a:ext cx="4260443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Tromboembolismo Pulmonar</a:t>
            </a:r>
          </a:p>
          <a:p>
            <a:r>
              <a:rPr lang="pt-BR" sz="2200" dirty="0"/>
              <a:t> Arritmia Cardíaca</a:t>
            </a:r>
          </a:p>
          <a:p>
            <a:r>
              <a:rPr lang="pt-BR" sz="2200" dirty="0"/>
              <a:t> Síndrome Resp. Aguda Grave</a:t>
            </a:r>
          </a:p>
          <a:p>
            <a:r>
              <a:rPr lang="pt-BR" sz="2200" dirty="0"/>
              <a:t> Suspeita de COVID-19</a:t>
            </a:r>
          </a:p>
          <a:p>
            <a:endParaRPr lang="pt-BR" sz="2200" dirty="0"/>
          </a:p>
          <a:p>
            <a:r>
              <a:rPr lang="pt-BR" sz="2200" dirty="0"/>
              <a:t>Hipertensão Arterial Sistêmica</a:t>
            </a:r>
          </a:p>
          <a:p>
            <a:r>
              <a:rPr lang="pt-BR" sz="2200" dirty="0"/>
              <a:t>Diabete Melito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805264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- 3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68211241"/>
      </p:ext>
    </p:extLst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Vítima de atropelamento, com fratura de quadril há 6 meses.</a:t>
            </a:r>
          </a:p>
          <a:p>
            <a:pPr>
              <a:buFontTx/>
              <a:buChar char="-"/>
            </a:pPr>
            <a:r>
              <a:rPr lang="pt-BR" sz="2600" dirty="0"/>
              <a:t> Tratada cirurgicamente há 6 meses.</a:t>
            </a:r>
          </a:p>
          <a:p>
            <a:pPr>
              <a:buFontTx/>
              <a:buChar char="-"/>
            </a:pPr>
            <a:r>
              <a:rPr lang="pt-BR" sz="2600" dirty="0"/>
              <a:t> Internação de longa permanência, com imobilização.</a:t>
            </a:r>
          </a:p>
          <a:p>
            <a:pPr>
              <a:buFontTx/>
              <a:buChar char="-"/>
            </a:pPr>
            <a:r>
              <a:rPr lang="pt-BR" sz="2600" dirty="0"/>
              <a:t> Evoluiu com escaras e pneumonia.</a:t>
            </a:r>
          </a:p>
          <a:p>
            <a:pPr>
              <a:buFontTx/>
              <a:buChar char="-"/>
            </a:pPr>
            <a:r>
              <a:rPr lang="pt-BR" sz="2600" dirty="0"/>
              <a:t> Recebeu alta há 2 meses.</a:t>
            </a:r>
          </a:p>
          <a:p>
            <a:pPr>
              <a:buFontTx/>
              <a:buChar char="-"/>
            </a:pPr>
            <a:r>
              <a:rPr lang="pt-BR" sz="2600" dirty="0"/>
              <a:t> Há 7 dias teve embolia </a:t>
            </a:r>
            <a:r>
              <a:rPr lang="pt-BR" sz="2600" dirty="0" err="1"/>
              <a:t>pulm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Insuficiência Respiratória.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Tromboembolismo Pulmonar</a:t>
            </a:r>
          </a:p>
          <a:p>
            <a:r>
              <a:rPr lang="pt-BR" sz="2200" dirty="0"/>
              <a:t> Múltiplas Fraturas Ósseas</a:t>
            </a:r>
          </a:p>
          <a:p>
            <a:r>
              <a:rPr lang="pt-BR" sz="2200" dirty="0"/>
              <a:t> Politraumatismo</a:t>
            </a:r>
          </a:p>
          <a:p>
            <a:endParaRPr lang="pt-BR" sz="2200" dirty="0"/>
          </a:p>
          <a:p>
            <a:r>
              <a:rPr lang="pt-BR" sz="2200" dirty="0"/>
              <a:t> </a:t>
            </a:r>
          </a:p>
          <a:p>
            <a:r>
              <a:rPr lang="pt-BR" sz="2200" dirty="0"/>
              <a:t>Restrição de Mobilidade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4965726" y="542240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- 4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64827329"/>
      </p:ext>
    </p:extLst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Vítima de atropelamento, com fratura de quadril há 6 meses.</a:t>
            </a:r>
          </a:p>
          <a:p>
            <a:pPr>
              <a:buFontTx/>
              <a:buChar char="-"/>
            </a:pPr>
            <a:r>
              <a:rPr lang="pt-BR" sz="2600" dirty="0"/>
              <a:t> Tratada cirurgicamente há 6 meses.</a:t>
            </a:r>
          </a:p>
          <a:p>
            <a:pPr>
              <a:buFontTx/>
              <a:buChar char="-"/>
            </a:pPr>
            <a:r>
              <a:rPr lang="pt-BR" sz="2600" dirty="0"/>
              <a:t> Internação de longa permanência, com imobilização.</a:t>
            </a:r>
          </a:p>
          <a:p>
            <a:pPr>
              <a:buFontTx/>
              <a:buChar char="-"/>
            </a:pPr>
            <a:r>
              <a:rPr lang="pt-BR" sz="2600" dirty="0"/>
              <a:t> Evoluiu com escaras e pneumonia.</a:t>
            </a:r>
          </a:p>
          <a:p>
            <a:pPr>
              <a:buFontTx/>
              <a:buChar char="-"/>
            </a:pPr>
            <a:r>
              <a:rPr lang="pt-BR" sz="2600" dirty="0"/>
              <a:t> Recebeu alta há 2 meses.</a:t>
            </a:r>
          </a:p>
          <a:p>
            <a:pPr>
              <a:buFontTx/>
              <a:buChar char="-"/>
            </a:pPr>
            <a:r>
              <a:rPr lang="pt-BR" sz="2600" dirty="0"/>
              <a:t> Há 7 dias teve embolia </a:t>
            </a:r>
            <a:r>
              <a:rPr lang="pt-BR" sz="2600" dirty="0" err="1"/>
              <a:t>pulm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Insuficiência Respiratória.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Insuficiência Respiratória </a:t>
            </a:r>
            <a:r>
              <a:rPr lang="pt-BR" sz="2200" dirty="0" err="1">
                <a:solidFill>
                  <a:schemeClr val="bg1">
                    <a:lumMod val="75000"/>
                  </a:schemeClr>
                </a:solidFill>
              </a:rPr>
              <a:t>Agud</a:t>
            </a:r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Tromboembolismo Pulmonar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Múltiplas Fraturas Ósseas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Politraumatismo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Restrição de Mobilidade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4965726" y="542240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9D3714-14A7-BF4D-78EA-6B97C390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4" y="4652903"/>
            <a:ext cx="3562078" cy="22050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E8CB30-DB7A-075F-57DD-7BF0BED78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698054" cy="17999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5D283A-2CBF-52B2-FD74-417B4979F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0" y="2708920"/>
            <a:ext cx="2657475" cy="1724025"/>
          </a:xfrm>
          <a:prstGeom prst="rect">
            <a:avLst/>
          </a:prstGeom>
        </p:spPr>
      </p:pic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- 4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45628414"/>
      </p:ext>
    </p:extLst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Atestado Médico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Mitos, Verdades e Responsabilidades</a:t>
            </a:r>
            <a:b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Paciente 23 anos, tentou suicídio com ingestão de analgésico opioide em grande quantidade.</a:t>
            </a:r>
          </a:p>
          <a:p>
            <a:pPr algn="just">
              <a:buFontTx/>
              <a:buChar char="-"/>
            </a:pPr>
            <a:r>
              <a:rPr lang="pt-BR" sz="2600" dirty="0"/>
              <a:t> Atendida na Urgência + lavagem gástrica + Naloxona.</a:t>
            </a:r>
          </a:p>
          <a:p>
            <a:pPr>
              <a:buFontTx/>
              <a:buChar char="-"/>
            </a:pPr>
            <a:r>
              <a:rPr lang="pt-BR" sz="2600" dirty="0"/>
              <a:t>Apresentou depressão respiratória e uma parada cardiorrespiratória revertida, ficando em estado comatoso.</a:t>
            </a:r>
          </a:p>
          <a:p>
            <a:pPr>
              <a:buFontTx/>
              <a:buChar char="-"/>
            </a:pPr>
            <a:r>
              <a:rPr lang="pt-BR" sz="2600" dirty="0"/>
              <a:t> Após 2 meses de VM, evoluiu </a:t>
            </a:r>
          </a:p>
          <a:p>
            <a:r>
              <a:rPr lang="pt-BR" sz="2600" dirty="0"/>
              <a:t>c/ quadro infeccioso pulmonar.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Pneumonia Hospitalar Bacter.</a:t>
            </a:r>
          </a:p>
          <a:p>
            <a:r>
              <a:rPr lang="pt-BR" sz="2200" dirty="0"/>
              <a:t> Coma</a:t>
            </a:r>
          </a:p>
          <a:p>
            <a:r>
              <a:rPr lang="pt-BR" dirty="0"/>
              <a:t> Insuficiência Respiratória Aguda</a:t>
            </a:r>
          </a:p>
          <a:p>
            <a:r>
              <a:rPr lang="pt-BR" sz="2200" dirty="0"/>
              <a:t> Overdose de opioides</a:t>
            </a:r>
          </a:p>
          <a:p>
            <a:endParaRPr lang="pt-BR" sz="2200" dirty="0"/>
          </a:p>
          <a:p>
            <a:r>
              <a:rPr lang="pt-BR" sz="2200" dirty="0"/>
              <a:t>Tentativa de Suicídio</a:t>
            </a: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5148064" y="5422404"/>
            <a:ext cx="39221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- 5</a:t>
            </a:r>
            <a:r>
              <a:rPr lang="pt-BR" sz="1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109242"/>
      </p:ext>
    </p:extLst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Atestado Médico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Mitos, Verdades e Responsabilidades</a:t>
            </a:r>
            <a:b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Paciente 23 anos, tentou suicídio com ingestão de analgésico opioide em grande quantidade.</a:t>
            </a:r>
          </a:p>
          <a:p>
            <a:pPr algn="just">
              <a:buFontTx/>
              <a:buChar char="-"/>
            </a:pPr>
            <a:r>
              <a:rPr lang="pt-BR" sz="2600" dirty="0"/>
              <a:t> Atendida na Urgência + lavagem gástrica + Naloxona.</a:t>
            </a:r>
          </a:p>
          <a:p>
            <a:pPr>
              <a:buFontTx/>
              <a:buChar char="-"/>
            </a:pPr>
            <a:r>
              <a:rPr lang="pt-BR" sz="2600" dirty="0"/>
              <a:t>Apresentou depressão respiratória e uma parada cardiorrespiratória revertida, ficando em estado comatoso.</a:t>
            </a:r>
          </a:p>
          <a:p>
            <a:pPr>
              <a:buFontTx/>
              <a:buChar char="-"/>
            </a:pPr>
            <a:r>
              <a:rPr lang="pt-BR" sz="2600" dirty="0"/>
              <a:t> Após 2 meses de VM, evoluiu </a:t>
            </a:r>
          </a:p>
          <a:p>
            <a:r>
              <a:rPr lang="pt-BR" sz="2600" dirty="0"/>
              <a:t>c/ quadro infeccioso pulmonar.</a:t>
            </a:r>
          </a:p>
          <a:p>
            <a:r>
              <a:rPr lang="pt-BR" sz="2600" dirty="0"/>
              <a:t>-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Insuficiência Respiratória </a:t>
            </a:r>
            <a:r>
              <a:rPr lang="pt-BR" sz="2200" dirty="0" err="1">
                <a:solidFill>
                  <a:schemeClr val="bg1">
                    <a:lumMod val="75000"/>
                  </a:schemeClr>
                </a:solidFill>
              </a:rPr>
              <a:t>Agud</a:t>
            </a:r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Pneumonia Hospitalar Bacter.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Coma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Overdose de opioides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Tentativa de Suicídio</a:t>
            </a: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5148064" y="5422404"/>
            <a:ext cx="39221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84A0C1-3349-9787-70D0-FE475CCA0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4" y="4652903"/>
            <a:ext cx="3562078" cy="22050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A2B324-960F-C8BA-84D2-304EA9E4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698054" cy="17999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413A5C-F28C-0A75-5806-259F4E6D3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0" y="2708920"/>
            <a:ext cx="2657475" cy="1724025"/>
          </a:xfrm>
          <a:prstGeom prst="rect">
            <a:avLst/>
          </a:prstGeom>
        </p:spPr>
      </p:pic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- 5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78161555"/>
      </p:ext>
    </p:extLst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nual 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695" y="118136"/>
            <a:ext cx="6410325" cy="532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95534" y="5733256"/>
            <a:ext cx="89392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https://www.gov.br/saude/pt-br/centrais-de-conteudo/publicacoes/svsa/vigilancia/declaracao-de-obito-manual-de-instrucoes-para-preenchimento.pdf/view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1CAF1A-5253-A20D-8490-C92AB5831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05" y="2996952"/>
            <a:ext cx="5163913" cy="1855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182661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09E5023-8357-989D-3716-EDDF569C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445"/>
            <a:ext cx="2050039" cy="330248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AAC5798-228D-0E93-3FDD-CC0AEE7717AF}"/>
              </a:ext>
            </a:extLst>
          </p:cNvPr>
          <p:cNvSpPr/>
          <p:nvPr/>
        </p:nvSpPr>
        <p:spPr>
          <a:xfrm>
            <a:off x="3635896" y="671402"/>
            <a:ext cx="3240360" cy="792088"/>
          </a:xfrm>
          <a:prstGeom prst="wedgeRoundRectCallout">
            <a:avLst>
              <a:gd name="adj1" fmla="val -87373"/>
              <a:gd name="adj2" fmla="val 112141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Epidemiológica / Estatística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EA011930-9659-8C72-9090-03F28B7A1A46}"/>
              </a:ext>
            </a:extLst>
          </p:cNvPr>
          <p:cNvSpPr/>
          <p:nvPr/>
        </p:nvSpPr>
        <p:spPr>
          <a:xfrm>
            <a:off x="3419872" y="2348880"/>
            <a:ext cx="5400600" cy="792088"/>
          </a:xfrm>
          <a:prstGeom prst="wedgeRoundRectCallout">
            <a:avLst>
              <a:gd name="adj1" fmla="val -68919"/>
              <a:gd name="adj2" fmla="val 69427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Jurídicas Civis: Sucessão, Patrimoniais, Securitárias, Tributárias.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E8CF3860-FD9D-5BB2-7559-09766DF8F037}"/>
              </a:ext>
            </a:extLst>
          </p:cNvPr>
          <p:cNvSpPr/>
          <p:nvPr/>
        </p:nvSpPr>
        <p:spPr>
          <a:xfrm>
            <a:off x="3516468" y="4293096"/>
            <a:ext cx="3695240" cy="792088"/>
          </a:xfrm>
          <a:prstGeom prst="wedgeRoundRectCallout">
            <a:avLst>
              <a:gd name="adj1" fmla="val -80314"/>
              <a:gd name="adj2" fmla="val -49477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Jurídicas Penais e Administrativas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2E327D-9392-6ADF-DBA1-95D11DE718C0}"/>
              </a:ext>
            </a:extLst>
          </p:cNvPr>
          <p:cNvSpPr txBox="1"/>
          <p:nvPr/>
        </p:nvSpPr>
        <p:spPr>
          <a:xfrm>
            <a:off x="107504" y="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Qual a importância do correto preenchimento da  Declaração de Óbito?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E6A5D110-6C60-D997-F23A-931FB0920A02}"/>
              </a:ext>
            </a:extLst>
          </p:cNvPr>
          <p:cNvSpPr/>
          <p:nvPr/>
        </p:nvSpPr>
        <p:spPr>
          <a:xfrm>
            <a:off x="2771800" y="5744052"/>
            <a:ext cx="2592288" cy="792088"/>
          </a:xfrm>
          <a:prstGeom prst="wedgeRoundRectCallout">
            <a:avLst>
              <a:gd name="adj1" fmla="val -81863"/>
              <a:gd name="adj2" fmla="val -136059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Proteção ao Erário</a:t>
            </a:r>
          </a:p>
        </p:txBody>
      </p:sp>
    </p:spTree>
    <p:extLst>
      <p:ext uri="{BB962C8B-B14F-4D97-AF65-F5344CB8AC3E}">
        <p14:creationId xmlns:p14="http://schemas.microsoft.com/office/powerpoint/2010/main" val="3823633089"/>
      </p:ext>
    </p:extLst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 “</a:t>
            </a:r>
            <a:r>
              <a:rPr lang="pt-BR" altLang="pt-B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Médica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na D.O.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8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F976494-2D77-825E-1C8F-12E62424B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98773"/>
            <a:ext cx="7298680" cy="40717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B616610-3D8A-911F-F9BB-CCF209F4CB2C}"/>
              </a:ext>
            </a:extLst>
          </p:cNvPr>
          <p:cNvSpPr txBox="1"/>
          <p:nvPr/>
        </p:nvSpPr>
        <p:spPr>
          <a:xfrm>
            <a:off x="5724128" y="63305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41)</a:t>
            </a:r>
            <a:endParaRPr lang="pt-BR" sz="2000" dirty="0">
              <a:solidFill>
                <a:srgbClr val="0000CC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3E2DF6-78C9-2128-AB56-DABAF77DAF74}"/>
              </a:ext>
            </a:extLst>
          </p:cNvPr>
          <p:cNvSpPr/>
          <p:nvPr/>
        </p:nvSpPr>
        <p:spPr>
          <a:xfrm>
            <a:off x="4139952" y="2571751"/>
            <a:ext cx="1355973" cy="209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8A56CFE-3058-051D-A688-8FD1E5AE53F1}"/>
              </a:ext>
            </a:extLst>
          </p:cNvPr>
          <p:cNvSpPr/>
          <p:nvPr/>
        </p:nvSpPr>
        <p:spPr>
          <a:xfrm>
            <a:off x="5886450" y="4838700"/>
            <a:ext cx="2286000" cy="8651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71221"/>
      </p:ext>
    </p:extLst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403D36-204F-3A66-FA01-5740F0D6A5BC}"/>
              </a:ext>
            </a:extLst>
          </p:cNvPr>
          <p:cNvSpPr txBox="1"/>
          <p:nvPr/>
        </p:nvSpPr>
        <p:spPr>
          <a:xfrm>
            <a:off x="5868144" y="5013176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62)</a:t>
            </a:r>
            <a:endParaRPr lang="pt-BR" sz="1800" dirty="0">
              <a:solidFill>
                <a:srgbClr val="0000CC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9EBB33-6423-E11C-D706-861724128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" y="2193861"/>
            <a:ext cx="8458635" cy="24702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2343298"/>
      </p:ext>
    </p:extLst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1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Quais situações se deve encaminhar para IML ou SVO?</a:t>
            </a:r>
            <a:endParaRPr lang="pt-BR" sz="1800" b="1" dirty="0">
              <a:solidFill>
                <a:srgbClr val="0000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sz="1800" b="1" dirty="0">
                <a:solidFill>
                  <a:srgbClr val="0000CC"/>
                </a:solidFill>
              </a:rPr>
              <a:t> </a:t>
            </a:r>
            <a:r>
              <a:rPr lang="pt-BR" sz="2100" b="1" u="sng" dirty="0">
                <a:solidFill>
                  <a:srgbClr val="0000CC"/>
                </a:solidFill>
              </a:rPr>
              <a:t>Portaria Conjunta SESAU/SSP-AL n° 01/2015</a:t>
            </a:r>
          </a:p>
          <a:p>
            <a:pPr algn="just" eaLnBrk="1" hangingPunct="1">
              <a:defRPr/>
            </a:pPr>
            <a:r>
              <a:rPr lang="pt-BR" sz="2100" b="1" dirty="0">
                <a:solidFill>
                  <a:srgbClr val="0000CC"/>
                </a:solidFill>
              </a:rPr>
              <a:t> (</a:t>
            </a:r>
            <a:r>
              <a:rPr lang="pt-BR" sz="2100" dirty="0">
                <a:solidFill>
                  <a:srgbClr val="0000CC"/>
                </a:solidFill>
              </a:rPr>
              <a:t>Fluxo do Cadáver no âmbito do Estado de Alagoas)</a:t>
            </a:r>
          </a:p>
          <a:p>
            <a:pPr algn="just" eaLnBrk="1" hangingPunct="1">
              <a:defRPr/>
            </a:pPr>
            <a:endParaRPr lang="pt-BR" sz="2100" b="1" dirty="0"/>
          </a:p>
          <a:p>
            <a:pPr algn="just" eaLnBrk="1" hangingPunct="1">
              <a:defRPr/>
            </a:pPr>
            <a:r>
              <a:rPr lang="pt-BR" u="sng" dirty="0"/>
              <a:t>OBITO EM HOSPITAL/UNIDADE DE SAÚDE NO INTERIOR DO ESTADO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diagnostico</a:t>
            </a:r>
            <a:r>
              <a:rPr lang="pt-BR" sz="2100" dirty="0"/>
              <a:t>, independentemente do tempo de admissão, </a:t>
            </a:r>
            <a:r>
              <a:rPr lang="pt-BR" sz="2100" b="1" u="sng" dirty="0"/>
              <a:t>o médico assistente, ou plantonista, ou diretor, emite a DO</a:t>
            </a:r>
            <a:r>
              <a:rPr lang="pt-BR" sz="2100" b="1" dirty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diagnostico</a:t>
            </a:r>
            <a:r>
              <a:rPr lang="pt-BR" sz="2100" dirty="0"/>
              <a:t>, independentemente do tempo de admissão, </a:t>
            </a:r>
            <a:r>
              <a:rPr lang="pt-BR" sz="2100" b="1" u="sng" dirty="0"/>
              <a:t>encaminhar o cadáver para SVO (morte natural) </a:t>
            </a:r>
            <a:r>
              <a:rPr lang="pt-BR" sz="2100" dirty="0"/>
              <a:t>ou </a:t>
            </a:r>
            <a:r>
              <a:rPr lang="pt-BR" sz="2100" b="1" u="sng" dirty="0"/>
              <a:t>acionar delegacia para enviar ao IML (morte suspeita ou violenta).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/>
              <a:t> </a:t>
            </a:r>
            <a:r>
              <a:rPr lang="pt-BR" sz="21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caso de Pessoas NÃO IDENTIFICADAS</a:t>
            </a:r>
            <a:r>
              <a:rPr lang="pt-BR" sz="2100" dirty="0"/>
              <a:t>, </a:t>
            </a:r>
            <a:r>
              <a:rPr lang="pt-BR" sz="2100" b="1" u="sng" dirty="0"/>
              <a:t>acionar a delegacia </a:t>
            </a:r>
            <a:r>
              <a:rPr lang="pt-BR" sz="2100" dirty="0"/>
              <a:t>para enviar ao IML que, após a identificação será definido se a DO será de competência do SVO ou do próprio IML.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60FEE832-14A9-D777-F0E6-6228E14C462A}"/>
              </a:ext>
            </a:extLst>
          </p:cNvPr>
          <p:cNvSpPr/>
          <p:nvPr/>
        </p:nvSpPr>
        <p:spPr>
          <a:xfrm>
            <a:off x="250825" y="1268760"/>
            <a:ext cx="8642350" cy="116011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82227"/>
      </p:ext>
    </p:extLst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2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Óbito ocorrido em ambulância com médico. Quem deve fornecer a DO?</a:t>
            </a: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PERGUNTA 3 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Óbito ocorrido em ambulância sem médico é considerado sem assistência médica?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É possível preencher DO com a causa de morte sendo “sem assistência médica – causa desconhecida”?</a:t>
            </a: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pt-BR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B1202E0-23FD-BD3A-4BE4-E718EAE2AA9A}"/>
              </a:ext>
            </a:extLst>
          </p:cNvPr>
          <p:cNvSpPr/>
          <p:nvPr/>
        </p:nvSpPr>
        <p:spPr>
          <a:xfrm>
            <a:off x="250825" y="1268760"/>
            <a:ext cx="8642350" cy="1800199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B606B0-FD1C-0C2B-FE20-B7377EAB63B9}"/>
              </a:ext>
            </a:extLst>
          </p:cNvPr>
          <p:cNvSpPr/>
          <p:nvPr/>
        </p:nvSpPr>
        <p:spPr>
          <a:xfrm>
            <a:off x="250825" y="3933056"/>
            <a:ext cx="8642350" cy="244827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88316"/>
      </p:ext>
    </p:extLst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28AB040-EA1E-35A7-EB08-411213F3B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8640"/>
            <a:ext cx="8190349" cy="62742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8403D36-204F-3A66-FA01-5740F0D6A5BC}"/>
              </a:ext>
            </a:extLst>
          </p:cNvPr>
          <p:cNvSpPr txBox="1"/>
          <p:nvPr/>
        </p:nvSpPr>
        <p:spPr>
          <a:xfrm>
            <a:off x="5652120" y="6541311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61)</a:t>
            </a:r>
            <a:endParaRPr lang="pt-BR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97422"/>
      </p:ext>
    </p:extLst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4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caso de óbito fetal, muitos preenchem como “RN de FULANA DE TAL” ou então “NATIMORTO”: estes termos estão corretos?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Quais as particularidades em relação ao óbito fetal no momento de preencher a DO?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9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dirty="0"/>
              <a:t>Art. 9º Cabe aos serviços de saúde públicos e privados, independentemente de sua forma, organização jurídica e gestão, a adoção das seguintes iniciativas em casos de perda gestacional, de óbito fetal e de óbito neonatal: </a:t>
            </a:r>
          </a:p>
          <a:p>
            <a:pPr algn="just" eaLnBrk="1" hangingPunct="1">
              <a:defRPr/>
            </a:pPr>
            <a:r>
              <a:rPr lang="pt-BR" dirty="0"/>
              <a:t>     XI – </a:t>
            </a:r>
            <a:r>
              <a:rPr lang="pt-BR" b="1" dirty="0"/>
              <a:t>expedir declaração com a data e o local do parto, o nome escolhido pelos pais para o natimorto e, se possível, o registro de sua impressão plantar e digital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(Lei n° 15.139/2025).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1EB43620-9E68-B54E-277B-79D3F26DB72E}"/>
              </a:ext>
            </a:extLst>
          </p:cNvPr>
          <p:cNvSpPr/>
          <p:nvPr/>
        </p:nvSpPr>
        <p:spPr>
          <a:xfrm>
            <a:off x="237877" y="1340768"/>
            <a:ext cx="8642350" cy="280831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816656"/>
      </p:ext>
    </p:extLst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Se o nascituro apresentar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qualquer sinal vital extrauterina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mesmo que por segundos, </a:t>
            </a: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se tratará de óbito fetal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mas sim de nascido-vivo com óbito subsequente. Deverá ser emitida a D.N.V. e depois a D.O.</a:t>
            </a:r>
          </a:p>
          <a:p>
            <a:pPr algn="just" eaLnBrk="1" hangingPunct="1">
              <a:defRPr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(Lei n.º 6.015/1973, artigo 77, parágrafo 1°)</a:t>
            </a:r>
          </a:p>
          <a:p>
            <a:pPr algn="just" eaLnBrk="1" hangingPunct="1"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(Manual MS – 2022, p. 15 e p. 61)</a:t>
            </a:r>
          </a:p>
          <a:p>
            <a:pPr algn="just" eaLnBrk="1" hangingPunct="1"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(Portaria MS n° 116/2009, Art. 19, inciso IV).</a:t>
            </a:r>
          </a:p>
          <a:p>
            <a:pPr algn="just" eaLnBrk="1" hangingPunct="1">
              <a:defRPr/>
            </a:pPr>
            <a:endParaRPr lang="pt-BR" sz="1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pt-BR" sz="1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endParaRPr lang="pt-BR" sz="16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Gestante que falece e não houve a expulsão do feto, que permaneceu no útero: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nesse caso só se emite a D.O. da gestante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4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(Manual MS – 2022, p. 62).</a:t>
            </a:r>
          </a:p>
          <a:p>
            <a:pPr algn="just" eaLnBrk="1" hangingPunct="1">
              <a:defRPr/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75299"/>
      </p:ext>
    </p:extLst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termo “Mulheres em Idade Fértil” (MIF), no Brasil, corresponde à faixa etária de </a:t>
            </a:r>
            <a:r>
              <a:rPr lang="pt-BR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a 49 anos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2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(IBGE)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F7F25A7-9354-80FB-62E1-D286BC3E6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52"/>
            <a:ext cx="9144000" cy="332312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5C12753-F159-3AFD-4D0D-D3C2D1D3641C}"/>
              </a:ext>
            </a:extLst>
          </p:cNvPr>
          <p:cNvSpPr/>
          <p:nvPr/>
        </p:nvSpPr>
        <p:spPr>
          <a:xfrm>
            <a:off x="145369" y="2132856"/>
            <a:ext cx="5688632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858521"/>
      </p:ext>
    </p:extLst>
  </p:cSld>
  <p:clrMapOvr>
    <a:masterClrMapping/>
  </p:clrMapOvr>
  <p:transition>
    <p:strips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campo de “CID”, preferencialmente eles não devem ser preenchidos, pois essa atividade será feita pelos profissionais codificadores de causas de morte que atuam no SIM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42).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F7F25A7-9354-80FB-62E1-D286BC3E6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52"/>
            <a:ext cx="9144000" cy="3323129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228ED567-FA11-C07D-233E-68945CA42008}"/>
              </a:ext>
            </a:extLst>
          </p:cNvPr>
          <p:cNvSpPr/>
          <p:nvPr/>
        </p:nvSpPr>
        <p:spPr>
          <a:xfrm>
            <a:off x="8028384" y="3284983"/>
            <a:ext cx="720775" cy="172819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83133"/>
      </p:ext>
    </p:extLst>
  </p:cSld>
  <p:clrMapOvr>
    <a:masterClrMapping/>
  </p:clrMapOvr>
  <p:transition>
    <p:strips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VI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atendeu, efetivamente, o paciente durante a doença que ocasionou o óbito, ou a mãe, em caso de óbito fetal.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foi o plantonista, residente, chefe de equipe que não tenha acompanhado o falecido durante a doença, mas apenas por ocasião da morte.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pertence ao Instituto Médico-Legal.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pertence ao Serviço de Verificação de Óbito.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 os casos que não estão enquadrados nas categorias anteriores. 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43).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15AA735-D7C9-4B54-D726-488AF0116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976718"/>
            <a:ext cx="9144000" cy="145228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D0A8B4B2-BC98-384D-68D8-1054618C31D2}"/>
              </a:ext>
            </a:extLst>
          </p:cNvPr>
          <p:cNvSpPr/>
          <p:nvPr/>
        </p:nvSpPr>
        <p:spPr>
          <a:xfrm>
            <a:off x="5076057" y="2132856"/>
            <a:ext cx="1728192" cy="7920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41928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6.015/1973</a:t>
            </a:r>
          </a:p>
          <a:p>
            <a:pPr eaLnBrk="1" hangingPunct="1">
              <a:defRPr/>
            </a:pPr>
            <a:endParaRPr lang="pt-BR" alt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600" b="1" i="1" dirty="0"/>
              <a:t>     “Art. 77. </a:t>
            </a:r>
            <a:r>
              <a:rPr lang="pt-BR" sz="2600" b="1" i="1" u="sng" dirty="0"/>
              <a:t>Nenhum sepultamento será feito sem certidão de oficial de registro do lugar do falecimento</a:t>
            </a:r>
            <a:r>
              <a:rPr lang="pt-BR" sz="2600" b="1" i="1" dirty="0"/>
              <a:t>, extraída após a lavratura do assento de óbito, em vista do </a:t>
            </a:r>
            <a:r>
              <a:rPr lang="pt-BR" sz="2600" b="1" i="1" u="sng" dirty="0"/>
              <a:t>atestado de médico, se houver no lugar</a:t>
            </a:r>
            <a:r>
              <a:rPr lang="pt-BR" sz="2600" b="1" i="1" dirty="0"/>
              <a:t>, ou, em caso contrário, de duas pessoas qualificadas, que tiverem presenciado ou verificado a morte.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0" y="4365104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Outras Particularidades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perguntas-frequentes-top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484784"/>
            <a:ext cx="5692083" cy="295355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9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VI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de CREMAÇÃO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Lei n.º 6.015/1973, Artigo 77, Parágrafo </a:t>
            </a:r>
            <a:r>
              <a:rPr lang="pt-B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“A cremação de cadáver somente será feita daquele que houver manifestado a vontade de ser incinerado ou no interesse da saúde pública e </a:t>
            </a:r>
            <a:r>
              <a:rPr lang="pt-BR" sz="2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 atestado de óbito houver sido firmado por 2 (dois) médicos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por 1 (um) médico legista </a:t>
            </a:r>
            <a:r>
              <a:rPr lang="pt-B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no caso de morte violenta, depois de autorizada pela autoridade judiciária. 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Incluído pela Lei nº 6.216, de 1975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15AA735-D7C9-4B54-D726-488AF0116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976718"/>
            <a:ext cx="91440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4226"/>
      </p:ext>
    </p:extLst>
  </p:cSld>
  <p:clrMapOvr>
    <a:masterClrMapping/>
  </p:clrMapOvr>
  <p:transition>
    <p:strips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CARIMBO MÉDICO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/>
              <a:t>• </a:t>
            </a:r>
            <a:r>
              <a:rPr lang="pt-BR" sz="2800" dirty="0"/>
              <a:t>A aposição do carimbo médico é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fortemente recomendada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0000CC"/>
                </a:solidFill>
              </a:rPr>
              <a:t>(Manual do MS – 2002, p. 44)</a:t>
            </a:r>
            <a:r>
              <a:rPr lang="pt-BR" sz="2800" dirty="0"/>
              <a:t>, mas não é obrigatória se houver a devida (e legível) identificação do médico </a:t>
            </a:r>
            <a:r>
              <a:rPr lang="pt-BR" sz="2800" dirty="0">
                <a:solidFill>
                  <a:srgbClr val="0000CC"/>
                </a:solidFill>
              </a:rPr>
              <a:t>(Parecer CFM nº 40/2019).</a:t>
            </a:r>
            <a:endParaRPr lang="pt-BR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ENCEFÁLICA E TRANSPLANTE DE ÓRGÃOS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2200" b="1" u="sng" dirty="0">
                <a:solidFill>
                  <a:srgbClr val="0000CC"/>
                </a:solidFill>
              </a:rPr>
              <a:t>RESOLUÇÃO CFM Nº 2.173/2017</a:t>
            </a:r>
          </a:p>
          <a:p>
            <a:pPr algn="just"/>
            <a:r>
              <a:rPr lang="pt-BR" sz="2200" dirty="0">
                <a:solidFill>
                  <a:srgbClr val="0000CC"/>
                </a:solidFill>
              </a:rPr>
              <a:t>   (Define os critérios do diagnóstico de morte encefálica).</a:t>
            </a:r>
          </a:p>
          <a:p>
            <a:pPr algn="just"/>
            <a:r>
              <a:rPr lang="pt-BR" sz="2200" dirty="0"/>
              <a:t>    </a:t>
            </a:r>
            <a:r>
              <a:rPr lang="pt-BR" sz="2200" u="sng" dirty="0"/>
              <a:t>Art. 9º</a:t>
            </a:r>
            <a:r>
              <a:rPr lang="pt-BR" sz="2200" dirty="0"/>
              <a:t> Os médicos que determinaram o diagnóstico de </a:t>
            </a:r>
            <a:r>
              <a:rPr lang="pt-BR" sz="2200" dirty="0" err="1"/>
              <a:t>M.E.</a:t>
            </a:r>
            <a:r>
              <a:rPr lang="pt-BR" sz="2200" dirty="0"/>
              <a:t> ou médicos assistentes ou seus substitutos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deverão preencher a DECLARAÇÃO DE ÓBITO definindo como data e hora da morte aquela que corresponde ao momento da conclusão do último procedimento para determinação da ME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    </a:t>
            </a:r>
            <a:r>
              <a:rPr lang="pt-BR" sz="2200" u="sng" dirty="0"/>
              <a:t>Parágrafo Único</a:t>
            </a:r>
            <a:r>
              <a:rPr lang="pt-BR" sz="2200" dirty="0"/>
              <a:t>. Nos casos de morte por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externas</a:t>
            </a:r>
            <a:r>
              <a:rPr lang="pt-BR" sz="2200" dirty="0"/>
              <a:t> a DECLARAÇÃO DE ÓBITO </a:t>
            </a:r>
            <a:r>
              <a:rPr lang="pt-BR" sz="2200" u="sng" dirty="0"/>
              <a:t>será de responsabilidade do médico legista</a:t>
            </a:r>
            <a:r>
              <a:rPr lang="pt-BR" sz="2200" dirty="0"/>
              <a:t>, que deverá receber o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encaminhamento médico e uma cópia do TERMO DE DECLARAÇÃO DE MORTE ENCEFÁLICA</a:t>
            </a:r>
            <a:r>
              <a:rPr lang="pt-BR" sz="2200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ÓBITO EM PACIENTES DE INTERNAÇÃO DOMICILIAR</a:t>
            </a:r>
          </a:p>
          <a:p>
            <a:pPr algn="ctr" eaLnBrk="1" hangingPunct="1">
              <a:defRPr/>
            </a:pP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“HOME-CARE”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>
                <a:solidFill>
                  <a:srgbClr val="0000CC"/>
                </a:solidFill>
              </a:rPr>
              <a:t>RESOLUÇÃO CFM nº 1.668/2003</a:t>
            </a:r>
          </a:p>
          <a:p>
            <a:r>
              <a:rPr lang="pt-BR" sz="2400" dirty="0">
                <a:solidFill>
                  <a:srgbClr val="0000CC"/>
                </a:solidFill>
              </a:rPr>
              <a:t>(Óbito em pacientes de Internação em regime Domiciliar)</a:t>
            </a:r>
          </a:p>
          <a:p>
            <a:endParaRPr lang="pt-BR" sz="2400" dirty="0"/>
          </a:p>
          <a:p>
            <a:pPr algn="just"/>
            <a:r>
              <a:rPr lang="pt-BR" sz="2600" dirty="0"/>
              <a:t>Art. 9º - Em caso de óbito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a assistência domiciliar, o médico assistente do paciente assumirá a responsabilidade pela emissão da competente declaração</a:t>
            </a:r>
            <a:r>
              <a:rPr lang="pt-BR" sz="2600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ÓBITO DECORRENTE DE ATUAÇÃO EM SAÚDE DE PROFISSIONAIS NÃO-MÉDICOS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>
                <a:solidFill>
                  <a:srgbClr val="0000CC"/>
                </a:solidFill>
              </a:rPr>
              <a:t>RESOLUÇÃO CFM n° 1.641/2002</a:t>
            </a:r>
          </a:p>
          <a:p>
            <a:r>
              <a:rPr lang="pt-BR" sz="2400" dirty="0">
                <a:solidFill>
                  <a:srgbClr val="0000CC"/>
                </a:solidFill>
              </a:rPr>
              <a:t>(Óbito decorrente da ação de profissionais </a:t>
            </a:r>
            <a:r>
              <a:rPr lang="pt-BR" sz="2400" dirty="0" err="1">
                <a:solidFill>
                  <a:srgbClr val="0000CC"/>
                </a:solidFill>
              </a:rPr>
              <a:t>não-médicos</a:t>
            </a:r>
            <a:r>
              <a:rPr lang="pt-BR" sz="2400" dirty="0">
                <a:solidFill>
                  <a:srgbClr val="0000CC"/>
                </a:solidFill>
              </a:rPr>
              <a:t>)</a:t>
            </a:r>
          </a:p>
          <a:p>
            <a:endParaRPr lang="pt-BR" sz="2400" dirty="0"/>
          </a:p>
          <a:p>
            <a:pPr algn="just"/>
            <a:r>
              <a:rPr lang="pt-BR" sz="2400" dirty="0"/>
              <a:t>“É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vedado aos médicos conceder declaração de óbito </a:t>
            </a:r>
            <a:r>
              <a:rPr lang="pt-BR" sz="2400" dirty="0"/>
              <a:t>em que o evento que levou à morte possa ter sido alguma medida com intenção diagnóstica ou terapêutica indicada por agente </a:t>
            </a:r>
            <a:r>
              <a:rPr lang="pt-BR" sz="2400" dirty="0" err="1"/>
              <a:t>não-médico</a:t>
            </a:r>
            <a:r>
              <a:rPr lang="pt-BR" sz="2400" dirty="0"/>
              <a:t> ou realizada por quem não esteja habilitado para fazê-lo, devendo,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tal fato ser comunicado à autoridade policial competente a fim de que o corpo possa ser encaminhado ao Instituto Médico Legal</a:t>
            </a:r>
            <a:r>
              <a:rPr lang="pt-BR" sz="2400" dirty="0"/>
              <a:t> para verificação da causa </a:t>
            </a:r>
            <a:r>
              <a:rPr lang="pt-BR" sz="2400" dirty="0" err="1"/>
              <a:t>mortis</a:t>
            </a:r>
            <a:r>
              <a:rPr lang="pt-BR" sz="2400" dirty="0"/>
              <a:t>”.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01F32-C5A7-C399-A491-C22BA2C9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>
            <a:extLst>
              <a:ext uri="{FF2B5EF4-FFF2-40B4-BE49-F238E27FC236}">
                <a16:creationId xmlns:a16="http://schemas.microsoft.com/office/drawing/2014/main" id="{73E0308C-7362-4E12-53D8-23F28F849C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18B192-93DA-CE8F-D75E-93D7099F0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820" y="620688"/>
            <a:ext cx="33843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Investigação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Óbito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lang="pt-BR" altLang="pt-BR" sz="40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Causas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40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Mal Definidas</a:t>
            </a:r>
            <a:endParaRPr kumimoji="0" lang="pt-BR" altLang="pt-BR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4C3012-746E-1054-6FBB-2876BE07D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9986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EDA969-4FE0-3732-A107-A8BA5864B966}"/>
              </a:ext>
            </a:extLst>
          </p:cNvPr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30/04/2026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5F1A1A8-809F-2153-2D0E-04CA58DB3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962"/>
            <a:ext cx="3903110" cy="37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29662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CC3D0-0D27-0B98-FAD1-F8A2BD994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93F6695-C461-97BE-8DD2-67FA491B2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64" y="188640"/>
            <a:ext cx="7258423" cy="57216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0DC6B96-6DA3-CF54-5254-2A1F48586710}"/>
              </a:ext>
            </a:extLst>
          </p:cNvPr>
          <p:cNvSpPr/>
          <p:nvPr/>
        </p:nvSpPr>
        <p:spPr>
          <a:xfrm>
            <a:off x="95533" y="6084585"/>
            <a:ext cx="89392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0000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https://svs.aids.gov.br/daent/cgiae/covivo/vigilancia-obito/causas-mal-definidas/manual-investigacao-obito-causa-mal-definida.pdf</a:t>
            </a:r>
            <a:endParaRPr lang="pt-BR" sz="1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21689"/>
      </p:ext>
    </p:extLst>
  </p:cSld>
  <p:clrMapOvr>
    <a:masterClrMapping/>
  </p:clrMapOvr>
  <p:transition>
    <p:strips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B33B-FF1A-3379-DE79-CC9CE744C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D4CCAB3-84C6-6F21-0775-52C105C22C8B}"/>
              </a:ext>
            </a:extLst>
          </p:cNvPr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>
            <a:extLst>
              <a:ext uri="{FF2B5EF4-FFF2-40B4-BE49-F238E27FC236}">
                <a16:creationId xmlns:a16="http://schemas.microsoft.com/office/drawing/2014/main" id="{514CD9AF-3F2A-A9F0-62BF-945DC047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86423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Definição</a:t>
            </a:r>
          </a:p>
          <a:p>
            <a:pPr eaLnBrk="1" hangingPunct="1">
              <a:defRPr/>
            </a:pPr>
            <a:endParaRPr lang="pt-BR" alt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600" b="1" i="1" dirty="0"/>
              <a:t>     </a:t>
            </a:r>
            <a:r>
              <a:rPr lang="pt-BR" sz="3200" dirty="0"/>
              <a:t>Óbito com causa mal definida ou causa ignorada é aquele em que as causas de morte não foram corretamente registradas na Declaração de Óbito (DO) </a:t>
            </a:r>
            <a:r>
              <a:rPr lang="pt-BR" sz="3200" b="1" dirty="0"/>
              <a:t>porque o falecido não recebeu nenhum tipo de assistência médica</a:t>
            </a:r>
            <a:r>
              <a:rPr lang="pt-BR" sz="3200" dirty="0"/>
              <a:t>, </a:t>
            </a:r>
            <a:r>
              <a:rPr lang="pt-BR" sz="3200" b="1" u="sng" dirty="0">
                <a:solidFill>
                  <a:srgbClr val="FF0000"/>
                </a:solidFill>
              </a:rPr>
              <a:t>ou por incapacidade do médico atestante em diagnosticar ou registrar, adequadamente, a causa do óbito</a:t>
            </a:r>
            <a:r>
              <a:rPr lang="pt-BR" sz="3200" dirty="0"/>
              <a:t>.</a:t>
            </a:r>
            <a:endParaRPr lang="pt-BR" sz="3200" b="1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0FF4A-D15A-C6F7-D076-40EBCDB18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Investigação de Óbito de Causas Mal Definidas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>
            <a:extLst>
              <a:ext uri="{FF2B5EF4-FFF2-40B4-BE49-F238E27FC236}">
                <a16:creationId xmlns:a16="http://schemas.microsoft.com/office/drawing/2014/main" id="{F4CF2B17-D35D-149A-FE57-E85B7E380D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C922D1E-0093-2ED8-4A51-4FBCABEFA123}"/>
              </a:ext>
            </a:extLst>
          </p:cNvPr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1307"/>
      </p:ext>
    </p:extLst>
  </p:cSld>
  <p:clrMapOvr>
    <a:masterClrMapping/>
  </p:clrMapOvr>
  <p:transition>
    <p:strips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35665-858E-5B39-BFEE-1E4FF4FF9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43BFE602-8DAB-30EC-C8ED-622EA7CF4B81}"/>
              </a:ext>
            </a:extLst>
          </p:cNvPr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>
            <a:extLst>
              <a:ext uri="{FF2B5EF4-FFF2-40B4-BE49-F238E27FC236}">
                <a16:creationId xmlns:a16="http://schemas.microsoft.com/office/drawing/2014/main" id="{DCBAFBFF-31CE-A7FB-FD02-1404DDEF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86423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algn="just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b="1" dirty="0"/>
              <a:t>D</a:t>
            </a:r>
            <a:r>
              <a:rPr lang="pt-BR" sz="2400" dirty="0"/>
              <a:t>irecionar os profissionais que atuam nas Secretarias Municipais de Saúde e unidades/serviços de saúde de residência no intuito cumprir os indicadores pactuados e contribuir para maior disponibilidade de informações a partir da investigação e qualificação dos Sistemas de Informação.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b="1" dirty="0"/>
              <a:t>C</a:t>
            </a:r>
            <a:r>
              <a:rPr lang="pt-BR" sz="2400" dirty="0"/>
              <a:t>erca de 30 a 47% dos óbitos na Região Nordeste são registrados com causas mal definidas.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65E1F7E-F8EB-6C4D-3D77-BE11C7EAB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Investigação de Óbito de Causas Mal Definidas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>
            <a:extLst>
              <a:ext uri="{FF2B5EF4-FFF2-40B4-BE49-F238E27FC236}">
                <a16:creationId xmlns:a16="http://schemas.microsoft.com/office/drawing/2014/main" id="{3576F72A-1B04-5CB9-A09C-0FD42E08D9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DFAC5B7-6252-0E25-B2D9-C05DCD42EE1E}"/>
              </a:ext>
            </a:extLst>
          </p:cNvPr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77981"/>
      </p:ext>
    </p:extLst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Ética Médica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r>
              <a:rPr lang="pt-BR" sz="3600" b="1" i="1" dirty="0"/>
              <a:t>É VEDADO: </a:t>
            </a:r>
            <a:r>
              <a:rPr lang="pt-BR" sz="3600" dirty="0"/>
              <a:t>Art. 83. Atestar óbito </a:t>
            </a:r>
            <a:r>
              <a:rPr lang="pt-BR" sz="3600" u="sng" dirty="0"/>
              <a:t>quando não o tenha 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verificado pessoalmente</a:t>
            </a:r>
            <a:r>
              <a:rPr lang="pt-BR" sz="3600" dirty="0"/>
              <a:t>, ou quando não tenha prestado assistência ao paciente, salvo, no último caso, se o fizer como plantonista, médico substituto ou em caso de necropsia e verificação médico-legal.</a:t>
            </a:r>
            <a:endParaRPr lang="pt-BR" altLang="pt-BR" sz="36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C1614-27A6-826A-A7A8-5420DF1D6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3B5D2D0-05B2-52F5-BEEB-82E16F1186B3}"/>
              </a:ext>
            </a:extLst>
          </p:cNvPr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>
            <a:extLst>
              <a:ext uri="{FF2B5EF4-FFF2-40B4-BE49-F238E27FC236}">
                <a16:creationId xmlns:a16="http://schemas.microsoft.com/office/drawing/2014/main" id="{F19CA8DC-2E40-5505-140F-199DC6D47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Principais causas imediatas de MORTE consideradas como Causas Mal Definidas.</a:t>
            </a:r>
          </a:p>
          <a:p>
            <a:pPr algn="just" eaLnBrk="1" hangingPunct="1">
              <a:defRPr/>
            </a:pP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  (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Garbage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Codes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– Códigos de Lixo)</a:t>
            </a:r>
          </a:p>
          <a:p>
            <a:pPr eaLnBrk="1" hangingPunct="1">
              <a:defRPr/>
            </a:pPr>
            <a:endParaRPr lang="pt-BR" altLang="pt-B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i="1" dirty="0"/>
              <a:t>   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5AB98F-B43E-1857-C6FB-042798DE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altLang="pt-BR" sz="1600" b="1" kern="0" dirty="0">
                <a:solidFill>
                  <a:schemeClr val="tx2"/>
                </a:solidFill>
              </a:rPr>
              <a:t>Investigação de Óbito de Causas Mal Definidas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>
            <a:extLst>
              <a:ext uri="{FF2B5EF4-FFF2-40B4-BE49-F238E27FC236}">
                <a16:creationId xmlns:a16="http://schemas.microsoft.com/office/drawing/2014/main" id="{315B9A13-EAF9-3E18-7C46-78CC2E994E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FF7805E-53EB-DF0C-6F01-C14A4E436F8D}"/>
              </a:ext>
            </a:extLst>
          </p:cNvPr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1994E6-3A61-4ED7-80D5-2378520BCCDC}"/>
              </a:ext>
            </a:extLst>
          </p:cNvPr>
          <p:cNvSpPr txBox="1"/>
          <p:nvPr/>
        </p:nvSpPr>
        <p:spPr>
          <a:xfrm>
            <a:off x="179512" y="2708920"/>
            <a:ext cx="881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800" dirty="0"/>
              <a:t> Parada Cardíaca ou Parada Cardiorrespiratória.</a:t>
            </a:r>
          </a:p>
          <a:p>
            <a:pPr algn="just">
              <a:buFontTx/>
              <a:buChar char="-"/>
            </a:pPr>
            <a:r>
              <a:rPr lang="pt-BR" sz="2800" dirty="0"/>
              <a:t> Falência de Múltiplos Órgãos.</a:t>
            </a:r>
          </a:p>
          <a:p>
            <a:pPr algn="just">
              <a:buFontTx/>
              <a:buChar char="-"/>
            </a:pPr>
            <a:r>
              <a:rPr lang="pt-BR" sz="2800" dirty="0"/>
              <a:t> Infarto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Insuficiência Respiratória. </a:t>
            </a:r>
          </a:p>
          <a:p>
            <a:pPr algn="just">
              <a:buFontTx/>
              <a:buChar char="-"/>
            </a:pPr>
            <a:r>
              <a:rPr lang="pt-BR" sz="2800" dirty="0"/>
              <a:t> Senilidade.</a:t>
            </a:r>
          </a:p>
          <a:p>
            <a:pPr algn="just">
              <a:buFontTx/>
              <a:buChar char="-"/>
            </a:pPr>
            <a:r>
              <a:rPr lang="pt-BR" sz="2800" dirty="0"/>
              <a:t> Desidratação.</a:t>
            </a:r>
          </a:p>
          <a:p>
            <a:pPr algn="just">
              <a:buFontTx/>
              <a:buChar char="-"/>
            </a:pPr>
            <a:r>
              <a:rPr lang="pt-BR" sz="2800" dirty="0"/>
              <a:t> Hemorragia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Neoplasia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Causa não-definida / indeterminada / desconhecida.</a:t>
            </a:r>
          </a:p>
        </p:txBody>
      </p:sp>
    </p:spTree>
    <p:extLst>
      <p:ext uri="{BB962C8B-B14F-4D97-AF65-F5344CB8AC3E}">
        <p14:creationId xmlns:p14="http://schemas.microsoft.com/office/powerpoint/2010/main" val="2703851021"/>
      </p:ext>
    </p:extLst>
  </p:cSld>
  <p:clrMapOvr>
    <a:masterClrMapping/>
  </p:clrMapOvr>
  <p:transition>
    <p:strips dir="l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0A830-DFCC-3C67-0CCD-22AA13B9A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B70536A-80D8-620C-D672-0FB87ECEF535}"/>
              </a:ext>
            </a:extLst>
          </p:cNvPr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>
            <a:extLst>
              <a:ext uri="{FF2B5EF4-FFF2-40B4-BE49-F238E27FC236}">
                <a16:creationId xmlns:a16="http://schemas.microsoft.com/office/drawing/2014/main" id="{D8E1CE25-632E-B820-6851-5510435C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1438"/>
            <a:ext cx="864235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Passos da Investigação</a:t>
            </a:r>
          </a:p>
          <a:p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Busca ativa de óbitos com causas mal definidas.</a:t>
            </a:r>
          </a:p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Conclusão no prazo de até 120 dias, a partir da data do óbito.</a:t>
            </a:r>
          </a:p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Meta de, no mínimo, investigar 20% desses óbitos.</a:t>
            </a:r>
          </a:p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Envolver a equipe da atenção primária responsável pela área de abrangência do local de residência da família.</a:t>
            </a:r>
          </a:p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Uso de Instrumentos de Investigação (IOCMD , AUTOPSIA VERBAL e FICHAS de ENTREVISTAS). </a:t>
            </a:r>
          </a:p>
          <a:p>
            <a:pPr algn="just"/>
            <a:endParaRPr lang="pt-BR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b="1" dirty="0"/>
              <a:t>QUALIFICAR o Sistema de Informação de Mortalidade (SIM) local com as informações referentes aos campos investigados.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99B22A-2E39-7627-41AD-7BA9D12C8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altLang="pt-BR" sz="1600" b="1" kern="0" dirty="0">
                <a:solidFill>
                  <a:schemeClr val="tx2"/>
                </a:solidFill>
              </a:rPr>
              <a:t>Investigação de Óbito de Causas Mal Definidas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>
            <a:extLst>
              <a:ext uri="{FF2B5EF4-FFF2-40B4-BE49-F238E27FC236}">
                <a16:creationId xmlns:a16="http://schemas.microsoft.com/office/drawing/2014/main" id="{8E9E7683-3DA0-F73D-D3FE-CA10A2084C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0B607F0-15EA-59B3-31B3-C13AEF22FAAF}"/>
              </a:ext>
            </a:extLst>
          </p:cNvPr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93376"/>
      </p:ext>
    </p:extLst>
  </p:cSld>
  <p:clrMapOvr>
    <a:masterClrMapping/>
  </p:clrMapOvr>
  <p:transition>
    <p:strips dir="l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786AE-AFEE-9FA5-FCAD-DB1F2FF7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E5C2F99-BBD8-0736-B0E9-E6C00F8321E4}"/>
              </a:ext>
            </a:extLst>
          </p:cNvPr>
          <p:cNvSpPr/>
          <p:nvPr/>
        </p:nvSpPr>
        <p:spPr>
          <a:xfrm>
            <a:off x="1475656" y="5733256"/>
            <a:ext cx="648072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</a:t>
            </a:r>
            <a:endParaRPr lang="pt-BR" sz="1600" b="1" dirty="0">
              <a:solidFill>
                <a:srgbClr val="000099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B20F0EF-B3AF-91E7-3708-A621704A6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7" y="282134"/>
            <a:ext cx="8890045" cy="50414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354054"/>
      </p:ext>
    </p:extLst>
  </p:cSld>
  <p:clrMapOvr>
    <a:masterClrMapping/>
  </p:clrMapOvr>
  <p:transition>
    <p:strips dir="l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0D08C-02C6-9755-E493-A0B0F7D27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157317-7963-46CF-1C49-F61FB0D13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6" y="332656"/>
            <a:ext cx="7150467" cy="607726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73D3D69-2838-D715-810D-8716EBFBF7AF}"/>
              </a:ext>
            </a:extLst>
          </p:cNvPr>
          <p:cNvSpPr/>
          <p:nvPr/>
        </p:nvSpPr>
        <p:spPr>
          <a:xfrm>
            <a:off x="1122526" y="6238114"/>
            <a:ext cx="71504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rgbClr val="00009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https://svs.aids.gov.br/daent/cgiae/covivo/vigilancia-obito/causas-mal-definidas/IOCMD-ficha-investigacao-obito-causa-mal-definida.pdf</a:t>
            </a:r>
            <a:endParaRPr lang="pt-BR" sz="1200" b="1" dirty="0">
              <a:solidFill>
                <a:srgbClr val="000099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E398607-75AB-7013-6FF1-9B9B443A8DE9}"/>
              </a:ext>
            </a:extLst>
          </p:cNvPr>
          <p:cNvSpPr/>
          <p:nvPr/>
        </p:nvSpPr>
        <p:spPr>
          <a:xfrm>
            <a:off x="6732240" y="136467"/>
            <a:ext cx="2088232" cy="1060285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186366"/>
      </p:ext>
    </p:extLst>
  </p:cSld>
  <p:clrMapOvr>
    <a:masterClrMapping/>
  </p:clrMapOvr>
  <p:transition>
    <p:strips dir="l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BEE1-482F-62AC-8CB5-85AB181C4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BC6FF06-5CB0-7CF1-4685-2EAB15767CF3}"/>
              </a:ext>
            </a:extLst>
          </p:cNvPr>
          <p:cNvSpPr/>
          <p:nvPr/>
        </p:nvSpPr>
        <p:spPr>
          <a:xfrm>
            <a:off x="1037257" y="2779573"/>
            <a:ext cx="735367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99"/>
                </a:solidFill>
              </a:rPr>
              <a:t>    </a:t>
            </a:r>
            <a:r>
              <a:rPr lang="pt-BR" sz="1200" b="1" dirty="0">
                <a:solidFill>
                  <a:srgbClr val="00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https://svs.aids.gov.br/daent/cgiae/covivo/vigilancia-obito/mortalidade-infantil-fetal/AV1-ficha-investigacao-obito-infantil-complemento-entrevista-domiciliar.pdf</a:t>
            </a:r>
            <a:endParaRPr lang="pt-BR" sz="1200" b="1" dirty="0">
              <a:solidFill>
                <a:srgbClr val="000099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64EB1D-F9E9-5BF6-3980-0664E0B38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353678" cy="25909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A98EB46-09D1-77C7-A39C-73012D02A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" y="3652295"/>
            <a:ext cx="7366379" cy="246392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4BE7636-4E69-1F47-96A5-7DA37F60D67D}"/>
              </a:ext>
            </a:extLst>
          </p:cNvPr>
          <p:cNvSpPr/>
          <p:nvPr/>
        </p:nvSpPr>
        <p:spPr>
          <a:xfrm>
            <a:off x="1043608" y="6116222"/>
            <a:ext cx="734732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    </a:t>
            </a:r>
            <a:r>
              <a:rPr lang="pt-BR" sz="1200" b="1" dirty="0">
                <a:solidFill>
                  <a:srgbClr val="0000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https://svs.aids.gov.br/daent/cgiae/covivo/vigilancia-obito/causas-mal-definidas/AV2-ficha-investigacao-obito-infantil-complemento-entrevista-domiciliar.pdf</a:t>
            </a:r>
            <a:endParaRPr lang="pt-BR" sz="1200" b="1" dirty="0">
              <a:solidFill>
                <a:srgbClr val="000099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EF583B-DBB7-5F40-DB27-63E80D1735D1}"/>
              </a:ext>
            </a:extLst>
          </p:cNvPr>
          <p:cNvSpPr/>
          <p:nvPr/>
        </p:nvSpPr>
        <p:spPr>
          <a:xfrm>
            <a:off x="5580112" y="3614134"/>
            <a:ext cx="2952328" cy="1903098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B34C681-E0C2-04B7-057E-8BF9776CC7AE}"/>
              </a:ext>
            </a:extLst>
          </p:cNvPr>
          <p:cNvSpPr/>
          <p:nvPr/>
        </p:nvSpPr>
        <p:spPr>
          <a:xfrm>
            <a:off x="5652120" y="103814"/>
            <a:ext cx="2808312" cy="1584176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72337"/>
      </p:ext>
    </p:extLst>
  </p:cSld>
  <p:clrMapOvr>
    <a:masterClrMapping/>
  </p:clrMapOvr>
  <p:transition>
    <p:strips dir="l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D73ED-35F3-D3FD-20FA-1C8C40555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1149C4-BF75-8BD5-7A23-FD00D8853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2800"/>
            <a:ext cx="7959518" cy="6194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49DBD5B4-6E56-2F0C-87BB-6A2A57F69E85}"/>
              </a:ext>
            </a:extLst>
          </p:cNvPr>
          <p:cNvSpPr/>
          <p:nvPr/>
        </p:nvSpPr>
        <p:spPr>
          <a:xfrm>
            <a:off x="6948264" y="116632"/>
            <a:ext cx="1944216" cy="1296144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78284"/>
      </p:ext>
    </p:extLst>
  </p:cSld>
  <p:clrMapOvr>
    <a:masterClrMapping/>
  </p:clrMapOvr>
  <p:transition>
    <p:strips dir="l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F9CFF-4D98-520A-992A-D14D92E45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DE1095D9-286B-029B-E747-4EBF843D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82" y="3429000"/>
            <a:ext cx="7360028" cy="26544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5DB076B-2E4D-5BAC-F467-6AEFC48E3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7" y="144159"/>
            <a:ext cx="7391780" cy="26163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B5E2DC7-DB54-5EC4-D4D7-022864F0E387}"/>
              </a:ext>
            </a:extLst>
          </p:cNvPr>
          <p:cNvSpPr/>
          <p:nvPr/>
        </p:nvSpPr>
        <p:spPr>
          <a:xfrm>
            <a:off x="1037257" y="2779573"/>
            <a:ext cx="735367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solidFill>
                  <a:srgbClr val="000099"/>
                </a:solidFill>
              </a:rPr>
              <a:t>   </a:t>
            </a:r>
            <a:r>
              <a:rPr lang="pt-BR" sz="1200" b="1" dirty="0">
                <a:solidFill>
                  <a:srgbClr val="00009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https://svs.aids.gov.br/daent/cgiae/covivo/vigilancia-obito/causas-mal-definidas/AV3-ficha-investigacao-obito-causa-mal-definida.pdf</a:t>
            </a:r>
            <a:endParaRPr lang="pt-BR" sz="1200" b="1" dirty="0">
              <a:solidFill>
                <a:srgbClr val="000099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FD70BFA-D09F-89B4-AE0E-BE45B972D02E}"/>
              </a:ext>
            </a:extLst>
          </p:cNvPr>
          <p:cNvSpPr/>
          <p:nvPr/>
        </p:nvSpPr>
        <p:spPr>
          <a:xfrm>
            <a:off x="1043608" y="6116222"/>
            <a:ext cx="734732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    </a:t>
            </a:r>
            <a:r>
              <a:rPr lang="pt-BR" sz="1200" b="1" dirty="0">
                <a:solidFill>
                  <a:srgbClr val="0000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https://svs.aids.gov.br/daent/cgiae/covivo/vigilancia-obito/mortalidade-materna/AV3-1-ficha-investigacao-obito-materno-complemento-entrevista-domiciliar.pdf</a:t>
            </a:r>
            <a:endParaRPr lang="pt-BR" sz="1200" b="1" dirty="0">
              <a:solidFill>
                <a:srgbClr val="000099"/>
              </a:solidFill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19E8F5E-B3A1-94C0-0419-CBB8ECA7E8EC}"/>
              </a:ext>
            </a:extLst>
          </p:cNvPr>
          <p:cNvSpPr/>
          <p:nvPr/>
        </p:nvSpPr>
        <p:spPr>
          <a:xfrm>
            <a:off x="5436096" y="3389343"/>
            <a:ext cx="3205633" cy="1695841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6C91C5B1-60AE-36CA-F0A6-B2285A452892}"/>
              </a:ext>
            </a:extLst>
          </p:cNvPr>
          <p:cNvSpPr/>
          <p:nvPr/>
        </p:nvSpPr>
        <p:spPr>
          <a:xfrm>
            <a:off x="5689401" y="91660"/>
            <a:ext cx="2808312" cy="1584176"/>
          </a:xfrm>
          <a:prstGeom prst="ellipse">
            <a:avLst/>
          </a:prstGeom>
          <a:noFill/>
          <a:ln w="47625">
            <a:solidFill>
              <a:srgbClr val="CC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68880"/>
      </p:ext>
    </p:extLst>
  </p:cSld>
  <p:clrMapOvr>
    <a:masterClrMapping/>
  </p:clrMapOvr>
  <p:transition>
    <p:strips dir="l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689B-8B50-C293-5978-8140DFBC9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1B256B-4C61-C697-A522-91FCDA86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848"/>
            <a:ext cx="8136904" cy="646310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2182353"/>
      </p:ext>
    </p:extLst>
  </p:cSld>
  <p:clrMapOvr>
    <a:masterClrMapping/>
  </p:clrMapOvr>
  <p:transition>
    <p:strips dir="l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90EC2-774D-16D8-6212-909D99583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5F513D-372C-D830-01B1-DFC92418D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566072"/>
            <a:ext cx="8699370" cy="5725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828885000"/>
      </p:ext>
    </p:extLst>
  </p:cSld>
  <p:clrMapOvr>
    <a:masterClrMapping/>
  </p:clrMapOvr>
  <p:transition>
    <p:strips dir="l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D20F0-DC02-9AB5-AEEB-E53B11C1F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BB3B8B-AD6E-2366-D02A-FCD54A664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531"/>
            <a:ext cx="7056784" cy="6604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8798281"/>
      </p:ext>
    </p:extLst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CFM 1.779/2005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Declaração de Óbito pode ser emitida por Q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UALQUER MÉDICO que examinou o corpo/cadáver e constatou a ausência de sinais vitais, exceto as mortes por causas externas (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1°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entanto, na busca de sempre haver </a:t>
            </a:r>
            <a:r>
              <a:rPr lang="pt-B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diagnóstico da causa de morte mais preciso possível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existe uma ordem preferencial entre os médicos (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°):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ASSISTENTE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SUBSTITUTO/PLANTONISTA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 da INSTITUIÇÃO – OUTROS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do SVO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sem diagnóstico definido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do IML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suspeita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morte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22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086"/>
      </p:ext>
    </p:extLst>
  </p:cSld>
  <p:clrMapOvr>
    <a:masterClrMapping/>
  </p:clrMapOvr>
  <p:transition>
    <p:strips dir="l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13534-DFBF-BCA4-A136-17A6AFEA5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1D0334-9265-63A7-A53C-A54AC9C2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918"/>
            <a:ext cx="7200799" cy="66001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2244011"/>
      </p:ext>
    </p:extLst>
  </p:cSld>
  <p:clrMapOvr>
    <a:masterClrMapping/>
  </p:clrMapOvr>
  <p:transition>
    <p:strips dir="l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F14B0-2D52-D8DF-CB0A-2D65F0B22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7B472A-7BE1-AB9F-114D-F0C2F303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768"/>
            <a:ext cx="7488832" cy="66244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614439455"/>
      </p:ext>
    </p:extLst>
  </p:cSld>
  <p:clrMapOvr>
    <a:masterClrMapping/>
  </p:clrMapOvr>
  <p:transition>
    <p:strips dir="l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EAAF2-BFF7-A9F9-16FC-DC7826DF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1990214-8DA7-2CE2-2D46-5212734D979C}"/>
              </a:ext>
            </a:extLst>
          </p:cNvPr>
          <p:cNvSpPr/>
          <p:nvPr/>
        </p:nvSpPr>
        <p:spPr>
          <a:xfrm>
            <a:off x="2246427" y="6237312"/>
            <a:ext cx="465114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   </a:t>
            </a:r>
            <a:r>
              <a:rPr lang="pt-BR" sz="1600" dirty="0">
                <a:solidFill>
                  <a:srgbClr val="000099"/>
                </a:solidFill>
              </a:rPr>
              <a:t> </a:t>
            </a:r>
            <a:r>
              <a:rPr lang="pt-BR" sz="1600" b="1" dirty="0">
                <a:solidFill>
                  <a:srgbClr val="0000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https://www.saude.al.gov.br/notas-tecnicas/</a:t>
            </a:r>
            <a:endParaRPr lang="pt-BR" sz="1600" b="1" dirty="0">
              <a:solidFill>
                <a:srgbClr val="000099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F47B1C-EBE9-8E7E-19D2-F31C55805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2" y="188640"/>
            <a:ext cx="6737696" cy="57470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4896453"/>
      </p:ext>
    </p:extLst>
  </p:cSld>
  <p:clrMapOvr>
    <a:masterClrMapping/>
  </p:clrMapOvr>
  <p:transition>
    <p:strips dir="l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E77A4-65F7-242E-52F2-F0C5ACC2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74C4AE-FBDD-37FE-CEC7-A432F6E23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50991"/>
            <a:ext cx="5616624" cy="67560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9594557"/>
      </p:ext>
    </p:extLst>
  </p:cSld>
  <p:clrMapOvr>
    <a:masterClrMapping/>
  </p:clrMapOvr>
  <p:transition>
    <p:strips dir="l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FDEF-9E34-CA0F-4B3D-2A39DC5E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>
            <a:extLst>
              <a:ext uri="{FF2B5EF4-FFF2-40B4-BE49-F238E27FC236}">
                <a16:creationId xmlns:a16="http://schemas.microsoft.com/office/drawing/2014/main" id="{38080E94-6042-3E0F-D8B2-4144452A3D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F50AFDA-2003-8810-BD25-57150E0E3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820" y="620688"/>
            <a:ext cx="33843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Investigação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Óbito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</a:t>
            </a:r>
            <a:r>
              <a:rPr lang="pt-BR" altLang="pt-BR" sz="40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Causas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40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Mal Definidas</a:t>
            </a:r>
            <a:endParaRPr kumimoji="0" lang="pt-BR" altLang="pt-BR" sz="4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2BA00E-586B-BE9A-DFC5-634ABB98A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509986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9EE78B-9D42-01B7-3F4D-91094EBDC6D7}"/>
              </a:ext>
            </a:extLst>
          </p:cNvPr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30/04/2026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6698272-F315-E4B2-07DB-AD0BAC2DC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3962"/>
            <a:ext cx="3903110" cy="375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8837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33E7-31AE-0BFE-2476-D94E52508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>
            <a:extLst>
              <a:ext uri="{FF2B5EF4-FFF2-40B4-BE49-F238E27FC236}">
                <a16:creationId xmlns:a16="http://schemas.microsoft.com/office/drawing/2014/main" id="{125313FF-F2C4-DD9C-1E41-56C1883A60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52A4FF5-2D54-5AF7-ED6A-DF83442BC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924944"/>
            <a:ext cx="6840860" cy="5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CBFE4C9-56FE-D59C-A1D5-7C7E55B6D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07707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DFDDD0-0808-F907-1E3A-BA297874462E}"/>
              </a:ext>
            </a:extLst>
          </p:cNvPr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30/04/2026</a:t>
            </a:r>
          </a:p>
        </p:txBody>
      </p:sp>
      <p:pic>
        <p:nvPicPr>
          <p:cNvPr id="11" name="Imagem 10" descr="declaração-obito.jpg">
            <a:extLst>
              <a:ext uri="{FF2B5EF4-FFF2-40B4-BE49-F238E27FC236}">
                <a16:creationId xmlns:a16="http://schemas.microsoft.com/office/drawing/2014/main" id="{6DEAE130-FABD-D550-4C8F-89F4CB7769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764031" cy="24963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745F97A-C2CA-8E83-13CF-46B277302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77" y="2896368"/>
            <a:ext cx="3333595" cy="32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27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MS n° 116/2009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D.O. será emitida pelo </a:t>
            </a:r>
            <a:r>
              <a:rPr lang="pt-BR" sz="2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médico que prestava assistência ao paciente 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e, em caso de ausência ou impedimento, pelo </a:t>
            </a:r>
            <a:r>
              <a:rPr lang="pt-BR" sz="2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médico substituto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ex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cetuando-se apenas os casos confirmados ou suspeitos de morte por </a:t>
            </a:r>
            <a:r>
              <a:rPr lang="pt-BR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causas externas, quando a responsabilidade por este ato é atribuída ao médico do IML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equivalente.</a:t>
            </a:r>
          </a:p>
          <a:p>
            <a:pPr algn="r"/>
            <a:r>
              <a:rPr lang="pt-BR" sz="2800" b="0" i="0" u="none" strike="noStrike" baseline="0" dirty="0">
                <a:solidFill>
                  <a:srgbClr val="0000CC"/>
                </a:solidFill>
                <a:latin typeface="FiraSans-Book"/>
              </a:rPr>
              <a:t> (art. 17 e 19 da Portaria MS n.º 116/2009).</a:t>
            </a:r>
            <a:endParaRPr lang="pt-BR" altLang="pt-BR" sz="2800" i="1" dirty="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15506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800"/>
            <a:ext cx="6985000" cy="4824388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Paciente morre numa 6ª-feira à noite.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Sepultado no sábado à tarde.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Na 2ª-feira </a:t>
            </a:r>
            <a:r>
              <a:rPr lang="pt-BR" altLang="pt-BR" sz="3600" b="1" dirty="0">
                <a:sym typeface="Wingdings" pitchFamily="2" charset="2"/>
              </a:rPr>
              <a:t> </a:t>
            </a:r>
            <a:r>
              <a:rPr lang="pt-BR" altLang="pt-BR" sz="3600" b="1" dirty="0">
                <a:solidFill>
                  <a:srgbClr val="000066"/>
                </a:solidFill>
                <a:sym typeface="Wingdings" pitchFamily="2" charset="2"/>
              </a:rPr>
              <a:t>médico do posto de saúde preenche a Declaração de óbito ????</a:t>
            </a:r>
            <a:endParaRPr lang="pt-BR" altLang="pt-BR" sz="3600" b="1" dirty="0">
              <a:solidFill>
                <a:srgbClr val="000066"/>
              </a:solidFill>
            </a:endParaRPr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39750" y="105251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685" y="260648"/>
            <a:ext cx="6154315" cy="574675"/>
          </a:xfrm>
        </p:spPr>
        <p:txBody>
          <a:bodyPr/>
          <a:lstStyle/>
          <a:p>
            <a:pPr algn="l" eaLnBrk="1" hangingPunct="1"/>
            <a:r>
              <a:rPr lang="pt-BR" altLang="pt-BR" sz="1800" dirty="0"/>
              <a:t>Declaração de Óbito – </a:t>
            </a:r>
            <a:r>
              <a:rPr lang="pt-BR" sz="1600" dirty="0"/>
              <a:t>Aspectos Éticos e Legais</a:t>
            </a:r>
            <a:endParaRPr lang="pt-BR" altLang="pt-BR" sz="1400" dirty="0"/>
          </a:p>
        </p:txBody>
      </p:sp>
      <p:pic>
        <p:nvPicPr>
          <p:cNvPr id="8" name="Imagem 7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800"/>
            <a:ext cx="6985000" cy="4824388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Paciente morre numa 6ª-feira à noite.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Sepultado no sábado à tarde.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Na 2ª-feira </a:t>
            </a:r>
            <a:r>
              <a:rPr lang="pt-BR" altLang="pt-BR" sz="3600" b="1" dirty="0">
                <a:sym typeface="Wingdings" pitchFamily="2" charset="2"/>
              </a:rPr>
              <a:t> médico do posto de saúde preenche a Declaração de óbito???</a:t>
            </a:r>
            <a:endParaRPr lang="pt-BR" altLang="pt-BR" sz="3600" b="1" dirty="0"/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39750" y="105251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685" y="260648"/>
            <a:ext cx="6154315" cy="574675"/>
          </a:xfrm>
        </p:spPr>
        <p:txBody>
          <a:bodyPr/>
          <a:lstStyle/>
          <a:p>
            <a:pPr algn="l" eaLnBrk="1" hangingPunct="1"/>
            <a:r>
              <a:rPr lang="pt-BR" altLang="pt-BR" sz="1800" dirty="0"/>
              <a:t>Declaração de Óbito – </a:t>
            </a:r>
            <a:r>
              <a:rPr lang="pt-BR" sz="1600" dirty="0"/>
              <a:t>Aspectos Éticos e Legais</a:t>
            </a:r>
            <a:endParaRPr lang="pt-BR" altLang="pt-BR" sz="1400" dirty="0"/>
          </a:p>
        </p:txBody>
      </p:sp>
      <p:pic>
        <p:nvPicPr>
          <p:cNvPr id="8" name="Imagem 7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630234">
            <a:off x="6527446" y="4205293"/>
            <a:ext cx="3183260" cy="2065126"/>
          </a:xfrm>
          <a:prstGeom prst="rect">
            <a:avLst/>
          </a:prstGeom>
        </p:spPr>
      </p:pic>
      <p:pic>
        <p:nvPicPr>
          <p:cNvPr id="11" name="Imagem 10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301208"/>
            <a:ext cx="3183260" cy="2065126"/>
          </a:xfrm>
          <a:prstGeom prst="rect">
            <a:avLst/>
          </a:prstGeom>
        </p:spPr>
      </p:pic>
      <p:pic>
        <p:nvPicPr>
          <p:cNvPr id="12" name="Imagem 11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236336"/>
            <a:ext cx="2499692" cy="1621664"/>
          </a:xfrm>
          <a:prstGeom prst="rect">
            <a:avLst/>
          </a:prstGeom>
        </p:spPr>
      </p:pic>
      <p:pic>
        <p:nvPicPr>
          <p:cNvPr id="13" name="Imagem 12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092073">
            <a:off x="6982273" y="1032405"/>
            <a:ext cx="2295294" cy="1489062"/>
          </a:xfrm>
          <a:prstGeom prst="rect">
            <a:avLst/>
          </a:prstGeom>
        </p:spPr>
      </p:pic>
      <p:pic>
        <p:nvPicPr>
          <p:cNvPr id="14" name="Imagem 13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6672"/>
            <a:ext cx="2103140" cy="1364403"/>
          </a:xfrm>
          <a:prstGeom prst="rect">
            <a:avLst/>
          </a:prstGeom>
        </p:spPr>
      </p:pic>
      <p:pic>
        <p:nvPicPr>
          <p:cNvPr id="15" name="Imagem 14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6505">
            <a:off x="539552" y="970720"/>
            <a:ext cx="1563588" cy="10143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2336</TotalTime>
  <Words>3484</Words>
  <Application>Microsoft Office PowerPoint</Application>
  <PresentationFormat>Apresentação na tela (4:3)</PresentationFormat>
  <Paragraphs>523</Paragraphs>
  <Slides>65</Slides>
  <Notes>65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1" baseType="lpstr">
      <vt:lpstr>Arial</vt:lpstr>
      <vt:lpstr>Calibri</vt:lpstr>
      <vt:lpstr>FiraSans-Book</vt:lpstr>
      <vt:lpstr>Times New Roman</vt:lpstr>
      <vt:lpstr>Wingdings</vt:lpstr>
      <vt:lpstr>2_Rede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Declaração de Óbito – Aspectos Éticos e Legais</vt:lpstr>
      <vt:lpstr>Declaração de Óbito – Aspectos Éticos e Legais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Perícia Médica e Medicina de Família e Comunidade</dc:title>
  <dc:creator>Medicina</dc:creator>
  <cp:lastModifiedBy>Irapuan Barros ....</cp:lastModifiedBy>
  <cp:revision>549</cp:revision>
  <cp:lastPrinted>2026-04-30T00:44:27Z</cp:lastPrinted>
  <dcterms:created xsi:type="dcterms:W3CDTF">2008-05-03T02:46:45Z</dcterms:created>
  <dcterms:modified xsi:type="dcterms:W3CDTF">2026-04-30T00:51:47Z</dcterms:modified>
</cp:coreProperties>
</file>