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8"/>
  </p:notesMasterIdLst>
  <p:sldIdLst>
    <p:sldId id="373" r:id="rId2"/>
    <p:sldId id="256" r:id="rId3"/>
    <p:sldId id="363" r:id="rId4"/>
    <p:sldId id="340" r:id="rId5"/>
    <p:sldId id="336" r:id="rId6"/>
    <p:sldId id="367" r:id="rId7"/>
    <p:sldId id="368" r:id="rId8"/>
    <p:sldId id="370" r:id="rId9"/>
    <p:sldId id="369" r:id="rId10"/>
    <p:sldId id="372" r:id="rId11"/>
    <p:sldId id="338" r:id="rId12"/>
    <p:sldId id="264" r:id="rId13"/>
    <p:sldId id="260" r:id="rId14"/>
    <p:sldId id="262" r:id="rId15"/>
    <p:sldId id="257" r:id="rId16"/>
    <p:sldId id="268" r:id="rId17"/>
    <p:sldId id="269" r:id="rId18"/>
    <p:sldId id="272" r:id="rId19"/>
    <p:sldId id="319" r:id="rId20"/>
    <p:sldId id="343" r:id="rId21"/>
    <p:sldId id="274" r:id="rId22"/>
    <p:sldId id="275" r:id="rId23"/>
    <p:sldId id="329" r:id="rId24"/>
    <p:sldId id="317" r:id="rId25"/>
    <p:sldId id="277" r:id="rId26"/>
    <p:sldId id="276" r:id="rId27"/>
    <p:sldId id="346" r:id="rId28"/>
    <p:sldId id="347" r:id="rId29"/>
    <p:sldId id="273" r:id="rId30"/>
    <p:sldId id="375" r:id="rId31"/>
    <p:sldId id="344" r:id="rId32"/>
    <p:sldId id="348" r:id="rId33"/>
    <p:sldId id="345" r:id="rId34"/>
    <p:sldId id="312" r:id="rId35"/>
    <p:sldId id="313" r:id="rId36"/>
    <p:sldId id="376" r:id="rId37"/>
    <p:sldId id="377" r:id="rId38"/>
    <p:sldId id="314" r:id="rId39"/>
    <p:sldId id="315" r:id="rId40"/>
    <p:sldId id="325" r:id="rId41"/>
    <p:sldId id="365" r:id="rId42"/>
    <p:sldId id="349" r:id="rId43"/>
    <p:sldId id="309" r:id="rId44"/>
    <p:sldId id="326" r:id="rId45"/>
    <p:sldId id="327" r:id="rId46"/>
    <p:sldId id="328" r:id="rId47"/>
    <p:sldId id="341" r:id="rId48"/>
    <p:sldId id="282" r:id="rId49"/>
    <p:sldId id="283" r:id="rId50"/>
    <p:sldId id="259" r:id="rId51"/>
    <p:sldId id="332" r:id="rId52"/>
    <p:sldId id="285" r:id="rId53"/>
    <p:sldId id="286" r:id="rId54"/>
    <p:sldId id="287" r:id="rId55"/>
    <p:sldId id="288" r:id="rId56"/>
    <p:sldId id="333" r:id="rId57"/>
    <p:sldId id="334" r:id="rId58"/>
    <p:sldId id="289" r:id="rId59"/>
    <p:sldId id="352" r:id="rId60"/>
    <p:sldId id="339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1" r:id="rId71"/>
    <p:sldId id="360" r:id="rId72"/>
    <p:sldId id="316" r:id="rId73"/>
    <p:sldId id="362" r:id="rId74"/>
    <p:sldId id="265" r:id="rId75"/>
    <p:sldId id="267" r:id="rId76"/>
    <p:sldId id="331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8A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7F53-E935-43E4-AE99-3C461D55A77B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95AD-0BB9-4433-BCC4-5C531822E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2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495AD-0BB9-4433-BCC4-5C531822E84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69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6/7/2025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0127A3-031B-58F7-3BF5-9115E9D4F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pt-BR" sz="6600" dirty="0"/>
            </a:br>
            <a:r>
              <a:rPr lang="pt-BR" sz="6600" dirty="0"/>
              <a:t>Conselho Regional de medicina do estado de alagoas</a:t>
            </a:r>
            <a:br>
              <a:rPr lang="pt-BR" sz="6600" dirty="0"/>
            </a:br>
            <a:endParaRPr lang="pt-BR" sz="66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00DAD59-D5EC-1B18-9DD1-F00D6BD91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326" y="5170937"/>
            <a:ext cx="7891272" cy="1069848"/>
          </a:xfrm>
        </p:spPr>
        <p:txBody>
          <a:bodyPr>
            <a:normAutofit/>
          </a:bodyPr>
          <a:lstStyle/>
          <a:p>
            <a:r>
              <a:rPr lang="pt-BR" sz="4400" dirty="0"/>
              <a:t>Educação Médica Continuada</a:t>
            </a:r>
          </a:p>
        </p:txBody>
      </p:sp>
    </p:spTree>
    <p:extLst>
      <p:ext uri="{BB962C8B-B14F-4D97-AF65-F5344CB8AC3E}">
        <p14:creationId xmlns:p14="http://schemas.microsoft.com/office/powerpoint/2010/main" val="309112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1493-8081-A387-DCB2-7985820A9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547A3-8357-F1A6-CF31-ABDCBA6D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24D0D-76B7-2898-408C-B7C0E822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Função de barreira na mucosa vaginal</a:t>
            </a:r>
          </a:p>
          <a:p>
            <a:pPr lvl="1" algn="ctr"/>
            <a:endParaRPr lang="pt-BR" sz="2400" dirty="0"/>
          </a:p>
          <a:p>
            <a:pPr marL="0" indent="0">
              <a:buNone/>
            </a:pP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E6195B-6A37-1441-B9EB-26FC4BFC32B9}"/>
              </a:ext>
            </a:extLst>
          </p:cNvPr>
          <p:cNvSpPr txBox="1"/>
          <p:nvPr/>
        </p:nvSpPr>
        <p:spPr>
          <a:xfrm>
            <a:off x="9373743" y="4146751"/>
            <a:ext cx="3269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5B9E73-7E6C-D4BA-8AAD-344EA8A64AD1}"/>
              </a:ext>
            </a:extLst>
          </p:cNvPr>
          <p:cNvSpPr txBox="1"/>
          <p:nvPr/>
        </p:nvSpPr>
        <p:spPr>
          <a:xfrm>
            <a:off x="1063752" y="4981195"/>
            <a:ext cx="64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D34817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764864-720C-240A-5E90-EB47415E550E}"/>
              </a:ext>
            </a:extLst>
          </p:cNvPr>
          <p:cNvSpPr txBox="1"/>
          <p:nvPr/>
        </p:nvSpPr>
        <p:spPr>
          <a:xfrm>
            <a:off x="8046720" y="14859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F5147D-226A-5BAA-A6CC-265B3AFB2EE3}"/>
              </a:ext>
            </a:extLst>
          </p:cNvPr>
          <p:cNvSpPr txBox="1"/>
          <p:nvPr/>
        </p:nvSpPr>
        <p:spPr>
          <a:xfrm>
            <a:off x="2388704" y="3429000"/>
            <a:ext cx="675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Aderem à mucosa vaginal, impedindo  que os patógenos  se estabeleçam e cause infecções</a:t>
            </a:r>
          </a:p>
        </p:txBody>
      </p:sp>
    </p:spTree>
    <p:extLst>
      <p:ext uri="{BB962C8B-B14F-4D97-AF65-F5344CB8AC3E}">
        <p14:creationId xmlns:p14="http://schemas.microsoft.com/office/powerpoint/2010/main" val="304974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DC7886-C84D-A2CD-3A1E-37832F64734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34365"/>
            <a:ext cx="9086850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4FE2E2-D80B-7AAC-7A3D-B699E8ADF22E}"/>
              </a:ext>
            </a:extLst>
          </p:cNvPr>
          <p:cNvSpPr txBox="1"/>
          <p:nvPr/>
        </p:nvSpPr>
        <p:spPr>
          <a:xfrm>
            <a:off x="620947" y="172700"/>
            <a:ext cx="771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Produção de metabólitos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B152E8DF-D430-D61A-8BFD-CDE0D781C98E}"/>
              </a:ext>
            </a:extLst>
          </p:cNvPr>
          <p:cNvSpPr/>
          <p:nvPr/>
        </p:nvSpPr>
        <p:spPr>
          <a:xfrm>
            <a:off x="3371850" y="1405890"/>
            <a:ext cx="137160" cy="1828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DD0ABB48-BE6C-713E-8256-836FA2F85826}"/>
              </a:ext>
            </a:extLst>
          </p:cNvPr>
          <p:cNvSpPr/>
          <p:nvPr/>
        </p:nvSpPr>
        <p:spPr>
          <a:xfrm>
            <a:off x="4480560" y="136017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013EE6CA-3521-4B57-6F05-8C8C2C2F8F1A}"/>
              </a:ext>
            </a:extLst>
          </p:cNvPr>
          <p:cNvSpPr/>
          <p:nvPr/>
        </p:nvSpPr>
        <p:spPr>
          <a:xfrm>
            <a:off x="8001000" y="140589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83948DCD-416B-681E-18D1-3486EB17C737}"/>
              </a:ext>
            </a:extLst>
          </p:cNvPr>
          <p:cNvSpPr/>
          <p:nvPr/>
        </p:nvSpPr>
        <p:spPr>
          <a:xfrm>
            <a:off x="9304020" y="1245870"/>
            <a:ext cx="137160" cy="2057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0E8D48-5EE1-081D-B564-127D05DC634D}"/>
              </a:ext>
            </a:extLst>
          </p:cNvPr>
          <p:cNvSpPr txBox="1"/>
          <p:nvPr/>
        </p:nvSpPr>
        <p:spPr>
          <a:xfrm>
            <a:off x="7006590" y="6027300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Saraf</a:t>
            </a:r>
            <a:r>
              <a:rPr lang="pt-BR" sz="1400" dirty="0"/>
              <a:t> VS, et al. ARCH </a:t>
            </a:r>
            <a:r>
              <a:rPr lang="pt-BR" sz="1400" dirty="0" err="1"/>
              <a:t>Microbiol</a:t>
            </a:r>
            <a:r>
              <a:rPr lang="pt-BR" sz="1400" dirty="0"/>
              <a:t>, 2021;09</a:t>
            </a:r>
          </a:p>
        </p:txBody>
      </p:sp>
    </p:spTree>
    <p:extLst>
      <p:ext uri="{BB962C8B-B14F-4D97-AF65-F5344CB8AC3E}">
        <p14:creationId xmlns:p14="http://schemas.microsoft.com/office/powerpoint/2010/main" val="352258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0E629-B13A-4520-BFF6-7C78DC7B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3665"/>
            <a:ext cx="10228073" cy="1535857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1100" dirty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</a:t>
            </a: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1100" dirty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br>
              <a:rPr lang="pt-BR" sz="1600" dirty="0">
                <a:latin typeface="Arial Black" panose="020B0A04020102020204" pitchFamily="34" charset="0"/>
              </a:rPr>
            </a:br>
            <a:br>
              <a:rPr lang="pt-BR" sz="1600" dirty="0"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 Black" panose="020B0A04020102020204" pitchFamily="34" charset="0"/>
              </a:rPr>
              <a:t>CONTEÚDO VAGINAL NORMAL </a:t>
            </a:r>
            <a:br>
              <a:rPr lang="pt-BR" sz="2200" dirty="0">
                <a:solidFill>
                  <a:srgbClr val="00FF00"/>
                </a:solidFill>
                <a:latin typeface="Arial Black" panose="020B0A04020102020204" pitchFamily="34" charset="0"/>
              </a:rPr>
            </a:br>
            <a:br>
              <a:rPr lang="pt-BR" sz="2200" dirty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pt-BR" sz="2200" dirty="0">
                <a:solidFill>
                  <a:srgbClr val="FF0000"/>
                </a:solidFill>
                <a:latin typeface="Arial Black" panose="020B0A04020102020204" pitchFamily="34" charset="0"/>
              </a:rPr>
              <a:t>RESULTANTE:</a:t>
            </a:r>
            <a:br>
              <a:rPr lang="pt-BR" sz="2200" dirty="0">
                <a:latin typeface="Arial Black" panose="020B0A04020102020204" pitchFamily="34" charset="0"/>
              </a:rPr>
            </a:br>
            <a:r>
              <a:rPr lang="pt-BR" sz="2200" dirty="0">
                <a:latin typeface="Arial Black" panose="020B0A04020102020204" pitchFamily="34" charset="0"/>
              </a:rPr>
              <a:t> </a:t>
            </a:r>
            <a:br>
              <a:rPr lang="pt-BR" sz="22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endParaRPr lang="pt-BR" sz="11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9A603-B732-4347-BE03-60A250E3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91" y="1337310"/>
            <a:ext cx="10394707" cy="552069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pt-B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dirty="0">
                <a:latin typeface="Arial Black" panose="020B0A04020102020204" pitchFamily="34" charset="0"/>
              </a:rPr>
              <a:t>De secreções vulvares das glândulas sebáceas, de </a:t>
            </a:r>
            <a:r>
              <a:rPr lang="pt-BR" dirty="0" err="1">
                <a:latin typeface="Arial Black" panose="020B0A04020102020204" pitchFamily="34" charset="0"/>
              </a:rPr>
              <a:t>Bartholin</a:t>
            </a:r>
            <a:r>
              <a:rPr lang="pt-BR" dirty="0">
                <a:latin typeface="Arial Black" panose="020B0A04020102020204" pitchFamily="34" charset="0"/>
              </a:rPr>
              <a:t> e </a:t>
            </a:r>
            <a:r>
              <a:rPr lang="pt-BR" dirty="0" err="1">
                <a:latin typeface="Arial Black" panose="020B0A04020102020204" pitchFamily="34" charset="0"/>
              </a:rPr>
              <a:t>Skene</a:t>
            </a:r>
            <a:r>
              <a:rPr lang="pt-BR" dirty="0">
                <a:latin typeface="Arial Black" panose="020B0A04020102020204" pitchFamily="34" charset="0"/>
              </a:rPr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</a:t>
            </a:r>
            <a:r>
              <a:rPr lang="pt-BR" dirty="0" err="1">
                <a:latin typeface="Arial Black" panose="020B0A04020102020204" pitchFamily="34" charset="0"/>
              </a:rPr>
              <a:t>Transudato</a:t>
            </a:r>
            <a:r>
              <a:rPr lang="pt-BR" dirty="0">
                <a:latin typeface="Arial Black" panose="020B0A04020102020204" pitchFamily="34" charset="0"/>
              </a:rPr>
              <a:t> da parede vaginal;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Células descamadas vaginais e cervicais;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Líquidos endometriais e tubários;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Micro-organismos e seus produtos metabólicos</a:t>
            </a:r>
          </a:p>
          <a:p>
            <a:pPr lvl="4" algn="ctr"/>
            <a:endParaRPr lang="pt-BR" dirty="0">
              <a:latin typeface="Arial Black" panose="020B0A04020102020204" pitchFamily="34" charset="0"/>
            </a:endParaRPr>
          </a:p>
          <a:p>
            <a:pPr marL="1828800" lvl="4" indent="0" algn="ctr">
              <a:buNone/>
            </a:pPr>
            <a:endParaRPr lang="pt-BR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828800" lvl="4" indent="0">
              <a:buNone/>
            </a:pPr>
            <a:endParaRPr lang="pt-BR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828800" lvl="4" indent="0" algn="ctr">
              <a:buNone/>
            </a:pPr>
            <a:r>
              <a:rPr lang="pt-BR" sz="2400" b="1" dirty="0">
                <a:latin typeface="Comic Sans MS" panose="030F0702030302020204" pitchFamily="66" charset="0"/>
              </a:rPr>
              <a:t>Sua função é umedecer, lubrificar e manter a vagina limpa, dificultando o surgimento de infecções.</a:t>
            </a:r>
          </a:p>
          <a:p>
            <a:pPr marL="1828800" lvl="4" indent="0" algn="ctr">
              <a:buNone/>
            </a:pPr>
            <a:endParaRPr lang="pt-BR" sz="2400" b="1" dirty="0">
              <a:latin typeface="Comic Sans MS" panose="030F0702030302020204" pitchFamily="66" charset="0"/>
            </a:endParaRPr>
          </a:p>
          <a:p>
            <a:pPr marL="1828800" lvl="4" indent="0">
              <a:buNone/>
            </a:pPr>
            <a:r>
              <a:rPr lang="pt-BR" sz="2400" b="1" dirty="0">
                <a:latin typeface="Comic Sans MS" panose="030F0702030302020204" pitchFamily="66" charset="0"/>
              </a:rPr>
              <a:t>Fatores interferentes: estresses, tabagismo. </a:t>
            </a:r>
          </a:p>
          <a:p>
            <a:pPr marL="1828800" lvl="4" indent="0">
              <a:buNone/>
            </a:pPr>
            <a:endParaRPr lang="pt-BR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5264728" y="3801514"/>
            <a:ext cx="831272" cy="76892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AD050-02BF-4960-96E7-D080910D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199" y="-931191"/>
            <a:ext cx="10396882" cy="2093844"/>
          </a:xfrm>
        </p:spPr>
        <p:txBody>
          <a:bodyPr>
            <a:normAutofit/>
          </a:bodyPr>
          <a:lstStyle/>
          <a:p>
            <a:pPr algn="r"/>
            <a:br>
              <a:rPr lang="pt-BR" sz="1600" dirty="0">
                <a:latin typeface="Arial Black" panose="020B0A04020102020204" pitchFamily="34" charset="0"/>
              </a:rPr>
            </a:br>
            <a:r>
              <a:rPr lang="pt-BR" sz="2200" dirty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pt-BR" sz="2200" dirty="0">
                <a:latin typeface="Arial Black" panose="020B0A040201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FLORA VAGINAL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5EA41-BC2F-409E-B178-69709C6C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685800"/>
            <a:ext cx="11818619" cy="5632586"/>
          </a:xfrm>
        </p:spPr>
        <p:txBody>
          <a:bodyPr>
            <a:normAutofit fontScale="77500" lnSpcReduction="20000"/>
          </a:bodyPr>
          <a:lstStyle/>
          <a:p>
            <a:r>
              <a:rPr lang="pt-BR" sz="3800" dirty="0">
                <a:latin typeface="Arial Black" panose="020B0A04020102020204" pitchFamily="34" charset="0"/>
              </a:rPr>
              <a:t>Flutuação do conteúdo vaginal</a:t>
            </a:r>
          </a:p>
          <a:p>
            <a:pPr lvl="2"/>
            <a:endParaRPr lang="pt-BR" sz="2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endParaRPr lang="pt-BR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resposta aos fatores exógenos e endógenos;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ciclo menstrual em suas diferentes fases- ovulação,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coito e </a:t>
            </a:r>
            <a:r>
              <a:rPr lang="pt-BR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pré</a:t>
            </a: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menstrual;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Ação hormonal –estrogênios/ progestagênios;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Frequência do intercurso sexual;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Antibiótico e anticoncepcionais;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Gravidez;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Hábitos higiênicos, duchas e vestuários;</a:t>
            </a:r>
          </a:p>
          <a:p>
            <a:pPr lvl="2"/>
            <a:endParaRPr lang="pt-BR" sz="3300" dirty="0"/>
          </a:p>
          <a:p>
            <a:pPr marL="914400" lvl="2" indent="0" algn="r">
              <a:buNone/>
            </a:pPr>
            <a:endParaRPr lang="pt-BR" sz="2900" dirty="0"/>
          </a:p>
          <a:p>
            <a:pPr marL="914400" lvl="2" indent="0" algn="r">
              <a:buNone/>
            </a:pPr>
            <a:endParaRPr lang="pt-BR" sz="2900" dirty="0"/>
          </a:p>
          <a:p>
            <a:pPr marL="914400" lvl="2" indent="0" algn="r">
              <a:buNone/>
            </a:pPr>
            <a:endParaRPr lang="pt-BR" sz="1100" dirty="0"/>
          </a:p>
          <a:p>
            <a:pPr marL="914400" lvl="2" indent="0" algn="r">
              <a:buNone/>
            </a:pPr>
            <a:endParaRPr lang="pt-BR" sz="1100" dirty="0"/>
          </a:p>
          <a:p>
            <a:pPr marL="914400" lvl="2" indent="0">
              <a:buNone/>
            </a:pPr>
            <a:endParaRPr lang="pt-BR" sz="1500" dirty="0"/>
          </a:p>
          <a:p>
            <a:pPr marL="914400" lvl="2" indent="0">
              <a:buNone/>
            </a:pPr>
            <a:endParaRPr lang="pt-BR" sz="1500" dirty="0"/>
          </a:p>
          <a:p>
            <a:pPr marL="914400" lvl="2" indent="0" algn="r">
              <a:buNone/>
            </a:pPr>
            <a:endParaRPr lang="pt-BR" sz="15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CB7D91-8A66-4DE4-A4BE-AC3725DC4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619" y="1725930"/>
            <a:ext cx="2423159" cy="2265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09C60A-9FAD-415E-ACA5-EA348768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18" y="4396821"/>
            <a:ext cx="2423159" cy="17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A2BBF-E7EE-4437-AD64-53D214298C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-319088"/>
            <a:ext cx="11752262" cy="1306513"/>
          </a:xfrm>
        </p:spPr>
        <p:txBody>
          <a:bodyPr>
            <a:normAutofit/>
          </a:bodyPr>
          <a:lstStyle/>
          <a:p>
            <a:pPr algn="ctr"/>
            <a:br>
              <a:rPr lang="pt-BR" sz="1600" dirty="0">
                <a:solidFill>
                  <a:srgbClr val="FF0000"/>
                </a:solidFill>
              </a:rPr>
            </a:br>
            <a:br>
              <a:rPr lang="pt-BR" sz="1600" dirty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>CONTEÚDO VAGINAL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796976-6A34-4908-B0F4-0CD317C0DD5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5679" y="987425"/>
            <a:ext cx="7338060" cy="5504815"/>
          </a:xfrm>
        </p:spPr>
        <p:txBody>
          <a:bodyPr>
            <a:normAutofit fontScale="92500" lnSpcReduction="20000"/>
          </a:bodyPr>
          <a:lstStyle/>
          <a:p>
            <a:r>
              <a:rPr lang="pt-BR" sz="3600" b="1" dirty="0">
                <a:latin typeface="Arial Narrow" panose="020B0606020202030204" pitchFamily="34" charset="0"/>
              </a:rPr>
              <a:t>ASPECTO</a:t>
            </a:r>
            <a:r>
              <a:rPr lang="pt-BR" sz="3600" dirty="0">
                <a:latin typeface="Arial Black" panose="020B0A04020102020204" pitchFamily="34" charset="0"/>
              </a:rPr>
              <a:t> :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3100" dirty="0">
                <a:ea typeface="Arial Unicode MS" panose="020B0604020202020204"/>
              </a:rPr>
              <a:t>Inodoro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>
                <a:ea typeface="Arial Unicode MS" panose="020B0604020202020204"/>
              </a:rPr>
              <a:t>Coloração clara ou branca (podendo ser algumas vezes levemente amarelada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>
                <a:ea typeface="Arial Unicode MS" panose="020B0604020202020204"/>
              </a:rPr>
              <a:t>Consistência viscosa ou não homogêneo ou discretamente turvo com elementos grumosos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 err="1">
                <a:ea typeface="Arial Unicode MS" panose="020B0604020202020204"/>
              </a:rPr>
              <a:t>Ph</a:t>
            </a:r>
            <a:r>
              <a:rPr lang="pt-BR" sz="2800" dirty="0">
                <a:ea typeface="Arial Unicode MS" panose="020B0604020202020204"/>
              </a:rPr>
              <a:t> menor que 4,5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>
                <a:ea typeface="Arial Unicode MS" panose="020B0604020202020204"/>
              </a:rPr>
              <a:t>Ausência quase que completa de leucócitos</a:t>
            </a:r>
          </a:p>
          <a:p>
            <a:pPr lvl="4" algn="r"/>
            <a:endParaRPr lang="pt-BR" sz="3600" dirty="0">
              <a:solidFill>
                <a:srgbClr val="00FF00"/>
              </a:solidFill>
              <a:ea typeface="Arial Unicode MS" panose="020B0604020202020204"/>
            </a:endParaRPr>
          </a:p>
          <a:p>
            <a:pPr lvl="4" algn="r"/>
            <a:endParaRPr lang="pt-BR" sz="2400" dirty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lvl="4" algn="r"/>
            <a:endParaRPr lang="pt-BR" sz="2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CD4B2F-7AE4-4292-926D-68B616E1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082" y="1427721"/>
            <a:ext cx="4261197" cy="42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431302-A321-139A-3FDB-479723D2B817}"/>
              </a:ext>
            </a:extLst>
          </p:cNvPr>
          <p:cNvSpPr/>
          <p:nvPr/>
        </p:nvSpPr>
        <p:spPr>
          <a:xfrm>
            <a:off x="857250" y="331470"/>
            <a:ext cx="5372100" cy="48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INFECÇÕES DO  TRATO GENITAL INFERIOR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80D2C6-8E6C-B047-C54F-3D62BB8E3BFA}"/>
              </a:ext>
            </a:extLst>
          </p:cNvPr>
          <p:cNvSpPr/>
          <p:nvPr/>
        </p:nvSpPr>
        <p:spPr>
          <a:xfrm>
            <a:off x="3257550" y="1371600"/>
            <a:ext cx="5383530" cy="64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sz="2000" b="1" dirty="0"/>
              <a:t>VULVOVAGINITES</a:t>
            </a:r>
          </a:p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250813-BE6D-B2B9-ED8C-70A96992AD8D}"/>
              </a:ext>
            </a:extLst>
          </p:cNvPr>
          <p:cNvSpPr/>
          <p:nvPr/>
        </p:nvSpPr>
        <p:spPr>
          <a:xfrm>
            <a:off x="3268980" y="3726181"/>
            <a:ext cx="538353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CERVICITES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6B94EB-37A3-A6B1-631A-70BE0FDEAAED}"/>
              </a:ext>
            </a:extLst>
          </p:cNvPr>
          <p:cNvSpPr/>
          <p:nvPr/>
        </p:nvSpPr>
        <p:spPr>
          <a:xfrm>
            <a:off x="3268980" y="2491740"/>
            <a:ext cx="537210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ENDOCERVICITES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95D04C8-E436-CAA1-8954-4BD6BEA3ECC4}"/>
              </a:ext>
            </a:extLst>
          </p:cNvPr>
          <p:cNvSpPr/>
          <p:nvPr/>
        </p:nvSpPr>
        <p:spPr>
          <a:xfrm>
            <a:off x="2124075" y="5440679"/>
            <a:ext cx="7943850" cy="10744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RESPONSÁVEIS PELO CORRIMENTO VAGINAL ANORMAL NA MULHER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024CE62-B2FF-AA81-0BB8-EE62A4F5DBFE}"/>
              </a:ext>
            </a:extLst>
          </p:cNvPr>
          <p:cNvSpPr/>
          <p:nvPr/>
        </p:nvSpPr>
        <p:spPr>
          <a:xfrm>
            <a:off x="5646420" y="4526280"/>
            <a:ext cx="811530" cy="7543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9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560999-51B2-4551-9D7C-FE439DD1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07" y="721857"/>
            <a:ext cx="5840731" cy="1146629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cORRIMENTO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VAGINAL  ANORMAL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EAF5EB-A044-4ECF-B125-E3E8E0281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42" y="188685"/>
            <a:ext cx="5646058" cy="5672365"/>
          </a:xfrm>
        </p:spPr>
        <p:txBody>
          <a:bodyPr/>
          <a:lstStyle/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8BD5937-423D-40E5-B3D4-214A4BFC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199" y="2192550"/>
            <a:ext cx="8700771" cy="3676437"/>
          </a:xfrm>
        </p:spPr>
        <p:txBody>
          <a:bodyPr/>
          <a:lstStyle/>
          <a:p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 Black" panose="020B0A04020102020204" pitchFamily="34" charset="0"/>
              </a:rPr>
              <a:t>São Alterações caracterizadas por um fluxo vaginal anormal, geralmente com volume aumentado,  podendo ter odor, prurido, irritação em vulva e vagina . Pode apresentar consistência  espessa ou fluida </a:t>
            </a:r>
            <a:r>
              <a:rPr lang="pt-BR" dirty="0"/>
              <a:t>.</a:t>
            </a:r>
          </a:p>
        </p:txBody>
      </p:sp>
      <p:pic>
        <p:nvPicPr>
          <p:cNvPr id="1026" name="Picture 2" descr="Como Se Pega Candidíase Femi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8" y="2192551"/>
            <a:ext cx="2742171" cy="18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 que é o corrimento esverdeado? | Fetalmed Medicina Fetal">
            <a:extLst>
              <a:ext uri="{FF2B5EF4-FFF2-40B4-BE49-F238E27FC236}">
                <a16:creationId xmlns:a16="http://schemas.microsoft.com/office/drawing/2014/main" id="{61F7815D-DA1D-B890-BC84-A48251D7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8" y="125411"/>
            <a:ext cx="274217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rimento vaginal -_trabalho_pet | PPT">
            <a:extLst>
              <a:ext uri="{FF2B5EF4-FFF2-40B4-BE49-F238E27FC236}">
                <a16:creationId xmlns:a16="http://schemas.microsoft.com/office/drawing/2014/main" id="{6790B77E-B536-83AA-41E3-589E178E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8" y="4348762"/>
            <a:ext cx="274216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8D1F60D-252C-B15E-9AF7-7453B15F819A}"/>
              </a:ext>
            </a:extLst>
          </p:cNvPr>
          <p:cNvSpPr/>
          <p:nvPr/>
        </p:nvSpPr>
        <p:spPr>
          <a:xfrm>
            <a:off x="1324609" y="162558"/>
            <a:ext cx="5840730" cy="8343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VULVO VAGINITES</a:t>
            </a:r>
          </a:p>
        </p:txBody>
      </p:sp>
    </p:spTree>
    <p:extLst>
      <p:ext uri="{BB962C8B-B14F-4D97-AF65-F5344CB8AC3E}">
        <p14:creationId xmlns:p14="http://schemas.microsoft.com/office/powerpoint/2010/main" val="200710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729F0A0-C445-6363-47E2-D6895EC064EF}"/>
              </a:ext>
            </a:extLst>
          </p:cNvPr>
          <p:cNvSpPr/>
          <p:nvPr/>
        </p:nvSpPr>
        <p:spPr>
          <a:xfrm>
            <a:off x="4346257" y="765810"/>
            <a:ext cx="3697605" cy="8343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VULVOVAGINITES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95AB8E-9334-CA1B-523B-F73311981C1E}"/>
              </a:ext>
            </a:extLst>
          </p:cNvPr>
          <p:cNvSpPr/>
          <p:nvPr/>
        </p:nvSpPr>
        <p:spPr>
          <a:xfrm>
            <a:off x="474262" y="2994660"/>
            <a:ext cx="2708910" cy="1085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CANDIDÍASE </a:t>
            </a:r>
          </a:p>
          <a:p>
            <a:pPr algn="ctr"/>
            <a:r>
              <a:rPr lang="pt-BR" sz="2000" dirty="0"/>
              <a:t>12,5 a 33%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DA03CA-CCF1-8993-5555-C2499BBC20D5}"/>
              </a:ext>
            </a:extLst>
          </p:cNvPr>
          <p:cNvSpPr/>
          <p:nvPr/>
        </p:nvSpPr>
        <p:spPr>
          <a:xfrm>
            <a:off x="4450080" y="2994660"/>
            <a:ext cx="2880360" cy="1085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Vaginose bacteriana</a:t>
            </a:r>
          </a:p>
          <a:p>
            <a:pPr algn="ctr"/>
            <a:r>
              <a:rPr lang="pt-BR" sz="2000" b="1" dirty="0"/>
              <a:t>20 a 30%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4EEFD1-B8E0-BC22-02CD-05BA40D78D7E}"/>
              </a:ext>
            </a:extLst>
          </p:cNvPr>
          <p:cNvSpPr/>
          <p:nvPr/>
        </p:nvSpPr>
        <p:spPr>
          <a:xfrm>
            <a:off x="8686800" y="2994660"/>
            <a:ext cx="3120390" cy="1085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Tricomoníase</a:t>
            </a:r>
          </a:p>
          <a:p>
            <a:pPr algn="ctr"/>
            <a:r>
              <a:rPr lang="pt-BR" sz="2000" b="1" dirty="0"/>
              <a:t>3 a 5%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924A65-4278-867A-C920-434AE651AB09}"/>
              </a:ext>
            </a:extLst>
          </p:cNvPr>
          <p:cNvSpPr/>
          <p:nvPr/>
        </p:nvSpPr>
        <p:spPr>
          <a:xfrm>
            <a:off x="384811" y="5069950"/>
            <a:ext cx="2708910" cy="9944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2400" b="1" dirty="0"/>
              <a:t>66% Gestantes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3D7E945-8CC2-C1E3-9E6D-0EC211EBF8FA}"/>
              </a:ext>
            </a:extLst>
          </p:cNvPr>
          <p:cNvCxnSpPr>
            <a:stCxn id="3" idx="2"/>
            <a:endCxn id="3" idx="2"/>
          </p:cNvCxnSpPr>
          <p:nvPr/>
        </p:nvCxnSpPr>
        <p:spPr>
          <a:xfrm>
            <a:off x="1828717" y="40805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2EAC9BBE-BFFD-3AC3-31E7-7CFB3C1D824A}"/>
              </a:ext>
            </a:extLst>
          </p:cNvPr>
          <p:cNvSpPr/>
          <p:nvPr/>
        </p:nvSpPr>
        <p:spPr>
          <a:xfrm>
            <a:off x="1679589" y="4225124"/>
            <a:ext cx="298256" cy="7002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7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a 1">
            <a:extLst>
              <a:ext uri="{FF2B5EF4-FFF2-40B4-BE49-F238E27FC236}">
                <a16:creationId xmlns:a16="http://schemas.microsoft.com/office/drawing/2014/main" id="{C4543750-0097-5784-FA52-0A66A9464A42}"/>
              </a:ext>
            </a:extLst>
          </p:cNvPr>
          <p:cNvSpPr/>
          <p:nvPr/>
        </p:nvSpPr>
        <p:spPr>
          <a:xfrm>
            <a:off x="6675120" y="274320"/>
            <a:ext cx="5166360" cy="617220"/>
          </a:xfrm>
          <a:prstGeom prst="wave">
            <a:avLst>
              <a:gd name="adj1" fmla="val 12500"/>
              <a:gd name="adj2" fmla="val -66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Vulvovaginites</a:t>
            </a:r>
            <a:r>
              <a:rPr lang="pt-BR" sz="2000" dirty="0"/>
              <a:t>: Diagnóstico Correto</a:t>
            </a: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40F03E5E-264B-91C2-9370-BF0713208877}"/>
              </a:ext>
            </a:extLst>
          </p:cNvPr>
          <p:cNvSpPr/>
          <p:nvPr/>
        </p:nvSpPr>
        <p:spPr>
          <a:xfrm>
            <a:off x="365760" y="1165860"/>
            <a:ext cx="4183380" cy="8343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</a:rPr>
              <a:t>Anamnese +</a:t>
            </a:r>
          </a:p>
          <a:p>
            <a:r>
              <a:rPr lang="pt-BR" sz="1600" dirty="0">
                <a:solidFill>
                  <a:schemeClr val="tx1"/>
                </a:solidFill>
              </a:rPr>
              <a:t>Exame Físico</a:t>
            </a:r>
          </a:p>
          <a:p>
            <a:r>
              <a:rPr lang="pt-BR" sz="1600" dirty="0">
                <a:solidFill>
                  <a:schemeClr val="tx1"/>
                </a:solidFill>
              </a:rPr>
              <a:t>ginecológico</a:t>
            </a:r>
          </a:p>
        </p:txBody>
      </p:sp>
      <p:pic>
        <p:nvPicPr>
          <p:cNvPr id="2050" name="Picture 2" descr="Janeiro Verde acende alerta para câncer de colo de útero | CNN Brasil">
            <a:extLst>
              <a:ext uri="{FF2B5EF4-FFF2-40B4-BE49-F238E27FC236}">
                <a16:creationId xmlns:a16="http://schemas.microsoft.com/office/drawing/2014/main" id="{90289FD0-6BE4-95D3-B427-F417BCA3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52" y="1165860"/>
            <a:ext cx="1071563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t Papanicolau Completo Descartável - Kolplast">
            <a:extLst>
              <a:ext uri="{FF2B5EF4-FFF2-40B4-BE49-F238E27FC236}">
                <a16:creationId xmlns:a16="http://schemas.microsoft.com/office/drawing/2014/main" id="{AFD98536-E05E-08F9-5EC3-3F7A20F6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90" y="1165859"/>
            <a:ext cx="1071562" cy="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19F2856F-49EC-F391-91AD-41E7EF5A0F23}"/>
              </a:ext>
            </a:extLst>
          </p:cNvPr>
          <p:cNvSpPr/>
          <p:nvPr/>
        </p:nvSpPr>
        <p:spPr>
          <a:xfrm>
            <a:off x="282416" y="2723555"/>
            <a:ext cx="5234940" cy="8343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Aferir</a:t>
            </a:r>
          </a:p>
          <a:p>
            <a:r>
              <a:rPr lang="pt-BR" dirty="0">
                <a:solidFill>
                  <a:schemeClr val="tx1"/>
                </a:solidFill>
              </a:rPr>
              <a:t>pH vaginal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CFC5B5-B4E7-DB82-E95D-8EE0CE9C2A0E}"/>
              </a:ext>
            </a:extLst>
          </p:cNvPr>
          <p:cNvSpPr txBox="1"/>
          <p:nvPr/>
        </p:nvSpPr>
        <p:spPr>
          <a:xfrm>
            <a:off x="2899886" y="2655775"/>
            <a:ext cx="161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Teste </a:t>
            </a:r>
          </a:p>
          <a:p>
            <a:r>
              <a:rPr lang="pt-BR" dirty="0"/>
              <a:t>das aminas</a:t>
            </a:r>
          </a:p>
          <a:p>
            <a:r>
              <a:rPr lang="pt-BR" dirty="0" err="1"/>
              <a:t>Whiff</a:t>
            </a:r>
            <a:endParaRPr lang="pt-B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A510726-0232-5EB4-AB3F-6D24064A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784277"/>
            <a:ext cx="1071562" cy="7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DROXIDO DE POTASSIO PA - 1KG - Mercado Químicos">
            <a:extLst>
              <a:ext uri="{FF2B5EF4-FFF2-40B4-BE49-F238E27FC236}">
                <a16:creationId xmlns:a16="http://schemas.microsoft.com/office/drawing/2014/main" id="{B806B6F1-87B3-D422-BC38-C92B7957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08" y="2776684"/>
            <a:ext cx="637223" cy="7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C67912DB-E4BE-32FB-C51E-A6E3F407F3A9}"/>
              </a:ext>
            </a:extLst>
          </p:cNvPr>
          <p:cNvSpPr/>
          <p:nvPr/>
        </p:nvSpPr>
        <p:spPr>
          <a:xfrm>
            <a:off x="365760" y="3920490"/>
            <a:ext cx="643509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Microscopia</a:t>
            </a:r>
          </a:p>
          <a:p>
            <a:r>
              <a:rPr lang="pt-BR" sz="1400" dirty="0">
                <a:solidFill>
                  <a:schemeClr val="tx1"/>
                </a:solidFill>
              </a:rPr>
              <a:t>Conteúdo  vaginal</a:t>
            </a:r>
          </a:p>
          <a:p>
            <a:r>
              <a:rPr lang="pt-BR" sz="1400" dirty="0">
                <a:solidFill>
                  <a:schemeClr val="tx1"/>
                </a:solidFill>
              </a:rPr>
              <a:t>A fresco  </a:t>
            </a:r>
          </a:p>
          <a:p>
            <a:r>
              <a:rPr lang="pt-BR" sz="1400" dirty="0">
                <a:solidFill>
                  <a:schemeClr val="tx1"/>
                </a:solidFill>
              </a:rPr>
              <a:t>Gram</a:t>
            </a:r>
          </a:p>
        </p:txBody>
      </p:sp>
      <p:pic>
        <p:nvPicPr>
          <p:cNvPr id="2058" name="Picture 10" descr="Kolplux Sistema de Iluminação para Espéculo sem Fio Kolplast - Kolplast">
            <a:extLst>
              <a:ext uri="{FF2B5EF4-FFF2-40B4-BE49-F238E27FC236}">
                <a16:creationId xmlns:a16="http://schemas.microsoft.com/office/drawing/2014/main" id="{2E335C71-2AB6-3AA9-3161-12365275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11" y="3920489"/>
            <a:ext cx="1285399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 que são e para que servem os exames das secreções? Saiba! - Blog | PAT  Análises Clínicas">
            <a:extLst>
              <a:ext uri="{FF2B5EF4-FFF2-40B4-BE49-F238E27FC236}">
                <a16:creationId xmlns:a16="http://schemas.microsoft.com/office/drawing/2014/main" id="{BAF21B89-C1D6-70A8-7BD4-5821A136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10" y="3920488"/>
            <a:ext cx="100584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wab plástico com meio STUART - ABSORVE | CRAL - Consulte-nos!">
            <a:extLst>
              <a:ext uri="{FF2B5EF4-FFF2-40B4-BE49-F238E27FC236}">
                <a16:creationId xmlns:a16="http://schemas.microsoft.com/office/drawing/2014/main" id="{C9A893DC-809A-753A-F08C-6E97B0F1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3920487"/>
            <a:ext cx="731520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itologia em Meio Líquido - Diagnósticos do Brasil">
            <a:extLst>
              <a:ext uri="{FF2B5EF4-FFF2-40B4-BE49-F238E27FC236}">
                <a16:creationId xmlns:a16="http://schemas.microsoft.com/office/drawing/2014/main" id="{A6CAFBC1-62DA-525B-6E90-097446BD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3920484"/>
            <a:ext cx="931545" cy="9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2F1C6D9C-2AD1-5872-158A-BF1210125F28}"/>
              </a:ext>
            </a:extLst>
          </p:cNvPr>
          <p:cNvSpPr/>
          <p:nvPr/>
        </p:nvSpPr>
        <p:spPr>
          <a:xfrm>
            <a:off x="330041" y="5490150"/>
            <a:ext cx="761238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Outros exames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F13230C1-C251-ECCC-0BDA-BBB107DD461A}"/>
              </a:ext>
            </a:extLst>
          </p:cNvPr>
          <p:cNvSpPr/>
          <p:nvPr/>
        </p:nvSpPr>
        <p:spPr>
          <a:xfrm>
            <a:off x="2067401" y="5589270"/>
            <a:ext cx="241460" cy="72009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E634CF-74A8-CE03-A3B7-18691892A360}"/>
              </a:ext>
            </a:extLst>
          </p:cNvPr>
          <p:cNvSpPr txBox="1"/>
          <p:nvPr/>
        </p:nvSpPr>
        <p:spPr>
          <a:xfrm>
            <a:off x="2284571" y="5579983"/>
            <a:ext cx="370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Biologia molecular/ point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care</a:t>
            </a:r>
            <a:endParaRPr lang="pt-BR" sz="1400" dirty="0"/>
          </a:p>
          <a:p>
            <a:r>
              <a:rPr lang="pt-BR" sz="1400" dirty="0"/>
              <a:t>Culturas em meios específicos</a:t>
            </a:r>
          </a:p>
          <a:p>
            <a:r>
              <a:rPr lang="pt-BR" sz="1400" dirty="0" err="1"/>
              <a:t>Colpocitologia</a:t>
            </a:r>
            <a:r>
              <a:rPr lang="pt-BR" sz="1400" dirty="0"/>
              <a:t>  oncótica</a:t>
            </a:r>
          </a:p>
        </p:txBody>
      </p:sp>
      <p:pic>
        <p:nvPicPr>
          <p:cNvPr id="2066" name="Picture 18" descr="Antibiograma o que é e para que serve esse exame - LABORATÓRIO ATHENA">
            <a:extLst>
              <a:ext uri="{FF2B5EF4-FFF2-40B4-BE49-F238E27FC236}">
                <a16:creationId xmlns:a16="http://schemas.microsoft.com/office/drawing/2014/main" id="{2AC3D348-57B1-AFF2-D4F5-68F9C438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85" y="5490150"/>
            <a:ext cx="16116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9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a 1">
            <a:extLst>
              <a:ext uri="{FF2B5EF4-FFF2-40B4-BE49-F238E27FC236}">
                <a16:creationId xmlns:a16="http://schemas.microsoft.com/office/drawing/2014/main" id="{F2357A19-49AD-DADE-9245-B0B5A7A9F5F3}"/>
              </a:ext>
            </a:extLst>
          </p:cNvPr>
          <p:cNvSpPr/>
          <p:nvPr/>
        </p:nvSpPr>
        <p:spPr>
          <a:xfrm>
            <a:off x="1693683" y="1053405"/>
            <a:ext cx="8804634" cy="2564090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CANDIDÍASE VULVOVAGINAL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E478F9-9E37-BD6E-FA38-1F1FAED0B168}"/>
              </a:ext>
            </a:extLst>
          </p:cNvPr>
          <p:cNvSpPr txBox="1"/>
          <p:nvPr/>
        </p:nvSpPr>
        <p:spPr>
          <a:xfrm>
            <a:off x="8378190" y="468630"/>
            <a:ext cx="339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Vulvovaginites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10ECF-5DA2-C225-2A78-9FFAAA25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350" y="3287765"/>
            <a:ext cx="225571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9F627-3081-E9DA-820B-0FFF5D1E9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/>
              <a:t>Infecções do trato genital inferior.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D81215-106A-1328-84AA-67324E178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208" y="4890853"/>
            <a:ext cx="7891272" cy="106984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b="1" dirty="0"/>
              <a:t>Como Conduzir. C</a:t>
            </a:r>
            <a:r>
              <a:rPr lang="pt-BR" sz="3600" b="1"/>
              <a:t>omo </a:t>
            </a:r>
            <a:r>
              <a:rPr lang="pt-BR" sz="3600" b="1" dirty="0"/>
              <a:t>tratar a gestante.</a:t>
            </a:r>
          </a:p>
        </p:txBody>
      </p:sp>
    </p:spTree>
    <p:extLst>
      <p:ext uri="{BB962C8B-B14F-4D97-AF65-F5344CB8AC3E}">
        <p14:creationId xmlns:p14="http://schemas.microsoft.com/office/powerpoint/2010/main" val="422896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C3737A1-515F-B43C-5381-52C6D871F1EC}"/>
              </a:ext>
            </a:extLst>
          </p:cNvPr>
          <p:cNvSpPr/>
          <p:nvPr/>
        </p:nvSpPr>
        <p:spPr>
          <a:xfrm>
            <a:off x="3619500" y="4185964"/>
            <a:ext cx="7451597" cy="16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75% terão pelo menos um episódio de Candidíase 49.535.640</a:t>
            </a:r>
          </a:p>
          <a:p>
            <a:pPr algn="ctr"/>
            <a:r>
              <a:rPr lang="pt-BR" sz="2400" dirty="0"/>
              <a:t>5% terão episódios recorrentes – 3.302.376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798150-DB0F-2DD7-096B-68E7B4C392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7480" y="325692"/>
            <a:ext cx="10058400" cy="1355725"/>
          </a:xfrm>
        </p:spPr>
        <p:txBody>
          <a:bodyPr/>
          <a:lstStyle/>
          <a:p>
            <a:pPr algn="ctr"/>
            <a:r>
              <a:rPr lang="pt-BR" dirty="0"/>
              <a:t>Candidíase vulvovaginal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754564-3499-1AE5-9C29-60E15592A75B}"/>
              </a:ext>
            </a:extLst>
          </p:cNvPr>
          <p:cNvSpPr/>
          <p:nvPr/>
        </p:nvSpPr>
        <p:spPr>
          <a:xfrm>
            <a:off x="3619500" y="1905331"/>
            <a:ext cx="7451597" cy="15236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104.407.872 mulheres</a:t>
            </a:r>
          </a:p>
          <a:p>
            <a:pPr algn="ctr"/>
            <a:r>
              <a:rPr lang="pt-BR" sz="2800" dirty="0"/>
              <a:t>66.047.520 mulheres em idade fértil</a:t>
            </a:r>
          </a:p>
        </p:txBody>
      </p:sp>
      <p:pic>
        <p:nvPicPr>
          <p:cNvPr id="5126" name="Picture 6" descr="IBGE oferece 895 vagas no Concurso Público Nacional Unificado">
            <a:extLst>
              <a:ext uri="{FF2B5EF4-FFF2-40B4-BE49-F238E27FC236}">
                <a16:creationId xmlns:a16="http://schemas.microsoft.com/office/drawing/2014/main" id="{0A9F6AD0-B882-2E56-2EDF-2AFCBF6F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" y="2676588"/>
            <a:ext cx="28898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9827082-60E9-81C8-43FA-68A5BF4744B7}"/>
              </a:ext>
            </a:extLst>
          </p:cNvPr>
          <p:cNvSpPr/>
          <p:nvPr/>
        </p:nvSpPr>
        <p:spPr>
          <a:xfrm>
            <a:off x="715617" y="6072809"/>
            <a:ext cx="1798983" cy="367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Censo de 2022</a:t>
            </a:r>
          </a:p>
        </p:txBody>
      </p:sp>
    </p:spTree>
    <p:extLst>
      <p:ext uri="{BB962C8B-B14F-4D97-AF65-F5344CB8AC3E}">
        <p14:creationId xmlns:p14="http://schemas.microsoft.com/office/powerpoint/2010/main" val="279839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CDE06-4189-44CD-8C5C-484D7B3C4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73038"/>
            <a:ext cx="10396538" cy="173038"/>
          </a:xfrm>
        </p:spPr>
        <p:txBody>
          <a:bodyPr>
            <a:normAutofit fontScale="90000"/>
          </a:bodyPr>
          <a:lstStyle/>
          <a:p>
            <a:pPr algn="r"/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200" dirty="0">
                <a:latin typeface="Arial Black" panose="020B0A04020102020204" pitchFamily="34" charset="0"/>
              </a:rPr>
            </a:br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8794" y="1374820"/>
            <a:ext cx="10715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Candida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albicans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( 80 %); </a:t>
            </a:r>
          </a:p>
          <a:p>
            <a:pPr lvl="2"/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Não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albicans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responde por 20%;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 mais frequentes: C.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tropicalis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glabrata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krusei</a:t>
            </a: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maioria das espécies do gênero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Candida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são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saprófitas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; </a:t>
            </a:r>
          </a:p>
          <a:p>
            <a:pPr lvl="2"/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 fazer parte da microbiota humana normal, a doença apresenta um evidente caráter oportunista;</a:t>
            </a:r>
          </a:p>
          <a:p>
            <a:pPr lvl="2"/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8794" y="558605"/>
            <a:ext cx="472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CONSIDERAÇÕES:</a:t>
            </a:r>
          </a:p>
        </p:txBody>
      </p:sp>
      <p:sp>
        <p:nvSpPr>
          <p:cNvPr id="3" name="Onda 2">
            <a:extLst>
              <a:ext uri="{FF2B5EF4-FFF2-40B4-BE49-F238E27FC236}">
                <a16:creationId xmlns:a16="http://schemas.microsoft.com/office/drawing/2014/main" id="{4AD10C80-A269-7B83-DF12-DC4FE1BFFF8B}"/>
              </a:ext>
            </a:extLst>
          </p:cNvPr>
          <p:cNvSpPr/>
          <p:nvPr/>
        </p:nvSpPr>
        <p:spPr>
          <a:xfrm>
            <a:off x="6858000" y="211362"/>
            <a:ext cx="5006340" cy="694485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>
                <a:latin typeface="Arial Black" panose="020B0A04020102020204" pitchFamily="34" charset="0"/>
              </a:rPr>
              <a:t>CANDIDÍASE VULVO VAGINAL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0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6B250-8957-4F51-826E-A25A9223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96214"/>
            <a:ext cx="10396882" cy="1483415"/>
          </a:xfrm>
        </p:spPr>
        <p:txBody>
          <a:bodyPr>
            <a:normAutofit/>
          </a:bodyPr>
          <a:lstStyle/>
          <a:p>
            <a:pPr algn="r"/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2200" dirty="0">
                <a:latin typeface="Arial Black" panose="020B0A04020102020204" pitchFamily="34" charset="0"/>
              </a:rPr>
              <a:t>CANDIDÍASE VULVO VAGINAL</a:t>
            </a:r>
            <a:endParaRPr lang="pt-BR" sz="11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E418CE-3A5D-4746-A13E-2801E267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6" y="1046997"/>
            <a:ext cx="11355946" cy="5478493"/>
          </a:xfrm>
        </p:spPr>
        <p:txBody>
          <a:bodyPr>
            <a:normAutofit/>
          </a:bodyPr>
          <a:lstStyle/>
          <a:p>
            <a:r>
              <a:rPr lang="pt-BR" sz="2800" dirty="0"/>
              <a:t>Fatores predisponentes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Anticoncepcionais hormonais de maior dose de estrogênio;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Imunodeficiência;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Diabetes mellitus;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Terapias imunossupressoras;</a:t>
            </a:r>
          </a:p>
          <a:p>
            <a:pPr lvl="1"/>
            <a:endParaRPr lang="pt-BR" sz="2400" dirty="0">
              <a:solidFill>
                <a:srgbClr val="FF0000"/>
              </a:solidFill>
            </a:endParaRPr>
          </a:p>
          <a:p>
            <a:pPr lvl="1"/>
            <a:r>
              <a:rPr lang="pt-BR" sz="2400" dirty="0">
                <a:solidFill>
                  <a:srgbClr val="FF0000"/>
                </a:solidFill>
              </a:rPr>
              <a:t>Gravidez;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Hábitos de higiene /vestuários que aumente umidade e calor;</a:t>
            </a:r>
          </a:p>
        </p:txBody>
      </p:sp>
    </p:spTree>
    <p:extLst>
      <p:ext uri="{BB962C8B-B14F-4D97-AF65-F5344CB8AC3E}">
        <p14:creationId xmlns:p14="http://schemas.microsoft.com/office/powerpoint/2010/main" val="279291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a 2">
            <a:extLst>
              <a:ext uri="{FF2B5EF4-FFF2-40B4-BE49-F238E27FC236}">
                <a16:creationId xmlns:a16="http://schemas.microsoft.com/office/drawing/2014/main" id="{1461EAA6-081D-8D47-ECDB-1789BFA597BD}"/>
              </a:ext>
            </a:extLst>
          </p:cNvPr>
          <p:cNvSpPr/>
          <p:nvPr/>
        </p:nvSpPr>
        <p:spPr>
          <a:xfrm>
            <a:off x="6743700" y="442913"/>
            <a:ext cx="5000625" cy="485775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CADIDÍASE VULVOVAGINAL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1C0512-06E1-7CC3-CEA7-90F57E35ACFB}"/>
              </a:ext>
            </a:extLst>
          </p:cNvPr>
          <p:cNvSpPr txBox="1"/>
          <p:nvPr/>
        </p:nvSpPr>
        <p:spPr>
          <a:xfrm>
            <a:off x="-354809" y="2260222"/>
            <a:ext cx="552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Unicode MS"/>
              </a:rPr>
              <a:t>NÃO COMPLICADA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DDA092F-244C-BBA9-1859-04F46F22B4E7}"/>
              </a:ext>
            </a:extLst>
          </p:cNvPr>
          <p:cNvSpPr/>
          <p:nvPr/>
        </p:nvSpPr>
        <p:spPr>
          <a:xfrm>
            <a:off x="2057634" y="3274635"/>
            <a:ext cx="704375" cy="9329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B0544F-D47B-AE2F-6CB3-2682B9D4A7B8}"/>
              </a:ext>
            </a:extLst>
          </p:cNvPr>
          <p:cNvSpPr txBox="1"/>
          <p:nvPr/>
        </p:nvSpPr>
        <p:spPr>
          <a:xfrm>
            <a:off x="645317" y="4597778"/>
            <a:ext cx="452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CÂNDIDA ALBICANS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67A6CD-A483-1A4D-95BF-81E1ED11B4A3}"/>
              </a:ext>
            </a:extLst>
          </p:cNvPr>
          <p:cNvSpPr txBox="1"/>
          <p:nvPr/>
        </p:nvSpPr>
        <p:spPr>
          <a:xfrm>
            <a:off x="747714" y="405468"/>
            <a:ext cx="470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a typeface="Arial Unicode MS" panose="020B0604020202020204"/>
              </a:rPr>
              <a:t>CLASSIFICAÇÃO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B0F07E-E597-4B30-C35A-E278FA48B3F1}"/>
              </a:ext>
            </a:extLst>
          </p:cNvPr>
          <p:cNvSpPr txBox="1"/>
          <p:nvPr/>
        </p:nvSpPr>
        <p:spPr>
          <a:xfrm>
            <a:off x="7280673" y="2260222"/>
            <a:ext cx="472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 Unicode MS"/>
              </a:rPr>
              <a:t>COMPLICADA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1F2E67B-5F9F-F06D-F4CE-95E03BFE304E}"/>
              </a:ext>
            </a:extLst>
          </p:cNvPr>
          <p:cNvSpPr/>
          <p:nvPr/>
        </p:nvSpPr>
        <p:spPr>
          <a:xfrm flipH="1">
            <a:off x="8215309" y="3274635"/>
            <a:ext cx="500066" cy="856671"/>
          </a:xfrm>
          <a:prstGeom prst="downArrow">
            <a:avLst>
              <a:gd name="adj1" fmla="val 7352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70DE27-56BA-2B3E-A4CE-0EA10F3675F5}"/>
              </a:ext>
            </a:extLst>
          </p:cNvPr>
          <p:cNvSpPr txBox="1"/>
          <p:nvPr/>
        </p:nvSpPr>
        <p:spPr>
          <a:xfrm>
            <a:off x="5448301" y="4382334"/>
            <a:ext cx="6686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C.  </a:t>
            </a:r>
            <a:r>
              <a:rPr lang="pt-BR" sz="2800" b="1" dirty="0" err="1"/>
              <a:t>glabrata</a:t>
            </a:r>
            <a:r>
              <a:rPr lang="pt-BR" sz="2800" b="1" dirty="0"/>
              <a:t>, C. </a:t>
            </a:r>
            <a:r>
              <a:rPr lang="pt-BR" sz="2800" b="1" dirty="0" err="1"/>
              <a:t>Krussei</a:t>
            </a:r>
            <a:r>
              <a:rPr lang="pt-BR" sz="2800" b="1" dirty="0"/>
              <a:t>, C. </a:t>
            </a:r>
            <a:r>
              <a:rPr lang="pt-BR" sz="2800" b="1" dirty="0" err="1"/>
              <a:t>tropicalis</a:t>
            </a:r>
            <a:r>
              <a:rPr lang="pt-BR" sz="2800" b="1" dirty="0"/>
              <a:t> entre outras.</a:t>
            </a:r>
          </a:p>
        </p:txBody>
      </p:sp>
    </p:spTree>
    <p:extLst>
      <p:ext uri="{BB962C8B-B14F-4D97-AF65-F5344CB8AC3E}">
        <p14:creationId xmlns:p14="http://schemas.microsoft.com/office/powerpoint/2010/main" val="273302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22508-B3A2-43D9-A589-011D8F816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668587" y="-203720"/>
            <a:ext cx="11676063" cy="600260"/>
          </a:xfrm>
        </p:spPr>
        <p:txBody>
          <a:bodyPr>
            <a:normAutofit fontScale="90000"/>
          </a:bodyPr>
          <a:lstStyle/>
          <a:p>
            <a:pPr algn="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/>
            </a:br>
            <a:br>
              <a:rPr lang="pt-BR" sz="2000" dirty="0"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 Black" panose="020B0A04020102020204" pitchFamily="34" charset="0"/>
              </a:rPr>
              <a:t>CLASSIFICAÇÃO DA CANDIDÍASE VULVO VAGINAL</a:t>
            </a:r>
            <a:br>
              <a:rPr lang="pt-BR" sz="1100" dirty="0">
                <a:solidFill>
                  <a:schemeClr val="tx1"/>
                </a:solidFill>
              </a:rPr>
            </a:br>
            <a:br>
              <a:rPr lang="pt-BR" sz="1100" dirty="0"/>
            </a:br>
            <a:endParaRPr lang="pt-BR" sz="11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84645-F380-4486-81B9-03F511C7EC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62538" y="96410"/>
            <a:ext cx="4856163" cy="1407017"/>
          </a:xfrm>
        </p:spPr>
        <p:txBody>
          <a:bodyPr>
            <a:normAutofit fontScale="25000" lnSpcReduction="20000"/>
          </a:bodyPr>
          <a:lstStyle/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t-BR" sz="11200" dirty="0">
                <a:solidFill>
                  <a:srgbClr val="FF0000"/>
                </a:solidFill>
                <a:latin typeface="Arial Black" panose="020B0A04020102020204" pitchFamily="34" charset="0"/>
              </a:rPr>
              <a:t>Não complicada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AF4A3-C6B9-4412-A858-0595463AAB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3865" y="1803557"/>
            <a:ext cx="11304270" cy="474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pt-BR" b="1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Esporádica ou infrequente;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Leve a moderada;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Mais frequente por Cândida </a:t>
            </a:r>
            <a:r>
              <a:rPr lang="pt-BR" sz="2800" dirty="0" err="1"/>
              <a:t>albicans</a:t>
            </a:r>
            <a:endParaRPr lang="pt-BR" sz="2800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Mais prevalente em mulheres imunocompetente.</a:t>
            </a:r>
          </a:p>
          <a:p>
            <a:pPr marL="914400" lvl="2" indent="0" algn="ctr">
              <a:buNone/>
            </a:pPr>
            <a:endParaRPr lang="pt-BR" sz="2800" dirty="0"/>
          </a:p>
          <a:p>
            <a:pPr marL="914400" lvl="2" indent="0" algn="ctr">
              <a:buNone/>
            </a:pP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497392" y="6028447"/>
            <a:ext cx="4649273" cy="3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pt-BR" sz="1200" dirty="0"/>
          </a:p>
          <a:p>
            <a:pPr lvl="2"/>
            <a:r>
              <a:rPr lang="pt-BR" sz="1200" dirty="0"/>
              <a:t>Diretrizes </a:t>
            </a:r>
            <a:r>
              <a:rPr lang="pt-BR" sz="1050" dirty="0"/>
              <a:t>de </a:t>
            </a:r>
            <a:r>
              <a:rPr lang="pt-BR" sz="1050" dirty="0">
                <a:solidFill>
                  <a:schemeClr val="tx1"/>
                </a:solidFill>
              </a:rPr>
              <a:t>tratamento de </a:t>
            </a:r>
            <a:r>
              <a:rPr lang="pt-BR" sz="1050" dirty="0" err="1">
                <a:solidFill>
                  <a:schemeClr val="tx1"/>
                </a:solidFill>
              </a:rPr>
              <a:t>ISTs</a:t>
            </a:r>
            <a:r>
              <a:rPr lang="pt-BR" sz="1050" dirty="0">
                <a:solidFill>
                  <a:schemeClr val="tx1"/>
                </a:solidFill>
              </a:rPr>
              <a:t> – CDC 2021</a:t>
            </a:r>
          </a:p>
          <a:p>
            <a:pPr lvl="2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4483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22508-B3A2-43D9-A589-011D8F816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967" y="-125103"/>
            <a:ext cx="11676063" cy="600260"/>
          </a:xfrm>
        </p:spPr>
        <p:txBody>
          <a:bodyPr>
            <a:normAutofit fontScale="90000"/>
          </a:bodyPr>
          <a:lstStyle/>
          <a:p>
            <a:pPr algn="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/>
            </a:br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 Black" panose="020B0A04020102020204" pitchFamily="34" charset="0"/>
              </a:rPr>
              <a:t>CANDIDÍASE VULVO VAGINAL</a:t>
            </a:r>
            <a:br>
              <a:rPr lang="pt-BR" sz="1100" dirty="0">
                <a:solidFill>
                  <a:schemeClr val="tx1"/>
                </a:solidFill>
              </a:rPr>
            </a:br>
            <a:br>
              <a:rPr lang="pt-BR" sz="1100" dirty="0"/>
            </a:br>
            <a:endParaRPr lang="pt-BR" sz="11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E666A41-375F-4939-A415-7DA977F62A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6055" y="562875"/>
            <a:ext cx="4864100" cy="781050"/>
          </a:xfrm>
        </p:spPr>
        <p:txBody>
          <a:bodyPr/>
          <a:lstStyle/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Complicada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8D5B0BE-4D27-46C2-AFF2-871D1A95972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4339" y="849011"/>
            <a:ext cx="11358562" cy="515997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pt-B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400" b="1" dirty="0">
                <a:ea typeface="Arial Unicode MS" panose="020B0604020202020204"/>
              </a:rPr>
              <a:t>Patogênese  desconhecida; responsável pela recorrência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 A maioria das mulheres com VVC  recorrente não tem condições predisponentes ou subjacentes aparentes. 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i="1" dirty="0">
                <a:ea typeface="Arial Unicode MS" panose="020B0604020202020204"/>
              </a:rPr>
              <a:t> C. </a:t>
            </a:r>
            <a:r>
              <a:rPr lang="pt-BR" sz="2400" b="1" i="1" dirty="0" err="1">
                <a:ea typeface="Arial Unicode MS" panose="020B0604020202020204"/>
              </a:rPr>
              <a:t>glabrata</a:t>
            </a:r>
            <a:r>
              <a:rPr lang="pt-BR" sz="2400" b="1" dirty="0">
                <a:ea typeface="Arial Unicode MS" panose="020B0604020202020204"/>
              </a:rPr>
              <a:t> e outras espécies não- </a:t>
            </a:r>
            <a:r>
              <a:rPr lang="pt-BR" sz="2400" b="1" i="1" dirty="0" err="1">
                <a:ea typeface="Arial Unicode MS" panose="020B0604020202020204"/>
              </a:rPr>
              <a:t>albicans</a:t>
            </a:r>
            <a:r>
              <a:rPr lang="pt-BR" sz="2400" b="1" i="1" dirty="0">
                <a:ea typeface="Arial Unicode MS" panose="020B0604020202020204"/>
              </a:rPr>
              <a:t>  s</a:t>
            </a:r>
            <a:r>
              <a:rPr lang="pt-BR" sz="2400" b="1" dirty="0">
                <a:ea typeface="Arial Unicode MS" panose="020B0604020202020204"/>
              </a:rPr>
              <a:t>ão observadas em 10% -20%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 É mais severa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 Usualmente requer terapia de supressão;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Maior falha na terapia de curto prazo e com os azóis.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b="1" dirty="0">
              <a:ea typeface="Arial Unicode MS" panose="020B0604020202020204"/>
            </a:endParaRP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97392" y="6028447"/>
            <a:ext cx="4649273" cy="3863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pt-BR" sz="1200" dirty="0"/>
          </a:p>
          <a:p>
            <a:pPr lvl="2"/>
            <a:r>
              <a:rPr lang="pt-BR" sz="1200" dirty="0"/>
              <a:t>Diretrizes de tratamento de </a:t>
            </a:r>
            <a:r>
              <a:rPr lang="pt-BR" sz="1200" dirty="0" err="1"/>
              <a:t>ISTs</a:t>
            </a:r>
            <a:r>
              <a:rPr lang="pt-BR" sz="1200" dirty="0"/>
              <a:t> – CDC 2021</a:t>
            </a:r>
          </a:p>
          <a:p>
            <a:pPr lvl="2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7459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DB3F-22CC-4B05-9B50-11192DDC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71" y="190010"/>
            <a:ext cx="10396882" cy="797276"/>
          </a:xfrm>
        </p:spPr>
        <p:txBody>
          <a:bodyPr>
            <a:normAutofit fontScale="90000"/>
          </a:bodyPr>
          <a:lstStyle/>
          <a:p>
            <a:pPr algn="r"/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/>
            </a:br>
            <a:r>
              <a:rPr lang="pt-BR" sz="2200" dirty="0">
                <a:latin typeface="Arial Black" panose="020B0A04020102020204" pitchFamily="34" charset="0"/>
              </a:rPr>
              <a:t>CANDIDÍASE VULVO VAGINAL -</a:t>
            </a:r>
            <a:br>
              <a:rPr lang="pt-BR" sz="2200" dirty="0"/>
            </a:br>
            <a:br>
              <a:rPr lang="pt-BR" sz="2200" dirty="0"/>
            </a:br>
            <a:br>
              <a:rPr lang="pt-BR" sz="1100" dirty="0"/>
            </a:br>
            <a:endParaRPr lang="pt-BR" sz="1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42FE8C-A627-48A2-A283-10D059DCE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98" y="500063"/>
            <a:ext cx="7084234" cy="645064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 Black" panose="020B0A04020102020204" pitchFamily="34" charset="0"/>
                <a:ea typeface="Arial Unicode MS" panose="020B0604020202020204"/>
              </a:rPr>
              <a:t>Sinais e sintomas</a:t>
            </a:r>
          </a:p>
          <a:p>
            <a:pPr marL="36900" indent="0">
              <a:buNone/>
            </a:pPr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prurido intenso, 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ardência,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escoriação,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 edema, 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eritema vulvar ou vaginal, 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corrimento vaginal, branco, espesso, em placas, floculado, aderido à mucosa vaginal, com aparência de queijo </a:t>
            </a:r>
            <a:r>
              <a:rPr lang="pt-BR" sz="2000" dirty="0" err="1">
                <a:latin typeface="Arial Black" panose="020B0A04020102020204" pitchFamily="34" charset="0"/>
              </a:rPr>
              <a:t>cotage</a:t>
            </a:r>
            <a:r>
              <a:rPr lang="pt-BR" sz="2000" dirty="0">
                <a:latin typeface="Arial Black" panose="020B0A04020102020204" pitchFamily="34" charset="0"/>
              </a:rPr>
              <a:t> .</a:t>
            </a:r>
          </a:p>
          <a:p>
            <a:pPr lvl="1">
              <a:lnSpc>
                <a:spcPct val="150000"/>
              </a:lnSpc>
            </a:pPr>
            <a:r>
              <a:rPr lang="pt-BR" sz="2000" dirty="0" err="1">
                <a:latin typeface="Arial Black" panose="020B0A04020102020204" pitchFamily="34" charset="0"/>
              </a:rPr>
              <a:t>Ph</a:t>
            </a:r>
            <a:r>
              <a:rPr lang="pt-BR" sz="2000" dirty="0">
                <a:latin typeface="Arial Black" panose="020B0A04020102020204" pitchFamily="34" charset="0"/>
              </a:rPr>
              <a:t> vaginal &lt; 4,5;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highlight>
                  <a:srgbClr val="FFFF00"/>
                </a:highlight>
                <a:latin typeface="Arial Black" panose="020B0A04020102020204" pitchFamily="34" charset="0"/>
              </a:rPr>
              <a:t>Não </a:t>
            </a:r>
            <a:r>
              <a:rPr lang="pt-BR" dirty="0" err="1">
                <a:highlight>
                  <a:srgbClr val="FFFF00"/>
                </a:highlight>
                <a:latin typeface="Arial Black" panose="020B0A04020102020204" pitchFamily="34" charset="0"/>
              </a:rPr>
              <a:t>albicans</a:t>
            </a:r>
            <a:r>
              <a:rPr lang="pt-BR" dirty="0">
                <a:highlight>
                  <a:srgbClr val="FFFF00"/>
                </a:highlight>
                <a:latin typeface="Arial Black" panose="020B0A04020102020204" pitchFamily="34" charset="0"/>
              </a:rPr>
              <a:t> prevalece o ardor intenso e corrimento mais fluido.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0121D6-2D28-445B-9F6B-6E6023C5B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8632" y="1347994"/>
            <a:ext cx="2251712" cy="22855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B1C7C58-5F5F-4B31-9FEA-B9C1838F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489" y="1347994"/>
            <a:ext cx="2251711" cy="22855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7DC17B-6BDC-4682-B266-684620DD4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633580"/>
            <a:ext cx="3998686" cy="22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61F61-DDDE-3B2D-E18E-19C088D6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Candidíase – diagnóstico laboratorial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14A9A54-653A-7C62-7F55-EA2367A17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8919972" cy="3977640"/>
          </a:xfrm>
        </p:spPr>
        <p:txBody>
          <a:bodyPr>
            <a:normAutofit/>
          </a:bodyPr>
          <a:lstStyle/>
          <a:p>
            <a:r>
              <a:rPr lang="pt-BR" sz="2800" dirty="0"/>
              <a:t>Exame à fresco;</a:t>
            </a:r>
          </a:p>
          <a:p>
            <a:r>
              <a:rPr lang="pt-BR" sz="2800" dirty="0"/>
              <a:t>Gram;</a:t>
            </a:r>
          </a:p>
          <a:p>
            <a:r>
              <a:rPr lang="pt-BR" sz="2800" dirty="0"/>
              <a:t>Cultura para fungo com </a:t>
            </a:r>
          </a:p>
          <a:p>
            <a:r>
              <a:rPr lang="pt-BR" sz="2800" dirty="0" err="1"/>
              <a:t>Antifungigrama</a:t>
            </a:r>
            <a:r>
              <a:rPr lang="pt-BR" sz="2800" dirty="0"/>
              <a:t> 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FEB3AB5A-5EA0-F4F7-6304-AD6A10B286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Colchete Duplo 11">
            <a:extLst>
              <a:ext uri="{FF2B5EF4-FFF2-40B4-BE49-F238E27FC236}">
                <a16:creationId xmlns:a16="http://schemas.microsoft.com/office/drawing/2014/main" id="{B76B71A0-D1BE-7CD9-CD71-CA95876DB5B6}"/>
              </a:ext>
            </a:extLst>
          </p:cNvPr>
          <p:cNvSpPr/>
          <p:nvPr/>
        </p:nvSpPr>
        <p:spPr>
          <a:xfrm>
            <a:off x="5326380" y="3337560"/>
            <a:ext cx="160020" cy="1108710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1A4B606-62FE-F846-AD3D-4E755293E6F8}"/>
              </a:ext>
            </a:extLst>
          </p:cNvPr>
          <p:cNvSpPr/>
          <p:nvPr/>
        </p:nvSpPr>
        <p:spPr>
          <a:xfrm>
            <a:off x="5529834" y="3657600"/>
            <a:ext cx="729234" cy="4686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642436-3489-4F74-59CC-29FF2DD31183}"/>
              </a:ext>
            </a:extLst>
          </p:cNvPr>
          <p:cNvSpPr txBox="1"/>
          <p:nvPr/>
        </p:nvSpPr>
        <p:spPr>
          <a:xfrm>
            <a:off x="6455664" y="3657600"/>
            <a:ext cx="50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Nas  candidíases Recorrentes.</a:t>
            </a:r>
          </a:p>
        </p:txBody>
      </p:sp>
    </p:spTree>
    <p:extLst>
      <p:ext uri="{BB962C8B-B14F-4D97-AF65-F5344CB8AC3E}">
        <p14:creationId xmlns:p14="http://schemas.microsoft.com/office/powerpoint/2010/main" val="2404364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C59E0-81AC-7024-AFA4-AD058A77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Antifúngicos – uso tópico: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E96379-8A95-AA6D-A613-3ED2B6BD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531" y="2289178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IMIDAZÓLICOS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C133A0-3901-DA92-645A-E5BB5A6E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0285" y="2891790"/>
            <a:ext cx="4754880" cy="3621024"/>
          </a:xfrm>
        </p:spPr>
        <p:txBody>
          <a:bodyPr>
            <a:normAutofit/>
          </a:bodyPr>
          <a:lstStyle/>
          <a:p>
            <a:r>
              <a:rPr lang="pt-BR" sz="2800" dirty="0" err="1"/>
              <a:t>Fenticonazol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Clotrimazol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Tioconzol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Miconazol</a:t>
            </a:r>
            <a:r>
              <a:rPr lang="pt-BR" sz="2800" dirty="0"/>
              <a:t> </a:t>
            </a:r>
            <a:r>
              <a:rPr lang="pt-BR" sz="2800" dirty="0">
                <a:sym typeface="Wingdings" panose="05000000000000000000" pitchFamily="2" charset="2"/>
              </a:rPr>
              <a:t>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7 a 14 dias</a:t>
            </a:r>
          </a:p>
          <a:p>
            <a:r>
              <a:rPr lang="pt-BR" sz="2800" dirty="0" err="1">
                <a:sym typeface="Wingdings" panose="05000000000000000000" pitchFamily="2" charset="2"/>
              </a:rPr>
              <a:t>Butaconazol</a:t>
            </a:r>
            <a:r>
              <a:rPr lang="pt-BR" sz="2800" dirty="0">
                <a:sym typeface="Wingdings" panose="05000000000000000000" pitchFamily="2" charset="2"/>
              </a:rPr>
              <a:t>  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dose única</a:t>
            </a:r>
          </a:p>
          <a:p>
            <a:r>
              <a:rPr lang="pt-BR" sz="2800" dirty="0" err="1">
                <a:sym typeface="Wingdings" panose="05000000000000000000" pitchFamily="2" charset="2"/>
              </a:rPr>
              <a:t>Terconazol</a:t>
            </a:r>
            <a:r>
              <a:rPr lang="pt-BR" sz="2800" dirty="0">
                <a:sym typeface="Wingdings" panose="05000000000000000000" pitchFamily="2" charset="2"/>
              </a:rPr>
              <a:t>  5 dias </a:t>
            </a:r>
          </a:p>
          <a:p>
            <a:endParaRPr lang="pt-BR" sz="24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AC907D6-BA57-CEFB-0C93-CB611E485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1490" y="2070896"/>
            <a:ext cx="4754880" cy="640080"/>
          </a:xfrm>
        </p:spPr>
        <p:txBody>
          <a:bodyPr>
            <a:normAutofit/>
          </a:bodyPr>
          <a:lstStyle/>
          <a:p>
            <a:r>
              <a:rPr lang="pt-BR" sz="2800" dirty="0"/>
              <a:t>POLIÊNICOS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08158EF-8103-B50B-E0C3-5A2A0DAF8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798065"/>
            <a:ext cx="4754880" cy="3291840"/>
          </a:xfrm>
        </p:spPr>
        <p:txBody>
          <a:bodyPr>
            <a:normAutofit/>
          </a:bodyPr>
          <a:lstStyle/>
          <a:p>
            <a:r>
              <a:rPr lang="pt-BR" sz="2800" dirty="0" err="1"/>
              <a:t>Nistatina</a:t>
            </a:r>
            <a:r>
              <a:rPr lang="pt-BR" sz="2800" dirty="0"/>
              <a:t> 100.000 UI/g 14 dias</a:t>
            </a:r>
          </a:p>
          <a:p>
            <a:r>
              <a:rPr lang="pt-BR" sz="2800" dirty="0"/>
              <a:t> Anfotericina B </a:t>
            </a:r>
          </a:p>
        </p:txBody>
      </p:sp>
      <p:sp>
        <p:nvSpPr>
          <p:cNvPr id="9" name="Colchete Duplo 8">
            <a:extLst>
              <a:ext uri="{FF2B5EF4-FFF2-40B4-BE49-F238E27FC236}">
                <a16:creationId xmlns:a16="http://schemas.microsoft.com/office/drawing/2014/main" id="{5A86168A-CB46-83C4-9C12-5FBB23E06936}"/>
              </a:ext>
            </a:extLst>
          </p:cNvPr>
          <p:cNvSpPr/>
          <p:nvPr/>
        </p:nvSpPr>
        <p:spPr>
          <a:xfrm>
            <a:off x="3234691" y="2503170"/>
            <a:ext cx="45719" cy="777240"/>
          </a:xfrm>
          <a:prstGeom prst="bracketPair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upla 9">
            <a:extLst>
              <a:ext uri="{FF2B5EF4-FFF2-40B4-BE49-F238E27FC236}">
                <a16:creationId xmlns:a16="http://schemas.microsoft.com/office/drawing/2014/main" id="{130CDDD2-F1AA-2535-9758-80F28F3ECEAC}"/>
              </a:ext>
            </a:extLst>
          </p:cNvPr>
          <p:cNvSpPr/>
          <p:nvPr/>
        </p:nvSpPr>
        <p:spPr>
          <a:xfrm>
            <a:off x="3473409" y="2917635"/>
            <a:ext cx="45719" cy="1382913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133DED-EF57-7ECA-7BCC-5BE339F067E2}"/>
              </a:ext>
            </a:extLst>
          </p:cNvPr>
          <p:cNvSpPr txBox="1"/>
          <p:nvPr/>
        </p:nvSpPr>
        <p:spPr>
          <a:xfrm>
            <a:off x="3712127" y="3105834"/>
            <a:ext cx="254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Creme por 7 dias e óvulo  dose única </a:t>
            </a:r>
            <a:r>
              <a:rPr lang="pt-BR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85B500-6ECA-A444-3203-2DE5345D9146}"/>
              </a:ext>
            </a:extLst>
          </p:cNvPr>
          <p:cNvSpPr txBox="1"/>
          <p:nvPr/>
        </p:nvSpPr>
        <p:spPr>
          <a:xfrm>
            <a:off x="3405971" y="1172658"/>
            <a:ext cx="552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Candidíase não complicada</a:t>
            </a:r>
          </a:p>
        </p:txBody>
      </p:sp>
    </p:spTree>
    <p:extLst>
      <p:ext uri="{BB962C8B-B14F-4D97-AF65-F5344CB8AC3E}">
        <p14:creationId xmlns:p14="http://schemas.microsoft.com/office/powerpoint/2010/main" val="204225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3DEFA0-9E99-BF23-56AC-FB83B0C10E5D}"/>
              </a:ext>
            </a:extLst>
          </p:cNvPr>
          <p:cNvSpPr/>
          <p:nvPr/>
        </p:nvSpPr>
        <p:spPr>
          <a:xfrm>
            <a:off x="1691640" y="0"/>
            <a:ext cx="8961119" cy="9829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Tratamento da Candidíase não complicada</a:t>
            </a: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4D06A6A7-733C-E6C5-FF30-9C13958AE4FA}"/>
              </a:ext>
            </a:extLst>
          </p:cNvPr>
          <p:cNvSpPr/>
          <p:nvPr/>
        </p:nvSpPr>
        <p:spPr>
          <a:xfrm>
            <a:off x="542925" y="2409989"/>
            <a:ext cx="2297430" cy="88011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Via Oral </a:t>
            </a:r>
            <a:r>
              <a:rPr lang="pt-BR" dirty="0"/>
              <a:t>: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E9F94B9D-254A-9ED4-9C92-C7018A1C566F}"/>
              </a:ext>
            </a:extLst>
          </p:cNvPr>
          <p:cNvSpPr/>
          <p:nvPr/>
        </p:nvSpPr>
        <p:spPr>
          <a:xfrm>
            <a:off x="3387090" y="2409988"/>
            <a:ext cx="3676650" cy="88011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Fluconazol 150 mg  em 3 doses ( 1º, 4º 7 ) dia.</a:t>
            </a:r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2C49857B-DBB3-E25C-B454-66E7FD4058CD}"/>
              </a:ext>
            </a:extLst>
          </p:cNvPr>
          <p:cNvSpPr/>
          <p:nvPr/>
        </p:nvSpPr>
        <p:spPr>
          <a:xfrm>
            <a:off x="7663815" y="2409988"/>
            <a:ext cx="4160520" cy="88011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Itraconazol</a:t>
            </a:r>
            <a:r>
              <a:rPr lang="pt-BR" sz="2000" b="1" dirty="0">
                <a:solidFill>
                  <a:schemeClr val="tx1"/>
                </a:solidFill>
              </a:rPr>
              <a:t>  100 mg – 200 mg de  2 vezes /dia por 2 dias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6D5CC9-9832-5F98-9DE0-C6E1488BF6A4}"/>
              </a:ext>
            </a:extLst>
          </p:cNvPr>
          <p:cNvSpPr txBox="1"/>
          <p:nvPr/>
        </p:nvSpPr>
        <p:spPr>
          <a:xfrm>
            <a:off x="7063740" y="261921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ou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8373399-7B45-D524-4798-1AAA7829DCDB}"/>
              </a:ext>
            </a:extLst>
          </p:cNvPr>
          <p:cNvSpPr/>
          <p:nvPr/>
        </p:nvSpPr>
        <p:spPr>
          <a:xfrm>
            <a:off x="2091690" y="4926330"/>
            <a:ext cx="8081010" cy="948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Gestação : apenas tratamento tópico vaginal. </a:t>
            </a:r>
            <a:r>
              <a:rPr lang="pt-BR" sz="2400" b="1" dirty="0" err="1">
                <a:solidFill>
                  <a:schemeClr val="tx1"/>
                </a:solidFill>
              </a:rPr>
              <a:t>Contra-indicado</a:t>
            </a:r>
            <a:r>
              <a:rPr lang="pt-BR" sz="2400" b="1" dirty="0">
                <a:solidFill>
                  <a:schemeClr val="tx1"/>
                </a:solidFill>
              </a:rPr>
              <a:t> tratamento oral</a:t>
            </a:r>
            <a:r>
              <a:rPr lang="pt-BR" sz="2400" dirty="0"/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E02866-DB99-FFEA-9BB3-637F06A65101}"/>
              </a:ext>
            </a:extLst>
          </p:cNvPr>
          <p:cNvSpPr txBox="1"/>
          <p:nvPr/>
        </p:nvSpPr>
        <p:spPr>
          <a:xfrm>
            <a:off x="156209" y="6235421"/>
            <a:ext cx="11178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Protocolo Clínico e Diretrizes Terapêuticas para Atenção Integral às Pessoas com Infecções Sexualmente </a:t>
            </a:r>
            <a:r>
              <a:rPr lang="pt-BR" sz="1200" dirty="0" err="1"/>
              <a:t>Transm</a:t>
            </a:r>
            <a:r>
              <a:rPr lang="pt-BR" sz="1200" dirty="0"/>
              <a:t> issíveis-2021 -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</a:t>
            </a:r>
            <a:r>
              <a:rPr lang="pt-BR" sz="1800" dirty="0">
                <a:solidFill>
                  <a:schemeClr val="bg1"/>
                </a:solidFill>
              </a:rPr>
              <a:t>CDC 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8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23B88-7A86-D78F-B6FD-0CE0DA01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FF2D63-67D3-5A89-33CF-B28B0A9EA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/>
              <a:t>Declaro que não tenho conflito de interesse nesta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409174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36BA-D741-6B99-9427-54A421EB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8A538B5-73C7-F9FF-1FD4-98C036CC5257}"/>
              </a:ext>
            </a:extLst>
          </p:cNvPr>
          <p:cNvSpPr/>
          <p:nvPr/>
        </p:nvSpPr>
        <p:spPr>
          <a:xfrm>
            <a:off x="1691640" y="0"/>
            <a:ext cx="8961119" cy="9829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Tratamento da Candidíase não complicada</a:t>
            </a: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3CFD023A-B93A-7DB3-35E4-C231F21E51A6}"/>
              </a:ext>
            </a:extLst>
          </p:cNvPr>
          <p:cNvSpPr/>
          <p:nvPr/>
        </p:nvSpPr>
        <p:spPr>
          <a:xfrm>
            <a:off x="542925" y="2409989"/>
            <a:ext cx="2297430" cy="88011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Via Oral </a:t>
            </a:r>
            <a:r>
              <a:rPr lang="pt-BR" dirty="0"/>
              <a:t>: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A446EE31-5ADE-D28A-D898-07D78DD0034C}"/>
              </a:ext>
            </a:extLst>
          </p:cNvPr>
          <p:cNvSpPr/>
          <p:nvPr/>
        </p:nvSpPr>
        <p:spPr>
          <a:xfrm>
            <a:off x="3387090" y="2409988"/>
            <a:ext cx="3676650" cy="88011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Fluconazol 150 mg  em 3 doses ( 1º, 4º 7 ) dia.</a:t>
            </a:r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14ED0777-A690-EEC4-EA62-74EC1237AA9A}"/>
              </a:ext>
            </a:extLst>
          </p:cNvPr>
          <p:cNvSpPr/>
          <p:nvPr/>
        </p:nvSpPr>
        <p:spPr>
          <a:xfrm>
            <a:off x="7663815" y="2409988"/>
            <a:ext cx="4160520" cy="88011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Itraconazol</a:t>
            </a:r>
            <a:r>
              <a:rPr lang="pt-BR" sz="2000" b="1" dirty="0">
                <a:solidFill>
                  <a:schemeClr val="tx1"/>
                </a:solidFill>
              </a:rPr>
              <a:t>  100 mg – 200 mg de  2 vezes /dia por 2 dias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1AF1450-6299-6ED9-CEE3-AC7A68B78ACB}"/>
              </a:ext>
            </a:extLst>
          </p:cNvPr>
          <p:cNvSpPr txBox="1"/>
          <p:nvPr/>
        </p:nvSpPr>
        <p:spPr>
          <a:xfrm>
            <a:off x="7063740" y="261921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ou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32D524-D21D-078E-FC2F-62DF25502A95}"/>
              </a:ext>
            </a:extLst>
          </p:cNvPr>
          <p:cNvSpPr txBox="1"/>
          <p:nvPr/>
        </p:nvSpPr>
        <p:spPr>
          <a:xfrm>
            <a:off x="156209" y="6235421"/>
            <a:ext cx="11178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Protocolo Clínico e Diretrizes Terapêuticas para Atenção Integral às Pessoas com Infecções Sexualmente </a:t>
            </a:r>
            <a:r>
              <a:rPr lang="pt-BR" sz="1200" dirty="0" err="1"/>
              <a:t>Transm</a:t>
            </a:r>
            <a:r>
              <a:rPr lang="pt-BR" sz="1200" dirty="0"/>
              <a:t> issíveis-2021 -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</a:t>
            </a:r>
            <a:r>
              <a:rPr lang="pt-BR" sz="1800" dirty="0">
                <a:solidFill>
                  <a:schemeClr val="bg1"/>
                </a:solidFill>
              </a:rPr>
              <a:t>CDC 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228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86A0C-6A60-391E-6AE3-48349E48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0116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Candidíase vulvovaginal recorrente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3A770-C4B9-D8A4-E019-422090F3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20140"/>
            <a:ext cx="10058400" cy="55435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Causas desconhecidas, prováveis deficiências do sistema imune local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Sexo oral e vaginal  podem transmitir  Cândida, mas tem papel controverso na CVV recorrente;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80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E5A18-84A8-F9D6-C9B4-D6EC016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Candidíase vulvovaginal recorrente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83687-03FC-8D92-28C8-846CB743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Eliminação incompleta de fungos na vagina após o tratamento;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Recorrência devido a tolerância a pequenas quantidades de fungos;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Polimorfismos genéticos</a:t>
            </a:r>
          </a:p>
        </p:txBody>
      </p:sp>
    </p:spTree>
    <p:extLst>
      <p:ext uri="{BB962C8B-B14F-4D97-AF65-F5344CB8AC3E}">
        <p14:creationId xmlns:p14="http://schemas.microsoft.com/office/powerpoint/2010/main" val="2004989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6B895-7107-2A9E-B0D7-5732F94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Candidíase vulvovaginal recorrente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0C7C80-B16F-BA82-2F29-A4345093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43262"/>
            <a:ext cx="4754880" cy="640080"/>
          </a:xfrm>
        </p:spPr>
        <p:txBody>
          <a:bodyPr>
            <a:normAutofit/>
          </a:bodyPr>
          <a:lstStyle/>
          <a:p>
            <a:r>
              <a:rPr lang="pt-BR" sz="2800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818F2-962A-7858-8CAA-4E84EF63E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932043"/>
            <a:ext cx="4754880" cy="3291840"/>
          </a:xfrm>
        </p:spPr>
        <p:txBody>
          <a:bodyPr>
            <a:normAutofit/>
          </a:bodyPr>
          <a:lstStyle/>
          <a:p>
            <a:r>
              <a:rPr lang="pt-BR" sz="2800" dirty="0"/>
              <a:t>Corrimentos </a:t>
            </a:r>
          </a:p>
          <a:p>
            <a:r>
              <a:rPr lang="pt-BR" sz="2800" dirty="0"/>
              <a:t>Prurido</a:t>
            </a:r>
          </a:p>
          <a:p>
            <a:r>
              <a:rPr lang="pt-BR" sz="2800" dirty="0"/>
              <a:t>Ardor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293250-64C8-EB24-236B-7CF15F257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88667" y="2148840"/>
            <a:ext cx="4754880" cy="640080"/>
          </a:xfrm>
        </p:spPr>
        <p:txBody>
          <a:bodyPr>
            <a:normAutofit/>
          </a:bodyPr>
          <a:lstStyle/>
          <a:p>
            <a:r>
              <a:rPr lang="pt-BR" sz="2400" dirty="0"/>
              <a:t>SINTOMAS SEMELHANTES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5BE732-936E-AEFE-9F94-0633F49DC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8989" y="2743200"/>
            <a:ext cx="5878449" cy="3291840"/>
          </a:xfrm>
        </p:spPr>
        <p:txBody>
          <a:bodyPr>
            <a:normAutofit/>
          </a:bodyPr>
          <a:lstStyle/>
          <a:p>
            <a:r>
              <a:rPr lang="pt-BR" sz="2800" dirty="0" err="1"/>
              <a:t>Vulvovaginites</a:t>
            </a:r>
            <a:r>
              <a:rPr lang="pt-BR" sz="2800" dirty="0"/>
              <a:t> alérgicas e irritativas</a:t>
            </a:r>
          </a:p>
          <a:p>
            <a:r>
              <a:rPr lang="pt-BR" sz="2800" dirty="0"/>
              <a:t>Vaginose </a:t>
            </a:r>
            <a:r>
              <a:rPr lang="pt-BR" sz="2800" dirty="0" err="1"/>
              <a:t>citolítica</a:t>
            </a:r>
            <a:endParaRPr lang="pt-BR" sz="2800" dirty="0"/>
          </a:p>
          <a:p>
            <a:r>
              <a:rPr lang="pt-BR" sz="2800" dirty="0"/>
              <a:t>Dermatoses vulvares</a:t>
            </a:r>
          </a:p>
        </p:txBody>
      </p:sp>
    </p:spTree>
    <p:extLst>
      <p:ext uri="{BB962C8B-B14F-4D97-AF65-F5344CB8AC3E}">
        <p14:creationId xmlns:p14="http://schemas.microsoft.com/office/powerpoint/2010/main" val="84626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563" y="115395"/>
            <a:ext cx="712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TRATAMENTO PARA CANDIDÍASE  VULVOVAGINAL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190508" y="217170"/>
            <a:ext cx="3683357" cy="958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RECORRÊNCIA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37279" y="1326137"/>
            <a:ext cx="2717442" cy="437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RECOMENDAÇÃO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61016" y="2555595"/>
            <a:ext cx="1262130" cy="3348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Via Oral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8135" y="3346385"/>
            <a:ext cx="11555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cs typeface="Calibri Light" panose="020F0302020204030204" pitchFamily="34" charset="0"/>
              </a:rPr>
              <a:t>Fluconazol  doses de 150 mg/ cada  3 dias / , seguido por 150 mg /semana, por 6 meses; melhor qualidade de vida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cs typeface="Calibri Light" panose="020F0302020204030204" pitchFamily="34" charset="0"/>
              </a:rPr>
              <a:t>63% têm recorrências após o término.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03538" y="6042548"/>
            <a:ext cx="1138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C000"/>
                </a:solidFill>
              </a:rPr>
              <a:t> </a:t>
            </a:r>
            <a:r>
              <a:rPr lang="pt-BR" sz="1200" dirty="0"/>
              <a:t>Protocolo Clínico e Diretrizes Terapêuticas para Atenção Integral às Pessoas com Infecções Sexualmente Transmissíveis-2021 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CDC2021.</a:t>
            </a:r>
          </a:p>
        </p:txBody>
      </p:sp>
    </p:spTree>
    <p:extLst>
      <p:ext uri="{BB962C8B-B14F-4D97-AF65-F5344CB8AC3E}">
        <p14:creationId xmlns:p14="http://schemas.microsoft.com/office/powerpoint/2010/main" val="3718120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563" y="115395"/>
            <a:ext cx="712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TRATAMENTO PARA CANDIDÍASE  VULVOVAGINAL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090080" y="165321"/>
            <a:ext cx="3683357" cy="958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RECORRÊNCIA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6670" y="844426"/>
            <a:ext cx="2717442" cy="437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RECOMENDAÇÃO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81978" y="844426"/>
            <a:ext cx="2228044" cy="330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Via </a:t>
            </a:r>
            <a:r>
              <a:rPr lang="pt-BR" sz="2000" b="1" dirty="0" err="1">
                <a:solidFill>
                  <a:schemeClr val="bg1"/>
                </a:solidFill>
              </a:rPr>
              <a:t>intravaginal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63018" y="1804620"/>
            <a:ext cx="11028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Miconazol</a:t>
            </a:r>
            <a:r>
              <a:rPr lang="pt-BR" sz="2400" b="1" dirty="0"/>
              <a:t> 2%  / 5 g/dia, 2 vezes na semana por 6 meses  ou,</a:t>
            </a:r>
            <a:r>
              <a:rPr lang="pt-BR" sz="2400" b="1" dirty="0">
                <a:solidFill>
                  <a:schemeClr val="bg1"/>
                </a:solidFill>
              </a:rPr>
              <a:t>%, 5 g/dia , 2 vezes por semana, 6 </a:t>
            </a:r>
            <a:r>
              <a:rPr lang="pt-BR" sz="2400" b="1" dirty="0" err="1">
                <a:solidFill>
                  <a:schemeClr val="bg1"/>
                </a:solidFill>
              </a:rPr>
              <a:t>eses</a:t>
            </a: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Butoconazol</a:t>
            </a:r>
            <a:r>
              <a:rPr lang="pt-BR" sz="2400" b="1" dirty="0"/>
              <a:t> 2%,/ 5g dose única semanal , por 6 meses  ou</a:t>
            </a:r>
          </a:p>
          <a:p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Nistatina</a:t>
            </a:r>
            <a:r>
              <a:rPr lang="pt-BR" sz="2400" b="1" dirty="0"/>
              <a:t>  creme vaginal  25.000 UI por 14 dias/mês  6 meses OU</a:t>
            </a:r>
          </a:p>
          <a:p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Clotrimazol</a:t>
            </a:r>
            <a:r>
              <a:rPr lang="pt-BR" sz="2400" b="1" dirty="0"/>
              <a:t> 5 g semanais / 6 meses.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22960" y="4526280"/>
            <a:ext cx="10709910" cy="182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Candida</a:t>
            </a:r>
            <a:r>
              <a:rPr lang="pt-BR" sz="2400" b="1" dirty="0">
                <a:solidFill>
                  <a:schemeClr val="tx1"/>
                </a:solidFill>
              </a:rPr>
              <a:t> não </a:t>
            </a:r>
            <a:r>
              <a:rPr lang="pt-BR" sz="2400" b="1" dirty="0" err="1">
                <a:solidFill>
                  <a:schemeClr val="tx1"/>
                </a:solidFill>
              </a:rPr>
              <a:t>albicans</a:t>
            </a:r>
            <a:r>
              <a:rPr lang="pt-BR" sz="2400" b="1" dirty="0">
                <a:solidFill>
                  <a:schemeClr val="tx1"/>
                </a:solidFill>
              </a:rPr>
              <a:t>: Ácido bórico 600 mg/ dia por 21 dias.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Manutenção: ácido Bórico 600 mg intravaginal 2 x semana /6 m.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. Contraindicado na gravidez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6670" y="6459991"/>
            <a:ext cx="1138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C000"/>
                </a:solidFill>
              </a:rPr>
              <a:t> </a:t>
            </a:r>
            <a:r>
              <a:rPr lang="pt-BR" sz="1200" dirty="0"/>
              <a:t>Protocolo Clínico e Diretrizes Terapêuticas para Atenção Integral às Pessoas com Infecções Sexualmente Transmissíveis-2021 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CDC2021.</a:t>
            </a:r>
          </a:p>
        </p:txBody>
      </p:sp>
    </p:spTree>
    <p:extLst>
      <p:ext uri="{BB962C8B-B14F-4D97-AF65-F5344CB8AC3E}">
        <p14:creationId xmlns:p14="http://schemas.microsoft.com/office/powerpoint/2010/main" val="451695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6E3ED-F31E-A096-5312-ED06D56F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19269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Candidíase na grávida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24F11-D42E-4FCC-C097-76AB7335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202635"/>
            <a:ext cx="11231216" cy="5436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 </a:t>
            </a:r>
            <a:r>
              <a:rPr lang="pt-BR" sz="2400" dirty="0"/>
              <a:t>O tratamento de gestantes é indicado principalmente para alívio dos sintomas;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Não está associada a desfechos adversos na gravidez .;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Diretriz europeia recomenda o tratamento de todas as gestantes colonizadas no terceiro trimestre: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Para reduzir as taxas de candidíase oral e 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Dermatite de fraldas em recém-nascido</a:t>
            </a:r>
          </a:p>
        </p:txBody>
      </p:sp>
    </p:spTree>
    <p:extLst>
      <p:ext uri="{BB962C8B-B14F-4D97-AF65-F5344CB8AC3E}">
        <p14:creationId xmlns:p14="http://schemas.microsoft.com/office/powerpoint/2010/main" val="1998901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AB470-C0F6-D958-068D-7399181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 da candidíase na grávida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9F530E-3032-4838-83C9-DDB61FF4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Imidazólicos tópico por via vaginal durante sete dias:</a:t>
            </a:r>
          </a:p>
          <a:p>
            <a:pPr lvl="1"/>
            <a:endParaRPr lang="pt-BR" sz="2600" dirty="0"/>
          </a:p>
          <a:p>
            <a:pPr lvl="1"/>
            <a:r>
              <a:rPr lang="pt-BR" sz="2600" dirty="0" err="1"/>
              <a:t>Clotrimazol</a:t>
            </a:r>
            <a:r>
              <a:rPr lang="pt-BR" sz="2600" dirty="0"/>
              <a:t> 1% creme</a:t>
            </a:r>
          </a:p>
          <a:p>
            <a:pPr lvl="1"/>
            <a:r>
              <a:rPr lang="pt-BR" sz="2600" dirty="0" err="1"/>
              <a:t>Miconazol</a:t>
            </a:r>
            <a:r>
              <a:rPr lang="pt-BR" sz="2600" dirty="0"/>
              <a:t> 2%</a:t>
            </a:r>
          </a:p>
          <a:p>
            <a:endParaRPr lang="pt-BR" sz="2600" dirty="0"/>
          </a:p>
          <a:p>
            <a:r>
              <a:rPr lang="pt-BR" sz="2600" dirty="0" err="1"/>
              <a:t>Nistatinas</a:t>
            </a:r>
            <a:r>
              <a:rPr lang="pt-BR" sz="2600" dirty="0"/>
              <a:t> 100.000 UI creme vaginal por 14 dias.</a:t>
            </a:r>
          </a:p>
          <a:p>
            <a:endParaRPr lang="pt-BR" sz="2600" dirty="0"/>
          </a:p>
          <a:p>
            <a:pPr algn="ctr"/>
            <a:r>
              <a:rPr lang="pt-BR" sz="2600" dirty="0"/>
              <a:t>Não usar os Azóis por via oral : fluconazol, </a:t>
            </a:r>
            <a:r>
              <a:rPr lang="pt-BR" sz="2600" dirty="0" err="1"/>
              <a:t>itraconazol</a:t>
            </a:r>
            <a:r>
              <a:rPr lang="pt-BR" sz="2600" dirty="0"/>
              <a:t>, cetoconazol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77125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45741" y="234413"/>
            <a:ext cx="102129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TRATAMENTO PARA CANDIDÍASE  VULVOVAGINAL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34640" y="1386639"/>
            <a:ext cx="6172200" cy="66970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</a:rPr>
              <a:t>OBSERVAÇÕES COMPLEMENTARES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4704" y="3078050"/>
            <a:ext cx="10154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O tratamento dos parceiros sexuais não apresenta benefício no resultado terapêutico das recidivas. Tratar apenas os casos sintomáticos.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Nos casos de recidivas, pesquisar, diabetes, </a:t>
            </a:r>
            <a:r>
              <a:rPr lang="pt-BR" sz="2400" b="1" dirty="0" err="1"/>
              <a:t>ISTs</a:t>
            </a:r>
            <a:r>
              <a:rPr lang="pt-BR" sz="2400" b="1" dirty="0"/>
              <a:t>  e imunossupressão.</a:t>
            </a:r>
          </a:p>
        </p:txBody>
      </p:sp>
    </p:spTree>
    <p:extLst>
      <p:ext uri="{BB962C8B-B14F-4D97-AF65-F5344CB8AC3E}">
        <p14:creationId xmlns:p14="http://schemas.microsoft.com/office/powerpoint/2010/main" val="479572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D084F-AC70-4436-A639-5E262583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579550"/>
            <a:ext cx="10817086" cy="1616765"/>
          </a:xfrm>
        </p:spPr>
        <p:txBody>
          <a:bodyPr>
            <a:normAutofit fontScale="90000"/>
          </a:bodyPr>
          <a:lstStyle/>
          <a:p>
            <a:pPr algn="r"/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2700" dirty="0">
                <a:latin typeface="Arial Black" panose="020B0A04020102020204" pitchFamily="34" charset="0"/>
              </a:rPr>
              <a:t>CANDIDÍASE VULVO VAGINAL</a:t>
            </a:r>
            <a:br>
              <a:rPr lang="pt-BR" sz="2200" dirty="0">
                <a:latin typeface="Arial Black" panose="020B0A04020102020204" pitchFamily="34" charset="0"/>
              </a:rPr>
            </a:br>
            <a:br>
              <a:rPr lang="pt-BR" sz="2200" dirty="0">
                <a:latin typeface="Arial Black" panose="020B0A04020102020204" pitchFamily="34" charset="0"/>
              </a:rPr>
            </a:br>
            <a:endParaRPr lang="pt-BR" sz="11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CE941-6C32-48F2-9753-97EE5060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32088"/>
            <a:ext cx="11506199" cy="5380381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pPr marL="0" indent="0">
              <a:buNone/>
            </a:pPr>
            <a:endParaRPr lang="pt-BR" sz="2400" dirty="0"/>
          </a:p>
          <a:p>
            <a:pPr lvl="1"/>
            <a:r>
              <a:rPr lang="pt-BR" sz="2400" dirty="0"/>
              <a:t> Uso de roupas íntimas de algodão (para melhorar a ventilação e diminuir umidade  na região genital); 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 Evitar calças apertadas; </a:t>
            </a:r>
          </a:p>
          <a:p>
            <a:pPr marL="457200" lvl="1" indent="0">
              <a:buNone/>
            </a:pPr>
            <a:endParaRPr lang="pt-BR" sz="2400" dirty="0"/>
          </a:p>
          <a:p>
            <a:pPr lvl="1"/>
            <a:r>
              <a:rPr lang="pt-BR" sz="2400" dirty="0"/>
              <a:t>Retirar roupa íntima para dormir.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Dar preferência a sabonete líquido e que não produzam muita espuma.</a:t>
            </a:r>
          </a:p>
          <a:p>
            <a:pPr lvl="1" algn="r"/>
            <a:endParaRPr lang="pt-BR" sz="24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FBCD5A-3CB6-4321-B37C-4A482D53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604" y="5078895"/>
            <a:ext cx="4412974" cy="16730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B11B91-33BF-4313-A5E2-7378AC85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72" y="5078895"/>
            <a:ext cx="2485610" cy="16002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11950" y="6242347"/>
            <a:ext cx="282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Protocolos da Atenção Básica : Saúde das Mulheres MS 2019</a:t>
            </a:r>
            <a:endParaRPr lang="pt-BR" sz="1200" dirty="0"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4A219C5-4416-935D-7687-B6CF820FE642}"/>
              </a:ext>
            </a:extLst>
          </p:cNvPr>
          <p:cNvSpPr/>
          <p:nvPr/>
        </p:nvSpPr>
        <p:spPr>
          <a:xfrm>
            <a:off x="801278" y="637841"/>
            <a:ext cx="5552388" cy="7987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Medidas comportamentais </a:t>
            </a:r>
          </a:p>
        </p:txBody>
      </p:sp>
    </p:spTree>
    <p:extLst>
      <p:ext uri="{BB962C8B-B14F-4D97-AF65-F5344CB8AC3E}">
        <p14:creationId xmlns:p14="http://schemas.microsoft.com/office/powerpoint/2010/main" val="234461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5E8A0-8ADC-73E7-6706-4117AE5D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07A01-7DC2-9E21-7C67-CB6437F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63" y="-626784"/>
            <a:ext cx="10058400" cy="1609344"/>
          </a:xfrm>
        </p:spPr>
        <p:txBody>
          <a:bodyPr>
            <a:normAutofit/>
          </a:bodyPr>
          <a:lstStyle/>
          <a:p>
            <a:pPr algn="ctr"/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FLORA VAGINAL NORMAL</a:t>
            </a:r>
          </a:p>
        </p:txBody>
      </p:sp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B0E49D14-5629-50F5-C5A2-662E51F3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8490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pt-BR" sz="20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150000"/>
              </a:lnSpc>
            </a:pPr>
            <a:endParaRPr lang="pt-BR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5D3C98E8-418F-83E8-23E6-08F5BA621C53}"/>
              </a:ext>
            </a:extLst>
          </p:cNvPr>
          <p:cNvSpPr/>
          <p:nvPr/>
        </p:nvSpPr>
        <p:spPr>
          <a:xfrm>
            <a:off x="10455965" y="491655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590C7F-6114-3ADB-D5D4-CCA5096D43E8}"/>
              </a:ext>
            </a:extLst>
          </p:cNvPr>
          <p:cNvSpPr txBox="1"/>
          <p:nvPr/>
        </p:nvSpPr>
        <p:spPr>
          <a:xfrm>
            <a:off x="480647" y="1207477"/>
            <a:ext cx="113479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3200" dirty="0"/>
              <a:t>MICROBIOTA VAGINAL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Flora vaginal descrita pela primeira vez pelo ginecologista alemão Albert </a:t>
            </a:r>
            <a:r>
              <a:rPr lang="pt-BR" sz="2800" dirty="0" err="1"/>
              <a:t>Döderlein</a:t>
            </a:r>
            <a:r>
              <a:rPr lang="pt-BR" sz="2800" dirty="0"/>
              <a:t> em 1892;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Flora vaginal homogênea de bacilos gram-positivos em mulheres saudáveis, que foram nominados de “ bacilos de </a:t>
            </a:r>
            <a:r>
              <a:rPr lang="pt-BR" sz="2800" dirty="0" err="1"/>
              <a:t>Döderlein</a:t>
            </a:r>
            <a:r>
              <a:rPr lang="pt-BR" sz="2800" dirty="0"/>
              <a:t>, os lactobacilos.</a:t>
            </a:r>
          </a:p>
        </p:txBody>
      </p:sp>
    </p:spTree>
    <p:extLst>
      <p:ext uri="{BB962C8B-B14F-4D97-AF65-F5344CB8AC3E}">
        <p14:creationId xmlns:p14="http://schemas.microsoft.com/office/powerpoint/2010/main" val="2836275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474807" y="586583"/>
            <a:ext cx="5082363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VAGINOSE BACTERIANA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A2C19-57D0-07B6-2C57-05100F49333C}"/>
              </a:ext>
            </a:extLst>
          </p:cNvPr>
          <p:cNvSpPr txBox="1"/>
          <p:nvPr/>
        </p:nvSpPr>
        <p:spPr>
          <a:xfrm>
            <a:off x="638351" y="2129221"/>
            <a:ext cx="11189617" cy="259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Síndrome que envolve múltiplas espécies bacterianas, sendo variável de mulher para mulher;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 Condições que modificam, eliminam, bloqueiam, alteram ou </a:t>
            </a:r>
            <a:r>
              <a:rPr lang="pt-BR" sz="2800" dirty="0" err="1"/>
              <a:t>depletam</a:t>
            </a:r>
            <a:r>
              <a:rPr lang="pt-BR" sz="2800" dirty="0"/>
              <a:t> lactobacillus </a:t>
            </a:r>
            <a:r>
              <a:rPr lang="pt-BR" sz="2800" dirty="0" err="1"/>
              <a:t>spp</a:t>
            </a:r>
            <a:r>
              <a:rPr lang="pt-BR" sz="2800" dirty="0"/>
              <a:t> </a:t>
            </a:r>
            <a:r>
              <a:rPr lang="pt-BR" sz="2800" dirty="0">
                <a:sym typeface="Wingdings" panose="05000000000000000000" pitchFamily="2" charset="2"/>
              </a:rPr>
              <a:t> Disbiose.</a:t>
            </a:r>
          </a:p>
        </p:txBody>
      </p:sp>
    </p:spTree>
    <p:extLst>
      <p:ext uri="{BB962C8B-B14F-4D97-AF65-F5344CB8AC3E}">
        <p14:creationId xmlns:p14="http://schemas.microsoft.com/office/powerpoint/2010/main" val="3162319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D769-9124-46C3-F94B-010E236B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80EEB88-87C4-62D1-CC27-B32E3F072FE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34365"/>
            <a:ext cx="9086850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320A86-F759-55C1-83B4-48977AEB1639}"/>
              </a:ext>
            </a:extLst>
          </p:cNvPr>
          <p:cNvSpPr txBox="1"/>
          <p:nvPr/>
        </p:nvSpPr>
        <p:spPr>
          <a:xfrm>
            <a:off x="9121140" y="262890"/>
            <a:ext cx="28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FLORA VAGINAL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90D9A4A7-B420-C5B3-1210-2A55BCD9AD57}"/>
              </a:ext>
            </a:extLst>
          </p:cNvPr>
          <p:cNvSpPr/>
          <p:nvPr/>
        </p:nvSpPr>
        <p:spPr>
          <a:xfrm>
            <a:off x="3371850" y="1405890"/>
            <a:ext cx="137160" cy="1828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40D7AB28-51A3-9442-40FA-182B6793310F}"/>
              </a:ext>
            </a:extLst>
          </p:cNvPr>
          <p:cNvSpPr/>
          <p:nvPr/>
        </p:nvSpPr>
        <p:spPr>
          <a:xfrm>
            <a:off x="4480560" y="136017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881ABDD9-0D60-D31A-DD53-D65F71127E2C}"/>
              </a:ext>
            </a:extLst>
          </p:cNvPr>
          <p:cNvSpPr/>
          <p:nvPr/>
        </p:nvSpPr>
        <p:spPr>
          <a:xfrm>
            <a:off x="8001000" y="140589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ED64D65D-75DE-D444-7198-C41D83740339}"/>
              </a:ext>
            </a:extLst>
          </p:cNvPr>
          <p:cNvSpPr/>
          <p:nvPr/>
        </p:nvSpPr>
        <p:spPr>
          <a:xfrm>
            <a:off x="9304020" y="1245870"/>
            <a:ext cx="137160" cy="2057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D9E870-D90F-FEE8-099D-C3096C787883}"/>
              </a:ext>
            </a:extLst>
          </p:cNvPr>
          <p:cNvSpPr txBox="1"/>
          <p:nvPr/>
        </p:nvSpPr>
        <p:spPr>
          <a:xfrm>
            <a:off x="7006590" y="6027300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Saraf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VS, et al. ARCH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Microbiol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2021;09</a:t>
            </a:r>
          </a:p>
        </p:txBody>
      </p:sp>
    </p:spTree>
    <p:extLst>
      <p:ext uri="{BB962C8B-B14F-4D97-AF65-F5344CB8AC3E}">
        <p14:creationId xmlns:p14="http://schemas.microsoft.com/office/powerpoint/2010/main" val="3052090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9E88F4-61F5-43DC-C2A2-A9CFBA81CAE5}"/>
              </a:ext>
            </a:extLst>
          </p:cNvPr>
          <p:cNvSpPr txBox="1"/>
          <p:nvPr/>
        </p:nvSpPr>
        <p:spPr>
          <a:xfrm>
            <a:off x="1280160" y="1737360"/>
            <a:ext cx="9429750" cy="389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ym typeface="Wingdings" panose="05000000000000000000" pitchFamily="2" charset="2"/>
              </a:rPr>
              <a:t>Bactérias mais frequentemente detectadas&gt; </a:t>
            </a:r>
            <a:r>
              <a:rPr lang="pt-BR" sz="2800" dirty="0" err="1"/>
              <a:t>Gardnerella</a:t>
            </a:r>
            <a:r>
              <a:rPr lang="pt-BR" sz="2800" dirty="0"/>
              <a:t> </a:t>
            </a:r>
            <a:r>
              <a:rPr lang="pt-BR" sz="2800" dirty="0" err="1"/>
              <a:t>spp</a:t>
            </a:r>
            <a:r>
              <a:rPr lang="pt-BR" sz="2800" dirty="0"/>
              <a:t>, M. </a:t>
            </a:r>
            <a:r>
              <a:rPr lang="pt-BR" sz="2800" dirty="0" err="1"/>
              <a:t>hominis</a:t>
            </a:r>
            <a:r>
              <a:rPr lang="pt-BR" sz="2800" dirty="0"/>
              <a:t>, </a:t>
            </a:r>
            <a:r>
              <a:rPr lang="pt-BR" sz="2800" dirty="0" err="1"/>
              <a:t>Atopobium</a:t>
            </a:r>
            <a:r>
              <a:rPr lang="pt-BR" sz="2800" dirty="0"/>
              <a:t> </a:t>
            </a:r>
            <a:r>
              <a:rPr lang="pt-BR" sz="2800" dirty="0" err="1"/>
              <a:t>Peptoestreptococos</a:t>
            </a:r>
            <a:r>
              <a:rPr lang="pt-BR" sz="2800" dirty="0"/>
              <a:t> </a:t>
            </a:r>
            <a:r>
              <a:rPr lang="pt-BR" sz="2800" dirty="0" err="1"/>
              <a:t>spp</a:t>
            </a:r>
            <a:r>
              <a:rPr lang="pt-BR" sz="2800" dirty="0"/>
              <a:t> </a:t>
            </a:r>
            <a:r>
              <a:rPr lang="pt-BR" sz="2800" dirty="0" err="1"/>
              <a:t>Mobiluncus</a:t>
            </a:r>
            <a:r>
              <a:rPr lang="pt-BR" sz="2800" dirty="0"/>
              <a:t> </a:t>
            </a:r>
            <a:r>
              <a:rPr lang="pt-BR" sz="2800" dirty="0" err="1"/>
              <a:t>spp</a:t>
            </a:r>
            <a:r>
              <a:rPr lang="pt-BR" sz="2800" dirty="0"/>
              <a:t>, Bacteroides, </a:t>
            </a:r>
            <a:r>
              <a:rPr lang="pt-BR" sz="2800" dirty="0" err="1"/>
              <a:t>Clostridiale</a:t>
            </a:r>
            <a:r>
              <a:rPr lang="pt-BR" sz="2800" dirty="0"/>
              <a:t> e outras.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Produtoras de biofilme </a:t>
            </a:r>
            <a:r>
              <a:rPr lang="pt-BR" sz="2800" dirty="0" err="1"/>
              <a:t>polimicrobiano</a:t>
            </a:r>
            <a:r>
              <a:rPr lang="pt-BR" sz="2800" dirty="0"/>
              <a:t> nas células epiteliais vaginais, facilitando as suas recidivas.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EEE06F-F31C-4D39-AC14-81BA7E1EC5A1}"/>
              </a:ext>
            </a:extLst>
          </p:cNvPr>
          <p:cNvSpPr/>
          <p:nvPr/>
        </p:nvSpPr>
        <p:spPr>
          <a:xfrm>
            <a:off x="3886200" y="777240"/>
            <a:ext cx="4949190" cy="7429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VAGINOSE BACTERIANA</a:t>
            </a:r>
          </a:p>
        </p:txBody>
      </p:sp>
    </p:spTree>
    <p:extLst>
      <p:ext uri="{BB962C8B-B14F-4D97-AF65-F5344CB8AC3E}">
        <p14:creationId xmlns:p14="http://schemas.microsoft.com/office/powerpoint/2010/main" val="428153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31386" y="449402"/>
            <a:ext cx="71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VAGINOSE BACTERIANA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491730" y="6181859"/>
            <a:ext cx="39280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 Black" panose="020B0A04020102020204" pitchFamily="34" charset="0"/>
              </a:rPr>
              <a:t>Ginecologia  </a:t>
            </a:r>
            <a:r>
              <a:rPr lang="pt-BR" sz="1100" dirty="0" err="1">
                <a:latin typeface="Arial Black" panose="020B0A04020102020204" pitchFamily="34" charset="0"/>
              </a:rPr>
              <a:t>willians</a:t>
            </a:r>
            <a:r>
              <a:rPr lang="pt-BR" sz="1100" dirty="0">
                <a:latin typeface="Arial Black" panose="020B0A04020102020204" pitchFamily="34" charset="0"/>
              </a:rPr>
              <a:t> - 2014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90918" y="3478483"/>
            <a:ext cx="9465972" cy="17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0996" y="1414130"/>
            <a:ext cx="11419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Risco aumentado de aquisição de IST, como HIV, </a:t>
            </a:r>
            <a:r>
              <a:rPr lang="pt-BR" sz="2400" b="1" i="1" dirty="0"/>
              <a:t>N. </a:t>
            </a:r>
            <a:r>
              <a:rPr lang="pt-BR" sz="2400" b="1" i="1" dirty="0" err="1"/>
              <a:t>gonorrhoeae</a:t>
            </a:r>
            <a:r>
              <a:rPr lang="pt-BR" sz="2400" b="1" dirty="0"/>
              <a:t> , </a:t>
            </a:r>
            <a:r>
              <a:rPr lang="pt-BR" sz="2400" b="1" i="1" dirty="0"/>
              <a:t>C. </a:t>
            </a:r>
            <a:r>
              <a:rPr lang="pt-BR" sz="2400" b="1" i="1" dirty="0" err="1"/>
              <a:t>trachomatis</a:t>
            </a:r>
            <a:r>
              <a:rPr lang="pt-BR" sz="2400" b="1" dirty="0"/>
              <a:t> , </a:t>
            </a:r>
            <a:r>
              <a:rPr lang="pt-BR" sz="2400" b="1" i="1" dirty="0"/>
              <a:t>T. </a:t>
            </a:r>
            <a:r>
              <a:rPr lang="pt-BR" sz="2400" b="1" i="1" dirty="0" err="1"/>
              <a:t>vaginalis</a:t>
            </a:r>
            <a:r>
              <a:rPr lang="pt-BR" sz="2400" b="1" dirty="0"/>
              <a:t> , </a:t>
            </a:r>
            <a:r>
              <a:rPr lang="pt-BR" sz="2400" b="1" i="1" dirty="0"/>
              <a:t>M. </a:t>
            </a:r>
            <a:r>
              <a:rPr lang="pt-BR" sz="2400" b="1" i="1" dirty="0" err="1"/>
              <a:t>genitalium</a:t>
            </a:r>
            <a:r>
              <a:rPr lang="pt-BR" sz="2400" b="1" dirty="0"/>
              <a:t> , HPV e HSV-2;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Favorece a carcinogênese genital:</a:t>
            </a:r>
          </a:p>
          <a:p>
            <a:pPr marL="1257300" lvl="2" indent="-342900" algn="ctr">
              <a:buFont typeface="Wingdings" panose="05000000000000000000" pitchFamily="2" charset="2"/>
              <a:buChar char="§"/>
            </a:pPr>
            <a:r>
              <a:rPr lang="pt-BR" sz="2400" b="1" dirty="0"/>
              <a:t>Produção de citocinas anti-inflamatórias;</a:t>
            </a:r>
            <a:endParaRPr lang="pt-BR" sz="2400" b="1" dirty="0"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400" b="1" dirty="0"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400" b="1" dirty="0">
              <a:sym typeface="Wingdings" panose="05000000000000000000" pitchFamily="2" charset="2"/>
            </a:endParaRPr>
          </a:p>
          <a:p>
            <a:pPr lvl="2"/>
            <a:endParaRPr lang="pt-BR" sz="2400" b="1" dirty="0"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400" b="1" dirty="0">
              <a:sym typeface="Wingdings" panose="05000000000000000000" pitchFamily="2" charset="2"/>
            </a:endParaRPr>
          </a:p>
          <a:p>
            <a:pPr lvl="1"/>
            <a:endParaRPr lang="pt-BR" sz="2400" dirty="0">
              <a:solidFill>
                <a:srgbClr val="00FF00"/>
              </a:solidFill>
            </a:endParaRPr>
          </a:p>
          <a:p>
            <a:endParaRPr lang="pt-BR" sz="2400" dirty="0">
              <a:solidFill>
                <a:srgbClr val="00FF00"/>
              </a:solidFill>
            </a:endParaRPr>
          </a:p>
          <a:p>
            <a:pPr marL="800100" lvl="1" indent="-342900" algn="r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/>
            <a:endParaRPr lang="pt-BR" sz="2400" b="1" dirty="0">
              <a:solidFill>
                <a:srgbClr val="00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>
              <a:solidFill>
                <a:srgbClr val="00FF00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28D31AB-29EF-E329-A190-FE5067BCC1B3}"/>
              </a:ext>
            </a:extLst>
          </p:cNvPr>
          <p:cNvCxnSpPr/>
          <p:nvPr/>
        </p:nvCxnSpPr>
        <p:spPr>
          <a:xfrm>
            <a:off x="6790746" y="3733014"/>
            <a:ext cx="0" cy="433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9F2F3C-6284-27F2-604A-F9EE482138AA}"/>
              </a:ext>
            </a:extLst>
          </p:cNvPr>
          <p:cNvSpPr txBox="1"/>
          <p:nvPr/>
        </p:nvSpPr>
        <p:spPr>
          <a:xfrm>
            <a:off x="4679799" y="4146490"/>
            <a:ext cx="489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ym typeface="Wingdings" panose="05000000000000000000" pitchFamily="2" charset="2"/>
              </a:rPr>
              <a:t>Interleucinas 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B060171-7707-CE3F-7287-350201E8D201}"/>
              </a:ext>
            </a:extLst>
          </p:cNvPr>
          <p:cNvCxnSpPr>
            <a:cxnSpLocks/>
          </p:cNvCxnSpPr>
          <p:nvPr/>
        </p:nvCxnSpPr>
        <p:spPr>
          <a:xfrm>
            <a:off x="6807166" y="4608155"/>
            <a:ext cx="0" cy="513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DC5C71-88BC-D651-7A19-24C4B3EBD863}"/>
              </a:ext>
            </a:extLst>
          </p:cNvPr>
          <p:cNvCxnSpPr>
            <a:cxnSpLocks/>
          </p:cNvCxnSpPr>
          <p:nvPr/>
        </p:nvCxnSpPr>
        <p:spPr>
          <a:xfrm>
            <a:off x="2721102" y="3733014"/>
            <a:ext cx="78431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F3A216-6562-29D7-A7D3-7D4B1E3ABA97}"/>
              </a:ext>
            </a:extLst>
          </p:cNvPr>
          <p:cNvSpPr txBox="1"/>
          <p:nvPr/>
        </p:nvSpPr>
        <p:spPr>
          <a:xfrm>
            <a:off x="-244478" y="5329210"/>
            <a:ext cx="1191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ym typeface="Wingdings" panose="05000000000000000000" pitchFamily="2" charset="2"/>
              </a:rPr>
              <a:t>Diminuem a imunidade vaginal, favorecendo a penetração do HPV no núcleo da célula.</a:t>
            </a:r>
            <a:endParaRPr lang="pt-BR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F88139-4E71-21ED-37A7-1F5B6BF6BA65}"/>
              </a:ext>
            </a:extLst>
          </p:cNvPr>
          <p:cNvSpPr txBox="1"/>
          <p:nvPr/>
        </p:nvSpPr>
        <p:spPr>
          <a:xfrm>
            <a:off x="3963634" y="1155264"/>
            <a:ext cx="432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IMPLICAÇÕES CLÍNICAS</a:t>
            </a:r>
          </a:p>
        </p:txBody>
      </p:sp>
    </p:spTree>
    <p:extLst>
      <p:ext uri="{BB962C8B-B14F-4D97-AF65-F5344CB8AC3E}">
        <p14:creationId xmlns:p14="http://schemas.microsoft.com/office/powerpoint/2010/main" val="1240567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9039" y="254076"/>
            <a:ext cx="656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VAGINOSE BACTERIANA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3018" y="975629"/>
            <a:ext cx="41148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800" b="1" dirty="0"/>
              <a:t>COMPLICAÇÕES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4336" y="1552710"/>
            <a:ext cx="9684327" cy="45550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Ginecológicas: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err="1"/>
              <a:t>Endocervicites</a:t>
            </a:r>
            <a:r>
              <a:rPr lang="pt-BR" sz="2800" dirty="0"/>
              <a:t>, Endometrites;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Adjuvantes em carcinogênese com o HPV;</a:t>
            </a:r>
          </a:p>
          <a:p>
            <a:pPr lvl="1"/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Gestação; 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800" dirty="0"/>
              <a:t>Abortamento, TPP, RUPREMA, infecção puerperal;</a:t>
            </a:r>
          </a:p>
          <a:p>
            <a:pPr marL="800100" lvl="1" indent="-342900" algn="r">
              <a:buFont typeface="Wingdings" panose="05000000000000000000" pitchFamily="2" charset="2"/>
              <a:buChar char="ü"/>
            </a:pP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697433" y="6049926"/>
            <a:ext cx="260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Black" panose="020B0A04020102020204" pitchFamily="34" charset="0"/>
              </a:rPr>
              <a:t>Ginecologia  Willians - 2014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526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45465-6264-4121-BF80-4E4C02454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1188" y="305683"/>
            <a:ext cx="7662740" cy="644628"/>
          </a:xfrm>
        </p:spPr>
        <p:txBody>
          <a:bodyPr>
            <a:normAutofit fontScale="90000"/>
          </a:bodyPr>
          <a:lstStyle/>
          <a:p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VAGINOSE BACTERIANA - </a:t>
            </a: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cLÍNICA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FB208D-BBE0-4FA4-8646-0C545EDB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36" y="3759109"/>
            <a:ext cx="2476500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86" y="1157173"/>
            <a:ext cx="2482050" cy="18478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E3877-E241-5C44-3B83-E28E9F58573A}"/>
              </a:ext>
            </a:extLst>
          </p:cNvPr>
          <p:cNvSpPr txBox="1"/>
          <p:nvPr/>
        </p:nvSpPr>
        <p:spPr>
          <a:xfrm>
            <a:off x="185738" y="1327354"/>
            <a:ext cx="8299501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Conteúdo branco acinzentado, </a:t>
            </a:r>
            <a:r>
              <a:rPr lang="pt-BR" sz="2800" dirty="0" err="1">
                <a:solidFill>
                  <a:schemeClr val="tx1"/>
                </a:solidFill>
              </a:rPr>
              <a:t>homogêneo,fluido,finamente</a:t>
            </a:r>
            <a:r>
              <a:rPr lang="pt-BR" sz="2800" dirty="0">
                <a:solidFill>
                  <a:schemeClr val="tx1"/>
                </a:solidFill>
              </a:rPr>
              <a:t> aderido às paredes vaginais;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/>
              <a:t>Com poucas e pequenas bolhas; </a:t>
            </a:r>
            <a:endParaRPr 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Odor fétido (piora com sêmen e sangue);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/>
              <a:t>Sem prurido.</a:t>
            </a:r>
            <a:endParaRPr 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Sem sinais inflamatórios.</a:t>
            </a:r>
          </a:p>
        </p:txBody>
      </p:sp>
    </p:spTree>
    <p:extLst>
      <p:ext uri="{BB962C8B-B14F-4D97-AF65-F5344CB8AC3E}">
        <p14:creationId xmlns:p14="http://schemas.microsoft.com/office/powerpoint/2010/main" val="1761433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A21DC4-2AFA-4CB7-87D1-60BB1C5D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-676050"/>
            <a:ext cx="11568147" cy="1487580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4000" dirty="0"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VAGINOSE BACTERIANA</a:t>
            </a:r>
            <a:endParaRPr lang="pt-BR" sz="24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7CF4D8B-5664-4AA7-A2C6-23C54EA5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7" y="1271833"/>
            <a:ext cx="10233800" cy="5118576"/>
          </a:xfrm>
        </p:spPr>
        <p:txBody>
          <a:bodyPr>
            <a:normAutofit/>
          </a:bodyPr>
          <a:lstStyle/>
          <a:p>
            <a:r>
              <a:rPr lang="pt-BR" sz="2800" b="1" dirty="0"/>
              <a:t>FATORES DE RISCO</a:t>
            </a:r>
          </a:p>
          <a:p>
            <a:pPr lvl="1"/>
            <a:endParaRPr lang="pt-BR" b="1" dirty="0">
              <a:solidFill>
                <a:srgbClr val="FFFF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Novos ou múltiplos parceiros sexuais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Atividade sexual com outras mulheres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Antibiótico (desequilibra flora por agressão aos lactobacillus</a:t>
            </a:r>
            <a:r>
              <a:rPr lang="pt-BR" sz="2400" dirty="0"/>
              <a:t>);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Duchas vaginais</a:t>
            </a:r>
            <a:r>
              <a:rPr lang="pt-BR" sz="2400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A5ABDC-9EDD-4FF8-B5D2-2070F51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736" y="980632"/>
            <a:ext cx="1979517" cy="18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9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5446D-7A48-EED9-3F9C-C93420C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Vaginose bacteriana- 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FB53D-4C30-44E3-4432-39599B70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093976"/>
            <a:ext cx="11167110" cy="4050792"/>
          </a:xfrm>
        </p:spPr>
        <p:txBody>
          <a:bodyPr/>
          <a:lstStyle/>
          <a:p>
            <a:r>
              <a:rPr lang="pt-BR" sz="2800" dirty="0"/>
              <a:t>Critérios de </a:t>
            </a:r>
            <a:r>
              <a:rPr lang="pt-BR" sz="2800" dirty="0" err="1"/>
              <a:t>Amsel</a:t>
            </a:r>
            <a:r>
              <a:rPr lang="pt-BR" sz="2800" dirty="0"/>
              <a:t>:</a:t>
            </a:r>
          </a:p>
          <a:p>
            <a:pPr lvl="1"/>
            <a:endParaRPr lang="pt-BR" dirty="0"/>
          </a:p>
          <a:p>
            <a:pPr lvl="1"/>
            <a:r>
              <a:rPr lang="pt-BR" sz="2400" dirty="0"/>
              <a:t>Corrimento </a:t>
            </a:r>
            <a:r>
              <a:rPr lang="pt-BR" sz="2400" dirty="0" err="1"/>
              <a:t>acinzentado;esbranquiçados</a:t>
            </a:r>
            <a:endParaRPr lang="pt-BR" sz="2400" dirty="0"/>
          </a:p>
          <a:p>
            <a:pPr lvl="1"/>
            <a:r>
              <a:rPr lang="pt-BR" sz="2400" dirty="0"/>
              <a:t>pH &gt; 4,5</a:t>
            </a:r>
          </a:p>
          <a:p>
            <a:pPr lvl="1"/>
            <a:r>
              <a:rPr lang="pt-BR" sz="2400" dirty="0"/>
              <a:t>KOH +,</a:t>
            </a:r>
          </a:p>
          <a:p>
            <a:pPr lvl="1"/>
            <a:r>
              <a:rPr lang="pt-BR" sz="2400" dirty="0" err="1"/>
              <a:t>Clue</a:t>
            </a:r>
            <a:r>
              <a:rPr lang="pt-BR" sz="2400" dirty="0"/>
              <a:t> </a:t>
            </a:r>
            <a:r>
              <a:rPr lang="pt-BR" sz="2400" dirty="0" err="1"/>
              <a:t>cells</a:t>
            </a:r>
            <a:endParaRPr lang="pt-BR" sz="2400" dirty="0"/>
          </a:p>
          <a:p>
            <a:r>
              <a:rPr lang="pt-BR" sz="2600" dirty="0" err="1"/>
              <a:t>Bacterioscopia</a:t>
            </a:r>
            <a:r>
              <a:rPr lang="pt-BR" sz="2600" dirty="0"/>
              <a:t> – critérios de </a:t>
            </a:r>
            <a:r>
              <a:rPr lang="pt-BR" sz="2600" dirty="0" err="1"/>
              <a:t>Nugent</a:t>
            </a:r>
            <a:r>
              <a:rPr lang="pt-BR" sz="2600" dirty="0"/>
              <a:t>;</a:t>
            </a:r>
          </a:p>
          <a:p>
            <a:r>
              <a:rPr lang="pt-BR" sz="2600" dirty="0"/>
              <a:t>Testes moleculares.</a:t>
            </a:r>
          </a:p>
          <a:p>
            <a:pPr lvl="1"/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63B4AF-EC3C-4023-A18A-FE7826673B31}"/>
              </a:ext>
            </a:extLst>
          </p:cNvPr>
          <p:cNvSpPr/>
          <p:nvPr/>
        </p:nvSpPr>
        <p:spPr>
          <a:xfrm>
            <a:off x="7376160" y="2944368"/>
            <a:ext cx="4709160" cy="1609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Presença de pelo menos 3 dos critérios = Vaginose bacteriana</a:t>
            </a:r>
            <a:r>
              <a:rPr lang="pt-BR" dirty="0"/>
              <a:t>.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8A443B2E-D8DC-D1CE-AE71-6DF8C6D7083F}"/>
              </a:ext>
            </a:extLst>
          </p:cNvPr>
          <p:cNvSpPr/>
          <p:nvPr/>
        </p:nvSpPr>
        <p:spPr>
          <a:xfrm>
            <a:off x="6819900" y="2935224"/>
            <a:ext cx="556260" cy="13830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52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37C00-88F3-4DB3-9692-1A3E02AE5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0978" y="-596900"/>
            <a:ext cx="11088687" cy="119380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VAGINOSE BACTERIANA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6D5624-119D-1ED2-08D9-09EB6FC8DA5C}"/>
              </a:ext>
            </a:extLst>
          </p:cNvPr>
          <p:cNvSpPr txBox="1"/>
          <p:nvPr/>
        </p:nvSpPr>
        <p:spPr>
          <a:xfrm>
            <a:off x="688258" y="596900"/>
            <a:ext cx="540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TRATAMENTO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AAA5D0-BB02-CCAB-4615-6BCF9F9ABD55}"/>
              </a:ext>
            </a:extLst>
          </p:cNvPr>
          <p:cNvSpPr txBox="1"/>
          <p:nvPr/>
        </p:nvSpPr>
        <p:spPr>
          <a:xfrm>
            <a:off x="629264" y="1291871"/>
            <a:ext cx="109334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pt-BR" sz="28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800" b="1" dirty="0"/>
              <a:t>Objetivo</a:t>
            </a:r>
            <a:r>
              <a:rPr lang="pt-BR" b="1" dirty="0"/>
              <a:t>: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pt-BR" sz="2400" dirty="0"/>
          </a:p>
          <a:p>
            <a:pPr lvl="2"/>
            <a:endParaRPr lang="pt-BR" sz="2400" b="1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pt-BR" sz="2800" dirty="0"/>
              <a:t>Inibir anaeróbios e não os lactobacilos;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pt-BR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pt-BR" sz="2800" dirty="0"/>
              <a:t>Metronidazol vaginal é tão efetivo quanto o oral, tendo a vantagem de ausência de efeitos colaterais ; (praticidade x efetividade).</a:t>
            </a:r>
          </a:p>
        </p:txBody>
      </p:sp>
    </p:spTree>
    <p:extLst>
      <p:ext uri="{BB962C8B-B14F-4D97-AF65-F5344CB8AC3E}">
        <p14:creationId xmlns:p14="http://schemas.microsoft.com/office/powerpoint/2010/main" val="2977201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9B11C-A7AE-440F-93B9-AFDFE9A8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984" y="-535458"/>
            <a:ext cx="11141765" cy="1558166"/>
          </a:xfrm>
        </p:spPr>
        <p:txBody>
          <a:bodyPr>
            <a:normAutofit/>
          </a:bodyPr>
          <a:lstStyle/>
          <a:p>
            <a:pPr algn="ct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VAGINOSE BACTERIANA</a:t>
            </a:r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B7BC9-C71D-49AF-8DFB-16F648C8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04" y="243625"/>
            <a:ext cx="11141765" cy="56648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pt-BR" sz="3000" b="1" dirty="0">
                <a:latin typeface="Arial Unicode MS"/>
              </a:rPr>
              <a:t> </a:t>
            </a:r>
            <a:r>
              <a:rPr lang="pt-BR" sz="4400" b="1" dirty="0"/>
              <a:t>Recomendação de tratamento: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5100" b="1" dirty="0">
                <a:solidFill>
                  <a:srgbClr val="FF0000"/>
                </a:solidFill>
              </a:rPr>
              <a:t>Primeira linha: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Metronidazol 500 mg VO 2x/dia durante 7 dias ou 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Metronidazol 0,75 % intravaginal, 5 g intravaginal, 1 x /dia/7d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Clindamicina creme 2% , 5 g uma vez ao dia por 7 dias.</a:t>
            </a:r>
          </a:p>
          <a:p>
            <a:pPr lvl="1">
              <a:lnSpc>
                <a:spcPct val="150000"/>
              </a:lnSpc>
            </a:pPr>
            <a:r>
              <a:rPr lang="pt-BR" sz="3800" b="1" dirty="0">
                <a:solidFill>
                  <a:srgbClr val="FF0000"/>
                </a:solidFill>
              </a:rPr>
              <a:t>Segunda linha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Tinidazol  1 g uma vez ao dia por 5 dias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Tinidazol 2 g uma vez ao dia por 2 dias</a:t>
            </a:r>
          </a:p>
          <a:p>
            <a:pPr lvl="2">
              <a:lnSpc>
                <a:spcPct val="150000"/>
              </a:lnSpc>
            </a:pPr>
            <a:r>
              <a:rPr lang="pt-BR" sz="3800" dirty="0" err="1"/>
              <a:t>Secnidazol</a:t>
            </a:r>
            <a:r>
              <a:rPr lang="pt-BR" sz="3800" dirty="0"/>
              <a:t>  2 g via oral em dose única</a:t>
            </a:r>
          </a:p>
          <a:p>
            <a:pPr marL="457200" lvl="1" indent="0">
              <a:buNone/>
            </a:pPr>
            <a:endParaRPr lang="pt-BR" sz="4400" b="1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4400" b="1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lvl="1" indent="0">
              <a:buNone/>
            </a:pPr>
            <a:endParaRPr lang="pt-BR" b="1" dirty="0">
              <a:solidFill>
                <a:srgbClr val="FFC000"/>
              </a:solidFill>
            </a:endParaRPr>
          </a:p>
          <a:p>
            <a:pPr marL="450000" lvl="1" indent="0">
              <a:buNone/>
            </a:pPr>
            <a:endParaRPr lang="pt-BR" sz="1400" b="1" dirty="0"/>
          </a:p>
          <a:p>
            <a:pPr marL="450000" lvl="1" indent="0">
              <a:buNone/>
            </a:pPr>
            <a:endParaRPr lang="pt-BR" sz="1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2D487A-5DD8-552D-C375-8EC25377E142}"/>
              </a:ext>
            </a:extLst>
          </p:cNvPr>
          <p:cNvSpPr/>
          <p:nvPr/>
        </p:nvSpPr>
        <p:spPr>
          <a:xfrm>
            <a:off x="8253046" y="6003219"/>
            <a:ext cx="2895600" cy="643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ISSVD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650EE3-56BF-026A-709C-AFEF539975EB}"/>
              </a:ext>
            </a:extLst>
          </p:cNvPr>
          <p:cNvSpPr/>
          <p:nvPr/>
        </p:nvSpPr>
        <p:spPr>
          <a:xfrm>
            <a:off x="478594" y="5759594"/>
            <a:ext cx="10576268" cy="85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Taxa de cura  variam entre 80 a 90%, mas em 3 meses, 30% das mulheres apresentam  recorrência de flora alterada.</a:t>
            </a:r>
          </a:p>
        </p:txBody>
      </p:sp>
    </p:spTree>
    <p:extLst>
      <p:ext uri="{BB962C8B-B14F-4D97-AF65-F5344CB8AC3E}">
        <p14:creationId xmlns:p14="http://schemas.microsoft.com/office/powerpoint/2010/main" val="19834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012EC-94F7-CF47-F033-03C88815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Microbiota vaginal = 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F5A6CB-9A34-3A58-FCF5-FEC1E6C3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21407"/>
            <a:ext cx="10925666" cy="4543343"/>
          </a:xfrm>
        </p:spPr>
        <p:txBody>
          <a:bodyPr>
            <a:normAutofit/>
          </a:bodyPr>
          <a:lstStyle/>
          <a:p>
            <a:r>
              <a:rPr lang="pt-BR" sz="2400" dirty="0"/>
              <a:t>Responsáveis pela saúde vaginal da mulher;</a:t>
            </a:r>
          </a:p>
          <a:p>
            <a:pPr lvl="1"/>
            <a:endParaRPr lang="pt-BR" sz="2200" b="1" dirty="0">
              <a:solidFill>
                <a:srgbClr val="FF0000"/>
              </a:solidFill>
            </a:endParaRPr>
          </a:p>
          <a:p>
            <a:pPr lvl="1"/>
            <a:r>
              <a:rPr lang="pt-BR" sz="2400" b="1" dirty="0">
                <a:solidFill>
                  <a:srgbClr val="FF0000"/>
                </a:solidFill>
              </a:rPr>
              <a:t>Produção metabólitos;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antimicrobianos;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Interação Física; 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Resposta imune;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Função de Barreira</a:t>
            </a:r>
            <a:r>
              <a:rPr lang="pt-BR" sz="22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0000"/>
              </a:lnSpc>
            </a:pPr>
            <a:endParaRPr lang="pt-B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82904A-7742-D915-DFB5-8B70DF16AB17}"/>
              </a:ext>
            </a:extLst>
          </p:cNvPr>
          <p:cNvSpPr txBox="1"/>
          <p:nvPr/>
        </p:nvSpPr>
        <p:spPr>
          <a:xfrm>
            <a:off x="8343900" y="299966"/>
            <a:ext cx="453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 Black" panose="020B0A04020102020204" pitchFamily="34" charset="0"/>
              </a:rPr>
              <a:t>FLORA VAGINAL NORMAL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9464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4633F-B29E-48AF-9571-2847FF31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93285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VAGINOSE BACTERIANA RECORRENTE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C8304A-0A10-DFD9-3392-8485E456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Metronidazol 0,75 % gel – 2 vezes por semana por 4 a 6 meses ou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Em regime de 3 fases: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Metronidazol oral 1 vez ao dia por 7 dias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Ácido Bórico 1 vez ao dia por 30 dias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Metronidazol gel 5 g vaginal 2 vezes na semana por 4 a 6 meses.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Metronidazol 2g + fluconazol 150 mg 1 vez no mês por 4 a 6 meses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A936E6-D0FD-AAC9-AC6B-AED8C664929B}"/>
              </a:ext>
            </a:extLst>
          </p:cNvPr>
          <p:cNvSpPr txBox="1"/>
          <p:nvPr/>
        </p:nvSpPr>
        <p:spPr>
          <a:xfrm>
            <a:off x="4846320" y="1005579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Tratamento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975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67685" y="127582"/>
            <a:ext cx="4893972" cy="6568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VAGINOSE BACTERIANA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91674" y="1176031"/>
            <a:ext cx="10586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800" dirty="0"/>
              <a:t>O tratamento de parceiros sexuais não apresentam benefícios no resultado terapêutico das recidivas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91674" y="2333915"/>
            <a:ext cx="10071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800" dirty="0"/>
              <a:t>Devem ser tratados todos os casos de vaginose bacteriana assintomática na gestação e previamente à procedimentos ginecológicos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91674" y="3863253"/>
            <a:ext cx="1058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22738" y="4796149"/>
            <a:ext cx="932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800" dirty="0" err="1"/>
              <a:t>Gardnerela</a:t>
            </a:r>
            <a:r>
              <a:rPr lang="pt-BR" sz="2800" dirty="0"/>
              <a:t> </a:t>
            </a:r>
            <a:r>
              <a:rPr lang="pt-BR" sz="2800" dirty="0" err="1"/>
              <a:t>Vaginalis</a:t>
            </a:r>
            <a:r>
              <a:rPr lang="pt-BR" sz="2800" dirty="0"/>
              <a:t> compreendeu 90% das bactérias no biofilme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7018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37FC-1868-4034-8E64-EF1587B5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01336"/>
            <a:ext cx="11787187" cy="62571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rgbClr val="FFFF00"/>
                </a:solidFill>
                <a:latin typeface="Arial Unicode MS"/>
              </a:rPr>
              <a:t>TRICOMONÍASE VAGINAL</a:t>
            </a:r>
            <a:br>
              <a:rPr lang="pt-BR" sz="3600" dirty="0">
                <a:solidFill>
                  <a:srgbClr val="FFFF00"/>
                </a:solidFill>
              </a:rPr>
            </a:br>
            <a:endParaRPr lang="pt-BR" sz="20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108F10-C4D0-BEFC-68B6-A4DD809D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1403604"/>
            <a:ext cx="10771060" cy="4882896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pt-BR" sz="3400" b="1" dirty="0" err="1"/>
              <a:t>Trichomonas</a:t>
            </a:r>
            <a:r>
              <a:rPr lang="pt-BR" sz="3400" b="1" dirty="0"/>
              <a:t> </a:t>
            </a:r>
            <a:r>
              <a:rPr lang="pt-BR" sz="3400" b="1" dirty="0" err="1"/>
              <a:t>vaginalis</a:t>
            </a:r>
            <a:r>
              <a:rPr lang="pt-BR" sz="3400" b="1" dirty="0"/>
              <a:t> </a:t>
            </a:r>
          </a:p>
          <a:p>
            <a:pPr lvl="1" algn="ctr">
              <a:buFont typeface="Wingdings" panose="05000000000000000000" pitchFamily="2" charset="2"/>
              <a:buChar char="q"/>
            </a:pPr>
            <a:endParaRPr lang="pt-BR" dirty="0"/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400" dirty="0"/>
              <a:t> </a:t>
            </a:r>
            <a:r>
              <a:rPr lang="pt-BR" sz="3200" dirty="0"/>
              <a:t>Parasita anaeróbio, flagelado, sobrevive em meios mais alcalinos;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dirty="0"/>
              <a:t> IST e com  alta taxa de transmissibilidade ;      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dirty="0"/>
              <a:t>60% dos casos está associado ao gonococo, </a:t>
            </a:r>
            <a:r>
              <a:rPr lang="pt-BR" sz="3200" dirty="0" err="1"/>
              <a:t>clamidia</a:t>
            </a:r>
            <a:r>
              <a:rPr lang="pt-BR" sz="3200" dirty="0"/>
              <a:t> , HPV e flora anaeróbia conferindo maior morbidade;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dirty="0"/>
              <a:t> Risco de infecção pós-operatória, rotura de membranas, parto pré-termo;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019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5D62B-2114-4D3F-BAD4-63918AB9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9930"/>
            <a:ext cx="11115261" cy="672379"/>
          </a:xfrm>
        </p:spPr>
        <p:txBody>
          <a:bodyPr>
            <a:normAutofit fontScale="90000"/>
          </a:bodyPr>
          <a:lstStyle/>
          <a:p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br>
              <a:rPr lang="pt-BR" sz="36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A7B91D-4316-4B97-896F-B468FC83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61" y="1516771"/>
            <a:ext cx="8725602" cy="5142500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2800" dirty="0"/>
              <a:t>Corrimento vaginal branco/amarelado e bolhoso, fétido, purulento, abundante e às vezes com prurido ;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/>
              <a:t>Processo inflamatório intenso de vagina e colo uterino;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 err="1"/>
              <a:t>Colpocervicite</a:t>
            </a:r>
            <a:r>
              <a:rPr lang="pt-BR" sz="2800" dirty="0"/>
              <a:t> difusa e multifocal (aspecto de framboesa);</a:t>
            </a:r>
          </a:p>
          <a:p>
            <a:pPr marL="274320" lvl="1" indent="0">
              <a:buNone/>
            </a:pPr>
            <a:endParaRPr lang="pt-BR" sz="2800" dirty="0"/>
          </a:p>
          <a:p>
            <a:pPr lvl="1"/>
            <a:r>
              <a:rPr lang="pt-BR" sz="2800" dirty="0"/>
              <a:t>Em 50% das pacientes há </a:t>
            </a:r>
            <a:r>
              <a:rPr lang="pt-BR" sz="2800" dirty="0" err="1"/>
              <a:t>dispaurenia</a:t>
            </a:r>
            <a:r>
              <a:rPr lang="pt-BR" sz="2800" dirty="0"/>
              <a:t>, dor pélvica e sintomas urinários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C1F22F-65AD-45FE-BA76-E05F7782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64" y="1158460"/>
            <a:ext cx="2619375" cy="16495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9350" y="633512"/>
            <a:ext cx="503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</a:rPr>
              <a:t>QUADRO CLÍNICO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290" y="4916196"/>
            <a:ext cx="2619375" cy="17430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865" y="2994504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37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B2ADE-DA1B-49A2-92DD-86D2A2EB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584" y="159989"/>
            <a:ext cx="10717696" cy="739081"/>
          </a:xfrm>
        </p:spPr>
        <p:txBody>
          <a:bodyPr>
            <a:normAutofit fontScale="90000"/>
          </a:bodyPr>
          <a:lstStyle/>
          <a:p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7D524-3135-41B9-899E-8CFD843E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087176"/>
            <a:ext cx="11190144" cy="3729010"/>
          </a:xfrm>
        </p:spPr>
        <p:txBody>
          <a:bodyPr/>
          <a:lstStyle/>
          <a:p>
            <a:r>
              <a:rPr lang="pt-BR" sz="2400" b="1" dirty="0">
                <a:solidFill>
                  <a:srgbClr val="FF0000"/>
                </a:solidFill>
              </a:rPr>
              <a:t>DIAGNÓSTICO: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400" dirty="0"/>
              <a:t> </a:t>
            </a:r>
            <a:r>
              <a:rPr lang="pt-BR" sz="2800" dirty="0"/>
              <a:t>pH maior que 5;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800" dirty="0"/>
              <a:t> Exame a fresco: </a:t>
            </a:r>
            <a:r>
              <a:rPr lang="pt-BR" sz="2800" dirty="0" err="1"/>
              <a:t>Trichomonas</a:t>
            </a:r>
            <a:r>
              <a:rPr lang="pt-BR" sz="2800" dirty="0"/>
              <a:t> móveis e numerosos leucócitos 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800" dirty="0"/>
              <a:t> Teste do KOH pode ser positivo;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800" dirty="0"/>
              <a:t> Cultura é o método mais específico mas de pouco valor prático (exceto em homens);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pt-BR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pt-BR" b="1" dirty="0">
              <a:solidFill>
                <a:srgbClr val="FF0000"/>
              </a:solidFill>
            </a:endParaRPr>
          </a:p>
          <a:p>
            <a:pPr marL="1170000" lvl="3" indent="0" algn="ctr">
              <a:buNone/>
            </a:pPr>
            <a:endParaRPr lang="pt-BR" sz="2400" b="1" dirty="0">
              <a:solidFill>
                <a:srgbClr val="FFFF00"/>
              </a:solidFill>
            </a:endParaRPr>
          </a:p>
          <a:p>
            <a:pPr marL="1170000" lvl="3" indent="0" algn="ctr">
              <a:buNone/>
            </a:pP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19" y="739080"/>
            <a:ext cx="1600200" cy="15482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72A425-0430-B722-2098-DBAA2FA6C885}"/>
              </a:ext>
            </a:extLst>
          </p:cNvPr>
          <p:cNvSpPr txBox="1"/>
          <p:nvPr/>
        </p:nvSpPr>
        <p:spPr>
          <a:xfrm>
            <a:off x="319088" y="4943475"/>
            <a:ext cx="11553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Unicode MS"/>
              </a:rPr>
              <a:t>Quando houver descrição de </a:t>
            </a:r>
            <a:r>
              <a:rPr lang="pt-BR" sz="2800" b="1" dirty="0" err="1">
                <a:latin typeface="Arial Unicode MS"/>
              </a:rPr>
              <a:t>Trichomonas</a:t>
            </a:r>
            <a:r>
              <a:rPr lang="pt-BR" sz="2800" b="1" dirty="0">
                <a:latin typeface="Arial Unicode MS"/>
              </a:rPr>
              <a:t> </a:t>
            </a:r>
            <a:r>
              <a:rPr lang="pt-BR" sz="2800" b="1" dirty="0" err="1">
                <a:latin typeface="Arial Unicode MS"/>
              </a:rPr>
              <a:t>vaginalis</a:t>
            </a:r>
            <a:r>
              <a:rPr lang="pt-BR" sz="2800" b="1" dirty="0">
                <a:latin typeface="Arial Unicode MS"/>
              </a:rPr>
              <a:t> no esfregaço de </a:t>
            </a:r>
            <a:r>
              <a:rPr lang="pt-BR" sz="2800" b="1" dirty="0" err="1">
                <a:latin typeface="Arial Unicode MS"/>
              </a:rPr>
              <a:t>Papanicolaou</a:t>
            </a:r>
            <a:r>
              <a:rPr lang="pt-BR" sz="2800" b="1" dirty="0">
                <a:latin typeface="Arial Unicode MS"/>
              </a:rPr>
              <a:t>, deve-se proceder o exame microscópico para confirmação e tratamento</a:t>
            </a:r>
            <a:endParaRPr lang="pt-BR" sz="28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6647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37-15B6-441E-90FF-439CA8D24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4163" y="-773114"/>
            <a:ext cx="11155362" cy="1546226"/>
          </a:xfrm>
        </p:spPr>
        <p:txBody>
          <a:bodyPr>
            <a:normAutofit/>
          </a:bodyPr>
          <a:lstStyle/>
          <a:p>
            <a:pPr algn="ct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927F7-D0DC-4788-8E05-EB390BF4F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101725"/>
            <a:ext cx="11544300" cy="575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b="1" dirty="0">
              <a:latin typeface="Arial Unicode M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b="1" dirty="0">
              <a:latin typeface="Arial Unicode M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</a:rPr>
              <a:t> </a:t>
            </a:r>
            <a:r>
              <a:rPr lang="pt-BR" sz="3200" b="1" dirty="0" err="1"/>
              <a:t>Nitroimidazóis</a:t>
            </a:r>
            <a:r>
              <a:rPr lang="pt-BR" sz="3200" b="1" dirty="0"/>
              <a:t>:</a:t>
            </a:r>
          </a:p>
          <a:p>
            <a:pPr lvl="2">
              <a:lnSpc>
                <a:spcPct val="150000"/>
              </a:lnSpc>
            </a:pPr>
            <a:r>
              <a:rPr lang="pt-BR" sz="3200" b="1" dirty="0"/>
              <a:t>Única classe de medicamentos com eficácia clinicamente demonstrada contra infecções por </a:t>
            </a:r>
            <a:r>
              <a:rPr lang="pt-BR" sz="3200" b="1" i="1" dirty="0"/>
              <a:t>T. vaginal</a:t>
            </a:r>
            <a:endParaRPr lang="pt-BR" sz="3200" b="1" dirty="0"/>
          </a:p>
          <a:p>
            <a:pPr marL="457200" lvl="1" indent="0">
              <a:buNone/>
            </a:pPr>
            <a:endParaRPr lang="pt-BR" sz="3200" b="1" dirty="0">
              <a:latin typeface="Arial Unicode MS"/>
            </a:endParaRPr>
          </a:p>
          <a:p>
            <a:pPr marL="274320" lvl="1" indent="0">
              <a:buNone/>
            </a:pPr>
            <a:endParaRPr lang="pt-BR" sz="2800" b="1" dirty="0">
              <a:latin typeface="Arial Unicode MS"/>
            </a:endParaRP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9084" y="1333003"/>
            <a:ext cx="502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2390750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37-15B6-441E-90FF-439CA8D24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2738" y="-773113"/>
            <a:ext cx="11155362" cy="1546226"/>
          </a:xfrm>
        </p:spPr>
        <p:txBody>
          <a:bodyPr>
            <a:normAutofit/>
          </a:bodyPr>
          <a:lstStyle/>
          <a:p>
            <a:pPr algn="ct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927F7-D0DC-4788-8E05-EB390BF4F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101725"/>
            <a:ext cx="11544300" cy="57562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b="1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C00000"/>
                </a:solidFill>
              </a:rPr>
              <a:t>Metronidazol 500 mg V.O de 12 /12 horas por 7 dias</a:t>
            </a:r>
          </a:p>
          <a:p>
            <a:pPr lvl="3">
              <a:lnSpc>
                <a:spcPct val="150000"/>
              </a:lnSpc>
            </a:pPr>
            <a:r>
              <a:rPr lang="pt-BR" sz="2800" b="1" dirty="0"/>
              <a:t>Taxas de cura de aproximadamente 84% –98%</a:t>
            </a:r>
          </a:p>
          <a:p>
            <a:pPr lvl="3">
              <a:lnSpc>
                <a:spcPct val="150000"/>
              </a:lnSpc>
            </a:pPr>
            <a:r>
              <a:rPr lang="pt-BR" sz="2800" b="1" dirty="0"/>
              <a:t>Preferência pela via oral, já que o gel de metronidazol não atinge níveis terapêuticos na uretra e nas glândulas </a:t>
            </a:r>
            <a:r>
              <a:rPr lang="pt-BR" sz="2800" b="1" dirty="0" err="1"/>
              <a:t>perivaginais</a:t>
            </a:r>
            <a:r>
              <a:rPr lang="pt-BR" sz="2800" b="1" dirty="0"/>
              <a:t>. </a:t>
            </a:r>
          </a:p>
          <a:p>
            <a:pPr marL="274320" lvl="1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22808" y="773113"/>
            <a:ext cx="502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492040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37-15B6-441E-90FF-439CA8D24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7000" y="-773113"/>
            <a:ext cx="11155362" cy="1546226"/>
          </a:xfrm>
        </p:spPr>
        <p:txBody>
          <a:bodyPr>
            <a:normAutofit/>
          </a:bodyPr>
          <a:lstStyle/>
          <a:p>
            <a:pPr algn="ct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927F7-D0DC-4788-8E05-EB390BF4F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101725"/>
            <a:ext cx="11544300" cy="5756275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600" b="1" dirty="0">
                <a:solidFill>
                  <a:srgbClr val="C00000"/>
                </a:solidFill>
              </a:rPr>
              <a:t>Tinidazol  2 g V.O em dose única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FFC000"/>
              </a:solidFill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Atinge níveis mais elevados no soro e no trato geniturinário, tem meia-vida mais longa do que o metronidazol  e tem menos efeitos colaterais  - gastrointestinais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Taxas de cura de aproximadamente 92% –100%</a:t>
            </a:r>
            <a:r>
              <a:rPr lang="pt-BR" sz="2800" dirty="0"/>
              <a:t> 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O tratamento simultâneo de todos os parceiros sexuais é recomendado e vital para prevenir reinfecções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pt-BR" sz="2800" b="1" dirty="0"/>
          </a:p>
          <a:p>
            <a:pPr marL="450000" lvl="1" indent="0">
              <a:buNone/>
            </a:pPr>
            <a:endParaRPr lang="pt-BR" sz="2800" b="1" dirty="0">
              <a:latin typeface="Arial Unicode MS"/>
            </a:endParaRPr>
          </a:p>
          <a:p>
            <a:pPr marL="450000" lvl="1" indent="0">
              <a:buNone/>
            </a:pPr>
            <a:endParaRPr lang="pt-BR" sz="2800" b="1" dirty="0">
              <a:latin typeface="Arial Unicode MS"/>
            </a:endParaRPr>
          </a:p>
          <a:p>
            <a:pPr marL="450000" lvl="1" indent="0">
              <a:buNone/>
            </a:pPr>
            <a:r>
              <a:rPr lang="pt-BR" sz="2800" b="1" dirty="0">
                <a:latin typeface="Arial Unicode MS"/>
              </a:rPr>
              <a:t>* </a:t>
            </a:r>
            <a:r>
              <a:rPr lang="pt-BR" sz="1400" b="1" dirty="0">
                <a:latin typeface="Arial Unicode MS"/>
              </a:rPr>
              <a:t>Categoria B (</a:t>
            </a:r>
            <a:r>
              <a:rPr lang="pt-BR" sz="1400" dirty="0">
                <a:latin typeface="Arial Unicode MS"/>
              </a:rPr>
              <a:t>Não há estudos adequados em mulheres. Em experiência em animais não foram encontrados riscos, mas foram encontrados efeitos colaterais que não foram confirmados nas mulheres, especialmente durante o último trimestre de gravidez.)</a:t>
            </a:r>
            <a:endParaRPr lang="pt-BR" sz="1400" b="1" dirty="0">
              <a:latin typeface="Arial Unicode MS"/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597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287F5-4B58-4E53-8B2D-C471A9EBE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36327" y="-756769"/>
            <a:ext cx="10515600" cy="2160588"/>
          </a:xfrm>
        </p:spPr>
        <p:txBody>
          <a:bodyPr>
            <a:normAutofit/>
          </a:bodyPr>
          <a:lstStyle/>
          <a:p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43B98E-BFFE-46C1-B915-2BA3DE1D1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104" y="1403819"/>
            <a:ext cx="10234612" cy="46577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Tricomoníase vaginal recorrente:</a:t>
            </a:r>
          </a:p>
          <a:p>
            <a:pPr marL="450000" lvl="1" indent="0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Falha no tratamento; </a:t>
            </a:r>
          </a:p>
          <a:p>
            <a:pPr lvl="2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 </a:t>
            </a:r>
            <a:r>
              <a:rPr lang="pt-BR" sz="2800" i="1" dirty="0">
                <a:solidFill>
                  <a:schemeClr val="tx1"/>
                </a:solidFill>
              </a:rPr>
              <a:t>T. </a:t>
            </a:r>
            <a:r>
              <a:rPr lang="pt-BR" sz="2800" i="1" dirty="0" err="1">
                <a:solidFill>
                  <a:schemeClr val="tx1"/>
                </a:solidFill>
              </a:rPr>
              <a:t>vaginalis</a:t>
            </a:r>
            <a:r>
              <a:rPr lang="pt-BR" sz="2800" dirty="0">
                <a:solidFill>
                  <a:schemeClr val="tx1"/>
                </a:solidFill>
              </a:rPr>
              <a:t> resistente a antimicrobianos ou problemas relacionados ao hospedeiro</a:t>
            </a:r>
            <a:r>
              <a:rPr lang="pt-BR" sz="2800" dirty="0"/>
              <a:t>;</a:t>
            </a:r>
            <a:endParaRPr lang="pt-BR" sz="2800" dirty="0">
              <a:solidFill>
                <a:schemeClr val="tx1"/>
              </a:solidFill>
            </a:endParaRP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Falta de adesão ao tratamento ou tratamento inadequado do parceiro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Reinfecção de um parceiro sexual </a:t>
            </a:r>
          </a:p>
        </p:txBody>
      </p:sp>
    </p:spTree>
    <p:extLst>
      <p:ext uri="{BB962C8B-B14F-4D97-AF65-F5344CB8AC3E}">
        <p14:creationId xmlns:p14="http://schemas.microsoft.com/office/powerpoint/2010/main" val="727230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B21FD-F9AD-CDDE-9CF2-F7BD592F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Herpes genital.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7D28D-9396-B7B5-4AB0-4125BF2AD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77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2657F63-E060-7F43-2BB3-FF82A68E3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D944F-41BC-F798-242C-53320CF5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Microbiota vaginal = 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718CC-4663-6875-068A-DA1B9E50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21407"/>
            <a:ext cx="10925666" cy="4543343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Produção metabólitos:</a:t>
            </a:r>
          </a:p>
          <a:p>
            <a:pPr marL="0" indent="0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lvl="1"/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Produtores de peróxido de hidrogênio, formam ácido lático a partir de glicogênios;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Responsáveis pela acidificação do meio vaginal;</a:t>
            </a:r>
          </a:p>
          <a:p>
            <a:pPr lvl="1">
              <a:lnSpc>
                <a:spcPct val="120000"/>
              </a:lnSpc>
            </a:pPr>
            <a:r>
              <a:rPr lang="pt-BR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</a:t>
            </a: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vaginal varia entre 3,8 e 4,5.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Evita o crescimento da flora anormal.</a:t>
            </a: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74320" lvl="1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C89F46-1A57-FFBC-122C-B21086E4383D}"/>
              </a:ext>
            </a:extLst>
          </p:cNvPr>
          <p:cNvSpPr txBox="1"/>
          <p:nvPr/>
        </p:nvSpPr>
        <p:spPr>
          <a:xfrm>
            <a:off x="8343900" y="299966"/>
            <a:ext cx="453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83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977C-A576-C996-0D16-E8291F816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F4A59-ED14-4CCA-403F-524B9437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5077FEF0-A8FD-1179-E9BB-D01414FF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1440180"/>
            <a:ext cx="10938510" cy="5292090"/>
          </a:xfrm>
        </p:spPr>
        <p:txBody>
          <a:bodyPr>
            <a:normAutofit/>
          </a:bodyPr>
          <a:lstStyle/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Doença crônica, sexualmente transmissível e de alta prevalência;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Transmissão sexual maior do homem para mulher;</a:t>
            </a:r>
          </a:p>
          <a:p>
            <a:pPr algn="ctr"/>
            <a:r>
              <a:rPr lang="pt-BR" sz="2800" dirty="0"/>
              <a:t> A transmissão  do vírus  se faz prontamente  pelo contato com as </a:t>
            </a:r>
          </a:p>
          <a:p>
            <a:pPr marL="0" indent="0" algn="ctr">
              <a:buNone/>
            </a:pPr>
            <a:r>
              <a:rPr lang="pt-BR" sz="2800" dirty="0"/>
              <a:t>vesículas abertas;</a:t>
            </a:r>
          </a:p>
          <a:p>
            <a:pPr algn="ctr"/>
            <a:r>
              <a:rPr lang="pt-BR" sz="2800" dirty="0"/>
              <a:t>Pode ocorrer  por eliminação de vírus  em indivíduo assintomático; </a:t>
            </a:r>
          </a:p>
          <a:p>
            <a:pPr algn="ctr"/>
            <a:r>
              <a:rPr lang="pt-BR" sz="2800" dirty="0"/>
              <a:t>Período de incubação de 2 a 10 dias com uma média de 4 dias</a:t>
            </a:r>
          </a:p>
          <a:p>
            <a:endParaRPr lang="pt-BR" sz="3200" dirty="0"/>
          </a:p>
          <a:p>
            <a:pPr lvl="2">
              <a:lnSpc>
                <a:spcPct val="150000"/>
              </a:lnSpc>
            </a:pPr>
            <a:endParaRPr lang="pt-BR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endParaRPr lang="pt-BR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003E6F24-2F14-8E4D-A995-0C3E36E7BE00}"/>
              </a:ext>
            </a:extLst>
          </p:cNvPr>
          <p:cNvSpPr/>
          <p:nvPr/>
        </p:nvSpPr>
        <p:spPr>
          <a:xfrm>
            <a:off x="10455965" y="491655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21524-C23B-44C1-7332-6201D8EE95F0}"/>
              </a:ext>
            </a:extLst>
          </p:cNvPr>
          <p:cNvSpPr/>
          <p:nvPr/>
        </p:nvSpPr>
        <p:spPr>
          <a:xfrm>
            <a:off x="2438400" y="374642"/>
            <a:ext cx="6330462" cy="785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HERPES GENITAL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169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A2AB9-9E35-3F5D-3CCF-1FAFAB58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1732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Herpes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95170-39BD-1831-EC25-23393B1C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2778"/>
            <a:ext cx="10058400" cy="4050792"/>
          </a:xfrm>
        </p:spPr>
        <p:txBody>
          <a:bodyPr>
            <a:normAutofit lnSpcReduction="10000"/>
          </a:bodyPr>
          <a:lstStyle/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Herpes vírus simples: DNA vírus da família </a:t>
            </a:r>
            <a:r>
              <a:rPr lang="pt-BR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Herpesviridae</a:t>
            </a: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Outros vírus : varicela, CMV, Epstein –Barr;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HSV1 e HSV2 responsáveis por lesões genitais e orais;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Vírus </a:t>
            </a:r>
            <a:r>
              <a:rPr lang="pt-BR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neurotrópico</a:t>
            </a: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doença vitalícia, com períodos de lesões ,  entremeada por períodos de latência.</a:t>
            </a:r>
          </a:p>
          <a:p>
            <a:pPr algn="ctr"/>
            <a:endParaRPr lang="pt-BR" sz="2800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796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F38AFFB-FB54-D3E6-182E-2DA10CC5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348" y="-34975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QUADRO CLINICO </a:t>
            </a:r>
          </a:p>
        </p:txBody>
      </p:sp>
      <p:graphicFrame>
        <p:nvGraphicFramePr>
          <p:cNvPr id="12" name="Espaço Reservado para Conteúdo 11">
            <a:extLst>
              <a:ext uri="{FF2B5EF4-FFF2-40B4-BE49-F238E27FC236}">
                <a16:creationId xmlns:a16="http://schemas.microsoft.com/office/drawing/2014/main" id="{3CD93571-E1AD-700B-B421-DEE8743B94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011459"/>
              </p:ext>
            </p:extLst>
          </p:nvPr>
        </p:nvGraphicFramePr>
        <p:xfrm>
          <a:off x="4430268" y="4510675"/>
          <a:ext cx="6766560" cy="23473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60123">
                  <a:extLst>
                    <a:ext uri="{9D8B030D-6E8A-4147-A177-3AD203B41FA5}">
                      <a16:colId xmlns:a16="http://schemas.microsoft.com/office/drawing/2014/main" val="1993680262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3501207731"/>
                    </a:ext>
                  </a:extLst>
                </a:gridCol>
              </a:tblGrid>
              <a:tr h="60996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                          PRIMOINFECÇÃO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93571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/>
                        <a:t>Dor e formigamentos locais                                 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33031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/>
                        <a:t>Sintomas gerais                                                       67%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84026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/>
                        <a:t>Disúria                                                                        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34142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 err="1"/>
                        <a:t>Linfoadenopatia</a:t>
                      </a:r>
                      <a:r>
                        <a:rPr lang="pt-BR" dirty="0"/>
                        <a:t> dolorosa                                      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44661"/>
                  </a:ext>
                </a:extLst>
              </a:tr>
            </a:tbl>
          </a:graphicData>
        </a:graphic>
      </p:graphicFrame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E3780C5B-174E-7468-F1D9-51A6BEFEE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9090" y="756285"/>
            <a:ext cx="7335774" cy="18750748"/>
          </a:xfrm>
        </p:spPr>
        <p:txBody>
          <a:bodyPr/>
          <a:lstStyle/>
          <a:p>
            <a:r>
              <a:rPr lang="pt-BR" dirty="0"/>
              <a:t>Vesículas agrupadas de 2 a 4 mm</a:t>
            </a:r>
          </a:p>
          <a:p>
            <a:r>
              <a:rPr lang="pt-BR" dirty="0"/>
              <a:t>Progressão para pústulas, erosões e úlceras dolorosa;</a:t>
            </a:r>
          </a:p>
          <a:p>
            <a:r>
              <a:rPr lang="pt-BR" dirty="0"/>
              <a:t>Apresentam sintomas gerais</a:t>
            </a:r>
          </a:p>
          <a:p>
            <a:r>
              <a:rPr lang="pt-BR" dirty="0"/>
              <a:t>Lesões HSV!=HSV2</a:t>
            </a:r>
          </a:p>
          <a:p>
            <a:r>
              <a:rPr lang="pt-BR" dirty="0"/>
              <a:t>Primo-infecção : duração de 19 dias</a:t>
            </a:r>
          </a:p>
          <a:p>
            <a:r>
              <a:rPr lang="pt-BR" dirty="0"/>
              <a:t>Recorrências : mais brandas e com duração 7 a 10 dias</a:t>
            </a:r>
          </a:p>
          <a:p>
            <a:pPr lvl="1"/>
            <a:r>
              <a:rPr lang="pt-BR" dirty="0"/>
              <a:t>HSV1: 14%</a:t>
            </a:r>
          </a:p>
          <a:p>
            <a:pPr lvl="1"/>
            <a:r>
              <a:rPr lang="pt-BR" dirty="0"/>
              <a:t>HSV2 : 60%</a:t>
            </a:r>
          </a:p>
          <a:p>
            <a:r>
              <a:rPr lang="pt-BR" dirty="0"/>
              <a:t>A infecção pode ser assintomática</a:t>
            </a:r>
          </a:p>
        </p:txBody>
      </p:sp>
      <p:pic>
        <p:nvPicPr>
          <p:cNvPr id="2050" name="Picture 2" descr="HERPES GENITAL | Contágio, Sintomas e Tratamento">
            <a:extLst>
              <a:ext uri="{FF2B5EF4-FFF2-40B4-BE49-F238E27FC236}">
                <a16:creationId xmlns:a16="http://schemas.microsoft.com/office/drawing/2014/main" id="{ADC9D848-9968-27B1-BFF8-FBD9B993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502920"/>
            <a:ext cx="3188969" cy="23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ávidas portadoras de Herpes Genital - Página 2 | BabyCenter">
            <a:extLst>
              <a:ext uri="{FF2B5EF4-FFF2-40B4-BE49-F238E27FC236}">
                <a16:creationId xmlns:a16="http://schemas.microsoft.com/office/drawing/2014/main" id="{EAC5F709-B82E-48ED-B88C-316BB5E0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3295468"/>
            <a:ext cx="3188969" cy="323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34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F04279-7724-ED73-6774-BBC05487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do herpes genital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3475A88-E246-8299-2EB9-505B96A24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2048256"/>
            <a:ext cx="5433060" cy="64008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Anamnese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65C6126-2314-ECDA-0932-9E8802F07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" y="2743200"/>
            <a:ext cx="5897880" cy="3291840"/>
          </a:xfrm>
        </p:spPr>
        <p:txBody>
          <a:bodyPr>
            <a:normAutofit/>
          </a:bodyPr>
          <a:lstStyle/>
          <a:p>
            <a:r>
              <a:rPr lang="pt-BR" sz="2400" dirty="0"/>
              <a:t>Episódio anterior de herpes genital ou oral;</a:t>
            </a:r>
          </a:p>
          <a:p>
            <a:r>
              <a:rPr lang="pt-BR" sz="2400" dirty="0"/>
              <a:t>Parceria sexual com herpes;</a:t>
            </a:r>
          </a:p>
          <a:p>
            <a:r>
              <a:rPr lang="pt-BR" sz="2400" dirty="0"/>
              <a:t>Documentação de anticorpos positivos;</a:t>
            </a:r>
          </a:p>
          <a:p>
            <a:r>
              <a:rPr lang="pt-BR" sz="2400" dirty="0"/>
              <a:t>Presença de lesão genital;</a:t>
            </a:r>
          </a:p>
          <a:p>
            <a:r>
              <a:rPr lang="pt-BR" sz="2400" dirty="0"/>
              <a:t>Sintomas </a:t>
            </a:r>
            <a:r>
              <a:rPr lang="pt-BR" sz="2400" dirty="0" err="1"/>
              <a:t>prodômicos</a:t>
            </a:r>
            <a:endParaRPr lang="pt-BR" sz="2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6C3CEA7-4449-4851-E206-4BD6250D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Exame físico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6E8FEB2-8DC6-0F9A-BA02-CD0D431D39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Presença de vesículas/úlceras</a:t>
            </a:r>
          </a:p>
          <a:p>
            <a:r>
              <a:rPr lang="pt-BR" sz="2400" dirty="0"/>
              <a:t>Base eritematosa</a:t>
            </a:r>
          </a:p>
          <a:p>
            <a:r>
              <a:rPr lang="pt-BR" sz="2400" dirty="0"/>
              <a:t>Presença de linfonodos inguinais </a:t>
            </a:r>
          </a:p>
        </p:txBody>
      </p:sp>
    </p:spTree>
    <p:extLst>
      <p:ext uri="{BB962C8B-B14F-4D97-AF65-F5344CB8AC3E}">
        <p14:creationId xmlns:p14="http://schemas.microsoft.com/office/powerpoint/2010/main" val="3059853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EEF3D-2360-9F5E-65A2-59B0F11D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872"/>
            <a:ext cx="10058400" cy="82981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Abordagem etiológica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A0A42A-07BE-403A-838C-C7209286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539621"/>
            <a:ext cx="4754880" cy="640080"/>
          </a:xfrm>
        </p:spPr>
        <p:txBody>
          <a:bodyPr>
            <a:normAutofit/>
          </a:bodyPr>
          <a:lstStyle/>
          <a:p>
            <a:r>
              <a:rPr lang="pt-BR" sz="2400" dirty="0"/>
              <a:t>CULTURA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7CBE62-AD03-067F-C504-733B1FC3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403729"/>
            <a:ext cx="4754880" cy="3291840"/>
          </a:xfrm>
        </p:spPr>
        <p:txBody>
          <a:bodyPr>
            <a:normAutofit/>
          </a:bodyPr>
          <a:lstStyle/>
          <a:p>
            <a:r>
              <a:rPr lang="pt-BR" sz="2400" dirty="0"/>
              <a:t>Especificidade de 100%</a:t>
            </a:r>
          </a:p>
          <a:p>
            <a:r>
              <a:rPr lang="pt-BR" sz="2400" dirty="0"/>
              <a:t>Sensibilidade de 50 a 75%</a:t>
            </a:r>
          </a:p>
          <a:p>
            <a:r>
              <a:rPr lang="pt-BR" sz="2400" dirty="0"/>
              <a:t>Depende do tipo da lesão:</a:t>
            </a:r>
          </a:p>
          <a:p>
            <a:pPr lvl="1"/>
            <a:r>
              <a:rPr lang="pt-BR" sz="2400" dirty="0"/>
              <a:t>Vesícula/ pústula &gt; úlcera &gt; crosta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7D800B-8B42-4BF3-C11E-17AE14848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525905"/>
            <a:ext cx="4754880" cy="640080"/>
          </a:xfrm>
        </p:spPr>
        <p:txBody>
          <a:bodyPr>
            <a:normAutofit/>
          </a:bodyPr>
          <a:lstStyle/>
          <a:p>
            <a:r>
              <a:rPr lang="pt-BR" sz="2400" dirty="0"/>
              <a:t>PCR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F3F4DD-F185-24DB-C92F-1A82D2876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924" y="2403729"/>
            <a:ext cx="4754880" cy="3291840"/>
          </a:xfrm>
        </p:spPr>
        <p:txBody>
          <a:bodyPr>
            <a:normAutofit/>
          </a:bodyPr>
          <a:lstStyle/>
          <a:p>
            <a:r>
              <a:rPr lang="pt-BR" sz="2400" dirty="0"/>
              <a:t>Especificidade de 95 a  100%;</a:t>
            </a:r>
          </a:p>
          <a:p>
            <a:r>
              <a:rPr lang="pt-BR" sz="2400" dirty="0"/>
              <a:t>Sensibilidade de 90 a 100%</a:t>
            </a:r>
          </a:p>
          <a:p>
            <a:r>
              <a:rPr lang="pt-BR" sz="2400" dirty="0"/>
              <a:t>Depende menos do tipo e tempo de lesão</a:t>
            </a:r>
          </a:p>
          <a:p>
            <a:r>
              <a:rPr lang="pt-BR" sz="2400" dirty="0"/>
              <a:t>Ainda pouco acessível pelo preço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BC239-BEFB-CEEF-0001-937B6834EA14}"/>
              </a:ext>
            </a:extLst>
          </p:cNvPr>
          <p:cNvSpPr txBox="1"/>
          <p:nvPr/>
        </p:nvSpPr>
        <p:spPr>
          <a:xfrm>
            <a:off x="443484" y="4879961"/>
            <a:ext cx="8183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Sorologia</a:t>
            </a:r>
          </a:p>
          <a:p>
            <a:r>
              <a:rPr lang="pt-BR" sz="2400" dirty="0"/>
              <a:t>Pouco útil;</a:t>
            </a:r>
          </a:p>
          <a:p>
            <a:r>
              <a:rPr lang="pt-BR" sz="2400" dirty="0"/>
              <a:t>IGM : não é específico. Pode aparecer nas recorrências</a:t>
            </a:r>
          </a:p>
          <a:p>
            <a:r>
              <a:rPr lang="pt-BR" sz="2400" dirty="0"/>
              <a:t>IgG pode ser antigo </a:t>
            </a:r>
          </a:p>
        </p:txBody>
      </p:sp>
    </p:spTree>
    <p:extLst>
      <p:ext uri="{BB962C8B-B14F-4D97-AF65-F5344CB8AC3E}">
        <p14:creationId xmlns:p14="http://schemas.microsoft.com/office/powerpoint/2010/main" val="1795060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5ECBC2B-5CC3-588E-3657-9E25458F98A3}"/>
              </a:ext>
            </a:extLst>
          </p:cNvPr>
          <p:cNvSpPr/>
          <p:nvPr/>
        </p:nvSpPr>
        <p:spPr>
          <a:xfrm>
            <a:off x="541020" y="4265160"/>
            <a:ext cx="3688080" cy="2448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Aftas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Doença de </a:t>
            </a:r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</a:rPr>
              <a:t>Behcet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Erupção por medicamento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Trauma sexual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Úlcera de Lipschutz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DC4152-49BC-B4B9-7AC3-ECAA36979BCE}"/>
              </a:ext>
            </a:extLst>
          </p:cNvPr>
          <p:cNvSpPr/>
          <p:nvPr/>
        </p:nvSpPr>
        <p:spPr>
          <a:xfrm>
            <a:off x="533400" y="1161997"/>
            <a:ext cx="3703320" cy="2428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rgbClr val="0070C0"/>
                </a:solidFill>
              </a:rPr>
              <a:t>Sífílis</a:t>
            </a:r>
            <a:endParaRPr lang="pt-BR" sz="24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Cancroide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rgbClr val="0070C0"/>
                </a:solidFill>
              </a:rPr>
              <a:t>Linfogranuloma</a:t>
            </a:r>
            <a:endParaRPr lang="pt-BR" sz="24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Infecção fúngica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Infecção bacteriana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EF3E7B-99BF-B4E5-3533-A66650BCF466}"/>
              </a:ext>
            </a:extLst>
          </p:cNvPr>
          <p:cNvSpPr txBox="1"/>
          <p:nvPr/>
        </p:nvSpPr>
        <p:spPr>
          <a:xfrm>
            <a:off x="331470" y="143842"/>
            <a:ext cx="568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</a:rPr>
              <a:t>DIAGNÓSTICO DIFERENCIAL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08E9445-0E18-DB69-41A4-B8623C8EB7FE}"/>
              </a:ext>
            </a:extLst>
          </p:cNvPr>
          <p:cNvSpPr/>
          <p:nvPr/>
        </p:nvSpPr>
        <p:spPr>
          <a:xfrm>
            <a:off x="548640" y="772909"/>
            <a:ext cx="37147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0070C0"/>
                </a:solidFill>
              </a:rPr>
              <a:t>ÚLCERAS INFECCIOSAS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886A765-E26C-C36F-A17F-FFE765AEB2D4}"/>
              </a:ext>
            </a:extLst>
          </p:cNvPr>
          <p:cNvSpPr/>
          <p:nvPr/>
        </p:nvSpPr>
        <p:spPr>
          <a:xfrm>
            <a:off x="533400" y="3796991"/>
            <a:ext cx="3703320" cy="577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Úlceras não infecciosas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DB836F-2888-136C-36E7-E4B812F8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1" y="404133"/>
            <a:ext cx="3337560" cy="318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A6AF98-B18E-945A-77C4-52D0F7B3B38B}"/>
              </a:ext>
            </a:extLst>
          </p:cNvPr>
          <p:cNvSpPr txBox="1"/>
          <p:nvPr/>
        </p:nvSpPr>
        <p:spPr>
          <a:xfrm>
            <a:off x="7124700" y="34801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Doença de </a:t>
            </a:r>
            <a:r>
              <a:rPr lang="pt-BR" dirty="0" err="1"/>
              <a:t>Behçet</a:t>
            </a:r>
            <a:r>
              <a:rPr lang="pt-BR" dirty="0"/>
              <a:t> </a:t>
            </a:r>
          </a:p>
        </p:txBody>
      </p:sp>
      <p:pic>
        <p:nvPicPr>
          <p:cNvPr id="3079" name="Picture 7" descr="Revista 7 A 01">
            <a:extLst>
              <a:ext uri="{FF2B5EF4-FFF2-40B4-BE49-F238E27FC236}">
                <a16:creationId xmlns:a16="http://schemas.microsoft.com/office/drawing/2014/main" id="{CCE0B67F-49A0-8958-2358-27734FC5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4004869"/>
            <a:ext cx="4899660" cy="24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BAB7EA9-6E91-5FAE-81BA-13C12555C687}"/>
              </a:ext>
            </a:extLst>
          </p:cNvPr>
          <p:cNvSpPr txBox="1"/>
          <p:nvPr/>
        </p:nvSpPr>
        <p:spPr>
          <a:xfrm>
            <a:off x="7322820" y="6344826"/>
            <a:ext cx="297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Úlceras de Lipschutz</a:t>
            </a:r>
          </a:p>
        </p:txBody>
      </p:sp>
    </p:spTree>
    <p:extLst>
      <p:ext uri="{BB962C8B-B14F-4D97-AF65-F5344CB8AC3E}">
        <p14:creationId xmlns:p14="http://schemas.microsoft.com/office/powerpoint/2010/main" val="21419177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F8BCCC-CD6D-50B8-3D4A-367E2D3A89B6}"/>
              </a:ext>
            </a:extLst>
          </p:cNvPr>
          <p:cNvSpPr txBox="1"/>
          <p:nvPr/>
        </p:nvSpPr>
        <p:spPr>
          <a:xfrm>
            <a:off x="1607820" y="151180"/>
            <a:ext cx="859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TRATAMENTO DO 1º EPISÓDIO CLÍNICO  DO HERPES 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A82B35-2EA7-3740-24C4-8BEAD79A3DE4}"/>
              </a:ext>
            </a:extLst>
          </p:cNvPr>
          <p:cNvSpPr txBox="1"/>
          <p:nvPr/>
        </p:nvSpPr>
        <p:spPr>
          <a:xfrm>
            <a:off x="883920" y="1012954"/>
            <a:ext cx="102641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Antivirais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Aciclovir – 400 mg 3x/dia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err="1"/>
              <a:t>Famciclovir</a:t>
            </a:r>
            <a:r>
              <a:rPr lang="pt-BR" sz="2800" dirty="0"/>
              <a:t> – 250 mg 3x/dia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err="1"/>
              <a:t>Valaciclovir</a:t>
            </a:r>
            <a:r>
              <a:rPr lang="pt-BR" sz="2800" dirty="0"/>
              <a:t> – 1000 mg 2 x/dia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Analgésicos orais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Tratamento local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Compressas com SF ou </a:t>
            </a:r>
            <a:r>
              <a:rPr lang="pt-BR" sz="2800" dirty="0" err="1"/>
              <a:t>degermante</a:t>
            </a:r>
            <a:endParaRPr lang="pt-BR" sz="2800" dirty="0"/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Banhos de assentos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Pomadas com antibióticos, se infecção secundária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Orientar sobre formas de transmissão , estigmas, TV e prevenção </a:t>
            </a:r>
          </a:p>
        </p:txBody>
      </p:sp>
      <p:sp>
        <p:nvSpPr>
          <p:cNvPr id="4" name="Seta: Entalhada para a Direita 3">
            <a:extLst>
              <a:ext uri="{FF2B5EF4-FFF2-40B4-BE49-F238E27FC236}">
                <a16:creationId xmlns:a16="http://schemas.microsoft.com/office/drawing/2014/main" id="{3C10D6BC-597B-AA0D-3F65-C79750246CCC}"/>
              </a:ext>
            </a:extLst>
          </p:cNvPr>
          <p:cNvSpPr/>
          <p:nvPr/>
        </p:nvSpPr>
        <p:spPr>
          <a:xfrm>
            <a:off x="7075170" y="1783080"/>
            <a:ext cx="1154430" cy="857250"/>
          </a:xfrm>
          <a:prstGeom prst="notchedRightArrow">
            <a:avLst/>
          </a:prstGeom>
          <a:solidFill>
            <a:srgbClr val="CE8A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5BEEB6-8A55-A825-DCEE-DD341F2E0E1B}"/>
              </a:ext>
            </a:extLst>
          </p:cNvPr>
          <p:cNvSpPr txBox="1"/>
          <p:nvPr/>
        </p:nvSpPr>
        <p:spPr>
          <a:xfrm>
            <a:off x="8069580" y="1734651"/>
            <a:ext cx="3440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10 dias +5 dias se novas lesões.</a:t>
            </a:r>
          </a:p>
        </p:txBody>
      </p:sp>
    </p:spTree>
    <p:extLst>
      <p:ext uri="{BB962C8B-B14F-4D97-AF65-F5344CB8AC3E}">
        <p14:creationId xmlns:p14="http://schemas.microsoft.com/office/powerpoint/2010/main" val="3761492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16D6683-10C0-85E4-AE99-8536DCE17770}"/>
              </a:ext>
            </a:extLst>
          </p:cNvPr>
          <p:cNvSpPr txBox="1"/>
          <p:nvPr/>
        </p:nvSpPr>
        <p:spPr>
          <a:xfrm>
            <a:off x="2468880" y="320040"/>
            <a:ext cx="789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Tratamento Episódico Do Herpes Recorrente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7682ED-2F35-D8A1-E191-CEF2CF5B5436}"/>
              </a:ext>
            </a:extLst>
          </p:cNvPr>
          <p:cNvSpPr txBox="1"/>
          <p:nvPr/>
        </p:nvSpPr>
        <p:spPr>
          <a:xfrm>
            <a:off x="834390" y="1360170"/>
            <a:ext cx="10523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32323"/>
                </a:solidFill>
                <a:effectLst/>
              </a:rPr>
              <a:t>A infecção genital por HSV geralmente leva a recorrências clínicas frequentes, com risco menor naquelas pacientes infectadas com HSV-1 versus HSV-2 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0" i="0" dirty="0">
              <a:solidFill>
                <a:srgbClr val="232323"/>
              </a:solidFill>
              <a:effectLst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32323"/>
                </a:solidFill>
                <a:effectLst/>
              </a:rPr>
              <a:t>As recorrências podem ocorrer, uma vez que o tratamento não erradica o vírus latente, que pode posteriormente reativar;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232323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32323"/>
                </a:solidFill>
              </a:rPr>
              <a:t>T</a:t>
            </a:r>
            <a:r>
              <a:rPr lang="pt-BR" sz="2400" b="0" i="0" dirty="0">
                <a:solidFill>
                  <a:srgbClr val="232323"/>
                </a:solidFill>
                <a:effectLst/>
              </a:rPr>
              <a:t>axa média de recorrência após o primeira infecção por HSV-2 é de cerca de quatro por ano. 40 % das pacientes têm  pelo menos 6 recorrências e 20 % mais de 10  no primeiro ano.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0" i="0" dirty="0">
              <a:solidFill>
                <a:srgbClr val="232323"/>
              </a:solidFill>
              <a:effectLst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32323"/>
                </a:solidFill>
                <a:effectLst/>
              </a:rPr>
              <a:t>As recorrências de HSV-1 ocorrem aproximadamente uma vez por ano.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2319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8BBF8D-791E-90F4-D1C3-8D92B46ACCDE}"/>
              </a:ext>
            </a:extLst>
          </p:cNvPr>
          <p:cNvSpPr txBox="1"/>
          <p:nvPr/>
        </p:nvSpPr>
        <p:spPr>
          <a:xfrm>
            <a:off x="2410460" y="1191376"/>
            <a:ext cx="785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Tratamento Episódico Do Herpes Recorrente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455A26-5C71-6D73-DF9A-32B1F2E73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20954"/>
              </p:ext>
            </p:extLst>
          </p:nvPr>
        </p:nvGraphicFramePr>
        <p:xfrm>
          <a:off x="2410460" y="3131396"/>
          <a:ext cx="8128000" cy="1371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409386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2846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Aciclovir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400 mg, 8/8h, 5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1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Valaciclovir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500 mg , 12/12h/5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2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Famciclovir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125 mg , 12 /12 h , por 5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6710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D40959E-FF6C-1AC2-B394-CE9DCFE1F393}"/>
              </a:ext>
            </a:extLst>
          </p:cNvPr>
          <p:cNvSpPr/>
          <p:nvPr/>
        </p:nvSpPr>
        <p:spPr>
          <a:xfrm>
            <a:off x="2410460" y="2731770"/>
            <a:ext cx="812800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TERAPIA ANTIVIRAL </a:t>
            </a:r>
          </a:p>
        </p:txBody>
      </p:sp>
    </p:spTree>
    <p:extLst>
      <p:ext uri="{BB962C8B-B14F-4D97-AF65-F5344CB8AC3E}">
        <p14:creationId xmlns:p14="http://schemas.microsoft.com/office/powerpoint/2010/main" val="3956252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C5B32B-1EAA-B124-D09A-CD77BDBE24E1}"/>
              </a:ext>
            </a:extLst>
          </p:cNvPr>
          <p:cNvSpPr txBox="1"/>
          <p:nvPr/>
        </p:nvSpPr>
        <p:spPr>
          <a:xfrm>
            <a:off x="2308860" y="571500"/>
            <a:ext cx="75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Terapia supressiva para Herpes Genital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364BE-BD6E-B8A9-ACBF-95A0DC95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659119"/>
            <a:ext cx="11038788" cy="4826522"/>
          </a:xfrm>
        </p:spPr>
        <p:txBody>
          <a:bodyPr/>
          <a:lstStyle/>
          <a:p>
            <a:r>
              <a:rPr lang="pt-BR" sz="2400" b="0" i="0" dirty="0">
                <a:effectLst/>
              </a:rPr>
              <a:t>A terapia supressiva é indicada para pessoas que têm mais de 6 crises de herpes por ano;</a:t>
            </a:r>
          </a:p>
          <a:p>
            <a:endParaRPr lang="pt-BR" sz="2400" b="0" i="0" dirty="0">
              <a:effectLst/>
            </a:endParaRPr>
          </a:p>
          <a:p>
            <a:r>
              <a:rPr lang="pt-BR" sz="2400" b="0" i="0" dirty="0">
                <a:effectLst/>
              </a:rPr>
              <a:t>Tem como função reduzir a frequência das recidivas e melhorar ou amenizar a gravidade das lesões. </a:t>
            </a:r>
          </a:p>
          <a:p>
            <a:endParaRPr lang="pt-BR" sz="2400" dirty="0"/>
          </a:p>
          <a:p>
            <a:r>
              <a:rPr lang="pt-BR" sz="2400" dirty="0"/>
              <a:t>D</a:t>
            </a:r>
            <a:r>
              <a:rPr lang="pt-BR" sz="2400" b="0" i="0" dirty="0">
                <a:effectLst/>
              </a:rPr>
              <a:t>iminui a recorrência do herpes genital em 70-80%. </a:t>
            </a:r>
          </a:p>
          <a:p>
            <a:endParaRPr lang="pt-BR" sz="2400" dirty="0"/>
          </a:p>
          <a:p>
            <a:r>
              <a:rPr lang="pt-BR" sz="2400" b="0" i="0" dirty="0">
                <a:effectLst/>
              </a:rPr>
              <a:t>A terapia supressiva também reduz a transmissão de pessoas com múltiplos parceiros, incluindo pessoas soropositivas para HSV-2 sem herpes genital. </a:t>
            </a:r>
          </a:p>
          <a:p>
            <a:endParaRPr lang="pt-BR" sz="2400" b="0" i="0" dirty="0"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9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55E03-DFE8-D529-5B52-E49E7F98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E71DE-7899-406A-922B-B4E1B0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Microbiota vaginal = 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346B2F-7B47-97EE-1B3B-C05BF911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21407"/>
            <a:ext cx="10925666" cy="4543343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antimicrobianos</a:t>
            </a:r>
          </a:p>
          <a:p>
            <a:pPr lvl="1">
              <a:lnSpc>
                <a:spcPct val="120000"/>
              </a:lnSpc>
            </a:pPr>
            <a:endParaRPr lang="pt-B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ctr">
              <a:lnSpc>
                <a:spcPct val="120000"/>
              </a:lnSpc>
            </a:pP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Inibe o crescimento de várias outras bactérias que potencialmente são nocivas à mucosa vaginal;</a:t>
            </a:r>
            <a:endParaRPr lang="pt-B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332BE3-A5CF-669A-CB3F-5B3CF10AE114}"/>
              </a:ext>
            </a:extLst>
          </p:cNvPr>
          <p:cNvSpPr txBox="1"/>
          <p:nvPr/>
        </p:nvSpPr>
        <p:spPr>
          <a:xfrm>
            <a:off x="8343900" y="299966"/>
            <a:ext cx="453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89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F9278-CA40-7750-157C-96B58BD2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EEAD50-E454-77D8-D661-1F91CE5F4A30}"/>
              </a:ext>
            </a:extLst>
          </p:cNvPr>
          <p:cNvSpPr txBox="1"/>
          <p:nvPr/>
        </p:nvSpPr>
        <p:spPr>
          <a:xfrm>
            <a:off x="2410460" y="1191376"/>
            <a:ext cx="785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Tratamento Supressivo Do Herpes  simples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DC4924-D007-700C-984F-4C4A8B411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08870"/>
              </p:ext>
            </p:extLst>
          </p:nvPr>
        </p:nvGraphicFramePr>
        <p:xfrm>
          <a:off x="2410460" y="3131396"/>
          <a:ext cx="8128000" cy="1371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07510">
                  <a:extLst>
                    <a:ext uri="{9D8B030D-6E8A-4147-A177-3AD203B41FA5}">
                      <a16:colId xmlns:a16="http://schemas.microsoft.com/office/drawing/2014/main" val="2340938611"/>
                    </a:ext>
                  </a:extLst>
                </a:gridCol>
                <a:gridCol w="3920490">
                  <a:extLst>
                    <a:ext uri="{9D8B030D-6E8A-4147-A177-3AD203B41FA5}">
                      <a16:colId xmlns:a16="http://schemas.microsoft.com/office/drawing/2014/main" val="1542846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Aciclovir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400 mg,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1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Valaciclovir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500 mg ,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2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Famciclovir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250mg , 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6710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753243A-21E3-9440-4476-9DCDC5FEC0BA}"/>
              </a:ext>
            </a:extLst>
          </p:cNvPr>
          <p:cNvSpPr/>
          <p:nvPr/>
        </p:nvSpPr>
        <p:spPr>
          <a:xfrm>
            <a:off x="2410460" y="2731770"/>
            <a:ext cx="812800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TERAPIA ANTIVIRAL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E68565-E063-85A6-8694-3A2EE8E240C8}"/>
              </a:ext>
            </a:extLst>
          </p:cNvPr>
          <p:cNvSpPr txBox="1"/>
          <p:nvPr/>
        </p:nvSpPr>
        <p:spPr>
          <a:xfrm>
            <a:off x="1062990" y="5017770"/>
            <a:ext cx="1029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effectLst/>
              </a:rPr>
              <a:t>A segurança e a eficácia foram documentadas entre pacientes que usam dose diária de Aciclovir por até 6 anos e </a:t>
            </a:r>
            <a:r>
              <a:rPr lang="pt-BR" sz="2400" b="0" i="0" dirty="0" err="1">
                <a:effectLst/>
              </a:rPr>
              <a:t>Valaciclovir</a:t>
            </a:r>
            <a:r>
              <a:rPr lang="pt-BR" sz="2400" b="0" i="0" dirty="0">
                <a:effectLst/>
              </a:rPr>
              <a:t> e </a:t>
            </a:r>
            <a:r>
              <a:rPr lang="pt-BR" sz="2400" b="0" i="0" dirty="0" err="1">
                <a:effectLst/>
              </a:rPr>
              <a:t>Fanciclovir</a:t>
            </a:r>
            <a:r>
              <a:rPr lang="pt-BR" sz="2400" b="0" i="0" dirty="0">
                <a:effectLst/>
              </a:rPr>
              <a:t> por 1 ano.</a:t>
            </a:r>
          </a:p>
        </p:txBody>
      </p:sp>
    </p:spTree>
    <p:extLst>
      <p:ext uri="{BB962C8B-B14F-4D97-AF65-F5344CB8AC3E}">
        <p14:creationId xmlns:p14="http://schemas.microsoft.com/office/powerpoint/2010/main" val="34606907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99052-7C3A-F547-6E92-5952CD3C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Bibliográfica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1AA49-2CCF-9F12-8782-34C97A91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Febrasgo</a:t>
            </a:r>
            <a:endParaRPr lang="pt-BR" dirty="0"/>
          </a:p>
          <a:p>
            <a:r>
              <a:rPr lang="pt-BR" dirty="0" err="1"/>
              <a:t>UptoDate</a:t>
            </a:r>
            <a:r>
              <a:rPr lang="pt-BR" dirty="0"/>
              <a:t> </a:t>
            </a:r>
          </a:p>
          <a:p>
            <a:r>
              <a:rPr lang="pt-BR" dirty="0"/>
              <a:t>CDC</a:t>
            </a:r>
          </a:p>
          <a:p>
            <a:r>
              <a:rPr lang="pt-BR" dirty="0"/>
              <a:t>Ginecologia  de Williams 2ª Edição 2014</a:t>
            </a:r>
          </a:p>
        </p:txBody>
      </p:sp>
    </p:spTree>
    <p:extLst>
      <p:ext uri="{BB962C8B-B14F-4D97-AF65-F5344CB8AC3E}">
        <p14:creationId xmlns:p14="http://schemas.microsoft.com/office/powerpoint/2010/main" val="21680287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Kaspanokoko: &quot;Obrigado&quot; em Várias Línguas">
            <a:extLst>
              <a:ext uri="{FF2B5EF4-FFF2-40B4-BE49-F238E27FC236}">
                <a16:creationId xmlns:a16="http://schemas.microsoft.com/office/drawing/2014/main" id="{1968DE0D-9604-2067-91B9-3C38B837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12168"/>
            <a:ext cx="9829800" cy="263366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018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2124-294B-2B1A-B1E9-97D63A04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EB992-C662-AB84-0C5E-9B2AC342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8436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79854-CFE1-456A-9A98-FDC6192A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5" y="477444"/>
            <a:ext cx="1151282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1800" dirty="0"/>
            </a:br>
            <a:br>
              <a:rPr lang="pt-BR" sz="1800" dirty="0">
                <a:latin typeface="Arial Black" panose="020B0A04020102020204" pitchFamily="34" charset="0"/>
              </a:rPr>
            </a:br>
            <a:r>
              <a:rPr lang="pt-BR" sz="2400" dirty="0">
                <a:latin typeface="Arial Black" panose="020B0A04020102020204" pitchFamily="34" charset="0"/>
              </a:rPr>
              <a:t>ALTERAÇÕES FISIOLÓGICAS DA FLORA VAGINAL. </a:t>
            </a:r>
            <a:br>
              <a:rPr lang="pt-BR" sz="2400" dirty="0">
                <a:latin typeface="Arial Black" panose="020B0A04020102020204" pitchFamily="34" charset="0"/>
              </a:rPr>
            </a:br>
            <a:br>
              <a:rPr lang="pt-BR" sz="2400" dirty="0"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GRAVIDEZ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7D59EA-9712-484C-831E-50C4CB90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651272"/>
            <a:ext cx="11370364" cy="4522934"/>
          </a:xfrm>
        </p:spPr>
        <p:txBody>
          <a:bodyPr>
            <a:normAutofit fontScale="92500" lnSpcReduction="20000"/>
          </a:bodyPr>
          <a:lstStyle/>
          <a:p>
            <a:endParaRPr lang="pt-BR" dirty="0"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solidFill>
                  <a:srgbClr val="00B050"/>
                </a:solidFill>
                <a:latin typeface="Arial Black" panose="020B0A04020102020204" pitchFamily="34" charset="0"/>
              </a:rPr>
              <a:t>ESTRÓGENO E PROGESTERONA AUMENTADOS</a:t>
            </a:r>
          </a:p>
          <a:p>
            <a:pPr lvl="2" algn="ctr"/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EPITÉLIO VAGINAL ESPESSADO DEVIDO AO ACÚMULO E PRODUÇÃO    CONSTANTE DE GLICOGÊNIO</a:t>
            </a:r>
          </a:p>
          <a:p>
            <a:pPr lvl="2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MAIOR DESCAMAÇÃO DAS CÉLULAS</a:t>
            </a:r>
          </a:p>
          <a:p>
            <a:pPr lvl="2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AUMENTO DA VASCULARIZAÇÃO VAGINAL</a:t>
            </a:r>
          </a:p>
          <a:p>
            <a:pPr lvl="2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AUMENTO DO CONTEÚDO VAGINAL, </a:t>
            </a:r>
          </a:p>
          <a:p>
            <a:pPr lvl="6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6" algn="r"/>
            <a:r>
              <a:rPr lang="pt-BR" sz="1100" dirty="0">
                <a:latin typeface="Arial Black" panose="020B0A04020102020204" pitchFamily="34" charset="0"/>
              </a:rPr>
              <a:t>SOMMA- PILLAY AT AL 2016</a:t>
            </a:r>
          </a:p>
          <a:p>
            <a:pPr lvl="3"/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Seta: Curva para a Direita 4">
            <a:extLst>
              <a:ext uri="{FF2B5EF4-FFF2-40B4-BE49-F238E27FC236}">
                <a16:creationId xmlns:a16="http://schemas.microsoft.com/office/drawing/2014/main" id="{77072114-E0E0-4412-B233-54402A004026}"/>
              </a:ext>
            </a:extLst>
          </p:cNvPr>
          <p:cNvSpPr/>
          <p:nvPr/>
        </p:nvSpPr>
        <p:spPr>
          <a:xfrm>
            <a:off x="1643270" y="2584174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id="{CEC23CB3-A33D-4A08-AE2B-FFC45DE27D0E}"/>
              </a:ext>
            </a:extLst>
          </p:cNvPr>
          <p:cNvSpPr/>
          <p:nvPr/>
        </p:nvSpPr>
        <p:spPr>
          <a:xfrm>
            <a:off x="1643270" y="3048000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41364F-585E-4F0B-A8FB-026FE4CA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120" y="3311379"/>
            <a:ext cx="184519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5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657D9-27DA-4E5B-A360-3256609D28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10515600" cy="1017587"/>
          </a:xfrm>
        </p:spPr>
        <p:txBody>
          <a:bodyPr>
            <a:normAutofit/>
          </a:bodyPr>
          <a:lstStyle/>
          <a:p>
            <a:pPr algn="ctr"/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AUMENTO NO CONTEÚDO VAGINAL NA GRAVIDEZ</a:t>
            </a:r>
            <a:br>
              <a:rPr lang="pt-BR" sz="11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A3F4A-1CBE-4E16-B51B-08E321257E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2920" y="1897380"/>
            <a:ext cx="11276126" cy="419833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fluxo vaginal aumenta em volume e muda de consistência, tornando-se mais espesso e menos transparente, já que se torna quimicamente mais ácido, devido aumento dos lactobacillus e do glicogênio. </a:t>
            </a:r>
          </a:p>
          <a:p>
            <a:pPr algn="just"/>
            <a:endParaRPr lang="pt-BR" dirty="0">
              <a:latin typeface="Arial Black" panose="020B0A04020102020204" pitchFamily="34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Não se deve tratar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627D9D-C1E1-4FD2-8630-33BAEFB2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30" y="3578485"/>
            <a:ext cx="2966516" cy="24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12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9B11C-A7AE-440F-93B9-AFDFE9A8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821" y="-406871"/>
            <a:ext cx="11141765" cy="1558166"/>
          </a:xfrm>
        </p:spPr>
        <p:txBody>
          <a:bodyPr>
            <a:normAutofit/>
          </a:bodyPr>
          <a:lstStyle/>
          <a:p>
            <a:pPr algn="ct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VAGINOSE BACTERIANA</a:t>
            </a:r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B7BC9-C71D-49AF-8DFB-16F648C8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10" y="1151295"/>
            <a:ext cx="10696976" cy="598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rgbClr val="FFFF00"/>
                </a:solidFill>
              </a:rPr>
              <a:t>                                          </a:t>
            </a:r>
            <a:r>
              <a:rPr lang="pt-BR" sz="3200" b="1" dirty="0">
                <a:latin typeface="Arial Unicode MS"/>
              </a:rPr>
              <a:t>Alternativo</a:t>
            </a:r>
            <a:endParaRPr lang="pt-BR" b="1" dirty="0">
              <a:latin typeface="Arial Unicode MS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Creme de Clindamicina 2% (5 g) por via </a:t>
            </a:r>
            <a:r>
              <a:rPr lang="pt-BR" sz="2800" b="1" dirty="0" err="1">
                <a:latin typeface="Arial Unicode MS"/>
                <a:cs typeface="Calibri Light" panose="020F0302020204030204" pitchFamily="34" charset="0"/>
              </a:rPr>
              <a:t>intravaginal</a:t>
            </a: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 por 7 dia ou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 err="1">
                <a:latin typeface="Arial Unicode MS"/>
                <a:cs typeface="Calibri Light" panose="020F0302020204030204" pitchFamily="34" charset="0"/>
              </a:rPr>
              <a:t>Secnidazol</a:t>
            </a: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 V.O 2 g dose única** ou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Tinidazol V.O 2 g /dia por 2 dias ** ou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Tinidazol V.O 1 g /dia por 5 dias**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b="1" dirty="0">
              <a:latin typeface="Arial Unicode MS"/>
            </a:endParaRPr>
          </a:p>
          <a:p>
            <a:pPr marL="450000" lvl="1" indent="0">
              <a:buNone/>
            </a:pPr>
            <a:endParaRPr lang="pt-BR" sz="1400" b="1" dirty="0"/>
          </a:p>
          <a:p>
            <a:pPr marL="450000" lvl="1" indent="0">
              <a:buNone/>
            </a:pPr>
            <a:r>
              <a:rPr lang="pt-BR" sz="1400" b="1" dirty="0">
                <a:latin typeface="Arial Unicode MS"/>
              </a:rPr>
              <a:t>**não indicado na gestação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FB2A1B-D18A-B776-5BDB-E1E8D9528C81}"/>
              </a:ext>
            </a:extLst>
          </p:cNvPr>
          <p:cNvSpPr txBox="1"/>
          <p:nvPr/>
        </p:nvSpPr>
        <p:spPr>
          <a:xfrm>
            <a:off x="328210" y="261239"/>
            <a:ext cx="344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>
              <a:latin typeface="Arial Unicode MS"/>
            </a:endParaRPr>
          </a:p>
          <a:p>
            <a:r>
              <a:rPr lang="pt-BR" sz="2800" b="1" dirty="0">
                <a:latin typeface="Arial Unicode MS"/>
              </a:rPr>
              <a:t>RECOMENDAÇÃO</a:t>
            </a:r>
          </a:p>
        </p:txBody>
      </p:sp>
    </p:spTree>
    <p:extLst>
      <p:ext uri="{BB962C8B-B14F-4D97-AF65-F5344CB8AC3E}">
        <p14:creationId xmlns:p14="http://schemas.microsoft.com/office/powerpoint/2010/main" val="328579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B25C7-FBC3-DBF7-8D70-C4C92A77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C4C87-893F-3DA8-E125-E28D018D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B970D-64EC-0668-8C7F-9F99FE2E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Interação física </a:t>
            </a:r>
          </a:p>
          <a:p>
            <a:pPr lvl="1" algn="ctr"/>
            <a:endParaRPr lang="pt-BR" sz="2400" dirty="0"/>
          </a:p>
          <a:p>
            <a:pPr lvl="1" algn="ctr"/>
            <a:r>
              <a:rPr lang="pt-BR" sz="2400" dirty="0"/>
              <a:t>Exclusão competitiva  com  outros m </a:t>
            </a:r>
            <a:r>
              <a:rPr lang="pt-BR" sz="2400" dirty="0" err="1"/>
              <a:t>icroorganismo</a:t>
            </a:r>
            <a:r>
              <a:rPr lang="pt-BR" sz="2400" dirty="0"/>
              <a:t>; </a:t>
            </a:r>
          </a:p>
          <a:p>
            <a:pPr lvl="1" algn="ctr"/>
            <a:r>
              <a:rPr lang="pt-BR" sz="2400" dirty="0"/>
              <a:t>Aprisionamento do patógeno.</a:t>
            </a:r>
          </a:p>
          <a:p>
            <a:pPr lvl="1" algn="ctr"/>
            <a:endParaRPr lang="pt-BR" sz="2400" b="1" dirty="0"/>
          </a:p>
          <a:p>
            <a:pPr marL="0" indent="0">
              <a:buNone/>
            </a:pP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8D4B7F-AB2A-D362-D5E8-82738F43E15C}"/>
              </a:ext>
            </a:extLst>
          </p:cNvPr>
          <p:cNvSpPr txBox="1"/>
          <p:nvPr/>
        </p:nvSpPr>
        <p:spPr>
          <a:xfrm>
            <a:off x="9373743" y="4146751"/>
            <a:ext cx="3269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38ABD6-47CD-DE91-4AC4-D724028ADE41}"/>
              </a:ext>
            </a:extLst>
          </p:cNvPr>
          <p:cNvSpPr txBox="1"/>
          <p:nvPr/>
        </p:nvSpPr>
        <p:spPr>
          <a:xfrm>
            <a:off x="1063752" y="4981195"/>
            <a:ext cx="64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D34817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E74EC8-4E9F-3765-A992-D51ECA9BE46C}"/>
              </a:ext>
            </a:extLst>
          </p:cNvPr>
          <p:cNvSpPr txBox="1"/>
          <p:nvPr/>
        </p:nvSpPr>
        <p:spPr>
          <a:xfrm>
            <a:off x="8046720" y="14859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6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4C32C-339B-819B-4A74-D49B652B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F1F12-BEFA-FEC7-74BD-3E127EF2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0984C0-F908-BDEB-2DC2-B2A162B9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b="1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pt-BR" sz="2400" b="1" dirty="0"/>
          </a:p>
          <a:p>
            <a:r>
              <a:rPr lang="pt-BR" sz="2400" b="1" dirty="0">
                <a:solidFill>
                  <a:schemeClr val="accent1"/>
                </a:solidFill>
              </a:rPr>
              <a:t>Resposta imune</a:t>
            </a:r>
          </a:p>
          <a:p>
            <a:pPr lvl="1"/>
            <a:endParaRPr lang="pt-BR" sz="2400" dirty="0"/>
          </a:p>
          <a:p>
            <a:pPr lvl="1" algn="ctr"/>
            <a:r>
              <a:rPr lang="pt-BR" sz="2400" dirty="0"/>
              <a:t>Diminuição de interleucina  alfa e beta e IFN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C6B564-8605-EF23-BAF7-3E99A47E7BCD}"/>
              </a:ext>
            </a:extLst>
          </p:cNvPr>
          <p:cNvSpPr txBox="1"/>
          <p:nvPr/>
        </p:nvSpPr>
        <p:spPr>
          <a:xfrm>
            <a:off x="4461129" y="5222470"/>
            <a:ext cx="3269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Imunidade vaginal.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B10F31-E4B3-DAA7-FDC2-8E16D8F238CD}"/>
              </a:ext>
            </a:extLst>
          </p:cNvPr>
          <p:cNvSpPr txBox="1"/>
          <p:nvPr/>
        </p:nvSpPr>
        <p:spPr>
          <a:xfrm>
            <a:off x="8046720" y="14859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8BCC43D3-22CB-FFBA-CA9D-EF61BFF0CA10}"/>
              </a:ext>
            </a:extLst>
          </p:cNvPr>
          <p:cNvSpPr/>
          <p:nvPr/>
        </p:nvSpPr>
        <p:spPr>
          <a:xfrm>
            <a:off x="5750351" y="4456374"/>
            <a:ext cx="345649" cy="7386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45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34609</TotalTime>
  <Words>3331</Words>
  <Application>Microsoft Office PowerPoint</Application>
  <PresentationFormat>Widescreen</PresentationFormat>
  <Paragraphs>654</Paragraphs>
  <Slides>76</Slides>
  <Notes>1</Notes>
  <HiddenSlides>2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7" baseType="lpstr">
      <vt:lpstr>Arial</vt:lpstr>
      <vt:lpstr>Arial Black</vt:lpstr>
      <vt:lpstr>Arial Narrow</vt:lpstr>
      <vt:lpstr>Arial Unicode MS</vt:lpstr>
      <vt:lpstr>Calibri</vt:lpstr>
      <vt:lpstr>Calibri Light</vt:lpstr>
      <vt:lpstr>Comic Sans MS</vt:lpstr>
      <vt:lpstr>Rockwell</vt:lpstr>
      <vt:lpstr>Rockwell Condensed</vt:lpstr>
      <vt:lpstr>Wingdings</vt:lpstr>
      <vt:lpstr>Tipo de Madeira</vt:lpstr>
      <vt:lpstr> Conselho Regional de medicina do estado de alagoas </vt:lpstr>
      <vt:lpstr>Infecções do trato genital inferior.</vt:lpstr>
      <vt:lpstr>Apresentação do PowerPoint</vt:lpstr>
      <vt:lpstr>   FLORA VAGINAL NORMAL</vt:lpstr>
      <vt:lpstr>Microbiota vaginal = Lactobacilos</vt:lpstr>
      <vt:lpstr>Microbiota vaginal = Lactobacilos</vt:lpstr>
      <vt:lpstr>Microbiota vaginal = Lactobacilos</vt:lpstr>
      <vt:lpstr>Lactobacilos</vt:lpstr>
      <vt:lpstr>Lactobacilos</vt:lpstr>
      <vt:lpstr>Lactobacilos</vt:lpstr>
      <vt:lpstr>Apresentação do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CONTEÚDO VAGINAL NORMAL   RESULTANTE:       </vt:lpstr>
      <vt:lpstr>                                                                                                                                                                                                                                                FLORA VAGINAL NORMAL</vt:lpstr>
      <vt:lpstr>  CONTEÚDO VAGINAL NORMAL</vt:lpstr>
      <vt:lpstr>Apresentação do PowerPoint</vt:lpstr>
      <vt:lpstr>  cORRIMENTO VAGINAL  ANORMAL</vt:lpstr>
      <vt:lpstr>Apresentação do PowerPoint</vt:lpstr>
      <vt:lpstr>Apresentação do PowerPoint</vt:lpstr>
      <vt:lpstr>Apresentação do PowerPoint</vt:lpstr>
      <vt:lpstr>Candidíase vulvovaginal</vt:lpstr>
      <vt:lpstr>       </vt:lpstr>
      <vt:lpstr>  CANDIDÍASE VULVO VAGINAL</vt:lpstr>
      <vt:lpstr>Apresentação do PowerPoint</vt:lpstr>
      <vt:lpstr>      CLASSIFICAÇÃO DA CANDIDÍASE VULVO VAGINAL  </vt:lpstr>
      <vt:lpstr>     CANDIDÍASE VULVO VAGINAL  </vt:lpstr>
      <vt:lpstr>  CANDIDÍASE VULVO VAGINAL -   </vt:lpstr>
      <vt:lpstr>Candidíase – diagnóstico laboratorial</vt:lpstr>
      <vt:lpstr>Antifúngicos – uso tópico:</vt:lpstr>
      <vt:lpstr>Apresentação do PowerPoint</vt:lpstr>
      <vt:lpstr>Apresentação do PowerPoint</vt:lpstr>
      <vt:lpstr>Candidíase vulvovaginal recorrente </vt:lpstr>
      <vt:lpstr>Candidíase vulvovaginal recorrente</vt:lpstr>
      <vt:lpstr>Candidíase vulvovaginal recorrente</vt:lpstr>
      <vt:lpstr>Apresentação do PowerPoint</vt:lpstr>
      <vt:lpstr>Apresentação do PowerPoint</vt:lpstr>
      <vt:lpstr>Candidíase na grávida</vt:lpstr>
      <vt:lpstr>Tratamento da candidíase na grávida</vt:lpstr>
      <vt:lpstr>Apresentação do PowerPoint</vt:lpstr>
      <vt:lpstr>      CANDIDÍASE VULVO VAGINAL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VAGINOSE BACTERIANA - cLÍNICA</vt:lpstr>
      <vt:lpstr>  VAGINOSE BACTERIANA</vt:lpstr>
      <vt:lpstr>Vaginose bacteriana- diagnóstico</vt:lpstr>
      <vt:lpstr>  VAGINOSE BACTERIANA</vt:lpstr>
      <vt:lpstr>   VAGINOSE BACTERIANA </vt:lpstr>
      <vt:lpstr>VAGINOSE BACTERIANA RECORRENTE</vt:lpstr>
      <vt:lpstr>Apresentação do PowerPoint</vt:lpstr>
      <vt:lpstr>  TRICOMONÍASE VAGINAL </vt:lpstr>
      <vt:lpstr>  TRICOMONÍASE VAGINAL </vt:lpstr>
      <vt:lpstr> TRICOMONÍASE VAGINAL</vt:lpstr>
      <vt:lpstr>   TRICOMONÍASE VAGINAL</vt:lpstr>
      <vt:lpstr>   TRICOMONÍASE VAGINAL</vt:lpstr>
      <vt:lpstr>   TRICOMONÍASE VAGINAL</vt:lpstr>
      <vt:lpstr>   TRICOMONÍASE VAGINAL</vt:lpstr>
      <vt:lpstr>Herpes genital.</vt:lpstr>
      <vt:lpstr>   </vt:lpstr>
      <vt:lpstr>Herpes</vt:lpstr>
      <vt:lpstr>QUADRO CLINICO </vt:lpstr>
      <vt:lpstr>Diagnóstico do herpes genital</vt:lpstr>
      <vt:lpstr>Abordagem etiológica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 Bibliográfica</vt:lpstr>
      <vt:lpstr>Apresentação do PowerPoint</vt:lpstr>
      <vt:lpstr>Apresentação do PowerPoint</vt:lpstr>
      <vt:lpstr>  ALTERAÇÕES FISIOLÓGICAS DA FLORA VAGINAL.    GRAVIDEZ   </vt:lpstr>
      <vt:lpstr>  AUMENTO NO CONTEÚDO VAGINAL NA GRAVIDEZ </vt:lpstr>
      <vt:lpstr>   VAGINOSE BACTERIANA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Gilza Maria Soares Bulhoes Calheiros</dc:creator>
  <cp:lastModifiedBy>Gilza Maria Soares Bulhoes Calheiros</cp:lastModifiedBy>
  <cp:revision>22</cp:revision>
  <dcterms:created xsi:type="dcterms:W3CDTF">2024-06-28T13:27:51Z</dcterms:created>
  <dcterms:modified xsi:type="dcterms:W3CDTF">2025-06-10T01:40:16Z</dcterms:modified>
</cp:coreProperties>
</file>