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</p:sldMasterIdLst>
  <p:sldIdLst>
    <p:sldId id="401" r:id="rId2"/>
    <p:sldId id="350" r:id="rId3"/>
    <p:sldId id="351" r:id="rId4"/>
    <p:sldId id="353" r:id="rId5"/>
    <p:sldId id="395" r:id="rId6"/>
    <p:sldId id="484" r:id="rId7"/>
    <p:sldId id="485" r:id="rId8"/>
    <p:sldId id="486" r:id="rId9"/>
    <p:sldId id="415" r:id="rId10"/>
    <p:sldId id="488" r:id="rId11"/>
    <p:sldId id="357" r:id="rId12"/>
    <p:sldId id="416" r:id="rId13"/>
    <p:sldId id="422" r:id="rId14"/>
    <p:sldId id="359" r:id="rId15"/>
    <p:sldId id="423" r:id="rId16"/>
    <p:sldId id="417" r:id="rId17"/>
    <p:sldId id="362" r:id="rId18"/>
    <p:sldId id="408" r:id="rId19"/>
    <p:sldId id="410" r:id="rId20"/>
    <p:sldId id="399" r:id="rId21"/>
    <p:sldId id="369" r:id="rId22"/>
    <p:sldId id="370" r:id="rId23"/>
    <p:sldId id="315" r:id="rId24"/>
    <p:sldId id="371" r:id="rId25"/>
    <p:sldId id="400" r:id="rId26"/>
    <p:sldId id="419" r:id="rId27"/>
    <p:sldId id="424" r:id="rId28"/>
    <p:sldId id="284" r:id="rId29"/>
    <p:sldId id="411" r:id="rId30"/>
    <p:sldId id="299" r:id="rId31"/>
    <p:sldId id="264" r:id="rId32"/>
    <p:sldId id="300" r:id="rId33"/>
    <p:sldId id="302" r:id="rId34"/>
    <p:sldId id="303" r:id="rId35"/>
    <p:sldId id="289" r:id="rId36"/>
    <p:sldId id="402" r:id="rId37"/>
    <p:sldId id="326" r:id="rId38"/>
    <p:sldId id="348" r:id="rId39"/>
    <p:sldId id="320" r:id="rId40"/>
    <p:sldId id="425" r:id="rId41"/>
    <p:sldId id="304" r:id="rId42"/>
    <p:sldId id="403" r:id="rId43"/>
    <p:sldId id="426" r:id="rId44"/>
    <p:sldId id="404" r:id="rId45"/>
    <p:sldId id="274" r:id="rId46"/>
    <p:sldId id="332" r:id="rId47"/>
    <p:sldId id="412" r:id="rId48"/>
    <p:sldId id="325" r:id="rId49"/>
    <p:sldId id="280" r:id="rId50"/>
    <p:sldId id="282" r:id="rId51"/>
    <p:sldId id="335" r:id="rId52"/>
    <p:sldId id="364" r:id="rId53"/>
    <p:sldId id="483" r:id="rId54"/>
    <p:sldId id="316" r:id="rId55"/>
    <p:sldId id="317" r:id="rId56"/>
    <p:sldId id="355" r:id="rId57"/>
    <p:sldId id="405" r:id="rId5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2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6EF01D-54EE-471F-BE9B-402A1E72C2C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003DC8-2767-414A-8B53-021AE3506D38}">
      <dgm:prSet/>
      <dgm:spPr/>
      <dgm:t>
        <a:bodyPr/>
        <a:lstStyle/>
        <a:p>
          <a:r>
            <a:rPr lang="pt-BR" dirty="0"/>
            <a:t>A infecção latente no Brasil em adulto varia de  50% a 90% .</a:t>
          </a:r>
          <a:endParaRPr lang="en-US" dirty="0"/>
        </a:p>
      </dgm:t>
    </dgm:pt>
    <dgm:pt modelId="{D872457C-DB07-4A80-92F1-A329C82B6FF3}" type="parTrans" cxnId="{DF234893-1800-4378-8546-7A542266EDD5}">
      <dgm:prSet/>
      <dgm:spPr/>
      <dgm:t>
        <a:bodyPr/>
        <a:lstStyle/>
        <a:p>
          <a:endParaRPr lang="en-US"/>
        </a:p>
      </dgm:t>
    </dgm:pt>
    <dgm:pt modelId="{EE09BB23-DA14-4833-AA0F-B7960DF500ED}" type="sibTrans" cxnId="{DF234893-1800-4378-8546-7A542266EDD5}">
      <dgm:prSet/>
      <dgm:spPr/>
      <dgm:t>
        <a:bodyPr/>
        <a:lstStyle/>
        <a:p>
          <a:endParaRPr lang="en-US"/>
        </a:p>
      </dgm:t>
    </dgm:pt>
    <dgm:pt modelId="{3595D4A0-5484-4F47-A313-1D8FD79A753F}">
      <dgm:prSet/>
      <dgm:spPr/>
      <dgm:t>
        <a:bodyPr/>
        <a:lstStyle/>
        <a:p>
          <a:r>
            <a:rPr lang="pt-BR"/>
            <a:t>A maior importância da Toxoplasmose como problema de saúde pública  decorre de infecções em:</a:t>
          </a:r>
          <a:endParaRPr lang="en-US"/>
        </a:p>
      </dgm:t>
    </dgm:pt>
    <dgm:pt modelId="{825F4D05-5F37-40CA-B6DA-CDCD152539B9}" type="parTrans" cxnId="{6A66A321-1B1F-4FE4-9234-79B3265D2314}">
      <dgm:prSet/>
      <dgm:spPr/>
      <dgm:t>
        <a:bodyPr/>
        <a:lstStyle/>
        <a:p>
          <a:endParaRPr lang="en-US"/>
        </a:p>
      </dgm:t>
    </dgm:pt>
    <dgm:pt modelId="{F09C8B7D-CD09-4DC0-8AF3-03E3714F14DD}" type="sibTrans" cxnId="{6A66A321-1B1F-4FE4-9234-79B3265D2314}">
      <dgm:prSet/>
      <dgm:spPr/>
      <dgm:t>
        <a:bodyPr/>
        <a:lstStyle/>
        <a:p>
          <a:endParaRPr lang="en-US"/>
        </a:p>
      </dgm:t>
    </dgm:pt>
    <dgm:pt modelId="{81FC0845-E9E8-4FC5-9EB3-5ADE5400DA94}" type="pres">
      <dgm:prSet presAssocID="{9D6EF01D-54EE-471F-BE9B-402A1E72C2C0}" presName="linear" presStyleCnt="0">
        <dgm:presLayoutVars>
          <dgm:animLvl val="lvl"/>
          <dgm:resizeHandles val="exact"/>
        </dgm:presLayoutVars>
      </dgm:prSet>
      <dgm:spPr/>
    </dgm:pt>
    <dgm:pt modelId="{E847E07E-49AA-46EB-8945-D86E53C1AF9D}" type="pres">
      <dgm:prSet presAssocID="{B0003DC8-2767-414A-8B53-021AE3506D38}" presName="parentText" presStyleLbl="node1" presStyleIdx="0" presStyleCnt="2" custLinFactY="-54257" custLinFactNeighborX="-176" custLinFactNeighborY="-100000">
        <dgm:presLayoutVars>
          <dgm:chMax val="0"/>
          <dgm:bulletEnabled val="1"/>
        </dgm:presLayoutVars>
      </dgm:prSet>
      <dgm:spPr/>
    </dgm:pt>
    <dgm:pt modelId="{8B09B4A5-1086-4D24-9969-29BA343C7032}" type="pres">
      <dgm:prSet presAssocID="{EE09BB23-DA14-4833-AA0F-B7960DF500ED}" presName="spacer" presStyleCnt="0"/>
      <dgm:spPr/>
    </dgm:pt>
    <dgm:pt modelId="{73B71E1F-1DDA-4F2E-9E3A-3B827900F4C3}" type="pres">
      <dgm:prSet presAssocID="{3595D4A0-5484-4F47-A313-1D8FD79A753F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6A66A321-1B1F-4FE4-9234-79B3265D2314}" srcId="{9D6EF01D-54EE-471F-BE9B-402A1E72C2C0}" destId="{3595D4A0-5484-4F47-A313-1D8FD79A753F}" srcOrd="1" destOrd="0" parTransId="{825F4D05-5F37-40CA-B6DA-CDCD152539B9}" sibTransId="{F09C8B7D-CD09-4DC0-8AF3-03E3714F14DD}"/>
    <dgm:cxn modelId="{9E625342-6511-4E7E-B634-B213B99580CE}" type="presOf" srcId="{9D6EF01D-54EE-471F-BE9B-402A1E72C2C0}" destId="{81FC0845-E9E8-4FC5-9EB3-5ADE5400DA94}" srcOrd="0" destOrd="0" presId="urn:microsoft.com/office/officeart/2005/8/layout/vList2"/>
    <dgm:cxn modelId="{51B0754F-BF60-461D-A197-E4B589D66817}" type="presOf" srcId="{3595D4A0-5484-4F47-A313-1D8FD79A753F}" destId="{73B71E1F-1DDA-4F2E-9E3A-3B827900F4C3}" srcOrd="0" destOrd="0" presId="urn:microsoft.com/office/officeart/2005/8/layout/vList2"/>
    <dgm:cxn modelId="{DF234893-1800-4378-8546-7A542266EDD5}" srcId="{9D6EF01D-54EE-471F-BE9B-402A1E72C2C0}" destId="{B0003DC8-2767-414A-8B53-021AE3506D38}" srcOrd="0" destOrd="0" parTransId="{D872457C-DB07-4A80-92F1-A329C82B6FF3}" sibTransId="{EE09BB23-DA14-4833-AA0F-B7960DF500ED}"/>
    <dgm:cxn modelId="{96CA46F7-5540-4844-81E0-25AF5F6E957A}" type="presOf" srcId="{B0003DC8-2767-414A-8B53-021AE3506D38}" destId="{E847E07E-49AA-46EB-8945-D86E53C1AF9D}" srcOrd="0" destOrd="0" presId="urn:microsoft.com/office/officeart/2005/8/layout/vList2"/>
    <dgm:cxn modelId="{59B1F05D-70A8-4F11-B1B1-4E87AB8428CE}" type="presParOf" srcId="{81FC0845-E9E8-4FC5-9EB3-5ADE5400DA94}" destId="{E847E07E-49AA-46EB-8945-D86E53C1AF9D}" srcOrd="0" destOrd="0" presId="urn:microsoft.com/office/officeart/2005/8/layout/vList2"/>
    <dgm:cxn modelId="{91498048-B345-4F12-A965-8ACC8F629076}" type="presParOf" srcId="{81FC0845-E9E8-4FC5-9EB3-5ADE5400DA94}" destId="{8B09B4A5-1086-4D24-9969-29BA343C7032}" srcOrd="1" destOrd="0" presId="urn:microsoft.com/office/officeart/2005/8/layout/vList2"/>
    <dgm:cxn modelId="{D8A70086-0249-493F-9D49-863FF56DC017}" type="presParOf" srcId="{81FC0845-E9E8-4FC5-9EB3-5ADE5400DA94}" destId="{73B71E1F-1DDA-4F2E-9E3A-3B827900F4C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6EF01D-54EE-471F-BE9B-402A1E72C2C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003DC8-2767-414A-8B53-021AE3506D38}">
      <dgm:prSet/>
      <dgm:spPr/>
      <dgm:t>
        <a:bodyPr/>
        <a:lstStyle/>
        <a:p>
          <a:r>
            <a:rPr lang="pt-BR" dirty="0"/>
            <a:t>A infecção latente no Brasil em adulto varia de  50% a 90% .</a:t>
          </a:r>
          <a:endParaRPr lang="en-US" dirty="0"/>
        </a:p>
      </dgm:t>
    </dgm:pt>
    <dgm:pt modelId="{EE09BB23-DA14-4833-AA0F-B7960DF500ED}" type="sibTrans" cxnId="{DF234893-1800-4378-8546-7A542266EDD5}">
      <dgm:prSet/>
      <dgm:spPr/>
      <dgm:t>
        <a:bodyPr/>
        <a:lstStyle/>
        <a:p>
          <a:endParaRPr lang="en-US"/>
        </a:p>
      </dgm:t>
    </dgm:pt>
    <dgm:pt modelId="{D872457C-DB07-4A80-92F1-A329C82B6FF3}" type="parTrans" cxnId="{DF234893-1800-4378-8546-7A542266EDD5}">
      <dgm:prSet/>
      <dgm:spPr/>
      <dgm:t>
        <a:bodyPr/>
        <a:lstStyle/>
        <a:p>
          <a:endParaRPr lang="en-US"/>
        </a:p>
      </dgm:t>
    </dgm:pt>
    <dgm:pt modelId="{3595D4A0-5484-4F47-A313-1D8FD79A753F}">
      <dgm:prSet/>
      <dgm:spPr/>
      <dgm:t>
        <a:bodyPr/>
        <a:lstStyle/>
        <a:p>
          <a:r>
            <a:rPr lang="pt-BR" dirty="0"/>
            <a:t>A maior importância da Toxoplasmose como problema de saúde pública  decorre de infecções em:</a:t>
          </a:r>
          <a:endParaRPr lang="en-US" dirty="0"/>
        </a:p>
      </dgm:t>
    </dgm:pt>
    <dgm:pt modelId="{F09C8B7D-CD09-4DC0-8AF3-03E3714F14DD}" type="sibTrans" cxnId="{6A66A321-1B1F-4FE4-9234-79B3265D2314}">
      <dgm:prSet/>
      <dgm:spPr/>
      <dgm:t>
        <a:bodyPr/>
        <a:lstStyle/>
        <a:p>
          <a:endParaRPr lang="en-US"/>
        </a:p>
      </dgm:t>
    </dgm:pt>
    <dgm:pt modelId="{825F4D05-5F37-40CA-B6DA-CDCD152539B9}" type="parTrans" cxnId="{6A66A321-1B1F-4FE4-9234-79B3265D2314}">
      <dgm:prSet/>
      <dgm:spPr/>
      <dgm:t>
        <a:bodyPr/>
        <a:lstStyle/>
        <a:p>
          <a:endParaRPr lang="en-US"/>
        </a:p>
      </dgm:t>
    </dgm:pt>
    <dgm:pt modelId="{81FC0845-E9E8-4FC5-9EB3-5ADE5400DA94}" type="pres">
      <dgm:prSet presAssocID="{9D6EF01D-54EE-471F-BE9B-402A1E72C2C0}" presName="linear" presStyleCnt="0">
        <dgm:presLayoutVars>
          <dgm:animLvl val="lvl"/>
          <dgm:resizeHandles val="exact"/>
        </dgm:presLayoutVars>
      </dgm:prSet>
      <dgm:spPr/>
    </dgm:pt>
    <dgm:pt modelId="{E847E07E-49AA-46EB-8945-D86E53C1AF9D}" type="pres">
      <dgm:prSet presAssocID="{B0003DC8-2767-414A-8B53-021AE3506D3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B09B4A5-1086-4D24-9969-29BA343C7032}" type="pres">
      <dgm:prSet presAssocID="{EE09BB23-DA14-4833-AA0F-B7960DF500ED}" presName="spacer" presStyleCnt="0"/>
      <dgm:spPr/>
    </dgm:pt>
    <dgm:pt modelId="{73B71E1F-1DDA-4F2E-9E3A-3B827900F4C3}" type="pres">
      <dgm:prSet presAssocID="{3595D4A0-5484-4F47-A313-1D8FD79A753F}" presName="parentText" presStyleLbl="node1" presStyleIdx="1" presStyleCnt="2" custLinFactY="120675" custLinFactNeighborX="-6914" custLinFactNeighborY="200000">
        <dgm:presLayoutVars>
          <dgm:chMax val="0"/>
          <dgm:bulletEnabled val="1"/>
        </dgm:presLayoutVars>
      </dgm:prSet>
      <dgm:spPr/>
    </dgm:pt>
  </dgm:ptLst>
  <dgm:cxnLst>
    <dgm:cxn modelId="{6A66A321-1B1F-4FE4-9234-79B3265D2314}" srcId="{9D6EF01D-54EE-471F-BE9B-402A1E72C2C0}" destId="{3595D4A0-5484-4F47-A313-1D8FD79A753F}" srcOrd="1" destOrd="0" parTransId="{825F4D05-5F37-40CA-B6DA-CDCD152539B9}" sibTransId="{F09C8B7D-CD09-4DC0-8AF3-03E3714F14DD}"/>
    <dgm:cxn modelId="{9E625342-6511-4E7E-B634-B213B99580CE}" type="presOf" srcId="{9D6EF01D-54EE-471F-BE9B-402A1E72C2C0}" destId="{81FC0845-E9E8-4FC5-9EB3-5ADE5400DA94}" srcOrd="0" destOrd="0" presId="urn:microsoft.com/office/officeart/2005/8/layout/vList2"/>
    <dgm:cxn modelId="{51B0754F-BF60-461D-A197-E4B589D66817}" type="presOf" srcId="{3595D4A0-5484-4F47-A313-1D8FD79A753F}" destId="{73B71E1F-1DDA-4F2E-9E3A-3B827900F4C3}" srcOrd="0" destOrd="0" presId="urn:microsoft.com/office/officeart/2005/8/layout/vList2"/>
    <dgm:cxn modelId="{DF234893-1800-4378-8546-7A542266EDD5}" srcId="{9D6EF01D-54EE-471F-BE9B-402A1E72C2C0}" destId="{B0003DC8-2767-414A-8B53-021AE3506D38}" srcOrd="0" destOrd="0" parTransId="{D872457C-DB07-4A80-92F1-A329C82B6FF3}" sibTransId="{EE09BB23-DA14-4833-AA0F-B7960DF500ED}"/>
    <dgm:cxn modelId="{96CA46F7-5540-4844-81E0-25AF5F6E957A}" type="presOf" srcId="{B0003DC8-2767-414A-8B53-021AE3506D38}" destId="{E847E07E-49AA-46EB-8945-D86E53C1AF9D}" srcOrd="0" destOrd="0" presId="urn:microsoft.com/office/officeart/2005/8/layout/vList2"/>
    <dgm:cxn modelId="{59B1F05D-70A8-4F11-B1B1-4E87AB8428CE}" type="presParOf" srcId="{81FC0845-E9E8-4FC5-9EB3-5ADE5400DA94}" destId="{E847E07E-49AA-46EB-8945-D86E53C1AF9D}" srcOrd="0" destOrd="0" presId="urn:microsoft.com/office/officeart/2005/8/layout/vList2"/>
    <dgm:cxn modelId="{91498048-B345-4F12-A965-8ACC8F629076}" type="presParOf" srcId="{81FC0845-E9E8-4FC5-9EB3-5ADE5400DA94}" destId="{8B09B4A5-1086-4D24-9969-29BA343C7032}" srcOrd="1" destOrd="0" presId="urn:microsoft.com/office/officeart/2005/8/layout/vList2"/>
    <dgm:cxn modelId="{D8A70086-0249-493F-9D49-863FF56DC017}" type="presParOf" srcId="{81FC0845-E9E8-4FC5-9EB3-5ADE5400DA94}" destId="{73B71E1F-1DDA-4F2E-9E3A-3B827900F4C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47E07E-49AA-46EB-8945-D86E53C1AF9D}">
      <dsp:nvSpPr>
        <dsp:cNvPr id="0" name=""/>
        <dsp:cNvSpPr/>
      </dsp:nvSpPr>
      <dsp:spPr>
        <a:xfrm>
          <a:off x="0" y="0"/>
          <a:ext cx="11567691" cy="10725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/>
            <a:t>A infecção latente no Brasil em adulto varia de  50% a 90% .</a:t>
          </a:r>
          <a:endParaRPr lang="en-US" sz="2700" kern="1200" dirty="0"/>
        </a:p>
      </dsp:txBody>
      <dsp:txXfrm>
        <a:off x="52359" y="52359"/>
        <a:ext cx="11462973" cy="967861"/>
      </dsp:txXfrm>
    </dsp:sp>
    <dsp:sp modelId="{73B71E1F-1DDA-4F2E-9E3A-3B827900F4C3}">
      <dsp:nvSpPr>
        <dsp:cNvPr id="0" name=""/>
        <dsp:cNvSpPr/>
      </dsp:nvSpPr>
      <dsp:spPr>
        <a:xfrm>
          <a:off x="0" y="1162264"/>
          <a:ext cx="11567691" cy="10725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/>
            <a:t>A maior importância da Toxoplasmose como problema de saúde pública  decorre de infecções em:</a:t>
          </a:r>
          <a:endParaRPr lang="en-US" sz="2700" kern="1200"/>
        </a:p>
      </dsp:txBody>
      <dsp:txXfrm>
        <a:off x="52359" y="1214623"/>
        <a:ext cx="11462973" cy="9678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47E07E-49AA-46EB-8945-D86E53C1AF9D}">
      <dsp:nvSpPr>
        <dsp:cNvPr id="0" name=""/>
        <dsp:cNvSpPr/>
      </dsp:nvSpPr>
      <dsp:spPr>
        <a:xfrm>
          <a:off x="0" y="11925"/>
          <a:ext cx="10253870" cy="10725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/>
            <a:t>A infecção latente no Brasil em adulto varia de  50% a 90% .</a:t>
          </a:r>
          <a:endParaRPr lang="en-US" sz="2700" kern="1200" dirty="0"/>
        </a:p>
      </dsp:txBody>
      <dsp:txXfrm>
        <a:off x="52359" y="64284"/>
        <a:ext cx="10149152" cy="967861"/>
      </dsp:txXfrm>
    </dsp:sp>
    <dsp:sp modelId="{73B71E1F-1DDA-4F2E-9E3A-3B827900F4C3}">
      <dsp:nvSpPr>
        <dsp:cNvPr id="0" name=""/>
        <dsp:cNvSpPr/>
      </dsp:nvSpPr>
      <dsp:spPr>
        <a:xfrm>
          <a:off x="0" y="1174189"/>
          <a:ext cx="10253870" cy="10725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/>
            <a:t>A maior importância da Toxoplasmose como problema de saúde pública  decorre de infecções em:</a:t>
          </a:r>
          <a:endParaRPr lang="en-US" sz="2700" kern="1200" dirty="0"/>
        </a:p>
      </dsp:txBody>
      <dsp:txXfrm>
        <a:off x="52359" y="1226548"/>
        <a:ext cx="10149152" cy="9678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4/13/2026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972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4/13/2026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006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4/13/2026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912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4/13/2026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875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4/13/2026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078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4/13/2026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764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4/13/2026</a:t>
            </a:fld>
            <a:endParaRPr lang="en-US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695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4/13/2026</a:t>
            </a:fld>
            <a:endParaRPr lang="en-US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379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4/13/2026</a:t>
            </a:fld>
            <a:endParaRPr lang="en-US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656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BEA6-7C60-4B02-AE87-00D78D8422AF}" type="datetimeFigureOut">
              <a:rPr lang="en-US" smtClean="0"/>
              <a:t>4/13/2026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498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4/13/2026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87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4/13/2026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029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especiais.gnt.globo.com/infograficos/maes/images/backgrounds/mulher.pn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-35914"/>
            <a:ext cx="12191999" cy="642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2334232" y="350305"/>
            <a:ext cx="752353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SÍFILIS &amp; TOXOPLASMOSE</a:t>
            </a:r>
            <a:r>
              <a:rPr lang="pt-BR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</a:p>
          <a:p>
            <a:pPr algn="ctr"/>
            <a:r>
              <a:rPr lang="pt-BR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NA </a:t>
            </a:r>
          </a:p>
          <a:p>
            <a:pPr algn="ctr"/>
            <a:r>
              <a:rPr lang="pt-BR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GRAVIDEZ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475021" y="4853791"/>
            <a:ext cx="524195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André Constant</a:t>
            </a:r>
          </a:p>
          <a:p>
            <a:pPr algn="ctr"/>
            <a:r>
              <a:rPr lang="pt-BR" sz="2000" dirty="0"/>
              <a:t>Médico Hospital Hélvio Auto</a:t>
            </a:r>
          </a:p>
          <a:p>
            <a:pPr algn="ctr"/>
            <a:r>
              <a:rPr lang="pt-BR" sz="2000" dirty="0"/>
              <a:t>Médico ESF Maceió</a:t>
            </a:r>
          </a:p>
          <a:p>
            <a:pPr algn="ctr"/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5263081" y="6104794"/>
            <a:ext cx="16658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/>
              <a:t> </a:t>
            </a:r>
            <a:r>
              <a:rPr lang="pt-BR" sz="1600" dirty="0"/>
              <a:t>ABRIL 2026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384493" y="3456533"/>
            <a:ext cx="10846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rgbClr val="0070C0"/>
                </a:solidFill>
              </a:rPr>
              <a:t>DIAGNÓSTICO E CONDUTA </a:t>
            </a:r>
          </a:p>
        </p:txBody>
      </p:sp>
    </p:spTree>
    <p:extLst>
      <p:ext uri="{BB962C8B-B14F-4D97-AF65-F5344CB8AC3E}">
        <p14:creationId xmlns:p14="http://schemas.microsoft.com/office/powerpoint/2010/main" val="788168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Imagem gerada: Ruptura do cisto e reativação do Toxoplasma">
            <a:extLst>
              <a:ext uri="{FF2B5EF4-FFF2-40B4-BE49-F238E27FC236}">
                <a16:creationId xmlns:a16="http://schemas.microsoft.com/office/drawing/2014/main" id="{CB831B19-CC4C-B84B-BD54-3E6089822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4" b="30057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23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BF92A3E-5D7B-2E83-B614-1BB9A0643145}"/>
              </a:ext>
            </a:extLst>
          </p:cNvPr>
          <p:cNvSpPr txBox="1"/>
          <p:nvPr/>
        </p:nvSpPr>
        <p:spPr>
          <a:xfrm>
            <a:off x="116785" y="123447"/>
            <a:ext cx="60976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dirty="0"/>
              <a:t>MANIFESTAÇÕES CLÍNICAS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2326965-0961-185D-80E8-496FAB243756}"/>
              </a:ext>
            </a:extLst>
          </p:cNvPr>
          <p:cNvSpPr txBox="1"/>
          <p:nvPr/>
        </p:nvSpPr>
        <p:spPr>
          <a:xfrm>
            <a:off x="333996" y="2220100"/>
            <a:ext cx="1176089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200" dirty="0"/>
              <a:t>Toxoplasmose Linfoglandular Aguda: </a:t>
            </a:r>
          </a:p>
          <a:p>
            <a:pPr algn="just"/>
            <a:r>
              <a:rPr lang="pt-BR" sz="3200" dirty="0"/>
              <a:t>   </a:t>
            </a:r>
            <a:r>
              <a:rPr lang="pt-BR" sz="2800" dirty="0"/>
              <a:t>Linfadenopatia podendo ser acompanhado por febre</a:t>
            </a:r>
            <a:r>
              <a:rPr lang="pt-BR" sz="2400" dirty="0"/>
              <a:t>,</a:t>
            </a:r>
          </a:p>
          <a:p>
            <a:pPr algn="just"/>
            <a:r>
              <a:rPr lang="pt-BR" sz="2400" dirty="0"/>
              <a:t>    Hepatomegalia, adinamia ...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9374BC0-E778-3348-9904-783A301DC312}"/>
              </a:ext>
            </a:extLst>
          </p:cNvPr>
          <p:cNvSpPr txBox="1"/>
          <p:nvPr/>
        </p:nvSpPr>
        <p:spPr>
          <a:xfrm>
            <a:off x="364435" y="4939525"/>
            <a:ext cx="1182756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200" dirty="0"/>
              <a:t>Comprometimento Ocular:</a:t>
            </a:r>
            <a:r>
              <a:rPr lang="pt-BR" sz="2400" dirty="0"/>
              <a:t> </a:t>
            </a:r>
          </a:p>
          <a:p>
            <a:pPr algn="just"/>
            <a:r>
              <a:rPr lang="pt-BR" sz="2400" dirty="0"/>
              <a:t>   </a:t>
            </a:r>
            <a:endParaRPr lang="pt-BR" sz="28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EBEC433-59AC-D76D-BBE1-832014F41F70}"/>
              </a:ext>
            </a:extLst>
          </p:cNvPr>
          <p:cNvSpPr txBox="1"/>
          <p:nvPr/>
        </p:nvSpPr>
        <p:spPr>
          <a:xfrm>
            <a:off x="166998" y="905119"/>
            <a:ext cx="118580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200" dirty="0"/>
              <a:t>A toxoplasmose adquirida é uma infecção muito comum, mas de manifestação clínica rara. Manifestação mais comum  fase aguda são:</a:t>
            </a:r>
          </a:p>
        </p:txBody>
      </p:sp>
      <p:pic>
        <p:nvPicPr>
          <p:cNvPr id="2050" name="Picture 2" descr="Text - Linfadenopatí​a ​">
            <a:extLst>
              <a:ext uri="{FF2B5EF4-FFF2-40B4-BE49-F238E27FC236}">
                <a16:creationId xmlns:a16="http://schemas.microsoft.com/office/drawing/2014/main" id="{AEC8C253-39BE-0371-A0C0-A418260F2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2290255"/>
            <a:ext cx="3398561" cy="434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icatriz Retiniana Toxoplasmose Doença Causada Pelo Protozoário Unicelular  Toxoplasma Gondii — Foto © katerynakon #646629208">
            <a:extLst>
              <a:ext uri="{FF2B5EF4-FFF2-40B4-BE49-F238E27FC236}">
                <a16:creationId xmlns:a16="http://schemas.microsoft.com/office/drawing/2014/main" id="{2FEF95E4-AFF1-9749-AD16-3D352A639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762" y="4874046"/>
            <a:ext cx="5953125" cy="193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57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58AF24C7-D983-8432-E915-D3FC8EC0644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116784" y="204787"/>
            <a:ext cx="12075215" cy="652976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C4ABD0B-9952-882A-3CFF-A94D1A57E730}"/>
              </a:ext>
            </a:extLst>
          </p:cNvPr>
          <p:cNvSpPr txBox="1"/>
          <p:nvPr/>
        </p:nvSpPr>
        <p:spPr>
          <a:xfrm>
            <a:off x="1458929" y="1065845"/>
            <a:ext cx="902390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dirty="0"/>
              <a:t>As gestantes também são, geralmente, oligo/assintomáticas. </a:t>
            </a:r>
          </a:p>
          <a:p>
            <a:pPr algn="ctr"/>
            <a:endParaRPr lang="pt-BR" sz="2800" dirty="0"/>
          </a:p>
          <a:p>
            <a:pPr algn="ctr"/>
            <a:r>
              <a:rPr lang="pt-BR" sz="2800" dirty="0"/>
              <a:t>A toxoplasmose aguda adquire especial relevância pela possibilidade da transmissão vertical.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8F6FBD3-7422-9D07-65E9-CA1AF4A44518}"/>
              </a:ext>
            </a:extLst>
          </p:cNvPr>
          <p:cNvSpPr txBox="1"/>
          <p:nvPr/>
        </p:nvSpPr>
        <p:spPr>
          <a:xfrm>
            <a:off x="116785" y="123447"/>
            <a:ext cx="60976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/>
              <a:t>MANIFESTAÇÕES CLÍNICAS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FD8AB82-536E-7C66-7579-89BAA72B6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" y="5307430"/>
            <a:ext cx="11206480" cy="1106011"/>
          </a:xfrm>
          <a:prstGeom prst="rect">
            <a:avLst/>
          </a:prstGeom>
        </p:spPr>
      </p:pic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BD6E16B2-72A9-87FD-D856-BF5A15A5E346}"/>
              </a:ext>
            </a:extLst>
          </p:cNvPr>
          <p:cNvCxnSpPr>
            <a:cxnSpLocks/>
          </p:cNvCxnSpPr>
          <p:nvPr/>
        </p:nvCxnSpPr>
        <p:spPr>
          <a:xfrm flipV="1">
            <a:off x="1458930" y="3356451"/>
            <a:ext cx="10284432" cy="168905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DBC97F68-F924-7F8F-74F8-6EF615BFB445}"/>
              </a:ext>
            </a:extLst>
          </p:cNvPr>
          <p:cNvSpPr txBox="1"/>
          <p:nvPr/>
        </p:nvSpPr>
        <p:spPr>
          <a:xfrm>
            <a:off x="4395580" y="2938336"/>
            <a:ext cx="61672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/>
              <a:t>Taxa de transmissão vertica</a:t>
            </a:r>
            <a:r>
              <a:rPr lang="pt-BR" dirty="0"/>
              <a:t>l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8DDACD86-CA37-FD92-256C-426A296D61C1}"/>
              </a:ext>
            </a:extLst>
          </p:cNvPr>
          <p:cNvSpPr txBox="1"/>
          <p:nvPr/>
        </p:nvSpPr>
        <p:spPr>
          <a:xfrm>
            <a:off x="2448395" y="4279900"/>
            <a:ext cx="61672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/>
              <a:t>17%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3E6A8A1D-CFE1-D2F1-8EC6-5EA962D7BB8D}"/>
              </a:ext>
            </a:extLst>
          </p:cNvPr>
          <p:cNvSpPr txBox="1"/>
          <p:nvPr/>
        </p:nvSpPr>
        <p:spPr>
          <a:xfrm>
            <a:off x="6214441" y="3664346"/>
            <a:ext cx="61672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/>
              <a:t>25%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AE2DE69F-069F-23B4-49FA-3CAAA62F71CF}"/>
              </a:ext>
            </a:extLst>
          </p:cNvPr>
          <p:cNvSpPr txBox="1"/>
          <p:nvPr/>
        </p:nvSpPr>
        <p:spPr>
          <a:xfrm>
            <a:off x="10987862" y="2874266"/>
            <a:ext cx="62119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/>
              <a:t>90%.</a:t>
            </a:r>
          </a:p>
        </p:txBody>
      </p:sp>
      <p:cxnSp>
        <p:nvCxnSpPr>
          <p:cNvPr id="27" name="Conector de Seta Reta 26">
            <a:extLst>
              <a:ext uri="{FF2B5EF4-FFF2-40B4-BE49-F238E27FC236}">
                <a16:creationId xmlns:a16="http://schemas.microsoft.com/office/drawing/2014/main" id="{94377EC3-0469-E864-48AC-E69B175CB103}"/>
              </a:ext>
            </a:extLst>
          </p:cNvPr>
          <p:cNvCxnSpPr>
            <a:cxnSpLocks/>
          </p:cNvCxnSpPr>
          <p:nvPr/>
        </p:nvCxnSpPr>
        <p:spPr>
          <a:xfrm>
            <a:off x="1458929" y="3469670"/>
            <a:ext cx="10181691" cy="165717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D6F4D9EB-171F-2B0A-FB2B-6C8D91A5B435}"/>
              </a:ext>
            </a:extLst>
          </p:cNvPr>
          <p:cNvSpPr txBox="1"/>
          <p:nvPr/>
        </p:nvSpPr>
        <p:spPr>
          <a:xfrm>
            <a:off x="5391629" y="3373610"/>
            <a:ext cx="86200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/>
              <a:t>Gravidade</a:t>
            </a: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AA91DC47-2F05-696F-F449-6763A7496B6B}"/>
              </a:ext>
            </a:extLst>
          </p:cNvPr>
          <p:cNvSpPr/>
          <p:nvPr/>
        </p:nvSpPr>
        <p:spPr>
          <a:xfrm>
            <a:off x="448638" y="5115171"/>
            <a:ext cx="458912" cy="278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626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1" grpId="0"/>
      <p:bldP spid="21" grpId="1"/>
      <p:bldP spid="23" grpId="0"/>
      <p:bldP spid="23" grpId="1"/>
      <p:bldP spid="25" grpId="0"/>
      <p:bldP spid="25" grpId="1"/>
      <p:bldP spid="36" grpId="0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58AF24C7-D983-8432-E915-D3FC8EC0644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116784" y="204787"/>
            <a:ext cx="12075215" cy="652976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8F6FBD3-7422-9D07-65E9-CA1AF4A44518}"/>
              </a:ext>
            </a:extLst>
          </p:cNvPr>
          <p:cNvSpPr txBox="1"/>
          <p:nvPr/>
        </p:nvSpPr>
        <p:spPr>
          <a:xfrm>
            <a:off x="116785" y="123447"/>
            <a:ext cx="60976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/>
              <a:t>MANIFESTAÇÕES CLÍNICAS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AA12088-3A30-E196-388C-3A04C240BB37}"/>
              </a:ext>
            </a:extLst>
          </p:cNvPr>
          <p:cNvSpPr txBox="1"/>
          <p:nvPr/>
        </p:nvSpPr>
        <p:spPr>
          <a:xfrm>
            <a:off x="401704" y="2084675"/>
            <a:ext cx="971384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/>
              <a:t>Morte fetal</a:t>
            </a:r>
          </a:p>
          <a:p>
            <a:r>
              <a:rPr lang="pt-BR" sz="2800" dirty="0"/>
              <a:t> </a:t>
            </a:r>
          </a:p>
          <a:p>
            <a:r>
              <a:rPr lang="pt-BR" sz="2800" dirty="0"/>
              <a:t>Prematuridade 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55D311B-99B8-439B-2035-9AB1EC7C2493}"/>
              </a:ext>
            </a:extLst>
          </p:cNvPr>
          <p:cNvSpPr txBox="1"/>
          <p:nvPr/>
        </p:nvSpPr>
        <p:spPr>
          <a:xfrm>
            <a:off x="116783" y="1198612"/>
            <a:ext cx="9998765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/>
              <a:t>Entre as consequências estão descritas:</a:t>
            </a:r>
          </a:p>
          <a:p>
            <a:endParaRPr lang="pt-BR" dirty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265A249-92A5-EFF6-4A40-92EF6B4356C8}"/>
              </a:ext>
            </a:extLst>
          </p:cNvPr>
          <p:cNvSpPr txBox="1"/>
          <p:nvPr/>
        </p:nvSpPr>
        <p:spPr>
          <a:xfrm>
            <a:off x="3329773" y="1737221"/>
            <a:ext cx="61175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/>
              <a:t>Manifestações clínicas e sequelas:</a:t>
            </a:r>
          </a:p>
        </p:txBody>
      </p:sp>
      <p:pic>
        <p:nvPicPr>
          <p:cNvPr id="8" name="Picture 2" descr="http://www.afabs.ch/bibliotheque/poly_toxo_zufferey/toxo5.jpg">
            <a:extLst>
              <a:ext uri="{FF2B5EF4-FFF2-40B4-BE49-F238E27FC236}">
                <a16:creationId xmlns:a16="http://schemas.microsoft.com/office/drawing/2014/main" id="{AA372E50-2D7B-FB1D-4442-D32F61159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227" y="2260441"/>
            <a:ext cx="10260328" cy="447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027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A6F3A97-6F95-B1AF-523C-53EB54FC0B79}"/>
              </a:ext>
            </a:extLst>
          </p:cNvPr>
          <p:cNvSpPr txBox="1"/>
          <p:nvPr/>
        </p:nvSpPr>
        <p:spPr>
          <a:xfrm>
            <a:off x="116785" y="123447"/>
            <a:ext cx="60976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/>
              <a:t>DIAGNÓSTICO: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A5E1B00-FEEA-42B7-8396-F68DC8C08015}"/>
              </a:ext>
            </a:extLst>
          </p:cNvPr>
          <p:cNvSpPr txBox="1"/>
          <p:nvPr/>
        </p:nvSpPr>
        <p:spPr>
          <a:xfrm>
            <a:off x="331305" y="924868"/>
            <a:ext cx="10952922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800" dirty="0"/>
              <a:t> - Manifestação clinica</a:t>
            </a:r>
          </a:p>
          <a:p>
            <a:endParaRPr lang="pt-BR" sz="2800" dirty="0"/>
          </a:p>
          <a:p>
            <a:r>
              <a:rPr lang="pt-BR" sz="2400" dirty="0"/>
              <a:t> </a:t>
            </a:r>
            <a:r>
              <a:rPr lang="pt-BR" sz="2800" dirty="0"/>
              <a:t>- Situação Epidemiológica.</a:t>
            </a:r>
          </a:p>
          <a:p>
            <a:endParaRPr lang="pt-BR" sz="2800" dirty="0"/>
          </a:p>
          <a:p>
            <a:endParaRPr lang="pt-BR" sz="2800" dirty="0"/>
          </a:p>
          <a:p>
            <a:r>
              <a:rPr lang="pt-BR" sz="2800" dirty="0"/>
              <a:t> - </a:t>
            </a:r>
            <a:r>
              <a:rPr lang="pt-BR" sz="3200" dirty="0"/>
              <a:t>Estudos sorológicos </a:t>
            </a:r>
            <a:r>
              <a:rPr lang="pt-BR" sz="2800" dirty="0"/>
              <a:t>: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6B94FB8-A611-6583-5463-F1B1F03FA80F}"/>
              </a:ext>
            </a:extLst>
          </p:cNvPr>
          <p:cNvSpPr txBox="1"/>
          <p:nvPr/>
        </p:nvSpPr>
        <p:spPr>
          <a:xfrm>
            <a:off x="4066591" y="3086200"/>
            <a:ext cx="87762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pt-BR" sz="3200" dirty="0"/>
              <a:t> ELISA , I. indireta  -  IgM e IgG</a:t>
            </a:r>
          </a:p>
          <a:p>
            <a:pPr algn="just"/>
            <a:endParaRPr lang="pt-BR" sz="24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2AC1B55-0F1A-75BE-EB9B-69111F800808}"/>
              </a:ext>
            </a:extLst>
          </p:cNvPr>
          <p:cNvSpPr txBox="1"/>
          <p:nvPr/>
        </p:nvSpPr>
        <p:spPr>
          <a:xfrm>
            <a:off x="447257" y="5148302"/>
            <a:ext cx="74444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dirty="0"/>
          </a:p>
          <a:p>
            <a:pPr algn="just"/>
            <a:r>
              <a:rPr lang="pt-BR" sz="3200" dirty="0"/>
              <a:t>- Biologia Molecular:     - RT-PCR</a:t>
            </a:r>
          </a:p>
          <a:p>
            <a:pPr algn="just"/>
            <a:endParaRPr lang="pt-BR" sz="3200" dirty="0"/>
          </a:p>
          <a:p>
            <a:pPr algn="just"/>
            <a:endParaRPr lang="pt-BR" sz="2400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E577EA-E998-B805-2422-B895D12FBC37}"/>
              </a:ext>
            </a:extLst>
          </p:cNvPr>
          <p:cNvSpPr txBox="1"/>
          <p:nvPr/>
        </p:nvSpPr>
        <p:spPr>
          <a:xfrm>
            <a:off x="4085972" y="3744471"/>
            <a:ext cx="74444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dirty="0"/>
              <a:t>-   Teste de Avidez de IgG</a:t>
            </a:r>
          </a:p>
          <a:p>
            <a:pPr algn="just"/>
            <a:endParaRPr lang="pt-BR" sz="2400" dirty="0"/>
          </a:p>
          <a:p>
            <a:pPr algn="just"/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98095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9EC708D3-D8D6-7BD0-DD39-03C19FC5B2C9}"/>
              </a:ext>
            </a:extLst>
          </p:cNvPr>
          <p:cNvSpPr txBox="1"/>
          <p:nvPr/>
        </p:nvSpPr>
        <p:spPr>
          <a:xfrm>
            <a:off x="1405890" y="63941"/>
            <a:ext cx="973148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dirty="0"/>
              <a:t>Comportamento das imunoglobulinas para diagnóstico da toxoplasmose adquirida na gestação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C9F5032-0918-9E15-0BDD-02CB2BA093BE}"/>
              </a:ext>
            </a:extLst>
          </p:cNvPr>
          <p:cNvSpPr txBox="1"/>
          <p:nvPr/>
        </p:nvSpPr>
        <p:spPr>
          <a:xfrm>
            <a:off x="0" y="1326471"/>
            <a:ext cx="1230464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800" dirty="0"/>
              <a:t>IgM</a:t>
            </a:r>
            <a:r>
              <a:rPr lang="pt-BR" sz="2400" dirty="0"/>
              <a:t>:   </a:t>
            </a:r>
            <a:r>
              <a:rPr lang="pt-BR" sz="2800" dirty="0"/>
              <a:t>Positiva 5 a 14 dias após a infecção.</a:t>
            </a:r>
          </a:p>
          <a:p>
            <a:pPr algn="just"/>
            <a:r>
              <a:rPr lang="pt-BR" sz="2800" dirty="0"/>
              <a:t>           Em geral, não está presente na fase crônica, mas pode ser detectada com   </a:t>
            </a:r>
          </a:p>
          <a:p>
            <a:pPr algn="just"/>
            <a:r>
              <a:rPr lang="pt-BR" sz="2800" dirty="0"/>
              <a:t>           títulos baixos (IgM residual).</a:t>
            </a:r>
          </a:p>
          <a:p>
            <a:pPr algn="just"/>
            <a:r>
              <a:rPr lang="pt-BR" sz="2800" dirty="0"/>
              <a:t>           Não deve ser usada como único marcador de infecção aguda.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94AB2CA-4B40-8D5B-3506-A2ED9CB1A892}"/>
              </a:ext>
            </a:extLst>
          </p:cNvPr>
          <p:cNvSpPr txBox="1"/>
          <p:nvPr/>
        </p:nvSpPr>
        <p:spPr>
          <a:xfrm>
            <a:off x="0" y="3215346"/>
            <a:ext cx="1135048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/>
              <a:t>IgG</a:t>
            </a:r>
            <a:r>
              <a:rPr lang="pt-BR" dirty="0"/>
              <a:t>: </a:t>
            </a:r>
            <a:r>
              <a:rPr lang="pt-BR" sz="2800" dirty="0"/>
              <a:t>Aparece entre 7 e 14 dias. </a:t>
            </a:r>
          </a:p>
          <a:p>
            <a:r>
              <a:rPr lang="pt-BR" sz="2800" dirty="0"/>
              <a:t>         Seu pico máximo 02 meses após a infecção.</a:t>
            </a:r>
          </a:p>
          <a:p>
            <a:r>
              <a:rPr lang="pt-BR" sz="2800" dirty="0"/>
              <a:t>         Em geral permanece pelo resto da vida em títulos baixos.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11D07E8-4C3F-1890-70BF-09378E721110}"/>
              </a:ext>
            </a:extLst>
          </p:cNvPr>
          <p:cNvSpPr txBox="1"/>
          <p:nvPr/>
        </p:nvSpPr>
        <p:spPr>
          <a:xfrm>
            <a:off x="0" y="5033660"/>
            <a:ext cx="1193689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/>
              <a:t>IgA: Positiva após 14 dias da infecção. </a:t>
            </a:r>
          </a:p>
          <a:p>
            <a:r>
              <a:rPr lang="pt-BR" sz="2800" dirty="0"/>
              <a:t>        Detectável em cerca de 80% dos casos de toxoplasmose e permanece  </a:t>
            </a:r>
          </a:p>
          <a:p>
            <a:r>
              <a:rPr lang="pt-BR" sz="2800" dirty="0"/>
              <a:t>        reagente entre 3 e 6 meses, apoiando o diagnóstico da infecção aguda.</a:t>
            </a:r>
          </a:p>
        </p:txBody>
      </p:sp>
    </p:spTree>
    <p:extLst>
      <p:ext uri="{BB962C8B-B14F-4D97-AF65-F5344CB8AC3E}">
        <p14:creationId xmlns:p14="http://schemas.microsoft.com/office/powerpoint/2010/main" val="272624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BFB65F6-B8DC-13F7-85ED-034C18E30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380" y="331002"/>
            <a:ext cx="8883608" cy="624929"/>
          </a:xfrm>
          <a:prstGeom prst="rect">
            <a:avLst/>
          </a:prstGeom>
        </p:spPr>
      </p:pic>
      <p:pic>
        <p:nvPicPr>
          <p:cNvPr id="5" name="Imagem 4" descr="Tabela&#10;&#10;Descrição gerada automaticamente">
            <a:extLst>
              <a:ext uri="{FF2B5EF4-FFF2-40B4-BE49-F238E27FC236}">
                <a16:creationId xmlns:a16="http://schemas.microsoft.com/office/drawing/2014/main" id="{64AC3C9F-6928-F776-E87D-08DDCEDA9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153" y="1703071"/>
            <a:ext cx="9841693" cy="451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86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781586" y="121199"/>
            <a:ext cx="33033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/>
              <a:t>       AVIDEZ </a:t>
            </a:r>
            <a:r>
              <a:rPr lang="pt-BR" sz="4000" dirty="0" err="1"/>
              <a:t>IgG</a:t>
            </a:r>
            <a:endParaRPr lang="pt-BR" sz="40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303846" y="2548115"/>
            <a:ext cx="3911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MARCADOR TEMPORAL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5618711" y="1903031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RECENTES  - BAIXA AVIDEZ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5542511" y="3242903"/>
            <a:ext cx="5593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ANTIGAS -  ALTA AVIDEZ</a:t>
            </a:r>
          </a:p>
        </p:txBody>
      </p: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DC2C42F9-01CF-0386-BCED-77B37D9AB609}"/>
              </a:ext>
            </a:extLst>
          </p:cNvPr>
          <p:cNvCxnSpPr>
            <a:stCxn id="6" idx="3"/>
          </p:cNvCxnSpPr>
          <p:nvPr/>
        </p:nvCxnSpPr>
        <p:spPr>
          <a:xfrm flipV="1">
            <a:off x="4214981" y="2133864"/>
            <a:ext cx="1327530" cy="6758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0F422D4F-4C4D-8DA1-3CB0-76FF1958A1D5}"/>
              </a:ext>
            </a:extLst>
          </p:cNvPr>
          <p:cNvCxnSpPr>
            <a:cxnSpLocks/>
          </p:cNvCxnSpPr>
          <p:nvPr/>
        </p:nvCxnSpPr>
        <p:spPr>
          <a:xfrm>
            <a:off x="4214981" y="2832194"/>
            <a:ext cx="1327530" cy="6055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avidez">
            <a:extLst>
              <a:ext uri="{FF2B5EF4-FFF2-40B4-BE49-F238E27FC236}">
                <a16:creationId xmlns:a16="http://schemas.microsoft.com/office/drawing/2014/main" id="{B3309459-9EA1-A20C-9348-B25727F66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023" y="4163757"/>
            <a:ext cx="6944852" cy="257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EB28E8F-6CAC-A0C2-D1FF-54A727320C06}"/>
              </a:ext>
            </a:extLst>
          </p:cNvPr>
          <p:cNvSpPr txBox="1"/>
          <p:nvPr/>
        </p:nvSpPr>
        <p:spPr>
          <a:xfrm>
            <a:off x="5542511" y="576845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/>
              <a:t>(16 semanas) </a:t>
            </a:r>
          </a:p>
        </p:txBody>
      </p:sp>
    </p:spTree>
    <p:extLst>
      <p:ext uri="{BB962C8B-B14F-4D97-AF65-F5344CB8AC3E}">
        <p14:creationId xmlns:p14="http://schemas.microsoft.com/office/powerpoint/2010/main" val="95545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D7E9235-F826-1D07-6786-F067259D3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466725"/>
            <a:ext cx="10915650" cy="127635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1AAC7A7-CB17-1317-EE21-C82F899EE65E}"/>
              </a:ext>
            </a:extLst>
          </p:cNvPr>
          <p:cNvSpPr txBox="1"/>
          <p:nvPr/>
        </p:nvSpPr>
        <p:spPr>
          <a:xfrm>
            <a:off x="2362200" y="0"/>
            <a:ext cx="8858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/>
              <a:t>Condutas para gestantes com até 16 semanas de gestação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698E1B0-3867-DFF3-1324-BC4BF8E57A56}"/>
              </a:ext>
            </a:extLst>
          </p:cNvPr>
          <p:cNvSpPr txBox="1"/>
          <p:nvPr/>
        </p:nvSpPr>
        <p:spPr>
          <a:xfrm>
            <a:off x="1219200" y="2114550"/>
            <a:ext cx="19368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/>
              <a:t>IMUNE</a:t>
            </a:r>
          </a:p>
          <a:p>
            <a:pPr algn="ctr"/>
            <a:r>
              <a:rPr lang="pt-BR" sz="2400" dirty="0"/>
              <a:t>ORIENTAÇÕES</a:t>
            </a: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5AAAE9B8-8C2B-7A79-8EFD-C508D4172C17}"/>
              </a:ext>
            </a:extLst>
          </p:cNvPr>
          <p:cNvCxnSpPr/>
          <p:nvPr/>
        </p:nvCxnSpPr>
        <p:spPr>
          <a:xfrm>
            <a:off x="2187606" y="1743075"/>
            <a:ext cx="0" cy="4667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300CD31A-CB28-3913-6420-67890C10C689}"/>
              </a:ext>
            </a:extLst>
          </p:cNvPr>
          <p:cNvSpPr txBox="1"/>
          <p:nvPr/>
        </p:nvSpPr>
        <p:spPr>
          <a:xfrm>
            <a:off x="3683040" y="2176105"/>
            <a:ext cx="20774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POSSIBILIDADE</a:t>
            </a:r>
          </a:p>
          <a:p>
            <a:pPr algn="ctr"/>
            <a:r>
              <a:rPr lang="pt-BR" sz="2000" dirty="0"/>
              <a:t>INFECÇÃO AGUDA</a:t>
            </a: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63E996CE-8D7D-730F-C75C-93CBC6177BB6}"/>
              </a:ext>
            </a:extLst>
          </p:cNvPr>
          <p:cNvCxnSpPr/>
          <p:nvPr/>
        </p:nvCxnSpPr>
        <p:spPr>
          <a:xfrm>
            <a:off x="4654581" y="1743075"/>
            <a:ext cx="0" cy="4667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83B1A3B-1C0B-0246-699C-5A57CE36FAF6}"/>
              </a:ext>
            </a:extLst>
          </p:cNvPr>
          <p:cNvSpPr txBox="1"/>
          <p:nvPr/>
        </p:nvSpPr>
        <p:spPr>
          <a:xfrm>
            <a:off x="2659402" y="3241003"/>
            <a:ext cx="25498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INICIAR ESPIRAMICINA</a:t>
            </a:r>
          </a:p>
          <a:p>
            <a:pPr algn="ctr"/>
            <a:r>
              <a:rPr lang="pt-BR" sz="2000" dirty="0"/>
              <a:t>SOLICITAR AVIDEZ IgG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9A6B8D5-64F8-549E-A9AB-5A53211DF393}"/>
              </a:ext>
            </a:extLst>
          </p:cNvPr>
          <p:cNvSpPr txBox="1"/>
          <p:nvPr/>
        </p:nvSpPr>
        <p:spPr>
          <a:xfrm>
            <a:off x="1219200" y="4077669"/>
            <a:ext cx="14402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AVIDEZ IgG</a:t>
            </a:r>
          </a:p>
          <a:p>
            <a:pPr algn="ctr"/>
            <a:r>
              <a:rPr lang="pt-BR" sz="2000" dirty="0"/>
              <a:t>FORTE/ALTA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F013A9E-4B9D-0CFC-5E8B-82DB63D482B9}"/>
              </a:ext>
            </a:extLst>
          </p:cNvPr>
          <p:cNvSpPr txBox="1"/>
          <p:nvPr/>
        </p:nvSpPr>
        <p:spPr>
          <a:xfrm>
            <a:off x="699174" y="4889214"/>
            <a:ext cx="2425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PROVÁVEL INFECÇÃO</a:t>
            </a:r>
          </a:p>
          <a:p>
            <a:pPr algn="ctr"/>
            <a:r>
              <a:rPr lang="pt-BR" sz="2000" dirty="0"/>
              <a:t>ANTERIOR GESTAÇÃO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FA4D7E4-0A1C-B410-9ABE-4BAB125C5520}"/>
              </a:ext>
            </a:extLst>
          </p:cNvPr>
          <p:cNvSpPr txBox="1"/>
          <p:nvPr/>
        </p:nvSpPr>
        <p:spPr>
          <a:xfrm>
            <a:off x="372486" y="5724885"/>
            <a:ext cx="33103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INTERROMPER ESPIRAMICINA</a:t>
            </a:r>
          </a:p>
          <a:p>
            <a:pPr algn="ctr"/>
            <a:r>
              <a:rPr lang="pt-BR" sz="2000" dirty="0"/>
              <a:t>MANTER PRÉ NATAL</a:t>
            </a:r>
          </a:p>
          <a:p>
            <a:pPr algn="ctr"/>
            <a:r>
              <a:rPr lang="pt-BR" sz="2000" dirty="0"/>
              <a:t>RISCO HABITUAL</a:t>
            </a:r>
          </a:p>
          <a:p>
            <a:pPr algn="ctr"/>
            <a:endParaRPr lang="pt-BR" sz="2000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FB03483-7C34-4BED-ADEB-BFB6217940F4}"/>
              </a:ext>
            </a:extLst>
          </p:cNvPr>
          <p:cNvSpPr txBox="1"/>
          <p:nvPr/>
        </p:nvSpPr>
        <p:spPr>
          <a:xfrm>
            <a:off x="4489021" y="4065108"/>
            <a:ext cx="16069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AVIDEZ IgG</a:t>
            </a:r>
          </a:p>
          <a:p>
            <a:pPr algn="ctr"/>
            <a:r>
              <a:rPr lang="pt-BR" sz="2000" dirty="0"/>
              <a:t>FRACA/BAIXA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C41EB83-9588-A25F-8137-B7B27CE359F3}"/>
              </a:ext>
            </a:extLst>
          </p:cNvPr>
          <p:cNvSpPr txBox="1"/>
          <p:nvPr/>
        </p:nvSpPr>
        <p:spPr>
          <a:xfrm>
            <a:off x="4098657" y="4889214"/>
            <a:ext cx="2387705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PROVÁVEL INFECÇÃO</a:t>
            </a:r>
          </a:p>
          <a:p>
            <a:pPr algn="ctr"/>
            <a:r>
              <a:rPr lang="pt-BR" sz="2000" dirty="0"/>
              <a:t>AGUDA *</a:t>
            </a:r>
          </a:p>
          <a:p>
            <a:pPr algn="ctr"/>
            <a:r>
              <a:rPr lang="pt-BR" dirty="0"/>
              <a:t>Manter Espiramicina</a:t>
            </a:r>
          </a:p>
          <a:p>
            <a:pPr algn="ctr"/>
            <a:r>
              <a:rPr lang="pt-BR" dirty="0"/>
              <a:t>Notificar</a:t>
            </a:r>
          </a:p>
          <a:p>
            <a:pPr algn="ctr"/>
            <a:r>
              <a:rPr lang="pt-BR" dirty="0"/>
              <a:t>Encaminhar Alto Risco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734DF27-239E-56F9-1E08-52E8AEB90E9C}"/>
              </a:ext>
            </a:extLst>
          </p:cNvPr>
          <p:cNvSpPr txBox="1"/>
          <p:nvPr/>
        </p:nvSpPr>
        <p:spPr>
          <a:xfrm>
            <a:off x="6261173" y="2138096"/>
            <a:ext cx="20951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INFECÇÃO MUITO </a:t>
            </a:r>
          </a:p>
          <a:p>
            <a:pPr algn="ctr"/>
            <a:r>
              <a:rPr lang="pt-BR" sz="2000" dirty="0"/>
              <a:t>RECENTE OU </a:t>
            </a:r>
          </a:p>
          <a:p>
            <a:pPr algn="ctr"/>
            <a:r>
              <a:rPr lang="pt-BR" sz="2000" dirty="0"/>
              <a:t>IgM FALSO +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5704AD5-ADAF-EB47-307D-8B36F5E9ED60}"/>
              </a:ext>
            </a:extLst>
          </p:cNvPr>
          <p:cNvSpPr txBox="1"/>
          <p:nvPr/>
        </p:nvSpPr>
        <p:spPr>
          <a:xfrm>
            <a:off x="6033834" y="3241002"/>
            <a:ext cx="25498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INICIAR ESPIRAMICINA</a:t>
            </a:r>
          </a:p>
          <a:p>
            <a:pPr algn="ctr"/>
            <a:r>
              <a:rPr lang="pt-BR" sz="2000" dirty="0"/>
              <a:t>REPETIR IgM e IgG</a:t>
            </a:r>
          </a:p>
          <a:p>
            <a:pPr algn="ctr"/>
            <a:r>
              <a:rPr lang="pt-BR" sz="2000" dirty="0"/>
              <a:t>2/3 SEMANAS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3DE1FC51-40C9-4742-A7F2-9DBDB89EC05F}"/>
              </a:ext>
            </a:extLst>
          </p:cNvPr>
          <p:cNvSpPr txBox="1"/>
          <p:nvPr/>
        </p:nvSpPr>
        <p:spPr>
          <a:xfrm>
            <a:off x="6486362" y="4343857"/>
            <a:ext cx="1521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IgG + / IgM +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4C69C4C-852F-BB05-45E1-461471223E61}"/>
              </a:ext>
            </a:extLst>
          </p:cNvPr>
          <p:cNvSpPr txBox="1"/>
          <p:nvPr/>
        </p:nvSpPr>
        <p:spPr>
          <a:xfrm>
            <a:off x="8564547" y="4343857"/>
            <a:ext cx="1649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IgG - / IgM -/+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3A15F58B-A6B5-3829-759E-4336CAD600E3}"/>
              </a:ext>
            </a:extLst>
          </p:cNvPr>
          <p:cNvSpPr txBox="1"/>
          <p:nvPr/>
        </p:nvSpPr>
        <p:spPr>
          <a:xfrm>
            <a:off x="7650017" y="4889213"/>
            <a:ext cx="380027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/>
              <a:t>Interromper Espiramicina</a:t>
            </a:r>
          </a:p>
          <a:p>
            <a:pPr algn="ctr"/>
            <a:r>
              <a:rPr lang="pt-BR" dirty="0"/>
              <a:t>Orientações Prevenção</a:t>
            </a:r>
          </a:p>
          <a:p>
            <a:pPr algn="ctr"/>
            <a:r>
              <a:rPr lang="pt-BR" dirty="0"/>
              <a:t>Repetir Sorologia 30 dias, se mantiver</a:t>
            </a:r>
          </a:p>
          <a:p>
            <a:pPr algn="ctr"/>
            <a:r>
              <a:rPr lang="pt-BR" dirty="0"/>
              <a:t>Inalterada considerar suscetível.</a:t>
            </a:r>
          </a:p>
          <a:p>
            <a:pPr algn="ctr"/>
            <a:r>
              <a:rPr lang="pt-BR" dirty="0"/>
              <a:t>Repetir Sorologia idealmente mensal </a:t>
            </a:r>
          </a:p>
          <a:p>
            <a:pPr algn="ctr"/>
            <a:r>
              <a:rPr lang="pt-BR" dirty="0"/>
              <a:t>ou no mínimo trimestral e no Parto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A4923434-B1C1-FC0B-3770-6896328D6710}"/>
              </a:ext>
            </a:extLst>
          </p:cNvPr>
          <p:cNvSpPr txBox="1"/>
          <p:nvPr/>
        </p:nvSpPr>
        <p:spPr>
          <a:xfrm>
            <a:off x="7956962" y="2142592"/>
            <a:ext cx="40118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Orientações Prevenção</a:t>
            </a:r>
          </a:p>
          <a:p>
            <a:pPr algn="ctr"/>
            <a:r>
              <a:rPr lang="pt-BR" dirty="0"/>
              <a:t>Repetir Sorologia idealmente mensal </a:t>
            </a:r>
          </a:p>
          <a:p>
            <a:pPr algn="ctr"/>
            <a:r>
              <a:rPr lang="pt-BR" dirty="0"/>
              <a:t>ou no mínimo trimestral e no Parto</a:t>
            </a:r>
          </a:p>
          <a:p>
            <a:pPr algn="ctr"/>
            <a:endParaRPr lang="pt-BR" dirty="0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C8FFE402-650C-B1D2-D137-01C6D11140C4}"/>
              </a:ext>
            </a:extLst>
          </p:cNvPr>
          <p:cNvSpPr/>
          <p:nvPr/>
        </p:nvSpPr>
        <p:spPr>
          <a:xfrm>
            <a:off x="1114425" y="914401"/>
            <a:ext cx="2190746" cy="830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D324C66D-63A2-F1F1-70F9-DC36F3FD5BC5}"/>
              </a:ext>
            </a:extLst>
          </p:cNvPr>
          <p:cNvSpPr/>
          <p:nvPr/>
        </p:nvSpPr>
        <p:spPr>
          <a:xfrm>
            <a:off x="3506816" y="914401"/>
            <a:ext cx="2190746" cy="830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5" name="Conector de Seta Reta 24">
            <a:extLst>
              <a:ext uri="{FF2B5EF4-FFF2-40B4-BE49-F238E27FC236}">
                <a16:creationId xmlns:a16="http://schemas.microsoft.com/office/drawing/2014/main" id="{C82891B5-33AF-BA3C-6C44-49C11A7F5F5B}"/>
              </a:ext>
            </a:extLst>
          </p:cNvPr>
          <p:cNvCxnSpPr>
            <a:cxnSpLocks/>
          </p:cNvCxnSpPr>
          <p:nvPr/>
        </p:nvCxnSpPr>
        <p:spPr>
          <a:xfrm flipH="1">
            <a:off x="4149436" y="2870835"/>
            <a:ext cx="233367" cy="4667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de Seta Reta 26">
            <a:extLst>
              <a:ext uri="{FF2B5EF4-FFF2-40B4-BE49-F238E27FC236}">
                <a16:creationId xmlns:a16="http://schemas.microsoft.com/office/drawing/2014/main" id="{48BF1AE1-B66B-881F-FB18-F806968692EE}"/>
              </a:ext>
            </a:extLst>
          </p:cNvPr>
          <p:cNvCxnSpPr>
            <a:cxnSpLocks/>
          </p:cNvCxnSpPr>
          <p:nvPr/>
        </p:nvCxnSpPr>
        <p:spPr>
          <a:xfrm flipH="1">
            <a:off x="2581275" y="3877132"/>
            <a:ext cx="444531" cy="4667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de Seta Reta 28">
            <a:extLst>
              <a:ext uri="{FF2B5EF4-FFF2-40B4-BE49-F238E27FC236}">
                <a16:creationId xmlns:a16="http://schemas.microsoft.com/office/drawing/2014/main" id="{27219CF0-8EA3-8113-7731-78E553EAF386}"/>
              </a:ext>
            </a:extLst>
          </p:cNvPr>
          <p:cNvCxnSpPr>
            <a:cxnSpLocks/>
          </p:cNvCxnSpPr>
          <p:nvPr/>
        </p:nvCxnSpPr>
        <p:spPr>
          <a:xfrm>
            <a:off x="1939301" y="4743967"/>
            <a:ext cx="0" cy="24164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de Seta Reta 30">
            <a:extLst>
              <a:ext uri="{FF2B5EF4-FFF2-40B4-BE49-F238E27FC236}">
                <a16:creationId xmlns:a16="http://schemas.microsoft.com/office/drawing/2014/main" id="{87EB2410-A504-654C-D46B-EFBA49433178}"/>
              </a:ext>
            </a:extLst>
          </p:cNvPr>
          <p:cNvCxnSpPr>
            <a:cxnSpLocks/>
          </p:cNvCxnSpPr>
          <p:nvPr/>
        </p:nvCxnSpPr>
        <p:spPr>
          <a:xfrm>
            <a:off x="1939301" y="5524733"/>
            <a:ext cx="0" cy="24164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de Seta Reta 37">
            <a:extLst>
              <a:ext uri="{FF2B5EF4-FFF2-40B4-BE49-F238E27FC236}">
                <a16:creationId xmlns:a16="http://schemas.microsoft.com/office/drawing/2014/main" id="{5E2C8129-8254-355E-97C6-EAFA8D5A89FE}"/>
              </a:ext>
            </a:extLst>
          </p:cNvPr>
          <p:cNvCxnSpPr>
            <a:cxnSpLocks/>
          </p:cNvCxnSpPr>
          <p:nvPr/>
        </p:nvCxnSpPr>
        <p:spPr>
          <a:xfrm>
            <a:off x="4149436" y="3900842"/>
            <a:ext cx="448772" cy="39068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de Seta Reta 39">
            <a:extLst>
              <a:ext uri="{FF2B5EF4-FFF2-40B4-BE49-F238E27FC236}">
                <a16:creationId xmlns:a16="http://schemas.microsoft.com/office/drawing/2014/main" id="{316C5059-6F00-DF19-5BA7-08F10F462B42}"/>
              </a:ext>
            </a:extLst>
          </p:cNvPr>
          <p:cNvCxnSpPr>
            <a:cxnSpLocks/>
          </p:cNvCxnSpPr>
          <p:nvPr/>
        </p:nvCxnSpPr>
        <p:spPr>
          <a:xfrm>
            <a:off x="5209203" y="4743967"/>
            <a:ext cx="0" cy="2333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tângulo 41">
            <a:extLst>
              <a:ext uri="{FF2B5EF4-FFF2-40B4-BE49-F238E27FC236}">
                <a16:creationId xmlns:a16="http://schemas.microsoft.com/office/drawing/2014/main" id="{48E4E00A-4EA6-7220-F968-E159BD0623BA}"/>
              </a:ext>
            </a:extLst>
          </p:cNvPr>
          <p:cNvSpPr/>
          <p:nvPr/>
        </p:nvSpPr>
        <p:spPr>
          <a:xfrm>
            <a:off x="6096000" y="920459"/>
            <a:ext cx="2190746" cy="830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3" name="Conector de Seta Reta 42">
            <a:extLst>
              <a:ext uri="{FF2B5EF4-FFF2-40B4-BE49-F238E27FC236}">
                <a16:creationId xmlns:a16="http://schemas.microsoft.com/office/drawing/2014/main" id="{84D5ADE5-3062-B046-FF86-F0D6B9CD0DD2}"/>
              </a:ext>
            </a:extLst>
          </p:cNvPr>
          <p:cNvCxnSpPr/>
          <p:nvPr/>
        </p:nvCxnSpPr>
        <p:spPr>
          <a:xfrm>
            <a:off x="7244003" y="1743075"/>
            <a:ext cx="0" cy="4667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de Seta Reta 43">
            <a:extLst>
              <a:ext uri="{FF2B5EF4-FFF2-40B4-BE49-F238E27FC236}">
                <a16:creationId xmlns:a16="http://schemas.microsoft.com/office/drawing/2014/main" id="{18A61FD8-CA5C-4AC1-D730-9909AE5FC20C}"/>
              </a:ext>
            </a:extLst>
          </p:cNvPr>
          <p:cNvCxnSpPr>
            <a:cxnSpLocks/>
          </p:cNvCxnSpPr>
          <p:nvPr/>
        </p:nvCxnSpPr>
        <p:spPr>
          <a:xfrm>
            <a:off x="7244003" y="3070860"/>
            <a:ext cx="0" cy="2667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de Seta Reta 45">
            <a:extLst>
              <a:ext uri="{FF2B5EF4-FFF2-40B4-BE49-F238E27FC236}">
                <a16:creationId xmlns:a16="http://schemas.microsoft.com/office/drawing/2014/main" id="{1B6D2684-2D5C-A7A3-67CC-50DD97F295B5}"/>
              </a:ext>
            </a:extLst>
          </p:cNvPr>
          <p:cNvCxnSpPr>
            <a:cxnSpLocks/>
          </p:cNvCxnSpPr>
          <p:nvPr/>
        </p:nvCxnSpPr>
        <p:spPr>
          <a:xfrm>
            <a:off x="7191373" y="4210507"/>
            <a:ext cx="0" cy="20854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de Seta Reta 46">
            <a:extLst>
              <a:ext uri="{FF2B5EF4-FFF2-40B4-BE49-F238E27FC236}">
                <a16:creationId xmlns:a16="http://schemas.microsoft.com/office/drawing/2014/main" id="{EE76A94D-697E-9E3D-E093-B20B6C2988BB}"/>
              </a:ext>
            </a:extLst>
          </p:cNvPr>
          <p:cNvCxnSpPr>
            <a:cxnSpLocks/>
          </p:cNvCxnSpPr>
          <p:nvPr/>
        </p:nvCxnSpPr>
        <p:spPr>
          <a:xfrm flipH="1">
            <a:off x="6261173" y="4785555"/>
            <a:ext cx="830675" cy="67227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de Seta Reta 51">
            <a:extLst>
              <a:ext uri="{FF2B5EF4-FFF2-40B4-BE49-F238E27FC236}">
                <a16:creationId xmlns:a16="http://schemas.microsoft.com/office/drawing/2014/main" id="{FAD37C2D-FB52-1206-5F51-E4FF2CB6D355}"/>
              </a:ext>
            </a:extLst>
          </p:cNvPr>
          <p:cNvCxnSpPr>
            <a:cxnSpLocks/>
          </p:cNvCxnSpPr>
          <p:nvPr/>
        </p:nvCxnSpPr>
        <p:spPr>
          <a:xfrm>
            <a:off x="8201025" y="3952326"/>
            <a:ext cx="1028700" cy="4667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tângulo 53">
            <a:extLst>
              <a:ext uri="{FF2B5EF4-FFF2-40B4-BE49-F238E27FC236}">
                <a16:creationId xmlns:a16="http://schemas.microsoft.com/office/drawing/2014/main" id="{7CB25EF2-6E82-6BEB-E46B-150904DAA4F2}"/>
              </a:ext>
            </a:extLst>
          </p:cNvPr>
          <p:cNvSpPr/>
          <p:nvPr/>
        </p:nvSpPr>
        <p:spPr>
          <a:xfrm>
            <a:off x="8564547" y="920459"/>
            <a:ext cx="2190746" cy="830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55" name="Conector de Seta Reta 54">
            <a:extLst>
              <a:ext uri="{FF2B5EF4-FFF2-40B4-BE49-F238E27FC236}">
                <a16:creationId xmlns:a16="http://schemas.microsoft.com/office/drawing/2014/main" id="{C6B3F4F0-8104-649F-5FDE-1E5F8BAA96F6}"/>
              </a:ext>
            </a:extLst>
          </p:cNvPr>
          <p:cNvCxnSpPr/>
          <p:nvPr/>
        </p:nvCxnSpPr>
        <p:spPr>
          <a:xfrm>
            <a:off x="9758603" y="1724846"/>
            <a:ext cx="0" cy="4667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525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  <p:bldP spid="8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5" grpId="2"/>
      <p:bldP spid="15" grpId="3"/>
      <p:bldP spid="16" grpId="0"/>
      <p:bldP spid="17" grpId="0"/>
      <p:bldP spid="18" grpId="0"/>
      <p:bldP spid="18" grpId="1"/>
      <p:bldP spid="19" grpId="0"/>
      <p:bldP spid="20" grpId="0"/>
      <p:bldP spid="22" grpId="0"/>
      <p:bldP spid="23" grpId="0" animBg="1"/>
      <p:bldP spid="24" grpId="0" animBg="1"/>
      <p:bldP spid="42" grpId="0" animBg="1"/>
      <p:bldP spid="5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A0EE8A2-90C7-51C9-380A-23EFF1F02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5" y="492383"/>
            <a:ext cx="10610850" cy="138588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DC464ED-DDE5-9938-962C-8ACA98A2AC59}"/>
              </a:ext>
            </a:extLst>
          </p:cNvPr>
          <p:cNvSpPr txBox="1"/>
          <p:nvPr/>
        </p:nvSpPr>
        <p:spPr>
          <a:xfrm>
            <a:off x="1976601" y="30718"/>
            <a:ext cx="87439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/>
              <a:t>Conduta para gestantes a partir de 16 semanas de gestação</a:t>
            </a: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430CC64-A9E9-7E77-0869-E4C27D402560}"/>
              </a:ext>
            </a:extLst>
          </p:cNvPr>
          <p:cNvSpPr txBox="1"/>
          <p:nvPr/>
        </p:nvSpPr>
        <p:spPr>
          <a:xfrm>
            <a:off x="1219200" y="2409825"/>
            <a:ext cx="19368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/>
              <a:t>IMUNE</a:t>
            </a:r>
          </a:p>
          <a:p>
            <a:pPr algn="ctr"/>
            <a:r>
              <a:rPr lang="pt-BR" sz="2400" dirty="0"/>
              <a:t>ORIENTAÇÕES</a:t>
            </a:r>
          </a:p>
        </p:txBody>
      </p: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6434492D-1B76-6E35-0308-B3A1FB28C9E7}"/>
              </a:ext>
            </a:extLst>
          </p:cNvPr>
          <p:cNvCxnSpPr/>
          <p:nvPr/>
        </p:nvCxnSpPr>
        <p:spPr>
          <a:xfrm>
            <a:off x="2184462" y="1943100"/>
            <a:ext cx="0" cy="4667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F68A6846-1063-B880-8E3B-ED49AF217343}"/>
              </a:ext>
            </a:extLst>
          </p:cNvPr>
          <p:cNvSpPr txBox="1"/>
          <p:nvPr/>
        </p:nvSpPr>
        <p:spPr>
          <a:xfrm>
            <a:off x="3551715" y="2339936"/>
            <a:ext cx="22057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POSSIBILIDADE</a:t>
            </a:r>
          </a:p>
          <a:p>
            <a:pPr algn="ctr"/>
            <a:r>
              <a:rPr lang="pt-BR" sz="2000" dirty="0"/>
              <a:t>INFECÇÃO AGUDA*</a:t>
            </a:r>
          </a:p>
        </p:txBody>
      </p: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AB4A247E-E359-C75F-F9D9-7F9404F1AF0B}"/>
              </a:ext>
            </a:extLst>
          </p:cNvPr>
          <p:cNvCxnSpPr/>
          <p:nvPr/>
        </p:nvCxnSpPr>
        <p:spPr>
          <a:xfrm>
            <a:off x="4651437" y="1943100"/>
            <a:ext cx="0" cy="4667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7C593FC4-88A9-305B-C90C-32BB51C181E6}"/>
              </a:ext>
            </a:extLst>
          </p:cNvPr>
          <p:cNvSpPr txBox="1"/>
          <p:nvPr/>
        </p:nvSpPr>
        <p:spPr>
          <a:xfrm>
            <a:off x="3288052" y="3243144"/>
            <a:ext cx="25498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INICIAR ESPIRAMICINA</a:t>
            </a:r>
          </a:p>
          <a:p>
            <a:pPr algn="ctr"/>
            <a:r>
              <a:rPr lang="pt-BR" sz="2000" dirty="0"/>
              <a:t>ENCAMINHAR PARA</a:t>
            </a:r>
          </a:p>
          <a:p>
            <a:pPr algn="ctr"/>
            <a:r>
              <a:rPr lang="pt-BR" sz="2000" dirty="0" err="1"/>
              <a:t>AlTO</a:t>
            </a:r>
            <a:r>
              <a:rPr lang="pt-BR" sz="2000" dirty="0"/>
              <a:t> RISCO</a:t>
            </a:r>
          </a:p>
          <a:p>
            <a:pPr algn="ctr"/>
            <a:endParaRPr lang="pt-BR" sz="20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B09D050-99FB-F555-2FD6-4055BCFD60FA}"/>
              </a:ext>
            </a:extLst>
          </p:cNvPr>
          <p:cNvSpPr txBox="1"/>
          <p:nvPr/>
        </p:nvSpPr>
        <p:spPr>
          <a:xfrm>
            <a:off x="6261173" y="2138096"/>
            <a:ext cx="20951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INFECÇÃO MUITO </a:t>
            </a:r>
          </a:p>
          <a:p>
            <a:pPr algn="ctr"/>
            <a:r>
              <a:rPr lang="pt-BR" sz="2000" dirty="0"/>
              <a:t>RECENTE OU </a:t>
            </a:r>
          </a:p>
          <a:p>
            <a:pPr algn="ctr"/>
            <a:r>
              <a:rPr lang="pt-BR" sz="2000" dirty="0"/>
              <a:t>IgM FALSO +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1FB3ACF-B781-B049-C6BE-189C447A71E1}"/>
              </a:ext>
            </a:extLst>
          </p:cNvPr>
          <p:cNvSpPr txBox="1"/>
          <p:nvPr/>
        </p:nvSpPr>
        <p:spPr>
          <a:xfrm>
            <a:off x="6033834" y="3241002"/>
            <a:ext cx="25498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INICIAR ESPIRAMICINA</a:t>
            </a:r>
          </a:p>
          <a:p>
            <a:pPr algn="ctr"/>
            <a:r>
              <a:rPr lang="pt-BR" sz="2000" dirty="0"/>
              <a:t>REPETIR IgM e IgG</a:t>
            </a:r>
          </a:p>
          <a:p>
            <a:pPr algn="ctr"/>
            <a:r>
              <a:rPr lang="pt-BR" sz="2000" dirty="0"/>
              <a:t>2/3 SEMANAS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4CE58DB-0171-CB8A-EAB5-76C04D997C15}"/>
              </a:ext>
            </a:extLst>
          </p:cNvPr>
          <p:cNvSpPr txBox="1"/>
          <p:nvPr/>
        </p:nvSpPr>
        <p:spPr>
          <a:xfrm>
            <a:off x="6486362" y="4343857"/>
            <a:ext cx="1521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IgG + / IgM +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CA246BD-FA02-8F8A-DC9B-A57D2F78FDF5}"/>
              </a:ext>
            </a:extLst>
          </p:cNvPr>
          <p:cNvSpPr txBox="1"/>
          <p:nvPr/>
        </p:nvSpPr>
        <p:spPr>
          <a:xfrm>
            <a:off x="8564547" y="4343857"/>
            <a:ext cx="1649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IgG - / IgM -/+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24D4D58-F8EA-E0BA-D02D-C03656522F97}"/>
              </a:ext>
            </a:extLst>
          </p:cNvPr>
          <p:cNvSpPr txBox="1"/>
          <p:nvPr/>
        </p:nvSpPr>
        <p:spPr>
          <a:xfrm>
            <a:off x="7650017" y="4889213"/>
            <a:ext cx="380027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/>
              <a:t>Interromper Espiramicina</a:t>
            </a:r>
          </a:p>
          <a:p>
            <a:pPr algn="ctr"/>
            <a:r>
              <a:rPr lang="pt-BR" dirty="0"/>
              <a:t>Orientações Prevenção</a:t>
            </a:r>
          </a:p>
          <a:p>
            <a:pPr algn="ctr"/>
            <a:r>
              <a:rPr lang="pt-BR" dirty="0"/>
              <a:t>Repetir Sorologia 30 dias, se mantiver</a:t>
            </a:r>
          </a:p>
          <a:p>
            <a:pPr algn="ctr"/>
            <a:r>
              <a:rPr lang="pt-BR" dirty="0"/>
              <a:t>Inalterada considerar suscetível.</a:t>
            </a:r>
          </a:p>
          <a:p>
            <a:pPr algn="ctr"/>
            <a:r>
              <a:rPr lang="pt-BR" dirty="0"/>
              <a:t>Repetir Sorologia idealmente mensal </a:t>
            </a:r>
          </a:p>
          <a:p>
            <a:pPr algn="ctr"/>
            <a:r>
              <a:rPr lang="pt-BR" dirty="0"/>
              <a:t>ou no mínimo trimestral e no Parto</a:t>
            </a:r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8FC06336-5EC4-14BB-EF48-0F241C2161B3}"/>
              </a:ext>
            </a:extLst>
          </p:cNvPr>
          <p:cNvCxnSpPr>
            <a:cxnSpLocks/>
          </p:cNvCxnSpPr>
          <p:nvPr/>
        </p:nvCxnSpPr>
        <p:spPr>
          <a:xfrm>
            <a:off x="7244003" y="3070860"/>
            <a:ext cx="0" cy="2667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E774A7B9-C863-A217-156D-59A3CDCB600F}"/>
              </a:ext>
            </a:extLst>
          </p:cNvPr>
          <p:cNvCxnSpPr>
            <a:cxnSpLocks/>
          </p:cNvCxnSpPr>
          <p:nvPr/>
        </p:nvCxnSpPr>
        <p:spPr>
          <a:xfrm>
            <a:off x="7191373" y="4210507"/>
            <a:ext cx="0" cy="20854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D78D31C4-B7B9-6C98-CF24-D4DB7E342447}"/>
              </a:ext>
            </a:extLst>
          </p:cNvPr>
          <p:cNvCxnSpPr>
            <a:cxnSpLocks/>
          </p:cNvCxnSpPr>
          <p:nvPr/>
        </p:nvCxnSpPr>
        <p:spPr>
          <a:xfrm>
            <a:off x="8201025" y="3952326"/>
            <a:ext cx="1028700" cy="4667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6F80A8B9-5D92-F51F-FF00-CD17AEC90A06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5498501" y="3904863"/>
            <a:ext cx="987861" cy="6390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63C968B4-05B3-2E39-C17E-50408CFE5715}"/>
              </a:ext>
            </a:extLst>
          </p:cNvPr>
          <p:cNvCxnSpPr>
            <a:cxnSpLocks/>
          </p:cNvCxnSpPr>
          <p:nvPr/>
        </p:nvCxnSpPr>
        <p:spPr>
          <a:xfrm>
            <a:off x="7177326" y="1878271"/>
            <a:ext cx="0" cy="2667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2216A500-68CF-33FC-CA6F-C32F4D8EE145}"/>
              </a:ext>
            </a:extLst>
          </p:cNvPr>
          <p:cNvCxnSpPr>
            <a:cxnSpLocks/>
          </p:cNvCxnSpPr>
          <p:nvPr/>
        </p:nvCxnSpPr>
        <p:spPr>
          <a:xfrm>
            <a:off x="4562952" y="3005169"/>
            <a:ext cx="0" cy="2667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7C83D1A2-1C0D-0ABD-4981-96FAA4F4913B}"/>
              </a:ext>
            </a:extLst>
          </p:cNvPr>
          <p:cNvSpPr txBox="1"/>
          <p:nvPr/>
        </p:nvSpPr>
        <p:spPr>
          <a:xfrm>
            <a:off x="8356298" y="2532839"/>
            <a:ext cx="40118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Orientações Prevenção</a:t>
            </a:r>
          </a:p>
          <a:p>
            <a:pPr algn="ctr"/>
            <a:r>
              <a:rPr lang="pt-BR" dirty="0"/>
              <a:t>Repetir Sorologia idealmente mensal </a:t>
            </a:r>
          </a:p>
          <a:p>
            <a:pPr algn="ctr"/>
            <a:r>
              <a:rPr lang="pt-BR" dirty="0"/>
              <a:t>ou no mínimo trimestral e no Parto</a:t>
            </a:r>
          </a:p>
          <a:p>
            <a:pPr algn="ctr"/>
            <a:endParaRPr lang="pt-BR" dirty="0"/>
          </a:p>
        </p:txBody>
      </p:sp>
      <p:cxnSp>
        <p:nvCxnSpPr>
          <p:cNvPr id="25" name="Conector de Seta Reta 24">
            <a:extLst>
              <a:ext uri="{FF2B5EF4-FFF2-40B4-BE49-F238E27FC236}">
                <a16:creationId xmlns:a16="http://schemas.microsoft.com/office/drawing/2014/main" id="{42A14A3A-49D9-7907-8BB0-A23DEFC92336}"/>
              </a:ext>
            </a:extLst>
          </p:cNvPr>
          <p:cNvCxnSpPr/>
          <p:nvPr/>
        </p:nvCxnSpPr>
        <p:spPr>
          <a:xfrm>
            <a:off x="9663353" y="2011621"/>
            <a:ext cx="0" cy="4667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tângulo 25">
            <a:extLst>
              <a:ext uri="{FF2B5EF4-FFF2-40B4-BE49-F238E27FC236}">
                <a16:creationId xmlns:a16="http://schemas.microsoft.com/office/drawing/2014/main" id="{9877E718-B760-9FDB-0765-63115AECC9DD}"/>
              </a:ext>
            </a:extLst>
          </p:cNvPr>
          <p:cNvSpPr/>
          <p:nvPr/>
        </p:nvSpPr>
        <p:spPr>
          <a:xfrm>
            <a:off x="3516851" y="986347"/>
            <a:ext cx="2408853" cy="934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0A1EE03C-E305-2156-8C6C-2405197567FD}"/>
              </a:ext>
            </a:extLst>
          </p:cNvPr>
          <p:cNvSpPr/>
          <p:nvPr/>
        </p:nvSpPr>
        <p:spPr>
          <a:xfrm>
            <a:off x="5986946" y="982051"/>
            <a:ext cx="2408853" cy="895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CA60F2F2-7FDA-2C24-1DD9-77EBDBDD8411}"/>
              </a:ext>
            </a:extLst>
          </p:cNvPr>
          <p:cNvSpPr/>
          <p:nvPr/>
        </p:nvSpPr>
        <p:spPr>
          <a:xfrm>
            <a:off x="8458926" y="1007361"/>
            <a:ext cx="2408853" cy="870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676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3" grpId="0"/>
      <p:bldP spid="14" grpId="0"/>
      <p:bldP spid="24" grpId="0"/>
      <p:bldP spid="26" grpId="0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96F421D3-65BC-0E8B-AFF0-2C033F1DF230}"/>
              </a:ext>
            </a:extLst>
          </p:cNvPr>
          <p:cNvSpPr txBox="1"/>
          <p:nvPr/>
        </p:nvSpPr>
        <p:spPr>
          <a:xfrm>
            <a:off x="937591" y="263244"/>
            <a:ext cx="103168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0" i="0" dirty="0">
                <a:solidFill>
                  <a:srgbClr val="333333"/>
                </a:solidFill>
                <a:effectLst/>
                <a:latin typeface="Proxima Nova Rg"/>
              </a:rPr>
              <a:t>Patógenos mais frequentemente relacionados às infecções </a:t>
            </a:r>
            <a:r>
              <a:rPr lang="pt-BR" sz="2800" dirty="0">
                <a:solidFill>
                  <a:srgbClr val="333333"/>
                </a:solidFill>
                <a:latin typeface="Proxima Nova Rg"/>
              </a:rPr>
              <a:t>na gestação</a:t>
            </a:r>
            <a:r>
              <a:rPr lang="pt-BR" sz="2800" b="0" i="0" dirty="0">
                <a:solidFill>
                  <a:srgbClr val="333333"/>
                </a:solidFill>
                <a:effectLst/>
                <a:latin typeface="Proxima Nova Rg"/>
              </a:rPr>
              <a:t> com potencial risco ao feto:</a:t>
            </a:r>
            <a:endParaRPr lang="pt-BR" sz="28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4664B28-A441-653F-D9DD-067A12980378}"/>
              </a:ext>
            </a:extLst>
          </p:cNvPr>
          <p:cNvSpPr txBox="1"/>
          <p:nvPr/>
        </p:nvSpPr>
        <p:spPr>
          <a:xfrm>
            <a:off x="1063487" y="2096195"/>
            <a:ext cx="636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/>
              <a:t>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D1C968A-9248-971C-1628-6BF6E3679185}"/>
              </a:ext>
            </a:extLst>
          </p:cNvPr>
          <p:cNvSpPr txBox="1"/>
          <p:nvPr/>
        </p:nvSpPr>
        <p:spPr>
          <a:xfrm>
            <a:off x="1533939" y="2157750"/>
            <a:ext cx="29784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/>
              <a:t>- </a:t>
            </a:r>
            <a:r>
              <a:rPr lang="pt-BR" sz="4000" dirty="0"/>
              <a:t>SÍFILIS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9FEFD4D-41D3-8313-F893-82A581F4B440}"/>
              </a:ext>
            </a:extLst>
          </p:cNvPr>
          <p:cNvSpPr txBox="1"/>
          <p:nvPr/>
        </p:nvSpPr>
        <p:spPr>
          <a:xfrm>
            <a:off x="1063487" y="2865636"/>
            <a:ext cx="844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/>
              <a:t>TO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4A6A8D8-FEE3-6BCE-2871-8776F81B982E}"/>
              </a:ext>
            </a:extLst>
          </p:cNvPr>
          <p:cNvSpPr txBox="1"/>
          <p:nvPr/>
        </p:nvSpPr>
        <p:spPr>
          <a:xfrm>
            <a:off x="1605582" y="2850248"/>
            <a:ext cx="4139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/>
              <a:t> -</a:t>
            </a:r>
            <a:r>
              <a:rPr lang="pt-BR" sz="4000" dirty="0"/>
              <a:t>TOXOPLASMOSE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0AB78E5-098B-E298-B0B1-CB617A3FF98E}"/>
              </a:ext>
            </a:extLst>
          </p:cNvPr>
          <p:cNvSpPr txBox="1"/>
          <p:nvPr/>
        </p:nvSpPr>
        <p:spPr>
          <a:xfrm>
            <a:off x="1063487" y="3573522"/>
            <a:ext cx="844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/>
              <a:t>R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8847F13-D4A8-FEE0-2EFB-389EFDAF78FB}"/>
              </a:ext>
            </a:extLst>
          </p:cNvPr>
          <p:cNvSpPr txBox="1"/>
          <p:nvPr/>
        </p:nvSpPr>
        <p:spPr>
          <a:xfrm>
            <a:off x="1063487" y="4342963"/>
            <a:ext cx="844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/>
              <a:t>C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6D9EA88-B6F2-D7E7-07B8-4BFEB05E0F1E}"/>
              </a:ext>
            </a:extLst>
          </p:cNvPr>
          <p:cNvSpPr txBox="1"/>
          <p:nvPr/>
        </p:nvSpPr>
        <p:spPr>
          <a:xfrm>
            <a:off x="1063487" y="5050849"/>
            <a:ext cx="844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/>
              <a:t>H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1A74CA1-F2E2-607E-9063-3C4251033ED6}"/>
              </a:ext>
            </a:extLst>
          </p:cNvPr>
          <p:cNvSpPr txBox="1"/>
          <p:nvPr/>
        </p:nvSpPr>
        <p:spPr>
          <a:xfrm>
            <a:off x="1111526" y="5727958"/>
            <a:ext cx="844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/>
              <a:t>Z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B05603D-25E8-B9CD-89C1-C7CFAFA63A99}"/>
              </a:ext>
            </a:extLst>
          </p:cNvPr>
          <p:cNvSpPr txBox="1"/>
          <p:nvPr/>
        </p:nvSpPr>
        <p:spPr>
          <a:xfrm>
            <a:off x="1533939" y="3573522"/>
            <a:ext cx="3730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/>
              <a:t>- </a:t>
            </a:r>
            <a:r>
              <a:rPr lang="pt-BR" sz="2800" dirty="0"/>
              <a:t>RUBÉOLA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2A177E6-3438-825E-FCEB-1349B3B02DFC}"/>
              </a:ext>
            </a:extLst>
          </p:cNvPr>
          <p:cNvSpPr txBox="1"/>
          <p:nvPr/>
        </p:nvSpPr>
        <p:spPr>
          <a:xfrm>
            <a:off x="1533939" y="4342963"/>
            <a:ext cx="3730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/>
              <a:t>- </a:t>
            </a:r>
            <a:r>
              <a:rPr lang="pt-BR" sz="2800" dirty="0"/>
              <a:t>CMV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733E5A6-4D6B-4A2A-6FD5-8445CBD35970}"/>
              </a:ext>
            </a:extLst>
          </p:cNvPr>
          <p:cNvSpPr txBox="1"/>
          <p:nvPr/>
        </p:nvSpPr>
        <p:spPr>
          <a:xfrm>
            <a:off x="1699590" y="5050849"/>
            <a:ext cx="3730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/>
              <a:t>- </a:t>
            </a:r>
            <a:r>
              <a:rPr lang="pt-BR" sz="2800" dirty="0"/>
              <a:t>HERPES SIMPLES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A510D25-DC41-AD07-D42D-6312D2200007}"/>
              </a:ext>
            </a:extLst>
          </p:cNvPr>
          <p:cNvSpPr txBox="1"/>
          <p:nvPr/>
        </p:nvSpPr>
        <p:spPr>
          <a:xfrm>
            <a:off x="1533939" y="5727958"/>
            <a:ext cx="3730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/>
              <a:t>- </a:t>
            </a:r>
            <a:r>
              <a:rPr lang="pt-BR" sz="2800" dirty="0"/>
              <a:t>ZIKA VÍRUS</a:t>
            </a:r>
          </a:p>
        </p:txBody>
      </p:sp>
      <p:sp>
        <p:nvSpPr>
          <p:cNvPr id="17" name="Chave direita 10">
            <a:extLst>
              <a:ext uri="{FF2B5EF4-FFF2-40B4-BE49-F238E27FC236}">
                <a16:creationId xmlns:a16="http://schemas.microsoft.com/office/drawing/2014/main" id="{F3462C02-EA9B-A4CB-EAC2-89CFA73C4A82}"/>
              </a:ext>
            </a:extLst>
          </p:cNvPr>
          <p:cNvSpPr/>
          <p:nvPr/>
        </p:nvSpPr>
        <p:spPr>
          <a:xfrm>
            <a:off x="5154266" y="2157750"/>
            <a:ext cx="1181100" cy="4216539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A7D61E31-6DDB-BE24-DD07-3F5C134A96F5}"/>
              </a:ext>
            </a:extLst>
          </p:cNvPr>
          <p:cNvSpPr/>
          <p:nvPr/>
        </p:nvSpPr>
        <p:spPr>
          <a:xfrm>
            <a:off x="6226579" y="3804353"/>
            <a:ext cx="45717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TERATOGÊNESE</a:t>
            </a:r>
            <a:endParaRPr lang="pt-B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5D916819-CA9C-EDBB-75BB-390D35A09ACF}"/>
              </a:ext>
            </a:extLst>
          </p:cNvPr>
          <p:cNvSpPr/>
          <p:nvPr/>
        </p:nvSpPr>
        <p:spPr>
          <a:xfrm>
            <a:off x="6699804" y="4606056"/>
            <a:ext cx="44287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/>
              <a:t>Do grego</a:t>
            </a:r>
            <a:r>
              <a:rPr lang="el-GR" dirty="0"/>
              <a:t>Τερατογένεση</a:t>
            </a:r>
            <a:r>
              <a:rPr lang="pt-BR" dirty="0"/>
              <a:t>, composto de: 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71FEE0D5-CE7F-7989-B989-662579C86512}"/>
              </a:ext>
            </a:extLst>
          </p:cNvPr>
          <p:cNvSpPr/>
          <p:nvPr/>
        </p:nvSpPr>
        <p:spPr>
          <a:xfrm>
            <a:off x="7346560" y="5004682"/>
            <a:ext cx="44287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dirty="0"/>
              <a:t>Τερατο</a:t>
            </a:r>
            <a:r>
              <a:rPr lang="pt-BR" dirty="0"/>
              <a:t> - monstro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838FD5D0-3DCE-A5BF-FC50-83BF16CE2288}"/>
              </a:ext>
            </a:extLst>
          </p:cNvPr>
          <p:cNvSpPr/>
          <p:nvPr/>
        </p:nvSpPr>
        <p:spPr>
          <a:xfrm>
            <a:off x="7346560" y="5327848"/>
            <a:ext cx="44287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dirty="0"/>
              <a:t>γένεση</a:t>
            </a:r>
            <a:r>
              <a:rPr lang="pt-BR" dirty="0"/>
              <a:t> - gênese</a:t>
            </a:r>
          </a:p>
        </p:txBody>
      </p:sp>
    </p:spTree>
    <p:extLst>
      <p:ext uri="{BB962C8B-B14F-4D97-AF65-F5344CB8AC3E}">
        <p14:creationId xmlns:p14="http://schemas.microsoft.com/office/powerpoint/2010/main" val="276702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3" grpId="0"/>
      <p:bldP spid="14" grpId="0"/>
      <p:bldP spid="15" grpId="0"/>
      <p:bldP spid="16" grpId="0"/>
      <p:bldP spid="17" grpId="0" animBg="1"/>
      <p:bldP spid="18" grpId="0"/>
      <p:bldP spid="19" grpId="0"/>
      <p:bldP spid="20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DD8A3AB-D44A-1538-3411-57DD5FE64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99698"/>
            <a:ext cx="11696700" cy="626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209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30683A19-66DC-0A42-5D24-2635B990E119}"/>
              </a:ext>
            </a:extLst>
          </p:cNvPr>
          <p:cNvSpPr txBox="1"/>
          <p:nvPr/>
        </p:nvSpPr>
        <p:spPr>
          <a:xfrm>
            <a:off x="2256183" y="373894"/>
            <a:ext cx="81401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dirty="0"/>
              <a:t>A transmissão vertical é confirmada pela realização da amniocentese  entra  a  18ª e  a  32ª semana – RT-PCR </a:t>
            </a:r>
          </a:p>
        </p:txBody>
      </p:sp>
      <p:pic>
        <p:nvPicPr>
          <p:cNvPr id="6146" name="Picture 2" descr="Amniocentese – Fetali – Medicina Fetal e Ultrassonografia">
            <a:extLst>
              <a:ext uri="{FF2B5EF4-FFF2-40B4-BE49-F238E27FC236}">
                <a16:creationId xmlns:a16="http://schemas.microsoft.com/office/drawing/2014/main" id="{D3F34C62-3531-792C-CD1C-055439682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719" y="1647146"/>
            <a:ext cx="5605463" cy="200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3496A06-48B5-D892-1A5A-B03118EC24AD}"/>
              </a:ext>
            </a:extLst>
          </p:cNvPr>
          <p:cNvSpPr txBox="1"/>
          <p:nvPr/>
        </p:nvSpPr>
        <p:spPr>
          <a:xfrm>
            <a:off x="240030" y="3872026"/>
            <a:ext cx="116585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dirty="0"/>
              <a:t>Está indicada:</a:t>
            </a:r>
          </a:p>
          <a:p>
            <a:pPr marL="285750" indent="-285750" algn="just">
              <a:buFontTx/>
              <a:buChar char="-"/>
            </a:pPr>
            <a:r>
              <a:rPr lang="pt-BR" sz="2800" dirty="0"/>
              <a:t>Soroconversão materna</a:t>
            </a:r>
          </a:p>
          <a:p>
            <a:pPr marL="285750" indent="-285750" algn="just">
              <a:buFontTx/>
              <a:buChar char="-"/>
            </a:pPr>
            <a:r>
              <a:rPr lang="pt-BR" sz="2800" dirty="0"/>
              <a:t>Sinais  Ultrassonográficos de infecção fetal : </a:t>
            </a:r>
          </a:p>
          <a:p>
            <a:pPr algn="just"/>
            <a:r>
              <a:rPr lang="pt-BR" sz="2800" dirty="0"/>
              <a:t>  M</a:t>
            </a:r>
            <a:r>
              <a:rPr lang="pt-BR" sz="2800" b="0" i="0" dirty="0">
                <a:effectLst/>
              </a:rPr>
              <a:t>icrocefalia, Hidrocefalia, Calcificações cerebrais, Catarata,</a:t>
            </a:r>
            <a:r>
              <a:rPr lang="pt-BR" sz="2800" dirty="0"/>
              <a:t> H</a:t>
            </a:r>
            <a:r>
              <a:rPr lang="pt-BR" sz="2800" b="0" i="0" dirty="0">
                <a:effectLst/>
              </a:rPr>
              <a:t>epatomegalia</a:t>
            </a:r>
            <a:r>
              <a:rPr lang="pt-BR" sz="2800" dirty="0"/>
              <a:t>,  </a:t>
            </a:r>
          </a:p>
          <a:p>
            <a:pPr algn="just"/>
            <a:r>
              <a:rPr lang="pt-BR" sz="2800" dirty="0"/>
              <a:t>  Restrição de crescimento intrauterino ,  Espessamentos placentários. </a:t>
            </a:r>
          </a:p>
        </p:txBody>
      </p:sp>
    </p:spTree>
    <p:extLst>
      <p:ext uri="{BB962C8B-B14F-4D97-AF65-F5344CB8AC3E}">
        <p14:creationId xmlns:p14="http://schemas.microsoft.com/office/powerpoint/2010/main" val="9595189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9B49ECA1-CB3B-DA94-A131-77D9EE6FA865}"/>
              </a:ext>
            </a:extLst>
          </p:cNvPr>
          <p:cNvSpPr txBox="1"/>
          <p:nvPr/>
        </p:nvSpPr>
        <p:spPr>
          <a:xfrm>
            <a:off x="106845" y="193020"/>
            <a:ext cx="60976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5E5E5E"/>
                </a:solidFill>
              </a:rPr>
              <a:t>PROFILAXIA E TRATAMENTO</a:t>
            </a:r>
            <a:endParaRPr lang="pt-BR" sz="32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A15B684-5D71-B5C1-E383-25D74445E837}"/>
              </a:ext>
            </a:extLst>
          </p:cNvPr>
          <p:cNvSpPr txBox="1"/>
          <p:nvPr/>
        </p:nvSpPr>
        <p:spPr>
          <a:xfrm>
            <a:off x="106845" y="1059140"/>
            <a:ext cx="11978310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dirty="0"/>
              <a:t>Toda gestante em investigação de infecção aguda deve iniciar o tratamento profilático com a Espiramicina – Reduz em até 50% risco de transmissão</a:t>
            </a:r>
          </a:p>
          <a:p>
            <a:endParaRPr lang="pt-BR" sz="2600" dirty="0"/>
          </a:p>
          <a:p>
            <a:r>
              <a:rPr lang="pt-BR" sz="3200" dirty="0"/>
              <a:t>Caso a suspeição de quadro agudo não seja confirmada - suspender o tratamento. </a:t>
            </a:r>
          </a:p>
          <a:p>
            <a:endParaRPr lang="pt-BR" sz="3200" dirty="0"/>
          </a:p>
          <a:p>
            <a:r>
              <a:rPr lang="pt-BR" sz="3200" dirty="0"/>
              <a:t>Em se confirmando o uso da droga deve ser mantido até o momento do parto.</a:t>
            </a:r>
          </a:p>
          <a:p>
            <a:endParaRPr lang="pt-BR" sz="2400" dirty="0"/>
          </a:p>
          <a:p>
            <a:r>
              <a:rPr lang="pt-BR" sz="2400" dirty="0"/>
              <a:t> </a:t>
            </a:r>
          </a:p>
          <a:p>
            <a:r>
              <a:rPr lang="pt-BR" sz="3200" dirty="0"/>
              <a:t>Posologia: Espiramicina 01 grama 8/8 horas.</a:t>
            </a:r>
          </a:p>
          <a:p>
            <a:endParaRPr lang="pt-BR" sz="2400" dirty="0"/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4650672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www.pitterpatter.com.my/wp-content/uploads/2012/07/PREGNANCY34.jpg">
            <a:extLst>
              <a:ext uri="{FF2B5EF4-FFF2-40B4-BE49-F238E27FC236}">
                <a16:creationId xmlns:a16="http://schemas.microsoft.com/office/drawing/2014/main" id="{10A832D6-8A79-CFE9-7CA7-7F3B4777B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487" y="1727034"/>
            <a:ext cx="5661025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0B999F97-5C03-86F1-D183-372033C178EE}"/>
              </a:ext>
            </a:extLst>
          </p:cNvPr>
          <p:cNvSpPr/>
          <p:nvPr/>
        </p:nvSpPr>
        <p:spPr>
          <a:xfrm>
            <a:off x="3278077" y="408007"/>
            <a:ext cx="541686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cs typeface="Arial" charset="0"/>
              </a:rPr>
              <a:t> ESPIRAMICINA</a:t>
            </a:r>
          </a:p>
        </p:txBody>
      </p:sp>
      <p:sp>
        <p:nvSpPr>
          <p:cNvPr id="12" name="Seta dobrada 11">
            <a:extLst>
              <a:ext uri="{FF2B5EF4-FFF2-40B4-BE49-F238E27FC236}">
                <a16:creationId xmlns:a16="http://schemas.microsoft.com/office/drawing/2014/main" id="{63767BE0-A302-025A-70A0-511AF42C4D56}"/>
              </a:ext>
            </a:extLst>
          </p:cNvPr>
          <p:cNvSpPr/>
          <p:nvPr/>
        </p:nvSpPr>
        <p:spPr>
          <a:xfrm rot="10800000">
            <a:off x="7362715" y="1910557"/>
            <a:ext cx="2413000" cy="2424112"/>
          </a:xfrm>
          <a:prstGeom prst="bentArrow">
            <a:avLst>
              <a:gd name="adj1" fmla="val 25000"/>
              <a:gd name="adj2" fmla="val 30965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Seta dobrada 13">
            <a:extLst>
              <a:ext uri="{FF2B5EF4-FFF2-40B4-BE49-F238E27FC236}">
                <a16:creationId xmlns:a16="http://schemas.microsoft.com/office/drawing/2014/main" id="{60227C77-7DCB-6CB6-75D8-B2B3E97EA863}"/>
              </a:ext>
            </a:extLst>
          </p:cNvPr>
          <p:cNvSpPr/>
          <p:nvPr/>
        </p:nvSpPr>
        <p:spPr>
          <a:xfrm rot="10800000" flipH="1">
            <a:off x="2823210" y="1727034"/>
            <a:ext cx="1510831" cy="2160587"/>
          </a:xfrm>
          <a:prstGeom prst="bentArrow">
            <a:avLst>
              <a:gd name="adj1" fmla="val 4073"/>
              <a:gd name="adj2" fmla="val 4065"/>
              <a:gd name="adj3" fmla="val 28841"/>
              <a:gd name="adj4" fmla="val 423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908D727-22D9-2700-E0A3-68867EFCB876}"/>
              </a:ext>
            </a:extLst>
          </p:cNvPr>
          <p:cNvSpPr txBox="1"/>
          <p:nvPr/>
        </p:nvSpPr>
        <p:spPr>
          <a:xfrm>
            <a:off x="349360" y="155384"/>
            <a:ext cx="1174473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Confirmação de infecção fetal </a:t>
            </a:r>
          </a:p>
          <a:p>
            <a:pPr algn="ctr"/>
            <a:r>
              <a:rPr lang="pt-BR" sz="2400" dirty="0"/>
              <a:t>(amniocentese/RT-PCR e ou alterações sugestivas na USG obstétrica) </a:t>
            </a:r>
          </a:p>
          <a:p>
            <a:pPr algn="ctr"/>
            <a:r>
              <a:rPr lang="pt-BR" sz="2800" dirty="0"/>
              <a:t>Adoção do esquema tríplice: </a:t>
            </a:r>
          </a:p>
          <a:p>
            <a:pPr algn="ctr"/>
            <a:r>
              <a:rPr lang="pt-BR" sz="2800" dirty="0"/>
              <a:t>        </a:t>
            </a:r>
            <a:r>
              <a:rPr lang="pt-BR" sz="3200" dirty="0"/>
              <a:t>Sulfadiazina, Pirimetamina e Ác. Folínico.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71DBD44-146C-A595-EA18-0E51004D0FE4}"/>
              </a:ext>
            </a:extLst>
          </p:cNvPr>
          <p:cNvSpPr txBox="1"/>
          <p:nvPr/>
        </p:nvSpPr>
        <p:spPr>
          <a:xfrm>
            <a:off x="223630" y="2526587"/>
            <a:ext cx="11434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O esquema tríplice -  após a 16ª semana. </a:t>
            </a:r>
          </a:p>
          <a:p>
            <a:r>
              <a:rPr lang="pt-BR" sz="3200" dirty="0"/>
              <a:t>Até lá, mesmo o acometimento fetal - Espiramicina.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BC6A826-1A98-D30A-0729-E2ED184C3A2B}"/>
              </a:ext>
            </a:extLst>
          </p:cNvPr>
          <p:cNvSpPr txBox="1"/>
          <p:nvPr/>
        </p:nvSpPr>
        <p:spPr>
          <a:xfrm>
            <a:off x="223630" y="4285346"/>
            <a:ext cx="117447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dirty="0"/>
              <a:t>Forte suspeição de doença aguda na gestante com mais de 32 semanas, o esquema tríplice deve ser iniciado:</a:t>
            </a:r>
          </a:p>
          <a:p>
            <a:pPr algn="just"/>
            <a:r>
              <a:rPr lang="pt-BR" sz="2800" dirty="0"/>
              <a:t> - Métodos invasivos de diagnóstico fetal não estão mais indicados.</a:t>
            </a:r>
          </a:p>
          <a:p>
            <a:pPr algn="just"/>
            <a:r>
              <a:rPr lang="pt-BR" sz="2800" dirty="0"/>
              <a:t> - Alto risco de transmissão vertical.</a:t>
            </a:r>
          </a:p>
        </p:txBody>
      </p:sp>
    </p:spTree>
    <p:extLst>
      <p:ext uri="{BB962C8B-B14F-4D97-AF65-F5344CB8AC3E}">
        <p14:creationId xmlns:p14="http://schemas.microsoft.com/office/powerpoint/2010/main" val="20001985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2FDB2C7E-D49C-5D13-89F4-469F2FC2A541}"/>
              </a:ext>
            </a:extLst>
          </p:cNvPr>
          <p:cNvSpPr txBox="1"/>
          <p:nvPr/>
        </p:nvSpPr>
        <p:spPr>
          <a:xfrm>
            <a:off x="548305" y="156500"/>
            <a:ext cx="1095027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POSOLOGIA:</a:t>
            </a:r>
          </a:p>
          <a:p>
            <a:r>
              <a:rPr lang="pt-BR" sz="2800" dirty="0"/>
              <a:t>Sulfadiazina 500 mg – 02 </a:t>
            </a:r>
            <a:r>
              <a:rPr lang="pt-BR" sz="2800" dirty="0" err="1"/>
              <a:t>comps</a:t>
            </a:r>
            <a:r>
              <a:rPr lang="pt-BR" sz="2800" dirty="0"/>
              <a:t> 8/8 horas</a:t>
            </a:r>
          </a:p>
          <a:p>
            <a:r>
              <a:rPr lang="pt-BR" sz="2800" dirty="0"/>
              <a:t>Pirimetamina 25 mg – 02 </a:t>
            </a:r>
            <a:r>
              <a:rPr lang="pt-BR" sz="2800" dirty="0" err="1"/>
              <a:t>comps</a:t>
            </a:r>
            <a:r>
              <a:rPr lang="pt-BR" sz="2800" dirty="0"/>
              <a:t> dia</a:t>
            </a:r>
          </a:p>
          <a:p>
            <a:r>
              <a:rPr lang="pt-BR" sz="2800" dirty="0"/>
              <a:t>Ácido Folínico 15 mg – 01 </a:t>
            </a:r>
            <a:r>
              <a:rPr lang="pt-BR" sz="2800" dirty="0" err="1"/>
              <a:t>comp</a:t>
            </a:r>
            <a:r>
              <a:rPr lang="pt-BR" sz="2800" dirty="0"/>
              <a:t> dia</a:t>
            </a:r>
          </a:p>
          <a:p>
            <a:endParaRPr lang="pt-BR" sz="2800" dirty="0"/>
          </a:p>
          <a:p>
            <a:r>
              <a:rPr lang="pt-BR" sz="2800" dirty="0"/>
              <a:t>             O esquema deve ser mantido até final da gestação</a:t>
            </a:r>
            <a:r>
              <a:rPr lang="pt-BR" sz="2400" dirty="0"/>
              <a:t>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84DF863-9701-75DF-CBD0-91C296384DE0}"/>
              </a:ext>
            </a:extLst>
          </p:cNvPr>
          <p:cNvSpPr txBox="1"/>
          <p:nvPr/>
        </p:nvSpPr>
        <p:spPr>
          <a:xfrm>
            <a:off x="1576592" y="3772069"/>
            <a:ext cx="903881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dirty="0"/>
              <a:t>Realizar hemograma, função renal e hepática quinzenal devido à toxicidade dessas medicações. Se necessário, suspender  e  retomar  o  uso  de  Espiramicina</a:t>
            </a:r>
            <a:r>
              <a:rPr lang="pt-BR" dirty="0"/>
              <a:t>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71D19D7-F212-7DDC-B75C-E9708FDC4FE1}"/>
              </a:ext>
            </a:extLst>
          </p:cNvPr>
          <p:cNvSpPr txBox="1"/>
          <p:nvPr/>
        </p:nvSpPr>
        <p:spPr>
          <a:xfrm>
            <a:off x="8362640" y="6477401"/>
            <a:ext cx="618648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dirty="0"/>
              <a:t>Fonte: Adaptado de MITSUKA-BREGANÓ, 2010, BRASIL, 201</a:t>
            </a:r>
          </a:p>
        </p:txBody>
      </p:sp>
    </p:spTree>
    <p:extLst>
      <p:ext uri="{BB962C8B-B14F-4D97-AF65-F5344CB8AC3E}">
        <p14:creationId xmlns:p14="http://schemas.microsoft.com/office/powerpoint/2010/main" val="7963949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intese-purinas">
            <a:extLst>
              <a:ext uri="{FF2B5EF4-FFF2-40B4-BE49-F238E27FC236}">
                <a16:creationId xmlns:a16="http://schemas.microsoft.com/office/drawing/2014/main" id="{0C134CDC-2DD9-E7FA-817A-4F7A4A6CF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6225" y="1083365"/>
            <a:ext cx="5753416" cy="4984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08B007C-1E8E-17C9-6CC2-BE5B0C91B2F9}"/>
              </a:ext>
            </a:extLst>
          </p:cNvPr>
          <p:cNvSpPr txBox="1"/>
          <p:nvPr/>
        </p:nvSpPr>
        <p:spPr>
          <a:xfrm>
            <a:off x="1343436" y="114367"/>
            <a:ext cx="98167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2800" b="1" dirty="0">
                <a:solidFill>
                  <a:srgbClr val="0085BA"/>
                </a:solidFill>
                <a:effectLst/>
                <a:highlight>
                  <a:srgbClr val="FFFFFF"/>
                </a:highlight>
                <a:latin typeface="Raleway" pitchFamily="2" charset="0"/>
              </a:rPr>
              <a:t>INIBIDORES DA SÍNTESE DE FOLATOS E SUA REDUÇÃO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EDC9A88-DCFC-96C6-0E35-987786CA2C1B}"/>
              </a:ext>
            </a:extLst>
          </p:cNvPr>
          <p:cNvSpPr/>
          <p:nvPr/>
        </p:nvSpPr>
        <p:spPr>
          <a:xfrm>
            <a:off x="3516225" y="5237922"/>
            <a:ext cx="5597958" cy="912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6211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Imagem 1">
            <a:extLst>
              <a:ext uri="{FF2B5EF4-FFF2-40B4-BE49-F238E27FC236}">
                <a16:creationId xmlns:a16="http://schemas.microsoft.com/office/drawing/2014/main" id="{F208DDE7-CD89-159C-F9C5-311649CA1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404813"/>
            <a:ext cx="69723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de cantos arredondados 2">
            <a:extLst>
              <a:ext uri="{FF2B5EF4-FFF2-40B4-BE49-F238E27FC236}">
                <a16:creationId xmlns:a16="http://schemas.microsoft.com/office/drawing/2014/main" id="{AD9F3ADB-A2AB-F5EF-75C9-E138C7854B48}"/>
              </a:ext>
            </a:extLst>
          </p:cNvPr>
          <p:cNvSpPr/>
          <p:nvPr/>
        </p:nvSpPr>
        <p:spPr>
          <a:xfrm>
            <a:off x="2208213" y="1341438"/>
            <a:ext cx="7848600" cy="496728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pt-BR" dirty="0"/>
          </a:p>
        </p:txBody>
      </p:sp>
      <p:sp>
        <p:nvSpPr>
          <p:cNvPr id="32772" name="CaixaDeTexto 3">
            <a:extLst>
              <a:ext uri="{FF2B5EF4-FFF2-40B4-BE49-F238E27FC236}">
                <a16:creationId xmlns:a16="http://schemas.microsoft.com/office/drawing/2014/main" id="{DB1A3833-BAA3-54E5-0D0F-C73DE2334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2158" y="1239659"/>
            <a:ext cx="5774530" cy="120032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defRPr/>
            </a:pPr>
            <a:endParaRPr lang="pt-BR" sz="2400" dirty="0"/>
          </a:p>
          <a:p>
            <a:pPr marL="0" indent="0">
              <a:defRPr/>
            </a:pPr>
            <a:endParaRPr lang="pt-BR" sz="24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pt-BR" sz="2400" dirty="0"/>
              <a:t> INICIO DA GRAVIDEZ – 1º trimestre</a:t>
            </a:r>
          </a:p>
        </p:txBody>
      </p:sp>
      <p:pic>
        <p:nvPicPr>
          <p:cNvPr id="33797" name="Imagem 3">
            <a:extLst>
              <a:ext uri="{FF2B5EF4-FFF2-40B4-BE49-F238E27FC236}">
                <a16:creationId xmlns:a16="http://schemas.microsoft.com/office/drawing/2014/main" id="{316F34B2-EAF8-3599-D1F8-86658E57E5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2929794"/>
            <a:ext cx="4464050" cy="361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Imagem 4">
            <a:extLst>
              <a:ext uri="{FF2B5EF4-FFF2-40B4-BE49-F238E27FC236}">
                <a16:creationId xmlns:a16="http://schemas.microsoft.com/office/drawing/2014/main" id="{70600849-2324-DBFD-96CC-E968CD3D17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2932043"/>
            <a:ext cx="4105275" cy="3602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Imagem 1">
            <a:extLst>
              <a:ext uri="{FF2B5EF4-FFF2-40B4-BE49-F238E27FC236}">
                <a16:creationId xmlns:a16="http://schemas.microsoft.com/office/drawing/2014/main" id="{D3E6CFDF-1C16-22D4-4AD9-AC0B88DAA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981075"/>
            <a:ext cx="69723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769DFFA4-6778-2006-1F35-3BAF9708E8A7}"/>
              </a:ext>
            </a:extLst>
          </p:cNvPr>
          <p:cNvSpPr/>
          <p:nvPr/>
        </p:nvSpPr>
        <p:spPr>
          <a:xfrm>
            <a:off x="2616200" y="4292600"/>
            <a:ext cx="2089150" cy="360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F3AABE6-4719-26B1-50D1-D05CC57E047B}"/>
              </a:ext>
            </a:extLst>
          </p:cNvPr>
          <p:cNvSpPr/>
          <p:nvPr/>
        </p:nvSpPr>
        <p:spPr>
          <a:xfrm>
            <a:off x="3295650" y="3897313"/>
            <a:ext cx="720725" cy="395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A54279D-E1C4-2860-C767-5CF3FFBB58E8}"/>
              </a:ext>
            </a:extLst>
          </p:cNvPr>
          <p:cNvSpPr/>
          <p:nvPr/>
        </p:nvSpPr>
        <p:spPr>
          <a:xfrm>
            <a:off x="2616200" y="3357563"/>
            <a:ext cx="5146261" cy="503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Albumina    </a:t>
            </a:r>
            <a:r>
              <a:rPr lang="pt-B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  <a:r>
              <a:rPr lang="pt-B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Bilirrubina INDIRETA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655FC740-2997-29AD-96CB-F99425CBD7D4}"/>
              </a:ext>
            </a:extLst>
          </p:cNvPr>
          <p:cNvSpPr/>
          <p:nvPr/>
        </p:nvSpPr>
        <p:spPr>
          <a:xfrm rot="19083654">
            <a:off x="4762500" y="3951288"/>
            <a:ext cx="520700" cy="563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B80244F6-85D6-8FBC-1CB0-031881E88D43}"/>
              </a:ext>
            </a:extLst>
          </p:cNvPr>
          <p:cNvSpPr/>
          <p:nvPr/>
        </p:nvSpPr>
        <p:spPr>
          <a:xfrm>
            <a:off x="5170488" y="3897313"/>
            <a:ext cx="233362" cy="2524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421F0C8-B317-AFF0-924A-4C04388DC4B0}"/>
              </a:ext>
            </a:extLst>
          </p:cNvPr>
          <p:cNvSpPr/>
          <p:nvPr/>
        </p:nvSpPr>
        <p:spPr>
          <a:xfrm>
            <a:off x="4486149" y="3447341"/>
            <a:ext cx="309424" cy="3862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43000B74-6F8E-A3A5-FB1B-85017BD3F06F}"/>
              </a:ext>
            </a:extLst>
          </p:cNvPr>
          <p:cNvSpPr/>
          <p:nvPr/>
        </p:nvSpPr>
        <p:spPr>
          <a:xfrm>
            <a:off x="5233988" y="3876675"/>
            <a:ext cx="4030662" cy="2105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E49E83C-FC59-BCF1-D922-E2CB35CEAE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6" r="1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E44CF46-6230-518F-F583-902FD38367CD}"/>
              </a:ext>
            </a:extLst>
          </p:cNvPr>
          <p:cNvSpPr txBox="1"/>
          <p:nvPr/>
        </p:nvSpPr>
        <p:spPr>
          <a:xfrm>
            <a:off x="6822461" y="4562061"/>
            <a:ext cx="968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SIFILIS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90FCC30-5038-4F57-135A-5113DBEB19ED}"/>
              </a:ext>
            </a:extLst>
          </p:cNvPr>
          <p:cNvSpPr/>
          <p:nvPr/>
        </p:nvSpPr>
        <p:spPr>
          <a:xfrm>
            <a:off x="6199170" y="4562061"/>
            <a:ext cx="431720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Bauhaus 93" panose="04030905020B02020C02" pitchFamily="82" charset="0"/>
              </a:rPr>
              <a:t>SÍFILIS</a:t>
            </a:r>
          </a:p>
          <a:p>
            <a:pPr algn="ctr"/>
            <a:r>
              <a:rPr lang="pt-BR" sz="540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Bauhaus 93" panose="04030905020B02020C02" pitchFamily="82" charset="0"/>
              </a:rPr>
              <a:t>GESTACIONAL</a:t>
            </a:r>
            <a:endParaRPr lang="pt-BR" sz="5400" b="0" cap="none" spc="0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058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9" name="Rectangle 2058">
            <a:extLst>
              <a:ext uri="{FF2B5EF4-FFF2-40B4-BE49-F238E27FC236}">
                <a16:creationId xmlns:a16="http://schemas.microsoft.com/office/drawing/2014/main" id="{6113EC7C-368D-469A-9B5C-F3555B088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ardiopatias Congênitas SP | Cirurgião Cardíaco SP">
            <a:extLst>
              <a:ext uri="{FF2B5EF4-FFF2-40B4-BE49-F238E27FC236}">
                <a16:creationId xmlns:a16="http://schemas.microsoft.com/office/drawing/2014/main" id="{25D1A4E6-0DC4-F354-9298-87496B20BA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3" r="16182" b="-1"/>
          <a:stretch/>
        </p:blipFill>
        <p:spPr bwMode="auto">
          <a:xfrm>
            <a:off x="8274513" y="3314699"/>
            <a:ext cx="3774612" cy="3543291"/>
          </a:xfrm>
          <a:custGeom>
            <a:avLst/>
            <a:gdLst/>
            <a:ahLst/>
            <a:cxnLst/>
            <a:rect l="l" t="t" r="r" b="b"/>
            <a:pathLst>
              <a:path w="4196274" h="4600575">
                <a:moveTo>
                  <a:pt x="698533" y="23"/>
                </a:moveTo>
                <a:cubicBezTo>
                  <a:pt x="1054085" y="-1460"/>
                  <a:pt x="2609539" y="68645"/>
                  <a:pt x="3265768" y="1088109"/>
                </a:cubicBezTo>
                <a:cubicBezTo>
                  <a:pt x="3279190" y="1093398"/>
                  <a:pt x="3294289" y="1107275"/>
                  <a:pt x="3298987" y="1120493"/>
                </a:cubicBezTo>
                <a:cubicBezTo>
                  <a:pt x="3321470" y="1182283"/>
                  <a:pt x="3376502" y="1209047"/>
                  <a:pt x="3426164" y="1242419"/>
                </a:cubicBezTo>
                <a:cubicBezTo>
                  <a:pt x="3469788" y="1271828"/>
                  <a:pt x="3516097" y="1302557"/>
                  <a:pt x="3534217" y="1352122"/>
                </a:cubicBezTo>
                <a:cubicBezTo>
                  <a:pt x="3558041" y="1418206"/>
                  <a:pt x="3490259" y="1364016"/>
                  <a:pt x="3477841" y="1389129"/>
                </a:cubicBezTo>
                <a:cubicBezTo>
                  <a:pt x="3503679" y="1423492"/>
                  <a:pt x="3543613" y="1454883"/>
                  <a:pt x="3554015" y="1493873"/>
                </a:cubicBezTo>
                <a:cubicBezTo>
                  <a:pt x="3591931" y="1634635"/>
                  <a:pt x="3673808" y="1737067"/>
                  <a:pt x="3796288" y="1816698"/>
                </a:cubicBezTo>
                <a:cubicBezTo>
                  <a:pt x="3831522" y="1839498"/>
                  <a:pt x="3854674" y="1881132"/>
                  <a:pt x="3902658" y="1887738"/>
                </a:cubicBezTo>
                <a:cubicBezTo>
                  <a:pt x="4009367" y="1902279"/>
                  <a:pt x="3975811" y="2015945"/>
                  <a:pt x="4032186" y="2066499"/>
                </a:cubicBezTo>
                <a:cubicBezTo>
                  <a:pt x="4042924" y="2076084"/>
                  <a:pt x="4052655" y="2094915"/>
                  <a:pt x="4050642" y="2107801"/>
                </a:cubicBezTo>
                <a:cubicBezTo>
                  <a:pt x="4047624" y="2126309"/>
                  <a:pt x="4034870" y="2143820"/>
                  <a:pt x="4024133" y="2160342"/>
                </a:cubicBezTo>
                <a:cubicBezTo>
                  <a:pt x="4013059" y="2176862"/>
                  <a:pt x="3996282" y="2191402"/>
                  <a:pt x="4004335" y="2213209"/>
                </a:cubicBezTo>
                <a:cubicBezTo>
                  <a:pt x="4007687" y="2222130"/>
                  <a:pt x="4005342" y="2253190"/>
                  <a:pt x="4030173" y="2228740"/>
                </a:cubicBezTo>
                <a:cubicBezTo>
                  <a:pt x="4098290" y="2161662"/>
                  <a:pt x="4137888" y="2225102"/>
                  <a:pt x="4196274" y="2255503"/>
                </a:cubicBezTo>
                <a:cubicBezTo>
                  <a:pt x="4149296" y="2286895"/>
                  <a:pt x="4107016" y="2309031"/>
                  <a:pt x="4099968" y="2355951"/>
                </a:cubicBezTo>
                <a:cubicBezTo>
                  <a:pt x="4085540" y="2452767"/>
                  <a:pt x="4023800" y="2497043"/>
                  <a:pt x="3930177" y="2505635"/>
                </a:cubicBezTo>
                <a:cubicBezTo>
                  <a:pt x="3964739" y="2599144"/>
                  <a:pt x="3964739" y="2599144"/>
                  <a:pt x="3852997" y="2612033"/>
                </a:cubicBezTo>
                <a:cubicBezTo>
                  <a:pt x="3895949" y="2671508"/>
                  <a:pt x="3895949" y="2686707"/>
                  <a:pt x="3843936" y="2707194"/>
                </a:cubicBezTo>
                <a:cubicBezTo>
                  <a:pt x="3793938" y="2726690"/>
                  <a:pt x="3738572" y="2733299"/>
                  <a:pt x="3692263" y="2763365"/>
                </a:cubicBezTo>
                <a:cubicBezTo>
                  <a:pt x="3734880" y="2839364"/>
                  <a:pt x="3746960" y="2927586"/>
                  <a:pt x="3834876" y="2964596"/>
                </a:cubicBezTo>
                <a:cubicBezTo>
                  <a:pt x="3848634" y="2970213"/>
                  <a:pt x="3858030" y="2993012"/>
                  <a:pt x="3849307" y="3006229"/>
                </a:cubicBezTo>
                <a:cubicBezTo>
                  <a:pt x="3817428" y="3054139"/>
                  <a:pt x="3863064" y="3145008"/>
                  <a:pt x="3763740" y="3155250"/>
                </a:cubicBezTo>
                <a:cubicBezTo>
                  <a:pt x="3751322" y="3156241"/>
                  <a:pt x="3739912" y="3166155"/>
                  <a:pt x="3749644" y="3179042"/>
                </a:cubicBezTo>
                <a:cubicBezTo>
                  <a:pt x="3783202" y="3223978"/>
                  <a:pt x="3742598" y="3221006"/>
                  <a:pt x="3718104" y="3226623"/>
                </a:cubicBezTo>
                <a:cubicBezTo>
                  <a:pt x="3688572" y="3233560"/>
                  <a:pt x="3655017" y="3213736"/>
                  <a:pt x="3627501" y="3238187"/>
                </a:cubicBezTo>
                <a:cubicBezTo>
                  <a:pt x="3633878" y="3263961"/>
                  <a:pt x="3657701" y="3263631"/>
                  <a:pt x="3674479" y="3271890"/>
                </a:cubicBezTo>
                <a:cubicBezTo>
                  <a:pt x="3723470" y="3295682"/>
                  <a:pt x="3763404" y="3324097"/>
                  <a:pt x="3765753" y="3385888"/>
                </a:cubicBezTo>
                <a:cubicBezTo>
                  <a:pt x="3767428" y="3435782"/>
                  <a:pt x="3772798" y="3479727"/>
                  <a:pt x="3705014" y="3494928"/>
                </a:cubicBezTo>
                <a:cubicBezTo>
                  <a:pt x="3676828" y="3501208"/>
                  <a:pt x="3684884" y="3537222"/>
                  <a:pt x="3700990" y="3555066"/>
                </a:cubicBezTo>
                <a:cubicBezTo>
                  <a:pt x="3729848" y="3586786"/>
                  <a:pt x="3753670" y="3629080"/>
                  <a:pt x="3803335" y="3632054"/>
                </a:cubicBezTo>
                <a:cubicBezTo>
                  <a:pt x="3833535" y="3634035"/>
                  <a:pt x="3856689" y="3647255"/>
                  <a:pt x="3880513" y="3662453"/>
                </a:cubicBezTo>
                <a:cubicBezTo>
                  <a:pt x="3897626" y="3673360"/>
                  <a:pt x="3918095" y="3682610"/>
                  <a:pt x="3916083" y="3706069"/>
                </a:cubicBezTo>
                <a:cubicBezTo>
                  <a:pt x="3914069" y="3728539"/>
                  <a:pt x="3894273" y="3737791"/>
                  <a:pt x="3874137" y="3742416"/>
                </a:cubicBezTo>
                <a:cubicBezTo>
                  <a:pt x="3807024" y="3757285"/>
                  <a:pt x="3743942" y="3779093"/>
                  <a:pt x="3687901" y="3828987"/>
                </a:cubicBezTo>
                <a:cubicBezTo>
                  <a:pt x="3725150" y="3855422"/>
                  <a:pt x="3760718" y="3874586"/>
                  <a:pt x="3788234" y="3901352"/>
                </a:cubicBezTo>
                <a:cubicBezTo>
                  <a:pt x="3854674" y="3966112"/>
                  <a:pt x="3291941" y="4169986"/>
                  <a:pt x="3263755" y="4242681"/>
                </a:cubicBezTo>
                <a:cubicBezTo>
                  <a:pt x="3255030" y="4265149"/>
                  <a:pt x="3225166" y="4288278"/>
                  <a:pt x="3200332" y="4294887"/>
                </a:cubicBezTo>
                <a:cubicBezTo>
                  <a:pt x="3083895" y="4325948"/>
                  <a:pt x="2982893" y="4395668"/>
                  <a:pt x="2863768" y="4421442"/>
                </a:cubicBezTo>
                <a:cubicBezTo>
                  <a:pt x="2751355" y="4445892"/>
                  <a:pt x="2640621" y="4478605"/>
                  <a:pt x="2517472" y="4510985"/>
                </a:cubicBezTo>
                <a:cubicBezTo>
                  <a:pt x="2555222" y="4551627"/>
                  <a:pt x="2607569" y="4569553"/>
                  <a:pt x="2654380" y="4591980"/>
                </a:cubicBezTo>
                <a:lnTo>
                  <a:pt x="2667892" y="4600575"/>
                </a:lnTo>
                <a:lnTo>
                  <a:pt x="0" y="4600575"/>
                </a:lnTo>
                <a:lnTo>
                  <a:pt x="0" y="144733"/>
                </a:lnTo>
                <a:lnTo>
                  <a:pt x="121106" y="102309"/>
                </a:lnTo>
                <a:cubicBezTo>
                  <a:pt x="290510" y="47726"/>
                  <a:pt x="463596" y="8200"/>
                  <a:pt x="644044" y="1014"/>
                </a:cubicBezTo>
                <a:cubicBezTo>
                  <a:pt x="656459" y="538"/>
                  <a:pt x="674830" y="121"/>
                  <a:pt x="698533" y="2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grotóxicos causam má-formação em bebês no Brasil e nos EUA, apontam  estudos - De Olho nos Ruralistas">
            <a:extLst>
              <a:ext uri="{FF2B5EF4-FFF2-40B4-BE49-F238E27FC236}">
                <a16:creationId xmlns:a16="http://schemas.microsoft.com/office/drawing/2014/main" id="{17B90E4A-5D1D-0C2D-BCF8-571B8CA57B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47" b="-3"/>
          <a:stretch/>
        </p:blipFill>
        <p:spPr bwMode="auto">
          <a:xfrm>
            <a:off x="5460694" y="464683"/>
            <a:ext cx="3095653" cy="2736930"/>
          </a:xfrm>
          <a:custGeom>
            <a:avLst/>
            <a:gdLst/>
            <a:ahLst/>
            <a:cxnLst/>
            <a:rect l="l" t="t" r="r" b="b"/>
            <a:pathLst>
              <a:path w="3359190" h="3476265">
                <a:moveTo>
                  <a:pt x="450539" y="15"/>
                </a:moveTo>
                <a:cubicBezTo>
                  <a:pt x="458434" y="271"/>
                  <a:pt x="466600" y="3856"/>
                  <a:pt x="473999" y="4995"/>
                </a:cubicBezTo>
                <a:cubicBezTo>
                  <a:pt x="637327" y="30493"/>
                  <a:pt x="800653" y="58040"/>
                  <a:pt x="964158" y="82398"/>
                </a:cubicBezTo>
                <a:cubicBezTo>
                  <a:pt x="1117018" y="105163"/>
                  <a:pt x="1270959" y="110398"/>
                  <a:pt x="1424540" y="122237"/>
                </a:cubicBezTo>
                <a:cubicBezTo>
                  <a:pt x="1610425" y="136579"/>
                  <a:pt x="1795950" y="156841"/>
                  <a:pt x="1980752" y="188711"/>
                </a:cubicBezTo>
                <a:cubicBezTo>
                  <a:pt x="2109067" y="211022"/>
                  <a:pt x="2238645" y="226502"/>
                  <a:pt x="2368766" y="208745"/>
                </a:cubicBezTo>
                <a:cubicBezTo>
                  <a:pt x="2375261" y="207834"/>
                  <a:pt x="2382661" y="204876"/>
                  <a:pt x="2388075" y="207834"/>
                </a:cubicBezTo>
                <a:cubicBezTo>
                  <a:pt x="2451242" y="241073"/>
                  <a:pt x="2520180" y="217168"/>
                  <a:pt x="2585691" y="238113"/>
                </a:cubicBezTo>
                <a:cubicBezTo>
                  <a:pt x="2568908" y="318930"/>
                  <a:pt x="2496899" y="312327"/>
                  <a:pt x="2456294" y="368331"/>
                </a:cubicBezTo>
                <a:cubicBezTo>
                  <a:pt x="2522527" y="390639"/>
                  <a:pt x="2582081" y="413178"/>
                  <a:pt x="2642540" y="430023"/>
                </a:cubicBezTo>
                <a:cubicBezTo>
                  <a:pt x="2706608" y="447780"/>
                  <a:pt x="2760929" y="495816"/>
                  <a:pt x="2823551" y="517215"/>
                </a:cubicBezTo>
                <a:cubicBezTo>
                  <a:pt x="2836907" y="521769"/>
                  <a:pt x="2852969" y="537704"/>
                  <a:pt x="2857661" y="553184"/>
                </a:cubicBezTo>
                <a:cubicBezTo>
                  <a:pt x="2872820" y="603269"/>
                  <a:pt x="3175470" y="743732"/>
                  <a:pt x="3139737" y="788350"/>
                </a:cubicBezTo>
                <a:cubicBezTo>
                  <a:pt x="3124939" y="806790"/>
                  <a:pt x="3105809" y="819994"/>
                  <a:pt x="3085776" y="838207"/>
                </a:cubicBezTo>
                <a:cubicBezTo>
                  <a:pt x="3115916" y="872582"/>
                  <a:pt x="3149843" y="887608"/>
                  <a:pt x="3185938" y="897851"/>
                </a:cubicBezTo>
                <a:cubicBezTo>
                  <a:pt x="3196767" y="901039"/>
                  <a:pt x="3207414" y="907413"/>
                  <a:pt x="3208497" y="922894"/>
                </a:cubicBezTo>
                <a:cubicBezTo>
                  <a:pt x="3209580" y="939056"/>
                  <a:pt x="3198571" y="945429"/>
                  <a:pt x="3189367" y="952944"/>
                </a:cubicBezTo>
                <a:cubicBezTo>
                  <a:pt x="3176554" y="963415"/>
                  <a:pt x="3164101" y="972523"/>
                  <a:pt x="3147859" y="973888"/>
                </a:cubicBezTo>
                <a:cubicBezTo>
                  <a:pt x="3121148" y="975937"/>
                  <a:pt x="3108336" y="1005076"/>
                  <a:pt x="3092816" y="1026930"/>
                </a:cubicBezTo>
                <a:cubicBezTo>
                  <a:pt x="3084153" y="1039224"/>
                  <a:pt x="3079821" y="1064037"/>
                  <a:pt x="3094980" y="1068363"/>
                </a:cubicBezTo>
                <a:cubicBezTo>
                  <a:pt x="3131436" y="1078836"/>
                  <a:pt x="3128548" y="1109114"/>
                  <a:pt x="3127647" y="1143489"/>
                </a:cubicBezTo>
                <a:cubicBezTo>
                  <a:pt x="3126383" y="1186061"/>
                  <a:pt x="3104906" y="1205638"/>
                  <a:pt x="3078557" y="1222030"/>
                </a:cubicBezTo>
                <a:cubicBezTo>
                  <a:pt x="3069534" y="1227720"/>
                  <a:pt x="3056721" y="1227493"/>
                  <a:pt x="3053292" y="1245250"/>
                </a:cubicBezTo>
                <a:cubicBezTo>
                  <a:pt x="3068090" y="1262097"/>
                  <a:pt x="3086137" y="1248439"/>
                  <a:pt x="3102020" y="1253218"/>
                </a:cubicBezTo>
                <a:cubicBezTo>
                  <a:pt x="3115193" y="1257088"/>
                  <a:pt x="3137031" y="1255040"/>
                  <a:pt x="3118983" y="1286000"/>
                </a:cubicBezTo>
                <a:cubicBezTo>
                  <a:pt x="3113749" y="1294878"/>
                  <a:pt x="3119885" y="1301709"/>
                  <a:pt x="3126564" y="1302392"/>
                </a:cubicBezTo>
                <a:cubicBezTo>
                  <a:pt x="3179982" y="1309448"/>
                  <a:pt x="3155438" y="1372054"/>
                  <a:pt x="3172584" y="1405063"/>
                </a:cubicBezTo>
                <a:cubicBezTo>
                  <a:pt x="3177275" y="1414169"/>
                  <a:pt x="3172222" y="1429877"/>
                  <a:pt x="3164822" y="1433747"/>
                </a:cubicBezTo>
                <a:cubicBezTo>
                  <a:pt x="3117539" y="1459245"/>
                  <a:pt x="3111043" y="1520028"/>
                  <a:pt x="3088122" y="1572389"/>
                </a:cubicBezTo>
                <a:cubicBezTo>
                  <a:pt x="3113028" y="1593104"/>
                  <a:pt x="3142805" y="1597657"/>
                  <a:pt x="3169695" y="1611089"/>
                </a:cubicBezTo>
                <a:cubicBezTo>
                  <a:pt x="3197669" y="1625204"/>
                  <a:pt x="3197669" y="1635676"/>
                  <a:pt x="3174569" y="1676653"/>
                </a:cubicBezTo>
                <a:cubicBezTo>
                  <a:pt x="3234665" y="1685532"/>
                  <a:pt x="3234665" y="1685532"/>
                  <a:pt x="3216077" y="1749957"/>
                </a:cubicBezTo>
                <a:cubicBezTo>
                  <a:pt x="3266430" y="1755877"/>
                  <a:pt x="3299635" y="1786382"/>
                  <a:pt x="3307395" y="1853085"/>
                </a:cubicBezTo>
                <a:cubicBezTo>
                  <a:pt x="3311185" y="1885411"/>
                  <a:pt x="3333924" y="1900663"/>
                  <a:pt x="3359190" y="1922291"/>
                </a:cubicBezTo>
                <a:cubicBezTo>
                  <a:pt x="3327789" y="1943236"/>
                  <a:pt x="3306492" y="1986945"/>
                  <a:pt x="3269857" y="1940730"/>
                </a:cubicBezTo>
                <a:cubicBezTo>
                  <a:pt x="3256503" y="1923885"/>
                  <a:pt x="3257764" y="1945284"/>
                  <a:pt x="3255961" y="1951430"/>
                </a:cubicBezTo>
                <a:cubicBezTo>
                  <a:pt x="3251630" y="1966455"/>
                  <a:pt x="3260653" y="1976472"/>
                  <a:pt x="3266609" y="1987854"/>
                </a:cubicBezTo>
                <a:cubicBezTo>
                  <a:pt x="3272384" y="1999237"/>
                  <a:pt x="3279243" y="2011302"/>
                  <a:pt x="3280866" y="2024054"/>
                </a:cubicBezTo>
                <a:cubicBezTo>
                  <a:pt x="3281948" y="2032931"/>
                  <a:pt x="3276715" y="2045905"/>
                  <a:pt x="3270940" y="2052509"/>
                </a:cubicBezTo>
                <a:cubicBezTo>
                  <a:pt x="3240620" y="2087340"/>
                  <a:pt x="3258667" y="2165652"/>
                  <a:pt x="3201277" y="2175670"/>
                </a:cubicBezTo>
                <a:cubicBezTo>
                  <a:pt x="3175470" y="2180221"/>
                  <a:pt x="3163018" y="2208906"/>
                  <a:pt x="3144069" y="2224614"/>
                </a:cubicBezTo>
                <a:cubicBezTo>
                  <a:pt x="3078197" y="2279478"/>
                  <a:pt x="3034161" y="2350051"/>
                  <a:pt x="3013769" y="2447031"/>
                </a:cubicBezTo>
                <a:cubicBezTo>
                  <a:pt x="3008175" y="2473894"/>
                  <a:pt x="2986698" y="2495522"/>
                  <a:pt x="2972802" y="2519197"/>
                </a:cubicBezTo>
                <a:cubicBezTo>
                  <a:pt x="2979480" y="2536499"/>
                  <a:pt x="3015935" y="2499164"/>
                  <a:pt x="3003121" y="2544694"/>
                </a:cubicBezTo>
                <a:cubicBezTo>
                  <a:pt x="2993376" y="2578843"/>
                  <a:pt x="2968470" y="2600014"/>
                  <a:pt x="2945008" y="2620276"/>
                </a:cubicBezTo>
                <a:cubicBezTo>
                  <a:pt x="2918299" y="2643268"/>
                  <a:pt x="2888702" y="2661708"/>
                  <a:pt x="2876610" y="2704279"/>
                </a:cubicBezTo>
                <a:cubicBezTo>
                  <a:pt x="2874083" y="2713386"/>
                  <a:pt x="2865963" y="2722947"/>
                  <a:pt x="2858744" y="2726591"/>
                </a:cubicBezTo>
                <a:cubicBezTo>
                  <a:pt x="2482281" y="3475797"/>
                  <a:pt x="1555563" y="3480805"/>
                  <a:pt x="1448724" y="3475568"/>
                </a:cubicBezTo>
                <a:cubicBezTo>
                  <a:pt x="1319326" y="3468966"/>
                  <a:pt x="1196966" y="3422753"/>
                  <a:pt x="1076954" y="3365156"/>
                </a:cubicBezTo>
                <a:cubicBezTo>
                  <a:pt x="1026241" y="3340797"/>
                  <a:pt x="979138" y="3306195"/>
                  <a:pt x="929868" y="3279332"/>
                </a:cubicBezTo>
                <a:cubicBezTo>
                  <a:pt x="861832" y="3242223"/>
                  <a:pt x="809315" y="3171424"/>
                  <a:pt x="741457" y="3141601"/>
                </a:cubicBezTo>
                <a:cubicBezTo>
                  <a:pt x="671616" y="3110867"/>
                  <a:pt x="611879" y="3054638"/>
                  <a:pt x="540052" y="3030734"/>
                </a:cubicBezTo>
                <a:cubicBezTo>
                  <a:pt x="502153" y="3017985"/>
                  <a:pt x="465517" y="2994993"/>
                  <a:pt x="471471" y="2929200"/>
                </a:cubicBezTo>
                <a:cubicBezTo>
                  <a:pt x="473096" y="2910532"/>
                  <a:pt x="463171" y="2895282"/>
                  <a:pt x="447469" y="2900745"/>
                </a:cubicBezTo>
                <a:cubicBezTo>
                  <a:pt x="417513" y="2910989"/>
                  <a:pt x="403977" y="2883898"/>
                  <a:pt x="387373" y="2863636"/>
                </a:cubicBezTo>
                <a:cubicBezTo>
                  <a:pt x="357776" y="2827667"/>
                  <a:pt x="329623" y="2789422"/>
                  <a:pt x="282519" y="2783503"/>
                </a:cubicBezTo>
                <a:cubicBezTo>
                  <a:pt x="291543" y="2755272"/>
                  <a:pt x="306883" y="2759371"/>
                  <a:pt x="320959" y="2765290"/>
                </a:cubicBezTo>
                <a:cubicBezTo>
                  <a:pt x="357956" y="2780772"/>
                  <a:pt x="394592" y="2798300"/>
                  <a:pt x="431588" y="2813781"/>
                </a:cubicBezTo>
                <a:cubicBezTo>
                  <a:pt x="455771" y="2823799"/>
                  <a:pt x="479775" y="2837912"/>
                  <a:pt x="512079" y="2826755"/>
                </a:cubicBezTo>
                <a:cubicBezTo>
                  <a:pt x="484286" y="2769843"/>
                  <a:pt x="437003" y="2759598"/>
                  <a:pt x="398743" y="2742071"/>
                </a:cubicBezTo>
                <a:cubicBezTo>
                  <a:pt x="350919" y="2719988"/>
                  <a:pt x="322765" y="2678326"/>
                  <a:pt x="289016" y="2631885"/>
                </a:cubicBezTo>
                <a:cubicBezTo>
                  <a:pt x="324209" y="2620730"/>
                  <a:pt x="346045" y="2654879"/>
                  <a:pt x="373657" y="2653056"/>
                </a:cubicBezTo>
                <a:cubicBezTo>
                  <a:pt x="375101" y="2647140"/>
                  <a:pt x="377627" y="2638488"/>
                  <a:pt x="377267" y="2638259"/>
                </a:cubicBezTo>
                <a:cubicBezTo>
                  <a:pt x="332149" y="2612763"/>
                  <a:pt x="311034" y="2564956"/>
                  <a:pt x="303995" y="2507131"/>
                </a:cubicBezTo>
                <a:cubicBezTo>
                  <a:pt x="300386" y="2477310"/>
                  <a:pt x="283963" y="2467976"/>
                  <a:pt x="267720" y="2454316"/>
                </a:cubicBezTo>
                <a:cubicBezTo>
                  <a:pt x="211053" y="2405826"/>
                  <a:pt x="151137" y="2361890"/>
                  <a:pt x="104574" y="2295188"/>
                </a:cubicBezTo>
                <a:cubicBezTo>
                  <a:pt x="158355" y="2304066"/>
                  <a:pt x="201487" y="2347547"/>
                  <a:pt x="259420" y="2366215"/>
                </a:cubicBezTo>
                <a:cubicBezTo>
                  <a:pt x="213400" y="2292910"/>
                  <a:pt x="153843" y="2255803"/>
                  <a:pt x="99521" y="2211409"/>
                </a:cubicBezTo>
                <a:cubicBezTo>
                  <a:pt x="74797" y="2191149"/>
                  <a:pt x="51878" y="2165197"/>
                  <a:pt x="21920" y="2154269"/>
                </a:cubicBezTo>
                <a:cubicBezTo>
                  <a:pt x="11271" y="2150400"/>
                  <a:pt x="-6235" y="2142204"/>
                  <a:pt x="2248" y="2120577"/>
                </a:cubicBezTo>
                <a:cubicBezTo>
                  <a:pt x="9466" y="2102593"/>
                  <a:pt x="23723" y="2108055"/>
                  <a:pt x="36718" y="2113292"/>
                </a:cubicBezTo>
                <a:cubicBezTo>
                  <a:pt x="67939" y="2126269"/>
                  <a:pt x="100244" y="2126495"/>
                  <a:pt x="142474" y="2126269"/>
                </a:cubicBezTo>
                <a:cubicBezTo>
                  <a:pt x="107102" y="2066851"/>
                  <a:pt x="42311" y="2084608"/>
                  <a:pt x="11993" y="2022231"/>
                </a:cubicBezTo>
                <a:cubicBezTo>
                  <a:pt x="49892" y="2011302"/>
                  <a:pt x="79128" y="2033841"/>
                  <a:pt x="109809" y="2038166"/>
                </a:cubicBezTo>
                <a:cubicBezTo>
                  <a:pt x="137600" y="2042036"/>
                  <a:pt x="144459" y="2031565"/>
                  <a:pt x="137962" y="1997188"/>
                </a:cubicBezTo>
                <a:cubicBezTo>
                  <a:pt x="127856" y="1943690"/>
                  <a:pt x="143015" y="1916371"/>
                  <a:pt x="183441" y="1930941"/>
                </a:cubicBezTo>
                <a:cubicBezTo>
                  <a:pt x="220978" y="1944601"/>
                  <a:pt x="224948" y="1924568"/>
                  <a:pt x="214842" y="1894062"/>
                </a:cubicBezTo>
                <a:cubicBezTo>
                  <a:pt x="200405" y="1849671"/>
                  <a:pt x="216827" y="1815295"/>
                  <a:pt x="228017" y="1777960"/>
                </a:cubicBezTo>
                <a:cubicBezTo>
                  <a:pt x="245162" y="1721045"/>
                  <a:pt x="237944" y="1693272"/>
                  <a:pt x="200946" y="1650929"/>
                </a:cubicBezTo>
                <a:cubicBezTo>
                  <a:pt x="180193" y="1627251"/>
                  <a:pt x="157815" y="1607219"/>
                  <a:pt x="127675" y="1586731"/>
                </a:cubicBezTo>
                <a:cubicBezTo>
                  <a:pt x="197157" y="1575576"/>
                  <a:pt x="124246" y="1538013"/>
                  <a:pt x="148791" y="1514564"/>
                </a:cubicBezTo>
                <a:cubicBezTo>
                  <a:pt x="197878" y="1505003"/>
                  <a:pt x="237944" y="1579673"/>
                  <a:pt x="304718" y="1558274"/>
                </a:cubicBezTo>
                <a:cubicBezTo>
                  <a:pt x="222243" y="1493618"/>
                  <a:pt x="131104" y="1472448"/>
                  <a:pt x="71369" y="1386396"/>
                </a:cubicBezTo>
                <a:cubicBezTo>
                  <a:pt x="85084" y="1366817"/>
                  <a:pt x="98799" y="1385029"/>
                  <a:pt x="110530" y="1377745"/>
                </a:cubicBezTo>
                <a:cubicBezTo>
                  <a:pt x="110169" y="1373192"/>
                  <a:pt x="111073" y="1366361"/>
                  <a:pt x="108906" y="1364313"/>
                </a:cubicBezTo>
                <a:cubicBezTo>
                  <a:pt x="64330" y="1317416"/>
                  <a:pt x="63607" y="1316279"/>
                  <a:pt x="111433" y="1281675"/>
                </a:cubicBezTo>
                <a:cubicBezTo>
                  <a:pt x="128217" y="1269609"/>
                  <a:pt x="126772" y="1258909"/>
                  <a:pt x="117930" y="1243657"/>
                </a:cubicBezTo>
                <a:cubicBezTo>
                  <a:pt x="111612" y="1232957"/>
                  <a:pt x="104033" y="1223395"/>
                  <a:pt x="107643" y="1199947"/>
                </a:cubicBezTo>
                <a:cubicBezTo>
                  <a:pt x="133810" y="1229998"/>
                  <a:pt x="260321" y="1220208"/>
                  <a:pt x="282700" y="1217021"/>
                </a:cubicBezTo>
                <a:cubicBezTo>
                  <a:pt x="307786" y="1213607"/>
                  <a:pt x="332510" y="1199037"/>
                  <a:pt x="358858" y="1207003"/>
                </a:cubicBezTo>
                <a:cubicBezTo>
                  <a:pt x="379973" y="1213381"/>
                  <a:pt x="477788" y="1275073"/>
                  <a:pt x="491685" y="1204273"/>
                </a:cubicBezTo>
                <a:cubicBezTo>
                  <a:pt x="492408" y="1200857"/>
                  <a:pt x="531930" y="1208826"/>
                  <a:pt x="553226" y="1212696"/>
                </a:cubicBezTo>
                <a:cubicBezTo>
                  <a:pt x="571995" y="1215883"/>
                  <a:pt x="593110" y="1229998"/>
                  <a:pt x="605743" y="1201769"/>
                </a:cubicBezTo>
                <a:cubicBezTo>
                  <a:pt x="613143" y="1185150"/>
                  <a:pt x="582643" y="1153051"/>
                  <a:pt x="555391" y="1150320"/>
                </a:cubicBezTo>
                <a:cubicBezTo>
                  <a:pt x="531749" y="1147814"/>
                  <a:pt x="507025" y="1144172"/>
                  <a:pt x="484466" y="1151001"/>
                </a:cubicBezTo>
                <a:cubicBezTo>
                  <a:pt x="456674" y="1159198"/>
                  <a:pt x="441696" y="1145994"/>
                  <a:pt x="433934" y="1117538"/>
                </a:cubicBezTo>
                <a:cubicBezTo>
                  <a:pt x="425273" y="1086122"/>
                  <a:pt x="408668" y="1071550"/>
                  <a:pt x="385749" y="1056980"/>
                </a:cubicBezTo>
                <a:cubicBezTo>
                  <a:pt x="330163" y="1021696"/>
                  <a:pt x="276744" y="980946"/>
                  <a:pt x="215745" y="960456"/>
                </a:cubicBezTo>
                <a:cubicBezTo>
                  <a:pt x="203653" y="956358"/>
                  <a:pt x="190298" y="950894"/>
                  <a:pt x="184704" y="923805"/>
                </a:cubicBezTo>
                <a:cubicBezTo>
                  <a:pt x="349836" y="964326"/>
                  <a:pt x="500349" y="1069958"/>
                  <a:pt x="670713" y="1063811"/>
                </a:cubicBezTo>
                <a:cubicBezTo>
                  <a:pt x="624151" y="1030346"/>
                  <a:pt x="570192" y="1028524"/>
                  <a:pt x="520561" y="1005076"/>
                </a:cubicBezTo>
                <a:cubicBezTo>
                  <a:pt x="555753" y="987546"/>
                  <a:pt x="588779" y="1005759"/>
                  <a:pt x="622167" y="1015777"/>
                </a:cubicBezTo>
                <a:cubicBezTo>
                  <a:pt x="650140" y="1023970"/>
                  <a:pt x="675405" y="1025337"/>
                  <a:pt x="678473" y="976393"/>
                </a:cubicBezTo>
                <a:cubicBezTo>
                  <a:pt x="677389" y="973205"/>
                  <a:pt x="677570" y="969107"/>
                  <a:pt x="677751" y="965238"/>
                </a:cubicBezTo>
                <a:cubicBezTo>
                  <a:pt x="668365" y="944976"/>
                  <a:pt x="653749" y="934504"/>
                  <a:pt x="636423" y="928584"/>
                </a:cubicBezTo>
                <a:cubicBezTo>
                  <a:pt x="625955" y="924942"/>
                  <a:pt x="612060" y="919478"/>
                  <a:pt x="612239" y="904909"/>
                </a:cubicBezTo>
                <a:cubicBezTo>
                  <a:pt x="612781" y="850955"/>
                  <a:pt x="579394" y="835246"/>
                  <a:pt x="546007" y="819539"/>
                </a:cubicBezTo>
                <a:cubicBezTo>
                  <a:pt x="564596" y="792676"/>
                  <a:pt x="579213" y="812481"/>
                  <a:pt x="593290" y="810433"/>
                </a:cubicBezTo>
                <a:cubicBezTo>
                  <a:pt x="602495" y="809067"/>
                  <a:pt x="610796" y="806563"/>
                  <a:pt x="610796" y="792676"/>
                </a:cubicBezTo>
                <a:cubicBezTo>
                  <a:pt x="610977" y="781065"/>
                  <a:pt x="606645" y="767861"/>
                  <a:pt x="597622" y="767635"/>
                </a:cubicBezTo>
                <a:cubicBezTo>
                  <a:pt x="541135" y="765585"/>
                  <a:pt x="509913" y="690914"/>
                  <a:pt x="451260" y="690687"/>
                </a:cubicBezTo>
                <a:cubicBezTo>
                  <a:pt x="416248" y="690687"/>
                  <a:pt x="469488" y="648571"/>
                  <a:pt x="439891" y="631042"/>
                </a:cubicBezTo>
                <a:cubicBezTo>
                  <a:pt x="433393" y="627171"/>
                  <a:pt x="456855" y="621254"/>
                  <a:pt x="467323" y="622164"/>
                </a:cubicBezTo>
                <a:cubicBezTo>
                  <a:pt x="477609" y="623074"/>
                  <a:pt x="486813" y="634229"/>
                  <a:pt x="499265" y="626261"/>
                </a:cubicBezTo>
                <a:cubicBezTo>
                  <a:pt x="506123" y="597806"/>
                  <a:pt x="488438" y="587332"/>
                  <a:pt x="473818" y="579365"/>
                </a:cubicBezTo>
                <a:cubicBezTo>
                  <a:pt x="440070" y="560925"/>
                  <a:pt x="407224" y="538615"/>
                  <a:pt x="370228" y="532013"/>
                </a:cubicBezTo>
                <a:cubicBezTo>
                  <a:pt x="357055" y="529737"/>
                  <a:pt x="389177" y="499231"/>
                  <a:pt x="395494" y="488532"/>
                </a:cubicBezTo>
                <a:cubicBezTo>
                  <a:pt x="376883" y="474474"/>
                  <a:pt x="357801" y="462263"/>
                  <a:pt x="338331" y="451478"/>
                </a:cubicBezTo>
                <a:lnTo>
                  <a:pt x="331729" y="448316"/>
                </a:lnTo>
                <a:lnTo>
                  <a:pt x="333477" y="428106"/>
                </a:lnTo>
                <a:cubicBezTo>
                  <a:pt x="333477" y="428106"/>
                  <a:pt x="322127" y="376930"/>
                  <a:pt x="314427" y="351906"/>
                </a:cubicBezTo>
                <a:lnTo>
                  <a:pt x="296726" y="307655"/>
                </a:lnTo>
                <a:lnTo>
                  <a:pt x="312139" y="309596"/>
                </a:lnTo>
                <a:cubicBezTo>
                  <a:pt x="327682" y="313807"/>
                  <a:pt x="343879" y="321889"/>
                  <a:pt x="357956" y="329174"/>
                </a:cubicBezTo>
                <a:cubicBezTo>
                  <a:pt x="381237" y="341238"/>
                  <a:pt x="403435" y="344425"/>
                  <a:pt x="434297" y="329174"/>
                </a:cubicBezTo>
                <a:cubicBezTo>
                  <a:pt x="406324" y="319841"/>
                  <a:pt x="384846" y="311645"/>
                  <a:pt x="362829" y="305953"/>
                </a:cubicBezTo>
                <a:cubicBezTo>
                  <a:pt x="345323" y="301400"/>
                  <a:pt x="387012" y="282960"/>
                  <a:pt x="408307" y="285237"/>
                </a:cubicBezTo>
                <a:cubicBezTo>
                  <a:pt x="438085" y="288423"/>
                  <a:pt x="421302" y="276586"/>
                  <a:pt x="416248" y="260195"/>
                </a:cubicBezTo>
                <a:cubicBezTo>
                  <a:pt x="410835" y="242665"/>
                  <a:pt x="426897" y="237203"/>
                  <a:pt x="437003" y="240844"/>
                </a:cubicBezTo>
                <a:cubicBezTo>
                  <a:pt x="475803" y="255187"/>
                  <a:pt x="514425" y="229917"/>
                  <a:pt x="554491" y="250407"/>
                </a:cubicBezTo>
                <a:cubicBezTo>
                  <a:pt x="544384" y="199867"/>
                  <a:pt x="522546" y="177784"/>
                  <a:pt x="476887" y="170726"/>
                </a:cubicBezTo>
                <a:cubicBezTo>
                  <a:pt x="459741" y="167996"/>
                  <a:pt x="441876" y="172093"/>
                  <a:pt x="427076" y="157522"/>
                </a:cubicBezTo>
                <a:cubicBezTo>
                  <a:pt x="418594" y="149101"/>
                  <a:pt x="409030" y="139084"/>
                  <a:pt x="415707" y="123603"/>
                </a:cubicBezTo>
                <a:cubicBezTo>
                  <a:pt x="420400" y="112674"/>
                  <a:pt x="430506" y="112674"/>
                  <a:pt x="438808" y="116318"/>
                </a:cubicBezTo>
                <a:cubicBezTo>
                  <a:pt x="475984" y="132483"/>
                  <a:pt x="514786" y="138400"/>
                  <a:pt x="553586" y="144320"/>
                </a:cubicBezTo>
                <a:cubicBezTo>
                  <a:pt x="559543" y="145230"/>
                  <a:pt x="566220" y="148191"/>
                  <a:pt x="572898" y="133164"/>
                </a:cubicBezTo>
                <a:cubicBezTo>
                  <a:pt x="500349" y="108805"/>
                  <a:pt x="431408" y="74202"/>
                  <a:pt x="356874" y="60770"/>
                </a:cubicBezTo>
                <a:cubicBezTo>
                  <a:pt x="357956" y="54397"/>
                  <a:pt x="359038" y="48022"/>
                  <a:pt x="360122" y="41649"/>
                </a:cubicBezTo>
                <a:cubicBezTo>
                  <a:pt x="418413" y="50753"/>
                  <a:pt x="476707" y="59859"/>
                  <a:pt x="550338" y="71243"/>
                </a:cubicBezTo>
                <a:cubicBezTo>
                  <a:pt x="505041" y="35045"/>
                  <a:pt x="462269" y="47111"/>
                  <a:pt x="428701" y="15013"/>
                </a:cubicBezTo>
                <a:cubicBezTo>
                  <a:pt x="435018" y="2833"/>
                  <a:pt x="442643" y="-241"/>
                  <a:pt x="450539" y="1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omo saber se a criança possui uma malformação craniofacial? - Clarice  Abreu, M.D.">
            <a:extLst>
              <a:ext uri="{FF2B5EF4-FFF2-40B4-BE49-F238E27FC236}">
                <a16:creationId xmlns:a16="http://schemas.microsoft.com/office/drawing/2014/main" id="{D6D58689-CE81-7EDF-617C-273F674EB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5" r="-2" b="-2"/>
          <a:stretch/>
        </p:blipFill>
        <p:spPr bwMode="auto">
          <a:xfrm>
            <a:off x="480178" y="3"/>
            <a:ext cx="4977466" cy="2440831"/>
          </a:xfrm>
          <a:custGeom>
            <a:avLst/>
            <a:gdLst/>
            <a:ahLst/>
            <a:cxnLst/>
            <a:rect l="l" t="t" r="r" b="b"/>
            <a:pathLst>
              <a:path w="4980517" h="2440831">
                <a:moveTo>
                  <a:pt x="287929" y="0"/>
                </a:moveTo>
                <a:lnTo>
                  <a:pt x="4817890" y="0"/>
                </a:lnTo>
                <a:lnTo>
                  <a:pt x="4816841" y="3177"/>
                </a:lnTo>
                <a:cubicBezTo>
                  <a:pt x="4816707" y="6109"/>
                  <a:pt x="4816908" y="9403"/>
                  <a:pt x="4816641" y="12038"/>
                </a:cubicBezTo>
                <a:cubicBezTo>
                  <a:pt x="4834033" y="20468"/>
                  <a:pt x="4854369" y="-611"/>
                  <a:pt x="4874703" y="22050"/>
                </a:cubicBezTo>
                <a:cubicBezTo>
                  <a:pt x="4786137" y="121645"/>
                  <a:pt x="4651010" y="146147"/>
                  <a:pt x="4528727" y="220979"/>
                </a:cubicBezTo>
                <a:cubicBezTo>
                  <a:pt x="4627731" y="245745"/>
                  <a:pt x="4687133" y="159323"/>
                  <a:pt x="4759914" y="170389"/>
                </a:cubicBezTo>
                <a:cubicBezTo>
                  <a:pt x="4796305" y="197528"/>
                  <a:pt x="4688204" y="241003"/>
                  <a:pt x="4791221" y="253914"/>
                </a:cubicBezTo>
                <a:cubicBezTo>
                  <a:pt x="4746534" y="277627"/>
                  <a:pt x="4713355" y="300811"/>
                  <a:pt x="4682585" y="328215"/>
                </a:cubicBezTo>
                <a:cubicBezTo>
                  <a:pt x="4627731" y="377223"/>
                  <a:pt x="4617028" y="409367"/>
                  <a:pt x="4642449" y="475239"/>
                </a:cubicBezTo>
                <a:cubicBezTo>
                  <a:pt x="4659039" y="518450"/>
                  <a:pt x="4683387" y="558237"/>
                  <a:pt x="4661983" y="609614"/>
                </a:cubicBezTo>
                <a:cubicBezTo>
                  <a:pt x="4646998" y="644922"/>
                  <a:pt x="4652885" y="668107"/>
                  <a:pt x="4708539" y="652298"/>
                </a:cubicBezTo>
                <a:cubicBezTo>
                  <a:pt x="4768476" y="635435"/>
                  <a:pt x="4790952" y="667053"/>
                  <a:pt x="4775969" y="728971"/>
                </a:cubicBezTo>
                <a:cubicBezTo>
                  <a:pt x="4766336" y="768758"/>
                  <a:pt x="4776506" y="780877"/>
                  <a:pt x="4817710" y="776398"/>
                </a:cubicBezTo>
                <a:cubicBezTo>
                  <a:pt x="4863199" y="771392"/>
                  <a:pt x="4906546" y="745306"/>
                  <a:pt x="4962737" y="757955"/>
                </a:cubicBezTo>
                <a:cubicBezTo>
                  <a:pt x="4917786" y="830149"/>
                  <a:pt x="4821724" y="809597"/>
                  <a:pt x="4769279" y="878367"/>
                </a:cubicBezTo>
                <a:cubicBezTo>
                  <a:pt x="4831892" y="878629"/>
                  <a:pt x="4879788" y="878367"/>
                  <a:pt x="4926079" y="863347"/>
                </a:cubicBezTo>
                <a:cubicBezTo>
                  <a:pt x="4945346" y="857286"/>
                  <a:pt x="4966484" y="850965"/>
                  <a:pt x="4977186" y="871779"/>
                </a:cubicBezTo>
                <a:cubicBezTo>
                  <a:pt x="4989762" y="896809"/>
                  <a:pt x="4963808" y="906295"/>
                  <a:pt x="4948019" y="910774"/>
                </a:cubicBezTo>
                <a:cubicBezTo>
                  <a:pt x="4903602" y="923421"/>
                  <a:pt x="4869621" y="953458"/>
                  <a:pt x="4832963" y="976907"/>
                </a:cubicBezTo>
                <a:cubicBezTo>
                  <a:pt x="4752423" y="1028288"/>
                  <a:pt x="4664121" y="1071235"/>
                  <a:pt x="4595889" y="1156077"/>
                </a:cubicBezTo>
                <a:cubicBezTo>
                  <a:pt x="4681783" y="1134471"/>
                  <a:pt x="4745733" y="1084147"/>
                  <a:pt x="4825471" y="1073871"/>
                </a:cubicBezTo>
                <a:cubicBezTo>
                  <a:pt x="4756436" y="1151071"/>
                  <a:pt x="4667600" y="1201922"/>
                  <a:pt x="4583583" y="1258044"/>
                </a:cubicBezTo>
                <a:cubicBezTo>
                  <a:pt x="4559500" y="1273853"/>
                  <a:pt x="4535151" y="1284656"/>
                  <a:pt x="4529799" y="1319171"/>
                </a:cubicBezTo>
                <a:cubicBezTo>
                  <a:pt x="4519362" y="1386097"/>
                  <a:pt x="4488056" y="1441427"/>
                  <a:pt x="4421163" y="1470936"/>
                </a:cubicBezTo>
                <a:cubicBezTo>
                  <a:pt x="4420628" y="1471202"/>
                  <a:pt x="4424373" y="1481215"/>
                  <a:pt x="4426515" y="1488062"/>
                </a:cubicBezTo>
                <a:cubicBezTo>
                  <a:pt x="4467453" y="1490172"/>
                  <a:pt x="4499829" y="1450649"/>
                  <a:pt x="4552008" y="1463559"/>
                </a:cubicBezTo>
                <a:cubicBezTo>
                  <a:pt x="4501970" y="1517309"/>
                  <a:pt x="4460227" y="1565528"/>
                  <a:pt x="4389321" y="1591086"/>
                </a:cubicBezTo>
                <a:cubicBezTo>
                  <a:pt x="4332594" y="1611373"/>
                  <a:pt x="4262490" y="1623230"/>
                  <a:pt x="4221282" y="1689099"/>
                </a:cubicBezTo>
                <a:cubicBezTo>
                  <a:pt x="4269178" y="1702012"/>
                  <a:pt x="4304768" y="1685677"/>
                  <a:pt x="4340623" y="1674082"/>
                </a:cubicBezTo>
                <a:cubicBezTo>
                  <a:pt x="4395475" y="1656165"/>
                  <a:pt x="4449794" y="1635878"/>
                  <a:pt x="4504647" y="1617960"/>
                </a:cubicBezTo>
                <a:cubicBezTo>
                  <a:pt x="4525518" y="1611110"/>
                  <a:pt x="4548262" y="1606365"/>
                  <a:pt x="4561640" y="1639039"/>
                </a:cubicBezTo>
                <a:cubicBezTo>
                  <a:pt x="4491801" y="1645890"/>
                  <a:pt x="4450060" y="1690154"/>
                  <a:pt x="4406179" y="1731784"/>
                </a:cubicBezTo>
                <a:cubicBezTo>
                  <a:pt x="4381561" y="1755234"/>
                  <a:pt x="4361492" y="1786589"/>
                  <a:pt x="4317076" y="1774733"/>
                </a:cubicBezTo>
                <a:cubicBezTo>
                  <a:pt x="4293796" y="1768410"/>
                  <a:pt x="4279080" y="1786061"/>
                  <a:pt x="4281490" y="1807667"/>
                </a:cubicBezTo>
                <a:cubicBezTo>
                  <a:pt x="4290317" y="1883815"/>
                  <a:pt x="4236000" y="1910425"/>
                  <a:pt x="4179809" y="1925180"/>
                </a:cubicBezTo>
                <a:cubicBezTo>
                  <a:pt x="4073313" y="1952846"/>
                  <a:pt x="3984744" y="2017925"/>
                  <a:pt x="3881194" y="2053496"/>
                </a:cubicBezTo>
                <a:cubicBezTo>
                  <a:pt x="3780584" y="2088012"/>
                  <a:pt x="3702720" y="2169955"/>
                  <a:pt x="3601845" y="2212904"/>
                </a:cubicBezTo>
                <a:cubicBezTo>
                  <a:pt x="3528795" y="2243995"/>
                  <a:pt x="3458958" y="2284043"/>
                  <a:pt x="3383767" y="2312235"/>
                </a:cubicBezTo>
                <a:cubicBezTo>
                  <a:pt x="3205831" y="2378897"/>
                  <a:pt x="3024414" y="2432384"/>
                  <a:pt x="2832561" y="2440024"/>
                </a:cubicBezTo>
                <a:cubicBezTo>
                  <a:pt x="2674156" y="2446085"/>
                  <a:pt x="1300154" y="2440289"/>
                  <a:pt x="741989" y="1573170"/>
                </a:cubicBezTo>
                <a:cubicBezTo>
                  <a:pt x="731286" y="1568953"/>
                  <a:pt x="719246" y="1557887"/>
                  <a:pt x="715500" y="1547347"/>
                </a:cubicBezTo>
                <a:cubicBezTo>
                  <a:pt x="697572" y="1498075"/>
                  <a:pt x="653689" y="1476733"/>
                  <a:pt x="614088" y="1450123"/>
                </a:cubicBezTo>
                <a:cubicBezTo>
                  <a:pt x="579303" y="1426672"/>
                  <a:pt x="542376" y="1402169"/>
                  <a:pt x="527927" y="1362645"/>
                </a:cubicBezTo>
                <a:cubicBezTo>
                  <a:pt x="508929" y="1309949"/>
                  <a:pt x="562979" y="1353160"/>
                  <a:pt x="572881" y="1333136"/>
                </a:cubicBezTo>
                <a:cubicBezTo>
                  <a:pt x="552277" y="1305735"/>
                  <a:pt x="520434" y="1280703"/>
                  <a:pt x="512140" y="1249612"/>
                </a:cubicBezTo>
                <a:cubicBezTo>
                  <a:pt x="481905" y="1137368"/>
                  <a:pt x="416616" y="1055689"/>
                  <a:pt x="318951" y="992190"/>
                </a:cubicBezTo>
                <a:cubicBezTo>
                  <a:pt x="290855" y="974010"/>
                  <a:pt x="272393" y="940811"/>
                  <a:pt x="234131" y="935543"/>
                </a:cubicBezTo>
                <a:cubicBezTo>
                  <a:pt x="149040" y="923949"/>
                  <a:pt x="175798" y="833311"/>
                  <a:pt x="130844" y="792998"/>
                </a:cubicBezTo>
                <a:cubicBezTo>
                  <a:pt x="122282" y="785355"/>
                  <a:pt x="114523" y="770339"/>
                  <a:pt x="116127" y="760064"/>
                </a:cubicBezTo>
                <a:cubicBezTo>
                  <a:pt x="118534" y="745306"/>
                  <a:pt x="128704" y="731343"/>
                  <a:pt x="137266" y="718168"/>
                </a:cubicBezTo>
                <a:cubicBezTo>
                  <a:pt x="146097" y="704995"/>
                  <a:pt x="159474" y="693400"/>
                  <a:pt x="153053" y="676011"/>
                </a:cubicBezTo>
                <a:cubicBezTo>
                  <a:pt x="150380" y="668898"/>
                  <a:pt x="152250" y="644130"/>
                  <a:pt x="132450" y="663627"/>
                </a:cubicBezTo>
                <a:cubicBezTo>
                  <a:pt x="78133" y="717115"/>
                  <a:pt x="46557" y="666528"/>
                  <a:pt x="0" y="642286"/>
                </a:cubicBezTo>
                <a:cubicBezTo>
                  <a:pt x="37460" y="617254"/>
                  <a:pt x="71175" y="599602"/>
                  <a:pt x="76795" y="562188"/>
                </a:cubicBezTo>
                <a:cubicBezTo>
                  <a:pt x="88300" y="484987"/>
                  <a:pt x="137532" y="449681"/>
                  <a:pt x="212187" y="442830"/>
                </a:cubicBezTo>
                <a:cubicBezTo>
                  <a:pt x="184627" y="368265"/>
                  <a:pt x="184627" y="368265"/>
                  <a:pt x="273730" y="357988"/>
                </a:cubicBezTo>
                <a:cubicBezTo>
                  <a:pt x="239480" y="310562"/>
                  <a:pt x="239480" y="298442"/>
                  <a:pt x="280956" y="282106"/>
                </a:cubicBezTo>
                <a:cubicBezTo>
                  <a:pt x="320824" y="266560"/>
                  <a:pt x="364973" y="261290"/>
                  <a:pt x="401900" y="237315"/>
                </a:cubicBezTo>
                <a:cubicBezTo>
                  <a:pt x="367917" y="176713"/>
                  <a:pt x="358285" y="106364"/>
                  <a:pt x="288180" y="76852"/>
                </a:cubicBezTo>
                <a:cubicBezTo>
                  <a:pt x="277209" y="72374"/>
                  <a:pt x="269717" y="54193"/>
                  <a:pt x="276673" y="43654"/>
                </a:cubicBezTo>
                <a:cubicBezTo>
                  <a:pt x="283028" y="34103"/>
                  <a:pt x="285520" y="22412"/>
                  <a:pt x="286921" y="1011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nencefalia – Wikipédia, a enciclopédia livre">
            <a:extLst>
              <a:ext uri="{FF2B5EF4-FFF2-40B4-BE49-F238E27FC236}">
                <a16:creationId xmlns:a16="http://schemas.microsoft.com/office/drawing/2014/main" id="{9A5B39DA-DFAB-9740-109D-CECE9652EB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4986"/>
          <a:stretch/>
        </p:blipFill>
        <p:spPr bwMode="auto">
          <a:xfrm>
            <a:off x="8556350" y="10"/>
            <a:ext cx="3635653" cy="3660317"/>
          </a:xfrm>
          <a:custGeom>
            <a:avLst/>
            <a:gdLst/>
            <a:ahLst/>
            <a:cxnLst/>
            <a:rect l="l" t="t" r="r" b="b"/>
            <a:pathLst>
              <a:path w="3635653" h="3660327">
                <a:moveTo>
                  <a:pt x="402121" y="0"/>
                </a:moveTo>
                <a:lnTo>
                  <a:pt x="3635653" y="0"/>
                </a:lnTo>
                <a:lnTo>
                  <a:pt x="3635653" y="3605403"/>
                </a:lnTo>
                <a:lnTo>
                  <a:pt x="3616543" y="3610878"/>
                </a:lnTo>
                <a:cubicBezTo>
                  <a:pt x="3510165" y="3637200"/>
                  <a:pt x="3401766" y="3654952"/>
                  <a:pt x="3290337" y="3659389"/>
                </a:cubicBezTo>
                <a:cubicBezTo>
                  <a:pt x="3106332" y="3666430"/>
                  <a:pt x="1510274" y="3659697"/>
                  <a:pt x="861903" y="2652440"/>
                </a:cubicBezTo>
                <a:cubicBezTo>
                  <a:pt x="849470" y="2647542"/>
                  <a:pt x="835485" y="2634687"/>
                  <a:pt x="831133" y="2622444"/>
                </a:cubicBezTo>
                <a:cubicBezTo>
                  <a:pt x="810307" y="2565210"/>
                  <a:pt x="759333" y="2540419"/>
                  <a:pt x="713332" y="2509507"/>
                </a:cubicBezTo>
                <a:cubicBezTo>
                  <a:pt x="672925" y="2482267"/>
                  <a:pt x="630030" y="2453803"/>
                  <a:pt x="613246" y="2407892"/>
                </a:cubicBezTo>
                <a:cubicBezTo>
                  <a:pt x="591178" y="2346680"/>
                  <a:pt x="653963" y="2396875"/>
                  <a:pt x="665465" y="2373614"/>
                </a:cubicBezTo>
                <a:cubicBezTo>
                  <a:pt x="641532" y="2341785"/>
                  <a:pt x="604543" y="2312707"/>
                  <a:pt x="594908" y="2276592"/>
                </a:cubicBezTo>
                <a:cubicBezTo>
                  <a:pt x="559787" y="2146208"/>
                  <a:pt x="483946" y="2051328"/>
                  <a:pt x="370497" y="1977567"/>
                </a:cubicBezTo>
                <a:cubicBezTo>
                  <a:pt x="337860" y="1956449"/>
                  <a:pt x="316415" y="1917884"/>
                  <a:pt x="271969" y="1911765"/>
                </a:cubicBezTo>
                <a:cubicBezTo>
                  <a:pt x="173127" y="1898297"/>
                  <a:pt x="204209" y="1793011"/>
                  <a:pt x="151990" y="1746183"/>
                </a:cubicBezTo>
                <a:cubicBezTo>
                  <a:pt x="142044" y="1737306"/>
                  <a:pt x="133031" y="1719862"/>
                  <a:pt x="134895" y="1707927"/>
                </a:cubicBezTo>
                <a:cubicBezTo>
                  <a:pt x="137691" y="1690784"/>
                  <a:pt x="149504" y="1674564"/>
                  <a:pt x="159450" y="1659260"/>
                </a:cubicBezTo>
                <a:cubicBezTo>
                  <a:pt x="169707" y="1643958"/>
                  <a:pt x="185247" y="1630489"/>
                  <a:pt x="177788" y="1610290"/>
                </a:cubicBezTo>
                <a:cubicBezTo>
                  <a:pt x="174683" y="1602027"/>
                  <a:pt x="176855" y="1573257"/>
                  <a:pt x="153855" y="1595904"/>
                </a:cubicBezTo>
                <a:cubicBezTo>
                  <a:pt x="90759" y="1658037"/>
                  <a:pt x="54081" y="1599274"/>
                  <a:pt x="0" y="1571114"/>
                </a:cubicBezTo>
                <a:cubicBezTo>
                  <a:pt x="43514" y="1542037"/>
                  <a:pt x="82677" y="1521532"/>
                  <a:pt x="89205" y="1478072"/>
                </a:cubicBezTo>
                <a:cubicBezTo>
                  <a:pt x="102570" y="1388394"/>
                  <a:pt x="159758" y="1347382"/>
                  <a:pt x="246479" y="1339424"/>
                </a:cubicBezTo>
                <a:cubicBezTo>
                  <a:pt x="214465" y="1252808"/>
                  <a:pt x="214465" y="1252808"/>
                  <a:pt x="317968" y="1240870"/>
                </a:cubicBezTo>
                <a:cubicBezTo>
                  <a:pt x="278183" y="1185780"/>
                  <a:pt x="278183" y="1171701"/>
                  <a:pt x="326361" y="1152725"/>
                </a:cubicBezTo>
                <a:cubicBezTo>
                  <a:pt x="372673" y="1134666"/>
                  <a:pt x="423957" y="1128545"/>
                  <a:pt x="466852" y="1100695"/>
                </a:cubicBezTo>
                <a:cubicBezTo>
                  <a:pt x="427377" y="1030299"/>
                  <a:pt x="416187" y="948581"/>
                  <a:pt x="334753" y="914300"/>
                </a:cubicBezTo>
                <a:cubicBezTo>
                  <a:pt x="322010" y="909097"/>
                  <a:pt x="313307" y="887979"/>
                  <a:pt x="321386" y="875737"/>
                </a:cubicBezTo>
                <a:cubicBezTo>
                  <a:pt x="350915" y="831359"/>
                  <a:pt x="308644" y="747189"/>
                  <a:pt x="400645" y="737702"/>
                </a:cubicBezTo>
                <a:cubicBezTo>
                  <a:pt x="412147" y="736784"/>
                  <a:pt x="422716" y="727601"/>
                  <a:pt x="413701" y="715664"/>
                </a:cubicBezTo>
                <a:cubicBezTo>
                  <a:pt x="382618" y="674041"/>
                  <a:pt x="420228" y="676794"/>
                  <a:pt x="442916" y="671592"/>
                </a:cubicBezTo>
                <a:cubicBezTo>
                  <a:pt x="470270" y="665166"/>
                  <a:pt x="501352" y="683528"/>
                  <a:pt x="526840" y="660880"/>
                </a:cubicBezTo>
                <a:cubicBezTo>
                  <a:pt x="520932" y="637006"/>
                  <a:pt x="498866" y="637312"/>
                  <a:pt x="483325" y="629661"/>
                </a:cubicBezTo>
                <a:cubicBezTo>
                  <a:pt x="437945" y="607624"/>
                  <a:pt x="400956" y="581304"/>
                  <a:pt x="398780" y="524068"/>
                </a:cubicBezTo>
                <a:cubicBezTo>
                  <a:pt x="397228" y="477853"/>
                  <a:pt x="392254" y="437148"/>
                  <a:pt x="455041" y="423067"/>
                </a:cubicBezTo>
                <a:cubicBezTo>
                  <a:pt x="481149" y="417251"/>
                  <a:pt x="473687" y="383892"/>
                  <a:pt x="458768" y="367363"/>
                </a:cubicBezTo>
                <a:cubicBezTo>
                  <a:pt x="432038" y="337982"/>
                  <a:pt x="409972" y="298806"/>
                  <a:pt x="363968" y="296052"/>
                </a:cubicBezTo>
                <a:cubicBezTo>
                  <a:pt x="335995" y="294216"/>
                  <a:pt x="314548" y="281971"/>
                  <a:pt x="292481" y="267894"/>
                </a:cubicBezTo>
                <a:cubicBezTo>
                  <a:pt x="276630" y="257791"/>
                  <a:pt x="257670" y="249223"/>
                  <a:pt x="259533" y="227493"/>
                </a:cubicBezTo>
                <a:cubicBezTo>
                  <a:pt x="261399" y="206680"/>
                  <a:pt x="279736" y="198111"/>
                  <a:pt x="298387" y="193826"/>
                </a:cubicBezTo>
                <a:cubicBezTo>
                  <a:pt x="360552" y="180054"/>
                  <a:pt x="418983" y="159853"/>
                  <a:pt x="470893" y="113638"/>
                </a:cubicBezTo>
                <a:cubicBezTo>
                  <a:pt x="436390" y="89152"/>
                  <a:pt x="403444" y="71400"/>
                  <a:pt x="377957" y="46608"/>
                </a:cubicBezTo>
                <a:cubicBezTo>
                  <a:pt x="370264" y="39110"/>
                  <a:pt x="371678" y="29598"/>
                  <a:pt x="380092" y="1856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206E04C-1819-22CC-D8B3-CDEEA6F99EC3}"/>
              </a:ext>
            </a:extLst>
          </p:cNvPr>
          <p:cNvSpPr txBox="1"/>
          <p:nvPr/>
        </p:nvSpPr>
        <p:spPr>
          <a:xfrm>
            <a:off x="4498849" y="5000822"/>
            <a:ext cx="6864411" cy="1355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3E05690-2C3C-9851-F0FF-DF3142AFA665}"/>
              </a:ext>
            </a:extLst>
          </p:cNvPr>
          <p:cNvSpPr txBox="1"/>
          <p:nvPr/>
        </p:nvSpPr>
        <p:spPr>
          <a:xfrm>
            <a:off x="311274" y="2659987"/>
            <a:ext cx="7681404" cy="373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 err="1"/>
              <a:t>G</a:t>
            </a:r>
            <a:r>
              <a:rPr lang="en-US" sz="2800" b="0" i="0" dirty="0" err="1">
                <a:effectLst/>
              </a:rPr>
              <a:t>estante</a:t>
            </a:r>
            <a:r>
              <a:rPr lang="en-US" sz="2800" b="0" i="0" dirty="0">
                <a:effectLst/>
              </a:rPr>
              <a:t>  </a:t>
            </a:r>
            <a:r>
              <a:rPr lang="en-US" sz="2800" b="0" i="0" dirty="0" err="1">
                <a:effectLst/>
              </a:rPr>
              <a:t>infectada</a:t>
            </a:r>
            <a:r>
              <a:rPr lang="en-US" sz="2800" b="0" i="0" dirty="0">
                <a:effectLst/>
              </a:rPr>
              <a:t> STORCH+Z </a:t>
            </a:r>
            <a:r>
              <a:rPr lang="en-US" sz="2800" b="0" i="0" dirty="0" err="1">
                <a:effectLst/>
              </a:rPr>
              <a:t>poderá</a:t>
            </a:r>
            <a:r>
              <a:rPr lang="en-US" sz="2800" b="0" i="0" dirty="0">
                <a:effectLst/>
              </a:rPr>
              <a:t> </a:t>
            </a:r>
            <a:r>
              <a:rPr lang="en-US" sz="2800" b="0" i="0" dirty="0" err="1">
                <a:effectLst/>
              </a:rPr>
              <a:t>resultar</a:t>
            </a:r>
            <a:r>
              <a:rPr lang="en-US" sz="2800" b="0" i="0" dirty="0">
                <a:effectLst/>
              </a:rPr>
              <a:t>: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A</a:t>
            </a:r>
            <a:r>
              <a:rPr lang="en-US" sz="2800" b="0" i="0" dirty="0" err="1">
                <a:effectLst/>
              </a:rPr>
              <a:t>borto</a:t>
            </a:r>
            <a:r>
              <a:rPr lang="en-US" sz="2800" b="0" i="0" dirty="0">
                <a:effectLst/>
              </a:rPr>
              <a:t> </a:t>
            </a:r>
            <a:r>
              <a:rPr lang="en-US" sz="2800" b="0" i="0" dirty="0" err="1">
                <a:effectLst/>
              </a:rPr>
              <a:t>espontâneo</a:t>
            </a:r>
            <a:r>
              <a:rPr lang="en-US" sz="2800" b="0" i="0" dirty="0">
                <a:effectLst/>
              </a:rPr>
              <a:t>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Ó</a:t>
            </a:r>
            <a:r>
              <a:rPr lang="en-US" sz="2800" b="0" i="0" dirty="0" err="1">
                <a:effectLst/>
              </a:rPr>
              <a:t>bito</a:t>
            </a:r>
            <a:r>
              <a:rPr lang="en-US" sz="2800" b="0" i="0" dirty="0">
                <a:effectLst/>
              </a:rPr>
              <a:t> fetal 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A</a:t>
            </a:r>
            <a:r>
              <a:rPr lang="en-US" sz="2800" b="0" i="0" dirty="0" err="1">
                <a:effectLst/>
              </a:rPr>
              <a:t>nomalias</a:t>
            </a:r>
            <a:r>
              <a:rPr lang="en-US" sz="2800" b="0" i="0" dirty="0">
                <a:effectLst/>
              </a:rPr>
              <a:t> </a:t>
            </a:r>
            <a:r>
              <a:rPr lang="en-US" sz="2800" b="0" i="0" dirty="0" err="1">
                <a:effectLst/>
              </a:rPr>
              <a:t>congênitas</a:t>
            </a:r>
            <a:r>
              <a:rPr lang="en-US" sz="2800" b="0" i="0" dirty="0">
                <a:effectLst/>
              </a:rPr>
              <a:t>, </a:t>
            </a:r>
            <a:r>
              <a:rPr lang="en-US" sz="2800" b="0" i="0" dirty="0" err="1">
                <a:effectLst/>
              </a:rPr>
              <a:t>principalmente</a:t>
            </a:r>
            <a:r>
              <a:rPr lang="en-US" sz="2800" b="0" i="0" dirty="0">
                <a:effectLst/>
              </a:rPr>
              <a:t> do SNC,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  </a:t>
            </a:r>
            <a:r>
              <a:rPr lang="en-US" sz="2800" b="0" i="0" dirty="0" err="1">
                <a:effectLst/>
              </a:rPr>
              <a:t>coração</a:t>
            </a:r>
            <a:r>
              <a:rPr lang="en-US" sz="2800" b="0" i="0" dirty="0">
                <a:effectLst/>
              </a:rPr>
              <a:t> e </a:t>
            </a:r>
            <a:r>
              <a:rPr lang="en-US" sz="2800" b="0" i="0" dirty="0" err="1">
                <a:effectLst/>
              </a:rPr>
              <a:t>olhos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008241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sÃ­filis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0" y="105291"/>
            <a:ext cx="1201102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4800" dirty="0">
                <a:solidFill>
                  <a:prstClr val="black"/>
                </a:solidFill>
              </a:rPr>
              <a:t>                                Conceito</a:t>
            </a:r>
          </a:p>
          <a:p>
            <a:pPr algn="just"/>
            <a:r>
              <a:rPr lang="pt-BR" sz="3200" dirty="0">
                <a:solidFill>
                  <a:prstClr val="black"/>
                </a:solidFill>
              </a:rPr>
              <a:t> </a:t>
            </a:r>
          </a:p>
          <a:p>
            <a:pPr algn="just"/>
            <a:endParaRPr lang="pt-BR" sz="3200" dirty="0">
              <a:solidFill>
                <a:prstClr val="black"/>
              </a:solidFill>
            </a:endParaRPr>
          </a:p>
          <a:p>
            <a:pPr marL="457200" indent="-457200" algn="just">
              <a:buFontTx/>
              <a:buChar char="-"/>
            </a:pPr>
            <a:r>
              <a:rPr lang="pt-BR" sz="3200" dirty="0">
                <a:solidFill>
                  <a:prstClr val="black"/>
                </a:solidFill>
              </a:rPr>
              <a:t>Infecção sistêmica, privativa do ser humano.</a:t>
            </a:r>
          </a:p>
          <a:p>
            <a:pPr algn="just"/>
            <a:endParaRPr lang="pt-BR" sz="3200" dirty="0">
              <a:solidFill>
                <a:prstClr val="black"/>
              </a:solidFill>
            </a:endParaRPr>
          </a:p>
          <a:p>
            <a:pPr marL="457200" indent="-457200" algn="just">
              <a:buFontTx/>
              <a:buChar char="-"/>
            </a:pPr>
            <a:r>
              <a:rPr lang="pt-BR" sz="3200" dirty="0">
                <a:solidFill>
                  <a:prstClr val="black"/>
                </a:solidFill>
              </a:rPr>
              <a:t>Evolução crônica.</a:t>
            </a:r>
          </a:p>
          <a:p>
            <a:pPr algn="just"/>
            <a:endParaRPr lang="pt-BR" sz="3200" dirty="0">
              <a:solidFill>
                <a:prstClr val="black"/>
              </a:solidFill>
            </a:endParaRPr>
          </a:p>
          <a:p>
            <a:pPr marL="457200" indent="-457200" algn="just">
              <a:buFontTx/>
              <a:buChar char="-"/>
            </a:pPr>
            <a:r>
              <a:rPr lang="pt-BR" sz="3200" dirty="0">
                <a:solidFill>
                  <a:prstClr val="black"/>
                </a:solidFill>
              </a:rPr>
              <a:t>Surtos de agudização e períodos de latência.</a:t>
            </a:r>
          </a:p>
          <a:p>
            <a:pPr marL="457200" indent="-457200" algn="just">
              <a:buFontTx/>
              <a:buChar char="-"/>
            </a:pPr>
            <a:endParaRPr lang="pt-BR" sz="3200" dirty="0">
              <a:solidFill>
                <a:prstClr val="black"/>
              </a:solidFill>
            </a:endParaRPr>
          </a:p>
          <a:p>
            <a:pPr marL="457200" indent="-457200" algn="just">
              <a:buFontTx/>
              <a:buChar char="-"/>
            </a:pPr>
            <a:r>
              <a:rPr lang="pt-BR" sz="3200" dirty="0">
                <a:solidFill>
                  <a:prstClr val="black"/>
                </a:solidFill>
              </a:rPr>
              <a:t>Alta infectividade – </a:t>
            </a:r>
            <a:r>
              <a:rPr lang="pt-BR" sz="2400" dirty="0">
                <a:solidFill>
                  <a:prstClr val="black"/>
                </a:solidFill>
              </a:rPr>
              <a:t>Notadamente nos estágios iniciais.</a:t>
            </a:r>
          </a:p>
          <a:p>
            <a:pPr algn="just"/>
            <a:endParaRPr lang="pt-BR" sz="3200" dirty="0">
              <a:solidFill>
                <a:prstClr val="black"/>
              </a:solidFill>
            </a:endParaRPr>
          </a:p>
          <a:p>
            <a:pPr marL="457200" indent="-457200" algn="just">
              <a:buFontTx/>
              <a:buChar char="-"/>
            </a:pPr>
            <a:r>
              <a:rPr lang="pt-BR" sz="3200" dirty="0">
                <a:solidFill>
                  <a:prstClr val="black"/>
                </a:solidFill>
              </a:rPr>
              <a:t>Transmissão preponderantemente sexual</a:t>
            </a:r>
          </a:p>
          <a:p>
            <a:pPr algn="just"/>
            <a:r>
              <a:rPr lang="pt-BR" sz="3200" dirty="0">
                <a:solidFill>
                  <a:prstClr val="black"/>
                </a:solidFill>
              </a:rPr>
              <a:t>             </a:t>
            </a:r>
          </a:p>
        </p:txBody>
      </p:sp>
      <p:cxnSp>
        <p:nvCxnSpPr>
          <p:cNvPr id="6" name="Conector de seta reta 5"/>
          <p:cNvCxnSpPr/>
          <p:nvPr/>
        </p:nvCxnSpPr>
        <p:spPr>
          <a:xfrm>
            <a:off x="7329088" y="6010934"/>
            <a:ext cx="885825" cy="95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ângulo 6"/>
          <p:cNvSpPr/>
          <p:nvPr/>
        </p:nvSpPr>
        <p:spPr>
          <a:xfrm>
            <a:off x="8115325" y="5749324"/>
            <a:ext cx="13692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>
                <a:solidFill>
                  <a:prstClr val="black"/>
                </a:solidFill>
              </a:rPr>
              <a:t>Vertical.</a:t>
            </a:r>
          </a:p>
        </p:txBody>
      </p:sp>
      <p:cxnSp>
        <p:nvCxnSpPr>
          <p:cNvPr id="3" name="Conector angulado 2"/>
          <p:cNvCxnSpPr/>
          <p:nvPr/>
        </p:nvCxnSpPr>
        <p:spPr>
          <a:xfrm flipV="1">
            <a:off x="9352230" y="5658111"/>
            <a:ext cx="743738" cy="36232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angulado 8"/>
          <p:cNvCxnSpPr/>
          <p:nvPr/>
        </p:nvCxnSpPr>
        <p:spPr>
          <a:xfrm>
            <a:off x="9385979" y="6020459"/>
            <a:ext cx="676240" cy="37251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10044477" y="5403870"/>
            <a:ext cx="15920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PLACENTA</a:t>
            </a:r>
          </a:p>
          <a:p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9959237" y="6142534"/>
            <a:ext cx="15920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 PARTO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7529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867150" y="1792784"/>
            <a:ext cx="5400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i="1" dirty="0"/>
              <a:t>Treponema pallidum</a:t>
            </a:r>
          </a:p>
        </p:txBody>
      </p:sp>
      <p:sp>
        <p:nvSpPr>
          <p:cNvPr id="5" name="Retângulo 4"/>
          <p:cNvSpPr/>
          <p:nvPr/>
        </p:nvSpPr>
        <p:spPr>
          <a:xfrm>
            <a:off x="4363132" y="-118140"/>
            <a:ext cx="343715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96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Bauhaus 93" panose="04030905020B02020C02" pitchFamily="82" charset="0"/>
              </a:rPr>
              <a:t>SÍFILIS</a:t>
            </a:r>
          </a:p>
        </p:txBody>
      </p:sp>
      <p:sp>
        <p:nvSpPr>
          <p:cNvPr id="6" name="Retângulo 5"/>
          <p:cNvSpPr/>
          <p:nvPr/>
        </p:nvSpPr>
        <p:spPr>
          <a:xfrm>
            <a:off x="835507" y="3048930"/>
            <a:ext cx="9973308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 </a:t>
            </a:r>
            <a:r>
              <a:rPr lang="pt-BR" sz="2800" dirty="0"/>
              <a:t>- Microrganismo espiralado.</a:t>
            </a:r>
          </a:p>
          <a:p>
            <a:r>
              <a:rPr lang="pt-BR" sz="2800" dirty="0"/>
              <a:t> - Dotado de motilidade (</a:t>
            </a:r>
            <a:r>
              <a:rPr lang="pt-BR" sz="2400" dirty="0"/>
              <a:t>tipo saca-rolhas</a:t>
            </a:r>
            <a:r>
              <a:rPr lang="pt-BR" sz="2800" dirty="0"/>
              <a:t>) o que facilita grandemente </a:t>
            </a:r>
          </a:p>
          <a:p>
            <a:r>
              <a:rPr lang="pt-BR" sz="2800" dirty="0"/>
              <a:t>   sua penetração nos tecidos.</a:t>
            </a:r>
          </a:p>
          <a:p>
            <a:r>
              <a:rPr lang="pt-BR" sz="2800" dirty="0"/>
              <a:t> 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937" y="4225327"/>
            <a:ext cx="4566603" cy="245169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64" y="2752253"/>
            <a:ext cx="10813494" cy="400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14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 Explicativo 1 9"/>
          <p:cNvSpPr/>
          <p:nvPr/>
        </p:nvSpPr>
        <p:spPr>
          <a:xfrm flipV="1">
            <a:off x="4107796" y="1891408"/>
            <a:ext cx="5695116" cy="1146584"/>
          </a:xfrm>
          <a:prstGeom prst="borderCallout1">
            <a:avLst>
              <a:gd name="adj1" fmla="val 98563"/>
              <a:gd name="adj2" fmla="val -192"/>
              <a:gd name="adj3" fmla="val 99121"/>
              <a:gd name="adj4" fmla="val 2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880315" cy="685800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4683441" y="1871975"/>
            <a:ext cx="4445384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dirty="0">
                <a:solidFill>
                  <a:prstClr val="black"/>
                </a:solidFill>
              </a:rPr>
              <a:t>Cancro Duro</a:t>
            </a:r>
          </a:p>
          <a:p>
            <a:pPr algn="ctr"/>
            <a:r>
              <a:rPr lang="pt-BR" sz="2400" dirty="0">
                <a:solidFill>
                  <a:prstClr val="black"/>
                </a:solidFill>
              </a:rPr>
              <a:t>Aparece ≈ 21 dias após a infecção.</a:t>
            </a:r>
          </a:p>
          <a:p>
            <a:pPr algn="ctr"/>
            <a:r>
              <a:rPr lang="pt-BR" sz="2400" dirty="0">
                <a:solidFill>
                  <a:prstClr val="black"/>
                </a:solidFill>
              </a:rPr>
              <a:t>Desaparece após 4 a 6 semanas.</a:t>
            </a:r>
          </a:p>
          <a:p>
            <a:pPr algn="ctr"/>
            <a:endParaRPr lang="pt-BR" dirty="0">
              <a:solidFill>
                <a:prstClr val="black"/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077" y="3229638"/>
            <a:ext cx="2960370" cy="179029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0707" y="3229638"/>
            <a:ext cx="2960370" cy="1790296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4107796" y="1904632"/>
            <a:ext cx="569777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dirty="0">
                <a:solidFill>
                  <a:prstClr val="black"/>
                </a:solidFill>
              </a:rPr>
              <a:t>Febre, Cefaleia, Artralgia,</a:t>
            </a:r>
          </a:p>
          <a:p>
            <a:pPr algn="ctr"/>
            <a:r>
              <a:rPr lang="pt-BR" dirty="0">
                <a:solidFill>
                  <a:prstClr val="black"/>
                </a:solidFill>
              </a:rPr>
              <a:t> Manchas rosadas descamativas na pele, condiloma plano, </a:t>
            </a:r>
          </a:p>
          <a:p>
            <a:pPr algn="ctr"/>
            <a:r>
              <a:rPr lang="pt-BR" dirty="0">
                <a:solidFill>
                  <a:prstClr val="black"/>
                </a:solidFill>
              </a:rPr>
              <a:t>alopecia, madarose.</a:t>
            </a:r>
          </a:p>
          <a:p>
            <a:pPr algn="ctr"/>
            <a:r>
              <a:rPr lang="pt-BR" dirty="0">
                <a:solidFill>
                  <a:prstClr val="black"/>
                </a:solidFill>
              </a:rPr>
              <a:t>6 semanas a 6 meses depois da lesão inicial</a:t>
            </a:r>
          </a:p>
          <a:p>
            <a:pPr algn="ctr"/>
            <a:r>
              <a:rPr lang="pt-BR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822" y="3173416"/>
            <a:ext cx="2960370" cy="1846517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1452" y="3173416"/>
            <a:ext cx="2960370" cy="1846517"/>
          </a:xfrm>
          <a:prstGeom prst="rect">
            <a:avLst/>
          </a:prstGeom>
        </p:spPr>
      </p:pic>
      <p:sp>
        <p:nvSpPr>
          <p:cNvPr id="16" name="Retângulo 15"/>
          <p:cNvSpPr/>
          <p:nvPr/>
        </p:nvSpPr>
        <p:spPr>
          <a:xfrm>
            <a:off x="4866708" y="1917856"/>
            <a:ext cx="3998402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dirty="0">
                <a:solidFill>
                  <a:prstClr val="black"/>
                </a:solidFill>
              </a:rPr>
              <a:t>Lesões gomosas e nodulares pele além</a:t>
            </a:r>
          </a:p>
          <a:p>
            <a:pPr algn="ctr"/>
            <a:r>
              <a:rPr lang="pt-BR" dirty="0">
                <a:solidFill>
                  <a:prstClr val="black"/>
                </a:solidFill>
              </a:rPr>
              <a:t>de acometimento de articulações, ossos,</a:t>
            </a:r>
          </a:p>
          <a:p>
            <a:pPr algn="ctr"/>
            <a:r>
              <a:rPr lang="pt-BR" dirty="0">
                <a:solidFill>
                  <a:prstClr val="black"/>
                </a:solidFill>
              </a:rPr>
              <a:t>coração e cérebro.</a:t>
            </a:r>
          </a:p>
          <a:p>
            <a:pPr algn="ctr"/>
            <a:r>
              <a:rPr lang="pt-BR" dirty="0">
                <a:solidFill>
                  <a:prstClr val="black"/>
                </a:solidFill>
              </a:rPr>
              <a:t>De 1 a 40 anos</a:t>
            </a:r>
          </a:p>
          <a:p>
            <a:pPr algn="ctr"/>
            <a:r>
              <a:rPr lang="pt-BR" dirty="0">
                <a:solidFill>
                  <a:prstClr val="black"/>
                </a:solidFill>
              </a:rPr>
              <a:t> </a:t>
            </a:r>
          </a:p>
        </p:txBody>
      </p:sp>
      <p:cxnSp>
        <p:nvCxnSpPr>
          <p:cNvPr id="17" name="Conector reto 16"/>
          <p:cNvCxnSpPr/>
          <p:nvPr/>
        </p:nvCxnSpPr>
        <p:spPr>
          <a:xfrm>
            <a:off x="1880314" y="940904"/>
            <a:ext cx="2227482" cy="9896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m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3789" y="3152539"/>
            <a:ext cx="2960370" cy="1867394"/>
          </a:xfrm>
          <a:prstGeom prst="rect">
            <a:avLst/>
          </a:prstGeom>
        </p:spPr>
      </p:pic>
      <p:pic>
        <p:nvPicPr>
          <p:cNvPr id="1028" name="Picture 4" descr="Resultado de imagem para aortite sifilític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154" y="3152539"/>
            <a:ext cx="2960375" cy="186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14524" y="3150062"/>
            <a:ext cx="2847563" cy="1863315"/>
          </a:xfrm>
          <a:prstGeom prst="rect">
            <a:avLst/>
          </a:prstGeom>
        </p:spPr>
      </p:pic>
      <p:cxnSp>
        <p:nvCxnSpPr>
          <p:cNvPr id="23" name="Conector reto 22"/>
          <p:cNvCxnSpPr/>
          <p:nvPr/>
        </p:nvCxnSpPr>
        <p:spPr>
          <a:xfrm flipV="1">
            <a:off x="1978755" y="1940792"/>
            <a:ext cx="2129041" cy="4628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/>
          <p:cNvCxnSpPr/>
          <p:nvPr/>
        </p:nvCxnSpPr>
        <p:spPr>
          <a:xfrm flipV="1">
            <a:off x="1880313" y="1904632"/>
            <a:ext cx="2227483" cy="3671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ixaDeTexto 1"/>
          <p:cNvSpPr txBox="1"/>
          <p:nvPr/>
        </p:nvSpPr>
        <p:spPr>
          <a:xfrm>
            <a:off x="4395941" y="11436"/>
            <a:ext cx="4719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prstClr val="black"/>
                </a:solidFill>
              </a:rPr>
              <a:t>SÍFILIS - EVOLUÇÃO CLÍNICA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81450" y="3173416"/>
            <a:ext cx="2447372" cy="184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26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  <p:bldP spid="7" grpId="1"/>
      <p:bldP spid="11" grpId="0"/>
      <p:bldP spid="11" grpId="1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8575"/>
            <a:ext cx="1880315" cy="6858000"/>
          </a:xfrm>
          <a:prstGeom prst="rect">
            <a:avLst/>
          </a:prstGeom>
        </p:spPr>
      </p:pic>
      <p:pic>
        <p:nvPicPr>
          <p:cNvPr id="10242" name="Picture 2" descr="Imagem relacionada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1"/>
            <a:ext cx="1040085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tângulo 29"/>
          <p:cNvSpPr/>
          <p:nvPr/>
        </p:nvSpPr>
        <p:spPr>
          <a:xfrm>
            <a:off x="3723469" y="4177070"/>
            <a:ext cx="66945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SÍFILIS TARDIA &gt; </a:t>
            </a:r>
            <a:r>
              <a:rPr lang="pt-BR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1 ANO</a:t>
            </a:r>
            <a:endParaRPr lang="pt-BR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sp>
        <p:nvSpPr>
          <p:cNvPr id="32" name="Chave direita 31"/>
          <p:cNvSpPr/>
          <p:nvPr/>
        </p:nvSpPr>
        <p:spPr>
          <a:xfrm>
            <a:off x="1781175" y="3429000"/>
            <a:ext cx="1710612" cy="2814682"/>
          </a:xfrm>
          <a:prstGeom prst="rightBrace">
            <a:avLst>
              <a:gd name="adj1" fmla="val 12885"/>
              <a:gd name="adj2" fmla="val 45319"/>
            </a:avLst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black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723469" y="2383483"/>
            <a:ext cx="66154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SÍFILIS RECENTE &lt; </a:t>
            </a:r>
            <a:r>
              <a:rPr lang="pt-BR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1 ANO</a:t>
            </a:r>
            <a:endParaRPr lang="pt-BR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sp>
        <p:nvSpPr>
          <p:cNvPr id="11" name="Chave direita 10"/>
          <p:cNvSpPr/>
          <p:nvPr/>
        </p:nvSpPr>
        <p:spPr>
          <a:xfrm>
            <a:off x="1781175" y="90250"/>
            <a:ext cx="1710612" cy="4548485"/>
          </a:xfrm>
          <a:prstGeom prst="rightBrace">
            <a:avLst>
              <a:gd name="adj1" fmla="val 12885"/>
              <a:gd name="adj2" fmla="val 61682"/>
            </a:avLst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black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BD7C7DF-DB7A-3B8B-1F3C-27D5F2CBBF66}"/>
              </a:ext>
            </a:extLst>
          </p:cNvPr>
          <p:cNvSpPr txBox="1"/>
          <p:nvPr/>
        </p:nvSpPr>
        <p:spPr>
          <a:xfrm>
            <a:off x="2636481" y="6521648"/>
            <a:ext cx="94222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Protocolo Clínico e Diretrizes Terapêuticas de Prevenção da Transmissão vertical do HIV, sífilis e hepatites virais, 2019.</a:t>
            </a:r>
          </a:p>
        </p:txBody>
      </p:sp>
    </p:spTree>
    <p:extLst>
      <p:ext uri="{BB962C8B-B14F-4D97-AF65-F5344CB8AC3E}">
        <p14:creationId xmlns:p14="http://schemas.microsoft.com/office/powerpoint/2010/main" val="127049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 animBg="1"/>
      <p:bldP spid="10" grpId="0"/>
      <p:bldP spid="10" grpId="1"/>
      <p:bldP spid="11" grpId="0" animBg="1"/>
      <p:bldP spid="11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90" y="235015"/>
            <a:ext cx="10767526" cy="573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9653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514185" y="25468"/>
            <a:ext cx="27509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pt-BR" sz="44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SOROLOGIA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024308" y="899863"/>
            <a:ext cx="3730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prstClr val="black"/>
                </a:solidFill>
              </a:rPr>
              <a:t>TESTES  TREPONÊMICOS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02369" y="1576563"/>
            <a:ext cx="2885277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sz="2400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rgbClr val="FF0000"/>
                </a:solidFill>
              </a:rPr>
              <a:t> </a:t>
            </a:r>
            <a:r>
              <a:rPr lang="pt-BR" sz="3200" dirty="0">
                <a:solidFill>
                  <a:srgbClr val="FF0000"/>
                </a:solidFill>
              </a:rPr>
              <a:t>FTA – </a:t>
            </a:r>
            <a:r>
              <a:rPr lang="pt-BR" sz="3200" dirty="0" err="1">
                <a:solidFill>
                  <a:srgbClr val="FF0000"/>
                </a:solidFill>
              </a:rPr>
              <a:t>Abs</a:t>
            </a:r>
            <a:endParaRPr lang="pt-BR" sz="3200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3200" dirty="0">
                <a:solidFill>
                  <a:prstClr val="black"/>
                </a:solidFill>
              </a:rPr>
              <a:t>MHA-TP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3200" dirty="0">
                <a:solidFill>
                  <a:prstClr val="black"/>
                </a:solidFill>
              </a:rPr>
              <a:t>ELISA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3200" dirty="0">
                <a:solidFill>
                  <a:prstClr val="black"/>
                </a:solidFill>
              </a:rPr>
              <a:t>Western-</a:t>
            </a:r>
            <a:r>
              <a:rPr lang="pt-BR" sz="3200" dirty="0" err="1">
                <a:solidFill>
                  <a:prstClr val="black"/>
                </a:solidFill>
              </a:rPr>
              <a:t>blot</a:t>
            </a:r>
            <a:endParaRPr lang="pt-BR" sz="32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3200" dirty="0">
                <a:solidFill>
                  <a:srgbClr val="FF0000"/>
                </a:solidFill>
              </a:rPr>
              <a:t>TESTE RÁPIDO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3385996" y="3013052"/>
            <a:ext cx="33782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prstClr val="black"/>
                </a:solidFill>
              </a:rPr>
              <a:t>Alta especificidade</a:t>
            </a:r>
          </a:p>
        </p:txBody>
      </p:sp>
      <p:sp>
        <p:nvSpPr>
          <p:cNvPr id="2" name="Retângulo 1"/>
          <p:cNvSpPr/>
          <p:nvPr/>
        </p:nvSpPr>
        <p:spPr>
          <a:xfrm>
            <a:off x="3385996" y="2200489"/>
            <a:ext cx="69530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2800" dirty="0"/>
              <a:t>  São os primeiros a se tornarem reagentes.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pt-BR" sz="2800" dirty="0"/>
              <a:t>Continuam reagentes após tratamento.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3908" y="3607407"/>
            <a:ext cx="3336853" cy="226789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4066" y="3928116"/>
            <a:ext cx="3801684" cy="1801406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3084597" y="3773566"/>
            <a:ext cx="104576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prstClr val="black"/>
                </a:solidFill>
              </a:rPr>
              <a:t>-</a:t>
            </a:r>
            <a:r>
              <a:rPr lang="pt-BR" sz="3200" dirty="0">
                <a:solidFill>
                  <a:prstClr val="black"/>
                </a:solidFill>
              </a:rPr>
              <a:t>Execução simplificada</a:t>
            </a:r>
          </a:p>
          <a:p>
            <a:r>
              <a:rPr lang="pt-BR" sz="3200" dirty="0">
                <a:solidFill>
                  <a:prstClr val="black"/>
                </a:solidFill>
              </a:rPr>
              <a:t>-Permite ampliação do acesso ao diagnóstico </a:t>
            </a:r>
          </a:p>
          <a:p>
            <a:endParaRPr lang="pt-BR" sz="2400" dirty="0">
              <a:solidFill>
                <a:prstClr val="black"/>
              </a:solidFill>
            </a:endParaRPr>
          </a:p>
          <a:p>
            <a:endParaRPr lang="pt-BR" sz="2400" dirty="0">
              <a:solidFill>
                <a:prstClr val="black"/>
              </a:solidFill>
            </a:endParaRPr>
          </a:p>
          <a:p>
            <a:endParaRPr lang="pt-BR" sz="2400" dirty="0">
              <a:solidFill>
                <a:prstClr val="black"/>
              </a:solidFill>
            </a:endParaRPr>
          </a:p>
          <a:p>
            <a:endParaRPr lang="pt-BR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34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989289" y="18623"/>
            <a:ext cx="27509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pt-BR" sz="44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SOROLOGIA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41176" y="1001552"/>
            <a:ext cx="28852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sz="2400" dirty="0">
              <a:solidFill>
                <a:srgbClr val="FF0000"/>
              </a:solidFill>
            </a:endParaRPr>
          </a:p>
          <a:p>
            <a:endParaRPr lang="pt-BR" sz="32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3200" dirty="0">
                <a:solidFill>
                  <a:srgbClr val="FF0000"/>
                </a:solidFill>
              </a:rPr>
              <a:t>TESTE RÁPIDO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176504" y="2574820"/>
            <a:ext cx="121368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prstClr val="black"/>
                </a:solidFill>
              </a:rPr>
              <a:t> </a:t>
            </a:r>
          </a:p>
          <a:p>
            <a:r>
              <a:rPr lang="pt-BR" sz="3200" dirty="0">
                <a:solidFill>
                  <a:prstClr val="black"/>
                </a:solidFill>
              </a:rPr>
              <a:t>-Teste de triagem</a:t>
            </a:r>
          </a:p>
          <a:p>
            <a:r>
              <a:rPr lang="pt-BR" sz="3200" dirty="0">
                <a:solidFill>
                  <a:prstClr val="black"/>
                </a:solidFill>
              </a:rPr>
              <a:t>-Em caso positivo, realizar nova coleta para outros exames laboratoriais</a:t>
            </a:r>
          </a:p>
          <a:p>
            <a:endParaRPr lang="pt-BR" sz="2400" dirty="0">
              <a:solidFill>
                <a:prstClr val="black"/>
              </a:solidFill>
            </a:endParaRPr>
          </a:p>
          <a:p>
            <a:endParaRPr lang="pt-BR" sz="2400" dirty="0">
              <a:solidFill>
                <a:prstClr val="black"/>
              </a:solidFill>
            </a:endParaRPr>
          </a:p>
          <a:p>
            <a:endParaRPr lang="pt-BR" sz="2400" dirty="0">
              <a:solidFill>
                <a:prstClr val="black"/>
              </a:solidFill>
            </a:endParaRPr>
          </a:p>
        </p:txBody>
      </p:sp>
      <p:pic>
        <p:nvPicPr>
          <p:cNvPr id="20" name="Picture 2" descr="http://www.jornallivre.com.br/images_enviadas/o-que-e-sifilis-congenita3-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790" y="4408563"/>
            <a:ext cx="27146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tângulo 20"/>
          <p:cNvSpPr/>
          <p:nvPr/>
        </p:nvSpPr>
        <p:spPr>
          <a:xfrm>
            <a:off x="671804" y="4408563"/>
            <a:ext cx="61492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>
                <a:solidFill>
                  <a:prstClr val="black"/>
                </a:solidFill>
              </a:rPr>
              <a:t>-</a:t>
            </a:r>
            <a:r>
              <a:rPr lang="pt-BR" sz="3200" dirty="0">
                <a:solidFill>
                  <a:prstClr val="black"/>
                </a:solidFill>
              </a:rPr>
              <a:t>Em situação especial  - Diagnóstico.</a:t>
            </a:r>
          </a:p>
        </p:txBody>
      </p:sp>
      <p:pic>
        <p:nvPicPr>
          <p:cNvPr id="4" name="Imagem 3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E072EA35-7BD7-4557-93E0-EF596573D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134" y="1458327"/>
            <a:ext cx="5021994" cy="144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77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622889" y="859754"/>
            <a:ext cx="4404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prstClr val="black"/>
                </a:solidFill>
              </a:rPr>
              <a:t>TESTES NÃO TREPONÊMICOS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41410" y="1529457"/>
            <a:ext cx="78627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3200" dirty="0">
                <a:solidFill>
                  <a:srgbClr val="FF0000"/>
                </a:solidFill>
              </a:rPr>
              <a:t>VDRL (</a:t>
            </a:r>
            <a:r>
              <a:rPr lang="pt-BR" sz="3200" dirty="0" err="1">
                <a:solidFill>
                  <a:srgbClr val="FF0000"/>
                </a:solidFill>
              </a:rPr>
              <a:t>Veneral</a:t>
            </a:r>
            <a:r>
              <a:rPr lang="pt-BR" sz="3200" dirty="0">
                <a:solidFill>
                  <a:srgbClr val="FF0000"/>
                </a:solidFill>
              </a:rPr>
              <a:t> </a:t>
            </a:r>
            <a:r>
              <a:rPr lang="pt-BR" sz="3200" dirty="0" err="1">
                <a:solidFill>
                  <a:srgbClr val="FF0000"/>
                </a:solidFill>
              </a:rPr>
              <a:t>Disease</a:t>
            </a:r>
            <a:r>
              <a:rPr lang="pt-BR" sz="3200" dirty="0">
                <a:solidFill>
                  <a:srgbClr val="FF0000"/>
                </a:solidFill>
              </a:rPr>
              <a:t> </a:t>
            </a:r>
            <a:r>
              <a:rPr lang="pt-BR" sz="3200" dirty="0" err="1">
                <a:solidFill>
                  <a:srgbClr val="FF0000"/>
                </a:solidFill>
              </a:rPr>
              <a:t>Research</a:t>
            </a:r>
            <a:r>
              <a:rPr lang="pt-BR" sz="3200" dirty="0">
                <a:solidFill>
                  <a:srgbClr val="FF0000"/>
                </a:solidFill>
              </a:rPr>
              <a:t> </a:t>
            </a:r>
            <a:r>
              <a:rPr lang="pt-BR" sz="3200" dirty="0" err="1">
                <a:solidFill>
                  <a:srgbClr val="FF0000"/>
                </a:solidFill>
              </a:rPr>
              <a:t>Laboratory</a:t>
            </a:r>
            <a:r>
              <a:rPr lang="pt-BR" sz="3200" dirty="0">
                <a:solidFill>
                  <a:srgbClr val="FF0000"/>
                </a:solidFill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3200" dirty="0">
                <a:solidFill>
                  <a:prstClr val="black"/>
                </a:solidFill>
              </a:rPr>
              <a:t> RPR (</a:t>
            </a:r>
            <a:r>
              <a:rPr lang="pt-BR" sz="3200" dirty="0" err="1">
                <a:solidFill>
                  <a:prstClr val="black"/>
                </a:solidFill>
              </a:rPr>
              <a:t>Rapid</a:t>
            </a:r>
            <a:r>
              <a:rPr lang="pt-BR" sz="3200" dirty="0">
                <a:solidFill>
                  <a:prstClr val="black"/>
                </a:solidFill>
              </a:rPr>
              <a:t> </a:t>
            </a:r>
            <a:r>
              <a:rPr lang="pt-BR" sz="3200" dirty="0" err="1">
                <a:solidFill>
                  <a:prstClr val="black"/>
                </a:solidFill>
              </a:rPr>
              <a:t>Plasm</a:t>
            </a:r>
            <a:r>
              <a:rPr lang="pt-BR" sz="3200" dirty="0">
                <a:solidFill>
                  <a:prstClr val="black"/>
                </a:solidFill>
              </a:rPr>
              <a:t> </a:t>
            </a:r>
            <a:r>
              <a:rPr lang="pt-BR" sz="3200" dirty="0" err="1">
                <a:solidFill>
                  <a:prstClr val="black"/>
                </a:solidFill>
              </a:rPr>
              <a:t>Reagin</a:t>
            </a:r>
            <a:r>
              <a:rPr lang="pt-BR" sz="3200" dirty="0">
                <a:solidFill>
                  <a:prstClr val="black"/>
                </a:solidFill>
              </a:rPr>
              <a:t>)</a:t>
            </a:r>
          </a:p>
        </p:txBody>
      </p:sp>
      <p:pic>
        <p:nvPicPr>
          <p:cNvPr id="1026" name="Picture 2" descr="http://btsanalysesbio.free.fr/vdrl-lecture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211" y="1323975"/>
            <a:ext cx="2876585" cy="130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m para imagens de vdrl positiv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661" y="406007"/>
            <a:ext cx="2940457" cy="104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ângulo 14"/>
          <p:cNvSpPr/>
          <p:nvPr/>
        </p:nvSpPr>
        <p:spPr>
          <a:xfrm>
            <a:off x="278683" y="3014768"/>
            <a:ext cx="1028368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16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prstClr val="black"/>
                </a:solidFill>
              </a:rPr>
              <a:t>Dosagens qualitativas e quantitativas – seguimento terapêutico</a:t>
            </a:r>
          </a:p>
          <a:p>
            <a:endParaRPr lang="pt-BR" sz="28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prstClr val="black"/>
                </a:solidFill>
              </a:rPr>
              <a:t>Ponto de corte –  1/16</a:t>
            </a:r>
          </a:p>
          <a:p>
            <a:endParaRPr lang="pt-BR" sz="2400" dirty="0">
              <a:solidFill>
                <a:prstClr val="black"/>
              </a:solidFill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278683" y="4972652"/>
            <a:ext cx="114592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prstClr val="black"/>
                </a:solidFill>
              </a:rPr>
              <a:t> </a:t>
            </a:r>
            <a:r>
              <a:rPr lang="pt-BR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é específico </a:t>
            </a:r>
          </a:p>
          <a:p>
            <a:r>
              <a:rPr lang="pt-BR" sz="2800" dirty="0">
                <a:solidFill>
                  <a:prstClr val="black"/>
                </a:solidFill>
              </a:rPr>
              <a:t>                                      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837910" y="0"/>
            <a:ext cx="27509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pt-BR" sz="44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SOROLOGIA</a:t>
            </a:r>
          </a:p>
        </p:txBody>
      </p:sp>
    </p:spTree>
    <p:extLst>
      <p:ext uri="{BB962C8B-B14F-4D97-AF65-F5344CB8AC3E}">
        <p14:creationId xmlns:p14="http://schemas.microsoft.com/office/powerpoint/2010/main" val="40649695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23" y="1366351"/>
            <a:ext cx="5010791" cy="531844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3902" y="1366352"/>
            <a:ext cx="4842589" cy="531844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642" y="680550"/>
            <a:ext cx="2657475" cy="53242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5870" y="146177"/>
            <a:ext cx="3724275" cy="381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23" y="4148526"/>
            <a:ext cx="5010791" cy="253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2541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465072"/>
            <a:ext cx="4733925" cy="2886075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02637" y="1651518"/>
            <a:ext cx="4460032" cy="30791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02637" y="2837964"/>
            <a:ext cx="4460032" cy="30791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830424" y="1636196"/>
            <a:ext cx="3368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TR                                                 VDRL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830423" y="2807320"/>
            <a:ext cx="3368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TR                                                 VDRL</a:t>
            </a:r>
          </a:p>
        </p:txBody>
      </p:sp>
      <p:sp>
        <p:nvSpPr>
          <p:cNvPr id="7" name="Retângulo 6"/>
          <p:cNvSpPr/>
          <p:nvPr/>
        </p:nvSpPr>
        <p:spPr>
          <a:xfrm>
            <a:off x="4926562" y="1282186"/>
            <a:ext cx="62910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/>
              <a:t>Diagnóstico de sífilis. Classificação a ser definida</a:t>
            </a:r>
            <a:r>
              <a:rPr lang="pt-BR" dirty="0"/>
              <a:t>. </a:t>
            </a:r>
          </a:p>
        </p:txBody>
      </p:sp>
      <p:sp>
        <p:nvSpPr>
          <p:cNvPr id="8" name="Retângulo 7"/>
          <p:cNvSpPr/>
          <p:nvPr/>
        </p:nvSpPr>
        <p:spPr>
          <a:xfrm>
            <a:off x="4845889" y="2196497"/>
            <a:ext cx="66640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 </a:t>
            </a:r>
            <a:r>
              <a:rPr lang="pt-BR" sz="2400" dirty="0"/>
              <a:t>Sífilis tratada/Cicatriz Sorológica – Documentada.</a:t>
            </a:r>
          </a:p>
          <a:p>
            <a:r>
              <a:rPr lang="pt-BR" sz="2400" dirty="0"/>
              <a:t> Sífilis recente – clínica/epidemiologia.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" y="3351148"/>
            <a:ext cx="4733925" cy="1581150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102637" y="4229683"/>
            <a:ext cx="4460032" cy="4449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737119" y="4229815"/>
            <a:ext cx="3461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VDRL                                               TR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4833257" y="3527361"/>
            <a:ext cx="662232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 </a:t>
            </a:r>
            <a:r>
              <a:rPr lang="pt-BR" sz="2400" dirty="0"/>
              <a:t>Possível falso (+) VDRL.</a:t>
            </a:r>
          </a:p>
          <a:p>
            <a:r>
              <a:rPr lang="pt-BR" sz="2400" dirty="0"/>
              <a:t> Quando a titulação for maior que 1:4, realizar novo</a:t>
            </a:r>
          </a:p>
          <a:p>
            <a:r>
              <a:rPr lang="pt-BR" sz="2400" dirty="0"/>
              <a:t> teste </a:t>
            </a:r>
            <a:r>
              <a:rPr lang="pt-BR" sz="2400" dirty="0" err="1"/>
              <a:t>treponêmico</a:t>
            </a:r>
            <a:r>
              <a:rPr lang="pt-BR" sz="2400" dirty="0"/>
              <a:t> com metodologia diferente. 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0" y="4932298"/>
            <a:ext cx="4733924" cy="1925702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102637" y="5409587"/>
            <a:ext cx="2071396" cy="4686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737119" y="5409587"/>
            <a:ext cx="3461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VDRL                                               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102637" y="6408187"/>
            <a:ext cx="2071396" cy="3682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>
            <a:off x="737119" y="6331567"/>
            <a:ext cx="3461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 TR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2640563" y="5178490"/>
            <a:ext cx="2006082" cy="1491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/>
          <p:cNvSpPr/>
          <p:nvPr/>
        </p:nvSpPr>
        <p:spPr>
          <a:xfrm>
            <a:off x="4957596" y="5804965"/>
            <a:ext cx="70506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/>
              <a:t>Ausência de infecção  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4926562" y="917339"/>
            <a:ext cx="6204858" cy="928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/>
          <p:cNvSpPr/>
          <p:nvPr/>
        </p:nvSpPr>
        <p:spPr>
          <a:xfrm>
            <a:off x="-32659" y="1974749"/>
            <a:ext cx="11164079" cy="1279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/>
          <p:cNvSpPr/>
          <p:nvPr/>
        </p:nvSpPr>
        <p:spPr>
          <a:xfrm>
            <a:off x="-3" y="3238684"/>
            <a:ext cx="11355355" cy="17286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/>
          <p:cNvSpPr/>
          <p:nvPr/>
        </p:nvSpPr>
        <p:spPr>
          <a:xfrm>
            <a:off x="0" y="4907106"/>
            <a:ext cx="9859347" cy="1922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DF6FAFF1-26C2-41CF-941C-B8BD2AB591B0}"/>
              </a:ext>
            </a:extLst>
          </p:cNvPr>
          <p:cNvSpPr/>
          <p:nvPr/>
        </p:nvSpPr>
        <p:spPr>
          <a:xfrm>
            <a:off x="2332653" y="5697244"/>
            <a:ext cx="220631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067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blogdapaula.com/wp-content/uploads/2015/08/toxoplasmo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594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86B19D85-B3C8-6A3C-8C73-E42744F03A5E}"/>
              </a:ext>
            </a:extLst>
          </p:cNvPr>
          <p:cNvSpPr txBox="1"/>
          <p:nvPr/>
        </p:nvSpPr>
        <p:spPr>
          <a:xfrm>
            <a:off x="1348409" y="3975652"/>
            <a:ext cx="93626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solidFill>
                  <a:schemeClr val="bg1"/>
                </a:solidFill>
                <a:latin typeface="Arial Black" panose="020B0A04020102020204" pitchFamily="34" charset="0"/>
              </a:rPr>
              <a:t>GESTACIONAL</a:t>
            </a:r>
          </a:p>
        </p:txBody>
      </p:sp>
    </p:spTree>
    <p:extLst>
      <p:ext uri="{BB962C8B-B14F-4D97-AF65-F5344CB8AC3E}">
        <p14:creationId xmlns:p14="http://schemas.microsoft.com/office/powerpoint/2010/main" val="28399372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Gráfico, Gráfico de barras&#10;&#10;O conteúdo gerado por IA pode estar incorreto.">
            <a:extLst>
              <a:ext uri="{FF2B5EF4-FFF2-40B4-BE49-F238E27FC236}">
                <a16:creationId xmlns:a16="http://schemas.microsoft.com/office/drawing/2014/main" id="{6E24F3EA-5D9F-D3B6-D630-5A1A9EFDF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" y="1"/>
            <a:ext cx="11784330" cy="6858000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74FB0A0-1A32-17D2-48C6-1EBB730ECDDA}"/>
              </a:ext>
            </a:extLst>
          </p:cNvPr>
          <p:cNvSpPr/>
          <p:nvPr/>
        </p:nvSpPr>
        <p:spPr>
          <a:xfrm>
            <a:off x="160020" y="80010"/>
            <a:ext cx="912690" cy="208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80078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8401"/>
            <a:ext cx="4683039" cy="534989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466" y="838036"/>
            <a:ext cx="3168203" cy="1270506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5409628" y="1095235"/>
            <a:ext cx="13211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dirty="0">
                <a:solidFill>
                  <a:prstClr val="black"/>
                </a:solidFill>
                <a:latin typeface="MinionPro-Regular"/>
              </a:rPr>
              <a:t>100% </a:t>
            </a:r>
            <a:endParaRPr lang="pt-BR" sz="3600" dirty="0">
              <a:solidFill>
                <a:prstClr val="black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3619" y="3165995"/>
            <a:ext cx="3168203" cy="1267286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5552295" y="3417200"/>
            <a:ext cx="10358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dirty="0">
                <a:solidFill>
                  <a:prstClr val="black"/>
                </a:solidFill>
                <a:latin typeface="MinionPro-Regular"/>
              </a:rPr>
              <a:t>90%</a:t>
            </a:r>
            <a:r>
              <a:rPr lang="pt-BR" dirty="0">
                <a:solidFill>
                  <a:prstClr val="black"/>
                </a:solidFill>
                <a:latin typeface="MinionPro-Regular"/>
              </a:rPr>
              <a:t> </a:t>
            </a:r>
            <a:endParaRPr lang="pt-BR" dirty="0">
              <a:solidFill>
                <a:prstClr val="black"/>
              </a:solidFill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387" y="5277682"/>
            <a:ext cx="3156435" cy="1267286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5552295" y="5588159"/>
            <a:ext cx="11689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dirty="0">
                <a:solidFill>
                  <a:prstClr val="black"/>
                </a:solidFill>
                <a:latin typeface="MinionPro-Regular"/>
              </a:rPr>
              <a:t> </a:t>
            </a:r>
            <a:r>
              <a:rPr lang="pt-BR" sz="3600" dirty="0">
                <a:solidFill>
                  <a:prstClr val="black"/>
                </a:solidFill>
                <a:latin typeface="MinionPro-Regular"/>
              </a:rPr>
              <a:t>30%</a:t>
            </a:r>
            <a:r>
              <a:rPr lang="pt-BR" sz="3200" dirty="0">
                <a:solidFill>
                  <a:prstClr val="black"/>
                </a:solidFill>
                <a:latin typeface="MinionPro-Regular"/>
              </a:rPr>
              <a:t> </a:t>
            </a:r>
            <a:endParaRPr lang="pt-BR" sz="3200" dirty="0">
              <a:solidFill>
                <a:prstClr val="black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128789" y="0"/>
            <a:ext cx="475189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2000" dirty="0">
              <a:solidFill>
                <a:srgbClr val="000000"/>
              </a:solidFill>
              <a:latin typeface="GillSans Ligh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2800" dirty="0">
                <a:solidFill>
                  <a:prstClr val="black"/>
                </a:solidFill>
                <a:latin typeface="GillSans Light"/>
              </a:rPr>
              <a:t>A sífilis pode ser transmitida da mãe para o filho em qualquer fase gestação. </a:t>
            </a:r>
            <a:endParaRPr lang="pt-BR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89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246403" y="0"/>
            <a:ext cx="47337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 </a:t>
            </a:r>
            <a:r>
              <a:rPr lang="pt-BR" sz="4000" dirty="0"/>
              <a:t>Testagem da gestante</a:t>
            </a:r>
          </a:p>
        </p:txBody>
      </p:sp>
      <p:sp>
        <p:nvSpPr>
          <p:cNvPr id="3" name="Retângulo 2"/>
          <p:cNvSpPr/>
          <p:nvPr/>
        </p:nvSpPr>
        <p:spPr>
          <a:xfrm>
            <a:off x="125805" y="809044"/>
            <a:ext cx="31205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dirty="0"/>
              <a:t> TR </a:t>
            </a:r>
            <a:r>
              <a:rPr lang="pt-BR" sz="3200" dirty="0" err="1"/>
              <a:t>treponêmico</a:t>
            </a:r>
            <a:r>
              <a:rPr lang="pt-BR" sz="3200" dirty="0"/>
              <a:t>  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125756" y="935913"/>
            <a:ext cx="81549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800" dirty="0"/>
              <a:t>1ª consulta de pré-natal </a:t>
            </a:r>
            <a:r>
              <a:rPr lang="pt-BR" sz="2400" dirty="0"/>
              <a:t>(idealmente no 1º trimestre); </a:t>
            </a:r>
            <a:endParaRPr lang="pt-BR" sz="28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800" dirty="0"/>
              <a:t>Início do 3º trimestre </a:t>
            </a:r>
            <a:r>
              <a:rPr lang="pt-BR" sz="2400" dirty="0"/>
              <a:t>(a partir da 28ª semana);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800" dirty="0"/>
              <a:t>Parto ou em caso de aborto;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800" dirty="0"/>
              <a:t>Exposição de risco/violência sexual.</a:t>
            </a:r>
          </a:p>
        </p:txBody>
      </p:sp>
      <p:sp>
        <p:nvSpPr>
          <p:cNvPr id="9" name="AutoShape 4" descr="Resultado de imagem para teste rÃ¡pido sÃ­fil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1015" y="3250127"/>
            <a:ext cx="1916629" cy="1285875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FA369881-6B61-A8E6-C4D2-395C199C605E}"/>
              </a:ext>
            </a:extLst>
          </p:cNvPr>
          <p:cNvSpPr txBox="1"/>
          <p:nvPr/>
        </p:nvSpPr>
        <p:spPr>
          <a:xfrm>
            <a:off x="3125756" y="3250127"/>
            <a:ext cx="61125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dirty="0"/>
              <a:t>Testagem rápida e tratamento imediato da gestante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C35500BE-8550-7DD8-6EEB-90E73F18F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828" y="5042115"/>
            <a:ext cx="109347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Gráfico, Gráfico de barras&#10;&#10;O conteúdo gerado por IA pode estar incorreto.">
            <a:extLst>
              <a:ext uri="{FF2B5EF4-FFF2-40B4-BE49-F238E27FC236}">
                <a16:creationId xmlns:a16="http://schemas.microsoft.com/office/drawing/2014/main" id="{4B69BB8C-5094-7AF4-DEF9-CA4F22F69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91440"/>
            <a:ext cx="11818619" cy="676656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1E920CF9-C900-155D-1D5F-08EF7B4BA391}"/>
              </a:ext>
            </a:extLst>
          </p:cNvPr>
          <p:cNvSpPr/>
          <p:nvPr/>
        </p:nvSpPr>
        <p:spPr>
          <a:xfrm>
            <a:off x="171450" y="91440"/>
            <a:ext cx="1108710" cy="194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BC05180-47DF-2566-064B-FAA2461B4A55}"/>
              </a:ext>
            </a:extLst>
          </p:cNvPr>
          <p:cNvSpPr/>
          <p:nvPr/>
        </p:nvSpPr>
        <p:spPr>
          <a:xfrm>
            <a:off x="3309730" y="754381"/>
            <a:ext cx="2214770" cy="3428999"/>
          </a:xfrm>
          <a:prstGeom prst="rect">
            <a:avLst/>
          </a:prstGeom>
          <a:noFill/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DA16373-6BA6-834F-C834-A8504A6276D2}"/>
              </a:ext>
            </a:extLst>
          </p:cNvPr>
          <p:cNvSpPr/>
          <p:nvPr/>
        </p:nvSpPr>
        <p:spPr>
          <a:xfrm>
            <a:off x="4093707" y="6012180"/>
            <a:ext cx="5176023" cy="297180"/>
          </a:xfrm>
          <a:prstGeom prst="rect">
            <a:avLst/>
          </a:prstGeom>
          <a:noFill/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884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0" y="355600"/>
            <a:ext cx="1208598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rgbClr val="000000"/>
                </a:solidFill>
              </a:rPr>
              <a:t> A transmissão da sífilis da mãe para o bebê, durante a gravidez, é consequência:</a:t>
            </a:r>
          </a:p>
          <a:p>
            <a:endParaRPr lang="pt-BR" sz="2800" dirty="0">
              <a:solidFill>
                <a:srgbClr val="000000"/>
              </a:solidFill>
            </a:endParaRPr>
          </a:p>
          <a:p>
            <a:endParaRPr lang="pt-BR" sz="2800" dirty="0">
              <a:solidFill>
                <a:srgbClr val="000000"/>
              </a:solidFill>
            </a:endParaRPr>
          </a:p>
          <a:p>
            <a:endParaRPr lang="pt-BR" sz="2800" dirty="0">
              <a:solidFill>
                <a:srgbClr val="000000"/>
              </a:solidFill>
            </a:endParaRPr>
          </a:p>
          <a:p>
            <a:endParaRPr lang="pt-BR" sz="2800" dirty="0">
              <a:solidFill>
                <a:srgbClr val="000000"/>
              </a:solidFill>
            </a:endParaRPr>
          </a:p>
          <a:p>
            <a:endParaRPr lang="pt-BR" sz="2800" dirty="0">
              <a:solidFill>
                <a:srgbClr val="000000"/>
              </a:solidFill>
            </a:endParaRPr>
          </a:p>
          <a:p>
            <a:endParaRPr lang="pt-BR" sz="2800" dirty="0">
              <a:solidFill>
                <a:srgbClr val="000000"/>
              </a:solidFill>
            </a:endParaRPr>
          </a:p>
          <a:p>
            <a:endParaRPr lang="pt-BR" sz="2800" dirty="0">
              <a:solidFill>
                <a:srgbClr val="000000"/>
              </a:solidFill>
            </a:endParaRPr>
          </a:p>
          <a:p>
            <a:endParaRPr lang="pt-BR" sz="2800" dirty="0">
              <a:solidFill>
                <a:srgbClr val="000000"/>
              </a:solidFill>
            </a:endParaRPr>
          </a:p>
          <a:p>
            <a:r>
              <a:rPr lang="pt-BR" sz="2800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7" name="Picture 4" descr="TOMANDO INJEÇÃO - MEDO E DESESPERO - Giulia Kids - YouTube">
            <a:extLst>
              <a:ext uri="{FF2B5EF4-FFF2-40B4-BE49-F238E27FC236}">
                <a16:creationId xmlns:a16="http://schemas.microsoft.com/office/drawing/2014/main" id="{15B1576D-9628-4E82-8938-A304E03A5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012" y="1626912"/>
            <a:ext cx="3702225" cy="260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Resultado de imagem para alergias medicamentosas">
            <a:extLst>
              <a:ext uri="{FF2B5EF4-FFF2-40B4-BE49-F238E27FC236}">
                <a16:creationId xmlns:a16="http://schemas.microsoft.com/office/drawing/2014/main" id="{D75D67A2-BC1A-44B6-BE9D-320FB7958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012" y="4232653"/>
            <a:ext cx="3761927" cy="236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8596BFC3-66C5-460B-B607-B072649B4805}"/>
              </a:ext>
            </a:extLst>
          </p:cNvPr>
          <p:cNvSpPr/>
          <p:nvPr/>
        </p:nvSpPr>
        <p:spPr>
          <a:xfrm>
            <a:off x="159025" y="1259726"/>
            <a:ext cx="1208598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2800" dirty="0">
              <a:solidFill>
                <a:srgbClr val="000000"/>
              </a:solidFill>
            </a:endParaRPr>
          </a:p>
          <a:p>
            <a:endParaRPr lang="pt-BR" sz="2800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rgbClr val="000000"/>
                </a:solidFill>
              </a:rPr>
              <a:t> Não tratada.</a:t>
            </a:r>
          </a:p>
          <a:p>
            <a:endParaRPr lang="pt-BR" sz="2800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2800" dirty="0">
              <a:solidFill>
                <a:srgbClr val="000000"/>
              </a:solidFill>
            </a:endParaRPr>
          </a:p>
          <a:p>
            <a:endParaRPr lang="pt-BR" sz="2800" dirty="0">
              <a:solidFill>
                <a:srgbClr val="000000"/>
              </a:solidFill>
            </a:endParaRPr>
          </a:p>
          <a:p>
            <a:endParaRPr lang="pt-BR" sz="2800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rgbClr val="000000"/>
                </a:solidFill>
              </a:rPr>
              <a:t> Tratada inadequadamente.</a:t>
            </a:r>
          </a:p>
          <a:p>
            <a:endParaRPr lang="pt-BR" sz="2800" dirty="0">
              <a:solidFill>
                <a:srgbClr val="000000"/>
              </a:solidFill>
            </a:endParaRPr>
          </a:p>
          <a:p>
            <a:endParaRPr lang="pt-BR" sz="2800" dirty="0">
              <a:solidFill>
                <a:srgbClr val="000000"/>
              </a:solidFill>
            </a:endParaRPr>
          </a:p>
          <a:p>
            <a:r>
              <a:rPr lang="pt-BR" sz="2800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00583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3906246" y="1612460"/>
            <a:ext cx="602603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2800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3600" dirty="0">
                <a:solidFill>
                  <a:srgbClr val="000000"/>
                </a:solidFill>
              </a:rPr>
              <a:t>aborto.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3600" dirty="0">
                <a:solidFill>
                  <a:srgbClr val="000000"/>
                </a:solidFill>
              </a:rPr>
              <a:t>morte fetal.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3600" dirty="0">
                <a:solidFill>
                  <a:srgbClr val="000000"/>
                </a:solidFill>
              </a:rPr>
              <a:t>baixo peso ao nascimento.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3600" dirty="0">
                <a:solidFill>
                  <a:srgbClr val="000000"/>
                </a:solidFill>
              </a:rPr>
              <a:t>morte neonatal – 40%.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3600" dirty="0">
                <a:solidFill>
                  <a:srgbClr val="000000"/>
                </a:solidFill>
              </a:rPr>
              <a:t>Outras alterações</a:t>
            </a:r>
            <a:endParaRPr lang="pt-BR" sz="3600" dirty="0">
              <a:solidFill>
                <a:prstClr val="black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170545"/>
            <a:ext cx="1219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2000" dirty="0">
              <a:solidFill>
                <a:srgbClr val="000000"/>
              </a:solidFill>
              <a:latin typeface="GillSans Light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3600" dirty="0">
                <a:solidFill>
                  <a:prstClr val="black"/>
                </a:solidFill>
                <a:latin typeface="Gill Sans MT" panose="020B0502020104020203" pitchFamily="34" charset="0"/>
              </a:rPr>
              <a:t>A sífilis congênita</a:t>
            </a:r>
            <a:r>
              <a:rPr lang="pt-BR" sz="3600" dirty="0">
                <a:solidFill>
                  <a:srgbClr val="000000"/>
                </a:solidFill>
                <a:latin typeface="Gill Sans MT" panose="020B0502020104020203" pitchFamily="34" charset="0"/>
              </a:rPr>
              <a:t> pode resultar em diversos eventos adversos: </a:t>
            </a:r>
          </a:p>
          <a:p>
            <a:pPr algn="just"/>
            <a:endParaRPr lang="pt-BR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0139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600325" y="208721"/>
            <a:ext cx="9191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prstClr val="black"/>
                </a:solidFill>
              </a:rPr>
              <a:t>       </a:t>
            </a:r>
            <a:r>
              <a:rPr lang="pt-BR" sz="4400" dirty="0">
                <a:solidFill>
                  <a:prstClr val="black"/>
                </a:solidFill>
              </a:rPr>
              <a:t>TRATAMENTO SÍFILIS</a:t>
            </a:r>
          </a:p>
        </p:txBody>
      </p:sp>
      <p:sp>
        <p:nvSpPr>
          <p:cNvPr id="7" name="Retângulo 6"/>
          <p:cNvSpPr/>
          <p:nvPr/>
        </p:nvSpPr>
        <p:spPr>
          <a:xfrm>
            <a:off x="400050" y="4860130"/>
            <a:ext cx="11391900" cy="119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1028" name="Picture 4" descr="Sífilis: número de casos sobe 85% em Três Lagoas | JPNews Três Lagoas | RCN  67">
            <a:extLst>
              <a:ext uri="{FF2B5EF4-FFF2-40B4-BE49-F238E27FC236}">
                <a16:creationId xmlns:a16="http://schemas.microsoft.com/office/drawing/2014/main" id="{24D80C85-2DBD-DF25-CFEE-976D04CBC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122" y="1292085"/>
            <a:ext cx="6892235" cy="392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5795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3BCCD68-15F3-19BD-2F17-B70695ABE84D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     TRATAMENTO SÍFILIS ADQUIRIDA E GESTACIONAL</a:t>
            </a:r>
          </a:p>
        </p:txBody>
      </p:sp>
      <p:pic>
        <p:nvPicPr>
          <p:cNvPr id="2050" name="Picture 2" descr="tratamento de sifilis em gestante - 1">
            <a:extLst>
              <a:ext uri="{FF2B5EF4-FFF2-40B4-BE49-F238E27FC236}">
                <a16:creationId xmlns:a16="http://schemas.microsoft.com/office/drawing/2014/main" id="{82942A7E-BC7E-056F-FD52-EBEA8BEFF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7316" y="284480"/>
            <a:ext cx="6780700" cy="601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D269F6D-F0B9-1E1A-A0F5-28B3A65A43DF}"/>
              </a:ext>
            </a:extLst>
          </p:cNvPr>
          <p:cNvSpPr txBox="1"/>
          <p:nvPr/>
        </p:nvSpPr>
        <p:spPr>
          <a:xfrm>
            <a:off x="107210" y="5337136"/>
            <a:ext cx="31002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DURAÇÃO </a:t>
            </a:r>
          </a:p>
          <a:p>
            <a:r>
              <a:rPr lang="pt-BR" sz="3600" dirty="0"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IGNORADA!!!</a:t>
            </a:r>
          </a:p>
        </p:txBody>
      </p:sp>
      <p:sp>
        <p:nvSpPr>
          <p:cNvPr id="4" name="Seta: para a Direita 3">
            <a:extLst>
              <a:ext uri="{FF2B5EF4-FFF2-40B4-BE49-F238E27FC236}">
                <a16:creationId xmlns:a16="http://schemas.microsoft.com/office/drawing/2014/main" id="{C28E4ACB-430D-67EE-BB20-E198ECE8C4FC}"/>
              </a:ext>
            </a:extLst>
          </p:cNvPr>
          <p:cNvSpPr/>
          <p:nvPr/>
        </p:nvSpPr>
        <p:spPr>
          <a:xfrm rot="19551182">
            <a:off x="3159418" y="5457302"/>
            <a:ext cx="1665899" cy="34062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593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7" presetClass="emph" presetSubtype="0" fill="remove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7" presetClass="emph" presetSubtype="0" fill="remove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7" presetClass="emph" presetSubtype="0" fill="remove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4" grpId="6" animBg="1"/>
      <p:bldP spid="4" grpId="7" animBg="1"/>
      <p:bldP spid="4" grpId="8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795486" y="127909"/>
            <a:ext cx="65240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dirty="0"/>
              <a:t> Reação de </a:t>
            </a:r>
            <a:r>
              <a:rPr lang="pt-BR" sz="4000" dirty="0" err="1"/>
              <a:t>Jarisch-Herxheimer</a:t>
            </a:r>
            <a:endParaRPr lang="pt-BR" sz="40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382554" y="942393"/>
            <a:ext cx="1123794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3200" dirty="0"/>
              <a:t>Exantema máculo-papular pruriginoso, febre, cefaleia, artralgia, </a:t>
            </a:r>
          </a:p>
          <a:p>
            <a:r>
              <a:rPr lang="pt-BR" sz="3200" dirty="0"/>
              <a:t>    mal-estar geral.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3200" dirty="0"/>
              <a:t>Não configura uma reação alérgica.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3200" dirty="0"/>
              <a:t>Benigna e autolimitada – 12/24 horas.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3200" dirty="0"/>
              <a:t>Não requer suspensão do tratamento com penicilina.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3200" dirty="0"/>
              <a:t>Sintomáticos.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3200" dirty="0"/>
              <a:t>Mais frequente na Sífilis recente.</a:t>
            </a:r>
          </a:p>
        </p:txBody>
      </p:sp>
      <p:pic>
        <p:nvPicPr>
          <p:cNvPr id="4098" name="Picture 2" descr="VOCÃ SABIA QUE DEVE TOMAR PRATA COLOIDAL AUMENTANDO AOS POUCOS POR CAUSA DA REAÃÃO DE JARISCH-HERXHEIMER?  ATENÃÃO &#10;Assim, qualquer pessoa que sofre deste efeito deve tentar manter o consumo de Prata Coloidal a uma dose mais baixa ou parar por alguns dias e, em seguida, reiniciar a dosagem de menor para maior.  A prata Coloidal NÃ£o Ã© tÃ³xica  e deve-se ressaltar que a maioria das pessoas nunca experimentou a reaÃ§Ã£o de Herxheimer.  O Ãºnico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5" y="3481550"/>
            <a:ext cx="4534938" cy="33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7791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2088" y="0"/>
            <a:ext cx="2767824" cy="1176630"/>
          </a:xfrm>
          <a:prstGeom prst="rect">
            <a:avLst/>
          </a:prstGeom>
        </p:spPr>
      </p:pic>
      <p:sp>
        <p:nvSpPr>
          <p:cNvPr id="6" name="AutoShape 2" descr="data:image/jpeg;base64,/9j/4AAQSkZJRgABAQAAAQABAAD/2wCEAAkGBxQQEhQUExQUFRUVFRUXFhYUFRcXFxgYHR0XHxcXFxcYHSggGhwlGxoYIjEiJSkrLi4uFx8zODMtNygtLysBCgoKDg0OGhAQGSwlHyY0LCwsLC8uLCwtLCwsLCwsLCwsLCwsLCwsLCwsLCwsLCwsLCwsLCwsLCwsLCwsNCwsLP/AABEIAPAArAMBIgACEQEDEQH/xAAcAAACAgMBAQAAAAAAAAAAAAAABwUGAQIECAP/xABMEAACAQMCAwUEBwMHCAsBAAABAgMABBEFEgYhMQcTIkFRFGFxgSMyQlKRobEVM3IkNENigrLBU2NzkqLR4fAIJSY2VGR0dYTC8Rb/xAAaAQEAAwEBAQAAAAAAAAAAAAAAAgMEAQUG/8QAJxEAAwACAQQCAgIDAQAAAAAAAAECAxESBCExQSJRBRNxgUJhoRX/2gAMAwEAAhEDEQA/AHjRRRQBRRRQBRRXDrWpJawSzuQFiRnOeXQZx8+lAdjGqVxHxiIy0RUx5wFyx798/wCSgTLfMkfCqteca6lcQgCOGEOoLGN271VPVV3gqGx588Z6UcP66lmGCac6sfrSLPHI8nveR9rE1VWWUWLFTCe6lhKBYnjJwWlknmBxz5lGj3NyzyDH16cq+VnpExugkckFs7oJVZYC/fYOGO9JFyRkHIAyG5jlU43G6OuGs7kgjxKViYfA+PnUINc7wi1tIp7ZGZ5JGkAGxPtLBzO0s5+WSarrNqW320SePRZf2pqds6o0Uc6M23vWYgDrgnaCyg5C4IbHLxHyno+Jlj2i6Q2xY4yzB4s5wPpQMDPluAqjnhqMYmCuHzkTB373Prvzk+nPI8q6LDjVQkkFxFLJLGxR+7jBSRTzQ8yFGUIyD55rP035CM++HofrGcjgjI5jyI6VvSl0ji32JwkFpc+zEEmNmiAiPXMI3E4PmvT09KZ2laglzEksR3JIoZT7vf7x0+Vb5pPwVuWvJ2UVgVmpEQooooAooooAooooAooooAooooDBqpa9pyXt/FBMN0MULTGM/UkcttXcPPaATj1YVL8Wav7FZz3G3d3UbMFzjJHQE+QziqbpM13G8N9fSxsjpsZI49ncCUrtO7J3rkKDnGMk1zejuj58VcN2iRlrWVoZFmgjKRtuQF3VcNE3Tk2eWM1zajwxPHyjuEkkIJWNoNpIGNx3CTCgA+da8SJGbu1hlSKaX2mEQ3CnFwiq+9llQjLKFU+NSQfQdas9vC0skpkjKLuA8R+uqHKYwfqDmx9S2PKqckzvui2KrXZlRg0G8kQOnszA9AWkUnng/ZIHnXyl0e+gdZ2hjKIpWRYpTI5QkeJV2DJU88emaYWn3qTpvjO5MsAw6HaSCR7sg/hXTWaplpy15L3ul5KE3EcZTYHLekYVt+fTbjP41DW2kXve3L91EWciXaZyD3e0BNuEIPJccj1zTN1DUEgQySttQFQWJ5DcQAT7smoy7tGikieFSy94PCoGFDZ7w5+4wO7A+0oPmap6Xo8WBPivJW20/JW7Dhq9uI0lj9l2SKGXLyZwemfD1q1dn0Elus9tMVLxSb/ox4NsoDeHPPru6+fxqK4dvO4eTezFYJ5ohyKxxo7kqAeksjMygD7I/PjPFs0Mk96lqHs5JoojKZdsu1SIt4j24I7wnBzzFelMTPdFNXVeRn1mtYzkZrarCAUUUUAUUUUAVis0UAUUUUAUUUUBEcWaZ7XZ3MH+VhkUfxEHafxxSpi1kGzs1dMmXTrrvG9yqFVSMcyXx8CadUgyKSt7ftYwDT7i3lUi5RLafYDHJH3yMMv9lsciPPGfhGiUsuthoRZ4J7h3aWMbgmcxoSm0BARkYU45YySSahp7e7v5Lq1eeFFjdcoYGJeM+JclXGQRgEedXk1A61ojSSieK4a3k2iNmCK4YZ8IIJHPJ65rPGT5fItyQ+Hw8ld03hm50W1l7u7h7td0rB7dic+i/ScvIV1W37WeITCSAbk3iJk8WMZAwBjPu3da47+K5RmW6e9ngR1JEVvHtlUFTuyrlgoOcjGSBU7/AP3Wn/8Aio933ee/P3duM591WZGv8UVYppL5sgr7h+51q0j7y7hEbMH2rbEMGUkFW8fkcg10G1vNOFvbx3EDCWXYkfcMNo5s+CXOFVdxxWLG0mklPsj3VrDJul+kgTu1ZuZK7nDeInOMcjmpvStGZJ+8nuTcSIhCAoqbA3U4BOScYz8a7Vxx1ojMZee99iM4w08W+66TLNIyRlGY92jyYjWdFJwrhmXJxzHvqLTbcrY20aDEl7Is48ilqWwD/V8Mf4VauNwPYLkn7MRYH0K4YH5EA/KuDgqRb679riikjt4oWWN2UoJpJSplcKefLaBnzyajjfIuyLTGEnStq1FbVeUhRRRQBRRRQBRRRQBRRRQBRXyklCkAkAscKCepxnA9eWa+gNAFVftG0lrqxlWMZlj2zRD/ADkZDAfPGPnVoNaSuACSQAOpPSgKroOrrfWqTxMB3iem7a45MCPUNnlXHPpc0Ui3HePcsgYNE21Rhsc4QPCrgfezkEjIzVD13WU0y9lm0uRbqKXx3NrGGZY2+1IHQELkf49fK/8ACnFdvqUW+FvEPrRtgOh9CPT3istw4e14NE0q7M6E4jtvtyrE2MlZj3TD4h8Vj9v2Wc+02ufXvI8/jmpWWMMMMAw9GAI/A1DT8Pks22UKjnJXuImZfURuR4R8QagtE3s+j8TWpJCTLK+MhISZHPwCZzXOtjNcuJnLWwXIiWMjvSDjJm5FccvqcwOuc1OQxhQAoAA8gAP0r4alqEVtGZJnWNB1ZiAPl6mif0Gvsq3addtb6VMC26SQJCCBs3F2APIdPDn8Ku3C+n+zWlvD17qGNM/BRSY1Hig391DeS2ty2lW0hKsiZ3SDkJXH3QfTpj15U5eH+Ira9TdbzJIMZwCNw/iXqK1Y54oz3W2S9ZrANFTIGaKKKAKKKKAKKKKAKwazVV7RuKRpllJN/SHwRD1c9Pw6/KgFR2vcTz3F6BaFtmm4kd0PSQkAsfcOS/NqYHCfajaXUNv3sixzyt3bRk9JAOufJTywT64qu8GWMOk6TLc3via5BeUNzZgwOyPn1JyT8TUV2e9lKXFtLNdqUM6sII/tRKc7ZCT1bpjl0+NUT1Evf0v+ndF54j7Soo5BbWUZvbpuQSI5RT6u46Ae78q+MHBNxfkSarcF1yGFpDlYF9A56v8ApXD2QSJZtNpssSRXULFt6jBnjPR8nmcfhjFNEVcjhx2WmxW8YjhjSNAMBUUAflSFutBV5Y0jJhuDc3CtNEdrpgyO2MEeQGPca9DkUreNtL7jVbSZCAs/fl1x/SpC4Dg+9cA/w1ZFJJpryVZIdOWn4eyF4d4muYY0E9ymPEN91GTGcEgHvoyCh5fVYH+I1bIdTvpEBRdObPR1uXKn+yF9PLNLfTdNa8gRrhsoV8MaZCjr42+82eeOgql3dksEjxOF3IcZIHMdVP4EVo/8/lp70n9lGD8iqqsfmp86HRqWuXMf7+7tYy2VWGyQzzMfcWbw/EqQKo15w137Ry3ksspeUB90hOxX8KBSOWVYqTgYODUZwPpvePNKjGMrtVCnTp4tw+0DVpv7hu7dJRtfblWH1GZea4J6HIHI/nVmHoomKdf0zH1f5DJ++ccPstcl77jN7OJWaxSKTBe3aS3bl12MQpI8sptPzrj4g7NrWdu+gLWdyDlZrfw8/wCso5MPWtOzy4zNdgZ2yC3uF9PHGFbH9pCfnV5rAewhcRcX3mmMI9Ug3QjkL23BKH0MqfZ+NX3T7+O4RZInWRGGQyEEH5iuiRAwIIyDyIPQ/GqHqvBstmz3GkuIZGO6S2b+by+uB9h/eKAv+aKgODuI01C3EoGx1JSaInxRyDk6H4Hz86n6AKKKKAKKKKA1Y0jeKLxNb1fu3YCx04M0rZ8JII35PTmQF/smmB2q8Vfs2xd1OJpPo4fXcerfIc6UHZpw4+pR9wMpaq6yXcnnO4/dwqfIKOv8RPpULepYRdNGsm1+6W9nXZYW5ItoXH70+cjDpjkP09auza22e8RB7MpCmT7TZONyDzQHl788ulfIiOZe7QBLKAYcjkr7f6Nf6g8z59PWpC0tzMVkddqLjuovu+jsPveg+z8ayOZU7fj0i1LRWu0nhp5VjvbXw3lp40IHORRkmM+vLOPiR512cF9pNpqRjiVtlwyZaJlIwR9YKx5H1q3Yqra9wXDJA4t1SCcSd/FKq4KzDmGJGCQehHoaYc6S4sg0XAGqV2hIO+sDjn30yg/GCXl8zipTgziH22Jg693cQt3dxF91x5j1VhzBqP7SJCiWjeQvIgSeg3Bl/wAcVtIi10CB7WK3WT6lxGXhP3XGe9iJ9QQWHuJ9KqnFSg3k39j+6tN/TdE/aOixx4EcsbTd0557JIppFDcsdduD7mpLaxcl7mXeCsg2rIp+y6jaw94yM599et0fUcuOOjyr6NY89Zo9rv8AyT/Z/Jhp096N+WOnyqz3dr7S8VqBn2l9re6NfFIx9PCMfOqjwH/OJv8ARp/eNMrs0tGmvLm6P7uJRbxe88mlI+eB8qu6jKseFr7bR589L+38jyfhJNnR2dp3Usaf+VdOvlDMyjl58j1pj5pXcFyfy+3U9e61HA/q+0Ltpl3cW9CuSMjqvIj0IrxD6U+wNBFQegXsxklguAC8W0rKvISo2dr7fstkEEZPMVOZoBZa1ONI1iO4Pht9RHdS46LMuNjn45/M0zFNVPtQ4aGo6fLEP3ifSxH+uoPL5gkfOvj2U8U/tGxRn/fRYjlHnuA5NjyyOf40BdKKxWaAKKKKA87cU97xJq5ggbEFvlN55qq5HeOB5kkYHrgU2bzRxZ2aQ26kQx47xE+u8f28H7x6n150tOO9Nk4f1KPULZT3EzHvEHJQT9dD6Buo94NOfStQjuYo5om3JIoZT7j/AI1k6mqnT9E4emcNpbd/tYrshTHdRYxnHR3H6L5dTz6TQrWRwoJJAAGSTyAHqTUNpfFtlcyd3DcwyP5KrjJ+HrWW3eR7O7Jyg1gGs1UCj8WQNaXtpd2+O9mlS2mi6CZG6MT5Mgyc+grt7Urctp7OP6CWCY/BJFLE/BcmpHinRPbIgFbu5o2EkEo6xyDofeD0I8wTXPwvrg1CGWGdAs8WYrmE8wCR1HqjA5B99el098pINEVwLrSRzT2cjBWMrTW+48pY5AGOw+ZDbsiq52vcB7i2oWy+MD+URqObjkO8UfeA6+or66jwVd2690sMWoWqEtCrv3U8XXAViCCR0B5dBUfPeTxgEnWLXu1OV2CdAuDk7iGBHzrVFOaVIi1taKpwLC8++O28U0zBM4JWKMDxSuR5dcDzNO+OOHRtO2g+CCM8z9Z5CT5ebM56eppZ6YRaJF7NeXpF0XnCwW8bPIOW5mAjJUDPu61KQ6XfXLqEtp2KZ2XGoSgqh6d4kC9W5nrip5ctZPJXjwzDbXs7uz+yY3yliN1tZbJAOYEkz72BPqNufnTRqE4T4eWwh2bjJI7NJLKww0kjHmxHkOgA8gKm6qLSt6lqIt73n9u25DzZlkVUVfnIf+RUobgW8JeZgMc2OPM9AB588KB58qqHH+qxWN/p1zMAI/5RGzkZ25QEY9+R+ZrbhJptUlF/OCluufY4D6dPaJPViM7R0AJoC62zl1DMNpPPaeZHoD78daS0IGga+2fDaXoOD0VSxz/svkfB6eFKvt3voHtktO7aa6c74VjGWjA+s5wCcEZGPP5UA1FNbVXuANSF1p9rLnJMKBvM7lGGz8xVhoAooooCM4g0aO9gkglGUkUg+oPkw94POlD2ZavLpF7JpN2fCWzA3QZOTyz9lxz9xB9aeNJrtx0f2y8063jCrNMZl71j0UbDtI8/Mj38vOo3KpaZ1H11e8biC7NtExGn2zAzyLn6dx0jB6Y//fSvv2pXMNraQxRoFnM0RtY41AYOrLzXHyHvzUpe3drw/YKMeFOSKMBpZMevqfM+QqJ4D4emnlOp3/OeQfQxkcoo/skehweXoPjVC0v4Rbx9eybj45mjnhjurGS3jndI0mMqPiRvsyKo8OTy6nrV4BpW8aa0811DaWtubpoJEuLhVcIF2c40LkEAlsH5e/la+COLf2isweB7eaCTZLEzB8E8xhsDPL3VRlxduSRF9nos5pU8VamX1y1j09Q11GMXT58Hc8sxyepA556jIFWPtG4tNlGkNuN95cEJAnXGTguR6D9a6uzng0aZAS533Mx3zyHmSx57QfQfmcmrOmxtfIi2W4Vy6vAHglQ5w0bg49Cprsri1ufu7eZ8Z2xSHHrhTyrYRFP2aAtdaZ0wmmyk/wBpkH+6nKBSj7Lo8Tae3rpsg/B4/wDfTcFAZooooBc9tNkkkFm0ihkS9hDqSQCr5Ugn05imDAgVQFAAAAAHQDyAqr9qWntcaZcrHneqrKuOuY2Dj+7UxwxqQu7SCdeQliR8ehIGR8jmgN9XuJQm2BQ0rclLZ2KPN2x1x93zPL31wcO8Lx2heUky3EvOWdx43PoB9lfRR0FWCjFAUXhAixv7rT+iN/KrceiufpYx/C/P4N7qvQpe9okRgvtLvFH1ZzbyHOBtkHhyfiD+NMJaAzRRRQBVW424OTU1jy7QzQtvhmQAsh5Z5ZGRyHLPlVprBoBIWvD5l1ww31012bWFZIw6BASeZGwEjA5Enz5elW3jXiN4NltajvLy45RqMfRjzlceQA6evyqS424Di1FkmWR7e5j+pPH9Ye5hkbh/xpXdnnEMNncXr30jvIJBEt06swIXcCmeYUnAOM/pVVxvuWTXovNnbQaDZEsTJIxy7D69xO3QDPPmTgenWttNf9j2lzfXhzPcN3rov38ARwJ6kchn4+lcvCU6alI+qzsqwW5dbaNj+6C57yaT0Zh0z0A99fTQrJtbulv51ItIGIs4j0kYHncOPj9X4VXx5PT/ALOU/o6uzzhuVpH1K+H8qn+on+Qi6Kg95H/PWmEKwq1tWldiAUvu2a9lSzSOMlFnnjilkH2UY8+Y6Z6Uwaj9c0iK9gkgmXdHIMMOh65BB8iCAQfUUAmtQ0WPTUe6tFlhktAjBy5KSqSNyEE4IPT44p2abcd7FHJjG9FbB8sgHFKnTuAlfUpLZ7q5ktrZIJRC7ZDli2FYjqqlVPn0puoMCgNqKKKA+c0YZSpGQQQR7j1qi9lLmFbuwbrZ3Lqv+jcl4zj0wavppMcbcPw3PEMETs6LcQZcxuUJZQ23mPgPwoBzbqwwyOVVyz4Tjtx4bi7AXze5kYfPeTUl+3LZPC1zDkfelTPxPOgKB2r2MsMVvO91K0Yu7ffGwQIF3ZyAq5yCBzzTRU1QO1uWK60i5EciPtCP4GVvqsCTyPSrDwHqntdhazebRLu/iAw35igLBRRRQBRRRQGrUoOxOyS4g1SKVQyPcsrKehBBzTgalH2AzD/rJPMXIb3YO8D+6aA4NF7LbiG8ntu8Yaa5jkfn+9AJ2xe4jzPmMU57eFUUKoAVQAAOgA6AV9MVmgCiiigA1TNc7RrS0vo7KQsZHKhmUDZGW+oH55yeXTOM1cqq2scCWV1dJdyxZmQqchiASuNpZejYwKA49Lc/t28XyNnbH55f/fV1qi6bIBr92MjJsrfA9cM2cfjV6oDNFFFAYNITtb1G5tNZjuoY2YQQKVYxs0ak792SBjz9afZqC44hD6fdqRkGCTkPgaAottwQ2oxxzajdz3HeRq4iQ91Em4BgAo5nGep9KlIuzfTVUD2VDgdWJJ+ZzU5w7/NLb/08P9xakM1jrJW/JrmJ14E72kdnNpBBHJbIY5HniiGXLJ4zjJBz+VNDs54Zk0uzW3klWUhmYFVIChue3mefPPPlUB2qcrJXHWO5tnA9cSKMfnTHzWjE257lGRJV2NqKKKsKwooooDDUkuwG4xdalHywWVvfyeQfhzp2GkR2ZE23EN7Aft995Afa3D4cjQD4FZrArNAFFFFAYNKbjjXNWi1aCO2SQ2/0fIR5R8/vN745Y5+mMU2qxigFzZ/95pf/AG9P7wpjCllHMV4pZRjDWIz8uYpm0BmsVmtSaAq3FPG8VlIIFR57hl3CJMDC/edzyUfnVK1vjDUJ4nH8ltkZWGDulYgg8tzbQPjXJ2jX0cGrllLStJbBZI4hvdWVgU3DyypPXFUWHQbmZizxAnJw1w5Jxk4GwZxyxVVU0/OkXRCa3rY5dG1yE6bBKZkiUQRqWLKSjKApBHmcg1L63qMNtD3s8vdxgg7t2M+YC/ez6CkpFwPA9obiS4HfAOzQJEFA7sgSqWyTyB5Hl1FdzcJQuVLvPIq/VSSUso6dAeY6dKopwu7ZZHKvBae1jWYJdMZYpo3eV4u7EbgsSGByMHIwBmqLpmsajaN3kV7LKcc47hmkRvd4mOOvlipO+4StpB4U7pvJ4+RHy6Gq1pkzq8kEhy8TYyftL6/p+NdnIuPxJfq+XzPQnAvFkeqWwlTwuPDLHnJR/T4HqKsma8+9mep+xasEJIjvF2EeXeLzUn8T/rV6BzWqXtbMtTxejaiiiukTBpEcSP7DxTBJjwzGLPLr3gMZ8vvYp8Ujv+kRZGOWyu16gtGfipDp/wDb8qAeArNUnhftMsL0KomEchAyk3gOfMAnkefpVxjmDfVIPwOf0oD60ViigM0VpI4XmSB8agNY41sbTPfXMSkfZDBm/BcmgKdn/tX/APB/wppCkHDxnaT8SQ3ay7YO5aPfICo3d3IBnPQEkc/fTus9Xgmx3c0T5GfA6sfwBzQHfUHxtqbWljczp9aOJmX4+X61NZqA4+szPp13GORaFwPjjIH5UAouFrTZArsS0k30sjnmzM3PmfnUwKjOGZt9pAf82oPxXwn9KkjXk5Xuns9XGkpWjhn0AzliGnCSFTJHGxEcjDGC4xzOAB8q7hXJxJOECoqyM0MiSCTZ9GNyg4Bz/D+BruguXkjLSJCocK8fdk7hz5hs55Efhiu02+zfgs/TxnmvZrVI4vg7i7hn+zKNjfEdPy/SrvUNxfp/tFrIv2lG9fiv/DNMNarRXlW57eisazE2wOhIeJhIhHUEc/8An4V6R4d1Zby2huF6SorYHkSOY+RzXnLTLjvIkY+YwflyNXHsx1+7gtGjgtZJ4Vnk7uReQx4SVGTzwxPMVuwtraZi6hb1S9jxoooq8zhUdreiw3sZiuI1kTOcMPP1HoakaKATOt9g0LsWtrlogeYSRA4HuDAg4+NV6Hsh1a0YtbXCA5HOOV4yfeRj9a9DYoxQHnttC4mh3ESzN8JlbPwDVUdW4r1aGUxz3N1HIuAVLbCM9OQr1iVrz9/0idH7u6guh0lj7tv4k6H5qf8AZrqAu7x7q4/fTSSAnOHkZhn4E4rnj0k+bD5CpC1fcoPur6Zr3MfQ4XKowX1FptEaLBQ2OZGM1n9mYOUYj09fxFdLH6QfwmugVKekw1tNCs1rXc1stSvoB9FdTKMYwJXxj3DPKpLhHh6916WSM3L7Y8PI8zu6gk8sLnmTg/hUReSbUJ/Cnp2CaN3OnCYjxXDs/v2qSq/oT8683rcMYqUyacN1a2yicJRNbNcWbkF7aVlz6qT1A9PP51Y6+PaHaeya1HMBhLyLa3pvXAB+PJazcXCRjLsqj1YgfrXg9RjfPsvJ63T3uO5098SNrFmQqV27jjBHT3etaZAVFVcBF2jmScZJ5k/Gq9ccXW4O2MvM56LEpYmuuzg1W7/cWPdKej3DbfntOMfhXJw5GTeeJ9krXHearDD+8kRfcSM/hXZB2UX9x/Or8Ip6pAhPy3ZH+NWHR+xzToObo87eZmbIP9lcCrp6X7ZRXVfSE3wxor6jdPZ2rfQM5dpcHwRHqMevkPXFem9K0yO1hSGFdkcahVA/x99Y0zR4LYYghjizjOxQucdM46+f413YrWkkZHTZmiiiunAooooAooooApfdt2ke0aXKw+tAVlHwBAb8ifwpg1FcSapFaW000+O7RCWB57vLZjzJ6Y99AeRLC8VVw3rXV+0U9T+FcvEOqm7uJJyiR7zyRAAqr0CjA9POo3NbcfXZIniimsEU9sk3v13hsHABFdSX6Hzx8ags1mkddllv/YrBDRMY9qkjhj6u6qOXmTj/ABr13ounrbQRQpyWKNEHwAAryv2Z8TDTb2ORwDE+ElBA5KejgnoVODXrKKQMAQcggEEehrNly1krlRZMqVpFY4+4NTVkiRpWhMUm8OgBboQVGTy8jn3VGaX2S6dEd0iPcN5tO5fPxHIVfqKrJHDYaVDbjEUUcY/qIo/QV2Ba2ooAooooAooooAooooAooooAooooDUmvNvbZxx7dcezQt9BAcEg8pJPM/Beg+dNntj1e4tdPc2yMWkPds65JjQg7mAHu5Z8s5rzBZ2ckzhIkaRz0VFLE/IUBz1ZdE4Hvb23a4t4TIits5EBifPaD1x51duDexSeYpJet3EecmIDMrD0JzhPzp86RpUVpCkMChI0GFUfifiSSTQHmW27JNUdd3s4X3M6hvwzUJccHXsQnaS3eNbdQ0jOMAAkAYPRs58q9hYri1fTI7qGSGVd0ci7WB9Ov64PyoDxXXonsG4u9pt/Y5D9Jbr9Hnq0OeX+rnHwxS64y7JbyzdmgVrmDPhaMeMD0ZOZ5dMjOfdUFwml5ZXsMscEwkSQDDRuMg8mVuXIEGgPXQrNaRdBmt6AKKKKAKxWaKAKKKKA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prstClr val="black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6850" y="940418"/>
            <a:ext cx="1638300" cy="2286000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460375" y="4177948"/>
            <a:ext cx="1191622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rgbClr val="000000"/>
                </a:solidFill>
                <a:latin typeface="verdana" panose="020B0604030504040204" pitchFamily="34" charset="0"/>
              </a:rPr>
              <a:t>Reação alérgica à penicilina </a:t>
            </a:r>
          </a:p>
          <a:p>
            <a:r>
              <a:rPr lang="pt-BR" sz="2800" dirty="0">
                <a:solidFill>
                  <a:srgbClr val="000000"/>
                </a:solidFill>
                <a:latin typeface="verdana" panose="020B0604030504040204" pitchFamily="34" charset="0"/>
              </a:rPr>
              <a:t>            - &lt; 2% dos tratamentos – Reações leves.</a:t>
            </a:r>
          </a:p>
          <a:p>
            <a:r>
              <a:rPr lang="pt-BR" sz="2800" dirty="0">
                <a:solidFill>
                  <a:srgbClr val="000000"/>
                </a:solidFill>
                <a:latin typeface="verdana" panose="020B0604030504040204" pitchFamily="34" charset="0"/>
              </a:rPr>
              <a:t>            - Reações anafiláticas graves -1,0  a  2,0  de  cada  </a:t>
            </a:r>
          </a:p>
          <a:p>
            <a:r>
              <a:rPr lang="pt-BR" sz="2800" dirty="0">
                <a:solidFill>
                  <a:srgbClr val="000000"/>
                </a:solidFill>
                <a:latin typeface="verdana" panose="020B0604030504040204" pitchFamily="34" charset="0"/>
              </a:rPr>
              <a:t>                                                        100.000 tratamentos.</a:t>
            </a:r>
            <a:endParaRPr lang="pt-BR" sz="2800" dirty="0">
              <a:solidFill>
                <a:prstClr val="black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77" y="1"/>
            <a:ext cx="12225545" cy="6810374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4448174" y="6572249"/>
            <a:ext cx="7743825" cy="238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37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C9D8BD1-E29E-9E1D-7953-E10013C02C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3" r="12359" b="-2"/>
          <a:stretch/>
        </p:blipFill>
        <p:spPr>
          <a:xfrm>
            <a:off x="10001249" y="38543"/>
            <a:ext cx="2047771" cy="2356149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ACBFDEA-E68F-28CB-6358-8F78D8880F1F}"/>
              </a:ext>
            </a:extLst>
          </p:cNvPr>
          <p:cNvSpPr txBox="1"/>
          <p:nvPr/>
        </p:nvSpPr>
        <p:spPr>
          <a:xfrm>
            <a:off x="565889" y="971551"/>
            <a:ext cx="7092212" cy="41814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just" defTabSz="914400">
              <a:lnSpc>
                <a:spcPct val="90000"/>
              </a:lnSpc>
              <a:spcAft>
                <a:spcPts val="600"/>
              </a:spcAft>
            </a:pPr>
            <a:endParaRPr lang="en-US" sz="28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2503D89-D2E7-ACC5-EB83-A74AAE378F98}"/>
              </a:ext>
            </a:extLst>
          </p:cNvPr>
          <p:cNvSpPr txBox="1"/>
          <p:nvPr/>
        </p:nvSpPr>
        <p:spPr>
          <a:xfrm>
            <a:off x="1348740" y="648385"/>
            <a:ext cx="9258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dirty="0"/>
              <a:t>AGENTE ETIOLÓGICO  - </a:t>
            </a:r>
            <a:r>
              <a:rPr lang="pt-BR" sz="3600" i="1" dirty="0"/>
              <a:t>Toxoplasma </a:t>
            </a:r>
            <a:r>
              <a:rPr lang="pt-BR" sz="3600" i="1" dirty="0" err="1"/>
              <a:t>gondii</a:t>
            </a:r>
            <a:endParaRPr lang="pt-BR" sz="3600" i="1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8C21F35-4378-2F43-6959-E54BD119B7B2}"/>
              </a:ext>
            </a:extLst>
          </p:cNvPr>
          <p:cNvSpPr txBox="1"/>
          <p:nvPr/>
        </p:nvSpPr>
        <p:spPr>
          <a:xfrm>
            <a:off x="2945130" y="2075044"/>
            <a:ext cx="892101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200" b="1" dirty="0">
                <a:latin typeface="Arial" panose="020B0604020202020204" pitchFamily="34" charset="0"/>
              </a:rPr>
              <a:t>P</a:t>
            </a:r>
            <a:r>
              <a:rPr lang="pt-BR" sz="3200" b="1" i="0" dirty="0">
                <a:effectLst/>
                <a:latin typeface="Arial" panose="020B0604020202020204" pitchFamily="34" charset="0"/>
              </a:rPr>
              <a:t>arasita intracelular obrigatório</a:t>
            </a:r>
            <a:r>
              <a:rPr lang="pt-BR" sz="3200" b="0" i="0" dirty="0">
                <a:effectLst/>
                <a:latin typeface="Arial" panose="020B0604020202020204" pitchFamily="34" charset="0"/>
              </a:rPr>
              <a:t> </a:t>
            </a:r>
          </a:p>
          <a:p>
            <a:pPr algn="just"/>
            <a:r>
              <a:rPr lang="pt-BR" sz="3200" b="0" i="0" dirty="0">
                <a:effectLst/>
                <a:latin typeface="Arial" panose="020B0604020202020204" pitchFamily="34" charset="0"/>
              </a:rPr>
              <a:t>largamente distribuído pelo mundo.</a:t>
            </a:r>
            <a:endParaRPr lang="pt-BR" sz="3200" dirty="0"/>
          </a:p>
        </p:txBody>
      </p:sp>
      <p:pic>
        <p:nvPicPr>
          <p:cNvPr id="1026" name="Picture 2" descr="Toxoplasmose: transmissão, sintomas, tratamento - Mundo Educação">
            <a:extLst>
              <a:ext uri="{FF2B5EF4-FFF2-40B4-BE49-F238E27FC236}">
                <a16:creationId xmlns:a16="http://schemas.microsoft.com/office/drawing/2014/main" id="{C2ABCDD3-B81F-96BE-AC15-99022BC2D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130" y="3705739"/>
            <a:ext cx="6667500" cy="278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4725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6643" y="3745070"/>
            <a:ext cx="8680359" cy="296459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396" y="205837"/>
            <a:ext cx="8680359" cy="3644721"/>
          </a:xfrm>
          <a:prstGeom prst="rect">
            <a:avLst/>
          </a:prstGeom>
        </p:spPr>
      </p:pic>
      <p:cxnSp>
        <p:nvCxnSpPr>
          <p:cNvPr id="5" name="Conector reto 4"/>
          <p:cNvCxnSpPr/>
          <p:nvPr/>
        </p:nvCxnSpPr>
        <p:spPr>
          <a:xfrm>
            <a:off x="3505737" y="5723189"/>
            <a:ext cx="7892602" cy="1287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 flipV="1">
            <a:off x="3505737" y="6222867"/>
            <a:ext cx="1455312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10557188" y="5227368"/>
            <a:ext cx="822101" cy="1142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8" y="643714"/>
            <a:ext cx="8243888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8030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648929" y="629266"/>
            <a:ext cx="3505495" cy="1622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Sífilis adquirida</a:t>
            </a:r>
          </a:p>
        </p:txBody>
      </p:sp>
      <p:sp>
        <p:nvSpPr>
          <p:cNvPr id="4" name="Retângulo 3"/>
          <p:cNvSpPr/>
          <p:nvPr/>
        </p:nvSpPr>
        <p:spPr>
          <a:xfrm>
            <a:off x="648931" y="2438400"/>
            <a:ext cx="3505494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Alternativas: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-Doxiciclina 100mg, 12/12 hr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-Tetraciclina 500 mg, 6/6 hr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-Eritromicina 500 mg, 6/6 hr 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114934" y="2899862"/>
            <a:ext cx="4053546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3200" dirty="0">
                <a:solidFill>
                  <a:prstClr val="black"/>
                </a:solidFill>
              </a:rPr>
              <a:t>15 DIAS – sífilis recente</a:t>
            </a:r>
            <a:endParaRPr lang="pt-BR" sz="320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</a:pPr>
            <a:r>
              <a:rPr lang="pt-BR" sz="3200" dirty="0">
                <a:solidFill>
                  <a:prstClr val="black"/>
                </a:solidFill>
              </a:rPr>
              <a:t>30 DIAS – sífilis tardia</a:t>
            </a:r>
            <a:endParaRPr lang="pt-BR" sz="3200">
              <a:solidFill>
                <a:prstClr val="black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-144216" y="5346969"/>
            <a:ext cx="4595429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1000" dirty="0">
                <a:solidFill>
                  <a:prstClr val="black"/>
                </a:solidFill>
              </a:rPr>
              <a:t>Departamento de DST, Aids e Hepatites Virais</a:t>
            </a:r>
          </a:p>
          <a:p>
            <a:pPr algn="ctr">
              <a:spcAft>
                <a:spcPts val="600"/>
              </a:spcAft>
            </a:pPr>
            <a:r>
              <a:rPr lang="pt-BR" sz="1000" dirty="0">
                <a:solidFill>
                  <a:prstClr val="black"/>
                </a:solidFill>
              </a:rPr>
              <a:t> Secretaria de Vigilância em Saúde Ministério da Saúde</a:t>
            </a:r>
          </a:p>
          <a:p>
            <a:pPr algn="ctr">
              <a:spcAft>
                <a:spcPts val="600"/>
              </a:spcAft>
            </a:pPr>
            <a:endParaRPr lang="pt-BR" sz="1000" dirty="0">
              <a:solidFill>
                <a:prstClr val="black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pt-BR" sz="1000" dirty="0">
                <a:solidFill>
                  <a:prstClr val="black"/>
                </a:solidFill>
              </a:rPr>
              <a:t> Prevenção e atenção das Infecções Sexualmente </a:t>
            </a:r>
          </a:p>
          <a:p>
            <a:pPr algn="ctr">
              <a:spcAft>
                <a:spcPts val="600"/>
              </a:spcAft>
            </a:pPr>
            <a:r>
              <a:rPr lang="pt-BR" sz="1000" dirty="0">
                <a:solidFill>
                  <a:prstClr val="black"/>
                </a:solidFill>
              </a:rPr>
              <a:t>Transmissíveis IST </a:t>
            </a:r>
          </a:p>
          <a:p>
            <a:pPr algn="ctr">
              <a:spcAft>
                <a:spcPts val="600"/>
              </a:spcAft>
            </a:pPr>
            <a:r>
              <a:rPr lang="pt-BR" sz="1000" dirty="0">
                <a:solidFill>
                  <a:prstClr val="black"/>
                </a:solidFill>
              </a:rPr>
              <a:t>Excerto do Manual de Bolso (sífilis)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E1E2F0F-BED1-43A1-84AF-FBD0AFC27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744" y="807593"/>
            <a:ext cx="5239568" cy="52395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6623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291717" y="300850"/>
            <a:ext cx="32305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dirty="0">
                <a:solidFill>
                  <a:prstClr val="black"/>
                </a:solidFill>
              </a:rPr>
              <a:t>Sífilis Gestante</a:t>
            </a:r>
          </a:p>
        </p:txBody>
      </p:sp>
      <p:sp>
        <p:nvSpPr>
          <p:cNvPr id="8" name="Retângulo 7"/>
          <p:cNvSpPr/>
          <p:nvPr/>
        </p:nvSpPr>
        <p:spPr>
          <a:xfrm>
            <a:off x="133744" y="2609677"/>
            <a:ext cx="546213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prstClr val="black"/>
                </a:solidFill>
              </a:rPr>
              <a:t> </a:t>
            </a:r>
            <a:r>
              <a:rPr lang="pt-BR" sz="2400" dirty="0">
                <a:solidFill>
                  <a:prstClr val="black"/>
                </a:solidFill>
              </a:rPr>
              <a:t>-Estearato de Eritromicina 500mg, 6/6 </a:t>
            </a:r>
            <a:r>
              <a:rPr lang="pt-BR" sz="2400" dirty="0" err="1">
                <a:solidFill>
                  <a:prstClr val="black"/>
                </a:solidFill>
              </a:rPr>
              <a:t>hr</a:t>
            </a:r>
            <a:r>
              <a:rPr lang="pt-BR" sz="2400" dirty="0">
                <a:solidFill>
                  <a:prstClr val="black"/>
                </a:solidFill>
              </a:rPr>
              <a:t>  </a:t>
            </a:r>
          </a:p>
          <a:p>
            <a:r>
              <a:rPr lang="pt-BR" sz="2400" dirty="0">
                <a:solidFill>
                  <a:prstClr val="black"/>
                </a:solidFill>
              </a:rPr>
              <a:t>           15 dias sífilis recente </a:t>
            </a:r>
          </a:p>
          <a:p>
            <a:r>
              <a:rPr lang="pt-BR" sz="2400" dirty="0">
                <a:solidFill>
                  <a:prstClr val="black"/>
                </a:solidFill>
              </a:rPr>
              <a:t>           30 dias sífilis tardia.</a:t>
            </a:r>
          </a:p>
        </p:txBody>
      </p:sp>
      <p:sp>
        <p:nvSpPr>
          <p:cNvPr id="9" name="Retângulo 8"/>
          <p:cNvSpPr/>
          <p:nvPr/>
        </p:nvSpPr>
        <p:spPr>
          <a:xfrm>
            <a:off x="133744" y="3826905"/>
            <a:ext cx="4929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prstClr val="black"/>
                </a:solidFill>
              </a:rPr>
              <a:t>  -</a:t>
            </a:r>
            <a:r>
              <a:rPr lang="pt-BR" sz="2400" dirty="0">
                <a:solidFill>
                  <a:prstClr val="black"/>
                </a:solidFill>
              </a:rPr>
              <a:t>Ceftriaxona 1 g/dia por 10 a 14 dias. 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602171" y="6027003"/>
            <a:ext cx="95702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800" dirty="0">
                <a:solidFill>
                  <a:prstClr val="black"/>
                </a:solidFill>
              </a:rPr>
              <a:t>Departamento de DST, Aids e Hepatites Virais</a:t>
            </a:r>
          </a:p>
          <a:p>
            <a:pPr algn="ctr"/>
            <a:r>
              <a:rPr lang="pt-BR" sz="800" dirty="0">
                <a:solidFill>
                  <a:prstClr val="black"/>
                </a:solidFill>
              </a:rPr>
              <a:t> Secretaria de Vigilância em Saúde Ministério da Saúde</a:t>
            </a:r>
          </a:p>
          <a:p>
            <a:pPr algn="ctr"/>
            <a:endParaRPr lang="pt-BR" sz="800" dirty="0">
              <a:solidFill>
                <a:prstClr val="black"/>
              </a:solidFill>
            </a:endParaRPr>
          </a:p>
          <a:p>
            <a:pPr algn="ctr"/>
            <a:r>
              <a:rPr lang="pt-BR" sz="800" dirty="0">
                <a:solidFill>
                  <a:prstClr val="black"/>
                </a:solidFill>
              </a:rPr>
              <a:t> Prevenção e atenção das Infecções Sexualmente </a:t>
            </a:r>
          </a:p>
          <a:p>
            <a:pPr algn="ctr"/>
            <a:r>
              <a:rPr lang="pt-BR" sz="800" dirty="0">
                <a:solidFill>
                  <a:prstClr val="black"/>
                </a:solidFill>
              </a:rPr>
              <a:t>Transmissíveis IST </a:t>
            </a:r>
          </a:p>
          <a:p>
            <a:pPr algn="ctr"/>
            <a:r>
              <a:rPr lang="pt-BR" sz="800" dirty="0">
                <a:solidFill>
                  <a:prstClr val="black"/>
                </a:solidFill>
              </a:rPr>
              <a:t>Excerto do Manual de Bolso (sífilis) 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5450092" y="3643074"/>
            <a:ext cx="58972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prstClr val="black"/>
                </a:solidFill>
              </a:rPr>
              <a:t>Reação cruzada entre Penicilina e </a:t>
            </a:r>
            <a:r>
              <a:rPr lang="pt-BR" sz="1600" dirty="0" err="1">
                <a:solidFill>
                  <a:prstClr val="black"/>
                </a:solidFill>
              </a:rPr>
              <a:t>Cefalosporina</a:t>
            </a:r>
            <a:r>
              <a:rPr lang="pt-BR" sz="1600" dirty="0">
                <a:solidFill>
                  <a:prstClr val="black"/>
                </a:solidFill>
              </a:rPr>
              <a:t> de 1ª geração  - 30%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6387316" y="4394705"/>
            <a:ext cx="3193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dirty="0">
                <a:solidFill>
                  <a:prstClr val="black"/>
                </a:solidFill>
              </a:rPr>
              <a:t>Reação cruzada entre Penicilina e </a:t>
            </a:r>
            <a:r>
              <a:rPr lang="pt-BR" sz="1600" dirty="0" err="1">
                <a:solidFill>
                  <a:prstClr val="black"/>
                </a:solidFill>
              </a:rPr>
              <a:t>Cefalosporina</a:t>
            </a:r>
            <a:r>
              <a:rPr lang="pt-BR" sz="1600" dirty="0">
                <a:solidFill>
                  <a:prstClr val="black"/>
                </a:solidFill>
              </a:rPr>
              <a:t>  de  3ª geração  &lt; 10%</a:t>
            </a:r>
          </a:p>
        </p:txBody>
      </p:sp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092" y="2099676"/>
            <a:ext cx="5895975" cy="2462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04064" y="4632240"/>
            <a:ext cx="46230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prstClr val="black"/>
                </a:solidFill>
              </a:rPr>
              <a:t>Qualquer tratamento que não seja realizado com Penicilina é considerado inadequado.</a:t>
            </a:r>
          </a:p>
          <a:p>
            <a:pPr algn="ctr"/>
            <a:r>
              <a:rPr lang="pt-BR" sz="2400" dirty="0">
                <a:solidFill>
                  <a:prstClr val="black"/>
                </a:solidFill>
              </a:rPr>
              <a:t> O RN deverá ser avaliado clínica e laboratorialmente, conforme PCDT. </a:t>
            </a:r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9F092B1A-0A1B-4D5E-84C1-FE0231637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8078" y="-13722"/>
            <a:ext cx="3713922" cy="129949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2646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3" grpId="0"/>
      <p:bldP spid="24" grpId="0"/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935BD30-0B3F-4C5E-B014-C22EAA2EAE02}"/>
              </a:ext>
            </a:extLst>
          </p:cNvPr>
          <p:cNvSpPr/>
          <p:nvPr/>
        </p:nvSpPr>
        <p:spPr>
          <a:xfrm>
            <a:off x="319087" y="0"/>
            <a:ext cx="115538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2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prstClr val="black"/>
                </a:solidFill>
              </a:rPr>
              <a:t>O parceiro deve ser tratado concomitantemente à gestante com penicilina ou drogas alternativas</a:t>
            </a:r>
            <a:r>
              <a:rPr lang="pt-BR" sz="2400" dirty="0">
                <a:solidFill>
                  <a:prstClr val="black"/>
                </a:solidFill>
              </a:rPr>
              <a:t>.</a:t>
            </a:r>
          </a:p>
          <a:p>
            <a:r>
              <a:rPr lang="pt-BR" sz="2400" dirty="0">
                <a:solidFill>
                  <a:prstClr val="black"/>
                </a:solidFill>
              </a:rPr>
              <a:t> </a:t>
            </a:r>
          </a:p>
          <a:p>
            <a:r>
              <a:rPr lang="pt-BR" sz="2400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F519C09-C8E2-47D0-B2FB-9FD49F2A3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427" y="1736076"/>
            <a:ext cx="10950851" cy="190734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A044D189-7D02-4A6D-99AF-EA979588A206}"/>
              </a:ext>
            </a:extLst>
          </p:cNvPr>
          <p:cNvSpPr/>
          <p:nvPr/>
        </p:nvSpPr>
        <p:spPr>
          <a:xfrm>
            <a:off x="1342266" y="2941483"/>
            <a:ext cx="9617622" cy="178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D826519-F344-456D-9CCF-AA2B102D2877}"/>
              </a:ext>
            </a:extLst>
          </p:cNvPr>
          <p:cNvSpPr txBox="1"/>
          <p:nvPr/>
        </p:nvSpPr>
        <p:spPr>
          <a:xfrm>
            <a:off x="1342266" y="2866471"/>
            <a:ext cx="96176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>
                <a:latin typeface="Arial Rounded MT Bold" panose="020F0704030504030204" pitchFamily="34" charset="0"/>
              </a:rPr>
              <a:t>2009         2010       2011       2012        2013       2014        2015      2016        2017        2018        2019      2020        2021       2022        2023       2024        2025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753980B-CC9F-48CC-82D9-C5917B3C6393}"/>
              </a:ext>
            </a:extLst>
          </p:cNvPr>
          <p:cNvSpPr/>
          <p:nvPr/>
        </p:nvSpPr>
        <p:spPr>
          <a:xfrm>
            <a:off x="93306" y="4027688"/>
            <a:ext cx="118346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dirty="0"/>
              <a:t>•</a:t>
            </a:r>
            <a:r>
              <a:rPr lang="pt-BR" sz="2400" dirty="0"/>
              <a:t>  </a:t>
            </a:r>
            <a:r>
              <a:rPr lang="pt-BR" sz="2800" dirty="0"/>
              <a:t>Tratamento com uma dose (série) de penicilina benzatina IM (2.400.000 UI).  </a:t>
            </a:r>
          </a:p>
          <a:p>
            <a:pPr algn="just"/>
            <a:endParaRPr lang="pt-BR" sz="2800" dirty="0"/>
          </a:p>
          <a:p>
            <a:pPr algn="just"/>
            <a:r>
              <a:rPr lang="pt-BR" sz="2800" dirty="0"/>
              <a:t>• No caso de teste reagente para sífilis,  seguir as recomendações de tratamento  </a:t>
            </a:r>
          </a:p>
          <a:p>
            <a:pPr algn="just"/>
            <a:r>
              <a:rPr lang="pt-BR" sz="2800" dirty="0"/>
              <a:t>   da sífilis adquirida no adulto, de acordo com o estágio clínico da infecção</a:t>
            </a:r>
          </a:p>
        </p:txBody>
      </p:sp>
    </p:spTree>
    <p:extLst>
      <p:ext uri="{BB962C8B-B14F-4D97-AF65-F5344CB8AC3E}">
        <p14:creationId xmlns:p14="http://schemas.microsoft.com/office/powerpoint/2010/main" val="19446064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898" y="562752"/>
            <a:ext cx="9915525" cy="474345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119816" y="5277269"/>
            <a:ext cx="78340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• </a:t>
            </a:r>
            <a:r>
              <a:rPr lang="pt-BR" sz="2800" dirty="0"/>
              <a:t>Anotar na carteira da gestante os “3D” – Data, Droga e Dose do tratamento da sífilis da gestante e parceiro sexual. </a:t>
            </a:r>
          </a:p>
        </p:txBody>
      </p:sp>
      <p:sp>
        <p:nvSpPr>
          <p:cNvPr id="5" name="Retângulo 4"/>
          <p:cNvSpPr/>
          <p:nvPr/>
        </p:nvSpPr>
        <p:spPr>
          <a:xfrm>
            <a:off x="1156898" y="574602"/>
            <a:ext cx="9759918" cy="634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2199456" y="562752"/>
            <a:ext cx="8051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/>
              <a:t>Recomendações aos médicos no pré-natal</a:t>
            </a:r>
          </a:p>
        </p:txBody>
      </p:sp>
    </p:spTree>
    <p:extLst>
      <p:ext uri="{BB962C8B-B14F-4D97-AF65-F5344CB8AC3E}">
        <p14:creationId xmlns:p14="http://schemas.microsoft.com/office/powerpoint/2010/main" val="11167696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00200" y="238125"/>
            <a:ext cx="9229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/>
              <a:t>TRATAMENTO ADEQUADO SÍFILIS NA GESTANTE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14300" y="1257300"/>
            <a:ext cx="1194435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800" dirty="0"/>
              <a:t>Feito com Penicilina Benzatina, completo conforme estadiamento da doença</a:t>
            </a:r>
            <a:r>
              <a:rPr lang="pt-BR" sz="2800" dirty="0">
                <a:solidFill>
                  <a:prstClr val="black"/>
                </a:solidFill>
              </a:rPr>
              <a:t> </a:t>
            </a:r>
          </a:p>
          <a:p>
            <a:r>
              <a:rPr lang="pt-BR" sz="2800" dirty="0">
                <a:solidFill>
                  <a:prstClr val="black"/>
                </a:solidFill>
              </a:rPr>
              <a:t>     </a:t>
            </a:r>
            <a:r>
              <a:rPr lang="pt-BR" sz="2400" dirty="0">
                <a:solidFill>
                  <a:prstClr val="black"/>
                </a:solidFill>
              </a:rPr>
              <a:t>(única opção considerada 100%)</a:t>
            </a:r>
            <a:r>
              <a:rPr lang="pt-BR" sz="2400" dirty="0"/>
              <a:t>;</a:t>
            </a:r>
          </a:p>
          <a:p>
            <a:endParaRPr lang="pt-BR" sz="24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800" dirty="0"/>
              <a:t>Iniciado com pelo menos 30 dias de antecedência ao parto;</a:t>
            </a:r>
          </a:p>
          <a:p>
            <a:endParaRPr lang="pt-BR" sz="2800" dirty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pt-BR" sz="2800" dirty="0"/>
              <a:t>Observância dos intervalos entre as doses.</a:t>
            </a:r>
            <a:r>
              <a:rPr lang="pt-BR" sz="2800" dirty="0">
                <a:solidFill>
                  <a:prstClr val="black"/>
                </a:solidFill>
              </a:rPr>
              <a:t> Caso o intervalo entre as doses ultrapasse a 09 dias, o esquema deverá ser reiniciado; </a:t>
            </a:r>
          </a:p>
          <a:p>
            <a:endParaRPr lang="pt-BR" sz="28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800" dirty="0"/>
              <a:t>Registro de resposta imunológica adequada ao tratamento </a:t>
            </a:r>
          </a:p>
          <a:p>
            <a:r>
              <a:rPr lang="pt-BR" sz="2800" dirty="0"/>
              <a:t>                             -</a:t>
            </a:r>
            <a:r>
              <a:rPr lang="pt-BR" sz="2400" dirty="0">
                <a:solidFill>
                  <a:srgbClr val="000000"/>
                </a:solidFill>
              </a:rPr>
              <a:t>Redução de dois ou mais títulos</a:t>
            </a:r>
            <a:r>
              <a:rPr lang="pt-BR" sz="2400" dirty="0">
                <a:solidFill>
                  <a:prstClr val="black"/>
                </a:solidFill>
              </a:rPr>
              <a:t> no VDRL até 6 meses.</a:t>
            </a:r>
          </a:p>
          <a:p>
            <a:r>
              <a:rPr lang="pt-BR" sz="2400" dirty="0"/>
              <a:t> </a:t>
            </a:r>
          </a:p>
          <a:p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9148767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69843" y="1167489"/>
            <a:ext cx="747422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2000" dirty="0">
              <a:solidFill>
                <a:srgbClr val="000000"/>
              </a:solidFill>
            </a:endParaRPr>
          </a:p>
          <a:p>
            <a:r>
              <a:rPr lang="pt-BR" sz="2000" dirty="0">
                <a:solidFill>
                  <a:srgbClr val="000000"/>
                </a:solidFill>
              </a:rPr>
              <a:t> </a:t>
            </a:r>
            <a:r>
              <a:rPr lang="pt-BR" sz="2800" dirty="0">
                <a:solidFill>
                  <a:srgbClr val="000000"/>
                </a:solidFill>
              </a:rPr>
              <a:t>Redução de dois ou mais títulos</a:t>
            </a:r>
            <a:r>
              <a:rPr lang="pt-BR" sz="2800" dirty="0">
                <a:solidFill>
                  <a:prstClr val="black"/>
                </a:solidFill>
              </a:rPr>
              <a:t> no VDRL </a:t>
            </a:r>
          </a:p>
          <a:p>
            <a:r>
              <a:rPr lang="pt-BR" sz="2400" dirty="0">
                <a:solidFill>
                  <a:prstClr val="black"/>
                </a:solidFill>
              </a:rPr>
              <a:t> </a:t>
            </a:r>
            <a:r>
              <a:rPr lang="pt-BR" dirty="0">
                <a:solidFill>
                  <a:prstClr val="black"/>
                </a:solidFill>
              </a:rPr>
              <a:t>(ex.: de 1:64 para 1:16)</a:t>
            </a:r>
            <a:r>
              <a:rPr lang="pt-BR" sz="2400" dirty="0">
                <a:solidFill>
                  <a:prstClr val="black"/>
                </a:solidFill>
              </a:rPr>
              <a:t>,  </a:t>
            </a:r>
            <a:r>
              <a:rPr lang="pt-BR" sz="2800" dirty="0">
                <a:solidFill>
                  <a:prstClr val="black"/>
                </a:solidFill>
              </a:rPr>
              <a:t>em 6 meses.</a:t>
            </a:r>
          </a:p>
          <a:p>
            <a:r>
              <a:rPr lang="pt-BR" sz="2400" dirty="0">
                <a:solidFill>
                  <a:srgbClr val="000000"/>
                </a:solidFill>
              </a:rPr>
              <a:t> </a:t>
            </a:r>
            <a:r>
              <a:rPr lang="pt-BR" sz="2800" dirty="0">
                <a:solidFill>
                  <a:prstClr val="black"/>
                </a:solidFill>
              </a:rPr>
              <a:t>Negativação após 9 a 12 meses.</a:t>
            </a:r>
          </a:p>
        </p:txBody>
      </p:sp>
      <p:sp>
        <p:nvSpPr>
          <p:cNvPr id="3" name="Chave direita 2"/>
          <p:cNvSpPr/>
          <p:nvPr/>
        </p:nvSpPr>
        <p:spPr>
          <a:xfrm>
            <a:off x="6494918" y="1406194"/>
            <a:ext cx="622852" cy="154668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black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372778" y="1944855"/>
            <a:ext cx="12458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prstClr val="black"/>
                </a:solidFill>
              </a:rPr>
              <a:t>CURA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69843" y="4208034"/>
            <a:ext cx="75987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prstClr val="black"/>
                </a:solidFill>
              </a:rPr>
              <a:t>Sífilis Tardia – Queda de duas titulações 12 meses </a:t>
            </a:r>
          </a:p>
          <a:p>
            <a:r>
              <a:rPr lang="pt-BR" sz="2800" dirty="0">
                <a:solidFill>
                  <a:prstClr val="black"/>
                </a:solidFill>
              </a:rPr>
              <a:t>                         Duas titulações baixas  após 2º ano. 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8571650" y="4361921"/>
            <a:ext cx="12458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prstClr val="black"/>
                </a:solidFill>
              </a:rPr>
              <a:t>CURA</a:t>
            </a:r>
          </a:p>
        </p:txBody>
      </p:sp>
      <p:sp>
        <p:nvSpPr>
          <p:cNvPr id="8" name="Retângulo 7"/>
          <p:cNvSpPr/>
          <p:nvPr/>
        </p:nvSpPr>
        <p:spPr>
          <a:xfrm>
            <a:off x="1657721" y="1851790"/>
            <a:ext cx="617684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2000" dirty="0">
              <a:solidFill>
                <a:srgbClr val="000000"/>
              </a:solidFill>
            </a:endParaRPr>
          </a:p>
          <a:p>
            <a:pPr algn="just"/>
            <a:r>
              <a:rPr lang="pt-BR" sz="2000" dirty="0">
                <a:solidFill>
                  <a:srgbClr val="000000"/>
                </a:solidFill>
              </a:rPr>
              <a:t> </a:t>
            </a:r>
            <a:r>
              <a:rPr lang="pt-BR" sz="2800" dirty="0"/>
              <a:t>Ausência de redução da titulação em duas diluições no intervalo de 6 a 12 meses</a:t>
            </a:r>
            <a:r>
              <a:rPr lang="pt-BR" sz="2800" dirty="0">
                <a:solidFill>
                  <a:srgbClr val="000000"/>
                </a:solidFill>
              </a:rPr>
              <a:t> </a:t>
            </a:r>
          </a:p>
          <a:p>
            <a:pPr algn="just"/>
            <a:r>
              <a:rPr lang="pt-BR" sz="2800" dirty="0">
                <a:solidFill>
                  <a:srgbClr val="000000"/>
                </a:solidFill>
              </a:rPr>
              <a:t>ou  </a:t>
            </a:r>
          </a:p>
          <a:p>
            <a:pPr algn="just"/>
            <a:r>
              <a:rPr lang="pt-BR" sz="2800" dirty="0">
                <a:solidFill>
                  <a:srgbClr val="000000"/>
                </a:solidFill>
              </a:rPr>
              <a:t>Elevação de títulos</a:t>
            </a:r>
            <a:r>
              <a:rPr lang="pt-BR" sz="2800" dirty="0"/>
              <a:t> após o tratamento adequado</a:t>
            </a:r>
            <a:r>
              <a:rPr lang="pt-BR" sz="2800" dirty="0">
                <a:solidFill>
                  <a:prstClr val="black"/>
                </a:solidFill>
              </a:rPr>
              <a:t>, indica possível reinfecção.</a:t>
            </a:r>
          </a:p>
        </p:txBody>
      </p:sp>
      <p:sp>
        <p:nvSpPr>
          <p:cNvPr id="9" name="Chave direita 8"/>
          <p:cNvSpPr/>
          <p:nvPr/>
        </p:nvSpPr>
        <p:spPr>
          <a:xfrm>
            <a:off x="8044069" y="2019748"/>
            <a:ext cx="595122" cy="328774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black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8643122" y="3344507"/>
            <a:ext cx="3620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prstClr val="black"/>
                </a:solidFill>
              </a:rPr>
              <a:t>NOVO TRATAMENTO</a:t>
            </a:r>
          </a:p>
        </p:txBody>
      </p:sp>
      <p:sp>
        <p:nvSpPr>
          <p:cNvPr id="11" name="Chave direita 10"/>
          <p:cNvSpPr/>
          <p:nvPr/>
        </p:nvSpPr>
        <p:spPr>
          <a:xfrm>
            <a:off x="7879806" y="4273945"/>
            <a:ext cx="601365" cy="82440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black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4051699" y="-17311"/>
            <a:ext cx="3585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prstClr val="black"/>
                </a:solidFill>
              </a:rPr>
              <a:t>CONTROLE DE CURA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2146312" y="567464"/>
            <a:ext cx="82804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>
                <a:solidFill>
                  <a:prstClr val="black"/>
                </a:solidFill>
              </a:rPr>
              <a:t>VDRL QUANTITATIVO: trimestral (mensal em gestantes) 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273244" y="2913620"/>
            <a:ext cx="116455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200" dirty="0">
                <a:solidFill>
                  <a:prstClr val="black"/>
                </a:solidFill>
              </a:rPr>
              <a:t>Paciente que tiveram múltiplos episódios de sífilis podem mostrar um declínio mais lento dos títulos. </a:t>
            </a:r>
          </a:p>
        </p:txBody>
      </p:sp>
    </p:spTree>
    <p:extLst>
      <p:ext uri="{BB962C8B-B14F-4D97-AF65-F5344CB8AC3E}">
        <p14:creationId xmlns:p14="http://schemas.microsoft.com/office/powerpoint/2010/main" val="275656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  <p:bldP spid="6" grpId="0"/>
      <p:bldP spid="8" grpId="0"/>
      <p:bldP spid="9" grpId="0" animBg="1"/>
      <p:bldP spid="10" grpId="0"/>
      <p:bldP spid="11" grpId="0" animBg="1"/>
      <p:bldP spid="1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íngua Portuguesa: a curiosa origem da palavra &amp;quot;Obrigado&amp;quot; | VortexMag">
            <a:extLst>
              <a:ext uri="{FF2B5EF4-FFF2-40B4-BE49-F238E27FC236}">
                <a16:creationId xmlns:a16="http://schemas.microsoft.com/office/drawing/2014/main" id="{255F22A7-720C-4700-9DE3-5D4B7E1B77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5" r="1" b="16410"/>
          <a:stretch/>
        </p:blipFill>
        <p:spPr bwMode="auto">
          <a:xfrm>
            <a:off x="613015" y="548700"/>
            <a:ext cx="10889442" cy="568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171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EE571-9633-B785-4441-C58F6CFF2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827A388-81C5-4A83-BE6A-3BF513079C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3" r="12359" b="-2"/>
          <a:stretch/>
        </p:blipFill>
        <p:spPr>
          <a:xfrm>
            <a:off x="9841229" y="265291"/>
            <a:ext cx="1784881" cy="127776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F9A2E1D-81D4-6777-3F13-D0704079BE5D}"/>
              </a:ext>
            </a:extLst>
          </p:cNvPr>
          <p:cNvSpPr txBox="1"/>
          <p:nvPr/>
        </p:nvSpPr>
        <p:spPr>
          <a:xfrm>
            <a:off x="565889" y="971551"/>
            <a:ext cx="7092212" cy="41814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just" defTabSz="914400">
              <a:lnSpc>
                <a:spcPct val="90000"/>
              </a:lnSpc>
              <a:spcAft>
                <a:spcPts val="600"/>
              </a:spcAft>
            </a:pPr>
            <a:endParaRPr lang="en-US" sz="28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09E00FF-10D3-8E7D-5D85-D489B59E2138}"/>
              </a:ext>
            </a:extLst>
          </p:cNvPr>
          <p:cNvSpPr txBox="1"/>
          <p:nvPr/>
        </p:nvSpPr>
        <p:spPr>
          <a:xfrm>
            <a:off x="0" y="1119982"/>
            <a:ext cx="112585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/>
              <a:t>RESERVATÓRIO • DEFINITIVO: Gatos e outros felídeos </a:t>
            </a:r>
          </a:p>
          <a:p>
            <a:r>
              <a:rPr lang="pt-BR" sz="2800" dirty="0"/>
              <a:t>                            • INTERMEDIÁRIO: Aves, seres humanos e outros mamífero  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299FD77-649D-9E93-C6E8-3B0A391A0864}"/>
              </a:ext>
            </a:extLst>
          </p:cNvPr>
          <p:cNvSpPr txBox="1"/>
          <p:nvPr/>
        </p:nvSpPr>
        <p:spPr>
          <a:xfrm>
            <a:off x="3745229" y="277521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/>
              <a:t>MODO DE TRANSMISSÃO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7C8FC5D-BF81-3D20-B721-004CA9575B8B}"/>
              </a:ext>
            </a:extLst>
          </p:cNvPr>
          <p:cNvSpPr txBox="1"/>
          <p:nvPr/>
        </p:nvSpPr>
        <p:spPr>
          <a:xfrm>
            <a:off x="252412" y="3741937"/>
            <a:ext cx="11687175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lphaUcParenR"/>
            </a:pPr>
            <a:r>
              <a:rPr lang="pt-BR" sz="2400" dirty="0"/>
              <a:t>Pela ingestão de alimentos/água ou aspiração pela manipulação de terra contaminados com oocisto; </a:t>
            </a:r>
          </a:p>
          <a:p>
            <a:pPr marL="457200" indent="-457200">
              <a:buAutoNum type="alphaUcParenR" startAt="2"/>
            </a:pPr>
            <a:r>
              <a:rPr lang="pt-BR" sz="2400" dirty="0"/>
              <a:t>Pela ingestão de carne crua e mal cozida infectada com cistos; </a:t>
            </a:r>
          </a:p>
          <a:p>
            <a:r>
              <a:rPr lang="pt-BR" sz="3000" dirty="0"/>
              <a:t>C) Pela transmissão transplacentária de taquizoítos, da gestante para feto.</a:t>
            </a:r>
          </a:p>
        </p:txBody>
      </p:sp>
    </p:spTree>
    <p:extLst>
      <p:ext uri="{BB962C8B-B14F-4D97-AF65-F5344CB8AC3E}">
        <p14:creationId xmlns:p14="http://schemas.microsoft.com/office/powerpoint/2010/main" val="252873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71E05F-84EE-6FBD-AC49-5A3305B24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F18B993-0A66-4B1F-CB35-2652F65BEA1C}"/>
              </a:ext>
            </a:extLst>
          </p:cNvPr>
          <p:cNvSpPr txBox="1"/>
          <p:nvPr/>
        </p:nvSpPr>
        <p:spPr>
          <a:xfrm>
            <a:off x="178904" y="159026"/>
            <a:ext cx="6579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Com bases em estudos sorológicos: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72B01B6-C113-50D9-AF78-9E7915B74AE9}"/>
              </a:ext>
            </a:extLst>
          </p:cNvPr>
          <p:cNvSpPr txBox="1"/>
          <p:nvPr/>
        </p:nvSpPr>
        <p:spPr>
          <a:xfrm>
            <a:off x="1203187" y="3804940"/>
            <a:ext cx="6097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/>
              <a:t>Pacientes imunocomprometidos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0C39EE7-ED9D-E74A-8A0B-94EF381A26FD}"/>
              </a:ext>
            </a:extLst>
          </p:cNvPr>
          <p:cNvSpPr txBox="1"/>
          <p:nvPr/>
        </p:nvSpPr>
        <p:spPr>
          <a:xfrm>
            <a:off x="8201439" y="3804940"/>
            <a:ext cx="16309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/>
              <a:t>Gestantes</a:t>
            </a:r>
            <a:r>
              <a:rPr lang="pt-BR" sz="1800" dirty="0"/>
              <a:t> </a:t>
            </a:r>
            <a:endParaRPr lang="pt-BR" dirty="0"/>
          </a:p>
        </p:txBody>
      </p:sp>
      <p:graphicFrame>
        <p:nvGraphicFramePr>
          <p:cNvPr id="10" name="CaixaDeTexto 2">
            <a:extLst>
              <a:ext uri="{FF2B5EF4-FFF2-40B4-BE49-F238E27FC236}">
                <a16:creationId xmlns:a16="http://schemas.microsoft.com/office/drawing/2014/main" id="{8B1A78A6-61FC-F47E-78FB-2EB4B5B1E1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8242288"/>
              </p:ext>
            </p:extLst>
          </p:nvPr>
        </p:nvGraphicFramePr>
        <p:xfrm>
          <a:off x="365228" y="806291"/>
          <a:ext cx="11567691" cy="2246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tângulo 3">
            <a:extLst>
              <a:ext uri="{FF2B5EF4-FFF2-40B4-BE49-F238E27FC236}">
                <a16:creationId xmlns:a16="http://schemas.microsoft.com/office/drawing/2014/main" id="{DDED8927-3C87-EDF4-B085-6B949CF0E82F}"/>
              </a:ext>
            </a:extLst>
          </p:cNvPr>
          <p:cNvSpPr/>
          <p:nvPr/>
        </p:nvSpPr>
        <p:spPr>
          <a:xfrm>
            <a:off x="2870791" y="3053060"/>
            <a:ext cx="4657060" cy="5778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Picture 2" descr="Imagem gerada: Equilíbrio entre bradizoítos e defesa imunológica">
            <a:extLst>
              <a:ext uri="{FF2B5EF4-FFF2-40B4-BE49-F238E27FC236}">
                <a16:creationId xmlns:a16="http://schemas.microsoft.com/office/drawing/2014/main" id="{05B9964B-6386-AA86-8C6B-19F557BB9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7" y="1897380"/>
            <a:ext cx="11567691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998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9E0B1-6287-DD30-009A-24F9ED813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C66F38E-B678-43CC-2D7A-E6EDFACA8205}"/>
              </a:ext>
            </a:extLst>
          </p:cNvPr>
          <p:cNvSpPr txBox="1"/>
          <p:nvPr/>
        </p:nvSpPr>
        <p:spPr>
          <a:xfrm>
            <a:off x="178904" y="159026"/>
            <a:ext cx="6579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Com bases em estudos sorológicos: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91BEECD-FF91-B008-FF4F-35EAC1606991}"/>
              </a:ext>
            </a:extLst>
          </p:cNvPr>
          <p:cNvSpPr txBox="1"/>
          <p:nvPr/>
        </p:nvSpPr>
        <p:spPr>
          <a:xfrm>
            <a:off x="1203187" y="3804940"/>
            <a:ext cx="6097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/>
              <a:t>Pacientes imunocomprometidos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4F74BEF-E699-64F7-7779-658BD5489692}"/>
              </a:ext>
            </a:extLst>
          </p:cNvPr>
          <p:cNvSpPr txBox="1"/>
          <p:nvPr/>
        </p:nvSpPr>
        <p:spPr>
          <a:xfrm>
            <a:off x="8201439" y="3804940"/>
            <a:ext cx="16309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/>
              <a:t>Gestantes</a:t>
            </a:r>
            <a:r>
              <a:rPr lang="pt-BR" sz="1800" dirty="0"/>
              <a:t> </a:t>
            </a:r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2E37332-6328-9D27-9E1B-A591C3717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5941" y="4328160"/>
            <a:ext cx="2844455" cy="2443231"/>
          </a:xfrm>
          <a:prstGeom prst="rect">
            <a:avLst/>
          </a:prstGeom>
        </p:spPr>
      </p:pic>
      <p:graphicFrame>
        <p:nvGraphicFramePr>
          <p:cNvPr id="10" name="CaixaDeTexto 2">
            <a:extLst>
              <a:ext uri="{FF2B5EF4-FFF2-40B4-BE49-F238E27FC236}">
                <a16:creationId xmlns:a16="http://schemas.microsoft.com/office/drawing/2014/main" id="{CBA54A06-52CF-8D37-3F12-5F2D82F54D5D}"/>
              </a:ext>
            </a:extLst>
          </p:cNvPr>
          <p:cNvGraphicFramePr/>
          <p:nvPr/>
        </p:nvGraphicFramePr>
        <p:xfrm>
          <a:off x="815316" y="842032"/>
          <a:ext cx="10253870" cy="2246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2" descr="http://campinagrandepb.com.br/wp-content/uploads/2013/11/aids.jpg">
            <a:extLst>
              <a:ext uri="{FF2B5EF4-FFF2-40B4-BE49-F238E27FC236}">
                <a16:creationId xmlns:a16="http://schemas.microsoft.com/office/drawing/2014/main" id="{486E6488-9CDA-A3B9-1CF8-D3585676C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6556" y="4483125"/>
            <a:ext cx="2844400" cy="213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5BC3F241-5F47-FAFC-088B-C83F2A90EB07}"/>
              </a:ext>
            </a:extLst>
          </p:cNvPr>
          <p:cNvSpPr/>
          <p:nvPr/>
        </p:nvSpPr>
        <p:spPr>
          <a:xfrm>
            <a:off x="691116" y="743801"/>
            <a:ext cx="10526233" cy="123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71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F43FD9A-C292-F343-6481-3DC3CCC33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520" y="643467"/>
            <a:ext cx="9977119" cy="5571065"/>
          </a:xfrm>
          <a:prstGeom prst="rect">
            <a:avLst/>
          </a:prstGeom>
          <a:ln>
            <a:noFill/>
          </a:ln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5CF1B1FF-393C-6C6B-F079-C391F25B126A}"/>
              </a:ext>
            </a:extLst>
          </p:cNvPr>
          <p:cNvSpPr/>
          <p:nvPr/>
        </p:nvSpPr>
        <p:spPr>
          <a:xfrm>
            <a:off x="10139253" y="643467"/>
            <a:ext cx="823386" cy="690880"/>
          </a:xfrm>
          <a:prstGeom prst="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FF99FF"/>
                </a:solidFill>
              </a:ln>
              <a:solidFill>
                <a:srgbClr val="FF99FF"/>
              </a:solidFill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F2C8D931-D3DE-611A-A325-A1EC1CE65BFA}"/>
              </a:ext>
            </a:extLst>
          </p:cNvPr>
          <p:cNvSpPr/>
          <p:nvPr/>
        </p:nvSpPr>
        <p:spPr>
          <a:xfrm>
            <a:off x="757980" y="3647661"/>
            <a:ext cx="10344029" cy="2697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3C28EB1-D53C-F645-2259-6580F9A94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362" y="3831026"/>
            <a:ext cx="9583418" cy="249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694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4358</TotalTime>
  <Words>2058</Words>
  <Application>Microsoft Office PowerPoint</Application>
  <PresentationFormat>Widescreen</PresentationFormat>
  <Paragraphs>414</Paragraphs>
  <Slides>57</Slides>
  <Notes>0</Notes>
  <HiddenSlides>4</HiddenSlides>
  <MMClips>0</MMClips>
  <ScaleCrop>false</ScaleCrop>
  <HeadingPairs>
    <vt:vector size="6" baseType="variant">
      <vt:variant>
        <vt:lpstr>Fontes usadas</vt:lpstr>
      </vt:variant>
      <vt:variant>
        <vt:i4>15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57</vt:i4>
      </vt:variant>
    </vt:vector>
  </HeadingPairs>
  <TitlesOfParts>
    <vt:vector size="73" baseType="lpstr">
      <vt:lpstr>ADLaM Display</vt:lpstr>
      <vt:lpstr>Aharoni</vt:lpstr>
      <vt:lpstr>Arial</vt:lpstr>
      <vt:lpstr>Arial Black</vt:lpstr>
      <vt:lpstr>Arial Rounded MT Bold</vt:lpstr>
      <vt:lpstr>Bauhaus 93</vt:lpstr>
      <vt:lpstr>Calibri</vt:lpstr>
      <vt:lpstr>Calibri Light</vt:lpstr>
      <vt:lpstr>Gill Sans MT</vt:lpstr>
      <vt:lpstr>GillSans Light</vt:lpstr>
      <vt:lpstr>MinionPro-Regular</vt:lpstr>
      <vt:lpstr>Proxima Nova Rg</vt:lpstr>
      <vt:lpstr>Raleway</vt:lpstr>
      <vt:lpstr>verdana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André Constant</dc:creator>
  <cp:lastModifiedBy>André Constant</cp:lastModifiedBy>
  <cp:revision>195</cp:revision>
  <dcterms:created xsi:type="dcterms:W3CDTF">2018-07-23T00:06:32Z</dcterms:created>
  <dcterms:modified xsi:type="dcterms:W3CDTF">2026-04-13T23:52:49Z</dcterms:modified>
</cp:coreProperties>
</file>