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74" d="100"/>
          <a:sy n="74" d="100"/>
        </p:scale>
        <p:origin x="1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730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–Jaime Silveira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“Digite uma citação aqui.”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gradFill flip="none" rotWithShape="1">
          <a:gsLst>
            <a:gs pos="0">
              <a:srgbClr val="000000"/>
            </a:gs>
            <a:gs pos="100000">
              <a:srgbClr val="00006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12528408" y="-1"/>
            <a:ext cx="476393" cy="9753601"/>
          </a:xfrm>
          <a:prstGeom prst="rect">
            <a:avLst/>
          </a:prstGeom>
          <a:gradFill>
            <a:gsLst>
              <a:gs pos="0">
                <a:srgbClr val="000044"/>
              </a:gs>
              <a:gs pos="50000">
                <a:srgbClr val="3366FF"/>
              </a:gs>
              <a:gs pos="100000">
                <a:srgbClr val="000044"/>
              </a:gs>
            </a:gsLst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1300480">
              <a:def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-13547" y="6384995"/>
            <a:ext cx="8182188" cy="3366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1019" y="43"/>
                </a:lnTo>
                <a:lnTo>
                  <a:pt x="2116" y="130"/>
                </a:lnTo>
                <a:lnTo>
                  <a:pt x="2974" y="304"/>
                </a:lnTo>
                <a:lnTo>
                  <a:pt x="3874" y="522"/>
                </a:lnTo>
                <a:lnTo>
                  <a:pt x="4822" y="782"/>
                </a:lnTo>
                <a:lnTo>
                  <a:pt x="5704" y="1130"/>
                </a:lnTo>
                <a:lnTo>
                  <a:pt x="6670" y="1521"/>
                </a:lnTo>
                <a:lnTo>
                  <a:pt x="7516" y="1927"/>
                </a:lnTo>
                <a:lnTo>
                  <a:pt x="8589" y="2535"/>
                </a:lnTo>
                <a:lnTo>
                  <a:pt x="9525" y="3144"/>
                </a:lnTo>
                <a:lnTo>
                  <a:pt x="10508" y="3897"/>
                </a:lnTo>
                <a:lnTo>
                  <a:pt x="11247" y="4462"/>
                </a:lnTo>
                <a:lnTo>
                  <a:pt x="12427" y="5563"/>
                </a:lnTo>
                <a:lnTo>
                  <a:pt x="13291" y="6432"/>
                </a:lnTo>
                <a:lnTo>
                  <a:pt x="14638" y="7924"/>
                </a:lnTo>
                <a:lnTo>
                  <a:pt x="15890" y="9590"/>
                </a:lnTo>
                <a:lnTo>
                  <a:pt x="17040" y="11387"/>
                </a:lnTo>
                <a:lnTo>
                  <a:pt x="18155" y="13328"/>
                </a:lnTo>
                <a:lnTo>
                  <a:pt x="19031" y="15037"/>
                </a:lnTo>
                <a:lnTo>
                  <a:pt x="19860" y="16921"/>
                </a:lnTo>
                <a:lnTo>
                  <a:pt x="20503" y="18543"/>
                </a:lnTo>
                <a:lnTo>
                  <a:pt x="21004" y="19992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gradFill>
            <a:gsLst>
              <a:gs pos="0">
                <a:srgbClr val="000066"/>
              </a:gs>
              <a:gs pos="100000">
                <a:srgbClr val="000000"/>
              </a:gs>
            </a:gsLst>
            <a:lin ang="16200000"/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1300480">
              <a:def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-1" y="5429955"/>
            <a:ext cx="11609495" cy="4292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18" y="4602"/>
                </a:moveTo>
                <a:lnTo>
                  <a:pt x="10359" y="3784"/>
                </a:lnTo>
                <a:lnTo>
                  <a:pt x="9250" y="2966"/>
                </a:lnTo>
                <a:lnTo>
                  <a:pt x="8103" y="2250"/>
                </a:lnTo>
                <a:lnTo>
                  <a:pt x="7120" y="1738"/>
                </a:lnTo>
                <a:lnTo>
                  <a:pt x="6024" y="1261"/>
                </a:lnTo>
                <a:lnTo>
                  <a:pt x="4990" y="852"/>
                </a:lnTo>
                <a:lnTo>
                  <a:pt x="4020" y="545"/>
                </a:lnTo>
                <a:lnTo>
                  <a:pt x="3138" y="341"/>
                </a:lnTo>
                <a:lnTo>
                  <a:pt x="2105" y="170"/>
                </a:lnTo>
                <a:lnTo>
                  <a:pt x="1033" y="34"/>
                </a:lnTo>
                <a:lnTo>
                  <a:pt x="0" y="0"/>
                </a:lnTo>
                <a:lnTo>
                  <a:pt x="0" y="3886"/>
                </a:lnTo>
                <a:lnTo>
                  <a:pt x="1424" y="3988"/>
                </a:lnTo>
                <a:lnTo>
                  <a:pt x="2546" y="4227"/>
                </a:lnTo>
                <a:lnTo>
                  <a:pt x="3579" y="4534"/>
                </a:lnTo>
                <a:lnTo>
                  <a:pt x="4486" y="4943"/>
                </a:lnTo>
                <a:lnTo>
                  <a:pt x="5356" y="5386"/>
                </a:lnTo>
                <a:lnTo>
                  <a:pt x="6490" y="6136"/>
                </a:lnTo>
                <a:lnTo>
                  <a:pt x="7397" y="6852"/>
                </a:lnTo>
                <a:lnTo>
                  <a:pt x="8280" y="7704"/>
                </a:lnTo>
                <a:lnTo>
                  <a:pt x="9099" y="8488"/>
                </a:lnTo>
                <a:lnTo>
                  <a:pt x="10069" y="9681"/>
                </a:lnTo>
                <a:lnTo>
                  <a:pt x="10976" y="10908"/>
                </a:lnTo>
                <a:lnTo>
                  <a:pt x="11896" y="12442"/>
                </a:lnTo>
                <a:lnTo>
                  <a:pt x="12653" y="13771"/>
                </a:lnTo>
                <a:lnTo>
                  <a:pt x="13383" y="15305"/>
                </a:lnTo>
                <a:lnTo>
                  <a:pt x="14077" y="17010"/>
                </a:lnTo>
                <a:lnTo>
                  <a:pt x="14618" y="18509"/>
                </a:lnTo>
                <a:lnTo>
                  <a:pt x="15173" y="20282"/>
                </a:lnTo>
                <a:lnTo>
                  <a:pt x="15538" y="21600"/>
                </a:lnTo>
                <a:lnTo>
                  <a:pt x="21600" y="21600"/>
                </a:lnTo>
                <a:lnTo>
                  <a:pt x="21323" y="20759"/>
                </a:lnTo>
                <a:lnTo>
                  <a:pt x="20869" y="19396"/>
                </a:lnTo>
                <a:lnTo>
                  <a:pt x="20151" y="17487"/>
                </a:lnTo>
                <a:lnTo>
                  <a:pt x="19395" y="15714"/>
                </a:lnTo>
                <a:lnTo>
                  <a:pt x="18525" y="13874"/>
                </a:lnTo>
                <a:lnTo>
                  <a:pt x="17580" y="12169"/>
                </a:lnTo>
                <a:lnTo>
                  <a:pt x="16635" y="10669"/>
                </a:lnTo>
                <a:lnTo>
                  <a:pt x="15576" y="9101"/>
                </a:lnTo>
                <a:lnTo>
                  <a:pt x="14669" y="7976"/>
                </a:lnTo>
                <a:lnTo>
                  <a:pt x="13572" y="6681"/>
                </a:lnTo>
                <a:lnTo>
                  <a:pt x="12451" y="5556"/>
                </a:lnTo>
                <a:lnTo>
                  <a:pt x="11418" y="4602"/>
                </a:lnTo>
              </a:path>
            </a:pathLst>
          </a:custGeom>
          <a:gradFill>
            <a:gsLst>
              <a:gs pos="0">
                <a:srgbClr val="000044"/>
              </a:gs>
              <a:gs pos="100000">
                <a:srgbClr val="000066"/>
              </a:gs>
            </a:gsLst>
          </a:gra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-1" y="4474915"/>
            <a:ext cx="13002544" cy="5247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151"/>
                </a:lnTo>
                <a:lnTo>
                  <a:pt x="2093" y="3318"/>
                </a:lnTo>
                <a:lnTo>
                  <a:pt x="3027" y="3485"/>
                </a:lnTo>
                <a:lnTo>
                  <a:pt x="3961" y="3708"/>
                </a:lnTo>
                <a:lnTo>
                  <a:pt x="4771" y="3959"/>
                </a:lnTo>
                <a:lnTo>
                  <a:pt x="5772" y="4322"/>
                </a:lnTo>
                <a:lnTo>
                  <a:pt x="6717" y="4740"/>
                </a:lnTo>
                <a:lnTo>
                  <a:pt x="7786" y="5298"/>
                </a:lnTo>
                <a:lnTo>
                  <a:pt x="8754" y="5855"/>
                </a:lnTo>
                <a:lnTo>
                  <a:pt x="9542" y="6385"/>
                </a:lnTo>
                <a:lnTo>
                  <a:pt x="10408" y="7054"/>
                </a:lnTo>
                <a:lnTo>
                  <a:pt x="11263" y="7779"/>
                </a:lnTo>
                <a:lnTo>
                  <a:pt x="12118" y="8588"/>
                </a:lnTo>
                <a:lnTo>
                  <a:pt x="12895" y="9341"/>
                </a:lnTo>
                <a:lnTo>
                  <a:pt x="13739" y="10317"/>
                </a:lnTo>
                <a:lnTo>
                  <a:pt x="14639" y="11460"/>
                </a:lnTo>
                <a:lnTo>
                  <a:pt x="15561" y="12770"/>
                </a:lnTo>
                <a:lnTo>
                  <a:pt x="16327" y="13997"/>
                </a:lnTo>
                <a:lnTo>
                  <a:pt x="16844" y="14890"/>
                </a:lnTo>
                <a:lnTo>
                  <a:pt x="17508" y="16172"/>
                </a:lnTo>
                <a:lnTo>
                  <a:pt x="18093" y="17427"/>
                </a:lnTo>
                <a:lnTo>
                  <a:pt x="18633" y="18737"/>
                </a:lnTo>
                <a:lnTo>
                  <a:pt x="19128" y="20020"/>
                </a:lnTo>
                <a:lnTo>
                  <a:pt x="19646" y="21600"/>
                </a:lnTo>
                <a:lnTo>
                  <a:pt x="21600" y="21600"/>
                </a:lnTo>
                <a:lnTo>
                  <a:pt x="21600" y="11571"/>
                </a:lnTo>
                <a:lnTo>
                  <a:pt x="20929" y="10400"/>
                </a:lnTo>
                <a:lnTo>
                  <a:pt x="20254" y="9480"/>
                </a:lnTo>
                <a:lnTo>
                  <a:pt x="19522" y="8532"/>
                </a:lnTo>
                <a:lnTo>
                  <a:pt x="18870" y="7779"/>
                </a:lnTo>
                <a:lnTo>
                  <a:pt x="18251" y="7166"/>
                </a:lnTo>
                <a:lnTo>
                  <a:pt x="17666" y="6608"/>
                </a:lnTo>
                <a:lnTo>
                  <a:pt x="17047" y="6051"/>
                </a:lnTo>
                <a:lnTo>
                  <a:pt x="16450" y="5577"/>
                </a:lnTo>
                <a:lnTo>
                  <a:pt x="15933" y="5130"/>
                </a:lnTo>
                <a:lnTo>
                  <a:pt x="14976" y="4489"/>
                </a:lnTo>
                <a:lnTo>
                  <a:pt x="14166" y="3931"/>
                </a:lnTo>
                <a:lnTo>
                  <a:pt x="13367" y="3485"/>
                </a:lnTo>
                <a:lnTo>
                  <a:pt x="12310" y="2900"/>
                </a:lnTo>
                <a:lnTo>
                  <a:pt x="11263" y="2426"/>
                </a:lnTo>
                <a:lnTo>
                  <a:pt x="10251" y="1980"/>
                </a:lnTo>
                <a:lnTo>
                  <a:pt x="9193" y="1589"/>
                </a:lnTo>
                <a:lnTo>
                  <a:pt x="8293" y="1283"/>
                </a:lnTo>
                <a:lnTo>
                  <a:pt x="7404" y="1004"/>
                </a:lnTo>
                <a:lnTo>
                  <a:pt x="6245" y="753"/>
                </a:lnTo>
                <a:lnTo>
                  <a:pt x="5390" y="558"/>
                </a:lnTo>
                <a:lnTo>
                  <a:pt x="4219" y="335"/>
                </a:lnTo>
                <a:lnTo>
                  <a:pt x="3106" y="195"/>
                </a:lnTo>
                <a:lnTo>
                  <a:pt x="2093" y="112"/>
                </a:lnTo>
                <a:lnTo>
                  <a:pt x="1058" y="28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000044"/>
              </a:gs>
              <a:gs pos="100000">
                <a:srgbClr val="000066"/>
              </a:gs>
            </a:gsLst>
          </a:gra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-1" y="3499555"/>
            <a:ext cx="13002544" cy="3549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823"/>
                </a:lnTo>
                <a:lnTo>
                  <a:pt x="1058" y="4905"/>
                </a:lnTo>
                <a:lnTo>
                  <a:pt x="2352" y="4988"/>
                </a:lnTo>
                <a:lnTo>
                  <a:pt x="3601" y="5153"/>
                </a:lnTo>
                <a:lnTo>
                  <a:pt x="4568" y="5400"/>
                </a:lnTo>
                <a:lnTo>
                  <a:pt x="5513" y="5647"/>
                </a:lnTo>
                <a:lnTo>
                  <a:pt x="6549" y="5977"/>
                </a:lnTo>
                <a:lnTo>
                  <a:pt x="7584" y="6348"/>
                </a:lnTo>
                <a:lnTo>
                  <a:pt x="8777" y="6925"/>
                </a:lnTo>
                <a:lnTo>
                  <a:pt x="9992" y="7544"/>
                </a:lnTo>
                <a:lnTo>
                  <a:pt x="11072" y="8203"/>
                </a:lnTo>
                <a:lnTo>
                  <a:pt x="12096" y="8904"/>
                </a:lnTo>
                <a:lnTo>
                  <a:pt x="13176" y="9728"/>
                </a:lnTo>
                <a:lnTo>
                  <a:pt x="13851" y="10305"/>
                </a:lnTo>
                <a:lnTo>
                  <a:pt x="14763" y="11130"/>
                </a:lnTo>
                <a:lnTo>
                  <a:pt x="15359" y="11748"/>
                </a:lnTo>
                <a:lnTo>
                  <a:pt x="16057" y="12490"/>
                </a:lnTo>
                <a:lnTo>
                  <a:pt x="16889" y="13479"/>
                </a:lnTo>
                <a:lnTo>
                  <a:pt x="17643" y="14469"/>
                </a:lnTo>
                <a:lnTo>
                  <a:pt x="18419" y="15540"/>
                </a:lnTo>
                <a:lnTo>
                  <a:pt x="19027" y="16447"/>
                </a:lnTo>
                <a:lnTo>
                  <a:pt x="19713" y="17602"/>
                </a:lnTo>
                <a:lnTo>
                  <a:pt x="20535" y="19250"/>
                </a:lnTo>
                <a:lnTo>
                  <a:pt x="21109" y="20363"/>
                </a:lnTo>
                <a:lnTo>
                  <a:pt x="21600" y="21600"/>
                </a:lnTo>
                <a:lnTo>
                  <a:pt x="21600" y="8698"/>
                </a:lnTo>
                <a:lnTo>
                  <a:pt x="20602" y="7832"/>
                </a:lnTo>
                <a:lnTo>
                  <a:pt x="19556" y="6884"/>
                </a:lnTo>
                <a:lnTo>
                  <a:pt x="18566" y="6101"/>
                </a:lnTo>
                <a:lnTo>
                  <a:pt x="17632" y="5441"/>
                </a:lnTo>
                <a:lnTo>
                  <a:pt x="16597" y="4782"/>
                </a:lnTo>
                <a:lnTo>
                  <a:pt x="15415" y="4040"/>
                </a:lnTo>
                <a:lnTo>
                  <a:pt x="14301" y="3463"/>
                </a:lnTo>
                <a:lnTo>
                  <a:pt x="13311" y="2927"/>
                </a:lnTo>
                <a:lnTo>
                  <a:pt x="12231" y="2515"/>
                </a:lnTo>
                <a:lnTo>
                  <a:pt x="11308" y="2102"/>
                </a:lnTo>
                <a:lnTo>
                  <a:pt x="10341" y="1773"/>
                </a:lnTo>
                <a:lnTo>
                  <a:pt x="9452" y="1443"/>
                </a:lnTo>
                <a:lnTo>
                  <a:pt x="8630" y="1195"/>
                </a:lnTo>
                <a:lnTo>
                  <a:pt x="7550" y="907"/>
                </a:lnTo>
                <a:lnTo>
                  <a:pt x="6492" y="660"/>
                </a:lnTo>
                <a:lnTo>
                  <a:pt x="5716" y="536"/>
                </a:lnTo>
                <a:lnTo>
                  <a:pt x="4726" y="371"/>
                </a:lnTo>
                <a:lnTo>
                  <a:pt x="3623" y="206"/>
                </a:lnTo>
                <a:lnTo>
                  <a:pt x="2678" y="165"/>
                </a:lnTo>
                <a:lnTo>
                  <a:pt x="1913" y="82"/>
                </a:lnTo>
                <a:lnTo>
                  <a:pt x="911" y="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000044"/>
              </a:gs>
              <a:gs pos="100000">
                <a:srgbClr val="000066"/>
              </a:gs>
            </a:gsLst>
          </a:gra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-1" y="2551288"/>
            <a:ext cx="13002544" cy="2187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7557"/>
                </a:lnTo>
                <a:lnTo>
                  <a:pt x="1193" y="7624"/>
                </a:lnTo>
                <a:lnTo>
                  <a:pt x="2217" y="7757"/>
                </a:lnTo>
                <a:lnTo>
                  <a:pt x="3173" y="7891"/>
                </a:lnTo>
                <a:lnTo>
                  <a:pt x="4028" y="8025"/>
                </a:lnTo>
                <a:lnTo>
                  <a:pt x="4928" y="8159"/>
                </a:lnTo>
                <a:lnTo>
                  <a:pt x="5997" y="8493"/>
                </a:lnTo>
                <a:lnTo>
                  <a:pt x="7167" y="8894"/>
                </a:lnTo>
                <a:lnTo>
                  <a:pt x="8405" y="9362"/>
                </a:lnTo>
                <a:lnTo>
                  <a:pt x="9823" y="10098"/>
                </a:lnTo>
                <a:lnTo>
                  <a:pt x="10836" y="10633"/>
                </a:lnTo>
                <a:lnTo>
                  <a:pt x="11916" y="11302"/>
                </a:lnTo>
                <a:lnTo>
                  <a:pt x="13120" y="12104"/>
                </a:lnTo>
                <a:lnTo>
                  <a:pt x="14301" y="13040"/>
                </a:lnTo>
                <a:lnTo>
                  <a:pt x="15168" y="13776"/>
                </a:lnTo>
                <a:lnTo>
                  <a:pt x="16372" y="14913"/>
                </a:lnTo>
                <a:lnTo>
                  <a:pt x="17564" y="16183"/>
                </a:lnTo>
                <a:lnTo>
                  <a:pt x="18678" y="17521"/>
                </a:lnTo>
                <a:lnTo>
                  <a:pt x="19758" y="18858"/>
                </a:lnTo>
                <a:lnTo>
                  <a:pt x="21176" y="20998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000044"/>
              </a:gs>
              <a:gs pos="100000">
                <a:srgbClr val="000066"/>
              </a:gs>
            </a:gsLst>
          </a:gra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-1" y="-29352"/>
            <a:ext cx="13002544" cy="239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5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0366" y="0"/>
                </a:lnTo>
                <a:lnTo>
                  <a:pt x="19871" y="1713"/>
                </a:lnTo>
                <a:lnTo>
                  <a:pt x="19263" y="3243"/>
                </a:lnTo>
                <a:lnTo>
                  <a:pt x="18633" y="4528"/>
                </a:lnTo>
                <a:lnTo>
                  <a:pt x="18048" y="5446"/>
                </a:lnTo>
                <a:lnTo>
                  <a:pt x="17351" y="6608"/>
                </a:lnTo>
                <a:lnTo>
                  <a:pt x="16653" y="7465"/>
                </a:lnTo>
                <a:lnTo>
                  <a:pt x="15865" y="8444"/>
                </a:lnTo>
                <a:lnTo>
                  <a:pt x="14774" y="9546"/>
                </a:lnTo>
                <a:lnTo>
                  <a:pt x="13919" y="10280"/>
                </a:lnTo>
                <a:lnTo>
                  <a:pt x="12906" y="11075"/>
                </a:lnTo>
                <a:lnTo>
                  <a:pt x="11961" y="11810"/>
                </a:lnTo>
                <a:lnTo>
                  <a:pt x="10971" y="12360"/>
                </a:lnTo>
                <a:lnTo>
                  <a:pt x="10048" y="12911"/>
                </a:lnTo>
                <a:lnTo>
                  <a:pt x="9069" y="13339"/>
                </a:lnTo>
                <a:lnTo>
                  <a:pt x="8034" y="13768"/>
                </a:lnTo>
                <a:lnTo>
                  <a:pt x="7111" y="14135"/>
                </a:lnTo>
                <a:lnTo>
                  <a:pt x="6177" y="14441"/>
                </a:lnTo>
                <a:lnTo>
                  <a:pt x="5266" y="14686"/>
                </a:lnTo>
                <a:lnTo>
                  <a:pt x="4388" y="14930"/>
                </a:lnTo>
                <a:lnTo>
                  <a:pt x="3398" y="15053"/>
                </a:lnTo>
                <a:lnTo>
                  <a:pt x="2003" y="15236"/>
                </a:lnTo>
                <a:lnTo>
                  <a:pt x="754" y="15359"/>
                </a:lnTo>
                <a:lnTo>
                  <a:pt x="0" y="15359"/>
                </a:lnTo>
              </a:path>
            </a:pathLst>
          </a:custGeom>
          <a:gradFill>
            <a:gsLst>
              <a:gs pos="0">
                <a:srgbClr val="000044"/>
              </a:gs>
              <a:gs pos="100000">
                <a:srgbClr val="000066"/>
              </a:gs>
            </a:gsLst>
          </a:gra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-1" y="-29352"/>
            <a:ext cx="11927842" cy="1517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764"/>
                </a:moveTo>
                <a:lnTo>
                  <a:pt x="0" y="21600"/>
                </a:lnTo>
                <a:lnTo>
                  <a:pt x="1239" y="21600"/>
                </a:lnTo>
                <a:lnTo>
                  <a:pt x="2956" y="21311"/>
                </a:lnTo>
                <a:lnTo>
                  <a:pt x="4170" y="21021"/>
                </a:lnTo>
                <a:lnTo>
                  <a:pt x="5323" y="20636"/>
                </a:lnTo>
                <a:lnTo>
                  <a:pt x="6354" y="20250"/>
                </a:lnTo>
                <a:lnTo>
                  <a:pt x="7274" y="19768"/>
                </a:lnTo>
                <a:lnTo>
                  <a:pt x="8022" y="19479"/>
                </a:lnTo>
                <a:lnTo>
                  <a:pt x="8966" y="18900"/>
                </a:lnTo>
                <a:lnTo>
                  <a:pt x="10009" y="18321"/>
                </a:lnTo>
                <a:lnTo>
                  <a:pt x="11039" y="17550"/>
                </a:lnTo>
                <a:lnTo>
                  <a:pt x="11873" y="16971"/>
                </a:lnTo>
                <a:lnTo>
                  <a:pt x="12830" y="16007"/>
                </a:lnTo>
                <a:lnTo>
                  <a:pt x="13590" y="15236"/>
                </a:lnTo>
                <a:lnTo>
                  <a:pt x="14449" y="14368"/>
                </a:lnTo>
                <a:lnTo>
                  <a:pt x="15271" y="13500"/>
                </a:lnTo>
                <a:lnTo>
                  <a:pt x="16080" y="12343"/>
                </a:lnTo>
                <a:lnTo>
                  <a:pt x="16829" y="11282"/>
                </a:lnTo>
                <a:lnTo>
                  <a:pt x="17442" y="10221"/>
                </a:lnTo>
                <a:lnTo>
                  <a:pt x="18178" y="8968"/>
                </a:lnTo>
                <a:lnTo>
                  <a:pt x="18889" y="7618"/>
                </a:lnTo>
                <a:lnTo>
                  <a:pt x="19539" y="6171"/>
                </a:lnTo>
                <a:lnTo>
                  <a:pt x="20116" y="4725"/>
                </a:lnTo>
                <a:lnTo>
                  <a:pt x="20790" y="2893"/>
                </a:lnTo>
                <a:lnTo>
                  <a:pt x="21232" y="1350"/>
                </a:lnTo>
                <a:lnTo>
                  <a:pt x="21600" y="0"/>
                </a:lnTo>
                <a:lnTo>
                  <a:pt x="13088" y="0"/>
                </a:lnTo>
                <a:lnTo>
                  <a:pt x="12192" y="1832"/>
                </a:lnTo>
                <a:lnTo>
                  <a:pt x="11346" y="3471"/>
                </a:lnTo>
                <a:lnTo>
                  <a:pt x="10475" y="4821"/>
                </a:lnTo>
                <a:lnTo>
                  <a:pt x="9800" y="5882"/>
                </a:lnTo>
                <a:lnTo>
                  <a:pt x="9015" y="6846"/>
                </a:lnTo>
                <a:lnTo>
                  <a:pt x="8181" y="7811"/>
                </a:lnTo>
                <a:lnTo>
                  <a:pt x="7261" y="8775"/>
                </a:lnTo>
                <a:lnTo>
                  <a:pt x="6280" y="9546"/>
                </a:lnTo>
                <a:lnTo>
                  <a:pt x="5495" y="10029"/>
                </a:lnTo>
                <a:lnTo>
                  <a:pt x="4636" y="10607"/>
                </a:lnTo>
                <a:lnTo>
                  <a:pt x="3766" y="10993"/>
                </a:lnTo>
                <a:lnTo>
                  <a:pt x="2846" y="11379"/>
                </a:lnTo>
                <a:lnTo>
                  <a:pt x="2048" y="11571"/>
                </a:lnTo>
                <a:lnTo>
                  <a:pt x="1141" y="11764"/>
                </a:lnTo>
                <a:lnTo>
                  <a:pt x="405" y="11861"/>
                </a:lnTo>
                <a:lnTo>
                  <a:pt x="0" y="11764"/>
                </a:lnTo>
              </a:path>
            </a:pathLst>
          </a:custGeom>
          <a:gradFill>
            <a:gsLst>
              <a:gs pos="0">
                <a:srgbClr val="000044"/>
              </a:gs>
              <a:gs pos="100000">
                <a:srgbClr val="000066"/>
              </a:gs>
            </a:gsLst>
          </a:gra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-1" y="-29352"/>
            <a:ext cx="6509175" cy="643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439" y="21600"/>
                </a:lnTo>
                <a:lnTo>
                  <a:pt x="2877" y="21373"/>
                </a:lnTo>
                <a:lnTo>
                  <a:pt x="4338" y="20918"/>
                </a:lnTo>
                <a:lnTo>
                  <a:pt x="7485" y="19554"/>
                </a:lnTo>
                <a:lnTo>
                  <a:pt x="8698" y="18644"/>
                </a:lnTo>
                <a:lnTo>
                  <a:pt x="9755" y="17735"/>
                </a:lnTo>
                <a:lnTo>
                  <a:pt x="10924" y="16825"/>
                </a:lnTo>
                <a:lnTo>
                  <a:pt x="12475" y="15234"/>
                </a:lnTo>
                <a:lnTo>
                  <a:pt x="14924" y="12051"/>
                </a:lnTo>
                <a:lnTo>
                  <a:pt x="17240" y="8867"/>
                </a:lnTo>
                <a:lnTo>
                  <a:pt x="19510" y="4547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000044"/>
              </a:gs>
              <a:gs pos="100000">
                <a:srgbClr val="000066"/>
              </a:gs>
            </a:gsLst>
          </a:gra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11658092" y="8886613"/>
            <a:ext cx="371349" cy="387038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elianelyno@hotmail.com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asted-image.tiff"/>
          <p:cNvPicPr>
            <a:picLocks noChangeAspect="1"/>
          </p:cNvPicPr>
          <p:nvPr/>
        </p:nvPicPr>
        <p:blipFill>
          <a:blip r:embed="rId2"/>
          <a:srcRect b="22056"/>
          <a:stretch>
            <a:fillRect/>
          </a:stretch>
        </p:blipFill>
        <p:spPr>
          <a:xfrm>
            <a:off x="-107752" y="1548284"/>
            <a:ext cx="13296441" cy="628149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>
            <a:spLocks noGrp="1"/>
          </p:cNvSpPr>
          <p:nvPr>
            <p:ph type="ctrTitle"/>
          </p:nvPr>
        </p:nvSpPr>
        <p:spPr>
          <a:xfrm>
            <a:off x="1544510" y="-1672167"/>
            <a:ext cx="10464801" cy="33020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CEFALÉIAS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ubTitle" sz="quarter" idx="1"/>
          </p:nvPr>
        </p:nvSpPr>
        <p:spPr>
          <a:xfrm>
            <a:off x="1544510" y="8057072"/>
            <a:ext cx="10464801" cy="170422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14400">
              <a:defRPr sz="34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Profª </a:t>
            </a:r>
            <a:r>
              <a:rPr dirty="0" err="1"/>
              <a:t>Eliane</a:t>
            </a:r>
            <a:r>
              <a:rPr dirty="0"/>
              <a:t> Moreira </a:t>
            </a:r>
          </a:p>
          <a:p>
            <a:pPr defTabSz="914400">
              <a:defRPr sz="34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UNCISAL </a:t>
            </a:r>
            <a:r>
              <a:rPr lang="pt-BR" dirty="0"/>
              <a:t>–</a:t>
            </a:r>
            <a:r>
              <a:rPr dirty="0"/>
              <a:t> </a:t>
            </a:r>
            <a:r>
              <a:rPr dirty="0" err="1"/>
              <a:t>Neurologia</a:t>
            </a:r>
            <a:endParaRPr lang="en-US" dirty="0"/>
          </a:p>
          <a:p>
            <a:pPr defTabSz="914400">
              <a:defRPr sz="34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dirty="0" err="1"/>
              <a:t>medneuro.oficial</a:t>
            </a:r>
            <a:r>
              <a:rPr dirty="0"/>
              <a:t> </a:t>
            </a:r>
            <a:endParaRPr lang="en-US" dirty="0"/>
          </a:p>
          <a:p>
            <a:pPr defTabSz="914400">
              <a:defRPr sz="3400"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138" name="Shape 138"/>
          <p:cNvSpPr/>
          <p:nvPr/>
        </p:nvSpPr>
        <p:spPr>
          <a:xfrm>
            <a:off x="3027307" y="1479550"/>
            <a:ext cx="7499207" cy="1"/>
          </a:xfrm>
          <a:prstGeom prst="line">
            <a:avLst/>
          </a:prstGeom>
          <a:ln w="1143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193178-FD80-1A5B-4F77-B54743AEE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87" y="9114261"/>
            <a:ext cx="656591" cy="65659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A541F129-7401-431A-A5FE-2A3FB93A6989-L0-001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0626" y="298083"/>
            <a:ext cx="5836903" cy="4374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803B72AC-0836-4C51-B139-C7517E71EC6E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289" y="236295"/>
            <a:ext cx="6556883" cy="4497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E209A035-FEE9-46D0-9357-F25C6220CD6B-L0-00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817" y="4868185"/>
            <a:ext cx="8238471" cy="4517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-504073" y="-412417"/>
            <a:ext cx="14361501" cy="10287752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1041399" y="41215"/>
            <a:ext cx="11270557" cy="919064"/>
          </a:xfrm>
          <a:prstGeom prst="roundRect">
            <a:avLst>
              <a:gd name="adj" fmla="val 25386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Migrânea - tratamento da crise</a:t>
            </a:r>
          </a:p>
        </p:txBody>
      </p:sp>
      <p:grpSp>
        <p:nvGrpSpPr>
          <p:cNvPr id="211" name="Group 211"/>
          <p:cNvGrpSpPr/>
          <p:nvPr/>
        </p:nvGrpSpPr>
        <p:grpSpPr>
          <a:xfrm>
            <a:off x="371443" y="3812349"/>
            <a:ext cx="12610470" cy="8401414"/>
            <a:chOff x="0" y="0"/>
            <a:chExt cx="12610469" cy="8401412"/>
          </a:xfrm>
        </p:grpSpPr>
        <p:sp>
          <p:nvSpPr>
            <p:cNvPr id="194" name="Shape 194"/>
            <p:cNvSpPr/>
            <p:nvPr/>
          </p:nvSpPr>
          <p:spPr>
            <a:xfrm>
              <a:off x="0" y="1185599"/>
              <a:ext cx="3987927" cy="2872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spcBef>
                  <a:spcPts val="1700"/>
                </a:spcBef>
                <a:defRPr sz="28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Fraca</a:t>
              </a:r>
              <a:endParaRPr sz="2400"/>
            </a:p>
            <a:p>
              <a:pPr defTabSz="1300480">
                <a:spcBef>
                  <a:spcPts val="20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2400"/>
            </a:p>
            <a:p>
              <a:pPr defTabSz="1300480">
                <a:spcBef>
                  <a:spcPts val="15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Ácido acetilsalicílico     Paracetamol	Dipirona	</a:t>
              </a:r>
            </a:p>
            <a:p>
              <a:pPr defTabSz="1300480">
                <a:spcBef>
                  <a:spcPts val="15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AINEs VO</a:t>
              </a:r>
            </a:p>
          </p:txBody>
        </p:sp>
        <p:sp>
          <p:nvSpPr>
            <p:cNvPr id="195" name="Shape 195"/>
            <p:cNvSpPr/>
            <p:nvPr/>
          </p:nvSpPr>
          <p:spPr>
            <a:xfrm>
              <a:off x="3880144" y="1246226"/>
              <a:ext cx="4203491" cy="51311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lnSpc>
                  <a:spcPct val="70000"/>
                </a:lnSpc>
                <a:spcBef>
                  <a:spcPts val="1700"/>
                </a:spcBef>
                <a:defRPr sz="28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Moderada</a:t>
              </a:r>
            </a:p>
            <a:p>
              <a:pPr defTabSz="1300480">
                <a:lnSpc>
                  <a:spcPct val="70000"/>
                </a:lnSpc>
                <a:spcBef>
                  <a:spcPts val="20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 defTabSz="1300480">
                <a:lnSpc>
                  <a:spcPct val="70000"/>
                </a:lnSpc>
                <a:spcBef>
                  <a:spcPts val="15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Ácido acetilsalicílico</a:t>
              </a:r>
            </a:p>
            <a:p>
              <a:pPr defTabSz="1300480">
                <a:lnSpc>
                  <a:spcPct val="70000"/>
                </a:lnSpc>
                <a:spcBef>
                  <a:spcPts val="15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AINEs Vo</a:t>
              </a:r>
            </a:p>
            <a:p>
              <a:pPr defTabSz="1300480">
                <a:lnSpc>
                  <a:spcPct val="70000"/>
                </a:lnSpc>
                <a:spcBef>
                  <a:spcPts val="15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Ergotamina VO</a:t>
              </a:r>
            </a:p>
            <a:p>
              <a:pPr defTabSz="1300480">
                <a:lnSpc>
                  <a:spcPct val="70000"/>
                </a:lnSpc>
                <a:spcBef>
                  <a:spcPts val="15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DHE VO, IN</a:t>
              </a:r>
            </a:p>
            <a:p>
              <a:pPr defTabSz="1300480">
                <a:lnSpc>
                  <a:spcPct val="70000"/>
                </a:lnSpc>
                <a:spcBef>
                  <a:spcPts val="15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Naratriptano VO</a:t>
              </a:r>
            </a:p>
            <a:p>
              <a:pPr defTabSz="1300480">
                <a:lnSpc>
                  <a:spcPct val="70000"/>
                </a:lnSpc>
                <a:spcBef>
                  <a:spcPts val="15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Sumatriptano VO, IN</a:t>
              </a:r>
            </a:p>
            <a:p>
              <a:pPr defTabSz="1300480">
                <a:lnSpc>
                  <a:spcPct val="70000"/>
                </a:lnSpc>
                <a:spcBef>
                  <a:spcPts val="15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Zolmitriptano VO </a:t>
              </a:r>
            </a:p>
            <a:p>
              <a:pPr defTabSz="1300480">
                <a:lnSpc>
                  <a:spcPct val="70000"/>
                </a:lnSpc>
                <a:spcBef>
                  <a:spcPts val="15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Rizatriptano, disco dispersível</a:t>
              </a:r>
            </a:p>
            <a:p>
              <a:pPr defTabSz="1300480">
                <a:spcBef>
                  <a:spcPts val="20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	</a:t>
              </a:r>
              <a:r>
                <a:rPr sz="3400"/>
                <a:t>		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8838106" y="754472"/>
              <a:ext cx="3772364" cy="7646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spcBef>
                  <a:spcPts val="1700"/>
                </a:spcBef>
                <a:defRPr sz="28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Forte</a:t>
              </a:r>
            </a:p>
            <a:p>
              <a:pPr algn="l" defTabSz="1300480">
                <a:lnSpc>
                  <a:spcPct val="70000"/>
                </a:lnSpc>
                <a:spcBef>
                  <a:spcPts val="20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 defTabSz="1300480">
                <a:lnSpc>
                  <a:spcPct val="70000"/>
                </a:lnSpc>
                <a:spcBef>
                  <a:spcPts val="15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Dipirona IV</a:t>
              </a:r>
            </a:p>
            <a:p>
              <a:pPr defTabSz="1300480">
                <a:lnSpc>
                  <a:spcPct val="70000"/>
                </a:lnSpc>
                <a:spcBef>
                  <a:spcPts val="15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Clonixinato de lisina IV</a:t>
              </a:r>
            </a:p>
            <a:p>
              <a:pPr defTabSz="1300480">
                <a:lnSpc>
                  <a:spcPct val="70000"/>
                </a:lnSpc>
                <a:spcBef>
                  <a:spcPts val="15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Rizatriptano, disco dispersível</a:t>
              </a:r>
            </a:p>
            <a:p>
              <a:pPr defTabSz="1300480">
                <a:lnSpc>
                  <a:spcPct val="70000"/>
                </a:lnSpc>
                <a:spcBef>
                  <a:spcPts val="15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Zolmitriptano VO</a:t>
              </a:r>
            </a:p>
            <a:p>
              <a:pPr defTabSz="1300480">
                <a:lnSpc>
                  <a:spcPct val="70000"/>
                </a:lnSpc>
                <a:spcBef>
                  <a:spcPts val="15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Sumatriptano VO, IN, SC</a:t>
              </a:r>
            </a:p>
            <a:p>
              <a:pPr defTabSz="1300480">
                <a:lnSpc>
                  <a:spcPct val="70000"/>
                </a:lnSpc>
                <a:spcBef>
                  <a:spcPts val="15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Indometacina IR</a:t>
              </a:r>
            </a:p>
            <a:p>
              <a:pPr defTabSz="1300480">
                <a:lnSpc>
                  <a:spcPct val="70000"/>
                </a:lnSpc>
                <a:spcBef>
                  <a:spcPts val="15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Clorpromazina IM, IV</a:t>
              </a:r>
            </a:p>
            <a:p>
              <a:pPr defTabSz="1300480">
                <a:lnSpc>
                  <a:spcPct val="70000"/>
                </a:lnSpc>
                <a:spcBef>
                  <a:spcPts val="15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Dexametasona IV</a:t>
              </a:r>
            </a:p>
            <a:p>
              <a:pPr defTabSz="1300480">
                <a:lnSpc>
                  <a:spcPct val="70000"/>
                </a:lnSpc>
                <a:spcBef>
                  <a:spcPts val="15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Haloperidol IM, IV</a:t>
              </a:r>
            </a:p>
            <a:p>
              <a:pPr defTabSz="1300480">
                <a:lnSpc>
                  <a:spcPct val="70000"/>
                </a:lnSpc>
                <a:spcBef>
                  <a:spcPts val="20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  <a:p>
              <a:pPr algn="l" defTabSz="1300480">
                <a:spcBef>
                  <a:spcPts val="20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	</a:t>
              </a:r>
              <a:r>
                <a:rPr sz="3400"/>
                <a:t>		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5173525" y="0"/>
              <a:ext cx="6898036" cy="5910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>
              <a:lvl1pPr algn="l" defTabSz="1300480">
                <a:spcBef>
                  <a:spcPts val="2000"/>
                </a:spcBef>
                <a:defRPr sz="3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Cefaléia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538908" y="107781"/>
              <a:ext cx="11748216" cy="431128"/>
            </a:xfrm>
            <a:prstGeom prst="rect">
              <a:avLst/>
            </a:prstGeom>
            <a:noFill/>
            <a:ln w="127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293381" y="1185599"/>
              <a:ext cx="1401164" cy="538910"/>
            </a:xfrm>
            <a:prstGeom prst="rect">
              <a:avLst/>
            </a:prstGeom>
            <a:noFill/>
            <a:ln w="127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5065744" y="1077817"/>
              <a:ext cx="1724509" cy="646692"/>
            </a:xfrm>
            <a:prstGeom prst="rect">
              <a:avLst/>
            </a:prstGeom>
            <a:noFill/>
            <a:ln w="127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431127" y="2263417"/>
              <a:ext cx="3017891" cy="2371200"/>
            </a:xfrm>
            <a:prstGeom prst="rect">
              <a:avLst/>
            </a:prstGeom>
            <a:noFill/>
            <a:ln w="127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3987926" y="2155635"/>
              <a:ext cx="3987927" cy="3772364"/>
            </a:xfrm>
            <a:prstGeom prst="rect">
              <a:avLst/>
            </a:prstGeom>
            <a:noFill/>
            <a:ln w="127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724508" y="538908"/>
              <a:ext cx="1" cy="431129"/>
            </a:xfrm>
            <a:prstGeom prst="line">
              <a:avLst/>
            </a:prstGeom>
            <a:noFill/>
            <a:ln w="12700" cap="flat">
              <a:solidFill>
                <a:srgbClr val="FFFF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3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5927998" y="538908"/>
              <a:ext cx="1" cy="431129"/>
            </a:xfrm>
            <a:prstGeom prst="line">
              <a:avLst/>
            </a:prstGeom>
            <a:noFill/>
            <a:ln w="12700" cap="flat">
              <a:solidFill>
                <a:srgbClr val="FFFF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3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1940072" y="1724508"/>
              <a:ext cx="1" cy="431128"/>
            </a:xfrm>
            <a:prstGeom prst="line">
              <a:avLst/>
            </a:prstGeom>
            <a:noFill/>
            <a:ln w="12700" cap="flat">
              <a:solidFill>
                <a:srgbClr val="FFFF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3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5927998" y="1724508"/>
              <a:ext cx="1" cy="431128"/>
            </a:xfrm>
            <a:prstGeom prst="line">
              <a:avLst/>
            </a:prstGeom>
            <a:noFill/>
            <a:ln w="12700" cap="flat">
              <a:solidFill>
                <a:srgbClr val="FFFF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3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838106" y="1724508"/>
              <a:ext cx="3664581" cy="4526836"/>
            </a:xfrm>
            <a:prstGeom prst="rect">
              <a:avLst/>
            </a:prstGeom>
            <a:noFill/>
            <a:ln w="127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10023706" y="862254"/>
              <a:ext cx="1508946" cy="323346"/>
            </a:xfrm>
            <a:prstGeom prst="rect">
              <a:avLst/>
            </a:prstGeom>
            <a:noFill/>
            <a:ln w="127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10778178" y="646690"/>
              <a:ext cx="1" cy="107783"/>
            </a:xfrm>
            <a:prstGeom prst="line">
              <a:avLst/>
            </a:prstGeom>
            <a:noFill/>
            <a:ln w="12700" cap="flat">
              <a:solidFill>
                <a:srgbClr val="FFFF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3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11101524" y="1293381"/>
              <a:ext cx="1" cy="107783"/>
            </a:xfrm>
            <a:prstGeom prst="line">
              <a:avLst/>
            </a:prstGeom>
            <a:noFill/>
            <a:ln w="12700" cap="flat">
              <a:solidFill>
                <a:srgbClr val="FFFF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3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grpSp>
        <p:nvGrpSpPr>
          <p:cNvPr id="218" name="Group 218"/>
          <p:cNvGrpSpPr/>
          <p:nvPr/>
        </p:nvGrpSpPr>
        <p:grpSpPr>
          <a:xfrm>
            <a:off x="1247715" y="1731128"/>
            <a:ext cx="10857925" cy="2073986"/>
            <a:chOff x="0" y="0"/>
            <a:chExt cx="10857924" cy="2073985"/>
          </a:xfrm>
        </p:grpSpPr>
        <p:sp>
          <p:nvSpPr>
            <p:cNvPr id="212" name="Shape 212"/>
            <p:cNvSpPr/>
            <p:nvPr/>
          </p:nvSpPr>
          <p:spPr>
            <a:xfrm>
              <a:off x="121999" y="853993"/>
              <a:ext cx="10247928" cy="517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>
              <a:lvl1pPr algn="l" defTabSz="1300480">
                <a:spcBef>
                  <a:spcPts val="15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Se náusea e/ou vômitos: metoclopramida VO, IM, IV ou domperidona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0" y="853993"/>
              <a:ext cx="8905938" cy="975995"/>
            </a:xfrm>
            <a:prstGeom prst="rect">
              <a:avLst/>
            </a:prstGeom>
            <a:noFill/>
            <a:ln w="127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 flipH="1" flipV="1">
              <a:off x="609995" y="-1"/>
              <a:ext cx="2073987" cy="1"/>
            </a:xfrm>
            <a:prstGeom prst="line">
              <a:avLst/>
            </a:prstGeom>
            <a:noFill/>
            <a:ln w="127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3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 flipH="1">
              <a:off x="609995" y="0"/>
              <a:ext cx="1" cy="731995"/>
            </a:xfrm>
            <a:prstGeom prst="line">
              <a:avLst/>
            </a:prstGeom>
            <a:noFill/>
            <a:ln w="12700" cap="flat">
              <a:solidFill>
                <a:srgbClr val="FFFF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3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9393934" y="1463989"/>
              <a:ext cx="1463991" cy="1"/>
            </a:xfrm>
            <a:prstGeom prst="line">
              <a:avLst/>
            </a:prstGeom>
            <a:noFill/>
            <a:ln w="127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3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10857923" y="1463989"/>
              <a:ext cx="1" cy="609997"/>
            </a:xfrm>
            <a:prstGeom prst="line">
              <a:avLst/>
            </a:prstGeom>
            <a:noFill/>
            <a:ln w="12700" cap="flat">
              <a:solidFill>
                <a:srgbClr val="FFFF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3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grpSp>
        <p:nvGrpSpPr>
          <p:cNvPr id="221" name="Group 221"/>
          <p:cNvGrpSpPr/>
          <p:nvPr/>
        </p:nvGrpSpPr>
        <p:grpSpPr>
          <a:xfrm>
            <a:off x="3708571" y="1129675"/>
            <a:ext cx="8141544" cy="1285508"/>
            <a:chOff x="0" y="0"/>
            <a:chExt cx="8141542" cy="1285506"/>
          </a:xfrm>
        </p:grpSpPr>
        <p:sp>
          <p:nvSpPr>
            <p:cNvPr id="219" name="Shape 219"/>
            <p:cNvSpPr/>
            <p:nvPr/>
          </p:nvSpPr>
          <p:spPr>
            <a:xfrm>
              <a:off x="0" y="0"/>
              <a:ext cx="8141543" cy="1132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Autofit/>
            </a:bodyPr>
            <a:lstStyle>
              <a:lvl1pPr algn="l" defTabSz="1300480">
                <a:spcBef>
                  <a:spcPts val="1500"/>
                </a:spcBef>
                <a:defRPr sz="2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      Medidas não-farmacológicas: afastar das atividades, repouso em quarto escuro e silencioso, dormir, compressa de gelo nas têmporas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0" y="0"/>
              <a:ext cx="8141543" cy="1285507"/>
            </a:xfrm>
            <a:prstGeom prst="rect">
              <a:avLst/>
            </a:prstGeom>
            <a:noFill/>
            <a:ln w="127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sz="34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1" animBg="1" advAuto="0"/>
      <p:bldP spid="218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664915" y="1354057"/>
            <a:ext cx="11674970" cy="6300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spcBef>
                <a:spcPts val="2700"/>
              </a:spcBef>
              <a:defRPr sz="4400" b="1">
                <a:latin typeface="Gill Sans"/>
                <a:ea typeface="Gill Sans"/>
                <a:cs typeface="Gill Sans"/>
                <a:sym typeface="Gill Sans"/>
              </a:defRPr>
            </a:pPr>
            <a:r>
              <a:t>Quando tratar?</a:t>
            </a:r>
          </a:p>
          <a:p>
            <a:pPr algn="l" defTabSz="1300480">
              <a:spcBef>
                <a:spcPts val="2000"/>
              </a:spcBef>
              <a:defRPr sz="3400" b="1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algn="l" defTabSz="1300480">
              <a:spcBef>
                <a:spcPts val="2000"/>
              </a:spcBef>
              <a:buSzPct val="100000"/>
              <a:buChar char="•"/>
              <a:defRPr sz="3400" b="1">
                <a:latin typeface="Gill Sans"/>
                <a:ea typeface="Gill Sans"/>
                <a:cs typeface="Gill Sans"/>
                <a:sym typeface="Gill Sans"/>
              </a:defRPr>
            </a:pPr>
            <a:r>
              <a:t>Duas ou mais de duas crises por mês </a:t>
            </a:r>
          </a:p>
          <a:p>
            <a:pPr algn="l" defTabSz="1300480">
              <a:spcBef>
                <a:spcPts val="2000"/>
              </a:spcBef>
              <a:buSzPct val="100000"/>
              <a:buChar char="•"/>
              <a:defRPr sz="3400" b="1">
                <a:latin typeface="Gill Sans"/>
                <a:ea typeface="Gill Sans"/>
                <a:cs typeface="Gill Sans"/>
                <a:sym typeface="Gill Sans"/>
              </a:defRPr>
            </a:pPr>
            <a:r>
              <a:t>Crises esparsas porém com grande impacto </a:t>
            </a:r>
          </a:p>
          <a:p>
            <a:pPr algn="l" defTabSz="1300480">
              <a:spcBef>
                <a:spcPts val="2000"/>
              </a:spcBef>
              <a:buSzPct val="100000"/>
              <a:buChar char="•"/>
              <a:defRPr sz="3400" b="1">
                <a:latin typeface="Gill Sans"/>
                <a:ea typeface="Gill Sans"/>
                <a:cs typeface="Gill Sans"/>
                <a:sym typeface="Gill Sans"/>
              </a:defRPr>
            </a:pPr>
            <a:r>
              <a:t>Absenteísmo regular profissional, escolar ou social</a:t>
            </a:r>
          </a:p>
          <a:p>
            <a:pPr algn="l" defTabSz="1300480">
              <a:spcBef>
                <a:spcPts val="2000"/>
              </a:spcBef>
              <a:buSzPct val="100000"/>
              <a:buChar char="•"/>
              <a:defRPr sz="3400" b="1">
                <a:latin typeface="Gill Sans"/>
                <a:ea typeface="Gill Sans"/>
                <a:cs typeface="Gill Sans"/>
                <a:sym typeface="Gill Sans"/>
              </a:defRPr>
            </a:pPr>
            <a:r>
              <a:t>Intolerância ou ineficácia dos medicamentos abortivos da crise</a:t>
            </a:r>
          </a:p>
          <a:p>
            <a:pPr algn="l" defTabSz="1300480">
              <a:spcBef>
                <a:spcPts val="2000"/>
              </a:spcBef>
              <a:buSzPct val="100000"/>
              <a:buChar char="•"/>
              <a:defRPr sz="3400" b="1">
                <a:latin typeface="Gill Sans"/>
                <a:ea typeface="Gill Sans"/>
                <a:cs typeface="Gill Sans"/>
                <a:sym typeface="Gill Sans"/>
              </a:defRPr>
            </a:pPr>
            <a:r>
              <a:t>Durante a gravidez se ocorrer náuseas e vômitos importantes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28" y="63217"/>
            <a:ext cx="12494544" cy="9439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1199248" y="2504936"/>
            <a:ext cx="10606304" cy="5422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spcBef>
                <a:spcPts val="2200"/>
              </a:spcBef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1. Internar</a:t>
            </a:r>
          </a:p>
          <a:p>
            <a:pPr algn="l" defTabSz="1300480">
              <a:spcBef>
                <a:spcPts val="2200"/>
              </a:spcBef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2. Investigar cefaléias secundárias</a:t>
            </a:r>
          </a:p>
          <a:p>
            <a:pPr algn="l" defTabSz="1300480">
              <a:spcBef>
                <a:spcPts val="2200"/>
              </a:spcBef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3. Hidratação e reposição eletrolíticas</a:t>
            </a:r>
          </a:p>
          <a:p>
            <a:pPr algn="l" defTabSz="1300480">
              <a:spcBef>
                <a:spcPts val="2200"/>
              </a:spcBef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4. Dexametasona, 10mg IV  e 4mg de 6 em 6h até 48h, associada a clorpromazina 0,1mg/kg IV, em 3 minutos, mantendo infusão de SF 0,9%</a:t>
            </a:r>
          </a:p>
          <a:p>
            <a:pPr algn="l" defTabSz="1300480">
              <a:spcBef>
                <a:spcPts val="2200"/>
              </a:spcBef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5. Alta com orientação</a:t>
            </a:r>
          </a:p>
        </p:txBody>
      </p:sp>
      <p:sp>
        <p:nvSpPr>
          <p:cNvPr id="228" name="Shape 228"/>
          <p:cNvSpPr/>
          <p:nvPr/>
        </p:nvSpPr>
        <p:spPr>
          <a:xfrm>
            <a:off x="1041400" y="670073"/>
            <a:ext cx="11270556" cy="919065"/>
          </a:xfrm>
          <a:prstGeom prst="roundRect">
            <a:avLst>
              <a:gd name="adj" fmla="val 25386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Migrânea refratária/ estado de mal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1041400" y="670073"/>
            <a:ext cx="11270556" cy="919065"/>
          </a:xfrm>
          <a:prstGeom prst="roundRect">
            <a:avLst>
              <a:gd name="adj" fmla="val 25386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Cefaléia tensional</a:t>
            </a:r>
          </a:p>
        </p:txBody>
      </p:sp>
      <p:sp>
        <p:nvSpPr>
          <p:cNvPr id="231" name="Shape 231"/>
          <p:cNvSpPr/>
          <p:nvPr/>
        </p:nvSpPr>
        <p:spPr>
          <a:xfrm>
            <a:off x="1437105" y="1972793"/>
            <a:ext cx="8400065" cy="492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spcBef>
                <a:spcPts val="1400"/>
              </a:spcBef>
              <a:buSzPct val="100000"/>
              <a:buChar char="•"/>
              <a:defRPr sz="3100">
                <a:latin typeface="Gill Sans"/>
                <a:ea typeface="Gill Sans"/>
                <a:cs typeface="Gill Sans"/>
                <a:sym typeface="Gill Sans"/>
              </a:defRPr>
            </a:pPr>
            <a:r>
              <a:t>80% das cefaléias primárias;</a:t>
            </a:r>
          </a:p>
          <a:p>
            <a:pPr algn="l" defTabSz="914400">
              <a:spcBef>
                <a:spcPts val="1400"/>
              </a:spcBef>
              <a:buSzPct val="100000"/>
              <a:buChar char="•"/>
              <a:defRPr sz="3100">
                <a:latin typeface="Gill Sans"/>
                <a:ea typeface="Gill Sans"/>
                <a:cs typeface="Gill Sans"/>
                <a:sym typeface="Gill Sans"/>
              </a:defRPr>
            </a:pPr>
            <a:r>
              <a:t>Mais freqüentes em mulheres;</a:t>
            </a:r>
          </a:p>
          <a:p>
            <a:pPr algn="l" defTabSz="914400">
              <a:spcBef>
                <a:spcPts val="1400"/>
              </a:spcBef>
              <a:buSzPct val="100000"/>
              <a:buChar char="•"/>
              <a:defRPr sz="3100">
                <a:latin typeface="Gill Sans"/>
                <a:ea typeface="Gill Sans"/>
                <a:cs typeface="Gill Sans"/>
                <a:sym typeface="Gill Sans"/>
              </a:defRPr>
            </a:pPr>
            <a:r>
              <a:t>Prevalência entre os 20 e 40 anos;</a:t>
            </a:r>
          </a:p>
          <a:p>
            <a:pPr algn="l" defTabSz="914400">
              <a:spcBef>
                <a:spcPts val="1400"/>
              </a:spcBef>
              <a:buSzPct val="100000"/>
              <a:buChar char="•"/>
              <a:defRPr sz="3100">
                <a:latin typeface="Gill Sans"/>
                <a:ea typeface="Gill Sans"/>
                <a:cs typeface="Gill Sans"/>
                <a:sym typeface="Gill Sans"/>
              </a:defRPr>
            </a:pPr>
            <a:r>
              <a:t>Dor dura de 30 minutos até 7 dias;</a:t>
            </a:r>
          </a:p>
          <a:p>
            <a:pPr algn="l" defTabSz="914400">
              <a:spcBef>
                <a:spcPts val="1400"/>
              </a:spcBef>
              <a:buSzPct val="100000"/>
              <a:buChar char="•"/>
              <a:defRPr sz="3100">
                <a:latin typeface="Gill Sans"/>
                <a:ea typeface="Gill Sans"/>
                <a:cs typeface="Gill Sans"/>
                <a:sym typeface="Gill Sans"/>
              </a:defRPr>
            </a:pPr>
            <a:r>
              <a:t>Caráter de pressão / aperto; </a:t>
            </a:r>
          </a:p>
          <a:p>
            <a:pPr algn="l" defTabSz="914400">
              <a:spcBef>
                <a:spcPts val="1400"/>
              </a:spcBef>
              <a:buSzPct val="100000"/>
              <a:buChar char="•"/>
              <a:defRPr sz="3100">
                <a:latin typeface="Gill Sans"/>
                <a:ea typeface="Gill Sans"/>
                <a:cs typeface="Gill Sans"/>
                <a:sym typeface="Gill Sans"/>
              </a:defRPr>
            </a:pPr>
            <a:r>
              <a:t>Bilateral;</a:t>
            </a:r>
          </a:p>
          <a:p>
            <a:pPr algn="l" defTabSz="914400">
              <a:spcBef>
                <a:spcPts val="1400"/>
              </a:spcBef>
              <a:buSzPct val="100000"/>
              <a:buChar char="•"/>
              <a:defRPr sz="3100">
                <a:latin typeface="Gill Sans"/>
                <a:ea typeface="Gill Sans"/>
                <a:cs typeface="Gill Sans"/>
                <a:sym typeface="Gill Sans"/>
              </a:defRPr>
            </a:pPr>
            <a:r>
              <a:t>Não piora com esforço físico;</a:t>
            </a:r>
          </a:p>
          <a:p>
            <a:pPr algn="l" defTabSz="914400">
              <a:spcBef>
                <a:spcPts val="1400"/>
              </a:spcBef>
              <a:buSzPct val="100000"/>
              <a:buChar char="•"/>
              <a:defRPr sz="3100">
                <a:latin typeface="Gill Sans"/>
                <a:ea typeface="Gill Sans"/>
                <a:cs typeface="Gill Sans"/>
                <a:sym typeface="Gill Sans"/>
              </a:defRPr>
            </a:pPr>
            <a:r>
              <a:t>Ausência de náuseas e vômitos;</a:t>
            </a:r>
          </a:p>
        </p:txBody>
      </p:sp>
      <p:pic>
        <p:nvPicPr>
          <p:cNvPr id="232" name="82CD703E-B486-44F7-904D-4B48BC6F964A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136" y="1971651"/>
            <a:ext cx="5236257" cy="7007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1356975" y="2508745"/>
            <a:ext cx="10777437" cy="2052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spcBef>
                <a:spcPts val="1400"/>
              </a:spcBef>
              <a:buSzPct val="100000"/>
              <a:buChar char="•"/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Não totalmente esclarecido</a:t>
            </a:r>
          </a:p>
          <a:p>
            <a:pPr algn="l" defTabSz="914400">
              <a:spcBef>
                <a:spcPts val="1400"/>
              </a:spcBef>
              <a:buSzPct val="100000"/>
              <a:buChar char="•"/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Problemas psicológicos desencadearia uma contração muscular que, aliada a vasoconstrição levaria a produção de catabólito algogênico provocando a dor.</a:t>
            </a:r>
          </a:p>
        </p:txBody>
      </p:sp>
      <p:sp>
        <p:nvSpPr>
          <p:cNvPr id="235" name="Shape 235"/>
          <p:cNvSpPr/>
          <p:nvPr/>
        </p:nvSpPr>
        <p:spPr>
          <a:xfrm>
            <a:off x="1041400" y="670073"/>
            <a:ext cx="11270556" cy="919065"/>
          </a:xfrm>
          <a:prstGeom prst="roundRect">
            <a:avLst>
              <a:gd name="adj" fmla="val 25386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Cefaléia tensional</a:t>
            </a:r>
          </a:p>
        </p:txBody>
      </p:sp>
      <p:sp>
        <p:nvSpPr>
          <p:cNvPr id="236" name="Shape 236"/>
          <p:cNvSpPr/>
          <p:nvPr/>
        </p:nvSpPr>
        <p:spPr>
          <a:xfrm>
            <a:off x="1482309" y="1691698"/>
            <a:ext cx="914400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900"/>
              </a:spcBef>
              <a:defRPr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Mecanismos Fisiopatológicos</a:t>
            </a:r>
          </a:p>
        </p:txBody>
      </p:sp>
      <p:sp>
        <p:nvSpPr>
          <p:cNvPr id="237" name="Shape 237"/>
          <p:cNvSpPr/>
          <p:nvPr/>
        </p:nvSpPr>
        <p:spPr>
          <a:xfrm>
            <a:off x="1393201" y="5660347"/>
            <a:ext cx="8135938" cy="179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spcBef>
                <a:spcPts val="1400"/>
              </a:spcBef>
              <a:buSzPct val="100000"/>
              <a:buChar char="•"/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Antidepressivos triciclicos 50 a 75mg/dia</a:t>
            </a:r>
          </a:p>
          <a:p>
            <a:pPr algn="l" defTabSz="914400">
              <a:spcBef>
                <a:spcPts val="1400"/>
              </a:spcBef>
              <a:buSzPct val="100000"/>
              <a:buChar char="•"/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Ansiolíticos</a:t>
            </a:r>
          </a:p>
          <a:p>
            <a:pPr algn="l" defTabSz="914400">
              <a:spcBef>
                <a:spcPts val="1400"/>
              </a:spcBef>
              <a:buSzPct val="100000"/>
              <a:buChar char="•"/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Abordagem multidisciplinar - Psicoterapia</a:t>
            </a:r>
          </a:p>
        </p:txBody>
      </p:sp>
      <p:sp>
        <p:nvSpPr>
          <p:cNvPr id="238" name="Shape 238"/>
          <p:cNvSpPr/>
          <p:nvPr/>
        </p:nvSpPr>
        <p:spPr>
          <a:xfrm>
            <a:off x="1482309" y="5093170"/>
            <a:ext cx="914400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900"/>
              </a:spcBef>
              <a:defRPr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Tratamento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637" y="4463921"/>
            <a:ext cx="5198961" cy="4370141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/>
        </p:nvSpPr>
        <p:spPr>
          <a:xfrm>
            <a:off x="1383494" y="2168544"/>
            <a:ext cx="5991279" cy="581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spcBef>
                <a:spcPts val="1400"/>
              </a:spcBef>
              <a:buSzPct val="100000"/>
              <a:buChar char="•"/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Predomina no sexo masculino;</a:t>
            </a:r>
          </a:p>
          <a:p>
            <a:pPr algn="l" defTabSz="914400">
              <a:spcBef>
                <a:spcPts val="1400"/>
              </a:spcBef>
              <a:buSzPct val="100000"/>
              <a:buChar char="•"/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Após os 20 anos de idade;</a:t>
            </a:r>
          </a:p>
          <a:p>
            <a:pPr algn="l" defTabSz="914400">
              <a:spcBef>
                <a:spcPts val="1400"/>
              </a:spcBef>
              <a:buSzPct val="100000"/>
              <a:buChar char="•"/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Dor estritamente unilateral – peri ou retroorbitária; </a:t>
            </a:r>
          </a:p>
          <a:p>
            <a:pPr algn="l" defTabSz="914400">
              <a:spcBef>
                <a:spcPts val="1400"/>
              </a:spcBef>
              <a:buSzPct val="100000"/>
              <a:buChar char="•"/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Dor se acompanha de distúrbios autonômicos </a:t>
            </a:r>
          </a:p>
          <a:p>
            <a:pPr algn="l" defTabSz="914400">
              <a:spcBef>
                <a:spcPts val="1400"/>
              </a:spcBef>
              <a:buSzPct val="100000"/>
              <a:buChar char="•"/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Varia de 15 minutos a 3 horas;</a:t>
            </a:r>
          </a:p>
          <a:p>
            <a:pPr algn="l" defTabSz="914400">
              <a:spcBef>
                <a:spcPts val="1400"/>
              </a:spcBef>
              <a:buSzPct val="100000"/>
              <a:buChar char="•"/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Predomínio noturno;</a:t>
            </a:r>
          </a:p>
          <a:p>
            <a:pPr algn="l" defTabSz="914400">
              <a:spcBef>
                <a:spcPts val="1400"/>
              </a:spcBef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1041400" y="670073"/>
            <a:ext cx="11270556" cy="919065"/>
          </a:xfrm>
          <a:prstGeom prst="roundRect">
            <a:avLst>
              <a:gd name="adj" fmla="val 25386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Cefaléia em salvas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1338575" y="1864089"/>
            <a:ext cx="4248151" cy="537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spcBef>
                <a:spcPts val="1400"/>
              </a:spcBef>
              <a:buSzPct val="100000"/>
              <a:buChar char="•"/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Lacrimejamento</a:t>
            </a:r>
          </a:p>
          <a:p>
            <a:pPr algn="l" defTabSz="914400">
              <a:spcBef>
                <a:spcPts val="1400"/>
              </a:spcBef>
              <a:buSzPct val="100000"/>
              <a:buChar char="•"/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Hiperemia conjuntival</a:t>
            </a:r>
          </a:p>
          <a:p>
            <a:pPr algn="l" defTabSz="914400">
              <a:spcBef>
                <a:spcPts val="1400"/>
              </a:spcBef>
              <a:buSzPct val="100000"/>
              <a:buChar char="•"/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Obstrução nasal e/ou rinorréia</a:t>
            </a:r>
          </a:p>
          <a:p>
            <a:pPr algn="l" defTabSz="914400">
              <a:spcBef>
                <a:spcPts val="1400"/>
              </a:spcBef>
              <a:buSzPct val="100000"/>
              <a:buChar char="•"/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Síndrome de Horner</a:t>
            </a:r>
          </a:p>
          <a:p>
            <a:pPr algn="l" defTabSz="914400">
              <a:spcBef>
                <a:spcPts val="1400"/>
              </a:spcBef>
              <a:buSzPct val="100000"/>
              <a:buChar char="•"/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Menos freqüente:</a:t>
            </a:r>
          </a:p>
          <a:p>
            <a:pPr algn="l" defTabSz="914400">
              <a:spcBef>
                <a:spcPts val="1400"/>
              </a:spcBef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	Bradicardia</a:t>
            </a:r>
          </a:p>
          <a:p>
            <a:pPr algn="l" defTabSz="914400">
              <a:spcBef>
                <a:spcPts val="1400"/>
              </a:spcBef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	Hipertensão arterial</a:t>
            </a:r>
          </a:p>
          <a:p>
            <a:pPr algn="l" defTabSz="914400">
              <a:spcBef>
                <a:spcPts val="1400"/>
              </a:spcBef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	Hiperidrose</a:t>
            </a:r>
          </a:p>
        </p:txBody>
      </p:sp>
      <p:sp>
        <p:nvSpPr>
          <p:cNvPr id="245" name="Shape 245"/>
          <p:cNvSpPr/>
          <p:nvPr/>
        </p:nvSpPr>
        <p:spPr>
          <a:xfrm>
            <a:off x="1041400" y="670073"/>
            <a:ext cx="11270556" cy="919065"/>
          </a:xfrm>
          <a:prstGeom prst="roundRect">
            <a:avLst>
              <a:gd name="adj" fmla="val 25386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Cefaléia em salvas</a:t>
            </a:r>
          </a:p>
        </p:txBody>
      </p:sp>
      <p:pic>
        <p:nvPicPr>
          <p:cNvPr id="246" name="02F27AA0-AAC1-4692-874E-F2E615225470-L0-001.jpeg"/>
          <p:cNvPicPr>
            <a:picLocks noChangeAspect="1"/>
          </p:cNvPicPr>
          <p:nvPr/>
        </p:nvPicPr>
        <p:blipFill>
          <a:blip r:embed="rId2"/>
          <a:srcRect l="12187" t="22736" r="12187" b="22736"/>
          <a:stretch>
            <a:fillRect/>
          </a:stretch>
        </p:blipFill>
        <p:spPr>
          <a:xfrm>
            <a:off x="5494313" y="1826178"/>
            <a:ext cx="6132056" cy="2944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869244" y="2623537"/>
            <a:ext cx="10241281" cy="5913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spcBef>
                <a:spcPts val="2000"/>
              </a:spcBef>
              <a:defRPr sz="3400" b="1">
                <a:latin typeface="Gill Sans"/>
                <a:ea typeface="Gill Sans"/>
                <a:cs typeface="Gill Sans"/>
                <a:sym typeface="Gill Sans"/>
              </a:defRPr>
            </a:pPr>
            <a:r>
              <a:rPr u="sng"/>
              <a:t>Da crise</a:t>
            </a:r>
            <a:r>
              <a:t>:</a:t>
            </a:r>
          </a:p>
          <a:p>
            <a:pPr algn="l" defTabSz="1300480">
              <a:spcBef>
                <a:spcPts val="2000"/>
              </a:spcBef>
              <a:buSzPct val="100000"/>
              <a:buChar char="•"/>
              <a:defRPr sz="3400">
                <a:latin typeface="Gill Sans"/>
                <a:ea typeface="Gill Sans"/>
                <a:cs typeface="Gill Sans"/>
                <a:sym typeface="Gill Sans"/>
              </a:defRPr>
            </a:pPr>
            <a:r>
              <a:t>Sumatriptano 6mg, subcutâneo</a:t>
            </a:r>
          </a:p>
          <a:p>
            <a:pPr algn="l" defTabSz="1300480">
              <a:spcBef>
                <a:spcPts val="2000"/>
              </a:spcBef>
              <a:buSzPct val="100000"/>
              <a:buChar char="•"/>
              <a:defRPr sz="3400">
                <a:latin typeface="Gill Sans"/>
                <a:ea typeface="Gill Sans"/>
                <a:cs typeface="Gill Sans"/>
                <a:sym typeface="Gill Sans"/>
              </a:defRPr>
            </a:pPr>
            <a:r>
              <a:t>Tartarato de ergotamina 2mg, sublingual</a:t>
            </a:r>
          </a:p>
          <a:p>
            <a:pPr algn="l" defTabSz="1300480">
              <a:spcBef>
                <a:spcPts val="2000"/>
              </a:spcBef>
              <a:buSzPct val="100000"/>
              <a:buChar char="•"/>
              <a:defRPr sz="3400">
                <a:latin typeface="Gill Sans"/>
                <a:ea typeface="Gill Sans"/>
                <a:cs typeface="Gill Sans"/>
                <a:sym typeface="Gill Sans"/>
              </a:defRPr>
            </a:pPr>
            <a:r>
              <a:t>Oxigênio a 100%, 8 litro durante 20 minutos</a:t>
            </a:r>
          </a:p>
          <a:p>
            <a:pPr algn="l" defTabSz="1300480">
              <a:spcBef>
                <a:spcPts val="2000"/>
              </a:spcBef>
              <a:defRPr sz="3400" b="1" u="sng">
                <a:latin typeface="Gill Sans"/>
                <a:ea typeface="Gill Sans"/>
                <a:cs typeface="Gill Sans"/>
                <a:sym typeface="Gill Sans"/>
              </a:defRPr>
            </a:pPr>
            <a:r>
              <a:t>Profilático:</a:t>
            </a:r>
          </a:p>
          <a:p>
            <a:pPr algn="l" defTabSz="1300480">
              <a:spcBef>
                <a:spcPts val="2000"/>
              </a:spcBef>
              <a:buSzPct val="100000"/>
              <a:buChar char="•"/>
              <a:defRPr sz="3400">
                <a:latin typeface="Gill Sans"/>
                <a:ea typeface="Gill Sans"/>
                <a:cs typeface="Gill Sans"/>
                <a:sym typeface="Gill Sans"/>
              </a:defRPr>
            </a:pPr>
            <a:r>
              <a:t>Verapamil 80mg 3vezes ao dia</a:t>
            </a:r>
          </a:p>
          <a:p>
            <a:pPr algn="l" defTabSz="1300480">
              <a:spcBef>
                <a:spcPts val="2000"/>
              </a:spcBef>
              <a:buSzPct val="100000"/>
              <a:buChar char="•"/>
              <a:defRPr sz="3400">
                <a:latin typeface="Gill Sans"/>
                <a:ea typeface="Gill Sans"/>
                <a:cs typeface="Gill Sans"/>
                <a:sym typeface="Gill Sans"/>
              </a:defRPr>
            </a:pPr>
            <a:r>
              <a:t>Valproato de sódio 600mg/dia</a:t>
            </a:r>
          </a:p>
          <a:p>
            <a:pPr algn="l" defTabSz="1300480">
              <a:spcBef>
                <a:spcPts val="2000"/>
              </a:spcBef>
              <a:buSzPct val="100000"/>
              <a:buChar char="•"/>
              <a:defRPr sz="3400">
                <a:latin typeface="Gill Sans"/>
                <a:ea typeface="Gill Sans"/>
                <a:cs typeface="Gill Sans"/>
                <a:sym typeface="Gill Sans"/>
              </a:defRPr>
            </a:pPr>
            <a:r>
              <a:t>Carbonato de lítio 300mg 2 a 3 vezes ao dia</a:t>
            </a:r>
          </a:p>
        </p:txBody>
      </p:sp>
      <p:sp>
        <p:nvSpPr>
          <p:cNvPr id="249" name="Shape 249"/>
          <p:cNvSpPr/>
          <p:nvPr/>
        </p:nvSpPr>
        <p:spPr>
          <a:xfrm>
            <a:off x="1041400" y="670073"/>
            <a:ext cx="11270556" cy="919065"/>
          </a:xfrm>
          <a:prstGeom prst="roundRect">
            <a:avLst>
              <a:gd name="adj" fmla="val 25386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Cefaléia em salvas</a:t>
            </a:r>
          </a:p>
        </p:txBody>
      </p:sp>
      <p:sp>
        <p:nvSpPr>
          <p:cNvPr id="250" name="Shape 250"/>
          <p:cNvSpPr/>
          <p:nvPr/>
        </p:nvSpPr>
        <p:spPr>
          <a:xfrm>
            <a:off x="1930399" y="1832017"/>
            <a:ext cx="914400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900"/>
              </a:spcBef>
              <a:defRPr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Tratamento</a:t>
            </a:r>
          </a:p>
        </p:txBody>
      </p:sp>
      <p:pic>
        <p:nvPicPr>
          <p:cNvPr id="251" name="A108527E-C882-49FB-B4F9-767ABC4D3B53-L0-001.jpeg"/>
          <p:cNvPicPr>
            <a:picLocks noChangeAspect="1"/>
          </p:cNvPicPr>
          <p:nvPr/>
        </p:nvPicPr>
        <p:blipFill>
          <a:blip r:embed="rId2"/>
          <a:srcRect t="43348" r="55816" b="2761"/>
          <a:stretch>
            <a:fillRect/>
          </a:stretch>
        </p:blipFill>
        <p:spPr>
          <a:xfrm>
            <a:off x="8771906" y="1832017"/>
            <a:ext cx="3591234" cy="2922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A108527E-C882-49FB-B4F9-767ABC4D3B53-L0-001.jpeg"/>
          <p:cNvPicPr>
            <a:picLocks noChangeAspect="1"/>
          </p:cNvPicPr>
          <p:nvPr/>
        </p:nvPicPr>
        <p:blipFill>
          <a:blip r:embed="rId2"/>
          <a:srcRect l="48816" t="60742" b="3865"/>
          <a:stretch>
            <a:fillRect/>
          </a:stretch>
        </p:blipFill>
        <p:spPr>
          <a:xfrm>
            <a:off x="6855384" y="5998393"/>
            <a:ext cx="4160201" cy="1919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 idx="4294967295"/>
          </p:nvPr>
        </p:nvSpPr>
        <p:spPr>
          <a:xfrm>
            <a:off x="572021" y="156949"/>
            <a:ext cx="11860758" cy="2438401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444444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CEFALÉIAS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4294967295"/>
          </p:nvPr>
        </p:nvSpPr>
        <p:spPr>
          <a:xfrm>
            <a:off x="701682" y="2281639"/>
            <a:ext cx="11601436" cy="5715002"/>
          </a:xfrm>
          <a:prstGeom prst="rect">
            <a:avLst/>
          </a:prstGeom>
        </p:spPr>
        <p:txBody>
          <a:bodyPr/>
          <a:lstStyle/>
          <a:p>
            <a:pPr marL="889000" indent="-571500">
              <a:spcBef>
                <a:spcPts val="2400"/>
              </a:spcBef>
              <a:buSzPct val="100000"/>
              <a:buAutoNum type="arabicPeriod"/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 err="1"/>
              <a:t>Umas</a:t>
            </a:r>
            <a:r>
              <a:rPr dirty="0"/>
              <a:t> das </a:t>
            </a:r>
            <a:r>
              <a:rPr dirty="0" err="1"/>
              <a:t>queixas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freqüentes</a:t>
            </a:r>
            <a:r>
              <a:rPr dirty="0"/>
              <a:t> da </a:t>
            </a:r>
            <a:r>
              <a:rPr dirty="0" err="1"/>
              <a:t>prática</a:t>
            </a:r>
            <a:r>
              <a:rPr dirty="0"/>
              <a:t> </a:t>
            </a:r>
            <a:r>
              <a:rPr dirty="0" err="1"/>
              <a:t>médica</a:t>
            </a:r>
            <a:endParaRPr dirty="0"/>
          </a:p>
          <a:p>
            <a:pPr marL="889000" indent="-571500">
              <a:spcBef>
                <a:spcPts val="2400"/>
              </a:spcBef>
              <a:buSzPct val="100000"/>
              <a:buAutoNum type="arabicPeriod"/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19</a:t>
            </a:r>
            <a:r>
              <a:rPr lang="en-US" dirty="0"/>
              <a:t> </a:t>
            </a:r>
            <a:r>
              <a:rPr dirty="0"/>
              <a:t>a </a:t>
            </a:r>
            <a:r>
              <a:rPr dirty="0" err="1"/>
              <a:t>posição</a:t>
            </a:r>
            <a:r>
              <a:rPr dirty="0"/>
              <a:t> </a:t>
            </a:r>
            <a:r>
              <a:rPr dirty="0" err="1"/>
              <a:t>mundial</a:t>
            </a:r>
            <a:r>
              <a:rPr dirty="0"/>
              <a:t> entre </a:t>
            </a:r>
            <a:r>
              <a:rPr dirty="0" err="1"/>
              <a:t>todas</a:t>
            </a:r>
            <a:r>
              <a:rPr dirty="0"/>
              <a:t> as </a:t>
            </a:r>
            <a:r>
              <a:rPr dirty="0" err="1"/>
              <a:t>doenças</a:t>
            </a:r>
            <a:r>
              <a:rPr dirty="0"/>
              <a:t> </a:t>
            </a:r>
            <a:r>
              <a:rPr dirty="0" err="1"/>
              <a:t>causadoras</a:t>
            </a:r>
            <a:r>
              <a:rPr dirty="0"/>
              <a:t> de </a:t>
            </a:r>
            <a:r>
              <a:rPr dirty="0" err="1"/>
              <a:t>incapacidade</a:t>
            </a:r>
            <a:r>
              <a:rPr dirty="0"/>
              <a:t> </a:t>
            </a:r>
          </a:p>
          <a:p>
            <a:pPr marL="889000" indent="-571500">
              <a:spcBef>
                <a:spcPts val="2400"/>
              </a:spcBef>
              <a:buSzPct val="100000"/>
              <a:buAutoNum type="arabicPeriod"/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A causa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comum</a:t>
            </a:r>
            <a:r>
              <a:rPr dirty="0"/>
              <a:t> de </a:t>
            </a:r>
            <a:r>
              <a:rPr dirty="0" err="1"/>
              <a:t>afastamento</a:t>
            </a:r>
            <a:r>
              <a:rPr dirty="0"/>
              <a:t> do </a:t>
            </a:r>
            <a:r>
              <a:rPr dirty="0" err="1"/>
              <a:t>trabalho</a:t>
            </a:r>
            <a:r>
              <a:rPr dirty="0"/>
              <a:t>, </a:t>
            </a:r>
            <a:r>
              <a:rPr dirty="0" err="1"/>
              <a:t>gerando</a:t>
            </a:r>
            <a:r>
              <a:rPr dirty="0"/>
              <a:t> um </a:t>
            </a:r>
            <a:r>
              <a:rPr dirty="0" err="1"/>
              <a:t>enorme</a:t>
            </a:r>
            <a:r>
              <a:rPr dirty="0"/>
              <a:t> </a:t>
            </a:r>
            <a:r>
              <a:rPr dirty="0" err="1"/>
              <a:t>ônus</a:t>
            </a:r>
            <a:r>
              <a:rPr dirty="0"/>
              <a:t> para a </a:t>
            </a:r>
            <a:r>
              <a:rPr dirty="0" err="1"/>
              <a:t>sociedade</a:t>
            </a:r>
            <a:endParaRPr dirty="0"/>
          </a:p>
          <a:p>
            <a:pPr marL="889000" indent="-571500">
              <a:spcBef>
                <a:spcPts val="2400"/>
              </a:spcBef>
              <a:buSzPct val="100000"/>
              <a:buAutoNum type="arabicPeriod"/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 err="1"/>
              <a:t>Sério</a:t>
            </a:r>
            <a:r>
              <a:rPr dirty="0"/>
              <a:t> </a:t>
            </a:r>
            <a:r>
              <a:rPr dirty="0" err="1"/>
              <a:t>problema</a:t>
            </a:r>
            <a:r>
              <a:rPr dirty="0"/>
              <a:t> de </a:t>
            </a:r>
            <a:r>
              <a:rPr dirty="0" err="1"/>
              <a:t>saúde</a:t>
            </a:r>
            <a:r>
              <a:rPr dirty="0"/>
              <a:t> </a:t>
            </a:r>
            <a:r>
              <a:rPr dirty="0" err="1"/>
              <a:t>pública</a:t>
            </a:r>
            <a:endParaRPr dirty="0"/>
          </a:p>
          <a:p>
            <a:pPr marL="889000" indent="-571500">
              <a:spcBef>
                <a:spcPts val="2400"/>
              </a:spcBef>
              <a:buSzPct val="100000"/>
              <a:buAutoNum type="arabicPeriod"/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dirty="0"/>
              <a:t>A </a:t>
            </a:r>
            <a:r>
              <a:rPr dirty="0" err="1"/>
              <a:t>avaliação</a:t>
            </a:r>
            <a:r>
              <a:rPr dirty="0"/>
              <a:t> de um </a:t>
            </a:r>
            <a:r>
              <a:rPr dirty="0" err="1"/>
              <a:t>paciente</a:t>
            </a:r>
            <a:r>
              <a:rPr dirty="0"/>
              <a:t> com </a:t>
            </a:r>
            <a:r>
              <a:rPr dirty="0" err="1"/>
              <a:t>cefaléia</a:t>
            </a:r>
            <a:r>
              <a:rPr dirty="0"/>
              <a:t> </a:t>
            </a:r>
            <a:r>
              <a:rPr dirty="0" err="1"/>
              <a:t>depende</a:t>
            </a:r>
            <a:r>
              <a:rPr dirty="0"/>
              <a:t> </a:t>
            </a:r>
            <a:r>
              <a:rPr dirty="0" err="1"/>
              <a:t>fundamentalmente</a:t>
            </a:r>
            <a:r>
              <a:rPr dirty="0"/>
              <a:t> da </a:t>
            </a:r>
            <a:r>
              <a:rPr dirty="0" err="1"/>
              <a:t>anamnese</a:t>
            </a:r>
            <a:r>
              <a:rPr dirty="0"/>
              <a:t> e </a:t>
            </a:r>
            <a:r>
              <a:rPr dirty="0" err="1"/>
              <a:t>exame</a:t>
            </a:r>
            <a:r>
              <a:rPr dirty="0"/>
              <a:t> </a:t>
            </a:r>
            <a:r>
              <a:rPr dirty="0" err="1"/>
              <a:t>clínico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-301470" y="3144189"/>
            <a:ext cx="11811001" cy="498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lnSpc>
                <a:spcPct val="60000"/>
              </a:lnSpc>
              <a:spcBef>
                <a:spcPts val="1800"/>
              </a:spcBef>
              <a:defRPr sz="3300" b="1">
                <a:latin typeface="Gill Sans"/>
                <a:ea typeface="Gill Sans"/>
                <a:cs typeface="Gill Sans"/>
                <a:sym typeface="Gill Sans"/>
              </a:defRPr>
            </a:pPr>
            <a:r>
              <a:rPr b="0"/>
              <a:t>                </a:t>
            </a:r>
            <a:r>
              <a:t>- </a:t>
            </a:r>
            <a:r>
              <a:rPr b="0"/>
              <a:t> Cefaléia associada ao TCE</a:t>
            </a:r>
          </a:p>
          <a:p>
            <a:pPr algn="l" defTabSz="914400">
              <a:lnSpc>
                <a:spcPct val="85000"/>
              </a:lnSpc>
              <a:spcBef>
                <a:spcPts val="1400"/>
              </a:spcBef>
              <a:defRPr sz="3300">
                <a:latin typeface="Gill Sans"/>
                <a:ea typeface="Gill Sans"/>
                <a:cs typeface="Gill Sans"/>
                <a:sym typeface="Gill Sans"/>
              </a:defRPr>
            </a:pPr>
            <a:r>
              <a:t>                </a:t>
            </a:r>
            <a:r>
              <a:rPr b="1"/>
              <a:t>- </a:t>
            </a:r>
            <a:r>
              <a:t> Cefaléia associada a distúrbios vasculares  </a:t>
            </a:r>
          </a:p>
          <a:p>
            <a:pPr algn="l" defTabSz="914400">
              <a:lnSpc>
                <a:spcPct val="85000"/>
              </a:lnSpc>
              <a:spcBef>
                <a:spcPts val="1400"/>
              </a:spcBef>
              <a:defRPr sz="3300">
                <a:latin typeface="Gill Sans"/>
                <a:ea typeface="Gill Sans"/>
                <a:cs typeface="Gill Sans"/>
                <a:sym typeface="Gill Sans"/>
              </a:defRPr>
            </a:pPr>
            <a:r>
              <a:t>			AVC - Hemorragia  intraparenquimatosa</a:t>
            </a:r>
          </a:p>
          <a:p>
            <a:pPr algn="l" defTabSz="914400">
              <a:lnSpc>
                <a:spcPct val="70000"/>
              </a:lnSpc>
              <a:spcBef>
                <a:spcPts val="1400"/>
              </a:spcBef>
              <a:defRPr sz="3300">
                <a:latin typeface="Gill Sans"/>
                <a:ea typeface="Gill Sans"/>
                <a:cs typeface="Gill Sans"/>
                <a:sym typeface="Gill Sans"/>
              </a:defRPr>
            </a:pPr>
            <a:r>
              <a:t>			            Hemorragia subaracnoidea</a:t>
            </a:r>
          </a:p>
          <a:p>
            <a:pPr algn="l" defTabSz="914400">
              <a:lnSpc>
                <a:spcPct val="70000"/>
              </a:lnSpc>
              <a:spcBef>
                <a:spcPts val="1400"/>
              </a:spcBef>
              <a:defRPr sz="3300">
                <a:latin typeface="Gill Sans"/>
                <a:ea typeface="Gill Sans"/>
                <a:cs typeface="Gill Sans"/>
                <a:sym typeface="Gill Sans"/>
              </a:defRPr>
            </a:pPr>
            <a:r>
              <a:t>		</a:t>
            </a:r>
            <a:r>
              <a:rPr b="1"/>
              <a:t>- </a:t>
            </a:r>
            <a:r>
              <a:t> Cefaléia associada a alterações da pressão intracraniana        </a:t>
            </a:r>
          </a:p>
          <a:p>
            <a:pPr algn="l" defTabSz="914400">
              <a:lnSpc>
                <a:spcPct val="80000"/>
              </a:lnSpc>
              <a:spcBef>
                <a:spcPts val="1400"/>
              </a:spcBef>
              <a:defRPr sz="3300">
                <a:latin typeface="Gill Sans"/>
                <a:ea typeface="Gill Sans"/>
                <a:cs typeface="Gill Sans"/>
                <a:sym typeface="Gill Sans"/>
              </a:defRPr>
            </a:pPr>
            <a:r>
              <a:t>			Hipertensão  intracraniana - Tumores, Hematomas,</a:t>
            </a:r>
          </a:p>
          <a:p>
            <a:pPr algn="l" defTabSz="914400">
              <a:lnSpc>
                <a:spcPct val="80000"/>
              </a:lnSpc>
              <a:spcBef>
                <a:spcPts val="1400"/>
              </a:spcBef>
              <a:defRPr sz="3300">
                <a:latin typeface="Gill Sans"/>
                <a:ea typeface="Gill Sans"/>
                <a:cs typeface="Gill Sans"/>
                <a:sym typeface="Gill Sans"/>
              </a:defRPr>
            </a:pPr>
            <a:r>
              <a:t> 			 Abscessos, Hipertensão intracraniana benigna</a:t>
            </a:r>
          </a:p>
          <a:p>
            <a:pPr algn="l" defTabSz="914400">
              <a:lnSpc>
                <a:spcPct val="80000"/>
              </a:lnSpc>
              <a:spcBef>
                <a:spcPts val="1400"/>
              </a:spcBef>
              <a:defRPr sz="3300">
                <a:latin typeface="Gill Sans"/>
                <a:ea typeface="Gill Sans"/>
                <a:cs typeface="Gill Sans"/>
                <a:sym typeface="Gill Sans"/>
              </a:defRPr>
            </a:pPr>
            <a:r>
              <a:t>			Hipotensão intracraniana- pós punção lombar, por </a:t>
            </a:r>
          </a:p>
          <a:p>
            <a:pPr algn="l" defTabSz="914400">
              <a:lnSpc>
                <a:spcPct val="80000"/>
              </a:lnSpc>
              <a:spcBef>
                <a:spcPts val="1400"/>
              </a:spcBef>
              <a:defRPr sz="3300">
                <a:latin typeface="Gill Sans"/>
                <a:ea typeface="Gill Sans"/>
                <a:cs typeface="Gill Sans"/>
                <a:sym typeface="Gill Sans"/>
              </a:defRPr>
            </a:pPr>
            <a:r>
              <a:t>		                                                      fístulas liquóricas</a:t>
            </a:r>
          </a:p>
        </p:txBody>
      </p:sp>
      <p:sp>
        <p:nvSpPr>
          <p:cNvPr id="255" name="Shape 255"/>
          <p:cNvSpPr/>
          <p:nvPr/>
        </p:nvSpPr>
        <p:spPr>
          <a:xfrm>
            <a:off x="2413396" y="712284"/>
            <a:ext cx="8178008" cy="155545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Cefaléias secundárias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775349" y="3130716"/>
            <a:ext cx="10825244" cy="4570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spcBef>
                <a:spcPts val="1400"/>
              </a:spcBef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	</a:t>
            </a:r>
            <a:r>
              <a:rPr b="1"/>
              <a:t>-</a:t>
            </a:r>
            <a:r>
              <a:t> Cefaléia por inflamação meníngea aguda , subaguda ou 			crônica ( bacteriana, fungos, parasitárias)</a:t>
            </a:r>
          </a:p>
          <a:p>
            <a:pPr algn="l" defTabSz="914400">
              <a:spcBef>
                <a:spcPts val="1400"/>
              </a:spcBef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	</a:t>
            </a:r>
            <a:r>
              <a:rPr b="1"/>
              <a:t>-</a:t>
            </a:r>
            <a:r>
              <a:t> Cefaléia associada ao uso de substância ou à sua supressão</a:t>
            </a:r>
          </a:p>
          <a:p>
            <a:pPr algn="l" defTabSz="914400">
              <a:spcBef>
                <a:spcPts val="1400"/>
              </a:spcBef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	</a:t>
            </a:r>
            <a:r>
              <a:rPr b="1"/>
              <a:t>- </a:t>
            </a:r>
            <a:r>
              <a:t>Cefaléia associadas à infecção não cefálica</a:t>
            </a:r>
          </a:p>
          <a:p>
            <a:pPr algn="l" defTabSz="914400">
              <a:spcBef>
                <a:spcPts val="1400"/>
              </a:spcBef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	</a:t>
            </a:r>
            <a:r>
              <a:rPr b="1"/>
              <a:t>- </a:t>
            </a:r>
            <a:r>
              <a:t>Cefaléia associadas a distúrbios metabólico - hipercapnia 			(DPOC), hipóxia, hipercalcemia, hipoglicemia</a:t>
            </a:r>
          </a:p>
          <a:p>
            <a:pPr algn="l" defTabSz="914400">
              <a:spcBef>
                <a:spcPts val="1400"/>
              </a:spcBef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	</a:t>
            </a:r>
            <a:r>
              <a:rPr b="1"/>
              <a:t>-</a:t>
            </a:r>
            <a:r>
              <a:t> Cefaléias sinusais</a:t>
            </a:r>
          </a:p>
          <a:p>
            <a:pPr algn="l" defTabSz="914400">
              <a:spcBef>
                <a:spcPts val="1400"/>
              </a:spcBef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t>		</a:t>
            </a:r>
          </a:p>
        </p:txBody>
      </p:sp>
      <p:sp>
        <p:nvSpPr>
          <p:cNvPr id="258" name="Shape 258"/>
          <p:cNvSpPr/>
          <p:nvPr/>
        </p:nvSpPr>
        <p:spPr>
          <a:xfrm>
            <a:off x="2413396" y="712284"/>
            <a:ext cx="8178008" cy="155545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Cefaléias secundárias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937378" y="3981886"/>
            <a:ext cx="10591022" cy="2778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914400" lvl="2" indent="0" algn="l" defTabSz="914400">
              <a:spcBef>
                <a:spcPts val="1500"/>
              </a:spcBef>
              <a:buClr>
                <a:srgbClr val="FFFFFF"/>
              </a:buClr>
              <a:buSzPct val="100000"/>
              <a:buChar char="•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  </a:t>
            </a:r>
            <a:r>
              <a:rPr b="1"/>
              <a:t>História clínica </a:t>
            </a:r>
            <a:r>
              <a:t> -  Tipo, localização, intensidade, 		irradiação, duração, periodicidade, ritmo, fatores 	desencadeantes de melhora e piora, fenômenos 		acompanhantes</a:t>
            </a:r>
          </a:p>
          <a:p>
            <a:pPr marL="914400" lvl="2" indent="0" algn="l" defTabSz="914400">
              <a:spcBef>
                <a:spcPts val="1500"/>
              </a:spcBef>
              <a:buClr>
                <a:srgbClr val="FFFFFF"/>
              </a:buClr>
              <a:buSzPct val="100000"/>
              <a:buChar char="•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  </a:t>
            </a:r>
            <a:r>
              <a:rPr b="1"/>
              <a:t>Exame Físico </a:t>
            </a:r>
            <a:r>
              <a:t> -  PA, temperatura, palpação do crânio	percussão dos seios da face, otoscopia</a:t>
            </a:r>
          </a:p>
          <a:p>
            <a:pPr marL="914400" lvl="2" indent="0" algn="l" defTabSz="914400">
              <a:spcBef>
                <a:spcPts val="1500"/>
              </a:spcBef>
              <a:buClr>
                <a:srgbClr val="FFFFFF"/>
              </a:buClr>
              <a:buSzPct val="100000"/>
              <a:buChar char="•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 </a:t>
            </a:r>
            <a:r>
              <a:rPr b="1"/>
              <a:t>Exame Neurológico</a:t>
            </a:r>
            <a:r>
              <a:t> - Fundo de olho e sinais meningeos     </a:t>
            </a:r>
          </a:p>
        </p:txBody>
      </p:sp>
      <p:sp>
        <p:nvSpPr>
          <p:cNvPr id="261" name="Shape 261"/>
          <p:cNvSpPr/>
          <p:nvPr/>
        </p:nvSpPr>
        <p:spPr>
          <a:xfrm>
            <a:off x="1948099" y="1543721"/>
            <a:ext cx="9452977" cy="1831590"/>
          </a:xfrm>
          <a:prstGeom prst="roundRect">
            <a:avLst>
              <a:gd name="adj" fmla="val 12739"/>
            </a:avLst>
          </a:prstGeom>
          <a:solidFill>
            <a:srgbClr val="DCDEE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Diagnóstico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1750725" y="3061512"/>
            <a:ext cx="10791013" cy="524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spcBef>
                <a:spcPts val="1800"/>
              </a:spcBef>
              <a:defRPr sz="3000" b="1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Primeira ou pior cefaléia já sofrida</a:t>
            </a:r>
            <a:endParaRPr sz="2600"/>
          </a:p>
          <a:p>
            <a:pPr algn="l" defTabSz="914400">
              <a:spcBef>
                <a:spcPts val="1800"/>
              </a:spcBef>
              <a:defRPr sz="3000" b="1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Mudança na freqüência ou intensidade das crises</a:t>
            </a:r>
          </a:p>
          <a:p>
            <a:pPr algn="l" defTabSz="914400">
              <a:spcBef>
                <a:spcPts val="1800"/>
              </a:spcBef>
              <a:defRPr sz="3000" b="1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Anormalidade no exame neurológico</a:t>
            </a:r>
          </a:p>
          <a:p>
            <a:pPr algn="l" defTabSz="914400">
              <a:spcBef>
                <a:spcPts val="1800"/>
              </a:spcBef>
              <a:defRPr sz="3000" b="1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Persistência de déficit neurológico</a:t>
            </a:r>
          </a:p>
          <a:p>
            <a:pPr algn="l" defTabSz="914400">
              <a:spcBef>
                <a:spcPts val="1800"/>
              </a:spcBef>
              <a:defRPr sz="3000" b="1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Cefaléia nova diária e persistente</a:t>
            </a:r>
          </a:p>
          <a:p>
            <a:pPr algn="l" defTabSz="914400">
              <a:spcBef>
                <a:spcPts val="1800"/>
              </a:spcBef>
              <a:defRPr sz="3000" b="1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Enxaqueca com cefaléia unilateral fixa</a:t>
            </a:r>
          </a:p>
          <a:p>
            <a:pPr algn="l" defTabSz="914400">
              <a:spcBef>
                <a:spcPts val="1800"/>
              </a:spcBef>
              <a:defRPr sz="3000" b="1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Cefaléia de esforço</a:t>
            </a:r>
          </a:p>
          <a:p>
            <a:pPr algn="l" defTabSz="914400">
              <a:spcBef>
                <a:spcPts val="1800"/>
              </a:spcBef>
              <a:defRPr sz="3000" b="1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Cefaléia primária de difícil controle</a:t>
            </a:r>
          </a:p>
        </p:txBody>
      </p:sp>
      <p:sp>
        <p:nvSpPr>
          <p:cNvPr id="264" name="Shape 264"/>
          <p:cNvSpPr/>
          <p:nvPr/>
        </p:nvSpPr>
        <p:spPr>
          <a:xfrm>
            <a:off x="1775911" y="330922"/>
            <a:ext cx="9452978" cy="1831590"/>
          </a:xfrm>
          <a:prstGeom prst="roundRect">
            <a:avLst>
              <a:gd name="adj" fmla="val 12739"/>
            </a:avLst>
          </a:prstGeom>
          <a:solidFill>
            <a:srgbClr val="DCDEE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 Neuroimagem!!!</a:t>
            </a:r>
          </a:p>
        </p:txBody>
      </p:sp>
      <p:pic>
        <p:nvPicPr>
          <p:cNvPr id="265" name="DCD96ABE-B388-4E27-9C5B-326BB1A0E378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22" y="4768539"/>
            <a:ext cx="3175001" cy="381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2578100" y="2055006"/>
            <a:ext cx="7848600" cy="4521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spcBef>
                <a:spcPts val="1900"/>
              </a:spcBef>
              <a:defRPr sz="3200" b="1" i="1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CASOS DUVIDOSOS</a:t>
            </a:r>
          </a:p>
          <a:p>
            <a:pPr defTabSz="914400">
              <a:spcBef>
                <a:spcPts val="1400"/>
              </a:spcBef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914400">
              <a:spcBef>
                <a:spcPts val="1900"/>
              </a:spcBef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Fique atento para temperatura!</a:t>
            </a:r>
          </a:p>
          <a:p>
            <a:pPr defTabSz="914400">
              <a:spcBef>
                <a:spcPts val="1900"/>
              </a:spcBef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Sinais meníngeos e papiledema!</a:t>
            </a:r>
          </a:p>
          <a:p>
            <a:pPr defTabSz="914400">
              <a:spcBef>
                <a:spcPts val="1900"/>
              </a:spcBef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Neuroimagem normal:</a:t>
            </a:r>
          </a:p>
          <a:p>
            <a:pPr defTabSz="914400">
              <a:spcBef>
                <a:spcPts val="1900"/>
              </a:spcBef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Faça uma punção lombar com estudo do LCR!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3633024" y="6275366"/>
            <a:ext cx="5738750" cy="250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Obrigada</a:t>
            </a:r>
            <a:r>
              <a:rPr dirty="0"/>
              <a:t>.</a:t>
            </a:r>
          </a:p>
          <a:p>
            <a:pPr>
              <a:defRPr sz="3900" b="1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>
              <a:defRPr sz="3900" b="1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>
              <a:defRPr sz="39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 dirty="0">
                <a:hlinkClick r:id="rId2"/>
              </a:rPr>
              <a:t>e</a:t>
            </a:r>
            <a:r>
              <a:rPr lang="en-US" u="sng" dirty="0">
                <a:hlinkClick r:id="rId2"/>
              </a:rPr>
              <a:t>yymoreira</a:t>
            </a:r>
            <a:r>
              <a:rPr u="sng" dirty="0">
                <a:hlinkClick r:id="rId2"/>
              </a:rPr>
              <a:t>@</a:t>
            </a:r>
            <a:r>
              <a:rPr lang="en-US" u="sng" dirty="0">
                <a:hlinkClick r:id="rId2"/>
              </a:rPr>
              <a:t>g</a:t>
            </a:r>
            <a:r>
              <a:rPr u="sng" dirty="0">
                <a:hlinkClick r:id="rId2"/>
              </a:rPr>
              <a:t>mail.com</a:t>
            </a:r>
          </a:p>
        </p:txBody>
      </p:sp>
      <p:pic>
        <p:nvPicPr>
          <p:cNvPr id="270" name="1DF430D6-40B6-44CB-8B8C-843C57DFA882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437" y="283977"/>
            <a:ext cx="8571926" cy="5708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2853828" y="3912684"/>
            <a:ext cx="7661376" cy="155545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Primárias</a:t>
            </a:r>
          </a:p>
        </p:txBody>
      </p:sp>
      <p:sp>
        <p:nvSpPr>
          <p:cNvPr id="144" name="Shape 144"/>
          <p:cNvSpPr/>
          <p:nvPr/>
        </p:nvSpPr>
        <p:spPr>
          <a:xfrm>
            <a:off x="2853828" y="6150471"/>
            <a:ext cx="7661376" cy="155545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Secundárias</a:t>
            </a:r>
          </a:p>
        </p:txBody>
      </p:sp>
      <p:pic>
        <p:nvPicPr>
          <p:cNvPr id="145" name="Captura de Tela 2017-02-14 às 19.56.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690349"/>
            <a:ext cx="8407400" cy="254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2413396" y="712284"/>
            <a:ext cx="8178008" cy="155545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Primárias</a:t>
            </a:r>
          </a:p>
        </p:txBody>
      </p:sp>
      <p:sp>
        <p:nvSpPr>
          <p:cNvPr id="148" name="Shape 148"/>
          <p:cNvSpPr/>
          <p:nvPr/>
        </p:nvSpPr>
        <p:spPr>
          <a:xfrm>
            <a:off x="8475464" y="3956429"/>
            <a:ext cx="3437136" cy="1555453"/>
          </a:xfrm>
          <a:prstGeom prst="roundRect">
            <a:avLst>
              <a:gd name="adj" fmla="val 15000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Tensional</a:t>
            </a:r>
          </a:p>
        </p:txBody>
      </p:sp>
      <p:sp>
        <p:nvSpPr>
          <p:cNvPr id="149" name="Shape 149"/>
          <p:cNvSpPr/>
          <p:nvPr/>
        </p:nvSpPr>
        <p:spPr>
          <a:xfrm>
            <a:off x="1092200" y="4099073"/>
            <a:ext cx="3437136" cy="1555454"/>
          </a:xfrm>
          <a:prstGeom prst="roundRect">
            <a:avLst>
              <a:gd name="adj" fmla="val 15000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Migrânea</a:t>
            </a:r>
          </a:p>
        </p:txBody>
      </p:sp>
      <p:sp>
        <p:nvSpPr>
          <p:cNvPr id="150" name="Shape 150"/>
          <p:cNvSpPr/>
          <p:nvPr/>
        </p:nvSpPr>
        <p:spPr>
          <a:xfrm>
            <a:off x="3520628" y="5942515"/>
            <a:ext cx="6522344" cy="1555454"/>
          </a:xfrm>
          <a:prstGeom prst="roundRect">
            <a:avLst>
              <a:gd name="adj" fmla="val 16402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Salvas</a:t>
            </a:r>
          </a:p>
          <a:p>
            <a:pPr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Trigêmino-autonômicas</a:t>
            </a:r>
          </a:p>
        </p:txBody>
      </p:sp>
      <p:pic>
        <p:nvPicPr>
          <p:cNvPr id="151" name="Imagem 15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4216824" y="2981242"/>
            <a:ext cx="1965541" cy="352235"/>
          </a:xfrm>
          <a:prstGeom prst="rect">
            <a:avLst/>
          </a:prstGeom>
        </p:spPr>
      </p:pic>
      <p:pic>
        <p:nvPicPr>
          <p:cNvPr id="153" name="Imagem 15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294789" y="3534791"/>
            <a:ext cx="2415221" cy="352235"/>
          </a:xfrm>
          <a:prstGeom prst="rect">
            <a:avLst/>
          </a:prstGeom>
        </p:spPr>
      </p:pic>
      <p:pic>
        <p:nvPicPr>
          <p:cNvPr id="155" name="Imagem 15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770950">
            <a:off x="6707165" y="2788836"/>
            <a:ext cx="2214659" cy="352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1596670" y="2060133"/>
            <a:ext cx="9811460" cy="579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spcBef>
                <a:spcPts val="1400"/>
              </a:spcBef>
              <a:defRPr sz="2600" b="1">
                <a:latin typeface="Gill Sans"/>
                <a:ea typeface="Gill Sans"/>
                <a:cs typeface="Gill Sans"/>
                <a:sym typeface="Gill Sans"/>
              </a:defRPr>
            </a:pPr>
            <a:r>
              <a:t>	É uma forma de cefaléia crônica primária definida como uma reação neurovascular anormal  que se exterioriza, por episódios recorrentes de cefaléia com manifestações associadas que dependem de fatores desencadeantes. O caráter genético é inquestionável. O histórico familiar muitas vezes é pré-requisito para o diagnóstico.</a:t>
            </a:r>
          </a:p>
          <a:p>
            <a:pPr algn="l" defTabSz="914400">
              <a:spcBef>
                <a:spcPts val="1400"/>
              </a:spcBef>
              <a:defRPr sz="2600" b="1">
                <a:latin typeface="Gill Sans"/>
                <a:ea typeface="Gill Sans"/>
                <a:cs typeface="Gill Sans"/>
                <a:sym typeface="Gill Sans"/>
              </a:defRPr>
            </a:pPr>
            <a:r>
              <a:t>	Fatores desencadeantes: distúrbios emocionais, ingestão de determinados alimentos, ingestão de bebidas alcoólicas, modificações hormonais, exposição a odores fortes </a:t>
            </a:r>
          </a:p>
          <a:p>
            <a:pPr algn="l" defTabSz="914400">
              <a:spcBef>
                <a:spcPts val="1400"/>
              </a:spcBef>
              <a:defRPr sz="2600" b="1">
                <a:latin typeface="Gill Sans"/>
                <a:ea typeface="Gill Sans"/>
                <a:cs typeface="Gill Sans"/>
                <a:sym typeface="Gill Sans"/>
              </a:defRPr>
            </a:pPr>
            <a:r>
              <a:t>	Mais freqüente no sexo feminino, na razão de 3:1. Pode ocorrer na infância e adolescência, atingindo o pico máximo  entre os 30 e 40 anos de idade.</a:t>
            </a:r>
          </a:p>
        </p:txBody>
      </p:sp>
      <p:sp>
        <p:nvSpPr>
          <p:cNvPr id="159" name="Shape 159"/>
          <p:cNvSpPr/>
          <p:nvPr/>
        </p:nvSpPr>
        <p:spPr>
          <a:xfrm>
            <a:off x="1041400" y="670073"/>
            <a:ext cx="11270556" cy="919065"/>
          </a:xfrm>
          <a:prstGeom prst="roundRect">
            <a:avLst>
              <a:gd name="adj" fmla="val 25386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Migrânea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dissolv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1411600" y="2338336"/>
            <a:ext cx="8675689" cy="349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spcBef>
                <a:spcPts val="1400"/>
              </a:spcBef>
              <a:buClr>
                <a:srgbClr val="FFFF00"/>
              </a:buClr>
              <a:buSzPct val="100000"/>
              <a:buFont typeface="Wingdings"/>
              <a:buChar char="➢"/>
              <a:defRPr sz="2400" b="1">
                <a:latin typeface="Gill Sans"/>
                <a:ea typeface="Gill Sans"/>
                <a:cs typeface="Gill Sans"/>
                <a:sym typeface="Gill Sans"/>
              </a:defRPr>
            </a:pPr>
            <a:r>
              <a:t> Não totalmente esclarecido </a:t>
            </a:r>
          </a:p>
          <a:p>
            <a:pPr algn="l" defTabSz="914400">
              <a:spcBef>
                <a:spcPts val="1400"/>
              </a:spcBef>
              <a:buClr>
                <a:srgbClr val="FFFF00"/>
              </a:buClr>
              <a:buSzPct val="100000"/>
              <a:buFont typeface="Wingdings"/>
              <a:buChar char="➢"/>
              <a:defRPr sz="2400" b="1">
                <a:latin typeface="Gill Sans"/>
                <a:ea typeface="Gill Sans"/>
                <a:cs typeface="Gill Sans"/>
                <a:sym typeface="Gill Sans"/>
              </a:defRPr>
            </a:pPr>
            <a:r>
              <a:t> Teoria vascular: </a:t>
            </a:r>
          </a:p>
          <a:p>
            <a:pPr algn="l" defTabSz="914400">
              <a:spcBef>
                <a:spcPts val="1400"/>
              </a:spcBef>
              <a:buSzPct val="100000"/>
              <a:buChar char="•"/>
              <a:defRPr sz="2400" b="1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algn="l" defTabSz="914400">
              <a:spcBef>
                <a:spcPts val="1400"/>
              </a:spcBef>
              <a:buSzPct val="100000"/>
              <a:buChar char="•"/>
              <a:defRPr sz="2400" b="1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algn="l" defTabSz="914400">
              <a:spcBef>
                <a:spcPts val="1400"/>
              </a:spcBef>
              <a:defRPr sz="2400" b="1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algn="l" defTabSz="914400">
              <a:spcBef>
                <a:spcPts val="1400"/>
              </a:spcBef>
              <a:buClr>
                <a:srgbClr val="FFFF00"/>
              </a:buClr>
              <a:buSzPct val="100000"/>
              <a:buFont typeface="Wingdings"/>
              <a:buChar char="➢"/>
              <a:defRPr sz="2400" b="1">
                <a:latin typeface="Gill Sans"/>
                <a:ea typeface="Gill Sans"/>
                <a:cs typeface="Gill Sans"/>
                <a:sym typeface="Gill Sans"/>
              </a:defRPr>
            </a:pPr>
            <a:r>
              <a:t>Sistema trigemionovascular  e inflamação neurogênica</a:t>
            </a:r>
          </a:p>
        </p:txBody>
      </p:sp>
      <p:sp>
        <p:nvSpPr>
          <p:cNvPr id="162" name="Shape 162"/>
          <p:cNvSpPr/>
          <p:nvPr/>
        </p:nvSpPr>
        <p:spPr>
          <a:xfrm>
            <a:off x="5125935" y="2919590"/>
            <a:ext cx="7438723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spcBef>
                <a:spcPts val="1400"/>
              </a:spcBef>
              <a:buSzPct val="100000"/>
              <a:buChar char="•"/>
              <a:defRPr sz="2400" b="1">
                <a:latin typeface="Gill Sans"/>
                <a:ea typeface="Gill Sans"/>
                <a:cs typeface="Gill Sans"/>
                <a:sym typeface="Gill Sans"/>
              </a:defRPr>
            </a:pPr>
            <a:r>
              <a:t>Vasoconstrição intracraniana – Aura</a:t>
            </a:r>
          </a:p>
          <a:p>
            <a:pPr algn="l" defTabSz="914400">
              <a:spcBef>
                <a:spcPts val="1400"/>
              </a:spcBef>
              <a:buSzPct val="100000"/>
              <a:buChar char="•"/>
              <a:defRPr sz="2400" b="1">
                <a:latin typeface="Gill Sans"/>
                <a:ea typeface="Gill Sans"/>
                <a:cs typeface="Gill Sans"/>
                <a:sym typeface="Gill Sans"/>
              </a:defRPr>
            </a:pPr>
            <a:r>
              <a:t>Vasodilatação extracraniana – Dor Aguda</a:t>
            </a:r>
          </a:p>
          <a:p>
            <a:pPr algn="l" defTabSz="914400">
              <a:spcBef>
                <a:spcPts val="1400"/>
              </a:spcBef>
              <a:buSzPct val="100000"/>
              <a:buChar char="•"/>
              <a:defRPr sz="2400" b="1">
                <a:latin typeface="Gill Sans"/>
                <a:ea typeface="Gill Sans"/>
                <a:cs typeface="Gill Sans"/>
                <a:sym typeface="Gill Sans"/>
              </a:defRPr>
            </a:pPr>
            <a:r>
              <a:t>Edema aa.extracraniana – Dor Surda</a:t>
            </a:r>
          </a:p>
        </p:txBody>
      </p:sp>
      <p:sp>
        <p:nvSpPr>
          <p:cNvPr id="163" name="Shape 163"/>
          <p:cNvSpPr/>
          <p:nvPr/>
        </p:nvSpPr>
        <p:spPr>
          <a:xfrm>
            <a:off x="1041400" y="670073"/>
            <a:ext cx="11270556" cy="919065"/>
          </a:xfrm>
          <a:prstGeom prst="roundRect">
            <a:avLst>
              <a:gd name="adj" fmla="val 25386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Migrânea</a:t>
            </a:r>
          </a:p>
        </p:txBody>
      </p:sp>
      <p:pic>
        <p:nvPicPr>
          <p:cNvPr id="164" name="463603D5-7D99-4637-AA2C-B408FF67FC02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851" y="5533414"/>
            <a:ext cx="4957521" cy="3771367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1482309" y="1691698"/>
            <a:ext cx="9144002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900"/>
              </a:spcBef>
              <a:defRPr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Mecanismos Fisiopatológicos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1768425" y="2554982"/>
            <a:ext cx="9467950" cy="558900"/>
          </a:xfrm>
          <a:prstGeom prst="roundRect">
            <a:avLst>
              <a:gd name="adj" fmla="val 41746"/>
            </a:avLst>
          </a:prstGeom>
          <a:solidFill>
            <a:srgbClr val="DCDEE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Sem aura</a:t>
            </a:r>
          </a:p>
        </p:txBody>
      </p:sp>
      <p:sp>
        <p:nvSpPr>
          <p:cNvPr id="168" name="Shape 168"/>
          <p:cNvSpPr/>
          <p:nvPr/>
        </p:nvSpPr>
        <p:spPr>
          <a:xfrm>
            <a:off x="1768425" y="3160786"/>
            <a:ext cx="9467950" cy="558901"/>
          </a:xfrm>
          <a:prstGeom prst="roundRect">
            <a:avLst>
              <a:gd name="adj" fmla="val 41746"/>
            </a:avLst>
          </a:prstGeom>
          <a:solidFill>
            <a:srgbClr val="DCDEE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Com aura</a:t>
            </a:r>
          </a:p>
        </p:txBody>
      </p:sp>
      <p:sp>
        <p:nvSpPr>
          <p:cNvPr id="169" name="Shape 169"/>
          <p:cNvSpPr/>
          <p:nvPr/>
        </p:nvSpPr>
        <p:spPr>
          <a:xfrm>
            <a:off x="1768425" y="3766591"/>
            <a:ext cx="9467950" cy="558901"/>
          </a:xfrm>
          <a:prstGeom prst="roundRect">
            <a:avLst>
              <a:gd name="adj" fmla="val 41746"/>
            </a:avLst>
          </a:prstGeom>
          <a:solidFill>
            <a:srgbClr val="DCDEE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Oftalmoplégica</a:t>
            </a:r>
          </a:p>
        </p:txBody>
      </p:sp>
      <p:sp>
        <p:nvSpPr>
          <p:cNvPr id="170" name="Shape 170"/>
          <p:cNvSpPr/>
          <p:nvPr/>
        </p:nvSpPr>
        <p:spPr>
          <a:xfrm>
            <a:off x="1768425" y="4366517"/>
            <a:ext cx="9467950" cy="995166"/>
          </a:xfrm>
          <a:prstGeom prst="roundRect">
            <a:avLst>
              <a:gd name="adj" fmla="val 23445"/>
            </a:avLst>
          </a:prstGeom>
          <a:solidFill>
            <a:srgbClr val="DCDEE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Vertigem</a:t>
            </a:r>
            <a:r>
              <a:rPr dirty="0"/>
              <a:t> </a:t>
            </a:r>
            <a:r>
              <a:rPr dirty="0" err="1"/>
              <a:t>paro</a:t>
            </a:r>
            <a:r>
              <a:rPr lang="en-US" dirty="0" err="1"/>
              <a:t>xistic</a:t>
            </a:r>
            <a:r>
              <a:rPr dirty="0" err="1"/>
              <a:t>a</a:t>
            </a:r>
            <a:r>
              <a:rPr dirty="0"/>
              <a:t> </a:t>
            </a:r>
            <a:r>
              <a:rPr dirty="0" err="1"/>
              <a:t>benigna</a:t>
            </a:r>
            <a:r>
              <a:rPr dirty="0"/>
              <a:t> da </a:t>
            </a:r>
            <a:r>
              <a:rPr dirty="0" err="1"/>
              <a:t>infância</a:t>
            </a:r>
            <a:endParaRPr dirty="0"/>
          </a:p>
        </p:txBody>
      </p:sp>
      <p:sp>
        <p:nvSpPr>
          <p:cNvPr id="171" name="Shape 171"/>
          <p:cNvSpPr/>
          <p:nvPr/>
        </p:nvSpPr>
        <p:spPr>
          <a:xfrm>
            <a:off x="1041400" y="670073"/>
            <a:ext cx="11270556" cy="919065"/>
          </a:xfrm>
          <a:prstGeom prst="roundRect">
            <a:avLst>
              <a:gd name="adj" fmla="val 25386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Migrânea</a:t>
            </a:r>
          </a:p>
        </p:txBody>
      </p:sp>
      <p:sp>
        <p:nvSpPr>
          <p:cNvPr id="172" name="Shape 172"/>
          <p:cNvSpPr/>
          <p:nvPr/>
        </p:nvSpPr>
        <p:spPr>
          <a:xfrm>
            <a:off x="4845320" y="6002861"/>
            <a:ext cx="4664536" cy="47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spcBef>
                <a:spcPts val="1400"/>
              </a:spcBef>
              <a:defRPr sz="2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Complicações</a:t>
            </a:r>
            <a:r>
              <a:rPr dirty="0"/>
              <a:t> da </a:t>
            </a:r>
            <a:r>
              <a:rPr dirty="0" err="1"/>
              <a:t>migrânea</a:t>
            </a:r>
            <a:endParaRPr dirty="0"/>
          </a:p>
        </p:txBody>
      </p:sp>
      <p:sp>
        <p:nvSpPr>
          <p:cNvPr id="173" name="Shape 173"/>
          <p:cNvSpPr/>
          <p:nvPr/>
        </p:nvSpPr>
        <p:spPr>
          <a:xfrm>
            <a:off x="3351581" y="7298053"/>
            <a:ext cx="3285963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spcBef>
                <a:spcPts val="1400"/>
              </a:spcBef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Infarto migranoso</a:t>
            </a:r>
          </a:p>
        </p:txBody>
      </p:sp>
      <p:sp>
        <p:nvSpPr>
          <p:cNvPr id="174" name="Shape 174"/>
          <p:cNvSpPr/>
          <p:nvPr/>
        </p:nvSpPr>
        <p:spPr>
          <a:xfrm>
            <a:off x="7624294" y="7298053"/>
            <a:ext cx="3500274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spcBef>
                <a:spcPts val="1400"/>
              </a:spcBef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Estado migranoso</a:t>
            </a:r>
          </a:p>
        </p:txBody>
      </p:sp>
      <p:sp>
        <p:nvSpPr>
          <p:cNvPr id="175" name="Shape 175"/>
          <p:cNvSpPr/>
          <p:nvPr/>
        </p:nvSpPr>
        <p:spPr>
          <a:xfrm flipH="1">
            <a:off x="5161874" y="6571129"/>
            <a:ext cx="668917" cy="668916"/>
          </a:xfrm>
          <a:prstGeom prst="line">
            <a:avLst/>
          </a:prstGeom>
          <a:ln w="101600">
            <a:solidFill>
              <a:schemeClr val="accent3">
                <a:satOff val="18648"/>
                <a:lumOff val="5971"/>
              </a:schemeClr>
            </a:solidFill>
            <a:tailEnd type="triangle"/>
          </a:ln>
        </p:spPr>
        <p:txBody>
          <a:bodyPr lIns="45719" rIns="45719"/>
          <a:lstStyle/>
          <a:p>
            <a:pPr algn="l" defTabSz="914400"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7171992" y="6468592"/>
            <a:ext cx="1063072" cy="688204"/>
          </a:xfrm>
          <a:prstGeom prst="line">
            <a:avLst/>
          </a:prstGeom>
          <a:ln w="101600">
            <a:solidFill>
              <a:schemeClr val="accent3">
                <a:satOff val="18648"/>
                <a:lumOff val="5971"/>
              </a:schemeClr>
            </a:solidFill>
            <a:tailEnd type="triangle"/>
          </a:ln>
        </p:spPr>
        <p:txBody>
          <a:bodyPr lIns="45719" rIns="45719"/>
          <a:lstStyle/>
          <a:p>
            <a:pPr algn="l" defTabSz="914400"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1041400" y="670073"/>
            <a:ext cx="11270556" cy="919065"/>
          </a:xfrm>
          <a:prstGeom prst="roundRect">
            <a:avLst>
              <a:gd name="adj" fmla="val 25386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Migrânea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4294967295"/>
          </p:nvPr>
        </p:nvSpPr>
        <p:spPr>
          <a:xfrm>
            <a:off x="818455" y="2156097"/>
            <a:ext cx="11716445" cy="578594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20090" indent="-462915" defTabSz="473201">
              <a:spcBef>
                <a:spcPts val="1900"/>
              </a:spcBef>
              <a:buSzPct val="100000"/>
              <a:buAutoNum type="arabicPeriod"/>
              <a:defRPr sz="2916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Características: </a:t>
            </a:r>
          </a:p>
          <a:p>
            <a:pPr marL="1080135" lvl="1" indent="-462915" defTabSz="473201">
              <a:spcBef>
                <a:spcPts val="1900"/>
              </a:spcBef>
              <a:buSzPct val="100000"/>
              <a:buAutoNum type="arabicPeriod"/>
              <a:defRPr sz="2916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localização unilateral</a:t>
            </a:r>
            <a:r>
              <a:rPr sz="648" baseline="61728"/>
              <a:t>, </a:t>
            </a:r>
            <a:r>
              <a:t>caráter pulsátil</a:t>
            </a:r>
          </a:p>
          <a:p>
            <a:pPr marL="1080135" lvl="1" indent="-462915" defTabSz="473201">
              <a:spcBef>
                <a:spcPts val="1900"/>
              </a:spcBef>
              <a:buSzPct val="100000"/>
              <a:buAutoNum type="arabicPeriod"/>
              <a:defRPr sz="2916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intensidade moderada ou forte </a:t>
            </a:r>
          </a:p>
          <a:p>
            <a:pPr marL="1080135" lvl="1" indent="-462915" defTabSz="473201">
              <a:spcBef>
                <a:spcPts val="1900"/>
              </a:spcBef>
              <a:buSzPct val="100000"/>
              <a:buAutoNum type="arabicPeriod"/>
              <a:defRPr sz="2916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exacerbada por ou levando o indivíduo a evitar atividades físicas rotineiras</a:t>
            </a:r>
          </a:p>
          <a:p>
            <a:pPr marL="720090" indent="-462915" defTabSz="473201">
              <a:spcBef>
                <a:spcPts val="1900"/>
              </a:spcBef>
              <a:buSzPct val="100000"/>
              <a:buAutoNum type="arabicPeriod"/>
              <a:defRPr sz="2916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Durante a cefaléia, pelo menos um dos seguintes</a:t>
            </a:r>
          </a:p>
          <a:p>
            <a:pPr marL="1080135" lvl="1" indent="-462915" defTabSz="473201">
              <a:spcBef>
                <a:spcPts val="1900"/>
              </a:spcBef>
              <a:buSzPct val="100000"/>
              <a:buAutoNum type="arabicPeriod"/>
              <a:defRPr sz="2916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náusea e/ou vômitos </a:t>
            </a:r>
          </a:p>
          <a:p>
            <a:pPr marL="1080135" lvl="1" indent="-462915" defTabSz="473201">
              <a:spcBef>
                <a:spcPts val="1900"/>
              </a:spcBef>
              <a:buSzPct val="100000"/>
              <a:buAutoNum type="arabicPeriod"/>
              <a:defRPr sz="2916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fotofobia e fonofobia</a:t>
            </a:r>
          </a:p>
          <a:p>
            <a:pPr marL="720090" indent="-462915" defTabSz="473201">
              <a:spcBef>
                <a:spcPts val="1900"/>
              </a:spcBef>
              <a:buSzPct val="100000"/>
              <a:buAutoNum type="arabicPeriod"/>
              <a:defRPr sz="2916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Cefaléia durando de 4 a 72 horas</a:t>
            </a:r>
          </a:p>
        </p:txBody>
      </p:sp>
      <p:grpSp>
        <p:nvGrpSpPr>
          <p:cNvPr id="182" name="Group 182"/>
          <p:cNvGrpSpPr/>
          <p:nvPr/>
        </p:nvGrpSpPr>
        <p:grpSpPr>
          <a:xfrm>
            <a:off x="3947666" y="8509000"/>
            <a:ext cx="3492402" cy="863600"/>
            <a:chOff x="0" y="0"/>
            <a:chExt cx="3492400" cy="863600"/>
          </a:xfrm>
        </p:grpSpPr>
        <p:sp>
          <p:nvSpPr>
            <p:cNvPr id="181" name="Shape 181"/>
            <p:cNvSpPr/>
            <p:nvPr/>
          </p:nvSpPr>
          <p:spPr>
            <a:xfrm>
              <a:off x="38100" y="38100"/>
              <a:ext cx="3416201" cy="78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0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5 crises</a:t>
              </a:r>
            </a:p>
          </p:txBody>
        </p:sp>
        <p:pic>
          <p:nvPicPr>
            <p:cNvPr id="180" name="Imagem 179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492402" cy="863601"/>
            </a:xfrm>
            <a:prstGeom prst="rect">
              <a:avLst/>
            </a:prstGeom>
            <a:effectLst/>
          </p:spPr>
        </p:pic>
      </p:grpSp>
      <p:pic>
        <p:nvPicPr>
          <p:cNvPr id="183" name="BF2B6208-2175-4246-937C-B625E7DF0734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052" y="5964630"/>
            <a:ext cx="4582239" cy="3552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 advAuto="0"/>
      <p:bldP spid="182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8036887A-0715-4C3B-9B6D-5EB53B70DB49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40" y="2666227"/>
            <a:ext cx="11836920" cy="7097864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1041400" y="670073"/>
            <a:ext cx="11270556" cy="919065"/>
          </a:xfrm>
          <a:prstGeom prst="roundRect">
            <a:avLst>
              <a:gd name="adj" fmla="val 25386"/>
            </a:avLst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Migrânea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975</Words>
  <Application>Microsoft Macintosh PowerPoint</Application>
  <PresentationFormat>Personalizar</PresentationFormat>
  <Paragraphs>179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Arial</vt:lpstr>
      <vt:lpstr>Gill Sans</vt:lpstr>
      <vt:lpstr>Gill Sans SemiBold</vt:lpstr>
      <vt:lpstr>Helvetica</vt:lpstr>
      <vt:lpstr>Helvetica Light</vt:lpstr>
      <vt:lpstr>Helvetica Neue</vt:lpstr>
      <vt:lpstr>Times New Roman</vt:lpstr>
      <vt:lpstr>Wingdings</vt:lpstr>
      <vt:lpstr>White</vt:lpstr>
      <vt:lpstr>CEFALÉIAS</vt:lpstr>
      <vt:lpstr>CEFALÉIAS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CEFALÉIAS</dc:title>
  <cp:lastModifiedBy>Microsoft Office User</cp:lastModifiedBy>
  <cp:revision>3</cp:revision>
  <dcterms:modified xsi:type="dcterms:W3CDTF">2026-04-06T17:20:47Z</dcterms:modified>
</cp:coreProperties>
</file>