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4" r:id="rId3"/>
    <p:sldMasterId id="2147483727" r:id="rId4"/>
    <p:sldMasterId id="2147483730" r:id="rId5"/>
    <p:sldMasterId id="2147483761" r:id="rId6"/>
  </p:sldMasterIdLst>
  <p:notesMasterIdLst>
    <p:notesMasterId r:id="rId52"/>
  </p:notesMasterIdLst>
  <p:sldIdLst>
    <p:sldId id="372" r:id="rId7"/>
    <p:sldId id="303" r:id="rId8"/>
    <p:sldId id="302" r:id="rId9"/>
    <p:sldId id="805" r:id="rId10"/>
    <p:sldId id="257" r:id="rId11"/>
    <p:sldId id="258" r:id="rId12"/>
    <p:sldId id="260" r:id="rId13"/>
    <p:sldId id="275" r:id="rId14"/>
    <p:sldId id="276" r:id="rId15"/>
    <p:sldId id="308" r:id="rId16"/>
    <p:sldId id="273" r:id="rId17"/>
    <p:sldId id="262" r:id="rId18"/>
    <p:sldId id="263" r:id="rId19"/>
    <p:sldId id="264" r:id="rId20"/>
    <p:sldId id="265" r:id="rId21"/>
    <p:sldId id="806" r:id="rId22"/>
    <p:sldId id="798" r:id="rId23"/>
    <p:sldId id="797" r:id="rId24"/>
    <p:sldId id="266" r:id="rId25"/>
    <p:sldId id="799" r:id="rId26"/>
    <p:sldId id="300" r:id="rId27"/>
    <p:sldId id="268" r:id="rId28"/>
    <p:sldId id="270" r:id="rId29"/>
    <p:sldId id="477" r:id="rId30"/>
    <p:sldId id="271" r:id="rId31"/>
    <p:sldId id="299" r:id="rId32"/>
    <p:sldId id="274" r:id="rId33"/>
    <p:sldId id="269" r:id="rId34"/>
    <p:sldId id="794" r:id="rId35"/>
    <p:sldId id="801" r:id="rId36"/>
    <p:sldId id="796" r:id="rId37"/>
    <p:sldId id="802" r:id="rId38"/>
    <p:sldId id="362" r:id="rId39"/>
    <p:sldId id="364" r:id="rId40"/>
    <p:sldId id="365" r:id="rId41"/>
    <p:sldId id="367" r:id="rId42"/>
    <p:sldId id="371" r:id="rId43"/>
    <p:sldId id="280" r:id="rId44"/>
    <p:sldId id="377" r:id="rId45"/>
    <p:sldId id="283" r:id="rId46"/>
    <p:sldId id="803" r:id="rId47"/>
    <p:sldId id="782" r:id="rId48"/>
    <p:sldId id="777" r:id="rId49"/>
    <p:sldId id="804" r:id="rId50"/>
    <p:sldId id="388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3D612-217E-4440-9496-860EE87CCFEE}" type="datetimeFigureOut">
              <a:rPr lang="pt-BR" smtClean="0"/>
              <a:t>13/04/2026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020B1-5C6E-43D0-B047-83F343D15A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5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30404C7E-403D-F7EC-68C0-DE9375A6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1E3DB-95E7-419A-BCA5-FCA25FF943AD}" type="slidenum">
              <a:rPr lang="en-US" altLang="pt-BR">
                <a:latin typeface="Arial" panose="020B0604020202020204" pitchFamily="34" charset="0"/>
              </a:rPr>
              <a:pPr eaLnBrk="1" hangingPunct="1"/>
              <a:t>24</a:t>
            </a:fld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AAB8CFBF-A094-082B-964B-81CD64BD9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E0CF9B53-CC7B-33C8-DCA0-C191829A1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2400">
                <a:cs typeface="Arial" panose="020B0604020202020204" pitchFamily="34" charset="0"/>
              </a:rPr>
              <a:t>HEMORRAGIA.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51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416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124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31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634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140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56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116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294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846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5806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405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35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93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524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235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90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231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60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7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13/04/2026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92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025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815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73939" y="-1983174"/>
            <a:ext cx="11534169" cy="12932119"/>
            <a:chOff x="230400" y="228225"/>
            <a:chExt cx="4651375" cy="5215125"/>
          </a:xfrm>
        </p:grpSpPr>
        <p:sp>
          <p:nvSpPr>
            <p:cNvPr id="10" name="Google Shape;10;p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4" name="Google Shape;54;p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5017000" y="1704099"/>
            <a:ext cx="6222800" cy="1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5016900" y="3878965"/>
            <a:ext cx="62228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2"/>
          </p:nvPr>
        </p:nvSpPr>
        <p:spPr>
          <a:xfrm>
            <a:off x="66014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3"/>
          </p:nvPr>
        </p:nvSpPr>
        <p:spPr>
          <a:xfrm>
            <a:off x="48828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4"/>
          </p:nvPr>
        </p:nvSpPr>
        <p:spPr>
          <a:xfrm>
            <a:off x="9439951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1569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5541004" y="-1713031"/>
            <a:ext cx="9353605" cy="10487269"/>
            <a:chOff x="230400" y="228225"/>
            <a:chExt cx="4651375" cy="5215125"/>
          </a:xfrm>
        </p:grpSpPr>
        <p:sp>
          <p:nvSpPr>
            <p:cNvPr id="62" name="Google Shape;62;p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5" name="Google Shape;105;p3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952400" y="1732067"/>
            <a:ext cx="6859200" cy="17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292703" y="2084033"/>
            <a:ext cx="1506800" cy="2451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52400" y="3531633"/>
            <a:ext cx="61216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3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4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subTitle" idx="5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925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15" name="Google Shape;115;p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8" name="Google Shape;158;p4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" name="Google Shape;159;p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>
            <a:spLocks noGrp="1"/>
          </p:cNvSpPr>
          <p:nvPr>
            <p:ph type="subTitle" idx="1"/>
          </p:nvPr>
        </p:nvSpPr>
        <p:spPr>
          <a:xfrm>
            <a:off x="952400" y="1398200"/>
            <a:ext cx="10287200" cy="47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418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5"/>
          <p:cNvGrpSpPr/>
          <p:nvPr/>
        </p:nvGrpSpPr>
        <p:grpSpPr>
          <a:xfrm flipH="1">
            <a:off x="-2557518" y="-2834229"/>
            <a:ext cx="10972284" cy="12302132"/>
            <a:chOff x="230400" y="228225"/>
            <a:chExt cx="4651375" cy="5215125"/>
          </a:xfrm>
        </p:grpSpPr>
        <p:sp>
          <p:nvSpPr>
            <p:cNvPr id="164" name="Google Shape;164;p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7" name="Google Shape;207;p5"/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08" name="Google Shape;208;p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 txBox="1">
            <a:spLocks noGrp="1"/>
          </p:cNvSpPr>
          <p:nvPr>
            <p:ph type="subTitle" idx="1"/>
          </p:nvPr>
        </p:nvSpPr>
        <p:spPr>
          <a:xfrm>
            <a:off x="6653900" y="26757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title"/>
          </p:nvPr>
        </p:nvSpPr>
        <p:spPr>
          <a:xfrm>
            <a:off x="6653900" y="20517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2"/>
          </p:nvPr>
        </p:nvSpPr>
        <p:spPr>
          <a:xfrm>
            <a:off x="6653893" y="49380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title" idx="3"/>
          </p:nvPr>
        </p:nvSpPr>
        <p:spPr>
          <a:xfrm>
            <a:off x="6653893" y="43140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title" idx="4"/>
          </p:nvPr>
        </p:nvSpPr>
        <p:spPr>
          <a:xfrm>
            <a:off x="4165767" y="574233"/>
            <a:ext cx="707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6582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6"/>
          <p:cNvGrpSpPr/>
          <p:nvPr/>
        </p:nvGrpSpPr>
        <p:grpSpPr>
          <a:xfrm>
            <a:off x="5954428" y="-3249808"/>
            <a:ext cx="11534169" cy="12932119"/>
            <a:chOff x="230400" y="228225"/>
            <a:chExt cx="4651375" cy="5215125"/>
          </a:xfrm>
        </p:grpSpPr>
        <p:sp>
          <p:nvSpPr>
            <p:cNvPr id="216" name="Google Shape;216;p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59" name="Google Shape;259;p6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60" name="Google Shape;260;p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1181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7"/>
          <p:cNvGrpSpPr/>
          <p:nvPr/>
        </p:nvGrpSpPr>
        <p:grpSpPr>
          <a:xfrm>
            <a:off x="4212571" y="-1713031"/>
            <a:ext cx="9353605" cy="10487269"/>
            <a:chOff x="230400" y="228225"/>
            <a:chExt cx="4651375" cy="5215125"/>
          </a:xfrm>
        </p:grpSpPr>
        <p:sp>
          <p:nvSpPr>
            <p:cNvPr id="264" name="Google Shape;264;p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-252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08" name="Google Shape;308;p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"/>
          <p:cNvSpPr txBox="1">
            <a:spLocks noGrp="1"/>
          </p:cNvSpPr>
          <p:nvPr>
            <p:ph type="subTitle" idx="1"/>
          </p:nvPr>
        </p:nvSpPr>
        <p:spPr>
          <a:xfrm>
            <a:off x="952400" y="2158933"/>
            <a:ext cx="51436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310" name="Google Shape;310;p7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46612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257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8"/>
          <p:cNvGrpSpPr/>
          <p:nvPr/>
        </p:nvGrpSpPr>
        <p:grpSpPr>
          <a:xfrm>
            <a:off x="5611104" y="-1933997"/>
            <a:ext cx="9353605" cy="10487269"/>
            <a:chOff x="230400" y="228225"/>
            <a:chExt cx="4651375" cy="5215125"/>
          </a:xfrm>
        </p:grpSpPr>
        <p:sp>
          <p:nvSpPr>
            <p:cNvPr id="313" name="Google Shape;313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flipH="1">
            <a:off x="-3431296" y="-1705397"/>
            <a:ext cx="9353605" cy="10487269"/>
            <a:chOff x="230400" y="228225"/>
            <a:chExt cx="4651375" cy="5215125"/>
          </a:xfrm>
        </p:grpSpPr>
        <p:sp>
          <p:nvSpPr>
            <p:cNvPr id="357" name="Google Shape;357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0" name="Google Shape;400;p8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01" name="Google Shape;401;p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8"/>
          <p:cNvSpPr txBox="1">
            <a:spLocks noGrp="1"/>
          </p:cNvSpPr>
          <p:nvPr>
            <p:ph type="title"/>
          </p:nvPr>
        </p:nvSpPr>
        <p:spPr>
          <a:xfrm>
            <a:off x="2865000" y="1828800"/>
            <a:ext cx="6462000" cy="2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3" name="Google Shape;403;p8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4" name="Google Shape;404;p8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5" name="Google Shape;405;p8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503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9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08" name="Google Shape;408;p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1" name="Google Shape;451;p9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52" name="Google Shape;452;p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>
            <a:spLocks noGrp="1"/>
          </p:cNvSpPr>
          <p:nvPr>
            <p:ph type="title"/>
          </p:nvPr>
        </p:nvSpPr>
        <p:spPr>
          <a:xfrm>
            <a:off x="3119800" y="2525400"/>
            <a:ext cx="59524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54" name="Google Shape;454;p9"/>
          <p:cNvSpPr txBox="1">
            <a:spLocks noGrp="1"/>
          </p:cNvSpPr>
          <p:nvPr>
            <p:ph type="subTitle" idx="1"/>
          </p:nvPr>
        </p:nvSpPr>
        <p:spPr>
          <a:xfrm>
            <a:off x="1524300" y="3176200"/>
            <a:ext cx="9715600" cy="1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826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996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1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 txBox="1">
            <a:spLocks noGrp="1"/>
          </p:cNvSpPr>
          <p:nvPr>
            <p:ph type="title"/>
          </p:nvPr>
        </p:nvSpPr>
        <p:spPr>
          <a:xfrm>
            <a:off x="0" y="2261000"/>
            <a:ext cx="6096000" cy="233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R="487668"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338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60" name="Google Shape;460;p1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3" name="Google Shape;503;p11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04" name="Google Shape;504;p1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1"/>
          <p:cNvSpPr txBox="1">
            <a:spLocks noGrp="1"/>
          </p:cNvSpPr>
          <p:nvPr>
            <p:ph type="title" hasCustomPrompt="1"/>
          </p:nvPr>
        </p:nvSpPr>
        <p:spPr>
          <a:xfrm>
            <a:off x="2444800" y="2312000"/>
            <a:ext cx="7302400" cy="11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9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506" name="Google Shape;506;p11"/>
          <p:cNvSpPr txBox="1">
            <a:spLocks noGrp="1"/>
          </p:cNvSpPr>
          <p:nvPr>
            <p:ph type="subTitle" idx="1"/>
          </p:nvPr>
        </p:nvSpPr>
        <p:spPr>
          <a:xfrm>
            <a:off x="2444800" y="3819500"/>
            <a:ext cx="73024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9555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84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13"/>
          <p:cNvGrpSpPr/>
          <p:nvPr/>
        </p:nvGrpSpPr>
        <p:grpSpPr>
          <a:xfrm>
            <a:off x="5766104" y="-1679997"/>
            <a:ext cx="9353605" cy="10487269"/>
            <a:chOff x="230400" y="228225"/>
            <a:chExt cx="4651375" cy="5215125"/>
          </a:xfrm>
        </p:grpSpPr>
        <p:sp>
          <p:nvSpPr>
            <p:cNvPr id="510" name="Google Shape;510;p1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3" name="Google Shape;553;p13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4" name="Google Shape;554;p1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1"/>
          </p:nvPr>
        </p:nvSpPr>
        <p:spPr>
          <a:xfrm>
            <a:off x="21231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2"/>
          </p:nvPr>
        </p:nvSpPr>
        <p:spPr>
          <a:xfrm>
            <a:off x="21231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3" hasCustomPrompt="1"/>
          </p:nvPr>
        </p:nvSpPr>
        <p:spPr>
          <a:xfrm>
            <a:off x="9524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4"/>
          </p:nvPr>
        </p:nvSpPr>
        <p:spPr>
          <a:xfrm>
            <a:off x="21231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5"/>
          </p:nvPr>
        </p:nvSpPr>
        <p:spPr>
          <a:xfrm>
            <a:off x="21231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6" hasCustomPrompt="1"/>
          </p:nvPr>
        </p:nvSpPr>
        <p:spPr>
          <a:xfrm>
            <a:off x="9524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7"/>
          </p:nvPr>
        </p:nvSpPr>
        <p:spPr>
          <a:xfrm>
            <a:off x="69368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8"/>
          </p:nvPr>
        </p:nvSpPr>
        <p:spPr>
          <a:xfrm>
            <a:off x="69368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9" hasCustomPrompt="1"/>
          </p:nvPr>
        </p:nvSpPr>
        <p:spPr>
          <a:xfrm>
            <a:off x="57661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13"/>
          </p:nvPr>
        </p:nvSpPr>
        <p:spPr>
          <a:xfrm>
            <a:off x="69368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14"/>
          </p:nvPr>
        </p:nvSpPr>
        <p:spPr>
          <a:xfrm>
            <a:off x="69368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661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pic>
        <p:nvPicPr>
          <p:cNvPr id="567" name="Google Shape;567;p1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39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570" name="Google Shape;570;p1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13" name="Google Shape;613;p14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14" name="Google Shape;614;p1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4"/>
          <p:cNvSpPr txBox="1">
            <a:spLocks noGrp="1"/>
          </p:cNvSpPr>
          <p:nvPr>
            <p:ph type="subTitle" idx="1"/>
          </p:nvPr>
        </p:nvSpPr>
        <p:spPr>
          <a:xfrm>
            <a:off x="97144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6" name="Google Shape;616;p1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7" name="Google Shape;617;p14"/>
          <p:cNvSpPr txBox="1">
            <a:spLocks noGrp="1"/>
          </p:cNvSpPr>
          <p:nvPr>
            <p:ph type="title" idx="2"/>
          </p:nvPr>
        </p:nvSpPr>
        <p:spPr>
          <a:xfrm>
            <a:off x="97144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8" name="Google Shape;618;p14"/>
          <p:cNvSpPr txBox="1">
            <a:spLocks noGrp="1"/>
          </p:cNvSpPr>
          <p:nvPr>
            <p:ph type="subTitle" idx="3"/>
          </p:nvPr>
        </p:nvSpPr>
        <p:spPr>
          <a:xfrm>
            <a:off x="455480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9" name="Google Shape;619;p14"/>
          <p:cNvSpPr txBox="1">
            <a:spLocks noGrp="1"/>
          </p:cNvSpPr>
          <p:nvPr>
            <p:ph type="title" idx="4"/>
          </p:nvPr>
        </p:nvSpPr>
        <p:spPr>
          <a:xfrm>
            <a:off x="455480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20" name="Google Shape;620;p14"/>
          <p:cNvSpPr txBox="1">
            <a:spLocks noGrp="1"/>
          </p:cNvSpPr>
          <p:nvPr>
            <p:ph type="subTitle" idx="5"/>
          </p:nvPr>
        </p:nvSpPr>
        <p:spPr>
          <a:xfrm>
            <a:off x="813816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 idx="6"/>
          </p:nvPr>
        </p:nvSpPr>
        <p:spPr>
          <a:xfrm>
            <a:off x="813816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695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15"/>
          <p:cNvGrpSpPr/>
          <p:nvPr/>
        </p:nvGrpSpPr>
        <p:grpSpPr>
          <a:xfrm flipH="1">
            <a:off x="-2860800" y="-1814631"/>
            <a:ext cx="9353605" cy="10487269"/>
            <a:chOff x="230400" y="228225"/>
            <a:chExt cx="4651375" cy="5215125"/>
          </a:xfrm>
        </p:grpSpPr>
        <p:sp>
          <p:nvSpPr>
            <p:cNvPr id="624" name="Google Shape;624;p1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67" name="Google Shape;667;p15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68" name="Google Shape;668;p1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5"/>
          <p:cNvSpPr txBox="1">
            <a:spLocks noGrp="1"/>
          </p:cNvSpPr>
          <p:nvPr>
            <p:ph type="subTitle" idx="1"/>
          </p:nvPr>
        </p:nvSpPr>
        <p:spPr>
          <a:xfrm>
            <a:off x="5493100" y="5318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title"/>
          </p:nvPr>
        </p:nvSpPr>
        <p:spPr>
          <a:xfrm>
            <a:off x="5493104" y="4753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title" idx="2"/>
          </p:nvPr>
        </p:nvSpPr>
        <p:spPr>
          <a:xfrm>
            <a:off x="4114900" y="574233"/>
            <a:ext cx="71248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3"/>
          </p:nvPr>
        </p:nvSpPr>
        <p:spPr>
          <a:xfrm>
            <a:off x="5493100" y="3794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title" idx="4"/>
          </p:nvPr>
        </p:nvSpPr>
        <p:spPr>
          <a:xfrm>
            <a:off x="5493104" y="3229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5"/>
          </p:nvPr>
        </p:nvSpPr>
        <p:spPr>
          <a:xfrm>
            <a:off x="5493100" y="2270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5" name="Google Shape;675;p15"/>
          <p:cNvSpPr txBox="1">
            <a:spLocks noGrp="1"/>
          </p:cNvSpPr>
          <p:nvPr>
            <p:ph type="title" idx="6"/>
          </p:nvPr>
        </p:nvSpPr>
        <p:spPr>
          <a:xfrm>
            <a:off x="5493104" y="1705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2524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1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678" name="Google Shape;678;p1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21" name="Google Shape;721;p16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2" name="Google Shape;722;p16"/>
          <p:cNvSpPr txBox="1">
            <a:spLocks noGrp="1"/>
          </p:cNvSpPr>
          <p:nvPr>
            <p:ph type="subTitle" idx="1"/>
          </p:nvPr>
        </p:nvSpPr>
        <p:spPr>
          <a:xfrm>
            <a:off x="965096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3" name="Google Shape;723;p16"/>
          <p:cNvSpPr txBox="1">
            <a:spLocks noGrp="1"/>
          </p:cNvSpPr>
          <p:nvPr>
            <p:ph type="title"/>
          </p:nvPr>
        </p:nvSpPr>
        <p:spPr>
          <a:xfrm>
            <a:off x="965096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4" name="Google Shape;724;p16"/>
          <p:cNvSpPr txBox="1">
            <a:spLocks noGrp="1"/>
          </p:cNvSpPr>
          <p:nvPr>
            <p:ph type="subTitle" idx="2"/>
          </p:nvPr>
        </p:nvSpPr>
        <p:spPr>
          <a:xfrm>
            <a:off x="4505200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5" name="Google Shape;725;p16"/>
          <p:cNvSpPr txBox="1">
            <a:spLocks noGrp="1"/>
          </p:cNvSpPr>
          <p:nvPr>
            <p:ph type="title" idx="3"/>
          </p:nvPr>
        </p:nvSpPr>
        <p:spPr>
          <a:xfrm>
            <a:off x="4505200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6" name="Google Shape;726;p16"/>
          <p:cNvSpPr txBox="1">
            <a:spLocks noGrp="1"/>
          </p:cNvSpPr>
          <p:nvPr>
            <p:ph type="subTitle" idx="4"/>
          </p:nvPr>
        </p:nvSpPr>
        <p:spPr>
          <a:xfrm>
            <a:off x="8045304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7" name="Google Shape;727;p16"/>
          <p:cNvSpPr txBox="1">
            <a:spLocks noGrp="1"/>
          </p:cNvSpPr>
          <p:nvPr>
            <p:ph type="title" idx="5"/>
          </p:nvPr>
        </p:nvSpPr>
        <p:spPr>
          <a:xfrm>
            <a:off x="8045304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664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7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732" name="Google Shape;732;p1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775" name="Google Shape;775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7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77" name="Google Shape;777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7"/>
          <p:cNvSpPr txBox="1">
            <a:spLocks noGrp="1"/>
          </p:cNvSpPr>
          <p:nvPr>
            <p:ph type="subTitle" idx="1"/>
          </p:nvPr>
        </p:nvSpPr>
        <p:spPr>
          <a:xfrm>
            <a:off x="952384" y="1958709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79" name="Google Shape;779;p17"/>
          <p:cNvSpPr txBox="1">
            <a:spLocks noGrp="1"/>
          </p:cNvSpPr>
          <p:nvPr>
            <p:ph type="title"/>
          </p:nvPr>
        </p:nvSpPr>
        <p:spPr>
          <a:xfrm>
            <a:off x="961567" y="574233"/>
            <a:ext cx="102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0" name="Google Shape;780;p17"/>
          <p:cNvSpPr txBox="1">
            <a:spLocks noGrp="1"/>
          </p:cNvSpPr>
          <p:nvPr>
            <p:ph type="title" idx="2"/>
          </p:nvPr>
        </p:nvSpPr>
        <p:spPr>
          <a:xfrm>
            <a:off x="952384" y="1450301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1" name="Google Shape;781;p17"/>
          <p:cNvSpPr txBox="1">
            <a:spLocks noGrp="1"/>
          </p:cNvSpPr>
          <p:nvPr>
            <p:ph type="subTitle" idx="3"/>
          </p:nvPr>
        </p:nvSpPr>
        <p:spPr>
          <a:xfrm>
            <a:off x="952384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2" name="Google Shape;782;p17"/>
          <p:cNvSpPr txBox="1">
            <a:spLocks noGrp="1"/>
          </p:cNvSpPr>
          <p:nvPr>
            <p:ph type="title" idx="4"/>
          </p:nvPr>
        </p:nvSpPr>
        <p:spPr>
          <a:xfrm>
            <a:off x="952384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3" name="Google Shape;783;p17"/>
          <p:cNvSpPr txBox="1">
            <a:spLocks noGrp="1"/>
          </p:cNvSpPr>
          <p:nvPr>
            <p:ph type="subTitle" idx="5"/>
          </p:nvPr>
        </p:nvSpPr>
        <p:spPr>
          <a:xfrm>
            <a:off x="7950000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4" name="Google Shape;784;p17"/>
          <p:cNvSpPr txBox="1">
            <a:spLocks noGrp="1"/>
          </p:cNvSpPr>
          <p:nvPr>
            <p:ph type="title" idx="6"/>
          </p:nvPr>
        </p:nvSpPr>
        <p:spPr>
          <a:xfrm>
            <a:off x="7950000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5" name="Google Shape;785;p17"/>
          <p:cNvSpPr txBox="1">
            <a:spLocks noGrp="1"/>
          </p:cNvSpPr>
          <p:nvPr>
            <p:ph type="subTitle" idx="7"/>
          </p:nvPr>
        </p:nvSpPr>
        <p:spPr>
          <a:xfrm>
            <a:off x="7950000" y="1963033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6" name="Google Shape;786;p17"/>
          <p:cNvSpPr txBox="1">
            <a:spLocks noGrp="1"/>
          </p:cNvSpPr>
          <p:nvPr>
            <p:ph type="title" idx="8"/>
          </p:nvPr>
        </p:nvSpPr>
        <p:spPr>
          <a:xfrm>
            <a:off x="7950000" y="1453825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023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18"/>
          <p:cNvGrpSpPr/>
          <p:nvPr/>
        </p:nvGrpSpPr>
        <p:grpSpPr>
          <a:xfrm flipH="1">
            <a:off x="5766104" y="-1814631"/>
            <a:ext cx="9353605" cy="10487269"/>
            <a:chOff x="230400" y="228225"/>
            <a:chExt cx="4651375" cy="5215125"/>
          </a:xfrm>
        </p:grpSpPr>
        <p:sp>
          <p:nvSpPr>
            <p:cNvPr id="789" name="Google Shape;789;p1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32" name="Google Shape;832;p18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833" name="Google Shape;833;p1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5" name="Google Shape;835;p18"/>
          <p:cNvSpPr txBox="1">
            <a:spLocks noGrp="1"/>
          </p:cNvSpPr>
          <p:nvPr>
            <p:ph type="subTitle" idx="1"/>
          </p:nvPr>
        </p:nvSpPr>
        <p:spPr>
          <a:xfrm>
            <a:off x="9524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6" name="Google Shape;836;p18"/>
          <p:cNvSpPr txBox="1">
            <a:spLocks noGrp="1"/>
          </p:cNvSpPr>
          <p:nvPr>
            <p:ph type="title" idx="2"/>
          </p:nvPr>
        </p:nvSpPr>
        <p:spPr>
          <a:xfrm>
            <a:off x="9524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7" name="Google Shape;837;p18"/>
          <p:cNvSpPr txBox="1">
            <a:spLocks noGrp="1"/>
          </p:cNvSpPr>
          <p:nvPr>
            <p:ph type="subTitle" idx="3"/>
          </p:nvPr>
        </p:nvSpPr>
        <p:spPr>
          <a:xfrm>
            <a:off x="9524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8" name="Google Shape;838;p18"/>
          <p:cNvSpPr txBox="1">
            <a:spLocks noGrp="1"/>
          </p:cNvSpPr>
          <p:nvPr>
            <p:ph type="title" idx="4"/>
          </p:nvPr>
        </p:nvSpPr>
        <p:spPr>
          <a:xfrm>
            <a:off x="9524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9" name="Google Shape;839;p18"/>
          <p:cNvSpPr txBox="1">
            <a:spLocks noGrp="1"/>
          </p:cNvSpPr>
          <p:nvPr>
            <p:ph type="subTitle" idx="5"/>
          </p:nvPr>
        </p:nvSpPr>
        <p:spPr>
          <a:xfrm>
            <a:off x="57661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0" name="Google Shape;840;p18"/>
          <p:cNvSpPr txBox="1">
            <a:spLocks noGrp="1"/>
          </p:cNvSpPr>
          <p:nvPr>
            <p:ph type="title" idx="6"/>
          </p:nvPr>
        </p:nvSpPr>
        <p:spPr>
          <a:xfrm>
            <a:off x="57661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41" name="Google Shape;841;p18"/>
          <p:cNvSpPr txBox="1">
            <a:spLocks noGrp="1"/>
          </p:cNvSpPr>
          <p:nvPr>
            <p:ph type="subTitle" idx="7"/>
          </p:nvPr>
        </p:nvSpPr>
        <p:spPr>
          <a:xfrm>
            <a:off x="57661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2" name="Google Shape;842;p18"/>
          <p:cNvSpPr txBox="1">
            <a:spLocks noGrp="1"/>
          </p:cNvSpPr>
          <p:nvPr>
            <p:ph type="title" idx="8"/>
          </p:nvPr>
        </p:nvSpPr>
        <p:spPr>
          <a:xfrm>
            <a:off x="57661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99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19"/>
          <p:cNvGrpSpPr/>
          <p:nvPr/>
        </p:nvGrpSpPr>
        <p:grpSpPr>
          <a:xfrm flipH="1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845" name="Google Shape;845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88" name="Google Shape;888;p19"/>
          <p:cNvGrpSpPr/>
          <p:nvPr/>
        </p:nvGrpSpPr>
        <p:grpSpPr>
          <a:xfrm rot="10800000" flipH="1">
            <a:off x="5922304" y="-1679997"/>
            <a:ext cx="9353605" cy="10487269"/>
            <a:chOff x="230400" y="228225"/>
            <a:chExt cx="4651375" cy="5215125"/>
          </a:xfrm>
        </p:grpSpPr>
        <p:sp>
          <p:nvSpPr>
            <p:cNvPr id="889" name="Google Shape;889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2" name="Google Shape;932;p19"/>
          <p:cNvSpPr/>
          <p:nvPr/>
        </p:nvSpPr>
        <p:spPr>
          <a:xfrm flipH="1">
            <a:off x="2057612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33" name="Google Shape;933;p1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1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9"/>
          <p:cNvSpPr txBox="1">
            <a:spLocks noGrp="1"/>
          </p:cNvSpPr>
          <p:nvPr>
            <p:ph type="subTitle" idx="1"/>
          </p:nvPr>
        </p:nvSpPr>
        <p:spPr>
          <a:xfrm flipH="1">
            <a:off x="4993511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5" name="Google Shape;935;p19"/>
          <p:cNvSpPr txBox="1">
            <a:spLocks noGrp="1"/>
          </p:cNvSpPr>
          <p:nvPr>
            <p:ph type="subTitle" idx="2"/>
          </p:nvPr>
        </p:nvSpPr>
        <p:spPr>
          <a:xfrm flipH="1">
            <a:off x="29316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6" name="Google Shape;936;p19"/>
          <p:cNvSpPr txBox="1">
            <a:spLocks noGrp="1"/>
          </p:cNvSpPr>
          <p:nvPr>
            <p:ph type="subTitle" idx="3"/>
          </p:nvPr>
        </p:nvSpPr>
        <p:spPr>
          <a:xfrm flipH="1">
            <a:off x="7329512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7" name="Google Shape;937;p19"/>
          <p:cNvSpPr txBox="1">
            <a:spLocks noGrp="1"/>
          </p:cNvSpPr>
          <p:nvPr>
            <p:ph type="title" hasCustomPrompt="1"/>
          </p:nvPr>
        </p:nvSpPr>
        <p:spPr>
          <a:xfrm>
            <a:off x="3630000" y="157576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38" name="Google Shape;938;p19"/>
          <p:cNvSpPr txBox="1">
            <a:spLocks noGrp="1"/>
          </p:cNvSpPr>
          <p:nvPr>
            <p:ph type="subTitle" idx="4"/>
          </p:nvPr>
        </p:nvSpPr>
        <p:spPr>
          <a:xfrm>
            <a:off x="3630000" y="244016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5" hasCustomPrompt="1"/>
          </p:nvPr>
        </p:nvSpPr>
        <p:spPr>
          <a:xfrm>
            <a:off x="3630000" y="337477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6"/>
          </p:nvPr>
        </p:nvSpPr>
        <p:spPr>
          <a:xfrm>
            <a:off x="3630000" y="423917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059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513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20"/>
          <p:cNvGrpSpPr/>
          <p:nvPr/>
        </p:nvGrpSpPr>
        <p:grpSpPr>
          <a:xfrm flipH="1">
            <a:off x="5555134" y="-1814631"/>
            <a:ext cx="9353605" cy="10487269"/>
            <a:chOff x="230400" y="228225"/>
            <a:chExt cx="4651375" cy="5215125"/>
          </a:xfrm>
        </p:grpSpPr>
        <p:sp>
          <p:nvSpPr>
            <p:cNvPr id="943" name="Google Shape;943;p2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0" name="Google Shape;980;p2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86" name="Google Shape;986;p20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87" name="Google Shape;987;p2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20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9739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89" name="Google Shape;989;p20"/>
          <p:cNvSpPr txBox="1">
            <a:spLocks noGrp="1"/>
          </p:cNvSpPr>
          <p:nvPr>
            <p:ph type="subTitle" idx="1"/>
          </p:nvPr>
        </p:nvSpPr>
        <p:spPr>
          <a:xfrm>
            <a:off x="2040592" y="3675249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0" name="Google Shape;990;p20"/>
          <p:cNvSpPr txBox="1">
            <a:spLocks noGrp="1"/>
          </p:cNvSpPr>
          <p:nvPr>
            <p:ph type="title" idx="2"/>
          </p:nvPr>
        </p:nvSpPr>
        <p:spPr>
          <a:xfrm>
            <a:off x="2040592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1" name="Google Shape;991;p20"/>
          <p:cNvSpPr txBox="1">
            <a:spLocks noGrp="1"/>
          </p:cNvSpPr>
          <p:nvPr>
            <p:ph type="subTitle" idx="3"/>
          </p:nvPr>
        </p:nvSpPr>
        <p:spPr>
          <a:xfrm>
            <a:off x="7072089" y="3675251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2" name="Google Shape;992;p20"/>
          <p:cNvSpPr txBox="1">
            <a:spLocks noGrp="1"/>
          </p:cNvSpPr>
          <p:nvPr>
            <p:ph type="title" idx="4"/>
          </p:nvPr>
        </p:nvSpPr>
        <p:spPr>
          <a:xfrm>
            <a:off x="7072089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3" name="Google Shape;993;p20"/>
          <p:cNvSpPr txBox="1">
            <a:spLocks noGrp="1"/>
          </p:cNvSpPr>
          <p:nvPr>
            <p:ph type="subTitle" idx="5"/>
          </p:nvPr>
        </p:nvSpPr>
        <p:spPr>
          <a:xfrm>
            <a:off x="20405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4" name="Google Shape;994;p20"/>
          <p:cNvSpPr txBox="1">
            <a:spLocks noGrp="1"/>
          </p:cNvSpPr>
          <p:nvPr>
            <p:ph type="title" idx="6"/>
          </p:nvPr>
        </p:nvSpPr>
        <p:spPr>
          <a:xfrm>
            <a:off x="20405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subTitle" idx="7"/>
          </p:nvPr>
        </p:nvSpPr>
        <p:spPr>
          <a:xfrm>
            <a:off x="2040592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title" idx="8"/>
          </p:nvPr>
        </p:nvSpPr>
        <p:spPr>
          <a:xfrm>
            <a:off x="2040592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9"/>
          </p:nvPr>
        </p:nvSpPr>
        <p:spPr>
          <a:xfrm>
            <a:off x="7072089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8" name="Google Shape;998;p20"/>
          <p:cNvSpPr txBox="1">
            <a:spLocks noGrp="1"/>
          </p:cNvSpPr>
          <p:nvPr>
            <p:ph type="title" idx="13"/>
          </p:nvPr>
        </p:nvSpPr>
        <p:spPr>
          <a:xfrm>
            <a:off x="7072089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9" name="Google Shape;999;p20"/>
          <p:cNvSpPr txBox="1">
            <a:spLocks noGrp="1"/>
          </p:cNvSpPr>
          <p:nvPr>
            <p:ph type="subTitle" idx="14"/>
          </p:nvPr>
        </p:nvSpPr>
        <p:spPr>
          <a:xfrm>
            <a:off x="70720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00" name="Google Shape;1000;p20"/>
          <p:cNvSpPr txBox="1">
            <a:spLocks noGrp="1"/>
          </p:cNvSpPr>
          <p:nvPr>
            <p:ph type="title" idx="15"/>
          </p:nvPr>
        </p:nvSpPr>
        <p:spPr>
          <a:xfrm>
            <a:off x="70720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1754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1"/>
          <p:cNvGrpSpPr/>
          <p:nvPr/>
        </p:nvGrpSpPr>
        <p:grpSpPr>
          <a:xfrm rot="10800000" flipH="1">
            <a:off x="5611104" y="-1705397"/>
            <a:ext cx="9353605" cy="10487269"/>
            <a:chOff x="230400" y="228225"/>
            <a:chExt cx="4651375" cy="5215125"/>
          </a:xfrm>
        </p:grpSpPr>
        <p:sp>
          <p:nvSpPr>
            <p:cNvPr id="1003" name="Google Shape;1003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2" name="Google Shape;1032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3" name="Google Shape;1033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4" name="Google Shape;1034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5" name="Google Shape;1035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6" name="Google Shape;1036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7" name="Google Shape;1037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8" name="Google Shape;1038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9" name="Google Shape;1039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1" name="Google Shape;1041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2" name="Google Shape;1042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3" name="Google Shape;1043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4" name="Google Shape;1044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5" name="Google Shape;1045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46" name="Google Shape;1046;p21"/>
          <p:cNvGrpSpPr/>
          <p:nvPr/>
        </p:nvGrpSpPr>
        <p:grpSpPr>
          <a:xfrm rot="10800000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1047" name="Google Shape;1047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8" name="Google Shape;1048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9" name="Google Shape;1049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0" name="Google Shape;1050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90" name="Google Shape;1090;p21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91" name="Google Shape;1091;p2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21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3" name="Google Shape;1093;p21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4" name="Google Shape;1094;p21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5" name="Google Shape;1095;p21"/>
          <p:cNvSpPr txBox="1">
            <a:spLocks noGrp="1"/>
          </p:cNvSpPr>
          <p:nvPr>
            <p:ph type="subTitle" idx="4"/>
          </p:nvPr>
        </p:nvSpPr>
        <p:spPr>
          <a:xfrm>
            <a:off x="2898233" y="1645433"/>
            <a:ext cx="6395600" cy="2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6" name="Google Shape;1096;p21"/>
          <p:cNvSpPr txBox="1">
            <a:spLocks noGrp="1"/>
          </p:cNvSpPr>
          <p:nvPr>
            <p:ph type="title"/>
          </p:nvPr>
        </p:nvSpPr>
        <p:spPr>
          <a:xfrm>
            <a:off x="2898184" y="4032767"/>
            <a:ext cx="6395600" cy="556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6995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22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099" name="Google Shape;1099;p2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42" name="Google Shape;1142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22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44" name="Google Shape;1144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2"/>
          <p:cNvSpPr txBox="1">
            <a:spLocks noGrp="1"/>
          </p:cNvSpPr>
          <p:nvPr>
            <p:ph type="title" hasCustomPrompt="1"/>
          </p:nvPr>
        </p:nvSpPr>
        <p:spPr>
          <a:xfrm>
            <a:off x="1147333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6" name="Google Shape;1146;p22"/>
          <p:cNvSpPr txBox="1">
            <a:spLocks noGrp="1"/>
          </p:cNvSpPr>
          <p:nvPr>
            <p:ph type="subTitle" idx="1"/>
          </p:nvPr>
        </p:nvSpPr>
        <p:spPr>
          <a:xfrm>
            <a:off x="1147333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 idx="2" hasCustomPrompt="1"/>
          </p:nvPr>
        </p:nvSpPr>
        <p:spPr>
          <a:xfrm>
            <a:off x="4515200" y="1682471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8" name="Google Shape;1148;p22"/>
          <p:cNvSpPr txBox="1">
            <a:spLocks noGrp="1"/>
          </p:cNvSpPr>
          <p:nvPr>
            <p:ph type="subTitle" idx="3"/>
          </p:nvPr>
        </p:nvSpPr>
        <p:spPr>
          <a:xfrm>
            <a:off x="4515200" y="2332467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9" name="Google Shape;1149;p22"/>
          <p:cNvSpPr txBox="1">
            <a:spLocks noGrp="1"/>
          </p:cNvSpPr>
          <p:nvPr>
            <p:ph type="title" idx="4" hasCustomPrompt="1"/>
          </p:nvPr>
        </p:nvSpPr>
        <p:spPr>
          <a:xfrm>
            <a:off x="7883067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50" name="Google Shape;1150;p22"/>
          <p:cNvSpPr txBox="1">
            <a:spLocks noGrp="1"/>
          </p:cNvSpPr>
          <p:nvPr>
            <p:ph type="subTitle" idx="5"/>
          </p:nvPr>
        </p:nvSpPr>
        <p:spPr>
          <a:xfrm>
            <a:off x="7883067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51" name="Google Shape;1151;p22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835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23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154" name="Google Shape;1154;p2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0" name="Google Shape;1180;p2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97" name="Google Shape;1197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23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99" name="Google Shape;1199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23"/>
          <p:cNvSpPr txBox="1">
            <a:spLocks noGrp="1"/>
          </p:cNvSpPr>
          <p:nvPr>
            <p:ph type="subTitle" idx="1"/>
          </p:nvPr>
        </p:nvSpPr>
        <p:spPr>
          <a:xfrm>
            <a:off x="2999308" y="3150003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title" idx="2"/>
          </p:nvPr>
        </p:nvSpPr>
        <p:spPr>
          <a:xfrm>
            <a:off x="2999308" y="2525967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subTitle" idx="3"/>
          </p:nvPr>
        </p:nvSpPr>
        <p:spPr>
          <a:xfrm>
            <a:off x="6114700" y="3150001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title" idx="4"/>
          </p:nvPr>
        </p:nvSpPr>
        <p:spPr>
          <a:xfrm>
            <a:off x="6114700" y="2526000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4154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07" name="Google Shape;1207;p2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50" name="Google Shape;1250;p24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251" name="Google Shape;1251;p2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24"/>
          <p:cNvSpPr txBox="1">
            <a:spLocks noGrp="1"/>
          </p:cNvSpPr>
          <p:nvPr>
            <p:ph type="title"/>
          </p:nvPr>
        </p:nvSpPr>
        <p:spPr>
          <a:xfrm>
            <a:off x="2282733" y="2305400"/>
            <a:ext cx="7627200" cy="13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1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subTitle" idx="1"/>
          </p:nvPr>
        </p:nvSpPr>
        <p:spPr>
          <a:xfrm>
            <a:off x="2282400" y="3737704"/>
            <a:ext cx="76272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2803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25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56" name="Google Shape;1256;p2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2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2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2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9" name="Google Shape;1299;p25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00" name="Google Shape;1300;p2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5"/>
          <p:cNvSpPr txBox="1">
            <a:spLocks noGrp="1"/>
          </p:cNvSpPr>
          <p:nvPr>
            <p:ph type="subTitle" idx="1"/>
          </p:nvPr>
        </p:nvSpPr>
        <p:spPr>
          <a:xfrm>
            <a:off x="1460400" y="3316887"/>
            <a:ext cx="3626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02" name="Google Shape;1302;p25"/>
          <p:cNvSpPr txBox="1">
            <a:spLocks noGrp="1"/>
          </p:cNvSpPr>
          <p:nvPr>
            <p:ph type="title"/>
          </p:nvPr>
        </p:nvSpPr>
        <p:spPr>
          <a:xfrm>
            <a:off x="1460400" y="1958133"/>
            <a:ext cx="2854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8866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2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305" name="Google Shape;1305;p2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48" name="Google Shape;1348;p26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49" name="Google Shape;1349;p2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26"/>
          <p:cNvSpPr txBox="1">
            <a:spLocks noGrp="1"/>
          </p:cNvSpPr>
          <p:nvPr>
            <p:ph type="subTitle" idx="1"/>
          </p:nvPr>
        </p:nvSpPr>
        <p:spPr>
          <a:xfrm>
            <a:off x="7039733" y="3316900"/>
            <a:ext cx="3692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51" name="Google Shape;1351;p26"/>
          <p:cNvSpPr txBox="1">
            <a:spLocks noGrp="1"/>
          </p:cNvSpPr>
          <p:nvPr>
            <p:ph type="title"/>
          </p:nvPr>
        </p:nvSpPr>
        <p:spPr>
          <a:xfrm>
            <a:off x="8356833" y="1958133"/>
            <a:ext cx="23748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6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27"/>
          <p:cNvGrpSpPr/>
          <p:nvPr/>
        </p:nvGrpSpPr>
        <p:grpSpPr>
          <a:xfrm>
            <a:off x="-1527829" y="-1713031"/>
            <a:ext cx="9353605" cy="10487269"/>
            <a:chOff x="230400" y="228225"/>
            <a:chExt cx="4651375" cy="5215125"/>
          </a:xfrm>
        </p:grpSpPr>
        <p:sp>
          <p:nvSpPr>
            <p:cNvPr id="1354" name="Google Shape;1354;p2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97" name="Google Shape;1397;p27"/>
          <p:cNvSpPr/>
          <p:nvPr/>
        </p:nvSpPr>
        <p:spPr>
          <a:xfrm>
            <a:off x="51228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98" name="Google Shape;1398;p2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7"/>
          <p:cNvSpPr txBox="1">
            <a:spLocks noGrp="1"/>
          </p:cNvSpPr>
          <p:nvPr>
            <p:ph type="subTitle" idx="1"/>
          </p:nvPr>
        </p:nvSpPr>
        <p:spPr>
          <a:xfrm>
            <a:off x="6187600" y="2763768"/>
            <a:ext cx="50520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00" name="Google Shape;1400;p27"/>
          <p:cNvSpPr txBox="1">
            <a:spLocks noGrp="1"/>
          </p:cNvSpPr>
          <p:nvPr>
            <p:ph type="title"/>
          </p:nvPr>
        </p:nvSpPr>
        <p:spPr>
          <a:xfrm>
            <a:off x="6187600" y="1838801"/>
            <a:ext cx="50520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18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" name="Google Shape;1402;p28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403" name="Google Shape;1403;p2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446" name="Google Shape;1446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28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1"/>
          </p:nvPr>
        </p:nvSpPr>
        <p:spPr>
          <a:xfrm>
            <a:off x="952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subTitle" idx="2"/>
          </p:nvPr>
        </p:nvSpPr>
        <p:spPr>
          <a:xfrm>
            <a:off x="6324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450" name="Google Shape;1450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2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472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29"/>
          <p:cNvGrpSpPr/>
          <p:nvPr/>
        </p:nvGrpSpPr>
        <p:grpSpPr>
          <a:xfrm rot="10800000" flipH="1">
            <a:off x="5541004" y="-1814631"/>
            <a:ext cx="9353605" cy="10487269"/>
            <a:chOff x="230400" y="228225"/>
            <a:chExt cx="4651375" cy="5215125"/>
          </a:xfrm>
        </p:grpSpPr>
        <p:sp>
          <p:nvSpPr>
            <p:cNvPr id="1454" name="Google Shape;1454;p2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97" name="Google Shape;1497;p29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498" name="Google Shape;1498;p2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29"/>
          <p:cNvSpPr txBox="1">
            <a:spLocks noGrp="1"/>
          </p:cNvSpPr>
          <p:nvPr>
            <p:ph type="title"/>
          </p:nvPr>
        </p:nvSpPr>
        <p:spPr>
          <a:xfrm>
            <a:off x="952400" y="1554267"/>
            <a:ext cx="6121600" cy="7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00" name="Google Shape;1500;p29"/>
          <p:cNvSpPr txBox="1">
            <a:spLocks noGrp="1"/>
          </p:cNvSpPr>
          <p:nvPr>
            <p:ph type="subTitle" idx="1"/>
          </p:nvPr>
        </p:nvSpPr>
        <p:spPr>
          <a:xfrm>
            <a:off x="952400" y="2433367"/>
            <a:ext cx="6121600" cy="15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1" name="Google Shape;1501;p29"/>
          <p:cNvSpPr txBox="1">
            <a:spLocks noGrp="1"/>
          </p:cNvSpPr>
          <p:nvPr>
            <p:ph type="subTitle" idx="2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3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subTitle" idx="4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4" name="Google Shape;1504;p29"/>
          <p:cNvSpPr txBox="1"/>
          <p:nvPr/>
        </p:nvSpPr>
        <p:spPr>
          <a:xfrm>
            <a:off x="952400" y="4055567"/>
            <a:ext cx="4928000" cy="10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 and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lt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380961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5970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30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507" name="Google Shape;1507;p3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50" name="Google Shape;1550;p30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51" name="Google Shape;1551;p3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09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554" name="Google Shape;1554;p3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597" name="Google Shape;1597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31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9" name="Google Shape;1599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4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01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13/04/2026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58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13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3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4715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290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405515" y="1802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11">
            <a:off x="3698874" y="5969944"/>
            <a:ext cx="1324871" cy="132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281573" y="54057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960000" y="3472767"/>
            <a:ext cx="47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524200" y="2165033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960000" y="4595167"/>
            <a:ext cx="47976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80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3670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699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8188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135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5201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6852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57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4750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2167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89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778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9991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00767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721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4363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3562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1202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684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07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297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525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1293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293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0985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8813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640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86057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324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758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13/04/2026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365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33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52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820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64" r:id="rId2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325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 Deca"/>
              <a:buChar char="●"/>
              <a:defRPr sz="18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51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3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02" name="Google Shape;1602;p3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13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279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579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3B1D4-2149-4EB8-8743-2DDAA0F5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183" y="404664"/>
            <a:ext cx="7183634" cy="1400530"/>
          </a:xfrm>
        </p:spPr>
        <p:txBody>
          <a:bodyPr/>
          <a:lstStyle/>
          <a:p>
            <a:pPr algn="ctr"/>
            <a:br>
              <a:rPr lang="pt-BR" sz="4000"/>
            </a:br>
            <a:br>
              <a:rPr lang="pt-BR" sz="4000"/>
            </a:br>
            <a:br>
              <a:rPr lang="pt-BR" sz="4000"/>
            </a:br>
            <a:r>
              <a:rPr lang="pt-BR" sz="4000"/>
              <a:t>Programa </a:t>
            </a:r>
            <a:r>
              <a:rPr lang="pt-BR" sz="4000" dirty="0"/>
              <a:t>de Educação continuada</a:t>
            </a:r>
            <a:br>
              <a:rPr lang="pt-BR" sz="4000" dirty="0"/>
            </a:br>
            <a:br>
              <a:rPr lang="pt-BR" sz="4000" dirty="0"/>
            </a:br>
            <a:br>
              <a:rPr lang="pt-BR" sz="4000" dirty="0"/>
            </a:br>
            <a:endParaRPr lang="pt-BR" sz="4000" dirty="0"/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F4326487-72BF-4707-BF91-16114CA8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25249"/>
          <a:stretch/>
        </p:blipFill>
        <p:spPr>
          <a:xfrm>
            <a:off x="3566690" y="3429000"/>
            <a:ext cx="5058620" cy="1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E39C6FD-831E-C773-077B-5DF084D7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225319"/>
            <a:ext cx="10272000" cy="763600"/>
          </a:xfrm>
        </p:spPr>
        <p:txBody>
          <a:bodyPr/>
          <a:lstStyle/>
          <a:p>
            <a:r>
              <a:rPr lang="pt-BR" dirty="0"/>
              <a:t>DENGUE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A06BFD-3C7D-D7BA-5126-A9EA1EE4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2924944"/>
            <a:ext cx="10272000" cy="4517600"/>
          </a:xfrm>
        </p:spPr>
        <p:txBody>
          <a:bodyPr/>
          <a:lstStyle/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Esse hemograma é tipicamente “bacteriano”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Mas, há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plaquetopenia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Plaquetopenia não é exclusiva do dengue que, inclusive, pode cursar sem ela</a:t>
            </a:r>
          </a:p>
          <a:p>
            <a:pPr marL="203195" indent="0">
              <a:spcAft>
                <a:spcPts val="1200"/>
              </a:spcAft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     “Outras plaquetopenias”: mononucleose, febre purpúrica brasileira, malária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falcípara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meningococcemia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leptospirose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etc.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12A6-F673-4AA6-3583-750F75554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980728"/>
            <a:ext cx="4608512" cy="26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br>
              <a:rPr lang="pt-BR" dirty="0"/>
            </a:br>
            <a:r>
              <a:rPr lang="pt-BR" dirty="0"/>
              <a:t>LEPTOSPIROSE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79376" y="2132856"/>
            <a:ext cx="10290175" cy="3439284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Doença infecciosa aguda, não contagiosa, causada pela Leptospira, uma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bactéria</a:t>
            </a:r>
          </a:p>
          <a:p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           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(Então, em frente com o antibiótico)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BB33-5C56-4C65-B803-D815AF0F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51384" y="1801065"/>
            <a:ext cx="8137525" cy="423227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1- Fonte da Infecção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Roedores 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</a:rPr>
              <a:t>sinantrópicos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norvegicus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endParaRPr lang="pt-BR" sz="2400" i="1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Mus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musculus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Outros reservatórios:</a:t>
            </a:r>
          </a:p>
          <a:p>
            <a:pPr marL="914400" lvl="2" indent="0">
              <a:buNone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Cães, suínos, bovinos, equinos, caprinos, ovinos</a:t>
            </a:r>
          </a:p>
        </p:txBody>
      </p:sp>
      <p:pic>
        <p:nvPicPr>
          <p:cNvPr id="11268" name="Picture 4" descr="F:\Leptospirose\rattus novergi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1417573"/>
            <a:ext cx="3027363" cy="18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Leptospirose\rattus rat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3429000"/>
            <a:ext cx="3027363" cy="14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F:\Leptospirose\mus-muscu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5054217"/>
            <a:ext cx="3027363" cy="140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aixaDeTexto 5"/>
          <p:cNvSpPr txBox="1">
            <a:spLocks noChangeArrowheads="1"/>
          </p:cNvSpPr>
          <p:nvPr/>
        </p:nvSpPr>
        <p:spPr bwMode="auto">
          <a:xfrm>
            <a:off x="1714832" y="5373216"/>
            <a:ext cx="8762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Sobrevivência indefinida nos rins dos animais infectadas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Contaminação de água, solo e alimentos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9F733D-281E-7CE6-D300-9228872E9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3" y="404664"/>
            <a:ext cx="9449492" cy="46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1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Transmissão</a:t>
            </a:r>
          </a:p>
        </p:txBody>
      </p:sp>
      <p:pic>
        <p:nvPicPr>
          <p:cNvPr id="7173" name="Picture 5" descr="E:\Leptospirose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590930"/>
            <a:ext cx="4659325" cy="27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96fmarapiraca.com.br/v2/noticias/4746_img_cham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590929"/>
            <a:ext cx="4648002" cy="27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709502" y="1556792"/>
            <a:ext cx="10772995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Penetração da Leptospira através da pele lesada, ou das mucosas.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Tx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A pele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íntegra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molhada, facilita essa penetração </a:t>
            </a:r>
          </a:p>
        </p:txBody>
      </p:sp>
    </p:spTree>
    <p:extLst>
      <p:ext uri="{BB962C8B-B14F-4D97-AF65-F5344CB8AC3E}">
        <p14:creationId xmlns:p14="http://schemas.microsoft.com/office/powerpoint/2010/main" val="39605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AS VÍTIMAS MAIS FREQUENTES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55440" y="1556792"/>
            <a:ext cx="10290175" cy="4554538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Homens</a:t>
            </a:r>
          </a:p>
          <a:p>
            <a:pPr marL="0" indent="0">
              <a:buNone/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Adultos jovens</a:t>
            </a:r>
          </a:p>
          <a:p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Pobres</a:t>
            </a:r>
          </a:p>
        </p:txBody>
      </p:sp>
      <p:pic>
        <p:nvPicPr>
          <p:cNvPr id="1026" name="Picture 2" descr="http://s.glbimg.com/jo/g1/f/original/2014/05/02/criancas_brincam_em_alagamentos_provocados_por_causa_das_chuvas_1.jpg">
            <a:extLst>
              <a:ext uri="{FF2B5EF4-FFF2-40B4-BE49-F238E27FC236}">
                <a16:creationId xmlns:a16="http://schemas.microsoft.com/office/drawing/2014/main" id="{268F2B12-DA45-4A9A-8766-5B1CFA3A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276872"/>
            <a:ext cx="5491659" cy="343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69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E9865-3A9F-BFC3-8E12-7FDE03DA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F97ED0-3815-1C9A-6E6E-2C8B5D80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29" y="577922"/>
            <a:ext cx="10771942" cy="56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0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24465-1C27-8E22-FC7C-A0415843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fontes de infecção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8D4FE9-5510-1FFF-8540-827B36CB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08" y="1484784"/>
            <a:ext cx="5855383" cy="49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4408-B5E8-BE6A-AC12-E2F7ADFE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Números da leptospirose em Alagoas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D07AE1-B008-D2E4-AC8A-85B5F530F974}"/>
              </a:ext>
            </a:extLst>
          </p:cNvPr>
          <p:cNvSpPr txBox="1">
            <a:spLocks/>
          </p:cNvSpPr>
          <p:nvPr/>
        </p:nvSpPr>
        <p:spPr>
          <a:xfrm>
            <a:off x="551384" y="1328737"/>
            <a:ext cx="11640616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34 casos em 2024  -5 óbitos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30 casos em 2025 -  8 óbitos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Letalidade (2025) – Brasil – 9%</a:t>
            </a:r>
          </a:p>
          <a:p>
            <a:pPr marL="139700" indent="0" algn="just">
              <a:lnSpc>
                <a:spcPct val="200000"/>
              </a:lnSpc>
              <a:buClr>
                <a:schemeClr val="bg2">
                  <a:lumMod val="50000"/>
                </a:schemeClr>
              </a:buClr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                                 Alagoas – 27,58%                      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CLÍNICA</a:t>
            </a: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19336" y="1363139"/>
            <a:ext cx="11640616" cy="420052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Febre, calafrios, cefaleia, dores musculares (mais nas panturrilhas?)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Essas são as manifestações iniciais, da fase septicêmica (bactérias no sangue e em múltiplos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orgãos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), com duração média de 1 semana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É como vamos encontrar o paciente no ambulatório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0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F462-9FDA-4F77-8571-AF7CB3B7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B70B150-B6F4-41FE-B17D-E82C38753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57" y="604546"/>
            <a:ext cx="8532241" cy="5688161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542839-1B1B-4035-A9BA-7F7028F6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JMCC</a:t>
            </a:r>
          </a:p>
        </p:txBody>
      </p:sp>
    </p:spTree>
    <p:extLst>
      <p:ext uri="{BB962C8B-B14F-4D97-AF65-F5344CB8AC3E}">
        <p14:creationId xmlns:p14="http://schemas.microsoft.com/office/powerpoint/2010/main" val="246978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0638D-57BD-B99E-79C5-FD3DFFAF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79B843-D138-A1D6-C7E5-ACBA555B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70242"/>
            <a:ext cx="7920880" cy="67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CONDUTA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0000" y="1484784"/>
            <a:ext cx="10272000" cy="3359103"/>
          </a:xfrm>
        </p:spPr>
        <p:txBody>
          <a:bodyPr/>
          <a:lstStyle/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Manter o antibiótico, pelo menos por 10 dias</a:t>
            </a: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Tentar confirmar o diagnóstico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- RT PCR na fase septicêmica - sangue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 - Sorologia: a partir do 8º dia - soro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593367"/>
            <a:ext cx="10272000" cy="954106"/>
          </a:xfrm>
        </p:spPr>
        <p:txBody>
          <a:bodyPr>
            <a:norm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35360" y="1412776"/>
            <a:ext cx="10290175" cy="3384376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Cura (antibiótico + sistema imunológico)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Ou bronca: tratamento hospitalar</a:t>
            </a:r>
          </a:p>
          <a:p>
            <a:pPr marL="139700" indent="0">
              <a:buNone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1415F5-A451-BCE7-3ECB-3A940FDE8B14}"/>
              </a:ext>
            </a:extLst>
          </p:cNvPr>
          <p:cNvSpPr txBox="1"/>
          <p:nvPr/>
        </p:nvSpPr>
        <p:spPr>
          <a:xfrm>
            <a:off x="2711624" y="3843045"/>
            <a:ext cx="67687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DOENÇA DE WEIL </a:t>
            </a:r>
          </a:p>
          <a:p>
            <a:pPr algn="ctr"/>
            <a:r>
              <a:rPr lang="pt-BR" sz="2800" dirty="0"/>
              <a:t>(a forma mais conhecida da leptospirose)</a:t>
            </a:r>
          </a:p>
        </p:txBody>
      </p:sp>
    </p:spTree>
    <p:extLst>
      <p:ext uri="{BB962C8B-B14F-4D97-AF65-F5344CB8AC3E}">
        <p14:creationId xmlns:p14="http://schemas.microsoft.com/office/powerpoint/2010/main" val="31946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8" descr="http://www.fisfar.ufc.br/petmedicina/images/stories/icterii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732174"/>
            <a:ext cx="6572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http://2.bp.blogspot.com/_1fjWfXqbu_c/S7Svg-V80pI/AAAAAAAAA5M/DkOvOTJq9aA/s1600/Ictericia+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55" y="2732173"/>
            <a:ext cx="3429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3861E-0AAC-46AE-BDC7-F2948EBA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EFF7F-281E-4EC6-AC26-3223A87644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84313"/>
            <a:ext cx="7875588" cy="1247775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Hemorragias. Icterícia (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colestática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rubínica</a:t>
            </a: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5821C027-3B38-1D52-5DC0-2D671ABD2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36553"/>
              </p:ext>
            </p:extLst>
          </p:nvPr>
        </p:nvGraphicFramePr>
        <p:xfrm>
          <a:off x="5003165" y="3934593"/>
          <a:ext cx="4751388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3" imgW="1142857" imgH="828791" progId="MSPhotoEd.3">
                  <p:embed/>
                </p:oleObj>
              </mc:Choice>
              <mc:Fallback>
                <p:oleObj name="Foto do Photo Editor" r:id="rId3" imgW="1142857" imgH="828791" progId="MSPhotoEd.3">
                  <p:embed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:a16="http://schemas.microsoft.com/office/drawing/2014/main" id="{5821C027-3B38-1D52-5DC0-2D671ABD27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165" y="3934593"/>
                        <a:ext cx="4751388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3">
            <a:extLst>
              <a:ext uri="{FF2B5EF4-FFF2-40B4-BE49-F238E27FC236}">
                <a16:creationId xmlns:a16="http://schemas.microsoft.com/office/drawing/2014/main" id="{9890D678-D8ED-88F6-3571-DAE89879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26558"/>
          <a:stretch>
            <a:fillRect/>
          </a:stretch>
        </p:blipFill>
        <p:spPr bwMode="auto">
          <a:xfrm>
            <a:off x="5015880" y="1273943"/>
            <a:ext cx="57610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Figura18">
            <a:extLst>
              <a:ext uri="{FF2B5EF4-FFF2-40B4-BE49-F238E27FC236}">
                <a16:creationId xmlns:a16="http://schemas.microsoft.com/office/drawing/2014/main" id="{A694A52D-D310-84B7-2CBE-8E781810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9" y="549274"/>
            <a:ext cx="3685694" cy="59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1055440" y="1517954"/>
            <a:ext cx="95050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Insuficiência Renal Aguda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IRA não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ou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anúrica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(pior prognóstico)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Desidratação, Alterações hemodinâmicas (hipotensão)</a:t>
            </a:r>
          </a:p>
          <a:p>
            <a:endParaRPr lang="pt-BR" dirty="0"/>
          </a:p>
        </p:txBody>
      </p:sp>
      <p:pic>
        <p:nvPicPr>
          <p:cNvPr id="19459" name="Picture 12" descr="http://cartilhapacienterenal.cursoseconcursosnosite.com.br/wp-content/uploads/2011/04/insuficiencia-ren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6" y="4266830"/>
            <a:ext cx="3736267" cy="214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5DE69-3228-4D0A-95C1-8A98F209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183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Doenças de </a:t>
            </a:r>
            <a:r>
              <a:rPr lang="pt-BR" dirty="0" err="1"/>
              <a:t>Weil</a:t>
            </a:r>
            <a:r>
              <a:rPr lang="pt-BR" dirty="0"/>
              <a:t> - laboratório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551384" y="1747032"/>
            <a:ext cx="10536600" cy="4850319"/>
          </a:xfrm>
        </p:spPr>
        <p:txBody>
          <a:bodyPr/>
          <a:lstStyle/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Icterícia colestática  (edema de canalículos biliares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intrahepáticos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Predomínio da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bilirrubina direta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Aminotransferases (transaminases)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pouco 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Fosfatase alcalina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aumentada</a:t>
            </a:r>
          </a:p>
          <a:p>
            <a:pPr>
              <a:buNone/>
            </a:pP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Insuficiência renal aguda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000" b="1" dirty="0" err="1">
                <a:solidFill>
                  <a:schemeClr val="bg2">
                    <a:lumMod val="50000"/>
                  </a:schemeClr>
                </a:solidFill>
              </a:rPr>
              <a:t>Uréia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 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creatinina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Pode haver indicação para hemodiálise</a:t>
            </a:r>
          </a:p>
          <a:p>
            <a:pPr>
              <a:buNone/>
            </a:pPr>
            <a:r>
              <a:rPr lang="pt-BR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428" y="2564904"/>
            <a:ext cx="8241144" cy="1331600"/>
          </a:xfrm>
        </p:spPr>
        <p:txBody>
          <a:bodyPr>
            <a:normAutofit fontScale="90000"/>
          </a:bodyPr>
          <a:lstStyle/>
          <a:p>
            <a:r>
              <a:rPr lang="pt-BR" dirty="0"/>
              <a:t>SERIA EVITÁVEL TAL EVOLUÇÃO?</a:t>
            </a:r>
            <a:br>
              <a:rPr lang="pt-BR" dirty="0"/>
            </a:br>
            <a:r>
              <a:rPr lang="pt-BR" dirty="0"/>
              <a:t>Fizemos o possível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PODE HAVER MAIS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67408" y="1628800"/>
            <a:ext cx="9001000" cy="42481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Formas anictéricas graves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Pneumonias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 pulmonares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Meningites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Síndrome de Guillain-Barré</a:t>
            </a:r>
          </a:p>
          <a:p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827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2665F-234F-595B-35BE-9E8CF47A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Leptospirose</a:t>
            </a:r>
            <a:br>
              <a:rPr lang="pt-BR" dirty="0"/>
            </a:br>
            <a:r>
              <a:rPr lang="pt-BR" dirty="0"/>
              <a:t>Prevenção </a:t>
            </a:r>
            <a:r>
              <a:rPr lang="pt-BR" dirty="0" err="1"/>
              <a:t>pos</a:t>
            </a:r>
            <a:r>
              <a:rPr lang="pt-BR" dirty="0"/>
              <a:t>-exposição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2520F2-FF1D-3762-0079-565402C94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</a:t>
            </a:r>
            <a:r>
              <a:rPr lang="pt-BR" sz="3200" dirty="0"/>
              <a:t>Quimioprofilaxia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Amoxicilina 50 mg/Kg/ dia – 3 dias</a:t>
            </a:r>
          </a:p>
          <a:p>
            <a:pPr marL="203195" indent="0">
              <a:buNone/>
            </a:pPr>
            <a:r>
              <a:rPr lang="pt-BR" sz="3200" dirty="0"/>
              <a:t>                                  ou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  <a:r>
              <a:rPr lang="pt-BR" sz="3200" dirty="0" err="1"/>
              <a:t>Doxiciclina</a:t>
            </a:r>
            <a:r>
              <a:rPr lang="pt-BR" sz="3200" dirty="0"/>
              <a:t> – 100 mg 12 / 12 horas – 3 dias</a:t>
            </a:r>
          </a:p>
          <a:p>
            <a:pPr marL="203195" indent="0">
              <a:buNone/>
            </a:pPr>
            <a:r>
              <a:rPr lang="pt-BR" sz="3200" dirty="0"/>
              <a:t>          (não em menores de 12 anos e gestantes)</a:t>
            </a:r>
          </a:p>
          <a:p>
            <a:pPr marL="203195" indent="0">
              <a:buNone/>
            </a:pPr>
            <a:r>
              <a:rPr lang="pt-BR" sz="3200" dirty="0"/>
              <a:t>        Leptospira é sensível a Benzilpenicilina</a:t>
            </a:r>
          </a:p>
          <a:p>
            <a:pPr marL="203195" indent="0">
              <a:buNone/>
            </a:pPr>
            <a:r>
              <a:rPr lang="pt-BR" sz="3200" dirty="0"/>
              <a:t>        “</a:t>
            </a:r>
            <a:r>
              <a:rPr lang="pt-BR" sz="3200" dirty="0" err="1"/>
              <a:t>Benzetacil</a:t>
            </a:r>
            <a:r>
              <a:rPr lang="pt-BR" sz="3200" dirty="0"/>
              <a:t>” 1.200.000 U.I. - IM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59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0800" y="1325167"/>
            <a:ext cx="10431612" cy="3183600"/>
          </a:xfrm>
        </p:spPr>
        <p:txBody>
          <a:bodyPr/>
          <a:lstStyle/>
          <a:p>
            <a:pPr algn="ctr"/>
            <a:r>
              <a:rPr lang="pt-BR" dirty="0"/>
              <a:t>Leptospirose / Dengue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95200" y="4005064"/>
            <a:ext cx="6201600" cy="634400"/>
          </a:xfrm>
        </p:spPr>
        <p:txBody>
          <a:bodyPr/>
          <a:lstStyle/>
          <a:p>
            <a:pPr algn="ctr"/>
            <a:r>
              <a:rPr lang="pt-BR" sz="3600" dirty="0"/>
              <a:t>José Maria Cavalcanti Constant</a:t>
            </a:r>
          </a:p>
        </p:txBody>
      </p:sp>
      <p:pic>
        <p:nvPicPr>
          <p:cNvPr id="4" name="Picture 8" descr="http://upload.wikimedia.org/wikipedia/commons/d/d5/Ufal.png">
            <a:extLst>
              <a:ext uri="{FF2B5EF4-FFF2-40B4-BE49-F238E27FC236}">
                <a16:creationId xmlns:a16="http://schemas.microsoft.com/office/drawing/2014/main" id="{1D735599-D34E-13B7-A5CB-BD6691A9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5" y="4513581"/>
            <a:ext cx="878317" cy="14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lavavascular.com/wp-content/uploads/2011/09/logo-uncisal-219x300.png">
            <a:extLst>
              <a:ext uri="{FF2B5EF4-FFF2-40B4-BE49-F238E27FC236}">
                <a16:creationId xmlns:a16="http://schemas.microsoft.com/office/drawing/2014/main" id="{82D177E0-C8B9-2414-57BF-3E0C0A68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77" y="4508767"/>
            <a:ext cx="1162261" cy="15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B4E5CC-9223-F496-03B3-2E43B09E8BED}"/>
              </a:ext>
            </a:extLst>
          </p:cNvPr>
          <p:cNvSpPr txBox="1"/>
          <p:nvPr/>
        </p:nvSpPr>
        <p:spPr>
          <a:xfrm>
            <a:off x="9760318" y="6089495"/>
            <a:ext cx="165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UNCISAL</a:t>
            </a:r>
            <a:endParaRPr lang="pt-BR" sz="3600" dirty="0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BC8C73FE-D53A-052E-4743-576DCF3390D8}"/>
              </a:ext>
            </a:extLst>
          </p:cNvPr>
          <p:cNvSpPr txBox="1"/>
          <p:nvPr/>
        </p:nvSpPr>
        <p:spPr>
          <a:xfrm>
            <a:off x="893272" y="6056530"/>
            <a:ext cx="110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UFAL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56033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726F3-2B0A-AEFF-AB21-65C65210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0AD9F45B-CF3A-6E62-FF1B-B18B0C048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21CE3AA4-E46D-E7E4-04D7-8BC825B9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556" y="1844824"/>
            <a:ext cx="7212069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</a:t>
            </a:r>
            <a:r>
              <a:rPr lang="pt-BR" sz="3200" b="1" dirty="0">
                <a:solidFill>
                  <a:schemeClr val="bg1"/>
                </a:solidFill>
                <a:latin typeface="Cambay"/>
              </a:rPr>
              <a:t>E se o hemograma.....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Leucócitos .2.600 - leucopenia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Neutrófilos.......  32% – neutropenia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Linfócitos........... 58%  –  linfocitose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Eosinófilos..........02%  </a:t>
            </a:r>
            <a:r>
              <a:rPr lang="pt-BR" sz="3200" b="1">
                <a:solidFill>
                  <a:schemeClr val="bg1"/>
                </a:solidFill>
                <a:latin typeface="Cambay"/>
              </a:rPr>
              <a:t>–  </a:t>
            </a:r>
            <a:endParaRPr lang="pt-BR" sz="3200" b="1" dirty="0">
              <a:solidFill>
                <a:schemeClr val="bg1"/>
              </a:solidFill>
              <a:latin typeface="Cambay"/>
            </a:endParaRP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Plaquetas...............58.000 mm³</a:t>
            </a:r>
          </a:p>
          <a:p>
            <a:pPr marL="342900" indent="-342900">
              <a:spcBef>
                <a:spcPct val="20000"/>
              </a:spcBef>
            </a:pPr>
            <a:endParaRPr lang="pt-BR" sz="3200" b="1" dirty="0">
              <a:solidFill>
                <a:schemeClr val="bg1"/>
              </a:solidFill>
              <a:latin typeface="Cambay"/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</a:t>
            </a:r>
            <a:endParaRPr lang="pt-BR" sz="3200" dirty="0">
              <a:solidFill>
                <a:schemeClr val="bg1"/>
              </a:solidFill>
              <a:latin typeface="Cambay"/>
            </a:endParaRPr>
          </a:p>
        </p:txBody>
      </p:sp>
    </p:spTree>
    <p:extLst>
      <p:ext uri="{BB962C8B-B14F-4D97-AF65-F5344CB8AC3E}">
        <p14:creationId xmlns:p14="http://schemas.microsoft.com/office/powerpoint/2010/main" val="25820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874643" y="322263"/>
            <a:ext cx="10336696" cy="2819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s-ES_tradnl" sz="2400" dirty="0"/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_tradnl" sz="2400" dirty="0"/>
              <a:t>Vamos pensar em Dengue, </a:t>
            </a:r>
            <a:r>
              <a:rPr lang="es-ES_tradnl" sz="2400" dirty="0" err="1"/>
              <a:t>agir</a:t>
            </a:r>
            <a:r>
              <a:rPr lang="es-ES_tradnl" sz="2400" dirty="0"/>
              <a:t> como se </a:t>
            </a:r>
            <a:r>
              <a:rPr lang="es-ES_tradnl" sz="2400" dirty="0" err="1"/>
              <a:t>fosse</a:t>
            </a:r>
            <a:r>
              <a:rPr lang="es-ES_tradnl" sz="2400" dirty="0"/>
              <a:t>. </a:t>
            </a:r>
            <a:r>
              <a:rPr lang="es-ES_tradnl" sz="2400" dirty="0" err="1"/>
              <a:t>Enquanto</a:t>
            </a:r>
            <a:r>
              <a:rPr lang="es-ES_tradnl" sz="2400" dirty="0"/>
              <a:t> o </a:t>
            </a:r>
          </a:p>
          <a:p>
            <a:pPr algn="just">
              <a:lnSpc>
                <a:spcPct val="120000"/>
              </a:lnSpc>
            </a:pPr>
            <a:r>
              <a:rPr lang="es-ES_tradnl" sz="2400" dirty="0"/>
              <a:t>     diagnóstico </a:t>
            </a:r>
            <a:r>
              <a:rPr lang="es-ES_tradnl" sz="2400" dirty="0" err="1"/>
              <a:t>não</a:t>
            </a:r>
            <a:r>
              <a:rPr lang="es-ES_tradnl" sz="2400" dirty="0"/>
              <a:t> é confirmado, a tarefa</a:t>
            </a:r>
            <a:r>
              <a:rPr lang="es-ES_tradnl" sz="2400" dirty="0">
                <a:cs typeface="Times New Roman" pitchFamily="18" charset="0"/>
              </a:rPr>
              <a:t> é EVITAR AS MORTES</a:t>
            </a:r>
          </a:p>
          <a:p>
            <a:endParaRPr lang="es-ES" sz="2800" dirty="0">
              <a:latin typeface="Arial" charset="0"/>
            </a:endParaRPr>
          </a:p>
        </p:txBody>
      </p:sp>
      <p:pic>
        <p:nvPicPr>
          <p:cNvPr id="574467" name="Picture 3" descr="ae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715" y="1752257"/>
            <a:ext cx="2742570" cy="19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354" y="3921944"/>
            <a:ext cx="3130550" cy="226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574470" name="Object 6"/>
          <p:cNvGraphicFramePr>
            <a:graphicFrameLocks noChangeAspect="1"/>
          </p:cNvGraphicFramePr>
          <p:nvPr/>
        </p:nvGraphicFramePr>
        <p:xfrm>
          <a:off x="2351585" y="3933057"/>
          <a:ext cx="3167063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0876190" imgH="7228571" progId="">
                  <p:embed/>
                </p:oleObj>
              </mc:Choice>
              <mc:Fallback>
                <p:oleObj name="Photo Editor Photo" r:id="rId4" imgW="10876190" imgH="7228571" progId="">
                  <p:embed/>
                  <p:pic>
                    <p:nvPicPr>
                      <p:cNvPr id="5744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5" y="3933057"/>
                        <a:ext cx="3167063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F88E-EBA0-310A-8008-CA620342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F9B2F-0DF7-52DD-E4EB-86F94A1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números do dengue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80C0B6-BF20-8E34-260D-242DCB5CB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                    </a:t>
            </a:r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r>
              <a:rPr lang="pt-BR" sz="3200" dirty="0"/>
              <a:t>                  2024</a:t>
            </a:r>
          </a:p>
          <a:p>
            <a:pPr marL="203195" indent="0">
              <a:buNone/>
            </a:pPr>
            <a:r>
              <a:rPr lang="pt-BR" sz="3200" dirty="0"/>
              <a:t>                 16.780 casos notificados</a:t>
            </a:r>
          </a:p>
          <a:p>
            <a:pPr marL="203195" indent="0">
              <a:buNone/>
            </a:pPr>
            <a:r>
              <a:rPr lang="pt-BR" sz="3200" dirty="0"/>
              <a:t>                         20 mortes</a:t>
            </a:r>
          </a:p>
          <a:p>
            <a:pPr marL="203195" indent="0">
              <a:buNone/>
            </a:pPr>
            <a:r>
              <a:rPr lang="pt-BR" sz="3200" dirty="0"/>
              <a:t>                  </a:t>
            </a:r>
          </a:p>
          <a:p>
            <a:pPr marL="203195" indent="0">
              <a:buNone/>
            </a:pPr>
            <a:r>
              <a:rPr lang="pt-BR" sz="3200" dirty="0"/>
              <a:t>                  2025</a:t>
            </a:r>
          </a:p>
          <a:p>
            <a:pPr marL="203195" indent="0">
              <a:buNone/>
            </a:pPr>
            <a:r>
              <a:rPr lang="pt-BR" sz="3200" dirty="0"/>
              <a:t>                     7.955</a:t>
            </a:r>
          </a:p>
          <a:p>
            <a:pPr marL="203195" indent="0">
              <a:buNone/>
            </a:pPr>
            <a:r>
              <a:rPr lang="pt-BR" sz="3200" dirty="0"/>
              <a:t>                           duas mortes</a:t>
            </a:r>
          </a:p>
          <a:p>
            <a:pPr marL="203195" indent="0">
              <a:buNone/>
            </a:pPr>
            <a:r>
              <a:rPr lang="pt-BR" sz="3200" dirty="0"/>
              <a:t>       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5929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3594" cy="4195481"/>
          </a:xfrm>
        </p:spPr>
        <p:txBody>
          <a:bodyPr>
            <a:normAutofit/>
          </a:bodyPr>
          <a:lstStyle/>
          <a:p>
            <a:r>
              <a:rPr lang="pt-BR" sz="2400" dirty="0"/>
              <a:t>Por volta do 4º dia podem surgir lesões de pele  </a:t>
            </a:r>
          </a:p>
          <a:p>
            <a:endParaRPr lang="pt-BR" sz="2400" dirty="0"/>
          </a:p>
          <a:p>
            <a:r>
              <a:rPr lang="pt-BR" sz="2400" dirty="0"/>
              <a:t>Exantema </a:t>
            </a:r>
            <a:r>
              <a:rPr lang="pt-BR" sz="2400" dirty="0" err="1"/>
              <a:t>máculo-papular</a:t>
            </a:r>
            <a:r>
              <a:rPr lang="pt-BR" sz="2400" dirty="0"/>
              <a:t>: alteração vascular na derme</a:t>
            </a:r>
          </a:p>
          <a:p>
            <a:pPr>
              <a:buNone/>
            </a:pPr>
            <a:r>
              <a:rPr lang="pt-BR" sz="2400" dirty="0"/>
              <a:t>    OU</a:t>
            </a:r>
          </a:p>
          <a:p>
            <a:r>
              <a:rPr lang="pt-BR" sz="2400" dirty="0"/>
              <a:t>petéquias: sangramento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2635" y="1244027"/>
            <a:ext cx="967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dirty="0" err="1"/>
              <a:t>exantema</a:t>
            </a:r>
            <a:r>
              <a:rPr lang="pt-BR" sz="2400" dirty="0"/>
              <a:t> </a:t>
            </a:r>
            <a:r>
              <a:rPr lang="pt-BR" sz="2400" dirty="0" err="1"/>
              <a:t>petequial</a:t>
            </a:r>
            <a:r>
              <a:rPr lang="pt-BR" sz="2400" dirty="0"/>
              <a:t> (sangramento) não desaparece à pressão digital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9CD691-E45F-45E6-9271-B3EF0C9A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86" y="2439696"/>
            <a:ext cx="2257620" cy="34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499" r="1117" b="22445"/>
          <a:stretch/>
        </p:blipFill>
        <p:spPr bwMode="auto">
          <a:xfrm>
            <a:off x="5357914" y="3104717"/>
            <a:ext cx="5448808" cy="187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9900" y="1275792"/>
            <a:ext cx="9541511" cy="168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 febre costuma desaparecer  entre o 4º e 6º dia.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Nessa fase podem surgir as complicações mais graves: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“</a:t>
            </a:r>
            <a:r>
              <a:rPr lang="pt-BR" sz="2400" i="1" dirty="0"/>
              <a:t>Dengue, quando melhora piora” – </a:t>
            </a:r>
            <a:r>
              <a:rPr lang="pt-BR" sz="2400" dirty="0"/>
              <a:t>Celso Tavares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35194" y="3628293"/>
            <a:ext cx="10190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Como reduzir a ocorrência de mortes?</a:t>
            </a:r>
          </a:p>
          <a:p>
            <a:pPr algn="ctr">
              <a:spcBef>
                <a:spcPct val="50000"/>
              </a:spcBef>
            </a:pPr>
            <a:r>
              <a:rPr lang="pt-BR" sz="2400" b="1" dirty="0"/>
              <a:t>Identificando precocemente as formas potencialmente graves</a:t>
            </a:r>
          </a:p>
        </p:txBody>
      </p:sp>
    </p:spTree>
    <p:extLst>
      <p:ext uri="{BB962C8B-B14F-4D97-AF65-F5344CB8AC3E}">
        <p14:creationId xmlns:p14="http://schemas.microsoft.com/office/powerpoint/2010/main" val="1847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dirty="0"/>
              <a:t>Quem tende a formas graves?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222" y="172945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400" b="1" dirty="0"/>
              <a:t>Quem já teve a doença, ou infecção, anteriormente (</a:t>
            </a:r>
            <a:r>
              <a:rPr lang="pt-BR" sz="2400" b="1" dirty="0" err="1"/>
              <a:t>auto-imune</a:t>
            </a:r>
            <a:r>
              <a:rPr lang="pt-BR" sz="2400" b="1" dirty="0"/>
              <a:t>?)</a:t>
            </a:r>
          </a:p>
          <a:p>
            <a:pPr marL="0" indent="0">
              <a:buNone/>
            </a:pPr>
            <a:r>
              <a:rPr lang="pt-BR" sz="2400" b="1" dirty="0"/>
              <a:t>     O risco é maior para:</a:t>
            </a:r>
          </a:p>
          <a:p>
            <a:r>
              <a:rPr lang="pt-BR" sz="2400" dirty="0"/>
              <a:t>Crianças. idosos, especialmente com comorbidades</a:t>
            </a:r>
          </a:p>
          <a:p>
            <a:r>
              <a:rPr lang="pt-BR" sz="2400" dirty="0"/>
              <a:t>Gestantes e puérperas</a:t>
            </a:r>
          </a:p>
          <a:p>
            <a:r>
              <a:rPr lang="pt-BR" sz="2400" dirty="0"/>
              <a:t>Mulheres que abortaram recentemente</a:t>
            </a:r>
          </a:p>
          <a:p>
            <a:r>
              <a:rPr lang="pt-BR" sz="2400" dirty="0"/>
              <a:t>Portadores de doenças crônicas (asma, diabetes, alergias, hipertensão, anemia falciforme*, cardiopatias, nefropatias, doenças </a:t>
            </a:r>
            <a:r>
              <a:rPr lang="pt-BR" sz="2400" dirty="0" err="1"/>
              <a:t>auto-imunes</a:t>
            </a:r>
            <a:r>
              <a:rPr lang="pt-BR" sz="2400" dirty="0"/>
              <a:t>)</a:t>
            </a:r>
          </a:p>
          <a:p>
            <a:r>
              <a:rPr lang="pt-BR" sz="2400" dirty="0"/>
              <a:t>Uso de medicamentos – </a:t>
            </a:r>
            <a:r>
              <a:rPr lang="pt-BR" sz="2400" dirty="0" err="1"/>
              <a:t>Anti-agregantes</a:t>
            </a:r>
            <a:r>
              <a:rPr lang="pt-BR" sz="2400" dirty="0"/>
              <a:t> plaquetários (AAS, Ticarcilina,  </a:t>
            </a:r>
            <a:r>
              <a:rPr lang="pt-BR" sz="2400" dirty="0" err="1"/>
              <a:t>Piperacilina</a:t>
            </a:r>
            <a:r>
              <a:rPr lang="pt-BR" sz="2400" dirty="0"/>
              <a:t>), Corticóides, imunossupressores</a:t>
            </a:r>
          </a:p>
          <a:p>
            <a:pPr algn="just"/>
            <a:r>
              <a:rPr lang="pt-BR" sz="2400" dirty="0"/>
              <a:t>Pessoas em situação de risco ( pobres, miseráveis, encarcerados)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598" y="71436"/>
            <a:ext cx="7562801" cy="1320800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Diagnóstico do dengue grave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844825"/>
            <a:ext cx="8229600" cy="4281339"/>
          </a:xfrm>
        </p:spPr>
        <p:txBody>
          <a:bodyPr>
            <a:normAutofit/>
          </a:bodyPr>
          <a:lstStyle/>
          <a:p>
            <a:r>
              <a:rPr lang="pt-BR" sz="2500" dirty="0"/>
              <a:t> HEMORRAGIAS </a:t>
            </a:r>
          </a:p>
          <a:p>
            <a:endParaRPr lang="pt-BR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59100-7D14-4658-AEE1-2418F5D83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516286"/>
            <a:ext cx="4537616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5E0A5-07A0-458C-8C09-73FC4F7B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5" y="4653136"/>
            <a:ext cx="2925349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705F9-CEC3-42F1-9575-73FAA62D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516287"/>
            <a:ext cx="2232248" cy="17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1A79-6627-48B1-8E12-D0B0807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Diagnóstico do Extravasamento de plasma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8984FF-4D64-448B-8A6C-9CA9BFBE9192}"/>
              </a:ext>
            </a:extLst>
          </p:cNvPr>
          <p:cNvSpPr txBox="1"/>
          <p:nvPr/>
        </p:nvSpPr>
        <p:spPr>
          <a:xfrm>
            <a:off x="396344" y="1828862"/>
            <a:ext cx="849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Hemoconcentração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– aumento do hematócrito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Ultrassonografia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Radiografia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54D901-9D55-4F7E-B5AB-AA0337B2A9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106" y="3967926"/>
            <a:ext cx="2503791" cy="242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7B66B2-95CB-F70A-CA69-1D00FFA2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5" r="6898"/>
          <a:stretch/>
        </p:blipFill>
        <p:spPr>
          <a:xfrm>
            <a:off x="1885960" y="3967928"/>
            <a:ext cx="2576329" cy="242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Resultado de imagem para pleural effusion">
            <a:extLst>
              <a:ext uri="{FF2B5EF4-FFF2-40B4-BE49-F238E27FC236}">
                <a16:creationId xmlns:a16="http://schemas.microsoft.com/office/drawing/2014/main" id="{ACD71A44-1A64-DE0E-316C-B31E97FD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844824"/>
            <a:ext cx="3539416" cy="45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44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738313" y="4643439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pt-BR" sz="2400" dirty="0">
              <a:latin typeface="Tahoma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BD00E2-5BC2-489F-9FC5-342333EC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25255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Sinais de alarme no Dengue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46CD95-C5F8-4406-9BB8-B13AD8CB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" y="1260212"/>
            <a:ext cx="10159068" cy="5370327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Queda brusca de temperatura ou hipotermia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Vômitos persistentes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Dor abdominal  intensa e continua (H.D.)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Sonolência / irritabilidade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Hipotensão postural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 err="1"/>
              <a:t>Lipotímia</a:t>
            </a:r>
            <a:endParaRPr lang="pt-BR" sz="24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Fenômenos hemorrágicos espontâneos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b="1" dirty="0"/>
              <a:t>Aumento do hematócrito (20%)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2CE5A26-666B-40DA-8B7D-7EF151D84BD4}"/>
              </a:ext>
            </a:extLst>
          </p:cNvPr>
          <p:cNvSpPr txBox="1">
            <a:spLocks/>
          </p:cNvSpPr>
          <p:nvPr/>
        </p:nvSpPr>
        <p:spPr>
          <a:xfrm>
            <a:off x="7209433" y="1124049"/>
            <a:ext cx="3027049" cy="53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endParaRPr lang="pt-B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9E551-6106-39D3-866E-C616ECEE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D48509-A199-A654-7207-AA0A8BE77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395DF0-7093-0C90-8716-03D6B7C3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79" y="593367"/>
            <a:ext cx="11396442" cy="56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97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A599-E90F-4452-A478-EB821F4D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38" y="2471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Criança também tem dengue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87F1-FAED-4960-AF14-B1D2FDBF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10515600" cy="4680520"/>
          </a:xfrm>
        </p:spPr>
        <p:txBody>
          <a:bodyPr>
            <a:normAutofit fontScale="85000" lnSpcReduction="20000"/>
          </a:bodyPr>
          <a:lstStyle/>
          <a:p>
            <a:r>
              <a:rPr lang="pt-BR" sz="2600" dirty="0"/>
              <a:t>Manifestações subjetivas, muitas vezes não informadas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A cefaleia, mialgia e a artralgia, NAS CRIANÇAS  MUITO  PEQUENAS,  podem se manifestar por choro persistente, prostração e/ou irritabilidade. </a:t>
            </a:r>
          </a:p>
          <a:p>
            <a:pPr marL="0" indent="0">
              <a:buNone/>
            </a:pPr>
            <a:endParaRPr lang="pt-BR" sz="2600" dirty="0"/>
          </a:p>
          <a:p>
            <a:r>
              <a:rPr lang="pt-BR" sz="2700" dirty="0"/>
              <a:t>PENSAR EM DENGUE QUANDO A CRIANÇA  APRESENTAR:</a:t>
            </a:r>
          </a:p>
          <a:p>
            <a:pPr lvl="1"/>
            <a:r>
              <a:rPr lang="pt-BR" sz="2500" dirty="0"/>
              <a:t>Febre</a:t>
            </a:r>
          </a:p>
          <a:p>
            <a:pPr lvl="1"/>
            <a:r>
              <a:rPr lang="pt-BR" sz="2500" dirty="0"/>
              <a:t>Apatia  ou  sonolência</a:t>
            </a:r>
          </a:p>
          <a:p>
            <a:pPr lvl="1"/>
            <a:r>
              <a:rPr lang="pt-BR" sz="2500" dirty="0"/>
              <a:t>Diarreia</a:t>
            </a:r>
          </a:p>
          <a:p>
            <a:pPr lvl="1"/>
            <a:r>
              <a:rPr lang="pt-BR" sz="2500" dirty="0"/>
              <a:t>Recusa  alimentar</a:t>
            </a:r>
          </a:p>
          <a:p>
            <a:pPr lvl="1"/>
            <a:r>
              <a:rPr lang="pt-BR" sz="2500" dirty="0"/>
              <a:t>Vômitos</a:t>
            </a:r>
            <a:endParaRPr lang="pt-BR" sz="2600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4278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DIAGNÓSTICO LABORATORIAL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74838"/>
            <a:ext cx="10744200" cy="4983162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pt-BR" sz="2400" dirty="0"/>
              <a:t>ESPECÍFICOS</a:t>
            </a:r>
          </a:p>
          <a:p>
            <a:pPr lvl="1"/>
            <a:r>
              <a:rPr lang="pt-BR" sz="2400" b="1" dirty="0"/>
              <a:t>Até o 5º dia (viremia)</a:t>
            </a:r>
          </a:p>
          <a:p>
            <a:pPr marL="457200" lvl="1" indent="0">
              <a:buNone/>
            </a:pPr>
            <a:r>
              <a:rPr lang="pt-BR" sz="2400" dirty="0"/>
              <a:t>           NS1  - pesquisa de </a:t>
            </a:r>
            <a:r>
              <a:rPr lang="pt-BR" sz="2400" b="1" dirty="0"/>
              <a:t>antígeno </a:t>
            </a:r>
            <a:r>
              <a:rPr lang="pt-BR" sz="2400" dirty="0"/>
              <a:t>não estrutural, do vírus – teste rápido</a:t>
            </a:r>
          </a:p>
          <a:p>
            <a:pPr marL="457200" lvl="1" indent="0">
              <a:buNone/>
            </a:pPr>
            <a:endParaRPr lang="pt-BR" sz="2400" dirty="0"/>
          </a:p>
          <a:p>
            <a:pPr lvl="1"/>
            <a:r>
              <a:rPr lang="pt-BR" sz="2400" dirty="0"/>
              <a:t>RT - PCR ( Real Time </a:t>
            </a:r>
            <a:r>
              <a:rPr lang="pt-BR" sz="2400" dirty="0" err="1"/>
              <a:t>Polymerase</a:t>
            </a:r>
            <a:r>
              <a:rPr lang="pt-BR" sz="2400" dirty="0"/>
              <a:t> Chain </a:t>
            </a:r>
            <a:r>
              <a:rPr lang="pt-BR" sz="2400" dirty="0" err="1"/>
              <a:t>Reaction</a:t>
            </a:r>
            <a:r>
              <a:rPr lang="pt-BR" sz="2400" dirty="0"/>
              <a:t>)   - LACEN (ZDC)</a:t>
            </a:r>
          </a:p>
          <a:p>
            <a:pPr lvl="1"/>
            <a:r>
              <a:rPr lang="pt-BR" sz="2400" dirty="0"/>
              <a:t>Isolamento viral</a:t>
            </a:r>
          </a:p>
          <a:p>
            <a:pPr marL="914400" lvl="2" indent="0">
              <a:buNone/>
            </a:pPr>
            <a:r>
              <a:rPr lang="pt-BR" sz="2400" dirty="0"/>
              <a:t>(interesse epidemiológico – identificar o tipo do vírus – 2010)</a:t>
            </a:r>
          </a:p>
          <a:p>
            <a:pPr>
              <a:buNone/>
            </a:pPr>
            <a:endParaRPr lang="pt-BR" sz="2400" dirty="0"/>
          </a:p>
          <a:p>
            <a:pPr lvl="1"/>
            <a:r>
              <a:rPr lang="pt-BR" sz="2400" b="1" dirty="0"/>
              <a:t>A partir do 8º dia </a:t>
            </a:r>
            <a:r>
              <a:rPr lang="pt-BR" sz="2400" dirty="0"/>
              <a:t>– Sorologia (possível reação cruzada com Zika)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5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TRATAMENTO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0021" y="1636810"/>
            <a:ext cx="9839739" cy="5104608"/>
          </a:xfrm>
        </p:spPr>
        <p:txBody>
          <a:bodyPr>
            <a:normAutofit fontScale="47500" lnSpcReduction="20000"/>
          </a:bodyPr>
          <a:lstStyle/>
          <a:p>
            <a:r>
              <a:rPr lang="pt-BR" sz="3800" b="1" dirty="0">
                <a:solidFill>
                  <a:schemeClr val="tx1"/>
                </a:solidFill>
              </a:rPr>
              <a:t>Casos leves</a:t>
            </a:r>
          </a:p>
          <a:p>
            <a:pPr lvl="1"/>
            <a:r>
              <a:rPr lang="pt-BR" sz="3800" dirty="0">
                <a:solidFill>
                  <a:schemeClr val="tx1"/>
                </a:solidFill>
              </a:rPr>
              <a:t>Repouso</a:t>
            </a:r>
          </a:p>
          <a:p>
            <a:pPr lvl="1"/>
            <a:r>
              <a:rPr lang="pt-BR" sz="3800" dirty="0"/>
              <a:t>Sintomáticos</a:t>
            </a:r>
          </a:p>
          <a:p>
            <a:pPr lvl="1"/>
            <a:r>
              <a:rPr lang="pt-BR" sz="3800" dirty="0"/>
              <a:t>hidratação oral (em média 50 ml/Kg/dia) venosa se necessário</a:t>
            </a:r>
          </a:p>
          <a:p>
            <a:pPr marL="457200" lvl="1" indent="0">
              <a:buNone/>
            </a:pPr>
            <a:endParaRPr lang="pt-BR" sz="38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>
              <a:buNone/>
            </a:pPr>
            <a:r>
              <a:rPr lang="pt-BR" sz="4800" b="1" dirty="0"/>
              <a:t>    </a:t>
            </a:r>
          </a:p>
          <a:p>
            <a:endParaRPr lang="pt-BR" sz="2200" dirty="0"/>
          </a:p>
          <a:p>
            <a:pPr>
              <a:buNone/>
            </a:pPr>
            <a:endParaRPr lang="pt-BR" sz="2400" b="1" dirty="0"/>
          </a:p>
        </p:txBody>
      </p:sp>
      <p:pic>
        <p:nvPicPr>
          <p:cNvPr id="9" name="Picture 2" descr="cataratas">
            <a:extLst>
              <a:ext uri="{FF2B5EF4-FFF2-40B4-BE49-F238E27FC236}">
                <a16:creationId xmlns:a16="http://schemas.microsoft.com/office/drawing/2014/main" id="{4AD1C790-5548-4FB5-9DEB-7832E5DC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51" y="3429000"/>
            <a:ext cx="4361898" cy="3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45704" y="1753343"/>
            <a:ext cx="9110870" cy="4752528"/>
          </a:xfrm>
        </p:spPr>
        <p:txBody>
          <a:bodyPr>
            <a:normAutofit/>
          </a:bodyPr>
          <a:lstStyle/>
          <a:p>
            <a:r>
              <a:rPr lang="pt-BR" sz="2400" dirty="0"/>
              <a:t>Controle do vetor (mosquito) -  </a:t>
            </a:r>
            <a:r>
              <a:rPr lang="pt-BR" sz="2400" dirty="0" err="1"/>
              <a:t>kkkkk</a:t>
            </a:r>
            <a:r>
              <a:rPr lang="pt-BR" sz="2400" dirty="0"/>
              <a:t>.</a:t>
            </a:r>
          </a:p>
          <a:p>
            <a:r>
              <a:rPr lang="pt-BR" sz="2400" dirty="0"/>
              <a:t> Vá lá, na fase larvária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r>
              <a:rPr lang="pt-BR" sz="2400" dirty="0"/>
              <a:t>Mosquito transgênico</a:t>
            </a:r>
          </a:p>
          <a:p>
            <a:pPr lvl="1"/>
            <a:r>
              <a:rPr lang="pt-BR" sz="2400" dirty="0"/>
              <a:t>Mosquito infectado por </a:t>
            </a:r>
            <a:r>
              <a:rPr lang="pt-BR" sz="2400" dirty="0" err="1"/>
              <a:t>Wolbachia</a:t>
            </a:r>
            <a:r>
              <a:rPr lang="pt-BR" sz="2400" dirty="0"/>
              <a:t> (“</a:t>
            </a:r>
            <a:r>
              <a:rPr lang="pt-BR" sz="2400" dirty="0" err="1"/>
              <a:t>Wolbitos</a:t>
            </a:r>
            <a:r>
              <a:rPr lang="pt-BR" sz="2400" dirty="0"/>
              <a:t>”)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3100" dirty="0"/>
              <a:t>                   </a:t>
            </a:r>
            <a:endParaRPr lang="pt-BR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E9916A-5D7F-4812-B491-9867030DAA6F}"/>
              </a:ext>
            </a:extLst>
          </p:cNvPr>
          <p:cNvSpPr txBox="1">
            <a:spLocks/>
          </p:cNvSpPr>
          <p:nvPr/>
        </p:nvSpPr>
        <p:spPr>
          <a:xfrm>
            <a:off x="1524000" y="111853"/>
            <a:ext cx="9144000" cy="1641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tx1"/>
                </a:solidFill>
              </a:rPr>
              <a:t>Profilaxia do dengue</a:t>
            </a:r>
          </a:p>
        </p:txBody>
      </p:sp>
    </p:spTree>
    <p:extLst>
      <p:ext uri="{BB962C8B-B14F-4D97-AF65-F5344CB8AC3E}">
        <p14:creationId xmlns:p14="http://schemas.microsoft.com/office/powerpoint/2010/main" val="4137132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5A7FF-DF59-4BDA-80CB-54BB1B65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/>
              <a:t>Vacinas (no âmbito do SUS)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8B253-CFDA-4AF5-92C6-72EE4FE1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TAKEDA (Q </a:t>
            </a:r>
            <a:r>
              <a:rPr lang="pt-BR" sz="2400" dirty="0" err="1"/>
              <a:t>Denga</a:t>
            </a:r>
            <a:r>
              <a:rPr lang="pt-BR" sz="2400" dirty="0"/>
              <a:t>) </a:t>
            </a:r>
          </a:p>
          <a:p>
            <a:pPr marL="139700" indent="0">
              <a:buNone/>
            </a:pPr>
            <a:r>
              <a:rPr lang="pt-BR" sz="2400" dirty="0"/>
              <a:t>     Entre 10 e 14 anos de idade. Duas doses (intervalo de 3 meses)</a:t>
            </a:r>
          </a:p>
          <a:p>
            <a:r>
              <a:rPr lang="pt-BR" sz="2400" dirty="0"/>
              <a:t>BUTANTAN</a:t>
            </a:r>
          </a:p>
          <a:p>
            <a:pPr marL="139700" indent="0">
              <a:buNone/>
            </a:pPr>
            <a:r>
              <a:rPr lang="pt-BR" sz="2400" dirty="0"/>
              <a:t>      Entre 15 e 59 anos de idade. Dose única. </a:t>
            </a:r>
          </a:p>
          <a:p>
            <a:r>
              <a:rPr lang="pt-BR" sz="2400" dirty="0"/>
              <a:t>Proteção contra os 4 tipos de vírus do dengue</a:t>
            </a:r>
          </a:p>
          <a:p>
            <a:r>
              <a:rPr lang="pt-BR" sz="2400" dirty="0"/>
              <a:t>Eficácia em torno de 80%</a:t>
            </a:r>
          </a:p>
          <a:p>
            <a:r>
              <a:rPr lang="pt-BR" sz="2400" dirty="0"/>
              <a:t>Observação: vacinas com vírus atenuados</a:t>
            </a:r>
          </a:p>
          <a:p>
            <a:pPr marL="139700" indent="0">
              <a:buNone/>
            </a:pPr>
            <a:r>
              <a:rPr lang="pt-BR" sz="2400" dirty="0"/>
              <a:t>                             </a:t>
            </a:r>
            <a:r>
              <a:rPr lang="pt-BR" sz="2400" dirty="0" err="1"/>
              <a:t>contra-indicadas</a:t>
            </a:r>
            <a:r>
              <a:rPr lang="pt-BR" sz="2400" dirty="0"/>
              <a:t> em gestantes, lactantes e  imunossuprimidos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863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96" y="269776"/>
            <a:ext cx="5588044" cy="200709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“Fumacê”</a:t>
            </a:r>
            <a:br>
              <a:rPr lang="pt-BR" dirty="0"/>
            </a:br>
            <a:r>
              <a:rPr lang="pt-BR" dirty="0"/>
              <a:t>“Só se o inseticida bater na caixa dos peitos do mosquito” – Celso  Tavares   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CEB5A4-37D8-44A4-BB59-4667B141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2" y="3049894"/>
            <a:ext cx="5395558" cy="3168352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285476"/>
            <a:ext cx="10272000" cy="1200329"/>
          </a:xfrm>
        </p:spPr>
        <p:txBody>
          <a:bodyPr>
            <a:normAutofit/>
          </a:bodyPr>
          <a:lstStyle/>
          <a:p>
            <a:r>
              <a:rPr lang="pt-BR" sz="4000" dirty="0"/>
              <a:t>Paciente adoeceu há 3 dias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6312024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6EF5A8-EB9B-DC62-BBCA-3D39C4413DD0}"/>
              </a:ext>
            </a:extLst>
          </p:cNvPr>
          <p:cNvSpPr txBox="1"/>
          <p:nvPr/>
        </p:nvSpPr>
        <p:spPr>
          <a:xfrm>
            <a:off x="695400" y="3429001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Tosse, coriza, dor na garganta, obstrução nasal, hiposmia e ageusia (ou não)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73B930-DAD2-837D-D5AE-829B55AE186A}"/>
              </a:ext>
            </a:extLst>
          </p:cNvPr>
          <p:cNvSpPr txBox="1"/>
          <p:nvPr/>
        </p:nvSpPr>
        <p:spPr>
          <a:xfrm>
            <a:off x="2840843" y="1554067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B94A63-74AF-D26C-8C41-6388206FFCFC}"/>
              </a:ext>
            </a:extLst>
          </p:cNvPr>
          <p:cNvSpPr txBox="1"/>
          <p:nvPr/>
        </p:nvSpPr>
        <p:spPr>
          <a:xfrm>
            <a:off x="7392144" y="3429000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Sem sintomas respiratórios relevantes. Exame físico: nada digno de nota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24A242F1-05FD-AE6D-0137-0AB5541AF0B2}"/>
              </a:ext>
            </a:extLst>
          </p:cNvPr>
          <p:cNvCxnSpPr>
            <a:cxnSpLocks/>
          </p:cNvCxnSpPr>
          <p:nvPr/>
        </p:nvCxnSpPr>
        <p:spPr>
          <a:xfrm flipH="1">
            <a:off x="5192450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9378F1-D7CA-41D4-78B3-50228AE254BD}"/>
              </a:ext>
            </a:extLst>
          </p:cNvPr>
          <p:cNvSpPr txBox="1"/>
          <p:nvPr/>
        </p:nvSpPr>
        <p:spPr>
          <a:xfrm>
            <a:off x="7392144" y="5633695"/>
            <a:ext cx="439248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Dengue? </a:t>
            </a:r>
            <a:r>
              <a:rPr lang="pt-BR" sz="2400"/>
              <a:t>Leptospirose?</a:t>
            </a:r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73F8AC-E54E-4842-9E88-4052E49A5B33}"/>
              </a:ext>
            </a:extLst>
          </p:cNvPr>
          <p:cNvSpPr txBox="1"/>
          <p:nvPr/>
        </p:nvSpPr>
        <p:spPr>
          <a:xfrm>
            <a:off x="1487488" y="5633695"/>
            <a:ext cx="280831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Vírus da gripe</a:t>
            </a:r>
          </a:p>
          <a:p>
            <a:pPr algn="ctr"/>
            <a:r>
              <a:rPr lang="pt-BR" sz="2400" dirty="0" err="1"/>
              <a:t>Adenovirus</a:t>
            </a:r>
            <a:endParaRPr lang="pt-BR" sz="2400" dirty="0"/>
          </a:p>
          <a:p>
            <a:pPr algn="ctr"/>
            <a:r>
              <a:rPr lang="pt-BR" sz="2400" dirty="0"/>
              <a:t>Covid</a:t>
            </a:r>
          </a:p>
        </p:txBody>
      </p: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56D4E35D-E34C-A0AA-A16E-5FCF0F9291EC}"/>
              </a:ext>
            </a:extLst>
          </p:cNvPr>
          <p:cNvCxnSpPr>
            <a:cxnSpLocks/>
          </p:cNvCxnSpPr>
          <p:nvPr/>
        </p:nvCxnSpPr>
        <p:spPr>
          <a:xfrm>
            <a:off x="9636711" y="4697591"/>
            <a:ext cx="0" cy="932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4">
            <a:extLst>
              <a:ext uri="{FF2B5EF4-FFF2-40B4-BE49-F238E27FC236}">
                <a16:creationId xmlns:a16="http://schemas.microsoft.com/office/drawing/2014/main" id="{EC887B04-700B-0C56-9729-490FD361DED9}"/>
              </a:ext>
            </a:extLst>
          </p:cNvPr>
          <p:cNvCxnSpPr>
            <a:cxnSpLocks/>
          </p:cNvCxnSpPr>
          <p:nvPr/>
        </p:nvCxnSpPr>
        <p:spPr>
          <a:xfrm>
            <a:off x="2999656" y="4697591"/>
            <a:ext cx="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DENGUE x LEPTOSPIROSE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2C9B88-5AEB-80C1-122F-CF1FD1BDB638}"/>
              </a:ext>
            </a:extLst>
          </p:cNvPr>
          <p:cNvSpPr txBox="1"/>
          <p:nvPr/>
        </p:nvSpPr>
        <p:spPr>
          <a:xfrm>
            <a:off x="551384" y="2076205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DENGUE:</a:t>
            </a:r>
          </a:p>
          <a:p>
            <a:pPr algn="ctr"/>
            <a:r>
              <a:rPr lang="pt-BR" sz="2400" dirty="0"/>
              <a:t> Dores generalizadas e </a:t>
            </a:r>
            <a:r>
              <a:rPr lang="pt-BR" sz="2400" b="1" dirty="0" err="1"/>
              <a:t>retro-oculares</a:t>
            </a:r>
            <a:r>
              <a:rPr lang="pt-BR" sz="2400" dirty="0"/>
              <a:t>, exantema (nem sempre)</a:t>
            </a:r>
          </a:p>
          <a:p>
            <a:pPr algn="ctr"/>
            <a:r>
              <a:rPr lang="pt-BR" sz="2400" dirty="0"/>
              <a:t>Contato com mosquito </a:t>
            </a:r>
            <a:r>
              <a:rPr lang="pt-BR" sz="2400" dirty="0" err="1"/>
              <a:t>kkkkkkk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D25752-38F8-4854-D6B5-E23E6F6D94E5}"/>
              </a:ext>
            </a:extLst>
          </p:cNvPr>
          <p:cNvSpPr txBox="1"/>
          <p:nvPr/>
        </p:nvSpPr>
        <p:spPr>
          <a:xfrm>
            <a:off x="6681933" y="2060848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LEPTOSPIROSE:</a:t>
            </a:r>
          </a:p>
          <a:p>
            <a:pPr algn="ctr"/>
            <a:r>
              <a:rPr lang="pt-BR" sz="2400" dirty="0"/>
              <a:t>Dores generalizadas e em </a:t>
            </a:r>
            <a:r>
              <a:rPr lang="pt-BR" sz="2400" b="1" dirty="0"/>
              <a:t>panturrilhas</a:t>
            </a:r>
            <a:r>
              <a:rPr lang="pt-BR" sz="2400" dirty="0"/>
              <a:t>, icterícia (não no início)</a:t>
            </a:r>
          </a:p>
          <a:p>
            <a:pPr algn="ctr"/>
            <a:r>
              <a:rPr lang="pt-BR" sz="2400" dirty="0"/>
              <a:t>Contato com água de enchentes *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BA3A5F-353E-EB86-8099-CFBA104DCC95}"/>
              </a:ext>
            </a:extLst>
          </p:cNvPr>
          <p:cNvSpPr txBox="1"/>
          <p:nvPr/>
        </p:nvSpPr>
        <p:spPr>
          <a:xfrm>
            <a:off x="2840843" y="4365104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Como se pode ver, no início, não é fácil fazer o diagnóstico diferencial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diferencial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2BA74F-032B-C8C8-68CD-083DB538CA73}"/>
              </a:ext>
            </a:extLst>
          </p:cNvPr>
          <p:cNvSpPr txBox="1"/>
          <p:nvPr/>
        </p:nvSpPr>
        <p:spPr>
          <a:xfrm>
            <a:off x="2308181" y="1700808"/>
            <a:ext cx="757563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 o bicho tem bigode, anda no telhado e faz miau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996DFA-A878-5CCB-5751-D1B4313240E3}"/>
              </a:ext>
            </a:extLst>
          </p:cNvPr>
          <p:cNvSpPr txBox="1"/>
          <p:nvPr/>
        </p:nvSpPr>
        <p:spPr>
          <a:xfrm>
            <a:off x="5152496" y="2924944"/>
            <a:ext cx="188700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É gato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E0FDAD-7CBA-DA13-58B1-C38C30779855}"/>
              </a:ext>
            </a:extLst>
          </p:cNvPr>
          <p:cNvSpPr txBox="1"/>
          <p:nvPr/>
        </p:nvSpPr>
        <p:spPr>
          <a:xfrm>
            <a:off x="2840841" y="5589240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Não sendo possível firmar um diagnóstico,</a:t>
            </a:r>
          </a:p>
          <a:p>
            <a:pPr algn="ctr"/>
            <a:r>
              <a:rPr lang="pt-BR" sz="2400" dirty="0"/>
              <a:t>Vamos para o “primeiro não prejudicar”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A91C4394-0D93-FB9F-81C0-C54ACF58C50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095999" y="2162473"/>
            <a:ext cx="1" cy="762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4">
            <a:extLst>
              <a:ext uri="{FF2B5EF4-FFF2-40B4-BE49-F238E27FC236}">
                <a16:creationId xmlns:a16="http://schemas.microsoft.com/office/drawing/2014/main" id="{D71ED907-1B39-27BB-F0F2-8506F5CF2292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780693" y="3509719"/>
            <a:ext cx="1379684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1359ED21-1FEB-50FB-4517-75A898F4DBA2}"/>
              </a:ext>
            </a:extLst>
          </p:cNvPr>
          <p:cNvCxnSpPr>
            <a:cxnSpLocks/>
          </p:cNvCxnSpPr>
          <p:nvPr/>
        </p:nvCxnSpPr>
        <p:spPr>
          <a:xfrm>
            <a:off x="7039501" y="3509719"/>
            <a:ext cx="1504771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7C40188-3CCB-DBC0-A731-52D60875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876" y="2581103"/>
            <a:ext cx="285467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241F07-E526-E64F-8003-0EDB92ED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9" y="2581103"/>
            <a:ext cx="294502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291263" y="625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>
              <a:latin typeface="Tahoma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B9E645-5B00-C2EA-E0FD-A065BF481347}"/>
              </a:ext>
            </a:extLst>
          </p:cNvPr>
          <p:cNvSpPr txBox="1"/>
          <p:nvPr/>
        </p:nvSpPr>
        <p:spPr>
          <a:xfrm>
            <a:off x="2711624" y="829502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BCF256-55BF-9EFD-801A-7ED494D3D9A1}"/>
              </a:ext>
            </a:extLst>
          </p:cNvPr>
          <p:cNvSpPr txBox="1"/>
          <p:nvPr/>
        </p:nvSpPr>
        <p:spPr>
          <a:xfrm>
            <a:off x="3503712" y="2305620"/>
            <a:ext cx="181499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F89B740-CC7D-5397-4CD2-7E1B9F00DE00}"/>
              </a:ext>
            </a:extLst>
          </p:cNvPr>
          <p:cNvSpPr txBox="1"/>
          <p:nvPr/>
        </p:nvSpPr>
        <p:spPr>
          <a:xfrm>
            <a:off x="6625951" y="2303160"/>
            <a:ext cx="23116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81935E-0519-7EFC-4BAB-A91A1045ED20}"/>
              </a:ext>
            </a:extLst>
          </p:cNvPr>
          <p:cNvSpPr txBox="1"/>
          <p:nvPr/>
        </p:nvSpPr>
        <p:spPr>
          <a:xfrm>
            <a:off x="2711624" y="3429000"/>
            <a:ext cx="651031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/>
              <a:t>Conduta empírica:</a:t>
            </a:r>
            <a:endParaRPr lang="pt-BR" sz="2400" dirty="0"/>
          </a:p>
          <a:p>
            <a:pPr algn="ctr"/>
            <a:r>
              <a:rPr lang="pt-BR" sz="2400" dirty="0"/>
              <a:t>Antibiótico: amoxicilina</a:t>
            </a:r>
          </a:p>
          <a:p>
            <a:pPr algn="ctr"/>
            <a:r>
              <a:rPr lang="pt-BR" sz="2400" dirty="0"/>
              <a:t>50 a 100 mg / kg / dia (8/8 h.)</a:t>
            </a:r>
          </a:p>
          <a:p>
            <a:pPr algn="ctr"/>
            <a:r>
              <a:rPr lang="pt-BR" sz="2400" b="1" dirty="0"/>
              <a:t>Repouso. Hidratação oral ou IV</a:t>
            </a:r>
          </a:p>
          <a:p>
            <a:pPr algn="ctr"/>
            <a:r>
              <a:rPr lang="pt-BR" sz="2400" b="1" dirty="0"/>
              <a:t>Sintomáticos</a:t>
            </a:r>
          </a:p>
          <a:p>
            <a:pPr algn="ctr"/>
            <a:r>
              <a:rPr lang="pt-BR" sz="2400" dirty="0"/>
              <a:t>Hemograma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81DB55E-94BF-4D43-0C26-87ED12DE0173}"/>
              </a:ext>
            </a:extLst>
          </p:cNvPr>
          <p:cNvCxnSpPr>
            <a:stCxn id="13" idx="2"/>
          </p:cNvCxnSpPr>
          <p:nvPr/>
        </p:nvCxnSpPr>
        <p:spPr>
          <a:xfrm flipH="1">
            <a:off x="5318709" y="1660499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40189BE-C6BA-C08C-64C4-3E6301C86BD8}"/>
              </a:ext>
            </a:extLst>
          </p:cNvPr>
          <p:cNvCxnSpPr>
            <a:cxnSpLocks/>
          </p:cNvCxnSpPr>
          <p:nvPr/>
        </p:nvCxnSpPr>
        <p:spPr>
          <a:xfrm>
            <a:off x="5950504" y="1640794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7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741557" y="1844824"/>
            <a:ext cx="6708886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Leucócitos............  16.500 – leucocitose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Neutrófilos.......  72% – neutrofilia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           Segmentados....... 63%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        Bastonetes...........  09% - desvio à esquerda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	    Linfócitos........... 20%  –  linfopenia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Eosinófilos..........00%  –  estresse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Plaquetas..........78.000 mm³</a:t>
            </a:r>
          </a:p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Granulações tóxicas nos neutrófilos.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BAD44-F13D-4D8E-95D0-29EBF317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Chegou o hemograma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384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7">
  <a:themeElements>
    <a:clrScheme name="Simple Light">
      <a:dk1>
        <a:srgbClr val="87D1A7"/>
      </a:dk1>
      <a:lt1>
        <a:srgbClr val="00946F"/>
      </a:lt1>
      <a:dk2>
        <a:srgbClr val="005563"/>
      </a:dk2>
      <a:lt2>
        <a:srgbClr val="DCEEA3"/>
      </a:lt2>
      <a:accent1>
        <a:srgbClr val="208B9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CEE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7" id="{F1442C00-56DA-42CB-907A-87BFBDDBAD10}" vid="{305543DE-5BCB-4FAB-8E8F-524705619E3B}"/>
    </a:ext>
  </a:extLst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6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928</TotalTime>
  <Words>1314</Words>
  <Application>Microsoft Office PowerPoint</Application>
  <PresentationFormat>Widescreen</PresentationFormat>
  <Paragraphs>251</Paragraphs>
  <Slides>45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67" baseType="lpstr">
      <vt:lpstr>Alata</vt:lpstr>
      <vt:lpstr>Anaheim</vt:lpstr>
      <vt:lpstr>Arial</vt:lpstr>
      <vt:lpstr>Calibri</vt:lpstr>
      <vt:lpstr>Cambay</vt:lpstr>
      <vt:lpstr>DM Serif Text</vt:lpstr>
      <vt:lpstr>Lexend Deca</vt:lpstr>
      <vt:lpstr>Proxima Nova</vt:lpstr>
      <vt:lpstr>Proxima Nova Semibold</vt:lpstr>
      <vt:lpstr>PT Sans</vt:lpstr>
      <vt:lpstr>Roboto Condensed Light</vt:lpstr>
      <vt:lpstr>Tahoma</vt:lpstr>
      <vt:lpstr>Times New Roman</vt:lpstr>
      <vt:lpstr>Wingdings</vt:lpstr>
      <vt:lpstr>Tema3</vt:lpstr>
      <vt:lpstr>Slidesgo Final Pages</vt:lpstr>
      <vt:lpstr>Tema7</vt:lpstr>
      <vt:lpstr>1_Slidesgo Final Pages</vt:lpstr>
      <vt:lpstr>1_Tema3</vt:lpstr>
      <vt:lpstr>2_Slidesgo Final Pages</vt:lpstr>
      <vt:lpstr>Foto do Photo Editor</vt:lpstr>
      <vt:lpstr>Photo Editor Photo</vt:lpstr>
      <vt:lpstr>   Programa de Educação continuada   </vt:lpstr>
      <vt:lpstr>Apresentação do PowerPoint</vt:lpstr>
      <vt:lpstr>Leptospirose / Dengue</vt:lpstr>
      <vt:lpstr>Apresentação do PowerPoint</vt:lpstr>
      <vt:lpstr>Paciente adoeceu há 3 dias</vt:lpstr>
      <vt:lpstr>DENGUE x LEPTOSPIROSE</vt:lpstr>
      <vt:lpstr>Diagnóstico diferencial</vt:lpstr>
      <vt:lpstr>Apresentação do PowerPoint</vt:lpstr>
      <vt:lpstr>Chegou o hemograma</vt:lpstr>
      <vt:lpstr>DENGUE</vt:lpstr>
      <vt:lpstr>  LEPTOSPIROSE  </vt:lpstr>
      <vt:lpstr>Epidemiologia</vt:lpstr>
      <vt:lpstr>Apresentação do PowerPoint</vt:lpstr>
      <vt:lpstr>Transmissão</vt:lpstr>
      <vt:lpstr>AS VÍTIMAS MAIS FREQUENTES</vt:lpstr>
      <vt:lpstr>Apresentação do PowerPoint</vt:lpstr>
      <vt:lpstr>Outras fontes de infecção</vt:lpstr>
      <vt:lpstr>Números da leptospirose em Alagoas</vt:lpstr>
      <vt:lpstr>CLÍNICA</vt:lpstr>
      <vt:lpstr>Apresentação do PowerPoint</vt:lpstr>
      <vt:lpstr>CONDUTA</vt:lpstr>
      <vt:lpstr>Evolução</vt:lpstr>
      <vt:lpstr>Doença de Weil</vt:lpstr>
      <vt:lpstr>Apresentação do PowerPoint</vt:lpstr>
      <vt:lpstr>Doença de Weil</vt:lpstr>
      <vt:lpstr>Doenças de Weil - laboratório</vt:lpstr>
      <vt:lpstr>SERIA EVITÁVEL TAL EVOLUÇÃO? Fizemos o possível</vt:lpstr>
      <vt:lpstr>E PODE HAVER MAIS </vt:lpstr>
      <vt:lpstr>Leptospirose Prevenção pos-exposição</vt:lpstr>
      <vt:lpstr>Apresentação do PowerPoint</vt:lpstr>
      <vt:lpstr>Apresentação do PowerPoint</vt:lpstr>
      <vt:lpstr>Os números do dengue</vt:lpstr>
      <vt:lpstr>Apresentação do PowerPoint</vt:lpstr>
      <vt:lpstr>Apresentação do PowerPoint</vt:lpstr>
      <vt:lpstr>Apresentação do PowerPoint</vt:lpstr>
      <vt:lpstr>Quem tende a formas graves?</vt:lpstr>
      <vt:lpstr>Diagnóstico do dengue grave</vt:lpstr>
      <vt:lpstr>Diagnóstico do Extravasamento de plasma</vt:lpstr>
      <vt:lpstr>Sinais de alarme no Dengue</vt:lpstr>
      <vt:lpstr>Criança também tem dengue</vt:lpstr>
      <vt:lpstr>DIAGNÓSTICO LABORATORIAL DO DENGUE</vt:lpstr>
      <vt:lpstr>TRATAMENTO DO DENGUE</vt:lpstr>
      <vt:lpstr>Apresentação do PowerPoint</vt:lpstr>
      <vt:lpstr>Vacinas (no âmbito do SUS)</vt:lpstr>
      <vt:lpstr>“Fumacê” “Só se o inseticida bater na caixa dos peitos do mosquito” – Celso  Tavares  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ATALAIA – Julho de 2022</dc:title>
  <dc:creator>Bernardo</dc:creator>
  <cp:lastModifiedBy>José Constant</cp:lastModifiedBy>
  <cp:revision>230</cp:revision>
  <dcterms:created xsi:type="dcterms:W3CDTF">2022-04-16T06:04:29Z</dcterms:created>
  <dcterms:modified xsi:type="dcterms:W3CDTF">2026-04-13T22:53:45Z</dcterms:modified>
</cp:coreProperties>
</file>