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</p:sldMasterIdLst>
  <p:notesMasterIdLst>
    <p:notesMasterId r:id="rId72"/>
  </p:notesMasterIdLst>
  <p:sldIdLst>
    <p:sldId id="298" r:id="rId3"/>
    <p:sldId id="299" r:id="rId4"/>
    <p:sldId id="304" r:id="rId5"/>
    <p:sldId id="256" r:id="rId6"/>
    <p:sldId id="302" r:id="rId7"/>
    <p:sldId id="300" r:id="rId8"/>
    <p:sldId id="303" r:id="rId9"/>
    <p:sldId id="257" r:id="rId10"/>
    <p:sldId id="297" r:id="rId11"/>
    <p:sldId id="305" r:id="rId12"/>
    <p:sldId id="306" r:id="rId13"/>
    <p:sldId id="258" r:id="rId14"/>
    <p:sldId id="259" r:id="rId15"/>
    <p:sldId id="260" r:id="rId16"/>
    <p:sldId id="261" r:id="rId17"/>
    <p:sldId id="262" r:id="rId18"/>
    <p:sldId id="263" r:id="rId19"/>
    <p:sldId id="264" r:id="rId20"/>
    <p:sldId id="265" r:id="rId21"/>
    <p:sldId id="266" r:id="rId22"/>
    <p:sldId id="267" r:id="rId23"/>
    <p:sldId id="268" r:id="rId24"/>
    <p:sldId id="269" r:id="rId25"/>
    <p:sldId id="270" r:id="rId26"/>
    <p:sldId id="271" r:id="rId27"/>
    <p:sldId id="272" r:id="rId28"/>
    <p:sldId id="274" r:id="rId29"/>
    <p:sldId id="275" r:id="rId30"/>
    <p:sldId id="276" r:id="rId31"/>
    <p:sldId id="277" r:id="rId32"/>
    <p:sldId id="278" r:id="rId33"/>
    <p:sldId id="279" r:id="rId34"/>
    <p:sldId id="308" r:id="rId35"/>
    <p:sldId id="310" r:id="rId36"/>
    <p:sldId id="307" r:id="rId37"/>
    <p:sldId id="309" r:id="rId38"/>
    <p:sldId id="280" r:id="rId39"/>
    <p:sldId id="284" r:id="rId40"/>
    <p:sldId id="285" r:id="rId41"/>
    <p:sldId id="311" r:id="rId42"/>
    <p:sldId id="286" r:id="rId43"/>
    <p:sldId id="287" r:id="rId44"/>
    <p:sldId id="329" r:id="rId45"/>
    <p:sldId id="288" r:id="rId46"/>
    <p:sldId id="289" r:id="rId47"/>
    <p:sldId id="314" r:id="rId48"/>
    <p:sldId id="290" r:id="rId49"/>
    <p:sldId id="291" r:id="rId50"/>
    <p:sldId id="313" r:id="rId51"/>
    <p:sldId id="292" r:id="rId52"/>
    <p:sldId id="293" r:id="rId53"/>
    <p:sldId id="294" r:id="rId54"/>
    <p:sldId id="328" r:id="rId55"/>
    <p:sldId id="316" r:id="rId56"/>
    <p:sldId id="317" r:id="rId57"/>
    <p:sldId id="318" r:id="rId58"/>
    <p:sldId id="319" r:id="rId59"/>
    <p:sldId id="320" r:id="rId60"/>
    <p:sldId id="321" r:id="rId61"/>
    <p:sldId id="322" r:id="rId62"/>
    <p:sldId id="323" r:id="rId63"/>
    <p:sldId id="324" r:id="rId64"/>
    <p:sldId id="325" r:id="rId65"/>
    <p:sldId id="326" r:id="rId66"/>
    <p:sldId id="327" r:id="rId67"/>
    <p:sldId id="283" r:id="rId68"/>
    <p:sldId id="282" r:id="rId69"/>
    <p:sldId id="331" r:id="rId70"/>
    <p:sldId id="330" r:id="rId7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lza Maria Soares Bulhoes Calheiros" initials="GS" lastIdx="2" clrIdx="0">
    <p:extLst>
      <p:ext uri="{19B8F6BF-5375-455C-9EA6-DF929625EA0E}">
        <p15:presenceInfo xmlns:p15="http://schemas.microsoft.com/office/powerpoint/2012/main" userId="b760636951c724e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614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16" Type="http://schemas.openxmlformats.org/officeDocument/2006/relationships/slide" Target="slides/slide1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presProps" Target="presProp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theme" Target="theme/theme1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6-03-20T07:46:08.231" idx="2">
    <p:pos x="5760" y="0"/>
    <p:text>SEGURANÇA MEDICAMENTOSA NO CICLO GRAVÍDICO</p:text>
    <p:extLst>
      <p:ext uri="{C676402C-5697-4E1C-873F-D02D1690AC5C}">
        <p15:threadingInfo xmlns:p15="http://schemas.microsoft.com/office/powerpoint/2012/main" timeZoneBias="18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6-03-20T07:46:08.231" idx="1">
    <p:pos x="5760" y="0"/>
    <p:text>SEGURANÇA MEDICAMENTOSA NO CICLO GRAVÍDICO</p:text>
    <p:extLst>
      <p:ext uri="{C676402C-5697-4E1C-873F-D02D1690AC5C}">
        <p15:threadingInfo xmlns:p15="http://schemas.microsoft.com/office/powerpoint/2012/main" timeZoneBias="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227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A66D20-B998-FB08-F83F-9F947282D1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E74159-AD08-10EE-BF94-7EE8526DBD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0FB20B-0D76-626F-E88D-E40C9B8299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43D3BA-FD06-16D3-9BCC-76D0442D0C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2623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BAAB0-A7FC-16B0-3272-BE13D8FE7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8FAEFC-F45B-BE00-132D-37C2994657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9C6DCC-D84E-79E2-8904-5377DA3BD9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1CA449-A726-0AB8-E6C0-9E690580E30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2091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C95788-2111-BC6A-FFDD-696CC227F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DE0307-6D81-7959-2041-5D09FC2820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B3A4FE4-CEB9-AD87-F247-2D52062519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BC02E7-1ED3-B5C0-D58C-224D8E2467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357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F86C6B-4E6D-6657-A3F4-598C89DB5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8B2DDA-C304-EB04-CC7E-30102A6310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EBB9AC-01C5-179E-0590-27126A3AC0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A607E4-F044-F50B-B7ED-F73BF3D123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50938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2A6E6-EECD-4AFB-0989-187718921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B475BA-CB18-88EB-4DEA-F1FCA00759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FC70A7-F4FB-E301-08D7-BCF0B962FB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35CBC5-2DEE-0ACE-7A47-C1DBDB88B5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85959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85B33-FED3-534B-B88D-54045CE668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2643E7-1392-CDD2-567A-E5D54E6497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FBCA11-F46C-9367-C780-FC70CF9838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E86DD3-C619-D36C-8BD3-D32D657503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13084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EDA67-5ECF-F803-B3DA-94BC8C603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593269-BB18-EBCC-359C-2BA35FB98B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F05BF4-6C96-4DF1-C29B-E228002211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CD0678-65D6-1116-C668-FBE8C5F1A7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80086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1E3E0-E65B-6AC8-3DF3-904DF3C1A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DB3355-5E90-3F71-91B9-57A036C1BB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4BDB8C-8F65-FD0C-DA4E-33B5E4C015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82E154-1F57-3321-D09C-F4BF5E2A30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09565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BB527-B1FE-0C44-3328-2B8B3E3868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AB91A6-BB8A-A839-6366-CDEF395093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F9BBDD-DA23-7EC4-3FC4-EDB4B29229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706E22-3A89-AC4A-97AC-95B4C3FE38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99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F1A90C-ABC4-E7F7-50AC-12984A3AD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7A1475-C342-5666-4C75-9870EE4879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AF8C4F-2CE3-979D-6259-02FD77C4E1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66FF47-8963-E611-1EFC-D97A5DBFAA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4000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5AFB7-7781-8C59-7272-3398002B1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6B1CE0-CD14-350B-A495-DD46EB67F2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1CCAB6-A53E-0BA0-B3AB-23A305D868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F9B89E-884F-859A-E160-5611788CE2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20263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ACE43-64E7-F687-E03A-7140EE2FF4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D048F32-4C1B-4057-A9AD-DF53D11AE3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7BDD9B-686F-7F89-3EFF-15933A4754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91BEE9-F7AB-0E35-802B-5AE316ADEE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4368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56C5E-EF38-4AD7-9FF3-712246D78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1C7F4F-FB79-44F4-3973-B23B432178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FAB7DC-B4E1-F031-B219-A3714791E3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E7CD09-0CD3-C181-93AE-F42F9593C5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894796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C7E28F-C4BF-551A-8686-AEC71BFA1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521DDC-CB9D-5174-5189-12E86850D7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25C275-425A-50E9-9CF6-8330318CA4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96D4C8-45AC-51F0-07F8-A7A2159851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6718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60BDA-D12F-4353-6AA5-A01338EB6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29A773-3D3E-756C-6491-870C054FED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0F6004-0E16-DCB8-0B2A-A011BF766A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FC72DA-1200-1781-3C43-D31F33EFFE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3859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CA1005-1C5F-B267-0CF9-1F1D158C6A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872DD6-093A-FACA-9420-244BF03052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7EBDF7-C929-DCE3-4C58-90FBB1911E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6D6BCA-19DC-FEBA-0BAE-18FFF79739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975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9B7B3F-04EA-FAA5-7205-57A4816D0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2ED9D64-02E5-B9F1-4EB2-406C74D29A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44BC285-5587-90B0-D7FA-4C01942A45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10E5071-7CA0-5E19-473C-D8CFD4AF7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A299C-EFC2-4D2F-8ABA-8FC3EACC1335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87C1EEB-1C67-E099-8318-E4477DCF6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9C02A15-0CC5-08E6-30EC-1E0F2A45E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C59-B66D-4890-A08E-8527EB6E2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679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9DFF9C-E468-92BA-DBEE-B7467A7B4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B49B073-2658-A53E-1801-D73661FE5C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C6ECA27-C187-8919-3138-FA281FCAF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A299C-EFC2-4D2F-8ABA-8FC3EACC1335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3AC56F-18D5-0909-2590-EDC4455D3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30BA85D-D4A4-142A-AB5F-3093B51AB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C59-B66D-4890-A08E-8527EB6E2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4580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17635B8-1742-3D40-890B-3E48466C6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D432541-BFC7-CD1A-A97C-FA9D1BEC65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BFA152B-1D9F-7798-552F-42B30D45D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A299C-EFC2-4D2F-8ABA-8FC3EACC1335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D6A5BC6-D7FC-2082-AD07-5A61E50FF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47F0008-E430-C7A9-DE36-7F156F1B6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C59-B66D-4890-A08E-8527EB6E2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1922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8BD123-10FD-8016-DA3D-7F436C8263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4ABF88A-DA49-10FA-6507-B6814E1F83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B5FE385-09C8-1268-2CBF-CE4DAE654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A299C-EFC2-4D2F-8ABA-8FC3EACC1335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B36924D-0DBF-7C0E-E118-B30781836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7F40EB1-FAFF-FBA5-94B0-CDF26AE0D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C59-B66D-4890-A08E-8527EB6E2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3520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00831E-5508-2F1B-3B68-052CDA8BD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E3EB786-684F-2CE6-3A73-D559F81785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A5F260B-66DB-0F94-6A27-8021FAD0E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A299C-EFC2-4D2F-8ABA-8FC3EACC1335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1C3A94A-6D0F-4EEE-997A-3C6CB3C8B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E9618D7-7B47-42FD-F4E6-F383732C2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C59-B66D-4890-A08E-8527EB6E2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5417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8272B9-AA82-3C5B-0E84-E1A5CD07A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9343D8D-AD32-DF75-1BD8-C20901692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BAAF4CE-C28F-0FF7-EDF7-28DB11A3E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A299C-EFC2-4D2F-8ABA-8FC3EACC1335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2794548-E217-9782-5D3A-1BA4AECAA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677CE47-BD14-F7C8-4474-87F198F97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C59-B66D-4890-A08E-8527EB6E2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788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43F30F-114F-00F1-6F1F-F9D9043CB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265B56F-0E68-EAF2-840F-7577461311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1D9A4B2-A443-5ABC-588C-D9D0133951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AC3614D-A52D-314A-C1AD-C02B6A44F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A299C-EFC2-4D2F-8ABA-8FC3EACC1335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7E8FC93-F57E-3B28-0454-515EE12D0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E628F8F-E3DD-68F3-AF13-349EDBBD4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C59-B66D-4890-A08E-8527EB6E2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7521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9AA4F4-CE83-A9C6-6CCF-1575913A4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A98CCBD-A8F9-5A03-5932-3C8674A27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AAB6828-0A8B-9E81-F836-E6F6F6490D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B95AD98-8FDD-E2C6-BBDE-7A421B476A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11BE1FB-441A-C78D-9D8B-523A54C2BF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E2A3B3C-27C4-593E-881D-7E961687F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A299C-EFC2-4D2F-8ABA-8FC3EACC1335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9E9A2A8-07F5-6EED-698F-01FE764FE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F4CB435-6F67-33EA-B731-928779F99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C59-B66D-4890-A08E-8527EB6E2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2978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ECC7E3-D1B5-7169-2E7D-8F89C1F68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43196C-1EEB-312A-B6E1-1FACF04B5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A299C-EFC2-4D2F-8ABA-8FC3EACC1335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7B050CB-2D19-29DD-D29B-3EECCA735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F2D9CE8-90AA-32A8-2696-DCD7C6FB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C59-B66D-4890-A08E-8527EB6E2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593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24DE39A-5B69-31A7-560A-C870F4D64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A299C-EFC2-4D2F-8ABA-8FC3EACC1335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945BD60-0DD2-295E-1EBD-3FA40C695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AE38D7B-8B51-0CAE-873C-409ED6EC0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C59-B66D-4890-A08E-8527EB6E2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8116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29755B-8024-712D-182F-83027C5A1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A83AB62-1267-15D4-EA61-5FAF244B3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D0E0AB8-8A2C-DAFF-FDC6-615F91EB0E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276FBE0-4EB0-88AC-2804-ABD7BB9ED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A299C-EFC2-4D2F-8ABA-8FC3EACC1335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9BBA047-019D-6549-F814-296634C1A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84F5E5A-C145-A278-0A33-5D5BAF704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C59-B66D-4890-A08E-8527EB6E2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6998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EF6329C-3E0B-8984-590F-003F56A3B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C0D4813-B3F1-D05A-5A92-D67D78C97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2B211BB-421E-71C7-462F-544D7AA782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A299C-EFC2-4D2F-8ABA-8FC3EACC1335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FB35641-BABE-AFBA-1620-668B39D7DE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A265CC6-A62C-D82C-DAFD-2DDAC7E9C1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45C59-B66D-4890-A08E-8527EB6E2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791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5F7D4D-3167-B839-032E-2386746B3A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E4763262-5D45-1816-E653-46B6BDA2D314}"/>
              </a:ext>
            </a:extLst>
          </p:cNvPr>
          <p:cNvSpPr/>
          <p:nvPr/>
        </p:nvSpPr>
        <p:spPr>
          <a:xfrm>
            <a:off x="-85725" y="0"/>
            <a:ext cx="9144000" cy="5143500"/>
          </a:xfrm>
          <a:prstGeom prst="rect">
            <a:avLst/>
          </a:prstGeom>
          <a:solidFill>
            <a:srgbClr val="1E2D2F"/>
          </a:solidFill>
          <a:ln w="12700">
            <a:solidFill>
              <a:srgbClr val="1E2D2F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B0DE3FD8-94AB-38A3-BEC8-C632589F9A95}"/>
              </a:ext>
            </a:extLst>
          </p:cNvPr>
          <p:cNvSpPr/>
          <p:nvPr/>
        </p:nvSpPr>
        <p:spPr>
          <a:xfrm>
            <a:off x="417193" y="2694378"/>
            <a:ext cx="7903848" cy="1395889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pPr algn="ctr"/>
            <a:r>
              <a:rPr lang="pt-BR" sz="4000" dirty="0"/>
              <a:t>Programa de Educação Médica Continuada.</a:t>
            </a:r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3AAF26F6-4042-14DD-50D0-9F93C030A2FC}"/>
              </a:ext>
            </a:extLst>
          </p:cNvPr>
          <p:cNvSpPr/>
          <p:nvPr/>
        </p:nvSpPr>
        <p:spPr>
          <a:xfrm flipH="1">
            <a:off x="8641081" y="-27146"/>
            <a:ext cx="45719" cy="5143500"/>
          </a:xfrm>
          <a:prstGeom prst="rect">
            <a:avLst/>
          </a:prstGeom>
          <a:solidFill>
            <a:srgbClr val="14BDCA"/>
          </a:solidFill>
          <a:ln w="12700">
            <a:solidFill>
              <a:srgbClr val="14BDCA"/>
            </a:solidFill>
            <a:prstDash val="solid"/>
          </a:ln>
        </p:spPr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3916B3C6-D1BE-AD3F-F2AE-2105559FF920}"/>
              </a:ext>
            </a:extLst>
          </p:cNvPr>
          <p:cNvSpPr/>
          <p:nvPr/>
        </p:nvSpPr>
        <p:spPr>
          <a:xfrm>
            <a:off x="365760" y="274320"/>
            <a:ext cx="3108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600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63A954C3-66C7-F678-12BB-2BDABF07BF06}"/>
              </a:ext>
            </a:extLst>
          </p:cNvPr>
          <p:cNvSpPr/>
          <p:nvPr/>
        </p:nvSpPr>
        <p:spPr>
          <a:xfrm>
            <a:off x="2797492" y="1707355"/>
            <a:ext cx="292608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F46D3927-BB2B-494C-9E5F-615A19ACFD19}"/>
              </a:ext>
            </a:extLst>
          </p:cNvPr>
          <p:cNvSpPr/>
          <p:nvPr/>
        </p:nvSpPr>
        <p:spPr>
          <a:xfrm>
            <a:off x="274320" y="2880360"/>
            <a:ext cx="3291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600" b="1" dirty="0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60FBBAFC-8C7C-D49F-C9BF-197F6F42C823}"/>
              </a:ext>
            </a:extLst>
          </p:cNvPr>
          <p:cNvSpPr/>
          <p:nvPr/>
        </p:nvSpPr>
        <p:spPr>
          <a:xfrm>
            <a:off x="4206240" y="640080"/>
            <a:ext cx="4663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endParaRPr lang="en-US" sz="1800" b="1" dirty="0">
              <a:solidFill>
                <a:srgbClr val="14BDCA"/>
              </a:solidFill>
            </a:endParaRPr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F0D2524B-D4D2-B59F-44E7-30E193093E07}"/>
              </a:ext>
            </a:extLst>
          </p:cNvPr>
          <p:cNvSpPr/>
          <p:nvPr/>
        </p:nvSpPr>
        <p:spPr>
          <a:xfrm>
            <a:off x="4206240" y="1554480"/>
            <a:ext cx="466344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buSzPct val="100000"/>
            </a:pPr>
            <a:endParaRPr lang="en-US" sz="1300" dirty="0">
              <a:solidFill>
                <a:srgbClr val="E8F0F1"/>
              </a:solidFill>
            </a:endParaRPr>
          </a:p>
          <a:p>
            <a:pPr marL="342900" indent="-342900">
              <a:buSzPct val="100000"/>
              <a:buChar char="•"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endParaRPr lang="en-US" sz="1300" dirty="0"/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2FB68890-7443-6080-BD94-B821C22AC7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3" y="290825"/>
            <a:ext cx="7443787" cy="1738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2386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AF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0317D5-6875-F905-562D-E2CDE2827F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2EFB62C1-0790-06A2-3A9E-9FDF977C4F31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4D684D14-673C-2032-E5E2-B5F67C3543F4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62884B9D-E222-FD42-8FDF-C4C17035AF82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644B67BE-E762-916F-2A9A-73E848F467F2}"/>
              </a:ext>
            </a:extLst>
          </p:cNvPr>
          <p:cNvSpPr/>
          <p:nvPr/>
        </p:nvSpPr>
        <p:spPr>
          <a:xfrm>
            <a:off x="2743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6493%</a:t>
            </a:r>
            <a:endParaRPr lang="en-US" sz="3400" dirty="0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1C887A5A-E8B6-2FA3-4AA2-36E08ACD3904}"/>
              </a:ext>
            </a:extLst>
          </p:cNvPr>
          <p:cNvSpPr/>
          <p:nvPr/>
        </p:nvSpPr>
        <p:spPr>
          <a:xfrm>
            <a:off x="411480" y="1664208"/>
            <a:ext cx="246888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485AB762-1436-F522-E1C3-30E5CA7355F7}"/>
              </a:ext>
            </a:extLst>
          </p:cNvPr>
          <p:cNvSpPr/>
          <p:nvPr/>
        </p:nvSpPr>
        <p:spPr>
          <a:xfrm>
            <a:off x="32461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3ª–8ª</a:t>
            </a:r>
            <a:endParaRPr lang="en-US" sz="3400" dirty="0"/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E7D90303-84FB-5BD6-113A-6E80DAC7CCB3}"/>
              </a:ext>
            </a:extLst>
          </p:cNvPr>
          <p:cNvSpPr/>
          <p:nvPr/>
        </p:nvSpPr>
        <p:spPr>
          <a:xfrm>
            <a:off x="3383280" y="1664208"/>
            <a:ext cx="246888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0289E72A-85F1-C4FC-4590-DF01FC9964F2}"/>
              </a:ext>
            </a:extLst>
          </p:cNvPr>
          <p:cNvSpPr/>
          <p:nvPr/>
        </p:nvSpPr>
        <p:spPr>
          <a:xfrm>
            <a:off x="62179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≥50%</a:t>
            </a:r>
            <a:endParaRPr lang="en-US" sz="3400" dirty="0"/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153A508B-6526-CAFF-719E-EE7D875B453D}"/>
              </a:ext>
            </a:extLst>
          </p:cNvPr>
          <p:cNvSpPr/>
          <p:nvPr/>
        </p:nvSpPr>
        <p:spPr>
          <a:xfrm>
            <a:off x="365760" y="3246120"/>
            <a:ext cx="84124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endParaRPr lang="en-US" sz="1600" dirty="0">
              <a:solidFill>
                <a:srgbClr val="1E2D2F"/>
              </a:solidFill>
            </a:endParaRPr>
          </a:p>
          <a:p>
            <a:pPr marL="342900" indent="-342900">
              <a:buSzPct val="100000"/>
              <a:buChar char="•"/>
            </a:pPr>
            <a:endParaRPr lang="en-US" sz="1600" dirty="0"/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id="{E12A1C46-6F5E-35D5-4066-EE9907B4CB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250031"/>
            <a:ext cx="8595360" cy="454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187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AF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1FBEC6-4198-D807-E4AA-26F0DA6C3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95391826-C789-6976-7902-F3F574644601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B72AE51A-45BD-9586-F86D-CC157E6F0AD8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50C8A421-F185-6019-4D0E-5E877FC2673E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04907ED9-32E9-31EA-1A65-852B75764E03}"/>
              </a:ext>
            </a:extLst>
          </p:cNvPr>
          <p:cNvSpPr/>
          <p:nvPr/>
        </p:nvSpPr>
        <p:spPr>
          <a:xfrm>
            <a:off x="2743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6493%</a:t>
            </a:r>
            <a:endParaRPr lang="en-US" sz="3400" dirty="0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5E01F3ED-AD80-7449-A7AA-EDA8E11203DC}"/>
              </a:ext>
            </a:extLst>
          </p:cNvPr>
          <p:cNvSpPr/>
          <p:nvPr/>
        </p:nvSpPr>
        <p:spPr>
          <a:xfrm>
            <a:off x="411480" y="1664208"/>
            <a:ext cx="246888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2C95D7A1-C2CA-0BF0-2DA2-3EADE40D5064}"/>
              </a:ext>
            </a:extLst>
          </p:cNvPr>
          <p:cNvSpPr/>
          <p:nvPr/>
        </p:nvSpPr>
        <p:spPr>
          <a:xfrm>
            <a:off x="32461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3ª–8ª</a:t>
            </a:r>
            <a:endParaRPr lang="en-US" sz="3400" dirty="0"/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BC127DF5-B88B-0F34-3330-8ADB3360DC3A}"/>
              </a:ext>
            </a:extLst>
          </p:cNvPr>
          <p:cNvSpPr/>
          <p:nvPr/>
        </p:nvSpPr>
        <p:spPr>
          <a:xfrm>
            <a:off x="3383280" y="1664208"/>
            <a:ext cx="246888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4392BDF2-D7C5-4C89-79DB-6949A0751B70}"/>
              </a:ext>
            </a:extLst>
          </p:cNvPr>
          <p:cNvSpPr/>
          <p:nvPr/>
        </p:nvSpPr>
        <p:spPr>
          <a:xfrm>
            <a:off x="62179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≥50%</a:t>
            </a:r>
            <a:endParaRPr lang="en-US" sz="3400" dirty="0"/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BD5DF6A2-112D-E338-1851-CDCE7511ED0C}"/>
              </a:ext>
            </a:extLst>
          </p:cNvPr>
          <p:cNvSpPr/>
          <p:nvPr/>
        </p:nvSpPr>
        <p:spPr>
          <a:xfrm>
            <a:off x="365760" y="3246120"/>
            <a:ext cx="84124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endParaRPr lang="en-US" sz="1600" dirty="0">
              <a:solidFill>
                <a:srgbClr val="1E2D2F"/>
              </a:solidFill>
            </a:endParaRPr>
          </a:p>
          <a:p>
            <a:pPr marL="342900" indent="-342900">
              <a:buSzPct val="100000"/>
              <a:buChar char="•"/>
            </a:pPr>
            <a:endParaRPr lang="en-US" sz="1600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AA23384-156C-8595-A53E-10743049B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301752"/>
            <a:ext cx="8412480" cy="4334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413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85E61"/>
                </a:solidFill>
              </a:rPr>
              <a:t>CLASSIFICAÇÃO DE RISCO FDA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365760" y="566928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4A6064"/>
                </a:solidFill>
              </a:rPr>
              <a:t>Sistema de categorias (vigente até 2015, ainda amplamente utilizado na prática clínica)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274320" y="960120"/>
            <a:ext cx="640080" cy="640080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9601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</a:rPr>
              <a:t>A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1051560" y="1033272"/>
            <a:ext cx="1463040" cy="502920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51560" y="1033272"/>
            <a:ext cx="1463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SEGURO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651760" y="1005840"/>
            <a:ext cx="63093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E2D2F"/>
                </a:solidFill>
              </a:rPr>
              <a:t>Estudos controlados em humanos não demonstraram risco fetal.</a:t>
            </a: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274320" y="1655064"/>
            <a:ext cx="8595360" cy="0"/>
          </a:xfrm>
          <a:prstGeom prst="line">
            <a:avLst/>
          </a:prstGeom>
          <a:noFill/>
          <a:ln w="6350">
            <a:solidFill>
              <a:srgbClr val="E8F0F1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74320" y="1728216"/>
            <a:ext cx="640080" cy="640080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74320" y="1728216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</a:rPr>
              <a:t>B</a:t>
            </a:r>
            <a:endParaRPr lang="en-US" sz="2600" dirty="0"/>
          </a:p>
        </p:txBody>
      </p:sp>
      <p:sp>
        <p:nvSpPr>
          <p:cNvPr id="15" name="Shape 13"/>
          <p:cNvSpPr/>
          <p:nvPr/>
        </p:nvSpPr>
        <p:spPr>
          <a:xfrm>
            <a:off x="1051560" y="1801368"/>
            <a:ext cx="1463040" cy="502920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51560" y="1801368"/>
            <a:ext cx="1463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PROVAVELMENTE SEGURO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2651760" y="1773936"/>
            <a:ext cx="63093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E2D2F"/>
                </a:solidFill>
              </a:rPr>
              <a:t>Sem risco em animais e sem estudos em humanos adequados — ou risco em animais não confirmado em humanos.</a:t>
            </a:r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274320" y="2423160"/>
            <a:ext cx="8595360" cy="0"/>
          </a:xfrm>
          <a:prstGeom prst="line">
            <a:avLst/>
          </a:prstGeom>
          <a:noFill/>
          <a:ln w="6350">
            <a:solidFill>
              <a:srgbClr val="E8F0F1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74320" y="2496312"/>
            <a:ext cx="640080" cy="64008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74320" y="2496312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</a:rPr>
              <a:t>C</a:t>
            </a:r>
            <a:endParaRPr lang="en-US" sz="2600" dirty="0"/>
          </a:p>
        </p:txBody>
      </p:sp>
      <p:sp>
        <p:nvSpPr>
          <p:cNvPr id="21" name="Shape 19"/>
          <p:cNvSpPr/>
          <p:nvPr/>
        </p:nvSpPr>
        <p:spPr>
          <a:xfrm>
            <a:off x="1051560" y="2569464"/>
            <a:ext cx="1463040" cy="50292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051560" y="2569464"/>
            <a:ext cx="1463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RISCO NÃO EXCLUÍDO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2651760" y="2542032"/>
            <a:ext cx="63093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E2D2F"/>
                </a:solidFill>
              </a:rPr>
              <a:t>Estudos em animais com efeitos adversos; sem estudos em humanos. Benefício pode justificar o risco.</a:t>
            </a:r>
            <a:endParaRPr lang="en-US" dirty="0"/>
          </a:p>
        </p:txBody>
      </p:sp>
      <p:sp>
        <p:nvSpPr>
          <p:cNvPr id="24" name="Shape 22"/>
          <p:cNvSpPr/>
          <p:nvPr/>
        </p:nvSpPr>
        <p:spPr>
          <a:xfrm>
            <a:off x="274320" y="3191256"/>
            <a:ext cx="8595360" cy="0"/>
          </a:xfrm>
          <a:prstGeom prst="line">
            <a:avLst/>
          </a:prstGeom>
          <a:noFill/>
          <a:ln w="6350">
            <a:solidFill>
              <a:srgbClr val="E8F0F1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74320" y="3264408"/>
            <a:ext cx="640080" cy="640080"/>
          </a:xfrm>
          <a:prstGeom prst="rect">
            <a:avLst/>
          </a:prstGeom>
          <a:solidFill>
            <a:srgbClr val="C0522A"/>
          </a:solidFill>
          <a:ln w="12700">
            <a:solidFill>
              <a:srgbClr val="C0522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74320" y="326440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</a:rPr>
              <a:t>D</a:t>
            </a:r>
            <a:endParaRPr lang="en-US" sz="2600" dirty="0"/>
          </a:p>
        </p:txBody>
      </p:sp>
      <p:sp>
        <p:nvSpPr>
          <p:cNvPr id="27" name="Shape 25"/>
          <p:cNvSpPr/>
          <p:nvPr/>
        </p:nvSpPr>
        <p:spPr>
          <a:xfrm>
            <a:off x="1051560" y="3337560"/>
            <a:ext cx="1463040" cy="502920"/>
          </a:xfrm>
          <a:prstGeom prst="rect">
            <a:avLst/>
          </a:prstGeom>
          <a:solidFill>
            <a:srgbClr val="C0522A"/>
          </a:solidFill>
          <a:ln w="12700">
            <a:solidFill>
              <a:srgbClr val="C0522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051560" y="3337560"/>
            <a:ext cx="1463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RISCO EVIDENCIADO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2651760" y="3310128"/>
            <a:ext cx="63093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E2D2F"/>
                </a:solidFill>
              </a:rPr>
              <a:t>Evidências de risco fetal em humanos, mas benefício pode superar o risco em situações graves.</a:t>
            </a:r>
            <a:endParaRPr lang="en-US" dirty="0"/>
          </a:p>
        </p:txBody>
      </p:sp>
      <p:sp>
        <p:nvSpPr>
          <p:cNvPr id="30" name="Shape 28"/>
          <p:cNvSpPr/>
          <p:nvPr/>
        </p:nvSpPr>
        <p:spPr>
          <a:xfrm>
            <a:off x="274320" y="3959352"/>
            <a:ext cx="8595360" cy="0"/>
          </a:xfrm>
          <a:prstGeom prst="line">
            <a:avLst/>
          </a:prstGeom>
          <a:noFill/>
          <a:ln w="6350">
            <a:solidFill>
              <a:srgbClr val="E8F0F1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74320" y="4032504"/>
            <a:ext cx="640080" cy="640080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74320" y="4032504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</a:rPr>
              <a:t>X</a:t>
            </a:r>
            <a:endParaRPr lang="en-US" sz="2600" dirty="0"/>
          </a:p>
        </p:txBody>
      </p:sp>
      <p:sp>
        <p:nvSpPr>
          <p:cNvPr id="33" name="Shape 31"/>
          <p:cNvSpPr/>
          <p:nvPr/>
        </p:nvSpPr>
        <p:spPr>
          <a:xfrm>
            <a:off x="1051560" y="4105656"/>
            <a:ext cx="1463040" cy="502920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051560" y="4105656"/>
            <a:ext cx="1463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CONTRAINDICADO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2651760" y="4078224"/>
            <a:ext cx="63093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E2D2F"/>
                </a:solidFill>
              </a:rPr>
              <a:t>Risco fetal demonstrado. Riscos superam qualquer benefício. Contraindicado na gestação.</a:t>
            </a:r>
            <a:endParaRPr lang="en-US" dirty="0"/>
          </a:p>
        </p:txBody>
      </p:sp>
      <p:sp>
        <p:nvSpPr>
          <p:cNvPr id="36" name="Shape 34"/>
          <p:cNvSpPr/>
          <p:nvPr/>
        </p:nvSpPr>
        <p:spPr>
          <a:xfrm>
            <a:off x="274320" y="4663440"/>
            <a:ext cx="8595360" cy="201168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65760" y="4663440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085E61"/>
                </a:solidFill>
              </a:rPr>
              <a:t>⚠  Desde 2015 o FDA adotou o sistema PLLR (textos descritivos), mas a classificação por letras ainda é referência didática e prática.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2D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01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Analgésicos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i="1" dirty="0">
                <a:solidFill>
                  <a:srgbClr val="C8F0F1"/>
                </a:solidFill>
              </a:rPr>
              <a:t>Paracetamol · Dipirona · Opioides</a:t>
            </a:r>
            <a:endParaRPr lang="en-US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85E61"/>
                </a:solidFill>
              </a:rPr>
              <a:t>ANALGÉSICOS NA GESTAÇÃO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0" y="740664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749808"/>
            <a:ext cx="54864" cy="1234440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7955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Paracetamol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309360" y="822960"/>
            <a:ext cx="100584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0" y="8229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B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1ª ESCOLHA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02920" y="11338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Analgésico e antipirético de primeira escolha em todos os trimestres.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Usar menor dose eficaz (500–1000 mg a cada 6–8h; máx. 4 g/dia).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Estudos recentes levantaram hipótese sobre TDAH/autismo em uso prolongado — sem causalidade estabelecida</a:t>
            </a:r>
            <a:r>
              <a:rPr lang="en-US" sz="1100" dirty="0">
                <a:solidFill>
                  <a:srgbClr val="4A6064"/>
                </a:solidFill>
              </a:rPr>
              <a:t>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182880" y="2121408"/>
            <a:ext cx="8595360" cy="1234440"/>
          </a:xfrm>
          <a:prstGeom prst="rect">
            <a:avLst/>
          </a:prstGeom>
          <a:solidFill>
            <a:srgbClr val="E8F0F1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4320" y="2121408"/>
            <a:ext cx="54864" cy="12344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1671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Dipirona (Metamizol)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400800" y="2194560"/>
            <a:ext cx="100584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0" y="21945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—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7498080" y="2194560"/>
            <a:ext cx="128016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498080" y="21945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CAUTELA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02920" y="25054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Não aprovada nos EUA; amplamente usada no Brasil.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Segura no 1º e 2º trimestres segundo consenso brasileiro (FEBRASGO / MS).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Evitar no 3º trimestre: risco de fechamento prematuro do ducto arterioso.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274320" y="3493008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4320" y="3493008"/>
            <a:ext cx="54864" cy="12344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35387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Opioides (Morfina / Tramadol</a:t>
            </a:r>
            <a:r>
              <a:rPr lang="en-US" sz="1300" b="1" dirty="0">
                <a:solidFill>
                  <a:srgbClr val="085E61"/>
                </a:solidFill>
              </a:rPr>
              <a:t>)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400800" y="3566160"/>
            <a:ext cx="100584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00800" y="35661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C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7498080" y="3566160"/>
            <a:ext cx="128016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498080" y="35661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RESTRITO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02920" y="38770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Uso apenas em dor intensa não responsiva a outros analgésicos.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Riscos: síndrome de abstinência neonatal, depressão respiratória, prematuridade.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Tramadol: evitar próximo ao parto. Codeína: contraindicada na amamentação.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E2D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02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AINEs e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Corticosteroides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i="1" dirty="0">
                <a:solidFill>
                  <a:srgbClr val="C8F0F1"/>
                </a:solidFill>
              </a:rPr>
              <a:t>Ibuprofeno · AAS · Prednisona · Betametasona</a:t>
            </a:r>
            <a:endParaRPr lang="en-US" sz="2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5E61"/>
                </a:solidFill>
              </a:rPr>
              <a:t>ANTI-INFLAMATÓRIOS (AINEs) NA GESTAÇÃO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8595360" cy="438912"/>
          </a:xfrm>
          <a:prstGeom prst="rect">
            <a:avLst/>
          </a:prstGeom>
          <a:solidFill>
            <a:srgbClr val="FFF3CD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658368"/>
            <a:ext cx="8321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7A4800"/>
                </a:solidFill>
              </a:rPr>
              <a:t>⚠  FDA (2020): Evitar AINEs após a 20ª semana — risco de oligoidrâmnio e disfunção renal fetal</a:t>
            </a:r>
            <a:r>
              <a:rPr lang="en-US" sz="1100" b="1" dirty="0">
                <a:solidFill>
                  <a:srgbClr val="7A4800"/>
                </a:solidFill>
              </a:rPr>
              <a:t>.</a:t>
            </a:r>
            <a:endParaRPr lang="en-US" sz="11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240117"/>
              </p:ext>
            </p:extLst>
          </p:nvPr>
        </p:nvGraphicFramePr>
        <p:xfrm>
          <a:off x="274320" y="1170432"/>
          <a:ext cx="8503920" cy="3618411"/>
        </p:xfrm>
        <a:graphic>
          <a:graphicData uri="http://schemas.openxmlformats.org/drawingml/2006/table">
            <a:tbl>
              <a:tblPr/>
              <a:tblGrid>
                <a:gridCol w="2560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FDA 1º/2º Trim.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FDA 3º Trim.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Situação / Observações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Ibuprofeno / Naproxeno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 — EVITAR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Contraindicado no 3º trim.: fecha ducto arterioso, IRA fetal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Diclofenaco / Cetoprofeno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 — EVITAR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Mesmos riscos. Uso tópico: menor absorção sistêmica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AAS (dose plena)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 — EVITAR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Antiagregação excessiva, fechamento ducto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AAS (baixa dose 75–150 mg)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INDICADO: prevenção pré-eclâmpsia (iniciar 12–16 sem.)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Prednisona / Prednisolona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Doenças autoimunes; maturação pulmonar (betametasona IM 24–34 sem.)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Betametasona / Dexametasona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Maturação pulmonar fetal — USO CONSAGRADO em pré-termo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E2D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03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Anticonvulsivantes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i="1" dirty="0">
                <a:solidFill>
                  <a:srgbClr val="C8F0F1"/>
                </a:solidFill>
              </a:rPr>
              <a:t>Valproato · Carbamazepina · Lamotrigina · Levetiracetam</a:t>
            </a:r>
            <a:endParaRPr lang="en-US" sz="2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5E61"/>
                </a:solidFill>
              </a:rPr>
              <a:t>ANTICONVULSIVANTES NA GESTAÇÃO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274320" y="548640"/>
            <a:ext cx="8595360" cy="457200"/>
          </a:xfrm>
          <a:prstGeom prst="rect">
            <a:avLst/>
          </a:prstGeom>
          <a:solidFill>
            <a:srgbClr val="FFE5E5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640080"/>
            <a:ext cx="8321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94F4F"/>
                </a:solidFill>
              </a:rPr>
              <a:t>🚨  Nunca suspender anticonvulsivante abruptamente — crises convulsivas causam hipóxia fetal grave e podem ser fatais</a:t>
            </a:r>
            <a:r>
              <a:rPr lang="en-US" sz="1000" b="1" dirty="0">
                <a:solidFill>
                  <a:srgbClr val="D94F4F"/>
                </a:solidFill>
              </a:rPr>
              <a:t>.</a:t>
            </a:r>
            <a:endParaRPr lang="en-US" sz="10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0245827"/>
              </p:ext>
            </p:extLst>
          </p:nvPr>
        </p:nvGraphicFramePr>
        <p:xfrm>
          <a:off x="274320" y="1069848"/>
          <a:ext cx="8595360" cy="3609702"/>
        </p:xfrm>
        <a:graphic>
          <a:graphicData uri="http://schemas.openxmlformats.org/drawingml/2006/table">
            <a:tbl>
              <a:tblPr/>
              <a:tblGrid>
                <a:gridCol w="1920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Risco Principal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Observações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Ácido Valproico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 ⚠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ALTO: espinha bífida 1–2%, malformações cardíacas, déficit cognitivo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Evitar sempre que possível. Pior perfil teratogênico.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Carbamazepina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Espinha bífida ~0,5–1%, déficits cognitivos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Ácido fólico 4–5 mg/dia obrigatório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Fenitoína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Síndrome fetal: fissura labial, hipoplasia digital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Evitar se possível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Fenobarbital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Malformações cardíacas, déficit cognitivo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Abstinência neonatal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Lamotrigina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F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Perfil mais favorável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Doses aumentam 50% na gestação — monitorar níveis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Levetiracetam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F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Dados emergentes favoráveis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Opção mais segura em consensos recentes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274320" y="4663440"/>
            <a:ext cx="8595360" cy="201168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8" name="Text 7"/>
          <p:cNvSpPr/>
          <p:nvPr/>
        </p:nvSpPr>
        <p:spPr>
          <a:xfrm>
            <a:off x="365760" y="4663440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085E61"/>
                </a:solidFill>
              </a:rPr>
              <a:t>Suplementar ácido fólico 4–5 mg/dia para gestantes em uso de anticonvulsivantes (iniciar idealmente 3 meses antes da concepção).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2D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04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Anti-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hipertensivos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i="1" dirty="0">
                <a:solidFill>
                  <a:srgbClr val="C8F0F1"/>
                </a:solidFill>
              </a:rPr>
              <a:t>Metildopa · Nifedipino · IECA (CONTRAINDICADOS) · BRA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D7B20F-3876-C752-18D7-E30A806610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9103630E-8111-99E8-5A19-B0318DA2B0CE}"/>
              </a:ext>
            </a:extLst>
          </p:cNvPr>
          <p:cNvSpPr/>
          <p:nvPr/>
        </p:nvSpPr>
        <p:spPr>
          <a:xfrm>
            <a:off x="0" y="-18818"/>
            <a:ext cx="9144000" cy="5143500"/>
          </a:xfrm>
          <a:prstGeom prst="rect">
            <a:avLst/>
          </a:prstGeom>
          <a:solidFill>
            <a:srgbClr val="1E2D2F"/>
          </a:solidFill>
          <a:ln w="12700">
            <a:solidFill>
              <a:srgbClr val="1E2D2F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11217B48-F6F7-511B-00A2-28A32260BEB2}"/>
              </a:ext>
            </a:extLst>
          </p:cNvPr>
          <p:cNvSpPr/>
          <p:nvPr/>
        </p:nvSpPr>
        <p:spPr>
          <a:xfrm>
            <a:off x="485058" y="2365521"/>
            <a:ext cx="7903848" cy="1173005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pPr algn="ctr"/>
            <a:r>
              <a:rPr lang="pt-BR" sz="4000" dirty="0"/>
              <a:t>Jornada de Atualização Médica.</a:t>
            </a:r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0618546E-14BC-F09A-0A3D-A254AAD108ED}"/>
              </a:ext>
            </a:extLst>
          </p:cNvPr>
          <p:cNvSpPr/>
          <p:nvPr/>
        </p:nvSpPr>
        <p:spPr>
          <a:xfrm flipH="1">
            <a:off x="8641081" y="-27146"/>
            <a:ext cx="45719" cy="5143500"/>
          </a:xfrm>
          <a:prstGeom prst="rect">
            <a:avLst/>
          </a:prstGeom>
          <a:solidFill>
            <a:srgbClr val="14BDCA"/>
          </a:solidFill>
          <a:ln w="12700">
            <a:solidFill>
              <a:srgbClr val="14BDCA"/>
            </a:solidFill>
            <a:prstDash val="solid"/>
          </a:ln>
        </p:spPr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AB2978B7-61E0-089F-48DA-5E0F3EC3182C}"/>
              </a:ext>
            </a:extLst>
          </p:cNvPr>
          <p:cNvSpPr/>
          <p:nvPr/>
        </p:nvSpPr>
        <p:spPr>
          <a:xfrm>
            <a:off x="365760" y="274320"/>
            <a:ext cx="3108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600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FE7D15C4-5113-1E96-E8B4-57A91A76B597}"/>
              </a:ext>
            </a:extLst>
          </p:cNvPr>
          <p:cNvSpPr/>
          <p:nvPr/>
        </p:nvSpPr>
        <p:spPr>
          <a:xfrm>
            <a:off x="2797492" y="1707355"/>
            <a:ext cx="292608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4C5BBD9C-5947-9B08-C7F5-2D5D88BDF95E}"/>
              </a:ext>
            </a:extLst>
          </p:cNvPr>
          <p:cNvSpPr/>
          <p:nvPr/>
        </p:nvSpPr>
        <p:spPr>
          <a:xfrm>
            <a:off x="274320" y="2880360"/>
            <a:ext cx="3291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600" b="1" dirty="0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C732FCB0-7DC9-74F4-A9F7-09AF6D7C2AFC}"/>
              </a:ext>
            </a:extLst>
          </p:cNvPr>
          <p:cNvSpPr/>
          <p:nvPr/>
        </p:nvSpPr>
        <p:spPr>
          <a:xfrm>
            <a:off x="4206240" y="640080"/>
            <a:ext cx="4663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endParaRPr lang="en-US" sz="1800" b="1" dirty="0">
              <a:solidFill>
                <a:srgbClr val="14BDCA"/>
              </a:solidFill>
            </a:endParaRPr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B7E686AC-28ED-F3E6-5CE4-F8936EFF3641}"/>
              </a:ext>
            </a:extLst>
          </p:cNvPr>
          <p:cNvSpPr/>
          <p:nvPr/>
        </p:nvSpPr>
        <p:spPr>
          <a:xfrm>
            <a:off x="4206240" y="1554480"/>
            <a:ext cx="466344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buSzPct val="100000"/>
            </a:pPr>
            <a:endParaRPr lang="en-US" sz="1300" dirty="0">
              <a:solidFill>
                <a:srgbClr val="E8F0F1"/>
              </a:solidFill>
            </a:endParaRPr>
          </a:p>
          <a:p>
            <a:pPr marL="342900" indent="-342900">
              <a:buSzPct val="100000"/>
              <a:buChar char="•"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endParaRPr lang="en-US" sz="1300" dirty="0"/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5B1D03D5-40D9-8885-A34F-4D5DB00638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3" y="290825"/>
            <a:ext cx="7443787" cy="1738941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986993DE-738D-EB51-7FFE-E2E63381A739}"/>
              </a:ext>
            </a:extLst>
          </p:cNvPr>
          <p:cNvSpPr/>
          <p:nvPr/>
        </p:nvSpPr>
        <p:spPr>
          <a:xfrm>
            <a:off x="2664619" y="4031932"/>
            <a:ext cx="4029075" cy="55721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Piranhas - Alagoas</a:t>
            </a:r>
          </a:p>
        </p:txBody>
      </p:sp>
    </p:spTree>
    <p:extLst>
      <p:ext uri="{BB962C8B-B14F-4D97-AF65-F5344CB8AC3E}">
        <p14:creationId xmlns:p14="http://schemas.microsoft.com/office/powerpoint/2010/main" val="32600153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5E61"/>
                </a:solidFill>
              </a:rPr>
              <a:t>ANTI-HIPERTENSIVOS NA GESTAÇÃO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064"/>
                </a:solidFill>
              </a:rPr>
              <a:t>Meta pressórica: PA sistólica 130–155 mmHg | PA diastólica 80–105 mmHg (valores mais permissivos para preservar perfusão uteroplacentária)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74320" y="914400"/>
            <a:ext cx="4160520" cy="347472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914400"/>
            <a:ext cx="4160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✔  PERMITIDOS / PREFERIDOS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274320" y="1298448"/>
            <a:ext cx="41605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74320" y="1298448"/>
            <a:ext cx="45720" cy="594360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1325880"/>
            <a:ext cx="2926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Metildopa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246120" y="1353312"/>
            <a:ext cx="868680" cy="201168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46120" y="1353312"/>
            <a:ext cx="868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B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11480" y="1591056"/>
            <a:ext cx="3977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6064"/>
                </a:solidFill>
              </a:rPr>
              <a:t>1ª ESCOLHA — longa história de segurança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274320" y="1956816"/>
            <a:ext cx="4160520" cy="594360"/>
          </a:xfrm>
          <a:prstGeom prst="rect">
            <a:avLst/>
          </a:prstGeom>
          <a:solidFill>
            <a:srgbClr val="F0FFF5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74320" y="1956816"/>
            <a:ext cx="45720" cy="594360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11480" y="1984248"/>
            <a:ext cx="2926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Nifedipino (lenta)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246120" y="2011680"/>
            <a:ext cx="868680" cy="201168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246120" y="2011680"/>
            <a:ext cx="868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FDA: C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11480" y="2249424"/>
            <a:ext cx="3977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6064"/>
                </a:solidFill>
              </a:rPr>
              <a:t>2ª linha; seguro. Também tocolítico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274320" y="2615184"/>
            <a:ext cx="41605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274320" y="2615184"/>
            <a:ext cx="45720" cy="594360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11480" y="2642616"/>
            <a:ext cx="2926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Hidralazina IV/IM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3246120" y="2670048"/>
            <a:ext cx="868680" cy="201168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246120" y="2670048"/>
            <a:ext cx="868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FDA: C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11480" y="2907792"/>
            <a:ext cx="3977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6064"/>
                </a:solidFill>
              </a:rPr>
              <a:t>Crise hipertensiva aguda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182880" y="3273552"/>
            <a:ext cx="4160520" cy="594360"/>
          </a:xfrm>
          <a:prstGeom prst="rect">
            <a:avLst/>
          </a:prstGeom>
          <a:solidFill>
            <a:srgbClr val="F0FFF5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74320" y="3273552"/>
            <a:ext cx="45720" cy="594360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11480" y="3300984"/>
            <a:ext cx="2926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85E61"/>
                </a:solidFill>
              </a:rPr>
              <a:t>Labetalol IV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3246120" y="3328416"/>
            <a:ext cx="868680" cy="201168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246120" y="3328416"/>
            <a:ext cx="868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FDA: C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411480" y="3566160"/>
            <a:ext cx="3977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6064"/>
                </a:solidFill>
              </a:rPr>
              <a:t>Alternativa à hidralazina em crise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274320" y="3931920"/>
            <a:ext cx="41605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274320" y="3931920"/>
            <a:ext cx="45720" cy="594360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11480" y="3959352"/>
            <a:ext cx="2926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Propranolol</a:t>
            </a:r>
            <a:endParaRPr lang="en-US" sz="1400" dirty="0"/>
          </a:p>
        </p:txBody>
      </p:sp>
      <p:sp>
        <p:nvSpPr>
          <p:cNvPr id="36" name="Shape 34"/>
          <p:cNvSpPr/>
          <p:nvPr/>
        </p:nvSpPr>
        <p:spPr>
          <a:xfrm>
            <a:off x="3246120" y="3986784"/>
            <a:ext cx="868680" cy="201168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246120" y="3986784"/>
            <a:ext cx="868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FDA: C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411480" y="4224528"/>
            <a:ext cx="3977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6064"/>
                </a:solidFill>
              </a:rPr>
              <a:t>Possível RCIU e bradicardia neonatal</a:t>
            </a:r>
            <a:endParaRPr lang="en-US" sz="1200" dirty="0"/>
          </a:p>
        </p:txBody>
      </p:sp>
      <p:sp>
        <p:nvSpPr>
          <p:cNvPr id="39" name="Shape 37"/>
          <p:cNvSpPr/>
          <p:nvPr/>
        </p:nvSpPr>
        <p:spPr>
          <a:xfrm>
            <a:off x="4709160" y="914400"/>
            <a:ext cx="4160520" cy="347472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709160" y="914400"/>
            <a:ext cx="4160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✘  CONTRAINDICADOS</a:t>
            </a:r>
            <a:endParaRPr lang="en-US" sz="1200" dirty="0"/>
          </a:p>
        </p:txBody>
      </p:sp>
      <p:sp>
        <p:nvSpPr>
          <p:cNvPr id="41" name="Shape 39"/>
          <p:cNvSpPr/>
          <p:nvPr/>
        </p:nvSpPr>
        <p:spPr>
          <a:xfrm>
            <a:off x="4709160" y="1298448"/>
            <a:ext cx="416052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4709160" y="1298448"/>
            <a:ext cx="45720" cy="804672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846320" y="1325880"/>
            <a:ext cx="3017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94F4F"/>
                </a:solidFill>
              </a:rPr>
              <a:t>IECA (Captopril, Enalapril)</a:t>
            </a:r>
            <a:endParaRPr lang="en-US" sz="1400" dirty="0"/>
          </a:p>
        </p:txBody>
      </p:sp>
      <p:sp>
        <p:nvSpPr>
          <p:cNvPr id="44" name="Shape 42"/>
          <p:cNvSpPr/>
          <p:nvPr/>
        </p:nvSpPr>
        <p:spPr>
          <a:xfrm>
            <a:off x="7726680" y="1353312"/>
            <a:ext cx="914400" cy="201168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7726680" y="1353312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FDA: D</a:t>
            </a:r>
            <a:endParaRPr lang="en-US" sz="1200" dirty="0"/>
          </a:p>
        </p:txBody>
      </p:sp>
      <p:sp>
        <p:nvSpPr>
          <p:cNvPr id="46" name="Text 44"/>
          <p:cNvSpPr/>
          <p:nvPr/>
        </p:nvSpPr>
        <p:spPr>
          <a:xfrm>
            <a:off x="4846320" y="160020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6064"/>
                </a:solidFill>
              </a:rPr>
              <a:t>Oligoidrâmnio, displasia renal, morte fetal — SUSPENDER ao confirmar gestação</a:t>
            </a:r>
            <a:endParaRPr lang="en-US" sz="1200" dirty="0"/>
          </a:p>
        </p:txBody>
      </p:sp>
      <p:sp>
        <p:nvSpPr>
          <p:cNvPr id="47" name="Shape 45"/>
          <p:cNvSpPr/>
          <p:nvPr/>
        </p:nvSpPr>
        <p:spPr>
          <a:xfrm>
            <a:off x="4709160" y="2167128"/>
            <a:ext cx="4160520" cy="804672"/>
          </a:xfrm>
          <a:prstGeom prst="rect">
            <a:avLst/>
          </a:prstGeom>
          <a:solidFill>
            <a:srgbClr val="FFF5F5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4709160" y="2167128"/>
            <a:ext cx="45720" cy="804672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846320" y="2194560"/>
            <a:ext cx="3017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94F4F"/>
                </a:solidFill>
              </a:rPr>
              <a:t>BRA (Losartana, Valsartana)</a:t>
            </a:r>
            <a:endParaRPr lang="en-US" sz="1400" dirty="0"/>
          </a:p>
        </p:txBody>
      </p:sp>
      <p:sp>
        <p:nvSpPr>
          <p:cNvPr id="50" name="Shape 48"/>
          <p:cNvSpPr/>
          <p:nvPr/>
        </p:nvSpPr>
        <p:spPr>
          <a:xfrm>
            <a:off x="7726680" y="2221992"/>
            <a:ext cx="914400" cy="201168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7726680" y="2221992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FDA: D</a:t>
            </a:r>
            <a:endParaRPr lang="en-US" sz="1200" dirty="0"/>
          </a:p>
        </p:txBody>
      </p:sp>
      <p:sp>
        <p:nvSpPr>
          <p:cNvPr id="52" name="Text 50"/>
          <p:cNvSpPr/>
          <p:nvPr/>
        </p:nvSpPr>
        <p:spPr>
          <a:xfrm>
            <a:off x="4846320" y="246888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6064"/>
                </a:solidFill>
              </a:rPr>
              <a:t>Contraindicados em toda a gestação — mesmo risco dos IECA</a:t>
            </a:r>
            <a:endParaRPr lang="en-US" sz="1200" dirty="0"/>
          </a:p>
        </p:txBody>
      </p:sp>
      <p:sp>
        <p:nvSpPr>
          <p:cNvPr id="53" name="Shape 51"/>
          <p:cNvSpPr/>
          <p:nvPr/>
        </p:nvSpPr>
        <p:spPr>
          <a:xfrm>
            <a:off x="4709160" y="3035808"/>
            <a:ext cx="416052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4709160" y="3035808"/>
            <a:ext cx="45720" cy="804672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4846320" y="3063240"/>
            <a:ext cx="3017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94F4F"/>
                </a:solidFill>
              </a:rPr>
              <a:t>Espironolactona</a:t>
            </a:r>
            <a:endParaRPr lang="en-US" sz="1400" dirty="0"/>
          </a:p>
        </p:txBody>
      </p:sp>
      <p:sp>
        <p:nvSpPr>
          <p:cNvPr id="56" name="Shape 54"/>
          <p:cNvSpPr/>
          <p:nvPr/>
        </p:nvSpPr>
        <p:spPr>
          <a:xfrm>
            <a:off x="7726680" y="3090672"/>
            <a:ext cx="914400" cy="201168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7726680" y="3090672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FDA: D</a:t>
            </a:r>
            <a:endParaRPr lang="en-US" sz="1200" dirty="0"/>
          </a:p>
        </p:txBody>
      </p:sp>
      <p:sp>
        <p:nvSpPr>
          <p:cNvPr id="58" name="Text 56"/>
          <p:cNvSpPr/>
          <p:nvPr/>
        </p:nvSpPr>
        <p:spPr>
          <a:xfrm>
            <a:off x="4846320" y="333756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6064"/>
                </a:solidFill>
              </a:rPr>
              <a:t>Efeito antiandrogênico — risco de feminilização de feto masculino</a:t>
            </a:r>
            <a:endParaRPr lang="en-US" sz="1200" dirty="0"/>
          </a:p>
        </p:txBody>
      </p:sp>
      <p:sp>
        <p:nvSpPr>
          <p:cNvPr id="59" name="Shape 57"/>
          <p:cNvSpPr/>
          <p:nvPr/>
        </p:nvSpPr>
        <p:spPr>
          <a:xfrm>
            <a:off x="4709160" y="3904488"/>
            <a:ext cx="4160520" cy="804672"/>
          </a:xfrm>
          <a:prstGeom prst="rect">
            <a:avLst/>
          </a:prstGeom>
          <a:solidFill>
            <a:srgbClr val="FFF5F5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4709160" y="3904488"/>
            <a:ext cx="45720" cy="804672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4846320" y="3931920"/>
            <a:ext cx="3017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94F4F"/>
                </a:solidFill>
              </a:rPr>
              <a:t>Nitroprussiato</a:t>
            </a:r>
            <a:endParaRPr lang="en-US" sz="1400" dirty="0"/>
          </a:p>
        </p:txBody>
      </p:sp>
      <p:sp>
        <p:nvSpPr>
          <p:cNvPr id="62" name="Shape 60"/>
          <p:cNvSpPr/>
          <p:nvPr/>
        </p:nvSpPr>
        <p:spPr>
          <a:xfrm>
            <a:off x="7818120" y="3959352"/>
            <a:ext cx="914400" cy="201168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7726680" y="3959352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FDA: C</a:t>
            </a:r>
            <a:endParaRPr lang="en-US" sz="1200" dirty="0"/>
          </a:p>
        </p:txBody>
      </p:sp>
      <p:sp>
        <p:nvSpPr>
          <p:cNvPr id="64" name="Text 62"/>
          <p:cNvSpPr/>
          <p:nvPr/>
        </p:nvSpPr>
        <p:spPr>
          <a:xfrm>
            <a:off x="4846320" y="420624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6064"/>
                </a:solidFill>
              </a:rPr>
              <a:t>Toxicidade por cianeto fetal — somente emergência máxima, brevemente</a:t>
            </a:r>
            <a:endParaRPr lang="en-US" sz="1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E2D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05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Antidiabéticos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i="1" dirty="0">
                <a:solidFill>
                  <a:srgbClr val="C8F0F1"/>
                </a:solidFill>
              </a:rPr>
              <a:t>Insulina · Metformina · Inibidores SGLT2 (CONTRAINDICADOS)</a:t>
            </a:r>
            <a:endParaRPr lang="en-US" sz="2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5E61"/>
                </a:solidFill>
              </a:rPr>
              <a:t>ANTIDIABÉTICOS NA GESTAÇÃO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8595360" cy="100584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713232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INSULINA — PADRÃO-OURO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754880" y="749808"/>
            <a:ext cx="1005840" cy="256032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754880" y="749808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FDA: B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57200" y="1078992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Não atravessa a placenta. Insulinas NPH e Regular: Categoria B. Análogos (Lispro, Asparte, Detemir, Glargina): Categoria B/C com crescente evidência de segurança.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74320" y="1783080"/>
            <a:ext cx="859536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74320" y="1783080"/>
            <a:ext cx="54864" cy="685800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1819656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Metformina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7452360" y="1856232"/>
            <a:ext cx="1280160" cy="237744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452360" y="1856232"/>
            <a:ext cx="1280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FDA: B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57200" y="213055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4A6064"/>
                </a:solidFill>
              </a:rPr>
              <a:t>2ª linha no DMG. Atravessa a placenta. Segura segundo estudos recentes; dados de longo prazo em crianças ainda limitados.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320040" y="2555748"/>
            <a:ext cx="8595360" cy="685800"/>
          </a:xfrm>
          <a:prstGeom prst="rect">
            <a:avLst/>
          </a:prstGeom>
          <a:solidFill>
            <a:srgbClr val="E8F0F1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74320" y="2542032"/>
            <a:ext cx="54864" cy="68580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2578608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Glibenclamida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7452360" y="2615184"/>
            <a:ext cx="1280160" cy="237744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452360" y="2615184"/>
            <a:ext cx="1280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FDA: C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57200" y="2889504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6064"/>
                </a:solidFill>
              </a:rPr>
              <a:t>Atravessa a placenta mais que metformina. Risco de hipoglicemia neonatal. Não é primeira escolha.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274320" y="3300984"/>
            <a:ext cx="859536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274320" y="3300984"/>
            <a:ext cx="54864" cy="685800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333756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Inibidores SGLT2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(</a:t>
            </a:r>
            <a:r>
              <a:rPr lang="en-US" sz="1200" b="1" dirty="0">
                <a:solidFill>
                  <a:srgbClr val="085E61"/>
                </a:solidFill>
              </a:rPr>
              <a:t>Dapagliflozina, Empagliflozina)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7452360" y="3374136"/>
            <a:ext cx="1280160" cy="237744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452360" y="3374136"/>
            <a:ext cx="1280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FDA: C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57200" y="3648456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6064"/>
                </a:solidFill>
              </a:rPr>
              <a:t>CONTRAINDICADOS no 2º e 3º trimestres. Dados de segurança insuficientes</a:t>
            </a:r>
            <a:r>
              <a:rPr lang="en-US" sz="1000" dirty="0">
                <a:solidFill>
                  <a:srgbClr val="4A6064"/>
                </a:solidFill>
              </a:rPr>
              <a:t>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274320" y="4059936"/>
            <a:ext cx="8595360" cy="685800"/>
          </a:xfrm>
          <a:prstGeom prst="rect">
            <a:avLst/>
          </a:prstGeom>
          <a:solidFill>
            <a:srgbClr val="E8F0F1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274320" y="4059936"/>
            <a:ext cx="54864" cy="685800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57200" y="4096512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85E61"/>
                </a:solidFill>
              </a:rPr>
              <a:t>A</a:t>
            </a:r>
            <a:r>
              <a:rPr lang="en-US" sz="1400" b="1" dirty="0">
                <a:solidFill>
                  <a:srgbClr val="085E61"/>
                </a:solidFill>
              </a:rPr>
              <a:t>nálogos GLP-1</a:t>
            </a:r>
            <a:endParaRPr lang="en-US" sz="1400" dirty="0"/>
          </a:p>
          <a:p>
            <a:pPr marL="0" indent="0">
              <a:buNone/>
            </a:pPr>
            <a:r>
              <a:rPr lang="en-US" sz="1100" b="1" dirty="0">
                <a:solidFill>
                  <a:srgbClr val="085E61"/>
                </a:solidFill>
              </a:rPr>
              <a:t>(</a:t>
            </a:r>
            <a:r>
              <a:rPr lang="en-US" sz="1200" b="1" dirty="0">
                <a:solidFill>
                  <a:srgbClr val="085E61"/>
                </a:solidFill>
              </a:rPr>
              <a:t>Liraglutida, Semaglutida</a:t>
            </a:r>
            <a:r>
              <a:rPr lang="en-US" sz="1100" b="1" dirty="0">
                <a:solidFill>
                  <a:srgbClr val="085E61"/>
                </a:solidFill>
              </a:rPr>
              <a:t>)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452360" y="4133088"/>
            <a:ext cx="1280160" cy="237744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7452360" y="4133088"/>
            <a:ext cx="1280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FDA: C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457200" y="440740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6064"/>
                </a:solidFill>
              </a:rPr>
              <a:t>CONTRAINDICADOS — </a:t>
            </a:r>
            <a:r>
              <a:rPr lang="en-US" sz="1200" dirty="0">
                <a:solidFill>
                  <a:srgbClr val="4A6064"/>
                </a:solidFill>
              </a:rPr>
              <a:t>dados em humanos insuficientes; toxicidade em animais.</a:t>
            </a:r>
            <a:endParaRPr lang="en-US" sz="1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E2D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06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Antidepressivos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e Antipsicóticos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i="1" dirty="0">
                <a:solidFill>
                  <a:srgbClr val="C8F0F1"/>
                </a:solidFill>
              </a:rPr>
              <a:t>Sertralina · Fluoxetina · Paroxetina (D) · Haloperidol · Lítio</a:t>
            </a:r>
            <a:endParaRPr lang="en-US" sz="22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5E61"/>
                </a:solidFill>
              </a:rPr>
              <a:t>ANTIDEPRESSIVOS NA GESTAÇÃO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274320" y="640080"/>
            <a:ext cx="8595360" cy="347472"/>
          </a:xfrm>
          <a:prstGeom prst="rect">
            <a:avLst/>
          </a:prstGeom>
          <a:solidFill>
            <a:srgbClr val="C8F0F1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640080"/>
            <a:ext cx="8321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085E61"/>
                </a:solidFill>
              </a:rPr>
              <a:t>O risco de não tratar depressão/ansiedade grave pode ser tão sério quanto o risco medicamentoso para o binômio mãe-filho.</a:t>
            </a:r>
            <a:endParaRPr lang="en-US" sz="1200" dirty="0"/>
          </a:p>
        </p:txBody>
      </p:sp>
      <p:graphicFrame>
        <p:nvGraphicFramePr>
          <p:cNvPr id="1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022239"/>
              </p:ext>
            </p:extLst>
          </p:nvPr>
        </p:nvGraphicFramePr>
        <p:xfrm>
          <a:off x="274320" y="1051560"/>
          <a:ext cx="8595360" cy="3703320"/>
        </p:xfrm>
        <a:graphic>
          <a:graphicData uri="http://schemas.openxmlformats.org/drawingml/2006/table">
            <a:tbl>
              <a:tblPr/>
              <a:tblGrid>
                <a:gridCol w="2103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80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291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Situação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Observações Clínicas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Sertralina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1ª ESCOLHA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Maior experiência clínica. Perfil de segurança mais estudado.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Fluoxetina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SEGURA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Meia-vida longa — pode causar síndrome de adaptação neonatal.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Paroxetina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D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EVITAR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Associada a malformações cardíacas (CIV). Evitar na gestação.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Escitalopram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ACEITÁVEL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Dados razoáveis de segurança. Preferido ao citalopram.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Venlafaxina (IRSN)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ACEITÁVEL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Risco de HPPRN com uso no 3º trimestre.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Nortriptilina (tricíclico)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2ª LINHA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Dados históricos; preferida ao amitriptilino.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Benzodiazepínicos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D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EVITAR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Síndrome de abstinência neonatal; hipotonia neonatal ('floppy infant').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4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5E61"/>
                </a:solidFill>
              </a:rPr>
              <a:t>ANTIPSICÓTICOS NA GESTAÇÃO</a:t>
            </a:r>
            <a:endParaRPr lang="en-US" sz="1500" dirty="0"/>
          </a:p>
        </p:txBody>
      </p:sp>
      <p:graphicFrame>
        <p:nvGraphicFramePr>
          <p:cNvPr id="1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555353"/>
              </p:ext>
            </p:extLst>
          </p:nvPr>
        </p:nvGraphicFramePr>
        <p:xfrm>
          <a:off x="274320" y="685800"/>
          <a:ext cx="8595360" cy="3931920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69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149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Observações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49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Haloperidol (típico)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Mais dados históricos. Usado com segurança relativa.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49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Clorpromazina (típico)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Dados de longa data. Usado em êmese grave off-label em baixas doses.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49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Quetiapina (atípico)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Considerado entre os mais seguros dos atípicos. Monitorar glicemia.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49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Olanzapina (atípico)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Risco de diabetes gestacional e ganho ponderal excessivo.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149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Risperidona (atípico)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Dados razoáveis; monitorar prolactina e perfil metabólico.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149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Clozapina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Paradoxalmente B, porém uso restrito por agranulocitose e outros efeitos.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149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Lítio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D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Risco de anomalia de Ebstein (~0,05–0,1% absoluto). Monitorar níveis séricos de perto (metabolismo muito alterado na gestação). Ecocardiograma fetal.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274320" y="4663440"/>
            <a:ext cx="8595360" cy="201168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365760" y="4663440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085E61"/>
                </a:solidFill>
              </a:rPr>
              <a:t>Síndrome de adaptação neonatal (ISRS/IRSN no 3º trimestre): irritabilidade, tremores, dificuldade alimentar — geralmente autolimitada, mas requer monitoramento do RN.</a:t>
            </a:r>
            <a:endParaRPr lang="en-US" sz="85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E2D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07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Antiparasitários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i="1" dirty="0">
                <a:solidFill>
                  <a:srgbClr val="C8F0F1"/>
                </a:solidFill>
              </a:rPr>
              <a:t>Metronidazol · Albendazol · </a:t>
            </a:r>
            <a:r>
              <a:rPr lang="en-US" sz="2200" i="1" dirty="0" err="1">
                <a:solidFill>
                  <a:srgbClr val="C8F0F1"/>
                </a:solidFill>
              </a:rPr>
              <a:t>Cloroquina</a:t>
            </a:r>
            <a:r>
              <a:rPr lang="en-US" sz="2200" i="1" dirty="0">
                <a:solidFill>
                  <a:srgbClr val="C8F0F1"/>
                </a:solidFill>
              </a:rPr>
              <a:t> ·</a:t>
            </a:r>
            <a:endParaRPr lang="en-US" sz="22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E2D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08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Antiasmáticos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e Broncodilatadores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i="1" dirty="0">
                <a:solidFill>
                  <a:srgbClr val="C8F0F1"/>
                </a:solidFill>
              </a:rPr>
              <a:t>Salbutamol · Budesonida · Montelucaste · Teofilina</a:t>
            </a:r>
            <a:endParaRPr lang="en-US" sz="22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4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5E61"/>
                </a:solidFill>
              </a:rPr>
              <a:t>ANTIASMÁTICOS NA GESTAÇÃO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274320" y="640080"/>
            <a:ext cx="8595360" cy="347472"/>
          </a:xfrm>
          <a:prstGeom prst="rect">
            <a:avLst/>
          </a:prstGeom>
          <a:solidFill>
            <a:srgbClr val="C8F0F1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640080"/>
            <a:ext cx="8321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85E61"/>
                </a:solidFill>
              </a:rPr>
              <a:t>Asma não controlada representa risco maior ao feto do que o tratamento. A hipóxia materna causa RCIU, pré-eclâmpsia e parto prematuro.</a:t>
            </a:r>
            <a:endParaRPr lang="en-US" sz="1000" dirty="0"/>
          </a:p>
        </p:txBody>
      </p:sp>
      <p:graphicFrame>
        <p:nvGraphicFramePr>
          <p:cNvPr id="2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335132"/>
              </p:ext>
            </p:extLst>
          </p:nvPr>
        </p:nvGraphicFramePr>
        <p:xfrm>
          <a:off x="274320" y="1051560"/>
          <a:ext cx="8595360" cy="3749040"/>
        </p:xfrm>
        <a:graphic>
          <a:graphicData uri="http://schemas.openxmlformats.org/drawingml/2006/table">
            <a:tbl>
              <a:tblPr/>
              <a:tblGrid>
                <a:gridCol w="2377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747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86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Situação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Observações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6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Salbutamol inalatório (SABA)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RESGATE — 1ª ESCOLHA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Broncodilatador de alívio de primeira escolha na gestação.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6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Budesonida inalatória (ICS)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CONTROLE — 1ª ESCOLHA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Corticoide inalatório preferencial. Melhor perfil de segurança.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6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Fluticasona inalatória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CONTROLE — ALTERNATIVA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Dados favoráveis; alternativa à budesonida.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6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Salmeterol / Formoterol (LABA)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MANUTENÇÃO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Seguros em combinação com ICS. Não usar em monoterapia.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6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Ipratrópio inalatório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ADJUVANTE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Anticolinérgico seguro como terapia adjuvante.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86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Montelucaste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MANUTENÇÃO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Pode ser mantido em gestantes que já usavam com bom controle.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86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Teofilina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ASMA MODERADA/GRAVE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Janela terapêutica estreita — monitorar níveis séricos (metabolismo alterado).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Slide 21">
    <p:bg>
      <p:bgPr>
        <a:solidFill>
          <a:srgbClr val="1E2D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09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Antibióticos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i="1" dirty="0">
                <a:solidFill>
                  <a:srgbClr val="C8F0F1"/>
                </a:solidFill>
              </a:rPr>
              <a:t>Amoxicilina · Cefalosporinas · Tetraciclinas (CONTRAINDICADAS)</a:t>
            </a:r>
            <a:endParaRPr lang="en-US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B8B041-5630-FD28-79F0-305EF14D3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F5647E97-F137-072E-CFFB-C3B81A5F62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756" y="275035"/>
            <a:ext cx="8472488" cy="4779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3789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Slide 22">
    <p:bg>
      <p:bgPr>
        <a:solidFill>
          <a:srgbClr val="F4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5E61"/>
                </a:solidFill>
              </a:rPr>
              <a:t>ANTIBIÓTICOS NA GESTAÇÃO</a:t>
            </a:r>
            <a:endParaRPr lang="en-US" sz="1500" dirty="0"/>
          </a:p>
        </p:txBody>
      </p:sp>
      <p:graphicFrame>
        <p:nvGraphicFramePr>
          <p:cNvPr id="2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658368"/>
          <a:ext cx="8595360" cy="4343405"/>
        </p:xfrm>
        <a:graphic>
          <a:graphicData uri="http://schemas.openxmlformats.org/drawingml/2006/table">
            <a:tbl>
              <a:tblPr/>
              <a:tblGrid>
                <a:gridCol w="2926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37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8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Uso / Observações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Amoxicilina / Amoxicilina-Clavulanato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SEGURO — 1ª escolha para maioria das infecções bacterianas.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Cefalosporinas (todas as gerações)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SEGURAS em toda a gestação.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Azitromicina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Segura. Indicada para Chlamydia e infecções respiratórias.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Clindamicina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Segura. Vaginose bacteriana e infecções por anaeróbios.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Nitrofurantoína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B/D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SEGURA no 1º/2º trim. para ITU. EVITAR no 3º trim. e a termo — anemia hemolítica neonatal.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Fosfomicina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Segura para ITU — dose única.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Tetraciclinas (Doxiciclina)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D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CONTRAINDICADAS após 2º trim.: depósito em ossos/dentes fetais, hipoplasia dentária.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Aminoglicosídeos (Gentamicina)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C/D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Risco de ototoxicidade fetal. Usar apenas em infecções graves sem alternativa.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SMX-TMP (Bactrim)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C/D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EVITAR no 1º trim. (antifolato) e no 3º trim. (risco de kernicterus no RN).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Quinolonas (Ciprofloxacino)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Artropatia em animais — evitar se houver alternativa, especialmente no 1º trimestre.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1E2D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10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endParaRPr lang="en-US" sz="2000" b="1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endParaRPr lang="en-US" sz="2000" b="1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endParaRPr lang="en-US" sz="2000" b="1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sz="3200" b="1" dirty="0" err="1">
                <a:solidFill>
                  <a:srgbClr val="FFFFFF"/>
                </a:solidFill>
              </a:rPr>
              <a:t>Antifúngicos</a:t>
            </a:r>
            <a:r>
              <a:rPr lang="en-US" sz="3200" b="1" dirty="0">
                <a:solidFill>
                  <a:srgbClr val="FFFFFF"/>
                </a:solidFill>
              </a:rPr>
              <a:t>,</a:t>
            </a:r>
            <a:endParaRPr lang="en-US" sz="3200" dirty="0"/>
          </a:p>
          <a:p>
            <a:pPr marL="0" indent="0" algn="ctr">
              <a:buNone/>
            </a:pPr>
            <a:endParaRPr lang="en-US" sz="2000" b="1" dirty="0">
              <a:solidFill>
                <a:srgbClr val="FFFFFF"/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C8F0F1"/>
                </a:solidFill>
              </a:rPr>
              <a:t>Grupos adicionais essenciais na prática da ESF</a:t>
            </a:r>
            <a:endParaRPr lang="en-US" sz="22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4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274320" y="658368"/>
            <a:ext cx="4160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ANTICOAGULANTES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2250282" y="472629"/>
            <a:ext cx="4643436" cy="61265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2541031" y="626364"/>
            <a:ext cx="4160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/>
              <a:t>ANTIFÚNGICOS</a:t>
            </a:r>
            <a:endParaRPr lang="en-US" sz="2400" dirty="0"/>
          </a:p>
        </p:txBody>
      </p:sp>
      <p:graphicFrame>
        <p:nvGraphicFramePr>
          <p:cNvPr id="4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8560214"/>
              </p:ext>
            </p:extLst>
          </p:nvPr>
        </p:nvGraphicFramePr>
        <p:xfrm>
          <a:off x="464344" y="1545336"/>
          <a:ext cx="8313894" cy="2939795"/>
        </p:xfrm>
        <a:graphic>
          <a:graphicData uri="http://schemas.openxmlformats.org/drawingml/2006/table">
            <a:tbl>
              <a:tblPr/>
              <a:tblGrid>
                <a:gridCol w="3533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37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065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7959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20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737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20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737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Uso</a:t>
                      </a:r>
                      <a:endParaRPr lang="en-US" sz="20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73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95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Clotrimazol / Miconazol (tópicos)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B/C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SEGUROS — 1ª escolha candidíase vulvovaginal.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795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Nistatina (tópica/oral)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Segura. Candidíase oral e vulvovaginal.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795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Fluconazol oral 150 mg (dose única)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C→D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Dados conflitantes — EVITAR no 1º trim. Cursos longos: CONTRAINDICADOS.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795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Anfotericina B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Aceita para infecções fúngicas sistêmicas graves.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2D2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985937-CCB4-388B-99BB-36DCF2E2A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A38BDE1D-1205-BDFF-FF7B-2C2FD6B08294}"/>
              </a:ext>
            </a:extLst>
          </p:cNvPr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555F3A17-80C8-2C8D-86AF-CCF0F9C23E95}"/>
              </a:ext>
            </a:extLst>
          </p:cNvPr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10</a:t>
            </a:r>
            <a:endParaRPr lang="en-US" sz="72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81DD9695-5379-22F5-2AFE-232183E44DA9}"/>
              </a:ext>
            </a:extLst>
          </p:cNvPr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8D740B06-4F4B-6F93-FD17-9DC8F5B95E7F}"/>
              </a:ext>
            </a:extLst>
          </p:cNvPr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endParaRPr lang="en-US" sz="2000" b="1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endParaRPr lang="en-US" sz="2000" b="1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sz="2400" b="1" dirty="0" err="1">
                <a:solidFill>
                  <a:srgbClr val="FFFFFF"/>
                </a:solidFill>
              </a:rPr>
              <a:t>Anticoagulantes</a:t>
            </a:r>
            <a:endParaRPr lang="en-US" sz="24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87AD8587-84E3-298A-BE7E-46D03AF9EE1E}"/>
              </a:ext>
            </a:extLst>
          </p:cNvPr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C8F0F1"/>
                </a:solidFill>
              </a:rPr>
              <a:t>Grupos adicionais essenciais na prática da ESF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6914328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AF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C330AE-C246-204A-0CFB-FEDBBC4E1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555CAC30-90A1-91A3-9298-181E6F12F2FD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C4EA91EA-A77D-880E-79E6-018106BD81F5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4696BBDB-2C5F-736E-C573-2DF8028329B5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80EB5705-8372-A122-4D71-32192E45DD47}"/>
              </a:ext>
            </a:extLst>
          </p:cNvPr>
          <p:cNvSpPr/>
          <p:nvPr/>
        </p:nvSpPr>
        <p:spPr>
          <a:xfrm>
            <a:off x="2174558" y="239886"/>
            <a:ext cx="4160520" cy="714089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E261AB9F-8FB4-9B99-A035-D35CEC1D22BC}"/>
              </a:ext>
            </a:extLst>
          </p:cNvPr>
          <p:cNvSpPr/>
          <p:nvPr/>
        </p:nvSpPr>
        <p:spPr>
          <a:xfrm>
            <a:off x="2124552" y="393191"/>
            <a:ext cx="4160520" cy="52120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</a:rPr>
              <a:t>ANTICOAGULANTES</a:t>
            </a:r>
            <a:endParaRPr lang="en-US" sz="2400" dirty="0"/>
          </a:p>
        </p:txBody>
      </p:sp>
      <p:graphicFrame>
        <p:nvGraphicFramePr>
          <p:cNvPr id="25" name="Table 0">
            <a:extLst>
              <a:ext uri="{FF2B5EF4-FFF2-40B4-BE49-F238E27FC236}">
                <a16:creationId xmlns:a16="http://schemas.microsoft.com/office/drawing/2014/main" id="{187589F8-031D-D062-7129-114C105E2D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9195466"/>
              </p:ext>
            </p:extLst>
          </p:nvPr>
        </p:nvGraphicFramePr>
        <p:xfrm>
          <a:off x="607219" y="1197865"/>
          <a:ext cx="8015286" cy="3634968"/>
        </p:xfrm>
        <a:graphic>
          <a:graphicData uri="http://schemas.openxmlformats.org/drawingml/2006/table">
            <a:tbl>
              <a:tblPr/>
              <a:tblGrid>
                <a:gridCol w="29947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0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397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30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737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737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Uso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73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30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Heparina Não Fracionada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Não atravessa a placenta. Emergências.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30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HBPM — Enoxaparina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1ª ESCOLHA: tromboprofilaxia e tratamento de TEV. Não atravessa a placenta.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30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Varfarina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D/X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CONTRAINDICADA: embriopatia varfarínica (6–12 sem.), hemorragia fetal. Exceção: próteses valvares mecânicas.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30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NOACs (Dabigatrana, Rivaroxabana)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CONTRAINDICADOS — atravessam a placenta, dados insuficientes.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Text 7">
            <a:extLst>
              <a:ext uri="{FF2B5EF4-FFF2-40B4-BE49-F238E27FC236}">
                <a16:creationId xmlns:a16="http://schemas.microsoft.com/office/drawing/2014/main" id="{229DC02E-8C59-D823-3DC7-62A6DB9F2B24}"/>
              </a:ext>
            </a:extLst>
          </p:cNvPr>
          <p:cNvSpPr/>
          <p:nvPr/>
        </p:nvSpPr>
        <p:spPr>
          <a:xfrm>
            <a:off x="4709160" y="658368"/>
            <a:ext cx="4160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ANTIFÚNGICOS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95608720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2D2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194242-BD2A-452E-5479-A1A014E6D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E5BA9823-D617-E9DB-C051-71AD0063C93F}"/>
              </a:ext>
            </a:extLst>
          </p:cNvPr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32540FCD-8A57-F076-895F-685F19C0D631}"/>
              </a:ext>
            </a:extLst>
          </p:cNvPr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10</a:t>
            </a:r>
            <a:endParaRPr lang="en-US" sz="72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2D694AF1-16BB-A382-BE6C-44AFC975F8EE}"/>
              </a:ext>
            </a:extLst>
          </p:cNvPr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61BE0F3D-88D8-78CD-5AF1-E82F14D0ABB7}"/>
              </a:ext>
            </a:extLst>
          </p:cNvPr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endParaRPr lang="en-US" sz="2800" b="1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endParaRPr lang="en-US" sz="2800" b="1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sz="2800" b="1" dirty="0" err="1">
                <a:solidFill>
                  <a:srgbClr val="FFFFFF"/>
                </a:solidFill>
              </a:rPr>
              <a:t>Hormônios</a:t>
            </a:r>
            <a:endParaRPr lang="en-US" sz="28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B748D7F4-A3F1-A92C-A987-95155B00A012}"/>
              </a:ext>
            </a:extLst>
          </p:cNvPr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i="1" dirty="0">
                <a:solidFill>
                  <a:srgbClr val="C8F0F1"/>
                </a:solidFill>
              </a:rPr>
              <a:t>Grupos adicionais essenciais na prática da ESF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3473019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AF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18F823-27B0-5D13-F109-D773031E7D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7128870A-FE81-C4D7-C672-BF91967A0D59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5490F64C-7D9D-B2F6-4E3C-D05A525865D2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7A9D4C94-A266-AF41-E21E-F5A7D505598D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97C17292-5120-C3B7-F6BF-8BE737B7AC8F}"/>
              </a:ext>
            </a:extLst>
          </p:cNvPr>
          <p:cNvSpPr/>
          <p:nvPr/>
        </p:nvSpPr>
        <p:spPr>
          <a:xfrm>
            <a:off x="274320" y="658368"/>
            <a:ext cx="4160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ANTICOAGULANTES</a:t>
            </a:r>
            <a:endParaRPr lang="en-US" sz="1100" dirty="0"/>
          </a:p>
        </p:txBody>
      </p:sp>
      <p:sp>
        <p:nvSpPr>
          <p:cNvPr id="10" name="Text 7">
            <a:extLst>
              <a:ext uri="{FF2B5EF4-FFF2-40B4-BE49-F238E27FC236}">
                <a16:creationId xmlns:a16="http://schemas.microsoft.com/office/drawing/2014/main" id="{E4651F6F-A048-BA25-50EA-1289795F1DBC}"/>
              </a:ext>
            </a:extLst>
          </p:cNvPr>
          <p:cNvSpPr/>
          <p:nvPr/>
        </p:nvSpPr>
        <p:spPr>
          <a:xfrm>
            <a:off x="4709160" y="658368"/>
            <a:ext cx="4160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ANTIFÚNGICOS</a:t>
            </a:r>
            <a:endParaRPr lang="en-US" sz="1100" dirty="0"/>
          </a:p>
        </p:txBody>
      </p:sp>
      <p:sp>
        <p:nvSpPr>
          <p:cNvPr id="12" name="Shape 8">
            <a:extLst>
              <a:ext uri="{FF2B5EF4-FFF2-40B4-BE49-F238E27FC236}">
                <a16:creationId xmlns:a16="http://schemas.microsoft.com/office/drawing/2014/main" id="{286C0436-ECC2-8983-3CB7-34BB7879C84B}"/>
              </a:ext>
            </a:extLst>
          </p:cNvPr>
          <p:cNvSpPr/>
          <p:nvPr/>
        </p:nvSpPr>
        <p:spPr>
          <a:xfrm>
            <a:off x="1593056" y="471488"/>
            <a:ext cx="6379369" cy="778668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13" name="Text 9">
            <a:extLst>
              <a:ext uri="{FF2B5EF4-FFF2-40B4-BE49-F238E27FC236}">
                <a16:creationId xmlns:a16="http://schemas.microsoft.com/office/drawing/2014/main" id="{9ABC2BA5-7881-8E12-A81D-51AB76A44131}"/>
              </a:ext>
            </a:extLst>
          </p:cNvPr>
          <p:cNvSpPr/>
          <p:nvPr/>
        </p:nvSpPr>
        <p:spPr>
          <a:xfrm>
            <a:off x="338613" y="675513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/>
              <a:t>SUPLEMENTOS, HORMÔNIOS E TIREOIDE</a:t>
            </a:r>
            <a:endParaRPr lang="en-US" sz="2000" dirty="0"/>
          </a:p>
        </p:txBody>
      </p:sp>
      <p:graphicFrame>
        <p:nvGraphicFramePr>
          <p:cNvPr id="73" name="Table 2">
            <a:extLst>
              <a:ext uri="{FF2B5EF4-FFF2-40B4-BE49-F238E27FC236}">
                <a16:creationId xmlns:a16="http://schemas.microsoft.com/office/drawing/2014/main" id="{9E027A65-BAC9-3FB8-97D8-40D975AD2E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954352"/>
              </p:ext>
            </p:extLst>
          </p:nvPr>
        </p:nvGraphicFramePr>
        <p:xfrm>
          <a:off x="178594" y="1552194"/>
          <a:ext cx="8755379" cy="3251786"/>
        </p:xfrm>
        <a:graphic>
          <a:graphicData uri="http://schemas.openxmlformats.org/drawingml/2006/table">
            <a:tbl>
              <a:tblPr/>
              <a:tblGrid>
                <a:gridCol w="23285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8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679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545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737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737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Indicação / Observações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73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609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Ácido Fólico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OBRIGATÓRIO: 0,4–0,8 mg/dia (4–5 mg </a:t>
                      </a:r>
                      <a:r>
                        <a:rPr lang="en-US" sz="1800" dirty="0" err="1">
                          <a:solidFill>
                            <a:srgbClr val="1E2D2F"/>
                          </a:solidFill>
                        </a:rPr>
                        <a:t>em</a:t>
                      </a: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1E2D2F"/>
                          </a:solidFill>
                        </a:rPr>
                        <a:t>altrisco</a:t>
                      </a: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). Iniciar 3 meses antes.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609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Levotiroxina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Hipotireoidismo: segura e obrigatória. Doses costumam aumentar 25–30% na gestação.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609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PTU (Propiltiouracil)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D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Preferido no 1º trimestre para hipertireoidismo. Metimazol associado a aplasia cutis no 1º trim.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609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Progesterona vaginal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Prevenção de parto prematuro em colo curto.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27628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Slide 25">
    <p:bg>
      <p:bgPr>
        <a:solidFill>
          <a:srgbClr val="F4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85E61"/>
                </a:solidFill>
              </a:rPr>
              <a:t>VACINAS NA GESTAÇÃO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274320" y="685800"/>
            <a:ext cx="85953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685800"/>
            <a:ext cx="64008" cy="749808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722376"/>
            <a:ext cx="5303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85E61"/>
                </a:solidFill>
              </a:rPr>
              <a:t>dTpa (difteria, tétano, coqueluche)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7132320" y="758952"/>
            <a:ext cx="1645920" cy="256032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132320" y="758952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INDICADA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57200" y="1069848"/>
            <a:ext cx="8321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6064"/>
                </a:solidFill>
              </a:rPr>
              <a:t>A partir de 20 semanas em cada gestação. Protege o RN nos primeiros meses de vida.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74320" y="1527048"/>
            <a:ext cx="8595360" cy="749808"/>
          </a:xfrm>
          <a:prstGeom prst="rect">
            <a:avLst/>
          </a:prstGeom>
          <a:solidFill>
            <a:srgbClr val="E8F0F1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74320" y="1527048"/>
            <a:ext cx="64008" cy="749808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1563624"/>
            <a:ext cx="5303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85E61"/>
                </a:solidFill>
              </a:rPr>
              <a:t>Influenza (inativada)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7132320" y="1600200"/>
            <a:ext cx="1645920" cy="256032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132320" y="160020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INDICADA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57200" y="1911096"/>
            <a:ext cx="8321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6064"/>
                </a:solidFill>
              </a:rPr>
              <a:t>Em qualquer trimestre. Reduz risco de hospitalização materna e prematuridade.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74320" y="2368296"/>
            <a:ext cx="85953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74320" y="2368296"/>
            <a:ext cx="64008" cy="749808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2404872"/>
            <a:ext cx="5303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85E61"/>
                </a:solidFill>
              </a:rPr>
              <a:t>Hepatite B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7132320" y="2441448"/>
            <a:ext cx="164592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132320" y="2441448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SEGURA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57200" y="2752344"/>
            <a:ext cx="8321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6064"/>
                </a:solidFill>
              </a:rPr>
              <a:t>Completar esquema se necessário. Sem riscos documentados ao feto.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274320" y="3209544"/>
            <a:ext cx="8595360" cy="749808"/>
          </a:xfrm>
          <a:prstGeom prst="rect">
            <a:avLst/>
          </a:prstGeom>
          <a:solidFill>
            <a:srgbClr val="E8F0F1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74320" y="3209544"/>
            <a:ext cx="64008" cy="749808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7200" y="3246120"/>
            <a:ext cx="5303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85E61"/>
                </a:solidFill>
              </a:rPr>
              <a:t>COVID-19 (mRNA — Pfizer, Moderna)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7132320" y="3282696"/>
            <a:ext cx="1645920" cy="25603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132320" y="3282696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RECOMENDADA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457200" y="3593592"/>
            <a:ext cx="8321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6064"/>
                </a:solidFill>
              </a:rPr>
              <a:t>Segura e eficaz. Reduz risco de COVID grave, prematuridade e morte perinatal.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274320" y="4050792"/>
            <a:ext cx="85953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74320" y="4050792"/>
            <a:ext cx="64008" cy="749808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57200" y="4087368"/>
            <a:ext cx="5303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85E61"/>
                </a:solidFill>
              </a:rPr>
              <a:t>Vacinas vivas atenuadas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085E61"/>
                </a:solidFill>
              </a:rPr>
              <a:t>(febre amarela, sarampo, rubéola, varicela)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7132320" y="4123944"/>
            <a:ext cx="1645920" cy="256032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132320" y="4123944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CONTRAINDICADAS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57200" y="4434840"/>
            <a:ext cx="8321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6064"/>
                </a:solidFill>
              </a:rPr>
              <a:t>Regra geral: evitar. Exceção: febre amarela em áreas de risco muito alto — avaliar risco-benefício individualmente.</a:t>
            </a:r>
            <a:endParaRPr lang="en-US" sz="10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1E2D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6B3FA0"/>
          </a:solidFill>
          <a:ln w="12700">
            <a:solidFill>
              <a:srgbClr val="6B3FA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11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</a:rPr>
              <a:t>Antivirais:</a:t>
            </a:r>
            <a:endParaRPr lang="en-US" sz="1900" dirty="0"/>
          </a:p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</a:rPr>
              <a:t>Herpes na</a:t>
            </a:r>
            <a:endParaRPr lang="en-US" sz="1900" dirty="0"/>
          </a:p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</a:rPr>
              <a:t>Gestação</a:t>
            </a:r>
            <a:endParaRPr lang="en-US" sz="1900" dirty="0"/>
          </a:p>
        </p:txBody>
      </p:sp>
      <p:sp>
        <p:nvSpPr>
          <p:cNvPr id="6" name="Text 4"/>
          <p:cNvSpPr/>
          <p:nvPr/>
        </p:nvSpPr>
        <p:spPr>
          <a:xfrm>
            <a:off x="3474720" y="1828800"/>
            <a:ext cx="53035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700" i="1" dirty="0">
                <a:solidFill>
                  <a:srgbClr val="C8F0F1"/>
                </a:solidFill>
              </a:rPr>
              <a:t>Aciclovir · Valaciclovir · Herpes Simples · Varicela-Zóster</a:t>
            </a:r>
            <a:endParaRPr lang="en-US" sz="17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F4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ANTIVIRAIS PARA HERPES NA GESTAÇÃO — SEGURANÇA E DOSES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82880" y="966216"/>
            <a:ext cx="8595360" cy="1155478"/>
          </a:xfrm>
          <a:prstGeom prst="rect">
            <a:avLst/>
          </a:prstGeom>
          <a:solidFill>
            <a:srgbClr val="F3E8FF"/>
          </a:solidFill>
          <a:ln w="12700">
            <a:solidFill>
              <a:srgbClr val="6B3FA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1299972"/>
            <a:ext cx="83210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6B3FA0"/>
                </a:solidFill>
              </a:rPr>
              <a:t>Herpes genital ativo no parto → risco 30–50% de transmissão vertical. Terapia supressiva com aciclovir a partir de 36 semanas reduz surtos e necessidade de cesariana.</a:t>
            </a:r>
            <a:endParaRPr lang="en-US" dirty="0"/>
          </a:p>
        </p:txBody>
      </p:sp>
      <p:sp>
        <p:nvSpPr>
          <p:cNvPr id="9" name="Shape 6"/>
          <p:cNvSpPr/>
          <p:nvPr/>
        </p:nvSpPr>
        <p:spPr>
          <a:xfrm>
            <a:off x="182879" y="2714625"/>
            <a:ext cx="8486775" cy="1355027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365760" y="2914174"/>
            <a:ext cx="8412480" cy="115547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i="1" dirty="0">
                <a:solidFill>
                  <a:srgbClr val="085E61"/>
                </a:solidFill>
              </a:rPr>
              <a:t>Varicela na gestação: Aciclovir 800 mg VO 5x/dia × 7 dias (iniciar em até 24h do rash). Casos graves: Aciclovir 10–15 mg/kg IV a cada 8h.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D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0" y="0"/>
            <a:ext cx="384048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840480" y="0"/>
            <a:ext cx="64008" cy="5143500"/>
          </a:xfrm>
          <a:prstGeom prst="rect">
            <a:avLst/>
          </a:prstGeom>
          <a:solidFill>
            <a:srgbClr val="14BDCA"/>
          </a:solidFill>
          <a:ln w="12700">
            <a:solidFill>
              <a:srgbClr val="14BDC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274320"/>
            <a:ext cx="3108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182880" y="1280160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</a:rPr>
              <a:t> RESTRIÇÃO TERAPÊUTICA NA 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</a:rPr>
              <a:t>GESTAÇÃO 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457200" y="2743200"/>
            <a:ext cx="292608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2880360"/>
            <a:ext cx="3291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600" b="1" dirty="0"/>
          </a:p>
        </p:txBody>
      </p:sp>
      <p:sp>
        <p:nvSpPr>
          <p:cNvPr id="9" name="Text 7"/>
          <p:cNvSpPr/>
          <p:nvPr/>
        </p:nvSpPr>
        <p:spPr>
          <a:xfrm>
            <a:off x="274320" y="384048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Estratégia de Saúde da Família</a:t>
            </a:r>
            <a:endParaRPr lang="en-US" sz="1100" dirty="0"/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290B3DA1-ED89-88E4-12DE-3D127A1AEE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3360" y="1280160"/>
            <a:ext cx="4934639" cy="2829320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AF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6CC4D0-A5F8-FCFE-1C6B-B72EB415B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71277876-1788-32EC-9867-D958E513CEEC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F6344B58-3923-4359-0573-156A03067A40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DDBB57FB-BBCE-74D5-E7A5-69EE1D15F486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E908AE42-2651-F904-5554-A1DBBF4E4235}"/>
              </a:ext>
            </a:extLst>
          </p:cNvPr>
          <p:cNvSpPr/>
          <p:nvPr/>
        </p:nvSpPr>
        <p:spPr>
          <a:xfrm>
            <a:off x="365760" y="137160"/>
            <a:ext cx="8412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ANTIVIRAIS PARA HERPES NA GESTAÇÃO — SEGURANÇA E DOSES</a:t>
            </a:r>
            <a:endParaRPr lang="en-US" sz="1400" dirty="0"/>
          </a:p>
        </p:txBody>
      </p:sp>
      <p:graphicFrame>
        <p:nvGraphicFramePr>
          <p:cNvPr id="31" name="Table 0">
            <a:extLst>
              <a:ext uri="{FF2B5EF4-FFF2-40B4-BE49-F238E27FC236}">
                <a16:creationId xmlns:a16="http://schemas.microsoft.com/office/drawing/2014/main" id="{450BE5AA-EF60-2281-1FE5-6771A7AE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87181"/>
              </p:ext>
            </p:extLst>
          </p:nvPr>
        </p:nvGraphicFramePr>
        <p:xfrm>
          <a:off x="274320" y="576072"/>
          <a:ext cx="8595360" cy="3970326"/>
        </p:xfrm>
        <a:graphic>
          <a:graphicData uri="http://schemas.openxmlformats.org/drawingml/2006/table">
            <a:tbl>
              <a:tblPr/>
              <a:tblGrid>
                <a:gridCol w="1463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1384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3FA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3FA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Indicação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3FA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Segurança / Conduta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3FA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Dose Habitual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3F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384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Aciclovir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(Zovirax®)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HSV genital, varicela, zóster, herpes neonatal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1ª ESCOLHA — maior experiência acumulada na gestação. Sem teratogenicidade documentada. Aprovado ACOG/RCOG como 1ª linha.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Surto: 400 mg 3x/dia × 7–10d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Supressão ≥36 sem.: 400 mg 3x/dia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Varicela grave IV: 10–15 mg/kg a cada 8h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384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Valaciclovir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(Valtrex®)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HSV genital (surtos e supressão), zóster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SEGURO — pró-fármaco do aciclovir com maior biodisponibilidade. Dados de segurança crescentes. Alternativa equivalente.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Surto: 500–1000 mg 2x/dia × 5–10d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Supressão ≥36 sem.: 500 mg 2x/dia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384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Fanciclovir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(Famvir®)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HSV e zóster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USO LIMITADO — dados em humanos insuficientes. Usar somente se aciclovir/valaciclovir indisponíveis.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250 mg 3x/dia × 5d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(evitar como 1ª linha na gestação)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384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Oseltamivir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(Tamiflu®)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Influenza — referência comparativa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INDICADO na gestante com influenza — grupo de risco prioritário. Benefício supera risco em todos os trimestres.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75 mg 2x/dia × 5 dias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Iniciar em até 48h dos sintomas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926090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Slide 31">
    <p:bg>
      <p:bgPr>
        <a:solidFill>
          <a:srgbClr val="F4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HERPES GENITAL: CONDUTA NO PRÉ-NATAL E PARTO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4206240" cy="1993392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658368"/>
            <a:ext cx="4206240" cy="347472"/>
          </a:xfrm>
          <a:prstGeom prst="rect">
            <a:avLst/>
          </a:prstGeom>
          <a:solidFill>
            <a:srgbClr val="6B3FA0"/>
          </a:solidFill>
          <a:ln w="12700">
            <a:solidFill>
              <a:srgbClr val="6B3FA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" y="658368"/>
            <a:ext cx="405993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PRIMO-INFECÇÃO NO 1º/2º TRIMESTRE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84048" y="1060704"/>
            <a:ext cx="4023360" cy="1536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Tratar com Aciclovir 400 mg 3x/dia por 7–10 dias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Terapia supressiva a partir da 36ª semana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Parto vaginal permitido se ausência de lesões ativas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Investigar status sorológico do parceiro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709160" y="658368"/>
            <a:ext cx="4206240" cy="1993392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09160" y="658368"/>
            <a:ext cx="4206240" cy="347472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82312" y="658368"/>
            <a:ext cx="405993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PRIMO-INFECÇÃO NO 3º TRIMESTRE (≥34 SEM.) ⚠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818888" y="1060704"/>
            <a:ext cx="4023360" cy="1536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ALTO RISCO de transmissão vertical (30–50%)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Aciclovir IV em infecções graves: 5–10 mg/kg a cada 8h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Considerar CESÁREA eletiva — especialmente com lesão ativa ≤6 semanas antes do parto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Neonatologista presente — avaliar RN para herpes neonatal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274320" y="2779776"/>
            <a:ext cx="4206240" cy="1993392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74320" y="2779776"/>
            <a:ext cx="4206240" cy="34747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47472" y="2779776"/>
            <a:ext cx="405993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HERPES RECORRENTE NA GESTAÇÃO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84048" y="3182112"/>
            <a:ext cx="4023360" cy="1536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Menor risco de transmissão que primo-infecção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Terapia supressiva a partir de 36 semanas reduz cesáreas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Cesárea: se lesões ativas ou pródromos no início do trabalho de parto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Parto vaginal: permitido na ausência de lesões ativas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709160" y="2779776"/>
            <a:ext cx="4206240" cy="1993392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09160" y="2779776"/>
            <a:ext cx="4206240" cy="347472"/>
          </a:xfrm>
          <a:prstGeom prst="rect">
            <a:avLst/>
          </a:prstGeom>
          <a:solidFill>
            <a:srgbClr val="3B4BC8"/>
          </a:solidFill>
          <a:ln w="12700">
            <a:solidFill>
              <a:srgbClr val="3B4BC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82312" y="2779776"/>
            <a:ext cx="405993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VARICELA NA GESTAÇÃO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818888" y="3182112"/>
            <a:ext cx="4023360" cy="1536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Aciclovir 800 mg VO 5x/dia × 7 dias — iniciar em até 24h do rash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Pneumonia varicela: internação + Aciclovir 10–15 mg/kg IV a cada 8h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IGHAVZ para gestante susceptível exposta (até 96h da exposição)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RN de mãe com varicela perinatal: IGHAVZ + Aciclovir profilático</a:t>
            </a:r>
            <a:endParaRPr lang="en-US" sz="14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1E2D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2A6EBB"/>
          </a:solidFill>
          <a:ln w="12700">
            <a:solidFill>
              <a:srgbClr val="2A6EB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12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96672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</a:rPr>
              <a:t>Anti-</a:t>
            </a:r>
            <a:endParaRPr lang="en-US" sz="1900" dirty="0"/>
          </a:p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</a:rPr>
              <a:t>Histamínicos</a:t>
            </a:r>
            <a:endParaRPr lang="en-US" sz="1900" dirty="0"/>
          </a:p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</a:rPr>
              <a:t>na Gestação</a:t>
            </a:r>
            <a:endParaRPr lang="en-US" sz="1900" dirty="0"/>
          </a:p>
        </p:txBody>
      </p:sp>
      <p:sp>
        <p:nvSpPr>
          <p:cNvPr id="6" name="Text 4"/>
          <p:cNvSpPr/>
          <p:nvPr/>
        </p:nvSpPr>
        <p:spPr>
          <a:xfrm>
            <a:off x="3474720" y="1828800"/>
            <a:ext cx="53035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700" i="1" dirty="0">
                <a:solidFill>
                  <a:srgbClr val="C8F0F1"/>
                </a:solidFill>
              </a:rPr>
              <a:t>1ª geração · 2ª geração</a:t>
            </a:r>
            <a:endParaRPr lang="en-US" sz="1700" dirty="0"/>
          </a:p>
          <a:p>
            <a:pPr marL="0" indent="0" algn="l">
              <a:buNone/>
            </a:pPr>
            <a:r>
              <a:rPr lang="en-US" sz="1700" i="1" dirty="0">
                <a:solidFill>
                  <a:srgbClr val="C8F0F1"/>
                </a:solidFill>
              </a:rPr>
              <a:t>Rinite · Urticária · Prurido</a:t>
            </a:r>
            <a:endParaRPr lang="en-US" sz="17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AF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871A5B-B70F-828C-16C0-61A9C65D95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FBFE40A7-A626-B7A6-AF16-677C0A9B73BA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DC53B772-38AE-86B2-7CFD-40E51047F4C9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70AB88C5-A59D-4EAC-25E5-F82A94711016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490C94E7-27EC-CD4F-3E6D-21A413C40178}"/>
              </a:ext>
            </a:extLst>
          </p:cNvPr>
          <p:cNvSpPr/>
          <p:nvPr/>
        </p:nvSpPr>
        <p:spPr>
          <a:xfrm>
            <a:off x="365760" y="137160"/>
            <a:ext cx="8412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85E61"/>
                </a:solidFill>
              </a:rPr>
              <a:t>ANTI-HISTAMÍNICOS NA GESTAÇÃO — CLASSIFICAÇÃO E SEGURANÇA</a:t>
            </a:r>
            <a:endParaRPr lang="en-US" sz="13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3047FB5B-C7BA-1D3B-C6B4-512E61713BAC}"/>
              </a:ext>
            </a:extLst>
          </p:cNvPr>
          <p:cNvSpPr/>
          <p:nvPr/>
        </p:nvSpPr>
        <p:spPr>
          <a:xfrm>
            <a:off x="274320" y="532066"/>
            <a:ext cx="8595360" cy="552514"/>
          </a:xfrm>
          <a:prstGeom prst="rect">
            <a:avLst/>
          </a:prstGeom>
          <a:solidFill>
            <a:srgbClr val="E8F5FF"/>
          </a:solidFill>
          <a:ln w="12700">
            <a:solidFill>
              <a:srgbClr val="2A6EBB"/>
            </a:solidFill>
            <a:prstDash val="solid"/>
          </a:ln>
        </p:spPr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99D28FBA-347B-D34A-9F62-925DAED8B72E}"/>
              </a:ext>
            </a:extLst>
          </p:cNvPr>
          <p:cNvSpPr/>
          <p:nvPr/>
        </p:nvSpPr>
        <p:spPr>
          <a:xfrm>
            <a:off x="365760" y="565214"/>
            <a:ext cx="8321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A6EBB"/>
                </a:solidFill>
              </a:rPr>
              <a:t>Anti-histamínicos de 2ª geração (não sedantes) são PREFERIDOS na gestação: menor passagem placentária e ausência de sedação materna.</a:t>
            </a:r>
            <a:endParaRPr lang="en-US" sz="1400" dirty="0"/>
          </a:p>
        </p:txBody>
      </p:sp>
      <p:graphicFrame>
        <p:nvGraphicFramePr>
          <p:cNvPr id="34" name="Table 0">
            <a:extLst>
              <a:ext uri="{FF2B5EF4-FFF2-40B4-BE49-F238E27FC236}">
                <a16:creationId xmlns:a16="http://schemas.microsoft.com/office/drawing/2014/main" id="{BAF6E185-5511-6AC8-D432-093E78CBB0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151393"/>
              </p:ext>
            </p:extLst>
          </p:nvPr>
        </p:nvGraphicFramePr>
        <p:xfrm>
          <a:off x="365760" y="1479486"/>
          <a:ext cx="8595360" cy="2655147"/>
        </p:xfrm>
        <a:graphic>
          <a:graphicData uri="http://schemas.openxmlformats.org/drawingml/2006/table">
            <a:tbl>
              <a:tblPr/>
              <a:tblGrid>
                <a:gridCol w="1691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80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1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6EB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Geração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6EB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6EB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Segurança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6EB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Observações Clínicas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6E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Loratadina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2ª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1ª ESCOLHA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Sem sedação. Sem efeitos anticolinérgicos. Maior banco de dados de segurança entre os de 2ª geração.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Cetirizina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2ª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1ª ESCOLHA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Excelente perfil. Leve sedação em alguns pacientes. Amplamente usada na gestação com segurança.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Fexofenadina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2ª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ACEITÁVEL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Dados em humanos mais limitados. Usar se necessário; preferir loratadina/cetirizina no 1º trimestre.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Desloratadina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2ª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ACEITÁVEL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Metabólito ativo da loratadina. Dados gestacionais limitados — preferir a loratadina.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502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019528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F4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85E61"/>
                </a:solidFill>
              </a:rPr>
              <a:t>ANTI-HISTAMÍNICOS NA GESTAÇÃO — CLASSIFICAÇÃO E SEGURANÇA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532066"/>
            <a:ext cx="8595360" cy="552514"/>
          </a:xfrm>
          <a:prstGeom prst="rect">
            <a:avLst/>
          </a:prstGeom>
          <a:solidFill>
            <a:srgbClr val="E8F5FF"/>
          </a:solidFill>
          <a:ln w="12700">
            <a:solidFill>
              <a:srgbClr val="2A6EB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565214"/>
            <a:ext cx="8321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A6EBB"/>
                </a:solidFill>
              </a:rPr>
              <a:t>Anti-histamínicos de 2ª geração (não sedantes) são PREFERIDOS na gestação: menor passagem placentária e ausência de sedação materna.</a:t>
            </a:r>
            <a:endParaRPr lang="en-US" sz="1400" dirty="0"/>
          </a:p>
        </p:txBody>
      </p:sp>
      <p:graphicFrame>
        <p:nvGraphicFramePr>
          <p:cNvPr id="3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6241076"/>
              </p:ext>
            </p:extLst>
          </p:nvPr>
        </p:nvGraphicFramePr>
        <p:xfrm>
          <a:off x="426720" y="1590379"/>
          <a:ext cx="8595360" cy="2230120"/>
        </p:xfrm>
        <a:graphic>
          <a:graphicData uri="http://schemas.openxmlformats.org/drawingml/2006/table">
            <a:tbl>
              <a:tblPr/>
              <a:tblGrid>
                <a:gridCol w="1691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80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1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6EB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Geração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6EB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6EB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Segurança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6EB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Observações Clínicas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6E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Clorfeniramina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1ª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ACEITÁVEL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Dados históricos favoráveis. Sedação significativa. Alternativa quando 2ª geração indisponível.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Difenidramina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1ª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CAUTELA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Sedação intensa. Efeitos anticolinérgicos. Evitar no 3º trimestre: possível ↑ contrações em altas doses.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Hidroxizina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1ª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CAUTELA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Sedação intensa. Útil em prurido grave e urticária. EVITAR próximo ao parto: risco de depressão neonatal.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Prometazina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(Fenergan®)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1ª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RESTRITO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Fenotiazínico. Sedação muito intensa. Uso como antiemético 2ª linha. Não usar IV em bolus — necrose tecidual.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1E2D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B71C1C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13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</a:rPr>
              <a:t>Drogas</a:t>
            </a:r>
            <a:endParaRPr lang="en-US" sz="1900" dirty="0"/>
          </a:p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</a:rPr>
              <a:t>Cardiovasculares</a:t>
            </a:r>
            <a:endParaRPr lang="en-US" sz="1900" dirty="0"/>
          </a:p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</a:rPr>
              <a:t>na Gestação</a:t>
            </a:r>
            <a:endParaRPr lang="en-US" sz="1900" dirty="0"/>
          </a:p>
        </p:txBody>
      </p:sp>
      <p:sp>
        <p:nvSpPr>
          <p:cNvPr id="6" name="Text 4"/>
          <p:cNvSpPr/>
          <p:nvPr/>
        </p:nvSpPr>
        <p:spPr>
          <a:xfrm>
            <a:off x="3474720" y="1828800"/>
            <a:ext cx="53035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700" i="1" dirty="0">
                <a:solidFill>
                  <a:srgbClr val="C8F0F1"/>
                </a:solidFill>
              </a:rPr>
              <a:t>Arritmias · IC · Anticoagulação · Antiagregação</a:t>
            </a:r>
            <a:endParaRPr lang="en-US" sz="1700" dirty="0"/>
          </a:p>
          <a:p>
            <a:pPr marL="0" indent="0" algn="l">
              <a:buNone/>
            </a:pPr>
            <a:r>
              <a:rPr lang="en-US" sz="1700" i="1" dirty="0">
                <a:solidFill>
                  <a:srgbClr val="C8F0F1"/>
                </a:solidFill>
              </a:rPr>
              <a:t>Manejo multidisciplinar obrigatório</a:t>
            </a:r>
            <a:endParaRPr lang="en-US" sz="17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AF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29EE04-6943-45B1-1345-BD7B692091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92503E12-BCDB-6117-F0CB-179BD71E0110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DF46A2A6-3A94-F4A0-43DE-F24881C55CDD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96F44C81-4157-B0CE-C73B-3A631440D373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CD2F6546-480E-9804-9B7B-F1D8025EA616}"/>
              </a:ext>
            </a:extLst>
          </p:cNvPr>
          <p:cNvSpPr/>
          <p:nvPr/>
        </p:nvSpPr>
        <p:spPr>
          <a:xfrm>
            <a:off x="365760" y="137160"/>
            <a:ext cx="8412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DROGAS CARDIOVASCULARES NA GESTAÇÃO</a:t>
            </a:r>
            <a:endParaRPr lang="en-US" sz="14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6904A569-4D1F-B873-F733-C6CC3C3A5B16}"/>
              </a:ext>
            </a:extLst>
          </p:cNvPr>
          <p:cNvSpPr/>
          <p:nvPr/>
        </p:nvSpPr>
        <p:spPr>
          <a:xfrm>
            <a:off x="274320" y="640079"/>
            <a:ext cx="8595360" cy="672553"/>
          </a:xfrm>
          <a:prstGeom prst="rect">
            <a:avLst/>
          </a:prstGeom>
          <a:solidFill>
            <a:srgbClr val="FFE8E8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8EEA01E1-4515-D6A6-6931-2213324718F3}"/>
              </a:ext>
            </a:extLst>
          </p:cNvPr>
          <p:cNvSpPr/>
          <p:nvPr/>
        </p:nvSpPr>
        <p:spPr>
          <a:xfrm>
            <a:off x="411480" y="450056"/>
            <a:ext cx="8321040" cy="97869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71C1C"/>
                </a:solidFill>
              </a:rPr>
              <a:t>⚠  Cardiopatia na gestação: mortalidade materna significativa. Manejo MULTIDISCIPLINAR obrigatório (cardiologista + obstetra). Nunca suspender antiarrítmico sem avaliação especializada.</a:t>
            </a:r>
            <a:endParaRPr lang="en-US" sz="1200" dirty="0"/>
          </a:p>
        </p:txBody>
      </p:sp>
      <p:graphicFrame>
        <p:nvGraphicFramePr>
          <p:cNvPr id="36" name="Table 0">
            <a:extLst>
              <a:ext uri="{FF2B5EF4-FFF2-40B4-BE49-F238E27FC236}">
                <a16:creationId xmlns:a16="http://schemas.microsoft.com/office/drawing/2014/main" id="{5C9421E9-6BC8-4471-BA41-5E016A6141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153735"/>
              </p:ext>
            </p:extLst>
          </p:nvPr>
        </p:nvGraphicFramePr>
        <p:xfrm>
          <a:off x="274320" y="1506760"/>
          <a:ext cx="8595360" cy="3236873"/>
        </p:xfrm>
        <a:graphic>
          <a:graphicData uri="http://schemas.openxmlformats.org/drawingml/2006/table">
            <a:tbl>
              <a:tblPr/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5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11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079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Fármaco / Grupo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Indicação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Segurança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Observações Clínicas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6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Digoxina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FA, flutter, IC sistólica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SEGURA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Histórico amplo. Monitorar nível sérico (0,5–0,9 ng/mL). Volume de distribuição aumentado na gestação.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6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Adenosina IV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TSVP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1ª ESCOLHA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Meia-vida ultracurta. 6 mg IV em bolus rápido. 1ª escolha para reverter TSVP na gestação.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76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Metoprolol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Arritmias, HAS, ICC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ACEITÁVEL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Beta-bloqueador preferível na gestação (vs. atenolol). Monitorar crescimento fetal.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6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Atenolol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D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HAS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EVITAR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Cat. D — associado a RCIU e bradicardia fetal. Substituir por metoprolol ou propranolol.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76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Verapamil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Arritmias SV, HAS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ACEITÁVEL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Alternativa para TSVP refratária à adenosina. Bradicardia fetal em doses altas.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76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Amiodarona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D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Arritmias refratárias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EVITAR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Hipo/hipertireoidismo fetal, bradicardia, RCIU. Usar SOMENTE em risco de vida materno sem alternativa.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765565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F4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DROGAS CARDIOVASCULARES NA GESTAÇÃO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74320" y="510309"/>
            <a:ext cx="8595360" cy="833982"/>
          </a:xfrm>
          <a:prstGeom prst="rect">
            <a:avLst/>
          </a:prstGeom>
          <a:solidFill>
            <a:srgbClr val="FFE8E8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391682"/>
            <a:ext cx="8321040" cy="95260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B71C1C"/>
                </a:solidFill>
              </a:rPr>
              <a:t>⚠  Cardiopatia na gestação: mortalidade materna significativa. Manejo MULTIDISCIPLINAR obrigatório (cardiologista + obstetra). Nunca suspender antiarrítmico sem avaliação especializada.</a:t>
            </a:r>
            <a:endParaRPr lang="en-US" sz="1400" dirty="0"/>
          </a:p>
        </p:txBody>
      </p:sp>
      <p:graphicFrame>
        <p:nvGraphicFramePr>
          <p:cNvPr id="3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784868"/>
              </p:ext>
            </p:extLst>
          </p:nvPr>
        </p:nvGraphicFramePr>
        <p:xfrm>
          <a:off x="274320" y="1360946"/>
          <a:ext cx="8595360" cy="3272246"/>
        </p:xfrm>
        <a:graphic>
          <a:graphicData uri="http://schemas.openxmlformats.org/drawingml/2006/table">
            <a:tbl>
              <a:tblPr/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5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11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452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Fármaco / Grupo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Indicação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Segurança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Observações Clínicas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52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452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Furosemida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IC congestiva, edema pulm.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ACEITÁVEL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Usar pelo menor tempo possível. Pode reduzir volume placentário. Monitorar eletrólitos.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452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Hidralazina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IC, crise hipertensiva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SEGURA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Associar com nitratos em IC (substitui IECA contraindicados). Ver bloco anti-hipertensivos.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452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AAS 75–150 mg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Prevenção pré-eclâmpsia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INDICADA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Iniciar 12–16 semanas em gestantes de risco. Manter até o parto. Ver bloco AINEs.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452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Estatinas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X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Hipercolesterolemia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CONTRAINDICADAS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Suspender ao confirmar gestação. Ver bloco hipolipemiantes.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452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Warfarina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D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Anticoagulação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EVITAR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Embriopatia varfarínica 6–12 sem., hemorragia fetal 3º trim. Substituir por HBPM. Exceção: próteses valvares.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452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HBPM — Enoxaparina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TEV, anticoag. gestacional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1ª ESCOLHA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Não atravessa a placenta. Padrão-ouro para anticoagulação na gestação.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1E2D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7B4F2E"/>
          </a:solidFill>
          <a:ln w="12700">
            <a:solidFill>
              <a:srgbClr val="7B4F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14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</a:rPr>
              <a:t>Protetores</a:t>
            </a:r>
            <a:endParaRPr lang="en-US" sz="1900" dirty="0"/>
          </a:p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</a:rPr>
              <a:t>Gástricos</a:t>
            </a:r>
            <a:endParaRPr lang="en-US" sz="1900" dirty="0"/>
          </a:p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</a:rPr>
              <a:t>na Gestação</a:t>
            </a:r>
            <a:endParaRPr lang="en-US" sz="1900" dirty="0"/>
          </a:p>
        </p:txBody>
      </p:sp>
      <p:sp>
        <p:nvSpPr>
          <p:cNvPr id="6" name="Text 4"/>
          <p:cNvSpPr/>
          <p:nvPr/>
        </p:nvSpPr>
        <p:spPr>
          <a:xfrm>
            <a:off x="3474720" y="1828800"/>
            <a:ext cx="53035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700" i="1" dirty="0">
                <a:solidFill>
                  <a:srgbClr val="C8F0F1"/>
                </a:solidFill>
              </a:rPr>
              <a:t>Antiácidos · Anti-H2 · IBP</a:t>
            </a:r>
            <a:endParaRPr lang="en-US" sz="1700" dirty="0"/>
          </a:p>
          <a:p>
            <a:pPr marL="0" indent="0" algn="l">
              <a:buNone/>
            </a:pPr>
            <a:r>
              <a:rPr lang="en-US" sz="1700" i="1" dirty="0">
                <a:solidFill>
                  <a:srgbClr val="C8F0F1"/>
                </a:solidFill>
              </a:rPr>
              <a:t>DRGE afeta 50–80% das gestantes</a:t>
            </a:r>
            <a:endParaRPr lang="en-US" sz="17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AF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CD1025-2FE2-0C5B-2C9D-8012AD0253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0007F452-59BD-36BF-84EB-E979CCFA6EF9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ACB55F57-CE07-250E-3CF9-3D8838861919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AF9CA28F-0FAE-486D-BE3D-D4315A1DD61A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8C1C6AC2-F29A-203B-4903-BE281FC02699}"/>
              </a:ext>
            </a:extLst>
          </p:cNvPr>
          <p:cNvSpPr/>
          <p:nvPr/>
        </p:nvSpPr>
        <p:spPr>
          <a:xfrm>
            <a:off x="365760" y="137160"/>
            <a:ext cx="8412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PROTETORES GÁSTRICOS NA GESTAÇÃO</a:t>
            </a:r>
            <a:endParaRPr lang="en-US" sz="14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0D01FB30-7FAC-B53C-A8EE-7C4CF99983FC}"/>
              </a:ext>
            </a:extLst>
          </p:cNvPr>
          <p:cNvSpPr/>
          <p:nvPr/>
        </p:nvSpPr>
        <p:spPr>
          <a:xfrm>
            <a:off x="274320" y="640080"/>
            <a:ext cx="8595360" cy="402336"/>
          </a:xfrm>
          <a:prstGeom prst="rect">
            <a:avLst/>
          </a:prstGeom>
          <a:solidFill>
            <a:srgbClr val="FFF3E8"/>
          </a:solidFill>
          <a:ln w="12700">
            <a:solidFill>
              <a:srgbClr val="7B4F2E"/>
            </a:solidFill>
            <a:prstDash val="solid"/>
          </a:ln>
        </p:spPr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C6F2B7F8-1C71-5BC0-730C-7B4045FF7EDD}"/>
              </a:ext>
            </a:extLst>
          </p:cNvPr>
          <p:cNvSpPr/>
          <p:nvPr/>
        </p:nvSpPr>
        <p:spPr>
          <a:xfrm>
            <a:off x="411480" y="646430"/>
            <a:ext cx="83210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7B4F2E"/>
                </a:solidFill>
              </a:rPr>
              <a:t>DRGE gestacional: progesterona relaxa o esfíncter esofagiano inferior + útero aumenta pressão abdominal. Iniciar sempre com medidas posturais antes de farmacoterapia.</a:t>
            </a:r>
            <a:endParaRPr lang="en-US" sz="1200" dirty="0"/>
          </a:p>
        </p:txBody>
      </p:sp>
      <p:graphicFrame>
        <p:nvGraphicFramePr>
          <p:cNvPr id="38" name="Table 0">
            <a:extLst>
              <a:ext uri="{FF2B5EF4-FFF2-40B4-BE49-F238E27FC236}">
                <a16:creationId xmlns:a16="http://schemas.microsoft.com/office/drawing/2014/main" id="{CFC8FAF2-E304-D89D-57EC-779DE107E3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461106"/>
              </p:ext>
            </p:extLst>
          </p:nvPr>
        </p:nvGraphicFramePr>
        <p:xfrm>
          <a:off x="274320" y="1582335"/>
          <a:ext cx="8595360" cy="2906268"/>
        </p:xfrm>
        <a:graphic>
          <a:graphicData uri="http://schemas.openxmlformats.org/drawingml/2006/table">
            <a:tbl>
              <a:tblPr/>
              <a:tblGrid>
                <a:gridCol w="1783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46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013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Fármaco / Grupo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F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F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Segurança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F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Indicação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F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Observações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F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13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Hidróxido Al+Mg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1ª ESCOLHA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(sintomas leves)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DRGE leve, pirose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Seguros em uso ocasional. Preferir no 1º trim. Excesso de Al: constipação; Mg: diarreia.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13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Carbonato de cálcio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SEGURO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Pirose + suplemento Ca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Dupla função: antiácido + cálcio. Não usar com ferro (quelação). Evitar em hipercalcemia.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13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Alginato de </a:t>
                      </a:r>
                      <a:r>
                        <a:rPr lang="en-US" sz="1200" dirty="0" err="1">
                          <a:solidFill>
                            <a:srgbClr val="1E2D2F"/>
                          </a:solidFill>
                        </a:rPr>
                        <a:t>sódio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—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SEGURO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Refluxo, DRGE leve/mod.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Ação mecânica local. Não absorvido sistemicamente. Seguro em todos os trimestres.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13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 err="1">
                          <a:solidFill>
                            <a:srgbClr val="1E2D2F"/>
                          </a:solidFill>
                        </a:rPr>
                        <a:t>Famotidina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ACEITÁVEL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(2ª linha H2)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DRGE moderada, úlcera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Preferível à ranitidina (retirada do mercado em 2020 por NDMA). Dados de segurança razoáveis.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13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Cimetidina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USO LIMITADO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Úlcera (2ª linha)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Efeitos antiandrogênicos em animais — evitar no 1º trim. se alternativa disponível.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13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9" name="Shape 6">
            <a:extLst>
              <a:ext uri="{FF2B5EF4-FFF2-40B4-BE49-F238E27FC236}">
                <a16:creationId xmlns:a16="http://schemas.microsoft.com/office/drawing/2014/main" id="{868123FD-8EAA-0E14-F38F-87129045B1E8}"/>
              </a:ext>
            </a:extLst>
          </p:cNvPr>
          <p:cNvSpPr/>
          <p:nvPr/>
        </p:nvSpPr>
        <p:spPr>
          <a:xfrm>
            <a:off x="274320" y="4663440"/>
            <a:ext cx="8595360" cy="201168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10" name="Text 7">
            <a:extLst>
              <a:ext uri="{FF2B5EF4-FFF2-40B4-BE49-F238E27FC236}">
                <a16:creationId xmlns:a16="http://schemas.microsoft.com/office/drawing/2014/main" id="{8FB78B3F-3729-1587-AA9D-15BB7571E6B9}"/>
              </a:ext>
            </a:extLst>
          </p:cNvPr>
          <p:cNvSpPr/>
          <p:nvPr/>
        </p:nvSpPr>
        <p:spPr>
          <a:xfrm>
            <a:off x="365760" y="4663440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085E61"/>
                </a:solidFill>
              </a:rPr>
              <a:t>H. pylori na gestação: adiar erradicação para após o parto se possível. Se necessário (2º/3º trim.): amoxicilina + claritromicina + IBP. EVITAR bismuto e metronidazol no 1º trimestre.</a:t>
            </a:r>
            <a:endParaRPr lang="en-US" sz="850" dirty="0"/>
          </a:p>
        </p:txBody>
      </p:sp>
    </p:spTree>
    <p:extLst>
      <p:ext uri="{BB962C8B-B14F-4D97-AF65-F5344CB8AC3E}">
        <p14:creationId xmlns:p14="http://schemas.microsoft.com/office/powerpoint/2010/main" val="628031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2D2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646744-CD41-3F38-04F3-362CD67AF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CB68271A-82EE-336A-5F7E-E7AA26E535D8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2D2F"/>
          </a:solidFill>
          <a:ln w="12700">
            <a:solidFill>
              <a:srgbClr val="1E2D2F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AF6CD73A-8D95-F8D8-29FF-515DAAD21C8C}"/>
              </a:ext>
            </a:extLst>
          </p:cNvPr>
          <p:cNvSpPr/>
          <p:nvPr/>
        </p:nvSpPr>
        <p:spPr>
          <a:xfrm>
            <a:off x="32004" y="0"/>
            <a:ext cx="384048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4CDF64B7-982E-0E5C-E96C-3B9A7958F7DB}"/>
              </a:ext>
            </a:extLst>
          </p:cNvPr>
          <p:cNvSpPr/>
          <p:nvPr/>
        </p:nvSpPr>
        <p:spPr>
          <a:xfrm>
            <a:off x="3840480" y="0"/>
            <a:ext cx="64008" cy="5143500"/>
          </a:xfrm>
          <a:prstGeom prst="rect">
            <a:avLst/>
          </a:prstGeom>
          <a:solidFill>
            <a:srgbClr val="14BDCA"/>
          </a:solidFill>
          <a:ln w="12700">
            <a:solidFill>
              <a:srgbClr val="14BDCA"/>
            </a:solidFill>
            <a:prstDash val="solid"/>
          </a:ln>
        </p:spPr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64F069B6-3207-04F4-CBC6-4C45FB020ECE}"/>
              </a:ext>
            </a:extLst>
          </p:cNvPr>
          <p:cNvSpPr/>
          <p:nvPr/>
        </p:nvSpPr>
        <p:spPr>
          <a:xfrm>
            <a:off x="365760" y="274320"/>
            <a:ext cx="3108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60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B700CE23-9687-DB11-22B6-8CF52DCD1F22}"/>
              </a:ext>
            </a:extLst>
          </p:cNvPr>
          <p:cNvSpPr/>
          <p:nvPr/>
        </p:nvSpPr>
        <p:spPr>
          <a:xfrm>
            <a:off x="182879" y="1083733"/>
            <a:ext cx="3542683" cy="236389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</a:rPr>
              <a:t> </a:t>
            </a:r>
          </a:p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3E9D4F7D-0F55-3BEC-2265-96CD39B57C09}"/>
              </a:ext>
            </a:extLst>
          </p:cNvPr>
          <p:cNvSpPr/>
          <p:nvPr/>
        </p:nvSpPr>
        <p:spPr>
          <a:xfrm>
            <a:off x="457200" y="3630506"/>
            <a:ext cx="292608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7EC6B4A7-8E44-1BA7-BF23-033CFE3F80A4}"/>
              </a:ext>
            </a:extLst>
          </p:cNvPr>
          <p:cNvSpPr/>
          <p:nvPr/>
        </p:nvSpPr>
        <p:spPr>
          <a:xfrm>
            <a:off x="274320" y="727288"/>
            <a:ext cx="3200400" cy="147658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i="1" dirty="0" err="1"/>
              <a:t>Segurança</a:t>
            </a:r>
            <a:r>
              <a:rPr lang="en-US" sz="2800" b="1" i="1" dirty="0"/>
              <a:t> Medicamentosa no</a:t>
            </a:r>
            <a:endParaRPr lang="en-US" sz="2800" b="1" dirty="0"/>
          </a:p>
          <a:p>
            <a:pPr marL="0" indent="0" algn="ctr">
              <a:buNone/>
            </a:pPr>
            <a:r>
              <a:rPr lang="en-US" sz="2800" b="1" i="1" dirty="0" err="1"/>
              <a:t>Ciclo</a:t>
            </a:r>
            <a:r>
              <a:rPr lang="en-US" sz="2800" b="1" i="1" dirty="0"/>
              <a:t> </a:t>
            </a:r>
            <a:r>
              <a:rPr lang="en-US" sz="2800" b="1" i="1" dirty="0" err="1"/>
              <a:t>Gravídico</a:t>
            </a:r>
            <a:r>
              <a:rPr lang="en-US" sz="2800" b="1" i="1" dirty="0"/>
              <a:t>.</a:t>
            </a:r>
            <a:endParaRPr lang="en-US" sz="2800" b="1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C527C792-0B5D-5A5D-4782-A161ACD258C5}"/>
              </a:ext>
            </a:extLst>
          </p:cNvPr>
          <p:cNvSpPr/>
          <p:nvPr/>
        </p:nvSpPr>
        <p:spPr>
          <a:xfrm>
            <a:off x="274320" y="3840479"/>
            <a:ext cx="3291840" cy="57573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1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endParaRPr lang="en-US" sz="11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endParaRPr lang="en-US" sz="11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endParaRPr lang="en-US" sz="11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endParaRPr lang="en-US" sz="11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endParaRPr lang="en-US" sz="11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sz="1100" dirty="0" err="1">
                <a:solidFill>
                  <a:srgbClr val="FFFFFF"/>
                </a:solidFill>
              </a:rPr>
              <a:t>Estratégia</a:t>
            </a:r>
            <a:r>
              <a:rPr lang="en-US" sz="1100" dirty="0">
                <a:solidFill>
                  <a:srgbClr val="FFFFFF"/>
                </a:solidFill>
              </a:rPr>
              <a:t> de Saúde da Família</a:t>
            </a:r>
            <a:endParaRPr lang="en-US" sz="1100" dirty="0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D7A98405-0642-CBC4-8538-DFFDA1804129}"/>
              </a:ext>
            </a:extLst>
          </p:cNvPr>
          <p:cNvSpPr/>
          <p:nvPr/>
        </p:nvSpPr>
        <p:spPr>
          <a:xfrm>
            <a:off x="4238244" y="505459"/>
            <a:ext cx="4663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4BDCA"/>
                </a:solidFill>
              </a:rPr>
              <a:t>Uso seguro de medicamentos</a:t>
            </a:r>
            <a:endParaRPr lang="en-US" sz="1800" dirty="0"/>
          </a:p>
          <a:p>
            <a:pPr marL="0" indent="0" algn="l">
              <a:buNone/>
            </a:pPr>
            <a:r>
              <a:rPr lang="en-US" sz="1800" b="1" dirty="0">
                <a:solidFill>
                  <a:srgbClr val="14BDCA"/>
                </a:solidFill>
              </a:rPr>
              <a:t>durante a gravidez:</a:t>
            </a:r>
            <a:endParaRPr lang="en-US" sz="1800" dirty="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05F56993-13AF-F030-7251-AA9B3C412C65}"/>
              </a:ext>
            </a:extLst>
          </p:cNvPr>
          <p:cNvSpPr/>
          <p:nvPr/>
        </p:nvSpPr>
        <p:spPr>
          <a:xfrm>
            <a:off x="4709160" y="1847426"/>
            <a:ext cx="466344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8F0F1"/>
                </a:solidFill>
              </a:rPr>
              <a:t>Classificação de risco FDA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8F0F1"/>
                </a:solidFill>
              </a:rPr>
              <a:t>Analgésicos e AINEs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8F0F1"/>
                </a:solidFill>
              </a:rPr>
              <a:t>Anticonvulsivantes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8F0F1"/>
                </a:solidFill>
              </a:rPr>
              <a:t>Anti-hipertensivos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8F0F1"/>
                </a:solidFill>
              </a:rPr>
              <a:t>Antidiabéticos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8F0F1"/>
                </a:solidFill>
              </a:rPr>
              <a:t>Antidepressivos e Antipsicóticos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8F0F1"/>
                </a:solidFill>
              </a:rPr>
              <a:t>Antiparasitários e </a:t>
            </a:r>
            <a:r>
              <a:rPr lang="en-US" sz="1300" dirty="0" err="1">
                <a:solidFill>
                  <a:srgbClr val="E8F0F1"/>
                </a:solidFill>
              </a:rPr>
              <a:t>Antiasmáticos</a:t>
            </a:r>
            <a:endParaRPr lang="en-US" sz="1300" dirty="0">
              <a:solidFill>
                <a:srgbClr val="E8F0F1"/>
              </a:solidFill>
            </a:endParaRPr>
          </a:p>
          <a:p>
            <a:pPr marL="342900" indent="-342900">
              <a:buSzPct val="100000"/>
              <a:buChar char="•"/>
            </a:pPr>
            <a:r>
              <a:rPr lang="en-US" sz="1300" dirty="0" err="1">
                <a:solidFill>
                  <a:srgbClr val="E8F0F1"/>
                </a:solidFill>
              </a:rPr>
              <a:t>Antivirais</a:t>
            </a:r>
            <a:r>
              <a:rPr lang="en-US" sz="1300" dirty="0">
                <a:solidFill>
                  <a:srgbClr val="E8F0F1"/>
                </a:solidFill>
              </a:rPr>
              <a:t> </a:t>
            </a:r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8F0F1"/>
                </a:solidFill>
              </a:rPr>
              <a:t>Anti – </a:t>
            </a:r>
            <a:r>
              <a:rPr lang="en-US" sz="1300" dirty="0" err="1">
                <a:solidFill>
                  <a:srgbClr val="E8F0F1"/>
                </a:solidFill>
              </a:rPr>
              <a:t>histamínicos</a:t>
            </a:r>
            <a:endParaRPr lang="en-US" sz="1300" dirty="0">
              <a:solidFill>
                <a:srgbClr val="E8F0F1"/>
              </a:solidFill>
            </a:endParaRPr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8F0F1"/>
                </a:solidFill>
              </a:rPr>
              <a:t> Drogas </a:t>
            </a:r>
            <a:r>
              <a:rPr lang="en-US" sz="1300" dirty="0" err="1">
                <a:solidFill>
                  <a:srgbClr val="E8F0F1"/>
                </a:solidFill>
              </a:rPr>
              <a:t>cardiovasculares</a:t>
            </a:r>
            <a:endParaRPr lang="en-US" sz="1300" dirty="0">
              <a:solidFill>
                <a:srgbClr val="E8F0F1"/>
              </a:solidFill>
            </a:endParaRPr>
          </a:p>
          <a:p>
            <a:pPr marL="342900" indent="-342900">
              <a:buSzPct val="100000"/>
              <a:buChar char="•"/>
            </a:pPr>
            <a:r>
              <a:rPr lang="en-US" sz="1300" dirty="0" err="1">
                <a:solidFill>
                  <a:srgbClr val="E8F0F1"/>
                </a:solidFill>
              </a:rPr>
              <a:t>Protetores</a:t>
            </a:r>
            <a:r>
              <a:rPr lang="en-US" sz="1300" dirty="0">
                <a:solidFill>
                  <a:srgbClr val="E8F0F1"/>
                </a:solidFill>
              </a:rPr>
              <a:t> </a:t>
            </a:r>
            <a:r>
              <a:rPr lang="en-US" sz="1300" dirty="0" err="1">
                <a:solidFill>
                  <a:srgbClr val="E8F0F1"/>
                </a:solidFill>
              </a:rPr>
              <a:t>gástricos</a:t>
            </a:r>
            <a:endParaRPr lang="en-US" sz="1300" dirty="0">
              <a:solidFill>
                <a:srgbClr val="E8F0F1"/>
              </a:solidFill>
            </a:endParaRPr>
          </a:p>
          <a:p>
            <a:pPr marL="342900" indent="-342900">
              <a:buSzPct val="100000"/>
              <a:buChar char="•"/>
            </a:pPr>
            <a:r>
              <a:rPr lang="en-US" sz="1300" dirty="0" err="1">
                <a:solidFill>
                  <a:srgbClr val="E8F0F1"/>
                </a:solidFill>
              </a:rPr>
              <a:t>Hipolipemiantes</a:t>
            </a:r>
            <a:endParaRPr lang="en-US" sz="1300" dirty="0">
              <a:solidFill>
                <a:srgbClr val="E8F0F1"/>
              </a:solidFill>
            </a:endParaRPr>
          </a:p>
          <a:p>
            <a:pPr>
              <a:buSzPct val="100000"/>
            </a:pPr>
            <a:endParaRPr lang="en-US" sz="1300" dirty="0">
              <a:solidFill>
                <a:srgbClr val="E8F0F1"/>
              </a:solidFill>
            </a:endParaRPr>
          </a:p>
          <a:p>
            <a:pPr marL="342900" indent="-342900">
              <a:buSzPct val="100000"/>
              <a:buChar char="•"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40510433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F4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PROTETORES GÁSTRICOS NA GESTAÇÃO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74320" y="640080"/>
            <a:ext cx="8595360" cy="402336"/>
          </a:xfrm>
          <a:prstGeom prst="rect">
            <a:avLst/>
          </a:prstGeom>
          <a:solidFill>
            <a:srgbClr val="FFF3E8"/>
          </a:solidFill>
          <a:ln w="12700">
            <a:solidFill>
              <a:srgbClr val="7B4F2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640080"/>
            <a:ext cx="83210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7B4F2E"/>
                </a:solidFill>
              </a:rPr>
              <a:t>DRGE gestacional: progesterona relaxa o esfíncter esofagiano inferior + útero aumenta pressão abdominal. Iniciar sempre com medidas posturais antes de farmacoterapia.</a:t>
            </a:r>
            <a:endParaRPr lang="en-US" sz="1200" dirty="0"/>
          </a:p>
        </p:txBody>
      </p:sp>
      <p:graphicFrame>
        <p:nvGraphicFramePr>
          <p:cNvPr id="3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9150958"/>
              </p:ext>
            </p:extLst>
          </p:nvPr>
        </p:nvGraphicFramePr>
        <p:xfrm>
          <a:off x="274320" y="1419648"/>
          <a:ext cx="8595360" cy="2596134"/>
        </p:xfrm>
        <a:graphic>
          <a:graphicData uri="http://schemas.openxmlformats.org/drawingml/2006/table">
            <a:tbl>
              <a:tblPr/>
              <a:tblGrid>
                <a:gridCol w="1783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46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013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Fármaco / Grupo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F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F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Segurança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F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Indicação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F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Observações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F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13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Pantoprazol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(Pantozol®)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ACEITÁVEL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(IBP preferido)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DRGE mod./grave, úlcera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Único IBP com Cat. B. Preferir ao omeprazol quando IBP necessário.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013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Lansoprazol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(Prevacid®)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ACEITÁVEL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DRGE, úlcera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Cat. B. Dados comparáveis ao pantoprazol.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013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Omeprazol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(Losec®, Peprazol®)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ACEITÁVEL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(2ª/3ª linha)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DRGE refratária, H. pylori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IBP mais estudado. Dados tranquilizadores em grandes coortes. Preferir Cat. B no 1º trim.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013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Esomeprazol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(Nexium®)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ACEITÁVEL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(cautela 1º trim.)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DRGE grave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Usar se IBP Cat. B indisponível.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013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Sucralfato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(Sucrate®)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SEGURO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Úlcera péptica, DRGE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Ação local — mínima absorção. Seguro em todos os trimestres. Pode causar constipação.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274320" y="4663440"/>
            <a:ext cx="8595360" cy="201168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365760" y="4663440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085E61"/>
                </a:solidFill>
              </a:rPr>
              <a:t>H. pylori na gestação: adiar erradicação para após o parto se possível. Se necessário (2º/3º trim.): amoxicilina + claritromicina + IBP. EVITAR bismuto e metronidazol no 1º trimestre.</a:t>
            </a:r>
            <a:endParaRPr lang="en-US" sz="85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bg>
      <p:bgPr>
        <a:solidFill>
          <a:srgbClr val="1E2D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15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</a:rPr>
              <a:t>Hipolipemiantes</a:t>
            </a:r>
            <a:endParaRPr lang="en-US" sz="1900" dirty="0"/>
          </a:p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</a:rPr>
              <a:t>na Gestação</a:t>
            </a:r>
            <a:endParaRPr lang="en-US" sz="1900" dirty="0"/>
          </a:p>
        </p:txBody>
      </p:sp>
      <p:sp>
        <p:nvSpPr>
          <p:cNvPr id="6" name="Text 4"/>
          <p:cNvSpPr/>
          <p:nvPr/>
        </p:nvSpPr>
        <p:spPr>
          <a:xfrm>
            <a:off x="3474720" y="1828800"/>
            <a:ext cx="53035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700" i="1" dirty="0">
                <a:solidFill>
                  <a:srgbClr val="C8F0F1"/>
                </a:solidFill>
              </a:rPr>
              <a:t>Estatinas (CONTRAINDICADAS — Cat. X)</a:t>
            </a:r>
            <a:endParaRPr lang="en-US" sz="1700" dirty="0"/>
          </a:p>
          <a:p>
            <a:pPr marL="0" indent="0" algn="l">
              <a:buNone/>
            </a:pPr>
            <a:r>
              <a:rPr lang="en-US" sz="1700" i="1" dirty="0">
                <a:solidFill>
                  <a:srgbClr val="C8F0F1"/>
                </a:solidFill>
              </a:rPr>
              <a:t>Fibratos · Colestiramina · Ômega-3</a:t>
            </a:r>
            <a:endParaRPr lang="en-US" sz="170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bg>
      <p:bgPr>
        <a:solidFill>
          <a:srgbClr val="F4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HIPOLIPEMIANTES NA GESTAÇÃO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74320" y="640080"/>
            <a:ext cx="8595360" cy="502920"/>
          </a:xfrm>
          <a:prstGeom prst="rect">
            <a:avLst/>
          </a:prstGeom>
          <a:solidFill>
            <a:srgbClr val="FFD0D0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84048" y="64008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8B0000"/>
                </a:solidFill>
              </a:rPr>
              <a:t>🚨  </a:t>
            </a:r>
            <a:r>
              <a:rPr lang="en-US" sz="1200" b="1" dirty="0">
                <a:solidFill>
                  <a:srgbClr val="8B0000"/>
                </a:solidFill>
              </a:rPr>
              <a:t>ESTATINAS — CATEGORIA X: ABSOLUTAMENTE CONTRAINDICADAS. Suspender imediatamente ao confirmar gestação. O colesterol é essencial ao desenvolvimento fetal (membranas celulares, esteróides, ácidos biliares).</a:t>
            </a:r>
            <a:endParaRPr lang="en-US" sz="1200" dirty="0"/>
          </a:p>
        </p:txBody>
      </p:sp>
      <p:graphicFrame>
        <p:nvGraphicFramePr>
          <p:cNvPr id="4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4646540"/>
              </p:ext>
            </p:extLst>
          </p:nvPr>
        </p:nvGraphicFramePr>
        <p:xfrm>
          <a:off x="274320" y="1293368"/>
          <a:ext cx="8595360" cy="3467100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3898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Fármaco / Grupo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7B3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7B3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Segurança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7B3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Conduta na Gestação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7B3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Observações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7B3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367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ESTATINAS</a:t>
                      </a:r>
                      <a:endParaRPr lang="en-US" sz="1100" dirty="0"/>
                    </a:p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(Sinvastatina, Atorvastatina,</a:t>
                      </a:r>
                      <a:endParaRPr lang="en-US" sz="1100" dirty="0"/>
                    </a:p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Rosuvastatina, Pravastatina)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X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CONTRAINDICADAS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SUSPENDER ao confirmar gestação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Inibem síntese de colesterol — essencial para SNC fetal. Potencial teratogênico. Risco de malformações do SNC e membros. Toda gestante em estatina deve ser orientada a suspender imediatamente.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367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Fibratos</a:t>
                      </a:r>
                      <a:endParaRPr lang="en-US" sz="1100" dirty="0"/>
                    </a:p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(Fenofibrato, Genfibrozil)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EVITAR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EVITAR — especialmente no 1º trim.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Dados insuficientes de segurança gestacional. Embriotóxicos em animais. Usar somente em hipertrigliceridemia grave (&gt;1000 mg/dL) com risco de pancreatite — risco × benefício individualizado.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367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 err="1">
                          <a:solidFill>
                            <a:srgbClr val="1E2D2F"/>
                          </a:solidFill>
                        </a:rPr>
                        <a:t>Colestiramina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ACEITÁVEL</a:t>
                      </a:r>
                      <a:endParaRPr lang="en-US" sz="1100" dirty="0"/>
                    </a:p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(casos selecionados)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Pode ser usada — mas com limitações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Resina de troca iônica — não absorvida sistemicamente. Usada em prurido colestático gestacional. Interfere na absorção de vitaminas lipossolúveis (A, D, E, K) e ácido fólico — suplementar.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6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 err="1">
                          <a:solidFill>
                            <a:srgbClr val="1E2D2F"/>
                          </a:solidFill>
                        </a:rPr>
                        <a:t>Ezetimiba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EVITAR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EVITAR — dados insuficientes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Inibidor da absorção intestinal de colesterol. Atravessa a placenta em modelos animais. Dados em humanos muito escassos. Suspender ao confirmar gestação.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AF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45826E-65A2-A37D-DB52-890C8EB8A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EB0EF9E9-4FB6-EB58-072A-48649FBC7AA8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34F94031-1C3C-0580-8F3E-E1F26AA22B91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AF908A4E-C3E2-BA81-7886-FD685422330D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C5EF103B-9AC7-A8DD-FCCE-3902399BE3B0}"/>
              </a:ext>
            </a:extLst>
          </p:cNvPr>
          <p:cNvSpPr/>
          <p:nvPr/>
        </p:nvSpPr>
        <p:spPr>
          <a:xfrm>
            <a:off x="365760" y="137160"/>
            <a:ext cx="8412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HIPOLIPEMIANTES NA GESTAÇÃO</a:t>
            </a:r>
            <a:endParaRPr lang="en-US" sz="14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852A456C-6E37-3D97-162B-AD1BF12F8F6A}"/>
              </a:ext>
            </a:extLst>
          </p:cNvPr>
          <p:cNvSpPr/>
          <p:nvPr/>
        </p:nvSpPr>
        <p:spPr>
          <a:xfrm>
            <a:off x="274320" y="640080"/>
            <a:ext cx="8595360" cy="502920"/>
          </a:xfrm>
          <a:prstGeom prst="rect">
            <a:avLst/>
          </a:prstGeom>
          <a:solidFill>
            <a:srgbClr val="FFD0D0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BBCC932E-2BC5-8BF8-47D9-96FC878E2478}"/>
              </a:ext>
            </a:extLst>
          </p:cNvPr>
          <p:cNvSpPr/>
          <p:nvPr/>
        </p:nvSpPr>
        <p:spPr>
          <a:xfrm>
            <a:off x="384048" y="64008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8B0000"/>
                </a:solidFill>
              </a:rPr>
              <a:t>🚨  ESTATINAS — CATEGORIA X: ABSOLUTAMENTE CONTRAINDICADAS. Suspender imediatamente ao confirmar gestação. O colesterol é essencial ao desenvolvimento fetal (membranas celulares, esteróides, ácidos biliares).</a:t>
            </a:r>
            <a:endParaRPr lang="en-US" sz="1050" dirty="0"/>
          </a:p>
        </p:txBody>
      </p:sp>
      <p:graphicFrame>
        <p:nvGraphicFramePr>
          <p:cNvPr id="40" name="Table 0">
            <a:extLst>
              <a:ext uri="{FF2B5EF4-FFF2-40B4-BE49-F238E27FC236}">
                <a16:creationId xmlns:a16="http://schemas.microsoft.com/office/drawing/2014/main" id="{21E906A1-CB4C-EA05-F5E4-B523CD8E8A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858652"/>
              </p:ext>
            </p:extLst>
          </p:nvPr>
        </p:nvGraphicFramePr>
        <p:xfrm>
          <a:off x="274320" y="1207008"/>
          <a:ext cx="8595360" cy="2247900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Fármaco / Grupo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7B3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7B3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Segurança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7B3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Conduta na Gestação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7B3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Observações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7B3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Ácido Nicotínico</a:t>
                      </a:r>
                      <a:endParaRPr lang="en-US" sz="1100" dirty="0"/>
                    </a:p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(Niacina)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EVITAR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EVITAR na gestação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D2F"/>
                          </a:solidFill>
                        </a:rPr>
                        <a:t>Dados insuficientes. Doses farmacológicas (&gt;1g/dia) podem ser teratogênicas. Doses nutricionais (≤35 mg/dia como vitamina): seguras.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E2D2F"/>
                          </a:solidFill>
                        </a:rPr>
                        <a:t>Ômega-3</a:t>
                      </a:r>
                      <a:endParaRPr lang="en-US" sz="950" dirty="0"/>
                    </a:p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E2D2F"/>
                          </a:solidFill>
                        </a:rPr>
                        <a:t>(ácidos graxos EPA/DHA)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E2D2F"/>
                          </a:solidFill>
                        </a:rPr>
                        <a:t>SEGURO</a:t>
                      </a:r>
                      <a:endParaRPr lang="en-US" sz="950" dirty="0"/>
                    </a:p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E2D2F"/>
                          </a:solidFill>
                        </a:rPr>
                        <a:t>(doses nutricionais)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E2D2F"/>
                          </a:solidFill>
                        </a:rPr>
                        <a:t>SEGURO — até 3g/dia de EPA+DHA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E2D2F"/>
                          </a:solidFill>
                        </a:rPr>
                        <a:t>Benefícios para desenvolvimento neurológico fetal. Reduz triglicerídeos moderadamente. Suplementação recomendada (200–600 mg DHA/dia). Doses &gt;3g/dia: cautela (antiagregação plaquetária).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E2D2F"/>
                          </a:solidFill>
                        </a:rPr>
                        <a:t>Coenzima Q10</a:t>
                      </a:r>
                      <a:endParaRPr lang="en-US" sz="950" dirty="0"/>
                    </a:p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E2D2F"/>
                          </a:solidFill>
                        </a:rPr>
                        <a:t>(suplemento)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E2D2F"/>
                          </a:solidFill>
                        </a:rPr>
                        <a:t>—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E2D2F"/>
                          </a:solidFill>
                        </a:rPr>
                        <a:t>DADOS INSUFICIENTES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E2D2F"/>
                          </a:solidFill>
                        </a:rPr>
                        <a:t>Sem dados adequados — evitar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E2D2F"/>
                          </a:solidFill>
                        </a:rPr>
                        <a:t>Suplemento antioxidante. Estudos em pré-eclâmpsia sem resultados conclusivos. Sem evidência suficiente para recomendar ou contraindicar com base sólida.</a:t>
                      </a:r>
                      <a:endParaRPr lang="en-US" sz="9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Shape 6">
            <a:extLst>
              <a:ext uri="{FF2B5EF4-FFF2-40B4-BE49-F238E27FC236}">
                <a16:creationId xmlns:a16="http://schemas.microsoft.com/office/drawing/2014/main" id="{537B89CC-328F-78B9-5159-A525EE943053}"/>
              </a:ext>
            </a:extLst>
          </p:cNvPr>
          <p:cNvSpPr/>
          <p:nvPr/>
        </p:nvSpPr>
        <p:spPr>
          <a:xfrm>
            <a:off x="274320" y="4048674"/>
            <a:ext cx="8531352" cy="454745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10" name="Text 7">
            <a:extLst>
              <a:ext uri="{FF2B5EF4-FFF2-40B4-BE49-F238E27FC236}">
                <a16:creationId xmlns:a16="http://schemas.microsoft.com/office/drawing/2014/main" id="{BFBBCC6E-B2DC-7079-76E9-972D4647E2CD}"/>
              </a:ext>
            </a:extLst>
          </p:cNvPr>
          <p:cNvSpPr/>
          <p:nvPr/>
        </p:nvSpPr>
        <p:spPr>
          <a:xfrm>
            <a:off x="338328" y="4165854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i="1" dirty="0">
                <a:solidFill>
                  <a:srgbClr val="085E61"/>
                </a:solidFill>
              </a:rPr>
              <a:t>Hipertrigliceridemia grave na gestação (&gt;1000 mg/dL): risco de pancreatite aguda. Intervenção: dieta hipogordurosa rigorosa + ômega-3 em altas doses. Fibratos: último recurso, com avaliação especializada</a:t>
            </a:r>
            <a:r>
              <a:rPr lang="en-US" sz="850" b="1" i="1" dirty="0">
                <a:solidFill>
                  <a:srgbClr val="085E61"/>
                </a:solidFill>
              </a:rPr>
              <a:t>.</a:t>
            </a:r>
            <a:endParaRPr lang="en-US" sz="850" b="1" dirty="0"/>
          </a:p>
        </p:txBody>
      </p:sp>
    </p:spTree>
    <p:extLst>
      <p:ext uri="{BB962C8B-B14F-4D97-AF65-F5344CB8AC3E}">
        <p14:creationId xmlns:p14="http://schemas.microsoft.com/office/powerpoint/2010/main" val="26773207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2D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11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Antiparasitários
na Gestação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i="1" dirty="0">
                <a:solidFill>
                  <a:srgbClr val="C8F0F1"/>
                </a:solidFill>
              </a:rPr>
              <a:t>Metronidazol · Tinidazol · Secnidazol · Albendazol</a:t>
            </a:r>
            <a:endParaRPr lang="en-US" sz="220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85E61"/>
                </a:solidFill>
              </a:rPr>
              <a:t>ANTIPARASITÁRIOS NA GESTAÇÃO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0" y="740664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749808"/>
            <a:ext cx="54864" cy="1234440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7955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Metronidazol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309360" y="822960"/>
            <a:ext cx="100584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0" y="8229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B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CAUTELA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02920" y="11338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Trichomonas, Giardia, amebíase e vaginose bacteriana.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EVITAR no 1º trimestre. Uso no 2º e 3º trimestres considerado seguro.</a:t>
            </a:r>
            <a:endParaRPr lang="en-US" sz="1400" dirty="0"/>
          </a:p>
          <a:p>
            <a:pPr marL="228600" indent="-228600">
              <a:buChar char="•"/>
            </a:pPr>
            <a:r>
              <a:rPr lang="pt-BR" sz="1400" dirty="0"/>
              <a:t>Alternativa no 1º trimestre: Clotrimazol vaginal para tricomoníase.</a:t>
            </a:r>
          </a:p>
        </p:txBody>
      </p:sp>
      <p:sp>
        <p:nvSpPr>
          <p:cNvPr id="14" name="Shape 12"/>
          <p:cNvSpPr/>
          <p:nvPr/>
        </p:nvSpPr>
        <p:spPr>
          <a:xfrm>
            <a:off x="182880" y="2121408"/>
            <a:ext cx="8595360" cy="1234440"/>
          </a:xfrm>
          <a:prstGeom prst="rect">
            <a:avLst/>
          </a:prstGeom>
          <a:solidFill>
            <a:srgbClr val="E8F0F1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4320" y="2121408"/>
            <a:ext cx="54864" cy="12344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1671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Tinidazol / Secnidazol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400800" y="2194560"/>
            <a:ext cx="100584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0" y="21945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—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7498080" y="2194560"/>
            <a:ext cx="128016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498080" y="21945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CAUTELA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02920" y="25054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Alternativas ao metronidazol com dados de segurança mais limitados.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EVITAR no 1º trimestre. Dose única favorece adesão ao tratamento.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Secnidazol: poucos dados humanos — preferir metronidazol se disponível.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274320" y="3493008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4320" y="3493008"/>
            <a:ext cx="54864" cy="12344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35387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Nitazoxanida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400800" y="3566160"/>
            <a:ext cx="100584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00800" y="35661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C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7498080" y="3566160"/>
            <a:ext cx="128016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498080" y="35661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RESTRITO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02920" y="38770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Indicada para giardíase e criptosporidiose resistentes a outras drogas.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Poucos estudos em gestantes — usar com cautela no 1º trimestre.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Sem teratogenicidade documentada em estudos animais.</a:t>
            </a:r>
            <a:endParaRPr lang="en-US" sz="1400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2D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12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Anti-Helmínticos
na Gestação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i="1" dirty="0">
                <a:solidFill>
                  <a:srgbClr val="C8F0F1"/>
                </a:solidFill>
              </a:rPr>
              <a:t>Albendazol · Mebendazol · Ivermectina · Praziquantel</a:t>
            </a:r>
            <a:endParaRPr lang="en-US" sz="220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85E61"/>
                </a:solidFill>
              </a:rPr>
              <a:t>ANTI-HELMÍNTICOS NA GESTAÇÃO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0" y="740664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749808"/>
            <a:ext cx="54864" cy="1234440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7955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Albendazol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309360" y="822960"/>
            <a:ext cx="100584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0" y="8229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B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CAUTELA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02920" y="11338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Geo-helmintos: Ascaris, Ancylostoma, Trichuris, Enterobius.</a:t>
            </a:r>
            <a:endParaRPr lang="en-US" sz="1400" dirty="0"/>
          </a:p>
          <a:p>
            <a:pPr marL="228600" indent="-228600">
              <a:buChar char="•"/>
            </a:pPr>
            <a:r>
              <a:rPr lang="pt-BR" sz="1400" dirty="0"/>
              <a:t>EVITAR no 1º trimestre. OMS recomenda a partir do 2º trimestre em áreas endêmicas.</a:t>
            </a:r>
          </a:p>
          <a:p>
            <a:pPr marL="228600" indent="-228600">
              <a:buChar char="•"/>
            </a:pPr>
            <a:r>
              <a:rPr lang="pt-BR" sz="1400" dirty="0"/>
              <a:t>400 mg dose única (Ascaris, Enterobius) ou 400 mg/dia × 3 dias (Ancylostoma, Trichuris).</a:t>
            </a:r>
          </a:p>
        </p:txBody>
      </p:sp>
      <p:sp>
        <p:nvSpPr>
          <p:cNvPr id="14" name="Shape 12"/>
          <p:cNvSpPr/>
          <p:nvPr/>
        </p:nvSpPr>
        <p:spPr>
          <a:xfrm>
            <a:off x="182880" y="2121408"/>
            <a:ext cx="8595360" cy="1234440"/>
          </a:xfrm>
          <a:prstGeom prst="rect">
            <a:avLst/>
          </a:prstGeom>
          <a:solidFill>
            <a:srgbClr val="E8F0F1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4320" y="2121408"/>
            <a:ext cx="54864" cy="12344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1671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Mebendazol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400800" y="2194560"/>
            <a:ext cx="100584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0" y="21945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—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7498080" y="2194560"/>
            <a:ext cx="128016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498080" y="21945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CAUTELA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02920" y="25054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Alternativa para nematoides intestinais. Absorção sistêmica mínima.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EVITAR no 1º trimestre. Partir do 2º trim.: 100 mg 2x/dia × 3 dias.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Menor risco teórico que albendazol por baixa biodisponibilidade oral.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274320" y="3493008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4320" y="3493008"/>
            <a:ext cx="54864" cy="12344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35387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Ivermectina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400800" y="3566160"/>
            <a:ext cx="100584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00800" y="35661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C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7498080" y="3566160"/>
            <a:ext cx="128016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498080" y="35661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RESTRITO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02920" y="38770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Estrongiloidíase, oncocercose, escabiose generalizada e pediculose resistente.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EVITAR no 1º trimestre. Usar somente se benefício materno justificar o risco.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Dose: 200 mcg/kg dose única. CONTRAINDICADA na amamentação de RN &lt; 15 kg.</a:t>
            </a:r>
            <a:endParaRPr lang="en-US" sz="140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2D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13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Escabicidas
na Gestação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i="1" dirty="0">
                <a:solidFill>
                  <a:srgbClr val="C8F0F1"/>
                </a:solidFill>
              </a:rPr>
              <a:t>Permetrina · Ivermectina · Enxofre precipitado</a:t>
            </a:r>
            <a:endParaRPr lang="en-US" sz="2200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85E61"/>
                </a:solidFill>
              </a:rPr>
              <a:t>ESCABICIDAS NA GESTAÇÃO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0" y="740664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749808"/>
            <a:ext cx="54864" cy="1234440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7955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Permetrina 5% (creme)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309360" y="822960"/>
            <a:ext cx="100584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0" y="8229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B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1ª ESCOLHA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02920" y="11338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Tratamento de 1ª linha para escabiose em todos os trimestres da gestação.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Aplicar do pescoço às solas dos pés, deixar agir 8–14h e lavar.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182880" y="2121408"/>
            <a:ext cx="8595360" cy="1234440"/>
          </a:xfrm>
          <a:prstGeom prst="rect">
            <a:avLst/>
          </a:prstGeom>
          <a:solidFill>
            <a:srgbClr val="E8F0F1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4320" y="2121408"/>
            <a:ext cx="54864" cy="12344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1671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Enxofre Precipitado 6–10%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400800" y="2194560"/>
            <a:ext cx="100584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0" y="21945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—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7498080" y="2194560"/>
            <a:ext cx="128016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498080" y="21945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ACEITÁVEL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02920" y="25054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Alternativa segura, especialmente no 1º trimestre quando há dúvida.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Aplicar à noite por 3 noites consecutivas. Odor desagradável; lavar pela manhã.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Boa opção em resistência à permetrina ou em baixa renda.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274320" y="3493008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4320" y="3493008"/>
            <a:ext cx="54864" cy="12344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35387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Ivermectina oral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400800" y="3566160"/>
            <a:ext cx="100584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00800" y="35661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C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7498080" y="3566160"/>
            <a:ext cx="128016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498080" y="35661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RESTRITO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02920" y="38770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Reservar para escabiose crostosa (norueguesa) ou falha terapêutica grave.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EVITAR no 1º trimestre. Usar nos demais trimestres somente se necessário.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Dose única 200 mcg/kg. CONTRAINDICADA na amamentação de RN &lt; 15 kg.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AF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8DD10B-37B1-D18C-4238-C9A0798E7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A665DE28-0453-2DD5-E40F-8234008EB968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1F033222-A5E7-BB5B-073A-512405AA2190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4FCC4AFC-7294-9E5E-E19B-A196E2226411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CCF1E809-33B5-AB81-FDB2-A81092AEA596}"/>
              </a:ext>
            </a:extLst>
          </p:cNvPr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85E61"/>
                </a:solidFill>
              </a:rPr>
              <a:t>IMPORTÂNCIA</a:t>
            </a:r>
            <a:endParaRPr lang="en-US" sz="16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5A8A1866-223F-2924-8491-0000CFA73494}"/>
              </a:ext>
            </a:extLst>
          </p:cNvPr>
          <p:cNvSpPr/>
          <p:nvPr/>
        </p:nvSpPr>
        <p:spPr>
          <a:xfrm>
            <a:off x="274320" y="777240"/>
            <a:ext cx="2743200" cy="192024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DCEC469C-9A65-0736-B4ED-BF45840FF54C}"/>
              </a:ext>
            </a:extLst>
          </p:cNvPr>
          <p:cNvSpPr/>
          <p:nvPr/>
        </p:nvSpPr>
        <p:spPr>
          <a:xfrm>
            <a:off x="2743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64–93%</a:t>
            </a:r>
            <a:endParaRPr lang="en-US" sz="3400" dirty="0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FA3C7720-1A08-43CF-CA07-B3177ECFB243}"/>
              </a:ext>
            </a:extLst>
          </p:cNvPr>
          <p:cNvSpPr/>
          <p:nvPr/>
        </p:nvSpPr>
        <p:spPr>
          <a:xfrm>
            <a:off x="411480" y="1664208"/>
            <a:ext cx="246888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7908E67C-C9CF-9113-3764-30AE24886985}"/>
              </a:ext>
            </a:extLst>
          </p:cNvPr>
          <p:cNvSpPr/>
          <p:nvPr/>
        </p:nvSpPr>
        <p:spPr>
          <a:xfrm>
            <a:off x="365760" y="1737360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400" b="1" dirty="0"/>
              <a:t>das gestantes usam ao menos um medicamento durante a gravidez</a:t>
            </a:r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8D911FB9-875E-52FE-0932-6E37EBC53568}"/>
              </a:ext>
            </a:extLst>
          </p:cNvPr>
          <p:cNvSpPr/>
          <p:nvPr/>
        </p:nvSpPr>
        <p:spPr>
          <a:xfrm>
            <a:off x="3246120" y="777240"/>
            <a:ext cx="2743200" cy="19202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EDEC5984-D8CD-0C0C-6902-07B13C0E0063}"/>
              </a:ext>
            </a:extLst>
          </p:cNvPr>
          <p:cNvSpPr/>
          <p:nvPr/>
        </p:nvSpPr>
        <p:spPr>
          <a:xfrm>
            <a:off x="32461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3ª–8ª</a:t>
            </a:r>
            <a:endParaRPr lang="en-US" sz="3400" dirty="0"/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570CEAEF-0DC5-2C50-5765-65E0530789F9}"/>
              </a:ext>
            </a:extLst>
          </p:cNvPr>
          <p:cNvSpPr/>
          <p:nvPr/>
        </p:nvSpPr>
        <p:spPr>
          <a:xfrm>
            <a:off x="3383280" y="1664208"/>
            <a:ext cx="246888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5E0F0BB8-EE8E-5CA9-EEC3-99E1BBEF82AA}"/>
              </a:ext>
            </a:extLst>
          </p:cNvPr>
          <p:cNvSpPr/>
          <p:nvPr/>
        </p:nvSpPr>
        <p:spPr>
          <a:xfrm>
            <a:off x="3337560" y="1737360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400" b="1" dirty="0"/>
              <a:t>semanas: período crítico de organogênese e maior vulnerabilidade fetal</a:t>
            </a:r>
          </a:p>
        </p:txBody>
      </p:sp>
      <p:sp>
        <p:nvSpPr>
          <p:cNvPr id="14" name="Shape 12">
            <a:extLst>
              <a:ext uri="{FF2B5EF4-FFF2-40B4-BE49-F238E27FC236}">
                <a16:creationId xmlns:a16="http://schemas.microsoft.com/office/drawing/2014/main" id="{02A664F1-4E8B-947D-5B15-9062ECD7B91D}"/>
              </a:ext>
            </a:extLst>
          </p:cNvPr>
          <p:cNvSpPr/>
          <p:nvPr/>
        </p:nvSpPr>
        <p:spPr>
          <a:xfrm>
            <a:off x="6217920" y="777240"/>
            <a:ext cx="2743200" cy="1920240"/>
          </a:xfrm>
          <a:prstGeom prst="rect">
            <a:avLst/>
          </a:prstGeom>
          <a:solidFill>
            <a:srgbClr val="2A6EBB"/>
          </a:solidFill>
          <a:ln w="12700">
            <a:solidFill>
              <a:srgbClr val="2A6EBB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E07CF162-AF1E-145E-981C-FD8A6BF8AB08}"/>
              </a:ext>
            </a:extLst>
          </p:cNvPr>
          <p:cNvSpPr/>
          <p:nvPr/>
        </p:nvSpPr>
        <p:spPr>
          <a:xfrm>
            <a:off x="62179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≥50%</a:t>
            </a:r>
            <a:endParaRPr lang="en-US" sz="3400" dirty="0"/>
          </a:p>
        </p:txBody>
      </p:sp>
      <p:sp>
        <p:nvSpPr>
          <p:cNvPr id="16" name="Shape 14">
            <a:extLst>
              <a:ext uri="{FF2B5EF4-FFF2-40B4-BE49-F238E27FC236}">
                <a16:creationId xmlns:a16="http://schemas.microsoft.com/office/drawing/2014/main" id="{7BCC5611-3F1C-DD38-B892-B3069AB5EBE8}"/>
              </a:ext>
            </a:extLst>
          </p:cNvPr>
          <p:cNvSpPr/>
          <p:nvPr/>
        </p:nvSpPr>
        <p:spPr>
          <a:xfrm>
            <a:off x="6355080" y="1664208"/>
            <a:ext cx="246888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F9D74F54-3FA5-13E6-C5A8-5985901191F1}"/>
              </a:ext>
            </a:extLst>
          </p:cNvPr>
          <p:cNvSpPr/>
          <p:nvPr/>
        </p:nvSpPr>
        <p:spPr>
          <a:xfrm>
            <a:off x="6309360" y="1737360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400" b="1" dirty="0"/>
              <a:t>das gestações não são planejadas — exposição inadvertida é frequente</a:t>
            </a:r>
          </a:p>
        </p:txBody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5859C6D2-E1D5-E5A8-1B1D-6782A9E48D07}"/>
              </a:ext>
            </a:extLst>
          </p:cNvPr>
          <p:cNvSpPr/>
          <p:nvPr/>
        </p:nvSpPr>
        <p:spPr>
          <a:xfrm>
            <a:off x="365760" y="288036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85E61"/>
                </a:solidFill>
              </a:rPr>
              <a:t>DESTACAMOS:</a:t>
            </a:r>
            <a:endParaRPr lang="en-US" sz="1300" dirty="0"/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5D82604F-3FA9-F132-0806-E3A50DFFE846}"/>
              </a:ext>
            </a:extLst>
          </p:cNvPr>
          <p:cNvSpPr/>
          <p:nvPr/>
        </p:nvSpPr>
        <p:spPr>
          <a:xfrm>
            <a:off x="365760" y="3246120"/>
            <a:ext cx="84124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E2D2F"/>
                </a:solidFill>
              </a:rPr>
              <a:t>Nenhum medicamento é 100% seguro na gestação — sempre avaliar risco × benefício.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E2D2F"/>
                </a:solidFill>
              </a:rPr>
              <a:t>Não tratar doenças graves (epilepsia, HAS, DM, infecções) pode ser mais perigoso que o tratamento.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E2D2F"/>
                </a:solidFill>
              </a:rPr>
              <a:t>Prefira fármacos com maior experiência clínica e menor categoria de risco FDA.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E2D2F"/>
                </a:solidFill>
              </a:rPr>
              <a:t>Registre no prontuário a justificativa para uso de fármacos categorias C ou D.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1340524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2D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14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Repelentes
na Gestação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i="1" dirty="0">
                <a:solidFill>
                  <a:srgbClr val="C8F0F1"/>
                </a:solidFill>
              </a:rPr>
              <a:t>DEET · Icaridina · IR3535 · Citriodiol</a:t>
            </a:r>
            <a:endParaRPr lang="en-US" sz="2200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85E61"/>
                </a:solidFill>
              </a:rPr>
              <a:t>REPELENTES NA GESTAÇÃO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0" y="740664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749808"/>
            <a:ext cx="54864" cy="1234440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7955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Icaridina (Picaridina)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309360" y="822960"/>
            <a:ext cx="100584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0" y="8229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B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1ª ESCOLHA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02920" y="11338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Repelente preferível na gestação: menor toxicidade sistêmica que DEET.</a:t>
            </a:r>
            <a:endParaRPr lang="en-US" sz="1400" dirty="0"/>
          </a:p>
          <a:p>
            <a:pPr marL="228600" indent="-228600">
              <a:buChar char="•"/>
            </a:pPr>
            <a:r>
              <a:rPr lang="pt-BR" sz="1400" dirty="0"/>
              <a:t>Eficaz contra Aedes aegypti (Dengue, Zika, Chikungunya). Seguro em todos os trimestres.</a:t>
            </a:r>
          </a:p>
          <a:p>
            <a:pPr marL="228600" indent="-228600">
              <a:buChar char="•"/>
            </a:pPr>
            <a:r>
              <a:rPr lang="pt-BR" sz="1400" dirty="0"/>
              <a:t>Concentrações 10–20%. Não danifica plásticos. Bem tolerado em pele sensível.</a:t>
            </a:r>
          </a:p>
        </p:txBody>
      </p:sp>
      <p:sp>
        <p:nvSpPr>
          <p:cNvPr id="14" name="Shape 12"/>
          <p:cNvSpPr/>
          <p:nvPr/>
        </p:nvSpPr>
        <p:spPr>
          <a:xfrm>
            <a:off x="182880" y="2121408"/>
            <a:ext cx="8595360" cy="1234440"/>
          </a:xfrm>
          <a:prstGeom prst="rect">
            <a:avLst/>
          </a:prstGeom>
          <a:solidFill>
            <a:srgbClr val="E8F0F1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4320" y="2121408"/>
            <a:ext cx="54864" cy="12344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1671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DEET (N,N-dietil-meta-toluamida)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400800" y="2194560"/>
            <a:ext cx="100584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0" y="21945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—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7498080" y="2194560"/>
            <a:ext cx="128016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498080" y="21945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ACEITÁVEL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02920" y="25054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Repelente mais estudado. Concentrações até 50% consideradas seguras na gestação.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Evitar no 1º trimestre se houver alternativa. Aplicar em pele exposta, nunca em mucosas.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Lavar após retornar de área de risco. Não aplicar sob roupas.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274320" y="3493008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4320" y="3493008"/>
            <a:ext cx="54864" cy="12344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35387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IR3535 / Citriodiol (PMD)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400800" y="3566160"/>
            <a:ext cx="100584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00800" y="35661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C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7498080" y="3566160"/>
            <a:ext cx="128016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498080" y="35661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CAUTELA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02920" y="38770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IR3535: baixa toxicidade, eficácia moderada — aceitável na gestação.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PMD (citriodiol): eficácia comparável à icaridina. Evitar em &lt; 3 anos.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Repelentes naturais (citronela, lavanda): eficácia insuficiente — NÃO recomendados em área de risco.</a:t>
            </a:r>
            <a:endParaRPr lang="en-US" sz="1400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2D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15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Tinturas e
Alisamento Capilar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i="1" dirty="0">
                <a:solidFill>
                  <a:srgbClr val="C8F0F1"/>
                </a:solidFill>
              </a:rPr>
              <a:t>Colorações · Relaxantes · Progressivas · Queratina</a:t>
            </a:r>
            <a:endParaRPr lang="en-US" sz="2200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85E61"/>
                </a:solidFill>
              </a:rPr>
              <a:t>TINTURAS E ALISAMENTOS CAPILARES NA GESTAÇÃO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0" y="740664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749808"/>
            <a:ext cx="54864" cy="1234440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7955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Tinturas Capilares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309360" y="822960"/>
            <a:ext cx="100584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0" y="8229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B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CAUTELA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02920" y="11338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Contêm aminas aromáticas (p-fenilenediamina) e peróxido de hidrogênio.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Absorção cutânea pequena. EVITAR no 1º trimestre. Preferir mechas (sem contato com couro cabeludo).</a:t>
            </a:r>
            <a:endParaRPr lang="en-US" sz="1400" dirty="0"/>
          </a:p>
          <a:p>
            <a:pPr marL="228600" indent="-228600">
              <a:buChar char="•"/>
            </a:pPr>
            <a:r>
              <a:rPr lang="pt-BR" sz="1400" dirty="0"/>
              <a:t>Usar em ambiente ventilado, com luvas, e lavar bem o couro cabeludo após o procedimento.</a:t>
            </a:r>
          </a:p>
        </p:txBody>
      </p:sp>
      <p:sp>
        <p:nvSpPr>
          <p:cNvPr id="14" name="Shape 12"/>
          <p:cNvSpPr/>
          <p:nvPr/>
        </p:nvSpPr>
        <p:spPr>
          <a:xfrm>
            <a:off x="182880" y="2121408"/>
            <a:ext cx="8595360" cy="1234440"/>
          </a:xfrm>
          <a:prstGeom prst="rect">
            <a:avLst/>
          </a:prstGeom>
          <a:solidFill>
            <a:srgbClr val="E8F0F1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4320" y="2121408"/>
            <a:ext cx="54864" cy="12344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1671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Alisamentos com Formol / Progressivas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400800" y="2194560"/>
            <a:ext cx="100584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0" y="21945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—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7498080" y="2194560"/>
            <a:ext cx="128016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498080" y="21945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EVITAR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02920" y="25054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Formaldeído: agente mutagênico e potencialmente carcinogênico — CONTRAINDICADO na gestação.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'Progressivas sem formol' geralmente contêm metileno glicol (libera formaldeído ao ser aquecido).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Guanidina e hidróxido de sódio: risco de absorção sistêmica — EVITAR, especialmente no 1º trimestre.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274320" y="3493008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4320" y="3493008"/>
            <a:ext cx="54864" cy="12344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35387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Queratina / Botox Capilar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400800" y="3566160"/>
            <a:ext cx="100584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00800" y="35661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C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7498080" y="3566160"/>
            <a:ext cx="128016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498080" y="35661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RESTRITO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02920" y="38770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Queratina com formol: CONTRAINDICADA — risco de inalação de vapores tóxicos.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Queratina hidrolisada sem formol: mais segura, mas ausência de dados gestacionais.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Botox capilar (proteínas, ácido hialurônico): uso tópico, risco baixo — cautela no 1º trimestre.</a:t>
            </a:r>
            <a:endParaRPr lang="en-US" sz="1400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2D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16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Cosméticos
na Gestação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i="1" dirty="0">
                <a:solidFill>
                  <a:srgbClr val="C8F0F1"/>
                </a:solidFill>
              </a:rPr>
              <a:t>Hidratantes · Filtro Solar · Ácidos · Retinoides</a:t>
            </a:r>
            <a:endParaRPr lang="en-US" sz="2200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85E61"/>
                </a:solidFill>
              </a:rPr>
              <a:t>COSMÉTICOS NA GESTAÇÃO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0" y="740664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749808"/>
            <a:ext cx="54864" cy="1234440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7955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Filtro Solar e Hidratantes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309360" y="822960"/>
            <a:ext cx="100584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0" y="8229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B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SEGUROS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02920" y="11338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buChar char="•"/>
            </a:pPr>
            <a:r>
              <a:rPr lang="pt-BR" sz="1400" dirty="0"/>
              <a:t>Filtros físicos (TiO₂, ZnO): PREFERIDOS — mínima absorção, seguros em todos os trimestres.</a:t>
            </a:r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Filtros químicos (avobenzona, octinoxato): absorção cutânea baixa — aceitáveis com cautela.</a:t>
            </a:r>
            <a:endParaRPr lang="en-US" sz="1400" dirty="0"/>
          </a:p>
          <a:p>
            <a:pPr marL="228600" indent="-228600">
              <a:buChar char="•"/>
            </a:pPr>
            <a:r>
              <a:rPr lang="pt-BR" sz="1400" dirty="0"/>
              <a:t>Hidratantes sem retinol ou ácidos agressivos: seguros. Usar FPS ≥ 30 diariamente.</a:t>
            </a:r>
          </a:p>
        </p:txBody>
      </p:sp>
      <p:sp>
        <p:nvSpPr>
          <p:cNvPr id="14" name="Shape 12"/>
          <p:cNvSpPr/>
          <p:nvPr/>
        </p:nvSpPr>
        <p:spPr>
          <a:xfrm>
            <a:off x="182880" y="2121408"/>
            <a:ext cx="8595360" cy="1234440"/>
          </a:xfrm>
          <a:prstGeom prst="rect">
            <a:avLst/>
          </a:prstGeom>
          <a:solidFill>
            <a:srgbClr val="E8F0F1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4320" y="2121408"/>
            <a:ext cx="54864" cy="12344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1671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Ácidos Cosméticos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400800" y="2194560"/>
            <a:ext cx="100584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0" y="21945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—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7498080" y="2194560"/>
            <a:ext cx="128016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498080" y="21945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CAUTELA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02920" y="25054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Ácido azelaico (FDA B): SEGURO — 1ª escolha para melasma e acne na gestação.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Ácido glicólico / mandélico em baixas concentrações (uso tópico): absorção mínima — aceitáveis.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Ácido salicílico &gt; 2% em uso extenso: EVITAR — relação estrutural com AINEs, risco teórico.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274320" y="3493008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4320" y="3493008"/>
            <a:ext cx="54864" cy="12344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35387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Retinoides e Clareadores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400800" y="3566160"/>
            <a:ext cx="100584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00800" y="35661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C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7498080" y="3566160"/>
            <a:ext cx="128016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498080" y="35661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PROIBIDO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02920" y="38770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Tretinoína tópica (FDA D), Adapaleno, Tazaroteno (FDA X): CONTRAINDICADOS.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Isotretinoína oral (FDA X): teratogênica — suspender 1 mês antes da concepção.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Hidroquinona (FDA C): EVITAR — absorção sistêmica documentada. Preferir ácido azelaico.</a:t>
            </a:r>
            <a:endParaRPr lang="en-US" sz="1400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1E2D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2D2F"/>
          </a:solidFill>
          <a:ln w="12700">
            <a:solidFill>
              <a:srgbClr val="1E2D2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3840480"/>
            <a:ext cx="9144000" cy="130302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0" y="182880"/>
            <a:ext cx="91440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dirty="0">
                <a:solidFill>
                  <a:srgbClr val="0D7377"/>
                </a:solidFill>
              </a:rPr>
              <a:t>⚕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914400" y="141732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8F0F1"/>
                </a:solidFill>
              </a:rPr>
              <a:t>MENSAGEM FINAL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2743200" y="1965960"/>
            <a:ext cx="3657600" cy="45720"/>
          </a:xfrm>
          <a:prstGeom prst="rect">
            <a:avLst/>
          </a:prstGeom>
          <a:solidFill>
            <a:srgbClr val="14BDCA"/>
          </a:solidFill>
          <a:ln w="12700">
            <a:solidFill>
              <a:srgbClr val="14BDC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14400" y="2057400"/>
            <a:ext cx="73152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i="1" dirty="0">
                <a:solidFill>
                  <a:srgbClr val="FFFFFF"/>
                </a:solidFill>
              </a:rPr>
              <a:t>"O melhor medicamento para a gestante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i="1" dirty="0">
                <a:solidFill>
                  <a:srgbClr val="FFFFFF"/>
                </a:solidFill>
              </a:rPr>
              <a:t>é aquele que, prescrito criteriosamente,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i="1" dirty="0">
                <a:solidFill>
                  <a:srgbClr val="FFFFFF"/>
                </a:solidFill>
              </a:rPr>
              <a:t>trata a doença sem prejudicar o </a:t>
            </a:r>
            <a:r>
              <a:rPr lang="en-US" sz="1700" i="1" dirty="0" err="1">
                <a:solidFill>
                  <a:srgbClr val="FFFFFF"/>
                </a:solidFill>
              </a:rPr>
              <a:t>concepto</a:t>
            </a:r>
            <a:r>
              <a:rPr lang="en-US" sz="1700" i="1" dirty="0">
                <a:solidFill>
                  <a:srgbClr val="FFFFFF"/>
                </a:solidFill>
              </a:rPr>
              <a:t>."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0" y="39776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</a:rPr>
              <a:t>Estratégia de Saúde da Família  |  Saúde Materno-Infantil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0" y="448056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000" dirty="0">
              <a:solidFill>
                <a:srgbClr val="C8F0F1"/>
              </a:solidFill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4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5E61"/>
                </a:solidFill>
              </a:rPr>
              <a:t>REFERÊNCIAS BIBLIOGRÁFICAS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65760" y="658368"/>
            <a:ext cx="8412480" cy="4160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Font typeface="+mj-lt"/>
              <a:buAutoNum type="arabicPeriod"/>
            </a:pPr>
            <a:r>
              <a:rPr lang="en-US" sz="950" dirty="0">
                <a:solidFill>
                  <a:srgbClr val="1E2D2F"/>
                </a:solidFill>
              </a:rPr>
              <a:t>BRASIL. Ministério da Saúde. Gestação de Alto Risco: Manual Técnico. 5. ed. Brasília: MS, 2012.</a:t>
            </a:r>
            <a:endParaRPr lang="en-US" sz="95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950" dirty="0">
                <a:solidFill>
                  <a:srgbClr val="1E2D2F"/>
                </a:solidFill>
              </a:rPr>
              <a:t>BRASIL. Ministério da Saúde. Protocolos da Atenção Básica: Saúde das Mulheres. Brasília: MS, 2016.</a:t>
            </a:r>
            <a:endParaRPr lang="en-US" sz="95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950" dirty="0">
                <a:solidFill>
                  <a:srgbClr val="1E2D2F"/>
                </a:solidFill>
              </a:rPr>
              <a:t>FEBRASGO. Manual de Orientação ao Pré-Natal de Baixo Risco. São Paulo: FEBRASGO, 2022.</a:t>
            </a:r>
            <a:endParaRPr lang="en-US" sz="95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950" dirty="0">
                <a:solidFill>
                  <a:srgbClr val="1E2D2F"/>
                </a:solidFill>
              </a:rPr>
              <a:t>BRIGGS GG, FREEMAN RK, TOWERS CV, FORINASH AB. Drugs in Pregnancy and Lactation. 12. ed. Philadelphia: Wolters Kluwer, 2021.</a:t>
            </a:r>
            <a:endParaRPr lang="en-US" sz="95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950" dirty="0">
                <a:solidFill>
                  <a:srgbClr val="1E2D2F"/>
                </a:solidFill>
              </a:rPr>
              <a:t>KATZUNG BG. Farmacologia Básica e Clínica. 14. ed. Porto Alegre: AMGH, 2021.</a:t>
            </a:r>
            <a:endParaRPr lang="en-US" sz="95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950" dirty="0">
                <a:solidFill>
                  <a:srgbClr val="1E2D2F"/>
                </a:solidFill>
              </a:rPr>
              <a:t>ACOG Practice Bulletin No. 203. Chronic Hypertension in Pregnancy. Obstet Gynecol, 2019.</a:t>
            </a:r>
            <a:endParaRPr lang="en-US" sz="95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950" dirty="0">
                <a:solidFill>
                  <a:srgbClr val="1E2D2F"/>
                </a:solidFill>
              </a:rPr>
              <a:t>ACOG Practice Bulletin No. 230. Gestational Diabetes Mellitus. Obstet Gynecol, 2021.</a:t>
            </a:r>
            <a:endParaRPr lang="en-US" sz="95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950" dirty="0">
                <a:solidFill>
                  <a:srgbClr val="1E2D2F"/>
                </a:solidFill>
              </a:rPr>
              <a:t>OMS. WHO Recommendations for Prevention and Treatment of Pre-Eclampsia and Eclampsia. Geneva: WHO, 2011.</a:t>
            </a:r>
            <a:endParaRPr lang="en-US" sz="95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950" dirty="0">
                <a:solidFill>
                  <a:srgbClr val="1E2D2F"/>
                </a:solidFill>
              </a:rPr>
              <a:t>U.S. FDA. Pregnancy and Lactation Labeling Rule (PLLR). Federal Register, 2014. www.fda.gov.</a:t>
            </a:r>
            <a:endParaRPr lang="en-US" sz="95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950" dirty="0">
                <a:solidFill>
                  <a:srgbClr val="1E2D2F"/>
                </a:solidFill>
              </a:rPr>
              <a:t>ANVISA. Bulário Eletrônico. Disponível em: consultas.anvisa.gov.br.</a:t>
            </a:r>
            <a:endParaRPr lang="en-US" sz="95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950" dirty="0">
                <a:solidFill>
                  <a:srgbClr val="1E2D2F"/>
                </a:solidFill>
              </a:rPr>
              <a:t>Sociedade Brasileira de Diabetes. Diretrizes SBD 2022–2023. São Paulo: SBD, 2023.</a:t>
            </a:r>
            <a:endParaRPr lang="en-US" sz="95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950" dirty="0">
                <a:solidFill>
                  <a:srgbClr val="1E2D2F"/>
                </a:solidFill>
              </a:rPr>
              <a:t>Sociedade Brasileira de Cardiologia. Diretriz Brasileira de Hipertensão Arterial. Arq Bras Cardiol, 2021.</a:t>
            </a:r>
            <a:endParaRPr lang="en-US" sz="950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4F000316-2460-FB2C-046C-4542667AC3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425" y="-209188"/>
            <a:ext cx="3879056" cy="2893219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B4E0A3D0-0A90-642E-A0FB-907AA727BDAE}"/>
              </a:ext>
            </a:extLst>
          </p:cNvPr>
          <p:cNvSpPr txBox="1"/>
          <p:nvPr/>
        </p:nvSpPr>
        <p:spPr>
          <a:xfrm>
            <a:off x="4463627" y="3318933"/>
            <a:ext cx="3759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Gilza Mª Soares Bulhoes Calheiros </a:t>
            </a:r>
          </a:p>
          <a:p>
            <a:pPr algn="ctr"/>
            <a:r>
              <a:rPr lang="pt-BR" sz="1400" dirty="0"/>
              <a:t>Médica Ginecologista e Obstetra</a:t>
            </a:r>
          </a:p>
          <a:p>
            <a:pPr algn="ctr"/>
            <a:r>
              <a:rPr lang="pt-BR" sz="1400" dirty="0"/>
              <a:t>RQE 515</a:t>
            </a:r>
          </a:p>
          <a:p>
            <a:pPr algn="ctr"/>
            <a:r>
              <a:rPr lang="pt-BR" sz="1400" dirty="0"/>
              <a:t>Conselheira CREMAL</a:t>
            </a:r>
          </a:p>
        </p:txBody>
      </p:sp>
    </p:spTree>
    <p:extLst>
      <p:ext uri="{BB962C8B-B14F-4D97-AF65-F5344CB8AC3E}">
        <p14:creationId xmlns:p14="http://schemas.microsoft.com/office/powerpoint/2010/main" val="289975632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9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AF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FB53CA-0460-3508-688C-7072A6783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67B69A2F-EE33-B8C3-B0F3-21F4012DAF21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6065A703-CEC8-60FB-B9F1-B9ACBAAA97AA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0F60421A-672A-D220-45E7-88A87105152E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2D7F7C86-B162-58DA-3113-C92621086113}"/>
              </a:ext>
            </a:extLst>
          </p:cNvPr>
          <p:cNvSpPr/>
          <p:nvPr/>
        </p:nvSpPr>
        <p:spPr>
          <a:xfrm>
            <a:off x="2743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64–93%</a:t>
            </a:r>
            <a:endParaRPr lang="en-US" sz="3400" dirty="0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3F2AE5AA-F06D-69BA-DE7B-AA68331ABF53}"/>
              </a:ext>
            </a:extLst>
          </p:cNvPr>
          <p:cNvSpPr/>
          <p:nvPr/>
        </p:nvSpPr>
        <p:spPr>
          <a:xfrm>
            <a:off x="411480" y="1664208"/>
            <a:ext cx="246888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BB9549D8-225B-C6F3-E967-263AEE9D1A01}"/>
              </a:ext>
            </a:extLst>
          </p:cNvPr>
          <p:cNvSpPr/>
          <p:nvPr/>
        </p:nvSpPr>
        <p:spPr>
          <a:xfrm>
            <a:off x="32461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3ª–8ª</a:t>
            </a:r>
            <a:endParaRPr lang="en-US" sz="3400" dirty="0"/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2BA91C01-2066-63BC-96FD-6B83EAAA15AE}"/>
              </a:ext>
            </a:extLst>
          </p:cNvPr>
          <p:cNvSpPr/>
          <p:nvPr/>
        </p:nvSpPr>
        <p:spPr>
          <a:xfrm>
            <a:off x="3337560" y="1737360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endParaRPr lang="en-US" sz="1400" b="1" dirty="0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99B4482E-B2BC-CADE-46CA-055233C8FF8B}"/>
              </a:ext>
            </a:extLst>
          </p:cNvPr>
          <p:cNvSpPr/>
          <p:nvPr/>
        </p:nvSpPr>
        <p:spPr>
          <a:xfrm>
            <a:off x="62179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≥50%</a:t>
            </a:r>
            <a:endParaRPr lang="en-US" sz="3400" dirty="0"/>
          </a:p>
        </p:txBody>
      </p:sp>
      <p:sp>
        <p:nvSpPr>
          <p:cNvPr id="16" name="Shape 14">
            <a:extLst>
              <a:ext uri="{FF2B5EF4-FFF2-40B4-BE49-F238E27FC236}">
                <a16:creationId xmlns:a16="http://schemas.microsoft.com/office/drawing/2014/main" id="{053DC0E7-EE8E-55B5-6549-992D326185A9}"/>
              </a:ext>
            </a:extLst>
          </p:cNvPr>
          <p:cNvSpPr/>
          <p:nvPr/>
        </p:nvSpPr>
        <p:spPr>
          <a:xfrm>
            <a:off x="6355080" y="1664208"/>
            <a:ext cx="246888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E5020B10-0CB5-D683-87D6-B07B7794C271}"/>
              </a:ext>
            </a:extLst>
          </p:cNvPr>
          <p:cNvSpPr/>
          <p:nvPr/>
        </p:nvSpPr>
        <p:spPr>
          <a:xfrm>
            <a:off x="365760" y="288036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300" dirty="0"/>
          </a:p>
        </p:txBody>
      </p:sp>
      <p:pic>
        <p:nvPicPr>
          <p:cNvPr id="21" name="Imagem 20">
            <a:extLst>
              <a:ext uri="{FF2B5EF4-FFF2-40B4-BE49-F238E27FC236}">
                <a16:creationId xmlns:a16="http://schemas.microsoft.com/office/drawing/2014/main" id="{0601DF75-B6E7-8149-370A-DA4ECB9058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81" y="207169"/>
            <a:ext cx="7993857" cy="445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442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2743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64–93%</a:t>
            </a:r>
            <a:endParaRPr lang="en-US" sz="3400" dirty="0"/>
          </a:p>
        </p:txBody>
      </p:sp>
      <p:sp>
        <p:nvSpPr>
          <p:cNvPr id="8" name="Shape 6"/>
          <p:cNvSpPr/>
          <p:nvPr/>
        </p:nvSpPr>
        <p:spPr>
          <a:xfrm>
            <a:off x="411480" y="1664208"/>
            <a:ext cx="246888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461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3ª–8ª</a:t>
            </a:r>
            <a:endParaRPr lang="en-US" sz="3400" dirty="0"/>
          </a:p>
        </p:txBody>
      </p:sp>
      <p:sp>
        <p:nvSpPr>
          <p:cNvPr id="13" name="Text 11"/>
          <p:cNvSpPr/>
          <p:nvPr/>
        </p:nvSpPr>
        <p:spPr>
          <a:xfrm>
            <a:off x="3337560" y="1737360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endParaRPr lang="en-US" sz="1400" b="1" dirty="0"/>
          </a:p>
        </p:txBody>
      </p:sp>
      <p:sp>
        <p:nvSpPr>
          <p:cNvPr id="15" name="Text 13"/>
          <p:cNvSpPr/>
          <p:nvPr/>
        </p:nvSpPr>
        <p:spPr>
          <a:xfrm>
            <a:off x="62179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≥50%</a:t>
            </a:r>
            <a:endParaRPr lang="en-US" sz="3400" dirty="0"/>
          </a:p>
        </p:txBody>
      </p:sp>
      <p:sp>
        <p:nvSpPr>
          <p:cNvPr id="16" name="Shape 14"/>
          <p:cNvSpPr/>
          <p:nvPr/>
        </p:nvSpPr>
        <p:spPr>
          <a:xfrm>
            <a:off x="6355080" y="1664208"/>
            <a:ext cx="246888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288036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300" dirty="0"/>
          </a:p>
        </p:txBody>
      </p:sp>
      <p:pic>
        <p:nvPicPr>
          <p:cNvPr id="22" name="Imagem 21">
            <a:extLst>
              <a:ext uri="{FF2B5EF4-FFF2-40B4-BE49-F238E27FC236}">
                <a16:creationId xmlns:a16="http://schemas.microsoft.com/office/drawing/2014/main" id="{8C2E362C-1F01-20DA-4F4B-743ED618C5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329471"/>
            <a:ext cx="8458200" cy="435597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443CA0ED-BBD3-0A52-23E4-9CFC8270D2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94" y="250031"/>
            <a:ext cx="8786812" cy="4700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710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5396</TotalTime>
  <Words>5714</Words>
  <Application>Microsoft Office PowerPoint</Application>
  <PresentationFormat>Apresentação na tela (16:9)</PresentationFormat>
  <Paragraphs>1044</Paragraphs>
  <Slides>69</Slides>
  <Notes>53</Notes>
  <HiddenSlides>4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69</vt:i4>
      </vt:variant>
    </vt:vector>
  </HeadingPairs>
  <TitlesOfParts>
    <vt:vector size="74" baseType="lpstr">
      <vt:lpstr>Arial</vt:lpstr>
      <vt:lpstr>Calibri</vt:lpstr>
      <vt:lpstr>Calibri Light</vt:lpstr>
      <vt:lpstr>Office Theme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Farmacologia na Gestação</dc:title>
  <dc:subject>PptxGenJS Presentation</dc:subject>
  <dc:creator>Estratégia de Saúde da Família</dc:creator>
  <cp:lastModifiedBy>Gilza Maria Soares Bulhoes Calheiros</cp:lastModifiedBy>
  <cp:revision>5</cp:revision>
  <dcterms:created xsi:type="dcterms:W3CDTF">2026-03-17T23:20:56Z</dcterms:created>
  <dcterms:modified xsi:type="dcterms:W3CDTF">2026-04-15T23:34:16Z</dcterms:modified>
</cp:coreProperties>
</file>