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27"/>
  </p:notesMasterIdLst>
  <p:sldIdLst>
    <p:sldId id="256" r:id="rId2"/>
    <p:sldId id="311" r:id="rId3"/>
    <p:sldId id="257" r:id="rId4"/>
    <p:sldId id="330" r:id="rId5"/>
    <p:sldId id="310" r:id="rId6"/>
    <p:sldId id="276" r:id="rId7"/>
    <p:sldId id="329" r:id="rId8"/>
    <p:sldId id="274" r:id="rId9"/>
    <p:sldId id="312" r:id="rId10"/>
    <p:sldId id="313" r:id="rId11"/>
    <p:sldId id="314" r:id="rId12"/>
    <p:sldId id="315" r:id="rId13"/>
    <p:sldId id="281" r:id="rId14"/>
    <p:sldId id="317" r:id="rId15"/>
    <p:sldId id="318" r:id="rId16"/>
    <p:sldId id="319" r:id="rId17"/>
    <p:sldId id="333" r:id="rId18"/>
    <p:sldId id="285" r:id="rId19"/>
    <p:sldId id="300" r:id="rId20"/>
    <p:sldId id="326" r:id="rId21"/>
    <p:sldId id="332" r:id="rId22"/>
    <p:sldId id="327" r:id="rId23"/>
    <p:sldId id="331" r:id="rId24"/>
    <p:sldId id="328" r:id="rId25"/>
    <p:sldId id="305" r:id="rId26"/>
  </p:sldIdLst>
  <p:sldSz cx="12192000" cy="6858000"/>
  <p:notesSz cx="6858000" cy="9144000"/>
  <p:embeddedFontLst>
    <p:embeddedFont>
      <p:font typeface="Frank Ruhl Libre Light" panose="00000400000000000000" pitchFamily="2" charset="-79"/>
      <p:regular r:id="rId28"/>
    </p:embeddedFont>
    <p:embeddedFont>
      <p:font typeface="Montserrat" pitchFamily="2" charset="0"/>
      <p:regular r:id="rId29"/>
      <p:bold r:id="rId30"/>
      <p:italic r:id="rId31"/>
      <p:boldItalic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A56"/>
    <a:srgbClr val="376966"/>
    <a:srgbClr val="49907A"/>
    <a:srgbClr val="EAEEE8"/>
    <a:srgbClr val="5DBD90"/>
    <a:srgbClr val="5FC192"/>
    <a:srgbClr val="BC9A6C"/>
    <a:srgbClr val="0AA6A2"/>
    <a:srgbClr val="FF3300"/>
    <a:srgbClr val="678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133" autoAdjust="0"/>
  </p:normalViewPr>
  <p:slideViewPr>
    <p:cSldViewPr snapToGrid="0">
      <p:cViewPr varScale="1">
        <p:scale>
          <a:sx n="71" d="100"/>
          <a:sy n="71" d="100"/>
        </p:scale>
        <p:origin x="1109" y="53"/>
      </p:cViewPr>
      <p:guideLst/>
    </p:cSldViewPr>
  </p:slideViewPr>
  <p:outlineViewPr>
    <p:cViewPr>
      <p:scale>
        <a:sx n="33" d="100"/>
        <a:sy n="33" d="100"/>
      </p:scale>
      <p:origin x="0" y="-18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CC38C-30A0-4800-AA06-73402A0C54A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CB53626-3967-4AD9-B45E-B2AC0626E6FC}">
      <dgm:prSet phldrT="[Texto]" custT="1"/>
      <dgm:spPr>
        <a:ln>
          <a:noFill/>
        </a:ln>
      </dgm:spPr>
      <dgm:t>
        <a:bodyPr/>
        <a:lstStyle/>
        <a:p>
          <a:r>
            <a:rPr lang="pt-BR" sz="3200">
              <a:effectLst/>
              <a:latin typeface="Montserrat" panose="00000500000000000000" pitchFamily="2" charset="0"/>
            </a:rPr>
            <a:t>  Gravidade</a:t>
          </a:r>
          <a:endParaRPr lang="pt-BR" sz="3200" dirty="0">
            <a:effectLst/>
            <a:latin typeface="Montserrat" panose="00000500000000000000" pitchFamily="2" charset="0"/>
          </a:endParaRPr>
        </a:p>
      </dgm:t>
    </dgm:pt>
    <dgm:pt modelId="{86E489F3-F6A3-4FF3-8FCA-9731EAA2E990}" type="parTrans" cxnId="{4A9F41BD-B51B-43C0-9319-052D5E56308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221339AF-AAA0-490A-8FAC-363627F8C6E0}" type="sibTrans" cxnId="{4A9F41BD-B51B-43C0-9319-052D5E563088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0C50FD41-4482-4DEF-B18C-A749427AD12D}">
      <dgm:prSet phldrT="[Texto]" custT="1"/>
      <dgm:spPr>
        <a:ln>
          <a:noFill/>
        </a:ln>
      </dgm:spPr>
      <dgm:t>
        <a:bodyPr/>
        <a:lstStyle/>
        <a:p>
          <a:r>
            <a:rPr lang="pt-BR" sz="3200">
              <a:effectLst/>
              <a:latin typeface="Montserrat" panose="00000500000000000000" pitchFamily="2" charset="0"/>
            </a:rPr>
            <a:t>  Duração</a:t>
          </a:r>
          <a:endParaRPr lang="pt-BR" sz="3200" dirty="0">
            <a:effectLst/>
            <a:latin typeface="Montserrat" panose="00000500000000000000" pitchFamily="2" charset="0"/>
          </a:endParaRPr>
        </a:p>
      </dgm:t>
    </dgm:pt>
    <dgm:pt modelId="{C6508CC9-A5B0-447E-804A-7DC4C3E08122}" type="parTrans" cxnId="{5357B2E0-92C9-473C-8BE5-8B9BA1DCF3D3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D81872AF-CBE4-45C0-8EB3-E901DF585715}" type="sibTrans" cxnId="{5357B2E0-92C9-473C-8BE5-8B9BA1DCF3D3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595C5D69-7EF6-4F51-A638-1039DD98FB53}">
      <dgm:prSet phldrT="[Texto]" custT="1"/>
      <dgm:spPr>
        <a:ln>
          <a:noFill/>
        </a:ln>
      </dgm:spPr>
      <dgm:t>
        <a:bodyPr/>
        <a:lstStyle/>
        <a:p>
          <a:r>
            <a:rPr lang="pt-BR" sz="3200" dirty="0">
              <a:effectLst/>
              <a:latin typeface="Montserrat" panose="00000500000000000000" pitchFamily="2" charset="0"/>
            </a:rPr>
            <a:t>  Sofrimento ou prejuízo</a:t>
          </a:r>
        </a:p>
      </dgm:t>
    </dgm:pt>
    <dgm:pt modelId="{EB47DDA6-E9E1-4DED-A424-DF774057599D}" type="parTrans" cxnId="{55EEC822-5265-4E94-B5DB-98A6E4A2D445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F236FDD2-46B9-4A7D-BF72-33037E5F18E7}" type="sibTrans" cxnId="{55EEC822-5265-4E94-B5DB-98A6E4A2D445}">
      <dgm:prSet/>
      <dgm:spPr/>
      <dgm:t>
        <a:bodyPr/>
        <a:lstStyle/>
        <a:p>
          <a:endParaRPr lang="pt-BR">
            <a:latin typeface="Montserrat" panose="00000500000000000000" pitchFamily="2" charset="0"/>
          </a:endParaRPr>
        </a:p>
      </dgm:t>
    </dgm:pt>
    <dgm:pt modelId="{AFA9DE66-CD3A-42DF-8290-38764372831F}" type="pres">
      <dgm:prSet presAssocID="{3EBCC38C-30A0-4800-AA06-73402A0C54A7}" presName="Name0" presStyleCnt="0">
        <dgm:presLayoutVars>
          <dgm:chMax val="7"/>
          <dgm:chPref val="7"/>
          <dgm:dir/>
        </dgm:presLayoutVars>
      </dgm:prSet>
      <dgm:spPr/>
    </dgm:pt>
    <dgm:pt modelId="{980DE0EE-CC29-40E4-A421-E454B2CA1056}" type="pres">
      <dgm:prSet presAssocID="{3EBCC38C-30A0-4800-AA06-73402A0C54A7}" presName="Name1" presStyleCnt="0"/>
      <dgm:spPr/>
    </dgm:pt>
    <dgm:pt modelId="{0EB17BB8-096D-4D65-935F-EC9426ADF703}" type="pres">
      <dgm:prSet presAssocID="{3EBCC38C-30A0-4800-AA06-73402A0C54A7}" presName="cycle" presStyleCnt="0"/>
      <dgm:spPr/>
    </dgm:pt>
    <dgm:pt modelId="{432FA2B8-A5F8-4EFE-8D43-BAB42AE14EB9}" type="pres">
      <dgm:prSet presAssocID="{3EBCC38C-30A0-4800-AA06-73402A0C54A7}" presName="srcNode" presStyleLbl="node1" presStyleIdx="0" presStyleCnt="3"/>
      <dgm:spPr/>
    </dgm:pt>
    <dgm:pt modelId="{496274F2-C11F-47DB-BDC9-01023078E4BB}" type="pres">
      <dgm:prSet presAssocID="{3EBCC38C-30A0-4800-AA06-73402A0C54A7}" presName="conn" presStyleLbl="parChTrans1D2" presStyleIdx="0" presStyleCnt="1"/>
      <dgm:spPr/>
    </dgm:pt>
    <dgm:pt modelId="{062B019B-4D59-42BD-BA66-997671EC6E30}" type="pres">
      <dgm:prSet presAssocID="{3EBCC38C-30A0-4800-AA06-73402A0C54A7}" presName="extraNode" presStyleLbl="node1" presStyleIdx="0" presStyleCnt="3"/>
      <dgm:spPr/>
    </dgm:pt>
    <dgm:pt modelId="{5B883033-8098-4DD2-8E9B-C2643FCC22AA}" type="pres">
      <dgm:prSet presAssocID="{3EBCC38C-30A0-4800-AA06-73402A0C54A7}" presName="dstNode" presStyleLbl="node1" presStyleIdx="0" presStyleCnt="3"/>
      <dgm:spPr/>
    </dgm:pt>
    <dgm:pt modelId="{8A91CE87-A8D2-40EC-BA71-9928EC2363B9}" type="pres">
      <dgm:prSet presAssocID="{FCB53626-3967-4AD9-B45E-B2AC0626E6FC}" presName="text_1" presStyleLbl="node1" presStyleIdx="0" presStyleCnt="3">
        <dgm:presLayoutVars>
          <dgm:bulletEnabled val="1"/>
        </dgm:presLayoutVars>
      </dgm:prSet>
      <dgm:spPr/>
    </dgm:pt>
    <dgm:pt modelId="{84FA55EA-0CEA-414E-9CB7-7DFEEEAE7934}" type="pres">
      <dgm:prSet presAssocID="{FCB53626-3967-4AD9-B45E-B2AC0626E6FC}" presName="accent_1" presStyleCnt="0"/>
      <dgm:spPr/>
    </dgm:pt>
    <dgm:pt modelId="{6FF86B91-DC49-4165-A153-F19E398860F8}" type="pres">
      <dgm:prSet presAssocID="{FCB53626-3967-4AD9-B45E-B2AC0626E6FC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7C6E70-FEEC-4706-8FC5-7E9FF1A9A5A4}" type="pres">
      <dgm:prSet presAssocID="{0C50FD41-4482-4DEF-B18C-A749427AD12D}" presName="text_2" presStyleLbl="node1" presStyleIdx="1" presStyleCnt="3">
        <dgm:presLayoutVars>
          <dgm:bulletEnabled val="1"/>
        </dgm:presLayoutVars>
      </dgm:prSet>
      <dgm:spPr/>
    </dgm:pt>
    <dgm:pt modelId="{15F55E46-84EC-4388-8599-AE61F5C29C78}" type="pres">
      <dgm:prSet presAssocID="{0C50FD41-4482-4DEF-B18C-A749427AD12D}" presName="accent_2" presStyleCnt="0"/>
      <dgm:spPr/>
    </dgm:pt>
    <dgm:pt modelId="{67844927-6987-4389-A828-FF46070AC8B9}" type="pres">
      <dgm:prSet presAssocID="{0C50FD41-4482-4DEF-B18C-A749427AD12D}" presName="accentRepeatNode" presStyleLbl="solidFgAcc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2D6D4F-4102-4CB7-90FF-4F7A0A0D1313}" type="pres">
      <dgm:prSet presAssocID="{595C5D69-7EF6-4F51-A638-1039DD98FB53}" presName="text_3" presStyleLbl="node1" presStyleIdx="2" presStyleCnt="3">
        <dgm:presLayoutVars>
          <dgm:bulletEnabled val="1"/>
        </dgm:presLayoutVars>
      </dgm:prSet>
      <dgm:spPr/>
    </dgm:pt>
    <dgm:pt modelId="{3DB1A115-6644-4D0B-A3B6-59D950B80173}" type="pres">
      <dgm:prSet presAssocID="{595C5D69-7EF6-4F51-A638-1039DD98FB53}" presName="accent_3" presStyleCnt="0"/>
      <dgm:spPr/>
    </dgm:pt>
    <dgm:pt modelId="{4647F6F4-8E5E-4A42-A364-FAE424B21A1E}" type="pres">
      <dgm:prSet presAssocID="{595C5D69-7EF6-4F51-A638-1039DD98FB5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5EEC822-5265-4E94-B5DB-98A6E4A2D445}" srcId="{3EBCC38C-30A0-4800-AA06-73402A0C54A7}" destId="{595C5D69-7EF6-4F51-A638-1039DD98FB53}" srcOrd="2" destOrd="0" parTransId="{EB47DDA6-E9E1-4DED-A424-DF774057599D}" sibTransId="{F236FDD2-46B9-4A7D-BF72-33037E5F18E7}"/>
    <dgm:cxn modelId="{0682B249-2640-40C4-B3F8-F229F031EC5B}" type="presOf" srcId="{0C50FD41-4482-4DEF-B18C-A749427AD12D}" destId="{CD7C6E70-FEEC-4706-8FC5-7E9FF1A9A5A4}" srcOrd="0" destOrd="0" presId="urn:microsoft.com/office/officeart/2008/layout/VerticalCurvedList"/>
    <dgm:cxn modelId="{97569E4D-5C54-4204-B78B-3218F75C8B24}" type="presOf" srcId="{3EBCC38C-30A0-4800-AA06-73402A0C54A7}" destId="{AFA9DE66-CD3A-42DF-8290-38764372831F}" srcOrd="0" destOrd="0" presId="urn:microsoft.com/office/officeart/2008/layout/VerticalCurvedList"/>
    <dgm:cxn modelId="{4A9F41BD-B51B-43C0-9319-052D5E563088}" srcId="{3EBCC38C-30A0-4800-AA06-73402A0C54A7}" destId="{FCB53626-3967-4AD9-B45E-B2AC0626E6FC}" srcOrd="0" destOrd="0" parTransId="{86E489F3-F6A3-4FF3-8FCA-9731EAA2E990}" sibTransId="{221339AF-AAA0-490A-8FAC-363627F8C6E0}"/>
    <dgm:cxn modelId="{1158B8DD-0D65-40ED-B2C6-1882E8B8586F}" type="presOf" srcId="{FCB53626-3967-4AD9-B45E-B2AC0626E6FC}" destId="{8A91CE87-A8D2-40EC-BA71-9928EC2363B9}" srcOrd="0" destOrd="0" presId="urn:microsoft.com/office/officeart/2008/layout/VerticalCurvedList"/>
    <dgm:cxn modelId="{5357B2E0-92C9-473C-8BE5-8B9BA1DCF3D3}" srcId="{3EBCC38C-30A0-4800-AA06-73402A0C54A7}" destId="{0C50FD41-4482-4DEF-B18C-A749427AD12D}" srcOrd="1" destOrd="0" parTransId="{C6508CC9-A5B0-447E-804A-7DC4C3E08122}" sibTransId="{D81872AF-CBE4-45C0-8EB3-E901DF585715}"/>
    <dgm:cxn modelId="{FE8890F2-E190-4044-86EA-19010B6255FE}" type="presOf" srcId="{221339AF-AAA0-490A-8FAC-363627F8C6E0}" destId="{496274F2-C11F-47DB-BDC9-01023078E4BB}" srcOrd="0" destOrd="0" presId="urn:microsoft.com/office/officeart/2008/layout/VerticalCurvedList"/>
    <dgm:cxn modelId="{945D0AF4-9BCD-4497-8510-6DCFF49BD6AC}" type="presOf" srcId="{595C5D69-7EF6-4F51-A638-1039DD98FB53}" destId="{0E2D6D4F-4102-4CB7-90FF-4F7A0A0D1313}" srcOrd="0" destOrd="0" presId="urn:microsoft.com/office/officeart/2008/layout/VerticalCurvedList"/>
    <dgm:cxn modelId="{A6BA00DB-4594-4FB6-B679-1FDF8A17451B}" type="presParOf" srcId="{AFA9DE66-CD3A-42DF-8290-38764372831F}" destId="{980DE0EE-CC29-40E4-A421-E454B2CA1056}" srcOrd="0" destOrd="0" presId="urn:microsoft.com/office/officeart/2008/layout/VerticalCurvedList"/>
    <dgm:cxn modelId="{63CAA86B-8EC3-4680-A8D6-3C495CBF28E3}" type="presParOf" srcId="{980DE0EE-CC29-40E4-A421-E454B2CA1056}" destId="{0EB17BB8-096D-4D65-935F-EC9426ADF703}" srcOrd="0" destOrd="0" presId="urn:microsoft.com/office/officeart/2008/layout/VerticalCurvedList"/>
    <dgm:cxn modelId="{42B131B2-F6AF-434A-961A-E6DA6E24F20B}" type="presParOf" srcId="{0EB17BB8-096D-4D65-935F-EC9426ADF703}" destId="{432FA2B8-A5F8-4EFE-8D43-BAB42AE14EB9}" srcOrd="0" destOrd="0" presId="urn:microsoft.com/office/officeart/2008/layout/VerticalCurvedList"/>
    <dgm:cxn modelId="{E109CF20-4DD8-41CC-9DED-A6E0BDF8E12C}" type="presParOf" srcId="{0EB17BB8-096D-4D65-935F-EC9426ADF703}" destId="{496274F2-C11F-47DB-BDC9-01023078E4BB}" srcOrd="1" destOrd="0" presId="urn:microsoft.com/office/officeart/2008/layout/VerticalCurvedList"/>
    <dgm:cxn modelId="{C225BF1C-F7EF-4B66-BE92-858F678582A5}" type="presParOf" srcId="{0EB17BB8-096D-4D65-935F-EC9426ADF703}" destId="{062B019B-4D59-42BD-BA66-997671EC6E30}" srcOrd="2" destOrd="0" presId="urn:microsoft.com/office/officeart/2008/layout/VerticalCurvedList"/>
    <dgm:cxn modelId="{1424466F-D1B8-421D-93C6-3D02E36AA239}" type="presParOf" srcId="{0EB17BB8-096D-4D65-935F-EC9426ADF703}" destId="{5B883033-8098-4DD2-8E9B-C2643FCC22AA}" srcOrd="3" destOrd="0" presId="urn:microsoft.com/office/officeart/2008/layout/VerticalCurvedList"/>
    <dgm:cxn modelId="{9E130AA9-CD6A-41D4-BD55-23C58585CA0F}" type="presParOf" srcId="{980DE0EE-CC29-40E4-A421-E454B2CA1056}" destId="{8A91CE87-A8D2-40EC-BA71-9928EC2363B9}" srcOrd="1" destOrd="0" presId="urn:microsoft.com/office/officeart/2008/layout/VerticalCurvedList"/>
    <dgm:cxn modelId="{2E16F556-FE3C-45E3-9949-7459B8AE666D}" type="presParOf" srcId="{980DE0EE-CC29-40E4-A421-E454B2CA1056}" destId="{84FA55EA-0CEA-414E-9CB7-7DFEEEAE7934}" srcOrd="2" destOrd="0" presId="urn:microsoft.com/office/officeart/2008/layout/VerticalCurvedList"/>
    <dgm:cxn modelId="{2360070A-9509-4A4C-A24D-09DC74807998}" type="presParOf" srcId="{84FA55EA-0CEA-414E-9CB7-7DFEEEAE7934}" destId="{6FF86B91-DC49-4165-A153-F19E398860F8}" srcOrd="0" destOrd="0" presId="urn:microsoft.com/office/officeart/2008/layout/VerticalCurvedList"/>
    <dgm:cxn modelId="{43927CD9-60A1-4E3A-BEF3-B086BC76CB46}" type="presParOf" srcId="{980DE0EE-CC29-40E4-A421-E454B2CA1056}" destId="{CD7C6E70-FEEC-4706-8FC5-7E9FF1A9A5A4}" srcOrd="3" destOrd="0" presId="urn:microsoft.com/office/officeart/2008/layout/VerticalCurvedList"/>
    <dgm:cxn modelId="{15A752F2-FBDF-4A80-A34B-945983F5E9E7}" type="presParOf" srcId="{980DE0EE-CC29-40E4-A421-E454B2CA1056}" destId="{15F55E46-84EC-4388-8599-AE61F5C29C78}" srcOrd="4" destOrd="0" presId="urn:microsoft.com/office/officeart/2008/layout/VerticalCurvedList"/>
    <dgm:cxn modelId="{89D4C11C-7BC5-4EB9-B01F-3F39D44B7ADD}" type="presParOf" srcId="{15F55E46-84EC-4388-8599-AE61F5C29C78}" destId="{67844927-6987-4389-A828-FF46070AC8B9}" srcOrd="0" destOrd="0" presId="urn:microsoft.com/office/officeart/2008/layout/VerticalCurvedList"/>
    <dgm:cxn modelId="{7BAF0D28-9505-45DC-9BB8-143836ED50A2}" type="presParOf" srcId="{980DE0EE-CC29-40E4-A421-E454B2CA1056}" destId="{0E2D6D4F-4102-4CB7-90FF-4F7A0A0D1313}" srcOrd="5" destOrd="0" presId="urn:microsoft.com/office/officeart/2008/layout/VerticalCurvedList"/>
    <dgm:cxn modelId="{4F608CAB-58C6-4A33-8AA5-2A3CAD785F82}" type="presParOf" srcId="{980DE0EE-CC29-40E4-A421-E454B2CA1056}" destId="{3DB1A115-6644-4D0B-A3B6-59D950B80173}" srcOrd="6" destOrd="0" presId="urn:microsoft.com/office/officeart/2008/layout/VerticalCurvedList"/>
    <dgm:cxn modelId="{53B34033-5C1F-4566-AB8A-A6FB470B5E8B}" type="presParOf" srcId="{3DB1A115-6644-4D0B-A3B6-59D950B80173}" destId="{4647F6F4-8E5E-4A42-A364-FAE424B21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274F2-C11F-47DB-BDC9-01023078E4BB}">
      <dsp:nvSpPr>
        <dsp:cNvPr id="0" name=""/>
        <dsp:cNvSpPr/>
      </dsp:nvSpPr>
      <dsp:spPr>
        <a:xfrm>
          <a:off x="-3975681" y="-610356"/>
          <a:ext cx="4737899" cy="4737899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1CE87-A8D2-40EC-BA71-9928EC2363B9}">
      <dsp:nvSpPr>
        <dsp:cNvPr id="0" name=""/>
        <dsp:cNvSpPr/>
      </dsp:nvSpPr>
      <dsp:spPr>
        <a:xfrm>
          <a:off x="490172" y="351718"/>
          <a:ext cx="9091737" cy="703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effectLst/>
              <a:latin typeface="Montserrat" panose="00000500000000000000" pitchFamily="2" charset="0"/>
            </a:rPr>
            <a:t>  Gravidade</a:t>
          </a:r>
          <a:endParaRPr lang="pt-BR" sz="3200" kern="1200" dirty="0">
            <a:effectLst/>
            <a:latin typeface="Montserrat" panose="00000500000000000000" pitchFamily="2" charset="0"/>
          </a:endParaRPr>
        </a:p>
      </dsp:txBody>
      <dsp:txXfrm>
        <a:off x="490172" y="351718"/>
        <a:ext cx="9091737" cy="703437"/>
      </dsp:txXfrm>
    </dsp:sp>
    <dsp:sp modelId="{6FF86B91-DC49-4165-A153-F19E398860F8}">
      <dsp:nvSpPr>
        <dsp:cNvPr id="0" name=""/>
        <dsp:cNvSpPr/>
      </dsp:nvSpPr>
      <dsp:spPr>
        <a:xfrm>
          <a:off x="50524" y="263789"/>
          <a:ext cx="879296" cy="87929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C6E70-FEEC-4706-8FC5-7E9FF1A9A5A4}">
      <dsp:nvSpPr>
        <dsp:cNvPr id="0" name=""/>
        <dsp:cNvSpPr/>
      </dsp:nvSpPr>
      <dsp:spPr>
        <a:xfrm>
          <a:off x="745871" y="1406874"/>
          <a:ext cx="8836037" cy="703437"/>
        </a:xfrm>
        <a:prstGeom prst="rect">
          <a:avLst/>
        </a:prstGeom>
        <a:solidFill>
          <a:schemeClr val="accent2">
            <a:hueOff val="-323624"/>
            <a:satOff val="28486"/>
            <a:lumOff val="-1333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effectLst/>
              <a:latin typeface="Montserrat" panose="00000500000000000000" pitchFamily="2" charset="0"/>
            </a:rPr>
            <a:t>  Duração</a:t>
          </a:r>
          <a:endParaRPr lang="pt-BR" sz="3200" kern="1200" dirty="0">
            <a:effectLst/>
            <a:latin typeface="Montserrat" panose="00000500000000000000" pitchFamily="2" charset="0"/>
          </a:endParaRPr>
        </a:p>
      </dsp:txBody>
      <dsp:txXfrm>
        <a:off x="745871" y="1406874"/>
        <a:ext cx="8836037" cy="703437"/>
      </dsp:txXfrm>
    </dsp:sp>
    <dsp:sp modelId="{67844927-6987-4389-A828-FF46070AC8B9}">
      <dsp:nvSpPr>
        <dsp:cNvPr id="0" name=""/>
        <dsp:cNvSpPr/>
      </dsp:nvSpPr>
      <dsp:spPr>
        <a:xfrm>
          <a:off x="306223" y="1318945"/>
          <a:ext cx="879296" cy="87929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-323624"/>
              <a:satOff val="28486"/>
              <a:lumOff val="-13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D6D4F-4102-4CB7-90FF-4F7A0A0D1313}">
      <dsp:nvSpPr>
        <dsp:cNvPr id="0" name=""/>
        <dsp:cNvSpPr/>
      </dsp:nvSpPr>
      <dsp:spPr>
        <a:xfrm>
          <a:off x="490172" y="2462030"/>
          <a:ext cx="9091737" cy="703437"/>
        </a:xfrm>
        <a:prstGeom prst="rect">
          <a:avLst/>
        </a:prstGeom>
        <a:solidFill>
          <a:schemeClr val="accent2">
            <a:hueOff val="-647248"/>
            <a:satOff val="56971"/>
            <a:lumOff val="-2666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35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ffectLst/>
              <a:latin typeface="Montserrat" panose="00000500000000000000" pitchFamily="2" charset="0"/>
            </a:rPr>
            <a:t>  Sofrimento ou prejuízo</a:t>
          </a:r>
        </a:p>
      </dsp:txBody>
      <dsp:txXfrm>
        <a:off x="490172" y="2462030"/>
        <a:ext cx="9091737" cy="703437"/>
      </dsp:txXfrm>
    </dsp:sp>
    <dsp:sp modelId="{4647F6F4-8E5E-4A42-A364-FAE424B21A1E}">
      <dsp:nvSpPr>
        <dsp:cNvPr id="0" name=""/>
        <dsp:cNvSpPr/>
      </dsp:nvSpPr>
      <dsp:spPr>
        <a:xfrm>
          <a:off x="50524" y="2374101"/>
          <a:ext cx="879296" cy="8792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-647248"/>
              <a:satOff val="56971"/>
              <a:lumOff val="-26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80B1-79A0-416E-B86E-687FAEB9CC8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B599E-12C5-42A6-8001-B88795439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81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90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0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DA17A-0250-9D29-CA23-57A1603F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693A4B-CB0A-0185-355C-81BA88776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AD1887-76D6-AE2A-6576-E4A3FEE13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7CAB85-E5AC-6EA0-0D3F-B0D6A99E6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995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74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54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7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Sintomatologia e perfil</a:t>
            </a:r>
            <a:r>
              <a:rPr lang="pt-BR" baseline="0" dirty="0"/>
              <a:t> do </a:t>
            </a:r>
            <a:r>
              <a:rPr lang="pt-BR" baseline="0" dirty="0" err="1"/>
              <a:t>pcte</a:t>
            </a:r>
            <a:r>
              <a:rPr lang="pt-BR" baseline="0" dirty="0"/>
              <a:t> são questões individuais. Quanto às drogas, quais seriam as melhores? Isso vai ser determinado pelo perfil de efeitos adversos. As principais do sus são essas duas classes, qual seria primeira e segunda linha?</a:t>
            </a:r>
          </a:p>
          <a:p>
            <a:endParaRPr lang="pt-BR" baseline="0" dirty="0"/>
          </a:p>
          <a:p>
            <a:r>
              <a:rPr lang="pt-BR" baseline="0" dirty="0"/>
              <a:t>Doses pelo CANMAT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696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Inicar</a:t>
            </a:r>
            <a:r>
              <a:rPr lang="pt-BR" dirty="0"/>
              <a:t> um fármaco de primeira linha, que no SUS são os ISRS (e são a preferencia em geral). Mas também inclui IRSN e Pregabalina. Lembrar da terapia</a:t>
            </a:r>
          </a:p>
          <a:p>
            <a:r>
              <a:rPr lang="pt-BR" dirty="0" err="1"/>
              <a:t>Reavlaiar</a:t>
            </a:r>
            <a:r>
              <a:rPr lang="pt-BR" dirty="0"/>
              <a:t> </a:t>
            </a:r>
            <a:r>
              <a:rPr lang="pt-BR" dirty="0" err="1"/>
              <a:t>apois</a:t>
            </a:r>
            <a:r>
              <a:rPr lang="pt-BR" dirty="0"/>
              <a:t> 4-6</a:t>
            </a:r>
            <a:r>
              <a:rPr lang="pt-BR" baseline="0" dirty="0"/>
              <a:t> sem. Se houver resposta adequada em </a:t>
            </a:r>
            <a:r>
              <a:rPr lang="pt-BR" baseline="0" dirty="0" err="1"/>
              <a:t>qqr</a:t>
            </a:r>
            <a:r>
              <a:rPr lang="pt-BR" baseline="0" dirty="0"/>
              <a:t> momento do algoritmo, manter por pelo menos 1ª</a:t>
            </a:r>
          </a:p>
          <a:p>
            <a:r>
              <a:rPr lang="pt-BR" baseline="0" dirty="0"/>
              <a:t>Se houve </a:t>
            </a:r>
            <a:r>
              <a:rPr lang="pt-BR" baseline="0" dirty="0" err="1"/>
              <a:t>rresposta</a:t>
            </a:r>
            <a:r>
              <a:rPr lang="pt-BR" baseline="0" dirty="0"/>
              <a:t> parcial ou sem resposta, aumentar dose. A cada aumento de dose, reavalia em 4-6 sem e aumenta de novo ate dose máxima. Se não houver resposta em dose máxima, tem a possibilidade de trocar por outro ISRS, por um fármaco de 2ª linha (no SUS, sobretudo tricíclicos, mas </a:t>
            </a:r>
            <a:r>
              <a:rPr lang="pt-BR" baseline="0" dirty="0" err="1"/>
              <a:t>tbm</a:t>
            </a:r>
            <a:r>
              <a:rPr lang="pt-BR" baseline="0" dirty="0"/>
              <a:t> </a:t>
            </a:r>
            <a:r>
              <a:rPr lang="pt-BR" baseline="0" dirty="0" err="1"/>
              <a:t>Bup</a:t>
            </a:r>
            <a:r>
              <a:rPr lang="pt-BR" baseline="0" dirty="0"/>
              <a:t>, </a:t>
            </a:r>
            <a:r>
              <a:rPr lang="pt-BR" baseline="0" dirty="0" err="1"/>
              <a:t>Mirta</a:t>
            </a:r>
            <a:r>
              <a:rPr lang="pt-BR" baseline="0" dirty="0"/>
              <a:t>, Risperidona, </a:t>
            </a:r>
            <a:r>
              <a:rPr lang="pt-BR" baseline="0" dirty="0" err="1"/>
              <a:t>Quetiapina</a:t>
            </a:r>
            <a:r>
              <a:rPr lang="pt-BR" baseline="0" dirty="0"/>
              <a:t>) ou potencializar</a:t>
            </a:r>
          </a:p>
          <a:p>
            <a:endParaRPr lang="pt-BR" baseline="0" dirty="0"/>
          </a:p>
          <a:p>
            <a:r>
              <a:rPr lang="en-US" dirty="0"/>
              <a:t>Failure to respond may be defined as a &lt; 25% decrease on an accepted symptom rating scale such as the Montgomery-</a:t>
            </a:r>
            <a:r>
              <a:rPr lang="en-US" dirty="0" err="1"/>
              <a:t>Asberg</a:t>
            </a:r>
            <a:r>
              <a:rPr lang="en-US" dirty="0"/>
              <a:t> Depression Rating Scale (MADRS) or the Hamilton Rating Scale for Depression (HAM-D) in a patient who has received an adequate dosage for 4 weeks. In these patients, a </a:t>
            </a:r>
            <a:r>
              <a:rPr lang="en-US" dirty="0" err="1"/>
              <a:t>neuropharmacologic</a:t>
            </a:r>
            <a:r>
              <a:rPr lang="en-US" dirty="0"/>
              <a:t> rationale exists to switch to an agent with a different mode of action or a dual action. Partial response may be defined as 6 to 8 weeks at an adequate dosage and 25% to 50% decrease in MADRS or HAM-D score. In these patients, dose escalation should be considered, followed by augmentation and switching strategies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8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14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1º:</a:t>
            </a:r>
            <a:r>
              <a:rPr lang="pt-BR" baseline="0" dirty="0"/>
              <a:t> é uma doença muito prevalente. A prevalência varia de acordo com os países, sendo de 5% em alguns países orientais como </a:t>
            </a:r>
            <a:r>
              <a:rPr lang="pt-BR" baseline="0" dirty="0" err="1"/>
              <a:t>japão</a:t>
            </a:r>
            <a:r>
              <a:rPr lang="pt-BR" baseline="0" dirty="0"/>
              <a:t> e china e chegando a 16% nos EUA ou França.</a:t>
            </a:r>
          </a:p>
          <a:p>
            <a:r>
              <a:rPr lang="pt-BR" baseline="0" dirty="0"/>
              <a:t>Estudos pequenos foram feitos no Brasil, e foram limitados a grandes centros urbanos onde a prevalência de depressão é maior, mas acharam uma prevalência similar, de 17-19% (Uma pessoa a cada 6 ou 5)</a:t>
            </a:r>
          </a:p>
          <a:p>
            <a:endParaRPr lang="pt-BR" baseline="0" dirty="0"/>
          </a:p>
          <a:p>
            <a:r>
              <a:rPr lang="pt-BR" baseline="0" dirty="0"/>
              <a:t>2º: “Mas esses pacientes vão estar buscando os psiquiatras”. Não. 5-10% dos pacientes na atenção primária estarão com depressão. 60% dos pacientes deprimidos no brasil são atendidos na atenção primária </a:t>
            </a:r>
          </a:p>
          <a:p>
            <a:r>
              <a:rPr lang="pt-BR" baseline="0" dirty="0"/>
              <a:t>Importante a busca </a:t>
            </a:r>
            <a:r>
              <a:rPr lang="pt-BR" b="1" baseline="0" dirty="0"/>
              <a:t>ATIVA! </a:t>
            </a:r>
            <a:r>
              <a:rPr lang="pt-BR" b="0" baseline="0" dirty="0"/>
              <a:t>Nem sempre vai se mostrar voluntariamente.</a:t>
            </a:r>
            <a:endParaRPr lang="pt-BR" b="1" baseline="0" dirty="0"/>
          </a:p>
          <a:p>
            <a:endParaRPr lang="pt-BR" b="1" baseline="0" dirty="0"/>
          </a:p>
          <a:p>
            <a:r>
              <a:rPr lang="pt-BR" b="0" dirty="0"/>
              <a:t>3º: “Mas</a:t>
            </a:r>
            <a:r>
              <a:rPr lang="pt-BR" b="0" baseline="0" dirty="0"/>
              <a:t> eles serão todos referenciados pra a psiquiatria”. Não. Mesmo se fosse o caso era importante conhecer depressão e buscar ativamente para poder referenciar. Mas muitas vezes o generalista terá de tratar. Estima-se que 50% dos </a:t>
            </a:r>
            <a:r>
              <a:rPr lang="pt-BR" b="0" baseline="0" dirty="0" err="1"/>
              <a:t>Ads</a:t>
            </a:r>
            <a:r>
              <a:rPr lang="pt-BR" b="0" baseline="0" dirty="0"/>
              <a:t> são prescritos por clínicos gerais, 30% por psiquiatra e 20% por outros especialistas</a:t>
            </a:r>
          </a:p>
          <a:p>
            <a:endParaRPr lang="pt-BR" b="0" baseline="0" dirty="0"/>
          </a:p>
          <a:p>
            <a:r>
              <a:rPr lang="pt-BR" b="0" dirty="0"/>
              <a:t>https://rbmfc.org.br/rbmfc/article/view/65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1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21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28% dos adultos ao longo da vida reportam algum transtorno de ansiedade. É um grupo que tende a ter inicio mais precoce (idades medias de inicio) e relaciona-se a mais risco de t mental (sobretudo T. uso de substancias) e d clinicas (sobre tudo DCV: DAC, AVE, ICC...)</a:t>
            </a:r>
          </a:p>
          <a:p>
            <a:endParaRPr lang="pt-BR" dirty="0"/>
          </a:p>
          <a:p>
            <a:r>
              <a:rPr lang="pt-BR" dirty="0"/>
              <a:t>Por causa de tudo isso </a:t>
            </a:r>
            <a:r>
              <a:rPr lang="pt-BR" dirty="0" err="1"/>
              <a:t>vao</a:t>
            </a:r>
            <a:r>
              <a:rPr lang="pt-BR" dirty="0"/>
              <a:t> ter muita repercussão funcional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8D6BC-92CC-40E3-8F15-2F792691EDE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5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85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0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5749099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B599E-12C5-42A6-8001-B88795439A4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3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Brasil, a maior parte das prescrições de benzodiazepínicos é emitida em serviços de atenção primária, em que os médicos relatam ter pouco tempo para consultas e para o desenvolvimento de estratégias terapêuticas alternativas no tratamento da insônia e ansiedade, que são os principais motivos do consumo (https://www.scielo.br/j/csp/a/m3LBtSVDM9hzCWV9BSkqXcp/?lang=pt). É uma das classes de drogas mais prescritas no Brasil.</a:t>
            </a:r>
          </a:p>
          <a:p>
            <a:r>
              <a:rPr lang="pt-BR" dirty="0"/>
              <a:t>Em 2020, </a:t>
            </a:r>
            <a:r>
              <a:rPr lang="pt-BR" dirty="0" err="1"/>
              <a:t>Clonazepam</a:t>
            </a:r>
            <a:r>
              <a:rPr lang="pt-BR" dirty="0"/>
              <a:t> foi o remédio controlado</a:t>
            </a:r>
            <a:r>
              <a:rPr lang="pt-BR" baseline="0" dirty="0"/>
              <a:t> mais vendido em Alagoas</a:t>
            </a:r>
            <a:endParaRPr lang="pt-BR" dirty="0"/>
          </a:p>
          <a:p>
            <a:endParaRPr lang="pt-BR" dirty="0"/>
          </a:p>
          <a:p>
            <a:r>
              <a:rPr lang="pt-BR" dirty="0"/>
              <a:t>Efeito adverso dos BZD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 studies have shown that BZRAs 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various harms. These deserve special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because patients rely on health care professionals to provide them with this information. Associated harms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physical dependence, drowsiness, balance issues, falls, fractures, cognitive impairment, memory disorders (including anterograde amnesia), functional impairment, and motor vehicle accidents.</a:t>
            </a:r>
            <a:r>
              <a:rPr lang="en-US" dirty="0"/>
              <a:t> </a:t>
            </a:r>
            <a:br>
              <a:rPr lang="en-US" dirty="0"/>
            </a:br>
            <a:endParaRPr lang="pt-BR" dirty="0"/>
          </a:p>
          <a:p>
            <a:r>
              <a:rPr lang="pt-BR" dirty="0"/>
              <a:t>Porcentagem prescrita por clínicos</a:t>
            </a:r>
          </a:p>
          <a:p>
            <a:endParaRPr lang="pt-BR" dirty="0"/>
          </a:p>
          <a:p>
            <a:r>
              <a:rPr lang="pt-BR" dirty="0" err="1"/>
              <a:t>Insonia</a:t>
            </a:r>
            <a:r>
              <a:rPr lang="pt-BR" dirty="0"/>
              <a:t> primaria (sem causa especifica) responde </a:t>
            </a:r>
            <a:r>
              <a:rPr lang="pt-BR" dirty="0" err="1"/>
              <a:t>so</a:t>
            </a:r>
            <a:r>
              <a:rPr lang="pt-BR" dirty="0"/>
              <a:t> por 12-22%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Brasil, a maior parte das prescrições de benzodiazepínicos é emitida em serviços de atenção primária, em que os médicos relatam ter pouco tempo para consultas e para o desenvolvimento de estratégias terapêuticas alternativas no tratamento da insônia e ansiedade, que são os principais motivos do consumo (https://www.scielo.br/j/csp/a/m3LBtSVDM9hzCWV9BSkqXcp/?lang=pt). É uma das classes de drogas mais prescritas no Brasil.</a:t>
            </a:r>
          </a:p>
          <a:p>
            <a:r>
              <a:rPr lang="pt-BR" dirty="0"/>
              <a:t>Em 2020, </a:t>
            </a:r>
            <a:r>
              <a:rPr lang="pt-BR" dirty="0" err="1"/>
              <a:t>Clonazepam</a:t>
            </a:r>
            <a:r>
              <a:rPr lang="pt-BR" dirty="0"/>
              <a:t> foi o remédio controlado</a:t>
            </a:r>
            <a:r>
              <a:rPr lang="pt-BR" baseline="0" dirty="0"/>
              <a:t> mais vendido em Alagoas</a:t>
            </a:r>
            <a:endParaRPr lang="pt-BR" dirty="0"/>
          </a:p>
          <a:p>
            <a:endParaRPr lang="pt-BR" dirty="0"/>
          </a:p>
          <a:p>
            <a:r>
              <a:rPr lang="pt-BR" dirty="0"/>
              <a:t>Efeito adverso dos BZD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 studies have shown that BZRAs are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various harms. These deserve special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because patients rely on health care professionals to provide them with this information. Associated harms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physical dependence, drowsiness, balance issues, falls, fractures, cognitive impairment, memory disorders (including anterograde amnesia), functional impairment, and motor vehicle accidents.</a:t>
            </a:r>
            <a:r>
              <a:rPr lang="en-US" dirty="0"/>
              <a:t> </a:t>
            </a:r>
            <a:br>
              <a:rPr lang="en-US" dirty="0"/>
            </a:br>
            <a:endParaRPr lang="pt-BR" dirty="0"/>
          </a:p>
          <a:p>
            <a:r>
              <a:rPr lang="pt-BR" dirty="0"/>
              <a:t>Porcentagem prescrita por clínicos</a:t>
            </a:r>
          </a:p>
          <a:p>
            <a:endParaRPr lang="pt-BR" dirty="0"/>
          </a:p>
          <a:p>
            <a:r>
              <a:rPr lang="pt-BR" dirty="0" err="1"/>
              <a:t>Insonia</a:t>
            </a:r>
            <a:r>
              <a:rPr lang="pt-BR" dirty="0"/>
              <a:t> primaria (sem causa especifica) responde </a:t>
            </a:r>
            <a:r>
              <a:rPr lang="pt-BR" dirty="0" err="1"/>
              <a:t>so</a:t>
            </a:r>
            <a:r>
              <a:rPr lang="pt-BR" dirty="0"/>
              <a:t> por 12-22%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E228-DA79-4D95-B030-A6BBED0F8A1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6" name="Google Shape;26;p5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4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3E89E-6FB1-5AEB-5783-CD2B52980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94021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 dirty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2759BE-A95C-0EB4-E0C4-0920A3F9B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909"/>
            <a:ext cx="9144000" cy="630314"/>
          </a:xfrm>
          <a:solidFill>
            <a:srgbClr val="ECF0EB">
              <a:alpha val="7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576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1_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319396" y="1365000"/>
            <a:ext cx="9553206" cy="412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1556950" y="1494200"/>
            <a:ext cx="9078099" cy="38696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030855" y="2085052"/>
            <a:ext cx="8130289" cy="13439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59486" y="3680273"/>
            <a:ext cx="7473026" cy="4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24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30633" y="363633"/>
            <a:ext cx="6130800" cy="61308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3152833" y="485833"/>
            <a:ext cx="5886400" cy="58864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701567" y="1434400"/>
            <a:ext cx="4788800" cy="398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1219170" lvl="1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828754" lvl="2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2438339" lvl="3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3047924" lvl="4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3657509" lvl="5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4267093" lvl="6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4876678" lvl="7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5486263" lvl="8" indent="-491054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Google Shape;23;p4"/>
          <p:cNvSpPr/>
          <p:nvPr/>
        </p:nvSpPr>
        <p:spPr>
          <a:xfrm>
            <a:off x="5873917" y="892667"/>
            <a:ext cx="444167" cy="368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4057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Google Shape;23;p4"/>
          <p:cNvSpPr/>
          <p:nvPr/>
        </p:nvSpPr>
        <p:spPr>
          <a:xfrm>
            <a:off x="5873917" y="892667"/>
            <a:ext cx="444167" cy="368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  <p:sp>
        <p:nvSpPr>
          <p:cNvPr id="2" name="Google Shape;25;p5">
            <a:extLst>
              <a:ext uri="{FF2B5EF4-FFF2-40B4-BE49-F238E27FC236}">
                <a16:creationId xmlns:a16="http://schemas.microsoft.com/office/drawing/2014/main" id="{3E96A964-AC6C-2AB7-A71E-25E8EE2E1A91}"/>
              </a:ext>
            </a:extLst>
          </p:cNvPr>
          <p:cNvSpPr/>
          <p:nvPr userDrawn="1"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9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5B64535D-6461-BDB4-CD9E-2B1E56038F4D}"/>
              </a:ext>
            </a:extLst>
          </p:cNvPr>
          <p:cNvSpPr/>
          <p:nvPr userDrawn="1"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4F5B579A-83B8-102D-EE7D-5C37DED4B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F76984B6-4560-CC7A-B061-8F1F2AE73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8012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296073"/>
            <a:ext cx="12215959" cy="1312287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59" y="296073"/>
            <a:ext cx="9447315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59" y="2132856"/>
            <a:ext cx="10761397" cy="3960440"/>
          </a:xfrm>
        </p:spPr>
        <p:txBody>
          <a:bodyPr>
            <a:normAutofit/>
          </a:bodyPr>
          <a:lstStyle>
            <a:lvl1pPr>
              <a:defRPr sz="2600"/>
            </a:lvl1pPr>
            <a:lvl2pPr marL="685800" indent="-228600">
              <a:buClr>
                <a:srgbClr val="8AEBF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51185" y="6253456"/>
            <a:ext cx="2743200" cy="365125"/>
          </a:xfrm>
        </p:spPr>
        <p:txBody>
          <a:bodyPr/>
          <a:lstStyle/>
          <a:p>
            <a:fld id="{6949898F-4689-4015-877D-BD70B424BFE2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4094" y="6253456"/>
            <a:ext cx="6446231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7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680DEEBC-B219-2FA4-2970-61F2D280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688" y="2235199"/>
            <a:ext cx="8080624" cy="2387599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9CD3CE8-5F13-3891-FCCA-3B8DD2DA00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14454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69200" y="593367"/>
            <a:ext cx="1048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-9313051">
            <a:off x="-1700063" y="-1807098"/>
            <a:ext cx="3053621" cy="2979532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/>
          <p:nvPr/>
        </p:nvSpPr>
        <p:spPr>
          <a:xfrm rot="-9609622" flipH="1">
            <a:off x="11415448" y="5483479"/>
            <a:ext cx="1723653" cy="2266180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62" name="Google Shape;62;p13"/>
          <p:cNvSpPr/>
          <p:nvPr/>
        </p:nvSpPr>
        <p:spPr>
          <a:xfrm>
            <a:off x="-828667" y="6022900"/>
            <a:ext cx="2141600" cy="21416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3"/>
          <p:cNvSpPr/>
          <p:nvPr/>
        </p:nvSpPr>
        <p:spPr>
          <a:xfrm>
            <a:off x="11082151" y="-1562933"/>
            <a:ext cx="2491200" cy="24912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rot="-6146075">
            <a:off x="11234764" y="3032421"/>
            <a:ext cx="4036691" cy="4036691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90;p17">
            <a:extLst>
              <a:ext uri="{FF2B5EF4-FFF2-40B4-BE49-F238E27FC236}">
                <a16:creationId xmlns:a16="http://schemas.microsoft.com/office/drawing/2014/main" id="{F65DA961-9FF7-2C67-842E-894DFA693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0000" y="1505832"/>
            <a:ext cx="10272000" cy="4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rtl="0">
              <a:spcBef>
                <a:spcPts val="400"/>
              </a:spcBef>
              <a:spcAft>
                <a:spcPts val="0"/>
              </a:spcAft>
              <a:buSzPts val="1300"/>
              <a:buFont typeface="Nunito Light"/>
              <a:buChar char="●"/>
              <a:defRPr sz="2400"/>
            </a:lvl1pPr>
            <a:lvl2pPr marL="1219170" lvl="1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2000"/>
            </a:lvl2pPr>
            <a:lvl3pPr marL="1828754" lvl="2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3pPr>
            <a:lvl4pPr marL="2438339" lvl="3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4pPr>
            <a:lvl5pPr marL="3047924" lvl="4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5pPr>
            <a:lvl6pPr marL="3657509" lvl="5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08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6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88167" y="1790300"/>
            <a:ext cx="43992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404560" y="1790300"/>
            <a:ext cx="43992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⬝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88100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629431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7870761" y="1790300"/>
            <a:ext cx="2933200" cy="3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13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388100" y="5250967"/>
            <a:ext cx="94160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9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743200" y="731600"/>
            <a:ext cx="10705600" cy="53948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0"/>
          <p:cNvSpPr/>
          <p:nvPr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29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 preserve="1">
  <p:cSld name="1_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065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preserve="1" userDrawn="1">
  <p:cSld name="1_Blank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Google Shape;26;p5">
            <a:extLst>
              <a:ext uri="{FF2B5EF4-FFF2-40B4-BE49-F238E27FC236}">
                <a16:creationId xmlns:a16="http://schemas.microsoft.com/office/drawing/2014/main" id="{4E579CD3-7D2A-A5A6-5303-2B4600E881EC}"/>
              </a:ext>
            </a:extLst>
          </p:cNvPr>
          <p:cNvSpPr/>
          <p:nvPr userDrawn="1"/>
        </p:nvSpPr>
        <p:spPr>
          <a:xfrm>
            <a:off x="862000" y="850000"/>
            <a:ext cx="10468000" cy="51580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71F85FEC-8315-839E-93A3-A54BBAF35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9319" y="858300"/>
            <a:ext cx="9844755" cy="773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9E12FB4-7EB2-5D2B-D511-B669EEDAE4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9319" y="1828800"/>
            <a:ext cx="9844755" cy="3935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400"/>
            </a:lvl1pPr>
            <a:lvl2pPr marL="1219170" lvl="1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2pPr>
            <a:lvl3pPr marL="1828754" lvl="2" indent="-491054" rtl="0">
              <a:spcBef>
                <a:spcPts val="1067"/>
              </a:spcBef>
              <a:spcAft>
                <a:spcPts val="0"/>
              </a:spcAft>
              <a:buSzPts val="2200"/>
              <a:buChar char="⬝"/>
              <a:defRPr/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067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067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067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067"/>
              </a:spcBef>
              <a:spcAft>
                <a:spcPts val="1067"/>
              </a:spcAft>
              <a:buSzPts val="22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09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">
  <p:cSld name="Photo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48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66" name="Google Shape;66;p12"/>
          <p:cNvSpPr/>
          <p:nvPr/>
        </p:nvSpPr>
        <p:spPr>
          <a:xfrm>
            <a:off x="743200" y="731600"/>
            <a:ext cx="10705600" cy="53948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5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94021"/>
          </a:xfrm>
          <a:solidFill>
            <a:schemeClr val="accent3">
              <a:alpha val="72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lvl1pPr>
              <a:defRPr lang="pt-BR" sz="4400" kern="0" dirty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defTabSz="914400" latinLnBrk="0"/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52909"/>
            <a:ext cx="9144000" cy="630314"/>
          </a:xfrm>
          <a:solidFill>
            <a:srgbClr val="ECF0EB">
              <a:alpha val="7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Google Shape;26;p5">
            <a:extLst>
              <a:ext uri="{FF2B5EF4-FFF2-40B4-BE49-F238E27FC236}">
                <a16:creationId xmlns:a16="http://schemas.microsoft.com/office/drawing/2014/main" id="{A466D3C4-D240-F677-A36D-83DD6CFA0054}"/>
              </a:ext>
            </a:extLst>
          </p:cNvPr>
          <p:cNvSpPr/>
          <p:nvPr userDrawn="1"/>
        </p:nvSpPr>
        <p:spPr>
          <a:xfrm>
            <a:off x="1599158" y="1205646"/>
            <a:ext cx="8974147" cy="2425321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solidFill>
              <a:srgbClr val="BC9A6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925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88100" y="858300"/>
            <a:ext cx="9415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88100" y="1790433"/>
            <a:ext cx="9415600" cy="3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733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54247FB7-679E-41F1-BBF5-3E620AEEBB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15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4" r:id="rId4"/>
    <p:sldLayoutId id="2147483715" r:id="rId5"/>
    <p:sldLayoutId id="2147483722" r:id="rId6"/>
    <p:sldLayoutId id="2147483723" r:id="rId7"/>
    <p:sldLayoutId id="2147483717" r:id="rId8"/>
    <p:sldLayoutId id="2147483725" r:id="rId9"/>
    <p:sldLayoutId id="2147483726" r:id="rId10"/>
    <p:sldLayoutId id="2147483727" r:id="rId11"/>
    <p:sldLayoutId id="2147483719" r:id="rId12"/>
    <p:sldLayoutId id="2147483720" r:id="rId13"/>
    <p:sldLayoutId id="2147483721" r:id="rId14"/>
    <p:sldLayoutId id="2147483724" r:id="rId15"/>
    <p:sldLayoutId id="2147483728" r:id="rId16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9B53B-90B6-144F-3B1A-9B5F16E36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Depressão e ansiedade</a:t>
            </a:r>
            <a:br>
              <a:rPr lang="pt-BR" sz="4000" dirty="0"/>
            </a:br>
            <a:r>
              <a:rPr lang="pt-BR" sz="2400" dirty="0"/>
              <a:t>Abordagem prática</a:t>
            </a:r>
            <a:endParaRPr lang="pt-BR" sz="4000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31177FEE-F060-6E72-6BD3-DEF43452D974}"/>
              </a:ext>
            </a:extLst>
          </p:cNvPr>
          <p:cNvSpPr txBox="1">
            <a:spLocks/>
          </p:cNvSpPr>
          <p:nvPr/>
        </p:nvSpPr>
        <p:spPr>
          <a:xfrm>
            <a:off x="1523999" y="4058393"/>
            <a:ext cx="9144000" cy="107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rank Ruhl Libre Light"/>
              <a:buNone/>
              <a:defRPr sz="2133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68300" algn="ctr" rtl="0" eaLnBrk="1" hangingPunct="1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chemeClr val="accent3"/>
              </a:buClr>
              <a:buSzPts val="2400"/>
              <a:buFont typeface="Frank Ruhl Libre Light"/>
              <a:buNone/>
              <a:defRPr sz="3200" b="0" i="0" u="none" strike="noStrike" cap="none">
                <a:solidFill>
                  <a:schemeClr val="accent3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kern="0" dirty="0"/>
              <a:t>Guilherme Monteiro Constant – Psiquiatra</a:t>
            </a:r>
          </a:p>
        </p:txBody>
      </p:sp>
    </p:spTree>
    <p:extLst>
      <p:ext uri="{BB962C8B-B14F-4D97-AF65-F5344CB8AC3E}">
        <p14:creationId xmlns:p14="http://schemas.microsoft.com/office/powerpoint/2010/main" val="70116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23975" y="426829"/>
            <a:ext cx="9544050" cy="773113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de ansiedade generalizada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33A8CDB1-1301-D2C6-1BE5-1011BF9B23F0}"/>
              </a:ext>
            </a:extLst>
          </p:cNvPr>
          <p:cNvSpPr/>
          <p:nvPr/>
        </p:nvSpPr>
        <p:spPr>
          <a:xfrm>
            <a:off x="562239" y="1671516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Ansiedade excessiva, de difícil controle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557A2C1E-78A3-D531-4D77-935B0F687EF6}"/>
              </a:ext>
            </a:extLst>
          </p:cNvPr>
          <p:cNvGrpSpPr/>
          <p:nvPr/>
        </p:nvGrpSpPr>
        <p:grpSpPr>
          <a:xfrm>
            <a:off x="2712581" y="4275594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FC5F9D0-232D-C8AF-4D8B-52B24265C5E9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1D0F71C-D2E5-7591-9E6B-7336F5E48168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Inquietação ou “nervos à flor da pele”</a:t>
              </a:r>
            </a:p>
          </p:txBody>
        </p:sp>
      </p:grpSp>
      <p:grpSp>
        <p:nvGrpSpPr>
          <p:cNvPr id="36" name="Grupo 6">
            <a:extLst>
              <a:ext uri="{FF2B5EF4-FFF2-40B4-BE49-F238E27FC236}">
                <a16:creationId xmlns:a16="http://schemas.microsoft.com/office/drawing/2014/main" id="{45074332-1383-7BDC-5FF7-0D9833AF6B0D}"/>
              </a:ext>
            </a:extLst>
          </p:cNvPr>
          <p:cNvGrpSpPr/>
          <p:nvPr/>
        </p:nvGrpSpPr>
        <p:grpSpPr>
          <a:xfrm>
            <a:off x="2712581" y="4808788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F530F7-C2A0-D487-E259-1A7A3A94281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00CBC2-BADC-4865-83E6-769D99FCD9EF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Fadiga</a:t>
              </a: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3BA0EE4E-20FA-FC86-480F-78F612295F0D}"/>
              </a:ext>
            </a:extLst>
          </p:cNvPr>
          <p:cNvSpPr/>
          <p:nvPr/>
        </p:nvSpPr>
        <p:spPr>
          <a:xfrm>
            <a:off x="464924" y="4347118"/>
            <a:ext cx="1798772" cy="12555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Associada a pelo menos 3 sintomas:</a:t>
            </a:r>
          </a:p>
        </p:txBody>
      </p:sp>
      <p:sp>
        <p:nvSpPr>
          <p:cNvPr id="55" name="Retângulo de cantos arredondados 48">
            <a:extLst>
              <a:ext uri="{FF2B5EF4-FFF2-40B4-BE49-F238E27FC236}">
                <a16:creationId xmlns:a16="http://schemas.microsoft.com/office/drawing/2014/main" id="{7CA91FC2-E488-BD2D-DE70-701D2F05D5DE}"/>
              </a:ext>
            </a:extLst>
          </p:cNvPr>
          <p:cNvSpPr/>
          <p:nvPr/>
        </p:nvSpPr>
        <p:spPr>
          <a:xfrm>
            <a:off x="2627185" y="4201512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6" name="Retângulo de cantos arredondados 49">
            <a:extLst>
              <a:ext uri="{FF2B5EF4-FFF2-40B4-BE49-F238E27FC236}">
                <a16:creationId xmlns:a16="http://schemas.microsoft.com/office/drawing/2014/main" id="{B8DBEA53-040C-7425-719C-F6542DAEAB01}"/>
              </a:ext>
            </a:extLst>
          </p:cNvPr>
          <p:cNvSpPr/>
          <p:nvPr/>
        </p:nvSpPr>
        <p:spPr>
          <a:xfrm>
            <a:off x="2627185" y="4753353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57" name="Colchete esquerdo 51">
            <a:extLst>
              <a:ext uri="{FF2B5EF4-FFF2-40B4-BE49-F238E27FC236}">
                <a16:creationId xmlns:a16="http://schemas.microsoft.com/office/drawing/2014/main" id="{FE1447D1-B3AC-3145-18B4-88C8979DB66B}"/>
              </a:ext>
            </a:extLst>
          </p:cNvPr>
          <p:cNvSpPr/>
          <p:nvPr/>
        </p:nvSpPr>
        <p:spPr>
          <a:xfrm>
            <a:off x="2349092" y="4195166"/>
            <a:ext cx="100600" cy="159914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de cantos arredondados 53">
            <a:extLst>
              <a:ext uri="{FF2B5EF4-FFF2-40B4-BE49-F238E27FC236}">
                <a16:creationId xmlns:a16="http://schemas.microsoft.com/office/drawing/2014/main" id="{FF67ED75-6F10-9B93-C415-4D4CD2F89061}"/>
              </a:ext>
            </a:extLst>
          </p:cNvPr>
          <p:cNvSpPr/>
          <p:nvPr/>
        </p:nvSpPr>
        <p:spPr>
          <a:xfrm>
            <a:off x="8112217" y="1625150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Na maioria dos dias, por pelo menos 6 meses</a:t>
            </a:r>
          </a:p>
        </p:txBody>
      </p:sp>
      <p:sp>
        <p:nvSpPr>
          <p:cNvPr id="59" name="Retângulo de cantos arredondados 54">
            <a:extLst>
              <a:ext uri="{FF2B5EF4-FFF2-40B4-BE49-F238E27FC236}">
                <a16:creationId xmlns:a16="http://schemas.microsoft.com/office/drawing/2014/main" id="{8609902A-E773-EA04-387A-3E05E55FF23F}"/>
              </a:ext>
            </a:extLst>
          </p:cNvPr>
          <p:cNvSpPr/>
          <p:nvPr/>
        </p:nvSpPr>
        <p:spPr>
          <a:xfrm>
            <a:off x="4336736" y="1647597"/>
            <a:ext cx="3402914" cy="1522397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Em diversos contextos/situações</a:t>
            </a:r>
          </a:p>
        </p:txBody>
      </p:sp>
      <p:grpSp>
        <p:nvGrpSpPr>
          <p:cNvPr id="60" name="Grupo 55">
            <a:extLst>
              <a:ext uri="{FF2B5EF4-FFF2-40B4-BE49-F238E27FC236}">
                <a16:creationId xmlns:a16="http://schemas.microsoft.com/office/drawing/2014/main" id="{B0D7B9BF-D22C-ADBE-7C12-9F7400C6F004}"/>
              </a:ext>
            </a:extLst>
          </p:cNvPr>
          <p:cNvGrpSpPr/>
          <p:nvPr/>
        </p:nvGrpSpPr>
        <p:grpSpPr>
          <a:xfrm>
            <a:off x="2712581" y="5388813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16BE711-A2A9-A512-3401-2BA141A47410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B938036C-3208-C554-1E97-EADD71032D62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 Dificuldade de concentração (“branco”)</a:t>
              </a:r>
            </a:p>
          </p:txBody>
        </p:sp>
      </p:grpSp>
      <p:grpSp>
        <p:nvGrpSpPr>
          <p:cNvPr id="63" name="Grupo 58">
            <a:extLst>
              <a:ext uri="{FF2B5EF4-FFF2-40B4-BE49-F238E27FC236}">
                <a16:creationId xmlns:a16="http://schemas.microsoft.com/office/drawing/2014/main" id="{429402AA-9789-75F2-7A00-A03DDB98B9D2}"/>
              </a:ext>
            </a:extLst>
          </p:cNvPr>
          <p:cNvGrpSpPr/>
          <p:nvPr/>
        </p:nvGrpSpPr>
        <p:grpSpPr>
          <a:xfrm>
            <a:off x="7380487" y="5369956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AD27A056-D982-502C-7162-9F081A19FE32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C377E70-5169-D9FC-AA49-A31E0012C983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Perturbação do sono</a:t>
              </a:r>
            </a:p>
          </p:txBody>
        </p:sp>
      </p:grpSp>
      <p:sp>
        <p:nvSpPr>
          <p:cNvPr id="66" name="Retângulo de cantos arredondados 61">
            <a:extLst>
              <a:ext uri="{FF2B5EF4-FFF2-40B4-BE49-F238E27FC236}">
                <a16:creationId xmlns:a16="http://schemas.microsoft.com/office/drawing/2014/main" id="{90EA6E58-4545-9B9F-E0EA-77B287DABC49}"/>
              </a:ext>
            </a:extLst>
          </p:cNvPr>
          <p:cNvSpPr/>
          <p:nvPr/>
        </p:nvSpPr>
        <p:spPr>
          <a:xfrm>
            <a:off x="2627185" y="531473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67" name="Retângulo de cantos arredondados 62">
            <a:extLst>
              <a:ext uri="{FF2B5EF4-FFF2-40B4-BE49-F238E27FC236}">
                <a16:creationId xmlns:a16="http://schemas.microsoft.com/office/drawing/2014/main" id="{FA853451-745A-391B-611D-1346B293EA63}"/>
              </a:ext>
            </a:extLst>
          </p:cNvPr>
          <p:cNvSpPr/>
          <p:nvPr/>
        </p:nvSpPr>
        <p:spPr>
          <a:xfrm>
            <a:off x="7295091" y="531452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6</a:t>
            </a:r>
          </a:p>
        </p:txBody>
      </p:sp>
      <p:grpSp>
        <p:nvGrpSpPr>
          <p:cNvPr id="68" name="Grupo 63">
            <a:extLst>
              <a:ext uri="{FF2B5EF4-FFF2-40B4-BE49-F238E27FC236}">
                <a16:creationId xmlns:a16="http://schemas.microsoft.com/office/drawing/2014/main" id="{613D0EE4-C870-E7C1-D574-2E259550FF73}"/>
              </a:ext>
            </a:extLst>
          </p:cNvPr>
          <p:cNvGrpSpPr/>
          <p:nvPr/>
        </p:nvGrpSpPr>
        <p:grpSpPr>
          <a:xfrm>
            <a:off x="7380487" y="4269248"/>
            <a:ext cx="4497114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C055475A-2BCC-B522-1D6D-726DFCE28C20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AE570ED8-983D-600D-B822-D6F22C7F0B0C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Irritabilidade</a:t>
              </a:r>
            </a:p>
          </p:txBody>
        </p:sp>
      </p:grpSp>
      <p:grpSp>
        <p:nvGrpSpPr>
          <p:cNvPr id="71" name="Grupo 66">
            <a:extLst>
              <a:ext uri="{FF2B5EF4-FFF2-40B4-BE49-F238E27FC236}">
                <a16:creationId xmlns:a16="http://schemas.microsoft.com/office/drawing/2014/main" id="{C6A6E95F-3CDB-914E-1C54-C90DCCDF4EAA}"/>
              </a:ext>
            </a:extLst>
          </p:cNvPr>
          <p:cNvGrpSpPr/>
          <p:nvPr/>
        </p:nvGrpSpPr>
        <p:grpSpPr>
          <a:xfrm>
            <a:off x="7380487" y="4802442"/>
            <a:ext cx="4497114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37103A05-1F34-4DC7-8738-9F03A2998BD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042626EF-12F0-4710-F2EE-0B1CD0DB7DE5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Tensão muscular</a:t>
              </a:r>
            </a:p>
          </p:txBody>
        </p:sp>
      </p:grpSp>
      <p:sp>
        <p:nvSpPr>
          <p:cNvPr id="74" name="Retângulo de cantos arredondados 69">
            <a:extLst>
              <a:ext uri="{FF2B5EF4-FFF2-40B4-BE49-F238E27FC236}">
                <a16:creationId xmlns:a16="http://schemas.microsoft.com/office/drawing/2014/main" id="{51CA09BA-9D20-115B-FBA6-B8E7180EF849}"/>
              </a:ext>
            </a:extLst>
          </p:cNvPr>
          <p:cNvSpPr/>
          <p:nvPr/>
        </p:nvSpPr>
        <p:spPr>
          <a:xfrm>
            <a:off x="7295091" y="419516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75" name="Retângulo de cantos arredondados 70">
            <a:extLst>
              <a:ext uri="{FF2B5EF4-FFF2-40B4-BE49-F238E27FC236}">
                <a16:creationId xmlns:a16="http://schemas.microsoft.com/office/drawing/2014/main" id="{DE236B16-2BA9-0CC3-EED2-1AE9C1FFB1C6}"/>
              </a:ext>
            </a:extLst>
          </p:cNvPr>
          <p:cNvSpPr/>
          <p:nvPr/>
        </p:nvSpPr>
        <p:spPr>
          <a:xfrm>
            <a:off x="7295091" y="474700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30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6" grpId="0" animBg="1"/>
      <p:bldP spid="67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66168" y="451545"/>
            <a:ext cx="9544050" cy="77311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do pânico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33A8CDB1-1301-D2C6-1BE5-1011BF9B23F0}"/>
              </a:ext>
            </a:extLst>
          </p:cNvPr>
          <p:cNvSpPr/>
          <p:nvPr/>
        </p:nvSpPr>
        <p:spPr>
          <a:xfrm>
            <a:off x="2104490" y="1933515"/>
            <a:ext cx="7983019" cy="125557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Ataques de pânico recorrentes ou inesperados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557A2C1E-78A3-D531-4D77-935B0F687EF6}"/>
              </a:ext>
            </a:extLst>
          </p:cNvPr>
          <p:cNvGrpSpPr/>
          <p:nvPr/>
        </p:nvGrpSpPr>
        <p:grpSpPr>
          <a:xfrm>
            <a:off x="5065362" y="3834876"/>
            <a:ext cx="5003311" cy="803267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FC5F9D0-232D-C8AF-4D8B-52B24265C5E9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1D0F71C-D2E5-7591-9E6B-7336F5E48168}"/>
                </a:ext>
              </a:extLst>
            </p:cNvPr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Preocupação persistente com novos ataques</a:t>
              </a:r>
            </a:p>
          </p:txBody>
        </p:sp>
      </p:grpSp>
      <p:grpSp>
        <p:nvGrpSpPr>
          <p:cNvPr id="36" name="Grupo 6">
            <a:extLst>
              <a:ext uri="{FF2B5EF4-FFF2-40B4-BE49-F238E27FC236}">
                <a16:creationId xmlns:a16="http://schemas.microsoft.com/office/drawing/2014/main" id="{45074332-1383-7BDC-5FF7-0D9833AF6B0D}"/>
              </a:ext>
            </a:extLst>
          </p:cNvPr>
          <p:cNvGrpSpPr/>
          <p:nvPr/>
        </p:nvGrpSpPr>
        <p:grpSpPr>
          <a:xfrm>
            <a:off x="5065363" y="5347001"/>
            <a:ext cx="5003310" cy="803267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F530F7-C2A0-D487-E259-1A7A3A94281D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00CBC2-BADC-4865-83E6-769D99FCD9EF}"/>
                </a:ext>
              </a:extLst>
            </p:cNvPr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Mudanças desadaptativas de comportamento</a:t>
              </a: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3BA0EE4E-20FA-FC86-480F-78F612295F0D}"/>
              </a:ext>
            </a:extLst>
          </p:cNvPr>
          <p:cNvSpPr/>
          <p:nvPr/>
        </p:nvSpPr>
        <p:spPr>
          <a:xfrm>
            <a:off x="2104490" y="4336844"/>
            <a:ext cx="2511988" cy="12555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Seguido por pelo menos um mês de:</a:t>
            </a:r>
          </a:p>
        </p:txBody>
      </p:sp>
      <p:sp>
        <p:nvSpPr>
          <p:cNvPr id="57" name="Colchete esquerdo 51">
            <a:extLst>
              <a:ext uri="{FF2B5EF4-FFF2-40B4-BE49-F238E27FC236}">
                <a16:creationId xmlns:a16="http://schemas.microsoft.com/office/drawing/2014/main" id="{FE1447D1-B3AC-3145-18B4-88C8979DB66B}"/>
              </a:ext>
            </a:extLst>
          </p:cNvPr>
          <p:cNvSpPr/>
          <p:nvPr/>
        </p:nvSpPr>
        <p:spPr>
          <a:xfrm>
            <a:off x="4784067" y="4188589"/>
            <a:ext cx="100600" cy="159914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140">
            <a:extLst>
              <a:ext uri="{FF2B5EF4-FFF2-40B4-BE49-F238E27FC236}">
                <a16:creationId xmlns:a16="http://schemas.microsoft.com/office/drawing/2014/main" id="{402263F6-C2F7-22F2-881E-BBCBA1A07058}"/>
              </a:ext>
            </a:extLst>
          </p:cNvPr>
          <p:cNvSpPr/>
          <p:nvPr/>
        </p:nvSpPr>
        <p:spPr>
          <a:xfrm>
            <a:off x="5065363" y="4844520"/>
            <a:ext cx="626708" cy="29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84594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790EB-7061-5F75-5A83-A743ABD1D019}"/>
              </a:ext>
            </a:extLst>
          </p:cNvPr>
          <p:cNvSpPr txBox="1">
            <a:spLocks/>
          </p:cNvSpPr>
          <p:nvPr/>
        </p:nvSpPr>
        <p:spPr>
          <a:xfrm>
            <a:off x="1266168" y="451545"/>
            <a:ext cx="954405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3200" b="1" kern="0" dirty="0"/>
              <a:t>Ataque de pânico</a:t>
            </a:r>
          </a:p>
        </p:txBody>
      </p:sp>
      <p:sp>
        <p:nvSpPr>
          <p:cNvPr id="3" name="Retângulo de cantos arredondados 3">
            <a:extLst>
              <a:ext uri="{FF2B5EF4-FFF2-40B4-BE49-F238E27FC236}">
                <a16:creationId xmlns:a16="http://schemas.microsoft.com/office/drawing/2014/main" id="{AFE3DCAA-EAFD-5A01-80C2-8E4FFDA91CAF}"/>
              </a:ext>
            </a:extLst>
          </p:cNvPr>
          <p:cNvSpPr/>
          <p:nvPr/>
        </p:nvSpPr>
        <p:spPr>
          <a:xfrm>
            <a:off x="856647" y="1479013"/>
            <a:ext cx="1715577" cy="1638651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Surto abrupto de medo ou desconforto intenso</a:t>
            </a:r>
          </a:p>
        </p:txBody>
      </p:sp>
      <p:sp>
        <p:nvSpPr>
          <p:cNvPr id="4" name="Retângulo de cantos arredondados 52">
            <a:extLst>
              <a:ext uri="{FF2B5EF4-FFF2-40B4-BE49-F238E27FC236}">
                <a16:creationId xmlns:a16="http://schemas.microsoft.com/office/drawing/2014/main" id="{17B94124-CD7E-2142-8FFB-63F6C83BAB6D}"/>
              </a:ext>
            </a:extLst>
          </p:cNvPr>
          <p:cNvSpPr/>
          <p:nvPr/>
        </p:nvSpPr>
        <p:spPr>
          <a:xfrm>
            <a:off x="851876" y="3208597"/>
            <a:ext cx="1715577" cy="1558681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 Alcança o pico em minutos</a:t>
            </a:r>
          </a:p>
        </p:txBody>
      </p:sp>
      <p:sp>
        <p:nvSpPr>
          <p:cNvPr id="5" name="Chave esquerda 50">
            <a:extLst>
              <a:ext uri="{FF2B5EF4-FFF2-40B4-BE49-F238E27FC236}">
                <a16:creationId xmlns:a16="http://schemas.microsoft.com/office/drawing/2014/main" id="{397E72DD-58B7-7B08-45F5-240918A9682F}"/>
              </a:ext>
            </a:extLst>
          </p:cNvPr>
          <p:cNvSpPr/>
          <p:nvPr/>
        </p:nvSpPr>
        <p:spPr>
          <a:xfrm>
            <a:off x="2904176" y="1579355"/>
            <a:ext cx="169552" cy="4749692"/>
          </a:xfrm>
          <a:prstGeom prst="leftBrace">
            <a:avLst>
              <a:gd name="adj1" fmla="val 25339"/>
              <a:gd name="adj2" fmla="val 8549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3">
            <a:extLst>
              <a:ext uri="{FF2B5EF4-FFF2-40B4-BE49-F238E27FC236}">
                <a16:creationId xmlns:a16="http://schemas.microsoft.com/office/drawing/2014/main" id="{93290A9D-8B41-C111-9D38-229887A4F4F5}"/>
              </a:ext>
            </a:extLst>
          </p:cNvPr>
          <p:cNvSpPr/>
          <p:nvPr/>
        </p:nvSpPr>
        <p:spPr>
          <a:xfrm>
            <a:off x="851875" y="4858211"/>
            <a:ext cx="1715577" cy="1558682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Associado a pelo menos 4 sintomas:</a:t>
            </a:r>
          </a:p>
        </p:txBody>
      </p:sp>
      <p:grpSp>
        <p:nvGrpSpPr>
          <p:cNvPr id="7" name="Grupo 54">
            <a:extLst>
              <a:ext uri="{FF2B5EF4-FFF2-40B4-BE49-F238E27FC236}">
                <a16:creationId xmlns:a16="http://schemas.microsoft.com/office/drawing/2014/main" id="{D4A3FCF8-3325-9A48-742D-2DF785D0375D}"/>
              </a:ext>
            </a:extLst>
          </p:cNvPr>
          <p:cNvGrpSpPr>
            <a:grpSpLocks/>
          </p:cNvGrpSpPr>
          <p:nvPr/>
        </p:nvGrpSpPr>
        <p:grpSpPr>
          <a:xfrm>
            <a:off x="3271007" y="1720511"/>
            <a:ext cx="3734189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7FD3B1D-A608-0A10-1336-30260D9D860E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A2DBCFB-496F-CC77-F164-6A7A68BEC852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Palpitação, taquicardia</a:t>
              </a:r>
            </a:p>
          </p:txBody>
        </p:sp>
      </p:grpSp>
      <p:grpSp>
        <p:nvGrpSpPr>
          <p:cNvPr id="10" name="Grupo 57">
            <a:extLst>
              <a:ext uri="{FF2B5EF4-FFF2-40B4-BE49-F238E27FC236}">
                <a16:creationId xmlns:a16="http://schemas.microsoft.com/office/drawing/2014/main" id="{7088E156-47FF-EA98-FDB5-092BE09DDDB3}"/>
              </a:ext>
            </a:extLst>
          </p:cNvPr>
          <p:cNvGrpSpPr>
            <a:grpSpLocks/>
          </p:cNvGrpSpPr>
          <p:nvPr/>
        </p:nvGrpSpPr>
        <p:grpSpPr>
          <a:xfrm>
            <a:off x="3271007" y="2372057"/>
            <a:ext cx="3734189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10463AA-6634-4100-B0DA-BA3914E8FA50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C90CB4F-7257-D2B3-1293-0ED6BCD065AF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Sudorese</a:t>
              </a:r>
            </a:p>
          </p:txBody>
        </p:sp>
      </p:grpSp>
      <p:sp>
        <p:nvSpPr>
          <p:cNvPr id="13" name="Retângulo de cantos arredondados 60">
            <a:extLst>
              <a:ext uri="{FF2B5EF4-FFF2-40B4-BE49-F238E27FC236}">
                <a16:creationId xmlns:a16="http://schemas.microsoft.com/office/drawing/2014/main" id="{4F8EAB33-349B-971E-82C5-5382AAEE88B4}"/>
              </a:ext>
            </a:extLst>
          </p:cNvPr>
          <p:cNvSpPr>
            <a:spLocks/>
          </p:cNvSpPr>
          <p:nvPr/>
        </p:nvSpPr>
        <p:spPr>
          <a:xfrm>
            <a:off x="3194807" y="1661238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Retângulo de cantos arredondados 61">
            <a:extLst>
              <a:ext uri="{FF2B5EF4-FFF2-40B4-BE49-F238E27FC236}">
                <a16:creationId xmlns:a16="http://schemas.microsoft.com/office/drawing/2014/main" id="{EE2CDFCC-BA5D-BCBE-CC1B-EA495FF9151C}"/>
              </a:ext>
            </a:extLst>
          </p:cNvPr>
          <p:cNvSpPr>
            <a:spLocks/>
          </p:cNvSpPr>
          <p:nvPr/>
        </p:nvSpPr>
        <p:spPr>
          <a:xfrm>
            <a:off x="3194807" y="232283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2</a:t>
            </a:r>
          </a:p>
        </p:txBody>
      </p:sp>
      <p:grpSp>
        <p:nvGrpSpPr>
          <p:cNvPr id="15" name="Grupo 74">
            <a:extLst>
              <a:ext uri="{FF2B5EF4-FFF2-40B4-BE49-F238E27FC236}">
                <a16:creationId xmlns:a16="http://schemas.microsoft.com/office/drawing/2014/main" id="{939D03E4-AE51-1AA9-51CD-C1506B49553E}"/>
              </a:ext>
            </a:extLst>
          </p:cNvPr>
          <p:cNvGrpSpPr/>
          <p:nvPr/>
        </p:nvGrpSpPr>
        <p:grpSpPr>
          <a:xfrm>
            <a:off x="3271007" y="3043703"/>
            <a:ext cx="3734189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6716DE1-ED3F-53EE-5ED4-4F82FB29653F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2E35777-DAFB-3B40-62A8-A46B7DE4D01D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Tremores</a:t>
              </a:r>
            </a:p>
          </p:txBody>
        </p:sp>
      </p:grpSp>
      <p:sp>
        <p:nvSpPr>
          <p:cNvPr id="18" name="Retângulo de cantos arredondados 81">
            <a:extLst>
              <a:ext uri="{FF2B5EF4-FFF2-40B4-BE49-F238E27FC236}">
                <a16:creationId xmlns:a16="http://schemas.microsoft.com/office/drawing/2014/main" id="{4AACCA48-0796-6362-2659-B5D035AA70EE}"/>
              </a:ext>
            </a:extLst>
          </p:cNvPr>
          <p:cNvSpPr/>
          <p:nvPr/>
        </p:nvSpPr>
        <p:spPr>
          <a:xfrm>
            <a:off x="3194807" y="298443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" panose="00000500000000000000" pitchFamily="2" charset="0"/>
              </a:rPr>
              <a:t>3</a:t>
            </a:r>
          </a:p>
        </p:txBody>
      </p:sp>
      <p:grpSp>
        <p:nvGrpSpPr>
          <p:cNvPr id="19" name="Grupo 90">
            <a:extLst>
              <a:ext uri="{FF2B5EF4-FFF2-40B4-BE49-F238E27FC236}">
                <a16:creationId xmlns:a16="http://schemas.microsoft.com/office/drawing/2014/main" id="{44344A49-FB61-D3E9-0F74-A43C36A28F5D}"/>
              </a:ext>
            </a:extLst>
          </p:cNvPr>
          <p:cNvGrpSpPr/>
          <p:nvPr/>
        </p:nvGrpSpPr>
        <p:grpSpPr>
          <a:xfrm>
            <a:off x="3271007" y="3715350"/>
            <a:ext cx="3734189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74158C2-1924-3DCB-0958-35F9DEDA266D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F391B0B-C3D9-846C-63B7-6399FE0280D4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Sensação de falta de ar</a:t>
              </a:r>
            </a:p>
          </p:txBody>
        </p:sp>
      </p:grpSp>
      <p:sp>
        <p:nvSpPr>
          <p:cNvPr id="22" name="Retângulo de cantos arredondados 93">
            <a:extLst>
              <a:ext uri="{FF2B5EF4-FFF2-40B4-BE49-F238E27FC236}">
                <a16:creationId xmlns:a16="http://schemas.microsoft.com/office/drawing/2014/main" id="{0E2125F0-672F-0EFD-92DF-5E3FD8330EB0}"/>
              </a:ext>
            </a:extLst>
          </p:cNvPr>
          <p:cNvSpPr/>
          <p:nvPr/>
        </p:nvSpPr>
        <p:spPr>
          <a:xfrm>
            <a:off x="3194807" y="366612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4</a:t>
            </a:r>
          </a:p>
        </p:txBody>
      </p:sp>
      <p:grpSp>
        <p:nvGrpSpPr>
          <p:cNvPr id="23" name="Grupo 94">
            <a:extLst>
              <a:ext uri="{FF2B5EF4-FFF2-40B4-BE49-F238E27FC236}">
                <a16:creationId xmlns:a16="http://schemas.microsoft.com/office/drawing/2014/main" id="{2B88516B-9F34-33C5-A061-1593EA33CEDB}"/>
              </a:ext>
            </a:extLst>
          </p:cNvPr>
          <p:cNvGrpSpPr/>
          <p:nvPr/>
        </p:nvGrpSpPr>
        <p:grpSpPr>
          <a:xfrm>
            <a:off x="3271007" y="4392043"/>
            <a:ext cx="3734189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E54B84A-4DD2-2B36-F921-AC0A49D59A29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891D1A2-4FE4-DA1F-55A1-5D59F8840166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Sensação de asfixia</a:t>
              </a:r>
            </a:p>
          </p:txBody>
        </p:sp>
      </p:grpSp>
      <p:sp>
        <p:nvSpPr>
          <p:cNvPr id="26" name="Retângulo de cantos arredondados 97">
            <a:extLst>
              <a:ext uri="{FF2B5EF4-FFF2-40B4-BE49-F238E27FC236}">
                <a16:creationId xmlns:a16="http://schemas.microsoft.com/office/drawing/2014/main" id="{4BA03DBB-722F-B4C4-0414-EEA7656CD668}"/>
              </a:ext>
            </a:extLst>
          </p:cNvPr>
          <p:cNvSpPr/>
          <p:nvPr/>
        </p:nvSpPr>
        <p:spPr>
          <a:xfrm>
            <a:off x="3194807" y="434782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5</a:t>
            </a:r>
          </a:p>
        </p:txBody>
      </p:sp>
      <p:grpSp>
        <p:nvGrpSpPr>
          <p:cNvPr id="27" name="Grupo 98">
            <a:extLst>
              <a:ext uri="{FF2B5EF4-FFF2-40B4-BE49-F238E27FC236}">
                <a16:creationId xmlns:a16="http://schemas.microsoft.com/office/drawing/2014/main" id="{B912A871-7FC3-BB19-B8CD-4CA416ACA702}"/>
              </a:ext>
            </a:extLst>
          </p:cNvPr>
          <p:cNvGrpSpPr/>
          <p:nvPr/>
        </p:nvGrpSpPr>
        <p:grpSpPr>
          <a:xfrm>
            <a:off x="3271007" y="5057659"/>
            <a:ext cx="3734189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3772E37-2B3D-DBA9-86C6-584C9220988F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04E3332-E63B-CB37-919D-97BFE387517B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Dor/desconforto torácico</a:t>
              </a:r>
            </a:p>
          </p:txBody>
        </p:sp>
      </p:grpSp>
      <p:sp>
        <p:nvSpPr>
          <p:cNvPr id="30" name="Retângulo de cantos arredondados 101">
            <a:extLst>
              <a:ext uri="{FF2B5EF4-FFF2-40B4-BE49-F238E27FC236}">
                <a16:creationId xmlns:a16="http://schemas.microsoft.com/office/drawing/2014/main" id="{9F10996D-FF68-FB33-8D84-835B4C88EB78}"/>
              </a:ext>
            </a:extLst>
          </p:cNvPr>
          <p:cNvSpPr/>
          <p:nvPr/>
        </p:nvSpPr>
        <p:spPr>
          <a:xfrm>
            <a:off x="3194807" y="501951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6</a:t>
            </a:r>
          </a:p>
        </p:txBody>
      </p:sp>
      <p:grpSp>
        <p:nvGrpSpPr>
          <p:cNvPr id="31" name="Grupo 102">
            <a:extLst>
              <a:ext uri="{FF2B5EF4-FFF2-40B4-BE49-F238E27FC236}">
                <a16:creationId xmlns:a16="http://schemas.microsoft.com/office/drawing/2014/main" id="{206A656C-0AF7-9951-18F1-E1ACF35D7500}"/>
              </a:ext>
            </a:extLst>
          </p:cNvPr>
          <p:cNvGrpSpPr/>
          <p:nvPr/>
        </p:nvGrpSpPr>
        <p:grpSpPr>
          <a:xfrm>
            <a:off x="3505251" y="5762405"/>
            <a:ext cx="3499945" cy="381340"/>
            <a:chOff x="3328595" y="281986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94452F06-6FA9-068D-0A60-928A52AF0215}"/>
                </a:ext>
              </a:extLst>
            </p:cNvPr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106C47B-7088-06C3-FF5A-3A1C0A5FBEAA}"/>
                </a:ext>
              </a:extLst>
            </p:cNvPr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Náusea ou desconforto abdominal</a:t>
              </a:r>
            </a:p>
          </p:txBody>
        </p:sp>
      </p:grpSp>
      <p:sp>
        <p:nvSpPr>
          <p:cNvPr id="34" name="Retângulo de cantos arredondados 105">
            <a:extLst>
              <a:ext uri="{FF2B5EF4-FFF2-40B4-BE49-F238E27FC236}">
                <a16:creationId xmlns:a16="http://schemas.microsoft.com/office/drawing/2014/main" id="{3456A7B2-6FBE-928B-7CC1-24A4A9C059D5}"/>
              </a:ext>
            </a:extLst>
          </p:cNvPr>
          <p:cNvSpPr/>
          <p:nvPr/>
        </p:nvSpPr>
        <p:spPr>
          <a:xfrm>
            <a:off x="3194807" y="572327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7</a:t>
            </a:r>
          </a:p>
        </p:txBody>
      </p:sp>
      <p:grpSp>
        <p:nvGrpSpPr>
          <p:cNvPr id="35" name="Grupo 106">
            <a:extLst>
              <a:ext uri="{FF2B5EF4-FFF2-40B4-BE49-F238E27FC236}">
                <a16:creationId xmlns:a16="http://schemas.microsoft.com/office/drawing/2014/main" id="{65994DB5-0511-1F0D-7C42-4CE1383AB53E}"/>
              </a:ext>
            </a:extLst>
          </p:cNvPr>
          <p:cNvGrpSpPr/>
          <p:nvPr/>
        </p:nvGrpSpPr>
        <p:grpSpPr>
          <a:xfrm>
            <a:off x="7650208" y="3048638"/>
            <a:ext cx="3878793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2958561F-7651-6A5C-C7B1-F499245E5A5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6C5E22B8-C597-FDF0-F0E7-BA5908F267E5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Parestesias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grpSp>
        <p:nvGrpSpPr>
          <p:cNvPr id="38" name="Grupo 109">
            <a:extLst>
              <a:ext uri="{FF2B5EF4-FFF2-40B4-BE49-F238E27FC236}">
                <a16:creationId xmlns:a16="http://schemas.microsoft.com/office/drawing/2014/main" id="{61B7FA8D-7AB5-C349-CACC-9DF2861B7DDB}"/>
              </a:ext>
            </a:extLst>
          </p:cNvPr>
          <p:cNvGrpSpPr/>
          <p:nvPr/>
        </p:nvGrpSpPr>
        <p:grpSpPr>
          <a:xfrm>
            <a:off x="7801211" y="3712574"/>
            <a:ext cx="3705845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FA2BA5CD-86E6-49C7-88AF-29D52A0E6A70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724221A-EF5C-9DAC-87B9-1C6264DB61EE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Desrealização ou despersonalização</a:t>
              </a:r>
            </a:p>
          </p:txBody>
        </p:sp>
      </p:grpSp>
      <p:grpSp>
        <p:nvGrpSpPr>
          <p:cNvPr id="41" name="Grupo 112">
            <a:extLst>
              <a:ext uri="{FF2B5EF4-FFF2-40B4-BE49-F238E27FC236}">
                <a16:creationId xmlns:a16="http://schemas.microsoft.com/office/drawing/2014/main" id="{D35F44BF-DFD9-61DC-98DE-E1E49C8D69F0}"/>
              </a:ext>
            </a:extLst>
          </p:cNvPr>
          <p:cNvGrpSpPr/>
          <p:nvPr/>
        </p:nvGrpSpPr>
        <p:grpSpPr>
          <a:xfrm>
            <a:off x="7385807" y="4392043"/>
            <a:ext cx="4169696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5BD5B88C-8428-C4B8-BFD8-10729B4A7021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966A489-755A-3C37-8264-0ED00ED01E65}"/>
                </a:ext>
              </a:extLst>
            </p:cNvPr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Medo de perder o controle</a:t>
              </a:r>
            </a:p>
          </p:txBody>
        </p:sp>
      </p:grpSp>
      <p:grpSp>
        <p:nvGrpSpPr>
          <p:cNvPr id="44" name="Grupo 115">
            <a:extLst>
              <a:ext uri="{FF2B5EF4-FFF2-40B4-BE49-F238E27FC236}">
                <a16:creationId xmlns:a16="http://schemas.microsoft.com/office/drawing/2014/main" id="{CBE0E2FA-B70D-4DBF-05CD-0A78D8F5E6D9}"/>
              </a:ext>
            </a:extLst>
          </p:cNvPr>
          <p:cNvGrpSpPr/>
          <p:nvPr/>
        </p:nvGrpSpPr>
        <p:grpSpPr>
          <a:xfrm>
            <a:off x="7385807" y="5057659"/>
            <a:ext cx="4169696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D08C0F9-C34B-BB3D-9A28-4355FA31BCDC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2CD4DE2-8CD4-AB32-2F3A-CC837B7568CC}"/>
                </a:ext>
              </a:extLst>
            </p:cNvPr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Medo de morrer</a:t>
              </a:r>
            </a:p>
          </p:txBody>
        </p:sp>
      </p:grpSp>
      <p:sp>
        <p:nvSpPr>
          <p:cNvPr id="47" name="Retângulo de cantos arredondados 118">
            <a:extLst>
              <a:ext uri="{FF2B5EF4-FFF2-40B4-BE49-F238E27FC236}">
                <a16:creationId xmlns:a16="http://schemas.microsoft.com/office/drawing/2014/main" id="{A84343AD-C19E-5118-FDA6-C09480FB8140}"/>
              </a:ext>
            </a:extLst>
          </p:cNvPr>
          <p:cNvSpPr/>
          <p:nvPr/>
        </p:nvSpPr>
        <p:spPr>
          <a:xfrm>
            <a:off x="7313488" y="298936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10</a:t>
            </a:r>
          </a:p>
        </p:txBody>
      </p:sp>
      <p:sp>
        <p:nvSpPr>
          <p:cNvPr id="48" name="Retângulo de cantos arredondados 119">
            <a:extLst>
              <a:ext uri="{FF2B5EF4-FFF2-40B4-BE49-F238E27FC236}">
                <a16:creationId xmlns:a16="http://schemas.microsoft.com/office/drawing/2014/main" id="{E8F7C71C-7FC1-BFE8-C981-04A51C6429A6}"/>
              </a:ext>
            </a:extLst>
          </p:cNvPr>
          <p:cNvSpPr/>
          <p:nvPr/>
        </p:nvSpPr>
        <p:spPr>
          <a:xfrm>
            <a:off x="7309607" y="3663351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11</a:t>
            </a:r>
          </a:p>
        </p:txBody>
      </p:sp>
      <p:sp>
        <p:nvSpPr>
          <p:cNvPr id="49" name="Retângulo de cantos arredondados 120">
            <a:extLst>
              <a:ext uri="{FF2B5EF4-FFF2-40B4-BE49-F238E27FC236}">
                <a16:creationId xmlns:a16="http://schemas.microsoft.com/office/drawing/2014/main" id="{04B8A5A9-35A1-36B6-1B02-2F1E0E6A7CF1}"/>
              </a:ext>
            </a:extLst>
          </p:cNvPr>
          <p:cNvSpPr/>
          <p:nvPr/>
        </p:nvSpPr>
        <p:spPr>
          <a:xfrm>
            <a:off x="7309607" y="434782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12</a:t>
            </a:r>
          </a:p>
        </p:txBody>
      </p:sp>
      <p:sp>
        <p:nvSpPr>
          <p:cNvPr id="50" name="Retângulo de cantos arredondados 121">
            <a:extLst>
              <a:ext uri="{FF2B5EF4-FFF2-40B4-BE49-F238E27FC236}">
                <a16:creationId xmlns:a16="http://schemas.microsoft.com/office/drawing/2014/main" id="{FA7FED85-2CC9-63B1-1A2F-D1CC3641935E}"/>
              </a:ext>
            </a:extLst>
          </p:cNvPr>
          <p:cNvSpPr/>
          <p:nvPr/>
        </p:nvSpPr>
        <p:spPr>
          <a:xfrm>
            <a:off x="7309607" y="501951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13</a:t>
            </a:r>
          </a:p>
        </p:txBody>
      </p:sp>
      <p:grpSp>
        <p:nvGrpSpPr>
          <p:cNvPr id="51" name="Grupo 122">
            <a:extLst>
              <a:ext uri="{FF2B5EF4-FFF2-40B4-BE49-F238E27FC236}">
                <a16:creationId xmlns:a16="http://schemas.microsoft.com/office/drawing/2014/main" id="{80AD133C-F6F4-B950-FEC5-1B68FB064BDB}"/>
              </a:ext>
            </a:extLst>
          </p:cNvPr>
          <p:cNvGrpSpPr/>
          <p:nvPr/>
        </p:nvGrpSpPr>
        <p:grpSpPr>
          <a:xfrm>
            <a:off x="7385807" y="1716523"/>
            <a:ext cx="4169696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0DDBF8ED-6B53-19A6-C19E-FDE10CF912D0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E2366F4-9A9A-A7D2-F2BD-02A745B56AB1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Tontura ou desmaio</a:t>
              </a:r>
            </a:p>
          </p:txBody>
        </p:sp>
      </p:grpSp>
      <p:grpSp>
        <p:nvGrpSpPr>
          <p:cNvPr id="54" name="Grupo 125">
            <a:extLst>
              <a:ext uri="{FF2B5EF4-FFF2-40B4-BE49-F238E27FC236}">
                <a16:creationId xmlns:a16="http://schemas.microsoft.com/office/drawing/2014/main" id="{1CC65E3B-0336-41BE-3975-8D9FB2E8A19C}"/>
              </a:ext>
            </a:extLst>
          </p:cNvPr>
          <p:cNvGrpSpPr/>
          <p:nvPr/>
        </p:nvGrpSpPr>
        <p:grpSpPr>
          <a:xfrm>
            <a:off x="7399213" y="2368109"/>
            <a:ext cx="4169696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33801602-472C-A85F-885D-DAA239179C2F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60B59089-DEB1-D0D6-9DFA-62120F438B16}"/>
                </a:ext>
              </a:extLst>
            </p:cNvPr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Calafrios ou ondas de calor</a:t>
              </a:r>
            </a:p>
          </p:txBody>
        </p:sp>
      </p:grpSp>
      <p:sp>
        <p:nvSpPr>
          <p:cNvPr id="57" name="Retângulo de cantos arredondados 128">
            <a:extLst>
              <a:ext uri="{FF2B5EF4-FFF2-40B4-BE49-F238E27FC236}">
                <a16:creationId xmlns:a16="http://schemas.microsoft.com/office/drawing/2014/main" id="{C7AC98A6-D1F9-A1F5-27DD-5E08919753B4}"/>
              </a:ext>
            </a:extLst>
          </p:cNvPr>
          <p:cNvSpPr/>
          <p:nvPr/>
        </p:nvSpPr>
        <p:spPr>
          <a:xfrm>
            <a:off x="7309607" y="165725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58" name="Retângulo de cantos arredondados 129">
            <a:extLst>
              <a:ext uri="{FF2B5EF4-FFF2-40B4-BE49-F238E27FC236}">
                <a16:creationId xmlns:a16="http://schemas.microsoft.com/office/drawing/2014/main" id="{2D4F2844-53B2-15E4-7430-E2355B2A25B2}"/>
              </a:ext>
            </a:extLst>
          </p:cNvPr>
          <p:cNvSpPr/>
          <p:nvPr/>
        </p:nvSpPr>
        <p:spPr>
          <a:xfrm>
            <a:off x="7323013" y="231888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dk1"/>
                </a:solidFill>
                <a:latin typeface="Montserrat" panose="00000500000000000000" pitchFamily="2" charset="0"/>
              </a:rPr>
              <a:t>9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D87D4778-D0C5-EE8F-341A-2DC861BF1E80}"/>
              </a:ext>
            </a:extLst>
          </p:cNvPr>
          <p:cNvCxnSpPr>
            <a:stCxn id="5" idx="1"/>
            <a:endCxn id="6" idx="3"/>
          </p:cNvCxnSpPr>
          <p:nvPr/>
        </p:nvCxnSpPr>
        <p:spPr>
          <a:xfrm flipH="1" flipV="1">
            <a:off x="2567452" y="5637552"/>
            <a:ext cx="336724" cy="25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8" grpId="0" animBg="1"/>
      <p:bldP spid="22" grpId="0" animBg="1"/>
      <p:bldP spid="26" grpId="0" animBg="1"/>
      <p:bldP spid="30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D15BDB-5C37-2562-AEBC-4DEF896E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  <a:br>
              <a:rPr lang="pt-BR" dirty="0"/>
            </a:br>
            <a:br>
              <a:rPr lang="pt-BR" sz="2000" dirty="0"/>
            </a:br>
            <a:r>
              <a:rPr lang="pt-BR" sz="3200" dirty="0">
                <a:solidFill>
                  <a:srgbClr val="FFC000"/>
                </a:solidFill>
              </a:rPr>
              <a:t>Princípios gerais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796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6259935" y="1946249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600" dirty="0">
                <a:latin typeface="Montserrat" panose="00000500000000000000" pitchFamily="2" charset="0"/>
              </a:rPr>
              <a:t>Benzodiazepínicos: a maior parte das prescrições é na atenção primária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6259935" y="3279851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BC665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dirty="0">
                <a:latin typeface="Montserrat" panose="00000500000000000000" pitchFamily="2" charset="0"/>
              </a:rPr>
              <a:t>Não trata efetivamente depressão ou ansiedade</a:t>
            </a:r>
          </a:p>
        </p:txBody>
      </p:sp>
      <p:sp>
        <p:nvSpPr>
          <p:cNvPr id="9" name="Forma livre 8"/>
          <p:cNvSpPr/>
          <p:nvPr/>
        </p:nvSpPr>
        <p:spPr>
          <a:xfrm>
            <a:off x="6259936" y="4613454"/>
            <a:ext cx="4981220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F4B354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t-BR" sz="1500" dirty="0">
                <a:latin typeface="Montserrat" panose="00000500000000000000" pitchFamily="2" charset="0"/>
              </a:rPr>
              <a:t>Dependência, sonolência diurna, tontura e quedas, prejuízo cognitivo e de memória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84174" y="5696524"/>
            <a:ext cx="896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Montserrat" panose="00000500000000000000" pitchFamily="2" charset="0"/>
              </a:rPr>
              <a:t>POTTIE, K. </a:t>
            </a:r>
            <a:r>
              <a:rPr lang="en-US" sz="900" i="1" dirty="0">
                <a:latin typeface="Montserrat" panose="00000500000000000000" pitchFamily="2" charset="0"/>
              </a:rPr>
              <a:t>et al. </a:t>
            </a:r>
            <a:r>
              <a:rPr lang="en-US" sz="900" dirty="0" err="1">
                <a:latin typeface="Montserrat" panose="00000500000000000000" pitchFamily="2" charset="0"/>
              </a:rPr>
              <a:t>Deprescribing</a:t>
            </a:r>
            <a:r>
              <a:rPr lang="en-US" sz="900" dirty="0">
                <a:latin typeface="Montserrat" panose="00000500000000000000" pitchFamily="2" charset="0"/>
              </a:rPr>
              <a:t> benzodiazepine receptor agonists: evidence-based clinical practice guideline. </a:t>
            </a:r>
            <a:r>
              <a:rPr lang="en-US" sz="900" b="1" dirty="0">
                <a:latin typeface="Montserrat" panose="00000500000000000000" pitchFamily="2" charset="0"/>
              </a:rPr>
              <a:t>Canadian Family Physician </a:t>
            </a:r>
            <a:r>
              <a:rPr lang="en-US" sz="900" dirty="0">
                <a:latin typeface="Montserrat" panose="00000500000000000000" pitchFamily="2" charset="0"/>
              </a:rPr>
              <a:t>– MAI/2018</a:t>
            </a:r>
            <a:br>
              <a:rPr lang="en-US" sz="900" dirty="0">
                <a:latin typeface="Montserrat" panose="00000500000000000000" pitchFamily="2" charset="0"/>
              </a:rPr>
            </a:br>
            <a:endParaRPr lang="pt-BR" sz="900" dirty="0">
              <a:latin typeface="Montserrat" panose="000005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843" y="3216564"/>
            <a:ext cx="4231908" cy="89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DF69DDE-8A48-0779-AFC9-250328B7FCB6}"/>
              </a:ext>
            </a:extLst>
          </p:cNvPr>
          <p:cNvSpPr/>
          <p:nvPr/>
        </p:nvSpPr>
        <p:spPr>
          <a:xfrm>
            <a:off x="10070943" y="3684820"/>
            <a:ext cx="679010" cy="217284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200" b="1" dirty="0"/>
              <a:t>(2020)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7" y="1930815"/>
            <a:ext cx="5221427" cy="3459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6259935" y="1946249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Evitar em monoterapia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6259935" y="3279851"/>
            <a:ext cx="498122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BC665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Evitar o uso contínuo</a:t>
            </a:r>
          </a:p>
        </p:txBody>
      </p:sp>
      <p:sp>
        <p:nvSpPr>
          <p:cNvPr id="9" name="Forma livre 8"/>
          <p:cNvSpPr/>
          <p:nvPr/>
        </p:nvSpPr>
        <p:spPr>
          <a:xfrm>
            <a:off x="6259936" y="4613454"/>
            <a:ext cx="4981220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F4B354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pt-BR" dirty="0">
                <a:latin typeface="Montserrat" panose="00000500000000000000" pitchFamily="2" charset="0"/>
              </a:rPr>
              <a:t>Clonazepam 0,5mg </a:t>
            </a:r>
            <a:r>
              <a:rPr lang="pt-BR" b="1" dirty="0">
                <a:latin typeface="Montserrat" panose="00000500000000000000" pitchFamily="2" charset="0"/>
              </a:rPr>
              <a:t>se necessário     </a:t>
            </a: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500" dirty="0">
                <a:latin typeface="Montserrat" panose="00000500000000000000" pitchFamily="2" charset="0"/>
              </a:rPr>
              <a:t>    </a:t>
            </a:r>
            <a:r>
              <a:rPr lang="pt-BR" sz="1200" dirty="0">
                <a:latin typeface="Montserrat" panose="00000500000000000000" pitchFamily="2" charset="0"/>
              </a:rPr>
              <a:t>  </a:t>
            </a:r>
            <a:r>
              <a:rPr lang="pt-BR" sz="1400" dirty="0">
                <a:latin typeface="Montserrat" panose="00000500000000000000" pitchFamily="2" charset="0"/>
              </a:rPr>
              <a:t>(crise de ansiedade)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1500" dirty="0">
              <a:latin typeface="Montserrat" panose="00000500000000000000" pitchFamily="2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7" y="1930815"/>
            <a:ext cx="5221427" cy="3459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7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gerais - Benzodiazepínicos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369925" y="1946249"/>
            <a:ext cx="7871231" cy="763954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rgbClr val="E3D05F"/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400" dirty="0">
                <a:latin typeface="Montserrat" panose="00000500000000000000" pitchFamily="2" charset="0"/>
              </a:rPr>
              <a:t>Alternativas para insônia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27" y="1723164"/>
            <a:ext cx="1754798" cy="11627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9">
            <a:extLst>
              <a:ext uri="{FF2B5EF4-FFF2-40B4-BE49-F238E27FC236}">
                <a16:creationId xmlns:a16="http://schemas.microsoft.com/office/drawing/2014/main" id="{A5C0A243-170D-8ED6-9EFD-B15B5DC5A467}"/>
              </a:ext>
            </a:extLst>
          </p:cNvPr>
          <p:cNvGrpSpPr>
            <a:grpSpLocks/>
          </p:cNvGrpSpPr>
          <p:nvPr/>
        </p:nvGrpSpPr>
        <p:grpSpPr>
          <a:xfrm>
            <a:off x="2674560" y="3340929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665F56B-0CEE-BDDD-905B-5565BD04BD4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439CF93-D296-3F8E-E985-2F990401E3F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Trazodona 50-100mg/noite</a:t>
              </a:r>
            </a:p>
          </p:txBody>
        </p:sp>
      </p:grpSp>
      <p:sp>
        <p:nvSpPr>
          <p:cNvPr id="10" name="Retângulo de cantos arredondados 12">
            <a:extLst>
              <a:ext uri="{FF2B5EF4-FFF2-40B4-BE49-F238E27FC236}">
                <a16:creationId xmlns:a16="http://schemas.microsoft.com/office/drawing/2014/main" id="{13126B50-7BEC-D493-82D7-57F84FBCC0F8}"/>
              </a:ext>
            </a:extLst>
          </p:cNvPr>
          <p:cNvSpPr>
            <a:spLocks/>
          </p:cNvSpPr>
          <p:nvPr/>
        </p:nvSpPr>
        <p:spPr>
          <a:xfrm>
            <a:off x="2598359" y="3262767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Grupo 13">
            <a:extLst>
              <a:ext uri="{FF2B5EF4-FFF2-40B4-BE49-F238E27FC236}">
                <a16:creationId xmlns:a16="http://schemas.microsoft.com/office/drawing/2014/main" id="{FC0260CA-A107-D9AB-7DD3-F3B0958C8BA6}"/>
              </a:ext>
            </a:extLst>
          </p:cNvPr>
          <p:cNvGrpSpPr>
            <a:grpSpLocks/>
          </p:cNvGrpSpPr>
          <p:nvPr/>
        </p:nvGrpSpPr>
        <p:grpSpPr>
          <a:xfrm>
            <a:off x="2674560" y="4211466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FE0E7DB-C456-6452-8CBD-8118BA2CF55E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C8495E4-E0E1-D9F5-943E-850678A483E7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Zolpidem</a:t>
              </a: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5-10mg/noite</a:t>
              </a:r>
            </a:p>
          </p:txBody>
        </p:sp>
      </p:grpSp>
      <p:sp>
        <p:nvSpPr>
          <p:cNvPr id="14" name="Retângulo de cantos arredondados 16">
            <a:extLst>
              <a:ext uri="{FF2B5EF4-FFF2-40B4-BE49-F238E27FC236}">
                <a16:creationId xmlns:a16="http://schemas.microsoft.com/office/drawing/2014/main" id="{267139DC-8804-09B7-EEFE-E411DFAA3979}"/>
              </a:ext>
            </a:extLst>
          </p:cNvPr>
          <p:cNvSpPr>
            <a:spLocks/>
          </p:cNvSpPr>
          <p:nvPr/>
        </p:nvSpPr>
        <p:spPr>
          <a:xfrm>
            <a:off x="2598359" y="4133304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5" name="Grupo 13">
            <a:extLst>
              <a:ext uri="{FF2B5EF4-FFF2-40B4-BE49-F238E27FC236}">
                <a16:creationId xmlns:a16="http://schemas.microsoft.com/office/drawing/2014/main" id="{5EEE2C52-F652-4B1E-D103-C6D90A64E6CC}"/>
              </a:ext>
            </a:extLst>
          </p:cNvPr>
          <p:cNvGrpSpPr>
            <a:grpSpLocks/>
          </p:cNvGrpSpPr>
          <p:nvPr/>
        </p:nvGrpSpPr>
        <p:grpSpPr>
          <a:xfrm>
            <a:off x="2674560" y="5082003"/>
            <a:ext cx="5051058" cy="493691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033B24B-2C33-42F6-D2BB-635ED0AE615B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F389293-028E-DE28-E6C1-0FC82F514B76}"/>
                </a:ext>
              </a:extLst>
            </p:cNvPr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Quetiapina</a:t>
              </a: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25-100mg/noite</a:t>
              </a:r>
            </a:p>
          </p:txBody>
        </p:sp>
      </p:grpSp>
      <p:sp>
        <p:nvSpPr>
          <p:cNvPr id="18" name="Retângulo de cantos arredondados 16">
            <a:extLst>
              <a:ext uri="{FF2B5EF4-FFF2-40B4-BE49-F238E27FC236}">
                <a16:creationId xmlns:a16="http://schemas.microsoft.com/office/drawing/2014/main" id="{AC968F6E-B400-3947-1AC9-5281B649EED9}"/>
              </a:ext>
            </a:extLst>
          </p:cNvPr>
          <p:cNvSpPr>
            <a:spLocks/>
          </p:cNvSpPr>
          <p:nvPr/>
        </p:nvSpPr>
        <p:spPr>
          <a:xfrm>
            <a:off x="2598359" y="5003841"/>
            <a:ext cx="563125" cy="5718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9911A98-8E22-130A-D28C-A5E86BC7E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59" y="4113090"/>
            <a:ext cx="1197943" cy="61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25DF07A-367D-36ED-0EED-E862D14E6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559" y="5003841"/>
            <a:ext cx="1197943" cy="61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6B161B5-EA77-8564-75EC-54159E29B7FF}"/>
              </a:ext>
            </a:extLst>
          </p:cNvPr>
          <p:cNvSpPr/>
          <p:nvPr/>
        </p:nvSpPr>
        <p:spPr>
          <a:xfrm>
            <a:off x="9263443" y="3201898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50mg</a:t>
            </a:r>
          </a:p>
          <a:p>
            <a:pPr algn="ctr"/>
            <a:r>
              <a:rPr lang="pt-BR" sz="1400" b="1" dirty="0">
                <a:latin typeface="Montserrat" pitchFamily="2" charset="0"/>
              </a:rPr>
              <a:t>60cp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72BB2B-A171-ABC4-4129-3651F06B85D3}"/>
              </a:ext>
            </a:extLst>
          </p:cNvPr>
          <p:cNvSpPr/>
          <p:nvPr/>
        </p:nvSpPr>
        <p:spPr>
          <a:xfrm>
            <a:off x="9263443" y="4113090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10mg</a:t>
            </a:r>
          </a:p>
          <a:p>
            <a:pPr algn="ctr"/>
            <a:r>
              <a:rPr lang="pt-BR" sz="1400" dirty="0">
                <a:latin typeface="Montserrat" pitchFamily="2" charset="0"/>
              </a:rPr>
              <a:t>30cp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B5C3B48-3D66-6838-82D6-A034BD3B8AB0}"/>
              </a:ext>
            </a:extLst>
          </p:cNvPr>
          <p:cNvSpPr/>
          <p:nvPr/>
        </p:nvSpPr>
        <p:spPr>
          <a:xfrm>
            <a:off x="9263443" y="4974925"/>
            <a:ext cx="894080" cy="641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Montserrat" pitchFamily="2" charset="0"/>
              </a:rPr>
              <a:t>25mg</a:t>
            </a:r>
          </a:p>
          <a:p>
            <a:pPr algn="ctr"/>
            <a:r>
              <a:rPr lang="pt-BR" sz="1400" dirty="0">
                <a:latin typeface="Montserrat" pitchFamily="2" charset="0"/>
              </a:rPr>
              <a:t>30cp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4C6745A6-8DA6-BCC7-4B6B-0EB8264A8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294" y="3262767"/>
            <a:ext cx="1200473" cy="624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0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8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BEEB-5875-F482-E2BF-F662DDEA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16D4B9CC-EE1A-F4A7-D7A4-E80513128CD8}"/>
              </a:ext>
            </a:extLst>
          </p:cNvPr>
          <p:cNvSpPr txBox="1">
            <a:spLocks/>
          </p:cNvSpPr>
          <p:nvPr/>
        </p:nvSpPr>
        <p:spPr>
          <a:xfrm>
            <a:off x="1391461" y="537267"/>
            <a:ext cx="9844087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3200" kern="0" dirty="0"/>
              <a:t>Depressão/ansiedade: escolha do medicamento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9D95E300-16EF-331A-83D3-91790133F043}"/>
              </a:ext>
            </a:extLst>
          </p:cNvPr>
          <p:cNvSpPr/>
          <p:nvPr/>
        </p:nvSpPr>
        <p:spPr>
          <a:xfrm>
            <a:off x="1580790" y="249946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Inibidores seletivos de recaptação de serotonina (ISRS)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89BBD67A-2E38-571A-6721-4728E63BBE72}"/>
              </a:ext>
            </a:extLst>
          </p:cNvPr>
          <p:cNvSpPr/>
          <p:nvPr/>
        </p:nvSpPr>
        <p:spPr>
          <a:xfrm>
            <a:off x="4722970" y="249946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Duais ou IRSN</a:t>
            </a:r>
          </a:p>
          <a:p>
            <a:pPr lvl="0" algn="ctr"/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(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venlafaxina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desvenlafaxina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duloxetina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F5209729-D59C-E309-C02B-D17575E7E12E}"/>
              </a:ext>
            </a:extLst>
          </p:cNvPr>
          <p:cNvSpPr/>
          <p:nvPr/>
        </p:nvSpPr>
        <p:spPr>
          <a:xfrm>
            <a:off x="7865150" y="2499467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Antidepressivos tricíclicos</a:t>
            </a: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:a16="http://schemas.microsoft.com/office/drawing/2014/main" id="{E6C70F6A-4511-4CED-A401-972A96F96285}"/>
              </a:ext>
            </a:extLst>
          </p:cNvPr>
          <p:cNvSpPr/>
          <p:nvPr/>
        </p:nvSpPr>
        <p:spPr>
          <a:xfrm>
            <a:off x="1580790" y="389577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Mirtazapina</a:t>
            </a: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98997AC3-572C-2814-BB1A-4502B3AAA068}"/>
              </a:ext>
            </a:extLst>
          </p:cNvPr>
          <p:cNvSpPr/>
          <p:nvPr/>
        </p:nvSpPr>
        <p:spPr>
          <a:xfrm>
            <a:off x="4722970" y="389577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Agomelatina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A0C1EDF0-E770-96C9-8361-FC03AC8F995C}"/>
              </a:ext>
            </a:extLst>
          </p:cNvPr>
          <p:cNvSpPr/>
          <p:nvPr/>
        </p:nvSpPr>
        <p:spPr>
          <a:xfrm>
            <a:off x="7865150" y="3895775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Vortioxetina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id="{746C32E9-674B-AA4B-2780-226C89B235A9}"/>
              </a:ext>
            </a:extLst>
          </p:cNvPr>
          <p:cNvSpPr/>
          <p:nvPr/>
        </p:nvSpPr>
        <p:spPr>
          <a:xfrm>
            <a:off x="1580790" y="529208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Bupropiona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id="{39D61720-4188-175C-D8EE-0BF86A2AE0AA}"/>
              </a:ext>
            </a:extLst>
          </p:cNvPr>
          <p:cNvSpPr/>
          <p:nvPr/>
        </p:nvSpPr>
        <p:spPr>
          <a:xfrm>
            <a:off x="4722970" y="529208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Quetiapina</a:t>
            </a: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 algn="ctr"/>
            <a:r>
              <a:rPr lang="pt-BR" sz="1050" dirty="0">
                <a:solidFill>
                  <a:schemeClr val="bg1"/>
                </a:solidFill>
                <a:latin typeface="Montserrat" panose="00000500000000000000" pitchFamily="2" charset="0"/>
              </a:rPr>
              <a:t>(antipsicótico com ação antidepressiva)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:a16="http://schemas.microsoft.com/office/drawing/2014/main" id="{53EAE502-5137-AF3E-18E7-0EB0DCD7BD64}"/>
              </a:ext>
            </a:extLst>
          </p:cNvPr>
          <p:cNvSpPr/>
          <p:nvPr/>
        </p:nvSpPr>
        <p:spPr>
          <a:xfrm>
            <a:off x="7865150" y="5292083"/>
            <a:ext cx="2746060" cy="962542"/>
          </a:xfrm>
          <a:prstGeom prst="roundRect">
            <a:avLst>
              <a:gd name="adj" fmla="val 6252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Trazodona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67EBA67-7910-F25F-F21A-272DF50FD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1" y="2090566"/>
            <a:ext cx="2237212" cy="166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F399B8-C62F-01BE-F6E6-46F3D49E3CF0}"/>
              </a:ext>
            </a:extLst>
          </p:cNvPr>
          <p:cNvSpPr/>
          <p:nvPr/>
        </p:nvSpPr>
        <p:spPr>
          <a:xfrm>
            <a:off x="1137689" y="4016732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Fluoxetina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FDA7B3D-F0A8-B88F-7D63-84E148277F5F}"/>
              </a:ext>
            </a:extLst>
          </p:cNvPr>
          <p:cNvSpPr/>
          <p:nvPr/>
        </p:nvSpPr>
        <p:spPr>
          <a:xfrm>
            <a:off x="3137143" y="4016732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Citalopram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7C63AC3-D412-399E-25A2-9CDEE60855A5}"/>
              </a:ext>
            </a:extLst>
          </p:cNvPr>
          <p:cNvSpPr/>
          <p:nvPr/>
        </p:nvSpPr>
        <p:spPr>
          <a:xfrm>
            <a:off x="1137689" y="5600158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Paroxetina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42909ED-4E0D-0581-F614-9FD869DAED91}"/>
              </a:ext>
            </a:extLst>
          </p:cNvPr>
          <p:cNvSpPr/>
          <p:nvPr/>
        </p:nvSpPr>
        <p:spPr>
          <a:xfrm>
            <a:off x="1137689" y="4808445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Sertralina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C98B99E-2A03-52EA-279D-66D824862B37}"/>
              </a:ext>
            </a:extLst>
          </p:cNvPr>
          <p:cNvSpPr/>
          <p:nvPr/>
        </p:nvSpPr>
        <p:spPr>
          <a:xfrm>
            <a:off x="3137143" y="4811204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Escitalopram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8CBDFB2-A165-AFDF-24A7-ECA5171D3DB0}"/>
              </a:ext>
            </a:extLst>
          </p:cNvPr>
          <p:cNvSpPr/>
          <p:nvPr/>
        </p:nvSpPr>
        <p:spPr>
          <a:xfrm>
            <a:off x="3137143" y="5611176"/>
            <a:ext cx="1839198" cy="60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Fluvoxamina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ADBC55C-859F-E6E7-5ECD-593DC6E7C4FE}"/>
              </a:ext>
            </a:extLst>
          </p:cNvPr>
          <p:cNvSpPr/>
          <p:nvPr/>
        </p:nvSpPr>
        <p:spPr>
          <a:xfrm>
            <a:off x="7361944" y="4033409"/>
            <a:ext cx="187623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Amitriptilina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6FB870-EBB2-A9B9-A6D9-2FC048A2DF1A}"/>
              </a:ext>
            </a:extLst>
          </p:cNvPr>
          <p:cNvSpPr/>
          <p:nvPr/>
        </p:nvSpPr>
        <p:spPr>
          <a:xfrm>
            <a:off x="9375369" y="4033409"/>
            <a:ext cx="181381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Clomipramina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578531B-B946-388F-B104-AE4A63686FA4}"/>
              </a:ext>
            </a:extLst>
          </p:cNvPr>
          <p:cNvSpPr/>
          <p:nvPr/>
        </p:nvSpPr>
        <p:spPr>
          <a:xfrm>
            <a:off x="9421732" y="4849216"/>
            <a:ext cx="181381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Nortriptilina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3AB538D-DE13-1C69-32D0-E1394F7F94A7}"/>
              </a:ext>
            </a:extLst>
          </p:cNvPr>
          <p:cNvSpPr/>
          <p:nvPr/>
        </p:nvSpPr>
        <p:spPr>
          <a:xfrm>
            <a:off x="7361944" y="4849216"/>
            <a:ext cx="1876236" cy="634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Imipramina</a:t>
            </a:r>
            <a:endParaRPr lang="pt-BR" sz="16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69955AB-EBCD-68B6-2D6F-F8435EF5C68C}"/>
              </a:ext>
            </a:extLst>
          </p:cNvPr>
          <p:cNvSpPr/>
          <p:nvPr/>
        </p:nvSpPr>
        <p:spPr>
          <a:xfrm>
            <a:off x="1474470" y="1313304"/>
            <a:ext cx="9703285" cy="551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Principalmente antidepressivos</a:t>
            </a:r>
            <a:endParaRPr lang="pt-BR" sz="2000" b="1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FFAB2-C66C-3BFA-9CF2-618B116A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escolher o medicamento?</a:t>
            </a:r>
          </a:p>
        </p:txBody>
      </p:sp>
      <p:sp>
        <p:nvSpPr>
          <p:cNvPr id="6" name="Forma livre 28">
            <a:extLst>
              <a:ext uri="{FF2B5EF4-FFF2-40B4-BE49-F238E27FC236}">
                <a16:creationId xmlns:a16="http://schemas.microsoft.com/office/drawing/2014/main" id="{57849F85-1339-802C-26AF-A4677C0921C3}"/>
              </a:ext>
            </a:extLst>
          </p:cNvPr>
          <p:cNvSpPr/>
          <p:nvPr/>
        </p:nvSpPr>
        <p:spPr>
          <a:xfrm>
            <a:off x="2383605" y="2184113"/>
            <a:ext cx="7808359" cy="626944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Quais antidepressivos são mais eficazes?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134D583-F16D-FFD0-E281-9E42F3375C6F}"/>
              </a:ext>
            </a:extLst>
          </p:cNvPr>
          <p:cNvSpPr/>
          <p:nvPr/>
        </p:nvSpPr>
        <p:spPr>
          <a:xfrm>
            <a:off x="1561671" y="1936660"/>
            <a:ext cx="1152329" cy="112185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5218E8F6-6C1C-8652-4484-28F718ED1DDB}"/>
              </a:ext>
            </a:extLst>
          </p:cNvPr>
          <p:cNvSpPr/>
          <p:nvPr/>
        </p:nvSpPr>
        <p:spPr>
          <a:xfrm>
            <a:off x="2714001" y="3002117"/>
            <a:ext cx="3049801" cy="7187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Poucas evidências</a:t>
            </a:r>
          </a:p>
        </p:txBody>
      </p:sp>
      <p:sp>
        <p:nvSpPr>
          <p:cNvPr id="9" name="Retângulo de cantos arredondados 4">
            <a:extLst>
              <a:ext uri="{FF2B5EF4-FFF2-40B4-BE49-F238E27FC236}">
                <a16:creationId xmlns:a16="http://schemas.microsoft.com/office/drawing/2014/main" id="{35727FC2-B770-E16D-7D91-00CE3131A77D}"/>
              </a:ext>
            </a:extLst>
          </p:cNvPr>
          <p:cNvSpPr/>
          <p:nvPr/>
        </p:nvSpPr>
        <p:spPr>
          <a:xfrm>
            <a:off x="5938464" y="3002117"/>
            <a:ext cx="4253500" cy="7187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Diferenças modestas (5-6%)</a:t>
            </a:r>
          </a:p>
        </p:txBody>
      </p:sp>
      <p:sp>
        <p:nvSpPr>
          <p:cNvPr id="10" name="Forma livre 28">
            <a:extLst>
              <a:ext uri="{FF2B5EF4-FFF2-40B4-BE49-F238E27FC236}">
                <a16:creationId xmlns:a16="http://schemas.microsoft.com/office/drawing/2014/main" id="{45F68793-4D73-2542-3CBE-F62BAED5BB4A}"/>
              </a:ext>
            </a:extLst>
          </p:cNvPr>
          <p:cNvSpPr/>
          <p:nvPr/>
        </p:nvSpPr>
        <p:spPr>
          <a:xfrm>
            <a:off x="2383605" y="4363619"/>
            <a:ext cx="7808359" cy="581596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1ª linha: determinada pelos efeitos adversos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BD2250D-222A-12B4-DF33-FEC364EC16C6}"/>
              </a:ext>
            </a:extLst>
          </p:cNvPr>
          <p:cNvSpPr/>
          <p:nvPr/>
        </p:nvSpPr>
        <p:spPr>
          <a:xfrm>
            <a:off x="1561672" y="4027470"/>
            <a:ext cx="1152329" cy="112185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Retângulo de cantos arredondados 4">
            <a:extLst>
              <a:ext uri="{FF2B5EF4-FFF2-40B4-BE49-F238E27FC236}">
                <a16:creationId xmlns:a16="http://schemas.microsoft.com/office/drawing/2014/main" id="{6BD59F10-BEA8-CB62-6A72-1F769BFC2358}"/>
              </a:ext>
            </a:extLst>
          </p:cNvPr>
          <p:cNvSpPr/>
          <p:nvPr/>
        </p:nvSpPr>
        <p:spPr>
          <a:xfrm>
            <a:off x="2714000" y="5196601"/>
            <a:ext cx="7477964" cy="51868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Nível individual: perfil do paciente</a:t>
            </a:r>
          </a:p>
        </p:txBody>
      </p:sp>
    </p:spTree>
    <p:extLst>
      <p:ext uri="{BB962C8B-B14F-4D97-AF65-F5344CB8AC3E}">
        <p14:creationId xmlns:p14="http://schemas.microsoft.com/office/powerpoint/2010/main" val="34817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77282" y="373466"/>
            <a:ext cx="9844087" cy="77311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TAG e depressão: como escolher o medicamento?</a:t>
            </a:r>
          </a:p>
        </p:txBody>
      </p:sp>
      <p:sp>
        <p:nvSpPr>
          <p:cNvPr id="32" name="Forma livre 31"/>
          <p:cNvSpPr/>
          <p:nvPr/>
        </p:nvSpPr>
        <p:spPr>
          <a:xfrm>
            <a:off x="1177282" y="1498122"/>
            <a:ext cx="9720472" cy="626944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Quais antidepressivos são mais tolerados?</a:t>
            </a:r>
          </a:p>
        </p:txBody>
      </p:sp>
      <p:sp>
        <p:nvSpPr>
          <p:cNvPr id="33" name="Elipse 32"/>
          <p:cNvSpPr/>
          <p:nvPr/>
        </p:nvSpPr>
        <p:spPr>
          <a:xfrm>
            <a:off x="682379" y="1311511"/>
            <a:ext cx="989806" cy="98980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249133" y="2712377"/>
            <a:ext cx="3925635" cy="31130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Disfunção sexual (50-80%)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7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Sedação ou insônia (25%)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5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Cefaleia, náuseas, ansiedade (primeiras semanas) </a:t>
            </a:r>
            <a:endParaRPr lang="pt-BR" sz="1600" dirty="0">
              <a:latin typeface="Montserrat" panose="00000500000000000000" pitchFamily="2" charset="0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086600" y="2712377"/>
            <a:ext cx="3811154" cy="31130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2772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Sedação (muito comum)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Efeitos anticolinérgicos </a:t>
            </a:r>
            <a:r>
              <a:rPr 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(xerostomia, constipação...)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Ganho de peso</a:t>
            </a:r>
          </a:p>
          <a:p>
            <a:pPr marL="285750" indent="-285750" defTabSz="1733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Montserrat" panose="00000500000000000000" pitchFamily="2" charset="0"/>
              </a:rPr>
              <a:t>Arritmias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771656" y="2330546"/>
            <a:ext cx="1107741" cy="11077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ISRS</a:t>
            </a:r>
          </a:p>
        </p:txBody>
      </p:sp>
      <p:sp>
        <p:nvSpPr>
          <p:cNvPr id="13" name="Elipse 12"/>
          <p:cNvSpPr/>
          <p:nvPr/>
        </p:nvSpPr>
        <p:spPr>
          <a:xfrm>
            <a:off x="6598869" y="2330545"/>
            <a:ext cx="1107741" cy="11077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ADT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02856" y="2860728"/>
            <a:ext cx="2428875" cy="400050"/>
          </a:xfrm>
          <a:prstGeom prst="roundRect">
            <a:avLst/>
          </a:prstGeom>
          <a:solidFill>
            <a:srgbClr val="F8F5E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Bem tolerados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954062" y="2860728"/>
            <a:ext cx="2428875" cy="400050"/>
          </a:xfrm>
          <a:prstGeom prst="roundRect">
            <a:avLst/>
          </a:prstGeom>
          <a:solidFill>
            <a:srgbClr val="F8F5E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Menos tolerados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64662" y="5903533"/>
            <a:ext cx="3694575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1ª linha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199336" y="5903533"/>
            <a:ext cx="3585681" cy="381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2ª linha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869679" y="5276853"/>
            <a:ext cx="2544522" cy="3225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Iniciar com ½ dose</a:t>
            </a:r>
          </a:p>
        </p:txBody>
      </p:sp>
    </p:spTree>
    <p:extLst>
      <p:ext uri="{BB962C8B-B14F-4D97-AF65-F5344CB8AC3E}">
        <p14:creationId xmlns:p14="http://schemas.microsoft.com/office/powerpoint/2010/main" val="39096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5" grpId="0" animBg="1"/>
      <p:bldP spid="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153CF4-543D-F2A8-FA66-F1105D2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88" y="2235200"/>
            <a:ext cx="5843092" cy="2387599"/>
          </a:xfrm>
        </p:spPr>
        <p:txBody>
          <a:bodyPr anchor="ctr"/>
          <a:lstStyle/>
          <a:p>
            <a:r>
              <a:rPr lang="pt-BR" dirty="0"/>
              <a:t>Depressão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A45C2E-D0C0-485D-B5BF-495C682C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7" y="1402125"/>
            <a:ext cx="3292383" cy="405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75372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52724" y="418822"/>
            <a:ext cx="9844087" cy="773112"/>
          </a:xfrm>
        </p:spPr>
        <p:txBody>
          <a:bodyPr>
            <a:normAutofit/>
          </a:bodyPr>
          <a:lstStyle/>
          <a:p>
            <a:r>
              <a:rPr lang="pt-BR" sz="3200" dirty="0"/>
              <a:t>ISRS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344113AC-E69D-08E6-CBAA-4B9A6B17CBF5}"/>
              </a:ext>
            </a:extLst>
          </p:cNvPr>
          <p:cNvSpPr/>
          <p:nvPr/>
        </p:nvSpPr>
        <p:spPr>
          <a:xfrm>
            <a:off x="1735881" y="1755560"/>
            <a:ext cx="4478886" cy="4333734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20-40mg/dia em dose única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Poucas interações medicamentosas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Mais tolerado que alguns outros ISRS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Leve sedação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44BFDCE6-03B6-37F2-8225-60C6B2680149}"/>
              </a:ext>
            </a:extLst>
          </p:cNvPr>
          <p:cNvSpPr/>
          <p:nvPr/>
        </p:nvSpPr>
        <p:spPr>
          <a:xfrm>
            <a:off x="394090" y="1510806"/>
            <a:ext cx="2463409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Citalopram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B46A6E-5F42-E04C-F577-D20F7225A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10" y="5177318"/>
            <a:ext cx="1703187" cy="1117716"/>
          </a:xfrm>
          <a:prstGeom prst="roundRect">
            <a:avLst>
              <a:gd name="adj" fmla="val 53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de cantos arredondados 4">
            <a:extLst>
              <a:ext uri="{FF2B5EF4-FFF2-40B4-BE49-F238E27FC236}">
                <a16:creationId xmlns:a16="http://schemas.microsoft.com/office/drawing/2014/main" id="{D0BE12EC-27B0-56D8-4A24-B5CE6EBD75CA}"/>
              </a:ext>
            </a:extLst>
          </p:cNvPr>
          <p:cNvSpPr/>
          <p:nvPr/>
        </p:nvSpPr>
        <p:spPr>
          <a:xfrm>
            <a:off x="7179172" y="1755560"/>
            <a:ext cx="4478886" cy="4333734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20-80mg/dia em dose única ou fracionada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Efeitos GI: tomar após refeição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Ativador – administrar durante o dia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Inapetência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10" name="Retângulo de cantos arredondados 7">
            <a:extLst>
              <a:ext uri="{FF2B5EF4-FFF2-40B4-BE49-F238E27FC236}">
                <a16:creationId xmlns:a16="http://schemas.microsoft.com/office/drawing/2014/main" id="{B2D3A4F5-BE00-993C-D707-6BECFEE23A78}"/>
              </a:ext>
            </a:extLst>
          </p:cNvPr>
          <p:cNvSpPr/>
          <p:nvPr/>
        </p:nvSpPr>
        <p:spPr>
          <a:xfrm>
            <a:off x="6575388" y="1510806"/>
            <a:ext cx="2463409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Fluoxetina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3FAB646-1DA9-A478-AC3E-6318F519B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09" y="5177318"/>
            <a:ext cx="1674600" cy="1117716"/>
          </a:xfrm>
          <a:prstGeom prst="roundRect">
            <a:avLst>
              <a:gd name="adj" fmla="val 52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95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02622" y="428632"/>
            <a:ext cx="9844087" cy="773113"/>
          </a:xfrm>
        </p:spPr>
        <p:txBody>
          <a:bodyPr>
            <a:normAutofit/>
          </a:bodyPr>
          <a:lstStyle/>
          <a:p>
            <a:r>
              <a:rPr lang="pt-BR" sz="3200" dirty="0"/>
              <a:t>ISRS</a:t>
            </a:r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344113AC-E69D-08E6-CBAA-4B9A6B17CBF5}"/>
              </a:ext>
            </a:extLst>
          </p:cNvPr>
          <p:cNvSpPr/>
          <p:nvPr/>
        </p:nvSpPr>
        <p:spPr>
          <a:xfrm>
            <a:off x="2744412" y="1778953"/>
            <a:ext cx="6319578" cy="394801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50-200mg/dia em dose única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Poucas interações medicamentosas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ISRS mais estudado na gestação e amamentação: segura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Sedação/insônia; efeitos GI: tomar após almoço, ajustar se necessário</a:t>
            </a:r>
          </a:p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44BFDCE6-03B6-37F2-8225-60C6B2680149}"/>
              </a:ext>
            </a:extLst>
          </p:cNvPr>
          <p:cNvSpPr/>
          <p:nvPr/>
        </p:nvSpPr>
        <p:spPr>
          <a:xfrm>
            <a:off x="1402622" y="1474470"/>
            <a:ext cx="2174968" cy="6836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Sertralina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7570ED-B6E7-D331-5F1C-60693F348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00" y="5106850"/>
            <a:ext cx="1983776" cy="132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951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0656" y="318598"/>
            <a:ext cx="9844087" cy="773113"/>
          </a:xfrm>
        </p:spPr>
        <p:txBody>
          <a:bodyPr>
            <a:normAutofit/>
          </a:bodyPr>
          <a:lstStyle/>
          <a:p>
            <a:r>
              <a:rPr lang="pt-BR" sz="3200" dirty="0"/>
              <a:t>Antidepressivos tricíclicos</a:t>
            </a:r>
          </a:p>
        </p:txBody>
      </p:sp>
      <p:sp>
        <p:nvSpPr>
          <p:cNvPr id="3" name="Retângulo de cantos arredondados 3">
            <a:extLst>
              <a:ext uri="{FF2B5EF4-FFF2-40B4-BE49-F238E27FC236}">
                <a16:creationId xmlns:a16="http://schemas.microsoft.com/office/drawing/2014/main" id="{9A83D877-5A0B-05CF-75BF-8D84A3B8A09E}"/>
              </a:ext>
            </a:extLst>
          </p:cNvPr>
          <p:cNvSpPr/>
          <p:nvPr/>
        </p:nvSpPr>
        <p:spPr>
          <a:xfrm>
            <a:off x="2024933" y="1994614"/>
            <a:ext cx="4418267" cy="4063286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75-300mg/dia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Iniciar com 25 mg/dia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↑25mg a cada 3-7 dias até 75mg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Sedativo</a:t>
            </a:r>
          </a:p>
          <a:p>
            <a:pPr marL="742950" lvl="1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Dose única noturna. Fracionar?</a:t>
            </a: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Controle de dor crônica</a:t>
            </a:r>
          </a:p>
        </p:txBody>
      </p:sp>
      <p:sp>
        <p:nvSpPr>
          <p:cNvPr id="4" name="Retângulo de cantos arredondados 5">
            <a:extLst>
              <a:ext uri="{FF2B5EF4-FFF2-40B4-BE49-F238E27FC236}">
                <a16:creationId xmlns:a16="http://schemas.microsoft.com/office/drawing/2014/main" id="{46AF81C4-F15B-E54B-D57B-9771E7F80DE7}"/>
              </a:ext>
            </a:extLst>
          </p:cNvPr>
          <p:cNvSpPr/>
          <p:nvPr/>
        </p:nvSpPr>
        <p:spPr>
          <a:xfrm>
            <a:off x="1173596" y="1615480"/>
            <a:ext cx="1962336" cy="75827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</a:rPr>
              <a:t>Amitriptilina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08026B-AACF-9730-CEFA-3056B5DD3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50" y="5353028"/>
            <a:ext cx="1778672" cy="1186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ângulo de cantos arredondados 4">
            <a:extLst>
              <a:ext uri="{FF2B5EF4-FFF2-40B4-BE49-F238E27FC236}">
                <a16:creationId xmlns:a16="http://schemas.microsoft.com/office/drawing/2014/main" id="{81563907-153B-1CD6-B038-E5B7E5042E3A}"/>
              </a:ext>
            </a:extLst>
          </p:cNvPr>
          <p:cNvSpPr/>
          <p:nvPr/>
        </p:nvSpPr>
        <p:spPr>
          <a:xfrm>
            <a:off x="8270749" y="2032468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75-300mg/dia</a:t>
            </a:r>
          </a:p>
        </p:txBody>
      </p:sp>
      <p:sp>
        <p:nvSpPr>
          <p:cNvPr id="12" name="Retângulo de cantos arredondados 6">
            <a:extLst>
              <a:ext uri="{FF2B5EF4-FFF2-40B4-BE49-F238E27FC236}">
                <a16:creationId xmlns:a16="http://schemas.microsoft.com/office/drawing/2014/main" id="{044444EE-F672-D898-6017-8F7DF14400E5}"/>
              </a:ext>
            </a:extLst>
          </p:cNvPr>
          <p:cNvSpPr/>
          <p:nvPr/>
        </p:nvSpPr>
        <p:spPr>
          <a:xfrm>
            <a:off x="7248836" y="1727078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Montserrat" panose="00000500000000000000" pitchFamily="2" charset="0"/>
              </a:rPr>
              <a:t>Imipramina</a:t>
            </a:r>
            <a:endParaRPr lang="pt-B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tângulo de cantos arredondados 10">
            <a:extLst>
              <a:ext uri="{FF2B5EF4-FFF2-40B4-BE49-F238E27FC236}">
                <a16:creationId xmlns:a16="http://schemas.microsoft.com/office/drawing/2014/main" id="{5403735F-EA52-8B00-8165-85E5A8733D4A}"/>
              </a:ext>
            </a:extLst>
          </p:cNvPr>
          <p:cNvSpPr/>
          <p:nvPr/>
        </p:nvSpPr>
        <p:spPr>
          <a:xfrm>
            <a:off x="8270749" y="3515321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150-300mg/dia</a:t>
            </a:r>
          </a:p>
        </p:txBody>
      </p:sp>
      <p:sp>
        <p:nvSpPr>
          <p:cNvPr id="15" name="Retângulo de cantos arredondados 11">
            <a:extLst>
              <a:ext uri="{FF2B5EF4-FFF2-40B4-BE49-F238E27FC236}">
                <a16:creationId xmlns:a16="http://schemas.microsoft.com/office/drawing/2014/main" id="{144F4F04-7E8A-98D2-0D37-761158E37268}"/>
              </a:ext>
            </a:extLst>
          </p:cNvPr>
          <p:cNvSpPr/>
          <p:nvPr/>
        </p:nvSpPr>
        <p:spPr>
          <a:xfrm>
            <a:off x="7248836" y="3327673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Clomipramina</a:t>
            </a:r>
            <a:endParaRPr lang="pt-B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de cantos arredondados 12">
            <a:extLst>
              <a:ext uri="{FF2B5EF4-FFF2-40B4-BE49-F238E27FC236}">
                <a16:creationId xmlns:a16="http://schemas.microsoft.com/office/drawing/2014/main" id="{7E5591C4-FE95-C53A-4754-3AD2A116E81C}"/>
              </a:ext>
            </a:extLst>
          </p:cNvPr>
          <p:cNvSpPr/>
          <p:nvPr/>
        </p:nvSpPr>
        <p:spPr>
          <a:xfrm>
            <a:off x="8302640" y="4908958"/>
            <a:ext cx="2747655" cy="758270"/>
          </a:xfrm>
          <a:prstGeom prst="roundRect">
            <a:avLst>
              <a:gd name="adj" fmla="val 7504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7368" tIns="180000" rIns="277368" bIns="942679" numCol="1" spcCol="1270" anchor="t" anchorCtr="0">
            <a:noAutofit/>
          </a:bodyPr>
          <a:lstStyle/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latin typeface="Montserrat" panose="00000500000000000000" pitchFamily="2" charset="0"/>
            </a:endParaRPr>
          </a:p>
          <a:p>
            <a:pPr marL="285750" indent="-28575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0000500000000000000" pitchFamily="2" charset="0"/>
              </a:rPr>
              <a:t>75-150mg/dia</a:t>
            </a:r>
          </a:p>
        </p:txBody>
      </p:sp>
      <p:sp>
        <p:nvSpPr>
          <p:cNvPr id="17" name="Retângulo de cantos arredondados 13">
            <a:extLst>
              <a:ext uri="{FF2B5EF4-FFF2-40B4-BE49-F238E27FC236}">
                <a16:creationId xmlns:a16="http://schemas.microsoft.com/office/drawing/2014/main" id="{9F062D1D-9E9F-AD0D-D79C-5A030A6E8994}"/>
              </a:ext>
            </a:extLst>
          </p:cNvPr>
          <p:cNvSpPr/>
          <p:nvPr/>
        </p:nvSpPr>
        <p:spPr>
          <a:xfrm>
            <a:off x="7248836" y="4673830"/>
            <a:ext cx="1762762" cy="4702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Nortriptilina</a:t>
            </a:r>
          </a:p>
        </p:txBody>
      </p:sp>
    </p:spTree>
    <p:extLst>
      <p:ext uri="{BB962C8B-B14F-4D97-AF65-F5344CB8AC3E}">
        <p14:creationId xmlns:p14="http://schemas.microsoft.com/office/powerpoint/2010/main" val="1788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to 41"/>
          <p:cNvCxnSpPr>
            <a:cxnSpLocks/>
          </p:cNvCxnSpPr>
          <p:nvPr/>
        </p:nvCxnSpPr>
        <p:spPr>
          <a:xfrm>
            <a:off x="9142534" y="3892056"/>
            <a:ext cx="18469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00650" y="131693"/>
            <a:ext cx="9445625" cy="1079500"/>
          </a:xfrm>
        </p:spPr>
        <p:txBody>
          <a:bodyPr/>
          <a:lstStyle/>
          <a:p>
            <a:r>
              <a:rPr lang="pt-BR" sz="2400" dirty="0">
                <a:latin typeface="Montserrat" panose="00000500000000000000" pitchFamily="2" charset="0"/>
              </a:rPr>
              <a:t>Fluxograma: Tratamento da depressão/TAG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17858" y="3417371"/>
            <a:ext cx="2006300" cy="999769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Iniciar fármaco de primeira linha</a:t>
            </a:r>
          </a:p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(ISRS)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322671" y="3353335"/>
            <a:ext cx="1648564" cy="104777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Resposta parcial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72277" y="1512472"/>
            <a:ext cx="2137107" cy="93358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Remissão dos sintomas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</a:rPr>
              <a:t>(volta à funcionalidade)</a:t>
            </a:r>
            <a:endParaRPr lang="pt-BR" sz="12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6" name="Conector de seta reta 15"/>
          <p:cNvCxnSpPr>
            <a:cxnSpLocks/>
          </p:cNvCxnSpPr>
          <p:nvPr/>
        </p:nvCxnSpPr>
        <p:spPr>
          <a:xfrm>
            <a:off x="3982949" y="2008311"/>
            <a:ext cx="211562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600375" y="3915801"/>
            <a:ext cx="1384164" cy="61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709370" y="3689676"/>
            <a:ext cx="1187449" cy="455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4 semanas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2" name="Conector reto 21"/>
          <p:cNvCxnSpPr>
            <a:cxnSpLocks/>
          </p:cNvCxnSpPr>
          <p:nvPr/>
        </p:nvCxnSpPr>
        <p:spPr>
          <a:xfrm flipV="1">
            <a:off x="3973036" y="2008311"/>
            <a:ext cx="12975" cy="403207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6311043" y="3486191"/>
            <a:ext cx="1382300" cy="753238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Aumento de dose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9551192" y="2808871"/>
            <a:ext cx="2227312" cy="1013933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Troca por outro fármaco (preferir de outra classe)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997714" y="1435282"/>
            <a:ext cx="3773917" cy="639819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Manter dose por pelo menos 1 ano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323463" y="4618752"/>
            <a:ext cx="1385434" cy="576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Reavaliar em  4 semanas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V="1">
            <a:off x="3962306" y="3915801"/>
            <a:ext cx="231037" cy="12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6047452" y="3862810"/>
            <a:ext cx="231037" cy="129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de cantos arredondados 38"/>
          <p:cNvSpPr/>
          <p:nvPr/>
        </p:nvSpPr>
        <p:spPr>
          <a:xfrm>
            <a:off x="9551192" y="4677250"/>
            <a:ext cx="2225854" cy="601172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Associação de medicamentos</a:t>
            </a:r>
          </a:p>
        </p:txBody>
      </p:sp>
      <p:cxnSp>
        <p:nvCxnSpPr>
          <p:cNvPr id="40" name="Conector de seta reta 39"/>
          <p:cNvCxnSpPr>
            <a:cxnSpLocks/>
          </p:cNvCxnSpPr>
          <p:nvPr/>
        </p:nvCxnSpPr>
        <p:spPr>
          <a:xfrm>
            <a:off x="6575824" y="2010896"/>
            <a:ext cx="332968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9333498" y="3111457"/>
            <a:ext cx="155944" cy="430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cxnSpLocks/>
          </p:cNvCxnSpPr>
          <p:nvPr/>
        </p:nvCxnSpPr>
        <p:spPr>
          <a:xfrm flipV="1">
            <a:off x="9327229" y="3119233"/>
            <a:ext cx="6269" cy="183376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cxnSpLocks/>
          </p:cNvCxnSpPr>
          <p:nvPr/>
        </p:nvCxnSpPr>
        <p:spPr>
          <a:xfrm>
            <a:off x="9333498" y="4953000"/>
            <a:ext cx="149238" cy="609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54"/>
          <p:cNvSpPr/>
          <p:nvPr/>
        </p:nvSpPr>
        <p:spPr>
          <a:xfrm>
            <a:off x="521810" y="2488190"/>
            <a:ext cx="2006300" cy="499884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Psicoterapia</a:t>
            </a:r>
          </a:p>
        </p:txBody>
      </p:sp>
      <p:sp>
        <p:nvSpPr>
          <p:cNvPr id="56" name="Mais 55"/>
          <p:cNvSpPr/>
          <p:nvPr/>
        </p:nvSpPr>
        <p:spPr>
          <a:xfrm>
            <a:off x="1405996" y="3068449"/>
            <a:ext cx="225745" cy="228081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pt-BR" b="1" dirty="0">
              <a:latin typeface="Montserrat" panose="00000500000000000000" pitchFamily="2" charset="0"/>
            </a:endParaRPr>
          </a:p>
        </p:txBody>
      </p:sp>
      <p:cxnSp>
        <p:nvCxnSpPr>
          <p:cNvPr id="67" name="Conector de seta reta 66"/>
          <p:cNvCxnSpPr>
            <a:cxnSpLocks/>
          </p:cNvCxnSpPr>
          <p:nvPr/>
        </p:nvCxnSpPr>
        <p:spPr>
          <a:xfrm>
            <a:off x="6638395" y="4297338"/>
            <a:ext cx="0" cy="22120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>
            <a:cxnSpLocks/>
          </p:cNvCxnSpPr>
          <p:nvPr/>
        </p:nvCxnSpPr>
        <p:spPr>
          <a:xfrm flipV="1">
            <a:off x="7411930" y="4297338"/>
            <a:ext cx="0" cy="21481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7973848" y="3410218"/>
            <a:ext cx="1177393" cy="93400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tx1"/>
                </a:solidFill>
                <a:latin typeface="Montserrat" panose="00000500000000000000" pitchFamily="2" charset="0"/>
              </a:rPr>
              <a:t>Dose máxima sem remissão sintomática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997715" y="2152510"/>
            <a:ext cx="3773916" cy="29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u="sng" dirty="0">
                <a:solidFill>
                  <a:schemeClr val="bg1"/>
                </a:solidFill>
                <a:latin typeface="Montserrat" panose="00000500000000000000" pitchFamily="2" charset="0"/>
              </a:rPr>
              <a:t>&gt;</a:t>
            </a: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2 anos em casos graves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4EA5C59-2248-AD0B-3DAB-4F8984A96984}"/>
              </a:ext>
            </a:extLst>
          </p:cNvPr>
          <p:cNvCxnSpPr>
            <a:cxnSpLocks/>
          </p:cNvCxnSpPr>
          <p:nvPr/>
        </p:nvCxnSpPr>
        <p:spPr>
          <a:xfrm>
            <a:off x="7834551" y="3892056"/>
            <a:ext cx="13929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432FA40-A5C3-4FF0-EACB-CDB5B4C9FAE7}"/>
              </a:ext>
            </a:extLst>
          </p:cNvPr>
          <p:cNvSpPr/>
          <p:nvPr/>
        </p:nvSpPr>
        <p:spPr>
          <a:xfrm>
            <a:off x="4322671" y="5663997"/>
            <a:ext cx="1648564" cy="7527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6985" rIns="108000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Resposta ausente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dirty="0">
                <a:solidFill>
                  <a:schemeClr val="tx1"/>
                </a:solidFill>
                <a:latin typeface="Montserrat" panose="00000500000000000000" pitchFamily="2" charset="0"/>
              </a:rPr>
              <a:t>(&lt;25% sintomas)</a:t>
            </a:r>
            <a:endParaRPr lang="pt-BR" sz="1100" kern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1" name="Conector de seta reta 31">
            <a:extLst>
              <a:ext uri="{FF2B5EF4-FFF2-40B4-BE49-F238E27FC236}">
                <a16:creationId xmlns:a16="http://schemas.microsoft.com/office/drawing/2014/main" id="{9199B4A6-9346-19A6-77EF-8286DDDAF1F1}"/>
              </a:ext>
            </a:extLst>
          </p:cNvPr>
          <p:cNvCxnSpPr>
            <a:cxnSpLocks/>
          </p:cNvCxnSpPr>
          <p:nvPr/>
        </p:nvCxnSpPr>
        <p:spPr>
          <a:xfrm>
            <a:off x="3962306" y="6040381"/>
            <a:ext cx="25168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31">
            <a:extLst>
              <a:ext uri="{FF2B5EF4-FFF2-40B4-BE49-F238E27FC236}">
                <a16:creationId xmlns:a16="http://schemas.microsoft.com/office/drawing/2014/main" id="{C949E459-0CCD-536A-C1AF-765C347E4690}"/>
              </a:ext>
            </a:extLst>
          </p:cNvPr>
          <p:cNvCxnSpPr/>
          <p:nvPr/>
        </p:nvCxnSpPr>
        <p:spPr>
          <a:xfrm flipV="1">
            <a:off x="6065229" y="6040381"/>
            <a:ext cx="231037" cy="12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25">
            <a:extLst>
              <a:ext uri="{FF2B5EF4-FFF2-40B4-BE49-F238E27FC236}">
                <a16:creationId xmlns:a16="http://schemas.microsoft.com/office/drawing/2014/main" id="{CF62EE22-FE17-19F2-19E1-CC7F2D13734C}"/>
              </a:ext>
            </a:extLst>
          </p:cNvPr>
          <p:cNvSpPr/>
          <p:nvPr/>
        </p:nvSpPr>
        <p:spPr>
          <a:xfrm>
            <a:off x="6347817" y="5725006"/>
            <a:ext cx="2110375" cy="635307"/>
          </a:xfrm>
          <a:prstGeom prst="roundRect">
            <a:avLst>
              <a:gd name="adj" fmla="val 625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Troca de fármaco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9E2734F-2695-2D3C-85EE-9503D85B9718}"/>
              </a:ext>
            </a:extLst>
          </p:cNvPr>
          <p:cNvSpPr/>
          <p:nvPr/>
        </p:nvSpPr>
        <p:spPr>
          <a:xfrm>
            <a:off x="9546394" y="3912626"/>
            <a:ext cx="2225854" cy="29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2ª linha?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884F9E9-1B81-9C97-BB7D-77FAA78D7BE7}"/>
              </a:ext>
            </a:extLst>
          </p:cNvPr>
          <p:cNvSpPr/>
          <p:nvPr/>
        </p:nvSpPr>
        <p:spPr>
          <a:xfrm>
            <a:off x="9546394" y="5378807"/>
            <a:ext cx="2225854" cy="754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Antipsicóticos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solidFill>
                  <a:schemeClr val="bg1"/>
                </a:solidFill>
                <a:latin typeface="Montserrat" panose="00000500000000000000" pitchFamily="2" charset="0"/>
              </a:rPr>
              <a:t>Antidepressivos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Estabilizadores do humor...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737857-6A8C-C185-E6DA-1B626728A81F}"/>
              </a:ext>
            </a:extLst>
          </p:cNvPr>
          <p:cNvSpPr/>
          <p:nvPr/>
        </p:nvSpPr>
        <p:spPr>
          <a:xfrm>
            <a:off x="540911" y="4539136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Fluoxetina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8A26C5-5EF1-58EF-106C-901CD5FD95AC}"/>
              </a:ext>
            </a:extLst>
          </p:cNvPr>
          <p:cNvSpPr/>
          <p:nvPr/>
        </p:nvSpPr>
        <p:spPr>
          <a:xfrm>
            <a:off x="1595617" y="4539136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Citalopram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2D1327-B82E-E73E-06EC-30C56484A4C4}"/>
              </a:ext>
            </a:extLst>
          </p:cNvPr>
          <p:cNvSpPr/>
          <p:nvPr/>
        </p:nvSpPr>
        <p:spPr>
          <a:xfrm>
            <a:off x="540911" y="5315724"/>
            <a:ext cx="1976835" cy="424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1ª semana: ½ dose se possível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644F3A-F0DC-00A8-D4A5-4CA430F99E87}"/>
              </a:ext>
            </a:extLst>
          </p:cNvPr>
          <p:cNvSpPr/>
          <p:nvPr/>
        </p:nvSpPr>
        <p:spPr>
          <a:xfrm>
            <a:off x="543864" y="4920793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>
                <a:solidFill>
                  <a:schemeClr val="bg1"/>
                </a:solidFill>
                <a:latin typeface="Montserrat" panose="00000500000000000000" pitchFamily="2" charset="0"/>
              </a:rPr>
              <a:t>Sertralina</a:t>
            </a:r>
            <a:endParaRPr lang="pt-BR" sz="12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66A2B4C-D53B-FE4B-3BB7-5EAD82838754}"/>
              </a:ext>
            </a:extLst>
          </p:cNvPr>
          <p:cNvSpPr/>
          <p:nvPr/>
        </p:nvSpPr>
        <p:spPr>
          <a:xfrm>
            <a:off x="1595616" y="4920793"/>
            <a:ext cx="922129" cy="30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solidFill>
                  <a:schemeClr val="bg1"/>
                </a:solidFill>
                <a:latin typeface="Montserrat" panose="00000500000000000000" pitchFamily="2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4851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26" grpId="0" animBg="1"/>
      <p:bldP spid="27" grpId="0" animBg="1"/>
      <p:bldP spid="28" grpId="0" animBg="1"/>
      <p:bldP spid="30" grpId="0" animBg="1"/>
      <p:bldP spid="39" grpId="0" animBg="1"/>
      <p:bldP spid="55" grpId="0" animBg="1"/>
      <p:bldP spid="56" grpId="0" animBg="1"/>
      <p:bldP spid="78" grpId="0" animBg="1"/>
      <p:bldP spid="31" grpId="0" animBg="1"/>
      <p:bldP spid="3" grpId="0" animBg="1"/>
      <p:bldP spid="18" grpId="0" animBg="1"/>
      <p:bldP spid="25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A6FDC-2033-7AEF-8C6E-84E5627A7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4613" y="180786"/>
            <a:ext cx="9844087" cy="773112"/>
          </a:xfrm>
        </p:spPr>
        <p:txBody>
          <a:bodyPr/>
          <a:lstStyle/>
          <a:p>
            <a:r>
              <a:rPr lang="pt-BR" sz="2400" dirty="0"/>
              <a:t>Depressão: outras opções</a:t>
            </a:r>
          </a:p>
        </p:txBody>
      </p:sp>
      <p:sp>
        <p:nvSpPr>
          <p:cNvPr id="4" name="Retângulo de cantos arredondados 5">
            <a:extLst>
              <a:ext uri="{FF2B5EF4-FFF2-40B4-BE49-F238E27FC236}">
                <a16:creationId xmlns:a16="http://schemas.microsoft.com/office/drawing/2014/main" id="{879745B9-AA32-B73E-FE42-BDB58B2C955E}"/>
              </a:ext>
            </a:extLst>
          </p:cNvPr>
          <p:cNvSpPr/>
          <p:nvPr/>
        </p:nvSpPr>
        <p:spPr>
          <a:xfrm>
            <a:off x="2188173" y="1794708"/>
            <a:ext cx="1962336" cy="5962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ISRS</a:t>
            </a:r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:a16="http://schemas.microsoft.com/office/drawing/2014/main" id="{76FD3EBA-95E7-E5DF-1384-8E8359A1503D}"/>
              </a:ext>
            </a:extLst>
          </p:cNvPr>
          <p:cNvSpPr/>
          <p:nvPr/>
        </p:nvSpPr>
        <p:spPr>
          <a:xfrm>
            <a:off x="4510209" y="1794708"/>
            <a:ext cx="6605387" cy="5962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IRSN ou Duais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(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venlafaxina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, 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desvenlafaxina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, duloxetina)</a:t>
            </a: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B817564A-A10F-31EC-8574-F8A8E445AE27}"/>
              </a:ext>
            </a:extLst>
          </p:cNvPr>
          <p:cNvSpPr/>
          <p:nvPr/>
        </p:nvSpPr>
        <p:spPr>
          <a:xfrm>
            <a:off x="9153260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Vortioxetina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de cantos arredondados 5">
            <a:extLst>
              <a:ext uri="{FF2B5EF4-FFF2-40B4-BE49-F238E27FC236}">
                <a16:creationId xmlns:a16="http://schemas.microsoft.com/office/drawing/2014/main" id="{4391C6B2-E5F7-463F-1967-C6B3DEC8D7D1}"/>
              </a:ext>
            </a:extLst>
          </p:cNvPr>
          <p:cNvSpPr/>
          <p:nvPr/>
        </p:nvSpPr>
        <p:spPr>
          <a:xfrm>
            <a:off x="2188172" y="2557231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Bupropiona</a:t>
            </a:r>
          </a:p>
        </p:txBody>
      </p:sp>
      <p:sp>
        <p:nvSpPr>
          <p:cNvPr id="9" name="Retângulo de cantos arredondados 5">
            <a:extLst>
              <a:ext uri="{FF2B5EF4-FFF2-40B4-BE49-F238E27FC236}">
                <a16:creationId xmlns:a16="http://schemas.microsoft.com/office/drawing/2014/main" id="{6CD0B4AE-49FC-260D-AB9B-FEB1FD4B6E6F}"/>
              </a:ext>
            </a:extLst>
          </p:cNvPr>
          <p:cNvSpPr/>
          <p:nvPr/>
        </p:nvSpPr>
        <p:spPr>
          <a:xfrm>
            <a:off x="4510209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Montserrat" panose="00000500000000000000" pitchFamily="2" charset="0"/>
              </a:rPr>
              <a:t>Mirtazapina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tângulo de cantos arredondados 5">
            <a:extLst>
              <a:ext uri="{FF2B5EF4-FFF2-40B4-BE49-F238E27FC236}">
                <a16:creationId xmlns:a16="http://schemas.microsoft.com/office/drawing/2014/main" id="{3A4F5991-60C6-2F68-8956-82A609F2266F}"/>
              </a:ext>
            </a:extLst>
          </p:cNvPr>
          <p:cNvSpPr/>
          <p:nvPr/>
        </p:nvSpPr>
        <p:spPr>
          <a:xfrm>
            <a:off x="6832246" y="2557230"/>
            <a:ext cx="1962336" cy="4686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Agomelatina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tângulo de cantos arredondados 5">
            <a:extLst>
              <a:ext uri="{FF2B5EF4-FFF2-40B4-BE49-F238E27FC236}">
                <a16:creationId xmlns:a16="http://schemas.microsoft.com/office/drawing/2014/main" id="{1115D634-F391-BCA8-0CDD-7903A2691E65}"/>
              </a:ext>
            </a:extLst>
          </p:cNvPr>
          <p:cNvSpPr/>
          <p:nvPr/>
        </p:nvSpPr>
        <p:spPr>
          <a:xfrm>
            <a:off x="2187661" y="4106408"/>
            <a:ext cx="2620490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Tricíclicos</a:t>
            </a:r>
          </a:p>
        </p:txBody>
      </p:sp>
      <p:sp>
        <p:nvSpPr>
          <p:cNvPr id="12" name="Retângulo de cantos arredondados 5">
            <a:extLst>
              <a:ext uri="{FF2B5EF4-FFF2-40B4-BE49-F238E27FC236}">
                <a16:creationId xmlns:a16="http://schemas.microsoft.com/office/drawing/2014/main" id="{0662F5ED-A565-1091-DEBD-D945F89ACD13}"/>
              </a:ext>
            </a:extLst>
          </p:cNvPr>
          <p:cNvSpPr/>
          <p:nvPr/>
        </p:nvSpPr>
        <p:spPr>
          <a:xfrm>
            <a:off x="5372031" y="4129906"/>
            <a:ext cx="2620490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Quetiapina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tângulo de cantos arredondados 5">
            <a:extLst>
              <a:ext uri="{FF2B5EF4-FFF2-40B4-BE49-F238E27FC236}">
                <a16:creationId xmlns:a16="http://schemas.microsoft.com/office/drawing/2014/main" id="{7EA1D05A-DEFD-8762-FBEC-0890D7B8295A}"/>
              </a:ext>
            </a:extLst>
          </p:cNvPr>
          <p:cNvSpPr/>
          <p:nvPr/>
        </p:nvSpPr>
        <p:spPr>
          <a:xfrm>
            <a:off x="8556402" y="4122073"/>
            <a:ext cx="2620490" cy="4200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Trazodona</a:t>
            </a:r>
          </a:p>
        </p:txBody>
      </p:sp>
      <p:sp>
        <p:nvSpPr>
          <p:cNvPr id="15" name="Retângulo de cantos arredondados 5">
            <a:extLst>
              <a:ext uri="{FF2B5EF4-FFF2-40B4-BE49-F238E27FC236}">
                <a16:creationId xmlns:a16="http://schemas.microsoft.com/office/drawing/2014/main" id="{ED7D9194-630B-1C1D-5D0A-9851E0E45AF1}"/>
              </a:ext>
            </a:extLst>
          </p:cNvPr>
          <p:cNvSpPr/>
          <p:nvPr/>
        </p:nvSpPr>
        <p:spPr>
          <a:xfrm>
            <a:off x="2187660" y="5625029"/>
            <a:ext cx="8927423" cy="4161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Inibidores da </a:t>
            </a:r>
            <a:r>
              <a:rPr lang="pt-BR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monoaminoxidase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 (IMAO)</a:t>
            </a:r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2037CCCC-8A3A-5360-F002-2BFDAC3FA0CD}"/>
              </a:ext>
            </a:extLst>
          </p:cNvPr>
          <p:cNvSpPr/>
          <p:nvPr/>
        </p:nvSpPr>
        <p:spPr>
          <a:xfrm>
            <a:off x="1394613" y="1119957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1ª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linha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3FF3854-A7BF-5EEA-4540-C7FCFEA1F709}"/>
              </a:ext>
            </a:extLst>
          </p:cNvPr>
          <p:cNvSpPr/>
          <p:nvPr/>
        </p:nvSpPr>
        <p:spPr>
          <a:xfrm>
            <a:off x="899710" y="933346"/>
            <a:ext cx="989806" cy="98980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Forma livre 31">
            <a:extLst>
              <a:ext uri="{FF2B5EF4-FFF2-40B4-BE49-F238E27FC236}">
                <a16:creationId xmlns:a16="http://schemas.microsoft.com/office/drawing/2014/main" id="{0DCA3FAE-FE13-72E7-5ADF-5AC5B6CBFC9F}"/>
              </a:ext>
            </a:extLst>
          </p:cNvPr>
          <p:cNvSpPr/>
          <p:nvPr/>
        </p:nvSpPr>
        <p:spPr>
          <a:xfrm>
            <a:off x="1456420" y="3401578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2ª linha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6D9E0D2-CB45-6452-9267-700D8AE1D1F6}"/>
              </a:ext>
            </a:extLst>
          </p:cNvPr>
          <p:cNvSpPr/>
          <p:nvPr/>
        </p:nvSpPr>
        <p:spPr>
          <a:xfrm>
            <a:off x="899709" y="3178425"/>
            <a:ext cx="989806" cy="9898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Forma livre 31">
            <a:extLst>
              <a:ext uri="{FF2B5EF4-FFF2-40B4-BE49-F238E27FC236}">
                <a16:creationId xmlns:a16="http://schemas.microsoft.com/office/drawing/2014/main" id="{788D01AD-BE40-0944-8682-4B9C665BDA27}"/>
              </a:ext>
            </a:extLst>
          </p:cNvPr>
          <p:cNvSpPr/>
          <p:nvPr/>
        </p:nvSpPr>
        <p:spPr>
          <a:xfrm>
            <a:off x="1394612" y="4977830"/>
            <a:ext cx="9720472" cy="511958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  3ª linha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ECC2898-A5F7-133F-6ABE-52DAA15984ED}"/>
              </a:ext>
            </a:extLst>
          </p:cNvPr>
          <p:cNvSpPr/>
          <p:nvPr/>
        </p:nvSpPr>
        <p:spPr>
          <a:xfrm>
            <a:off x="899709" y="4738906"/>
            <a:ext cx="989806" cy="98980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197227-905F-E535-2C88-E1576F6E4B80}"/>
              </a:ext>
            </a:extLst>
          </p:cNvPr>
          <p:cNvSpPr txBox="1"/>
          <p:nvPr/>
        </p:nvSpPr>
        <p:spPr>
          <a:xfrm>
            <a:off x="1487242" y="6297170"/>
            <a:ext cx="10087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" panose="00000500000000000000" pitchFamily="2" charset="0"/>
              </a:rPr>
              <a:t>Canadian Network for Mood and Anxiety Treatments (CANMAT) 2016 Clinical Guidelines for the Management of Adults with Major Depressive Disorder</a:t>
            </a:r>
            <a:endParaRPr lang="pt-BR" sz="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8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BCAF00-650C-CD78-C142-CAABC0BA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481" y="0"/>
            <a:ext cx="6835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9132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Depressão no Brasil</a:t>
            </a:r>
          </a:p>
        </p:txBody>
      </p:sp>
      <p:sp>
        <p:nvSpPr>
          <p:cNvPr id="7" name="Forma livre 6"/>
          <p:cNvSpPr/>
          <p:nvPr/>
        </p:nvSpPr>
        <p:spPr>
          <a:xfrm>
            <a:off x="4334580" y="1809384"/>
            <a:ext cx="6434285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Prevalência em grandes centros urbanos: ~18%</a:t>
            </a:r>
          </a:p>
        </p:txBody>
      </p:sp>
      <p:sp>
        <p:nvSpPr>
          <p:cNvPr id="8" name="Forma livre 7"/>
          <p:cNvSpPr/>
          <p:nvPr/>
        </p:nvSpPr>
        <p:spPr>
          <a:xfrm>
            <a:off x="4334580" y="3205293"/>
            <a:ext cx="6434285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</a:rPr>
              <a:t>Prevalência de 5-10% nos pacientes da atenção primária</a:t>
            </a:r>
            <a:endParaRPr lang="pt-BR" sz="2000" kern="1200" dirty="0">
              <a:effectLst/>
              <a:latin typeface="Montserrat" panose="00000500000000000000" pitchFamily="2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4334581" y="4680805"/>
            <a:ext cx="4304993" cy="921662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lvl="1"/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50% dos antidepressivos são prescritos por clínicos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773138" y="4680805"/>
            <a:ext cx="1995727" cy="9216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Psiquiatras: 30%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17240" y="5746308"/>
            <a:ext cx="7668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Montserrat" panose="00000500000000000000" pitchFamily="2" charset="0"/>
              </a:rPr>
              <a:t>ARANTES, D. V. Depressão na Atenção Primária à Saúde. </a:t>
            </a:r>
            <a:r>
              <a:rPr lang="pt-BR" sz="900" dirty="0" err="1">
                <a:latin typeface="Montserrat" panose="00000500000000000000" pitchFamily="2" charset="0"/>
              </a:rPr>
              <a:t>Rev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Bras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Med</a:t>
            </a:r>
            <a:r>
              <a:rPr lang="pt-BR" sz="900" dirty="0">
                <a:latin typeface="Montserrat" panose="00000500000000000000" pitchFamily="2" charset="0"/>
              </a:rPr>
              <a:t> </a:t>
            </a:r>
            <a:r>
              <a:rPr lang="pt-BR" sz="900" dirty="0" err="1">
                <a:latin typeface="Montserrat" panose="00000500000000000000" pitchFamily="2" charset="0"/>
              </a:rPr>
              <a:t>Fam</a:t>
            </a:r>
            <a:r>
              <a:rPr lang="pt-BR" sz="900" dirty="0">
                <a:latin typeface="Montserrat" panose="00000500000000000000" pitchFamily="2" charset="0"/>
              </a:rPr>
              <a:t> Comunidade, Rio de Janeiro, v. 2, n. 8, p. 261–270, 2007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72" y="1798622"/>
            <a:ext cx="3000908" cy="3814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8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36665-5EC0-45C1-0D1D-B50F12B8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Diagnosticando a depressão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C94D6E-C63C-A496-9EF7-B2336FFA3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15" y="1898061"/>
            <a:ext cx="4070133" cy="37378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7E7A9F-0010-9C1E-0DAC-94BE0C374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03" y="1898060"/>
            <a:ext cx="2557331" cy="37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B6927-A002-6D37-D764-37687741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22" y="981590"/>
            <a:ext cx="9844755" cy="773947"/>
          </a:xfrm>
        </p:spPr>
        <p:txBody>
          <a:bodyPr/>
          <a:lstStyle/>
          <a:p>
            <a:r>
              <a:rPr lang="pt-BR" dirty="0"/>
              <a:t>Quando a tristeza passa a ser depressão?</a:t>
            </a:r>
          </a:p>
        </p:txBody>
      </p:sp>
      <p:graphicFrame>
        <p:nvGraphicFramePr>
          <p:cNvPr id="4" name="Espaço Reservado para Conteúdo 22">
            <a:extLst>
              <a:ext uri="{FF2B5EF4-FFF2-40B4-BE49-F238E27FC236}">
                <a16:creationId xmlns:a16="http://schemas.microsoft.com/office/drawing/2014/main" id="{777C3B93-99B7-E00C-DAC3-069D5D9B6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376487"/>
              </p:ext>
            </p:extLst>
          </p:nvPr>
        </p:nvGraphicFramePr>
        <p:xfrm>
          <a:off x="1281770" y="1897294"/>
          <a:ext cx="9628460" cy="351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6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23752" y="425287"/>
            <a:ext cx="9544496" cy="77311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200" b="1" dirty="0"/>
              <a:t>Transtorno Depressivo Maior (DSM-5)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15983" y="1549458"/>
            <a:ext cx="1715577" cy="2302143"/>
          </a:xfrm>
          <a:prstGeom prst="roundRect">
            <a:avLst>
              <a:gd name="adj" fmla="val 6252"/>
            </a:avLst>
          </a:prstGeom>
          <a:gradFill flip="none" rotWithShape="1">
            <a:gsLst>
              <a:gs pos="0">
                <a:srgbClr val="002060"/>
              </a:gs>
              <a:gs pos="50000">
                <a:srgbClr val="002570"/>
              </a:gs>
              <a:gs pos="100000">
                <a:srgbClr val="002570"/>
              </a:gs>
            </a:gsLst>
            <a:lin ang="5400000" scaled="0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4445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5 ou mais sintomas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689791" y="1623539"/>
            <a:ext cx="5542629" cy="372823"/>
            <a:chOff x="6267507" y="3927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tângulo 30"/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267507" y="3927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Humor deprimido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689791" y="2156733"/>
            <a:ext cx="5542629" cy="372823"/>
            <a:chOff x="6267507" y="473251"/>
            <a:chExt cx="2998897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Retângulo 28"/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267507" y="473251"/>
              <a:ext cx="2998897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Perda do interesse ou prazer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826647" y="2653139"/>
            <a:ext cx="8405773" cy="381340"/>
            <a:chOff x="3328595" y="94257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7" name="Retângulo 26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Aumento ou diminuição de apetite / peso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826647" y="3188109"/>
            <a:ext cx="8405773" cy="381340"/>
            <a:chOff x="3328595" y="141189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5" name="Retângulo 24"/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328595" y="141189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Insônia ou sonolência excessiva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826647" y="3722579"/>
            <a:ext cx="8405773" cy="381340"/>
            <a:chOff x="3328595" y="188122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Retângulo 22"/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328595" y="188122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Agitação ou lentificação psicomotora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826647" y="4255979"/>
            <a:ext cx="8405773" cy="381340"/>
            <a:chOff x="3328595" y="235054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328595" y="235054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Fadiga ou perda de energia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26647" y="4789379"/>
            <a:ext cx="8405773" cy="381340"/>
            <a:chOff x="3328595" y="2819867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tângulo 18"/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328595" y="2819867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Sentimentos de inutilidade ou culpa excessivos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826647" y="5322779"/>
            <a:ext cx="8405773" cy="381340"/>
            <a:chOff x="3328595" y="3289191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7" name="Retângulo 16"/>
            <p:cNvSpPr/>
            <p:nvPr/>
          </p:nvSpPr>
          <p:spPr>
            <a:xfrm>
              <a:off x="3328595" y="328919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328595" y="3289191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Dificuldade </a:t>
              </a: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de pensar ou se </a:t>
              </a: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concentrar, indecisão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826647" y="5856179"/>
            <a:ext cx="8405773" cy="381340"/>
            <a:chOff x="3328595" y="3758514"/>
            <a:chExt cx="5676360" cy="37545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5" name="Retângulo 14"/>
            <p:cNvSpPr/>
            <p:nvPr/>
          </p:nvSpPr>
          <p:spPr>
            <a:xfrm>
              <a:off x="3328595" y="375851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328595" y="3758514"/>
              <a:ext cx="5676360" cy="37545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Pensamentos de morte ou ideação suicida recorrentes ou tentativa de suicídio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2826648" y="1832777"/>
            <a:ext cx="2514989" cy="506009"/>
            <a:chOff x="3328595" y="942574"/>
            <a:chExt cx="5676360" cy="375458"/>
          </a:xfrm>
        </p:grpSpPr>
        <p:sp>
          <p:nvSpPr>
            <p:cNvPr id="38" name="Retângulo 37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3328595" y="942574"/>
              <a:ext cx="5676360" cy="375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Um dos sintomas deve ser:</a:t>
              </a:r>
            </a:p>
          </p:txBody>
        </p:sp>
      </p:grpSp>
      <p:sp>
        <p:nvSpPr>
          <p:cNvPr id="42" name="Retângulo de cantos arredondados 41"/>
          <p:cNvSpPr/>
          <p:nvPr/>
        </p:nvSpPr>
        <p:spPr>
          <a:xfrm>
            <a:off x="2750448" y="259386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2750448" y="3138886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750448" y="3678360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2750448" y="4217834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2750448" y="4750249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2750448" y="5283762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2750448" y="5817275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5604396" y="1549457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5604396" y="2101298"/>
            <a:ext cx="491604" cy="479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52" name="Colchete esquerdo 51"/>
          <p:cNvSpPr/>
          <p:nvPr/>
        </p:nvSpPr>
        <p:spPr>
          <a:xfrm>
            <a:off x="5436230" y="1583917"/>
            <a:ext cx="73573" cy="980099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de cantos arredondados 52"/>
          <p:cNvSpPr/>
          <p:nvPr/>
        </p:nvSpPr>
        <p:spPr>
          <a:xfrm>
            <a:off x="715983" y="3976324"/>
            <a:ext cx="1715577" cy="2320736"/>
          </a:xfrm>
          <a:prstGeom prst="roundRect">
            <a:avLst>
              <a:gd name="adj" fmla="val 6252"/>
            </a:avLst>
          </a:prstGeom>
          <a:gradFill flip="none" rotWithShape="1">
            <a:gsLst>
              <a:gs pos="0">
                <a:srgbClr val="002060"/>
              </a:gs>
              <a:gs pos="50000">
                <a:srgbClr val="002570"/>
              </a:gs>
              <a:gs pos="100000">
                <a:srgbClr val="002570"/>
              </a:gs>
            </a:gsLst>
            <a:lin ang="5400000" scaled="0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4445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 Na maioria dos dias,</a:t>
            </a:r>
          </a:p>
          <a:p>
            <a:pPr lvl="0"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Mongolian Baiti" panose="03000500000000000000" pitchFamily="66" charset="0"/>
              </a:rPr>
              <a:t>por pelo menos 2 semanas </a:t>
            </a:r>
          </a:p>
        </p:txBody>
      </p:sp>
      <p:sp>
        <p:nvSpPr>
          <p:cNvPr id="51" name="Colchete esquerdo 50"/>
          <p:cNvSpPr/>
          <p:nvPr/>
        </p:nvSpPr>
        <p:spPr>
          <a:xfrm>
            <a:off x="2533171" y="1549457"/>
            <a:ext cx="109521" cy="4749692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1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153CF4-543D-F2A8-FA66-F1105D2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88" y="2235200"/>
            <a:ext cx="5843092" cy="2387599"/>
          </a:xfrm>
        </p:spPr>
        <p:txBody>
          <a:bodyPr anchor="ctr"/>
          <a:lstStyle/>
          <a:p>
            <a:r>
              <a:rPr lang="pt-BR" dirty="0"/>
              <a:t>Transtornos de ansiedade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1911249B-652A-4D4E-A44B-A71A8FE8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5" y="1402125"/>
            <a:ext cx="3180734" cy="405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15013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98170-011E-9EF9-3AD8-F277031B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993365-4A44-49BB-2C22-FA44FE8C8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Transtornos mentais mais comuns (28% dos adultos ao longo da vida)</a:t>
            </a:r>
          </a:p>
          <a:p>
            <a:endParaRPr lang="pt-BR" sz="1400" dirty="0"/>
          </a:p>
          <a:p>
            <a:pPr lvl="1"/>
            <a:endParaRPr lang="pt-BR" dirty="0"/>
          </a:p>
        </p:txBody>
      </p:sp>
      <p:sp>
        <p:nvSpPr>
          <p:cNvPr id="4" name="Forma livre 8">
            <a:extLst>
              <a:ext uri="{FF2B5EF4-FFF2-40B4-BE49-F238E27FC236}">
                <a16:creationId xmlns:a16="http://schemas.microsoft.com/office/drawing/2014/main" id="{486365A9-A2BC-AD39-7FC4-9F18E62E6F20}"/>
              </a:ext>
            </a:extLst>
          </p:cNvPr>
          <p:cNvSpPr/>
          <p:nvPr/>
        </p:nvSpPr>
        <p:spPr>
          <a:xfrm>
            <a:off x="4201598" y="2778590"/>
            <a:ext cx="6781475" cy="1048717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algn="just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b="1" dirty="0">
                <a:latin typeface="Montserrat" panose="00000500000000000000" pitchFamily="2" charset="0"/>
                <a:ea typeface="Jost" pitchFamily="2" charset="0"/>
              </a:rPr>
              <a:t>OMS (2017): </a:t>
            </a:r>
            <a:r>
              <a:rPr lang="pt-BR" sz="2000" dirty="0">
                <a:latin typeface="Montserrat" panose="00000500000000000000" pitchFamily="2" charset="0"/>
                <a:ea typeface="Jost" pitchFamily="2" charset="0"/>
              </a:rPr>
              <a:t>Brasil é o país com maior prevalência de transtornos de ansiedade </a:t>
            </a:r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3D676C47-C46E-5C23-1EE8-24D4BB5327C6}"/>
              </a:ext>
            </a:extLst>
          </p:cNvPr>
          <p:cNvSpPr/>
          <p:nvPr/>
        </p:nvSpPr>
        <p:spPr>
          <a:xfrm>
            <a:off x="4201598" y="4288336"/>
            <a:ext cx="6781475" cy="1048718"/>
          </a:xfrm>
          <a:custGeom>
            <a:avLst/>
            <a:gdLst>
              <a:gd name="connsiteX0" fmla="*/ 137150 w 822884"/>
              <a:gd name="connsiteY0" fmla="*/ 0 h 7014583"/>
              <a:gd name="connsiteX1" fmla="*/ 685734 w 822884"/>
              <a:gd name="connsiteY1" fmla="*/ 0 h 7014583"/>
              <a:gd name="connsiteX2" fmla="*/ 822884 w 822884"/>
              <a:gd name="connsiteY2" fmla="*/ 137150 h 7014583"/>
              <a:gd name="connsiteX3" fmla="*/ 822884 w 822884"/>
              <a:gd name="connsiteY3" fmla="*/ 7014583 h 7014583"/>
              <a:gd name="connsiteX4" fmla="*/ 822884 w 822884"/>
              <a:gd name="connsiteY4" fmla="*/ 7014583 h 7014583"/>
              <a:gd name="connsiteX5" fmla="*/ 0 w 822884"/>
              <a:gd name="connsiteY5" fmla="*/ 7014583 h 7014583"/>
              <a:gd name="connsiteX6" fmla="*/ 0 w 822884"/>
              <a:gd name="connsiteY6" fmla="*/ 7014583 h 7014583"/>
              <a:gd name="connsiteX7" fmla="*/ 0 w 822884"/>
              <a:gd name="connsiteY7" fmla="*/ 137150 h 7014583"/>
              <a:gd name="connsiteX8" fmla="*/ 137150 w 822884"/>
              <a:gd name="connsiteY8" fmla="*/ 0 h 70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884" h="7014583">
                <a:moveTo>
                  <a:pt x="822884" y="1169123"/>
                </a:moveTo>
                <a:lnTo>
                  <a:pt x="822884" y="5845460"/>
                </a:lnTo>
                <a:cubicBezTo>
                  <a:pt x="822884" y="6491148"/>
                  <a:pt x="815681" y="7014579"/>
                  <a:pt x="806795" y="7014579"/>
                </a:cubicBezTo>
                <a:lnTo>
                  <a:pt x="0" y="7014579"/>
                </a:lnTo>
                <a:lnTo>
                  <a:pt x="0" y="7014579"/>
                </a:lnTo>
                <a:lnTo>
                  <a:pt x="0" y="4"/>
                </a:lnTo>
                <a:lnTo>
                  <a:pt x="0" y="4"/>
                </a:lnTo>
                <a:lnTo>
                  <a:pt x="806795" y="4"/>
                </a:lnTo>
                <a:cubicBezTo>
                  <a:pt x="815681" y="4"/>
                  <a:pt x="822884" y="523435"/>
                  <a:pt x="822884" y="1169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1" tIns="163995" rIns="287820" bIns="16399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2000" dirty="0">
                <a:latin typeface="Montserrat" panose="00000500000000000000" pitchFamily="2" charset="0"/>
                <a:ea typeface="Jost" pitchFamily="2" charset="0"/>
              </a:rPr>
              <a:t>9,3% da população (18.657.943 pessoas)</a:t>
            </a: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700" dirty="0">
              <a:latin typeface="Montserrat" panose="00000500000000000000" pitchFamily="2" charset="0"/>
              <a:ea typeface="Jost" pitchFamily="2" charset="0"/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dirty="0">
                <a:latin typeface="Montserrat" panose="00000500000000000000" pitchFamily="2" charset="0"/>
                <a:ea typeface="Jost" pitchFamily="2" charset="0"/>
              </a:rPr>
              <a:t>População do estado do Rio de Janeiro: 17,4 milhões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3DF5144-E413-06D7-76DF-7681B5AB0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691" y="4123463"/>
            <a:ext cx="4582460" cy="13784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A9430A-4F1B-1A34-4DDC-9303612C8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3" y="2691148"/>
            <a:ext cx="3011125" cy="27902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9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5632-DEA2-19B0-9D3F-DE5D6114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Quando a ansiedade passa a ser um transtorno?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id="{07C08B9A-2414-A099-B772-0A7584A1C602}"/>
              </a:ext>
            </a:extLst>
          </p:cNvPr>
          <p:cNvSpPr/>
          <p:nvPr/>
        </p:nvSpPr>
        <p:spPr>
          <a:xfrm>
            <a:off x="2903568" y="2867520"/>
            <a:ext cx="3923105" cy="94704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Resposta a uma ameaça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(dano corporal, punição, vergonha...)</a:t>
            </a:r>
          </a:p>
        </p:txBody>
      </p:sp>
      <p:sp>
        <p:nvSpPr>
          <p:cNvPr id="12" name="Retângulo de cantos arredondados 4">
            <a:extLst>
              <a:ext uri="{FF2B5EF4-FFF2-40B4-BE49-F238E27FC236}">
                <a16:creationId xmlns:a16="http://schemas.microsoft.com/office/drawing/2014/main" id="{3D2C94FA-8DD4-FC12-4628-65233AD38A82}"/>
              </a:ext>
            </a:extLst>
          </p:cNvPr>
          <p:cNvSpPr/>
          <p:nvPr/>
        </p:nvSpPr>
        <p:spPr>
          <a:xfrm>
            <a:off x="6970511" y="2867520"/>
            <a:ext cx="3923106" cy="94704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Adequado em intensidade e duração </a:t>
            </a:r>
          </a:p>
        </p:txBody>
      </p:sp>
      <p:sp>
        <p:nvSpPr>
          <p:cNvPr id="13" name="Forma livre 28">
            <a:extLst>
              <a:ext uri="{FF2B5EF4-FFF2-40B4-BE49-F238E27FC236}">
                <a16:creationId xmlns:a16="http://schemas.microsoft.com/office/drawing/2014/main" id="{EA2476E5-7DF6-A15F-9D81-59FE8F2CA89F}"/>
              </a:ext>
            </a:extLst>
          </p:cNvPr>
          <p:cNvSpPr/>
          <p:nvPr/>
        </p:nvSpPr>
        <p:spPr>
          <a:xfrm>
            <a:off x="2573172" y="4232624"/>
            <a:ext cx="8320445" cy="718730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Ansiedade patológica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6BACD47-E0E7-0A17-E04A-ED15936CE1FD}"/>
              </a:ext>
            </a:extLst>
          </p:cNvPr>
          <p:cNvSpPr/>
          <p:nvPr/>
        </p:nvSpPr>
        <p:spPr>
          <a:xfrm>
            <a:off x="1247218" y="3889332"/>
            <a:ext cx="1635800" cy="1550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Retângulo de cantos arredondados 3">
            <a:extLst>
              <a:ext uri="{FF2B5EF4-FFF2-40B4-BE49-F238E27FC236}">
                <a16:creationId xmlns:a16="http://schemas.microsoft.com/office/drawing/2014/main" id="{FBFB32B3-4D97-82F5-59FF-789C54CDC55F}"/>
              </a:ext>
            </a:extLst>
          </p:cNvPr>
          <p:cNvSpPr/>
          <p:nvPr/>
        </p:nvSpPr>
        <p:spPr>
          <a:xfrm>
            <a:off x="2903567" y="5156755"/>
            <a:ext cx="3923106" cy="5702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Desproporcional à ameaça</a:t>
            </a: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:a16="http://schemas.microsoft.com/office/drawing/2014/main" id="{52D6DBB0-8FE2-B8E8-97A1-8101C5C9C1D4}"/>
              </a:ext>
            </a:extLst>
          </p:cNvPr>
          <p:cNvSpPr/>
          <p:nvPr/>
        </p:nvSpPr>
        <p:spPr>
          <a:xfrm>
            <a:off x="6970511" y="5156755"/>
            <a:ext cx="3923106" cy="5702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Ocorre na ausência de ameaça</a:t>
            </a:r>
          </a:p>
        </p:txBody>
      </p:sp>
      <p:sp>
        <p:nvSpPr>
          <p:cNvPr id="20" name="Forma livre 28">
            <a:extLst>
              <a:ext uri="{FF2B5EF4-FFF2-40B4-BE49-F238E27FC236}">
                <a16:creationId xmlns:a16="http://schemas.microsoft.com/office/drawing/2014/main" id="{1788397B-4D4D-FA05-9A60-AABC759F7B12}"/>
              </a:ext>
            </a:extLst>
          </p:cNvPr>
          <p:cNvSpPr/>
          <p:nvPr/>
        </p:nvSpPr>
        <p:spPr>
          <a:xfrm>
            <a:off x="2573172" y="1999487"/>
            <a:ext cx="8320445" cy="718730"/>
          </a:xfrm>
          <a:custGeom>
            <a:avLst/>
            <a:gdLst>
              <a:gd name="connsiteX0" fmla="*/ 0 w 8376527"/>
              <a:gd name="connsiteY0" fmla="*/ 0 h 1158028"/>
              <a:gd name="connsiteX1" fmla="*/ 7797513 w 8376527"/>
              <a:gd name="connsiteY1" fmla="*/ 0 h 1158028"/>
              <a:gd name="connsiteX2" fmla="*/ 8376527 w 8376527"/>
              <a:gd name="connsiteY2" fmla="*/ 579014 h 1158028"/>
              <a:gd name="connsiteX3" fmla="*/ 7797513 w 8376527"/>
              <a:gd name="connsiteY3" fmla="*/ 1158028 h 1158028"/>
              <a:gd name="connsiteX4" fmla="*/ 0 w 8376527"/>
              <a:gd name="connsiteY4" fmla="*/ 1158028 h 1158028"/>
              <a:gd name="connsiteX5" fmla="*/ 0 w 8376527"/>
              <a:gd name="connsiteY5" fmla="*/ 0 h 115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527" h="1158028">
                <a:moveTo>
                  <a:pt x="8376527" y="1158027"/>
                </a:moveTo>
                <a:lnTo>
                  <a:pt x="579014" y="1158027"/>
                </a:lnTo>
                <a:lnTo>
                  <a:pt x="0" y="579014"/>
                </a:lnTo>
                <a:lnTo>
                  <a:pt x="579014" y="1"/>
                </a:lnTo>
                <a:lnTo>
                  <a:pt x="8376527" y="1"/>
                </a:lnTo>
                <a:lnTo>
                  <a:pt x="8376527" y="1158027"/>
                </a:lnTo>
                <a:close/>
              </a:path>
            </a:pathLst>
          </a:custGeom>
          <a:solidFill>
            <a:schemeClr val="accent1"/>
          </a:solidFill>
          <a:ln w="63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12000" tIns="99061" rIns="184912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Ansiedade adaptativa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6305C37-468D-87E4-7363-83959D240784}"/>
              </a:ext>
            </a:extLst>
          </p:cNvPr>
          <p:cNvSpPr/>
          <p:nvPr/>
        </p:nvSpPr>
        <p:spPr>
          <a:xfrm>
            <a:off x="1247218" y="1697199"/>
            <a:ext cx="1635800" cy="155082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Gilded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ded" id="{FD89F32E-FFA1-4380-BD20-B36668B0B816}" vid="{2A342F1A-2B7B-40F7-9488-35528E2869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Gilded</Template>
  <TotalTime>1654</TotalTime>
  <Words>2051</Words>
  <Application>Microsoft Office PowerPoint</Application>
  <PresentationFormat>Widescreen</PresentationFormat>
  <Paragraphs>327</Paragraphs>
  <Slides>25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Montserrat;600</vt:lpstr>
      <vt:lpstr>Montserrat</vt:lpstr>
      <vt:lpstr>Calibri</vt:lpstr>
      <vt:lpstr>Wingdings</vt:lpstr>
      <vt:lpstr>Arial</vt:lpstr>
      <vt:lpstr>Nunito Light</vt:lpstr>
      <vt:lpstr>Frank Ruhl Libre Light</vt:lpstr>
      <vt:lpstr>Gilded</vt:lpstr>
      <vt:lpstr>Depressão e ansiedade Abordagem prática</vt:lpstr>
      <vt:lpstr>Depressão</vt:lpstr>
      <vt:lpstr>Depressão no Brasil</vt:lpstr>
      <vt:lpstr>Diagnosticando a depressão</vt:lpstr>
      <vt:lpstr>Quando a tristeza passa a ser depressão?</vt:lpstr>
      <vt:lpstr>Transtorno Depressivo Maior (DSM-5)</vt:lpstr>
      <vt:lpstr>Transtornos de ansiedade</vt:lpstr>
      <vt:lpstr>Epidemiologia</vt:lpstr>
      <vt:lpstr>Quando a ansiedade passa a ser um transtorno?</vt:lpstr>
      <vt:lpstr>Transtorno de ansiedade generalizada</vt:lpstr>
      <vt:lpstr>Transtorno do pânico</vt:lpstr>
      <vt:lpstr>Apresentação do PowerPoint</vt:lpstr>
      <vt:lpstr>Tratamento  Princípios gerais</vt:lpstr>
      <vt:lpstr>Princípios gerais - Benzodiazepínicos</vt:lpstr>
      <vt:lpstr>Princípios gerais - Benzodiazepínicos</vt:lpstr>
      <vt:lpstr>Princípios gerais - Benzodiazepínicos</vt:lpstr>
      <vt:lpstr>Apresentação do PowerPoint</vt:lpstr>
      <vt:lpstr>Como escolher o medicamento?</vt:lpstr>
      <vt:lpstr>TAG e depressão: como escolher o medicamento?</vt:lpstr>
      <vt:lpstr>ISRS</vt:lpstr>
      <vt:lpstr>ISRS</vt:lpstr>
      <vt:lpstr>Antidepressivos tricíclicos</vt:lpstr>
      <vt:lpstr>Fluxograma: Tratamento da depressão/TAG</vt:lpstr>
      <vt:lpstr>Depressão: outras opções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Depressão</dc:title>
  <dc:creator>Guilherme Constant</dc:creator>
  <cp:lastModifiedBy>Guilherme Constant</cp:lastModifiedBy>
  <cp:revision>126</cp:revision>
  <dcterms:created xsi:type="dcterms:W3CDTF">2023-06-17T13:36:12Z</dcterms:created>
  <dcterms:modified xsi:type="dcterms:W3CDTF">2026-04-29T00:16:25Z</dcterms:modified>
</cp:coreProperties>
</file>