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85" r:id="rId2"/>
    <p:sldId id="286" r:id="rId3"/>
    <p:sldId id="332" r:id="rId4"/>
    <p:sldId id="296" r:id="rId5"/>
    <p:sldId id="287" r:id="rId6"/>
    <p:sldId id="269" r:id="rId7"/>
    <p:sldId id="270" r:id="rId8"/>
    <p:sldId id="284" r:id="rId9"/>
    <p:sldId id="334" r:id="rId10"/>
    <p:sldId id="256" r:id="rId11"/>
    <p:sldId id="299" r:id="rId12"/>
    <p:sldId id="300" r:id="rId13"/>
    <p:sldId id="266" r:id="rId14"/>
    <p:sldId id="267" r:id="rId15"/>
    <p:sldId id="301" r:id="rId16"/>
    <p:sldId id="305" r:id="rId17"/>
    <p:sldId id="306" r:id="rId18"/>
    <p:sldId id="261" r:id="rId19"/>
    <p:sldId id="262" r:id="rId20"/>
    <p:sldId id="263" r:id="rId21"/>
    <p:sldId id="265" r:id="rId22"/>
    <p:sldId id="307" r:id="rId23"/>
    <p:sldId id="319" r:id="rId24"/>
    <p:sldId id="308" r:id="rId25"/>
    <p:sldId id="271" r:id="rId26"/>
    <p:sldId id="288" r:id="rId27"/>
    <p:sldId id="309" r:id="rId28"/>
    <p:sldId id="310" r:id="rId29"/>
    <p:sldId id="311" r:id="rId30"/>
    <p:sldId id="312" r:id="rId31"/>
    <p:sldId id="290" r:id="rId32"/>
    <p:sldId id="313" r:id="rId33"/>
    <p:sldId id="314" r:id="rId34"/>
    <p:sldId id="316" r:id="rId35"/>
    <p:sldId id="325" r:id="rId36"/>
    <p:sldId id="326" r:id="rId37"/>
    <p:sldId id="327" r:id="rId38"/>
    <p:sldId id="328" r:id="rId39"/>
    <p:sldId id="331" r:id="rId40"/>
    <p:sldId id="322" r:id="rId41"/>
    <p:sldId id="329" r:id="rId42"/>
    <p:sldId id="294" r:id="rId43"/>
    <p:sldId id="281" r:id="rId44"/>
    <p:sldId id="317" r:id="rId4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870B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3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1A3EF-7426-4511-AFC3-BBB1E2C92DE1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9E750-3876-495E-8561-5E246FC71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652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37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14854-A58C-4083-ABB0-936055728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062990-E609-5C9B-E56A-FD742F1396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B8D956-3EC8-4537-D038-925DB1E8EB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56A80-7F67-C51B-55F1-03EEB7E17B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8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740C4-94FC-81D0-D6E9-DFDB491CE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F61ED5-5C24-A713-4796-9E731D3C26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B4A0BE-98FF-EB69-A08C-9148F7656A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5861B-E9DD-45AC-0736-60455CFB0A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24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AEEF1-C924-64BD-D49D-2E038D4BE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67EF7C-8E37-E81A-091A-FC1FFC1783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45DB67-7306-7723-CB2B-6CDCEC9310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85600-D8E7-95AE-1B57-36BE6E777F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23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47CE5-1502-2794-FCDB-F989FDD8D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32E8F-1E7D-4E15-9368-FC3E1BBE3C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8298AB-A4CB-FCD0-B861-9460EA4A6A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D18D0-E308-3DF6-A525-FE058183D0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17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8E108-5F0A-1D56-964C-552B194A6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F0FAAB-CC72-82E2-853F-DAFC5D2434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6DB471-FB50-F934-86C6-3790099797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90EF7-F0B1-78F4-F1AC-87D5044A41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26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C883A-6C53-173A-C373-3D3B0FA3C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629DF3-8935-6F1C-6056-3E6C0EA9D1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C12FBE-B684-631E-FFE6-CF35D228B2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726E3-815B-A007-26E7-BC048DA970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328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1B48D-C441-199C-EB6E-D60D5FA83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4E3D84-6467-D37C-8BEF-43F734803F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AF25C9-C45D-E46A-2DA3-59036BA2DC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43502-A1F2-4109-DF46-D317D4D991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17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DC5CB-3613-B7F7-568F-70392B9D5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EA9A21-1385-E989-72EB-631B775C56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A6BE4D-408A-0C5C-DA32-AC21285563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0A9AA-80F2-31AE-863F-2183F68481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337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0A1A0-0223-C7BA-E7E9-072ADBA17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4BB0F8-4188-B2DC-04C1-B65402B61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A08EC6-6C95-E3E5-C720-250C1C8427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EC8A1-0B01-9F9F-2E18-7EE8C33B1A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469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D3C29-0B43-0D4B-575E-99136D4ED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695EE8-34C3-D218-2CAC-2AE61CF2DC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8E9D33-D66F-795D-7713-039100F7C7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91867-65F6-4B50-BB58-9C82FBEE19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743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52412-743C-70BB-8714-5AB255DD8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83A931-F9A6-7DF9-8901-7F6EFFF531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123CB9-B7C0-69B5-7F1A-87AC204001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5AECA8-F5AE-F826-9C76-17B4D6F831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13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463A8-63F7-3DFB-D6EC-79BEC85CB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0FB74D-1C82-551C-FEE6-C5CA80EEE9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BF30AD-95B8-7343-5394-7F8AE53F9E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5794A-C578-B371-201B-760E215045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43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221D3-356E-2CD1-D42D-D9F0C1AEC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05589A-D76D-F897-ED4B-01467FE347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94CB87-F093-E506-18FA-38CC0552A1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8D399-11CB-3A94-2DD7-6D070CB8EB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30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31230-BC9E-A490-8D5F-86BCF1AA6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C8CD19-A6B0-7400-06DC-26B2B30838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D480E5-F2F6-9190-E196-445BB41CDA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CE474-DBF8-D7C6-96E2-567802E2F0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97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38536-A4FD-7785-C46D-245AD533F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F83E44-319D-6C4E-30A7-74E2B486D2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966938-766D-9938-C1D3-7B88B57BC0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E278F-8A30-4E40-62EC-D4D0D98A9C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29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E2E221-226A-7291-076C-9933500F8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6BA059-CB66-65D7-230F-246ACB334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D87232-AA5E-9606-0B92-7B6815DEC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687D-36E9-449D-B431-5B34A05A2553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2CFA6A-65A4-7B81-A12F-0F7E21343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C84060-47E9-2654-18CC-BA64F6E21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7D3C-9DD6-41A5-BBFC-7F7978ECDDE8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CD3E0AA7-02F0-F156-FB28-4247D572DF2B}"/>
              </a:ext>
            </a:extLst>
          </p:cNvPr>
          <p:cNvCxnSpPr/>
          <p:nvPr userDrawn="1"/>
        </p:nvCxnSpPr>
        <p:spPr>
          <a:xfrm>
            <a:off x="373224" y="727788"/>
            <a:ext cx="0" cy="625151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99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7F9D0F-C38F-54BD-B023-248841E85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AEBA1E3-9926-6606-7973-A00921086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8DCE9A-DDAD-F5F6-3ACE-5F61BB230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687D-36E9-449D-B431-5B34A05A2553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26057B-0C05-C728-D47D-19832F2CB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980285-8837-F63A-5F55-F99756C49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7D3C-9DD6-41A5-BBFC-7F7978ECDD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003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73A75F-864F-9E4A-949E-B0CB032D7F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F378DA-DBD8-1B13-F222-A6A815D89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DBB6F4-0472-8F75-CB54-AC361D5EF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687D-36E9-449D-B431-5B34A05A2553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593576-BCB6-9FEC-4E8F-AE75989D4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5F25C6-A25E-2A3A-0FD1-CB173F4E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7D3C-9DD6-41A5-BBFC-7F7978ECDD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920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57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74F6F-FE38-CB01-8633-6F5DCE6EC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D2653D-DC49-7A2A-D7CE-C1A4F0383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83B6E5-5FE5-04F7-0699-12265A6A7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687D-36E9-449D-B431-5B34A05A2553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3FC45D-053B-27AE-D446-59472F69F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A649A6-C267-54BA-1182-8CC51138E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7D3C-9DD6-41A5-BBFC-7F7978ECDD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52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73AA36-FBDC-38D9-64F6-6238BC36D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34D2D63-3D4C-77E8-B029-4F8E335B2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022ABF-1C46-23F2-4A2B-3210FD532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687D-36E9-449D-B431-5B34A05A2553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E46503-E29F-A0C1-4B2F-A6BD2B89E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DFE977-718A-85BC-32FF-438DF69E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7D3C-9DD6-41A5-BBFC-7F7978ECDD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482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4CD4D1-96D5-3080-0548-57D59BE2E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4D40CD-6303-2DC2-D8D7-8F1BB22FD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1F8D5A3-B0DB-4671-51AD-881D99A46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F9E45D5-ECCF-211D-7D25-3EF244A26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687D-36E9-449D-B431-5B34A05A2553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393411A-73C2-8600-324B-F4A1A118A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D66EF6C-86F1-7290-8B42-324D9A451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7D3C-9DD6-41A5-BBFC-7F7978ECDD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7392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EC98CB-0865-2F6D-6D58-1DA9FCA72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F562F9-B651-B85C-7027-15742AD66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62FB97D-A5E4-37A5-6801-5DDC3BF58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E39BCBB-E534-3213-8895-504DF50F20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47CCDC1-BEA5-B1F6-3D30-A2104B5D8D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1853EDF-33F2-BF73-27B2-F72AA918D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687D-36E9-449D-B431-5B34A05A2553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9EFAAB2-58FD-E44A-2886-7EF8D2B07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18E4455-1AB3-6FEE-FE16-85F9AB0A2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7D3C-9DD6-41A5-BBFC-7F7978ECDD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773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6CC2A5-CB1C-6DC6-BE18-343DD47D5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1616AD3-1EA5-2173-DDED-D2ED50813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687D-36E9-449D-B431-5B34A05A2553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22C397E-E795-AE30-AFBD-BEC90A805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816E2AE-98FC-A3F0-873C-40D604D83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7D3C-9DD6-41A5-BBFC-7F7978ECDD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19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C3759D1-9098-8594-F743-0141AA62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687D-36E9-449D-B431-5B34A05A2553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FBD467A-74A3-706D-DD42-C9D7C60E6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C02A199-76AC-6071-B90B-D0750E398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7D3C-9DD6-41A5-BBFC-7F7978ECDD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050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B2EBA0-EEBD-21FD-881E-0500B3233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4E94CD-8CE3-1D31-7E65-0A184ACA0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1326505-8AA6-E95C-22D9-75ACCE5A3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8908B1-3108-66F7-E19E-8449210E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687D-36E9-449D-B431-5B34A05A2553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4209408-B8B6-B8B6-AFC3-D3E5AF6CE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C0D4FD-B5CE-C052-4CE0-004EE972F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7D3C-9DD6-41A5-BBFC-7F7978ECDD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7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0C7E8E-D2E2-F4BC-D93D-4683879A2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85EC6F2-0470-F9BF-45A8-439925D507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55AA284-EC20-3D0C-CBE8-B8CAA09F1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64927FF-D835-C6A0-6C37-5051376F8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687D-36E9-449D-B431-5B34A05A2553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EE59CB4-7D97-0D94-E4D2-FE8CD4542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55389F-2A86-F994-921D-ACEF88776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7D3C-9DD6-41A5-BBFC-7F7978ECDD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801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BF71D6A-F0C8-EB1F-69EE-B8F53CC4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B061B3-9627-1D01-6F3A-20A5CC235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1A3798-AAEB-41EB-3918-CF61FAD51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4687D-36E9-449D-B431-5B34A05A2553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60C226-35C2-2084-994A-7FFB011C7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177AEB-D747-DB6E-CC25-813A898E5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C7D3C-9DD6-41A5-BBFC-7F7978ECDDE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C070B41-844E-D2BD-FBDB-CF97E9A58993}"/>
              </a:ext>
            </a:extLst>
          </p:cNvPr>
          <p:cNvSpPr/>
          <p:nvPr userDrawn="1"/>
        </p:nvSpPr>
        <p:spPr>
          <a:xfrm>
            <a:off x="221944" y="72162"/>
            <a:ext cx="5157926" cy="2929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░CREMAL░EDUCAÇÃO MÉDICA CONTINUADA░CÂNCER DE COLO UTERINO░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81502F7-20F8-E023-7BB2-3BCE192FFF76}"/>
              </a:ext>
            </a:extLst>
          </p:cNvPr>
          <p:cNvCxnSpPr/>
          <p:nvPr userDrawn="1"/>
        </p:nvCxnSpPr>
        <p:spPr>
          <a:xfrm>
            <a:off x="317241" y="662473"/>
            <a:ext cx="0" cy="727788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03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0" name="DesignDarkBg"/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0EC5246A-7378-7AFF-0231-1180E2A308A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219199" y="4296120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3D870B"/>
                </a:solidFill>
              </a:rPr>
              <a:t>Maribondo-AL</a:t>
            </a:r>
          </a:p>
        </p:txBody>
      </p:sp>
      <p:sp>
        <p:nvSpPr>
          <p:cNvPr id="2" name="AutoShape 2" descr="Resultado de imagem para logomarca do cremal">
            <a:extLst>
              <a:ext uri="{FF2B5EF4-FFF2-40B4-BE49-F238E27FC236}">
                <a16:creationId xmlns:a16="http://schemas.microsoft.com/office/drawing/2014/main" id="{6A0E0548-49A3-CCCE-1F65-2C50365679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769165" cy="176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Resultado de imagem para logomarca do cremal">
            <a:extLst>
              <a:ext uri="{FF2B5EF4-FFF2-40B4-BE49-F238E27FC236}">
                <a16:creationId xmlns:a16="http://schemas.microsoft.com/office/drawing/2014/main" id="{9FDC550A-D803-A1DB-2542-C81E39524D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38799" y="1709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6" name="Picture 8" descr="O CREMAL - Conselho Regional de Medicina do Estado de Alagoas abre ...">
            <a:extLst>
              <a:ext uri="{FF2B5EF4-FFF2-40B4-BE49-F238E27FC236}">
                <a16:creationId xmlns:a16="http://schemas.microsoft.com/office/drawing/2014/main" id="{B391BB77-E857-581B-B267-A6F61DCAD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6" y="434525"/>
            <a:ext cx="68675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085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365760" y="4632960"/>
            <a:ext cx="4876800" cy="4876800"/>
          </a:xfrm>
          <a:prstGeom prst="ellipse">
            <a:avLst/>
          </a:prstGeom>
          <a:solidFill>
            <a:srgbClr val="0F6668">
              <a:alpha val="40000"/>
            </a:srgbClr>
          </a:solidFill>
          <a:ln w="12700">
            <a:solidFill>
              <a:srgbClr val="0F6668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43840" y="304800"/>
            <a:ext cx="377952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 dirty="0"/>
              <a:t>ESF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243840" y="853440"/>
            <a:ext cx="3779520" cy="975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67" dirty="0"/>
              <a:t>Estratégia de</a:t>
            </a:r>
          </a:p>
          <a:p>
            <a:pPr algn="ctr"/>
            <a:r>
              <a:rPr lang="en-US" sz="1867" dirty="0"/>
              <a:t>Saúde da Família</a:t>
            </a:r>
          </a:p>
        </p:txBody>
      </p:sp>
      <p:sp>
        <p:nvSpPr>
          <p:cNvPr id="6" name="Shape 4"/>
          <p:cNvSpPr/>
          <p:nvPr/>
        </p:nvSpPr>
        <p:spPr>
          <a:xfrm>
            <a:off x="609600" y="1889760"/>
            <a:ext cx="3048000" cy="24384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243840" y="2011680"/>
            <a:ext cx="377952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267" dirty="0"/>
              <a:t>Portaria SAES/SECTICS</a:t>
            </a:r>
          </a:p>
          <a:p>
            <a:pPr algn="ctr"/>
            <a:r>
              <a:rPr lang="en-US" sz="1267" dirty="0"/>
              <a:t>Nº 13 · Julho 2025</a:t>
            </a:r>
          </a:p>
        </p:txBody>
      </p:sp>
      <p:sp>
        <p:nvSpPr>
          <p:cNvPr id="8" name="Text 6"/>
          <p:cNvSpPr/>
          <p:nvPr/>
        </p:nvSpPr>
        <p:spPr>
          <a:xfrm>
            <a:off x="182880" y="5730240"/>
            <a:ext cx="39014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67" dirty="0">
                <a:solidFill>
                  <a:srgbClr val="A0CFCF"/>
                </a:solidFill>
              </a:rPr>
              <a:t>Baseado nas Diretrizes Brasileiras</a:t>
            </a:r>
            <a:endParaRPr lang="en-US" sz="1067" dirty="0"/>
          </a:p>
          <a:p>
            <a:pPr algn="ctr"/>
            <a:r>
              <a:rPr lang="en-US" sz="1067" dirty="0">
                <a:solidFill>
                  <a:srgbClr val="A0CFCF"/>
                </a:solidFill>
              </a:rPr>
              <a:t>para o Rastreamento do CCU</a:t>
            </a:r>
            <a:endParaRPr lang="en-US" sz="1067" dirty="0"/>
          </a:p>
        </p:txBody>
      </p:sp>
      <p:sp>
        <p:nvSpPr>
          <p:cNvPr id="9" name="Text 7"/>
          <p:cNvSpPr/>
          <p:nvPr/>
        </p:nvSpPr>
        <p:spPr>
          <a:xfrm>
            <a:off x="4632960" y="1005840"/>
            <a:ext cx="707136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5067" b="1" dirty="0"/>
              <a:t>Câncer de Colo</a:t>
            </a:r>
            <a:endParaRPr lang="en-US" sz="5067" dirty="0"/>
          </a:p>
          <a:p>
            <a:r>
              <a:rPr lang="en-US" sz="5067" b="1" dirty="0"/>
              <a:t>do Útero</a:t>
            </a:r>
            <a:endParaRPr lang="en-US" sz="5067" dirty="0"/>
          </a:p>
        </p:txBody>
      </p:sp>
      <p:sp>
        <p:nvSpPr>
          <p:cNvPr id="10" name="Text 8"/>
          <p:cNvSpPr/>
          <p:nvPr/>
        </p:nvSpPr>
        <p:spPr>
          <a:xfrm>
            <a:off x="4632960" y="2926080"/>
            <a:ext cx="70713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dirty="0">
                <a:solidFill>
                  <a:schemeClr val="tx2"/>
                </a:solidFill>
              </a:rPr>
              <a:t>Novo protocolo de rastreamento</a:t>
            </a:r>
          </a:p>
          <a:p>
            <a:r>
              <a:rPr lang="en-US" sz="2400" dirty="0">
                <a:solidFill>
                  <a:schemeClr val="tx2"/>
                </a:solidFill>
              </a:rPr>
              <a:t>na Atenção Primária à Saúde</a:t>
            </a:r>
          </a:p>
        </p:txBody>
      </p:sp>
      <p:sp>
        <p:nvSpPr>
          <p:cNvPr id="11" name="Shape 9"/>
          <p:cNvSpPr/>
          <p:nvPr/>
        </p:nvSpPr>
        <p:spPr>
          <a:xfrm>
            <a:off x="4632960" y="4145280"/>
            <a:ext cx="7071360" cy="24384"/>
          </a:xfrm>
          <a:prstGeom prst="rect">
            <a:avLst/>
          </a:prstGeom>
          <a:solidFill>
            <a:srgbClr val="3A5080"/>
          </a:solidFill>
          <a:ln w="12700">
            <a:solidFill>
              <a:srgbClr val="3A5080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632960" y="4328160"/>
            <a:ext cx="225552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933" b="1" dirty="0"/>
              <a:t>17.010</a:t>
            </a:r>
            <a:endParaRPr lang="en-US" sz="2933" dirty="0"/>
          </a:p>
        </p:txBody>
      </p:sp>
      <p:sp>
        <p:nvSpPr>
          <p:cNvPr id="13" name="Text 11"/>
          <p:cNvSpPr/>
          <p:nvPr/>
        </p:nvSpPr>
        <p:spPr>
          <a:xfrm>
            <a:off x="4632960" y="4998720"/>
            <a:ext cx="225552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novos casos/ano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</a:rPr>
              <a:t>(INCA 2023–2025)</a:t>
            </a:r>
          </a:p>
        </p:txBody>
      </p:sp>
      <p:sp>
        <p:nvSpPr>
          <p:cNvPr id="14" name="Text 12"/>
          <p:cNvSpPr/>
          <p:nvPr/>
        </p:nvSpPr>
        <p:spPr>
          <a:xfrm>
            <a:off x="7010400" y="4328160"/>
            <a:ext cx="225552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933" b="1" dirty="0"/>
              <a:t>7.209</a:t>
            </a:r>
            <a:endParaRPr lang="en-US" sz="2933" dirty="0"/>
          </a:p>
        </p:txBody>
      </p:sp>
      <p:sp>
        <p:nvSpPr>
          <p:cNvPr id="15" name="Text 13"/>
          <p:cNvSpPr/>
          <p:nvPr/>
        </p:nvSpPr>
        <p:spPr>
          <a:xfrm>
            <a:off x="7010400" y="4998720"/>
            <a:ext cx="225552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00" b="1" dirty="0"/>
              <a:t>óbitos em 2023</a:t>
            </a:r>
          </a:p>
          <a:p>
            <a:pPr algn="ctr"/>
            <a:r>
              <a:rPr lang="en-US" sz="1400" b="1" dirty="0"/>
              <a:t>(Ministério da Saúde)</a:t>
            </a:r>
          </a:p>
        </p:txBody>
      </p:sp>
      <p:sp>
        <p:nvSpPr>
          <p:cNvPr id="16" name="Text 14"/>
          <p:cNvSpPr/>
          <p:nvPr/>
        </p:nvSpPr>
        <p:spPr>
          <a:xfrm>
            <a:off x="9387840" y="4328160"/>
            <a:ext cx="225552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933" b="1" dirty="0"/>
              <a:t>~80%</a:t>
            </a:r>
            <a:endParaRPr lang="en-US" sz="2933" dirty="0"/>
          </a:p>
        </p:txBody>
      </p:sp>
      <p:sp>
        <p:nvSpPr>
          <p:cNvPr id="17" name="Text 15"/>
          <p:cNvSpPr/>
          <p:nvPr/>
        </p:nvSpPr>
        <p:spPr>
          <a:xfrm>
            <a:off x="9387840" y="4998720"/>
            <a:ext cx="225552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00" b="1" dirty="0"/>
              <a:t>diagnosticados em</a:t>
            </a:r>
          </a:p>
          <a:p>
            <a:pPr algn="ctr"/>
            <a:r>
              <a:rPr lang="en-US" sz="1400" b="1" dirty="0"/>
              <a:t>estágio avançado</a:t>
            </a:r>
          </a:p>
        </p:txBody>
      </p:sp>
      <p:sp>
        <p:nvSpPr>
          <p:cNvPr id="18" name="Text 16"/>
          <p:cNvSpPr/>
          <p:nvPr/>
        </p:nvSpPr>
        <p:spPr>
          <a:xfrm>
            <a:off x="4632960" y="5913120"/>
            <a:ext cx="71932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 i="1" dirty="0"/>
              <a:t>3º câncer mais incidente em mulheres no Brasil · 2º mais incidente no Norte e Nordeste</a:t>
            </a:r>
            <a:endParaRPr lang="en-US" sz="16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F08B2-4522-9517-9C0D-EE38D2E18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D05A4CF5-D944-6EE4-2490-81A372071BF8}"/>
              </a:ext>
            </a:extLst>
          </p:cNvPr>
          <p:cNvSpPr/>
          <p:nvPr/>
        </p:nvSpPr>
        <p:spPr>
          <a:xfrm>
            <a:off x="365760" y="4572001"/>
            <a:ext cx="4876800" cy="4876800"/>
          </a:xfrm>
          <a:prstGeom prst="ellipse">
            <a:avLst/>
          </a:prstGeom>
          <a:solidFill>
            <a:srgbClr val="0F6668">
              <a:alpha val="40000"/>
            </a:srgbClr>
          </a:solidFill>
          <a:ln w="12700">
            <a:solidFill>
              <a:srgbClr val="0F6668"/>
            </a:solidFill>
            <a:prstDash val="solid"/>
          </a:ln>
        </p:spPr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7448D3E5-6987-116B-FE68-C5522A3FA3A2}"/>
              </a:ext>
            </a:extLst>
          </p:cNvPr>
          <p:cNvSpPr/>
          <p:nvPr/>
        </p:nvSpPr>
        <p:spPr>
          <a:xfrm>
            <a:off x="7042205" y="1066800"/>
            <a:ext cx="377952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endParaRPr lang="en-US" sz="1600" dirty="0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7443A9A9-1C26-53D1-E440-42EA9F18F8F7}"/>
              </a:ext>
            </a:extLst>
          </p:cNvPr>
          <p:cNvSpPr/>
          <p:nvPr/>
        </p:nvSpPr>
        <p:spPr>
          <a:xfrm>
            <a:off x="609600" y="2657856"/>
            <a:ext cx="3048000" cy="24384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solid"/>
          </a:ln>
        </p:spPr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8DA25322-E72A-D12A-6D99-6399E0EB9FB3}"/>
              </a:ext>
            </a:extLst>
          </p:cNvPr>
          <p:cNvSpPr/>
          <p:nvPr/>
        </p:nvSpPr>
        <p:spPr>
          <a:xfrm>
            <a:off x="243840" y="2011680"/>
            <a:ext cx="377952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endParaRPr lang="en-US" sz="1267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B3FEF67E-CB4E-9692-6723-9619ACE62F26}"/>
              </a:ext>
            </a:extLst>
          </p:cNvPr>
          <p:cNvSpPr/>
          <p:nvPr/>
        </p:nvSpPr>
        <p:spPr>
          <a:xfrm>
            <a:off x="182880" y="5730240"/>
            <a:ext cx="39014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67" dirty="0">
                <a:solidFill>
                  <a:srgbClr val="A0CFCF"/>
                </a:solidFill>
              </a:rPr>
              <a:t>Baseado nas Diretrizes Brasileiras</a:t>
            </a:r>
            <a:endParaRPr lang="en-US" sz="1067" dirty="0"/>
          </a:p>
          <a:p>
            <a:pPr algn="ctr"/>
            <a:r>
              <a:rPr lang="en-US" sz="1067" dirty="0">
                <a:solidFill>
                  <a:srgbClr val="A0CFCF"/>
                </a:solidFill>
              </a:rPr>
              <a:t>para o Rastreamento do CCU</a:t>
            </a:r>
            <a:endParaRPr lang="en-US" sz="1067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EFB5C75D-338B-D516-B94B-018BE0E11017}"/>
              </a:ext>
            </a:extLst>
          </p:cNvPr>
          <p:cNvSpPr/>
          <p:nvPr/>
        </p:nvSpPr>
        <p:spPr>
          <a:xfrm>
            <a:off x="609600" y="457200"/>
            <a:ext cx="707136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5067" b="1" dirty="0"/>
              <a:t>Câncer de Colo</a:t>
            </a:r>
            <a:endParaRPr lang="en-US" sz="5067" dirty="0"/>
          </a:p>
          <a:p>
            <a:r>
              <a:rPr lang="en-US" sz="5067" b="1" dirty="0"/>
              <a:t>do Útero</a:t>
            </a:r>
            <a:endParaRPr lang="en-US" sz="5067" dirty="0"/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127C0AD6-D86F-4768-4F34-4D0E4E117169}"/>
              </a:ext>
            </a:extLst>
          </p:cNvPr>
          <p:cNvSpPr/>
          <p:nvPr/>
        </p:nvSpPr>
        <p:spPr>
          <a:xfrm>
            <a:off x="9387840" y="4328160"/>
            <a:ext cx="225552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endParaRPr lang="en-US" sz="2933" dirty="0"/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F0BBAD1B-8D40-34E5-5320-A798B3484482}"/>
              </a:ext>
            </a:extLst>
          </p:cNvPr>
          <p:cNvSpPr/>
          <p:nvPr/>
        </p:nvSpPr>
        <p:spPr>
          <a:xfrm>
            <a:off x="4632960" y="5913120"/>
            <a:ext cx="71932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52709C7-97FC-BB0D-845F-1A3F771D58F5}"/>
              </a:ext>
            </a:extLst>
          </p:cNvPr>
          <p:cNvSpPr txBox="1"/>
          <p:nvPr/>
        </p:nvSpPr>
        <p:spPr>
          <a:xfrm>
            <a:off x="5595730" y="213360"/>
            <a:ext cx="641339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/>
              <a:t>Neoplasia maligna originada nas células do  epitélio do colo uterino (zona de transformação)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/>
              <a:t>Necessário se faz a  infecção persistente pelo HPV de alto risco oncogênico;</a:t>
            </a:r>
          </a:p>
          <a:p>
            <a:pPr>
              <a:lnSpc>
                <a:spcPct val="150000"/>
              </a:lnSpc>
            </a:pPr>
            <a:endParaRPr lang="pt-BR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/>
              <a:t>HPV-16 e HPV-18 → responsáveis por 70% dos casos </a:t>
            </a:r>
          </a:p>
          <a:p>
            <a:endParaRPr lang="pt-BR" sz="2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É um dos mais prevalentes entre mulheres no Brasil e no mundo, mas também é um dos mais </a:t>
            </a:r>
            <a:r>
              <a:rPr lang="pt-BR" sz="2400" b="1" dirty="0"/>
              <a:t>evitáveis.</a:t>
            </a:r>
          </a:p>
        </p:txBody>
      </p:sp>
    </p:spTree>
    <p:extLst>
      <p:ext uri="{BB962C8B-B14F-4D97-AF65-F5344CB8AC3E}">
        <p14:creationId xmlns:p14="http://schemas.microsoft.com/office/powerpoint/2010/main" val="2669809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2E022-77F7-BB52-AEB5-191B53A4D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CAAEF29F-2DAD-0903-FD44-624235B5C3D8}"/>
              </a:ext>
            </a:extLst>
          </p:cNvPr>
          <p:cNvSpPr/>
          <p:nvPr/>
        </p:nvSpPr>
        <p:spPr>
          <a:xfrm>
            <a:off x="365760" y="4572001"/>
            <a:ext cx="4876800" cy="4876800"/>
          </a:xfrm>
          <a:prstGeom prst="ellipse">
            <a:avLst/>
          </a:prstGeom>
          <a:solidFill>
            <a:srgbClr val="0F6668">
              <a:alpha val="40000"/>
            </a:srgbClr>
          </a:solidFill>
          <a:ln w="12700">
            <a:solidFill>
              <a:srgbClr val="0F6668"/>
            </a:solidFill>
            <a:prstDash val="solid"/>
          </a:ln>
        </p:spPr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F4748942-D4B9-2FCC-DD56-367592613463}"/>
              </a:ext>
            </a:extLst>
          </p:cNvPr>
          <p:cNvSpPr/>
          <p:nvPr/>
        </p:nvSpPr>
        <p:spPr>
          <a:xfrm>
            <a:off x="7042205" y="1066800"/>
            <a:ext cx="377952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endParaRPr lang="en-US" sz="1600" dirty="0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185F4524-250E-3022-75A6-4C73F68E42D9}"/>
              </a:ext>
            </a:extLst>
          </p:cNvPr>
          <p:cNvSpPr/>
          <p:nvPr/>
        </p:nvSpPr>
        <p:spPr>
          <a:xfrm>
            <a:off x="609600" y="2657856"/>
            <a:ext cx="3048000" cy="24384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solid"/>
          </a:ln>
        </p:spPr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6F08D6CA-FF99-EB7F-CEB4-EA7CEFDF8A0F}"/>
              </a:ext>
            </a:extLst>
          </p:cNvPr>
          <p:cNvSpPr/>
          <p:nvPr/>
        </p:nvSpPr>
        <p:spPr>
          <a:xfrm>
            <a:off x="243840" y="2011680"/>
            <a:ext cx="377952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endParaRPr lang="en-US" sz="1267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DA5A7B0B-08BF-FF73-8045-9E1478CCBEBC}"/>
              </a:ext>
            </a:extLst>
          </p:cNvPr>
          <p:cNvSpPr/>
          <p:nvPr/>
        </p:nvSpPr>
        <p:spPr>
          <a:xfrm>
            <a:off x="182880" y="5730240"/>
            <a:ext cx="39014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67" dirty="0">
                <a:solidFill>
                  <a:srgbClr val="A0CFCF"/>
                </a:solidFill>
              </a:rPr>
              <a:t>Baseado nas Diretrizes Brasileiras</a:t>
            </a:r>
            <a:endParaRPr lang="en-US" sz="1067" dirty="0"/>
          </a:p>
          <a:p>
            <a:pPr algn="ctr"/>
            <a:r>
              <a:rPr lang="en-US" sz="1067" dirty="0">
                <a:solidFill>
                  <a:srgbClr val="A0CFCF"/>
                </a:solidFill>
              </a:rPr>
              <a:t>para o Rastreamento do CCU</a:t>
            </a:r>
            <a:endParaRPr lang="en-US" sz="1067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95A78A33-42CF-0C92-C529-72A76392CE5E}"/>
              </a:ext>
            </a:extLst>
          </p:cNvPr>
          <p:cNvSpPr/>
          <p:nvPr/>
        </p:nvSpPr>
        <p:spPr>
          <a:xfrm>
            <a:off x="609600" y="457200"/>
            <a:ext cx="707136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5067" b="1" dirty="0"/>
              <a:t>Câncer de Colo</a:t>
            </a:r>
            <a:endParaRPr lang="en-US" sz="5067" dirty="0"/>
          </a:p>
          <a:p>
            <a:r>
              <a:rPr lang="en-US" sz="5067" b="1" dirty="0"/>
              <a:t>do Útero</a:t>
            </a:r>
            <a:endParaRPr lang="en-US" sz="5067" dirty="0"/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B30C8434-0947-161B-DCB5-2EF6698C9401}"/>
              </a:ext>
            </a:extLst>
          </p:cNvPr>
          <p:cNvSpPr/>
          <p:nvPr/>
        </p:nvSpPr>
        <p:spPr>
          <a:xfrm>
            <a:off x="9387840" y="4328160"/>
            <a:ext cx="225552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endParaRPr lang="en-US" sz="2933" dirty="0"/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353E0721-E92E-D0A3-06FD-51A5DB0E68AA}"/>
              </a:ext>
            </a:extLst>
          </p:cNvPr>
          <p:cNvSpPr/>
          <p:nvPr/>
        </p:nvSpPr>
        <p:spPr>
          <a:xfrm>
            <a:off x="4632960" y="5913120"/>
            <a:ext cx="71932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endParaRPr lang="en-US" sz="1600" b="1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8E35A05-D9E5-B983-9346-DA4621C8B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720" y="766391"/>
            <a:ext cx="6583680" cy="53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57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3D706-5BDB-3CB8-61A1-51DA954F7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0" name="DesignBg"/>
          <p:cNvSpPr>
            <a:spLocks noGrp="1"/>
          </p:cNvSpPr>
          <p:nvPr/>
        </p:nvSpPr>
        <p:spPr>
          <a:xfrm>
            <a:off x="0" y="427382"/>
            <a:ext cx="12192000" cy="64306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1" name="DesignSidebar"/>
          <p:cNvSpPr>
            <a:spLocks noGrp="1"/>
          </p:cNvSpPr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8B1A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2" name="DesignDot"/>
          <p:cNvSpPr>
            <a:spLocks noGrp="1"/>
          </p:cNvSpPr>
          <p:nvPr/>
        </p:nvSpPr>
        <p:spPr>
          <a:xfrm>
            <a:off x="0" y="304800"/>
            <a:ext cx="228600" cy="457200"/>
          </a:xfrm>
          <a:prstGeom prst="rect">
            <a:avLst/>
          </a:prstGeom>
          <a:solidFill>
            <a:srgbClr val="C2185B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3" name="DesignBottom"/>
          <p:cNvSpPr>
            <a:spLocks noGrp="1"/>
          </p:cNvSpPr>
          <p:nvPr/>
        </p:nvSpPr>
        <p:spPr>
          <a:xfrm>
            <a:off x="228600" y="6766560"/>
            <a:ext cx="11963400" cy="91440"/>
          </a:xfrm>
          <a:prstGeom prst="rect">
            <a:avLst/>
          </a:prstGeom>
          <a:solidFill>
            <a:srgbClr val="8B1A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A07C1CE-CB06-A3CB-03D5-8D28A1EF5467}"/>
              </a:ext>
            </a:extLst>
          </p:cNvPr>
          <p:cNvSpPr txBox="1"/>
          <p:nvPr/>
        </p:nvSpPr>
        <p:spPr>
          <a:xfrm>
            <a:off x="407504" y="745435"/>
            <a:ext cx="5973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Epidemiologia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DABF358-F099-D5A7-9FC2-088965B610C6}"/>
              </a:ext>
            </a:extLst>
          </p:cNvPr>
          <p:cNvSpPr txBox="1"/>
          <p:nvPr/>
        </p:nvSpPr>
        <p:spPr>
          <a:xfrm>
            <a:off x="407504" y="1625552"/>
            <a:ext cx="2852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MUNDIAL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406F0B9-806A-1E00-4BF1-86A8CDA1F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070" y="1105230"/>
            <a:ext cx="8464826" cy="50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85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E9F03-641E-3183-3950-55F41A046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0" name="DesignBg"/>
          <p:cNvSpPr>
            <a:spLocks noGrp="1"/>
          </p:cNvSpPr>
          <p:nvPr/>
        </p:nvSpPr>
        <p:spPr>
          <a:xfrm>
            <a:off x="0" y="467138"/>
            <a:ext cx="12192000" cy="63908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1" name="DesignSidebar"/>
          <p:cNvSpPr>
            <a:spLocks noGrp="1"/>
          </p:cNvSpPr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8B1A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2" name="DesignDot"/>
          <p:cNvSpPr>
            <a:spLocks noGrp="1"/>
          </p:cNvSpPr>
          <p:nvPr/>
        </p:nvSpPr>
        <p:spPr>
          <a:xfrm>
            <a:off x="0" y="304800"/>
            <a:ext cx="228600" cy="457200"/>
          </a:xfrm>
          <a:prstGeom prst="rect">
            <a:avLst/>
          </a:prstGeom>
          <a:solidFill>
            <a:srgbClr val="C2185B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3" name="DesignBottom"/>
          <p:cNvSpPr>
            <a:spLocks noGrp="1"/>
          </p:cNvSpPr>
          <p:nvPr/>
        </p:nvSpPr>
        <p:spPr>
          <a:xfrm>
            <a:off x="228600" y="6766560"/>
            <a:ext cx="11963400" cy="91440"/>
          </a:xfrm>
          <a:prstGeom prst="rect">
            <a:avLst/>
          </a:prstGeom>
          <a:solidFill>
            <a:srgbClr val="8B1A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54B75F3-8F8A-D9B0-831F-D36DABDA5E88}"/>
              </a:ext>
            </a:extLst>
          </p:cNvPr>
          <p:cNvSpPr txBox="1"/>
          <p:nvPr/>
        </p:nvSpPr>
        <p:spPr>
          <a:xfrm>
            <a:off x="407504" y="745435"/>
            <a:ext cx="5973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Epidemiologia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350AD91-C006-DDA6-925F-082A5DCCD852}"/>
              </a:ext>
            </a:extLst>
          </p:cNvPr>
          <p:cNvSpPr txBox="1"/>
          <p:nvPr/>
        </p:nvSpPr>
        <p:spPr>
          <a:xfrm>
            <a:off x="407504" y="1625552"/>
            <a:ext cx="2852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MUNDIAL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C1957D6-4906-B4CA-27D1-1399A0845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311" y="1660074"/>
            <a:ext cx="8726118" cy="35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96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6F78B-1D49-735B-7439-4C06A391D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95D8FD46-A05D-1801-4BB1-1048EA477D14}"/>
              </a:ext>
            </a:extLst>
          </p:cNvPr>
          <p:cNvSpPr/>
          <p:nvPr/>
        </p:nvSpPr>
        <p:spPr>
          <a:xfrm>
            <a:off x="365760" y="4572001"/>
            <a:ext cx="4876800" cy="4876800"/>
          </a:xfrm>
          <a:prstGeom prst="ellipse">
            <a:avLst/>
          </a:prstGeom>
          <a:solidFill>
            <a:srgbClr val="0F6668">
              <a:alpha val="40000"/>
            </a:srgbClr>
          </a:solidFill>
          <a:ln w="12700">
            <a:solidFill>
              <a:srgbClr val="0F6668"/>
            </a:solidFill>
            <a:prstDash val="solid"/>
          </a:ln>
        </p:spPr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661BE7F4-69A4-C816-4CFF-9DF327AE8C36}"/>
              </a:ext>
            </a:extLst>
          </p:cNvPr>
          <p:cNvSpPr/>
          <p:nvPr/>
        </p:nvSpPr>
        <p:spPr>
          <a:xfrm>
            <a:off x="7042205" y="1066800"/>
            <a:ext cx="377952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endParaRPr lang="en-US" sz="1600" dirty="0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41C81769-4F9D-CF41-8E64-E85071621B4B}"/>
              </a:ext>
            </a:extLst>
          </p:cNvPr>
          <p:cNvSpPr/>
          <p:nvPr/>
        </p:nvSpPr>
        <p:spPr>
          <a:xfrm>
            <a:off x="609600" y="2657856"/>
            <a:ext cx="3048000" cy="24384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solid"/>
          </a:ln>
        </p:spPr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EADA9A7A-96BE-5F42-7C20-1661FAE4C78F}"/>
              </a:ext>
            </a:extLst>
          </p:cNvPr>
          <p:cNvSpPr/>
          <p:nvPr/>
        </p:nvSpPr>
        <p:spPr>
          <a:xfrm>
            <a:off x="243840" y="2011680"/>
            <a:ext cx="377952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endParaRPr lang="en-US" sz="1267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FA248A14-D968-8201-6CC0-15BD8FF0EF09}"/>
              </a:ext>
            </a:extLst>
          </p:cNvPr>
          <p:cNvSpPr/>
          <p:nvPr/>
        </p:nvSpPr>
        <p:spPr>
          <a:xfrm>
            <a:off x="182880" y="5730240"/>
            <a:ext cx="39014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67" dirty="0">
                <a:solidFill>
                  <a:srgbClr val="A0CFCF"/>
                </a:solidFill>
              </a:rPr>
              <a:t>Baseado nas Diretrizes Brasileiras</a:t>
            </a:r>
            <a:endParaRPr lang="en-US" sz="1067" dirty="0"/>
          </a:p>
          <a:p>
            <a:pPr algn="ctr"/>
            <a:r>
              <a:rPr lang="en-US" sz="1067" dirty="0">
                <a:solidFill>
                  <a:srgbClr val="A0CFCF"/>
                </a:solidFill>
              </a:rPr>
              <a:t>para o Rastreamento do CCU</a:t>
            </a:r>
            <a:endParaRPr lang="en-US" sz="1067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B09BB99D-53BA-6EB7-84DD-DCE80568F961}"/>
              </a:ext>
            </a:extLst>
          </p:cNvPr>
          <p:cNvSpPr/>
          <p:nvPr/>
        </p:nvSpPr>
        <p:spPr>
          <a:xfrm>
            <a:off x="609600" y="457200"/>
            <a:ext cx="707136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5067" b="1" dirty="0"/>
              <a:t>Câncer de Colo</a:t>
            </a:r>
            <a:endParaRPr lang="en-US" sz="5067" dirty="0"/>
          </a:p>
          <a:p>
            <a:r>
              <a:rPr lang="en-US" sz="5067" b="1" dirty="0"/>
              <a:t>do Útero</a:t>
            </a:r>
            <a:endParaRPr lang="en-US" sz="5067" dirty="0"/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F030BE00-8B1D-2001-66F4-7625FB341FD7}"/>
              </a:ext>
            </a:extLst>
          </p:cNvPr>
          <p:cNvSpPr/>
          <p:nvPr/>
        </p:nvSpPr>
        <p:spPr>
          <a:xfrm>
            <a:off x="9387840" y="4328160"/>
            <a:ext cx="225552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endParaRPr lang="en-US" sz="2933" dirty="0"/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6E8F9164-778F-1832-5BD8-41ED7064B237}"/>
              </a:ext>
            </a:extLst>
          </p:cNvPr>
          <p:cNvSpPr/>
          <p:nvPr/>
        </p:nvSpPr>
        <p:spPr>
          <a:xfrm>
            <a:off x="4632960" y="5913120"/>
            <a:ext cx="71932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endParaRPr lang="en-US" sz="1600" b="1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FE4DA97-E3F8-369A-895C-041792A1C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532" y="556812"/>
            <a:ext cx="6418866" cy="57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20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85344"/>
          </a:xfrm>
          <a:prstGeom prst="rect">
            <a:avLst/>
          </a:prstGeom>
          <a:solidFill>
            <a:srgbClr val="0F7173"/>
          </a:solidFill>
          <a:ln w="12700">
            <a:solidFill>
              <a:srgbClr val="0F7173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85344"/>
            <a:ext cx="12192000" cy="536448"/>
          </a:xfrm>
          <a:prstGeom prst="rect">
            <a:avLst/>
          </a:prstGeom>
          <a:solidFill>
            <a:srgbClr val="1A2B5F"/>
          </a:solidFill>
          <a:ln w="12700">
            <a:solidFill>
              <a:srgbClr val="1A2B5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65760" y="85344"/>
            <a:ext cx="8778240" cy="536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33" b="1" kern="0" spc="133" dirty="0">
                <a:solidFill>
                  <a:srgbClr val="A0B8CC"/>
                </a:solidFill>
              </a:rPr>
              <a:t>CREMAL  ·  EDUCAÇÃO MÉDICA CONTINUADA  ·  CÂNCER DE COLO UTERINO</a:t>
            </a:r>
            <a:endParaRPr lang="en-US" sz="1133" dirty="0"/>
          </a:p>
        </p:txBody>
      </p:sp>
      <p:sp>
        <p:nvSpPr>
          <p:cNvPr id="5" name="Shape 3"/>
          <p:cNvSpPr/>
          <p:nvPr/>
        </p:nvSpPr>
        <p:spPr>
          <a:xfrm>
            <a:off x="9875520" y="170688"/>
            <a:ext cx="1975104" cy="316992"/>
          </a:xfrm>
          <a:prstGeom prst="roundRect">
            <a:avLst>
              <a:gd name="adj" fmla="val 23077"/>
            </a:avLst>
          </a:prstGeom>
          <a:solidFill>
            <a:srgbClr val="0F7173"/>
          </a:solidFill>
          <a:ln w="12700">
            <a:solidFill>
              <a:srgbClr val="0F717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875520" y="170688"/>
            <a:ext cx="1975104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67" b="1" dirty="0">
                <a:solidFill>
                  <a:srgbClr val="FFFFFF"/>
                </a:solidFill>
              </a:rPr>
              <a:t>EPIDEMIOLOGIA</a:t>
            </a:r>
            <a:endParaRPr lang="en-US" sz="1067" dirty="0"/>
          </a:p>
        </p:txBody>
      </p:sp>
      <p:sp>
        <p:nvSpPr>
          <p:cNvPr id="7" name="Text 5"/>
          <p:cNvSpPr/>
          <p:nvPr/>
        </p:nvSpPr>
        <p:spPr>
          <a:xfrm>
            <a:off x="426720" y="731520"/>
            <a:ext cx="11338560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67" b="1" dirty="0">
                <a:solidFill>
                  <a:srgbClr val="1A2B5F"/>
                </a:solidFill>
              </a:rPr>
              <a:t>Incidência por neoplasia maligna do colo do útero</a:t>
            </a:r>
            <a:endParaRPr lang="en-US" sz="2267" dirty="0"/>
          </a:p>
        </p:txBody>
      </p:sp>
      <p:sp>
        <p:nvSpPr>
          <p:cNvPr id="8" name="Text 6"/>
          <p:cNvSpPr/>
          <p:nvPr/>
        </p:nvSpPr>
        <p:spPr>
          <a:xfrm>
            <a:off x="426720" y="1194816"/>
            <a:ext cx="1133856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33" dirty="0">
                <a:solidFill>
                  <a:srgbClr val="64748B"/>
                </a:solidFill>
              </a:rPr>
              <a:t>Taxas ajustadas por idade · população mundial · por 100 mil mulheres · triênio 2023–2025</a:t>
            </a:r>
            <a:endParaRPr lang="en-US" sz="1333" dirty="0"/>
          </a:p>
        </p:txBody>
      </p:sp>
      <p:sp>
        <p:nvSpPr>
          <p:cNvPr id="9" name="Shape 7"/>
          <p:cNvSpPr/>
          <p:nvPr/>
        </p:nvSpPr>
        <p:spPr>
          <a:xfrm>
            <a:off x="426720" y="1548385"/>
            <a:ext cx="11338560" cy="8535"/>
          </a:xfrm>
          <a:prstGeom prst="rect">
            <a:avLst/>
          </a:prstGeom>
          <a:solidFill>
            <a:srgbClr val="D1D9E6"/>
          </a:solidFill>
          <a:ln w="12700">
            <a:solidFill>
              <a:srgbClr val="D1D9E6"/>
            </a:solidFill>
            <a:prstDash val="solid"/>
          </a:ln>
        </p:spPr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" y="1621536"/>
            <a:ext cx="5852160" cy="4572000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426720" y="6242304"/>
            <a:ext cx="2560320" cy="243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67" b="1" dirty="0">
                <a:solidFill>
                  <a:srgbClr val="64748B"/>
                </a:solidFill>
              </a:rPr>
              <a:t>■ Mulheres (por 100 mil):</a:t>
            </a:r>
            <a:endParaRPr lang="en-US" sz="1067" dirty="0"/>
          </a:p>
        </p:txBody>
      </p:sp>
      <p:sp>
        <p:nvSpPr>
          <p:cNvPr id="12" name="Shape 9"/>
          <p:cNvSpPr/>
          <p:nvPr/>
        </p:nvSpPr>
        <p:spPr>
          <a:xfrm>
            <a:off x="426720" y="6510528"/>
            <a:ext cx="243840" cy="195072"/>
          </a:xfrm>
          <a:prstGeom prst="rect">
            <a:avLst/>
          </a:prstGeom>
          <a:solidFill>
            <a:srgbClr val="2D1E6B"/>
          </a:solidFill>
          <a:ln w="12700">
            <a:solidFill>
              <a:srgbClr val="2D1E6B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19328" y="6486144"/>
            <a:ext cx="1072896" cy="243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00" dirty="0">
                <a:solidFill>
                  <a:srgbClr val="1E293B"/>
                </a:solidFill>
              </a:rPr>
              <a:t>16,99 – 31,71</a:t>
            </a:r>
            <a:endParaRPr lang="en-US" sz="1000" dirty="0"/>
          </a:p>
        </p:txBody>
      </p:sp>
      <p:sp>
        <p:nvSpPr>
          <p:cNvPr id="14" name="Shape 11"/>
          <p:cNvSpPr/>
          <p:nvPr/>
        </p:nvSpPr>
        <p:spPr>
          <a:xfrm>
            <a:off x="1865376" y="6510528"/>
            <a:ext cx="243840" cy="195072"/>
          </a:xfrm>
          <a:prstGeom prst="rect">
            <a:avLst/>
          </a:prstGeom>
          <a:solidFill>
            <a:srgbClr val="4A3A9A"/>
          </a:solidFill>
          <a:ln w="12700">
            <a:solidFill>
              <a:srgbClr val="4A3A9A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2157984" y="6486144"/>
            <a:ext cx="1072896" cy="243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00" dirty="0">
                <a:solidFill>
                  <a:srgbClr val="1E293B"/>
                </a:solidFill>
              </a:rPr>
              <a:t>13,25 – 16,98</a:t>
            </a:r>
            <a:endParaRPr lang="en-US" sz="1000" dirty="0"/>
          </a:p>
        </p:txBody>
      </p:sp>
      <p:sp>
        <p:nvSpPr>
          <p:cNvPr id="16" name="Shape 13"/>
          <p:cNvSpPr/>
          <p:nvPr/>
        </p:nvSpPr>
        <p:spPr>
          <a:xfrm>
            <a:off x="3304032" y="6510528"/>
            <a:ext cx="243840" cy="195072"/>
          </a:xfrm>
          <a:prstGeom prst="rect">
            <a:avLst/>
          </a:prstGeom>
          <a:solidFill>
            <a:srgbClr val="7B6DBF"/>
          </a:solidFill>
          <a:ln w="12700">
            <a:solidFill>
              <a:srgbClr val="7B6DB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3596640" y="6486144"/>
            <a:ext cx="1072896" cy="243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00" dirty="0">
                <a:solidFill>
                  <a:srgbClr val="1E293B"/>
                </a:solidFill>
              </a:rPr>
              <a:t>10,78 – 13,24</a:t>
            </a:r>
            <a:endParaRPr lang="en-US" sz="1000" dirty="0"/>
          </a:p>
        </p:txBody>
      </p:sp>
      <p:sp>
        <p:nvSpPr>
          <p:cNvPr id="18" name="Shape 15"/>
          <p:cNvSpPr/>
          <p:nvPr/>
        </p:nvSpPr>
        <p:spPr>
          <a:xfrm>
            <a:off x="4742688" y="6510528"/>
            <a:ext cx="243840" cy="195072"/>
          </a:xfrm>
          <a:prstGeom prst="rect">
            <a:avLst/>
          </a:prstGeom>
          <a:solidFill>
            <a:srgbClr val="B8ADDA"/>
          </a:solidFill>
          <a:ln w="12700">
            <a:solidFill>
              <a:srgbClr val="B8ADDA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5035296" y="6486144"/>
            <a:ext cx="1072896" cy="243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00" dirty="0">
                <a:solidFill>
                  <a:srgbClr val="1E293B"/>
                </a:solidFill>
              </a:rPr>
              <a:t>7,11 – 10,77</a:t>
            </a:r>
            <a:endParaRPr lang="en-US" sz="1000" dirty="0"/>
          </a:p>
        </p:txBody>
      </p:sp>
      <p:sp>
        <p:nvSpPr>
          <p:cNvPr id="20" name="Text 17"/>
          <p:cNvSpPr/>
          <p:nvPr/>
        </p:nvSpPr>
        <p:spPr>
          <a:xfrm>
            <a:off x="463296" y="6717792"/>
            <a:ext cx="5608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33" i="1" dirty="0">
                <a:solidFill>
                  <a:srgbClr val="64748B"/>
                </a:solidFill>
              </a:rPr>
              <a:t>*Taxa ajustada pela população padrão mundial (1960)</a:t>
            </a:r>
            <a:endParaRPr lang="en-US" sz="933" dirty="0"/>
          </a:p>
        </p:txBody>
      </p:sp>
      <p:sp>
        <p:nvSpPr>
          <p:cNvPr id="21" name="Shape 18"/>
          <p:cNvSpPr/>
          <p:nvPr/>
        </p:nvSpPr>
        <p:spPr>
          <a:xfrm>
            <a:off x="6193536" y="1621536"/>
            <a:ext cx="5754624" cy="950976"/>
          </a:xfrm>
          <a:prstGeom prst="rect">
            <a:avLst/>
          </a:prstGeom>
          <a:solidFill>
            <a:srgbClr val="FDECEA"/>
          </a:solidFill>
          <a:ln w="12700">
            <a:solidFill>
              <a:srgbClr val="FDECEA"/>
            </a:solidFill>
            <a:prstDash val="solid"/>
          </a:ln>
        </p:spPr>
      </p:sp>
      <p:sp>
        <p:nvSpPr>
          <p:cNvPr id="22" name="Shape 19"/>
          <p:cNvSpPr/>
          <p:nvPr/>
        </p:nvSpPr>
        <p:spPr>
          <a:xfrm>
            <a:off x="6193536" y="1621536"/>
            <a:ext cx="60960" cy="950976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6376416" y="1731264"/>
            <a:ext cx="292608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b="1" dirty="0">
                <a:solidFill>
                  <a:srgbClr val="C0392B"/>
                </a:solidFill>
              </a:rPr>
              <a:t>Norte</a:t>
            </a:r>
            <a:endParaRPr lang="en-US" sz="1733" dirty="0"/>
          </a:p>
        </p:txBody>
      </p:sp>
      <p:sp>
        <p:nvSpPr>
          <p:cNvPr id="24" name="Shape 21"/>
          <p:cNvSpPr/>
          <p:nvPr/>
        </p:nvSpPr>
        <p:spPr>
          <a:xfrm>
            <a:off x="6376416" y="2133600"/>
            <a:ext cx="1828800" cy="243840"/>
          </a:xfrm>
          <a:prstGeom prst="roundRect">
            <a:avLst>
              <a:gd name="adj" fmla="val 20000"/>
            </a:avLst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6376416" y="2133600"/>
            <a:ext cx="1828800" cy="243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00" b="1" dirty="0">
                <a:solidFill>
                  <a:srgbClr val="FFFFFF"/>
                </a:solidFill>
              </a:rPr>
              <a:t>2ª posição regional</a:t>
            </a:r>
            <a:endParaRPr lang="en-US" sz="1000" dirty="0"/>
          </a:p>
        </p:txBody>
      </p:sp>
      <p:sp>
        <p:nvSpPr>
          <p:cNvPr id="26" name="Text 23"/>
          <p:cNvSpPr/>
          <p:nvPr/>
        </p:nvSpPr>
        <p:spPr>
          <a:xfrm>
            <a:off x="9668256" y="1670304"/>
            <a:ext cx="1828800" cy="536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3467" b="1" dirty="0">
                <a:solidFill>
                  <a:srgbClr val="C0392B"/>
                </a:solidFill>
              </a:rPr>
              <a:t>20,48</a:t>
            </a:r>
            <a:endParaRPr lang="en-US" sz="3467" dirty="0"/>
          </a:p>
        </p:txBody>
      </p:sp>
      <p:sp>
        <p:nvSpPr>
          <p:cNvPr id="27" name="Text 24"/>
          <p:cNvSpPr/>
          <p:nvPr/>
        </p:nvSpPr>
        <p:spPr>
          <a:xfrm>
            <a:off x="9668256" y="2206752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1000" dirty="0">
                <a:solidFill>
                  <a:srgbClr val="64748B"/>
                </a:solidFill>
              </a:rPr>
              <a:t>por 100 mil</a:t>
            </a:r>
            <a:endParaRPr lang="en-US" sz="1000" dirty="0"/>
          </a:p>
        </p:txBody>
      </p:sp>
      <p:sp>
        <p:nvSpPr>
          <p:cNvPr id="28" name="Shape 25"/>
          <p:cNvSpPr/>
          <p:nvPr/>
        </p:nvSpPr>
        <p:spPr>
          <a:xfrm>
            <a:off x="6364224" y="2462784"/>
            <a:ext cx="5425440" cy="6096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9" name="Shape 26"/>
          <p:cNvSpPr/>
          <p:nvPr/>
        </p:nvSpPr>
        <p:spPr>
          <a:xfrm>
            <a:off x="6364224" y="2462784"/>
            <a:ext cx="5425440" cy="60960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30" name="Shape 27"/>
          <p:cNvSpPr/>
          <p:nvPr/>
        </p:nvSpPr>
        <p:spPr>
          <a:xfrm>
            <a:off x="6193536" y="2670048"/>
            <a:ext cx="5754624" cy="950976"/>
          </a:xfrm>
          <a:prstGeom prst="rect">
            <a:avLst/>
          </a:prstGeom>
          <a:solidFill>
            <a:srgbClr val="FAEAF2"/>
          </a:solidFill>
          <a:ln w="12700">
            <a:solidFill>
              <a:srgbClr val="FAEAF2"/>
            </a:solidFill>
            <a:prstDash val="solid"/>
          </a:ln>
        </p:spPr>
      </p:sp>
      <p:sp>
        <p:nvSpPr>
          <p:cNvPr id="31" name="Shape 28"/>
          <p:cNvSpPr/>
          <p:nvPr/>
        </p:nvSpPr>
        <p:spPr>
          <a:xfrm>
            <a:off x="6193536" y="2670048"/>
            <a:ext cx="60960" cy="950976"/>
          </a:xfrm>
          <a:prstGeom prst="rect">
            <a:avLst/>
          </a:prstGeom>
          <a:solidFill>
            <a:srgbClr val="8B2252"/>
          </a:solidFill>
          <a:ln w="12700">
            <a:solidFill>
              <a:srgbClr val="8B2252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6376416" y="2779776"/>
            <a:ext cx="292608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b="1" dirty="0">
                <a:solidFill>
                  <a:srgbClr val="8B2252"/>
                </a:solidFill>
              </a:rPr>
              <a:t>Nordeste</a:t>
            </a:r>
            <a:endParaRPr lang="en-US" sz="1733" dirty="0"/>
          </a:p>
        </p:txBody>
      </p:sp>
      <p:sp>
        <p:nvSpPr>
          <p:cNvPr id="33" name="Shape 30"/>
          <p:cNvSpPr/>
          <p:nvPr/>
        </p:nvSpPr>
        <p:spPr>
          <a:xfrm>
            <a:off x="6376416" y="3182112"/>
            <a:ext cx="1828800" cy="243840"/>
          </a:xfrm>
          <a:prstGeom prst="roundRect">
            <a:avLst>
              <a:gd name="adj" fmla="val 20000"/>
            </a:avLst>
          </a:prstGeom>
          <a:solidFill>
            <a:srgbClr val="8B2252"/>
          </a:solidFill>
          <a:ln w="12700">
            <a:solidFill>
              <a:srgbClr val="8B2252"/>
            </a:solidFill>
            <a:prstDash val="solid"/>
          </a:ln>
        </p:spPr>
      </p:sp>
      <p:sp>
        <p:nvSpPr>
          <p:cNvPr id="34" name="Text 31"/>
          <p:cNvSpPr/>
          <p:nvPr/>
        </p:nvSpPr>
        <p:spPr>
          <a:xfrm>
            <a:off x="6376416" y="3182112"/>
            <a:ext cx="1828800" cy="243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00" b="1" dirty="0">
                <a:solidFill>
                  <a:srgbClr val="FFFFFF"/>
                </a:solidFill>
              </a:rPr>
              <a:t>2ª posição regional</a:t>
            </a:r>
            <a:endParaRPr lang="en-US" sz="1000" dirty="0"/>
          </a:p>
        </p:txBody>
      </p:sp>
      <p:sp>
        <p:nvSpPr>
          <p:cNvPr id="35" name="Text 32"/>
          <p:cNvSpPr/>
          <p:nvPr/>
        </p:nvSpPr>
        <p:spPr>
          <a:xfrm>
            <a:off x="9668256" y="2718816"/>
            <a:ext cx="1828800" cy="536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3467" b="1" dirty="0">
                <a:solidFill>
                  <a:srgbClr val="8B2252"/>
                </a:solidFill>
              </a:rPr>
              <a:t>17,59</a:t>
            </a:r>
            <a:endParaRPr lang="en-US" sz="3467" dirty="0"/>
          </a:p>
        </p:txBody>
      </p:sp>
      <p:sp>
        <p:nvSpPr>
          <p:cNvPr id="36" name="Text 33"/>
          <p:cNvSpPr/>
          <p:nvPr/>
        </p:nvSpPr>
        <p:spPr>
          <a:xfrm>
            <a:off x="9668256" y="3255264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1000" dirty="0">
                <a:solidFill>
                  <a:srgbClr val="64748B"/>
                </a:solidFill>
              </a:rPr>
              <a:t>por 100 mil</a:t>
            </a:r>
            <a:endParaRPr lang="en-US" sz="1000" dirty="0"/>
          </a:p>
        </p:txBody>
      </p:sp>
      <p:sp>
        <p:nvSpPr>
          <p:cNvPr id="37" name="Shape 34"/>
          <p:cNvSpPr/>
          <p:nvPr/>
        </p:nvSpPr>
        <p:spPr>
          <a:xfrm>
            <a:off x="6364224" y="3511296"/>
            <a:ext cx="5425440" cy="6096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8" name="Shape 35"/>
          <p:cNvSpPr/>
          <p:nvPr/>
        </p:nvSpPr>
        <p:spPr>
          <a:xfrm>
            <a:off x="6364225" y="3511296"/>
            <a:ext cx="4665879" cy="60960"/>
          </a:xfrm>
          <a:prstGeom prst="rect">
            <a:avLst/>
          </a:prstGeom>
          <a:solidFill>
            <a:srgbClr val="8B2252"/>
          </a:solidFill>
          <a:ln w="12700">
            <a:solidFill>
              <a:srgbClr val="8B2252"/>
            </a:solidFill>
            <a:prstDash val="solid"/>
          </a:ln>
        </p:spPr>
      </p:sp>
      <p:sp>
        <p:nvSpPr>
          <p:cNvPr id="39" name="Shape 36"/>
          <p:cNvSpPr/>
          <p:nvPr/>
        </p:nvSpPr>
        <p:spPr>
          <a:xfrm>
            <a:off x="6193536" y="3718560"/>
            <a:ext cx="5754624" cy="950976"/>
          </a:xfrm>
          <a:prstGeom prst="rect">
            <a:avLst/>
          </a:prstGeom>
          <a:solidFill>
            <a:srgbClr val="EEE8F8"/>
          </a:solidFill>
          <a:ln w="12700">
            <a:solidFill>
              <a:srgbClr val="EEE8F8"/>
            </a:solidFill>
            <a:prstDash val="solid"/>
          </a:ln>
        </p:spPr>
      </p:sp>
      <p:sp>
        <p:nvSpPr>
          <p:cNvPr id="40" name="Shape 37"/>
          <p:cNvSpPr/>
          <p:nvPr/>
        </p:nvSpPr>
        <p:spPr>
          <a:xfrm>
            <a:off x="6193536" y="3718560"/>
            <a:ext cx="60960" cy="950976"/>
          </a:xfrm>
          <a:prstGeom prst="rect">
            <a:avLst/>
          </a:prstGeom>
          <a:solidFill>
            <a:srgbClr val="5B3A8A"/>
          </a:solidFill>
          <a:ln w="12700">
            <a:solidFill>
              <a:srgbClr val="5B3A8A"/>
            </a:solidFill>
            <a:prstDash val="solid"/>
          </a:ln>
        </p:spPr>
      </p:sp>
      <p:sp>
        <p:nvSpPr>
          <p:cNvPr id="41" name="Text 38"/>
          <p:cNvSpPr/>
          <p:nvPr/>
        </p:nvSpPr>
        <p:spPr>
          <a:xfrm>
            <a:off x="6376416" y="3828288"/>
            <a:ext cx="292608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b="1" dirty="0">
                <a:solidFill>
                  <a:srgbClr val="5B3A8A"/>
                </a:solidFill>
              </a:rPr>
              <a:t>Centro-Oeste</a:t>
            </a:r>
            <a:endParaRPr lang="en-US" sz="1733" dirty="0"/>
          </a:p>
        </p:txBody>
      </p:sp>
      <p:sp>
        <p:nvSpPr>
          <p:cNvPr id="42" name="Shape 39"/>
          <p:cNvSpPr/>
          <p:nvPr/>
        </p:nvSpPr>
        <p:spPr>
          <a:xfrm>
            <a:off x="6376416" y="4230624"/>
            <a:ext cx="1828800" cy="243840"/>
          </a:xfrm>
          <a:prstGeom prst="roundRect">
            <a:avLst>
              <a:gd name="adj" fmla="val 20000"/>
            </a:avLst>
          </a:prstGeom>
          <a:solidFill>
            <a:srgbClr val="5B3A8A"/>
          </a:solidFill>
          <a:ln w="12700">
            <a:solidFill>
              <a:srgbClr val="5B3A8A"/>
            </a:solidFill>
            <a:prstDash val="solid"/>
          </a:ln>
        </p:spPr>
      </p:sp>
      <p:sp>
        <p:nvSpPr>
          <p:cNvPr id="43" name="Text 40"/>
          <p:cNvSpPr/>
          <p:nvPr/>
        </p:nvSpPr>
        <p:spPr>
          <a:xfrm>
            <a:off x="6376416" y="4230624"/>
            <a:ext cx="1828800" cy="243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00" b="1" dirty="0">
                <a:solidFill>
                  <a:srgbClr val="FFFFFF"/>
                </a:solidFill>
              </a:rPr>
              <a:t>3ª posição</a:t>
            </a:r>
            <a:endParaRPr lang="en-US" sz="1000" dirty="0"/>
          </a:p>
        </p:txBody>
      </p:sp>
      <p:sp>
        <p:nvSpPr>
          <p:cNvPr id="44" name="Text 41"/>
          <p:cNvSpPr/>
          <p:nvPr/>
        </p:nvSpPr>
        <p:spPr>
          <a:xfrm>
            <a:off x="9668256" y="3767328"/>
            <a:ext cx="1828800" cy="536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3467" b="1" dirty="0">
                <a:solidFill>
                  <a:srgbClr val="5B3A8A"/>
                </a:solidFill>
              </a:rPr>
              <a:t>16,66</a:t>
            </a:r>
            <a:endParaRPr lang="en-US" sz="3467" dirty="0"/>
          </a:p>
        </p:txBody>
      </p:sp>
      <p:sp>
        <p:nvSpPr>
          <p:cNvPr id="45" name="Text 42"/>
          <p:cNvSpPr/>
          <p:nvPr/>
        </p:nvSpPr>
        <p:spPr>
          <a:xfrm>
            <a:off x="9668256" y="4303776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1000" dirty="0">
                <a:solidFill>
                  <a:srgbClr val="64748B"/>
                </a:solidFill>
              </a:rPr>
              <a:t>por 100 mil</a:t>
            </a:r>
            <a:endParaRPr lang="en-US" sz="1000" dirty="0"/>
          </a:p>
        </p:txBody>
      </p:sp>
      <p:sp>
        <p:nvSpPr>
          <p:cNvPr id="46" name="Shape 43"/>
          <p:cNvSpPr/>
          <p:nvPr/>
        </p:nvSpPr>
        <p:spPr>
          <a:xfrm>
            <a:off x="6364224" y="4559808"/>
            <a:ext cx="5425440" cy="6096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47" name="Shape 44"/>
          <p:cNvSpPr/>
          <p:nvPr/>
        </p:nvSpPr>
        <p:spPr>
          <a:xfrm>
            <a:off x="6364225" y="4559808"/>
            <a:ext cx="4394607" cy="60960"/>
          </a:xfrm>
          <a:prstGeom prst="rect">
            <a:avLst/>
          </a:prstGeom>
          <a:solidFill>
            <a:srgbClr val="5B3A8A"/>
          </a:solidFill>
          <a:ln w="12700">
            <a:solidFill>
              <a:srgbClr val="5B3A8A"/>
            </a:solidFill>
            <a:prstDash val="solid"/>
          </a:ln>
        </p:spPr>
      </p:sp>
      <p:sp>
        <p:nvSpPr>
          <p:cNvPr id="48" name="Shape 45"/>
          <p:cNvSpPr/>
          <p:nvPr/>
        </p:nvSpPr>
        <p:spPr>
          <a:xfrm>
            <a:off x="6193536" y="4767072"/>
            <a:ext cx="5754624" cy="950976"/>
          </a:xfrm>
          <a:prstGeom prst="rect">
            <a:avLst/>
          </a:prstGeom>
          <a:solidFill>
            <a:srgbClr val="FEF3DA"/>
          </a:solidFill>
          <a:ln w="12700">
            <a:solidFill>
              <a:srgbClr val="FEF3DA"/>
            </a:solidFill>
            <a:prstDash val="solid"/>
          </a:ln>
        </p:spPr>
      </p:sp>
      <p:sp>
        <p:nvSpPr>
          <p:cNvPr id="49" name="Shape 46"/>
          <p:cNvSpPr/>
          <p:nvPr/>
        </p:nvSpPr>
        <p:spPr>
          <a:xfrm>
            <a:off x="6193536" y="4767072"/>
            <a:ext cx="60960" cy="950976"/>
          </a:xfrm>
          <a:prstGeom prst="rect">
            <a:avLst/>
          </a:prstGeom>
          <a:solidFill>
            <a:srgbClr val="D4860A"/>
          </a:solidFill>
          <a:ln w="12700">
            <a:solidFill>
              <a:srgbClr val="D4860A"/>
            </a:solidFill>
            <a:prstDash val="solid"/>
          </a:ln>
        </p:spPr>
      </p:sp>
      <p:sp>
        <p:nvSpPr>
          <p:cNvPr id="50" name="Text 47"/>
          <p:cNvSpPr/>
          <p:nvPr/>
        </p:nvSpPr>
        <p:spPr>
          <a:xfrm>
            <a:off x="6376416" y="4876800"/>
            <a:ext cx="292608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b="1" dirty="0">
                <a:solidFill>
                  <a:srgbClr val="D4860A"/>
                </a:solidFill>
              </a:rPr>
              <a:t>Sul</a:t>
            </a:r>
            <a:endParaRPr lang="en-US" sz="1733" dirty="0"/>
          </a:p>
        </p:txBody>
      </p:sp>
      <p:sp>
        <p:nvSpPr>
          <p:cNvPr id="51" name="Shape 48"/>
          <p:cNvSpPr/>
          <p:nvPr/>
        </p:nvSpPr>
        <p:spPr>
          <a:xfrm>
            <a:off x="6376416" y="5279136"/>
            <a:ext cx="1828800" cy="243840"/>
          </a:xfrm>
          <a:prstGeom prst="roundRect">
            <a:avLst>
              <a:gd name="adj" fmla="val 20000"/>
            </a:avLst>
          </a:prstGeom>
          <a:solidFill>
            <a:srgbClr val="D4860A"/>
          </a:solidFill>
          <a:ln w="12700">
            <a:solidFill>
              <a:srgbClr val="D4860A"/>
            </a:solidFill>
            <a:prstDash val="solid"/>
          </a:ln>
        </p:spPr>
      </p:sp>
      <p:sp>
        <p:nvSpPr>
          <p:cNvPr id="52" name="Text 49"/>
          <p:cNvSpPr/>
          <p:nvPr/>
        </p:nvSpPr>
        <p:spPr>
          <a:xfrm>
            <a:off x="6376416" y="5279136"/>
            <a:ext cx="1828800" cy="243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00" b="1" dirty="0">
                <a:solidFill>
                  <a:srgbClr val="FFFFFF"/>
                </a:solidFill>
              </a:rPr>
              <a:t>4ª posição</a:t>
            </a:r>
            <a:endParaRPr lang="en-US" sz="1000" dirty="0"/>
          </a:p>
        </p:txBody>
      </p:sp>
      <p:sp>
        <p:nvSpPr>
          <p:cNvPr id="53" name="Text 50"/>
          <p:cNvSpPr/>
          <p:nvPr/>
        </p:nvSpPr>
        <p:spPr>
          <a:xfrm>
            <a:off x="9668256" y="4815840"/>
            <a:ext cx="1828800" cy="536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3467" b="1" dirty="0">
                <a:solidFill>
                  <a:srgbClr val="D4860A"/>
                </a:solidFill>
              </a:rPr>
              <a:t>14,55</a:t>
            </a:r>
            <a:endParaRPr lang="en-US" sz="3467" dirty="0"/>
          </a:p>
        </p:txBody>
      </p:sp>
      <p:sp>
        <p:nvSpPr>
          <p:cNvPr id="54" name="Text 51"/>
          <p:cNvSpPr/>
          <p:nvPr/>
        </p:nvSpPr>
        <p:spPr>
          <a:xfrm>
            <a:off x="9668256" y="5352288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1000" dirty="0">
                <a:solidFill>
                  <a:srgbClr val="64748B"/>
                </a:solidFill>
              </a:rPr>
              <a:t>por 100 mil</a:t>
            </a:r>
            <a:endParaRPr lang="en-US" sz="1000" dirty="0"/>
          </a:p>
        </p:txBody>
      </p:sp>
      <p:sp>
        <p:nvSpPr>
          <p:cNvPr id="55" name="Shape 52"/>
          <p:cNvSpPr/>
          <p:nvPr/>
        </p:nvSpPr>
        <p:spPr>
          <a:xfrm>
            <a:off x="6364224" y="5608320"/>
            <a:ext cx="5425440" cy="6096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56" name="Shape 53"/>
          <p:cNvSpPr/>
          <p:nvPr/>
        </p:nvSpPr>
        <p:spPr>
          <a:xfrm>
            <a:off x="6364225" y="5608320"/>
            <a:ext cx="3852063" cy="60960"/>
          </a:xfrm>
          <a:prstGeom prst="rect">
            <a:avLst/>
          </a:prstGeom>
          <a:solidFill>
            <a:srgbClr val="D4860A"/>
          </a:solidFill>
          <a:ln w="12700">
            <a:solidFill>
              <a:srgbClr val="D4860A"/>
            </a:solidFill>
            <a:prstDash val="solid"/>
          </a:ln>
        </p:spPr>
      </p:sp>
      <p:sp>
        <p:nvSpPr>
          <p:cNvPr id="57" name="Shape 54"/>
          <p:cNvSpPr/>
          <p:nvPr/>
        </p:nvSpPr>
        <p:spPr>
          <a:xfrm>
            <a:off x="6193536" y="5815584"/>
            <a:ext cx="5754624" cy="950976"/>
          </a:xfrm>
          <a:prstGeom prst="rect">
            <a:avLst/>
          </a:prstGeom>
          <a:solidFill>
            <a:srgbClr val="E4F5EC"/>
          </a:solidFill>
          <a:ln w="12700">
            <a:solidFill>
              <a:srgbClr val="E4F5EC"/>
            </a:solidFill>
            <a:prstDash val="solid"/>
          </a:ln>
        </p:spPr>
      </p:sp>
      <p:sp>
        <p:nvSpPr>
          <p:cNvPr id="58" name="Shape 55"/>
          <p:cNvSpPr/>
          <p:nvPr/>
        </p:nvSpPr>
        <p:spPr>
          <a:xfrm>
            <a:off x="6193536" y="5815584"/>
            <a:ext cx="60960" cy="950976"/>
          </a:xfrm>
          <a:prstGeom prst="rect">
            <a:avLst/>
          </a:prstGeom>
          <a:solidFill>
            <a:srgbClr val="1A7A4A"/>
          </a:solidFill>
          <a:ln w="12700">
            <a:solidFill>
              <a:srgbClr val="1A7A4A"/>
            </a:solidFill>
            <a:prstDash val="solid"/>
          </a:ln>
        </p:spPr>
      </p:sp>
      <p:sp>
        <p:nvSpPr>
          <p:cNvPr id="59" name="Text 56"/>
          <p:cNvSpPr/>
          <p:nvPr/>
        </p:nvSpPr>
        <p:spPr>
          <a:xfrm>
            <a:off x="6376416" y="5925312"/>
            <a:ext cx="292608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b="1" dirty="0">
                <a:solidFill>
                  <a:srgbClr val="1A7A4A"/>
                </a:solidFill>
              </a:rPr>
              <a:t>Sudeste</a:t>
            </a:r>
            <a:endParaRPr lang="en-US" sz="1733" dirty="0"/>
          </a:p>
        </p:txBody>
      </p:sp>
      <p:sp>
        <p:nvSpPr>
          <p:cNvPr id="60" name="Shape 57"/>
          <p:cNvSpPr/>
          <p:nvPr/>
        </p:nvSpPr>
        <p:spPr>
          <a:xfrm>
            <a:off x="6376416" y="6327648"/>
            <a:ext cx="1828800" cy="243840"/>
          </a:xfrm>
          <a:prstGeom prst="roundRect">
            <a:avLst>
              <a:gd name="adj" fmla="val 20000"/>
            </a:avLst>
          </a:prstGeom>
          <a:solidFill>
            <a:srgbClr val="1A7A4A"/>
          </a:solidFill>
          <a:ln w="12700">
            <a:solidFill>
              <a:srgbClr val="1A7A4A"/>
            </a:solidFill>
            <a:prstDash val="solid"/>
          </a:ln>
        </p:spPr>
      </p:sp>
      <p:sp>
        <p:nvSpPr>
          <p:cNvPr id="61" name="Text 58"/>
          <p:cNvSpPr/>
          <p:nvPr/>
        </p:nvSpPr>
        <p:spPr>
          <a:xfrm>
            <a:off x="6376416" y="6327648"/>
            <a:ext cx="1828800" cy="243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00" b="1" dirty="0">
                <a:solidFill>
                  <a:srgbClr val="FFFFFF"/>
                </a:solidFill>
              </a:rPr>
              <a:t>5ª posição</a:t>
            </a:r>
            <a:endParaRPr lang="en-US" sz="1000" dirty="0"/>
          </a:p>
        </p:txBody>
      </p:sp>
      <p:sp>
        <p:nvSpPr>
          <p:cNvPr id="62" name="Text 59"/>
          <p:cNvSpPr/>
          <p:nvPr/>
        </p:nvSpPr>
        <p:spPr>
          <a:xfrm>
            <a:off x="9668256" y="5864352"/>
            <a:ext cx="1828800" cy="536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3467" b="1" dirty="0">
                <a:solidFill>
                  <a:srgbClr val="1A7A4A"/>
                </a:solidFill>
              </a:rPr>
              <a:t>12,93</a:t>
            </a:r>
            <a:endParaRPr lang="en-US" sz="3467" dirty="0"/>
          </a:p>
        </p:txBody>
      </p:sp>
      <p:sp>
        <p:nvSpPr>
          <p:cNvPr id="63" name="Text 60"/>
          <p:cNvSpPr/>
          <p:nvPr/>
        </p:nvSpPr>
        <p:spPr>
          <a:xfrm>
            <a:off x="9668256" y="6400800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1000" dirty="0">
                <a:solidFill>
                  <a:srgbClr val="64748B"/>
                </a:solidFill>
              </a:rPr>
              <a:t>por 100 mil</a:t>
            </a:r>
            <a:endParaRPr lang="en-US" sz="1000" dirty="0"/>
          </a:p>
        </p:txBody>
      </p:sp>
      <p:sp>
        <p:nvSpPr>
          <p:cNvPr id="64" name="Shape 61"/>
          <p:cNvSpPr/>
          <p:nvPr/>
        </p:nvSpPr>
        <p:spPr>
          <a:xfrm>
            <a:off x="6364224" y="6656832"/>
            <a:ext cx="5425440" cy="6096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5" name="Shape 62"/>
          <p:cNvSpPr/>
          <p:nvPr/>
        </p:nvSpPr>
        <p:spPr>
          <a:xfrm>
            <a:off x="6364224" y="6656832"/>
            <a:ext cx="3418027" cy="60960"/>
          </a:xfrm>
          <a:prstGeom prst="rect">
            <a:avLst/>
          </a:prstGeom>
          <a:solidFill>
            <a:srgbClr val="1A7A4A"/>
          </a:solidFill>
          <a:ln w="12700">
            <a:solidFill>
              <a:srgbClr val="1A7A4A"/>
            </a:solidFill>
            <a:prstDash val="solid"/>
          </a:ln>
        </p:spPr>
      </p:sp>
      <p:sp>
        <p:nvSpPr>
          <p:cNvPr id="66" name="Shape 63"/>
          <p:cNvSpPr/>
          <p:nvPr/>
        </p:nvSpPr>
        <p:spPr>
          <a:xfrm>
            <a:off x="0" y="6669024"/>
            <a:ext cx="12192000" cy="103632"/>
          </a:xfrm>
          <a:prstGeom prst="rect">
            <a:avLst/>
          </a:prstGeom>
          <a:solidFill>
            <a:srgbClr val="EFF2F7"/>
          </a:solidFill>
          <a:ln w="12700">
            <a:solidFill>
              <a:srgbClr val="EFF2F7"/>
            </a:solidFill>
            <a:prstDash val="solid"/>
          </a:ln>
        </p:spPr>
      </p:sp>
      <p:sp>
        <p:nvSpPr>
          <p:cNvPr id="67" name="Text 64"/>
          <p:cNvSpPr/>
          <p:nvPr/>
        </p:nvSpPr>
        <p:spPr>
          <a:xfrm>
            <a:off x="243840" y="5803392"/>
            <a:ext cx="1146048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00" i="1" dirty="0">
                <a:solidFill>
                  <a:srgbClr val="64748B"/>
                </a:solidFill>
              </a:rPr>
              <a:t>Fonte: INCA · Estimativa 2023–2025 · *Alagoas segue a conjuntura nordestina, entre as mais altas do país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0A083-A771-F9E5-7D46-24F4A2B04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F9949123-109C-96AB-A89A-48A1AB47FDC5}"/>
              </a:ext>
            </a:extLst>
          </p:cNvPr>
          <p:cNvSpPr/>
          <p:nvPr/>
        </p:nvSpPr>
        <p:spPr>
          <a:xfrm>
            <a:off x="365760" y="4572001"/>
            <a:ext cx="4876800" cy="4876800"/>
          </a:xfrm>
          <a:prstGeom prst="ellipse">
            <a:avLst/>
          </a:prstGeom>
          <a:solidFill>
            <a:srgbClr val="0F6668">
              <a:alpha val="40000"/>
            </a:srgbClr>
          </a:solidFill>
          <a:ln w="12700">
            <a:solidFill>
              <a:srgbClr val="0F6668"/>
            </a:solidFill>
            <a:prstDash val="solid"/>
          </a:ln>
        </p:spPr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031C5953-E12F-D87C-342B-AD901EAD1F33}"/>
              </a:ext>
            </a:extLst>
          </p:cNvPr>
          <p:cNvSpPr/>
          <p:nvPr/>
        </p:nvSpPr>
        <p:spPr>
          <a:xfrm>
            <a:off x="7042205" y="1066800"/>
            <a:ext cx="377952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endParaRPr lang="en-US" sz="1600" dirty="0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B96C67D5-4C4D-CBDC-A196-DD30A6014F84}"/>
              </a:ext>
            </a:extLst>
          </p:cNvPr>
          <p:cNvSpPr/>
          <p:nvPr/>
        </p:nvSpPr>
        <p:spPr>
          <a:xfrm>
            <a:off x="609600" y="2657856"/>
            <a:ext cx="3048000" cy="24384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solid"/>
          </a:ln>
        </p:spPr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D181B33E-4E0A-F49D-6308-898B72A43B21}"/>
              </a:ext>
            </a:extLst>
          </p:cNvPr>
          <p:cNvSpPr/>
          <p:nvPr/>
        </p:nvSpPr>
        <p:spPr>
          <a:xfrm>
            <a:off x="243840" y="2011680"/>
            <a:ext cx="377952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endParaRPr lang="en-US" sz="1267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B7A0404A-63B2-830C-F8B3-D992FB3E24E1}"/>
              </a:ext>
            </a:extLst>
          </p:cNvPr>
          <p:cNvSpPr/>
          <p:nvPr/>
        </p:nvSpPr>
        <p:spPr>
          <a:xfrm>
            <a:off x="182880" y="5730240"/>
            <a:ext cx="39014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67" dirty="0">
                <a:solidFill>
                  <a:srgbClr val="A0CFCF"/>
                </a:solidFill>
              </a:rPr>
              <a:t>Baseado nas Diretrizes Brasileiras</a:t>
            </a:r>
            <a:endParaRPr lang="en-US" sz="1067" dirty="0"/>
          </a:p>
          <a:p>
            <a:pPr algn="ctr"/>
            <a:r>
              <a:rPr lang="en-US" sz="1067" dirty="0">
                <a:solidFill>
                  <a:srgbClr val="A0CFCF"/>
                </a:solidFill>
              </a:rPr>
              <a:t>para o Rastreamento do CCU</a:t>
            </a:r>
            <a:endParaRPr lang="en-US" sz="1067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FFAC0A02-7AB8-DBA7-248B-FA0D117E9100}"/>
              </a:ext>
            </a:extLst>
          </p:cNvPr>
          <p:cNvSpPr/>
          <p:nvPr/>
        </p:nvSpPr>
        <p:spPr>
          <a:xfrm>
            <a:off x="609600" y="457200"/>
            <a:ext cx="707136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5067" b="1" dirty="0"/>
              <a:t>Câncer de Colo</a:t>
            </a:r>
            <a:endParaRPr lang="en-US" sz="5067" dirty="0"/>
          </a:p>
          <a:p>
            <a:r>
              <a:rPr lang="en-US" sz="5067" b="1" dirty="0"/>
              <a:t>do Útero</a:t>
            </a:r>
            <a:endParaRPr lang="en-US" sz="5067" dirty="0"/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35CDE596-A738-B1BC-758B-BBAE2F937D62}"/>
              </a:ext>
            </a:extLst>
          </p:cNvPr>
          <p:cNvSpPr/>
          <p:nvPr/>
        </p:nvSpPr>
        <p:spPr>
          <a:xfrm>
            <a:off x="9387840" y="4328160"/>
            <a:ext cx="225552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endParaRPr lang="en-US" sz="2933" dirty="0"/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66C64473-340A-F968-52A1-82C471BAB2DB}"/>
              </a:ext>
            </a:extLst>
          </p:cNvPr>
          <p:cNvSpPr/>
          <p:nvPr/>
        </p:nvSpPr>
        <p:spPr>
          <a:xfrm>
            <a:off x="4632960" y="5913120"/>
            <a:ext cx="71932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endParaRPr lang="en-US" sz="1600" b="1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1B5A80C-CC62-0ECE-5168-D878FF9D6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674" y="457200"/>
            <a:ext cx="6847326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53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0EC8C-99BA-668E-974C-B78AA97ED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0" name="DesignBg"/>
          <p:cNvSpPr>
            <a:spLocks noGrp="1"/>
          </p:cNvSpPr>
          <p:nvPr/>
        </p:nvSpPr>
        <p:spPr>
          <a:xfrm>
            <a:off x="0" y="518822"/>
            <a:ext cx="12192000" cy="63391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1" name="DesignSidebar"/>
          <p:cNvSpPr>
            <a:spLocks noGrp="1"/>
          </p:cNvSpPr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8B1A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2" name="DesignDot"/>
          <p:cNvSpPr>
            <a:spLocks noGrp="1"/>
          </p:cNvSpPr>
          <p:nvPr/>
        </p:nvSpPr>
        <p:spPr>
          <a:xfrm>
            <a:off x="0" y="304800"/>
            <a:ext cx="228600" cy="457200"/>
          </a:xfrm>
          <a:prstGeom prst="rect">
            <a:avLst/>
          </a:prstGeom>
          <a:solidFill>
            <a:srgbClr val="C2185B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3" name="DesignBottom"/>
          <p:cNvSpPr>
            <a:spLocks noGrp="1"/>
          </p:cNvSpPr>
          <p:nvPr/>
        </p:nvSpPr>
        <p:spPr>
          <a:xfrm>
            <a:off x="228600" y="6766560"/>
            <a:ext cx="11963400" cy="91440"/>
          </a:xfrm>
          <a:prstGeom prst="rect">
            <a:avLst/>
          </a:prstGeom>
          <a:solidFill>
            <a:srgbClr val="8B1A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828EE41-9210-6995-F913-F8BE28A6ED62}"/>
              </a:ext>
            </a:extLst>
          </p:cNvPr>
          <p:cNvSpPr txBox="1"/>
          <p:nvPr/>
        </p:nvSpPr>
        <p:spPr>
          <a:xfrm>
            <a:off x="407504" y="745435"/>
            <a:ext cx="5973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Epidemiologia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2D63DFE-726B-C293-E199-4834B9E9D193}"/>
              </a:ext>
            </a:extLst>
          </p:cNvPr>
          <p:cNvSpPr txBox="1"/>
          <p:nvPr/>
        </p:nvSpPr>
        <p:spPr>
          <a:xfrm>
            <a:off x="407504" y="1466526"/>
            <a:ext cx="2852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ALAGOAS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C1D3510-031E-C347-FD28-59CD3A1FC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214" y="1989746"/>
            <a:ext cx="9370860" cy="4003549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Zoom de Slide 3">
                <a:extLst>
                  <a:ext uri="{FF2B5EF4-FFF2-40B4-BE49-F238E27FC236}">
                    <a16:creationId xmlns:a16="http://schemas.microsoft.com/office/drawing/2014/main" id="{8DCA2B75-3896-771B-B622-786EAA3187A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76194240"/>
                  </p:ext>
                </p:extLst>
              </p:nvPr>
            </p:nvGraphicFramePr>
            <p:xfrm>
              <a:off x="-2318914" y="3446393"/>
              <a:ext cx="3048000" cy="1714500"/>
            </p:xfrm>
            <a:graphic>
              <a:graphicData uri="http://schemas.microsoft.com/office/powerpoint/2016/slidezoom">
                <pslz:sldZm>
                  <pslz:sldZmObj sldId="261" cId="628145617">
                    <pslz:zmPr id="{3F070AEC-DF4C-4CE9-936B-874C3EDE4577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Zoom de Slide 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8DCA2B75-3896-771B-B622-786EAA3187A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318914" y="3446393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8145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AFFE2-E0B9-F73B-D6A1-C28628AE0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0" name="DesignBg"/>
          <p:cNvSpPr>
            <a:spLocks noGrp="1"/>
          </p:cNvSpPr>
          <p:nvPr/>
        </p:nvSpPr>
        <p:spPr>
          <a:xfrm>
            <a:off x="0" y="427382"/>
            <a:ext cx="12192000" cy="64306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1" name="DesignSidebar"/>
          <p:cNvSpPr>
            <a:spLocks noGrp="1"/>
          </p:cNvSpPr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8B1A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2" name="DesignDot"/>
          <p:cNvSpPr>
            <a:spLocks noGrp="1"/>
          </p:cNvSpPr>
          <p:nvPr/>
        </p:nvSpPr>
        <p:spPr>
          <a:xfrm>
            <a:off x="0" y="304800"/>
            <a:ext cx="228600" cy="457200"/>
          </a:xfrm>
          <a:prstGeom prst="rect">
            <a:avLst/>
          </a:prstGeom>
          <a:solidFill>
            <a:srgbClr val="C2185B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3" name="DesignBottom"/>
          <p:cNvSpPr>
            <a:spLocks noGrp="1"/>
          </p:cNvSpPr>
          <p:nvPr/>
        </p:nvSpPr>
        <p:spPr>
          <a:xfrm>
            <a:off x="228600" y="6766560"/>
            <a:ext cx="11963400" cy="91440"/>
          </a:xfrm>
          <a:prstGeom prst="rect">
            <a:avLst/>
          </a:prstGeom>
          <a:solidFill>
            <a:srgbClr val="8B1A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3CA7E2E-233B-CB12-CD3B-D9E858D793E7}"/>
              </a:ext>
            </a:extLst>
          </p:cNvPr>
          <p:cNvSpPr txBox="1"/>
          <p:nvPr/>
        </p:nvSpPr>
        <p:spPr>
          <a:xfrm>
            <a:off x="407504" y="745435"/>
            <a:ext cx="5973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Epidemiologia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C982504-5CF2-B605-6B29-9DA0CB60535E}"/>
              </a:ext>
            </a:extLst>
          </p:cNvPr>
          <p:cNvSpPr txBox="1"/>
          <p:nvPr/>
        </p:nvSpPr>
        <p:spPr>
          <a:xfrm>
            <a:off x="407504" y="1466526"/>
            <a:ext cx="2852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ALAGOAS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E0EDAD4-756D-EECC-A9F1-44044EC66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704" y="2227380"/>
            <a:ext cx="8276747" cy="32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50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0" name="DesignBg"/>
          <p:cNvSpPr>
            <a:spLocks noGrp="1"/>
          </p:cNvSpPr>
          <p:nvPr/>
        </p:nvSpPr>
        <p:spPr>
          <a:xfrm>
            <a:off x="0" y="38100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1" name="DesignSidebar"/>
          <p:cNvSpPr>
            <a:spLocks noGrp="1"/>
          </p:cNvSpPr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8B1A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2" name="DesignDot"/>
          <p:cNvSpPr>
            <a:spLocks noGrp="1"/>
          </p:cNvSpPr>
          <p:nvPr/>
        </p:nvSpPr>
        <p:spPr>
          <a:xfrm>
            <a:off x="0" y="304800"/>
            <a:ext cx="228600" cy="457200"/>
          </a:xfrm>
          <a:prstGeom prst="rect">
            <a:avLst/>
          </a:prstGeom>
          <a:solidFill>
            <a:srgbClr val="C2185B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3" name="DesignBottom"/>
          <p:cNvSpPr>
            <a:spLocks noGrp="1"/>
          </p:cNvSpPr>
          <p:nvPr/>
        </p:nvSpPr>
        <p:spPr>
          <a:xfrm>
            <a:off x="228600" y="6766560"/>
            <a:ext cx="11963400" cy="91440"/>
          </a:xfrm>
          <a:prstGeom prst="rect">
            <a:avLst/>
          </a:prstGeom>
          <a:solidFill>
            <a:srgbClr val="8B1A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75DFF56-6EBB-1E34-0B4E-D968BDEA9333}"/>
              </a:ext>
            </a:extLst>
          </p:cNvPr>
          <p:cNvSpPr txBox="1"/>
          <p:nvPr/>
        </p:nvSpPr>
        <p:spPr>
          <a:xfrm>
            <a:off x="467137" y="745435"/>
            <a:ext cx="7762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76559B0-F0E9-C45B-B593-F771343813F8}"/>
              </a:ext>
            </a:extLst>
          </p:cNvPr>
          <p:cNvSpPr txBox="1"/>
          <p:nvPr/>
        </p:nvSpPr>
        <p:spPr>
          <a:xfrm>
            <a:off x="467137" y="2941983"/>
            <a:ext cx="114598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Novo Protocolo de Rastreamento na Atenção Primária à </a:t>
            </a:r>
            <a:r>
              <a:rPr lang="pt-BR" sz="3600" b="1" dirty="0" err="1"/>
              <a:t>Saude</a:t>
            </a:r>
            <a:endParaRPr lang="pt-BR" sz="3600" b="1" dirty="0"/>
          </a:p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21320F0-2274-40C5-32A3-67B0AF7D50A3}"/>
              </a:ext>
            </a:extLst>
          </p:cNvPr>
          <p:cNvSpPr txBox="1"/>
          <p:nvPr/>
        </p:nvSpPr>
        <p:spPr>
          <a:xfrm>
            <a:off x="3453849" y="1230676"/>
            <a:ext cx="7146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Câncer de Colo Uterino</a:t>
            </a:r>
            <a:r>
              <a:rPr lang="pt-BR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17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696A7-5783-C12D-B0B1-14DD6227D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0" name="DesignBg"/>
          <p:cNvSpPr>
            <a:spLocks noGrp="1"/>
          </p:cNvSpPr>
          <p:nvPr/>
        </p:nvSpPr>
        <p:spPr>
          <a:xfrm>
            <a:off x="0" y="397564"/>
            <a:ext cx="12192000" cy="64604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1" name="DesignSidebar"/>
          <p:cNvSpPr>
            <a:spLocks noGrp="1"/>
          </p:cNvSpPr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8B1A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2" name="DesignDot"/>
          <p:cNvSpPr>
            <a:spLocks noGrp="1"/>
          </p:cNvSpPr>
          <p:nvPr/>
        </p:nvSpPr>
        <p:spPr>
          <a:xfrm>
            <a:off x="0" y="304800"/>
            <a:ext cx="228600" cy="457200"/>
          </a:xfrm>
          <a:prstGeom prst="rect">
            <a:avLst/>
          </a:prstGeom>
          <a:solidFill>
            <a:srgbClr val="C2185B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3" name="DesignBottom"/>
          <p:cNvSpPr>
            <a:spLocks noGrp="1"/>
          </p:cNvSpPr>
          <p:nvPr/>
        </p:nvSpPr>
        <p:spPr>
          <a:xfrm>
            <a:off x="228600" y="6766560"/>
            <a:ext cx="11963400" cy="91440"/>
          </a:xfrm>
          <a:prstGeom prst="rect">
            <a:avLst/>
          </a:prstGeom>
          <a:solidFill>
            <a:srgbClr val="8B1A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4FFB14D-738B-7657-B881-C171DAA10966}"/>
              </a:ext>
            </a:extLst>
          </p:cNvPr>
          <p:cNvSpPr txBox="1"/>
          <p:nvPr/>
        </p:nvSpPr>
        <p:spPr>
          <a:xfrm>
            <a:off x="407504" y="745435"/>
            <a:ext cx="5973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Epidemiologia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211EEFF-8179-3598-4780-9E9E84862321}"/>
              </a:ext>
            </a:extLst>
          </p:cNvPr>
          <p:cNvSpPr txBox="1"/>
          <p:nvPr/>
        </p:nvSpPr>
        <p:spPr>
          <a:xfrm>
            <a:off x="407504" y="1466526"/>
            <a:ext cx="2852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ALAGOAS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D6FD26D-98A1-5D3F-08BC-59BA22D0C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467" y="1989746"/>
            <a:ext cx="8681585" cy="397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20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EE8DF-3866-1431-7ACD-A0881E934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0" name="DesignBg"/>
          <p:cNvSpPr>
            <a:spLocks noGrp="1"/>
          </p:cNvSpPr>
          <p:nvPr/>
        </p:nvSpPr>
        <p:spPr>
          <a:xfrm>
            <a:off x="0" y="397564"/>
            <a:ext cx="12192000" cy="64604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1" name="DesignSidebar"/>
          <p:cNvSpPr>
            <a:spLocks noGrp="1"/>
          </p:cNvSpPr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8B1A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2" name="DesignDot"/>
          <p:cNvSpPr>
            <a:spLocks noGrp="1"/>
          </p:cNvSpPr>
          <p:nvPr/>
        </p:nvSpPr>
        <p:spPr>
          <a:xfrm>
            <a:off x="0" y="304800"/>
            <a:ext cx="228600" cy="457200"/>
          </a:xfrm>
          <a:prstGeom prst="rect">
            <a:avLst/>
          </a:prstGeom>
          <a:solidFill>
            <a:srgbClr val="C2185B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3" name="DesignBottom"/>
          <p:cNvSpPr>
            <a:spLocks noGrp="1"/>
          </p:cNvSpPr>
          <p:nvPr/>
        </p:nvSpPr>
        <p:spPr>
          <a:xfrm>
            <a:off x="228600" y="6766560"/>
            <a:ext cx="11963400" cy="91440"/>
          </a:xfrm>
          <a:prstGeom prst="rect">
            <a:avLst/>
          </a:prstGeom>
          <a:solidFill>
            <a:srgbClr val="8B1A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853B54D-47BA-8D5D-6D6A-F1D02DA4D5F4}"/>
              </a:ext>
            </a:extLst>
          </p:cNvPr>
          <p:cNvSpPr txBox="1"/>
          <p:nvPr/>
        </p:nvSpPr>
        <p:spPr>
          <a:xfrm>
            <a:off x="407504" y="762000"/>
            <a:ext cx="5973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Epidemiologia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EFD5D7B-FE9C-D377-4474-BD3D0B0B58BC}"/>
              </a:ext>
            </a:extLst>
          </p:cNvPr>
          <p:cNvSpPr txBox="1"/>
          <p:nvPr/>
        </p:nvSpPr>
        <p:spPr>
          <a:xfrm>
            <a:off x="407504" y="1466526"/>
            <a:ext cx="2852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ALAGOAS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B5425D4-49C6-2605-FE5F-24E6AE6A9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22" y="2216426"/>
            <a:ext cx="10147851" cy="439309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5F59D04-E4FD-E10C-97D1-3BFFA4B2AD66}"/>
              </a:ext>
            </a:extLst>
          </p:cNvPr>
          <p:cNvSpPr/>
          <p:nvPr/>
        </p:nvSpPr>
        <p:spPr>
          <a:xfrm>
            <a:off x="2544417" y="2683565"/>
            <a:ext cx="1232453" cy="369735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55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85344"/>
          </a:xfrm>
          <a:prstGeom prst="rect">
            <a:avLst/>
          </a:prstGeom>
          <a:solidFill>
            <a:srgbClr val="0F7173"/>
          </a:solidFill>
          <a:ln w="12700">
            <a:solidFill>
              <a:srgbClr val="0F717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0728960" y="268224"/>
            <a:ext cx="91440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1200" dirty="0">
                <a:solidFill>
                  <a:srgbClr val="64748B"/>
                </a:solidFill>
              </a:rPr>
              <a:t>3 / 9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609600" y="469392"/>
            <a:ext cx="1109472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933" b="1" dirty="0">
                <a:solidFill>
                  <a:srgbClr val="1A2B5F"/>
                </a:solidFill>
              </a:rPr>
              <a:t>Fatores de risco para câncer de colo do útero</a:t>
            </a:r>
            <a:endParaRPr lang="en-US" sz="2933" dirty="0"/>
          </a:p>
        </p:txBody>
      </p:sp>
      <p:sp>
        <p:nvSpPr>
          <p:cNvPr id="7" name="Shape 5"/>
          <p:cNvSpPr/>
          <p:nvPr/>
        </p:nvSpPr>
        <p:spPr>
          <a:xfrm>
            <a:off x="365760" y="1196274"/>
            <a:ext cx="11460480" cy="993648"/>
          </a:xfrm>
          <a:prstGeom prst="rect">
            <a:avLst/>
          </a:prstGeom>
          <a:solidFill>
            <a:srgbClr val="FDECEA"/>
          </a:solidFill>
          <a:ln w="6350">
            <a:solidFill>
              <a:srgbClr val="C0392B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365760" y="1487424"/>
            <a:ext cx="67056" cy="877824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670560" y="1249680"/>
            <a:ext cx="1097280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C0392B"/>
                </a:solidFill>
              </a:rPr>
              <a:t>HPV oncogênico: responsável por mais de 99% dos casos de câncer cervical</a:t>
            </a: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609600" y="1712976"/>
            <a:ext cx="109728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E293B"/>
                </a:solidFill>
              </a:rPr>
              <a:t>Os genótipos 16 e 18 respondem por 70% das lesões precursoras e cânceres invasivos. O HPV também está associado a cânceres de faringe, pênis, ânus e vagina.</a:t>
            </a:r>
            <a:endParaRPr lang="en-US" dirty="0"/>
          </a:p>
        </p:txBody>
      </p:sp>
      <p:sp>
        <p:nvSpPr>
          <p:cNvPr id="11" name="Shape 9"/>
          <p:cNvSpPr/>
          <p:nvPr/>
        </p:nvSpPr>
        <p:spPr>
          <a:xfrm>
            <a:off x="512064" y="2572512"/>
            <a:ext cx="3596640" cy="999744"/>
          </a:xfrm>
          <a:prstGeom prst="rect">
            <a:avLst/>
          </a:prstGeom>
          <a:solidFill>
            <a:srgbClr val="F7F9FC"/>
          </a:solidFill>
          <a:ln w="6350">
            <a:solidFill>
              <a:srgbClr val="D1D9E6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365760" y="2560320"/>
            <a:ext cx="48768" cy="999744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512064" y="2682240"/>
            <a:ext cx="337718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1A2B5F"/>
                </a:solidFill>
              </a:rPr>
              <a:t>Infecção HPV persistente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12064" y="3072384"/>
            <a:ext cx="337718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chemeClr val="tx2"/>
                </a:solidFill>
              </a:rPr>
              <a:t>Tipos oncogênicos 16, 18 e outros : Causa </a:t>
            </a:r>
            <a:r>
              <a:rPr lang="en-US" sz="1600" b="1" dirty="0" err="1">
                <a:solidFill>
                  <a:schemeClr val="tx2"/>
                </a:solidFill>
              </a:rPr>
              <a:t>necessária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5" name="Shape 13"/>
          <p:cNvSpPr/>
          <p:nvPr/>
        </p:nvSpPr>
        <p:spPr>
          <a:xfrm>
            <a:off x="4108704" y="2560320"/>
            <a:ext cx="3596640" cy="999744"/>
          </a:xfrm>
          <a:prstGeom prst="rect">
            <a:avLst/>
          </a:prstGeom>
          <a:solidFill>
            <a:srgbClr val="F7F9FC"/>
          </a:solidFill>
          <a:ln w="6350">
            <a:solidFill>
              <a:srgbClr val="D1D9E6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4108704" y="2560320"/>
            <a:ext cx="48768" cy="999744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255008" y="2682240"/>
            <a:ext cx="337718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1A2B5F"/>
                </a:solidFill>
              </a:rPr>
              <a:t>Tabagismo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4255008" y="3072384"/>
            <a:ext cx="337718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64748B"/>
                </a:solidFill>
              </a:rPr>
              <a:t>Reduz imunidade local cervical</a:t>
            </a:r>
            <a:endParaRPr lang="en-US" sz="1600" b="1" dirty="0"/>
          </a:p>
        </p:txBody>
      </p:sp>
      <p:sp>
        <p:nvSpPr>
          <p:cNvPr id="19" name="Shape 17"/>
          <p:cNvSpPr/>
          <p:nvPr/>
        </p:nvSpPr>
        <p:spPr>
          <a:xfrm>
            <a:off x="7851648" y="2560320"/>
            <a:ext cx="3596640" cy="999744"/>
          </a:xfrm>
          <a:prstGeom prst="rect">
            <a:avLst/>
          </a:prstGeom>
          <a:solidFill>
            <a:srgbClr val="F7F9FC"/>
          </a:solidFill>
          <a:ln w="6350">
            <a:solidFill>
              <a:srgbClr val="D1D9E6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7851648" y="2560320"/>
            <a:ext cx="48768" cy="999744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997952" y="2682240"/>
            <a:ext cx="337718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1A2B5F"/>
                </a:solidFill>
              </a:rPr>
              <a:t>Múltiplos parceiros sexuais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7997952" y="3072384"/>
            <a:ext cx="337718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64748B"/>
                </a:solidFill>
              </a:rPr>
              <a:t>Maior risco de exposição ao HPV</a:t>
            </a:r>
            <a:endParaRPr lang="en-US" sz="1600" b="1" dirty="0"/>
          </a:p>
        </p:txBody>
      </p:sp>
      <p:sp>
        <p:nvSpPr>
          <p:cNvPr id="23" name="Shape 21"/>
          <p:cNvSpPr/>
          <p:nvPr/>
        </p:nvSpPr>
        <p:spPr>
          <a:xfrm>
            <a:off x="365760" y="3706368"/>
            <a:ext cx="3596640" cy="999744"/>
          </a:xfrm>
          <a:prstGeom prst="rect">
            <a:avLst/>
          </a:prstGeom>
          <a:solidFill>
            <a:srgbClr val="F7F9FC"/>
          </a:solidFill>
          <a:ln w="6350">
            <a:solidFill>
              <a:srgbClr val="D1D9E6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365760" y="3706368"/>
            <a:ext cx="48768" cy="999744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12064" y="3828288"/>
            <a:ext cx="337718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1A2B5F"/>
                </a:solidFill>
              </a:rPr>
              <a:t>Início precoce da vida sexual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512064" y="4218432"/>
            <a:ext cx="337718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chemeClr val="tx2"/>
                </a:solidFill>
              </a:rPr>
              <a:t>Maior </a:t>
            </a:r>
            <a:r>
              <a:rPr lang="en-US" sz="1600" b="1" dirty="0" err="1">
                <a:solidFill>
                  <a:schemeClr val="tx2"/>
                </a:solidFill>
              </a:rPr>
              <a:t>exposição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ao</a:t>
            </a:r>
            <a:r>
              <a:rPr lang="en-US" sz="1600" b="1" dirty="0">
                <a:solidFill>
                  <a:schemeClr val="tx2"/>
                </a:solidFill>
              </a:rPr>
              <a:t> HPV</a:t>
            </a:r>
          </a:p>
        </p:txBody>
      </p:sp>
      <p:sp>
        <p:nvSpPr>
          <p:cNvPr id="27" name="Shape 25"/>
          <p:cNvSpPr/>
          <p:nvPr/>
        </p:nvSpPr>
        <p:spPr>
          <a:xfrm>
            <a:off x="4108704" y="3706368"/>
            <a:ext cx="3596640" cy="999744"/>
          </a:xfrm>
          <a:prstGeom prst="rect">
            <a:avLst/>
          </a:prstGeom>
          <a:solidFill>
            <a:srgbClr val="F7F9FC"/>
          </a:solidFill>
          <a:ln w="6350">
            <a:solidFill>
              <a:srgbClr val="D1D9E6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4108704" y="3706368"/>
            <a:ext cx="48768" cy="999744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4255008" y="3828288"/>
            <a:ext cx="337718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1A2B5F"/>
                </a:solidFill>
              </a:rPr>
              <a:t>Imunossupressão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4255008" y="4218432"/>
            <a:ext cx="337718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64748B"/>
                </a:solidFill>
              </a:rPr>
              <a:t>HIV, transplantados, </a:t>
            </a:r>
            <a:r>
              <a:rPr lang="en-US" sz="1600" b="1" dirty="0" err="1">
                <a:solidFill>
                  <a:srgbClr val="64748B"/>
                </a:solidFill>
              </a:rPr>
              <a:t>corticoides</a:t>
            </a:r>
            <a:r>
              <a:rPr lang="en-US" sz="1600" b="1" dirty="0">
                <a:solidFill>
                  <a:srgbClr val="64748B"/>
                </a:solidFill>
              </a:rPr>
              <a:t> </a:t>
            </a:r>
            <a:r>
              <a:rPr lang="en-US" sz="1600" b="1" dirty="0" err="1">
                <a:solidFill>
                  <a:srgbClr val="64748B"/>
                </a:solidFill>
              </a:rPr>
              <a:t>crônicos</a:t>
            </a:r>
            <a:r>
              <a:rPr lang="en-US" sz="1600" b="1" dirty="0">
                <a:solidFill>
                  <a:srgbClr val="64748B"/>
                </a:solidFill>
              </a:rPr>
              <a:t>. </a:t>
            </a:r>
            <a:r>
              <a:rPr lang="en-US" sz="1600" b="1" dirty="0" err="1">
                <a:solidFill>
                  <a:srgbClr val="64748B"/>
                </a:solidFill>
              </a:rPr>
              <a:t>Diminui</a:t>
            </a:r>
            <a:r>
              <a:rPr lang="en-US" sz="1600" b="1" dirty="0">
                <a:solidFill>
                  <a:srgbClr val="64748B"/>
                </a:solidFill>
              </a:rPr>
              <a:t> o Clearance viral</a:t>
            </a:r>
            <a:endParaRPr lang="en-US" sz="1600" b="1" dirty="0"/>
          </a:p>
        </p:txBody>
      </p:sp>
      <p:sp>
        <p:nvSpPr>
          <p:cNvPr id="31" name="Shape 29"/>
          <p:cNvSpPr/>
          <p:nvPr/>
        </p:nvSpPr>
        <p:spPr>
          <a:xfrm>
            <a:off x="7851648" y="3706368"/>
            <a:ext cx="3596640" cy="999744"/>
          </a:xfrm>
          <a:prstGeom prst="rect">
            <a:avLst/>
          </a:prstGeom>
          <a:solidFill>
            <a:srgbClr val="F7F9FC"/>
          </a:solidFill>
          <a:ln w="6350">
            <a:solidFill>
              <a:srgbClr val="D1D9E6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7851648" y="3706368"/>
            <a:ext cx="48768" cy="999744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7997952" y="3828288"/>
            <a:ext cx="337718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1A2B5F"/>
                </a:solidFill>
              </a:rPr>
              <a:t>Multiparidade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7997952" y="4218432"/>
            <a:ext cx="337718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fontAlgn="t">
              <a:buNone/>
            </a:pPr>
            <a:r>
              <a:rPr lang="pt-BR" sz="1600" b="1" dirty="0"/>
              <a:t>↑ persistência do HPV</a:t>
            </a:r>
          </a:p>
        </p:txBody>
      </p:sp>
      <p:sp>
        <p:nvSpPr>
          <p:cNvPr id="35" name="Shape 33"/>
          <p:cNvSpPr/>
          <p:nvPr/>
        </p:nvSpPr>
        <p:spPr>
          <a:xfrm>
            <a:off x="365760" y="4852416"/>
            <a:ext cx="3596640" cy="999744"/>
          </a:xfrm>
          <a:prstGeom prst="rect">
            <a:avLst/>
          </a:prstGeom>
          <a:solidFill>
            <a:srgbClr val="F7F9FC"/>
          </a:solidFill>
          <a:ln w="6350">
            <a:solidFill>
              <a:srgbClr val="D1D9E6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365760" y="4852416"/>
            <a:ext cx="48768" cy="999744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512064" y="4974336"/>
            <a:ext cx="337718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1A2B5F"/>
                </a:solidFill>
              </a:rPr>
              <a:t>Anticoncepcional oral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512064" y="5364480"/>
            <a:ext cx="337718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64748B"/>
                </a:solidFill>
              </a:rPr>
              <a:t>Uso prolongado (&gt; 5 anos)</a:t>
            </a:r>
            <a:endParaRPr lang="en-US" sz="1600" b="1" dirty="0"/>
          </a:p>
        </p:txBody>
      </p:sp>
      <p:sp>
        <p:nvSpPr>
          <p:cNvPr id="39" name="Shape 37"/>
          <p:cNvSpPr/>
          <p:nvPr/>
        </p:nvSpPr>
        <p:spPr>
          <a:xfrm>
            <a:off x="4108704" y="4852416"/>
            <a:ext cx="3596640" cy="999744"/>
          </a:xfrm>
          <a:prstGeom prst="rect">
            <a:avLst/>
          </a:prstGeom>
          <a:solidFill>
            <a:srgbClr val="F7F9FC"/>
          </a:solidFill>
          <a:ln w="6350">
            <a:solidFill>
              <a:srgbClr val="D1D9E6"/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4108704" y="4852416"/>
            <a:ext cx="48768" cy="999744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4255008" y="4974336"/>
            <a:ext cx="337718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1A2B5F"/>
                </a:solidFill>
              </a:rPr>
              <a:t>Ausência de rastreamento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4255008" y="5364480"/>
            <a:ext cx="337718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64748B"/>
                </a:solidFill>
              </a:rPr>
              <a:t>Principal fator modificável</a:t>
            </a:r>
            <a:endParaRPr lang="en-US" sz="1600" b="1" dirty="0"/>
          </a:p>
        </p:txBody>
      </p:sp>
      <p:sp>
        <p:nvSpPr>
          <p:cNvPr id="43" name="Shape 41"/>
          <p:cNvSpPr/>
          <p:nvPr/>
        </p:nvSpPr>
        <p:spPr>
          <a:xfrm>
            <a:off x="7851648" y="4852416"/>
            <a:ext cx="3596640" cy="999744"/>
          </a:xfrm>
          <a:prstGeom prst="rect">
            <a:avLst/>
          </a:prstGeom>
          <a:solidFill>
            <a:srgbClr val="F7F9FC"/>
          </a:solidFill>
          <a:ln w="6350">
            <a:solidFill>
              <a:srgbClr val="D1D9E6"/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7851648" y="4852416"/>
            <a:ext cx="48768" cy="999744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7997952" y="4974336"/>
            <a:ext cx="337718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1A2B5F"/>
                </a:solidFill>
              </a:rPr>
              <a:t>Baixa condição socioeconômica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7997952" y="5364480"/>
            <a:ext cx="337718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64748B"/>
                </a:solidFill>
              </a:rPr>
              <a:t>Menor acesso aos serviços de saúde</a:t>
            </a:r>
            <a:endParaRPr lang="en-US" sz="16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07E4F65-1CE4-C3ED-72FF-A17507655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9DDF17EC-F1E8-1A93-5263-4AAE30B6AFB4}"/>
              </a:ext>
            </a:extLst>
          </p:cNvPr>
          <p:cNvSpPr/>
          <p:nvPr/>
        </p:nvSpPr>
        <p:spPr>
          <a:xfrm>
            <a:off x="365760" y="4632960"/>
            <a:ext cx="4876800" cy="4876800"/>
          </a:xfrm>
          <a:prstGeom prst="ellipse">
            <a:avLst/>
          </a:prstGeom>
          <a:solidFill>
            <a:srgbClr val="0F6668">
              <a:alpha val="40000"/>
            </a:srgbClr>
          </a:solidFill>
          <a:ln w="12700">
            <a:solidFill>
              <a:srgbClr val="0F6668"/>
            </a:solidFill>
            <a:prstDash val="solid"/>
          </a:ln>
        </p:spPr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A25A168B-DC4E-F985-4A51-0FA20C984903}"/>
              </a:ext>
            </a:extLst>
          </p:cNvPr>
          <p:cNvSpPr/>
          <p:nvPr/>
        </p:nvSpPr>
        <p:spPr>
          <a:xfrm>
            <a:off x="609599" y="2072640"/>
            <a:ext cx="4259283" cy="152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solid"/>
          </a:ln>
        </p:spPr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53DED40F-D394-CD0B-C6A8-13D0E36D55B1}"/>
              </a:ext>
            </a:extLst>
          </p:cNvPr>
          <p:cNvSpPr/>
          <p:nvPr/>
        </p:nvSpPr>
        <p:spPr>
          <a:xfrm>
            <a:off x="243840" y="2011680"/>
            <a:ext cx="377952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endParaRPr lang="en-US" sz="1267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3364681F-E585-6A27-FE1B-2DEAD45DF5F9}"/>
              </a:ext>
            </a:extLst>
          </p:cNvPr>
          <p:cNvSpPr/>
          <p:nvPr/>
        </p:nvSpPr>
        <p:spPr>
          <a:xfrm>
            <a:off x="182880" y="5730240"/>
            <a:ext cx="39014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67" dirty="0">
                <a:solidFill>
                  <a:srgbClr val="A0CFCF"/>
                </a:solidFill>
              </a:rPr>
              <a:t>Baseado nas Diretrizes Brasileiras</a:t>
            </a:r>
            <a:endParaRPr lang="en-US" sz="1067" dirty="0"/>
          </a:p>
          <a:p>
            <a:pPr algn="ctr"/>
            <a:r>
              <a:rPr lang="en-US" sz="1067" dirty="0">
                <a:solidFill>
                  <a:srgbClr val="A0CFCF"/>
                </a:solidFill>
              </a:rPr>
              <a:t>para o Rastreamento do CCU</a:t>
            </a:r>
            <a:endParaRPr lang="en-US" sz="1067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7DCF4BFD-F616-C9F5-03F4-B636FD5636FE}"/>
              </a:ext>
            </a:extLst>
          </p:cNvPr>
          <p:cNvSpPr/>
          <p:nvPr/>
        </p:nvSpPr>
        <p:spPr>
          <a:xfrm>
            <a:off x="816997" y="243840"/>
            <a:ext cx="707136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5067" b="1" dirty="0"/>
              <a:t>Câncer de Colo</a:t>
            </a:r>
            <a:endParaRPr lang="en-US" sz="5067" dirty="0"/>
          </a:p>
          <a:p>
            <a:r>
              <a:rPr lang="en-US" sz="5067" b="1" dirty="0"/>
              <a:t>do Útero</a:t>
            </a:r>
            <a:endParaRPr lang="en-US" sz="5067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D932912-D413-6298-A46C-92215B5741BB}"/>
              </a:ext>
            </a:extLst>
          </p:cNvPr>
          <p:cNvSpPr txBox="1"/>
          <p:nvPr/>
        </p:nvSpPr>
        <p:spPr>
          <a:xfrm>
            <a:off x="6246421" y="570016"/>
            <a:ext cx="5128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História Natural da Doença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D72FB63-48D4-35FA-C33A-2BDD75AF424D}"/>
              </a:ext>
            </a:extLst>
          </p:cNvPr>
          <p:cNvSpPr txBox="1"/>
          <p:nvPr/>
        </p:nvSpPr>
        <p:spPr>
          <a:xfrm>
            <a:off x="5807034" y="1816925"/>
            <a:ext cx="60192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carcinogênese cervical segue uma sequência bem definida:</a:t>
            </a:r>
          </a:p>
          <a:p>
            <a:pPr>
              <a:lnSpc>
                <a:spcPct val="150000"/>
              </a:lnSpc>
            </a:pPr>
            <a:r>
              <a:rPr lang="pt-BR" b="1" dirty="0"/>
              <a:t>1 - Infecção pelo HPV</a:t>
            </a:r>
            <a:r>
              <a:rPr lang="pt-BR" dirty="0"/>
              <a:t> → a maioria das infecções é transitória e eliminada pelo sistema imunológico em 1-2 anos.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2 - Infecção persistente</a:t>
            </a:r>
            <a:r>
              <a:rPr lang="pt-BR" dirty="0"/>
              <a:t> → em uma minoria de mulheres, o HPV de alto risco persiste e pode causar alterações </a:t>
            </a:r>
            <a:r>
              <a:rPr lang="pt-BR" dirty="0" err="1"/>
              <a:t>displásicas</a:t>
            </a:r>
            <a:r>
              <a:rPr lang="pt-BR" dirty="0"/>
              <a:t>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3 - Neoplasia intraepitelial cervical (NIC)</a:t>
            </a:r>
            <a:r>
              <a:rPr lang="pt-BR" dirty="0"/>
              <a:t> → lesões pré-cancerosas que podem progredir ao longo de anos 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4 - Carcinoma invasor</a:t>
            </a:r>
            <a:r>
              <a:rPr lang="pt-BR" dirty="0"/>
              <a:t> → quando as células neoplásicas ultrapassam a membrana basal.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3564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85344"/>
          </a:xfrm>
          <a:prstGeom prst="rect">
            <a:avLst/>
          </a:prstGeom>
          <a:solidFill>
            <a:srgbClr val="0F7173"/>
          </a:solidFill>
          <a:ln w="12700">
            <a:solidFill>
              <a:srgbClr val="0F7173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48640" y="546255"/>
            <a:ext cx="1950720" cy="341376"/>
          </a:xfrm>
          <a:prstGeom prst="roundRect">
            <a:avLst>
              <a:gd name="adj" fmla="val 28571"/>
            </a:avLst>
          </a:prstGeom>
          <a:solidFill>
            <a:srgbClr val="FDECEA"/>
          </a:solidFill>
          <a:ln w="12700">
            <a:solidFill>
              <a:srgbClr val="FDECEA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48640" y="566928"/>
            <a:ext cx="195072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200" b="1" dirty="0">
                <a:solidFill>
                  <a:srgbClr val="C0392B"/>
                </a:solidFill>
              </a:rPr>
              <a:t>LESÕES INTRAEPITELIAIS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10728960" y="268224"/>
            <a:ext cx="91440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1200" dirty="0">
                <a:solidFill>
                  <a:srgbClr val="64748B"/>
                </a:solidFill>
              </a:rPr>
              <a:t>8 / 9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548640" y="707136"/>
            <a:ext cx="1109472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933" b="1" dirty="0">
                <a:solidFill>
                  <a:srgbClr val="1A2B5F"/>
                </a:solidFill>
              </a:rPr>
              <a:t>Lesões intraepiteliais cervicais (NIC / SIL)</a:t>
            </a:r>
            <a:endParaRPr lang="en-US" sz="2933" dirty="0"/>
          </a:p>
        </p:txBody>
      </p:sp>
      <p:sp>
        <p:nvSpPr>
          <p:cNvPr id="7" name="Shape 5"/>
          <p:cNvSpPr/>
          <p:nvPr/>
        </p:nvSpPr>
        <p:spPr>
          <a:xfrm>
            <a:off x="365760" y="1487424"/>
            <a:ext cx="11460480" cy="609600"/>
          </a:xfrm>
          <a:prstGeom prst="rect">
            <a:avLst/>
          </a:prstGeom>
          <a:solidFill>
            <a:srgbClr val="EEE8F8"/>
          </a:solidFill>
          <a:ln w="12700">
            <a:solidFill>
              <a:srgbClr val="EEE8F8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48640" y="1560576"/>
            <a:ext cx="11094720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rgbClr val="5B3A8A"/>
                </a:solidFill>
              </a:rPr>
              <a:t>As lesões intraepiteliais representam o espectro pré-invasivo da carcinogênese cervical. A progressão de NIC3 para carcinoma invasor leva em média 10 a 15 anos — criando longa janela de oportunidade para o rastreamento e tratamento.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365760" y="2218944"/>
            <a:ext cx="11460480" cy="463296"/>
          </a:xfrm>
          <a:prstGeom prst="rect">
            <a:avLst/>
          </a:prstGeom>
          <a:solidFill>
            <a:srgbClr val="1A2B5F"/>
          </a:solidFill>
          <a:ln w="12700">
            <a:solidFill>
              <a:srgbClr val="1A2B5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63296" y="2243328"/>
            <a:ext cx="2072640" cy="414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FFFFFF"/>
                </a:solidFill>
              </a:rPr>
              <a:t>Classificação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2657856" y="2243328"/>
            <a:ext cx="3048000" cy="414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FFFFFF"/>
                </a:solidFill>
              </a:rPr>
              <a:t>Características histológicas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5827776" y="2243328"/>
            <a:ext cx="2194560" cy="414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FFFFFF"/>
                </a:solidFill>
              </a:rPr>
              <a:t>Risco de progressão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8144256" y="2243328"/>
            <a:ext cx="3535680" cy="414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FFFFFF"/>
                </a:solidFill>
              </a:rPr>
              <a:t>Conduta recomendada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365760" y="2682240"/>
            <a:ext cx="11460480" cy="938784"/>
          </a:xfrm>
          <a:prstGeom prst="rect">
            <a:avLst/>
          </a:prstGeom>
          <a:solidFill>
            <a:srgbClr val="FFFFFF"/>
          </a:solidFill>
          <a:ln w="3810">
            <a:solidFill>
              <a:srgbClr val="D1D9E6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38912" y="2828544"/>
            <a:ext cx="1950720" cy="365760"/>
          </a:xfrm>
          <a:prstGeom prst="rect">
            <a:avLst/>
          </a:prstGeom>
          <a:solidFill>
            <a:srgbClr val="E4F5EC"/>
          </a:solidFill>
          <a:ln w="6350">
            <a:solidFill>
              <a:srgbClr val="1A7A4A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38912" y="2828544"/>
            <a:ext cx="1950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00" b="1" dirty="0"/>
              <a:t>NIC 1 / LSIL</a:t>
            </a:r>
          </a:p>
        </p:txBody>
      </p:sp>
      <p:sp>
        <p:nvSpPr>
          <p:cNvPr id="17" name="Text 15"/>
          <p:cNvSpPr/>
          <p:nvPr/>
        </p:nvSpPr>
        <p:spPr>
          <a:xfrm>
            <a:off x="2609088" y="2767584"/>
            <a:ext cx="298704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/>
              <a:t>Displasia leve · 1/3 inferior do epitélio afetado · Infecção HPV geralmente transitória</a:t>
            </a:r>
          </a:p>
        </p:txBody>
      </p:sp>
      <p:sp>
        <p:nvSpPr>
          <p:cNvPr id="18" name="Text 16"/>
          <p:cNvSpPr/>
          <p:nvPr/>
        </p:nvSpPr>
        <p:spPr>
          <a:xfrm>
            <a:off x="5779008" y="2767584"/>
            <a:ext cx="213360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/>
              <a:t>Baixo</a:t>
            </a:r>
          </a:p>
          <a:p>
            <a:r>
              <a:rPr lang="en-US" sz="1400" b="1" dirty="0"/>
              <a:t>Regressão espontânea em 60–70% dos casos</a:t>
            </a:r>
          </a:p>
        </p:txBody>
      </p:sp>
      <p:sp>
        <p:nvSpPr>
          <p:cNvPr id="19" name="Text 17"/>
          <p:cNvSpPr/>
          <p:nvPr/>
        </p:nvSpPr>
        <p:spPr>
          <a:xfrm>
            <a:off x="8095488" y="2767584"/>
            <a:ext cx="353568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/>
              <a:t>Seguimento clínico · Citologia ou teste HPV em 6–12 meses · Avaliar individualmente</a:t>
            </a:r>
          </a:p>
        </p:txBody>
      </p:sp>
      <p:sp>
        <p:nvSpPr>
          <p:cNvPr id="20" name="Shape 18"/>
          <p:cNvSpPr/>
          <p:nvPr/>
        </p:nvSpPr>
        <p:spPr>
          <a:xfrm>
            <a:off x="365760" y="3621024"/>
            <a:ext cx="11460480" cy="938784"/>
          </a:xfrm>
          <a:prstGeom prst="rect">
            <a:avLst/>
          </a:prstGeom>
          <a:solidFill>
            <a:srgbClr val="F7F9FC"/>
          </a:solidFill>
          <a:ln w="3810">
            <a:solidFill>
              <a:srgbClr val="D1D9E6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438912" y="3767328"/>
            <a:ext cx="1950720" cy="365760"/>
          </a:xfrm>
          <a:prstGeom prst="rect">
            <a:avLst/>
          </a:prstGeom>
          <a:solidFill>
            <a:srgbClr val="FEF3DA"/>
          </a:solidFill>
          <a:ln w="6350">
            <a:solidFill>
              <a:srgbClr val="D4860A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438912" y="3767328"/>
            <a:ext cx="1950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00" b="1" dirty="0"/>
              <a:t>NIC 2 / HSIL</a:t>
            </a:r>
          </a:p>
        </p:txBody>
      </p:sp>
      <p:sp>
        <p:nvSpPr>
          <p:cNvPr id="23" name="Text 21"/>
          <p:cNvSpPr/>
          <p:nvPr/>
        </p:nvSpPr>
        <p:spPr>
          <a:xfrm>
            <a:off x="2609088" y="3706368"/>
            <a:ext cx="298704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/>
              <a:t>Displasia moderada · 2/3 do epitélio comprometidos · Maior atipia nuclear</a:t>
            </a:r>
          </a:p>
        </p:txBody>
      </p:sp>
      <p:sp>
        <p:nvSpPr>
          <p:cNvPr id="24" name="Text 22"/>
          <p:cNvSpPr/>
          <p:nvPr/>
        </p:nvSpPr>
        <p:spPr>
          <a:xfrm>
            <a:off x="5779008" y="3706368"/>
            <a:ext cx="213360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33" dirty="0">
                <a:solidFill>
                  <a:srgbClr val="D4860A"/>
                </a:solidFill>
              </a:rPr>
              <a:t>I</a:t>
            </a:r>
            <a:r>
              <a:rPr lang="en-US" sz="1400" b="1" dirty="0"/>
              <a:t>ntermediário</a:t>
            </a:r>
          </a:p>
          <a:p>
            <a:r>
              <a:rPr lang="en-US" sz="1400" b="1" dirty="0"/>
              <a:t>Regressão espontânea em ~40% · Progressão possível</a:t>
            </a:r>
          </a:p>
        </p:txBody>
      </p:sp>
      <p:sp>
        <p:nvSpPr>
          <p:cNvPr id="25" name="Text 23"/>
          <p:cNvSpPr/>
          <p:nvPr/>
        </p:nvSpPr>
        <p:spPr>
          <a:xfrm>
            <a:off x="8095488" y="3706368"/>
            <a:ext cx="353568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/>
              <a:t>Individualizar · Tratamento geralmente indicado (CAF/LEEP) · Vigilância rigorosa se optar por seguimento</a:t>
            </a:r>
          </a:p>
        </p:txBody>
      </p:sp>
      <p:sp>
        <p:nvSpPr>
          <p:cNvPr id="26" name="Shape 24"/>
          <p:cNvSpPr/>
          <p:nvPr/>
        </p:nvSpPr>
        <p:spPr>
          <a:xfrm>
            <a:off x="365760" y="4581674"/>
            <a:ext cx="11460480" cy="938784"/>
          </a:xfrm>
          <a:prstGeom prst="rect">
            <a:avLst/>
          </a:prstGeom>
          <a:solidFill>
            <a:srgbClr val="FFFFFF"/>
          </a:solidFill>
          <a:ln w="3810">
            <a:solidFill>
              <a:srgbClr val="D1D9E6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438912" y="4706112"/>
            <a:ext cx="1950720" cy="365760"/>
          </a:xfrm>
          <a:prstGeom prst="rect">
            <a:avLst/>
          </a:prstGeom>
          <a:solidFill>
            <a:srgbClr val="FDECEA"/>
          </a:solidFill>
          <a:ln w="6350">
            <a:solidFill>
              <a:srgbClr val="C0392B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438912" y="4706112"/>
            <a:ext cx="1950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00" b="1" dirty="0"/>
              <a:t>NIC 3 / HSIL</a:t>
            </a:r>
          </a:p>
        </p:txBody>
      </p:sp>
      <p:sp>
        <p:nvSpPr>
          <p:cNvPr id="29" name="Text 27"/>
          <p:cNvSpPr/>
          <p:nvPr/>
        </p:nvSpPr>
        <p:spPr>
          <a:xfrm>
            <a:off x="2609088" y="4645152"/>
            <a:ext cx="298704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/>
              <a:t>Displasia grave / carcinoma in situ · Espessura total do epitélio afetada</a:t>
            </a:r>
          </a:p>
        </p:txBody>
      </p:sp>
      <p:sp>
        <p:nvSpPr>
          <p:cNvPr id="30" name="Text 28"/>
          <p:cNvSpPr/>
          <p:nvPr/>
        </p:nvSpPr>
        <p:spPr>
          <a:xfrm>
            <a:off x="5779008" y="4645152"/>
            <a:ext cx="213360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/>
              <a:t>Alto</a:t>
            </a:r>
          </a:p>
          <a:p>
            <a:r>
              <a:rPr lang="en-US" sz="1400" b="1" dirty="0"/>
              <a:t>Progressão para invasão sem tratamento</a:t>
            </a:r>
          </a:p>
        </p:txBody>
      </p:sp>
      <p:sp>
        <p:nvSpPr>
          <p:cNvPr id="31" name="Text 29"/>
          <p:cNvSpPr/>
          <p:nvPr/>
        </p:nvSpPr>
        <p:spPr>
          <a:xfrm>
            <a:off x="8095488" y="4667018"/>
            <a:ext cx="353568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/>
              <a:t>Tratamento obrigatório · CAF/LEEP ou conização diagnóstico-terapêutica</a:t>
            </a:r>
          </a:p>
        </p:txBody>
      </p:sp>
      <p:sp>
        <p:nvSpPr>
          <p:cNvPr id="32" name="Shape 30"/>
          <p:cNvSpPr/>
          <p:nvPr/>
        </p:nvSpPr>
        <p:spPr>
          <a:xfrm>
            <a:off x="365760" y="5498592"/>
            <a:ext cx="11460480" cy="938784"/>
          </a:xfrm>
          <a:prstGeom prst="rect">
            <a:avLst/>
          </a:prstGeom>
          <a:solidFill>
            <a:srgbClr val="F7F9FC"/>
          </a:solidFill>
          <a:ln w="3810">
            <a:solidFill>
              <a:srgbClr val="D1D9E6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438912" y="5644896"/>
            <a:ext cx="1950720" cy="365760"/>
          </a:xfrm>
          <a:prstGeom prst="rect">
            <a:avLst/>
          </a:prstGeom>
          <a:solidFill>
            <a:srgbClr val="EFF2F7"/>
          </a:solidFill>
          <a:ln w="6350">
            <a:solidFill>
              <a:srgbClr val="1A2B5F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438912" y="5644896"/>
            <a:ext cx="1950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00" b="1" dirty="0">
                <a:solidFill>
                  <a:srgbClr val="1A2B5F"/>
                </a:solidFill>
              </a:rPr>
              <a:t>AIS</a:t>
            </a:r>
            <a:endParaRPr lang="en-US" sz="1400" dirty="0"/>
          </a:p>
        </p:txBody>
      </p:sp>
      <p:sp>
        <p:nvSpPr>
          <p:cNvPr id="35" name="Text 33"/>
          <p:cNvSpPr/>
          <p:nvPr/>
        </p:nvSpPr>
        <p:spPr>
          <a:xfrm>
            <a:off x="2609088" y="5583936"/>
            <a:ext cx="298704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1E293B"/>
                </a:solidFill>
              </a:rPr>
              <a:t>Adenocarcinoma in situ · Células glandulares atípicas · Precursor do adenocarcinoma invasivo</a:t>
            </a:r>
            <a:endParaRPr lang="en-US" sz="1400" b="1" dirty="0"/>
          </a:p>
        </p:txBody>
      </p:sp>
      <p:sp>
        <p:nvSpPr>
          <p:cNvPr id="36" name="Text 34"/>
          <p:cNvSpPr/>
          <p:nvPr/>
        </p:nvSpPr>
        <p:spPr>
          <a:xfrm>
            <a:off x="5779008" y="5583936"/>
            <a:ext cx="213360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1A2B5F"/>
                </a:solidFill>
              </a:rPr>
              <a:t>Alto</a:t>
            </a:r>
            <a:endParaRPr lang="en-US" sz="1400" b="1" dirty="0"/>
          </a:p>
          <a:p>
            <a:r>
              <a:rPr lang="en-US" sz="1400" b="1" dirty="0">
                <a:solidFill>
                  <a:srgbClr val="1A2B5F"/>
                </a:solidFill>
              </a:rPr>
              <a:t>Risco elevado de progressão para adenocarcinoma</a:t>
            </a:r>
            <a:endParaRPr lang="en-US" sz="1400" b="1" dirty="0"/>
          </a:p>
        </p:txBody>
      </p:sp>
      <p:sp>
        <p:nvSpPr>
          <p:cNvPr id="37" name="Text 35"/>
          <p:cNvSpPr/>
          <p:nvPr/>
        </p:nvSpPr>
        <p:spPr>
          <a:xfrm>
            <a:off x="8095488" y="5583936"/>
            <a:ext cx="353568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1E293B"/>
                </a:solidFill>
              </a:rPr>
              <a:t>Conização diagnóstico-terapêutica · Seguimento rigoroso pós-tratamento obrigatório</a:t>
            </a:r>
            <a:endParaRPr lang="en-US" sz="1400" b="1" dirty="0"/>
          </a:p>
        </p:txBody>
      </p:sp>
      <p:sp>
        <p:nvSpPr>
          <p:cNvPr id="38" name="Text 36"/>
          <p:cNvSpPr/>
          <p:nvPr/>
        </p:nvSpPr>
        <p:spPr>
          <a:xfrm>
            <a:off x="365760" y="6486144"/>
            <a:ext cx="11460480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i="1" dirty="0"/>
              <a:t>LSIL = Lesão escamosa intraepitelial de baixo grau · HSIL = alto grau · AIS = Adenocarcinoma in situ · ASCUS = Atipia de células escamosas de significado indeterminado</a:t>
            </a:r>
            <a:endParaRPr lang="en-US" sz="12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0" name="DesignBg"/>
          <p:cNvSpPr>
            <a:spLocks noGrp="1"/>
          </p:cNvSpPr>
          <p:nvPr/>
        </p:nvSpPr>
        <p:spPr>
          <a:xfrm>
            <a:off x="0" y="397564"/>
            <a:ext cx="12192000" cy="64604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1" name="DesignSidebar"/>
          <p:cNvSpPr>
            <a:spLocks noGrp="1"/>
          </p:cNvSpPr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8B1A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2" name="DesignDot"/>
          <p:cNvSpPr>
            <a:spLocks noGrp="1"/>
          </p:cNvSpPr>
          <p:nvPr/>
        </p:nvSpPr>
        <p:spPr>
          <a:xfrm>
            <a:off x="0" y="304800"/>
            <a:ext cx="228600" cy="457200"/>
          </a:xfrm>
          <a:prstGeom prst="rect">
            <a:avLst/>
          </a:prstGeom>
          <a:solidFill>
            <a:srgbClr val="C2185B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3" name="DesignBottom"/>
          <p:cNvSpPr>
            <a:spLocks noGrp="1"/>
          </p:cNvSpPr>
          <p:nvPr/>
        </p:nvSpPr>
        <p:spPr>
          <a:xfrm>
            <a:off x="228600" y="6766560"/>
            <a:ext cx="11963400" cy="91440"/>
          </a:xfrm>
          <a:prstGeom prst="rect">
            <a:avLst/>
          </a:prstGeom>
          <a:solidFill>
            <a:srgbClr val="8B1A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F1FA47A-6DAE-E9FF-6450-1BF7C01F3ADC}"/>
              </a:ext>
            </a:extLst>
          </p:cNvPr>
          <p:cNvSpPr txBox="1"/>
          <p:nvPr/>
        </p:nvSpPr>
        <p:spPr>
          <a:xfrm>
            <a:off x="516835" y="775253"/>
            <a:ext cx="9263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Ciclo reprodutivo do HPV e progressão para o Câncer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F07E634-3CBF-6E3E-F0C7-BE47A0ACA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22" y="1360028"/>
            <a:ext cx="8676861" cy="473218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F629CF5-F86C-2520-290D-C48145FAE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8410" y="5106606"/>
            <a:ext cx="3147390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23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A9E1F21-76E9-8DDC-53EE-96F631181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0" name="DesignBg"/>
          <p:cNvSpPr>
            <a:spLocks noGrp="1"/>
          </p:cNvSpPr>
          <p:nvPr/>
        </p:nvSpPr>
        <p:spPr>
          <a:xfrm>
            <a:off x="0" y="304800"/>
            <a:ext cx="12192000" cy="655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1" name="DesignSidebar"/>
          <p:cNvSpPr>
            <a:spLocks noGrp="1"/>
          </p:cNvSpPr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8B1A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2" name="DesignDot"/>
          <p:cNvSpPr>
            <a:spLocks noGrp="1"/>
          </p:cNvSpPr>
          <p:nvPr/>
        </p:nvSpPr>
        <p:spPr>
          <a:xfrm>
            <a:off x="0" y="304800"/>
            <a:ext cx="228600" cy="457200"/>
          </a:xfrm>
          <a:prstGeom prst="rect">
            <a:avLst/>
          </a:prstGeom>
          <a:solidFill>
            <a:srgbClr val="C2185B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3" name="DesignBottom"/>
          <p:cNvSpPr>
            <a:spLocks noGrp="1"/>
          </p:cNvSpPr>
          <p:nvPr/>
        </p:nvSpPr>
        <p:spPr>
          <a:xfrm>
            <a:off x="228600" y="6766560"/>
            <a:ext cx="11963400" cy="91440"/>
          </a:xfrm>
          <a:prstGeom prst="rect">
            <a:avLst/>
          </a:prstGeom>
          <a:solidFill>
            <a:srgbClr val="8B1A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C7A14CE-893B-798F-B94A-FD56C5C3A4B4}"/>
              </a:ext>
            </a:extLst>
          </p:cNvPr>
          <p:cNvSpPr txBox="1"/>
          <p:nvPr/>
        </p:nvSpPr>
        <p:spPr>
          <a:xfrm>
            <a:off x="396240" y="749808"/>
            <a:ext cx="117957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CLASSIFICAÇÃO DAS LESÕES PRECURSORAS </a:t>
            </a:r>
          </a:p>
          <a:p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34DD9E7-7942-8FC7-D059-5BC63F6EE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752276"/>
              </p:ext>
            </p:extLst>
          </p:nvPr>
        </p:nvGraphicFramePr>
        <p:xfrm>
          <a:off x="1516269" y="1829906"/>
          <a:ext cx="9159462" cy="3535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53154">
                  <a:extLst>
                    <a:ext uri="{9D8B030D-6E8A-4147-A177-3AD203B41FA5}">
                      <a16:colId xmlns:a16="http://schemas.microsoft.com/office/drawing/2014/main" val="1895769440"/>
                    </a:ext>
                  </a:extLst>
                </a:gridCol>
                <a:gridCol w="3053154">
                  <a:extLst>
                    <a:ext uri="{9D8B030D-6E8A-4147-A177-3AD203B41FA5}">
                      <a16:colId xmlns:a16="http://schemas.microsoft.com/office/drawing/2014/main" val="689945540"/>
                    </a:ext>
                  </a:extLst>
                </a:gridCol>
                <a:gridCol w="3053154">
                  <a:extLst>
                    <a:ext uri="{9D8B030D-6E8A-4147-A177-3AD203B41FA5}">
                      <a16:colId xmlns:a16="http://schemas.microsoft.com/office/drawing/2014/main" val="8173260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pt-BR" sz="2400" b="1" dirty="0">
                          <a:effectLst/>
                        </a:rPr>
                        <a:t>Sistema de Bethesda (Citologia)</a:t>
                      </a:r>
                    </a:p>
                  </a:txBody>
                  <a:tcPr marL="114300" marR="114300" marT="76200" marB="76200" anchor="b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pt-BR" sz="2400" b="1">
                          <a:effectLst/>
                        </a:rPr>
                        <a:t>Sistema Histológico (Biópsia)</a:t>
                      </a:r>
                    </a:p>
                  </a:txBody>
                  <a:tcPr marL="114300" marR="114300" marT="76200" marB="76200" anchor="b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pt-BR" sz="2400" b="1">
                          <a:effectLst/>
                        </a:rPr>
                        <a:t>Conduta</a:t>
                      </a:r>
                    </a:p>
                  </a:txBody>
                  <a:tcPr marL="114300" marR="114300" marT="76200" marB="76200" anchor="b"/>
                </a:tc>
                <a:extLst>
                  <a:ext uri="{0D108BD9-81ED-4DB2-BD59-A6C34878D82A}">
                    <a16:rowId xmlns:a16="http://schemas.microsoft.com/office/drawing/2014/main" val="4212962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pt-BR" sz="2400">
                          <a:effectLst/>
                        </a:rPr>
                        <a:t>LSIL</a:t>
                      </a: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pt-BR" sz="2400" dirty="0">
                          <a:effectLst/>
                        </a:rPr>
                        <a:t>NIC 1</a:t>
                      </a: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pt-BR" sz="2400">
                          <a:effectLst/>
                        </a:rPr>
                        <a:t>Observação (63% regridem)</a:t>
                      </a:r>
                    </a:p>
                  </a:txBody>
                  <a:tcPr marL="114300" marR="114300" marT="76200" marB="76200"/>
                </a:tc>
                <a:extLst>
                  <a:ext uri="{0D108BD9-81ED-4DB2-BD59-A6C34878D82A}">
                    <a16:rowId xmlns:a16="http://schemas.microsoft.com/office/drawing/2014/main" val="1428080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pt-BR" sz="2400" dirty="0">
                          <a:effectLst/>
                        </a:rPr>
                        <a:t>HSIL</a:t>
                      </a: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pt-BR" sz="2400">
                          <a:effectLst/>
                        </a:rPr>
                        <a:t>NIC 2</a:t>
                      </a: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pt-BR" sz="2400">
                          <a:effectLst/>
                        </a:rPr>
                        <a:t>Tratamento (observação aceitável se 30 anos)</a:t>
                      </a:r>
                    </a:p>
                  </a:txBody>
                  <a:tcPr marL="114300" marR="114300" marT="76200" marB="76200"/>
                </a:tc>
                <a:extLst>
                  <a:ext uri="{0D108BD9-81ED-4DB2-BD59-A6C34878D82A}">
                    <a16:rowId xmlns:a16="http://schemas.microsoft.com/office/drawing/2014/main" val="438626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pt-BR" sz="2400">
                          <a:effectLst/>
                        </a:rPr>
                        <a:t>HSIL</a:t>
                      </a: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pt-BR" sz="2400">
                          <a:effectLst/>
                        </a:rPr>
                        <a:t>NIC 3</a:t>
                      </a: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pt-BR" sz="2400" dirty="0">
                          <a:effectLst/>
                        </a:rPr>
                        <a:t>Tratamento SEMPRE</a:t>
                      </a:r>
                    </a:p>
                  </a:txBody>
                  <a:tcPr marL="114300" marR="114300" marT="76200" marB="76200"/>
                </a:tc>
                <a:extLst>
                  <a:ext uri="{0D108BD9-81ED-4DB2-BD59-A6C34878D82A}">
                    <a16:rowId xmlns:a16="http://schemas.microsoft.com/office/drawing/2014/main" val="3108529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702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85344"/>
          </a:xfrm>
          <a:prstGeom prst="rect">
            <a:avLst/>
          </a:prstGeom>
          <a:solidFill>
            <a:srgbClr val="0F7173"/>
          </a:solidFill>
          <a:ln w="12700">
            <a:solidFill>
              <a:srgbClr val="0F717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0728960" y="268224"/>
            <a:ext cx="91440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1200" dirty="0">
                <a:solidFill>
                  <a:srgbClr val="64748B"/>
                </a:solidFill>
              </a:rPr>
              <a:t>7 / 9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548640" y="655055"/>
            <a:ext cx="1109472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933" b="1" dirty="0">
                <a:solidFill>
                  <a:srgbClr val="1A2B5F"/>
                </a:solidFill>
              </a:rPr>
              <a:t>Métodos diagnósticos</a:t>
            </a:r>
            <a:endParaRPr lang="en-US" sz="2933" dirty="0"/>
          </a:p>
        </p:txBody>
      </p:sp>
      <p:sp>
        <p:nvSpPr>
          <p:cNvPr id="7" name="Shape 5"/>
          <p:cNvSpPr/>
          <p:nvPr/>
        </p:nvSpPr>
        <p:spPr>
          <a:xfrm>
            <a:off x="365760" y="1524000"/>
            <a:ext cx="5547360" cy="4827104"/>
          </a:xfrm>
          <a:prstGeom prst="rect">
            <a:avLst/>
          </a:prstGeom>
          <a:solidFill>
            <a:srgbClr val="FFFFFF"/>
          </a:solidFill>
          <a:ln w="6350">
            <a:solidFill>
              <a:srgbClr val="D1D9E6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365760" y="1524000"/>
            <a:ext cx="5547360" cy="829056"/>
          </a:xfrm>
          <a:prstGeom prst="rect">
            <a:avLst/>
          </a:prstGeom>
          <a:solidFill>
            <a:srgbClr val="EEE8F8"/>
          </a:solidFill>
          <a:ln w="12700">
            <a:solidFill>
              <a:srgbClr val="EEE8F8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365760" y="1524000"/>
            <a:ext cx="60960" cy="3657600"/>
          </a:xfrm>
          <a:prstGeom prst="rect">
            <a:avLst/>
          </a:prstGeom>
          <a:solidFill>
            <a:srgbClr val="5B3A8A"/>
          </a:solidFill>
          <a:ln w="12700">
            <a:solidFill>
              <a:srgbClr val="5B3A8A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48640" y="1597152"/>
            <a:ext cx="530352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5B3A8A"/>
                </a:solidFill>
              </a:rPr>
              <a:t>1. DNA-HPV oncogênico</a:t>
            </a: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548640" y="1938528"/>
            <a:ext cx="530352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i="1" dirty="0">
                <a:solidFill>
                  <a:srgbClr val="64748B"/>
                </a:solidFill>
              </a:rPr>
              <a:t>Método primário de rastreamento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85216" y="2499360"/>
            <a:ext cx="97536" cy="97536"/>
          </a:xfrm>
          <a:prstGeom prst="ellipse">
            <a:avLst/>
          </a:prstGeom>
          <a:solidFill>
            <a:srgbClr val="5B3A8A"/>
          </a:solidFill>
          <a:ln w="12700">
            <a:solidFill>
              <a:srgbClr val="5B3A8A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804672" y="2401824"/>
            <a:ext cx="4962144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E293B"/>
                </a:solidFill>
              </a:rPr>
              <a:t>Detecta DNA de tipos oncogênicos do HPV</a:t>
            </a:r>
            <a:endParaRPr lang="en-US" dirty="0"/>
          </a:p>
        </p:txBody>
      </p:sp>
      <p:sp>
        <p:nvSpPr>
          <p:cNvPr id="14" name="Shape 12"/>
          <p:cNvSpPr/>
          <p:nvPr/>
        </p:nvSpPr>
        <p:spPr>
          <a:xfrm>
            <a:off x="585216" y="3048000"/>
            <a:ext cx="97536" cy="97536"/>
          </a:xfrm>
          <a:prstGeom prst="ellipse">
            <a:avLst/>
          </a:prstGeom>
          <a:solidFill>
            <a:srgbClr val="5B3A8A"/>
          </a:solidFill>
          <a:ln w="12700">
            <a:solidFill>
              <a:srgbClr val="5B3A8A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804672" y="2950464"/>
            <a:ext cx="4962144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E293B"/>
                </a:solidFill>
              </a:rPr>
              <a:t>Sensibilidade &gt;90% para lesões NIC2+</a:t>
            </a:r>
            <a:endParaRPr lang="en-US" dirty="0"/>
          </a:p>
        </p:txBody>
      </p:sp>
      <p:sp>
        <p:nvSpPr>
          <p:cNvPr id="16" name="Shape 14"/>
          <p:cNvSpPr/>
          <p:nvPr/>
        </p:nvSpPr>
        <p:spPr>
          <a:xfrm>
            <a:off x="585216" y="3596640"/>
            <a:ext cx="97536" cy="97536"/>
          </a:xfrm>
          <a:prstGeom prst="ellipse">
            <a:avLst/>
          </a:prstGeom>
          <a:solidFill>
            <a:srgbClr val="5B3A8A"/>
          </a:solidFill>
          <a:ln w="12700">
            <a:solidFill>
              <a:srgbClr val="5B3A8A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804672" y="3499104"/>
            <a:ext cx="4962144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E293B"/>
                </a:solidFill>
              </a:rPr>
              <a:t>Alto valor preditivo negativo</a:t>
            </a:r>
            <a:endParaRPr lang="en-US" dirty="0"/>
          </a:p>
        </p:txBody>
      </p:sp>
      <p:sp>
        <p:nvSpPr>
          <p:cNvPr id="18" name="Shape 16"/>
          <p:cNvSpPr/>
          <p:nvPr/>
        </p:nvSpPr>
        <p:spPr>
          <a:xfrm>
            <a:off x="585216" y="4145280"/>
            <a:ext cx="97536" cy="97536"/>
          </a:xfrm>
          <a:prstGeom prst="ellipse">
            <a:avLst/>
          </a:prstGeom>
          <a:solidFill>
            <a:srgbClr val="5B3A8A"/>
          </a:solidFill>
          <a:ln w="12700">
            <a:solidFill>
              <a:srgbClr val="5B3A8A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804672" y="4047744"/>
            <a:ext cx="4962144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E293B"/>
                </a:solidFill>
              </a:rPr>
              <a:t>Identifica o genótipo (16/18 vs. outros)</a:t>
            </a:r>
            <a:endParaRPr lang="en-US" dirty="0"/>
          </a:p>
        </p:txBody>
      </p:sp>
      <p:sp>
        <p:nvSpPr>
          <p:cNvPr id="20" name="Shape 18"/>
          <p:cNvSpPr/>
          <p:nvPr/>
        </p:nvSpPr>
        <p:spPr>
          <a:xfrm>
            <a:off x="585216" y="4693920"/>
            <a:ext cx="97536" cy="97536"/>
          </a:xfrm>
          <a:prstGeom prst="ellipse">
            <a:avLst/>
          </a:prstGeom>
          <a:solidFill>
            <a:srgbClr val="5B3A8A"/>
          </a:solidFill>
          <a:ln w="12700">
            <a:solidFill>
              <a:srgbClr val="5B3A8A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804672" y="4596384"/>
            <a:ext cx="4962144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E293B"/>
                </a:solidFill>
              </a:rPr>
              <a:t>Permite intervalo seguro de 5 anos</a:t>
            </a:r>
            <a:endParaRPr lang="en-US" dirty="0"/>
          </a:p>
        </p:txBody>
      </p:sp>
      <p:sp>
        <p:nvSpPr>
          <p:cNvPr id="22" name="Shape 20"/>
          <p:cNvSpPr/>
          <p:nvPr/>
        </p:nvSpPr>
        <p:spPr>
          <a:xfrm>
            <a:off x="6278880" y="1524000"/>
            <a:ext cx="5547360" cy="4827104"/>
          </a:xfrm>
          <a:prstGeom prst="rect">
            <a:avLst/>
          </a:prstGeom>
          <a:solidFill>
            <a:srgbClr val="FFFFFF"/>
          </a:solidFill>
          <a:ln w="6350">
            <a:solidFill>
              <a:srgbClr val="D1D9E6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6278880" y="1524000"/>
            <a:ext cx="5547360" cy="829056"/>
          </a:xfrm>
          <a:prstGeom prst="rect">
            <a:avLst/>
          </a:prstGeom>
          <a:solidFill>
            <a:srgbClr val="FEF3DA"/>
          </a:solidFill>
          <a:ln w="12700">
            <a:solidFill>
              <a:srgbClr val="FEF3DA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6278880" y="1524000"/>
            <a:ext cx="60960" cy="3657600"/>
          </a:xfrm>
          <a:prstGeom prst="rect">
            <a:avLst/>
          </a:prstGeom>
          <a:solidFill>
            <a:srgbClr val="D4860A"/>
          </a:solidFill>
          <a:ln w="12700">
            <a:solidFill>
              <a:srgbClr val="D4860A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6461760" y="1597152"/>
            <a:ext cx="530352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D4860A"/>
                </a:solidFill>
              </a:rPr>
              <a:t>2</a:t>
            </a:r>
            <a:r>
              <a:rPr lang="en-US" b="1" dirty="0">
                <a:solidFill>
                  <a:srgbClr val="D4860A"/>
                </a:solidFill>
              </a:rPr>
              <a:t>. Citologia (Papanicolaou)</a:t>
            </a:r>
            <a:endParaRPr lang="en-US" dirty="0"/>
          </a:p>
        </p:txBody>
      </p:sp>
      <p:sp>
        <p:nvSpPr>
          <p:cNvPr id="26" name="Text 24"/>
          <p:cNvSpPr/>
          <p:nvPr/>
        </p:nvSpPr>
        <p:spPr>
          <a:xfrm>
            <a:off x="6461760" y="1938528"/>
            <a:ext cx="530352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i="1" dirty="0">
                <a:solidFill>
                  <a:srgbClr val="64748B"/>
                </a:solidFill>
              </a:rPr>
              <a:t>Papel secundário — exame reflexo</a:t>
            </a:r>
            <a:endParaRPr lang="en-US" dirty="0"/>
          </a:p>
        </p:txBody>
      </p:sp>
      <p:sp>
        <p:nvSpPr>
          <p:cNvPr id="27" name="Shape 25"/>
          <p:cNvSpPr/>
          <p:nvPr/>
        </p:nvSpPr>
        <p:spPr>
          <a:xfrm>
            <a:off x="6498336" y="2499360"/>
            <a:ext cx="97536" cy="97536"/>
          </a:xfrm>
          <a:prstGeom prst="ellipse">
            <a:avLst/>
          </a:prstGeom>
          <a:solidFill>
            <a:srgbClr val="D4860A"/>
          </a:solidFill>
          <a:ln w="12700">
            <a:solidFill>
              <a:srgbClr val="D4860A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6717792" y="2401824"/>
            <a:ext cx="4962144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E293B"/>
                </a:solidFill>
              </a:rPr>
              <a:t>Usado como reflexo quando HPV não 16/18</a:t>
            </a:r>
            <a:endParaRPr lang="en-US" dirty="0"/>
          </a:p>
        </p:txBody>
      </p:sp>
      <p:sp>
        <p:nvSpPr>
          <p:cNvPr id="29" name="Shape 27"/>
          <p:cNvSpPr/>
          <p:nvPr/>
        </p:nvSpPr>
        <p:spPr>
          <a:xfrm>
            <a:off x="6498336" y="3048000"/>
            <a:ext cx="97536" cy="97536"/>
          </a:xfrm>
          <a:prstGeom prst="ellipse">
            <a:avLst/>
          </a:prstGeom>
          <a:solidFill>
            <a:srgbClr val="D4860A"/>
          </a:solidFill>
          <a:ln w="12700">
            <a:solidFill>
              <a:srgbClr val="D4860A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6717792" y="2950464"/>
            <a:ext cx="4962144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E293B"/>
                </a:solidFill>
              </a:rPr>
              <a:t>Classifica: Negativo, ASCUS, ASC-H, LSIL, HSIL, AGC</a:t>
            </a:r>
            <a:endParaRPr lang="en-US" dirty="0"/>
          </a:p>
        </p:txBody>
      </p:sp>
      <p:sp>
        <p:nvSpPr>
          <p:cNvPr id="31" name="Shape 29"/>
          <p:cNvSpPr/>
          <p:nvPr/>
        </p:nvSpPr>
        <p:spPr>
          <a:xfrm>
            <a:off x="6498336" y="3596640"/>
            <a:ext cx="97536" cy="97536"/>
          </a:xfrm>
          <a:prstGeom prst="ellipse">
            <a:avLst/>
          </a:prstGeom>
          <a:solidFill>
            <a:srgbClr val="D4860A"/>
          </a:solidFill>
          <a:ln w="12700">
            <a:solidFill>
              <a:srgbClr val="D4860A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6717792" y="3499104"/>
            <a:ext cx="4962144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E293B"/>
                </a:solidFill>
              </a:rPr>
              <a:t>Orienta próxima conduta junto ao genótipo</a:t>
            </a:r>
            <a:endParaRPr lang="en-US" dirty="0"/>
          </a:p>
        </p:txBody>
      </p:sp>
      <p:sp>
        <p:nvSpPr>
          <p:cNvPr id="33" name="Shape 31"/>
          <p:cNvSpPr/>
          <p:nvPr/>
        </p:nvSpPr>
        <p:spPr>
          <a:xfrm>
            <a:off x="6498336" y="4145280"/>
            <a:ext cx="97536" cy="97536"/>
          </a:xfrm>
          <a:prstGeom prst="ellipse">
            <a:avLst/>
          </a:prstGeom>
          <a:solidFill>
            <a:srgbClr val="D4860A"/>
          </a:solidFill>
          <a:ln w="12700">
            <a:solidFill>
              <a:srgbClr val="D4860A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6717792" y="4047744"/>
            <a:ext cx="4962144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E293B"/>
                </a:solidFill>
              </a:rPr>
              <a:t>Não é mais o exame de entrada no rastreamento</a:t>
            </a:r>
            <a:endParaRPr lang="en-US" dirty="0"/>
          </a:p>
        </p:txBody>
      </p:sp>
      <p:sp>
        <p:nvSpPr>
          <p:cNvPr id="38" name="Text 36"/>
          <p:cNvSpPr/>
          <p:nvPr/>
        </p:nvSpPr>
        <p:spPr>
          <a:xfrm>
            <a:off x="548640" y="5474208"/>
            <a:ext cx="530352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1400" dirty="0"/>
          </a:p>
        </p:txBody>
      </p:sp>
      <p:sp>
        <p:nvSpPr>
          <p:cNvPr id="39" name="Text 37"/>
          <p:cNvSpPr/>
          <p:nvPr/>
        </p:nvSpPr>
        <p:spPr>
          <a:xfrm>
            <a:off x="548640" y="5815584"/>
            <a:ext cx="530352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1200" dirty="0"/>
          </a:p>
        </p:txBody>
      </p:sp>
      <p:sp>
        <p:nvSpPr>
          <p:cNvPr id="41" name="Text 39"/>
          <p:cNvSpPr/>
          <p:nvPr/>
        </p:nvSpPr>
        <p:spPr>
          <a:xfrm>
            <a:off x="804672" y="6278880"/>
            <a:ext cx="4962144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1267" dirty="0"/>
          </a:p>
        </p:txBody>
      </p:sp>
      <p:sp>
        <p:nvSpPr>
          <p:cNvPr id="43" name="Text 41"/>
          <p:cNvSpPr/>
          <p:nvPr/>
        </p:nvSpPr>
        <p:spPr>
          <a:xfrm>
            <a:off x="804672" y="6827520"/>
            <a:ext cx="4962144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1267" dirty="0"/>
          </a:p>
        </p:txBody>
      </p:sp>
      <p:sp>
        <p:nvSpPr>
          <p:cNvPr id="45" name="Text 43"/>
          <p:cNvSpPr/>
          <p:nvPr/>
        </p:nvSpPr>
        <p:spPr>
          <a:xfrm>
            <a:off x="804672" y="7376160"/>
            <a:ext cx="4962144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1267" dirty="0"/>
          </a:p>
        </p:txBody>
      </p:sp>
      <p:sp>
        <p:nvSpPr>
          <p:cNvPr id="47" name="Text 45"/>
          <p:cNvSpPr/>
          <p:nvPr/>
        </p:nvSpPr>
        <p:spPr>
          <a:xfrm>
            <a:off x="804672" y="7924800"/>
            <a:ext cx="4962144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1267" dirty="0"/>
          </a:p>
        </p:txBody>
      </p:sp>
      <p:sp>
        <p:nvSpPr>
          <p:cNvPr id="51" name="Text 49"/>
          <p:cNvSpPr/>
          <p:nvPr/>
        </p:nvSpPr>
        <p:spPr>
          <a:xfrm>
            <a:off x="6461760" y="5474208"/>
            <a:ext cx="530352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1400" dirty="0"/>
          </a:p>
        </p:txBody>
      </p:sp>
      <p:sp>
        <p:nvSpPr>
          <p:cNvPr id="52" name="Text 50"/>
          <p:cNvSpPr/>
          <p:nvPr/>
        </p:nvSpPr>
        <p:spPr>
          <a:xfrm>
            <a:off x="6461760" y="5815584"/>
            <a:ext cx="530352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1200" dirty="0"/>
          </a:p>
        </p:txBody>
      </p:sp>
      <p:sp>
        <p:nvSpPr>
          <p:cNvPr id="54" name="Text 52"/>
          <p:cNvSpPr/>
          <p:nvPr/>
        </p:nvSpPr>
        <p:spPr>
          <a:xfrm>
            <a:off x="6717792" y="6278880"/>
            <a:ext cx="4962144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1267" dirty="0"/>
          </a:p>
        </p:txBody>
      </p:sp>
      <p:sp>
        <p:nvSpPr>
          <p:cNvPr id="56" name="Text 54"/>
          <p:cNvSpPr/>
          <p:nvPr/>
        </p:nvSpPr>
        <p:spPr>
          <a:xfrm>
            <a:off x="6717792" y="6827520"/>
            <a:ext cx="4962144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1267" dirty="0"/>
          </a:p>
        </p:txBody>
      </p:sp>
      <p:sp>
        <p:nvSpPr>
          <p:cNvPr id="58" name="Text 56"/>
          <p:cNvSpPr/>
          <p:nvPr/>
        </p:nvSpPr>
        <p:spPr>
          <a:xfrm>
            <a:off x="6717792" y="7376160"/>
            <a:ext cx="4962144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1267" dirty="0"/>
          </a:p>
        </p:txBody>
      </p:sp>
      <p:sp>
        <p:nvSpPr>
          <p:cNvPr id="60" name="Text 58"/>
          <p:cNvSpPr/>
          <p:nvPr/>
        </p:nvSpPr>
        <p:spPr>
          <a:xfrm>
            <a:off x="6717792" y="7924800"/>
            <a:ext cx="4962144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1267" dirty="0"/>
          </a:p>
        </p:txBody>
      </p:sp>
      <p:sp>
        <p:nvSpPr>
          <p:cNvPr id="62" name="Text 45">
            <a:extLst>
              <a:ext uri="{FF2B5EF4-FFF2-40B4-BE49-F238E27FC236}">
                <a16:creationId xmlns:a16="http://schemas.microsoft.com/office/drawing/2014/main" id="{C881E9BA-0EAB-AE27-60EF-72BA8322AED0}"/>
              </a:ext>
            </a:extLst>
          </p:cNvPr>
          <p:cNvSpPr/>
          <p:nvPr/>
        </p:nvSpPr>
        <p:spPr>
          <a:xfrm>
            <a:off x="792480" y="7883453"/>
            <a:ext cx="4962144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1267" dirty="0"/>
          </a:p>
        </p:txBody>
      </p:sp>
      <p:sp>
        <p:nvSpPr>
          <p:cNvPr id="63" name="Text 41">
            <a:extLst>
              <a:ext uri="{FF2B5EF4-FFF2-40B4-BE49-F238E27FC236}">
                <a16:creationId xmlns:a16="http://schemas.microsoft.com/office/drawing/2014/main" id="{6526DF19-FE62-FDB7-59D8-44549544B87E}"/>
              </a:ext>
            </a:extLst>
          </p:cNvPr>
          <p:cNvSpPr/>
          <p:nvPr/>
        </p:nvSpPr>
        <p:spPr>
          <a:xfrm>
            <a:off x="804672" y="6801678"/>
            <a:ext cx="4962144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1267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85344"/>
          </a:xfrm>
          <a:prstGeom prst="rect">
            <a:avLst/>
          </a:prstGeom>
          <a:solidFill>
            <a:srgbClr val="0F7173"/>
          </a:solidFill>
          <a:ln w="12700">
            <a:solidFill>
              <a:srgbClr val="0F717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0728960" y="268224"/>
            <a:ext cx="91440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1200" dirty="0">
                <a:solidFill>
                  <a:srgbClr val="64748B"/>
                </a:solidFill>
              </a:rPr>
              <a:t>7 / 9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548640" y="655055"/>
            <a:ext cx="1109472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933" b="1" dirty="0">
                <a:solidFill>
                  <a:srgbClr val="1A2B5F"/>
                </a:solidFill>
              </a:rPr>
              <a:t>Métodos diagnósticos</a:t>
            </a:r>
            <a:endParaRPr lang="en-US" sz="2933" dirty="0"/>
          </a:p>
        </p:txBody>
      </p:sp>
      <p:sp>
        <p:nvSpPr>
          <p:cNvPr id="10" name="Text 8"/>
          <p:cNvSpPr/>
          <p:nvPr/>
        </p:nvSpPr>
        <p:spPr>
          <a:xfrm>
            <a:off x="548640" y="1597152"/>
            <a:ext cx="530352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548640" y="1938528"/>
            <a:ext cx="530352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804672" y="2401824"/>
            <a:ext cx="4962144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1267" dirty="0"/>
          </a:p>
        </p:txBody>
      </p:sp>
      <p:sp>
        <p:nvSpPr>
          <p:cNvPr id="15" name="Text 13"/>
          <p:cNvSpPr/>
          <p:nvPr/>
        </p:nvSpPr>
        <p:spPr>
          <a:xfrm>
            <a:off x="804672" y="2950464"/>
            <a:ext cx="4962144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1267" dirty="0"/>
          </a:p>
        </p:txBody>
      </p:sp>
      <p:sp>
        <p:nvSpPr>
          <p:cNvPr id="17" name="Text 15"/>
          <p:cNvSpPr/>
          <p:nvPr/>
        </p:nvSpPr>
        <p:spPr>
          <a:xfrm>
            <a:off x="804672" y="3499104"/>
            <a:ext cx="4962144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1267" dirty="0"/>
          </a:p>
        </p:txBody>
      </p:sp>
      <p:sp>
        <p:nvSpPr>
          <p:cNvPr id="19" name="Text 17"/>
          <p:cNvSpPr/>
          <p:nvPr/>
        </p:nvSpPr>
        <p:spPr>
          <a:xfrm>
            <a:off x="804672" y="4047744"/>
            <a:ext cx="4962144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1267" dirty="0"/>
          </a:p>
        </p:txBody>
      </p:sp>
      <p:sp>
        <p:nvSpPr>
          <p:cNvPr id="21" name="Text 19"/>
          <p:cNvSpPr/>
          <p:nvPr/>
        </p:nvSpPr>
        <p:spPr>
          <a:xfrm>
            <a:off x="804672" y="4596384"/>
            <a:ext cx="4962144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1267" dirty="0"/>
          </a:p>
        </p:txBody>
      </p:sp>
      <p:sp>
        <p:nvSpPr>
          <p:cNvPr id="25" name="Text 23"/>
          <p:cNvSpPr/>
          <p:nvPr/>
        </p:nvSpPr>
        <p:spPr>
          <a:xfrm>
            <a:off x="6461760" y="1597152"/>
            <a:ext cx="530352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6461760" y="1938528"/>
            <a:ext cx="530352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6717792" y="2401824"/>
            <a:ext cx="4962144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1267" dirty="0"/>
          </a:p>
        </p:txBody>
      </p:sp>
      <p:sp>
        <p:nvSpPr>
          <p:cNvPr id="32" name="Text 30"/>
          <p:cNvSpPr/>
          <p:nvPr/>
        </p:nvSpPr>
        <p:spPr>
          <a:xfrm>
            <a:off x="6717792" y="3499104"/>
            <a:ext cx="4962144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1267" dirty="0"/>
          </a:p>
        </p:txBody>
      </p:sp>
      <p:sp>
        <p:nvSpPr>
          <p:cNvPr id="34" name="Text 32"/>
          <p:cNvSpPr/>
          <p:nvPr/>
        </p:nvSpPr>
        <p:spPr>
          <a:xfrm>
            <a:off x="6717792" y="4047744"/>
            <a:ext cx="4962144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1267" dirty="0"/>
          </a:p>
        </p:txBody>
      </p:sp>
      <p:sp>
        <p:nvSpPr>
          <p:cNvPr id="36" name="Shape 34"/>
          <p:cNvSpPr/>
          <p:nvPr/>
        </p:nvSpPr>
        <p:spPr>
          <a:xfrm>
            <a:off x="426720" y="1852786"/>
            <a:ext cx="5547360" cy="829056"/>
          </a:xfrm>
          <a:prstGeom prst="rect">
            <a:avLst/>
          </a:prstGeom>
          <a:solidFill>
            <a:srgbClr val="D4ECEC"/>
          </a:solidFill>
          <a:ln w="12700">
            <a:solidFill>
              <a:srgbClr val="D4ECEC"/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230455" y="1784405"/>
            <a:ext cx="60960" cy="3657600"/>
          </a:xfrm>
          <a:prstGeom prst="rect">
            <a:avLst/>
          </a:prstGeom>
          <a:solidFill>
            <a:srgbClr val="0F7173"/>
          </a:solidFill>
          <a:ln w="12700">
            <a:solidFill>
              <a:srgbClr val="0F7173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548640" y="1950720"/>
            <a:ext cx="530352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0F7173"/>
                </a:solidFill>
              </a:rPr>
              <a:t>3. Colposcopia</a:t>
            </a:r>
            <a:endParaRPr lang="en-US" dirty="0"/>
          </a:p>
        </p:txBody>
      </p:sp>
      <p:sp>
        <p:nvSpPr>
          <p:cNvPr id="39" name="Text 37"/>
          <p:cNvSpPr/>
          <p:nvPr/>
        </p:nvSpPr>
        <p:spPr>
          <a:xfrm>
            <a:off x="633984" y="2316480"/>
            <a:ext cx="530352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i="1" dirty="0">
                <a:solidFill>
                  <a:srgbClr val="64748B"/>
                </a:solidFill>
              </a:rPr>
              <a:t>Exame confirmatório — referência</a:t>
            </a:r>
            <a:endParaRPr lang="en-US" dirty="0"/>
          </a:p>
        </p:txBody>
      </p:sp>
      <p:sp>
        <p:nvSpPr>
          <p:cNvPr id="40" name="Shape 38"/>
          <p:cNvSpPr/>
          <p:nvPr/>
        </p:nvSpPr>
        <p:spPr>
          <a:xfrm>
            <a:off x="486487" y="3035410"/>
            <a:ext cx="97536" cy="97536"/>
          </a:xfrm>
          <a:prstGeom prst="ellipse">
            <a:avLst/>
          </a:prstGeom>
          <a:solidFill>
            <a:srgbClr val="0F7173"/>
          </a:solidFill>
          <a:ln w="12700">
            <a:solidFill>
              <a:srgbClr val="0F7173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682752" y="2863795"/>
            <a:ext cx="4962144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E293B"/>
                </a:solidFill>
              </a:rPr>
              <a:t>Indicada: HPV 16/18 ou citologia alterada</a:t>
            </a:r>
            <a:endParaRPr lang="en-US" dirty="0"/>
          </a:p>
        </p:txBody>
      </p:sp>
      <p:sp>
        <p:nvSpPr>
          <p:cNvPr id="42" name="Shape 40"/>
          <p:cNvSpPr/>
          <p:nvPr/>
        </p:nvSpPr>
        <p:spPr>
          <a:xfrm>
            <a:off x="524256" y="3564437"/>
            <a:ext cx="97536" cy="97536"/>
          </a:xfrm>
          <a:prstGeom prst="ellipse">
            <a:avLst/>
          </a:prstGeom>
          <a:solidFill>
            <a:srgbClr val="0F7173"/>
          </a:solidFill>
          <a:ln w="12700">
            <a:solidFill>
              <a:srgbClr val="0F7173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682752" y="3418133"/>
            <a:ext cx="4962144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E293B"/>
                </a:solidFill>
              </a:rPr>
              <a:t>Visualização ampliada com ácido acético e lugol</a:t>
            </a:r>
            <a:endParaRPr lang="en-US" dirty="0"/>
          </a:p>
        </p:txBody>
      </p:sp>
      <p:sp>
        <p:nvSpPr>
          <p:cNvPr id="44" name="Shape 42"/>
          <p:cNvSpPr/>
          <p:nvPr/>
        </p:nvSpPr>
        <p:spPr>
          <a:xfrm>
            <a:off x="535255" y="4242816"/>
            <a:ext cx="97536" cy="97536"/>
          </a:xfrm>
          <a:prstGeom prst="ellipse">
            <a:avLst/>
          </a:prstGeom>
          <a:solidFill>
            <a:srgbClr val="0F7173"/>
          </a:solidFill>
          <a:ln w="12700">
            <a:solidFill>
              <a:srgbClr val="0F7173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682752" y="4032437"/>
            <a:ext cx="4962144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E293B"/>
                </a:solidFill>
              </a:rPr>
              <a:t>Identifica: epitélio acetorreativo, mosaico, pontilhado</a:t>
            </a:r>
            <a:endParaRPr lang="en-US" dirty="0"/>
          </a:p>
        </p:txBody>
      </p:sp>
      <p:sp>
        <p:nvSpPr>
          <p:cNvPr id="46" name="Shape 44"/>
          <p:cNvSpPr/>
          <p:nvPr/>
        </p:nvSpPr>
        <p:spPr>
          <a:xfrm>
            <a:off x="547447" y="4896645"/>
            <a:ext cx="97536" cy="97536"/>
          </a:xfrm>
          <a:prstGeom prst="ellipse">
            <a:avLst/>
          </a:prstGeom>
          <a:solidFill>
            <a:srgbClr val="0F7173"/>
          </a:solidFill>
          <a:ln w="12700">
            <a:solidFill>
              <a:srgbClr val="0F7173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632791" y="4701573"/>
            <a:ext cx="4962144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E293B"/>
                </a:solidFill>
              </a:rPr>
              <a:t>  Orienta biópsias dirigidas para histologia</a:t>
            </a:r>
            <a:endParaRPr lang="en-US" dirty="0"/>
          </a:p>
        </p:txBody>
      </p:sp>
      <p:sp>
        <p:nvSpPr>
          <p:cNvPr id="49" name="Shape 47"/>
          <p:cNvSpPr/>
          <p:nvPr/>
        </p:nvSpPr>
        <p:spPr>
          <a:xfrm>
            <a:off x="6339840" y="1852786"/>
            <a:ext cx="5547360" cy="829056"/>
          </a:xfrm>
          <a:prstGeom prst="rect">
            <a:avLst/>
          </a:prstGeom>
          <a:solidFill>
            <a:srgbClr val="E4F5EC"/>
          </a:solidFill>
          <a:ln w="12700">
            <a:solidFill>
              <a:srgbClr val="E4F5EC"/>
            </a:solidFill>
            <a:prstDash val="solid"/>
          </a:ln>
        </p:spPr>
      </p:sp>
      <p:sp>
        <p:nvSpPr>
          <p:cNvPr id="50" name="Shape 48"/>
          <p:cNvSpPr/>
          <p:nvPr/>
        </p:nvSpPr>
        <p:spPr>
          <a:xfrm>
            <a:off x="6162128" y="1784405"/>
            <a:ext cx="60960" cy="3657600"/>
          </a:xfrm>
          <a:prstGeom prst="rect">
            <a:avLst/>
          </a:prstGeom>
          <a:solidFill>
            <a:srgbClr val="1A7A4A"/>
          </a:solidFill>
          <a:ln w="12700">
            <a:solidFill>
              <a:srgbClr val="1A7A4A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6461760" y="1925938"/>
            <a:ext cx="530352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1A7A4A"/>
                </a:solidFill>
              </a:rPr>
              <a:t>4. Histologia / Biópsia</a:t>
            </a:r>
            <a:endParaRPr lang="en-US" dirty="0"/>
          </a:p>
        </p:txBody>
      </p:sp>
      <p:sp>
        <p:nvSpPr>
          <p:cNvPr id="52" name="Text 50"/>
          <p:cNvSpPr/>
          <p:nvPr/>
        </p:nvSpPr>
        <p:spPr>
          <a:xfrm>
            <a:off x="6618400" y="2292096"/>
            <a:ext cx="530352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i="1" dirty="0">
                <a:solidFill>
                  <a:srgbClr val="64748B"/>
                </a:solidFill>
              </a:rPr>
              <a:t>Confirmação diagnóstica definitiva</a:t>
            </a:r>
            <a:endParaRPr lang="en-US" dirty="0"/>
          </a:p>
        </p:txBody>
      </p:sp>
      <p:sp>
        <p:nvSpPr>
          <p:cNvPr id="53" name="Shape 51"/>
          <p:cNvSpPr/>
          <p:nvPr/>
        </p:nvSpPr>
        <p:spPr>
          <a:xfrm>
            <a:off x="6449568" y="3146463"/>
            <a:ext cx="97536" cy="97536"/>
          </a:xfrm>
          <a:prstGeom prst="ellipse">
            <a:avLst/>
          </a:prstGeom>
          <a:solidFill>
            <a:srgbClr val="1A7A4A"/>
          </a:solidFill>
          <a:ln w="12700">
            <a:solidFill>
              <a:srgbClr val="1A7A4A"/>
            </a:solidFill>
            <a:prstDash val="solid"/>
          </a:ln>
        </p:spPr>
      </p:sp>
      <p:sp>
        <p:nvSpPr>
          <p:cNvPr id="54" name="Text 52"/>
          <p:cNvSpPr/>
          <p:nvPr/>
        </p:nvSpPr>
        <p:spPr>
          <a:xfrm>
            <a:off x="6743369" y="2972198"/>
            <a:ext cx="4962144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E293B"/>
                </a:solidFill>
              </a:rPr>
              <a:t>Biópsia dirigida pela colposcopia</a:t>
            </a:r>
            <a:endParaRPr lang="en-US" dirty="0"/>
          </a:p>
        </p:txBody>
      </p:sp>
      <p:sp>
        <p:nvSpPr>
          <p:cNvPr id="55" name="Shape 53"/>
          <p:cNvSpPr/>
          <p:nvPr/>
        </p:nvSpPr>
        <p:spPr>
          <a:xfrm>
            <a:off x="6449568" y="3705970"/>
            <a:ext cx="97536" cy="97536"/>
          </a:xfrm>
          <a:prstGeom prst="ellipse">
            <a:avLst/>
          </a:prstGeom>
          <a:solidFill>
            <a:srgbClr val="1A7A4A"/>
          </a:solidFill>
          <a:ln w="12700">
            <a:solidFill>
              <a:srgbClr val="1A7A4A"/>
            </a:solidFill>
            <a:prstDash val="solid"/>
          </a:ln>
        </p:spPr>
      </p:sp>
      <p:sp>
        <p:nvSpPr>
          <p:cNvPr id="56" name="Text 54"/>
          <p:cNvSpPr/>
          <p:nvPr/>
        </p:nvSpPr>
        <p:spPr>
          <a:xfrm>
            <a:off x="6717792" y="3477702"/>
            <a:ext cx="4962144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E293B"/>
                </a:solidFill>
              </a:rPr>
              <a:t>Classifica: NIC 1, NIC 2, NIC 3, AIS, invasor</a:t>
            </a:r>
            <a:endParaRPr lang="en-US" dirty="0"/>
          </a:p>
        </p:txBody>
      </p:sp>
      <p:sp>
        <p:nvSpPr>
          <p:cNvPr id="57" name="Shape 55"/>
          <p:cNvSpPr/>
          <p:nvPr/>
        </p:nvSpPr>
        <p:spPr>
          <a:xfrm>
            <a:off x="6449568" y="4325576"/>
            <a:ext cx="97536" cy="97536"/>
          </a:xfrm>
          <a:prstGeom prst="ellipse">
            <a:avLst/>
          </a:prstGeom>
          <a:solidFill>
            <a:srgbClr val="1A7A4A"/>
          </a:solidFill>
          <a:ln w="12700">
            <a:solidFill>
              <a:srgbClr val="1A7A4A"/>
            </a:solidFill>
            <a:prstDash val="solid"/>
          </a:ln>
        </p:spPr>
      </p:sp>
      <p:sp>
        <p:nvSpPr>
          <p:cNvPr id="58" name="Text 56"/>
          <p:cNvSpPr/>
          <p:nvPr/>
        </p:nvSpPr>
        <p:spPr>
          <a:xfrm>
            <a:off x="6717791" y="4130504"/>
            <a:ext cx="5376009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E293B"/>
                </a:solidFill>
              </a:rPr>
              <a:t>Diferencia carcinoma epidermoide do adenocarcinoma</a:t>
            </a:r>
            <a:endParaRPr lang="en-US" dirty="0"/>
          </a:p>
        </p:txBody>
      </p:sp>
      <p:sp>
        <p:nvSpPr>
          <p:cNvPr id="59" name="Shape 57"/>
          <p:cNvSpPr/>
          <p:nvPr/>
        </p:nvSpPr>
        <p:spPr>
          <a:xfrm>
            <a:off x="6484288" y="4945182"/>
            <a:ext cx="97536" cy="97536"/>
          </a:xfrm>
          <a:prstGeom prst="ellipse">
            <a:avLst/>
          </a:prstGeom>
          <a:solidFill>
            <a:srgbClr val="1A7A4A"/>
          </a:solidFill>
          <a:ln w="12700">
            <a:solidFill>
              <a:srgbClr val="1A7A4A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6740320" y="4815840"/>
            <a:ext cx="4962144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E293B"/>
                </a:solidFill>
              </a:rPr>
              <a:t>Padrão-ouro — define conduta terapêutica final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18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85344"/>
          </a:xfrm>
          <a:prstGeom prst="rect">
            <a:avLst/>
          </a:prstGeom>
          <a:solidFill>
            <a:srgbClr val="0F7173"/>
          </a:solidFill>
          <a:ln w="12700">
            <a:solidFill>
              <a:srgbClr val="0F7173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786562" y="88657"/>
            <a:ext cx="195072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200" b="1" dirty="0">
                <a:solidFill>
                  <a:srgbClr val="5B3A8A"/>
                </a:solidFill>
              </a:rPr>
              <a:t>NOVO RASTREAMENTO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10728960" y="268224"/>
            <a:ext cx="91440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1200" dirty="0">
                <a:solidFill>
                  <a:srgbClr val="64748B"/>
                </a:solidFill>
              </a:rPr>
              <a:t>4 / 9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548640" y="707136"/>
            <a:ext cx="1109472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667" b="1" dirty="0">
                <a:solidFill>
                  <a:srgbClr val="1A2B5F"/>
                </a:solidFill>
              </a:rPr>
              <a:t>O novo protocolo de rastreamento — DNA-HPV oncogênico</a:t>
            </a:r>
            <a:endParaRPr lang="en-US" sz="2667" dirty="0"/>
          </a:p>
        </p:txBody>
      </p:sp>
      <p:sp>
        <p:nvSpPr>
          <p:cNvPr id="7" name="Shape 5"/>
          <p:cNvSpPr/>
          <p:nvPr/>
        </p:nvSpPr>
        <p:spPr>
          <a:xfrm>
            <a:off x="365760" y="1524000"/>
            <a:ext cx="5242560" cy="4328160"/>
          </a:xfrm>
          <a:prstGeom prst="rect">
            <a:avLst/>
          </a:prstGeom>
          <a:solidFill>
            <a:srgbClr val="EFF2F7"/>
          </a:solidFill>
          <a:ln w="6350">
            <a:solidFill>
              <a:srgbClr val="D1D9E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48640" y="1645920"/>
            <a:ext cx="487680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/>
              <a:t>MODELO ANTERIOR</a:t>
            </a:r>
          </a:p>
        </p:txBody>
      </p:sp>
      <p:sp>
        <p:nvSpPr>
          <p:cNvPr id="9" name="Shape 7"/>
          <p:cNvSpPr/>
          <p:nvPr/>
        </p:nvSpPr>
        <p:spPr>
          <a:xfrm>
            <a:off x="585216" y="2157984"/>
            <a:ext cx="109728" cy="109728"/>
          </a:xfrm>
          <a:prstGeom prst="ellipse">
            <a:avLst/>
          </a:prstGeom>
          <a:solidFill>
            <a:srgbClr val="999999"/>
          </a:solidFill>
          <a:ln w="12700">
            <a:solidFill>
              <a:srgbClr val="999999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829056" y="2060448"/>
            <a:ext cx="457200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/>
              <a:t>Citologia oncótica (Papanicolaou) anual</a:t>
            </a:r>
          </a:p>
        </p:txBody>
      </p:sp>
      <p:sp>
        <p:nvSpPr>
          <p:cNvPr id="11" name="Shape 9"/>
          <p:cNvSpPr/>
          <p:nvPr/>
        </p:nvSpPr>
        <p:spPr>
          <a:xfrm>
            <a:off x="585216" y="2743200"/>
            <a:ext cx="109728" cy="109728"/>
          </a:xfrm>
          <a:prstGeom prst="ellipse">
            <a:avLst/>
          </a:prstGeom>
          <a:solidFill>
            <a:srgbClr val="999999"/>
          </a:solidFill>
          <a:ln w="12700">
            <a:solidFill>
              <a:srgbClr val="999999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829056" y="2645664"/>
            <a:ext cx="457200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/>
              <a:t>Rastreamento oportunístico — por demanda espontânea</a:t>
            </a:r>
          </a:p>
        </p:txBody>
      </p:sp>
      <p:sp>
        <p:nvSpPr>
          <p:cNvPr id="13" name="Shape 11"/>
          <p:cNvSpPr/>
          <p:nvPr/>
        </p:nvSpPr>
        <p:spPr>
          <a:xfrm>
            <a:off x="585216" y="3328416"/>
            <a:ext cx="109728" cy="109728"/>
          </a:xfrm>
          <a:prstGeom prst="ellipse">
            <a:avLst/>
          </a:prstGeom>
          <a:solidFill>
            <a:srgbClr val="999999"/>
          </a:solidFill>
          <a:ln w="12700">
            <a:solidFill>
              <a:srgbClr val="999999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29056" y="3230880"/>
            <a:ext cx="457200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/>
              <a:t>Sensibilidade isolada ~55–65%</a:t>
            </a:r>
          </a:p>
        </p:txBody>
      </p:sp>
      <p:sp>
        <p:nvSpPr>
          <p:cNvPr id="15" name="Shape 13"/>
          <p:cNvSpPr/>
          <p:nvPr/>
        </p:nvSpPr>
        <p:spPr>
          <a:xfrm>
            <a:off x="585216" y="3913632"/>
            <a:ext cx="109728" cy="109728"/>
          </a:xfrm>
          <a:prstGeom prst="ellipse">
            <a:avLst/>
          </a:prstGeom>
          <a:solidFill>
            <a:srgbClr val="999999"/>
          </a:solidFill>
          <a:ln w="12700">
            <a:solidFill>
              <a:srgbClr val="999999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829056" y="3816096"/>
            <a:ext cx="457200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/>
              <a:t>Mulheres testadas repetidamente; outras sem acesso</a:t>
            </a:r>
          </a:p>
        </p:txBody>
      </p:sp>
      <p:sp>
        <p:nvSpPr>
          <p:cNvPr id="17" name="Shape 15"/>
          <p:cNvSpPr/>
          <p:nvPr/>
        </p:nvSpPr>
        <p:spPr>
          <a:xfrm>
            <a:off x="585216" y="4498848"/>
            <a:ext cx="109728" cy="109728"/>
          </a:xfrm>
          <a:prstGeom prst="ellipse">
            <a:avLst/>
          </a:prstGeom>
          <a:solidFill>
            <a:srgbClr val="999999"/>
          </a:solidFill>
          <a:ln w="12700">
            <a:solidFill>
              <a:srgbClr val="999999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829056" y="4401312"/>
            <a:ext cx="457200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/>
              <a:t>Sem identificação de genótipo viral</a:t>
            </a:r>
          </a:p>
        </p:txBody>
      </p:sp>
      <p:sp>
        <p:nvSpPr>
          <p:cNvPr id="19" name="Shape 17"/>
          <p:cNvSpPr/>
          <p:nvPr/>
        </p:nvSpPr>
        <p:spPr>
          <a:xfrm>
            <a:off x="585216" y="5084064"/>
            <a:ext cx="109728" cy="109728"/>
          </a:xfrm>
          <a:prstGeom prst="ellipse">
            <a:avLst/>
          </a:prstGeom>
          <a:solidFill>
            <a:srgbClr val="999999"/>
          </a:solidFill>
          <a:ln w="12700">
            <a:solidFill>
              <a:srgbClr val="999999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29056" y="4986528"/>
            <a:ext cx="457200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/>
              <a:t>Baixa cobertura real da população-alvo</a:t>
            </a:r>
          </a:p>
        </p:txBody>
      </p:sp>
      <p:sp>
        <p:nvSpPr>
          <p:cNvPr id="21" name="Shape 19"/>
          <p:cNvSpPr/>
          <p:nvPr/>
        </p:nvSpPr>
        <p:spPr>
          <a:xfrm>
            <a:off x="5797692" y="2053756"/>
            <a:ext cx="5730240" cy="4328160"/>
          </a:xfrm>
          <a:prstGeom prst="rect">
            <a:avLst/>
          </a:prstGeom>
          <a:solidFill>
            <a:srgbClr val="EEE8F8"/>
          </a:solidFill>
          <a:ln w="12700">
            <a:solidFill>
              <a:srgbClr val="5B3A8A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5786562" y="1549492"/>
            <a:ext cx="5730240" cy="512064"/>
          </a:xfrm>
          <a:prstGeom prst="rect">
            <a:avLst/>
          </a:prstGeom>
          <a:solidFill>
            <a:srgbClr val="5B3A8A"/>
          </a:solidFill>
          <a:ln w="12700">
            <a:solidFill>
              <a:srgbClr val="5B3A8A"/>
            </a:solidFill>
            <a:prstDash val="solid"/>
          </a:ln>
        </p:spPr>
        <p:txBody>
          <a:bodyPr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NOVO PROTOCOLO</a:t>
            </a:r>
          </a:p>
        </p:txBody>
      </p:sp>
      <p:sp>
        <p:nvSpPr>
          <p:cNvPr id="24" name="Shape 22"/>
          <p:cNvSpPr/>
          <p:nvPr/>
        </p:nvSpPr>
        <p:spPr>
          <a:xfrm>
            <a:off x="6254496" y="2194560"/>
            <a:ext cx="109728" cy="109728"/>
          </a:xfrm>
          <a:prstGeom prst="ellipse">
            <a:avLst/>
          </a:prstGeom>
          <a:solidFill>
            <a:srgbClr val="5B3A8A"/>
          </a:solidFill>
          <a:ln w="12700">
            <a:solidFill>
              <a:srgbClr val="5B3A8A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6441153" y="2086365"/>
            <a:ext cx="51206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/>
              <a:t>Teste DNA-HPV oncogênico como método primário</a:t>
            </a:r>
          </a:p>
        </p:txBody>
      </p:sp>
      <p:sp>
        <p:nvSpPr>
          <p:cNvPr id="26" name="Shape 24"/>
          <p:cNvSpPr/>
          <p:nvPr/>
        </p:nvSpPr>
        <p:spPr>
          <a:xfrm>
            <a:off x="6254496" y="2779776"/>
            <a:ext cx="109728" cy="109728"/>
          </a:xfrm>
          <a:prstGeom prst="ellipse">
            <a:avLst/>
          </a:prstGeom>
          <a:solidFill>
            <a:srgbClr val="5B3A8A"/>
          </a:solidFill>
          <a:ln w="12700">
            <a:solidFill>
              <a:srgbClr val="5B3A8A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6486144" y="2682240"/>
            <a:ext cx="51206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/>
              <a:t>Rastreamento organizado · a cada 5 anos</a:t>
            </a:r>
          </a:p>
        </p:txBody>
      </p:sp>
      <p:sp>
        <p:nvSpPr>
          <p:cNvPr id="28" name="Shape 26"/>
          <p:cNvSpPr/>
          <p:nvPr/>
        </p:nvSpPr>
        <p:spPr>
          <a:xfrm>
            <a:off x="6254496" y="3364992"/>
            <a:ext cx="109728" cy="109728"/>
          </a:xfrm>
          <a:prstGeom prst="ellipse">
            <a:avLst/>
          </a:prstGeom>
          <a:solidFill>
            <a:srgbClr val="5B3A8A"/>
          </a:solidFill>
          <a:ln w="12700">
            <a:solidFill>
              <a:srgbClr val="5B3A8A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6486144" y="3267456"/>
            <a:ext cx="51206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/>
              <a:t>Sensibilidade &gt;90%, alto valor preditivo negativo</a:t>
            </a:r>
          </a:p>
        </p:txBody>
      </p:sp>
      <p:sp>
        <p:nvSpPr>
          <p:cNvPr id="30" name="Shape 28"/>
          <p:cNvSpPr/>
          <p:nvPr/>
        </p:nvSpPr>
        <p:spPr>
          <a:xfrm>
            <a:off x="6254496" y="3950208"/>
            <a:ext cx="109728" cy="109728"/>
          </a:xfrm>
          <a:prstGeom prst="ellipse">
            <a:avLst/>
          </a:prstGeom>
          <a:solidFill>
            <a:srgbClr val="5B3A8A"/>
          </a:solidFill>
          <a:ln w="12700">
            <a:solidFill>
              <a:srgbClr val="5B3A8A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6486144" y="3852672"/>
            <a:ext cx="51206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/>
              <a:t>Identificação do genótipo viral (16/18 vs. outros)</a:t>
            </a:r>
          </a:p>
        </p:txBody>
      </p:sp>
      <p:sp>
        <p:nvSpPr>
          <p:cNvPr id="32" name="Shape 30"/>
          <p:cNvSpPr/>
          <p:nvPr/>
        </p:nvSpPr>
        <p:spPr>
          <a:xfrm>
            <a:off x="6254496" y="4535424"/>
            <a:ext cx="109728" cy="109728"/>
          </a:xfrm>
          <a:prstGeom prst="ellipse">
            <a:avLst/>
          </a:prstGeom>
          <a:solidFill>
            <a:srgbClr val="5B3A8A"/>
          </a:solidFill>
          <a:ln w="12700">
            <a:solidFill>
              <a:srgbClr val="5B3A8A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6486144" y="4437888"/>
            <a:ext cx="51206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/>
              <a:t>Coleta clínica na UBS ou autocoleta</a:t>
            </a:r>
          </a:p>
        </p:txBody>
      </p:sp>
      <p:sp>
        <p:nvSpPr>
          <p:cNvPr id="34" name="Shape 32"/>
          <p:cNvSpPr/>
          <p:nvPr/>
        </p:nvSpPr>
        <p:spPr>
          <a:xfrm>
            <a:off x="6254496" y="5120640"/>
            <a:ext cx="109728" cy="109728"/>
          </a:xfrm>
          <a:prstGeom prst="ellipse">
            <a:avLst/>
          </a:prstGeom>
          <a:solidFill>
            <a:srgbClr val="5B3A8A"/>
          </a:solidFill>
          <a:ln w="12700">
            <a:solidFill>
              <a:srgbClr val="5B3A8A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6486144" y="5023104"/>
            <a:ext cx="51206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/>
              <a:t>Incorporado ao SUS desde 2024</a:t>
            </a:r>
          </a:p>
        </p:txBody>
      </p:sp>
      <p:sp>
        <p:nvSpPr>
          <p:cNvPr id="36" name="Text 34"/>
          <p:cNvSpPr/>
          <p:nvPr/>
        </p:nvSpPr>
        <p:spPr>
          <a:xfrm>
            <a:off x="5364480" y="3284551"/>
            <a:ext cx="8534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733" b="1" dirty="0">
                <a:solidFill>
                  <a:srgbClr val="5B3A8A"/>
                </a:solidFill>
              </a:rPr>
              <a:t>→</a:t>
            </a:r>
            <a:endParaRPr lang="en-US" sz="3733" dirty="0"/>
          </a:p>
        </p:txBody>
      </p:sp>
      <p:sp>
        <p:nvSpPr>
          <p:cNvPr id="37" name="Shape 35"/>
          <p:cNvSpPr/>
          <p:nvPr/>
        </p:nvSpPr>
        <p:spPr>
          <a:xfrm>
            <a:off x="399288" y="5907024"/>
            <a:ext cx="11460480" cy="512064"/>
          </a:xfrm>
          <a:prstGeom prst="rect">
            <a:avLst/>
          </a:prstGeom>
          <a:solidFill>
            <a:srgbClr val="D4ECEC"/>
          </a:solidFill>
          <a:ln w="12700">
            <a:solidFill>
              <a:srgbClr val="D4ECEC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365760" y="6096000"/>
            <a:ext cx="67056" cy="512064"/>
          </a:xfrm>
          <a:prstGeom prst="rect">
            <a:avLst/>
          </a:prstGeom>
          <a:solidFill>
            <a:srgbClr val="0F7173"/>
          </a:solidFill>
          <a:ln w="12700">
            <a:solidFill>
              <a:srgbClr val="0F7173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548640" y="5998464"/>
            <a:ext cx="11216640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/>
              <a:t>Faixa etária alvo:</a:t>
            </a:r>
          </a:p>
        </p:txBody>
      </p:sp>
      <p:sp>
        <p:nvSpPr>
          <p:cNvPr id="40" name="Text 38"/>
          <p:cNvSpPr/>
          <p:nvPr/>
        </p:nvSpPr>
        <p:spPr>
          <a:xfrm>
            <a:off x="521208" y="6266688"/>
            <a:ext cx="112166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/>
              <a:t>25 a 64 </a:t>
            </a:r>
            <a:r>
              <a:rPr lang="en-US" b="1" dirty="0" err="1"/>
              <a:t>anos</a:t>
            </a:r>
            <a:r>
              <a:rPr lang="en-US" b="1" dirty="0"/>
              <a:t>. Antes dos 25 anos: alta prevalência de infecções transitórias; não rastrear. Após os 60 anos, se último exame negativo: encerrar o </a:t>
            </a:r>
            <a:r>
              <a:rPr lang="en-US" b="1" dirty="0" err="1"/>
              <a:t>rastreamento</a:t>
            </a:r>
            <a:r>
              <a:rPr lang="en-US" sz="1200" dirty="0">
                <a:solidFill>
                  <a:srgbClr val="1E293B"/>
                </a:solidFill>
              </a:rPr>
              <a:t>.</a:t>
            </a:r>
            <a:endParaRPr lang="en-US" sz="12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8E1E7E2-AD0E-AF88-ACD6-4A6A8766F65A}"/>
              </a:ext>
            </a:extLst>
          </p:cNvPr>
          <p:cNvSpPr/>
          <p:nvPr/>
        </p:nvSpPr>
        <p:spPr>
          <a:xfrm>
            <a:off x="365760" y="1541692"/>
            <a:ext cx="5239393" cy="5120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MODELO ANTERIOR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350D6-0E7E-5CFE-D994-565C58A40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0" name="DesignBg">
            <a:extLst>
              <a:ext uri="{FF2B5EF4-FFF2-40B4-BE49-F238E27FC236}">
                <a16:creationId xmlns:a16="http://schemas.microsoft.com/office/drawing/2014/main" id="{01F1A301-F0F5-7A7B-85A7-75DA0275131D}"/>
              </a:ext>
            </a:extLst>
          </p:cNvPr>
          <p:cNvSpPr>
            <a:spLocks noGrp="1"/>
          </p:cNvSpPr>
          <p:nvPr/>
        </p:nvSpPr>
        <p:spPr>
          <a:xfrm>
            <a:off x="0" y="38100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1" name="DesignSidebar">
            <a:extLst>
              <a:ext uri="{FF2B5EF4-FFF2-40B4-BE49-F238E27FC236}">
                <a16:creationId xmlns:a16="http://schemas.microsoft.com/office/drawing/2014/main" id="{39E49D49-DA96-C2A9-26CD-E155286A64DB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8B1A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2" name="DesignDot">
            <a:extLst>
              <a:ext uri="{FF2B5EF4-FFF2-40B4-BE49-F238E27FC236}">
                <a16:creationId xmlns:a16="http://schemas.microsoft.com/office/drawing/2014/main" id="{CF7516AC-1F12-35F3-114F-3C94E1E45E83}"/>
              </a:ext>
            </a:extLst>
          </p:cNvPr>
          <p:cNvSpPr>
            <a:spLocks noGrp="1"/>
          </p:cNvSpPr>
          <p:nvPr/>
        </p:nvSpPr>
        <p:spPr>
          <a:xfrm>
            <a:off x="0" y="304800"/>
            <a:ext cx="228600" cy="457200"/>
          </a:xfrm>
          <a:prstGeom prst="rect">
            <a:avLst/>
          </a:prstGeom>
          <a:solidFill>
            <a:srgbClr val="C2185B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3" name="DesignBottom">
            <a:extLst>
              <a:ext uri="{FF2B5EF4-FFF2-40B4-BE49-F238E27FC236}">
                <a16:creationId xmlns:a16="http://schemas.microsoft.com/office/drawing/2014/main" id="{F2065368-1367-A92E-614F-FDC99AB95B92}"/>
              </a:ext>
            </a:extLst>
          </p:cNvPr>
          <p:cNvSpPr>
            <a:spLocks noGrp="1"/>
          </p:cNvSpPr>
          <p:nvPr/>
        </p:nvSpPr>
        <p:spPr>
          <a:xfrm>
            <a:off x="228600" y="6766560"/>
            <a:ext cx="11963400" cy="91440"/>
          </a:xfrm>
          <a:prstGeom prst="rect">
            <a:avLst/>
          </a:prstGeom>
          <a:solidFill>
            <a:srgbClr val="8B1A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F83183E-FB9D-64F1-3129-EF5E94ADA5E1}"/>
              </a:ext>
            </a:extLst>
          </p:cNvPr>
          <p:cNvSpPr txBox="1"/>
          <p:nvPr/>
        </p:nvSpPr>
        <p:spPr>
          <a:xfrm>
            <a:off x="467137" y="745435"/>
            <a:ext cx="7762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991ADC4-53DB-0E9D-67FC-B33FC57A0A53}"/>
              </a:ext>
            </a:extLst>
          </p:cNvPr>
          <p:cNvSpPr txBox="1"/>
          <p:nvPr/>
        </p:nvSpPr>
        <p:spPr>
          <a:xfrm>
            <a:off x="467137" y="2941983"/>
            <a:ext cx="114598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Não tenho nenhum conflito de interesse nesta apresentação. </a:t>
            </a:r>
          </a:p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33D4AE1-B9DB-964F-F75F-3E17DD19FB14}"/>
              </a:ext>
            </a:extLst>
          </p:cNvPr>
          <p:cNvSpPr txBox="1"/>
          <p:nvPr/>
        </p:nvSpPr>
        <p:spPr>
          <a:xfrm>
            <a:off x="3453849" y="1230676"/>
            <a:ext cx="7146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Câncer de Colo Uterino</a:t>
            </a:r>
            <a:r>
              <a:rPr lang="pt-BR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7519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85344"/>
          </a:xfrm>
          <a:prstGeom prst="rect">
            <a:avLst/>
          </a:prstGeom>
          <a:solidFill>
            <a:srgbClr val="0F7173"/>
          </a:solidFill>
          <a:ln w="12700">
            <a:solidFill>
              <a:srgbClr val="0F717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0728960" y="268224"/>
            <a:ext cx="91440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1200" dirty="0">
                <a:solidFill>
                  <a:srgbClr val="64748B"/>
                </a:solidFill>
              </a:rPr>
              <a:t>5 / 9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548640" y="707136"/>
            <a:ext cx="1109472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667" b="1" dirty="0">
                <a:solidFill>
                  <a:srgbClr val="1A2B5F"/>
                </a:solidFill>
              </a:rPr>
              <a:t>Fluxograma de conduta pós-resultado DNA-HPV oncogênico</a:t>
            </a:r>
            <a:endParaRPr lang="en-US" sz="2667" dirty="0"/>
          </a:p>
        </p:txBody>
      </p:sp>
      <p:sp>
        <p:nvSpPr>
          <p:cNvPr id="7" name="Text 5"/>
          <p:cNvSpPr/>
          <p:nvPr/>
        </p:nvSpPr>
        <p:spPr>
          <a:xfrm>
            <a:off x="548640" y="1341120"/>
            <a:ext cx="731520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i="1" dirty="0"/>
              <a:t>Mulheres de 25 a 64 anos — risco padrão</a:t>
            </a:r>
            <a:endParaRPr lang="en-US" sz="2000" dirty="0"/>
          </a:p>
        </p:txBody>
      </p:sp>
      <p:sp>
        <p:nvSpPr>
          <p:cNvPr id="8" name="Shape 6"/>
          <p:cNvSpPr/>
          <p:nvPr/>
        </p:nvSpPr>
        <p:spPr>
          <a:xfrm>
            <a:off x="365760" y="1767840"/>
            <a:ext cx="11460480" cy="792480"/>
          </a:xfrm>
          <a:prstGeom prst="rect">
            <a:avLst/>
          </a:prstGeom>
          <a:solidFill>
            <a:srgbClr val="E6F3FB"/>
          </a:solidFill>
          <a:ln w="6350">
            <a:solidFill>
              <a:srgbClr val="185FA5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63296" y="1889760"/>
            <a:ext cx="548640" cy="548640"/>
          </a:xfrm>
          <a:prstGeom prst="ellipse">
            <a:avLst/>
          </a:prstGeom>
          <a:solidFill>
            <a:srgbClr val="185FA5"/>
          </a:solidFill>
          <a:ln w="12700">
            <a:solidFill>
              <a:srgbClr val="185FA5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63296" y="188976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1</a:t>
            </a: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1158240" y="1853184"/>
            <a:ext cx="609600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042C53"/>
                </a:solidFill>
              </a:rPr>
              <a:t>Coleta do teste DNA-HPV oncogênico</a:t>
            </a: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1158240" y="2145792"/>
            <a:ext cx="103632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64748B"/>
                </a:solidFill>
              </a:rPr>
              <a:t>Coleta clínica na UBS ou autocoleta · Se autocoleta positiva (não 16/18) → retornar para citologia clínica</a:t>
            </a:r>
            <a:endParaRPr lang="en-US" dirty="0"/>
          </a:p>
        </p:txBody>
      </p:sp>
      <p:sp>
        <p:nvSpPr>
          <p:cNvPr id="13" name="Shape 11"/>
          <p:cNvSpPr/>
          <p:nvPr/>
        </p:nvSpPr>
        <p:spPr>
          <a:xfrm>
            <a:off x="609600" y="2584704"/>
            <a:ext cx="12192" cy="268224"/>
          </a:xfrm>
          <a:prstGeom prst="rect">
            <a:avLst/>
          </a:prstGeom>
          <a:solidFill>
            <a:srgbClr val="D1D9E6"/>
          </a:solidFill>
          <a:ln w="12700">
            <a:solidFill>
              <a:srgbClr val="D1D9E6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365760" y="2877312"/>
            <a:ext cx="5486400" cy="1754854"/>
          </a:xfrm>
          <a:prstGeom prst="rect">
            <a:avLst/>
          </a:prstGeom>
          <a:solidFill>
            <a:srgbClr val="E4F5EC"/>
          </a:solidFill>
          <a:ln w="6350">
            <a:solidFill>
              <a:srgbClr val="1A7A4A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63296" y="2999232"/>
            <a:ext cx="548640" cy="548640"/>
          </a:xfrm>
          <a:prstGeom prst="ellipse">
            <a:avLst/>
          </a:prstGeom>
          <a:solidFill>
            <a:srgbClr val="1A7A4A"/>
          </a:solidFill>
          <a:ln w="12700">
            <a:solidFill>
              <a:srgbClr val="1A7A4A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63296" y="2999232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2</a:t>
            </a: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1158240" y="2950464"/>
            <a:ext cx="438912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1A7A4A"/>
                </a:solidFill>
              </a:rPr>
              <a:t>Resultado NEGATIVO</a:t>
            </a: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1158240" y="3547872"/>
            <a:ext cx="438912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E293B"/>
                </a:solidFill>
              </a:rPr>
              <a:t>HPV de alto risco não detectado</a:t>
            </a:r>
            <a:endParaRPr lang="en-US" dirty="0"/>
          </a:p>
          <a:p>
            <a:r>
              <a:rPr lang="en-US" dirty="0">
                <a:solidFill>
                  <a:srgbClr val="1E293B"/>
                </a:solidFill>
              </a:rPr>
              <a:t>Repetir teste DNA-HPV oncogênico em 5 anos</a:t>
            </a:r>
            <a:endParaRPr lang="en-US" dirty="0"/>
          </a:p>
          <a:p>
            <a:r>
              <a:rPr lang="en-US" dirty="0">
                <a:solidFill>
                  <a:srgbClr val="1E293B"/>
                </a:solidFill>
              </a:rPr>
              <a:t>Risco extremamente baixo de lesões graves no intervalo</a:t>
            </a:r>
            <a:endParaRPr lang="en-US" dirty="0"/>
          </a:p>
        </p:txBody>
      </p:sp>
      <p:sp>
        <p:nvSpPr>
          <p:cNvPr id="19" name="Shape 17"/>
          <p:cNvSpPr/>
          <p:nvPr/>
        </p:nvSpPr>
        <p:spPr>
          <a:xfrm>
            <a:off x="6339840" y="2877312"/>
            <a:ext cx="5486400" cy="1815946"/>
          </a:xfrm>
          <a:prstGeom prst="rect">
            <a:avLst/>
          </a:prstGeom>
          <a:solidFill>
            <a:srgbClr val="FDECEA"/>
          </a:solidFill>
          <a:ln w="6350">
            <a:solidFill>
              <a:srgbClr val="C0392B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6437376" y="2999232"/>
            <a:ext cx="548640" cy="548640"/>
          </a:xfrm>
          <a:prstGeom prst="ellipse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6437376" y="2999232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67" b="1" dirty="0">
                <a:solidFill>
                  <a:srgbClr val="FFFFFF"/>
                </a:solidFill>
              </a:rPr>
              <a:t>3a</a:t>
            </a:r>
            <a:endParaRPr lang="en-US" sz="1467" dirty="0"/>
          </a:p>
        </p:txBody>
      </p:sp>
      <p:sp>
        <p:nvSpPr>
          <p:cNvPr id="22" name="Text 20"/>
          <p:cNvSpPr/>
          <p:nvPr/>
        </p:nvSpPr>
        <p:spPr>
          <a:xfrm>
            <a:off x="7132320" y="2950464"/>
            <a:ext cx="451104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C0392B"/>
                </a:solidFill>
              </a:rPr>
              <a:t>Positivo — HPV 16 e/ou 18</a:t>
            </a: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7132320" y="3468492"/>
            <a:ext cx="4511040" cy="890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E293B"/>
                </a:solidFill>
              </a:rPr>
              <a:t>Encaminhamento IMEDIATO para colposcopia</a:t>
            </a:r>
            <a:endParaRPr lang="en-US" dirty="0"/>
          </a:p>
          <a:p>
            <a:r>
              <a:rPr lang="en-US" dirty="0">
                <a:solidFill>
                  <a:srgbClr val="1E293B"/>
                </a:solidFill>
              </a:rPr>
              <a:t>Doença cervical presente → conduta de tratamento específica</a:t>
            </a:r>
            <a:endParaRPr lang="en-US" dirty="0"/>
          </a:p>
          <a:p>
            <a:r>
              <a:rPr lang="en-US" dirty="0">
                <a:solidFill>
                  <a:srgbClr val="1E293B"/>
                </a:solidFill>
              </a:rPr>
              <a:t>Colposcopia normal → novo teste HPV em 1 ano</a:t>
            </a: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5730240" y="3291840"/>
            <a:ext cx="6096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 dirty="0">
                <a:solidFill>
                  <a:srgbClr val="64748B"/>
                </a:solidFill>
              </a:rPr>
              <a:t>ou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321961" y="4834128"/>
            <a:ext cx="5486400" cy="1767841"/>
          </a:xfrm>
          <a:prstGeom prst="rect">
            <a:avLst/>
          </a:prstGeom>
          <a:solidFill>
            <a:srgbClr val="FEF3DA"/>
          </a:solidFill>
          <a:ln w="6350">
            <a:solidFill>
              <a:srgbClr val="D4860A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454748" y="5023634"/>
            <a:ext cx="548640" cy="548640"/>
          </a:xfrm>
          <a:prstGeom prst="ellipse">
            <a:avLst/>
          </a:prstGeom>
          <a:solidFill>
            <a:srgbClr val="D4860A"/>
          </a:solidFill>
          <a:ln w="12700">
            <a:solidFill>
              <a:srgbClr val="D4860A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444943" y="5079955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3b</a:t>
            </a:r>
            <a:endParaRPr lang="en-US" dirty="0"/>
          </a:p>
        </p:txBody>
      </p:sp>
      <p:sp>
        <p:nvSpPr>
          <p:cNvPr id="28" name="Text 26"/>
          <p:cNvSpPr/>
          <p:nvPr/>
        </p:nvSpPr>
        <p:spPr>
          <a:xfrm>
            <a:off x="1084889" y="4693258"/>
            <a:ext cx="438912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b="1" dirty="0">
              <a:solidFill>
                <a:srgbClr val="D4860A"/>
              </a:solidFill>
            </a:endParaRPr>
          </a:p>
          <a:p>
            <a:r>
              <a:rPr lang="en-US" b="1" dirty="0" err="1">
                <a:solidFill>
                  <a:srgbClr val="D4860A"/>
                </a:solidFill>
              </a:rPr>
              <a:t>Positivo</a:t>
            </a:r>
            <a:r>
              <a:rPr lang="en-US" b="1" dirty="0">
                <a:solidFill>
                  <a:srgbClr val="D4860A"/>
                </a:solidFill>
              </a:rPr>
              <a:t> — Outros HPV oncogênicos</a:t>
            </a:r>
            <a:endParaRPr lang="en-US" dirty="0"/>
          </a:p>
        </p:txBody>
      </p:sp>
      <p:sp>
        <p:nvSpPr>
          <p:cNvPr id="29" name="Text 27"/>
          <p:cNvSpPr/>
          <p:nvPr/>
        </p:nvSpPr>
        <p:spPr>
          <a:xfrm>
            <a:off x="1067959" y="4931334"/>
            <a:ext cx="4874415" cy="12438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dirty="0">
              <a:solidFill>
                <a:srgbClr val="1E293B"/>
              </a:solidFill>
            </a:endParaRPr>
          </a:p>
          <a:p>
            <a:endParaRPr lang="en-US" dirty="0">
              <a:solidFill>
                <a:srgbClr val="1E293B"/>
              </a:solidFill>
            </a:endParaRPr>
          </a:p>
          <a:p>
            <a:r>
              <a:rPr lang="en-US" dirty="0" err="1">
                <a:solidFill>
                  <a:srgbClr val="1E293B"/>
                </a:solidFill>
              </a:rPr>
              <a:t>Tipos</a:t>
            </a:r>
            <a:r>
              <a:rPr lang="en-US" dirty="0">
                <a:solidFill>
                  <a:srgbClr val="1E293B"/>
                </a:solidFill>
              </a:rPr>
              <a:t>  31, 33, 35, 39, 45, 51, 52, 53, 56, 58, 59, 66, 68, 73 e 82</a:t>
            </a:r>
            <a:endParaRPr lang="en-US" dirty="0"/>
          </a:p>
          <a:p>
            <a:r>
              <a:rPr lang="en-US" dirty="0">
                <a:solidFill>
                  <a:srgbClr val="1E293B"/>
                </a:solidFill>
              </a:rPr>
              <a:t>Realizar citologia reflexa (preferencialmente na mesma amostra)</a:t>
            </a:r>
            <a:endParaRPr lang="en-US" dirty="0"/>
          </a:p>
          <a:p>
            <a:r>
              <a:rPr lang="en-US" dirty="0">
                <a:solidFill>
                  <a:srgbClr val="1E293B"/>
                </a:solidFill>
              </a:rPr>
              <a:t>Resultado citológico orienta próxima conduta</a:t>
            </a:r>
            <a:endParaRPr lang="en-US" dirty="0"/>
          </a:p>
        </p:txBody>
      </p:sp>
      <p:sp>
        <p:nvSpPr>
          <p:cNvPr id="30" name="Shape 28"/>
          <p:cNvSpPr/>
          <p:nvPr/>
        </p:nvSpPr>
        <p:spPr>
          <a:xfrm>
            <a:off x="6383639" y="4943857"/>
            <a:ext cx="5486400" cy="1621536"/>
          </a:xfrm>
          <a:prstGeom prst="rect">
            <a:avLst/>
          </a:prstGeom>
          <a:solidFill>
            <a:srgbClr val="D4ECEC"/>
          </a:solidFill>
          <a:ln w="12700">
            <a:solidFill>
              <a:srgbClr val="D4ECEC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6320294" y="4980433"/>
            <a:ext cx="97536" cy="1621536"/>
          </a:xfrm>
          <a:prstGeom prst="rect">
            <a:avLst/>
          </a:prstGeom>
          <a:solidFill>
            <a:srgbClr val="0F7173"/>
          </a:solidFill>
          <a:ln w="12700">
            <a:solidFill>
              <a:srgbClr val="0F7173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6461760" y="5059812"/>
            <a:ext cx="5242560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1E293B"/>
                </a:solidFill>
              </a:rPr>
              <a:t>Gestantes:</a:t>
            </a:r>
            <a:endParaRPr lang="en-US" dirty="0"/>
          </a:p>
        </p:txBody>
      </p:sp>
      <p:sp>
        <p:nvSpPr>
          <p:cNvPr id="33" name="Text 31"/>
          <p:cNvSpPr/>
          <p:nvPr/>
        </p:nvSpPr>
        <p:spPr>
          <a:xfrm>
            <a:off x="6486144" y="5059812"/>
            <a:ext cx="5242560" cy="1767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E293B"/>
                </a:solidFill>
              </a:rPr>
              <a:t>Rastreamento igual ao das não gestantes. Citologia e teste DNA-HPV podem ser realizados com segurança na gestação.</a:t>
            </a:r>
            <a:endParaRPr lang="en-US" dirty="0"/>
          </a:p>
        </p:txBody>
      </p:sp>
      <p:sp>
        <p:nvSpPr>
          <p:cNvPr id="34" name="Text 32"/>
          <p:cNvSpPr/>
          <p:nvPr/>
        </p:nvSpPr>
        <p:spPr>
          <a:xfrm>
            <a:off x="365760" y="6522720"/>
            <a:ext cx="11460480" cy="243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1400" i="1" dirty="0"/>
              <a:t>Fonte: Portaria SAES/SECTICS Nº 13, 29/07/2025 · Diretrizes Brasileiras para o Rastreamento do CCU</a:t>
            </a:r>
            <a:endParaRPr lang="en-US" sz="1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250F7-5FDC-CF8B-2F9A-F04240555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0" name="DesignBg"/>
          <p:cNvSpPr>
            <a:spLocks noGrp="1"/>
          </p:cNvSpPr>
          <p:nvPr/>
        </p:nvSpPr>
        <p:spPr>
          <a:xfrm>
            <a:off x="0" y="457200"/>
            <a:ext cx="12192000" cy="640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1" name="DesignSidebar"/>
          <p:cNvSpPr>
            <a:spLocks noGrp="1"/>
          </p:cNvSpPr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8B1A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2" name="DesignDot"/>
          <p:cNvSpPr>
            <a:spLocks noGrp="1"/>
          </p:cNvSpPr>
          <p:nvPr/>
        </p:nvSpPr>
        <p:spPr>
          <a:xfrm>
            <a:off x="0" y="304800"/>
            <a:ext cx="228600" cy="457200"/>
          </a:xfrm>
          <a:prstGeom prst="rect">
            <a:avLst/>
          </a:prstGeom>
          <a:solidFill>
            <a:srgbClr val="C2185B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3" name="DesignBottom"/>
          <p:cNvSpPr>
            <a:spLocks noGrp="1"/>
          </p:cNvSpPr>
          <p:nvPr/>
        </p:nvSpPr>
        <p:spPr>
          <a:xfrm>
            <a:off x="228600" y="6766560"/>
            <a:ext cx="11963400" cy="91440"/>
          </a:xfrm>
          <a:prstGeom prst="rect">
            <a:avLst/>
          </a:prstGeom>
          <a:solidFill>
            <a:srgbClr val="8B1A4A"/>
          </a:solidFill>
          <a:ln>
            <a:noFill/>
          </a:ln>
        </p:spPr>
        <p:txBody>
          <a:bodyPr/>
          <a:lstStyle/>
          <a:p>
            <a:endParaRPr/>
          </a:p>
        </p:txBody>
      </p:sp>
      <p:cxnSp>
        <p:nvCxnSpPr>
          <p:cNvPr id="63" name="Conector de Seta Reta 62">
            <a:extLst>
              <a:ext uri="{FF2B5EF4-FFF2-40B4-BE49-F238E27FC236}">
                <a16:creationId xmlns:a16="http://schemas.microsoft.com/office/drawing/2014/main" id="{6479EB8A-FFA5-EB2C-AC60-AC89643AAC0A}"/>
              </a:ext>
            </a:extLst>
          </p:cNvPr>
          <p:cNvCxnSpPr>
            <a:cxnSpLocks/>
          </p:cNvCxnSpPr>
          <p:nvPr/>
        </p:nvCxnSpPr>
        <p:spPr>
          <a:xfrm>
            <a:off x="6688620" y="5681809"/>
            <a:ext cx="0" cy="3114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76D3ACFD-51B3-7509-41A2-B865C9E2D13F}"/>
              </a:ext>
            </a:extLst>
          </p:cNvPr>
          <p:cNvSpPr txBox="1"/>
          <p:nvPr/>
        </p:nvSpPr>
        <p:spPr>
          <a:xfrm>
            <a:off x="6811617" y="119270"/>
            <a:ext cx="5466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Fluxo para resultados positivos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06BB51C-4B89-949E-304D-63E3AA8B0B6B}"/>
              </a:ext>
            </a:extLst>
          </p:cNvPr>
          <p:cNvSpPr/>
          <p:nvPr/>
        </p:nvSpPr>
        <p:spPr>
          <a:xfrm>
            <a:off x="3935896" y="1172817"/>
            <a:ext cx="2975113" cy="437322"/>
          </a:xfrm>
          <a:prstGeom prst="rect">
            <a:avLst/>
          </a:prstGeom>
          <a:solidFill>
            <a:srgbClr val="8B1A4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População alvo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D8F21F6-F8DB-C99F-3E2E-909BB95E3CC6}"/>
              </a:ext>
            </a:extLst>
          </p:cNvPr>
          <p:cNvSpPr/>
          <p:nvPr/>
        </p:nvSpPr>
        <p:spPr>
          <a:xfrm>
            <a:off x="6911009" y="1172817"/>
            <a:ext cx="815009" cy="437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4B40832-408A-5516-589A-675984A1DB61}"/>
              </a:ext>
            </a:extLst>
          </p:cNvPr>
          <p:cNvSpPr/>
          <p:nvPr/>
        </p:nvSpPr>
        <p:spPr>
          <a:xfrm>
            <a:off x="3115918" y="1181724"/>
            <a:ext cx="815009" cy="437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89C78BA-8E4B-CB08-807B-7B2E5D20850B}"/>
              </a:ext>
            </a:extLst>
          </p:cNvPr>
          <p:cNvSpPr txBox="1"/>
          <p:nvPr/>
        </p:nvSpPr>
        <p:spPr>
          <a:xfrm>
            <a:off x="3438939" y="723011"/>
            <a:ext cx="1421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25 anos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3472BEB-4329-F316-562F-48EEB1314DF9}"/>
              </a:ext>
            </a:extLst>
          </p:cNvPr>
          <p:cNvSpPr txBox="1"/>
          <p:nvPr/>
        </p:nvSpPr>
        <p:spPr>
          <a:xfrm>
            <a:off x="6476999" y="677156"/>
            <a:ext cx="1083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64 anos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A39781B5-BD87-D40E-516A-0BAC3EC34E55}"/>
              </a:ext>
            </a:extLst>
          </p:cNvPr>
          <p:cNvCxnSpPr/>
          <p:nvPr/>
        </p:nvCxnSpPr>
        <p:spPr>
          <a:xfrm>
            <a:off x="3945834" y="1077266"/>
            <a:ext cx="0" cy="685800"/>
          </a:xfrm>
          <a:prstGeom prst="line">
            <a:avLst/>
          </a:prstGeom>
          <a:ln w="76200">
            <a:solidFill>
              <a:srgbClr val="8B1A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2C319952-3393-D691-D762-548BEBEB6BCA}"/>
              </a:ext>
            </a:extLst>
          </p:cNvPr>
          <p:cNvCxnSpPr/>
          <p:nvPr/>
        </p:nvCxnSpPr>
        <p:spPr>
          <a:xfrm>
            <a:off x="6911009" y="1077266"/>
            <a:ext cx="0" cy="685800"/>
          </a:xfrm>
          <a:prstGeom prst="line">
            <a:avLst/>
          </a:prstGeom>
          <a:ln w="76200">
            <a:solidFill>
              <a:srgbClr val="8B1A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9F6FF53-8F13-8136-47F9-E4A2DA646AE6}"/>
              </a:ext>
            </a:extLst>
          </p:cNvPr>
          <p:cNvSpPr txBox="1"/>
          <p:nvPr/>
        </p:nvSpPr>
        <p:spPr>
          <a:xfrm>
            <a:off x="4277136" y="1625334"/>
            <a:ext cx="2199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A cada 5 anos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9499A180-092A-BE3D-37E8-538F863EA86A}"/>
              </a:ext>
            </a:extLst>
          </p:cNvPr>
          <p:cNvCxnSpPr>
            <a:cxnSpLocks/>
          </p:cNvCxnSpPr>
          <p:nvPr/>
        </p:nvCxnSpPr>
        <p:spPr>
          <a:xfrm>
            <a:off x="6483625" y="1077266"/>
            <a:ext cx="0" cy="111928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extLst>
              <a:ext uri="{FF2B5EF4-FFF2-40B4-BE49-F238E27FC236}">
                <a16:creationId xmlns:a16="http://schemas.microsoft.com/office/drawing/2014/main" id="{AAFC04BF-99FA-CBC1-8179-C5E2FEAA938F}"/>
              </a:ext>
            </a:extLst>
          </p:cNvPr>
          <p:cNvSpPr/>
          <p:nvPr/>
        </p:nvSpPr>
        <p:spPr>
          <a:xfrm>
            <a:off x="5678556" y="2201803"/>
            <a:ext cx="1610137" cy="685800"/>
          </a:xfrm>
          <a:prstGeom prst="rect">
            <a:avLst/>
          </a:prstGeom>
          <a:solidFill>
            <a:srgbClr val="8B1A4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DNA-HPV</a:t>
            </a:r>
          </a:p>
          <a:p>
            <a:pPr algn="ctr"/>
            <a:r>
              <a:rPr lang="pt-BR" sz="2000" dirty="0"/>
              <a:t>oncogênico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4751EC88-E359-D270-9FF6-3ECCCBB6A93A}"/>
              </a:ext>
            </a:extLst>
          </p:cNvPr>
          <p:cNvSpPr/>
          <p:nvPr/>
        </p:nvSpPr>
        <p:spPr>
          <a:xfrm>
            <a:off x="2312501" y="3558209"/>
            <a:ext cx="1649896" cy="526774"/>
          </a:xfrm>
          <a:prstGeom prst="rect">
            <a:avLst/>
          </a:prstGeom>
          <a:solidFill>
            <a:srgbClr val="8B1A4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Não detectado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7AAEA31F-ECA1-3252-6490-8980CA5EC95F}"/>
              </a:ext>
            </a:extLst>
          </p:cNvPr>
          <p:cNvSpPr/>
          <p:nvPr/>
        </p:nvSpPr>
        <p:spPr>
          <a:xfrm>
            <a:off x="5809419" y="3514900"/>
            <a:ext cx="1401418" cy="450816"/>
          </a:xfrm>
          <a:prstGeom prst="rect">
            <a:avLst/>
          </a:prstGeom>
          <a:solidFill>
            <a:srgbClr val="8B1A4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16 e/ou 18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81250BE-C514-664B-6079-FAE4D98E47CC}"/>
              </a:ext>
            </a:extLst>
          </p:cNvPr>
          <p:cNvSpPr/>
          <p:nvPr/>
        </p:nvSpPr>
        <p:spPr>
          <a:xfrm>
            <a:off x="8756374" y="3558210"/>
            <a:ext cx="1918253" cy="437322"/>
          </a:xfrm>
          <a:prstGeom prst="rect">
            <a:avLst/>
          </a:prstGeom>
          <a:solidFill>
            <a:srgbClr val="8B1A4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pPr algn="ctr"/>
            <a:r>
              <a:rPr lang="pt-BR" dirty="0"/>
              <a:t>Não 16-18</a:t>
            </a:r>
          </a:p>
          <a:p>
            <a:pPr algn="ctr"/>
            <a:endParaRPr lang="pt-BR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6F6DB338-54C4-C4F6-3F38-23D913B1EEE9}"/>
              </a:ext>
            </a:extLst>
          </p:cNvPr>
          <p:cNvSpPr/>
          <p:nvPr/>
        </p:nvSpPr>
        <p:spPr>
          <a:xfrm>
            <a:off x="2024266" y="6105412"/>
            <a:ext cx="2226365" cy="607583"/>
          </a:xfrm>
          <a:prstGeom prst="rect">
            <a:avLst/>
          </a:prstGeom>
          <a:solidFill>
            <a:srgbClr val="8B1A4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Repetir o teste em 5 anos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3E88F9BD-BF5A-E0AE-D9E6-D676200A3AF1}"/>
              </a:ext>
            </a:extLst>
          </p:cNvPr>
          <p:cNvSpPr/>
          <p:nvPr/>
        </p:nvSpPr>
        <p:spPr>
          <a:xfrm>
            <a:off x="5786227" y="4400977"/>
            <a:ext cx="1755915" cy="450816"/>
          </a:xfrm>
          <a:prstGeom prst="rect">
            <a:avLst/>
          </a:prstGeom>
          <a:solidFill>
            <a:srgbClr val="8B1A4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Colposcopia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9027FBA7-6E43-F15C-9AD1-B0E17308B954}"/>
              </a:ext>
            </a:extLst>
          </p:cNvPr>
          <p:cNvSpPr/>
          <p:nvPr/>
        </p:nvSpPr>
        <p:spPr>
          <a:xfrm>
            <a:off x="5786226" y="5195500"/>
            <a:ext cx="1755915" cy="582326"/>
          </a:xfrm>
          <a:prstGeom prst="rect">
            <a:avLst/>
          </a:prstGeom>
          <a:solidFill>
            <a:srgbClr val="8B1A4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Doença cervical presente?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30B777D9-50A6-670B-3625-6CF2686316CE}"/>
              </a:ext>
            </a:extLst>
          </p:cNvPr>
          <p:cNvSpPr/>
          <p:nvPr/>
        </p:nvSpPr>
        <p:spPr>
          <a:xfrm>
            <a:off x="5786227" y="6131147"/>
            <a:ext cx="2464908" cy="607583"/>
          </a:xfrm>
          <a:prstGeom prst="rect">
            <a:avLst/>
          </a:prstGeom>
          <a:solidFill>
            <a:srgbClr val="8B1A4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Conduta específica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57EBC07-E457-9711-F7AC-0FA6E2CF18DC}"/>
              </a:ext>
            </a:extLst>
          </p:cNvPr>
          <p:cNvSpPr/>
          <p:nvPr/>
        </p:nvSpPr>
        <p:spPr>
          <a:xfrm>
            <a:off x="8918712" y="4419280"/>
            <a:ext cx="1755915" cy="582326"/>
          </a:xfrm>
          <a:prstGeom prst="rect">
            <a:avLst/>
          </a:prstGeom>
          <a:solidFill>
            <a:srgbClr val="8B1A4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Citologia reflexa. </a:t>
            </a:r>
            <a:r>
              <a:rPr lang="pt-BR" dirty="0" err="1"/>
              <a:t>Ascus</a:t>
            </a:r>
            <a:r>
              <a:rPr lang="pt-BR" dirty="0"/>
              <a:t>?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B6A64676-3630-E906-D750-3CA870C6BDE2}"/>
              </a:ext>
            </a:extLst>
          </p:cNvPr>
          <p:cNvSpPr/>
          <p:nvPr/>
        </p:nvSpPr>
        <p:spPr>
          <a:xfrm>
            <a:off x="8935280" y="6105412"/>
            <a:ext cx="2464908" cy="607583"/>
          </a:xfrm>
          <a:prstGeom prst="rect">
            <a:avLst/>
          </a:prstGeom>
          <a:solidFill>
            <a:srgbClr val="8B1A4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Repetir teste em 1 ano</a:t>
            </a:r>
          </a:p>
        </p:txBody>
      </p: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C196916E-F7FB-5F2B-E6FE-C56B90A04E55}"/>
              </a:ext>
            </a:extLst>
          </p:cNvPr>
          <p:cNvCxnSpPr>
            <a:cxnSpLocks/>
          </p:cNvCxnSpPr>
          <p:nvPr/>
        </p:nvCxnSpPr>
        <p:spPr>
          <a:xfrm flipH="1">
            <a:off x="3137449" y="3067153"/>
            <a:ext cx="1" cy="4408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B1ECAC27-13CD-4A01-1578-818EEE19457E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6483625" y="2887603"/>
            <a:ext cx="0" cy="216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8E8B29CE-BAF0-4522-B895-86E2CF538300}"/>
              </a:ext>
            </a:extLst>
          </p:cNvPr>
          <p:cNvCxnSpPr>
            <a:cxnSpLocks/>
          </p:cNvCxnSpPr>
          <p:nvPr/>
        </p:nvCxnSpPr>
        <p:spPr>
          <a:xfrm flipV="1">
            <a:off x="3137449" y="3063292"/>
            <a:ext cx="6672473" cy="142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E5C77102-ED29-9DC8-0040-4FE0B139C45D}"/>
              </a:ext>
            </a:extLst>
          </p:cNvPr>
          <p:cNvCxnSpPr>
            <a:cxnSpLocks/>
          </p:cNvCxnSpPr>
          <p:nvPr/>
        </p:nvCxnSpPr>
        <p:spPr>
          <a:xfrm flipH="1">
            <a:off x="6510128" y="3079639"/>
            <a:ext cx="1" cy="4408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E1DEE6DE-AB3F-A71C-AA60-20D35861D490}"/>
              </a:ext>
            </a:extLst>
          </p:cNvPr>
          <p:cNvCxnSpPr>
            <a:cxnSpLocks/>
          </p:cNvCxnSpPr>
          <p:nvPr/>
        </p:nvCxnSpPr>
        <p:spPr>
          <a:xfrm>
            <a:off x="9809922" y="3054668"/>
            <a:ext cx="19879" cy="4658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EAD7CF9D-67D6-444C-87EB-93FF64574B0E}"/>
              </a:ext>
            </a:extLst>
          </p:cNvPr>
          <p:cNvCxnSpPr>
            <a:stCxn id="19" idx="2"/>
          </p:cNvCxnSpPr>
          <p:nvPr/>
        </p:nvCxnSpPr>
        <p:spPr>
          <a:xfrm flipH="1">
            <a:off x="3115918" y="4084983"/>
            <a:ext cx="21531" cy="19083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280FCD92-C5AE-D6E4-556F-8A0A33B89698}"/>
              </a:ext>
            </a:extLst>
          </p:cNvPr>
          <p:cNvCxnSpPr>
            <a:cxnSpLocks/>
          </p:cNvCxnSpPr>
          <p:nvPr/>
        </p:nvCxnSpPr>
        <p:spPr>
          <a:xfrm>
            <a:off x="6564790" y="3945355"/>
            <a:ext cx="0" cy="3567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E42E840E-A139-01CE-DD8F-DA3A2CB73918}"/>
              </a:ext>
            </a:extLst>
          </p:cNvPr>
          <p:cNvCxnSpPr>
            <a:cxnSpLocks/>
          </p:cNvCxnSpPr>
          <p:nvPr/>
        </p:nvCxnSpPr>
        <p:spPr>
          <a:xfrm>
            <a:off x="9829801" y="5692531"/>
            <a:ext cx="0" cy="4128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8F085EB5-DF28-D0EE-DC81-AB2A2FFF401D}"/>
              </a:ext>
            </a:extLst>
          </p:cNvPr>
          <p:cNvCxnSpPr>
            <a:cxnSpLocks/>
          </p:cNvCxnSpPr>
          <p:nvPr/>
        </p:nvCxnSpPr>
        <p:spPr>
          <a:xfrm flipH="1">
            <a:off x="9829801" y="5115943"/>
            <a:ext cx="4971" cy="3185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0E87D3DC-B7D3-A0CF-BA37-CDCCDDF08F70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6664183" y="4821207"/>
            <a:ext cx="1" cy="3742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>
            <a:extLst>
              <a:ext uri="{FF2B5EF4-FFF2-40B4-BE49-F238E27FC236}">
                <a16:creationId xmlns:a16="http://schemas.microsoft.com/office/drawing/2014/main" id="{0D5A883B-BA03-41C9-7E0F-25A33E073710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7620824" y="4699549"/>
            <a:ext cx="1297888" cy="108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97319372-C3F0-4998-66A5-72E7268CB8D5}"/>
              </a:ext>
            </a:extLst>
          </p:cNvPr>
          <p:cNvSpPr txBox="1"/>
          <p:nvPr/>
        </p:nvSpPr>
        <p:spPr>
          <a:xfrm>
            <a:off x="8033306" y="4360399"/>
            <a:ext cx="120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SIM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90C6F777-A279-301A-C45A-82A909686BEF}"/>
              </a:ext>
            </a:extLst>
          </p:cNvPr>
          <p:cNvSpPr txBox="1"/>
          <p:nvPr/>
        </p:nvSpPr>
        <p:spPr>
          <a:xfrm>
            <a:off x="9544878" y="5371050"/>
            <a:ext cx="10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Não</a:t>
            </a:r>
          </a:p>
        </p:txBody>
      </p:sp>
      <p:cxnSp>
        <p:nvCxnSpPr>
          <p:cNvPr id="60" name="Conector de Seta Reta 59">
            <a:extLst>
              <a:ext uri="{FF2B5EF4-FFF2-40B4-BE49-F238E27FC236}">
                <a16:creationId xmlns:a16="http://schemas.microsoft.com/office/drawing/2014/main" id="{2E3E2777-8EA4-5BE6-D757-062720879026}"/>
              </a:ext>
            </a:extLst>
          </p:cNvPr>
          <p:cNvCxnSpPr>
            <a:stCxn id="24" idx="3"/>
          </p:cNvCxnSpPr>
          <p:nvPr/>
        </p:nvCxnSpPr>
        <p:spPr>
          <a:xfrm>
            <a:off x="7542141" y="5486663"/>
            <a:ext cx="189009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E9C6FC5E-674C-28EB-83AF-2BEDF6F0C367}"/>
              </a:ext>
            </a:extLst>
          </p:cNvPr>
          <p:cNvSpPr txBox="1"/>
          <p:nvPr/>
        </p:nvSpPr>
        <p:spPr>
          <a:xfrm>
            <a:off x="6841432" y="5721423"/>
            <a:ext cx="700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Sim</a:t>
            </a:r>
          </a:p>
        </p:txBody>
      </p:sp>
      <p:cxnSp>
        <p:nvCxnSpPr>
          <p:cNvPr id="82" name="Conector de Seta Reta 81">
            <a:extLst>
              <a:ext uri="{FF2B5EF4-FFF2-40B4-BE49-F238E27FC236}">
                <a16:creationId xmlns:a16="http://schemas.microsoft.com/office/drawing/2014/main" id="{610B1C73-4133-1826-D158-906888422BA4}"/>
              </a:ext>
            </a:extLst>
          </p:cNvPr>
          <p:cNvCxnSpPr>
            <a:cxnSpLocks/>
          </p:cNvCxnSpPr>
          <p:nvPr/>
        </p:nvCxnSpPr>
        <p:spPr>
          <a:xfrm>
            <a:off x="9718813" y="3965716"/>
            <a:ext cx="0" cy="4700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381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85344"/>
          </a:xfrm>
          <a:prstGeom prst="rect">
            <a:avLst/>
          </a:prstGeom>
          <a:solidFill>
            <a:srgbClr val="0F7173"/>
          </a:solidFill>
          <a:ln w="12700">
            <a:solidFill>
              <a:srgbClr val="0F7173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301161" y="524256"/>
            <a:ext cx="1950720" cy="341376"/>
          </a:xfrm>
          <a:prstGeom prst="roundRect">
            <a:avLst>
              <a:gd name="adj" fmla="val 28571"/>
            </a:avLst>
          </a:prstGeom>
          <a:solidFill>
            <a:srgbClr val="D4ECEC"/>
          </a:solidFill>
          <a:ln w="12700">
            <a:solidFill>
              <a:srgbClr val="D4ECEC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693664" y="148822"/>
            <a:ext cx="195072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200" b="1" dirty="0">
                <a:solidFill>
                  <a:srgbClr val="0F7173"/>
                </a:solidFill>
              </a:rPr>
              <a:t>GRUPOS ESPECIAIS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10728960" y="268224"/>
            <a:ext cx="91440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1200" dirty="0">
                <a:solidFill>
                  <a:srgbClr val="64748B"/>
                </a:solidFill>
              </a:rPr>
              <a:t>6 / 9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548640" y="707136"/>
            <a:ext cx="1109472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667" b="1" dirty="0">
                <a:solidFill>
                  <a:srgbClr val="1A2B5F"/>
                </a:solidFill>
              </a:rPr>
              <a:t>Populações específicas e rastreamento diferenciado</a:t>
            </a:r>
            <a:endParaRPr lang="en-US" sz="2667" dirty="0"/>
          </a:p>
        </p:txBody>
      </p:sp>
      <p:sp>
        <p:nvSpPr>
          <p:cNvPr id="7" name="Shape 5"/>
          <p:cNvSpPr/>
          <p:nvPr/>
        </p:nvSpPr>
        <p:spPr>
          <a:xfrm>
            <a:off x="365760" y="1524000"/>
            <a:ext cx="5547360" cy="2560320"/>
          </a:xfrm>
          <a:prstGeom prst="rect">
            <a:avLst/>
          </a:prstGeom>
          <a:solidFill>
            <a:srgbClr val="FFFFFF"/>
          </a:solidFill>
          <a:ln w="6350">
            <a:solidFill>
              <a:srgbClr val="D1D9E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48640" y="1670304"/>
            <a:ext cx="5242560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1A2B5F"/>
                </a:solidFill>
              </a:rPr>
              <a:t>Imunossuprimida</a:t>
            </a:r>
            <a:r>
              <a:rPr lang="en-US" sz="1333" b="1" dirty="0">
                <a:solidFill>
                  <a:srgbClr val="1A2B5F"/>
                </a:solidFill>
              </a:rPr>
              <a:t>s</a:t>
            </a:r>
            <a:endParaRPr lang="en-US" sz="1333" dirty="0"/>
          </a:p>
        </p:txBody>
      </p:sp>
      <p:sp>
        <p:nvSpPr>
          <p:cNvPr id="9" name="Shape 7"/>
          <p:cNvSpPr/>
          <p:nvPr/>
        </p:nvSpPr>
        <p:spPr>
          <a:xfrm>
            <a:off x="487680" y="1950720"/>
            <a:ext cx="5303520" cy="6096"/>
          </a:xfrm>
          <a:prstGeom prst="rect">
            <a:avLst/>
          </a:prstGeom>
          <a:solidFill>
            <a:srgbClr val="D1D9E6"/>
          </a:solidFill>
          <a:ln w="12700">
            <a:solidFill>
              <a:srgbClr val="D1D9E6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548640" y="2237232"/>
            <a:ext cx="109728" cy="109728"/>
          </a:xfrm>
          <a:prstGeom prst="ellipse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55904" y="2036064"/>
            <a:ext cx="5035296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E293B"/>
                </a:solidFill>
              </a:rPr>
              <a:t>Mulheres vivendo com HIV/Aids</a:t>
            </a:r>
            <a:endParaRPr lang="en-US" dirty="0"/>
          </a:p>
        </p:txBody>
      </p:sp>
      <p:sp>
        <p:nvSpPr>
          <p:cNvPr id="12" name="Shape 10"/>
          <p:cNvSpPr/>
          <p:nvPr/>
        </p:nvSpPr>
        <p:spPr>
          <a:xfrm>
            <a:off x="548640" y="2749296"/>
            <a:ext cx="109728" cy="109728"/>
          </a:xfrm>
          <a:prstGeom prst="ellipse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55904" y="2548128"/>
            <a:ext cx="5035296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E293B"/>
                </a:solidFill>
              </a:rPr>
              <a:t>Transplantadas de órgãos sólidos</a:t>
            </a:r>
            <a:endParaRPr lang="en-US" dirty="0"/>
          </a:p>
        </p:txBody>
      </p:sp>
      <p:sp>
        <p:nvSpPr>
          <p:cNvPr id="14" name="Shape 12"/>
          <p:cNvSpPr/>
          <p:nvPr/>
        </p:nvSpPr>
        <p:spPr>
          <a:xfrm>
            <a:off x="548640" y="3261360"/>
            <a:ext cx="109728" cy="109728"/>
          </a:xfrm>
          <a:prstGeom prst="ellipse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55904" y="3060192"/>
            <a:ext cx="5035296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E293B"/>
                </a:solidFill>
              </a:rPr>
              <a:t>Uso crônico de corticoides ou imunossupressores</a:t>
            </a:r>
            <a:endParaRPr lang="en-US" dirty="0"/>
          </a:p>
        </p:txBody>
      </p:sp>
      <p:sp>
        <p:nvSpPr>
          <p:cNvPr id="16" name="Shape 14"/>
          <p:cNvSpPr/>
          <p:nvPr/>
        </p:nvSpPr>
        <p:spPr>
          <a:xfrm>
            <a:off x="548640" y="3773424"/>
            <a:ext cx="109728" cy="109728"/>
          </a:xfrm>
          <a:prstGeom prst="ellipse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755904" y="3572256"/>
            <a:ext cx="5035296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E293B"/>
                </a:solidFill>
              </a:rPr>
              <a:t>Seguimento individualizado e mais frequente</a:t>
            </a:r>
            <a:endParaRPr lang="en-US" dirty="0"/>
          </a:p>
        </p:txBody>
      </p:sp>
      <p:sp>
        <p:nvSpPr>
          <p:cNvPr id="18" name="Shape 16"/>
          <p:cNvSpPr/>
          <p:nvPr/>
        </p:nvSpPr>
        <p:spPr>
          <a:xfrm>
            <a:off x="6278880" y="1524000"/>
            <a:ext cx="5547360" cy="2560320"/>
          </a:xfrm>
          <a:prstGeom prst="rect">
            <a:avLst/>
          </a:prstGeom>
          <a:solidFill>
            <a:srgbClr val="FFFFFF"/>
          </a:solidFill>
          <a:ln w="6350">
            <a:solidFill>
              <a:srgbClr val="D1D9E6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461760" y="1670304"/>
            <a:ext cx="5242560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1A2B5F"/>
                </a:solidFill>
              </a:rPr>
              <a:t>Histórico de NIC2+ / NIC3 / AIS tratadas</a:t>
            </a:r>
            <a:endParaRPr lang="en-US" dirty="0"/>
          </a:p>
        </p:txBody>
      </p:sp>
      <p:sp>
        <p:nvSpPr>
          <p:cNvPr id="20" name="Shape 18"/>
          <p:cNvSpPr/>
          <p:nvPr/>
        </p:nvSpPr>
        <p:spPr>
          <a:xfrm>
            <a:off x="6400800" y="1950720"/>
            <a:ext cx="5303520" cy="6096"/>
          </a:xfrm>
          <a:prstGeom prst="rect">
            <a:avLst/>
          </a:prstGeom>
          <a:solidFill>
            <a:srgbClr val="D1D9E6"/>
          </a:solidFill>
          <a:ln w="12700">
            <a:solidFill>
              <a:srgbClr val="D1D9E6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6461760" y="2237232"/>
            <a:ext cx="109728" cy="109728"/>
          </a:xfrm>
          <a:prstGeom prst="ellipse">
            <a:avLst/>
          </a:prstGeom>
          <a:solidFill>
            <a:srgbClr val="5B3A8A"/>
          </a:solidFill>
          <a:ln w="12700">
            <a:solidFill>
              <a:srgbClr val="5B3A8A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6669024" y="2036064"/>
            <a:ext cx="5035296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E293B"/>
                </a:solidFill>
              </a:rPr>
              <a:t>Manter</a:t>
            </a:r>
            <a:r>
              <a:rPr lang="en-US" sz="1267" dirty="0">
                <a:solidFill>
                  <a:srgbClr val="1E293B"/>
                </a:solidFill>
              </a:rPr>
              <a:t> </a:t>
            </a:r>
            <a:r>
              <a:rPr lang="en-US" dirty="0">
                <a:solidFill>
                  <a:srgbClr val="1E293B"/>
                </a:solidFill>
              </a:rPr>
              <a:t>rastreamento por 25 anos após o tratamento</a:t>
            </a:r>
            <a:endParaRPr lang="en-US" dirty="0"/>
          </a:p>
        </p:txBody>
      </p:sp>
      <p:sp>
        <p:nvSpPr>
          <p:cNvPr id="23" name="Shape 21"/>
          <p:cNvSpPr/>
          <p:nvPr/>
        </p:nvSpPr>
        <p:spPr>
          <a:xfrm>
            <a:off x="6461760" y="2749296"/>
            <a:ext cx="109728" cy="109728"/>
          </a:xfrm>
          <a:prstGeom prst="ellipse">
            <a:avLst/>
          </a:prstGeom>
          <a:solidFill>
            <a:srgbClr val="5B3A8A"/>
          </a:solidFill>
          <a:ln w="12700">
            <a:solidFill>
              <a:srgbClr val="5B3A8A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6669024" y="2548128"/>
            <a:ext cx="5035296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E293B"/>
                </a:solidFill>
              </a:rPr>
              <a:t>Independentemente da idade (mesmo &gt;65 anos)</a:t>
            </a:r>
            <a:endParaRPr lang="en-US" dirty="0"/>
          </a:p>
        </p:txBody>
      </p:sp>
      <p:sp>
        <p:nvSpPr>
          <p:cNvPr id="25" name="Shape 23"/>
          <p:cNvSpPr/>
          <p:nvPr/>
        </p:nvSpPr>
        <p:spPr>
          <a:xfrm>
            <a:off x="6461760" y="3261360"/>
            <a:ext cx="109728" cy="109728"/>
          </a:xfrm>
          <a:prstGeom prst="ellipse">
            <a:avLst/>
          </a:prstGeom>
          <a:solidFill>
            <a:srgbClr val="5B3A8A"/>
          </a:solidFill>
          <a:ln w="12700">
            <a:solidFill>
              <a:srgbClr val="5B3A8A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6669024" y="3060192"/>
            <a:ext cx="5035296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E293B"/>
                </a:solidFill>
              </a:rPr>
              <a:t>Risco residual elevado justifica vigilância prolongada</a:t>
            </a:r>
            <a:endParaRPr lang="en-US" dirty="0"/>
          </a:p>
        </p:txBody>
      </p:sp>
      <p:sp>
        <p:nvSpPr>
          <p:cNvPr id="27" name="Shape 25"/>
          <p:cNvSpPr/>
          <p:nvPr/>
        </p:nvSpPr>
        <p:spPr>
          <a:xfrm>
            <a:off x="6461760" y="3773424"/>
            <a:ext cx="109728" cy="109728"/>
          </a:xfrm>
          <a:prstGeom prst="ellipse">
            <a:avLst/>
          </a:prstGeom>
          <a:solidFill>
            <a:srgbClr val="5B3A8A"/>
          </a:solidFill>
          <a:ln w="12700">
            <a:solidFill>
              <a:srgbClr val="5B3A8A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6669024" y="3572256"/>
            <a:ext cx="5035296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E293B"/>
                </a:solidFill>
              </a:rPr>
              <a:t>Seguimento rigoroso mesmo após tratamento eficaz</a:t>
            </a:r>
            <a:endParaRPr lang="en-US" dirty="0"/>
          </a:p>
        </p:txBody>
      </p:sp>
      <p:sp>
        <p:nvSpPr>
          <p:cNvPr id="29" name="Shape 27"/>
          <p:cNvSpPr/>
          <p:nvPr/>
        </p:nvSpPr>
        <p:spPr>
          <a:xfrm>
            <a:off x="365760" y="4267200"/>
            <a:ext cx="5547360" cy="2194560"/>
          </a:xfrm>
          <a:prstGeom prst="rect">
            <a:avLst/>
          </a:prstGeom>
          <a:solidFill>
            <a:srgbClr val="FFFFFF"/>
          </a:solidFill>
          <a:ln w="6350">
            <a:solidFill>
              <a:srgbClr val="D1D9E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48640" y="4413504"/>
            <a:ext cx="5242560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1A2B5F"/>
                </a:solidFill>
              </a:rPr>
              <a:t>Identidade de gênero — quem deve ser rastreado</a:t>
            </a:r>
            <a:endParaRPr lang="en-US" dirty="0"/>
          </a:p>
        </p:txBody>
      </p:sp>
      <p:sp>
        <p:nvSpPr>
          <p:cNvPr id="31" name="Shape 29"/>
          <p:cNvSpPr/>
          <p:nvPr/>
        </p:nvSpPr>
        <p:spPr>
          <a:xfrm>
            <a:off x="487680" y="4693920"/>
            <a:ext cx="5303520" cy="6096"/>
          </a:xfrm>
          <a:prstGeom prst="rect">
            <a:avLst/>
          </a:prstGeom>
          <a:solidFill>
            <a:srgbClr val="D1D9E6"/>
          </a:solidFill>
          <a:ln w="12700">
            <a:solidFill>
              <a:srgbClr val="D1D9E6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548640" y="4934712"/>
            <a:ext cx="109728" cy="109728"/>
          </a:xfrm>
          <a:prstGeom prst="ellipse">
            <a:avLst/>
          </a:prstGeom>
          <a:solidFill>
            <a:srgbClr val="0F7173"/>
          </a:solidFill>
          <a:ln w="12700">
            <a:solidFill>
              <a:srgbClr val="0F7173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755904" y="4779264"/>
            <a:ext cx="503529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E293B"/>
                </a:solidFill>
              </a:rPr>
              <a:t>Mulheres cisgênero</a:t>
            </a:r>
            <a:endParaRPr lang="en-US" dirty="0"/>
          </a:p>
        </p:txBody>
      </p:sp>
      <p:sp>
        <p:nvSpPr>
          <p:cNvPr id="34" name="Shape 32"/>
          <p:cNvSpPr/>
          <p:nvPr/>
        </p:nvSpPr>
        <p:spPr>
          <a:xfrm>
            <a:off x="548640" y="5355336"/>
            <a:ext cx="109728" cy="109728"/>
          </a:xfrm>
          <a:prstGeom prst="ellipse">
            <a:avLst/>
          </a:prstGeom>
          <a:solidFill>
            <a:srgbClr val="0F7173"/>
          </a:solidFill>
          <a:ln w="12700">
            <a:solidFill>
              <a:srgbClr val="0F7173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755904" y="5199888"/>
            <a:ext cx="503529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E293B"/>
                </a:solidFill>
              </a:rPr>
              <a:t>Homens transgênero com colo do útero presente</a:t>
            </a:r>
            <a:endParaRPr lang="en-US" dirty="0"/>
          </a:p>
        </p:txBody>
      </p:sp>
      <p:sp>
        <p:nvSpPr>
          <p:cNvPr id="36" name="Shape 34"/>
          <p:cNvSpPr/>
          <p:nvPr/>
        </p:nvSpPr>
        <p:spPr>
          <a:xfrm>
            <a:off x="548640" y="5775960"/>
            <a:ext cx="109728" cy="109728"/>
          </a:xfrm>
          <a:prstGeom prst="ellipse">
            <a:avLst/>
          </a:prstGeom>
          <a:solidFill>
            <a:srgbClr val="0F7173"/>
          </a:solidFill>
          <a:ln w="12700">
            <a:solidFill>
              <a:srgbClr val="0F7173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755904" y="5620512"/>
            <a:ext cx="503529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E293B"/>
                </a:solidFill>
              </a:rPr>
              <a:t>Indivíduos não binários / gênero fluido</a:t>
            </a:r>
            <a:endParaRPr lang="en-US" dirty="0"/>
          </a:p>
        </p:txBody>
      </p:sp>
      <p:sp>
        <p:nvSpPr>
          <p:cNvPr id="38" name="Shape 36"/>
          <p:cNvSpPr/>
          <p:nvPr/>
        </p:nvSpPr>
        <p:spPr>
          <a:xfrm>
            <a:off x="548640" y="6196584"/>
            <a:ext cx="109728" cy="109728"/>
          </a:xfrm>
          <a:prstGeom prst="ellipse">
            <a:avLst/>
          </a:prstGeom>
          <a:solidFill>
            <a:srgbClr val="0F7173"/>
          </a:solidFill>
          <a:ln w="12700">
            <a:solidFill>
              <a:srgbClr val="0F7173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755904" y="6041136"/>
            <a:ext cx="503529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E293B"/>
                </a:solidFill>
              </a:rPr>
              <a:t>Intersexuais nascidos com sistema reprodutivo feminino</a:t>
            </a:r>
            <a:endParaRPr lang="en-US" dirty="0"/>
          </a:p>
        </p:txBody>
      </p:sp>
      <p:sp>
        <p:nvSpPr>
          <p:cNvPr id="40" name="Shape 38"/>
          <p:cNvSpPr/>
          <p:nvPr/>
        </p:nvSpPr>
        <p:spPr>
          <a:xfrm>
            <a:off x="6278880" y="4267200"/>
            <a:ext cx="5547360" cy="2194560"/>
          </a:xfrm>
          <a:prstGeom prst="rect">
            <a:avLst/>
          </a:prstGeom>
          <a:solidFill>
            <a:srgbClr val="FFFFFF"/>
          </a:solidFill>
          <a:ln w="6350">
            <a:solidFill>
              <a:srgbClr val="D1D9E6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6461760" y="4413504"/>
            <a:ext cx="5242560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1A2B5F"/>
                </a:solidFill>
              </a:rPr>
              <a:t>Vacinação HPV — complementar ao rastreamento</a:t>
            </a:r>
            <a:endParaRPr lang="en-US" dirty="0"/>
          </a:p>
        </p:txBody>
      </p:sp>
      <p:sp>
        <p:nvSpPr>
          <p:cNvPr id="42" name="Shape 40"/>
          <p:cNvSpPr/>
          <p:nvPr/>
        </p:nvSpPr>
        <p:spPr>
          <a:xfrm>
            <a:off x="6400800" y="4693920"/>
            <a:ext cx="5303520" cy="6096"/>
          </a:xfrm>
          <a:prstGeom prst="rect">
            <a:avLst/>
          </a:prstGeom>
          <a:solidFill>
            <a:srgbClr val="D1D9E6"/>
          </a:solidFill>
          <a:ln w="12700">
            <a:solidFill>
              <a:srgbClr val="D1D9E6"/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6461760" y="4934712"/>
            <a:ext cx="109728" cy="109728"/>
          </a:xfrm>
          <a:prstGeom prst="ellipse">
            <a:avLst/>
          </a:prstGeom>
          <a:solidFill>
            <a:srgbClr val="D4860A"/>
          </a:solidFill>
          <a:ln w="12700">
            <a:solidFill>
              <a:srgbClr val="D4860A"/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6669024" y="4779264"/>
            <a:ext cx="503529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E293B"/>
                </a:solidFill>
              </a:rPr>
              <a:t>9–14 anos: dose única pelo SUS desde 2024</a:t>
            </a:r>
            <a:endParaRPr lang="en-US" dirty="0"/>
          </a:p>
        </p:txBody>
      </p:sp>
      <p:sp>
        <p:nvSpPr>
          <p:cNvPr id="45" name="Shape 43"/>
          <p:cNvSpPr/>
          <p:nvPr/>
        </p:nvSpPr>
        <p:spPr>
          <a:xfrm>
            <a:off x="6461760" y="5355336"/>
            <a:ext cx="109728" cy="109728"/>
          </a:xfrm>
          <a:prstGeom prst="ellipse">
            <a:avLst/>
          </a:prstGeom>
          <a:solidFill>
            <a:srgbClr val="D4860A"/>
          </a:solidFill>
          <a:ln w="12700">
            <a:solidFill>
              <a:srgbClr val="D4860A"/>
            </a:solidFill>
            <a:prstDash val="solid"/>
          </a:ln>
        </p:spPr>
      </p:sp>
      <p:sp>
        <p:nvSpPr>
          <p:cNvPr id="46" name="Text 44"/>
          <p:cNvSpPr/>
          <p:nvPr/>
        </p:nvSpPr>
        <p:spPr>
          <a:xfrm>
            <a:off x="6669024" y="5199888"/>
            <a:ext cx="503529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E293B"/>
                </a:solidFill>
              </a:rPr>
              <a:t>Até 19 anos não vacinados: elegíveis no SUS</a:t>
            </a:r>
            <a:endParaRPr lang="en-US" dirty="0"/>
          </a:p>
        </p:txBody>
      </p:sp>
      <p:sp>
        <p:nvSpPr>
          <p:cNvPr id="47" name="Shape 45"/>
          <p:cNvSpPr/>
          <p:nvPr/>
        </p:nvSpPr>
        <p:spPr>
          <a:xfrm>
            <a:off x="6461760" y="5775960"/>
            <a:ext cx="109728" cy="109728"/>
          </a:xfrm>
          <a:prstGeom prst="ellipse">
            <a:avLst/>
          </a:prstGeom>
          <a:solidFill>
            <a:srgbClr val="D4860A"/>
          </a:solidFill>
          <a:ln w="12700">
            <a:solidFill>
              <a:srgbClr val="D4860A"/>
            </a:solidFill>
            <a:prstDash val="solid"/>
          </a:ln>
        </p:spPr>
      </p:sp>
      <p:sp>
        <p:nvSpPr>
          <p:cNvPr id="48" name="Text 46"/>
          <p:cNvSpPr/>
          <p:nvPr/>
        </p:nvSpPr>
        <p:spPr>
          <a:xfrm>
            <a:off x="6669024" y="5620512"/>
            <a:ext cx="503529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E293B"/>
                </a:solidFill>
              </a:rPr>
              <a:t>Imunossuprimidos até 45 anos: elegíveis</a:t>
            </a:r>
            <a:endParaRPr lang="en-US" dirty="0"/>
          </a:p>
        </p:txBody>
      </p:sp>
      <p:sp>
        <p:nvSpPr>
          <p:cNvPr id="49" name="Shape 47"/>
          <p:cNvSpPr/>
          <p:nvPr/>
        </p:nvSpPr>
        <p:spPr>
          <a:xfrm>
            <a:off x="6461760" y="6196584"/>
            <a:ext cx="109728" cy="109728"/>
          </a:xfrm>
          <a:prstGeom prst="ellipse">
            <a:avLst/>
          </a:prstGeom>
          <a:solidFill>
            <a:srgbClr val="D4860A"/>
          </a:solidFill>
          <a:ln w="12700">
            <a:solidFill>
              <a:srgbClr val="D4860A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6669024" y="6041136"/>
            <a:ext cx="503529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E293B"/>
                </a:solidFill>
              </a:rPr>
              <a:t>Vacinação NÃO substitui o rastreamento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9A201-B420-94D7-EBA7-A27F5B4D8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F91E8920-C694-E3A9-086A-A8A7F48C5B9A}"/>
              </a:ext>
            </a:extLst>
          </p:cNvPr>
          <p:cNvSpPr/>
          <p:nvPr/>
        </p:nvSpPr>
        <p:spPr>
          <a:xfrm>
            <a:off x="365760" y="4632960"/>
            <a:ext cx="4876800" cy="4876800"/>
          </a:xfrm>
          <a:prstGeom prst="ellipse">
            <a:avLst/>
          </a:prstGeom>
          <a:solidFill>
            <a:srgbClr val="0F6668">
              <a:alpha val="40000"/>
            </a:srgbClr>
          </a:solidFill>
          <a:ln w="12700">
            <a:solidFill>
              <a:srgbClr val="0F6668"/>
            </a:solidFill>
            <a:prstDash val="solid"/>
          </a:ln>
        </p:spPr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7BBE822C-1A99-8CEF-7F39-D3531719AB63}"/>
              </a:ext>
            </a:extLst>
          </p:cNvPr>
          <p:cNvSpPr/>
          <p:nvPr/>
        </p:nvSpPr>
        <p:spPr>
          <a:xfrm flipV="1">
            <a:off x="365760" y="2286000"/>
            <a:ext cx="5110700" cy="45719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solid"/>
          </a:ln>
        </p:spPr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BDB9007C-2236-A32B-7D26-DD5584F63804}"/>
              </a:ext>
            </a:extLst>
          </p:cNvPr>
          <p:cNvSpPr/>
          <p:nvPr/>
        </p:nvSpPr>
        <p:spPr>
          <a:xfrm>
            <a:off x="243840" y="2011680"/>
            <a:ext cx="377952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endParaRPr lang="en-US" sz="1267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AF3D8788-9592-0FC9-53A4-298ED4FDC0EE}"/>
              </a:ext>
            </a:extLst>
          </p:cNvPr>
          <p:cNvSpPr/>
          <p:nvPr/>
        </p:nvSpPr>
        <p:spPr>
          <a:xfrm>
            <a:off x="182880" y="5730240"/>
            <a:ext cx="39014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67" dirty="0">
                <a:solidFill>
                  <a:srgbClr val="A0CFCF"/>
                </a:solidFill>
              </a:rPr>
              <a:t>Baseado nas Diretrizes Brasileiras</a:t>
            </a:r>
            <a:endParaRPr lang="en-US" sz="1067" dirty="0"/>
          </a:p>
          <a:p>
            <a:pPr algn="ctr"/>
            <a:r>
              <a:rPr lang="en-US" sz="1067" dirty="0">
                <a:solidFill>
                  <a:srgbClr val="A0CFCF"/>
                </a:solidFill>
              </a:rPr>
              <a:t>para o Rastreamento do CCU</a:t>
            </a:r>
            <a:endParaRPr lang="en-US" sz="1067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9259E75F-E522-E7A0-B997-C96E75909514}"/>
              </a:ext>
            </a:extLst>
          </p:cNvPr>
          <p:cNvSpPr/>
          <p:nvPr/>
        </p:nvSpPr>
        <p:spPr>
          <a:xfrm>
            <a:off x="548640" y="457200"/>
            <a:ext cx="707136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5067" b="1" dirty="0"/>
              <a:t>Câncer de Colo</a:t>
            </a:r>
            <a:endParaRPr lang="en-US" sz="5067" dirty="0"/>
          </a:p>
          <a:p>
            <a:r>
              <a:rPr lang="en-US" sz="5067" b="1" dirty="0"/>
              <a:t>do Útero</a:t>
            </a:r>
            <a:endParaRPr lang="en-US" sz="5067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803DFFA-94A8-66FF-4444-528BA3F4615B}"/>
              </a:ext>
            </a:extLst>
          </p:cNvPr>
          <p:cNvSpPr txBox="1"/>
          <p:nvPr/>
        </p:nvSpPr>
        <p:spPr>
          <a:xfrm>
            <a:off x="6361043" y="755374"/>
            <a:ext cx="5465197" cy="5536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6E01B26-2F59-2957-5594-A6B54968FC3A}"/>
              </a:ext>
            </a:extLst>
          </p:cNvPr>
          <p:cNvSpPr txBox="1"/>
          <p:nvPr/>
        </p:nvSpPr>
        <p:spPr>
          <a:xfrm>
            <a:off x="6009863" y="952742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100"/>
              </a:spcBef>
              <a:spcAft>
                <a:spcPts val="900"/>
              </a:spcAft>
            </a:pPr>
            <a:r>
              <a:rPr lang="pt-BR" sz="2400" b="1" dirty="0"/>
              <a:t>TRATAMENTO DAS LESÕES PRECURSORAS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827CD58-6630-14B0-52CB-14220658FD73}"/>
              </a:ext>
            </a:extLst>
          </p:cNvPr>
          <p:cNvSpPr txBox="1"/>
          <p:nvPr/>
        </p:nvSpPr>
        <p:spPr>
          <a:xfrm>
            <a:off x="6096000" y="1727069"/>
            <a:ext cx="5547360" cy="4375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pt-BR" sz="2400" b="1" dirty="0"/>
              <a:t>Excisão (preferida):</a:t>
            </a:r>
            <a:r>
              <a:rPr lang="pt-BR" sz="2400" dirty="0"/>
              <a:t> LEEP/CAF ou </a:t>
            </a:r>
            <a:r>
              <a:rPr lang="pt-BR" sz="2400" dirty="0" err="1"/>
              <a:t>conização</a:t>
            </a:r>
            <a:r>
              <a:rPr lang="pt-BR" sz="2400" dirty="0"/>
              <a:t> a frio → permite avaliar margens</a:t>
            </a:r>
          </a:p>
          <a:p>
            <a:pPr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pt-BR" sz="2400" b="1" dirty="0"/>
              <a:t>Ablação (aceitável):</a:t>
            </a:r>
            <a:r>
              <a:rPr lang="pt-BR" sz="2400" dirty="0"/>
              <a:t> crioterapia ou </a:t>
            </a:r>
            <a:r>
              <a:rPr lang="pt-BR" sz="2400" dirty="0" err="1"/>
              <a:t>termoablação</a:t>
            </a:r>
            <a:r>
              <a:rPr lang="pt-BR" sz="2400" dirty="0"/>
              <a:t> → cenários de recursos limitados</a:t>
            </a:r>
          </a:p>
          <a:p>
            <a:pPr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pt-BR" sz="2400" b="1" dirty="0"/>
              <a:t>Histerectomia:</a:t>
            </a:r>
            <a:r>
              <a:rPr lang="pt-BR" sz="2400" dirty="0"/>
              <a:t> </a:t>
            </a:r>
            <a:r>
              <a:rPr lang="pt-BR" sz="2400" b="1" dirty="0">
                <a:solidFill>
                  <a:srgbClr val="C00000"/>
                </a:solidFill>
              </a:rPr>
              <a:t>INACEITÁVEL como tratamento primário de NIC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21862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E43E2-7AC6-9E09-6CCB-67A43240A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A477301F-3696-B32F-688B-8805962C7283}"/>
              </a:ext>
            </a:extLst>
          </p:cNvPr>
          <p:cNvSpPr/>
          <p:nvPr/>
        </p:nvSpPr>
        <p:spPr>
          <a:xfrm>
            <a:off x="365760" y="4632960"/>
            <a:ext cx="4876800" cy="4876800"/>
          </a:xfrm>
          <a:prstGeom prst="ellipse">
            <a:avLst/>
          </a:prstGeom>
          <a:solidFill>
            <a:srgbClr val="0F6668">
              <a:alpha val="40000"/>
            </a:srgbClr>
          </a:solidFill>
          <a:ln w="12700">
            <a:solidFill>
              <a:srgbClr val="0F6668"/>
            </a:solidFill>
            <a:prstDash val="solid"/>
          </a:ln>
        </p:spPr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B3565EE8-E8BE-AA49-79E7-45AA82278BF0}"/>
              </a:ext>
            </a:extLst>
          </p:cNvPr>
          <p:cNvSpPr/>
          <p:nvPr/>
        </p:nvSpPr>
        <p:spPr>
          <a:xfrm>
            <a:off x="1280160" y="2072640"/>
            <a:ext cx="3048000" cy="24384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solid"/>
          </a:ln>
        </p:spPr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A6AF077B-93FC-930A-E731-530C3CE598C7}"/>
              </a:ext>
            </a:extLst>
          </p:cNvPr>
          <p:cNvSpPr/>
          <p:nvPr/>
        </p:nvSpPr>
        <p:spPr>
          <a:xfrm>
            <a:off x="243840" y="2011680"/>
            <a:ext cx="377952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endParaRPr lang="en-US" sz="1267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7F21A4A5-4584-67CE-A24D-392703091D73}"/>
              </a:ext>
            </a:extLst>
          </p:cNvPr>
          <p:cNvSpPr/>
          <p:nvPr/>
        </p:nvSpPr>
        <p:spPr>
          <a:xfrm>
            <a:off x="182880" y="5730240"/>
            <a:ext cx="39014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67" dirty="0">
                <a:solidFill>
                  <a:srgbClr val="A0CFCF"/>
                </a:solidFill>
              </a:rPr>
              <a:t>Baseado nas Diretrizes Brasileiras</a:t>
            </a:r>
            <a:endParaRPr lang="en-US" sz="1067" dirty="0"/>
          </a:p>
          <a:p>
            <a:pPr algn="ctr"/>
            <a:r>
              <a:rPr lang="en-US" sz="1067" dirty="0">
                <a:solidFill>
                  <a:srgbClr val="A0CFCF"/>
                </a:solidFill>
              </a:rPr>
              <a:t>para o Rastreamento do CCU</a:t>
            </a:r>
            <a:endParaRPr lang="en-US" sz="1067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AA809BB4-C9B3-D2B4-02CA-7F3E5A09BD98}"/>
              </a:ext>
            </a:extLst>
          </p:cNvPr>
          <p:cNvSpPr/>
          <p:nvPr/>
        </p:nvSpPr>
        <p:spPr>
          <a:xfrm>
            <a:off x="816997" y="243840"/>
            <a:ext cx="707136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5067" b="1" dirty="0"/>
              <a:t>Câncer de Colo</a:t>
            </a:r>
            <a:endParaRPr lang="en-US" sz="5067" dirty="0"/>
          </a:p>
          <a:p>
            <a:r>
              <a:rPr lang="en-US" sz="5067" b="1" dirty="0"/>
              <a:t>do Útero</a:t>
            </a:r>
            <a:endParaRPr lang="en-US" sz="5067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FECF7F3-D94D-C400-B381-82B93CDF6D71}"/>
              </a:ext>
            </a:extLst>
          </p:cNvPr>
          <p:cNvSpPr txBox="1"/>
          <p:nvPr/>
        </p:nvSpPr>
        <p:spPr>
          <a:xfrm>
            <a:off x="6484951" y="403521"/>
            <a:ext cx="48900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800" b="1" dirty="0"/>
              <a:t>Seguimento pós-tratamento</a:t>
            </a:r>
            <a:endParaRPr lang="pt-BR" sz="28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74BCD3D-0263-1CF1-E1B9-45FC8EB24DF7}"/>
              </a:ext>
            </a:extLst>
          </p:cNvPr>
          <p:cNvSpPr txBox="1"/>
          <p:nvPr/>
        </p:nvSpPr>
        <p:spPr>
          <a:xfrm>
            <a:off x="6361043" y="1901309"/>
            <a:ext cx="5881149" cy="2302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pt-BR" sz="2400" b="0" i="0" dirty="0">
                <a:effectLst/>
              </a:rPr>
              <a:t>Teste HPV ou </a:t>
            </a:r>
            <a:r>
              <a:rPr lang="pt-BR" sz="2400" b="0" i="0" dirty="0" err="1">
                <a:effectLst/>
              </a:rPr>
              <a:t>coteste</a:t>
            </a:r>
            <a:r>
              <a:rPr lang="pt-BR" sz="2400" b="0" i="0" dirty="0">
                <a:effectLst/>
              </a:rPr>
              <a:t> aos 6 meses → 12 meses → a cada 3 anos por ≥25 anos</a:t>
            </a:r>
          </a:p>
          <a:p>
            <a:pPr algn="l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pt-BR" sz="2400" b="1" i="0" dirty="0">
                <a:effectLst/>
              </a:rPr>
              <a:t>Risco de câncer permanece elevado por décadas</a:t>
            </a:r>
          </a:p>
        </p:txBody>
      </p:sp>
    </p:spTree>
    <p:extLst>
      <p:ext uri="{BB962C8B-B14F-4D97-AF65-F5344CB8AC3E}">
        <p14:creationId xmlns:p14="http://schemas.microsoft.com/office/powerpoint/2010/main" val="1149639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A1900-23F0-7836-59DA-CAF82354E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A36D60D2-149C-2C7A-CF51-EF437E6967BD}"/>
              </a:ext>
            </a:extLst>
          </p:cNvPr>
          <p:cNvSpPr/>
          <p:nvPr/>
        </p:nvSpPr>
        <p:spPr>
          <a:xfrm>
            <a:off x="365760" y="4632960"/>
            <a:ext cx="4876800" cy="4876800"/>
          </a:xfrm>
          <a:prstGeom prst="ellipse">
            <a:avLst/>
          </a:prstGeom>
          <a:solidFill>
            <a:srgbClr val="0F6668">
              <a:alpha val="40000"/>
            </a:srgbClr>
          </a:solidFill>
          <a:ln w="12700">
            <a:solidFill>
              <a:srgbClr val="0F6668"/>
            </a:solidFill>
            <a:prstDash val="solid"/>
          </a:ln>
        </p:spPr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F49CF956-77C1-C2EB-62D8-BF099F955A13}"/>
              </a:ext>
            </a:extLst>
          </p:cNvPr>
          <p:cNvSpPr/>
          <p:nvPr/>
        </p:nvSpPr>
        <p:spPr>
          <a:xfrm>
            <a:off x="609599" y="2072640"/>
            <a:ext cx="4259283" cy="152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solid"/>
          </a:ln>
        </p:spPr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3D94B554-AE1D-C8D9-FF97-28692C49D056}"/>
              </a:ext>
            </a:extLst>
          </p:cNvPr>
          <p:cNvSpPr/>
          <p:nvPr/>
        </p:nvSpPr>
        <p:spPr>
          <a:xfrm>
            <a:off x="243840" y="2011680"/>
            <a:ext cx="377952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endParaRPr lang="en-US" sz="1267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19E21055-5DA0-729E-8BC3-6941B4FEFBE8}"/>
              </a:ext>
            </a:extLst>
          </p:cNvPr>
          <p:cNvSpPr/>
          <p:nvPr/>
        </p:nvSpPr>
        <p:spPr>
          <a:xfrm>
            <a:off x="182880" y="5730240"/>
            <a:ext cx="39014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67" dirty="0">
                <a:solidFill>
                  <a:srgbClr val="A0CFCF"/>
                </a:solidFill>
              </a:rPr>
              <a:t>Baseado nas Diretrizes Brasileiras</a:t>
            </a:r>
            <a:endParaRPr lang="en-US" sz="1067" dirty="0"/>
          </a:p>
          <a:p>
            <a:pPr algn="ctr"/>
            <a:r>
              <a:rPr lang="en-US" sz="1067" dirty="0">
                <a:solidFill>
                  <a:srgbClr val="A0CFCF"/>
                </a:solidFill>
              </a:rPr>
              <a:t>para o Rastreamento do CCU</a:t>
            </a:r>
            <a:endParaRPr lang="en-US" sz="1067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0C4A20FD-7188-3EE1-EBC1-5E4559E928B1}"/>
              </a:ext>
            </a:extLst>
          </p:cNvPr>
          <p:cNvSpPr/>
          <p:nvPr/>
        </p:nvSpPr>
        <p:spPr>
          <a:xfrm>
            <a:off x="816997" y="243840"/>
            <a:ext cx="707136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5067" b="1" dirty="0"/>
              <a:t>Câncer de Colo</a:t>
            </a:r>
            <a:endParaRPr lang="en-US" sz="5067" dirty="0"/>
          </a:p>
          <a:p>
            <a:r>
              <a:rPr lang="en-US" sz="5067" b="1" dirty="0"/>
              <a:t>do Útero</a:t>
            </a:r>
            <a:endParaRPr lang="en-US" sz="5067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5054AED-506C-E8B8-8FDB-2913DA937615}"/>
              </a:ext>
            </a:extLst>
          </p:cNvPr>
          <p:cNvSpPr txBox="1"/>
          <p:nvPr/>
        </p:nvSpPr>
        <p:spPr>
          <a:xfrm>
            <a:off x="816997" y="2981980"/>
            <a:ext cx="5783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PREVENÇÃO PRIMÁRIA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90FACC9-23BB-2832-FBDA-82A98569DA11}"/>
              </a:ext>
            </a:extLst>
          </p:cNvPr>
          <p:cNvSpPr txBox="1"/>
          <p:nvPr/>
        </p:nvSpPr>
        <p:spPr>
          <a:xfrm>
            <a:off x="6863938" y="593766"/>
            <a:ext cx="4511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VACINAÇÃO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4ADF9B7-F54B-BDEA-A5A8-2D0A40822498}"/>
              </a:ext>
            </a:extLst>
          </p:cNvPr>
          <p:cNvSpPr txBox="1"/>
          <p:nvPr/>
        </p:nvSpPr>
        <p:spPr>
          <a:xfrm>
            <a:off x="6096000" y="1615044"/>
            <a:ext cx="56368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/>
              <a:t>Países  com alta cobertura vacinal já demonstraram: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b="1" dirty="0"/>
              <a:t> reduções de 73-85% na prevalência dos tipos vacinais de HPV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b="1" dirty="0"/>
              <a:t> 41-57% nas lesões de alto grau (NIC 2+) em mulheres jovens.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1355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54AA4-45AF-D3C1-FD77-4368B4C96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5489A4B8-9996-952C-D829-6BE5FBE416EA}"/>
              </a:ext>
            </a:extLst>
          </p:cNvPr>
          <p:cNvSpPr/>
          <p:nvPr/>
        </p:nvSpPr>
        <p:spPr>
          <a:xfrm>
            <a:off x="365760" y="4632960"/>
            <a:ext cx="4876800" cy="4876800"/>
          </a:xfrm>
          <a:prstGeom prst="ellipse">
            <a:avLst/>
          </a:prstGeom>
          <a:solidFill>
            <a:srgbClr val="0F6668">
              <a:alpha val="40000"/>
            </a:srgbClr>
          </a:solidFill>
          <a:ln w="12700">
            <a:solidFill>
              <a:srgbClr val="0F6668"/>
            </a:solidFill>
            <a:prstDash val="solid"/>
          </a:ln>
        </p:spPr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1DF0617D-CE0F-E919-167A-79493886A477}"/>
              </a:ext>
            </a:extLst>
          </p:cNvPr>
          <p:cNvSpPr/>
          <p:nvPr/>
        </p:nvSpPr>
        <p:spPr>
          <a:xfrm>
            <a:off x="609599" y="2072640"/>
            <a:ext cx="4259283" cy="152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solid"/>
          </a:ln>
        </p:spPr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1626DEF4-94B2-693A-FB00-E703C848F1A9}"/>
              </a:ext>
            </a:extLst>
          </p:cNvPr>
          <p:cNvSpPr/>
          <p:nvPr/>
        </p:nvSpPr>
        <p:spPr>
          <a:xfrm>
            <a:off x="243840" y="2011680"/>
            <a:ext cx="377952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endParaRPr lang="en-US" sz="1267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B907B6ED-1950-CCCA-1575-4783EDD040DA}"/>
              </a:ext>
            </a:extLst>
          </p:cNvPr>
          <p:cNvSpPr/>
          <p:nvPr/>
        </p:nvSpPr>
        <p:spPr>
          <a:xfrm>
            <a:off x="182880" y="5730240"/>
            <a:ext cx="39014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67" dirty="0">
                <a:solidFill>
                  <a:srgbClr val="A0CFCF"/>
                </a:solidFill>
              </a:rPr>
              <a:t>Baseado nas Diretrizes Brasileiras</a:t>
            </a:r>
            <a:endParaRPr lang="en-US" sz="1067" dirty="0"/>
          </a:p>
          <a:p>
            <a:pPr algn="ctr"/>
            <a:r>
              <a:rPr lang="en-US" sz="1067" dirty="0">
                <a:solidFill>
                  <a:srgbClr val="A0CFCF"/>
                </a:solidFill>
              </a:rPr>
              <a:t>para o Rastreamento do CCU</a:t>
            </a:r>
            <a:endParaRPr lang="en-US" sz="1067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ED23335C-6A8F-2E5C-DA2D-824395350EA7}"/>
              </a:ext>
            </a:extLst>
          </p:cNvPr>
          <p:cNvSpPr/>
          <p:nvPr/>
        </p:nvSpPr>
        <p:spPr>
          <a:xfrm>
            <a:off x="816997" y="243840"/>
            <a:ext cx="707136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5067" b="1" dirty="0"/>
              <a:t>Câncer de Colo</a:t>
            </a:r>
            <a:endParaRPr lang="en-US" sz="5067" dirty="0"/>
          </a:p>
          <a:p>
            <a:r>
              <a:rPr lang="en-US" sz="5067" b="1" dirty="0"/>
              <a:t>do Útero</a:t>
            </a:r>
            <a:endParaRPr lang="en-US" sz="5067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5362C98-8200-7609-4C74-C514402C7BB2}"/>
              </a:ext>
            </a:extLst>
          </p:cNvPr>
          <p:cNvSpPr txBox="1"/>
          <p:nvPr/>
        </p:nvSpPr>
        <p:spPr>
          <a:xfrm>
            <a:off x="816997" y="2981980"/>
            <a:ext cx="5783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PREVENÇÃO PRIMÁRIA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EBAA4A9-C4FF-D442-7A9E-1275143EE944}"/>
              </a:ext>
            </a:extLst>
          </p:cNvPr>
          <p:cNvSpPr txBox="1"/>
          <p:nvPr/>
        </p:nvSpPr>
        <p:spPr>
          <a:xfrm>
            <a:off x="6863938" y="593766"/>
            <a:ext cx="4511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VACINAÇÃO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3A2AC4B-C645-5000-F68E-DA51933B2DD0}"/>
              </a:ext>
            </a:extLst>
          </p:cNvPr>
          <p:cNvSpPr txBox="1"/>
          <p:nvPr/>
        </p:nvSpPr>
        <p:spPr>
          <a:xfrm>
            <a:off x="5533901" y="1496291"/>
            <a:ext cx="6414259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2">
                    <a:lumMod val="50000"/>
                  </a:schemeClr>
                </a:solidFill>
              </a:rPr>
              <a:t>Estratégia global da OMS para eliminação do câncer de colo do útero (metas 90-70-90 para 2030)</a:t>
            </a:r>
          </a:p>
          <a:p>
            <a:endParaRPr lang="pt-B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b="1" dirty="0"/>
              <a:t>90% das meninas vacinadas contra HPV até os 15 anos.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b="1" dirty="0"/>
              <a:t>70% das mulheres rastreadas com teste moleculares para HPV até os  35 anos e novamente até os 45 anos.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b="1" dirty="0"/>
              <a:t>90% das mulheres com lesões pré-cancerosas ou câncer invasor recebendo tratamento adequado.</a:t>
            </a:r>
          </a:p>
        </p:txBody>
      </p:sp>
    </p:spTree>
    <p:extLst>
      <p:ext uri="{BB962C8B-B14F-4D97-AF65-F5344CB8AC3E}">
        <p14:creationId xmlns:p14="http://schemas.microsoft.com/office/powerpoint/2010/main" val="31046714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3D7AE-1C81-9612-1280-45AC208FE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D3FBC723-FE47-6CB9-CC59-DB26C882059B}"/>
              </a:ext>
            </a:extLst>
          </p:cNvPr>
          <p:cNvSpPr/>
          <p:nvPr/>
        </p:nvSpPr>
        <p:spPr>
          <a:xfrm>
            <a:off x="365760" y="4632960"/>
            <a:ext cx="4876800" cy="4876800"/>
          </a:xfrm>
          <a:prstGeom prst="ellipse">
            <a:avLst/>
          </a:prstGeom>
          <a:solidFill>
            <a:srgbClr val="0F6668">
              <a:alpha val="40000"/>
            </a:srgbClr>
          </a:solidFill>
          <a:ln w="12700">
            <a:solidFill>
              <a:srgbClr val="0F6668"/>
            </a:solidFill>
            <a:prstDash val="solid"/>
          </a:ln>
        </p:spPr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18551B7F-FE14-BE7C-E219-75A63B97CD5D}"/>
              </a:ext>
            </a:extLst>
          </p:cNvPr>
          <p:cNvSpPr/>
          <p:nvPr/>
        </p:nvSpPr>
        <p:spPr>
          <a:xfrm>
            <a:off x="609599" y="2072640"/>
            <a:ext cx="4259283" cy="152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solid"/>
          </a:ln>
        </p:spPr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9568C6B8-92D7-37EE-E77A-E3278DD2E0AF}"/>
              </a:ext>
            </a:extLst>
          </p:cNvPr>
          <p:cNvSpPr/>
          <p:nvPr/>
        </p:nvSpPr>
        <p:spPr>
          <a:xfrm>
            <a:off x="243840" y="2011680"/>
            <a:ext cx="377952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endParaRPr lang="en-US" sz="1267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8DC4CC8A-325D-960E-0988-CDAFA1C406F8}"/>
              </a:ext>
            </a:extLst>
          </p:cNvPr>
          <p:cNvSpPr/>
          <p:nvPr/>
        </p:nvSpPr>
        <p:spPr>
          <a:xfrm>
            <a:off x="182880" y="5730240"/>
            <a:ext cx="39014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67" dirty="0">
                <a:solidFill>
                  <a:srgbClr val="A0CFCF"/>
                </a:solidFill>
              </a:rPr>
              <a:t>Baseado nas Diretrizes Brasileiras</a:t>
            </a:r>
            <a:endParaRPr lang="en-US" sz="1067" dirty="0"/>
          </a:p>
          <a:p>
            <a:pPr algn="ctr"/>
            <a:r>
              <a:rPr lang="en-US" sz="1067" dirty="0">
                <a:solidFill>
                  <a:srgbClr val="A0CFCF"/>
                </a:solidFill>
              </a:rPr>
              <a:t>para o Rastreamento do CCU</a:t>
            </a:r>
            <a:endParaRPr lang="en-US" sz="1067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D1A77F9C-6D68-894F-BD5B-1A9919E8F282}"/>
              </a:ext>
            </a:extLst>
          </p:cNvPr>
          <p:cNvSpPr/>
          <p:nvPr/>
        </p:nvSpPr>
        <p:spPr>
          <a:xfrm>
            <a:off x="816997" y="243840"/>
            <a:ext cx="707136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5067" b="1" dirty="0"/>
              <a:t>Câncer de Colo</a:t>
            </a:r>
            <a:endParaRPr lang="en-US" sz="5067" dirty="0"/>
          </a:p>
          <a:p>
            <a:r>
              <a:rPr lang="en-US" sz="5067" b="1" dirty="0"/>
              <a:t>do Útero</a:t>
            </a:r>
            <a:endParaRPr lang="en-US" sz="5067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8078B83-9C83-5E00-1B98-A542E0B9A700}"/>
              </a:ext>
            </a:extLst>
          </p:cNvPr>
          <p:cNvSpPr txBox="1"/>
          <p:nvPr/>
        </p:nvSpPr>
        <p:spPr>
          <a:xfrm>
            <a:off x="816997" y="2981980"/>
            <a:ext cx="5783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PREVENÇÃO PRIMÁRIA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070D678-0723-CE9B-C9BA-9F22EA76C3D4}"/>
              </a:ext>
            </a:extLst>
          </p:cNvPr>
          <p:cNvSpPr txBox="1"/>
          <p:nvPr/>
        </p:nvSpPr>
        <p:spPr>
          <a:xfrm>
            <a:off x="6863938" y="593766"/>
            <a:ext cx="4511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VACINAÇÃO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7D94C7D-A2C1-E2F2-534F-E0E565C8FD96}"/>
              </a:ext>
            </a:extLst>
          </p:cNvPr>
          <p:cNvSpPr txBox="1"/>
          <p:nvPr/>
        </p:nvSpPr>
        <p:spPr>
          <a:xfrm>
            <a:off x="5783282" y="1662545"/>
            <a:ext cx="61648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 err="1"/>
              <a:t>Quadrivalente</a:t>
            </a:r>
            <a:r>
              <a:rPr lang="pt-BR" sz="2400" dirty="0"/>
              <a:t> (HPV 6, 11, 16 e 18): proteção adicional contra verrugas genitais.</a:t>
            </a:r>
          </a:p>
          <a:p>
            <a:pPr>
              <a:lnSpc>
                <a:spcPct val="150000"/>
              </a:lnSpc>
            </a:pPr>
            <a:r>
              <a:rPr lang="pt-BR" sz="2400" b="1" dirty="0" err="1"/>
              <a:t>Nonavalente</a:t>
            </a:r>
            <a:r>
              <a:rPr lang="pt-BR" sz="2400" dirty="0"/>
              <a:t> (HPV 6, 11, 16, 18, 31, 33, 45, 52 e 58): proteção contra &gt;90% dos cânceres cervicais.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51673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AF266-8CCB-DB13-F784-8B0D4ADB7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3F62B2B6-360F-9C2E-5F4C-2863F1C91DF7}"/>
              </a:ext>
            </a:extLst>
          </p:cNvPr>
          <p:cNvSpPr/>
          <p:nvPr/>
        </p:nvSpPr>
        <p:spPr>
          <a:xfrm>
            <a:off x="365760" y="4632960"/>
            <a:ext cx="4876800" cy="4876800"/>
          </a:xfrm>
          <a:prstGeom prst="ellipse">
            <a:avLst/>
          </a:prstGeom>
          <a:solidFill>
            <a:srgbClr val="0F6668">
              <a:alpha val="40000"/>
            </a:srgbClr>
          </a:solidFill>
          <a:ln w="12700">
            <a:solidFill>
              <a:srgbClr val="0F6668"/>
            </a:solidFill>
            <a:prstDash val="solid"/>
          </a:ln>
        </p:spPr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F0404008-A09F-5B52-5BBB-D262601E6957}"/>
              </a:ext>
            </a:extLst>
          </p:cNvPr>
          <p:cNvSpPr/>
          <p:nvPr/>
        </p:nvSpPr>
        <p:spPr>
          <a:xfrm>
            <a:off x="609599" y="2072640"/>
            <a:ext cx="4259283" cy="152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solid"/>
          </a:ln>
        </p:spPr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EB2A81A8-53CC-6EB7-99D8-84DC7D0FEEDF}"/>
              </a:ext>
            </a:extLst>
          </p:cNvPr>
          <p:cNvSpPr/>
          <p:nvPr/>
        </p:nvSpPr>
        <p:spPr>
          <a:xfrm>
            <a:off x="243840" y="2011680"/>
            <a:ext cx="377952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endParaRPr lang="en-US" sz="1267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F8C1A2D0-218F-E519-7F70-51819886C415}"/>
              </a:ext>
            </a:extLst>
          </p:cNvPr>
          <p:cNvSpPr/>
          <p:nvPr/>
        </p:nvSpPr>
        <p:spPr>
          <a:xfrm>
            <a:off x="182880" y="5730240"/>
            <a:ext cx="39014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67" dirty="0">
                <a:solidFill>
                  <a:srgbClr val="A0CFCF"/>
                </a:solidFill>
              </a:rPr>
              <a:t>Baseado nas Diretrizes Brasileiras</a:t>
            </a:r>
            <a:endParaRPr lang="en-US" sz="1067" dirty="0"/>
          </a:p>
          <a:p>
            <a:pPr algn="ctr"/>
            <a:r>
              <a:rPr lang="en-US" sz="1067" dirty="0">
                <a:solidFill>
                  <a:srgbClr val="A0CFCF"/>
                </a:solidFill>
              </a:rPr>
              <a:t>para o Rastreamento do CCU</a:t>
            </a:r>
            <a:endParaRPr lang="en-US" sz="1067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B023A685-2AF8-8FE5-4397-FEED52B1BD1A}"/>
              </a:ext>
            </a:extLst>
          </p:cNvPr>
          <p:cNvSpPr/>
          <p:nvPr/>
        </p:nvSpPr>
        <p:spPr>
          <a:xfrm>
            <a:off x="816997" y="243840"/>
            <a:ext cx="707136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5067" b="1" dirty="0"/>
              <a:t>Câncer de Colo</a:t>
            </a:r>
            <a:endParaRPr lang="en-US" sz="5067" dirty="0"/>
          </a:p>
          <a:p>
            <a:r>
              <a:rPr lang="en-US" sz="5067" b="1" dirty="0"/>
              <a:t>do Útero</a:t>
            </a:r>
            <a:endParaRPr lang="en-US" sz="5067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7A63548-E634-EA07-48F8-56EE3874E382}"/>
              </a:ext>
            </a:extLst>
          </p:cNvPr>
          <p:cNvSpPr txBox="1"/>
          <p:nvPr/>
        </p:nvSpPr>
        <p:spPr>
          <a:xfrm>
            <a:off x="816997" y="2981980"/>
            <a:ext cx="5783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PREVENÇÃO PRIMÁRIA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02B180D-41A1-C457-AC4D-D667744C0557}"/>
              </a:ext>
            </a:extLst>
          </p:cNvPr>
          <p:cNvSpPr txBox="1"/>
          <p:nvPr/>
        </p:nvSpPr>
        <p:spPr>
          <a:xfrm>
            <a:off x="7479846" y="669725"/>
            <a:ext cx="4511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VACINAÇÃO  SUS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A3964BF-1834-9B91-020B-E8B86201EA99}"/>
              </a:ext>
            </a:extLst>
          </p:cNvPr>
          <p:cNvSpPr txBox="1"/>
          <p:nvPr/>
        </p:nvSpPr>
        <p:spPr>
          <a:xfrm>
            <a:off x="6472051" y="1840675"/>
            <a:ext cx="5110349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sz="2400" dirty="0"/>
              <a:t>Meninas  e meninos de 9 a 14 anos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sz="2400" b="1" dirty="0"/>
              <a:t>Populações especiais:</a:t>
            </a:r>
            <a:r>
              <a:rPr lang="pt-BR" sz="2400" dirty="0"/>
              <a:t> pessoas vivendo com HIV, transplantados e pacientes oncológicos de 9 a 45 anos </a:t>
            </a:r>
          </a:p>
        </p:txBody>
      </p:sp>
    </p:spTree>
    <p:extLst>
      <p:ext uri="{BB962C8B-B14F-4D97-AF65-F5344CB8AC3E}">
        <p14:creationId xmlns:p14="http://schemas.microsoft.com/office/powerpoint/2010/main" val="13225346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DA8F1-75A1-9F15-0A58-0205FBC60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6E8D38D0-DB91-0A75-E2E7-8CD0D19298D2}"/>
              </a:ext>
            </a:extLst>
          </p:cNvPr>
          <p:cNvSpPr/>
          <p:nvPr/>
        </p:nvSpPr>
        <p:spPr>
          <a:xfrm>
            <a:off x="365760" y="4632960"/>
            <a:ext cx="4876800" cy="4876800"/>
          </a:xfrm>
          <a:prstGeom prst="ellipse">
            <a:avLst/>
          </a:prstGeom>
          <a:solidFill>
            <a:srgbClr val="0F6668">
              <a:alpha val="40000"/>
            </a:srgbClr>
          </a:solidFill>
          <a:ln w="12700">
            <a:solidFill>
              <a:srgbClr val="0F6668"/>
            </a:solidFill>
            <a:prstDash val="solid"/>
          </a:ln>
        </p:spPr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160F8E6E-8619-1B2D-C9C9-D055BD659046}"/>
              </a:ext>
            </a:extLst>
          </p:cNvPr>
          <p:cNvSpPr/>
          <p:nvPr/>
        </p:nvSpPr>
        <p:spPr>
          <a:xfrm>
            <a:off x="609599" y="2072640"/>
            <a:ext cx="4259283" cy="152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solid"/>
          </a:ln>
        </p:spPr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2FEF444A-5008-C77E-2D27-2AE0578B9C37}"/>
              </a:ext>
            </a:extLst>
          </p:cNvPr>
          <p:cNvSpPr/>
          <p:nvPr/>
        </p:nvSpPr>
        <p:spPr>
          <a:xfrm>
            <a:off x="243840" y="2011680"/>
            <a:ext cx="377952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endParaRPr lang="en-US" sz="1267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91EED25C-F24E-4112-FBE9-A8B37B3655E7}"/>
              </a:ext>
            </a:extLst>
          </p:cNvPr>
          <p:cNvSpPr/>
          <p:nvPr/>
        </p:nvSpPr>
        <p:spPr>
          <a:xfrm>
            <a:off x="182880" y="5730240"/>
            <a:ext cx="39014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67" dirty="0">
                <a:solidFill>
                  <a:srgbClr val="A0CFCF"/>
                </a:solidFill>
              </a:rPr>
              <a:t>Baseado nas Diretrizes Brasileiras</a:t>
            </a:r>
            <a:endParaRPr lang="en-US" sz="1067" dirty="0"/>
          </a:p>
          <a:p>
            <a:pPr algn="ctr"/>
            <a:r>
              <a:rPr lang="en-US" sz="1067" dirty="0">
                <a:solidFill>
                  <a:srgbClr val="A0CFCF"/>
                </a:solidFill>
              </a:rPr>
              <a:t>para o Rastreamento do CCU</a:t>
            </a:r>
            <a:endParaRPr lang="en-US" sz="1067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0603233B-F7C1-70D6-CA5B-F3B000AA07A5}"/>
              </a:ext>
            </a:extLst>
          </p:cNvPr>
          <p:cNvSpPr/>
          <p:nvPr/>
        </p:nvSpPr>
        <p:spPr>
          <a:xfrm>
            <a:off x="816997" y="243840"/>
            <a:ext cx="707136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5067" b="1" dirty="0"/>
              <a:t>Câncer de Colo</a:t>
            </a:r>
            <a:endParaRPr lang="en-US" sz="5067" dirty="0"/>
          </a:p>
          <a:p>
            <a:r>
              <a:rPr lang="en-US" sz="5067" b="1" dirty="0"/>
              <a:t>do Útero</a:t>
            </a:r>
            <a:endParaRPr lang="en-US" sz="5067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D973C20-E43B-F287-0AEC-1F6D39C4630C}"/>
              </a:ext>
            </a:extLst>
          </p:cNvPr>
          <p:cNvSpPr txBox="1"/>
          <p:nvPr/>
        </p:nvSpPr>
        <p:spPr>
          <a:xfrm>
            <a:off x="243841" y="2721114"/>
            <a:ext cx="49987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Brasil e o Rastreamento Molecular do Câncer de Colo do Útero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7ED49FD-159A-0FA8-6976-1B4315412206}"/>
              </a:ext>
            </a:extLst>
          </p:cNvPr>
          <p:cNvSpPr txBox="1"/>
          <p:nvPr/>
        </p:nvSpPr>
        <p:spPr>
          <a:xfrm>
            <a:off x="5578606" y="724395"/>
            <a:ext cx="6166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8B1A4A"/>
                </a:solidFill>
                <a:latin typeface="Lora" pitchFamily="2" charset="0"/>
              </a:rPr>
              <a:t>TESTE DE HPV NO SUS: ONDE ESTAMOS?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10D4EDD-57BB-9A55-9821-F71DC3206912}"/>
              </a:ext>
            </a:extLst>
          </p:cNvPr>
          <p:cNvSpPr txBox="1"/>
          <p:nvPr/>
        </p:nvSpPr>
        <p:spPr>
          <a:xfrm>
            <a:off x="5830784" y="1745673"/>
            <a:ext cx="5913912" cy="856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endParaRPr lang="pt-BR" sz="2000" b="1" dirty="0">
              <a:latin typeface="Lora" pitchFamily="2" charset="0"/>
            </a:endParaRPr>
          </a:p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98C9BD4-5D09-AFAC-3D6D-81A9BFC142A3}"/>
              </a:ext>
            </a:extLst>
          </p:cNvPr>
          <p:cNvSpPr txBox="1"/>
          <p:nvPr/>
        </p:nvSpPr>
        <p:spPr>
          <a:xfrm>
            <a:off x="5608320" y="1662545"/>
            <a:ext cx="633984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8B1A4A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Lora" pitchFamily="2" charset="0"/>
              </a:rPr>
              <a:t>A transição para o teste de HPV como método primário de rastreamento no SUS é uma decisão federal já tomada (2024), </a:t>
            </a:r>
          </a:p>
          <a:p>
            <a:pPr marL="285750" indent="-285750" algn="just">
              <a:lnSpc>
                <a:spcPct val="150000"/>
              </a:lnSpc>
              <a:buClr>
                <a:srgbClr val="8B1A4A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Lora" pitchFamily="2" charset="0"/>
              </a:rPr>
              <a:t>A implementação da prática ainda está restrita a projetos-piloto em municípios e regiões específicas (com destaque para Pernambuco e Indaiatuba/SP). </a:t>
            </a:r>
          </a:p>
          <a:p>
            <a:pPr marL="285750" indent="-285750" algn="just">
              <a:lnSpc>
                <a:spcPct val="150000"/>
              </a:lnSpc>
              <a:buClr>
                <a:srgbClr val="8B1A4A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Lora" pitchFamily="2" charset="0"/>
              </a:rPr>
              <a:t>Não há, até o momento, estados que tenham implementado essa estratégia de forma universal e permanente em toda a sua rede de atenção.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9960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00F6D-FDFD-C412-4598-41BB79DD8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0" name="DesignBg">
            <a:extLst>
              <a:ext uri="{FF2B5EF4-FFF2-40B4-BE49-F238E27FC236}">
                <a16:creationId xmlns:a16="http://schemas.microsoft.com/office/drawing/2014/main" id="{A63247DD-B2F9-0829-A013-1D1B9BE4DA1D}"/>
              </a:ext>
            </a:extLst>
          </p:cNvPr>
          <p:cNvSpPr>
            <a:spLocks noGrp="1"/>
          </p:cNvSpPr>
          <p:nvPr/>
        </p:nvSpPr>
        <p:spPr>
          <a:xfrm>
            <a:off x="0" y="38100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1" name="DesignSidebar">
            <a:extLst>
              <a:ext uri="{FF2B5EF4-FFF2-40B4-BE49-F238E27FC236}">
                <a16:creationId xmlns:a16="http://schemas.microsoft.com/office/drawing/2014/main" id="{609AC59F-A506-773F-7A01-EAB2FAB2AA18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8B1A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2" name="DesignDot">
            <a:extLst>
              <a:ext uri="{FF2B5EF4-FFF2-40B4-BE49-F238E27FC236}">
                <a16:creationId xmlns:a16="http://schemas.microsoft.com/office/drawing/2014/main" id="{EDD867A4-751B-F788-1443-DBC5174D036A}"/>
              </a:ext>
            </a:extLst>
          </p:cNvPr>
          <p:cNvSpPr>
            <a:spLocks noGrp="1"/>
          </p:cNvSpPr>
          <p:nvPr/>
        </p:nvSpPr>
        <p:spPr>
          <a:xfrm>
            <a:off x="0" y="304800"/>
            <a:ext cx="228600" cy="457200"/>
          </a:xfrm>
          <a:prstGeom prst="rect">
            <a:avLst/>
          </a:prstGeom>
          <a:solidFill>
            <a:srgbClr val="C2185B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3" name="DesignBottom">
            <a:extLst>
              <a:ext uri="{FF2B5EF4-FFF2-40B4-BE49-F238E27FC236}">
                <a16:creationId xmlns:a16="http://schemas.microsoft.com/office/drawing/2014/main" id="{D87B432F-B1F8-6C65-6F4E-7FED6713A919}"/>
              </a:ext>
            </a:extLst>
          </p:cNvPr>
          <p:cNvSpPr>
            <a:spLocks noGrp="1"/>
          </p:cNvSpPr>
          <p:nvPr/>
        </p:nvSpPr>
        <p:spPr>
          <a:xfrm>
            <a:off x="228600" y="6766560"/>
            <a:ext cx="11963400" cy="91440"/>
          </a:xfrm>
          <a:prstGeom prst="rect">
            <a:avLst/>
          </a:prstGeom>
          <a:solidFill>
            <a:srgbClr val="8B1A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86A106D-5C93-12F8-D981-8E227EEF3E39}"/>
              </a:ext>
            </a:extLst>
          </p:cNvPr>
          <p:cNvSpPr txBox="1"/>
          <p:nvPr/>
        </p:nvSpPr>
        <p:spPr>
          <a:xfrm>
            <a:off x="467137" y="745435"/>
            <a:ext cx="7762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HPV: A INFECÇÃO MAIS COMUM DO MUNDO</a:t>
            </a:r>
          </a:p>
          <a:p>
            <a:br>
              <a:rPr lang="pt-BR" dirty="0"/>
            </a:b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0A14A40-1938-F56F-C538-6D9E0776C479}"/>
              </a:ext>
            </a:extLst>
          </p:cNvPr>
          <p:cNvSpPr txBox="1"/>
          <p:nvPr/>
        </p:nvSpPr>
        <p:spPr>
          <a:xfrm>
            <a:off x="553281" y="1699591"/>
            <a:ext cx="111715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8B1A4A"/>
              </a:buClr>
              <a:buFont typeface="Wingdings" panose="05000000000000000000" pitchFamily="2" charset="2"/>
              <a:buChar char="§"/>
            </a:pPr>
            <a:r>
              <a:rPr lang="pt-BR" sz="2400" dirty="0"/>
              <a:t>Infecção sexualmente transmissível mais prevalente globalmente;</a:t>
            </a:r>
          </a:p>
          <a:p>
            <a:pPr marL="285750" indent="-285750">
              <a:lnSpc>
                <a:spcPct val="150000"/>
              </a:lnSpc>
              <a:buClr>
                <a:srgbClr val="8B1A4A"/>
              </a:buClr>
              <a:buFont typeface="Wingdings" panose="05000000000000000000" pitchFamily="2" charset="2"/>
              <a:buChar char="§"/>
            </a:pPr>
            <a:r>
              <a:rPr lang="pt-BR" sz="2400" b="1" dirty="0"/>
              <a:t>50-90% das mulheres sexualmente ativas</a:t>
            </a:r>
            <a:r>
              <a:rPr lang="pt-BR" sz="2400" dirty="0"/>
              <a:t> serão infectadas em algum momento da vida; </a:t>
            </a:r>
          </a:p>
          <a:p>
            <a:pPr marL="285750" indent="-285750">
              <a:lnSpc>
                <a:spcPct val="150000"/>
              </a:lnSpc>
              <a:buClr>
                <a:srgbClr val="8B1A4A"/>
              </a:buClr>
              <a:buFont typeface="Wingdings" panose="05000000000000000000" pitchFamily="2" charset="2"/>
              <a:buChar char="§"/>
            </a:pPr>
            <a:r>
              <a:rPr lang="pt-BR" sz="2400" dirty="0"/>
              <a:t>Prevalência cumulativa ao longo da vida: </a:t>
            </a:r>
            <a:r>
              <a:rPr lang="pt-BR" sz="2400" b="1" dirty="0"/>
              <a:t> aproximadamente, 85% em mulheres</a:t>
            </a:r>
            <a:r>
              <a:rPr lang="pt-BR" sz="2400" dirty="0"/>
              <a:t> com pelo menos 1 parceiro sexual.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57050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3CC2D-71C1-51D7-FAFD-0C2BFCA1B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8D988CDD-0EB0-9527-2123-0597192BD81C}"/>
              </a:ext>
            </a:extLst>
          </p:cNvPr>
          <p:cNvSpPr/>
          <p:nvPr/>
        </p:nvSpPr>
        <p:spPr>
          <a:xfrm>
            <a:off x="365760" y="4632960"/>
            <a:ext cx="4876800" cy="4876800"/>
          </a:xfrm>
          <a:prstGeom prst="ellipse">
            <a:avLst/>
          </a:prstGeom>
          <a:solidFill>
            <a:srgbClr val="0F6668">
              <a:alpha val="40000"/>
            </a:srgbClr>
          </a:solidFill>
          <a:ln w="12700">
            <a:solidFill>
              <a:srgbClr val="0F6668"/>
            </a:solidFill>
            <a:prstDash val="solid"/>
          </a:ln>
        </p:spPr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616BD917-F84A-2D4F-4A5F-686843CF8F1D}"/>
              </a:ext>
            </a:extLst>
          </p:cNvPr>
          <p:cNvSpPr/>
          <p:nvPr/>
        </p:nvSpPr>
        <p:spPr>
          <a:xfrm>
            <a:off x="609599" y="2072640"/>
            <a:ext cx="4259283" cy="152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solid"/>
          </a:ln>
        </p:spPr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B166CB48-37F1-A085-D53E-F3BF1C9BC6A9}"/>
              </a:ext>
            </a:extLst>
          </p:cNvPr>
          <p:cNvSpPr/>
          <p:nvPr/>
        </p:nvSpPr>
        <p:spPr>
          <a:xfrm>
            <a:off x="243840" y="2011680"/>
            <a:ext cx="377952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endParaRPr lang="en-US" sz="1267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9F581D18-1870-856F-6E0E-99AA21E78339}"/>
              </a:ext>
            </a:extLst>
          </p:cNvPr>
          <p:cNvSpPr/>
          <p:nvPr/>
        </p:nvSpPr>
        <p:spPr>
          <a:xfrm>
            <a:off x="182880" y="5730240"/>
            <a:ext cx="39014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67" dirty="0">
                <a:solidFill>
                  <a:srgbClr val="A0CFCF"/>
                </a:solidFill>
              </a:rPr>
              <a:t>Baseado nas Diretrizes Brasileiras</a:t>
            </a:r>
            <a:endParaRPr lang="en-US" sz="1067" dirty="0"/>
          </a:p>
          <a:p>
            <a:pPr algn="ctr"/>
            <a:r>
              <a:rPr lang="en-US" sz="1067" dirty="0">
                <a:solidFill>
                  <a:srgbClr val="A0CFCF"/>
                </a:solidFill>
              </a:rPr>
              <a:t>para o Rastreamento do CCU</a:t>
            </a:r>
            <a:endParaRPr lang="en-US" sz="1067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56F16A06-85FB-7749-8008-4551071739F6}"/>
              </a:ext>
            </a:extLst>
          </p:cNvPr>
          <p:cNvSpPr/>
          <p:nvPr/>
        </p:nvSpPr>
        <p:spPr>
          <a:xfrm>
            <a:off x="816997" y="243840"/>
            <a:ext cx="707136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5067" b="1" dirty="0"/>
              <a:t>Câncer de Colo</a:t>
            </a:r>
            <a:endParaRPr lang="en-US" sz="5067" dirty="0"/>
          </a:p>
          <a:p>
            <a:r>
              <a:rPr lang="en-US" sz="5067" b="1" dirty="0"/>
              <a:t>do Útero</a:t>
            </a:r>
            <a:endParaRPr lang="en-US" sz="5067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24B490E-654F-49F3-45FD-9B070BCE9510}"/>
              </a:ext>
            </a:extLst>
          </p:cNvPr>
          <p:cNvSpPr txBox="1"/>
          <p:nvPr/>
        </p:nvSpPr>
        <p:spPr>
          <a:xfrm>
            <a:off x="243841" y="2721114"/>
            <a:ext cx="49987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Brasil e o Rastreamento Molecular do Câncer de Colo do Útero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B300797-336F-7B15-0103-AD036AA97F18}"/>
              </a:ext>
            </a:extLst>
          </p:cNvPr>
          <p:cNvSpPr txBox="1"/>
          <p:nvPr/>
        </p:nvSpPr>
        <p:spPr>
          <a:xfrm>
            <a:off x="5578606" y="724395"/>
            <a:ext cx="6166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8B1A4A"/>
                </a:solidFill>
                <a:latin typeface="Lora" pitchFamily="2" charset="0"/>
              </a:rPr>
              <a:t>TESTE DE HPV NO SUS: ONDE ESTAMOS?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F52CF36-E03D-6813-4333-949EA2ECBEB9}"/>
              </a:ext>
            </a:extLst>
          </p:cNvPr>
          <p:cNvSpPr txBox="1"/>
          <p:nvPr/>
        </p:nvSpPr>
        <p:spPr>
          <a:xfrm>
            <a:off x="5795158" y="1543792"/>
            <a:ext cx="6213962" cy="435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latin typeface="Lora" pitchFamily="2" charset="0"/>
              </a:rPr>
              <a:t>2024:</a:t>
            </a:r>
            <a:r>
              <a:rPr lang="pt-BR" sz="2000" dirty="0">
                <a:latin typeface="Lora" pitchFamily="2" charset="0"/>
              </a:rPr>
              <a:t> Ministério da Saúde incorporou o teste de HPV-DNA ao SUS</a:t>
            </a:r>
          </a:p>
          <a:p>
            <a:pPr algn="just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Lora" pitchFamily="2" charset="0"/>
              </a:rPr>
              <a:t>Ainda em fase de </a:t>
            </a:r>
            <a:r>
              <a:rPr lang="pt-BR" sz="2000" b="1" dirty="0" err="1">
                <a:latin typeface="Lora" pitchFamily="2" charset="0"/>
              </a:rPr>
              <a:t>pré</a:t>
            </a:r>
            <a:r>
              <a:rPr lang="pt-BR" sz="2000" b="1" dirty="0">
                <a:latin typeface="Lora" pitchFamily="2" charset="0"/>
              </a:rPr>
              <a:t> -implementação</a:t>
            </a:r>
            <a:r>
              <a:rPr lang="pt-BR" sz="2000" dirty="0">
                <a:latin typeface="Lora" pitchFamily="2" charset="0"/>
              </a:rPr>
              <a:t> (projetos-piloto)</a:t>
            </a:r>
          </a:p>
          <a:p>
            <a:pPr algn="just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latin typeface="Lora" pitchFamily="2" charset="0"/>
              </a:rPr>
              <a:t>Indaiatuba (SP):</a:t>
            </a:r>
            <a:r>
              <a:rPr lang="pt-BR" sz="2000" dirty="0">
                <a:latin typeface="Lora" pitchFamily="2" charset="0"/>
              </a:rPr>
              <a:t> desde 2017, substituiu citologia por HPV-DNA; cobertura de 77,8%; 83% dos cânceres detectados em estádio I</a:t>
            </a:r>
          </a:p>
          <a:p>
            <a:pPr algn="just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latin typeface="Lora" pitchFamily="2" charset="0"/>
              </a:rPr>
              <a:t>Pernambuco:</a:t>
            </a:r>
            <a:r>
              <a:rPr lang="pt-BR" sz="2000" dirty="0">
                <a:latin typeface="Lora" pitchFamily="2" charset="0"/>
              </a:rPr>
              <a:t> 23 municípios piloto; 21.273 amostras processadas; positividade de 12%</a:t>
            </a:r>
          </a:p>
        </p:txBody>
      </p:sp>
    </p:spTree>
    <p:extLst>
      <p:ext uri="{BB962C8B-B14F-4D97-AF65-F5344CB8AC3E}">
        <p14:creationId xmlns:p14="http://schemas.microsoft.com/office/powerpoint/2010/main" val="21028580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3A125-823A-58B0-D662-8AB9CB5CE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6796FA41-3BA0-5505-1E62-51FC2E145BA3}"/>
              </a:ext>
            </a:extLst>
          </p:cNvPr>
          <p:cNvSpPr/>
          <p:nvPr/>
        </p:nvSpPr>
        <p:spPr>
          <a:xfrm>
            <a:off x="365760" y="4632960"/>
            <a:ext cx="4876800" cy="4876800"/>
          </a:xfrm>
          <a:prstGeom prst="ellipse">
            <a:avLst/>
          </a:prstGeom>
          <a:solidFill>
            <a:srgbClr val="0F6668">
              <a:alpha val="40000"/>
            </a:srgbClr>
          </a:solidFill>
          <a:ln w="12700">
            <a:solidFill>
              <a:srgbClr val="0F6668"/>
            </a:solidFill>
            <a:prstDash val="solid"/>
          </a:ln>
        </p:spPr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53467271-B49E-B9B3-AC96-E589C42B710F}"/>
              </a:ext>
            </a:extLst>
          </p:cNvPr>
          <p:cNvSpPr/>
          <p:nvPr/>
        </p:nvSpPr>
        <p:spPr>
          <a:xfrm>
            <a:off x="609599" y="2072640"/>
            <a:ext cx="4259283" cy="152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solid"/>
          </a:ln>
        </p:spPr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A6D75D30-5DDD-2E76-56B8-2D2E7CEEDE0B}"/>
              </a:ext>
            </a:extLst>
          </p:cNvPr>
          <p:cNvSpPr/>
          <p:nvPr/>
        </p:nvSpPr>
        <p:spPr>
          <a:xfrm>
            <a:off x="243840" y="2011680"/>
            <a:ext cx="377952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endParaRPr lang="en-US" sz="1267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16B92125-295E-3481-F9BA-6D8E9775BF1D}"/>
              </a:ext>
            </a:extLst>
          </p:cNvPr>
          <p:cNvSpPr/>
          <p:nvPr/>
        </p:nvSpPr>
        <p:spPr>
          <a:xfrm>
            <a:off x="182880" y="5730240"/>
            <a:ext cx="39014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67" dirty="0">
                <a:solidFill>
                  <a:srgbClr val="A0CFCF"/>
                </a:solidFill>
              </a:rPr>
              <a:t>Baseado nas Diretrizes Brasileiras</a:t>
            </a:r>
            <a:endParaRPr lang="en-US" sz="1067" dirty="0"/>
          </a:p>
          <a:p>
            <a:pPr algn="ctr"/>
            <a:r>
              <a:rPr lang="en-US" sz="1067" dirty="0">
                <a:solidFill>
                  <a:srgbClr val="A0CFCF"/>
                </a:solidFill>
              </a:rPr>
              <a:t>para o Rastreamento do CCU</a:t>
            </a:r>
            <a:endParaRPr lang="en-US" sz="1067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6150E1DD-EEE4-15EC-590E-CD48DB699FD8}"/>
              </a:ext>
            </a:extLst>
          </p:cNvPr>
          <p:cNvSpPr/>
          <p:nvPr/>
        </p:nvSpPr>
        <p:spPr>
          <a:xfrm>
            <a:off x="816997" y="243840"/>
            <a:ext cx="707136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5067" b="1" dirty="0"/>
              <a:t>Câncer de Colo</a:t>
            </a:r>
            <a:endParaRPr lang="en-US" sz="5067" dirty="0"/>
          </a:p>
          <a:p>
            <a:r>
              <a:rPr lang="en-US" sz="5067" b="1" dirty="0"/>
              <a:t>do Útero</a:t>
            </a:r>
            <a:endParaRPr lang="en-US" sz="5067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EECBD2D-D826-A337-DEC5-9EB297C7651E}"/>
              </a:ext>
            </a:extLst>
          </p:cNvPr>
          <p:cNvSpPr txBox="1"/>
          <p:nvPr/>
        </p:nvSpPr>
        <p:spPr>
          <a:xfrm>
            <a:off x="243841" y="2721114"/>
            <a:ext cx="49987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Brasil e o Rastreamento Molecular do Câncer de Colo do Útero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64EB706-FBD0-3BEF-0081-038EC1C6697E}"/>
              </a:ext>
            </a:extLst>
          </p:cNvPr>
          <p:cNvSpPr txBox="1"/>
          <p:nvPr/>
        </p:nvSpPr>
        <p:spPr>
          <a:xfrm>
            <a:off x="5578606" y="724395"/>
            <a:ext cx="6166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8B1A4A"/>
                </a:solidFill>
                <a:latin typeface="Lora" pitchFamily="2" charset="0"/>
              </a:rPr>
              <a:t>TESTE DE HPV NO SUS: ONDE ESTAMOS?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5DAFFC9-CE21-3428-23E2-F616A3E4E5E3}"/>
              </a:ext>
            </a:extLst>
          </p:cNvPr>
          <p:cNvSpPr txBox="1"/>
          <p:nvPr/>
        </p:nvSpPr>
        <p:spPr>
          <a:xfrm>
            <a:off x="5830784" y="1745673"/>
            <a:ext cx="5913912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latin typeface="Lora" pitchFamily="2" charset="0"/>
              </a:rPr>
              <a:t>São Paulo (capital):</a:t>
            </a:r>
            <a:r>
              <a:rPr lang="pt-BR" sz="2000" dirty="0">
                <a:latin typeface="Lora" pitchFamily="2" charset="0"/>
              </a:rPr>
              <a:t> estudo com 16.102 mulheres (2014-2016), Citologia e Teste, detectou  número significativo  de lesões  pré-malignas, não identificadas pela citologia isolada</a:t>
            </a:r>
          </a:p>
          <a:p>
            <a:pPr algn="just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Lora" pitchFamily="2" charset="0"/>
              </a:rPr>
              <a:t>Cobertura atual do rastreamento no Brasil: apenas </a:t>
            </a:r>
            <a:r>
              <a:rPr lang="pt-BR" sz="2000" b="1" dirty="0">
                <a:latin typeface="Lora" pitchFamily="2" charset="0"/>
              </a:rPr>
              <a:t>35,6%</a:t>
            </a:r>
            <a:r>
              <a:rPr lang="pt-BR" sz="2000" dirty="0">
                <a:latin typeface="Lora" pitchFamily="2" charset="0"/>
              </a:rPr>
              <a:t> (meta OMS: 70%)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93516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0" name="DesignBg"/>
          <p:cNvSpPr>
            <a:spLocks noGrp="1"/>
          </p:cNvSpPr>
          <p:nvPr/>
        </p:nvSpPr>
        <p:spPr>
          <a:xfrm>
            <a:off x="0" y="407504"/>
            <a:ext cx="12192000" cy="64504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1" name="DesignSidebar"/>
          <p:cNvSpPr>
            <a:spLocks noGrp="1"/>
          </p:cNvSpPr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8B1A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2" name="DesignDot"/>
          <p:cNvSpPr>
            <a:spLocks noGrp="1"/>
          </p:cNvSpPr>
          <p:nvPr/>
        </p:nvSpPr>
        <p:spPr>
          <a:xfrm>
            <a:off x="0" y="304800"/>
            <a:ext cx="228600" cy="457200"/>
          </a:xfrm>
          <a:prstGeom prst="rect">
            <a:avLst/>
          </a:prstGeom>
          <a:solidFill>
            <a:srgbClr val="C2185B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3" name="DesignBottom"/>
          <p:cNvSpPr>
            <a:spLocks noGrp="1"/>
          </p:cNvSpPr>
          <p:nvPr/>
        </p:nvSpPr>
        <p:spPr>
          <a:xfrm>
            <a:off x="228600" y="6766560"/>
            <a:ext cx="11963400" cy="91440"/>
          </a:xfrm>
          <a:prstGeom prst="rect">
            <a:avLst/>
          </a:prstGeom>
          <a:solidFill>
            <a:srgbClr val="8B1A4A"/>
          </a:solidFill>
          <a:ln>
            <a:noFill/>
          </a:ln>
        </p:spPr>
        <p:txBody>
          <a:bodyPr/>
          <a:lstStyle/>
          <a:p>
            <a:endParaRPr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0FFBDB8-75FE-2530-D7A5-ED4B6317B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91474"/>
              </p:ext>
            </p:extLst>
          </p:nvPr>
        </p:nvGraphicFramePr>
        <p:xfrm>
          <a:off x="1008269" y="848875"/>
          <a:ext cx="8128000" cy="35661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19390987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656201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Estados participantes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095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400" dirty="0"/>
                        <a:t>Região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400"/>
                        <a:t>Estado / Local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2717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400" b="1"/>
                        <a:t>Sudeste</a:t>
                      </a:r>
                      <a:endParaRPr lang="pt-BR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400"/>
                        <a:t>São Paulo, Minas Gerais, Rio de Janeiro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3942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400" b="1"/>
                        <a:t>Sul</a:t>
                      </a:r>
                      <a:endParaRPr lang="pt-BR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400"/>
                        <a:t>Paraná, Rio Grande do Sul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2481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400" b="1"/>
                        <a:t>Nordeste</a:t>
                      </a:r>
                      <a:endParaRPr lang="pt-BR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400"/>
                        <a:t>Ceará, Bahia, Recife (PE)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2592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400" b="1"/>
                        <a:t>Norte</a:t>
                      </a:r>
                      <a:endParaRPr lang="pt-BR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400"/>
                        <a:t>Pará, Rondônia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5832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400" b="1"/>
                        <a:t>Centro-Oeste</a:t>
                      </a:r>
                      <a:endParaRPr lang="pt-BR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400" dirty="0"/>
                        <a:t>Goiás, Distrito Federal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3102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0720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0" name="DesignBg"/>
          <p:cNvSpPr>
            <a:spLocks noGrp="1"/>
          </p:cNvSpPr>
          <p:nvPr/>
        </p:nvSpPr>
        <p:spPr>
          <a:xfrm>
            <a:off x="0" y="38100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1" name="DesignSidebar"/>
          <p:cNvSpPr>
            <a:spLocks noGrp="1"/>
          </p:cNvSpPr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8B1A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2" name="DesignDot"/>
          <p:cNvSpPr>
            <a:spLocks noGrp="1"/>
          </p:cNvSpPr>
          <p:nvPr/>
        </p:nvSpPr>
        <p:spPr>
          <a:xfrm>
            <a:off x="0" y="304800"/>
            <a:ext cx="228600" cy="457200"/>
          </a:xfrm>
          <a:prstGeom prst="rect">
            <a:avLst/>
          </a:prstGeom>
          <a:solidFill>
            <a:srgbClr val="C2185B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3" name="DesignBottom"/>
          <p:cNvSpPr>
            <a:spLocks noGrp="1"/>
          </p:cNvSpPr>
          <p:nvPr/>
        </p:nvSpPr>
        <p:spPr>
          <a:xfrm>
            <a:off x="228600" y="6766560"/>
            <a:ext cx="11963400" cy="91440"/>
          </a:xfrm>
          <a:prstGeom prst="rect">
            <a:avLst/>
          </a:prstGeom>
          <a:solidFill>
            <a:srgbClr val="8B1A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5C6DABC-21EA-D112-AA18-E6AAD6B1FDA8}"/>
              </a:ext>
            </a:extLst>
          </p:cNvPr>
          <p:cNvSpPr txBox="1"/>
          <p:nvPr/>
        </p:nvSpPr>
        <p:spPr>
          <a:xfrm>
            <a:off x="313944" y="826412"/>
            <a:ext cx="11649456" cy="6031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2100"/>
              </a:spcBef>
              <a:spcAft>
                <a:spcPts val="900"/>
              </a:spcAft>
              <a:buNone/>
            </a:pPr>
            <a:r>
              <a:rPr lang="pt-BR" sz="2000" b="1" i="0" dirty="0">
                <a:effectLst/>
                <a:latin typeface="Lora" pitchFamily="2" charset="0"/>
              </a:rPr>
              <a:t> </a:t>
            </a:r>
            <a:r>
              <a:rPr lang="pt-BR" sz="2000" b="0" i="0" dirty="0">
                <a:effectLst/>
                <a:latin typeface="Lora" pitchFamily="2" charset="0"/>
              </a:rPr>
              <a:t>O câncer de colo do útero é </a:t>
            </a:r>
            <a:r>
              <a:rPr lang="pt-BR" sz="2000" b="1" i="0" dirty="0">
                <a:effectLst/>
                <a:latin typeface="Lora" pitchFamily="2" charset="0"/>
              </a:rPr>
              <a:t>prevenível</a:t>
            </a:r>
            <a:r>
              <a:rPr lang="pt-BR" sz="2000" b="0" i="0" dirty="0">
                <a:effectLst/>
                <a:latin typeface="Lora" pitchFamily="2" charset="0"/>
              </a:rPr>
              <a:t> por meio de vacinação e rastreamento adequados.</a:t>
            </a:r>
          </a:p>
          <a:p>
            <a:pPr algn="l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pt-BR" sz="2000" b="0" i="0" dirty="0">
                <a:effectLst/>
                <a:latin typeface="Lora" pitchFamily="2" charset="0"/>
              </a:rPr>
              <a:t>A infecção persistente pelo </a:t>
            </a:r>
            <a:r>
              <a:rPr lang="pt-BR" sz="2000" b="1" i="0" dirty="0">
                <a:effectLst/>
                <a:latin typeface="Lora" pitchFamily="2" charset="0"/>
              </a:rPr>
              <a:t>HPV de alto risco</a:t>
            </a:r>
            <a:r>
              <a:rPr lang="pt-BR" sz="2000" b="0" i="0" dirty="0">
                <a:effectLst/>
                <a:latin typeface="Lora" pitchFamily="2" charset="0"/>
              </a:rPr>
              <a:t> é causa necessária — </a:t>
            </a:r>
            <a:r>
              <a:rPr lang="pt-BR" sz="2000" b="1" i="0" dirty="0">
                <a:effectLst/>
                <a:latin typeface="Lora" pitchFamily="2" charset="0"/>
              </a:rPr>
              <a:t>sem HPV, não há câncer de colo.</a:t>
            </a:r>
          </a:p>
          <a:p>
            <a:pPr algn="l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pt-BR" sz="2000" b="0" i="0" dirty="0">
                <a:effectLst/>
                <a:latin typeface="Lora" pitchFamily="2" charset="0"/>
              </a:rPr>
              <a:t>O </a:t>
            </a:r>
            <a:r>
              <a:rPr lang="pt-BR" sz="2000" b="1" i="0" dirty="0">
                <a:effectLst/>
                <a:latin typeface="Lora" pitchFamily="2" charset="0"/>
              </a:rPr>
              <a:t>teste de HPV</a:t>
            </a:r>
            <a:r>
              <a:rPr lang="pt-BR" sz="2000" b="0" i="0" dirty="0">
                <a:effectLst/>
                <a:latin typeface="Lora" pitchFamily="2" charset="0"/>
              </a:rPr>
              <a:t> é superior à citologia isolada para rastreamento e é o método preferido pelas principais diretrizes internacionais.</a:t>
            </a:r>
          </a:p>
          <a:p>
            <a:pPr algn="l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pt-BR" sz="2000" b="1" i="0" dirty="0">
                <a:effectLst/>
                <a:latin typeface="Lora" pitchFamily="2" charset="0"/>
              </a:rPr>
              <a:t>NIC 1 não é precursor imediato de câncer</a:t>
            </a:r>
            <a:r>
              <a:rPr lang="pt-BR" sz="2000" b="0" i="0" dirty="0">
                <a:effectLst/>
                <a:latin typeface="Lora" pitchFamily="2" charset="0"/>
              </a:rPr>
              <a:t> — observação é preferível ao tratamento.</a:t>
            </a:r>
          </a:p>
          <a:p>
            <a:pPr algn="l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pt-BR" sz="2000" b="1" i="0" dirty="0">
                <a:effectLst/>
                <a:latin typeface="Lora" pitchFamily="2" charset="0"/>
              </a:rPr>
              <a:t>NIC 3 é precursor imediato de câncer</a:t>
            </a:r>
            <a:r>
              <a:rPr lang="pt-BR" sz="2000" b="0" i="0" dirty="0">
                <a:effectLst/>
                <a:latin typeface="Lora" pitchFamily="2" charset="0"/>
              </a:rPr>
              <a:t> — tratamento é sempre indicado.</a:t>
            </a:r>
          </a:p>
          <a:p>
            <a:pPr algn="l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pt-BR" sz="2000" b="0" i="0" dirty="0">
                <a:effectLst/>
                <a:latin typeface="Lora" pitchFamily="2" charset="0"/>
              </a:rPr>
              <a:t>O rastreamento é para mulheres </a:t>
            </a:r>
            <a:r>
              <a:rPr lang="pt-BR" sz="2000" b="1" i="0" dirty="0">
                <a:effectLst/>
                <a:latin typeface="Lora" pitchFamily="2" charset="0"/>
              </a:rPr>
              <a:t>assintomáticas</a:t>
            </a:r>
            <a:r>
              <a:rPr lang="pt-BR" sz="2000" b="0" i="0" dirty="0">
                <a:effectLst/>
                <a:latin typeface="Lora" pitchFamily="2" charset="0"/>
              </a:rPr>
              <a:t>. Sintomas exigem avaliação clínica imediata.</a:t>
            </a:r>
          </a:p>
          <a:p>
            <a:pPr algn="l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pt-BR" sz="2000" b="0" i="0" dirty="0">
                <a:effectLst/>
                <a:latin typeface="Lora" pitchFamily="2" charset="0"/>
              </a:rPr>
              <a:t>O médico da ESF tem papel central na </a:t>
            </a:r>
            <a:r>
              <a:rPr lang="pt-BR" sz="2000" b="1" i="0" dirty="0">
                <a:effectLst/>
                <a:latin typeface="Lora" pitchFamily="2" charset="0"/>
              </a:rPr>
              <a:t>busca ativa</a:t>
            </a:r>
            <a:r>
              <a:rPr lang="pt-BR" sz="2000" b="0" i="0" dirty="0">
                <a:effectLst/>
                <a:latin typeface="Lora" pitchFamily="2" charset="0"/>
              </a:rPr>
              <a:t>, rastreamento, encaminhamento oportuno e seguimento.</a:t>
            </a:r>
          </a:p>
          <a:p>
            <a:pPr algn="l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pt-BR" sz="2000" b="0" i="0" dirty="0">
                <a:effectLst/>
                <a:latin typeface="Lora" pitchFamily="2" charset="0"/>
              </a:rPr>
              <a:t>As metas da OMS (90-70-90) são alcançáveis, mas exigem esforço coordenado de toda a rede de atenção.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DFCDB58-1307-9CE7-5F7D-C410A0DD6CF9}"/>
              </a:ext>
            </a:extLst>
          </p:cNvPr>
          <p:cNvSpPr txBox="1"/>
          <p:nvPr/>
        </p:nvSpPr>
        <p:spPr>
          <a:xfrm>
            <a:off x="715617" y="480391"/>
            <a:ext cx="3488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100"/>
              </a:spcBef>
              <a:spcAft>
                <a:spcPts val="900"/>
              </a:spcAft>
            </a:pPr>
            <a:r>
              <a:rPr lang="pt-BR" sz="2400" b="1" dirty="0">
                <a:latin typeface="Lora" pitchFamily="2" charset="0"/>
              </a:rPr>
              <a:t>Mensagem Final</a:t>
            </a:r>
          </a:p>
        </p:txBody>
      </p:sp>
    </p:spTree>
    <p:extLst>
      <p:ext uri="{BB962C8B-B14F-4D97-AF65-F5344CB8AC3E}">
        <p14:creationId xmlns:p14="http://schemas.microsoft.com/office/powerpoint/2010/main" val="15503086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66F89-D71C-9FF4-12C4-2496ECFBE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F814127A-4216-77DE-2CCF-E9D9DF94E4ED}"/>
              </a:ext>
            </a:extLst>
          </p:cNvPr>
          <p:cNvSpPr/>
          <p:nvPr/>
        </p:nvSpPr>
        <p:spPr>
          <a:xfrm>
            <a:off x="365760" y="4632960"/>
            <a:ext cx="4876800" cy="4876800"/>
          </a:xfrm>
          <a:prstGeom prst="ellipse">
            <a:avLst/>
          </a:prstGeom>
          <a:solidFill>
            <a:srgbClr val="0F6668">
              <a:alpha val="40000"/>
            </a:srgbClr>
          </a:solidFill>
          <a:ln w="12700">
            <a:solidFill>
              <a:srgbClr val="0F6668"/>
            </a:solidFill>
            <a:prstDash val="solid"/>
          </a:ln>
        </p:spPr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5B4D949D-F74B-FBA4-C1C7-A286A73E47C8}"/>
              </a:ext>
            </a:extLst>
          </p:cNvPr>
          <p:cNvSpPr/>
          <p:nvPr/>
        </p:nvSpPr>
        <p:spPr>
          <a:xfrm>
            <a:off x="-1827283" y="418408"/>
            <a:ext cx="7159764" cy="13034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endParaRPr lang="en-US" sz="1267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A97B017A-8055-3D18-453C-E94281D24BDC}"/>
              </a:ext>
            </a:extLst>
          </p:cNvPr>
          <p:cNvSpPr/>
          <p:nvPr/>
        </p:nvSpPr>
        <p:spPr>
          <a:xfrm>
            <a:off x="182880" y="5730240"/>
            <a:ext cx="39014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67" dirty="0">
                <a:solidFill>
                  <a:srgbClr val="A0CFCF"/>
                </a:solidFill>
              </a:rPr>
              <a:t>Baseado nas Diretrizes Brasileiras</a:t>
            </a:r>
            <a:endParaRPr lang="en-US" sz="1067" dirty="0"/>
          </a:p>
          <a:p>
            <a:pPr algn="ctr"/>
            <a:r>
              <a:rPr lang="en-US" sz="1067" dirty="0">
                <a:solidFill>
                  <a:srgbClr val="A0CFCF"/>
                </a:solidFill>
              </a:rPr>
              <a:t>para o Rastreamento do CCU</a:t>
            </a:r>
            <a:endParaRPr lang="en-US" sz="1067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1C28421-02CD-E173-562D-3EAFB1D6504A}"/>
              </a:ext>
            </a:extLst>
          </p:cNvPr>
          <p:cNvSpPr txBox="1"/>
          <p:nvPr/>
        </p:nvSpPr>
        <p:spPr>
          <a:xfrm>
            <a:off x="5714999" y="4559410"/>
            <a:ext cx="58740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omic Sans MS" panose="030F0702030302020204" pitchFamily="66" charset="0"/>
              </a:rPr>
              <a:t>Gilza Maria Soares Bulhões Calheiros</a:t>
            </a:r>
          </a:p>
          <a:p>
            <a:pPr algn="ctr"/>
            <a:r>
              <a:rPr lang="pt-BR" dirty="0">
                <a:latin typeface="Comic Sans MS" panose="030F0702030302020204" pitchFamily="66" charset="0"/>
              </a:rPr>
              <a:t>Ginecologia – Obstetrícia</a:t>
            </a:r>
          </a:p>
          <a:p>
            <a:pPr algn="ctr"/>
            <a:r>
              <a:rPr lang="pt-BR" dirty="0">
                <a:latin typeface="Comic Sans MS" panose="030F0702030302020204" pitchFamily="66" charset="0"/>
              </a:rPr>
              <a:t>CRM- AL  1877  RQE 515</a:t>
            </a:r>
          </a:p>
          <a:p>
            <a:pPr algn="ctr"/>
            <a:r>
              <a:rPr lang="pt-BR" dirty="0">
                <a:latin typeface="Comic Sans MS" panose="030F0702030302020204" pitchFamily="66" charset="0"/>
              </a:rPr>
              <a:t>Conselheira CREMAL</a:t>
            </a:r>
          </a:p>
          <a:p>
            <a:pPr algn="ctr"/>
            <a:r>
              <a:rPr lang="pt-BR" dirty="0">
                <a:latin typeface="Comic Sans MS" panose="030F0702030302020204" pitchFamily="66" charset="0"/>
              </a:rPr>
              <a:t>gilzabulhoes@hotmail.com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E9B9BC9-FC84-1C6C-EDC5-D026BF1FB7C7}"/>
              </a:ext>
            </a:extLst>
          </p:cNvPr>
          <p:cNvCxnSpPr>
            <a:cxnSpLocks/>
          </p:cNvCxnSpPr>
          <p:nvPr/>
        </p:nvCxnSpPr>
        <p:spPr>
          <a:xfrm>
            <a:off x="7106478" y="2626581"/>
            <a:ext cx="0" cy="3084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8 ideias de Muito obrigada | mensagem de obrigada, mensagens de  agradecimento, frases e mensagens">
            <a:extLst>
              <a:ext uri="{FF2B5EF4-FFF2-40B4-BE49-F238E27FC236}">
                <a16:creationId xmlns:a16="http://schemas.microsoft.com/office/drawing/2014/main" id="{E0819D13-9B19-3ABF-F203-3977362D4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704" y="845127"/>
            <a:ext cx="4366590" cy="302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570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5814E-0406-CC07-7EAD-635D41439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0" name="DesignBg"/>
          <p:cNvSpPr>
            <a:spLocks noGrp="1"/>
          </p:cNvSpPr>
          <p:nvPr/>
        </p:nvSpPr>
        <p:spPr>
          <a:xfrm>
            <a:off x="0" y="447260"/>
            <a:ext cx="12192000" cy="64107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1" name="DesignSidebar"/>
          <p:cNvSpPr>
            <a:spLocks noGrp="1"/>
          </p:cNvSpPr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8B1A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2" name="DesignDot"/>
          <p:cNvSpPr>
            <a:spLocks noGrp="1"/>
          </p:cNvSpPr>
          <p:nvPr/>
        </p:nvSpPr>
        <p:spPr>
          <a:xfrm>
            <a:off x="0" y="304800"/>
            <a:ext cx="228600" cy="457200"/>
          </a:xfrm>
          <a:prstGeom prst="rect">
            <a:avLst/>
          </a:prstGeom>
          <a:solidFill>
            <a:srgbClr val="C2185B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3" name="DesignBottom"/>
          <p:cNvSpPr>
            <a:spLocks noGrp="1"/>
          </p:cNvSpPr>
          <p:nvPr/>
        </p:nvSpPr>
        <p:spPr>
          <a:xfrm>
            <a:off x="228600" y="6766560"/>
            <a:ext cx="11963400" cy="91440"/>
          </a:xfrm>
          <a:prstGeom prst="rect">
            <a:avLst/>
          </a:prstGeom>
          <a:solidFill>
            <a:srgbClr val="8B1A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60DD962-F123-5194-B6CC-CFE1EFAD2DFD}"/>
              </a:ext>
            </a:extLst>
          </p:cNvPr>
          <p:cNvSpPr txBox="1"/>
          <p:nvPr/>
        </p:nvSpPr>
        <p:spPr>
          <a:xfrm>
            <a:off x="467137" y="745435"/>
            <a:ext cx="7762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HPV: A INFECÇÃO MAIS COMUM DO MUNDO</a:t>
            </a:r>
          </a:p>
          <a:p>
            <a:br>
              <a:rPr lang="pt-BR" dirty="0"/>
            </a:b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EC317BE-4136-C3EF-F131-F3A26391549E}"/>
              </a:ext>
            </a:extLst>
          </p:cNvPr>
          <p:cNvSpPr txBox="1"/>
          <p:nvPr/>
        </p:nvSpPr>
        <p:spPr>
          <a:xfrm>
            <a:off x="467137" y="2335696"/>
            <a:ext cx="111715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8B1A4A"/>
              </a:buClr>
              <a:buFont typeface="Wingdings" panose="05000000000000000000" pitchFamily="2" charset="2"/>
              <a:buChar char="§"/>
            </a:pPr>
            <a:r>
              <a:rPr lang="pt-BR" sz="2400" dirty="0"/>
              <a:t>De cada </a:t>
            </a:r>
            <a:r>
              <a:rPr lang="pt-BR" sz="2400" b="1" dirty="0"/>
              <a:t>100 mulheres</a:t>
            </a:r>
            <a:r>
              <a:rPr lang="pt-BR" sz="2400" dirty="0"/>
              <a:t> infectadas pelo HPV</a:t>
            </a:r>
          </a:p>
          <a:p>
            <a:pPr>
              <a:lnSpc>
                <a:spcPct val="150000"/>
              </a:lnSpc>
              <a:buClr>
                <a:srgbClr val="8B1A4A"/>
              </a:buClr>
            </a:pPr>
            <a:endParaRPr lang="pt-BR" sz="2400" dirty="0"/>
          </a:p>
          <a:p>
            <a:pPr>
              <a:lnSpc>
                <a:spcPct val="150000"/>
              </a:lnSpc>
            </a:pPr>
            <a:r>
              <a:rPr lang="pt-BR" sz="2400" dirty="0"/>
              <a:t>🟢 </a:t>
            </a:r>
            <a:r>
              <a:rPr lang="pt-BR" sz="2400" b="1" dirty="0"/>
              <a:t>70</a:t>
            </a:r>
            <a:r>
              <a:rPr lang="pt-BR" sz="2400" dirty="0"/>
              <a:t> eliminaram o vírus em </a:t>
            </a:r>
            <a:r>
              <a:rPr lang="pt-BR" sz="2400" b="1" dirty="0"/>
              <a:t>1 ano</a:t>
            </a:r>
            <a:endParaRPr lang="pt-BR" sz="2400" dirty="0"/>
          </a:p>
          <a:p>
            <a:pPr>
              <a:lnSpc>
                <a:spcPct val="150000"/>
              </a:lnSpc>
            </a:pPr>
            <a:r>
              <a:rPr lang="pt-BR" sz="2400" dirty="0"/>
              <a:t>🟢 </a:t>
            </a:r>
            <a:r>
              <a:rPr lang="pt-BR" sz="2400" b="1" dirty="0"/>
              <a:t>90</a:t>
            </a:r>
            <a:r>
              <a:rPr lang="pt-BR" sz="2400" dirty="0"/>
              <a:t> eliminaram o vírus em </a:t>
            </a:r>
            <a:r>
              <a:rPr lang="pt-BR" sz="2400" b="1" dirty="0"/>
              <a:t>2 anos</a:t>
            </a:r>
            <a:endParaRPr lang="pt-BR" sz="2400" dirty="0"/>
          </a:p>
          <a:p>
            <a:pPr>
              <a:lnSpc>
                <a:spcPct val="150000"/>
              </a:lnSpc>
            </a:pPr>
            <a:r>
              <a:rPr lang="pt-BR" sz="2400" dirty="0"/>
              <a:t>🔴 </a:t>
            </a:r>
            <a:r>
              <a:rPr lang="pt-BR" sz="2400" b="1" dirty="0"/>
              <a:t>~10</a:t>
            </a:r>
            <a:r>
              <a:rPr lang="pt-BR" sz="2400" dirty="0"/>
              <a:t> desenvolve </a:t>
            </a:r>
            <a:r>
              <a:rPr lang="pt-BR" sz="2400" b="1" dirty="0"/>
              <a:t>infecção persistente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🔴 </a:t>
            </a:r>
            <a:r>
              <a:rPr lang="pt-BR" sz="2400" b="1" dirty="0"/>
              <a:t>1-2</a:t>
            </a:r>
            <a:r>
              <a:rPr lang="pt-BR" sz="2400" dirty="0"/>
              <a:t> podem progredir para </a:t>
            </a:r>
            <a:r>
              <a:rPr lang="pt-BR" sz="2400" b="1" dirty="0"/>
              <a:t>NIC 3 / câncer de colo uterino</a:t>
            </a:r>
            <a:r>
              <a:rPr lang="pt-BR" sz="2400" dirty="0"/>
              <a:t> (ao longo de 10-20 anos)</a:t>
            </a:r>
          </a:p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0932DE8-8A58-927B-2795-DCCA4B4403F7}"/>
              </a:ext>
            </a:extLst>
          </p:cNvPr>
          <p:cNvSpPr txBox="1"/>
          <p:nvPr/>
        </p:nvSpPr>
        <p:spPr>
          <a:xfrm>
            <a:off x="467137" y="1622598"/>
            <a:ext cx="6430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CC00"/>
                </a:solidFill>
              </a:rPr>
              <a:t>A boa notícia: a maioria elimina o vírus</a:t>
            </a:r>
          </a:p>
        </p:txBody>
      </p:sp>
    </p:spTree>
    <p:extLst>
      <p:ext uri="{BB962C8B-B14F-4D97-AF65-F5344CB8AC3E}">
        <p14:creationId xmlns:p14="http://schemas.microsoft.com/office/powerpoint/2010/main" val="797641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0" name="DesignBg"/>
          <p:cNvSpPr>
            <a:spLocks noGrp="1"/>
          </p:cNvSpPr>
          <p:nvPr/>
        </p:nvSpPr>
        <p:spPr>
          <a:xfrm>
            <a:off x="0" y="440635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1" name="DesignSidebar"/>
          <p:cNvSpPr>
            <a:spLocks noGrp="1"/>
          </p:cNvSpPr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8B1A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2" name="DesignDot"/>
          <p:cNvSpPr>
            <a:spLocks noGrp="1"/>
          </p:cNvSpPr>
          <p:nvPr/>
        </p:nvSpPr>
        <p:spPr>
          <a:xfrm>
            <a:off x="0" y="304800"/>
            <a:ext cx="228600" cy="457200"/>
          </a:xfrm>
          <a:prstGeom prst="rect">
            <a:avLst/>
          </a:prstGeom>
          <a:solidFill>
            <a:srgbClr val="C2185B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3" name="DesignBottom"/>
          <p:cNvSpPr>
            <a:spLocks noGrp="1"/>
          </p:cNvSpPr>
          <p:nvPr/>
        </p:nvSpPr>
        <p:spPr>
          <a:xfrm>
            <a:off x="228600" y="6766560"/>
            <a:ext cx="11963400" cy="91440"/>
          </a:xfrm>
          <a:prstGeom prst="rect">
            <a:avLst/>
          </a:prstGeom>
          <a:solidFill>
            <a:srgbClr val="8B1A4A"/>
          </a:solidFill>
          <a:ln>
            <a:noFill/>
          </a:ln>
        </p:spPr>
        <p:txBody>
          <a:bodyPr/>
          <a:lstStyle/>
          <a:p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A8225EB-3187-4E58-7C6C-65C66649C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75" y="1574354"/>
            <a:ext cx="4578147" cy="444137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39744E0-8FFB-17AC-67A2-1CE0B3E2A2D9}"/>
              </a:ext>
            </a:extLst>
          </p:cNvPr>
          <p:cNvSpPr txBox="1"/>
          <p:nvPr/>
        </p:nvSpPr>
        <p:spPr>
          <a:xfrm>
            <a:off x="617518" y="748145"/>
            <a:ext cx="9429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Representação estrutural do genoma do HPV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F06A93-81F9-A90F-C565-AD125B923098}"/>
              </a:ext>
            </a:extLst>
          </p:cNvPr>
          <p:cNvSpPr txBox="1"/>
          <p:nvPr/>
        </p:nvSpPr>
        <p:spPr>
          <a:xfrm>
            <a:off x="5665304" y="1574355"/>
            <a:ext cx="63113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/>
              <a:t>E1 é fundamental para que ocorra a replicação do DNA viral.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/>
              <a:t>E2 atua como um ativador transcricional; Promove a replicação do DNA viral; Transfere o genoma viral para as células filhas durante a divisão celular do hospedeiro 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/>
              <a:t>E4 função no ciclo reprodutivo do HPV e na geração do câncer cervical ainda não está bem definido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/>
              <a:t>E5 – terceiro oncogenes viral. Função não bem estabelecida, acredita-se que evita que as células infectadas sejam reconhecidas pelo sistema imunológico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5795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40BD3-2321-692D-3FDD-B59EADB66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0" name="DesignBg"/>
          <p:cNvSpPr>
            <a:spLocks noGrp="1"/>
          </p:cNvSpPr>
          <p:nvPr/>
        </p:nvSpPr>
        <p:spPr>
          <a:xfrm>
            <a:off x="0" y="499522"/>
            <a:ext cx="12192000" cy="63584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1" name="DesignSidebar"/>
          <p:cNvSpPr>
            <a:spLocks noGrp="1"/>
          </p:cNvSpPr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8B1A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2" name="DesignDot"/>
          <p:cNvSpPr>
            <a:spLocks noGrp="1"/>
          </p:cNvSpPr>
          <p:nvPr/>
        </p:nvSpPr>
        <p:spPr>
          <a:xfrm>
            <a:off x="0" y="304800"/>
            <a:ext cx="228600" cy="457200"/>
          </a:xfrm>
          <a:prstGeom prst="rect">
            <a:avLst/>
          </a:prstGeom>
          <a:solidFill>
            <a:srgbClr val="C2185B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3" name="DesignBottom"/>
          <p:cNvSpPr>
            <a:spLocks noGrp="1"/>
          </p:cNvSpPr>
          <p:nvPr/>
        </p:nvSpPr>
        <p:spPr>
          <a:xfrm>
            <a:off x="228600" y="6766560"/>
            <a:ext cx="11963400" cy="91440"/>
          </a:xfrm>
          <a:prstGeom prst="rect">
            <a:avLst/>
          </a:prstGeom>
          <a:solidFill>
            <a:srgbClr val="8B1A4A"/>
          </a:solidFill>
          <a:ln>
            <a:noFill/>
          </a:ln>
        </p:spPr>
        <p:txBody>
          <a:bodyPr/>
          <a:lstStyle/>
          <a:p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E7B85E8-5BC9-72DD-29F2-03BC16F75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75" y="1574354"/>
            <a:ext cx="4578147" cy="444137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6281CDE-EEE1-8CAB-0A2E-9ADF0C1615F0}"/>
              </a:ext>
            </a:extLst>
          </p:cNvPr>
          <p:cNvSpPr txBox="1"/>
          <p:nvPr/>
        </p:nvSpPr>
        <p:spPr>
          <a:xfrm>
            <a:off x="617518" y="748145"/>
            <a:ext cx="9429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Representação estrutural do genoma do HPV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4826985-6D07-EBA6-6577-20B436E86F2E}"/>
              </a:ext>
            </a:extLst>
          </p:cNvPr>
          <p:cNvSpPr txBox="1"/>
          <p:nvPr/>
        </p:nvSpPr>
        <p:spPr>
          <a:xfrm>
            <a:off x="5665305" y="1431235"/>
            <a:ext cx="6450495" cy="501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err="1"/>
              <a:t>Oncoproteínas</a:t>
            </a:r>
            <a:r>
              <a:rPr lang="pt-BR" sz="2400" dirty="0"/>
              <a:t> E6 e E7 apresentam um papel fundamental na transformação maligna das células infectadas pelo HPV 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/>
              <a:t>E6 se liga a proteína p53 </a:t>
            </a:r>
            <a:r>
              <a:rPr lang="pt-BR" sz="2400" dirty="0">
                <a:sym typeface="Wingdings" panose="05000000000000000000" pitchFamily="2" charset="2"/>
              </a:rPr>
              <a:t></a:t>
            </a:r>
            <a:r>
              <a:rPr lang="pt-BR" sz="2400" dirty="0"/>
              <a:t> degradação proteolítica, </a:t>
            </a:r>
            <a:r>
              <a:rPr lang="pt-BR" sz="2400" dirty="0">
                <a:sym typeface="Wingdings" panose="05000000000000000000" pitchFamily="2" charset="2"/>
              </a:rPr>
              <a:t></a:t>
            </a:r>
            <a:r>
              <a:rPr lang="pt-BR" sz="2400" dirty="0"/>
              <a:t>uma replicação descontrolada das células infectadas 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/>
              <a:t>E7 se liga à proteína </a:t>
            </a:r>
            <a:r>
              <a:rPr lang="pt-BR" sz="2400" dirty="0" err="1"/>
              <a:t>pRb</a:t>
            </a:r>
            <a:r>
              <a:rPr lang="pt-BR" sz="2400" dirty="0"/>
              <a:t> e promove a sua </a:t>
            </a:r>
            <a:r>
              <a:rPr lang="pt-BR" sz="2400" dirty="0" err="1"/>
              <a:t>degradação</a:t>
            </a:r>
            <a:r>
              <a:rPr lang="pt-BR" sz="2400" dirty="0" err="1">
                <a:sym typeface="Wingdings" panose="05000000000000000000" pitchFamily="2" charset="2"/>
              </a:rPr>
              <a:t></a:t>
            </a:r>
            <a:r>
              <a:rPr lang="pt-BR" sz="2400" dirty="0" err="1"/>
              <a:t>perda</a:t>
            </a:r>
            <a:r>
              <a:rPr lang="pt-BR" sz="2400" dirty="0"/>
              <a:t> do controle do ciclo celular, </a:t>
            </a:r>
            <a:r>
              <a:rPr lang="pt-BR" sz="2400" dirty="0">
                <a:sym typeface="Wingdings" panose="05000000000000000000" pitchFamily="2" charset="2"/>
              </a:rPr>
              <a:t></a:t>
            </a:r>
            <a:r>
              <a:rPr lang="pt-BR" sz="2400" dirty="0"/>
              <a:t>a replicação do DNA viral.</a:t>
            </a:r>
          </a:p>
        </p:txBody>
      </p:sp>
    </p:spTree>
    <p:extLst>
      <p:ext uri="{BB962C8B-B14F-4D97-AF65-F5344CB8AC3E}">
        <p14:creationId xmlns:p14="http://schemas.microsoft.com/office/powerpoint/2010/main" val="3900982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0" name="DesignBg"/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1" name="DesignSidebar"/>
          <p:cNvSpPr>
            <a:spLocks noGrp="1"/>
          </p:cNvSpPr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8B1A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2" name="DesignDot"/>
          <p:cNvSpPr>
            <a:spLocks noGrp="1"/>
          </p:cNvSpPr>
          <p:nvPr/>
        </p:nvSpPr>
        <p:spPr>
          <a:xfrm>
            <a:off x="0" y="304800"/>
            <a:ext cx="228600" cy="457200"/>
          </a:xfrm>
          <a:prstGeom prst="rect">
            <a:avLst/>
          </a:prstGeom>
          <a:solidFill>
            <a:srgbClr val="C2185B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3" name="DesignBottom"/>
          <p:cNvSpPr>
            <a:spLocks noGrp="1"/>
          </p:cNvSpPr>
          <p:nvPr/>
        </p:nvSpPr>
        <p:spPr>
          <a:xfrm>
            <a:off x="228600" y="6766560"/>
            <a:ext cx="11963400" cy="91440"/>
          </a:xfrm>
          <a:prstGeom prst="rect">
            <a:avLst/>
          </a:prstGeom>
          <a:solidFill>
            <a:srgbClr val="8B1A4A"/>
          </a:solidFill>
          <a:ln>
            <a:noFill/>
          </a:ln>
        </p:spPr>
        <p:txBody>
          <a:bodyPr/>
          <a:lstStyle/>
          <a:p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FAF323-9CA9-FDC2-E779-AA1359CA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1" y="228600"/>
            <a:ext cx="10465905" cy="608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002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5D628-1D88-3044-42EA-544E34503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0" name="DesignBg">
            <a:extLst>
              <a:ext uri="{FF2B5EF4-FFF2-40B4-BE49-F238E27FC236}">
                <a16:creationId xmlns:a16="http://schemas.microsoft.com/office/drawing/2014/main" id="{946DC2D8-FD51-58E4-154E-495593F79B67}"/>
              </a:ext>
            </a:extLst>
          </p:cNvPr>
          <p:cNvSpPr>
            <a:spLocks noGrp="1"/>
          </p:cNvSpPr>
          <p:nvPr/>
        </p:nvSpPr>
        <p:spPr>
          <a:xfrm>
            <a:off x="0" y="397564"/>
            <a:ext cx="12192000" cy="64604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1" name="DesignSidebar">
            <a:extLst>
              <a:ext uri="{FF2B5EF4-FFF2-40B4-BE49-F238E27FC236}">
                <a16:creationId xmlns:a16="http://schemas.microsoft.com/office/drawing/2014/main" id="{D0EF11AF-D3F8-1DE3-4B9F-4576637518A8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8B1A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2" name="DesignDot">
            <a:extLst>
              <a:ext uri="{FF2B5EF4-FFF2-40B4-BE49-F238E27FC236}">
                <a16:creationId xmlns:a16="http://schemas.microsoft.com/office/drawing/2014/main" id="{7D9F9985-13FA-4E79-DEB1-462B93122A3C}"/>
              </a:ext>
            </a:extLst>
          </p:cNvPr>
          <p:cNvSpPr>
            <a:spLocks noGrp="1"/>
          </p:cNvSpPr>
          <p:nvPr/>
        </p:nvSpPr>
        <p:spPr>
          <a:xfrm>
            <a:off x="0" y="304800"/>
            <a:ext cx="228600" cy="457200"/>
          </a:xfrm>
          <a:prstGeom prst="rect">
            <a:avLst/>
          </a:prstGeom>
          <a:solidFill>
            <a:srgbClr val="C2185B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3" name="DesignBottom">
            <a:extLst>
              <a:ext uri="{FF2B5EF4-FFF2-40B4-BE49-F238E27FC236}">
                <a16:creationId xmlns:a16="http://schemas.microsoft.com/office/drawing/2014/main" id="{44DB868C-21A4-60BC-E892-5AE66565C4AD}"/>
              </a:ext>
            </a:extLst>
          </p:cNvPr>
          <p:cNvSpPr>
            <a:spLocks noGrp="1"/>
          </p:cNvSpPr>
          <p:nvPr/>
        </p:nvSpPr>
        <p:spPr>
          <a:xfrm>
            <a:off x="228600" y="6766560"/>
            <a:ext cx="11963400" cy="91440"/>
          </a:xfrm>
          <a:prstGeom prst="rect">
            <a:avLst/>
          </a:prstGeom>
          <a:solidFill>
            <a:srgbClr val="8B1A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30A5244-0387-6573-0053-9C4BC902768E}"/>
              </a:ext>
            </a:extLst>
          </p:cNvPr>
          <p:cNvSpPr txBox="1"/>
          <p:nvPr/>
        </p:nvSpPr>
        <p:spPr>
          <a:xfrm>
            <a:off x="516835" y="775253"/>
            <a:ext cx="9263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Ciclo reprodutivo do HPV e progressão para o Câncer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2865F63-8212-3082-6AD6-ECDD35D98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22" y="1360028"/>
            <a:ext cx="8676861" cy="473218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3BF697F-BB60-9E6F-845C-9FCF8FDBC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8410" y="5106606"/>
            <a:ext cx="3147390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876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2D0A1E"/>
      </a:dk2>
      <a:lt2>
        <a:srgbClr val="F9EEF4"/>
      </a:lt2>
      <a:accent1>
        <a:srgbClr val="8B1A4A"/>
      </a:accent1>
      <a:accent2>
        <a:srgbClr val="C2185B"/>
      </a:accent2>
      <a:accent3>
        <a:srgbClr val="E91E8C"/>
      </a:accent3>
      <a:accent4>
        <a:srgbClr val="F48FB1"/>
      </a:accent4>
      <a:accent5>
        <a:srgbClr val="4A0E2A"/>
      </a:accent5>
      <a:accent6>
        <a:srgbClr val="D4A0B5"/>
      </a:accent6>
      <a:hlink>
        <a:srgbClr val="8B1A4A"/>
      </a:hlink>
      <a:folHlink>
        <a:srgbClr val="C2185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3592</TotalTime>
  <Words>2674</Words>
  <Application>Microsoft Office PowerPoint</Application>
  <PresentationFormat>Widescreen</PresentationFormat>
  <Paragraphs>442</Paragraphs>
  <Slides>44</Slides>
  <Notes>24</Notes>
  <HiddenSlides>4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Comic Sans MS</vt:lpstr>
      <vt:lpstr>Lora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Gilza Maria Soares Bulhoes Calheiros</dc:creator>
  <cp:lastModifiedBy>Gilza Maria Soares Bulhoes Calheiros</cp:lastModifiedBy>
  <cp:revision>11</cp:revision>
  <dcterms:created xsi:type="dcterms:W3CDTF">2026-04-22T00:28:46Z</dcterms:created>
  <dcterms:modified xsi:type="dcterms:W3CDTF">2026-05-27T22:26:27Z</dcterms:modified>
</cp:coreProperties>
</file>