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omments/comment2.xml" ContentType="application/vnd.openxmlformats-officedocument.presentationml.comments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53.xml" ContentType="application/vnd.openxmlformats-officedocument.presentationml.notesSlide+xml"/>
  <Override PartName="/ppt/notesSlides/notesSlide54.xml" ContentType="application/vnd.openxmlformats-officedocument.presentationml.notesSlide+xml"/>
  <Override PartName="/ppt/notesSlides/notesSlide55.xml" ContentType="application/vnd.openxmlformats-officedocument.presentationml.notesSlide+xml"/>
  <Override PartName="/ppt/notesSlides/notesSlide56.xml" ContentType="application/vnd.openxmlformats-officedocument.presentationml.notesSlide+xml"/>
  <Override PartName="/ppt/notesSlides/notesSlide57.xml" ContentType="application/vnd.openxmlformats-officedocument.presentationml.notesSlide+xml"/>
  <Override PartName="/ppt/notesSlides/notesSlide58.xml" ContentType="application/vnd.openxmlformats-officedocument.presentationml.notesSlide+xml"/>
  <Override PartName="/ppt/notesSlides/notesSlide59.xml" ContentType="application/vnd.openxmlformats-officedocument.presentationml.notesSlide+xml"/>
  <Override PartName="/ppt/notesSlides/notesSlide6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50" r:id="rId2"/>
  </p:sldMasterIdLst>
  <p:notesMasterIdLst>
    <p:notesMasterId r:id="rId79"/>
  </p:notesMasterIdLst>
  <p:sldIdLst>
    <p:sldId id="298" r:id="rId3"/>
    <p:sldId id="299" r:id="rId4"/>
    <p:sldId id="304" r:id="rId5"/>
    <p:sldId id="256" r:id="rId6"/>
    <p:sldId id="302" r:id="rId7"/>
    <p:sldId id="300" r:id="rId8"/>
    <p:sldId id="303" r:id="rId9"/>
    <p:sldId id="257" r:id="rId10"/>
    <p:sldId id="297" r:id="rId11"/>
    <p:sldId id="340" r:id="rId12"/>
    <p:sldId id="305" r:id="rId13"/>
    <p:sldId id="306" r:id="rId14"/>
    <p:sldId id="258" r:id="rId15"/>
    <p:sldId id="259" r:id="rId16"/>
    <p:sldId id="260" r:id="rId17"/>
    <p:sldId id="261" r:id="rId18"/>
    <p:sldId id="262" r:id="rId19"/>
    <p:sldId id="263" r:id="rId20"/>
    <p:sldId id="335" r:id="rId21"/>
    <p:sldId id="264" r:id="rId22"/>
    <p:sldId id="265" r:id="rId23"/>
    <p:sldId id="266" r:id="rId24"/>
    <p:sldId id="267" r:id="rId25"/>
    <p:sldId id="268" r:id="rId26"/>
    <p:sldId id="269" r:id="rId27"/>
    <p:sldId id="270" r:id="rId28"/>
    <p:sldId id="333" r:id="rId29"/>
    <p:sldId id="334" r:id="rId30"/>
    <p:sldId id="271" r:id="rId31"/>
    <p:sldId id="274" r:id="rId32"/>
    <p:sldId id="275" r:id="rId33"/>
    <p:sldId id="332" r:id="rId34"/>
    <p:sldId id="276" r:id="rId35"/>
    <p:sldId id="277" r:id="rId36"/>
    <p:sldId id="278" r:id="rId37"/>
    <p:sldId id="279" r:id="rId38"/>
    <p:sldId id="308" r:id="rId39"/>
    <p:sldId id="310" r:id="rId40"/>
    <p:sldId id="307" r:id="rId41"/>
    <p:sldId id="309" r:id="rId42"/>
    <p:sldId id="280" r:id="rId43"/>
    <p:sldId id="284" r:id="rId44"/>
    <p:sldId id="285" r:id="rId45"/>
    <p:sldId id="286" r:id="rId46"/>
    <p:sldId id="311" r:id="rId47"/>
    <p:sldId id="336" r:id="rId48"/>
    <p:sldId id="287" r:id="rId49"/>
    <p:sldId id="329" r:id="rId50"/>
    <p:sldId id="288" r:id="rId51"/>
    <p:sldId id="289" r:id="rId52"/>
    <p:sldId id="314" r:id="rId53"/>
    <p:sldId id="337" r:id="rId54"/>
    <p:sldId id="290" r:id="rId55"/>
    <p:sldId id="338" r:id="rId56"/>
    <p:sldId id="291" r:id="rId57"/>
    <p:sldId id="339" r:id="rId58"/>
    <p:sldId id="313" r:id="rId59"/>
    <p:sldId id="292" r:id="rId60"/>
    <p:sldId id="293" r:id="rId61"/>
    <p:sldId id="294" r:id="rId62"/>
    <p:sldId id="328" r:id="rId63"/>
    <p:sldId id="316" r:id="rId64"/>
    <p:sldId id="317" r:id="rId65"/>
    <p:sldId id="318" r:id="rId66"/>
    <p:sldId id="319" r:id="rId67"/>
    <p:sldId id="320" r:id="rId68"/>
    <p:sldId id="321" r:id="rId69"/>
    <p:sldId id="322" r:id="rId70"/>
    <p:sldId id="323" r:id="rId71"/>
    <p:sldId id="324" r:id="rId72"/>
    <p:sldId id="325" r:id="rId73"/>
    <p:sldId id="326" r:id="rId74"/>
    <p:sldId id="327" r:id="rId75"/>
    <p:sldId id="283" r:id="rId76"/>
    <p:sldId id="282" r:id="rId77"/>
    <p:sldId id="331" r:id="rId78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Gilza Maria Soares Bulhoes Calheiros" initials="GS" lastIdx="2" clrIdx="0">
    <p:extLst>
      <p:ext uri="{19B8F6BF-5375-455C-9EA6-DF929625EA0E}">
        <p15:presenceInfo xmlns:p15="http://schemas.microsoft.com/office/powerpoint/2012/main" userId="b760636951c724e8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10"/>
  </p:normalViewPr>
  <p:slideViewPr>
    <p:cSldViewPr snapToGrid="0" snapToObjects="1">
      <p:cViewPr varScale="1">
        <p:scale>
          <a:sx n="113" d="100"/>
          <a:sy n="113" d="100"/>
        </p:scale>
        <p:origin x="614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4.xml"/><Relationship Id="rId21" Type="http://schemas.openxmlformats.org/officeDocument/2006/relationships/slide" Target="slides/slide19.xml"/><Relationship Id="rId42" Type="http://schemas.openxmlformats.org/officeDocument/2006/relationships/slide" Target="slides/slide40.xml"/><Relationship Id="rId47" Type="http://schemas.openxmlformats.org/officeDocument/2006/relationships/slide" Target="slides/slide45.xml"/><Relationship Id="rId63" Type="http://schemas.openxmlformats.org/officeDocument/2006/relationships/slide" Target="slides/slide61.xml"/><Relationship Id="rId68" Type="http://schemas.openxmlformats.org/officeDocument/2006/relationships/slide" Target="slides/slide66.xml"/><Relationship Id="rId84" Type="http://schemas.openxmlformats.org/officeDocument/2006/relationships/tableStyles" Target="tableStyles.xml"/><Relationship Id="rId16" Type="http://schemas.openxmlformats.org/officeDocument/2006/relationships/slide" Target="slides/slide14.xml"/><Relationship Id="rId11" Type="http://schemas.openxmlformats.org/officeDocument/2006/relationships/slide" Target="slides/slide9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53" Type="http://schemas.openxmlformats.org/officeDocument/2006/relationships/slide" Target="slides/slide51.xml"/><Relationship Id="rId58" Type="http://schemas.openxmlformats.org/officeDocument/2006/relationships/slide" Target="slides/slide56.xml"/><Relationship Id="rId74" Type="http://schemas.openxmlformats.org/officeDocument/2006/relationships/slide" Target="slides/slide72.xml"/><Relationship Id="rId79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61" Type="http://schemas.openxmlformats.org/officeDocument/2006/relationships/slide" Target="slides/slide59.xml"/><Relationship Id="rId82" Type="http://schemas.openxmlformats.org/officeDocument/2006/relationships/viewProps" Target="viewProps.xml"/><Relationship Id="rId19" Type="http://schemas.openxmlformats.org/officeDocument/2006/relationships/slide" Target="slides/slide1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slide" Target="slides/slide41.xml"/><Relationship Id="rId48" Type="http://schemas.openxmlformats.org/officeDocument/2006/relationships/slide" Target="slides/slide46.xml"/><Relationship Id="rId56" Type="http://schemas.openxmlformats.org/officeDocument/2006/relationships/slide" Target="slides/slide54.xml"/><Relationship Id="rId64" Type="http://schemas.openxmlformats.org/officeDocument/2006/relationships/slide" Target="slides/slide62.xml"/><Relationship Id="rId69" Type="http://schemas.openxmlformats.org/officeDocument/2006/relationships/slide" Target="slides/slide67.xml"/><Relationship Id="rId77" Type="http://schemas.openxmlformats.org/officeDocument/2006/relationships/slide" Target="slides/slide75.xml"/><Relationship Id="rId8" Type="http://schemas.openxmlformats.org/officeDocument/2006/relationships/slide" Target="slides/slide6.xml"/><Relationship Id="rId51" Type="http://schemas.openxmlformats.org/officeDocument/2006/relationships/slide" Target="slides/slide49.xml"/><Relationship Id="rId72" Type="http://schemas.openxmlformats.org/officeDocument/2006/relationships/slide" Target="slides/slide70.xml"/><Relationship Id="rId80" Type="http://schemas.openxmlformats.org/officeDocument/2006/relationships/commentAuthors" Target="commentAuthors.xml"/><Relationship Id="rId3" Type="http://schemas.openxmlformats.org/officeDocument/2006/relationships/slide" Target="slides/slide1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Relationship Id="rId46" Type="http://schemas.openxmlformats.org/officeDocument/2006/relationships/slide" Target="slides/slide44.xml"/><Relationship Id="rId59" Type="http://schemas.openxmlformats.org/officeDocument/2006/relationships/slide" Target="slides/slide57.xml"/><Relationship Id="rId67" Type="http://schemas.openxmlformats.org/officeDocument/2006/relationships/slide" Target="slides/slide65.xml"/><Relationship Id="rId20" Type="http://schemas.openxmlformats.org/officeDocument/2006/relationships/slide" Target="slides/slide18.xml"/><Relationship Id="rId41" Type="http://schemas.openxmlformats.org/officeDocument/2006/relationships/slide" Target="slides/slide39.xml"/><Relationship Id="rId54" Type="http://schemas.openxmlformats.org/officeDocument/2006/relationships/slide" Target="slides/slide52.xml"/><Relationship Id="rId62" Type="http://schemas.openxmlformats.org/officeDocument/2006/relationships/slide" Target="slides/slide60.xml"/><Relationship Id="rId70" Type="http://schemas.openxmlformats.org/officeDocument/2006/relationships/slide" Target="slides/slide68.xml"/><Relationship Id="rId75" Type="http://schemas.openxmlformats.org/officeDocument/2006/relationships/slide" Target="slides/slide73.xml"/><Relationship Id="rId83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49" Type="http://schemas.openxmlformats.org/officeDocument/2006/relationships/slide" Target="slides/slide47.xml"/><Relationship Id="rId57" Type="http://schemas.openxmlformats.org/officeDocument/2006/relationships/slide" Target="slides/slide55.xml"/><Relationship Id="rId10" Type="http://schemas.openxmlformats.org/officeDocument/2006/relationships/slide" Target="slides/slide8.xml"/><Relationship Id="rId31" Type="http://schemas.openxmlformats.org/officeDocument/2006/relationships/slide" Target="slides/slide29.xml"/><Relationship Id="rId44" Type="http://schemas.openxmlformats.org/officeDocument/2006/relationships/slide" Target="slides/slide42.xml"/><Relationship Id="rId52" Type="http://schemas.openxmlformats.org/officeDocument/2006/relationships/slide" Target="slides/slide50.xml"/><Relationship Id="rId60" Type="http://schemas.openxmlformats.org/officeDocument/2006/relationships/slide" Target="slides/slide58.xml"/><Relationship Id="rId65" Type="http://schemas.openxmlformats.org/officeDocument/2006/relationships/slide" Target="slides/slide63.xml"/><Relationship Id="rId73" Type="http://schemas.openxmlformats.org/officeDocument/2006/relationships/slide" Target="slides/slide71.xml"/><Relationship Id="rId78" Type="http://schemas.openxmlformats.org/officeDocument/2006/relationships/slide" Target="slides/slide76.xml"/><Relationship Id="rId81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9" Type="http://schemas.openxmlformats.org/officeDocument/2006/relationships/slide" Target="slides/slide37.xml"/><Relationship Id="rId34" Type="http://schemas.openxmlformats.org/officeDocument/2006/relationships/slide" Target="slides/slide32.xml"/><Relationship Id="rId50" Type="http://schemas.openxmlformats.org/officeDocument/2006/relationships/slide" Target="slides/slide48.xml"/><Relationship Id="rId55" Type="http://schemas.openxmlformats.org/officeDocument/2006/relationships/slide" Target="slides/slide53.xml"/><Relationship Id="rId76" Type="http://schemas.openxmlformats.org/officeDocument/2006/relationships/slide" Target="slides/slide74.xml"/><Relationship Id="rId7" Type="http://schemas.openxmlformats.org/officeDocument/2006/relationships/slide" Target="slides/slide5.xml"/><Relationship Id="rId71" Type="http://schemas.openxmlformats.org/officeDocument/2006/relationships/slide" Target="slides/slide69.xml"/><Relationship Id="rId2" Type="http://schemas.openxmlformats.org/officeDocument/2006/relationships/slideMaster" Target="slideMasters/slideMaster2.xml"/><Relationship Id="rId29" Type="http://schemas.openxmlformats.org/officeDocument/2006/relationships/slide" Target="slides/slide27.xml"/><Relationship Id="rId24" Type="http://schemas.openxmlformats.org/officeDocument/2006/relationships/slide" Target="slides/slide22.xml"/><Relationship Id="rId40" Type="http://schemas.openxmlformats.org/officeDocument/2006/relationships/slide" Target="slides/slide38.xml"/><Relationship Id="rId45" Type="http://schemas.openxmlformats.org/officeDocument/2006/relationships/slide" Target="slides/slide43.xml"/><Relationship Id="rId66" Type="http://schemas.openxmlformats.org/officeDocument/2006/relationships/slide" Target="slides/slide64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6-03-20T07:46:08.231" idx="2">
    <p:pos x="5760" y="0"/>
    <p:text>SEGURANÇA MEDICAMENTOSA NO CICLO GRAVÍDICO</p:text>
    <p:extLst>
      <p:ext uri="{C676402C-5697-4E1C-873F-D02D1690AC5C}">
        <p15:threadingInfo xmlns:p15="http://schemas.microsoft.com/office/powerpoint/2012/main" timeZoneBias="180"/>
      </p:ext>
    </p:extLst>
  </p:cm>
</p:cmLst>
</file>

<file path=ppt/comments/comment2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6-03-20T07:46:08.231" idx="1">
    <p:pos x="5760" y="0"/>
    <p:text>SEGURANÇA MEDICAMENTOSA NO CICLO GRAVÍDICO</p:text>
    <p:extLst>
      <p:ext uri="{C676402C-5697-4E1C-873F-D02D1690AC5C}">
        <p15:threadingInfo xmlns:p15="http://schemas.microsoft.com/office/powerpoint/2012/main" timeZoneBias="180"/>
      </p:ext>
    </p:extLst>
  </p:cm>
</p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82272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5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5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0.xml"/><Relationship Id="rId1" Type="http://schemas.openxmlformats.org/officeDocument/2006/relationships/notesMaster" Target="../notesMasters/notesMaster1.xml"/></Relationships>
</file>

<file path=ppt/notesSlides/_rels/notesSlide5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1.xml"/><Relationship Id="rId1" Type="http://schemas.openxmlformats.org/officeDocument/2006/relationships/notesMaster" Target="../notesMasters/notesMaster1.xml"/></Relationships>
</file>

<file path=ppt/notesSlides/_rels/notesSlide5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4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5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EA66D20-B998-FB08-F83F-9F947282D14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6E74159-AD08-10EE-BF94-7EE8526DBD3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10FB20B-0D76-626F-E88D-E40C9B8299F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A43D3BA-FD06-16D3-9BCC-76D0442D0C3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026230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66D2886-76E5-F5BC-96DA-9C86CABF925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B809136-2EAF-70FA-3327-A4FB2EFD552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67CF3D0-A750-4344-891E-9C8DB4A5556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DAC734C-3A51-139B-9C85-726409B01FA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501942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9ABAAB0-A7FC-16B0-3272-BE13D8FE76F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18FAEFC-F45B-BE00-132D-37C29946574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39C6DCC-D84E-79E2-8904-5377DA3BD96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71CA449-A726-0AB8-E6C0-9E690580E30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6209123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694FD36-1E0C-18AD-B9C8-53590EC3F38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6F27E4C-1BE9-E550-530B-854545A6EFA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0358310-7690-0DC7-619B-89E91C77BAF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ABD854A-FB34-60AD-D175-D785C4AE90D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3426155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DCBC9B4-2AA8-C399-0AFC-8421430BDB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B16DF26-EE88-D375-16AE-779757EF677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FEF0CA5-A0A0-88A0-E573-B26C4B1B544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0267E99-E7C9-3E8A-A1FD-DD5F9C230B3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7454207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3D3ACB4-0245-AFE7-5DEC-AEBF0D5CF5F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C621A9E-FEDC-E45A-B16E-FE292496249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F0AB50B-A091-019C-2E9A-A9991D57F48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99DBFD2-893F-ADF2-EE77-0C4CFF4CE80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040054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BC95788-2111-BC6A-FFDD-696CC227F57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4DE0307-6D81-7959-2041-5D09FC2820E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B3A4FE4-CEB9-AD87-F247-2D52062519F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2BC02E7-1ED3-B5C0-D58C-224D8E24676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3393574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2F86C6B-4E6D-6657-A3F4-598C89DB5BE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68B2DDA-C304-EB04-CC7E-30102A63101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2EBB9AC-01C5-179E-0590-27126A3AC06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EA607E4-F044-F50B-B7ED-F73BF3D123F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0509386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F22A6E6-EECD-4AFB-0989-187718921C2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1B475BA-CB18-88EB-4DEA-F1FCA007593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8FC70A7-F4FB-E301-08D7-BCF0B962FBB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035CBC5-2DEE-0ACE-7A47-C1DBDB88B54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3859592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6C85B33-FED3-534B-B88D-54045CE6683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E2643E7-1392-CDD2-567A-E5D54E6497E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6FBCA11-F46C-9367-C780-FC70CF9838D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FE86DD3-C619-D36C-8BD3-D32D657503A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2130845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0A1E3E0-E65B-6AC8-3DF3-904DF3C1AAC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0DB3355-5E90-3F71-91B9-57A036C1BBA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94BDB8C-8F65-FD0C-DA4E-33B5E4C0156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882E154-1F57-3321-D09C-F4BF5E2A308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8095657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07EDA67-5ECF-F803-B3DA-94BC8C6036E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E593269-BB18-EBCC-359C-2BA35FB98BF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1F05BF4-6C96-4DF1-C29B-E2280022116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4CD0678-65D6-1116-C668-FBE8C5F1A7E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2800861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EA96172-8A85-29C5-76F4-A6C90559132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C07045F-DF3A-8651-4B75-E31E4351A4D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ACD4B6B-1188-690D-D183-7B3E1AABB6A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E340681-40D6-A6D3-45FE-15E06EA3FC4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7435486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1EBB527-B1FE-0C44-3328-2B8B3E38684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EAB91A6-BB8A-A839-6366-CDEF3950930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3F9BBDD-DA23-7EC4-3FC4-EDB4B29229A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7706E22-3A89-AC4A-97AC-95B4C3FE388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264993"/>
      </p:ext>
    </p:extLst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EF1A90C-ABC4-E7F7-50AC-12984A3ADB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37A1475-C342-5666-4C75-9870EE48791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7AF8C4F-2CE3-979D-6259-02FD77C4E1C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266FF47-8963-E611-1EFC-D97A5DBFAA7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0340005"/>
      </p:ext>
    </p:extLst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00CACE2-26F2-372A-9D00-98BBBD91A53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B49EF2C-3D87-D256-AEA0-BE09E8E27D1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0E4B94E-25DC-BA9C-4345-914C2471D97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A393376-E2E6-B211-429D-40F625C5114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204297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1AACE43-64E7-F687-E03A-7140EE2FF4F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D048F32-4C1B-4057-A9AD-DF53D11AE37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07BDD9B-686F-7F89-3EFF-15933A4754F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C91BEE9-F7AB-0E35-802B-5AE316ADEEA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0843681"/>
      </p:ext>
    </p:extLst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ABC4EFC-1F95-218F-E4C7-1132FAF5738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5BA6C44-96E3-6657-00BC-9A342FC4E6B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662F126-18EC-99E9-F0C2-DF29D4F6B4C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9A7413F-E403-085F-D91E-E6E89F3481E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7552929"/>
      </p:ext>
    </p:extLst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170044E-C62F-5055-2DE5-591488BE7CC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658C3AA-C05D-76FF-10BE-FA47FB1BA0C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49DB4A3-A943-E328-C2BA-F83C4E67EC0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AF671DF-E9B1-B50E-5962-642FC580D86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6192400"/>
      </p:ext>
    </p:extLst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525AFB7-7781-8C59-7272-3398002B177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46B1CE0-CD14-350B-A495-DD46EB67F2B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41CCAB6-A53E-0BA0-B3AB-23A305D8687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0F9B89E-884F-859A-E160-5611788CE2A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4202637"/>
      </p:ext>
    </p:extLst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1E56C5E-EF38-4AD7-9FF3-712246D787D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A1C7F4F-FB79-44F4-3973-B23B432178A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8FAB7DC-B4E1-F031-B219-A3714791E32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3E7CD09-0CD3-C181-93AE-F42F9593C55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2894796"/>
      </p:ext>
    </p:extLst>
  </p:cSld>
  <p:clrMapOvr>
    <a:masterClrMapping/>
  </p:clrMapOvr>
</p:notes>
</file>

<file path=ppt/notesSlides/notesSlide5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5C7E28F-C4BF-551A-8686-AEC71BFA1A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7521DDC-CB9D-5174-5189-12E86850D7F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D25C275-425A-50E9-9CF6-8330318CA47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696D4C8-45AC-51F0-07F8-A7A21598512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4671850"/>
      </p:ext>
    </p:extLst>
  </p:cSld>
  <p:clrMapOvr>
    <a:masterClrMapping/>
  </p:clrMapOvr>
</p:notes>
</file>

<file path=ppt/notesSlides/notesSlide6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3D60BDA-D12F-4353-6AA5-A01338EB63B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A29A773-3D3E-756C-6491-870C054FED3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60F6004-0E16-DCB8-0B2A-A011BF766AF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AFC72DA-1200-1781-3C43-D31F33EFFE6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838594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9CA1005-1C5F-B267-0CF9-1F1D158C6A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9872DD6-093A-FACA-9420-244BF030528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07EBDF7-C929-DCE3-4C58-90FBB1911EA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16D6BCA-19DC-FEBA-0BAE-18FFF797394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89758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79B7B3F-04EA-FAA5-7205-57A4816D03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D2ED9D64-02E5-B9F1-4EB2-406C74D29A3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244BC285-5587-90B0-D7FA-4C01942A453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110E5071-7CA0-5E19-473C-D8CFD4AF7F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8A299C-EFC2-4D2F-8ABA-8FC3EACC1335}" type="datetimeFigureOut">
              <a:rPr lang="pt-BR" smtClean="0"/>
              <a:t>27/05/2026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787C1EEB-1C67-E099-8318-E4477DCF69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79C02A15-0CC5-08E6-30EC-1E0F2A45ED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45C59-B66D-4890-A08E-8527EB6E200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26794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19DFF9C-E468-92BA-DBEE-B7467A7B40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5B49B073-2658-A53E-1801-D73661FE5C9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CC6ECA27-C187-8919-3138-FA281FCAFA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8A299C-EFC2-4D2F-8ABA-8FC3EACC1335}" type="datetimeFigureOut">
              <a:rPr lang="pt-BR" smtClean="0"/>
              <a:t>27/05/2026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933AC56F-18D5-0909-2590-EDC4455D34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F30BA85D-D4A4-142A-AB5F-3093B51AB7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45C59-B66D-4890-A08E-8527EB6E200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3458062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C17635B8-1742-3D40-890B-3E48466C6BB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273844"/>
            <a:ext cx="1971675" cy="4358879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CD432541-BFC7-CD1A-A97C-FA9D1BEC658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273844"/>
            <a:ext cx="5800725" cy="4358879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7BFA152B-1D9F-7798-552F-42B30D45D3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8A299C-EFC2-4D2F-8ABA-8FC3EACC1335}" type="datetimeFigureOut">
              <a:rPr lang="pt-BR" smtClean="0"/>
              <a:t>27/05/2026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BD6A5BC6-D7FC-2082-AD07-5A61E50FFD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D47F0008-E430-C7A9-DE36-7F156F1B67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45C59-B66D-4890-A08E-8527EB6E200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719220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D8BD123-10FD-8016-DA3D-7F436C82632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B4ABF88A-DA49-10FA-6507-B6814E1F83F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4B5FE385-09C8-1268-2CBF-CE4DAE6540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8A299C-EFC2-4D2F-8ABA-8FC3EACC1335}" type="datetimeFigureOut">
              <a:rPr lang="pt-BR" smtClean="0"/>
              <a:t>27/05/2026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CB36924D-0DBF-7C0E-E118-B307818368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C7F40EB1-FAFF-FBA5-94B0-CDF26AE0D5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45C59-B66D-4890-A08E-8527EB6E200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135201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700831E-5508-2F1B-3B68-052CDA8BDE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1E3EB786-684F-2CE6-3A73-D559F81785F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BA5F260B-66DB-0F94-6A27-8021FAD0EE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8A299C-EFC2-4D2F-8ABA-8FC3EACC1335}" type="datetimeFigureOut">
              <a:rPr lang="pt-BR" smtClean="0"/>
              <a:t>27/05/2026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A1C3A94A-6D0F-4EEE-997A-3C6CB3C8BC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0E9618D7-7B47-42FD-F4E6-F383732C29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45C59-B66D-4890-A08E-8527EB6E200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554177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48272B9-AA82-3C5B-0E84-E1A5CD07A6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282304"/>
            <a:ext cx="7886700" cy="213955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F9343D8D-AD32-DF75-1BD8-C2090169255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3442098"/>
            <a:ext cx="7886700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7BAAF4CE-C28F-0FF7-EDF7-28DB11A3E2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8A299C-EFC2-4D2F-8ABA-8FC3EACC1335}" type="datetimeFigureOut">
              <a:rPr lang="pt-BR" smtClean="0"/>
              <a:t>27/05/2026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52794548-E217-9782-5D3A-1BA4AECAAE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8677CE47-BD14-F7C8-4474-87F198F97D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45C59-B66D-4890-A08E-8527EB6E200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97888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743F30F-114F-00F1-6F1F-F9D9043CB5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2265B56F-0E68-EAF2-840F-75774613114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86200" cy="3263504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91D9A4B2-A443-5ABC-588C-D9D0133951B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369219"/>
            <a:ext cx="3886200" cy="3263504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9AC3614D-A52D-314A-C1AD-C02B6A44FA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8A299C-EFC2-4D2F-8ABA-8FC3EACC1335}" type="datetimeFigureOut">
              <a:rPr lang="pt-BR" smtClean="0"/>
              <a:t>27/05/2026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F7E8FC93-F57E-3B28-0454-515EE12D04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DE628F8F-E3DD-68F3-AF13-349EDBBD42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45C59-B66D-4890-A08E-8527EB6E200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775211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C9AA4F4-CE83-A9C6-6CCF-1575913A47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DA98CCBD-A8F9-5A03-5932-3C8674A275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AAAB6828-0A8B-9E81-F836-E6F6F6490DD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1878806"/>
            <a:ext cx="3868340" cy="2763441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9B95AD98-8FDD-E2C6-BBDE-7A421B476A6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260872"/>
            <a:ext cx="3887391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411BE1FB-441A-C78D-9D8B-523A54C2BFB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1878806"/>
            <a:ext cx="3887391" cy="2763441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6E2A3B3C-27C4-593E-881D-7E961687F8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8A299C-EFC2-4D2F-8ABA-8FC3EACC1335}" type="datetimeFigureOut">
              <a:rPr lang="pt-BR" smtClean="0"/>
              <a:t>27/05/2026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59E9A2A8-07F5-6EED-698F-01FE764FE6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DF4CB435-6F67-33EA-B731-928779F999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45C59-B66D-4890-A08E-8527EB6E200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929788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6ECC7E3-D1B5-7169-2E7D-8F89C1F686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C243196C-1EEB-312A-B6E1-1FACF04B57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8A299C-EFC2-4D2F-8ABA-8FC3EACC1335}" type="datetimeFigureOut">
              <a:rPr lang="pt-BR" smtClean="0"/>
              <a:t>27/05/2026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E7B050CB-2D19-29DD-D29B-3EECCA7350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6F2D9CE8-90AA-32A8-2696-DCD7C6FBA4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45C59-B66D-4890-A08E-8527EB6E200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05939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624DE39A-5B69-31A7-560A-C870F4D642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8A299C-EFC2-4D2F-8ABA-8FC3EACC1335}" type="datetimeFigureOut">
              <a:rPr lang="pt-BR" smtClean="0"/>
              <a:t>27/05/2026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6945BD60-0DD2-295E-1EBD-3FA40C6958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AAE38D7B-8B51-0CAE-873C-409ED6EC09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45C59-B66D-4890-A08E-8527EB6E200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781161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A29755B-8024-712D-182F-83027C5A1B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EA83AB62-1267-15D4-EA61-5FAF244B36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CD0E0AB8-8A2C-DAFF-FDC6-615F91EB0E8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1276FBE0-4EB0-88AC-2804-ABD7BB9ED3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8A299C-EFC2-4D2F-8ABA-8FC3EACC1335}" type="datetimeFigureOut">
              <a:rPr lang="pt-BR" smtClean="0"/>
              <a:t>27/05/2026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39BBA047-019D-6549-F814-296634C1A4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F84F5E5A-C145-A278-0A33-5D5BAF704D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45C59-B66D-4890-A08E-8527EB6E200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469985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.xml"/><Relationship Id="rId3" Type="http://schemas.openxmlformats.org/officeDocument/2006/relationships/slideLayout" Target="../slideLayouts/slideLayout4.xml"/><Relationship Id="rId7" Type="http://schemas.openxmlformats.org/officeDocument/2006/relationships/slideLayout" Target="../slideLayouts/slideLayout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6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2.xml"/><Relationship Id="rId5" Type="http://schemas.openxmlformats.org/officeDocument/2006/relationships/slideLayout" Target="../slideLayouts/slideLayout6.xml"/><Relationship Id="rId10" Type="http://schemas.openxmlformats.org/officeDocument/2006/relationships/slideLayout" Target="../slideLayouts/slideLayout11.xml"/><Relationship Id="rId4" Type="http://schemas.openxmlformats.org/officeDocument/2006/relationships/slideLayout" Target="../slideLayouts/slideLayout5.xml"/><Relationship Id="rId9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FEF6329C-3E0B-8984-590F-003F56A3B8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7C0D4813-B3F1-D05A-5A92-D67D78C97E3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22B211BB-421E-71C7-462F-544D7AA782D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8A299C-EFC2-4D2F-8ABA-8FC3EACC1335}" type="datetimeFigureOut">
              <a:rPr lang="pt-BR" smtClean="0"/>
              <a:t>27/05/2026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0FB35641-BABE-AFBA-1620-668B39D7DEC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9A265CC6-A62C-D82C-DAFD-2DDAC7E9C1F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D45C59-B66D-4890-A08E-8527EB6E200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357916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  <p:sldLayoutId id="2147483660" r:id="rId10"/>
    <p:sldLayoutId id="214748366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comments" Target="../comments/commen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comments" Target="../comments/commen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1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1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1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1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1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1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1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1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1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1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1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1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1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1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1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1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4.xml"/><Relationship Id="rId1" Type="http://schemas.openxmlformats.org/officeDocument/2006/relationships/slideLayout" Target="../slideLayouts/slideLayout1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5.xml"/><Relationship Id="rId1" Type="http://schemas.openxmlformats.org/officeDocument/2006/relationships/slideLayout" Target="../slideLayouts/slideLayout1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6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7.xml"/><Relationship Id="rId1" Type="http://schemas.openxmlformats.org/officeDocument/2006/relationships/slideLayout" Target="../slideLayouts/slideLayout1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8.xml"/><Relationship Id="rId1" Type="http://schemas.openxmlformats.org/officeDocument/2006/relationships/slideLayout" Target="../slideLayouts/slideLayout1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9.xml"/><Relationship Id="rId1" Type="http://schemas.openxmlformats.org/officeDocument/2006/relationships/slideLayout" Target="../slideLayouts/slideLayout1.xml"/></Relationships>
</file>

<file path=ppt/slides/_rels/slide7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0.xml"/><Relationship Id="rId1" Type="http://schemas.openxmlformats.org/officeDocument/2006/relationships/slideLayout" Target="../slideLayouts/slideLayout1.xml"/></Relationships>
</file>

<file path=ppt/slides/_rels/slide7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55F7D4D-3167-B839-032E-2386746B3AC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>
            <a:extLst>
              <a:ext uri="{FF2B5EF4-FFF2-40B4-BE49-F238E27FC236}">
                <a16:creationId xmlns:a16="http://schemas.microsoft.com/office/drawing/2014/main" id="{E4763262-5D45-1816-E653-46B6BDA2D314}"/>
              </a:ext>
            </a:extLst>
          </p:cNvPr>
          <p:cNvSpPr/>
          <p:nvPr/>
        </p:nvSpPr>
        <p:spPr>
          <a:xfrm>
            <a:off x="-85725" y="0"/>
            <a:ext cx="9144000" cy="5143500"/>
          </a:xfrm>
          <a:prstGeom prst="rect">
            <a:avLst/>
          </a:prstGeom>
          <a:solidFill>
            <a:schemeClr val="bg1"/>
          </a:solidFill>
          <a:ln w="12700">
            <a:solidFill>
              <a:srgbClr val="1E2D2F"/>
            </a:solidFill>
            <a:prstDash val="solid"/>
          </a:ln>
        </p:spPr>
      </p:sp>
      <p:sp>
        <p:nvSpPr>
          <p:cNvPr id="3" name="Shape 1">
            <a:extLst>
              <a:ext uri="{FF2B5EF4-FFF2-40B4-BE49-F238E27FC236}">
                <a16:creationId xmlns:a16="http://schemas.microsoft.com/office/drawing/2014/main" id="{B0DE3FD8-94AB-38A3-BEC8-C632589F9A95}"/>
              </a:ext>
            </a:extLst>
          </p:cNvPr>
          <p:cNvSpPr/>
          <p:nvPr/>
        </p:nvSpPr>
        <p:spPr>
          <a:xfrm>
            <a:off x="417193" y="2694378"/>
            <a:ext cx="7903848" cy="1395889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12700">
            <a:solidFill>
              <a:srgbClr val="0D7377"/>
            </a:solidFill>
            <a:prstDash val="solid"/>
          </a:ln>
        </p:spPr>
        <p:txBody>
          <a:bodyPr/>
          <a:lstStyle/>
          <a:p>
            <a:pPr algn="ctr"/>
            <a:r>
              <a:rPr lang="pt-BR" sz="4000" dirty="0"/>
              <a:t>Programa de Educação Médica Continuada.</a:t>
            </a:r>
          </a:p>
        </p:txBody>
      </p:sp>
      <p:sp>
        <p:nvSpPr>
          <p:cNvPr id="4" name="Shape 2">
            <a:extLst>
              <a:ext uri="{FF2B5EF4-FFF2-40B4-BE49-F238E27FC236}">
                <a16:creationId xmlns:a16="http://schemas.microsoft.com/office/drawing/2014/main" id="{3AAF26F6-4042-14DD-50D0-9F93C030A2FC}"/>
              </a:ext>
            </a:extLst>
          </p:cNvPr>
          <p:cNvSpPr/>
          <p:nvPr/>
        </p:nvSpPr>
        <p:spPr>
          <a:xfrm flipH="1">
            <a:off x="8641081" y="-27146"/>
            <a:ext cx="45719" cy="5143500"/>
          </a:xfrm>
          <a:prstGeom prst="rect">
            <a:avLst/>
          </a:prstGeom>
          <a:solidFill>
            <a:srgbClr val="14BDCA"/>
          </a:solidFill>
          <a:ln w="12700">
            <a:solidFill>
              <a:srgbClr val="14BDCA"/>
            </a:solidFill>
            <a:prstDash val="solid"/>
          </a:ln>
        </p:spPr>
      </p:sp>
      <p:sp>
        <p:nvSpPr>
          <p:cNvPr id="5" name="Text 3">
            <a:extLst>
              <a:ext uri="{FF2B5EF4-FFF2-40B4-BE49-F238E27FC236}">
                <a16:creationId xmlns:a16="http://schemas.microsoft.com/office/drawing/2014/main" id="{3916B3C6-D1BE-AD3F-F2AE-2105559FF920}"/>
              </a:ext>
            </a:extLst>
          </p:cNvPr>
          <p:cNvSpPr/>
          <p:nvPr/>
        </p:nvSpPr>
        <p:spPr>
          <a:xfrm>
            <a:off x="365760" y="274320"/>
            <a:ext cx="310896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endParaRPr lang="en-US" sz="6000" dirty="0"/>
          </a:p>
        </p:txBody>
      </p:sp>
      <p:sp>
        <p:nvSpPr>
          <p:cNvPr id="7" name="Shape 5">
            <a:extLst>
              <a:ext uri="{FF2B5EF4-FFF2-40B4-BE49-F238E27FC236}">
                <a16:creationId xmlns:a16="http://schemas.microsoft.com/office/drawing/2014/main" id="{63A954C3-66C7-F678-12BB-2BDABF07BF06}"/>
              </a:ext>
            </a:extLst>
          </p:cNvPr>
          <p:cNvSpPr/>
          <p:nvPr/>
        </p:nvSpPr>
        <p:spPr>
          <a:xfrm>
            <a:off x="2797492" y="1707355"/>
            <a:ext cx="2926080" cy="45720"/>
          </a:xfrm>
          <a:prstGeom prst="rect">
            <a:avLst/>
          </a:prstGeom>
          <a:solidFill>
            <a:srgbClr val="C8F0F1"/>
          </a:solidFill>
          <a:ln w="12700">
            <a:solidFill>
              <a:srgbClr val="C8F0F1"/>
            </a:solidFill>
            <a:prstDash val="solid"/>
          </a:ln>
        </p:spPr>
      </p:sp>
      <p:sp>
        <p:nvSpPr>
          <p:cNvPr id="8" name="Text 6">
            <a:extLst>
              <a:ext uri="{FF2B5EF4-FFF2-40B4-BE49-F238E27FC236}">
                <a16:creationId xmlns:a16="http://schemas.microsoft.com/office/drawing/2014/main" id="{F46D3927-BB2B-494C-9E5F-615A19ACFD19}"/>
              </a:ext>
            </a:extLst>
          </p:cNvPr>
          <p:cNvSpPr/>
          <p:nvPr/>
        </p:nvSpPr>
        <p:spPr>
          <a:xfrm>
            <a:off x="274320" y="2880360"/>
            <a:ext cx="329184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endParaRPr lang="en-US" sz="1600" b="1" dirty="0"/>
          </a:p>
        </p:txBody>
      </p:sp>
      <p:sp>
        <p:nvSpPr>
          <p:cNvPr id="10" name="Text 8">
            <a:extLst>
              <a:ext uri="{FF2B5EF4-FFF2-40B4-BE49-F238E27FC236}">
                <a16:creationId xmlns:a16="http://schemas.microsoft.com/office/drawing/2014/main" id="{60FBBAFC-8C7C-D49F-C9BF-197F6F42C823}"/>
              </a:ext>
            </a:extLst>
          </p:cNvPr>
          <p:cNvSpPr/>
          <p:nvPr/>
        </p:nvSpPr>
        <p:spPr>
          <a:xfrm>
            <a:off x="4206240" y="640080"/>
            <a:ext cx="466344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endParaRPr lang="en-US" sz="1800" b="1" dirty="0">
              <a:solidFill>
                <a:srgbClr val="14BDCA"/>
              </a:solidFill>
            </a:endParaRPr>
          </a:p>
        </p:txBody>
      </p:sp>
      <p:sp>
        <p:nvSpPr>
          <p:cNvPr id="11" name="Text 9">
            <a:extLst>
              <a:ext uri="{FF2B5EF4-FFF2-40B4-BE49-F238E27FC236}">
                <a16:creationId xmlns:a16="http://schemas.microsoft.com/office/drawing/2014/main" id="{F0D2524B-D4D2-B59F-44E7-30E193093E07}"/>
              </a:ext>
            </a:extLst>
          </p:cNvPr>
          <p:cNvSpPr/>
          <p:nvPr/>
        </p:nvSpPr>
        <p:spPr>
          <a:xfrm>
            <a:off x="4206240" y="1554480"/>
            <a:ext cx="4663440" cy="3200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buSzPct val="100000"/>
            </a:pPr>
            <a:endParaRPr lang="en-US" sz="1300" dirty="0">
              <a:solidFill>
                <a:srgbClr val="E8F0F1"/>
              </a:solidFill>
            </a:endParaRPr>
          </a:p>
          <a:p>
            <a:pPr marL="342900" indent="-342900">
              <a:buSzPct val="100000"/>
              <a:buChar char="•"/>
            </a:pPr>
            <a:endParaRPr lang="en-US" sz="1300" dirty="0"/>
          </a:p>
          <a:p>
            <a:pPr marL="342900" indent="-342900">
              <a:buSzPct val="100000"/>
              <a:buChar char="•"/>
            </a:pPr>
            <a:endParaRPr lang="en-US" sz="1300" dirty="0"/>
          </a:p>
        </p:txBody>
      </p:sp>
      <p:pic>
        <p:nvPicPr>
          <p:cNvPr id="13" name="Imagem 12">
            <a:extLst>
              <a:ext uri="{FF2B5EF4-FFF2-40B4-BE49-F238E27FC236}">
                <a16:creationId xmlns:a16="http://schemas.microsoft.com/office/drawing/2014/main" id="{2FB68890-7443-6080-BD94-B821C22AC7D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7223" y="566817"/>
            <a:ext cx="7443787" cy="17389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5323863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>
            <a:extLst>
              <a:ext uri="{FF2B5EF4-FFF2-40B4-BE49-F238E27FC236}">
                <a16:creationId xmlns:a16="http://schemas.microsoft.com/office/drawing/2014/main" id="{2C0DDC58-F928-1FA4-9D6D-729FA282ED7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4678" y="199694"/>
            <a:ext cx="8554644" cy="47441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31946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40317D5-6875-F905-562D-E2CDE2827FF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>
            <a:extLst>
              <a:ext uri="{FF2B5EF4-FFF2-40B4-BE49-F238E27FC236}">
                <a16:creationId xmlns:a16="http://schemas.microsoft.com/office/drawing/2014/main" id="{2EFB62C1-0790-06A2-3A9E-9FDF977C4F31}"/>
              </a:ext>
            </a:extLst>
          </p:cNvPr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0D7377"/>
          </a:solidFill>
          <a:ln w="12700">
            <a:solidFill>
              <a:srgbClr val="0D7377"/>
            </a:solidFill>
            <a:prstDash val="solid"/>
          </a:ln>
        </p:spPr>
      </p:sp>
      <p:sp>
        <p:nvSpPr>
          <p:cNvPr id="3" name="Shape 1">
            <a:extLst>
              <a:ext uri="{FF2B5EF4-FFF2-40B4-BE49-F238E27FC236}">
                <a16:creationId xmlns:a16="http://schemas.microsoft.com/office/drawing/2014/main" id="{4D684D14-673C-2032-E5E2-B5F67C3543F4}"/>
              </a:ext>
            </a:extLst>
          </p:cNvPr>
          <p:cNvSpPr/>
          <p:nvPr/>
        </p:nvSpPr>
        <p:spPr>
          <a:xfrm>
            <a:off x="0" y="4937760"/>
            <a:ext cx="9144000" cy="205740"/>
          </a:xfrm>
          <a:prstGeom prst="rect">
            <a:avLst/>
          </a:prstGeom>
          <a:solidFill>
            <a:srgbClr val="085E61"/>
          </a:solidFill>
          <a:ln w="12700">
            <a:solidFill>
              <a:srgbClr val="085E61"/>
            </a:solidFill>
            <a:prstDash val="solid"/>
          </a:ln>
        </p:spPr>
      </p:sp>
      <p:sp>
        <p:nvSpPr>
          <p:cNvPr id="4" name="Text 2">
            <a:extLst>
              <a:ext uri="{FF2B5EF4-FFF2-40B4-BE49-F238E27FC236}">
                <a16:creationId xmlns:a16="http://schemas.microsoft.com/office/drawing/2014/main" id="{62884B9D-E222-FD42-8FDF-C4C17035AF82}"/>
              </a:ext>
            </a:extLst>
          </p:cNvPr>
          <p:cNvSpPr/>
          <p:nvPr/>
        </p:nvSpPr>
        <p:spPr>
          <a:xfrm>
            <a:off x="274320" y="4946904"/>
            <a:ext cx="859536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800" dirty="0">
                <a:solidFill>
                  <a:srgbClr val="C8F0F1"/>
                </a:solidFill>
              </a:rPr>
              <a:t>Estratégia de Saúde da Família  |  Farmacologia na Gestação</a:t>
            </a:r>
            <a:endParaRPr lang="en-US" sz="800" dirty="0"/>
          </a:p>
        </p:txBody>
      </p:sp>
      <p:sp>
        <p:nvSpPr>
          <p:cNvPr id="7" name="Text 5">
            <a:extLst>
              <a:ext uri="{FF2B5EF4-FFF2-40B4-BE49-F238E27FC236}">
                <a16:creationId xmlns:a16="http://schemas.microsoft.com/office/drawing/2014/main" id="{644B67BE-E762-916F-2A9A-73E848F467F2}"/>
              </a:ext>
            </a:extLst>
          </p:cNvPr>
          <p:cNvSpPr/>
          <p:nvPr/>
        </p:nvSpPr>
        <p:spPr>
          <a:xfrm>
            <a:off x="274320" y="868680"/>
            <a:ext cx="274320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400" b="1" dirty="0">
                <a:solidFill>
                  <a:srgbClr val="FFFFFF"/>
                </a:solidFill>
              </a:rPr>
              <a:t>6493%</a:t>
            </a:r>
            <a:endParaRPr lang="en-US" sz="3400" dirty="0"/>
          </a:p>
        </p:txBody>
      </p:sp>
      <p:sp>
        <p:nvSpPr>
          <p:cNvPr id="8" name="Shape 6">
            <a:extLst>
              <a:ext uri="{FF2B5EF4-FFF2-40B4-BE49-F238E27FC236}">
                <a16:creationId xmlns:a16="http://schemas.microsoft.com/office/drawing/2014/main" id="{1C887A5A-E8B6-2FA3-4AA2-36E08ACD3904}"/>
              </a:ext>
            </a:extLst>
          </p:cNvPr>
          <p:cNvSpPr/>
          <p:nvPr/>
        </p:nvSpPr>
        <p:spPr>
          <a:xfrm>
            <a:off x="411480" y="1664208"/>
            <a:ext cx="2468880" cy="36576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1" name="Text 9">
            <a:extLst>
              <a:ext uri="{FF2B5EF4-FFF2-40B4-BE49-F238E27FC236}">
                <a16:creationId xmlns:a16="http://schemas.microsoft.com/office/drawing/2014/main" id="{485AB762-1436-F522-E1C3-30E5CA7355F7}"/>
              </a:ext>
            </a:extLst>
          </p:cNvPr>
          <p:cNvSpPr/>
          <p:nvPr/>
        </p:nvSpPr>
        <p:spPr>
          <a:xfrm>
            <a:off x="3246120" y="868680"/>
            <a:ext cx="274320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400" b="1" dirty="0">
                <a:solidFill>
                  <a:srgbClr val="FFFFFF"/>
                </a:solidFill>
              </a:rPr>
              <a:t>3ª–8ª</a:t>
            </a:r>
            <a:endParaRPr lang="en-US" sz="3400" dirty="0"/>
          </a:p>
        </p:txBody>
      </p:sp>
      <p:sp>
        <p:nvSpPr>
          <p:cNvPr id="12" name="Shape 10">
            <a:extLst>
              <a:ext uri="{FF2B5EF4-FFF2-40B4-BE49-F238E27FC236}">
                <a16:creationId xmlns:a16="http://schemas.microsoft.com/office/drawing/2014/main" id="{E7D90303-84FB-5BD6-113A-6E80DAC7CCB3}"/>
              </a:ext>
            </a:extLst>
          </p:cNvPr>
          <p:cNvSpPr/>
          <p:nvPr/>
        </p:nvSpPr>
        <p:spPr>
          <a:xfrm>
            <a:off x="3383280" y="1664208"/>
            <a:ext cx="2468880" cy="36576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5" name="Text 13">
            <a:extLst>
              <a:ext uri="{FF2B5EF4-FFF2-40B4-BE49-F238E27FC236}">
                <a16:creationId xmlns:a16="http://schemas.microsoft.com/office/drawing/2014/main" id="{0289E72A-85F1-C4FC-4590-DF01FC9964F2}"/>
              </a:ext>
            </a:extLst>
          </p:cNvPr>
          <p:cNvSpPr/>
          <p:nvPr/>
        </p:nvSpPr>
        <p:spPr>
          <a:xfrm>
            <a:off x="6217920" y="868680"/>
            <a:ext cx="274320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400" b="1" dirty="0">
                <a:solidFill>
                  <a:srgbClr val="FFFFFF"/>
                </a:solidFill>
              </a:rPr>
              <a:t>≥50%</a:t>
            </a:r>
            <a:endParaRPr lang="en-US" sz="3400" dirty="0"/>
          </a:p>
        </p:txBody>
      </p:sp>
      <p:sp>
        <p:nvSpPr>
          <p:cNvPr id="19" name="Text 17">
            <a:extLst>
              <a:ext uri="{FF2B5EF4-FFF2-40B4-BE49-F238E27FC236}">
                <a16:creationId xmlns:a16="http://schemas.microsoft.com/office/drawing/2014/main" id="{153A508B-6526-CAFF-719E-EE7D875B453D}"/>
              </a:ext>
            </a:extLst>
          </p:cNvPr>
          <p:cNvSpPr/>
          <p:nvPr/>
        </p:nvSpPr>
        <p:spPr>
          <a:xfrm>
            <a:off x="365760" y="3246120"/>
            <a:ext cx="8412480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buSzPct val="100000"/>
              <a:buChar char="•"/>
            </a:pPr>
            <a:endParaRPr lang="en-US" sz="1600" dirty="0">
              <a:solidFill>
                <a:srgbClr val="1E2D2F"/>
              </a:solidFill>
            </a:endParaRPr>
          </a:p>
          <a:p>
            <a:pPr marL="342900" indent="-342900">
              <a:buSzPct val="100000"/>
              <a:buChar char="•"/>
            </a:pPr>
            <a:endParaRPr lang="en-US" sz="1600" dirty="0"/>
          </a:p>
        </p:txBody>
      </p:sp>
      <p:pic>
        <p:nvPicPr>
          <p:cNvPr id="20" name="Imagem 19">
            <a:extLst>
              <a:ext uri="{FF2B5EF4-FFF2-40B4-BE49-F238E27FC236}">
                <a16:creationId xmlns:a16="http://schemas.microsoft.com/office/drawing/2014/main" id="{E12A1C46-6F5E-35D5-4066-EE9907B4CB6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4320" y="250031"/>
            <a:ext cx="8595360" cy="45434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918732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C1FBEC6-4198-D807-E4AA-26F0DA6C364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>
            <a:extLst>
              <a:ext uri="{FF2B5EF4-FFF2-40B4-BE49-F238E27FC236}">
                <a16:creationId xmlns:a16="http://schemas.microsoft.com/office/drawing/2014/main" id="{95391826-C789-6976-7902-F3F574644601}"/>
              </a:ext>
            </a:extLst>
          </p:cNvPr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0D7377"/>
          </a:solidFill>
          <a:ln w="12700">
            <a:solidFill>
              <a:srgbClr val="0D7377"/>
            </a:solidFill>
            <a:prstDash val="solid"/>
          </a:ln>
        </p:spPr>
      </p:sp>
      <p:sp>
        <p:nvSpPr>
          <p:cNvPr id="3" name="Shape 1">
            <a:extLst>
              <a:ext uri="{FF2B5EF4-FFF2-40B4-BE49-F238E27FC236}">
                <a16:creationId xmlns:a16="http://schemas.microsoft.com/office/drawing/2014/main" id="{B72AE51A-45BD-9586-F86D-CC157E6F0AD8}"/>
              </a:ext>
            </a:extLst>
          </p:cNvPr>
          <p:cNvSpPr/>
          <p:nvPr/>
        </p:nvSpPr>
        <p:spPr>
          <a:xfrm>
            <a:off x="0" y="4937760"/>
            <a:ext cx="9144000" cy="205740"/>
          </a:xfrm>
          <a:prstGeom prst="rect">
            <a:avLst/>
          </a:prstGeom>
          <a:solidFill>
            <a:srgbClr val="085E61"/>
          </a:solidFill>
          <a:ln w="12700">
            <a:solidFill>
              <a:srgbClr val="085E61"/>
            </a:solidFill>
            <a:prstDash val="solid"/>
          </a:ln>
        </p:spPr>
      </p:sp>
      <p:sp>
        <p:nvSpPr>
          <p:cNvPr id="4" name="Text 2">
            <a:extLst>
              <a:ext uri="{FF2B5EF4-FFF2-40B4-BE49-F238E27FC236}">
                <a16:creationId xmlns:a16="http://schemas.microsoft.com/office/drawing/2014/main" id="{50C8A421-F185-6019-4D0E-5E877FC2673E}"/>
              </a:ext>
            </a:extLst>
          </p:cNvPr>
          <p:cNvSpPr/>
          <p:nvPr/>
        </p:nvSpPr>
        <p:spPr>
          <a:xfrm>
            <a:off x="274320" y="4946904"/>
            <a:ext cx="859536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800" dirty="0">
                <a:solidFill>
                  <a:srgbClr val="C8F0F1"/>
                </a:solidFill>
              </a:rPr>
              <a:t>Estratégia de Saúde da Família  |  Farmacologia na Gestação</a:t>
            </a:r>
            <a:endParaRPr lang="en-US" sz="800" dirty="0"/>
          </a:p>
        </p:txBody>
      </p:sp>
      <p:sp>
        <p:nvSpPr>
          <p:cNvPr id="7" name="Text 5">
            <a:extLst>
              <a:ext uri="{FF2B5EF4-FFF2-40B4-BE49-F238E27FC236}">
                <a16:creationId xmlns:a16="http://schemas.microsoft.com/office/drawing/2014/main" id="{04907ED9-32E9-31EA-1A65-852B75764E03}"/>
              </a:ext>
            </a:extLst>
          </p:cNvPr>
          <p:cNvSpPr/>
          <p:nvPr/>
        </p:nvSpPr>
        <p:spPr>
          <a:xfrm>
            <a:off x="274320" y="868680"/>
            <a:ext cx="274320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400" b="1" dirty="0">
                <a:solidFill>
                  <a:srgbClr val="FFFFFF"/>
                </a:solidFill>
              </a:rPr>
              <a:t>6493%</a:t>
            </a:r>
            <a:endParaRPr lang="en-US" sz="3400" dirty="0"/>
          </a:p>
        </p:txBody>
      </p:sp>
      <p:sp>
        <p:nvSpPr>
          <p:cNvPr id="8" name="Shape 6">
            <a:extLst>
              <a:ext uri="{FF2B5EF4-FFF2-40B4-BE49-F238E27FC236}">
                <a16:creationId xmlns:a16="http://schemas.microsoft.com/office/drawing/2014/main" id="{5E01F3ED-AD80-7449-A7AA-EDA8E11203DC}"/>
              </a:ext>
            </a:extLst>
          </p:cNvPr>
          <p:cNvSpPr/>
          <p:nvPr/>
        </p:nvSpPr>
        <p:spPr>
          <a:xfrm>
            <a:off x="411480" y="1664208"/>
            <a:ext cx="2468880" cy="36576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1" name="Text 9">
            <a:extLst>
              <a:ext uri="{FF2B5EF4-FFF2-40B4-BE49-F238E27FC236}">
                <a16:creationId xmlns:a16="http://schemas.microsoft.com/office/drawing/2014/main" id="{2C95D7A1-C2CA-0BF0-2DA2-3EADE40D5064}"/>
              </a:ext>
            </a:extLst>
          </p:cNvPr>
          <p:cNvSpPr/>
          <p:nvPr/>
        </p:nvSpPr>
        <p:spPr>
          <a:xfrm>
            <a:off x="3246120" y="868680"/>
            <a:ext cx="274320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400" b="1" dirty="0">
                <a:solidFill>
                  <a:srgbClr val="FFFFFF"/>
                </a:solidFill>
              </a:rPr>
              <a:t>3ª–8ª</a:t>
            </a:r>
            <a:endParaRPr lang="en-US" sz="3400" dirty="0"/>
          </a:p>
        </p:txBody>
      </p:sp>
      <p:sp>
        <p:nvSpPr>
          <p:cNvPr id="12" name="Shape 10">
            <a:extLst>
              <a:ext uri="{FF2B5EF4-FFF2-40B4-BE49-F238E27FC236}">
                <a16:creationId xmlns:a16="http://schemas.microsoft.com/office/drawing/2014/main" id="{BC127DF5-B88B-0F34-3330-8ADB3360DC3A}"/>
              </a:ext>
            </a:extLst>
          </p:cNvPr>
          <p:cNvSpPr/>
          <p:nvPr/>
        </p:nvSpPr>
        <p:spPr>
          <a:xfrm>
            <a:off x="3383280" y="1664208"/>
            <a:ext cx="2468880" cy="36576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5" name="Text 13">
            <a:extLst>
              <a:ext uri="{FF2B5EF4-FFF2-40B4-BE49-F238E27FC236}">
                <a16:creationId xmlns:a16="http://schemas.microsoft.com/office/drawing/2014/main" id="{4392BDF2-D7C5-4C89-79DB-6949A0751B70}"/>
              </a:ext>
            </a:extLst>
          </p:cNvPr>
          <p:cNvSpPr/>
          <p:nvPr/>
        </p:nvSpPr>
        <p:spPr>
          <a:xfrm>
            <a:off x="6217920" y="868680"/>
            <a:ext cx="274320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400" b="1" dirty="0">
                <a:solidFill>
                  <a:srgbClr val="FFFFFF"/>
                </a:solidFill>
              </a:rPr>
              <a:t>≥50%</a:t>
            </a:r>
            <a:endParaRPr lang="en-US" sz="3400" dirty="0"/>
          </a:p>
        </p:txBody>
      </p:sp>
      <p:sp>
        <p:nvSpPr>
          <p:cNvPr id="19" name="Text 17">
            <a:extLst>
              <a:ext uri="{FF2B5EF4-FFF2-40B4-BE49-F238E27FC236}">
                <a16:creationId xmlns:a16="http://schemas.microsoft.com/office/drawing/2014/main" id="{BD5DF6A2-112D-E338-1851-CDCE7511ED0C}"/>
              </a:ext>
            </a:extLst>
          </p:cNvPr>
          <p:cNvSpPr/>
          <p:nvPr/>
        </p:nvSpPr>
        <p:spPr>
          <a:xfrm>
            <a:off x="365760" y="3246120"/>
            <a:ext cx="8412480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buSzPct val="100000"/>
              <a:buChar char="•"/>
            </a:pPr>
            <a:endParaRPr lang="en-US" sz="1600" dirty="0">
              <a:solidFill>
                <a:srgbClr val="1E2D2F"/>
              </a:solidFill>
            </a:endParaRPr>
          </a:p>
          <a:p>
            <a:pPr marL="342900" indent="-342900">
              <a:buSzPct val="100000"/>
              <a:buChar char="•"/>
            </a:pPr>
            <a:endParaRPr lang="en-US" sz="1600" dirty="0"/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CAA23384-156C-8595-A53E-10743049BCD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5760" y="301752"/>
            <a:ext cx="8412480" cy="43345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841307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0D7377"/>
          </a:solidFill>
          <a:ln w="12700">
            <a:solidFill>
              <a:srgbClr val="0D7377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4937760"/>
            <a:ext cx="9144000" cy="205740"/>
          </a:xfrm>
          <a:prstGeom prst="rect">
            <a:avLst/>
          </a:prstGeom>
          <a:solidFill>
            <a:srgbClr val="085E61"/>
          </a:solidFill>
          <a:ln w="12700">
            <a:solidFill>
              <a:srgbClr val="085E61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274320" y="4946904"/>
            <a:ext cx="859536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800" dirty="0">
                <a:solidFill>
                  <a:srgbClr val="C8F0F1"/>
                </a:solidFill>
              </a:rPr>
              <a:t>Estratégia de Saúde da Família  |  Farmacologia na Gestação</a:t>
            </a:r>
            <a:endParaRPr lang="en-US" sz="800" dirty="0"/>
          </a:p>
        </p:txBody>
      </p:sp>
      <p:sp>
        <p:nvSpPr>
          <p:cNvPr id="5" name="Text 3"/>
          <p:cNvSpPr/>
          <p:nvPr/>
        </p:nvSpPr>
        <p:spPr>
          <a:xfrm>
            <a:off x="365760" y="137160"/>
            <a:ext cx="84124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085E61"/>
                </a:solidFill>
              </a:rPr>
              <a:t>CLASSIFICAÇÃO DE RISCO FDA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365760" y="566928"/>
            <a:ext cx="841248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i="1" dirty="0">
                <a:solidFill>
                  <a:srgbClr val="4A6064"/>
                </a:solidFill>
              </a:rPr>
              <a:t>Sistema de categorias (vigente até 2015, ainda amplamente utilizado na prática clínica)</a:t>
            </a:r>
            <a:endParaRPr lang="en-US" sz="1600" dirty="0"/>
          </a:p>
        </p:txBody>
      </p:sp>
      <p:sp>
        <p:nvSpPr>
          <p:cNvPr id="7" name="Shape 5"/>
          <p:cNvSpPr/>
          <p:nvPr/>
        </p:nvSpPr>
        <p:spPr>
          <a:xfrm>
            <a:off x="274320" y="960120"/>
            <a:ext cx="640080" cy="640080"/>
          </a:xfrm>
          <a:prstGeom prst="rect">
            <a:avLst/>
          </a:prstGeom>
          <a:solidFill>
            <a:srgbClr val="2E9E6A"/>
          </a:solidFill>
          <a:ln w="12700">
            <a:solidFill>
              <a:srgbClr val="2E9E6A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274320" y="960120"/>
            <a:ext cx="6400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600" b="1" dirty="0">
                <a:solidFill>
                  <a:srgbClr val="FFFFFF"/>
                </a:solidFill>
              </a:rPr>
              <a:t>A</a:t>
            </a:r>
            <a:endParaRPr lang="en-US" sz="2600" dirty="0"/>
          </a:p>
        </p:txBody>
      </p:sp>
      <p:sp>
        <p:nvSpPr>
          <p:cNvPr id="9" name="Shape 7"/>
          <p:cNvSpPr/>
          <p:nvPr/>
        </p:nvSpPr>
        <p:spPr>
          <a:xfrm>
            <a:off x="1051560" y="1033272"/>
            <a:ext cx="1463040" cy="502920"/>
          </a:xfrm>
          <a:prstGeom prst="rect">
            <a:avLst/>
          </a:prstGeom>
          <a:solidFill>
            <a:srgbClr val="2E9E6A"/>
          </a:solidFill>
          <a:ln w="12700">
            <a:solidFill>
              <a:srgbClr val="2E9E6A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1051560" y="1033272"/>
            <a:ext cx="14630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</a:rPr>
              <a:t>SEGURO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2651760" y="1005840"/>
            <a:ext cx="630936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dirty="0">
                <a:solidFill>
                  <a:srgbClr val="1E2D2F"/>
                </a:solidFill>
              </a:rPr>
              <a:t>Estudos controlados em humanos não demonstraram risco fetal.</a:t>
            </a:r>
            <a:endParaRPr lang="en-US" dirty="0"/>
          </a:p>
        </p:txBody>
      </p:sp>
      <p:sp>
        <p:nvSpPr>
          <p:cNvPr id="12" name="Shape 10"/>
          <p:cNvSpPr/>
          <p:nvPr/>
        </p:nvSpPr>
        <p:spPr>
          <a:xfrm>
            <a:off x="274320" y="1655064"/>
            <a:ext cx="8595360" cy="0"/>
          </a:xfrm>
          <a:prstGeom prst="line">
            <a:avLst/>
          </a:prstGeom>
          <a:noFill/>
          <a:ln w="6350">
            <a:solidFill>
              <a:srgbClr val="E8F0F1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274320" y="1728216"/>
            <a:ext cx="640080" cy="640080"/>
          </a:xfrm>
          <a:prstGeom prst="rect">
            <a:avLst/>
          </a:prstGeom>
          <a:solidFill>
            <a:srgbClr val="3DA85A"/>
          </a:solidFill>
          <a:ln w="12700">
            <a:solidFill>
              <a:srgbClr val="3DA85A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274320" y="1728216"/>
            <a:ext cx="6400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600" b="1" dirty="0">
                <a:solidFill>
                  <a:srgbClr val="FFFFFF"/>
                </a:solidFill>
              </a:rPr>
              <a:t>B</a:t>
            </a:r>
            <a:endParaRPr lang="en-US" sz="2600" dirty="0"/>
          </a:p>
        </p:txBody>
      </p:sp>
      <p:sp>
        <p:nvSpPr>
          <p:cNvPr id="15" name="Shape 13"/>
          <p:cNvSpPr/>
          <p:nvPr/>
        </p:nvSpPr>
        <p:spPr>
          <a:xfrm>
            <a:off x="1051560" y="1801368"/>
            <a:ext cx="1463040" cy="502920"/>
          </a:xfrm>
          <a:prstGeom prst="rect">
            <a:avLst/>
          </a:prstGeom>
          <a:solidFill>
            <a:srgbClr val="3DA85A"/>
          </a:solidFill>
          <a:ln w="12700">
            <a:solidFill>
              <a:srgbClr val="3DA85A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1051560" y="1801368"/>
            <a:ext cx="14630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</a:rPr>
              <a:t>PROVAVELMENTE SEGURO</a:t>
            </a:r>
            <a:endParaRPr lang="en-US" sz="1200" dirty="0"/>
          </a:p>
        </p:txBody>
      </p:sp>
      <p:sp>
        <p:nvSpPr>
          <p:cNvPr id="17" name="Text 15"/>
          <p:cNvSpPr/>
          <p:nvPr/>
        </p:nvSpPr>
        <p:spPr>
          <a:xfrm>
            <a:off x="2651760" y="1773936"/>
            <a:ext cx="630936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dirty="0">
                <a:solidFill>
                  <a:srgbClr val="1E2D2F"/>
                </a:solidFill>
              </a:rPr>
              <a:t>Sem risco em animais e sem estudos em humanos adequados — ou risco em animais não confirmado em humanos.</a:t>
            </a:r>
            <a:endParaRPr lang="en-US" dirty="0"/>
          </a:p>
        </p:txBody>
      </p:sp>
      <p:sp>
        <p:nvSpPr>
          <p:cNvPr id="18" name="Shape 16"/>
          <p:cNvSpPr/>
          <p:nvPr/>
        </p:nvSpPr>
        <p:spPr>
          <a:xfrm>
            <a:off x="274320" y="2423160"/>
            <a:ext cx="8595360" cy="0"/>
          </a:xfrm>
          <a:prstGeom prst="line">
            <a:avLst/>
          </a:prstGeom>
          <a:noFill/>
          <a:ln w="6350">
            <a:solidFill>
              <a:srgbClr val="E8F0F1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274320" y="2496312"/>
            <a:ext cx="640080" cy="640080"/>
          </a:xfrm>
          <a:prstGeom prst="rect">
            <a:avLst/>
          </a:prstGeom>
          <a:solidFill>
            <a:srgbClr val="E07B39"/>
          </a:solidFill>
          <a:ln w="12700">
            <a:solidFill>
              <a:srgbClr val="E07B39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274320" y="2496312"/>
            <a:ext cx="6400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600" b="1" dirty="0">
                <a:solidFill>
                  <a:srgbClr val="FFFFFF"/>
                </a:solidFill>
              </a:rPr>
              <a:t>C</a:t>
            </a:r>
            <a:endParaRPr lang="en-US" sz="2600" dirty="0"/>
          </a:p>
        </p:txBody>
      </p:sp>
      <p:sp>
        <p:nvSpPr>
          <p:cNvPr id="21" name="Shape 19"/>
          <p:cNvSpPr/>
          <p:nvPr/>
        </p:nvSpPr>
        <p:spPr>
          <a:xfrm>
            <a:off x="1051560" y="2569464"/>
            <a:ext cx="1463040" cy="502920"/>
          </a:xfrm>
          <a:prstGeom prst="rect">
            <a:avLst/>
          </a:prstGeom>
          <a:solidFill>
            <a:srgbClr val="E07B39"/>
          </a:solidFill>
          <a:ln w="12700">
            <a:solidFill>
              <a:srgbClr val="E07B39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1051560" y="2569464"/>
            <a:ext cx="14630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</a:rPr>
              <a:t>RISCO NÃO EXCLUÍDO</a:t>
            </a:r>
            <a:endParaRPr lang="en-US" sz="1200" dirty="0"/>
          </a:p>
        </p:txBody>
      </p:sp>
      <p:sp>
        <p:nvSpPr>
          <p:cNvPr id="23" name="Text 21"/>
          <p:cNvSpPr/>
          <p:nvPr/>
        </p:nvSpPr>
        <p:spPr>
          <a:xfrm>
            <a:off x="2651760" y="2542032"/>
            <a:ext cx="630936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dirty="0">
                <a:solidFill>
                  <a:srgbClr val="1E2D2F"/>
                </a:solidFill>
              </a:rPr>
              <a:t>Estudos em animais com efeitos adversos; sem estudos em humanos. Benefício pode justificar o risco.</a:t>
            </a:r>
            <a:endParaRPr lang="en-US" dirty="0"/>
          </a:p>
        </p:txBody>
      </p:sp>
      <p:sp>
        <p:nvSpPr>
          <p:cNvPr id="24" name="Shape 22"/>
          <p:cNvSpPr/>
          <p:nvPr/>
        </p:nvSpPr>
        <p:spPr>
          <a:xfrm>
            <a:off x="274320" y="3191256"/>
            <a:ext cx="8595360" cy="0"/>
          </a:xfrm>
          <a:prstGeom prst="line">
            <a:avLst/>
          </a:prstGeom>
          <a:noFill/>
          <a:ln w="6350">
            <a:solidFill>
              <a:srgbClr val="E8F0F1"/>
            </a:solidFill>
            <a:prstDash val="solid"/>
          </a:ln>
        </p:spPr>
      </p:sp>
      <p:sp>
        <p:nvSpPr>
          <p:cNvPr id="25" name="Shape 23"/>
          <p:cNvSpPr/>
          <p:nvPr/>
        </p:nvSpPr>
        <p:spPr>
          <a:xfrm>
            <a:off x="274320" y="3264408"/>
            <a:ext cx="640080" cy="640080"/>
          </a:xfrm>
          <a:prstGeom prst="rect">
            <a:avLst/>
          </a:prstGeom>
          <a:solidFill>
            <a:srgbClr val="C0522A"/>
          </a:solidFill>
          <a:ln w="12700">
            <a:solidFill>
              <a:srgbClr val="C0522A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274320" y="3264408"/>
            <a:ext cx="6400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600" b="1" dirty="0">
                <a:solidFill>
                  <a:srgbClr val="FFFFFF"/>
                </a:solidFill>
              </a:rPr>
              <a:t>D</a:t>
            </a:r>
            <a:endParaRPr lang="en-US" sz="2600" dirty="0"/>
          </a:p>
        </p:txBody>
      </p:sp>
      <p:sp>
        <p:nvSpPr>
          <p:cNvPr id="27" name="Shape 25"/>
          <p:cNvSpPr/>
          <p:nvPr/>
        </p:nvSpPr>
        <p:spPr>
          <a:xfrm>
            <a:off x="1051560" y="3337560"/>
            <a:ext cx="1463040" cy="502920"/>
          </a:xfrm>
          <a:prstGeom prst="rect">
            <a:avLst/>
          </a:prstGeom>
          <a:solidFill>
            <a:srgbClr val="C0522A"/>
          </a:solidFill>
          <a:ln w="12700">
            <a:solidFill>
              <a:srgbClr val="C0522A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1051560" y="3337560"/>
            <a:ext cx="14630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</a:rPr>
              <a:t>RISCO EVIDENCIADO</a:t>
            </a:r>
            <a:endParaRPr lang="en-US" sz="1200" dirty="0"/>
          </a:p>
        </p:txBody>
      </p:sp>
      <p:sp>
        <p:nvSpPr>
          <p:cNvPr id="29" name="Text 27"/>
          <p:cNvSpPr/>
          <p:nvPr/>
        </p:nvSpPr>
        <p:spPr>
          <a:xfrm>
            <a:off x="2651760" y="3310128"/>
            <a:ext cx="630936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dirty="0">
                <a:solidFill>
                  <a:srgbClr val="1E2D2F"/>
                </a:solidFill>
              </a:rPr>
              <a:t>Evidências de risco fetal em humanos, mas benefício pode superar o risco em situações graves.</a:t>
            </a:r>
            <a:endParaRPr lang="en-US" dirty="0"/>
          </a:p>
        </p:txBody>
      </p:sp>
      <p:sp>
        <p:nvSpPr>
          <p:cNvPr id="30" name="Shape 28"/>
          <p:cNvSpPr/>
          <p:nvPr/>
        </p:nvSpPr>
        <p:spPr>
          <a:xfrm>
            <a:off x="274320" y="3959352"/>
            <a:ext cx="8595360" cy="0"/>
          </a:xfrm>
          <a:prstGeom prst="line">
            <a:avLst/>
          </a:prstGeom>
          <a:noFill/>
          <a:ln w="6350">
            <a:solidFill>
              <a:srgbClr val="E8F0F1"/>
            </a:solidFill>
            <a:prstDash val="solid"/>
          </a:ln>
        </p:spPr>
      </p:sp>
      <p:sp>
        <p:nvSpPr>
          <p:cNvPr id="31" name="Shape 29"/>
          <p:cNvSpPr/>
          <p:nvPr/>
        </p:nvSpPr>
        <p:spPr>
          <a:xfrm>
            <a:off x="274320" y="4032504"/>
            <a:ext cx="640080" cy="640080"/>
          </a:xfrm>
          <a:prstGeom prst="rect">
            <a:avLst/>
          </a:prstGeom>
          <a:solidFill>
            <a:srgbClr val="D94F4F"/>
          </a:solidFill>
          <a:ln w="12700">
            <a:solidFill>
              <a:srgbClr val="D94F4F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274320" y="4032504"/>
            <a:ext cx="6400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600" b="1" dirty="0">
                <a:solidFill>
                  <a:srgbClr val="FFFFFF"/>
                </a:solidFill>
              </a:rPr>
              <a:t>X</a:t>
            </a:r>
            <a:endParaRPr lang="en-US" sz="2600" dirty="0"/>
          </a:p>
        </p:txBody>
      </p:sp>
      <p:sp>
        <p:nvSpPr>
          <p:cNvPr id="33" name="Shape 31"/>
          <p:cNvSpPr/>
          <p:nvPr/>
        </p:nvSpPr>
        <p:spPr>
          <a:xfrm>
            <a:off x="1051560" y="4105656"/>
            <a:ext cx="1463040" cy="502920"/>
          </a:xfrm>
          <a:prstGeom prst="rect">
            <a:avLst/>
          </a:prstGeom>
          <a:solidFill>
            <a:srgbClr val="D94F4F"/>
          </a:solidFill>
          <a:ln w="12700">
            <a:solidFill>
              <a:srgbClr val="D94F4F"/>
            </a:solidFill>
            <a:prstDash val="solid"/>
          </a:ln>
        </p:spPr>
      </p:sp>
      <p:sp>
        <p:nvSpPr>
          <p:cNvPr id="34" name="Text 32"/>
          <p:cNvSpPr/>
          <p:nvPr/>
        </p:nvSpPr>
        <p:spPr>
          <a:xfrm>
            <a:off x="1051560" y="4105656"/>
            <a:ext cx="14630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</a:rPr>
              <a:t>CONTRAINDICADO</a:t>
            </a:r>
            <a:endParaRPr lang="en-US" sz="1200" dirty="0"/>
          </a:p>
        </p:txBody>
      </p:sp>
      <p:sp>
        <p:nvSpPr>
          <p:cNvPr id="35" name="Text 33"/>
          <p:cNvSpPr/>
          <p:nvPr/>
        </p:nvSpPr>
        <p:spPr>
          <a:xfrm>
            <a:off x="2651760" y="4078224"/>
            <a:ext cx="630936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dirty="0">
                <a:solidFill>
                  <a:srgbClr val="1E2D2F"/>
                </a:solidFill>
              </a:rPr>
              <a:t>Risco fetal demonstrado. Riscos superam qualquer benefício. Contraindicado na gestação.</a:t>
            </a:r>
            <a:endParaRPr lang="en-US" dirty="0"/>
          </a:p>
        </p:txBody>
      </p:sp>
      <p:sp>
        <p:nvSpPr>
          <p:cNvPr id="36" name="Shape 34"/>
          <p:cNvSpPr/>
          <p:nvPr/>
        </p:nvSpPr>
        <p:spPr>
          <a:xfrm>
            <a:off x="274320" y="4663440"/>
            <a:ext cx="8595360" cy="201168"/>
          </a:xfrm>
          <a:prstGeom prst="rect">
            <a:avLst/>
          </a:prstGeom>
          <a:solidFill>
            <a:srgbClr val="C8F0F1"/>
          </a:solidFill>
          <a:ln w="12700">
            <a:solidFill>
              <a:srgbClr val="C8F0F1"/>
            </a:solidFill>
            <a:prstDash val="solid"/>
          </a:ln>
        </p:spPr>
      </p:sp>
      <p:sp>
        <p:nvSpPr>
          <p:cNvPr id="37" name="Text 35"/>
          <p:cNvSpPr/>
          <p:nvPr/>
        </p:nvSpPr>
        <p:spPr>
          <a:xfrm>
            <a:off x="365760" y="4663440"/>
            <a:ext cx="841248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i="1" dirty="0">
                <a:solidFill>
                  <a:srgbClr val="085E61"/>
                </a:solidFill>
              </a:rPr>
              <a:t>⚠  Desde 2015 o FDA adotou o sistema PLLR (textos descritivos), mas a classificação por letras ainda é referência didática e prática.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182880" y="0"/>
            <a:ext cx="3200400" cy="5143500"/>
          </a:xfrm>
          <a:prstGeom prst="rect">
            <a:avLst/>
          </a:prstGeom>
          <a:solidFill>
            <a:schemeClr val="bg1"/>
          </a:solidFill>
          <a:ln w="12700">
            <a:solidFill>
              <a:srgbClr val="0D7377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274320" y="457200"/>
            <a:ext cx="265176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endParaRPr lang="en-US" sz="7200" dirty="0"/>
          </a:p>
        </p:txBody>
      </p:sp>
      <p:sp>
        <p:nvSpPr>
          <p:cNvPr id="4" name="Shape 2"/>
          <p:cNvSpPr/>
          <p:nvPr/>
        </p:nvSpPr>
        <p:spPr>
          <a:xfrm>
            <a:off x="274320" y="1508760"/>
            <a:ext cx="2651760" cy="45720"/>
          </a:xfrm>
          <a:prstGeom prst="rect">
            <a:avLst/>
          </a:prstGeom>
          <a:solidFill>
            <a:srgbClr val="FF0000"/>
          </a:solidFill>
          <a:ln w="76200">
            <a:solidFill>
              <a:srgbClr val="FF0000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182880" y="1645920"/>
            <a:ext cx="2834640" cy="2286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ctr">
              <a:buNone/>
            </a:pPr>
            <a:r>
              <a:rPr lang="en-US" sz="2400" b="1" dirty="0">
                <a:solidFill>
                  <a:srgbClr val="C00000"/>
                </a:solidFill>
              </a:rPr>
              <a:t>Analgésicos</a:t>
            </a:r>
            <a:endParaRPr lang="en-US" sz="2400" dirty="0">
              <a:solidFill>
                <a:srgbClr val="C00000"/>
              </a:solidFill>
            </a:endParaRPr>
          </a:p>
        </p:txBody>
      </p:sp>
      <p:sp>
        <p:nvSpPr>
          <p:cNvPr id="6" name="Text 4"/>
          <p:cNvSpPr/>
          <p:nvPr/>
        </p:nvSpPr>
        <p:spPr>
          <a:xfrm>
            <a:off x="3474720" y="2103120"/>
            <a:ext cx="530352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2200" b="1" dirty="0"/>
              <a:t>Paracetamol · Dipirona · Opioides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0D7377"/>
          </a:solidFill>
          <a:ln w="12700">
            <a:solidFill>
              <a:srgbClr val="0D7377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4937760"/>
            <a:ext cx="9144000" cy="205740"/>
          </a:xfrm>
          <a:prstGeom prst="rect">
            <a:avLst/>
          </a:prstGeom>
          <a:solidFill>
            <a:srgbClr val="085E61"/>
          </a:solidFill>
          <a:ln w="12700">
            <a:solidFill>
              <a:srgbClr val="085E61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274320" y="4946904"/>
            <a:ext cx="859536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800" dirty="0">
                <a:solidFill>
                  <a:srgbClr val="C8F0F1"/>
                </a:solidFill>
              </a:rPr>
              <a:t>Estratégia de Saúde da Família  |  Farmacologia na Gestação</a:t>
            </a:r>
            <a:endParaRPr lang="en-US" sz="800" dirty="0"/>
          </a:p>
        </p:txBody>
      </p:sp>
      <p:sp>
        <p:nvSpPr>
          <p:cNvPr id="5" name="Text 3"/>
          <p:cNvSpPr/>
          <p:nvPr/>
        </p:nvSpPr>
        <p:spPr>
          <a:xfrm>
            <a:off x="365760" y="137160"/>
            <a:ext cx="84124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085E61"/>
                </a:solidFill>
              </a:rPr>
              <a:t>ANALGÉSICOS NA GESTAÇÃO</a:t>
            </a:r>
            <a:endParaRPr lang="en-US" sz="1600" dirty="0"/>
          </a:p>
        </p:txBody>
      </p:sp>
      <p:sp>
        <p:nvSpPr>
          <p:cNvPr id="6" name="Shape 4"/>
          <p:cNvSpPr/>
          <p:nvPr/>
        </p:nvSpPr>
        <p:spPr>
          <a:xfrm>
            <a:off x="0" y="740664"/>
            <a:ext cx="8595360" cy="1234440"/>
          </a:xfrm>
          <a:prstGeom prst="rect">
            <a:avLst/>
          </a:prstGeom>
          <a:solidFill>
            <a:srgbClr val="FFFFFF"/>
          </a:solidFill>
          <a:ln w="12700">
            <a:solidFill>
              <a:srgbClr val="E8F0F1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274320" y="749808"/>
            <a:ext cx="54864" cy="1234440"/>
          </a:xfrm>
          <a:prstGeom prst="rect">
            <a:avLst/>
          </a:prstGeom>
          <a:solidFill>
            <a:srgbClr val="3DA85A"/>
          </a:solidFill>
          <a:ln w="12700">
            <a:solidFill>
              <a:srgbClr val="3DA85A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457200" y="795528"/>
            <a:ext cx="41148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85E61"/>
                </a:solidFill>
              </a:rPr>
              <a:t>Paracetamol</a:t>
            </a:r>
            <a:endParaRPr lang="en-US" sz="1400" dirty="0"/>
          </a:p>
        </p:txBody>
      </p:sp>
      <p:sp>
        <p:nvSpPr>
          <p:cNvPr id="9" name="Shape 7"/>
          <p:cNvSpPr/>
          <p:nvPr/>
        </p:nvSpPr>
        <p:spPr>
          <a:xfrm>
            <a:off x="6309360" y="822960"/>
            <a:ext cx="1005840" cy="256032"/>
          </a:xfrm>
          <a:prstGeom prst="rect">
            <a:avLst/>
          </a:prstGeom>
          <a:solidFill>
            <a:srgbClr val="3DA85A"/>
          </a:solidFill>
          <a:ln w="12700">
            <a:solidFill>
              <a:srgbClr val="3DA85A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6400800" y="822960"/>
            <a:ext cx="1005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/>
              <a:t>FDA: B</a:t>
            </a:r>
            <a:endParaRPr lang="en-US" sz="1400" dirty="0"/>
          </a:p>
        </p:txBody>
      </p:sp>
      <p:sp>
        <p:nvSpPr>
          <p:cNvPr id="11" name="Shape 9"/>
          <p:cNvSpPr/>
          <p:nvPr/>
        </p:nvSpPr>
        <p:spPr>
          <a:xfrm>
            <a:off x="7498080" y="822960"/>
            <a:ext cx="1280160" cy="256032"/>
          </a:xfrm>
          <a:prstGeom prst="rect">
            <a:avLst/>
          </a:prstGeom>
          <a:solidFill>
            <a:srgbClr val="3DA85A"/>
          </a:solidFill>
          <a:ln w="12700">
            <a:solidFill>
              <a:srgbClr val="3DA85A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7498080" y="822960"/>
            <a:ext cx="12801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/>
              <a:t>1ª ESCOLHA</a:t>
            </a:r>
            <a:endParaRPr lang="en-US" sz="1400" dirty="0"/>
          </a:p>
        </p:txBody>
      </p:sp>
      <p:sp>
        <p:nvSpPr>
          <p:cNvPr id="13" name="Text 11"/>
          <p:cNvSpPr/>
          <p:nvPr/>
        </p:nvSpPr>
        <p:spPr>
          <a:xfrm>
            <a:off x="420624" y="1042416"/>
            <a:ext cx="8321040" cy="80467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buSzPct val="100000"/>
              <a:buChar char="•"/>
            </a:pPr>
            <a:r>
              <a:rPr lang="en-US" sz="1600" dirty="0"/>
              <a:t>Analgésico e antipirético de primeira escolha em todos os trimestres.</a:t>
            </a:r>
          </a:p>
          <a:p>
            <a:pPr marL="342900" indent="-342900">
              <a:buSzPct val="100000"/>
              <a:buChar char="•"/>
            </a:pPr>
            <a:r>
              <a:rPr lang="en-US" sz="1600" dirty="0"/>
              <a:t>Usar menor dose eficaz (500–1000 mg a cada 6–8h; máx. 4 g/dia).</a:t>
            </a:r>
          </a:p>
          <a:p>
            <a:pPr marL="342900" indent="-342900">
              <a:buSzPct val="100000"/>
              <a:buChar char="•"/>
            </a:pPr>
            <a:r>
              <a:rPr lang="en-US" sz="1600" dirty="0"/>
              <a:t>Estudos recentes levantaram hipótese sobre TDAH/autismo em uso prolongado — sem causalidade estabelecida.</a:t>
            </a:r>
          </a:p>
        </p:txBody>
      </p:sp>
      <p:sp>
        <p:nvSpPr>
          <p:cNvPr id="14" name="Shape 12"/>
          <p:cNvSpPr/>
          <p:nvPr/>
        </p:nvSpPr>
        <p:spPr>
          <a:xfrm>
            <a:off x="182880" y="2121408"/>
            <a:ext cx="8595360" cy="1234440"/>
          </a:xfrm>
          <a:prstGeom prst="rect">
            <a:avLst/>
          </a:prstGeom>
          <a:solidFill>
            <a:srgbClr val="E8F0F1"/>
          </a:solidFill>
          <a:ln w="12700">
            <a:solidFill>
              <a:srgbClr val="E8F0F1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274320" y="2121408"/>
            <a:ext cx="54864" cy="1234440"/>
          </a:xfrm>
          <a:prstGeom prst="rect">
            <a:avLst/>
          </a:prstGeom>
          <a:solidFill>
            <a:srgbClr val="E07B39"/>
          </a:solidFill>
          <a:ln w="12700">
            <a:solidFill>
              <a:srgbClr val="E07B39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457200" y="2167128"/>
            <a:ext cx="41148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85E61"/>
                </a:solidFill>
              </a:rPr>
              <a:t>Dipirona (Metamizol)</a:t>
            </a:r>
            <a:endParaRPr lang="en-US" sz="1400" dirty="0"/>
          </a:p>
        </p:txBody>
      </p:sp>
      <p:sp>
        <p:nvSpPr>
          <p:cNvPr id="17" name="Shape 15"/>
          <p:cNvSpPr/>
          <p:nvPr/>
        </p:nvSpPr>
        <p:spPr>
          <a:xfrm>
            <a:off x="6400800" y="2194560"/>
            <a:ext cx="1005840" cy="256032"/>
          </a:xfrm>
          <a:prstGeom prst="rect">
            <a:avLst/>
          </a:prstGeom>
          <a:solidFill>
            <a:srgbClr val="E07B39"/>
          </a:solidFill>
          <a:ln w="12700">
            <a:solidFill>
              <a:srgbClr val="E07B39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6400800" y="2194560"/>
            <a:ext cx="1005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/>
              <a:t>FDA: —</a:t>
            </a:r>
            <a:endParaRPr lang="en-US" sz="1400" dirty="0"/>
          </a:p>
        </p:txBody>
      </p:sp>
      <p:sp>
        <p:nvSpPr>
          <p:cNvPr id="19" name="Shape 17"/>
          <p:cNvSpPr/>
          <p:nvPr/>
        </p:nvSpPr>
        <p:spPr>
          <a:xfrm>
            <a:off x="7498080" y="2194560"/>
            <a:ext cx="1280160" cy="256032"/>
          </a:xfrm>
          <a:prstGeom prst="rect">
            <a:avLst/>
          </a:prstGeom>
          <a:solidFill>
            <a:srgbClr val="E07B39"/>
          </a:solidFill>
          <a:ln w="12700">
            <a:solidFill>
              <a:srgbClr val="E07B39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7498080" y="2194560"/>
            <a:ext cx="12801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/>
              <a:t>CAUTELA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502920" y="2505456"/>
            <a:ext cx="8321040" cy="80467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buSzPct val="100000"/>
              <a:buChar char="•"/>
            </a:pPr>
            <a:r>
              <a:rPr lang="en-US" sz="1400" dirty="0"/>
              <a:t>Não aprovada nos EUA; amplamente usada no Brasil.</a:t>
            </a:r>
          </a:p>
          <a:p>
            <a:pPr marL="342900" indent="-342900">
              <a:buSzPct val="100000"/>
              <a:buChar char="•"/>
            </a:pPr>
            <a:r>
              <a:rPr lang="en-US" sz="1400" dirty="0"/>
              <a:t>Segura no 1º e 2º trimestres segundo consenso brasileiro (FEBRASGO / MS).</a:t>
            </a:r>
          </a:p>
          <a:p>
            <a:pPr marL="342900" indent="-342900">
              <a:buSzPct val="100000"/>
              <a:buChar char="•"/>
            </a:pPr>
            <a:r>
              <a:rPr lang="en-US" sz="1400" dirty="0"/>
              <a:t>Evitar no 3º trimestre: risco de fechamento prematuro do ducto arterioso</a:t>
            </a:r>
            <a:r>
              <a:rPr lang="en-US" sz="1400" dirty="0">
                <a:solidFill>
                  <a:srgbClr val="4A6064"/>
                </a:solidFill>
              </a:rPr>
              <a:t>.</a:t>
            </a:r>
            <a:endParaRPr lang="en-US" sz="1400" dirty="0"/>
          </a:p>
        </p:txBody>
      </p:sp>
      <p:sp>
        <p:nvSpPr>
          <p:cNvPr id="22" name="Shape 20"/>
          <p:cNvSpPr/>
          <p:nvPr/>
        </p:nvSpPr>
        <p:spPr>
          <a:xfrm>
            <a:off x="274320" y="3493008"/>
            <a:ext cx="8595360" cy="1234440"/>
          </a:xfrm>
          <a:prstGeom prst="rect">
            <a:avLst/>
          </a:prstGeom>
          <a:solidFill>
            <a:srgbClr val="FFFFFF"/>
          </a:solidFill>
          <a:ln w="12700">
            <a:solidFill>
              <a:srgbClr val="E8F0F1"/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274320" y="3493008"/>
            <a:ext cx="54864" cy="1234440"/>
          </a:xfrm>
          <a:prstGeom prst="rect">
            <a:avLst/>
          </a:prstGeom>
          <a:solidFill>
            <a:srgbClr val="E07B39"/>
          </a:solidFill>
          <a:ln w="12700">
            <a:solidFill>
              <a:srgbClr val="E07B39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457200" y="3538728"/>
            <a:ext cx="41148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85E61"/>
                </a:solidFill>
              </a:rPr>
              <a:t>Opioides (Morfina / Tramadol</a:t>
            </a:r>
            <a:r>
              <a:rPr lang="en-US" sz="1300" b="1" dirty="0">
                <a:solidFill>
                  <a:srgbClr val="085E61"/>
                </a:solidFill>
              </a:rPr>
              <a:t>)</a:t>
            </a:r>
            <a:endParaRPr lang="en-US" sz="1300" dirty="0"/>
          </a:p>
        </p:txBody>
      </p:sp>
      <p:sp>
        <p:nvSpPr>
          <p:cNvPr id="25" name="Shape 23"/>
          <p:cNvSpPr/>
          <p:nvPr/>
        </p:nvSpPr>
        <p:spPr>
          <a:xfrm>
            <a:off x="6400800" y="3566160"/>
            <a:ext cx="1005840" cy="256032"/>
          </a:xfrm>
          <a:prstGeom prst="rect">
            <a:avLst/>
          </a:prstGeom>
          <a:solidFill>
            <a:srgbClr val="E07B39"/>
          </a:solidFill>
          <a:ln w="12700">
            <a:solidFill>
              <a:srgbClr val="E07B39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6400800" y="3566160"/>
            <a:ext cx="1005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/>
              <a:t>FDA: C</a:t>
            </a:r>
            <a:endParaRPr lang="en-US" sz="1400" dirty="0"/>
          </a:p>
        </p:txBody>
      </p:sp>
      <p:sp>
        <p:nvSpPr>
          <p:cNvPr id="27" name="Shape 25"/>
          <p:cNvSpPr/>
          <p:nvPr/>
        </p:nvSpPr>
        <p:spPr>
          <a:xfrm>
            <a:off x="7498080" y="3566160"/>
            <a:ext cx="1280160" cy="256032"/>
          </a:xfrm>
          <a:prstGeom prst="rect">
            <a:avLst/>
          </a:prstGeom>
          <a:solidFill>
            <a:srgbClr val="E07B39"/>
          </a:solidFill>
          <a:ln w="12700">
            <a:solidFill>
              <a:srgbClr val="E07B39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7498080" y="3566160"/>
            <a:ext cx="12801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/>
              <a:t>RESTRITO</a:t>
            </a:r>
            <a:endParaRPr lang="en-US" sz="1400" dirty="0"/>
          </a:p>
        </p:txBody>
      </p:sp>
      <p:sp>
        <p:nvSpPr>
          <p:cNvPr id="29" name="Text 27"/>
          <p:cNvSpPr/>
          <p:nvPr/>
        </p:nvSpPr>
        <p:spPr>
          <a:xfrm>
            <a:off x="502920" y="3877056"/>
            <a:ext cx="8321040" cy="80467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4A6064"/>
                </a:solidFill>
              </a:rPr>
              <a:t>Uso apenas em dor intensa não responsiva a outros analgésicos.</a:t>
            </a:r>
            <a:endParaRPr lang="en-US" sz="1400" dirty="0"/>
          </a:p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4A6064"/>
                </a:solidFill>
              </a:rPr>
              <a:t>Riscos: síndrome de abstinência neonatal, depressão respiratória, prematuridade.</a:t>
            </a:r>
            <a:endParaRPr lang="en-US" sz="1400" dirty="0"/>
          </a:p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4A6064"/>
                </a:solidFill>
              </a:rPr>
              <a:t>Tramadol: evitar próximo ao parto. Codeína: contraindicada na amamentação.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200400" cy="5143500"/>
          </a:xfrm>
          <a:prstGeom prst="rect">
            <a:avLst/>
          </a:prstGeom>
          <a:solidFill>
            <a:schemeClr val="bg1"/>
          </a:solidFill>
          <a:ln w="12700">
            <a:solidFill>
              <a:srgbClr val="0D7377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274320" y="457200"/>
            <a:ext cx="265176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endParaRPr lang="en-US" sz="7200" dirty="0"/>
          </a:p>
        </p:txBody>
      </p:sp>
      <p:sp>
        <p:nvSpPr>
          <p:cNvPr id="4" name="Shape 2"/>
          <p:cNvSpPr/>
          <p:nvPr/>
        </p:nvSpPr>
        <p:spPr>
          <a:xfrm>
            <a:off x="274320" y="1508760"/>
            <a:ext cx="2651760" cy="45720"/>
          </a:xfrm>
          <a:prstGeom prst="rect">
            <a:avLst/>
          </a:prstGeom>
          <a:solidFill>
            <a:srgbClr val="C8F0F1"/>
          </a:solidFill>
          <a:ln w="57150">
            <a:solidFill>
              <a:srgbClr val="C00000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182880" y="1645920"/>
            <a:ext cx="2834640" cy="2286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ctr">
              <a:buNone/>
            </a:pPr>
            <a:r>
              <a:rPr lang="en-US" sz="2400" b="1" dirty="0">
                <a:solidFill>
                  <a:srgbClr val="C00000"/>
                </a:solidFill>
              </a:rPr>
              <a:t>AINEs e</a:t>
            </a:r>
            <a:endParaRPr lang="en-US" sz="2400" dirty="0">
              <a:solidFill>
                <a:srgbClr val="C00000"/>
              </a:solidFill>
            </a:endParaRPr>
          </a:p>
          <a:p>
            <a:pPr marL="0" indent="0" algn="ctr">
              <a:buNone/>
            </a:pPr>
            <a:r>
              <a:rPr lang="en-US" sz="2400" b="1" dirty="0">
                <a:solidFill>
                  <a:srgbClr val="C00000"/>
                </a:solidFill>
              </a:rPr>
              <a:t>Corticosteroides</a:t>
            </a:r>
            <a:endParaRPr lang="en-US" sz="2400" dirty="0">
              <a:solidFill>
                <a:srgbClr val="C00000"/>
              </a:solidFill>
            </a:endParaRPr>
          </a:p>
        </p:txBody>
      </p:sp>
      <p:sp>
        <p:nvSpPr>
          <p:cNvPr id="6" name="Text 4"/>
          <p:cNvSpPr/>
          <p:nvPr/>
        </p:nvSpPr>
        <p:spPr>
          <a:xfrm>
            <a:off x="3474720" y="2103120"/>
            <a:ext cx="530352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2200" b="1" dirty="0"/>
              <a:t>Ibuprofeno · AAS · Prednisona · Betametasona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0D7377"/>
          </a:solidFill>
          <a:ln w="12700">
            <a:solidFill>
              <a:srgbClr val="0D7377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4937760"/>
            <a:ext cx="9144000" cy="205740"/>
          </a:xfrm>
          <a:prstGeom prst="rect">
            <a:avLst/>
          </a:prstGeom>
          <a:solidFill>
            <a:srgbClr val="085E61"/>
          </a:solidFill>
          <a:ln w="12700">
            <a:solidFill>
              <a:srgbClr val="085E61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274320" y="4946904"/>
            <a:ext cx="859536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800" dirty="0">
                <a:solidFill>
                  <a:srgbClr val="C8F0F1"/>
                </a:solidFill>
              </a:rPr>
              <a:t>Estratégia de Saúde da Família  |  Farmacologia na Gestação</a:t>
            </a:r>
            <a:endParaRPr lang="en-US" sz="800" dirty="0"/>
          </a:p>
        </p:txBody>
      </p:sp>
      <p:sp>
        <p:nvSpPr>
          <p:cNvPr id="5" name="Text 3"/>
          <p:cNvSpPr/>
          <p:nvPr/>
        </p:nvSpPr>
        <p:spPr>
          <a:xfrm>
            <a:off x="365760" y="137160"/>
            <a:ext cx="84124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085E61"/>
                </a:solidFill>
              </a:rPr>
              <a:t>ANTI-INFLAMATÓRIOS (AINEs) NA GESTAÇÃO</a:t>
            </a:r>
            <a:endParaRPr lang="en-US" sz="1500" dirty="0"/>
          </a:p>
        </p:txBody>
      </p:sp>
      <p:sp>
        <p:nvSpPr>
          <p:cNvPr id="6" name="Shape 4"/>
          <p:cNvSpPr/>
          <p:nvPr/>
        </p:nvSpPr>
        <p:spPr>
          <a:xfrm>
            <a:off x="274320" y="658368"/>
            <a:ext cx="8595360" cy="438912"/>
          </a:xfrm>
          <a:prstGeom prst="rect">
            <a:avLst/>
          </a:prstGeom>
          <a:solidFill>
            <a:srgbClr val="FFF3CD"/>
          </a:solidFill>
          <a:ln w="12700">
            <a:solidFill>
              <a:srgbClr val="E07B39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411480" y="658368"/>
            <a:ext cx="832104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7A4800"/>
                </a:solidFill>
              </a:rPr>
              <a:t>⚠  FDA (2020): Evitar AINEs após a 20ª semana — risco de oligoidrâmnio e disfunção renal fetal</a:t>
            </a:r>
            <a:r>
              <a:rPr lang="en-US" sz="1100" b="1" dirty="0">
                <a:solidFill>
                  <a:srgbClr val="7A4800"/>
                </a:solidFill>
              </a:rPr>
              <a:t>.</a:t>
            </a:r>
            <a:endParaRPr lang="en-US" sz="1100" dirty="0"/>
          </a:p>
        </p:txBody>
      </p:sp>
      <p:graphicFrame>
        <p:nvGraphicFramePr>
          <p:cNvPr id="8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80240117"/>
              </p:ext>
            </p:extLst>
          </p:nvPr>
        </p:nvGraphicFramePr>
        <p:xfrm>
          <a:off x="274320" y="1170432"/>
          <a:ext cx="8503920" cy="3618411"/>
        </p:xfrm>
        <a:graphic>
          <a:graphicData uri="http://schemas.openxmlformats.org/drawingml/2006/table">
            <a:tbl>
              <a:tblPr/>
              <a:tblGrid>
                <a:gridCol w="25603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2004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09451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</a:rPr>
                        <a:t>Fármaco</a:t>
                      </a:r>
                      <a:endParaRPr lang="en-US" sz="11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85E6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</a:rPr>
                        <a:t>FDA 1º/2º Trim.</a:t>
                      </a:r>
                      <a:endParaRPr lang="en-US" sz="11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85E6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</a:rPr>
                        <a:t>FDA 3º Trim.</a:t>
                      </a:r>
                      <a:endParaRPr lang="en-US" sz="11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85E6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</a:rPr>
                        <a:t>Situação / Observações</a:t>
                      </a:r>
                      <a:endParaRPr lang="en-US" sz="11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85E6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9451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400" dirty="0">
                          <a:solidFill>
                            <a:srgbClr val="1E2D2F"/>
                          </a:solidFill>
                        </a:rPr>
                        <a:t>Ibuprofeno / Naproxeno</a:t>
                      </a:r>
                      <a:endParaRPr lang="en-US" sz="14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F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400" dirty="0">
                          <a:solidFill>
                            <a:srgbClr val="1E2D2F"/>
                          </a:solidFill>
                        </a:rPr>
                        <a:t>B</a:t>
                      </a:r>
                      <a:endParaRPr lang="en-US" sz="14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F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400" dirty="0">
                          <a:solidFill>
                            <a:srgbClr val="1E2D2F"/>
                          </a:solidFill>
                        </a:rPr>
                        <a:t>D — EVITAR</a:t>
                      </a:r>
                      <a:endParaRPr lang="en-US" sz="14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5E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400" dirty="0">
                          <a:solidFill>
                            <a:srgbClr val="1E2D2F"/>
                          </a:solidFill>
                        </a:rPr>
                        <a:t>Contraindicado no 3º trim.: fecha ducto arterioso, IRA fetal</a:t>
                      </a:r>
                      <a:endParaRPr lang="en-US" sz="14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09451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400" dirty="0">
                          <a:solidFill>
                            <a:srgbClr val="1E2D2F"/>
                          </a:solidFill>
                        </a:rPr>
                        <a:t>Diclofenaco / Cetoprofeno</a:t>
                      </a:r>
                      <a:endParaRPr lang="en-US" sz="14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400" dirty="0">
                          <a:solidFill>
                            <a:srgbClr val="1E2D2F"/>
                          </a:solidFill>
                        </a:rPr>
                        <a:t>B</a:t>
                      </a:r>
                      <a:endParaRPr lang="en-US" sz="14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400" dirty="0">
                          <a:solidFill>
                            <a:srgbClr val="1E2D2F"/>
                          </a:solidFill>
                        </a:rPr>
                        <a:t>D — EVITAR</a:t>
                      </a:r>
                      <a:endParaRPr lang="en-US" sz="14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5E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400" dirty="0">
                          <a:solidFill>
                            <a:srgbClr val="1E2D2F"/>
                          </a:solidFill>
                        </a:rPr>
                        <a:t>Mesmos riscos. Uso tópico: menor absorção sistêmica</a:t>
                      </a:r>
                      <a:endParaRPr lang="en-US" sz="14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09451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400" dirty="0">
                          <a:solidFill>
                            <a:srgbClr val="1E2D2F"/>
                          </a:solidFill>
                        </a:rPr>
                        <a:t>AAS (dose plena)</a:t>
                      </a:r>
                      <a:endParaRPr lang="en-US" sz="14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F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400" dirty="0">
                          <a:solidFill>
                            <a:srgbClr val="1E2D2F"/>
                          </a:solidFill>
                        </a:rPr>
                        <a:t>C</a:t>
                      </a:r>
                      <a:endParaRPr lang="en-US" sz="14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F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400" dirty="0">
                          <a:solidFill>
                            <a:srgbClr val="1E2D2F"/>
                          </a:solidFill>
                        </a:rPr>
                        <a:t>D — EVITAR</a:t>
                      </a:r>
                      <a:endParaRPr lang="en-US" sz="14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5E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400" dirty="0">
                          <a:solidFill>
                            <a:srgbClr val="1E2D2F"/>
                          </a:solidFill>
                        </a:rPr>
                        <a:t>Antiagregação excessiva, fechamento ducto</a:t>
                      </a:r>
                      <a:endParaRPr lang="en-US" sz="14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09451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400" dirty="0">
                          <a:solidFill>
                            <a:srgbClr val="1E2D2F"/>
                          </a:solidFill>
                        </a:rPr>
                        <a:t>AAS (baixa dose 75–150 mg)</a:t>
                      </a:r>
                      <a:endParaRPr lang="en-US" sz="14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400" dirty="0">
                          <a:solidFill>
                            <a:srgbClr val="1E2D2F"/>
                          </a:solidFill>
                        </a:rPr>
                        <a:t>B</a:t>
                      </a:r>
                      <a:endParaRPr lang="en-US" sz="14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400" dirty="0">
                          <a:solidFill>
                            <a:srgbClr val="1E2D2F"/>
                          </a:solidFill>
                        </a:rPr>
                        <a:t>B</a:t>
                      </a:r>
                      <a:endParaRPr lang="en-US" sz="14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400" dirty="0">
                          <a:solidFill>
                            <a:srgbClr val="1E2D2F"/>
                          </a:solidFill>
                        </a:rPr>
                        <a:t>INDICADO: prevenção pré-eclâmpsia (iniciar 12–16 sem.)</a:t>
                      </a:r>
                      <a:endParaRPr lang="en-US" sz="14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FF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09451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400" dirty="0">
                          <a:solidFill>
                            <a:srgbClr val="1E2D2F"/>
                          </a:solidFill>
                        </a:rPr>
                        <a:t>Prednisona / Prednisolona</a:t>
                      </a:r>
                      <a:endParaRPr lang="en-US" sz="14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F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400" dirty="0">
                          <a:solidFill>
                            <a:srgbClr val="1E2D2F"/>
                          </a:solidFill>
                        </a:rPr>
                        <a:t>C</a:t>
                      </a:r>
                      <a:endParaRPr lang="en-US" sz="14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F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400" dirty="0">
                          <a:solidFill>
                            <a:srgbClr val="1E2D2F"/>
                          </a:solidFill>
                        </a:rPr>
                        <a:t>C</a:t>
                      </a:r>
                      <a:endParaRPr lang="en-US" sz="14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F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400" dirty="0">
                          <a:solidFill>
                            <a:srgbClr val="1E2D2F"/>
                          </a:solidFill>
                        </a:rPr>
                        <a:t>Doenças autoimunes; maturação pulmonar (betametasona IM 24–34 sem.)</a:t>
                      </a:r>
                      <a:endParaRPr lang="en-US" sz="14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09451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400" dirty="0">
                          <a:solidFill>
                            <a:srgbClr val="1E2D2F"/>
                          </a:solidFill>
                        </a:rPr>
                        <a:t>Betametasona / Dexametasona</a:t>
                      </a:r>
                      <a:endParaRPr lang="en-US" sz="14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400" dirty="0">
                          <a:solidFill>
                            <a:srgbClr val="1E2D2F"/>
                          </a:solidFill>
                        </a:rPr>
                        <a:t>C</a:t>
                      </a:r>
                      <a:endParaRPr lang="en-US" sz="14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400" dirty="0">
                          <a:solidFill>
                            <a:srgbClr val="1E2D2F"/>
                          </a:solidFill>
                        </a:rPr>
                        <a:t>C</a:t>
                      </a:r>
                      <a:endParaRPr lang="en-US" sz="14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400" dirty="0">
                          <a:solidFill>
                            <a:srgbClr val="1E2D2F"/>
                          </a:solidFill>
                        </a:rPr>
                        <a:t>Maturação pulmonar fetal — USO CONSAGRADO em pré-termo</a:t>
                      </a:r>
                      <a:endParaRPr lang="en-US" sz="14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200400" cy="5143500"/>
          </a:xfrm>
          <a:prstGeom prst="rect">
            <a:avLst/>
          </a:prstGeom>
          <a:solidFill>
            <a:schemeClr val="bg1"/>
          </a:solidFill>
          <a:ln w="12700">
            <a:solidFill>
              <a:srgbClr val="0D7377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274320" y="457200"/>
            <a:ext cx="265176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endParaRPr lang="en-US" sz="7200" dirty="0"/>
          </a:p>
        </p:txBody>
      </p:sp>
      <p:sp>
        <p:nvSpPr>
          <p:cNvPr id="4" name="Shape 2"/>
          <p:cNvSpPr/>
          <p:nvPr/>
        </p:nvSpPr>
        <p:spPr>
          <a:xfrm>
            <a:off x="274320" y="1508760"/>
            <a:ext cx="2651760" cy="45720"/>
          </a:xfrm>
          <a:prstGeom prst="rect">
            <a:avLst/>
          </a:prstGeom>
          <a:solidFill>
            <a:srgbClr val="C8F0F1"/>
          </a:solidFill>
          <a:ln w="57150">
            <a:solidFill>
              <a:srgbClr val="C00000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182880" y="1645920"/>
            <a:ext cx="2834640" cy="2286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ctr">
              <a:buNone/>
            </a:pPr>
            <a:r>
              <a:rPr lang="en-US" sz="2400" b="1" dirty="0">
                <a:solidFill>
                  <a:srgbClr val="C00000"/>
                </a:solidFill>
              </a:rPr>
              <a:t>Anticonvulsivantes</a:t>
            </a:r>
            <a:endParaRPr lang="en-US" sz="2400" dirty="0">
              <a:solidFill>
                <a:srgbClr val="C00000"/>
              </a:solidFill>
            </a:endParaRPr>
          </a:p>
        </p:txBody>
      </p:sp>
      <p:sp>
        <p:nvSpPr>
          <p:cNvPr id="6" name="Text 4"/>
          <p:cNvSpPr/>
          <p:nvPr/>
        </p:nvSpPr>
        <p:spPr>
          <a:xfrm>
            <a:off x="3474720" y="2103120"/>
            <a:ext cx="530352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2200" i="1" dirty="0"/>
              <a:t>Valproato · Carbamazepina · Lamotrigina · Levetiracetam</a:t>
            </a:r>
            <a:endParaRPr lang="en-US" sz="2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3F8235D-2724-D2BD-0D1F-F84BD31CC9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>
            <a:extLst>
              <a:ext uri="{FF2B5EF4-FFF2-40B4-BE49-F238E27FC236}">
                <a16:creationId xmlns:a16="http://schemas.microsoft.com/office/drawing/2014/main" id="{50AC2C52-93F5-93C4-007F-26433E80B2FA}"/>
              </a:ext>
            </a:extLst>
          </p:cNvPr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0D7377"/>
          </a:solidFill>
          <a:ln w="12700">
            <a:solidFill>
              <a:srgbClr val="0D7377"/>
            </a:solidFill>
            <a:prstDash val="solid"/>
          </a:ln>
        </p:spPr>
      </p:sp>
      <p:sp>
        <p:nvSpPr>
          <p:cNvPr id="3" name="Shape 1">
            <a:extLst>
              <a:ext uri="{FF2B5EF4-FFF2-40B4-BE49-F238E27FC236}">
                <a16:creationId xmlns:a16="http://schemas.microsoft.com/office/drawing/2014/main" id="{7F5763B0-0CB5-8D73-4DC9-16C17A653E10}"/>
              </a:ext>
            </a:extLst>
          </p:cNvPr>
          <p:cNvSpPr/>
          <p:nvPr/>
        </p:nvSpPr>
        <p:spPr>
          <a:xfrm>
            <a:off x="0" y="4937760"/>
            <a:ext cx="9144000" cy="205740"/>
          </a:xfrm>
          <a:prstGeom prst="rect">
            <a:avLst/>
          </a:prstGeom>
          <a:solidFill>
            <a:srgbClr val="085E61"/>
          </a:solidFill>
          <a:ln w="12700">
            <a:solidFill>
              <a:srgbClr val="085E61"/>
            </a:solidFill>
            <a:prstDash val="solid"/>
          </a:ln>
        </p:spPr>
      </p:sp>
      <p:sp>
        <p:nvSpPr>
          <p:cNvPr id="4" name="Text 2">
            <a:extLst>
              <a:ext uri="{FF2B5EF4-FFF2-40B4-BE49-F238E27FC236}">
                <a16:creationId xmlns:a16="http://schemas.microsoft.com/office/drawing/2014/main" id="{D15FA2C5-E217-9F2E-E1A2-51312825B3BD}"/>
              </a:ext>
            </a:extLst>
          </p:cNvPr>
          <p:cNvSpPr/>
          <p:nvPr/>
        </p:nvSpPr>
        <p:spPr>
          <a:xfrm>
            <a:off x="274320" y="4946904"/>
            <a:ext cx="859536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800" dirty="0">
                <a:solidFill>
                  <a:srgbClr val="C8F0F1"/>
                </a:solidFill>
              </a:rPr>
              <a:t>Estratégia de Saúde da Família  |  Farmacologia na Gestação</a:t>
            </a:r>
            <a:endParaRPr lang="en-US" sz="800" dirty="0"/>
          </a:p>
        </p:txBody>
      </p:sp>
      <p:sp>
        <p:nvSpPr>
          <p:cNvPr id="5" name="Text 3">
            <a:extLst>
              <a:ext uri="{FF2B5EF4-FFF2-40B4-BE49-F238E27FC236}">
                <a16:creationId xmlns:a16="http://schemas.microsoft.com/office/drawing/2014/main" id="{B04CE724-EAC0-675A-B4A7-0F9503A050C5}"/>
              </a:ext>
            </a:extLst>
          </p:cNvPr>
          <p:cNvSpPr/>
          <p:nvPr/>
        </p:nvSpPr>
        <p:spPr>
          <a:xfrm>
            <a:off x="365760" y="137160"/>
            <a:ext cx="84124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085E61"/>
                </a:solidFill>
              </a:rPr>
              <a:t>ANTICONVULSIVANTES NA GESTAÇÃO</a:t>
            </a:r>
            <a:endParaRPr lang="en-US" sz="1500" dirty="0"/>
          </a:p>
        </p:txBody>
      </p:sp>
      <p:sp>
        <p:nvSpPr>
          <p:cNvPr id="6" name="Shape 4">
            <a:extLst>
              <a:ext uri="{FF2B5EF4-FFF2-40B4-BE49-F238E27FC236}">
                <a16:creationId xmlns:a16="http://schemas.microsoft.com/office/drawing/2014/main" id="{6D24916C-E1D1-D4A9-9411-0E39C9C727B9}"/>
              </a:ext>
            </a:extLst>
          </p:cNvPr>
          <p:cNvSpPr/>
          <p:nvPr/>
        </p:nvSpPr>
        <p:spPr>
          <a:xfrm>
            <a:off x="274320" y="548640"/>
            <a:ext cx="8595360" cy="457200"/>
          </a:xfrm>
          <a:prstGeom prst="rect">
            <a:avLst/>
          </a:prstGeom>
          <a:solidFill>
            <a:srgbClr val="FFE5E5"/>
          </a:solidFill>
          <a:ln w="12700">
            <a:solidFill>
              <a:srgbClr val="D94F4F"/>
            </a:solidFill>
            <a:prstDash val="solid"/>
          </a:ln>
        </p:spPr>
      </p:sp>
      <p:sp>
        <p:nvSpPr>
          <p:cNvPr id="7" name="Text 5">
            <a:extLst>
              <a:ext uri="{FF2B5EF4-FFF2-40B4-BE49-F238E27FC236}">
                <a16:creationId xmlns:a16="http://schemas.microsoft.com/office/drawing/2014/main" id="{E44D5248-9DA3-312D-CFF7-F544B1D4E906}"/>
              </a:ext>
            </a:extLst>
          </p:cNvPr>
          <p:cNvSpPr/>
          <p:nvPr/>
        </p:nvSpPr>
        <p:spPr>
          <a:xfrm>
            <a:off x="411480" y="640080"/>
            <a:ext cx="83210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D94F4F"/>
                </a:solidFill>
              </a:rPr>
              <a:t>🚨  Nunca suspender anticonvulsivante abruptamente — crises convulsivas causam hipóxia fetal grave e podem ser fatais</a:t>
            </a:r>
            <a:r>
              <a:rPr lang="en-US" sz="1000" b="1" dirty="0">
                <a:solidFill>
                  <a:srgbClr val="D94F4F"/>
                </a:solidFill>
              </a:rPr>
              <a:t>.</a:t>
            </a:r>
            <a:endParaRPr lang="en-US" sz="1000" dirty="0"/>
          </a:p>
        </p:txBody>
      </p:sp>
      <p:graphicFrame>
        <p:nvGraphicFramePr>
          <p:cNvPr id="10" name="Table 0">
            <a:extLst>
              <a:ext uri="{FF2B5EF4-FFF2-40B4-BE49-F238E27FC236}">
                <a16:creationId xmlns:a16="http://schemas.microsoft.com/office/drawing/2014/main" id="{8FC802A6-A55B-4CFB-4C23-BE75E219D4E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39605135"/>
              </p:ext>
            </p:extLst>
          </p:nvPr>
        </p:nvGraphicFramePr>
        <p:xfrm>
          <a:off x="182880" y="1417320"/>
          <a:ext cx="8595360" cy="2055222"/>
        </p:xfrm>
        <a:graphic>
          <a:graphicData uri="http://schemas.openxmlformats.org/drawingml/2006/table">
            <a:tbl>
              <a:tblPr/>
              <a:tblGrid>
                <a:gridCol w="19202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400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200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83464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09451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</a:rPr>
                        <a:t>Fármaco</a:t>
                      </a:r>
                      <a:endParaRPr lang="en-US" sz="11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85E6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</a:rPr>
                        <a:t>FDA</a:t>
                      </a:r>
                      <a:endParaRPr lang="en-US" sz="11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85E6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</a:rPr>
                        <a:t>Risco Principal</a:t>
                      </a:r>
                      <a:endParaRPr lang="en-US" sz="11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85E6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</a:rPr>
                        <a:t>Observações</a:t>
                      </a:r>
                      <a:endParaRPr lang="en-US" sz="11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85E6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9451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400" dirty="0">
                          <a:solidFill>
                            <a:srgbClr val="1E2D2F"/>
                          </a:solidFill>
                        </a:rPr>
                        <a:t>Fenobarbital</a:t>
                      </a:r>
                      <a:endParaRPr lang="en-US" sz="14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0F0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400" dirty="0">
                          <a:solidFill>
                            <a:srgbClr val="1E2D2F"/>
                          </a:solidFill>
                        </a:rPr>
                        <a:t>D</a:t>
                      </a:r>
                      <a:endParaRPr lang="en-US" sz="14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400" dirty="0">
                          <a:solidFill>
                            <a:srgbClr val="1E2D2F"/>
                          </a:solidFill>
                        </a:rPr>
                        <a:t>Malformações cardíacas, déficit cognitivo</a:t>
                      </a:r>
                      <a:endParaRPr lang="en-US" sz="14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400" dirty="0">
                          <a:solidFill>
                            <a:srgbClr val="1E2D2F"/>
                          </a:solidFill>
                        </a:rPr>
                        <a:t>Abstinência neonatal</a:t>
                      </a:r>
                      <a:endParaRPr lang="en-US" sz="14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09451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400" dirty="0">
                          <a:solidFill>
                            <a:srgbClr val="1E2D2F"/>
                          </a:solidFill>
                        </a:rPr>
                        <a:t>Lamotrigina</a:t>
                      </a:r>
                      <a:endParaRPr lang="en-US" sz="14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FF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400" dirty="0">
                          <a:solidFill>
                            <a:srgbClr val="1E2D2F"/>
                          </a:solidFill>
                        </a:rPr>
                        <a:t>C</a:t>
                      </a:r>
                      <a:endParaRPr lang="en-US" sz="14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F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400" dirty="0">
                          <a:solidFill>
                            <a:srgbClr val="1E2D2F"/>
                          </a:solidFill>
                        </a:rPr>
                        <a:t>Perfil mais favorável</a:t>
                      </a:r>
                      <a:endParaRPr lang="en-US" sz="14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F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400" dirty="0">
                          <a:solidFill>
                            <a:srgbClr val="1E2D2F"/>
                          </a:solidFill>
                        </a:rPr>
                        <a:t>Doses aumentam 50% na gestação — monitorar níveis</a:t>
                      </a:r>
                      <a:endParaRPr lang="en-US" sz="14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09451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400" dirty="0">
                          <a:solidFill>
                            <a:srgbClr val="1E2D2F"/>
                          </a:solidFill>
                        </a:rPr>
                        <a:t>Levetiracetam</a:t>
                      </a:r>
                      <a:endParaRPr lang="en-US" sz="14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FF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400" dirty="0">
                          <a:solidFill>
                            <a:srgbClr val="1E2D2F"/>
                          </a:solidFill>
                        </a:rPr>
                        <a:t>C</a:t>
                      </a:r>
                      <a:endParaRPr lang="en-US" sz="14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400" dirty="0">
                          <a:solidFill>
                            <a:srgbClr val="1E2D2F"/>
                          </a:solidFill>
                        </a:rPr>
                        <a:t>Dados emergentes favoráveis</a:t>
                      </a:r>
                      <a:endParaRPr lang="en-US" sz="14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400" dirty="0">
                          <a:solidFill>
                            <a:srgbClr val="1E2D2F"/>
                          </a:solidFill>
                        </a:rPr>
                        <a:t>Opção mais segura em consensos recentes</a:t>
                      </a:r>
                      <a:endParaRPr lang="en-US" sz="14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9" name="Shape 6">
            <a:extLst>
              <a:ext uri="{FF2B5EF4-FFF2-40B4-BE49-F238E27FC236}">
                <a16:creationId xmlns:a16="http://schemas.microsoft.com/office/drawing/2014/main" id="{47ADE07E-E528-9675-A781-23AF5252F273}"/>
              </a:ext>
            </a:extLst>
          </p:cNvPr>
          <p:cNvSpPr/>
          <p:nvPr/>
        </p:nvSpPr>
        <p:spPr>
          <a:xfrm>
            <a:off x="274320" y="3653482"/>
            <a:ext cx="8595360" cy="667008"/>
          </a:xfrm>
          <a:prstGeom prst="rect">
            <a:avLst/>
          </a:prstGeom>
          <a:solidFill>
            <a:srgbClr val="C8F0F1"/>
          </a:solidFill>
          <a:ln w="12700">
            <a:solidFill>
              <a:srgbClr val="C8F0F1"/>
            </a:solidFill>
            <a:prstDash val="solid"/>
          </a:ln>
        </p:spPr>
      </p:sp>
      <p:sp>
        <p:nvSpPr>
          <p:cNvPr id="8" name="Text 7">
            <a:extLst>
              <a:ext uri="{FF2B5EF4-FFF2-40B4-BE49-F238E27FC236}">
                <a16:creationId xmlns:a16="http://schemas.microsoft.com/office/drawing/2014/main" id="{CE9F9076-E050-6D1F-6C1E-7B3B33D71ECB}"/>
              </a:ext>
            </a:extLst>
          </p:cNvPr>
          <p:cNvSpPr/>
          <p:nvPr/>
        </p:nvSpPr>
        <p:spPr>
          <a:xfrm>
            <a:off x="411480" y="3557727"/>
            <a:ext cx="8595360" cy="858519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b="1" i="1" dirty="0">
                <a:solidFill>
                  <a:srgbClr val="FF0000"/>
                </a:solidFill>
              </a:rPr>
              <a:t>Suplementar ácido fólico 4–5 mg/dia para gestantes em uso de anticonvulsivantes (iniciar idealmente 3 meses antes da concepção).</a:t>
            </a:r>
            <a:endParaRPr lang="en-US" sz="14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05901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4D7B20F-3876-C752-18D7-E30A8066103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>
            <a:extLst>
              <a:ext uri="{FF2B5EF4-FFF2-40B4-BE49-F238E27FC236}">
                <a16:creationId xmlns:a16="http://schemas.microsoft.com/office/drawing/2014/main" id="{9103630E-8111-99E8-5A19-B0318DA2B0CE}"/>
              </a:ext>
            </a:extLst>
          </p:cNvPr>
          <p:cNvSpPr/>
          <p:nvPr/>
        </p:nvSpPr>
        <p:spPr>
          <a:xfrm>
            <a:off x="0" y="-18818"/>
            <a:ext cx="9144000" cy="5143500"/>
          </a:xfrm>
          <a:prstGeom prst="rect">
            <a:avLst/>
          </a:prstGeom>
          <a:solidFill>
            <a:schemeClr val="bg1"/>
          </a:solidFill>
          <a:ln w="12700">
            <a:solidFill>
              <a:srgbClr val="1E2D2F"/>
            </a:solidFill>
            <a:prstDash val="solid"/>
          </a:ln>
        </p:spPr>
      </p:sp>
      <p:sp>
        <p:nvSpPr>
          <p:cNvPr id="3" name="Shape 1">
            <a:extLst>
              <a:ext uri="{FF2B5EF4-FFF2-40B4-BE49-F238E27FC236}">
                <a16:creationId xmlns:a16="http://schemas.microsoft.com/office/drawing/2014/main" id="{11217B48-F6F7-511B-00A2-28A32260BEB2}"/>
              </a:ext>
            </a:extLst>
          </p:cNvPr>
          <p:cNvSpPr/>
          <p:nvPr/>
        </p:nvSpPr>
        <p:spPr>
          <a:xfrm>
            <a:off x="485058" y="2365521"/>
            <a:ext cx="7903848" cy="1173005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12700">
            <a:solidFill>
              <a:srgbClr val="0D7377"/>
            </a:solidFill>
            <a:prstDash val="solid"/>
          </a:ln>
        </p:spPr>
        <p:txBody>
          <a:bodyPr/>
          <a:lstStyle/>
          <a:p>
            <a:pPr algn="ctr"/>
            <a:r>
              <a:rPr lang="pt-BR" sz="4000" dirty="0"/>
              <a:t>Jornada de Atualização Médica.</a:t>
            </a:r>
          </a:p>
        </p:txBody>
      </p:sp>
      <p:sp>
        <p:nvSpPr>
          <p:cNvPr id="4" name="Shape 2">
            <a:extLst>
              <a:ext uri="{FF2B5EF4-FFF2-40B4-BE49-F238E27FC236}">
                <a16:creationId xmlns:a16="http://schemas.microsoft.com/office/drawing/2014/main" id="{0618546E-14BC-F09A-0A3D-A254AAD108ED}"/>
              </a:ext>
            </a:extLst>
          </p:cNvPr>
          <p:cNvSpPr/>
          <p:nvPr/>
        </p:nvSpPr>
        <p:spPr>
          <a:xfrm flipH="1">
            <a:off x="8641081" y="-27146"/>
            <a:ext cx="45719" cy="5143500"/>
          </a:xfrm>
          <a:prstGeom prst="rect">
            <a:avLst/>
          </a:prstGeom>
          <a:solidFill>
            <a:srgbClr val="14BDCA"/>
          </a:solidFill>
          <a:ln w="12700">
            <a:solidFill>
              <a:srgbClr val="14BDCA"/>
            </a:solidFill>
            <a:prstDash val="solid"/>
          </a:ln>
        </p:spPr>
      </p:sp>
      <p:sp>
        <p:nvSpPr>
          <p:cNvPr id="5" name="Text 3">
            <a:extLst>
              <a:ext uri="{FF2B5EF4-FFF2-40B4-BE49-F238E27FC236}">
                <a16:creationId xmlns:a16="http://schemas.microsoft.com/office/drawing/2014/main" id="{AB2978B7-61E0-089F-48DA-5E0F3EC3182C}"/>
              </a:ext>
            </a:extLst>
          </p:cNvPr>
          <p:cNvSpPr/>
          <p:nvPr/>
        </p:nvSpPr>
        <p:spPr>
          <a:xfrm>
            <a:off x="365760" y="274320"/>
            <a:ext cx="310896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endParaRPr lang="en-US" sz="6000" dirty="0"/>
          </a:p>
        </p:txBody>
      </p:sp>
      <p:sp>
        <p:nvSpPr>
          <p:cNvPr id="7" name="Shape 5">
            <a:extLst>
              <a:ext uri="{FF2B5EF4-FFF2-40B4-BE49-F238E27FC236}">
                <a16:creationId xmlns:a16="http://schemas.microsoft.com/office/drawing/2014/main" id="{FE7D15C4-5113-1E96-E8B4-57A91A76B597}"/>
              </a:ext>
            </a:extLst>
          </p:cNvPr>
          <p:cNvSpPr/>
          <p:nvPr/>
        </p:nvSpPr>
        <p:spPr>
          <a:xfrm>
            <a:off x="2797492" y="1707355"/>
            <a:ext cx="2926080" cy="45720"/>
          </a:xfrm>
          <a:prstGeom prst="rect">
            <a:avLst/>
          </a:prstGeom>
          <a:solidFill>
            <a:srgbClr val="C8F0F1"/>
          </a:solidFill>
          <a:ln w="12700">
            <a:solidFill>
              <a:srgbClr val="C8F0F1"/>
            </a:solidFill>
            <a:prstDash val="solid"/>
          </a:ln>
        </p:spPr>
      </p:sp>
      <p:sp>
        <p:nvSpPr>
          <p:cNvPr id="8" name="Text 6">
            <a:extLst>
              <a:ext uri="{FF2B5EF4-FFF2-40B4-BE49-F238E27FC236}">
                <a16:creationId xmlns:a16="http://schemas.microsoft.com/office/drawing/2014/main" id="{4C5BBD9C-5947-9B08-C7F5-2D5D88BDF95E}"/>
              </a:ext>
            </a:extLst>
          </p:cNvPr>
          <p:cNvSpPr/>
          <p:nvPr/>
        </p:nvSpPr>
        <p:spPr>
          <a:xfrm>
            <a:off x="274320" y="2880360"/>
            <a:ext cx="329184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endParaRPr lang="en-US" sz="1600" b="1" dirty="0"/>
          </a:p>
        </p:txBody>
      </p:sp>
      <p:sp>
        <p:nvSpPr>
          <p:cNvPr id="10" name="Text 8">
            <a:extLst>
              <a:ext uri="{FF2B5EF4-FFF2-40B4-BE49-F238E27FC236}">
                <a16:creationId xmlns:a16="http://schemas.microsoft.com/office/drawing/2014/main" id="{C732FCB0-7DC9-74F4-A9F7-09AF6D7C2AFC}"/>
              </a:ext>
            </a:extLst>
          </p:cNvPr>
          <p:cNvSpPr/>
          <p:nvPr/>
        </p:nvSpPr>
        <p:spPr>
          <a:xfrm>
            <a:off x="4206240" y="640080"/>
            <a:ext cx="466344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endParaRPr lang="en-US" sz="1800" b="1" dirty="0">
              <a:solidFill>
                <a:srgbClr val="14BDCA"/>
              </a:solidFill>
            </a:endParaRPr>
          </a:p>
        </p:txBody>
      </p:sp>
      <p:sp>
        <p:nvSpPr>
          <p:cNvPr id="11" name="Text 9">
            <a:extLst>
              <a:ext uri="{FF2B5EF4-FFF2-40B4-BE49-F238E27FC236}">
                <a16:creationId xmlns:a16="http://schemas.microsoft.com/office/drawing/2014/main" id="{B7E686AC-28ED-F3E6-5CE4-F8936EFF3641}"/>
              </a:ext>
            </a:extLst>
          </p:cNvPr>
          <p:cNvSpPr/>
          <p:nvPr/>
        </p:nvSpPr>
        <p:spPr>
          <a:xfrm>
            <a:off x="4206240" y="1554480"/>
            <a:ext cx="4663440" cy="3200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buSzPct val="100000"/>
            </a:pPr>
            <a:endParaRPr lang="en-US" sz="1300" dirty="0">
              <a:solidFill>
                <a:srgbClr val="E8F0F1"/>
              </a:solidFill>
            </a:endParaRPr>
          </a:p>
          <a:p>
            <a:pPr marL="342900" indent="-342900">
              <a:buSzPct val="100000"/>
              <a:buChar char="•"/>
            </a:pPr>
            <a:endParaRPr lang="en-US" sz="1300" dirty="0"/>
          </a:p>
          <a:p>
            <a:pPr marL="342900" indent="-342900">
              <a:buSzPct val="100000"/>
              <a:buChar char="•"/>
            </a:pPr>
            <a:endParaRPr lang="en-US" sz="1300" dirty="0"/>
          </a:p>
        </p:txBody>
      </p:sp>
      <p:pic>
        <p:nvPicPr>
          <p:cNvPr id="13" name="Imagem 12">
            <a:extLst>
              <a:ext uri="{FF2B5EF4-FFF2-40B4-BE49-F238E27FC236}">
                <a16:creationId xmlns:a16="http://schemas.microsoft.com/office/drawing/2014/main" id="{5B1D03D5-40D9-8885-A34F-4D5DB00638D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2943" y="290825"/>
            <a:ext cx="7443787" cy="1738941"/>
          </a:xfrm>
          <a:prstGeom prst="rect">
            <a:avLst/>
          </a:prstGeom>
        </p:spPr>
      </p:pic>
      <p:sp>
        <p:nvSpPr>
          <p:cNvPr id="6" name="Retângulo 5">
            <a:extLst>
              <a:ext uri="{FF2B5EF4-FFF2-40B4-BE49-F238E27FC236}">
                <a16:creationId xmlns:a16="http://schemas.microsoft.com/office/drawing/2014/main" id="{986993DE-738D-EB51-7FFE-E2E63381A739}"/>
              </a:ext>
            </a:extLst>
          </p:cNvPr>
          <p:cNvSpPr/>
          <p:nvPr/>
        </p:nvSpPr>
        <p:spPr>
          <a:xfrm>
            <a:off x="2664619" y="4031932"/>
            <a:ext cx="4029075" cy="557213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>
                <a:solidFill>
                  <a:schemeClr val="tx1"/>
                </a:solidFill>
              </a:rPr>
              <a:t>Batalha - Alagoas</a:t>
            </a:r>
          </a:p>
        </p:txBody>
      </p:sp>
    </p:spTree>
    <p:extLst>
      <p:ext uri="{BB962C8B-B14F-4D97-AF65-F5344CB8AC3E}">
        <p14:creationId xmlns:p14="http://schemas.microsoft.com/office/powerpoint/2010/main" val="326001533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0D7377"/>
          </a:solidFill>
          <a:ln w="12700">
            <a:solidFill>
              <a:srgbClr val="0D7377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4937760"/>
            <a:ext cx="9144000" cy="205740"/>
          </a:xfrm>
          <a:prstGeom prst="rect">
            <a:avLst/>
          </a:prstGeom>
          <a:solidFill>
            <a:srgbClr val="085E61"/>
          </a:solidFill>
          <a:ln w="12700">
            <a:solidFill>
              <a:srgbClr val="085E61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274320" y="4946904"/>
            <a:ext cx="859536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800" dirty="0">
                <a:solidFill>
                  <a:srgbClr val="C8F0F1"/>
                </a:solidFill>
              </a:rPr>
              <a:t>Estratégia de Saúde da Família  |  Farmacologia na Gestação</a:t>
            </a:r>
            <a:endParaRPr lang="en-US" sz="800" dirty="0"/>
          </a:p>
        </p:txBody>
      </p:sp>
      <p:sp>
        <p:nvSpPr>
          <p:cNvPr id="5" name="Text 3"/>
          <p:cNvSpPr/>
          <p:nvPr/>
        </p:nvSpPr>
        <p:spPr>
          <a:xfrm>
            <a:off x="365760" y="137160"/>
            <a:ext cx="84124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085E61"/>
                </a:solidFill>
              </a:rPr>
              <a:t>ANTICONVULSIVANTES NA GESTAÇÃO</a:t>
            </a:r>
            <a:endParaRPr lang="en-US" sz="1500" dirty="0"/>
          </a:p>
        </p:txBody>
      </p:sp>
      <p:sp>
        <p:nvSpPr>
          <p:cNvPr id="6" name="Shape 4"/>
          <p:cNvSpPr/>
          <p:nvPr/>
        </p:nvSpPr>
        <p:spPr>
          <a:xfrm>
            <a:off x="274320" y="548640"/>
            <a:ext cx="8595360" cy="457200"/>
          </a:xfrm>
          <a:prstGeom prst="rect">
            <a:avLst/>
          </a:prstGeom>
          <a:solidFill>
            <a:srgbClr val="FFE5E5"/>
          </a:solidFill>
          <a:ln w="12700">
            <a:solidFill>
              <a:srgbClr val="D94F4F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411480" y="640080"/>
            <a:ext cx="83210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D94F4F"/>
                </a:solidFill>
              </a:rPr>
              <a:t>🚨  Nunca suspender anticonvulsivante abruptamente — crises convulsivas causam hipóxia fetal grave e podem ser fatais</a:t>
            </a:r>
            <a:r>
              <a:rPr lang="en-US" sz="1000" b="1" dirty="0">
                <a:solidFill>
                  <a:srgbClr val="D94F4F"/>
                </a:solidFill>
              </a:rPr>
              <a:t>.</a:t>
            </a:r>
            <a:endParaRPr lang="en-US" sz="1000" dirty="0"/>
          </a:p>
        </p:txBody>
      </p:sp>
      <p:graphicFrame>
        <p:nvGraphicFramePr>
          <p:cNvPr id="10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13519685"/>
              </p:ext>
            </p:extLst>
          </p:nvPr>
        </p:nvGraphicFramePr>
        <p:xfrm>
          <a:off x="182880" y="1539784"/>
          <a:ext cx="8595360" cy="2063931"/>
        </p:xfrm>
        <a:graphic>
          <a:graphicData uri="http://schemas.openxmlformats.org/drawingml/2006/table">
            <a:tbl>
              <a:tblPr/>
              <a:tblGrid>
                <a:gridCol w="19202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400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200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83464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09451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</a:rPr>
                        <a:t>Fármaco</a:t>
                      </a:r>
                      <a:endParaRPr lang="en-US" sz="11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85E6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</a:rPr>
                        <a:t>FDA</a:t>
                      </a:r>
                      <a:endParaRPr lang="en-US" sz="11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85E6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</a:rPr>
                        <a:t>Risco Principal</a:t>
                      </a:r>
                      <a:endParaRPr lang="en-US" sz="11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85E6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</a:rPr>
                        <a:t>Observações</a:t>
                      </a:r>
                      <a:endParaRPr lang="en-US" sz="11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85E6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9451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400" dirty="0">
                          <a:solidFill>
                            <a:srgbClr val="1E2D2F"/>
                          </a:solidFill>
                        </a:rPr>
                        <a:t>Ácido Valproico</a:t>
                      </a:r>
                      <a:endParaRPr lang="en-US" sz="14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0F0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400" dirty="0">
                          <a:solidFill>
                            <a:srgbClr val="1E2D2F"/>
                          </a:solidFill>
                        </a:rPr>
                        <a:t>D ⚠</a:t>
                      </a:r>
                      <a:endParaRPr lang="en-US" sz="14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F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400" dirty="0">
                          <a:solidFill>
                            <a:srgbClr val="1E2D2F"/>
                          </a:solidFill>
                        </a:rPr>
                        <a:t>ALTO: espinha bífida 1–2%, malformações cardíacas, déficit cognitivo</a:t>
                      </a:r>
                      <a:endParaRPr lang="en-US" sz="14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F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400" dirty="0">
                          <a:solidFill>
                            <a:srgbClr val="1E2D2F"/>
                          </a:solidFill>
                        </a:rPr>
                        <a:t>Evitar sempre que possível. Pior perfil teratogênico.</a:t>
                      </a:r>
                      <a:endParaRPr lang="en-US" sz="14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09451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400" dirty="0">
                          <a:solidFill>
                            <a:srgbClr val="1E2D2F"/>
                          </a:solidFill>
                        </a:rPr>
                        <a:t>Carbamazepina</a:t>
                      </a:r>
                      <a:endParaRPr lang="en-US" sz="14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400" dirty="0">
                          <a:solidFill>
                            <a:srgbClr val="1E2D2F"/>
                          </a:solidFill>
                        </a:rPr>
                        <a:t>D</a:t>
                      </a:r>
                      <a:endParaRPr lang="en-US" sz="14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400" dirty="0">
                          <a:solidFill>
                            <a:srgbClr val="1E2D2F"/>
                          </a:solidFill>
                        </a:rPr>
                        <a:t>Espinha bífida ~0,5–1%, déficits cognitivos</a:t>
                      </a:r>
                      <a:endParaRPr lang="en-US" sz="14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400" dirty="0">
                          <a:solidFill>
                            <a:srgbClr val="1E2D2F"/>
                          </a:solidFill>
                        </a:rPr>
                        <a:t>Ácido fólico 4–5 mg/dia obrigatório</a:t>
                      </a:r>
                      <a:endParaRPr lang="en-US" sz="14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09451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400" dirty="0">
                          <a:solidFill>
                            <a:srgbClr val="1E2D2F"/>
                          </a:solidFill>
                        </a:rPr>
                        <a:t>Fenitoína</a:t>
                      </a:r>
                      <a:endParaRPr lang="en-US" sz="14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0F0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400" dirty="0">
                          <a:solidFill>
                            <a:srgbClr val="1E2D2F"/>
                          </a:solidFill>
                        </a:rPr>
                        <a:t>D</a:t>
                      </a:r>
                      <a:endParaRPr lang="en-US" sz="14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F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400" dirty="0">
                          <a:solidFill>
                            <a:srgbClr val="1E2D2F"/>
                          </a:solidFill>
                        </a:rPr>
                        <a:t>Síndrome fetal: fissura labial, hipoplasia digital</a:t>
                      </a:r>
                      <a:endParaRPr lang="en-US" sz="14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F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400" dirty="0">
                          <a:solidFill>
                            <a:srgbClr val="1E2D2F"/>
                          </a:solidFill>
                        </a:rPr>
                        <a:t>Evitar se possível</a:t>
                      </a:r>
                      <a:endParaRPr lang="en-US" sz="14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9" name="Shape 6"/>
          <p:cNvSpPr/>
          <p:nvPr/>
        </p:nvSpPr>
        <p:spPr>
          <a:xfrm>
            <a:off x="274320" y="3863375"/>
            <a:ext cx="8595360" cy="726949"/>
          </a:xfrm>
          <a:prstGeom prst="rect">
            <a:avLst/>
          </a:prstGeom>
          <a:solidFill>
            <a:srgbClr val="C8F0F1"/>
          </a:solidFill>
          <a:ln w="12700">
            <a:solidFill>
              <a:srgbClr val="C8F0F1"/>
            </a:solidFill>
            <a:prstDash val="solid"/>
          </a:ln>
        </p:spPr>
      </p:sp>
      <p:sp>
        <p:nvSpPr>
          <p:cNvPr id="8" name="Text 7"/>
          <p:cNvSpPr/>
          <p:nvPr/>
        </p:nvSpPr>
        <p:spPr>
          <a:xfrm>
            <a:off x="365760" y="4123979"/>
            <a:ext cx="8595360" cy="2057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b="1" i="1" dirty="0">
                <a:solidFill>
                  <a:srgbClr val="FF0000"/>
                </a:solidFill>
              </a:rPr>
              <a:t>Suplementar ácido fólico 4–5 mg/dia para gestantes em uso de anticonvulsivantes (iniciar idealmente 3 meses antes da concepção).</a:t>
            </a:r>
            <a:endParaRPr lang="en-US" sz="14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200400" cy="5143500"/>
          </a:xfrm>
          <a:prstGeom prst="rect">
            <a:avLst/>
          </a:prstGeom>
          <a:solidFill>
            <a:srgbClr val="0D7377"/>
          </a:solidFill>
          <a:ln w="12700">
            <a:solidFill>
              <a:srgbClr val="0D7377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274320" y="457200"/>
            <a:ext cx="265176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7200" b="1" dirty="0">
                <a:solidFill>
                  <a:srgbClr val="C8F0F1"/>
                </a:solidFill>
              </a:rPr>
              <a:t>04</a:t>
            </a:r>
            <a:endParaRPr lang="en-US" sz="7200" dirty="0"/>
          </a:p>
        </p:txBody>
      </p:sp>
      <p:sp>
        <p:nvSpPr>
          <p:cNvPr id="4" name="Shape 2"/>
          <p:cNvSpPr/>
          <p:nvPr/>
        </p:nvSpPr>
        <p:spPr>
          <a:xfrm>
            <a:off x="274320" y="1508760"/>
            <a:ext cx="2651760" cy="45720"/>
          </a:xfrm>
          <a:prstGeom prst="rect">
            <a:avLst/>
          </a:prstGeom>
          <a:solidFill>
            <a:srgbClr val="C8F0F1"/>
          </a:solidFill>
          <a:ln w="12700">
            <a:solidFill>
              <a:srgbClr val="C8F0F1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182880" y="1645920"/>
            <a:ext cx="2834640" cy="2286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ctr">
              <a:buNone/>
            </a:pPr>
            <a:r>
              <a:rPr lang="en-US" sz="2400" b="1" dirty="0">
                <a:solidFill>
                  <a:srgbClr val="FFFF00"/>
                </a:solidFill>
              </a:rPr>
              <a:t>Anti-</a:t>
            </a:r>
            <a:endParaRPr lang="en-US" sz="2400" dirty="0">
              <a:solidFill>
                <a:srgbClr val="FFFF00"/>
              </a:solidFill>
            </a:endParaRPr>
          </a:p>
          <a:p>
            <a:pPr marL="0" indent="0" algn="ctr">
              <a:buNone/>
            </a:pPr>
            <a:r>
              <a:rPr lang="en-US" sz="2400" b="1" dirty="0">
                <a:solidFill>
                  <a:srgbClr val="FFFF00"/>
                </a:solidFill>
              </a:rPr>
              <a:t>hipertensivos</a:t>
            </a:r>
            <a:endParaRPr lang="en-US" sz="2400" dirty="0">
              <a:solidFill>
                <a:srgbClr val="FFFF00"/>
              </a:solidFill>
            </a:endParaRPr>
          </a:p>
        </p:txBody>
      </p:sp>
      <p:sp>
        <p:nvSpPr>
          <p:cNvPr id="6" name="Text 4"/>
          <p:cNvSpPr/>
          <p:nvPr/>
        </p:nvSpPr>
        <p:spPr>
          <a:xfrm>
            <a:off x="3474720" y="2103120"/>
            <a:ext cx="530352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2200" b="1" dirty="0"/>
              <a:t>Metildopa · Nifedipino · IECA . BRA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0D7377"/>
          </a:solidFill>
          <a:ln w="12700">
            <a:solidFill>
              <a:srgbClr val="0D7377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4937760"/>
            <a:ext cx="9144000" cy="205740"/>
          </a:xfrm>
          <a:prstGeom prst="rect">
            <a:avLst/>
          </a:prstGeom>
          <a:solidFill>
            <a:srgbClr val="085E61"/>
          </a:solidFill>
          <a:ln w="12700">
            <a:solidFill>
              <a:srgbClr val="085E61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274320" y="4946904"/>
            <a:ext cx="859536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800" dirty="0">
                <a:solidFill>
                  <a:srgbClr val="C8F0F1"/>
                </a:solidFill>
              </a:rPr>
              <a:t>Estratégia de Saúde da Família  |  Farmacologia na Gestação</a:t>
            </a:r>
            <a:endParaRPr lang="en-US" sz="800" dirty="0"/>
          </a:p>
        </p:txBody>
      </p:sp>
      <p:sp>
        <p:nvSpPr>
          <p:cNvPr id="5" name="Text 3"/>
          <p:cNvSpPr/>
          <p:nvPr/>
        </p:nvSpPr>
        <p:spPr>
          <a:xfrm>
            <a:off x="365760" y="137160"/>
            <a:ext cx="84124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085E61"/>
                </a:solidFill>
              </a:rPr>
              <a:t>ANTI-HIPERTENSIVOS NA GESTAÇÃO</a:t>
            </a:r>
            <a:endParaRPr lang="en-US" sz="1500" dirty="0"/>
          </a:p>
        </p:txBody>
      </p:sp>
      <p:sp>
        <p:nvSpPr>
          <p:cNvPr id="6" name="Text 4"/>
          <p:cNvSpPr/>
          <p:nvPr/>
        </p:nvSpPr>
        <p:spPr>
          <a:xfrm>
            <a:off x="365760" y="594360"/>
            <a:ext cx="84124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i="1" dirty="0">
                <a:solidFill>
                  <a:srgbClr val="4A6064"/>
                </a:solidFill>
              </a:rPr>
              <a:t>Meta pressórica: PA sistólica 130–155 mmHg | PA diastólica 80–105 mmHg (valores mais permissivos para preservar perfusão uteroplacentária)</a:t>
            </a:r>
            <a:endParaRPr lang="en-US" sz="1200" dirty="0"/>
          </a:p>
        </p:txBody>
      </p:sp>
      <p:sp>
        <p:nvSpPr>
          <p:cNvPr id="7" name="Shape 5"/>
          <p:cNvSpPr/>
          <p:nvPr/>
        </p:nvSpPr>
        <p:spPr>
          <a:xfrm>
            <a:off x="274320" y="914400"/>
            <a:ext cx="4160520" cy="347472"/>
          </a:xfrm>
          <a:prstGeom prst="rect">
            <a:avLst/>
          </a:prstGeom>
          <a:solidFill>
            <a:srgbClr val="2E9E6A"/>
          </a:solidFill>
          <a:ln w="12700">
            <a:solidFill>
              <a:srgbClr val="2E9E6A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274320" y="914400"/>
            <a:ext cx="41605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</a:rPr>
              <a:t>✔  PERMITIDOS / PREFERIDOS</a:t>
            </a:r>
            <a:endParaRPr lang="en-US" sz="1400" dirty="0"/>
          </a:p>
        </p:txBody>
      </p:sp>
      <p:sp>
        <p:nvSpPr>
          <p:cNvPr id="9" name="Shape 7"/>
          <p:cNvSpPr/>
          <p:nvPr/>
        </p:nvSpPr>
        <p:spPr>
          <a:xfrm>
            <a:off x="274320" y="1298448"/>
            <a:ext cx="4160520" cy="594360"/>
          </a:xfrm>
          <a:prstGeom prst="rect">
            <a:avLst/>
          </a:prstGeom>
          <a:solidFill>
            <a:srgbClr val="FFFFFF"/>
          </a:solidFill>
          <a:ln w="12700">
            <a:solidFill>
              <a:srgbClr val="E8F0F1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274320" y="1298448"/>
            <a:ext cx="45720" cy="594360"/>
          </a:xfrm>
          <a:prstGeom prst="rect">
            <a:avLst/>
          </a:prstGeom>
          <a:solidFill>
            <a:srgbClr val="2E9E6A"/>
          </a:solidFill>
          <a:ln w="12700">
            <a:solidFill>
              <a:srgbClr val="2E9E6A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411480" y="1325880"/>
            <a:ext cx="292608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85E61"/>
                </a:solidFill>
              </a:rPr>
              <a:t>Metildopa</a:t>
            </a:r>
            <a:endParaRPr lang="en-US" sz="1400" dirty="0"/>
          </a:p>
        </p:txBody>
      </p:sp>
      <p:sp>
        <p:nvSpPr>
          <p:cNvPr id="12" name="Shape 10"/>
          <p:cNvSpPr/>
          <p:nvPr/>
        </p:nvSpPr>
        <p:spPr>
          <a:xfrm>
            <a:off x="3246120" y="1353312"/>
            <a:ext cx="868680" cy="201168"/>
          </a:xfrm>
          <a:prstGeom prst="rect">
            <a:avLst/>
          </a:prstGeom>
          <a:solidFill>
            <a:srgbClr val="2E9E6A"/>
          </a:solidFill>
          <a:ln w="12700">
            <a:solidFill>
              <a:srgbClr val="2E9E6A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3246120" y="1353312"/>
            <a:ext cx="8686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/>
              <a:t>FDA: B</a:t>
            </a:r>
            <a:endParaRPr lang="en-US" sz="1400" dirty="0"/>
          </a:p>
        </p:txBody>
      </p:sp>
      <p:sp>
        <p:nvSpPr>
          <p:cNvPr id="14" name="Text 12"/>
          <p:cNvSpPr/>
          <p:nvPr/>
        </p:nvSpPr>
        <p:spPr>
          <a:xfrm>
            <a:off x="411480" y="1591056"/>
            <a:ext cx="39776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4A6064"/>
                </a:solidFill>
              </a:rPr>
              <a:t>1ª ESCOLHA — longa história de segurança</a:t>
            </a:r>
            <a:endParaRPr lang="en-US" sz="1200" dirty="0"/>
          </a:p>
        </p:txBody>
      </p:sp>
      <p:sp>
        <p:nvSpPr>
          <p:cNvPr id="15" name="Shape 13"/>
          <p:cNvSpPr/>
          <p:nvPr/>
        </p:nvSpPr>
        <p:spPr>
          <a:xfrm>
            <a:off x="274320" y="1956816"/>
            <a:ext cx="4160520" cy="594360"/>
          </a:xfrm>
          <a:prstGeom prst="rect">
            <a:avLst/>
          </a:prstGeom>
          <a:solidFill>
            <a:srgbClr val="F0FFF5"/>
          </a:solidFill>
          <a:ln w="12700">
            <a:solidFill>
              <a:srgbClr val="E8F0F1"/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274320" y="1956816"/>
            <a:ext cx="45720" cy="594360"/>
          </a:xfrm>
          <a:prstGeom prst="rect">
            <a:avLst/>
          </a:prstGeom>
          <a:solidFill>
            <a:srgbClr val="2E9E6A"/>
          </a:solidFill>
          <a:ln w="12700">
            <a:solidFill>
              <a:srgbClr val="2E9E6A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411480" y="1984248"/>
            <a:ext cx="292608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85E61"/>
                </a:solidFill>
              </a:rPr>
              <a:t>Nifedipino (lenta)</a:t>
            </a:r>
            <a:endParaRPr lang="en-US" sz="1400" dirty="0"/>
          </a:p>
        </p:txBody>
      </p:sp>
      <p:sp>
        <p:nvSpPr>
          <p:cNvPr id="18" name="Shape 16"/>
          <p:cNvSpPr/>
          <p:nvPr/>
        </p:nvSpPr>
        <p:spPr>
          <a:xfrm>
            <a:off x="3246120" y="2011680"/>
            <a:ext cx="868680" cy="201168"/>
          </a:xfrm>
          <a:prstGeom prst="rect">
            <a:avLst/>
          </a:prstGeom>
          <a:solidFill>
            <a:srgbClr val="E07B39"/>
          </a:solidFill>
          <a:ln w="12700">
            <a:solidFill>
              <a:srgbClr val="E07B39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3246120" y="2011680"/>
            <a:ext cx="8686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/>
              <a:t>FDA: C</a:t>
            </a:r>
            <a:endParaRPr lang="en-US" sz="1200" dirty="0"/>
          </a:p>
        </p:txBody>
      </p:sp>
      <p:sp>
        <p:nvSpPr>
          <p:cNvPr id="20" name="Text 18"/>
          <p:cNvSpPr/>
          <p:nvPr/>
        </p:nvSpPr>
        <p:spPr>
          <a:xfrm>
            <a:off x="411480" y="2249424"/>
            <a:ext cx="39776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4A6064"/>
                </a:solidFill>
              </a:rPr>
              <a:t>2ª linha; seguro. Também tocolítico</a:t>
            </a:r>
            <a:endParaRPr lang="en-US" sz="1200" dirty="0"/>
          </a:p>
        </p:txBody>
      </p:sp>
      <p:sp>
        <p:nvSpPr>
          <p:cNvPr id="21" name="Shape 19"/>
          <p:cNvSpPr/>
          <p:nvPr/>
        </p:nvSpPr>
        <p:spPr>
          <a:xfrm>
            <a:off x="274320" y="2615184"/>
            <a:ext cx="4160520" cy="594360"/>
          </a:xfrm>
          <a:prstGeom prst="rect">
            <a:avLst/>
          </a:prstGeom>
          <a:solidFill>
            <a:srgbClr val="FFFFFF"/>
          </a:solidFill>
          <a:ln w="12700">
            <a:solidFill>
              <a:srgbClr val="E8F0F1"/>
            </a:solidFill>
            <a:prstDash val="solid"/>
          </a:ln>
        </p:spPr>
      </p:sp>
      <p:sp>
        <p:nvSpPr>
          <p:cNvPr id="22" name="Shape 20"/>
          <p:cNvSpPr/>
          <p:nvPr/>
        </p:nvSpPr>
        <p:spPr>
          <a:xfrm>
            <a:off x="274320" y="2615184"/>
            <a:ext cx="45720" cy="594360"/>
          </a:xfrm>
          <a:prstGeom prst="rect">
            <a:avLst/>
          </a:prstGeom>
          <a:solidFill>
            <a:srgbClr val="2E9E6A"/>
          </a:solidFill>
          <a:ln w="12700">
            <a:solidFill>
              <a:srgbClr val="2E9E6A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411480" y="2642616"/>
            <a:ext cx="292608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85E61"/>
                </a:solidFill>
              </a:rPr>
              <a:t>Hidralazina IV/IM</a:t>
            </a:r>
            <a:endParaRPr lang="en-US" sz="1400" dirty="0"/>
          </a:p>
        </p:txBody>
      </p:sp>
      <p:sp>
        <p:nvSpPr>
          <p:cNvPr id="24" name="Shape 22"/>
          <p:cNvSpPr/>
          <p:nvPr/>
        </p:nvSpPr>
        <p:spPr>
          <a:xfrm>
            <a:off x="3246120" y="2670048"/>
            <a:ext cx="868680" cy="201168"/>
          </a:xfrm>
          <a:prstGeom prst="rect">
            <a:avLst/>
          </a:prstGeom>
          <a:solidFill>
            <a:srgbClr val="E07B39"/>
          </a:solidFill>
          <a:ln w="12700">
            <a:solidFill>
              <a:srgbClr val="E07B39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3246120" y="2670048"/>
            <a:ext cx="8686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/>
              <a:t>FDA: C</a:t>
            </a:r>
            <a:endParaRPr lang="en-US" sz="1200" dirty="0"/>
          </a:p>
        </p:txBody>
      </p:sp>
      <p:sp>
        <p:nvSpPr>
          <p:cNvPr id="26" name="Text 24"/>
          <p:cNvSpPr/>
          <p:nvPr/>
        </p:nvSpPr>
        <p:spPr>
          <a:xfrm>
            <a:off x="411480" y="2907792"/>
            <a:ext cx="39776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4A6064"/>
                </a:solidFill>
              </a:rPr>
              <a:t>Crise hipertensiva aguda</a:t>
            </a:r>
            <a:endParaRPr lang="en-US" sz="1200" dirty="0"/>
          </a:p>
        </p:txBody>
      </p:sp>
      <p:sp>
        <p:nvSpPr>
          <p:cNvPr id="27" name="Shape 25"/>
          <p:cNvSpPr/>
          <p:nvPr/>
        </p:nvSpPr>
        <p:spPr>
          <a:xfrm>
            <a:off x="182880" y="3273552"/>
            <a:ext cx="4160520" cy="594360"/>
          </a:xfrm>
          <a:prstGeom prst="rect">
            <a:avLst/>
          </a:prstGeom>
          <a:solidFill>
            <a:srgbClr val="F0FFF5"/>
          </a:solidFill>
          <a:ln w="12700">
            <a:solidFill>
              <a:srgbClr val="E8F0F1"/>
            </a:solidFill>
            <a:prstDash val="solid"/>
          </a:ln>
        </p:spPr>
      </p:sp>
      <p:sp>
        <p:nvSpPr>
          <p:cNvPr id="28" name="Shape 26"/>
          <p:cNvSpPr/>
          <p:nvPr/>
        </p:nvSpPr>
        <p:spPr>
          <a:xfrm>
            <a:off x="274320" y="3273552"/>
            <a:ext cx="45720" cy="594360"/>
          </a:xfrm>
          <a:prstGeom prst="rect">
            <a:avLst/>
          </a:prstGeom>
          <a:solidFill>
            <a:srgbClr val="2E9E6A"/>
          </a:solidFill>
          <a:ln w="12700">
            <a:solidFill>
              <a:srgbClr val="2E9E6A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411480" y="3300984"/>
            <a:ext cx="292608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085E61"/>
                </a:solidFill>
              </a:rPr>
              <a:t>Labetalol IV</a:t>
            </a:r>
            <a:endParaRPr lang="en-US" sz="1200" dirty="0"/>
          </a:p>
        </p:txBody>
      </p:sp>
      <p:sp>
        <p:nvSpPr>
          <p:cNvPr id="30" name="Shape 28"/>
          <p:cNvSpPr/>
          <p:nvPr/>
        </p:nvSpPr>
        <p:spPr>
          <a:xfrm>
            <a:off x="3246120" y="3328416"/>
            <a:ext cx="868680" cy="201168"/>
          </a:xfrm>
          <a:prstGeom prst="rect">
            <a:avLst/>
          </a:prstGeom>
          <a:solidFill>
            <a:srgbClr val="E07B39"/>
          </a:solidFill>
          <a:ln w="12700">
            <a:solidFill>
              <a:srgbClr val="E07B39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3246120" y="3328416"/>
            <a:ext cx="8686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/>
              <a:t>FDA: C</a:t>
            </a:r>
          </a:p>
        </p:txBody>
      </p:sp>
      <p:sp>
        <p:nvSpPr>
          <p:cNvPr id="32" name="Text 30"/>
          <p:cNvSpPr/>
          <p:nvPr/>
        </p:nvSpPr>
        <p:spPr>
          <a:xfrm>
            <a:off x="411480" y="3566160"/>
            <a:ext cx="39776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4A6064"/>
                </a:solidFill>
              </a:rPr>
              <a:t>Alternativa à hidralazina em crise</a:t>
            </a:r>
            <a:endParaRPr lang="en-US" sz="1200" dirty="0"/>
          </a:p>
        </p:txBody>
      </p:sp>
      <p:sp>
        <p:nvSpPr>
          <p:cNvPr id="33" name="Shape 31"/>
          <p:cNvSpPr/>
          <p:nvPr/>
        </p:nvSpPr>
        <p:spPr>
          <a:xfrm>
            <a:off x="274320" y="3931920"/>
            <a:ext cx="4160520" cy="594360"/>
          </a:xfrm>
          <a:prstGeom prst="rect">
            <a:avLst/>
          </a:prstGeom>
          <a:solidFill>
            <a:srgbClr val="FFFFFF"/>
          </a:solidFill>
          <a:ln w="12700">
            <a:solidFill>
              <a:srgbClr val="E8F0F1"/>
            </a:solidFill>
            <a:prstDash val="solid"/>
          </a:ln>
        </p:spPr>
      </p:sp>
      <p:sp>
        <p:nvSpPr>
          <p:cNvPr id="34" name="Shape 32"/>
          <p:cNvSpPr/>
          <p:nvPr/>
        </p:nvSpPr>
        <p:spPr>
          <a:xfrm>
            <a:off x="274320" y="3931920"/>
            <a:ext cx="45720" cy="594360"/>
          </a:xfrm>
          <a:prstGeom prst="rect">
            <a:avLst/>
          </a:prstGeom>
          <a:solidFill>
            <a:srgbClr val="2E9E6A"/>
          </a:solidFill>
          <a:ln w="12700">
            <a:solidFill>
              <a:srgbClr val="2E9E6A"/>
            </a:solidFill>
            <a:prstDash val="solid"/>
          </a:ln>
        </p:spPr>
      </p:sp>
      <p:sp>
        <p:nvSpPr>
          <p:cNvPr id="35" name="Text 33"/>
          <p:cNvSpPr/>
          <p:nvPr/>
        </p:nvSpPr>
        <p:spPr>
          <a:xfrm>
            <a:off x="411480" y="3959352"/>
            <a:ext cx="292608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85E61"/>
                </a:solidFill>
              </a:rPr>
              <a:t>Propranolol</a:t>
            </a:r>
            <a:endParaRPr lang="en-US" sz="1400" dirty="0"/>
          </a:p>
        </p:txBody>
      </p:sp>
      <p:sp>
        <p:nvSpPr>
          <p:cNvPr id="36" name="Shape 34"/>
          <p:cNvSpPr/>
          <p:nvPr/>
        </p:nvSpPr>
        <p:spPr>
          <a:xfrm>
            <a:off x="3246120" y="3986784"/>
            <a:ext cx="868680" cy="201168"/>
          </a:xfrm>
          <a:prstGeom prst="rect">
            <a:avLst/>
          </a:prstGeom>
          <a:solidFill>
            <a:srgbClr val="E07B39"/>
          </a:solidFill>
          <a:ln w="12700">
            <a:solidFill>
              <a:srgbClr val="E07B39"/>
            </a:solidFill>
            <a:prstDash val="solid"/>
          </a:ln>
        </p:spPr>
      </p:sp>
      <p:sp>
        <p:nvSpPr>
          <p:cNvPr id="37" name="Text 35"/>
          <p:cNvSpPr/>
          <p:nvPr/>
        </p:nvSpPr>
        <p:spPr>
          <a:xfrm>
            <a:off x="3246120" y="3986784"/>
            <a:ext cx="8686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/>
              <a:t>FDA: C</a:t>
            </a:r>
          </a:p>
        </p:txBody>
      </p:sp>
      <p:sp>
        <p:nvSpPr>
          <p:cNvPr id="38" name="Text 36"/>
          <p:cNvSpPr/>
          <p:nvPr/>
        </p:nvSpPr>
        <p:spPr>
          <a:xfrm>
            <a:off x="411480" y="4224528"/>
            <a:ext cx="39776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4A6064"/>
                </a:solidFill>
              </a:rPr>
              <a:t>Possível RCIU e bradicardia neonatal</a:t>
            </a:r>
            <a:endParaRPr lang="en-US" sz="1200" dirty="0"/>
          </a:p>
        </p:txBody>
      </p:sp>
      <p:sp>
        <p:nvSpPr>
          <p:cNvPr id="39" name="Shape 37"/>
          <p:cNvSpPr/>
          <p:nvPr/>
        </p:nvSpPr>
        <p:spPr>
          <a:xfrm>
            <a:off x="4709160" y="914400"/>
            <a:ext cx="4160520" cy="347472"/>
          </a:xfrm>
          <a:prstGeom prst="rect">
            <a:avLst/>
          </a:prstGeom>
          <a:solidFill>
            <a:srgbClr val="D94F4F"/>
          </a:solidFill>
          <a:ln w="12700">
            <a:solidFill>
              <a:srgbClr val="D94F4F"/>
            </a:solidFill>
            <a:prstDash val="solid"/>
          </a:ln>
        </p:spPr>
      </p:sp>
      <p:sp>
        <p:nvSpPr>
          <p:cNvPr id="40" name="Text 38"/>
          <p:cNvSpPr/>
          <p:nvPr/>
        </p:nvSpPr>
        <p:spPr>
          <a:xfrm>
            <a:off x="4709160" y="914400"/>
            <a:ext cx="41605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</a:rPr>
              <a:t>✘  CONTRAINDICADOS</a:t>
            </a:r>
            <a:endParaRPr lang="en-US" sz="1200" dirty="0"/>
          </a:p>
        </p:txBody>
      </p:sp>
      <p:sp>
        <p:nvSpPr>
          <p:cNvPr id="41" name="Shape 39"/>
          <p:cNvSpPr/>
          <p:nvPr/>
        </p:nvSpPr>
        <p:spPr>
          <a:xfrm>
            <a:off x="4709160" y="1298448"/>
            <a:ext cx="4160520" cy="804672"/>
          </a:xfrm>
          <a:prstGeom prst="rect">
            <a:avLst/>
          </a:prstGeom>
          <a:solidFill>
            <a:srgbClr val="FFFFFF"/>
          </a:solidFill>
          <a:ln w="12700">
            <a:solidFill>
              <a:srgbClr val="E8F0F1"/>
            </a:solidFill>
            <a:prstDash val="solid"/>
          </a:ln>
        </p:spPr>
      </p:sp>
      <p:sp>
        <p:nvSpPr>
          <p:cNvPr id="42" name="Shape 40"/>
          <p:cNvSpPr/>
          <p:nvPr/>
        </p:nvSpPr>
        <p:spPr>
          <a:xfrm>
            <a:off x="4709160" y="1298448"/>
            <a:ext cx="45720" cy="804672"/>
          </a:xfrm>
          <a:prstGeom prst="rect">
            <a:avLst/>
          </a:prstGeom>
          <a:solidFill>
            <a:srgbClr val="D94F4F"/>
          </a:solidFill>
          <a:ln w="12700">
            <a:solidFill>
              <a:srgbClr val="D94F4F"/>
            </a:solidFill>
            <a:prstDash val="solid"/>
          </a:ln>
        </p:spPr>
      </p:sp>
      <p:sp>
        <p:nvSpPr>
          <p:cNvPr id="43" name="Text 41"/>
          <p:cNvSpPr/>
          <p:nvPr/>
        </p:nvSpPr>
        <p:spPr>
          <a:xfrm>
            <a:off x="4846320" y="1325880"/>
            <a:ext cx="301752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D94F4F"/>
                </a:solidFill>
              </a:rPr>
              <a:t>IECA (Captopril, Enalapril)</a:t>
            </a:r>
            <a:endParaRPr lang="en-US" sz="1400" dirty="0"/>
          </a:p>
        </p:txBody>
      </p:sp>
      <p:sp>
        <p:nvSpPr>
          <p:cNvPr id="44" name="Shape 42"/>
          <p:cNvSpPr/>
          <p:nvPr/>
        </p:nvSpPr>
        <p:spPr>
          <a:xfrm>
            <a:off x="7726680" y="1353312"/>
            <a:ext cx="914400" cy="201168"/>
          </a:xfrm>
          <a:prstGeom prst="rect">
            <a:avLst/>
          </a:prstGeom>
          <a:solidFill>
            <a:srgbClr val="D94F4F"/>
          </a:solidFill>
          <a:ln w="12700">
            <a:solidFill>
              <a:srgbClr val="D94F4F"/>
            </a:solidFill>
            <a:prstDash val="solid"/>
          </a:ln>
        </p:spPr>
      </p:sp>
      <p:sp>
        <p:nvSpPr>
          <p:cNvPr id="45" name="Text 43"/>
          <p:cNvSpPr/>
          <p:nvPr/>
        </p:nvSpPr>
        <p:spPr>
          <a:xfrm>
            <a:off x="7726680" y="1353312"/>
            <a:ext cx="9144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</a:rPr>
              <a:t>FDA: D</a:t>
            </a:r>
            <a:endParaRPr lang="en-US" sz="1200" dirty="0"/>
          </a:p>
        </p:txBody>
      </p:sp>
      <p:sp>
        <p:nvSpPr>
          <p:cNvPr id="46" name="Text 44"/>
          <p:cNvSpPr/>
          <p:nvPr/>
        </p:nvSpPr>
        <p:spPr>
          <a:xfrm>
            <a:off x="4846320" y="1600200"/>
            <a:ext cx="39319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4A6064"/>
                </a:solidFill>
              </a:rPr>
              <a:t>Oligoidrâmnio, displasia renal, morte fetal — SUSPENDER ao confirmar gestação</a:t>
            </a:r>
            <a:endParaRPr lang="en-US" sz="1200" dirty="0"/>
          </a:p>
        </p:txBody>
      </p:sp>
      <p:sp>
        <p:nvSpPr>
          <p:cNvPr id="47" name="Shape 45"/>
          <p:cNvSpPr/>
          <p:nvPr/>
        </p:nvSpPr>
        <p:spPr>
          <a:xfrm>
            <a:off x="4709160" y="2167128"/>
            <a:ext cx="4160520" cy="804672"/>
          </a:xfrm>
          <a:prstGeom prst="rect">
            <a:avLst/>
          </a:prstGeom>
          <a:solidFill>
            <a:srgbClr val="FFF5F5"/>
          </a:solidFill>
          <a:ln w="12700">
            <a:solidFill>
              <a:srgbClr val="E8F0F1"/>
            </a:solidFill>
            <a:prstDash val="solid"/>
          </a:ln>
        </p:spPr>
      </p:sp>
      <p:sp>
        <p:nvSpPr>
          <p:cNvPr id="48" name="Shape 46"/>
          <p:cNvSpPr/>
          <p:nvPr/>
        </p:nvSpPr>
        <p:spPr>
          <a:xfrm>
            <a:off x="4709160" y="2167128"/>
            <a:ext cx="45720" cy="804672"/>
          </a:xfrm>
          <a:prstGeom prst="rect">
            <a:avLst/>
          </a:prstGeom>
          <a:solidFill>
            <a:srgbClr val="D94F4F"/>
          </a:solidFill>
          <a:ln w="12700">
            <a:solidFill>
              <a:srgbClr val="D94F4F"/>
            </a:solidFill>
            <a:prstDash val="solid"/>
          </a:ln>
        </p:spPr>
      </p:sp>
      <p:sp>
        <p:nvSpPr>
          <p:cNvPr id="49" name="Text 47"/>
          <p:cNvSpPr/>
          <p:nvPr/>
        </p:nvSpPr>
        <p:spPr>
          <a:xfrm>
            <a:off x="4846320" y="2194560"/>
            <a:ext cx="301752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D94F4F"/>
                </a:solidFill>
              </a:rPr>
              <a:t>BRA (Losartana, Valsartana)</a:t>
            </a:r>
            <a:endParaRPr lang="en-US" sz="1400" dirty="0"/>
          </a:p>
        </p:txBody>
      </p:sp>
      <p:sp>
        <p:nvSpPr>
          <p:cNvPr id="50" name="Shape 48"/>
          <p:cNvSpPr/>
          <p:nvPr/>
        </p:nvSpPr>
        <p:spPr>
          <a:xfrm>
            <a:off x="7726680" y="2221992"/>
            <a:ext cx="914400" cy="201168"/>
          </a:xfrm>
          <a:prstGeom prst="rect">
            <a:avLst/>
          </a:prstGeom>
          <a:solidFill>
            <a:srgbClr val="D94F4F"/>
          </a:solidFill>
          <a:ln w="12700">
            <a:solidFill>
              <a:srgbClr val="D94F4F"/>
            </a:solidFill>
            <a:prstDash val="solid"/>
          </a:ln>
        </p:spPr>
      </p:sp>
      <p:sp>
        <p:nvSpPr>
          <p:cNvPr id="51" name="Text 49"/>
          <p:cNvSpPr/>
          <p:nvPr/>
        </p:nvSpPr>
        <p:spPr>
          <a:xfrm>
            <a:off x="7726680" y="2221992"/>
            <a:ext cx="9144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</a:rPr>
              <a:t>FDA: D</a:t>
            </a:r>
            <a:endParaRPr lang="en-US" sz="1200" dirty="0"/>
          </a:p>
        </p:txBody>
      </p:sp>
      <p:sp>
        <p:nvSpPr>
          <p:cNvPr id="52" name="Text 50"/>
          <p:cNvSpPr/>
          <p:nvPr/>
        </p:nvSpPr>
        <p:spPr>
          <a:xfrm>
            <a:off x="4846320" y="2468880"/>
            <a:ext cx="39319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4A6064"/>
                </a:solidFill>
              </a:rPr>
              <a:t>Contraindicados em toda a gestação — mesmo risco dos IECA</a:t>
            </a:r>
            <a:endParaRPr lang="en-US" sz="1200" dirty="0"/>
          </a:p>
        </p:txBody>
      </p:sp>
      <p:sp>
        <p:nvSpPr>
          <p:cNvPr id="53" name="Shape 51"/>
          <p:cNvSpPr/>
          <p:nvPr/>
        </p:nvSpPr>
        <p:spPr>
          <a:xfrm>
            <a:off x="4709160" y="3035808"/>
            <a:ext cx="4160520" cy="804672"/>
          </a:xfrm>
          <a:prstGeom prst="rect">
            <a:avLst/>
          </a:prstGeom>
          <a:solidFill>
            <a:srgbClr val="FFFFFF"/>
          </a:solidFill>
          <a:ln w="12700">
            <a:solidFill>
              <a:srgbClr val="E8F0F1"/>
            </a:solidFill>
            <a:prstDash val="solid"/>
          </a:ln>
        </p:spPr>
      </p:sp>
      <p:sp>
        <p:nvSpPr>
          <p:cNvPr id="54" name="Shape 52"/>
          <p:cNvSpPr/>
          <p:nvPr/>
        </p:nvSpPr>
        <p:spPr>
          <a:xfrm>
            <a:off x="4709160" y="3035808"/>
            <a:ext cx="45720" cy="804672"/>
          </a:xfrm>
          <a:prstGeom prst="rect">
            <a:avLst/>
          </a:prstGeom>
          <a:solidFill>
            <a:srgbClr val="D94F4F"/>
          </a:solidFill>
          <a:ln w="12700">
            <a:solidFill>
              <a:srgbClr val="D94F4F"/>
            </a:solidFill>
            <a:prstDash val="solid"/>
          </a:ln>
        </p:spPr>
      </p:sp>
      <p:sp>
        <p:nvSpPr>
          <p:cNvPr id="55" name="Text 53"/>
          <p:cNvSpPr/>
          <p:nvPr/>
        </p:nvSpPr>
        <p:spPr>
          <a:xfrm>
            <a:off x="4846320" y="3063240"/>
            <a:ext cx="301752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D94F4F"/>
                </a:solidFill>
              </a:rPr>
              <a:t>Espironolactona</a:t>
            </a:r>
            <a:endParaRPr lang="en-US" sz="1400" dirty="0"/>
          </a:p>
        </p:txBody>
      </p:sp>
      <p:sp>
        <p:nvSpPr>
          <p:cNvPr id="56" name="Shape 54"/>
          <p:cNvSpPr/>
          <p:nvPr/>
        </p:nvSpPr>
        <p:spPr>
          <a:xfrm>
            <a:off x="7726680" y="3090672"/>
            <a:ext cx="914400" cy="201168"/>
          </a:xfrm>
          <a:prstGeom prst="rect">
            <a:avLst/>
          </a:prstGeom>
          <a:solidFill>
            <a:srgbClr val="D94F4F"/>
          </a:solidFill>
          <a:ln w="12700">
            <a:solidFill>
              <a:srgbClr val="D94F4F"/>
            </a:solidFill>
            <a:prstDash val="solid"/>
          </a:ln>
        </p:spPr>
      </p:sp>
      <p:sp>
        <p:nvSpPr>
          <p:cNvPr id="57" name="Text 55"/>
          <p:cNvSpPr/>
          <p:nvPr/>
        </p:nvSpPr>
        <p:spPr>
          <a:xfrm>
            <a:off x="7726680" y="3090672"/>
            <a:ext cx="9144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</a:rPr>
              <a:t>FDA: D</a:t>
            </a:r>
            <a:endParaRPr lang="en-US" sz="1200" dirty="0"/>
          </a:p>
        </p:txBody>
      </p:sp>
      <p:sp>
        <p:nvSpPr>
          <p:cNvPr id="58" name="Text 56"/>
          <p:cNvSpPr/>
          <p:nvPr/>
        </p:nvSpPr>
        <p:spPr>
          <a:xfrm>
            <a:off x="4846320" y="3337560"/>
            <a:ext cx="39319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4A6064"/>
                </a:solidFill>
              </a:rPr>
              <a:t>Efeito antiandrogênico — risco de feminilização de feto masculino</a:t>
            </a:r>
            <a:endParaRPr lang="en-US" sz="1200" dirty="0"/>
          </a:p>
        </p:txBody>
      </p:sp>
      <p:sp>
        <p:nvSpPr>
          <p:cNvPr id="59" name="Shape 57"/>
          <p:cNvSpPr/>
          <p:nvPr/>
        </p:nvSpPr>
        <p:spPr>
          <a:xfrm>
            <a:off x="4709160" y="3904488"/>
            <a:ext cx="4160520" cy="804672"/>
          </a:xfrm>
          <a:prstGeom prst="rect">
            <a:avLst/>
          </a:prstGeom>
          <a:solidFill>
            <a:srgbClr val="FFF5F5"/>
          </a:solidFill>
          <a:ln w="12700">
            <a:solidFill>
              <a:srgbClr val="E8F0F1"/>
            </a:solidFill>
            <a:prstDash val="solid"/>
          </a:ln>
        </p:spPr>
      </p:sp>
      <p:sp>
        <p:nvSpPr>
          <p:cNvPr id="60" name="Shape 58"/>
          <p:cNvSpPr/>
          <p:nvPr/>
        </p:nvSpPr>
        <p:spPr>
          <a:xfrm>
            <a:off x="4709160" y="3904488"/>
            <a:ext cx="45720" cy="804672"/>
          </a:xfrm>
          <a:prstGeom prst="rect">
            <a:avLst/>
          </a:prstGeom>
          <a:solidFill>
            <a:srgbClr val="D94F4F"/>
          </a:solidFill>
          <a:ln w="12700">
            <a:solidFill>
              <a:srgbClr val="D94F4F"/>
            </a:solidFill>
            <a:prstDash val="solid"/>
          </a:ln>
        </p:spPr>
      </p:sp>
      <p:sp>
        <p:nvSpPr>
          <p:cNvPr id="61" name="Text 59"/>
          <p:cNvSpPr/>
          <p:nvPr/>
        </p:nvSpPr>
        <p:spPr>
          <a:xfrm>
            <a:off x="4846320" y="3931920"/>
            <a:ext cx="301752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D94F4F"/>
                </a:solidFill>
              </a:rPr>
              <a:t>Nitroprussiato</a:t>
            </a:r>
            <a:endParaRPr lang="en-US" sz="1400" dirty="0"/>
          </a:p>
        </p:txBody>
      </p:sp>
      <p:sp>
        <p:nvSpPr>
          <p:cNvPr id="62" name="Shape 60"/>
          <p:cNvSpPr/>
          <p:nvPr/>
        </p:nvSpPr>
        <p:spPr>
          <a:xfrm>
            <a:off x="7818120" y="3959352"/>
            <a:ext cx="914400" cy="201168"/>
          </a:xfrm>
          <a:prstGeom prst="rect">
            <a:avLst/>
          </a:prstGeom>
          <a:solidFill>
            <a:srgbClr val="D94F4F"/>
          </a:solidFill>
          <a:ln w="12700">
            <a:solidFill>
              <a:srgbClr val="D94F4F"/>
            </a:solidFill>
            <a:prstDash val="solid"/>
          </a:ln>
        </p:spPr>
      </p:sp>
      <p:sp>
        <p:nvSpPr>
          <p:cNvPr id="63" name="Text 61"/>
          <p:cNvSpPr/>
          <p:nvPr/>
        </p:nvSpPr>
        <p:spPr>
          <a:xfrm>
            <a:off x="7726680" y="3959352"/>
            <a:ext cx="9144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</a:rPr>
              <a:t>FDA: C</a:t>
            </a:r>
            <a:endParaRPr lang="en-US" sz="1200" dirty="0"/>
          </a:p>
        </p:txBody>
      </p:sp>
      <p:sp>
        <p:nvSpPr>
          <p:cNvPr id="64" name="Text 62"/>
          <p:cNvSpPr/>
          <p:nvPr/>
        </p:nvSpPr>
        <p:spPr>
          <a:xfrm>
            <a:off x="4846320" y="4206240"/>
            <a:ext cx="39319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4A6064"/>
                </a:solidFill>
              </a:rPr>
              <a:t>Toxicidade por cianeto fetal — somente emergência máxima, brevemente</a:t>
            </a:r>
            <a:endParaRPr lang="en-US" sz="1200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200400" cy="5143500"/>
          </a:xfrm>
          <a:prstGeom prst="rect">
            <a:avLst/>
          </a:prstGeom>
          <a:solidFill>
            <a:srgbClr val="0D7377"/>
          </a:solidFill>
          <a:ln w="12700">
            <a:solidFill>
              <a:srgbClr val="0D7377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274320" y="457200"/>
            <a:ext cx="265176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7200" b="1" dirty="0">
                <a:solidFill>
                  <a:srgbClr val="C8F0F1"/>
                </a:solidFill>
              </a:rPr>
              <a:t>05</a:t>
            </a:r>
            <a:endParaRPr lang="en-US" sz="7200" dirty="0"/>
          </a:p>
        </p:txBody>
      </p:sp>
      <p:sp>
        <p:nvSpPr>
          <p:cNvPr id="4" name="Shape 2"/>
          <p:cNvSpPr/>
          <p:nvPr/>
        </p:nvSpPr>
        <p:spPr>
          <a:xfrm>
            <a:off x="274320" y="1508760"/>
            <a:ext cx="2651760" cy="45720"/>
          </a:xfrm>
          <a:prstGeom prst="rect">
            <a:avLst/>
          </a:prstGeom>
          <a:solidFill>
            <a:srgbClr val="C8F0F1"/>
          </a:solidFill>
          <a:ln w="12700">
            <a:solidFill>
              <a:srgbClr val="C8F0F1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182880" y="1645920"/>
            <a:ext cx="2834640" cy="2286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ctr">
              <a:buNone/>
            </a:pPr>
            <a:r>
              <a:rPr lang="en-US" sz="2400" b="1" dirty="0">
                <a:solidFill>
                  <a:srgbClr val="FFFF00"/>
                </a:solidFill>
              </a:rPr>
              <a:t>Antidiabéticos</a:t>
            </a:r>
            <a:endParaRPr lang="en-US" sz="2400" dirty="0">
              <a:solidFill>
                <a:srgbClr val="FFFF00"/>
              </a:solidFill>
            </a:endParaRPr>
          </a:p>
        </p:txBody>
      </p:sp>
      <p:sp>
        <p:nvSpPr>
          <p:cNvPr id="6" name="Text 4"/>
          <p:cNvSpPr/>
          <p:nvPr/>
        </p:nvSpPr>
        <p:spPr>
          <a:xfrm>
            <a:off x="3474720" y="2103120"/>
            <a:ext cx="530352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2200" b="1" dirty="0"/>
              <a:t>Insulina · Metformina · </a:t>
            </a:r>
            <a:r>
              <a:rPr lang="en-US" sz="2200" b="1" dirty="0" err="1"/>
              <a:t>Inibidores</a:t>
            </a:r>
            <a:r>
              <a:rPr lang="en-US" sz="2200" b="1" dirty="0"/>
              <a:t> SGLT2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0D7377"/>
          </a:solidFill>
          <a:ln w="12700">
            <a:solidFill>
              <a:srgbClr val="0D7377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4937760"/>
            <a:ext cx="9144000" cy="205740"/>
          </a:xfrm>
          <a:prstGeom prst="rect">
            <a:avLst/>
          </a:prstGeom>
          <a:solidFill>
            <a:srgbClr val="085E61"/>
          </a:solidFill>
          <a:ln w="12700">
            <a:solidFill>
              <a:srgbClr val="085E61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274320" y="4946904"/>
            <a:ext cx="859536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800" dirty="0">
                <a:solidFill>
                  <a:srgbClr val="C8F0F1"/>
                </a:solidFill>
              </a:rPr>
              <a:t>Estratégia de Saúde da Família  |  Farmacologia na Gestação</a:t>
            </a:r>
            <a:endParaRPr lang="en-US" sz="800" dirty="0"/>
          </a:p>
        </p:txBody>
      </p:sp>
      <p:sp>
        <p:nvSpPr>
          <p:cNvPr id="5" name="Text 3"/>
          <p:cNvSpPr/>
          <p:nvPr/>
        </p:nvSpPr>
        <p:spPr>
          <a:xfrm>
            <a:off x="365760" y="137160"/>
            <a:ext cx="84124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085E61"/>
                </a:solidFill>
              </a:rPr>
              <a:t>ANTIDIABÉTICOS NA GESTAÇÃO</a:t>
            </a:r>
            <a:endParaRPr lang="en-US" sz="1500" dirty="0"/>
          </a:p>
        </p:txBody>
      </p:sp>
      <p:sp>
        <p:nvSpPr>
          <p:cNvPr id="6" name="Shape 4"/>
          <p:cNvSpPr/>
          <p:nvPr/>
        </p:nvSpPr>
        <p:spPr>
          <a:xfrm>
            <a:off x="274320" y="630936"/>
            <a:ext cx="8595360" cy="1005840"/>
          </a:xfrm>
          <a:prstGeom prst="rect">
            <a:avLst/>
          </a:prstGeom>
          <a:solidFill>
            <a:srgbClr val="0D7377"/>
          </a:solidFill>
          <a:ln w="12700">
            <a:solidFill>
              <a:srgbClr val="0D7377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457200" y="713232"/>
            <a:ext cx="4572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chemeClr val="bg1"/>
                </a:solidFill>
              </a:rPr>
              <a:t>INSULINA — PADRÃO-OURO</a:t>
            </a:r>
            <a:endParaRPr lang="en-US" sz="1600" dirty="0">
              <a:solidFill>
                <a:schemeClr val="bg1"/>
              </a:solidFill>
            </a:endParaRPr>
          </a:p>
        </p:txBody>
      </p:sp>
      <p:sp>
        <p:nvSpPr>
          <p:cNvPr id="8" name="Shape 6"/>
          <p:cNvSpPr/>
          <p:nvPr/>
        </p:nvSpPr>
        <p:spPr>
          <a:xfrm>
            <a:off x="4754880" y="749808"/>
            <a:ext cx="1005840" cy="256032"/>
          </a:xfrm>
          <a:prstGeom prst="rect">
            <a:avLst/>
          </a:prstGeom>
          <a:solidFill>
            <a:srgbClr val="2E9E6A"/>
          </a:solidFill>
          <a:ln w="12700">
            <a:solidFill>
              <a:srgbClr val="2E9E6A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4754880" y="749808"/>
            <a:ext cx="1005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chemeClr val="bg1"/>
                </a:solidFill>
              </a:rPr>
              <a:t>FDA: B</a:t>
            </a:r>
            <a:endParaRPr lang="en-US" sz="1400" dirty="0">
              <a:solidFill>
                <a:schemeClr val="bg1"/>
              </a:solidFill>
            </a:endParaRPr>
          </a:p>
        </p:txBody>
      </p:sp>
      <p:sp>
        <p:nvSpPr>
          <p:cNvPr id="10" name="Text 8"/>
          <p:cNvSpPr/>
          <p:nvPr/>
        </p:nvSpPr>
        <p:spPr>
          <a:xfrm>
            <a:off x="457200" y="1078992"/>
            <a:ext cx="83210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FFFF00"/>
                </a:solidFill>
              </a:rPr>
              <a:t>Não atravessa a placenta. Insulinas NPH e Regular: Categoria B. Análogos (Lispro, Asparte, Detemir, Glargina): Categoria B/C com crescente evidência de segurança.</a:t>
            </a:r>
          </a:p>
        </p:txBody>
      </p:sp>
      <p:sp>
        <p:nvSpPr>
          <p:cNvPr id="11" name="Shape 9"/>
          <p:cNvSpPr/>
          <p:nvPr/>
        </p:nvSpPr>
        <p:spPr>
          <a:xfrm>
            <a:off x="274320" y="1783080"/>
            <a:ext cx="8595360" cy="685800"/>
          </a:xfrm>
          <a:prstGeom prst="rect">
            <a:avLst/>
          </a:prstGeom>
          <a:solidFill>
            <a:srgbClr val="FFFFFF"/>
          </a:solidFill>
          <a:ln w="12700">
            <a:solidFill>
              <a:srgbClr val="E8F0F1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274320" y="1783080"/>
            <a:ext cx="54864" cy="685800"/>
          </a:xfrm>
          <a:prstGeom prst="rect">
            <a:avLst/>
          </a:prstGeom>
          <a:solidFill>
            <a:srgbClr val="3DA85A"/>
          </a:solidFill>
          <a:ln w="12700">
            <a:solidFill>
              <a:srgbClr val="3DA85A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457200" y="1819656"/>
            <a:ext cx="36576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85E61"/>
                </a:solidFill>
              </a:rPr>
              <a:t>Metformina</a:t>
            </a:r>
            <a:endParaRPr lang="en-US" sz="1400" dirty="0"/>
          </a:p>
        </p:txBody>
      </p:sp>
      <p:sp>
        <p:nvSpPr>
          <p:cNvPr id="14" name="Shape 12"/>
          <p:cNvSpPr/>
          <p:nvPr/>
        </p:nvSpPr>
        <p:spPr>
          <a:xfrm>
            <a:off x="7452360" y="1856232"/>
            <a:ext cx="1280160" cy="237744"/>
          </a:xfrm>
          <a:prstGeom prst="rect">
            <a:avLst/>
          </a:prstGeom>
          <a:solidFill>
            <a:srgbClr val="3DA85A"/>
          </a:solidFill>
          <a:ln w="12700">
            <a:solidFill>
              <a:srgbClr val="3DA85A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7452360" y="1856232"/>
            <a:ext cx="128016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</a:rPr>
              <a:t>FDA: B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457200" y="2130552"/>
            <a:ext cx="8229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dirty="0">
                <a:solidFill>
                  <a:srgbClr val="4A6064"/>
                </a:solidFill>
              </a:rPr>
              <a:t>2ª linha no DMG. Atravessa a placenta. Segura segundo estudos recentes; dados de longo prazo em crianças ainda limitados.</a:t>
            </a:r>
            <a:endParaRPr lang="en-US" sz="1200" dirty="0"/>
          </a:p>
        </p:txBody>
      </p:sp>
      <p:sp>
        <p:nvSpPr>
          <p:cNvPr id="17" name="Shape 15"/>
          <p:cNvSpPr/>
          <p:nvPr/>
        </p:nvSpPr>
        <p:spPr>
          <a:xfrm>
            <a:off x="320040" y="2555748"/>
            <a:ext cx="8595360" cy="685800"/>
          </a:xfrm>
          <a:prstGeom prst="rect">
            <a:avLst/>
          </a:prstGeom>
          <a:solidFill>
            <a:srgbClr val="E8F0F1"/>
          </a:solidFill>
          <a:ln w="12700">
            <a:solidFill>
              <a:srgbClr val="E8F0F1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274320" y="2542032"/>
            <a:ext cx="54864" cy="685800"/>
          </a:xfrm>
          <a:prstGeom prst="rect">
            <a:avLst/>
          </a:prstGeom>
          <a:solidFill>
            <a:srgbClr val="E07B39"/>
          </a:solidFill>
          <a:ln w="12700">
            <a:solidFill>
              <a:srgbClr val="E07B39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457200" y="2578608"/>
            <a:ext cx="36576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85E61"/>
                </a:solidFill>
              </a:rPr>
              <a:t>Glibenclamida</a:t>
            </a:r>
            <a:endParaRPr lang="en-US" sz="1400" dirty="0"/>
          </a:p>
        </p:txBody>
      </p:sp>
      <p:sp>
        <p:nvSpPr>
          <p:cNvPr id="20" name="Shape 18"/>
          <p:cNvSpPr/>
          <p:nvPr/>
        </p:nvSpPr>
        <p:spPr>
          <a:xfrm>
            <a:off x="7452360" y="2615184"/>
            <a:ext cx="1280160" cy="237744"/>
          </a:xfrm>
          <a:prstGeom prst="rect">
            <a:avLst/>
          </a:prstGeom>
          <a:solidFill>
            <a:srgbClr val="E07B39"/>
          </a:solidFill>
          <a:ln w="12700">
            <a:solidFill>
              <a:srgbClr val="E07B39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7452360" y="2615184"/>
            <a:ext cx="128016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</a:rPr>
              <a:t>FDA: C</a:t>
            </a:r>
            <a:endParaRPr lang="en-US" sz="1200" dirty="0"/>
          </a:p>
        </p:txBody>
      </p:sp>
      <p:sp>
        <p:nvSpPr>
          <p:cNvPr id="22" name="Text 20"/>
          <p:cNvSpPr/>
          <p:nvPr/>
        </p:nvSpPr>
        <p:spPr>
          <a:xfrm>
            <a:off x="457200" y="2889504"/>
            <a:ext cx="8229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4A6064"/>
                </a:solidFill>
              </a:rPr>
              <a:t>Atravessa a placenta mais que metformina. Risco de hipoglicemia neonatal. Não é primeira escolha.</a:t>
            </a:r>
            <a:endParaRPr lang="en-US" sz="1200" dirty="0"/>
          </a:p>
        </p:txBody>
      </p:sp>
      <p:sp>
        <p:nvSpPr>
          <p:cNvPr id="23" name="Shape 21"/>
          <p:cNvSpPr/>
          <p:nvPr/>
        </p:nvSpPr>
        <p:spPr>
          <a:xfrm>
            <a:off x="274320" y="3300984"/>
            <a:ext cx="8595360" cy="685800"/>
          </a:xfrm>
          <a:prstGeom prst="rect">
            <a:avLst/>
          </a:prstGeom>
          <a:solidFill>
            <a:srgbClr val="FFFFFF"/>
          </a:solidFill>
          <a:ln w="12700">
            <a:solidFill>
              <a:srgbClr val="E8F0F1"/>
            </a:solidFill>
            <a:prstDash val="solid"/>
          </a:ln>
        </p:spPr>
      </p:sp>
      <p:sp>
        <p:nvSpPr>
          <p:cNvPr id="24" name="Shape 22"/>
          <p:cNvSpPr/>
          <p:nvPr/>
        </p:nvSpPr>
        <p:spPr>
          <a:xfrm>
            <a:off x="274320" y="3300984"/>
            <a:ext cx="54864" cy="685800"/>
          </a:xfrm>
          <a:prstGeom prst="rect">
            <a:avLst/>
          </a:prstGeom>
          <a:solidFill>
            <a:srgbClr val="D94F4F"/>
          </a:solidFill>
          <a:ln w="12700">
            <a:solidFill>
              <a:srgbClr val="D94F4F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457200" y="3337560"/>
            <a:ext cx="36576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85E61"/>
                </a:solidFill>
              </a:rPr>
              <a:t>Inibidores SGLT2</a:t>
            </a:r>
            <a:endParaRPr lang="en-US" sz="1400" dirty="0"/>
          </a:p>
          <a:p>
            <a:pPr marL="0" indent="0">
              <a:buNone/>
            </a:pPr>
            <a:r>
              <a:rPr lang="en-US" sz="1400" b="1" dirty="0">
                <a:solidFill>
                  <a:srgbClr val="085E61"/>
                </a:solidFill>
              </a:rPr>
              <a:t>(</a:t>
            </a:r>
            <a:r>
              <a:rPr lang="en-US" sz="1200" b="1" dirty="0">
                <a:solidFill>
                  <a:srgbClr val="085E61"/>
                </a:solidFill>
              </a:rPr>
              <a:t>Dapagliflozina, Empagliflozina)</a:t>
            </a:r>
            <a:endParaRPr lang="en-US" sz="1200" dirty="0"/>
          </a:p>
        </p:txBody>
      </p:sp>
      <p:sp>
        <p:nvSpPr>
          <p:cNvPr id="26" name="Shape 24"/>
          <p:cNvSpPr/>
          <p:nvPr/>
        </p:nvSpPr>
        <p:spPr>
          <a:xfrm>
            <a:off x="7452360" y="3374136"/>
            <a:ext cx="1280160" cy="237744"/>
          </a:xfrm>
          <a:prstGeom prst="rect">
            <a:avLst/>
          </a:prstGeom>
          <a:solidFill>
            <a:srgbClr val="D94F4F"/>
          </a:solidFill>
          <a:ln w="12700">
            <a:solidFill>
              <a:srgbClr val="D94F4F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7452360" y="3374136"/>
            <a:ext cx="128016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</a:rPr>
              <a:t>FDA: C</a:t>
            </a:r>
            <a:endParaRPr lang="en-US" sz="1200" dirty="0"/>
          </a:p>
        </p:txBody>
      </p:sp>
      <p:sp>
        <p:nvSpPr>
          <p:cNvPr id="28" name="Text 26"/>
          <p:cNvSpPr/>
          <p:nvPr/>
        </p:nvSpPr>
        <p:spPr>
          <a:xfrm>
            <a:off x="457200" y="3648456"/>
            <a:ext cx="8229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4A6064"/>
                </a:solidFill>
              </a:rPr>
              <a:t>CONTRAINDICADOS no 2º e 3º trimestres. Dados de segurança insuficientes</a:t>
            </a:r>
            <a:r>
              <a:rPr lang="en-US" sz="1000" dirty="0">
                <a:solidFill>
                  <a:srgbClr val="4A6064"/>
                </a:solidFill>
              </a:rPr>
              <a:t>.</a:t>
            </a:r>
            <a:endParaRPr lang="en-US" sz="1000" dirty="0"/>
          </a:p>
        </p:txBody>
      </p:sp>
      <p:sp>
        <p:nvSpPr>
          <p:cNvPr id="29" name="Shape 27"/>
          <p:cNvSpPr/>
          <p:nvPr/>
        </p:nvSpPr>
        <p:spPr>
          <a:xfrm>
            <a:off x="274320" y="4059936"/>
            <a:ext cx="8595360" cy="685800"/>
          </a:xfrm>
          <a:prstGeom prst="rect">
            <a:avLst/>
          </a:prstGeom>
          <a:solidFill>
            <a:srgbClr val="E8F0F1"/>
          </a:solidFill>
          <a:ln w="12700">
            <a:solidFill>
              <a:srgbClr val="E8F0F1"/>
            </a:solidFill>
            <a:prstDash val="solid"/>
          </a:ln>
        </p:spPr>
      </p:sp>
      <p:sp>
        <p:nvSpPr>
          <p:cNvPr id="30" name="Shape 28"/>
          <p:cNvSpPr/>
          <p:nvPr/>
        </p:nvSpPr>
        <p:spPr>
          <a:xfrm>
            <a:off x="274320" y="4059936"/>
            <a:ext cx="54864" cy="685800"/>
          </a:xfrm>
          <a:prstGeom prst="rect">
            <a:avLst/>
          </a:prstGeom>
          <a:solidFill>
            <a:srgbClr val="D94F4F"/>
          </a:solidFill>
          <a:ln w="12700">
            <a:solidFill>
              <a:srgbClr val="D94F4F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457200" y="4096512"/>
            <a:ext cx="36576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085E61"/>
                </a:solidFill>
              </a:rPr>
              <a:t>A</a:t>
            </a:r>
            <a:r>
              <a:rPr lang="en-US" sz="1400" b="1" dirty="0">
                <a:solidFill>
                  <a:srgbClr val="085E61"/>
                </a:solidFill>
              </a:rPr>
              <a:t>nálogos GLP-1</a:t>
            </a:r>
            <a:endParaRPr lang="en-US" sz="1400" dirty="0"/>
          </a:p>
          <a:p>
            <a:pPr marL="0" indent="0">
              <a:buNone/>
            </a:pPr>
            <a:r>
              <a:rPr lang="en-US" sz="1100" b="1" dirty="0">
                <a:solidFill>
                  <a:srgbClr val="085E61"/>
                </a:solidFill>
              </a:rPr>
              <a:t>(</a:t>
            </a:r>
            <a:r>
              <a:rPr lang="en-US" sz="1200" b="1" dirty="0">
                <a:solidFill>
                  <a:srgbClr val="085E61"/>
                </a:solidFill>
              </a:rPr>
              <a:t>Liraglutida, Semaglutida</a:t>
            </a:r>
            <a:r>
              <a:rPr lang="en-US" sz="1100" b="1" dirty="0">
                <a:solidFill>
                  <a:srgbClr val="085E61"/>
                </a:solidFill>
              </a:rPr>
              <a:t>)</a:t>
            </a:r>
            <a:endParaRPr lang="en-US" sz="1100" dirty="0"/>
          </a:p>
        </p:txBody>
      </p:sp>
      <p:sp>
        <p:nvSpPr>
          <p:cNvPr id="32" name="Shape 30"/>
          <p:cNvSpPr/>
          <p:nvPr/>
        </p:nvSpPr>
        <p:spPr>
          <a:xfrm>
            <a:off x="7452360" y="4133088"/>
            <a:ext cx="1280160" cy="237744"/>
          </a:xfrm>
          <a:prstGeom prst="rect">
            <a:avLst/>
          </a:prstGeom>
          <a:solidFill>
            <a:srgbClr val="D94F4F"/>
          </a:solidFill>
          <a:ln w="12700">
            <a:solidFill>
              <a:srgbClr val="D94F4F"/>
            </a:solidFill>
            <a:prstDash val="solid"/>
          </a:ln>
        </p:spPr>
      </p:sp>
      <p:sp>
        <p:nvSpPr>
          <p:cNvPr id="33" name="Text 31"/>
          <p:cNvSpPr/>
          <p:nvPr/>
        </p:nvSpPr>
        <p:spPr>
          <a:xfrm>
            <a:off x="7452360" y="4133088"/>
            <a:ext cx="128016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</a:rPr>
              <a:t>FDA: C</a:t>
            </a:r>
            <a:endParaRPr lang="en-US" sz="1200" dirty="0"/>
          </a:p>
        </p:txBody>
      </p:sp>
      <p:sp>
        <p:nvSpPr>
          <p:cNvPr id="34" name="Text 32"/>
          <p:cNvSpPr/>
          <p:nvPr/>
        </p:nvSpPr>
        <p:spPr>
          <a:xfrm>
            <a:off x="457200" y="4407408"/>
            <a:ext cx="8229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4A6064"/>
                </a:solidFill>
              </a:rPr>
              <a:t>CONTRAINDICADOS — </a:t>
            </a:r>
            <a:r>
              <a:rPr lang="en-US" sz="1200" dirty="0">
                <a:solidFill>
                  <a:srgbClr val="4A6064"/>
                </a:solidFill>
              </a:rPr>
              <a:t>dados em humanos insuficientes; toxicidade em animais.</a:t>
            </a:r>
            <a:endParaRPr lang="en-US" sz="1200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200400" cy="5143500"/>
          </a:xfrm>
          <a:prstGeom prst="rect">
            <a:avLst/>
          </a:prstGeom>
          <a:solidFill>
            <a:srgbClr val="0D7377"/>
          </a:solidFill>
          <a:ln w="12700">
            <a:solidFill>
              <a:srgbClr val="0D7377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274320" y="457200"/>
            <a:ext cx="265176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7200" b="1" dirty="0">
                <a:solidFill>
                  <a:srgbClr val="C8F0F1"/>
                </a:solidFill>
              </a:rPr>
              <a:t>06</a:t>
            </a:r>
            <a:endParaRPr lang="en-US" sz="7200" dirty="0"/>
          </a:p>
        </p:txBody>
      </p:sp>
      <p:sp>
        <p:nvSpPr>
          <p:cNvPr id="4" name="Shape 2"/>
          <p:cNvSpPr/>
          <p:nvPr/>
        </p:nvSpPr>
        <p:spPr>
          <a:xfrm>
            <a:off x="274320" y="1508760"/>
            <a:ext cx="2651760" cy="45720"/>
          </a:xfrm>
          <a:prstGeom prst="rect">
            <a:avLst/>
          </a:prstGeom>
          <a:solidFill>
            <a:srgbClr val="C8F0F1"/>
          </a:solidFill>
          <a:ln w="12700">
            <a:solidFill>
              <a:srgbClr val="C8F0F1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182880" y="1645920"/>
            <a:ext cx="2834640" cy="2286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ctr">
              <a:buNone/>
            </a:pPr>
            <a:r>
              <a:rPr lang="en-US" sz="2400" b="1" dirty="0">
                <a:solidFill>
                  <a:srgbClr val="FFFF00"/>
                </a:solidFill>
              </a:rPr>
              <a:t>Antidepressivos</a:t>
            </a:r>
            <a:endParaRPr lang="en-US" sz="2400" dirty="0">
              <a:solidFill>
                <a:srgbClr val="FFFF00"/>
              </a:solidFill>
            </a:endParaRPr>
          </a:p>
          <a:p>
            <a:pPr marL="0" indent="0" algn="ctr">
              <a:buNone/>
            </a:pPr>
            <a:r>
              <a:rPr lang="en-US" sz="2400" b="1" dirty="0">
                <a:solidFill>
                  <a:srgbClr val="FFFF00"/>
                </a:solidFill>
              </a:rPr>
              <a:t>e Antipsicóticos</a:t>
            </a:r>
            <a:endParaRPr lang="en-US" sz="2400" dirty="0">
              <a:solidFill>
                <a:srgbClr val="FFFF00"/>
              </a:solidFill>
            </a:endParaRPr>
          </a:p>
        </p:txBody>
      </p:sp>
      <p:sp>
        <p:nvSpPr>
          <p:cNvPr id="6" name="Text 4"/>
          <p:cNvSpPr/>
          <p:nvPr/>
        </p:nvSpPr>
        <p:spPr>
          <a:xfrm>
            <a:off x="3474720" y="2103120"/>
            <a:ext cx="530352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2200" b="1" dirty="0"/>
              <a:t>Sertralina · Fluoxetina · Paroxetina (D) · Haloperidol · Lítio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0D7377"/>
          </a:solidFill>
          <a:ln w="12700">
            <a:solidFill>
              <a:srgbClr val="0D7377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4937760"/>
            <a:ext cx="9144000" cy="205740"/>
          </a:xfrm>
          <a:prstGeom prst="rect">
            <a:avLst/>
          </a:prstGeom>
          <a:solidFill>
            <a:srgbClr val="085E61"/>
          </a:solidFill>
          <a:ln w="12700">
            <a:solidFill>
              <a:srgbClr val="085E61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274320" y="4946904"/>
            <a:ext cx="859536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800" dirty="0">
                <a:solidFill>
                  <a:srgbClr val="C8F0F1"/>
                </a:solidFill>
              </a:rPr>
              <a:t>Estratégia de Saúde da Família  |  Farmacologia na Gestação</a:t>
            </a:r>
            <a:endParaRPr lang="en-US" sz="800" dirty="0"/>
          </a:p>
        </p:txBody>
      </p:sp>
      <p:sp>
        <p:nvSpPr>
          <p:cNvPr id="5" name="Text 3"/>
          <p:cNvSpPr/>
          <p:nvPr/>
        </p:nvSpPr>
        <p:spPr>
          <a:xfrm>
            <a:off x="365760" y="137160"/>
            <a:ext cx="84124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085E61"/>
                </a:solidFill>
              </a:rPr>
              <a:t>ANTIDEPRESSIVOS NA GESTAÇÃO</a:t>
            </a:r>
            <a:endParaRPr lang="en-US" sz="1500" dirty="0"/>
          </a:p>
        </p:txBody>
      </p:sp>
      <p:sp>
        <p:nvSpPr>
          <p:cNvPr id="7" name="Text 5"/>
          <p:cNvSpPr/>
          <p:nvPr/>
        </p:nvSpPr>
        <p:spPr>
          <a:xfrm>
            <a:off x="411480" y="496800"/>
            <a:ext cx="8595360" cy="5729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b="1" i="1" dirty="0"/>
              <a:t>O risco de não tratar depressão/ansiedade grave pode ser tão sério quanto o risco medicamentoso para o binômio mãe-filho.</a:t>
            </a:r>
            <a:endParaRPr lang="en-US" sz="1400" b="1" dirty="0"/>
          </a:p>
        </p:txBody>
      </p:sp>
      <p:graphicFrame>
        <p:nvGraphicFramePr>
          <p:cNvPr id="16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89426929"/>
              </p:ext>
            </p:extLst>
          </p:nvPr>
        </p:nvGraphicFramePr>
        <p:xfrm>
          <a:off x="365760" y="1224513"/>
          <a:ext cx="8574480" cy="2480310"/>
        </p:xfrm>
        <a:graphic>
          <a:graphicData uri="http://schemas.openxmlformats.org/drawingml/2006/table">
            <a:tbl>
              <a:tblPr/>
              <a:tblGrid>
                <a:gridCol w="20822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400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48056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62915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400" b="1" dirty="0">
                          <a:solidFill>
                            <a:srgbClr val="FFFFFF"/>
                          </a:solidFill>
                        </a:rPr>
                        <a:t>Fármaco</a:t>
                      </a:r>
                      <a:endParaRPr lang="en-US" sz="14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85E6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</a:rPr>
                        <a:t>FDA</a:t>
                      </a:r>
                      <a:endParaRPr lang="en-US" sz="11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85E6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</a:rPr>
                        <a:t>Situação</a:t>
                      </a:r>
                      <a:endParaRPr lang="en-US" sz="11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85E6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</a:rPr>
                        <a:t>Observações Clínicas</a:t>
                      </a:r>
                      <a:endParaRPr lang="en-US" sz="11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85E6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62915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400" dirty="0">
                          <a:solidFill>
                            <a:srgbClr val="1E2D2F"/>
                          </a:solidFill>
                        </a:rPr>
                        <a:t>Sertralina</a:t>
                      </a:r>
                      <a:endParaRPr lang="en-US" sz="14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F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400" dirty="0">
                          <a:solidFill>
                            <a:srgbClr val="1E2D2F"/>
                          </a:solidFill>
                        </a:rPr>
                        <a:t>C</a:t>
                      </a:r>
                      <a:endParaRPr lang="en-US" sz="14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F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400" dirty="0">
                          <a:solidFill>
                            <a:srgbClr val="1E2D2F"/>
                          </a:solidFill>
                        </a:rPr>
                        <a:t>1ª ESCOLHA</a:t>
                      </a:r>
                      <a:endParaRPr lang="en-US" sz="14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FFF0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400" dirty="0">
                          <a:solidFill>
                            <a:srgbClr val="1E2D2F"/>
                          </a:solidFill>
                        </a:rPr>
                        <a:t>Maior experiência clínica. Perfil de segurança mais estudado.</a:t>
                      </a:r>
                      <a:endParaRPr lang="en-US" sz="14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62915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400" dirty="0">
                          <a:solidFill>
                            <a:srgbClr val="1E2D2F"/>
                          </a:solidFill>
                        </a:rPr>
                        <a:t>Fluoxetina</a:t>
                      </a:r>
                      <a:endParaRPr lang="en-US" sz="14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400" dirty="0">
                          <a:solidFill>
                            <a:srgbClr val="1E2D2F"/>
                          </a:solidFill>
                        </a:rPr>
                        <a:t>C</a:t>
                      </a:r>
                      <a:endParaRPr lang="en-US" sz="14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400" dirty="0">
                          <a:solidFill>
                            <a:srgbClr val="1E2D2F"/>
                          </a:solidFill>
                        </a:rPr>
                        <a:t>SEGURA</a:t>
                      </a:r>
                      <a:endParaRPr lang="en-US" sz="14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400" dirty="0">
                          <a:solidFill>
                            <a:srgbClr val="1E2D2F"/>
                          </a:solidFill>
                        </a:rPr>
                        <a:t>Meia-vida longa — pode causar síndrome de adaptação neonatal.</a:t>
                      </a:r>
                      <a:endParaRPr lang="en-US" sz="14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62915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400" dirty="0">
                          <a:solidFill>
                            <a:srgbClr val="1E2D2F"/>
                          </a:solidFill>
                        </a:rPr>
                        <a:t>Paroxetina</a:t>
                      </a:r>
                      <a:endParaRPr lang="en-US" sz="14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F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400" dirty="0">
                          <a:solidFill>
                            <a:srgbClr val="1E2D2F"/>
                          </a:solidFill>
                        </a:rPr>
                        <a:t>D</a:t>
                      </a:r>
                      <a:endParaRPr lang="en-US" sz="14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F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400" dirty="0">
                          <a:solidFill>
                            <a:srgbClr val="1E2D2F"/>
                          </a:solidFill>
                        </a:rPr>
                        <a:t>EVITAR</a:t>
                      </a:r>
                      <a:endParaRPr lang="en-US" sz="14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5E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400" dirty="0">
                          <a:solidFill>
                            <a:srgbClr val="1E2D2F"/>
                          </a:solidFill>
                        </a:rPr>
                        <a:t>Associada a malformações cardíacas (CIV). Evitar na gestação.</a:t>
                      </a:r>
                      <a:endParaRPr lang="en-US" sz="14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62915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400" dirty="0">
                          <a:solidFill>
                            <a:srgbClr val="1E2D2F"/>
                          </a:solidFill>
                        </a:rPr>
                        <a:t>Escitalopram</a:t>
                      </a:r>
                      <a:endParaRPr lang="en-US" sz="14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400" dirty="0">
                          <a:solidFill>
                            <a:srgbClr val="1E2D2F"/>
                          </a:solidFill>
                        </a:rPr>
                        <a:t>C</a:t>
                      </a:r>
                      <a:endParaRPr lang="en-US" sz="14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400" dirty="0">
                          <a:solidFill>
                            <a:srgbClr val="1E2D2F"/>
                          </a:solidFill>
                        </a:rPr>
                        <a:t>ACEITÁVEL</a:t>
                      </a:r>
                      <a:endParaRPr lang="en-US" sz="14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400" dirty="0">
                          <a:solidFill>
                            <a:srgbClr val="1E2D2F"/>
                          </a:solidFill>
                        </a:rPr>
                        <a:t>Dados razoáveis de segurança. Preferido ao citalopram.</a:t>
                      </a:r>
                      <a:endParaRPr lang="en-US" sz="14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828F23D-2C60-0D9A-B4F8-3864ECED42C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>
            <a:extLst>
              <a:ext uri="{FF2B5EF4-FFF2-40B4-BE49-F238E27FC236}">
                <a16:creationId xmlns:a16="http://schemas.microsoft.com/office/drawing/2014/main" id="{0A54082B-5FDD-5DA3-AA11-EADEDBCF8C14}"/>
              </a:ext>
            </a:extLst>
          </p:cNvPr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0D7377"/>
          </a:solidFill>
          <a:ln w="12700">
            <a:solidFill>
              <a:srgbClr val="0D7377"/>
            </a:solidFill>
            <a:prstDash val="solid"/>
          </a:ln>
        </p:spPr>
      </p:sp>
      <p:sp>
        <p:nvSpPr>
          <p:cNvPr id="3" name="Shape 1">
            <a:extLst>
              <a:ext uri="{FF2B5EF4-FFF2-40B4-BE49-F238E27FC236}">
                <a16:creationId xmlns:a16="http://schemas.microsoft.com/office/drawing/2014/main" id="{EE2E9CAE-3227-9806-C4C3-3E1BA66F08F1}"/>
              </a:ext>
            </a:extLst>
          </p:cNvPr>
          <p:cNvSpPr/>
          <p:nvPr/>
        </p:nvSpPr>
        <p:spPr>
          <a:xfrm>
            <a:off x="0" y="4937760"/>
            <a:ext cx="9144000" cy="205740"/>
          </a:xfrm>
          <a:prstGeom prst="rect">
            <a:avLst/>
          </a:prstGeom>
          <a:solidFill>
            <a:srgbClr val="085E61"/>
          </a:solidFill>
          <a:ln w="12700">
            <a:solidFill>
              <a:srgbClr val="085E61"/>
            </a:solidFill>
            <a:prstDash val="solid"/>
          </a:ln>
        </p:spPr>
      </p:sp>
      <p:sp>
        <p:nvSpPr>
          <p:cNvPr id="4" name="Text 2">
            <a:extLst>
              <a:ext uri="{FF2B5EF4-FFF2-40B4-BE49-F238E27FC236}">
                <a16:creationId xmlns:a16="http://schemas.microsoft.com/office/drawing/2014/main" id="{B8A33499-84DD-EBCE-C4D5-B9E068988DC0}"/>
              </a:ext>
            </a:extLst>
          </p:cNvPr>
          <p:cNvSpPr/>
          <p:nvPr/>
        </p:nvSpPr>
        <p:spPr>
          <a:xfrm>
            <a:off x="274320" y="4946904"/>
            <a:ext cx="859536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800" dirty="0">
                <a:solidFill>
                  <a:srgbClr val="C8F0F1"/>
                </a:solidFill>
              </a:rPr>
              <a:t>Estratégia de Saúde da Família  |  Farmacologia na Gestação</a:t>
            </a:r>
            <a:endParaRPr lang="en-US" sz="800" dirty="0"/>
          </a:p>
        </p:txBody>
      </p:sp>
      <p:sp>
        <p:nvSpPr>
          <p:cNvPr id="5" name="Text 3">
            <a:extLst>
              <a:ext uri="{FF2B5EF4-FFF2-40B4-BE49-F238E27FC236}">
                <a16:creationId xmlns:a16="http://schemas.microsoft.com/office/drawing/2014/main" id="{D7F84F96-FBDF-122C-61F3-BA84D36210AE}"/>
              </a:ext>
            </a:extLst>
          </p:cNvPr>
          <p:cNvSpPr/>
          <p:nvPr/>
        </p:nvSpPr>
        <p:spPr>
          <a:xfrm>
            <a:off x="365760" y="137160"/>
            <a:ext cx="84124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085E61"/>
                </a:solidFill>
              </a:rPr>
              <a:t>ANTIDEPRESSIVOS NA GESTAÇÃO</a:t>
            </a:r>
            <a:endParaRPr lang="en-US" sz="1500" dirty="0"/>
          </a:p>
        </p:txBody>
      </p:sp>
      <p:sp>
        <p:nvSpPr>
          <p:cNvPr id="7" name="Text 5">
            <a:extLst>
              <a:ext uri="{FF2B5EF4-FFF2-40B4-BE49-F238E27FC236}">
                <a16:creationId xmlns:a16="http://schemas.microsoft.com/office/drawing/2014/main" id="{DDFEC721-807B-DA3D-B0AF-5DB407FBD1FF}"/>
              </a:ext>
            </a:extLst>
          </p:cNvPr>
          <p:cNvSpPr/>
          <p:nvPr/>
        </p:nvSpPr>
        <p:spPr>
          <a:xfrm>
            <a:off x="411480" y="496800"/>
            <a:ext cx="8595360" cy="5729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b="1" i="1" dirty="0"/>
              <a:t>O risco de não tratar depressão/ansiedade grave pode ser tão sério quanto o risco medicamentoso para o binômio mãe-filho.</a:t>
            </a:r>
            <a:endParaRPr lang="en-US" sz="1400" b="1" dirty="0"/>
          </a:p>
        </p:txBody>
      </p:sp>
      <p:graphicFrame>
        <p:nvGraphicFramePr>
          <p:cNvPr id="16" name="Table 0">
            <a:extLst>
              <a:ext uri="{FF2B5EF4-FFF2-40B4-BE49-F238E27FC236}">
                <a16:creationId xmlns:a16="http://schemas.microsoft.com/office/drawing/2014/main" id="{85877E34-C013-611F-B52D-B5756F7A5B2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05894308"/>
              </p:ext>
            </p:extLst>
          </p:nvPr>
        </p:nvGraphicFramePr>
        <p:xfrm>
          <a:off x="274320" y="1500573"/>
          <a:ext cx="8574480" cy="1906905"/>
        </p:xfrm>
        <a:graphic>
          <a:graphicData uri="http://schemas.openxmlformats.org/drawingml/2006/table">
            <a:tbl>
              <a:tblPr/>
              <a:tblGrid>
                <a:gridCol w="20822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400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48056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62915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400" b="1" dirty="0">
                          <a:solidFill>
                            <a:srgbClr val="FFFFFF"/>
                          </a:solidFill>
                        </a:rPr>
                        <a:t>Fármaco</a:t>
                      </a:r>
                      <a:endParaRPr lang="en-US" sz="14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85E6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</a:rPr>
                        <a:t>FDA</a:t>
                      </a:r>
                      <a:endParaRPr lang="en-US" sz="11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85E6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</a:rPr>
                        <a:t>Situação</a:t>
                      </a:r>
                      <a:endParaRPr lang="en-US" sz="11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85E6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</a:rPr>
                        <a:t>Observações Clínicas</a:t>
                      </a:r>
                      <a:endParaRPr lang="en-US" sz="11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85E6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62915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400" dirty="0">
                          <a:solidFill>
                            <a:srgbClr val="1E2D2F"/>
                          </a:solidFill>
                        </a:rPr>
                        <a:t>Venlafaxina (IRSN)</a:t>
                      </a:r>
                      <a:endParaRPr lang="en-US" sz="14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F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400" dirty="0">
                          <a:solidFill>
                            <a:srgbClr val="1E2D2F"/>
                          </a:solidFill>
                        </a:rPr>
                        <a:t>C</a:t>
                      </a:r>
                      <a:endParaRPr lang="en-US" sz="14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F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400" dirty="0">
                          <a:solidFill>
                            <a:srgbClr val="1E2D2F"/>
                          </a:solidFill>
                        </a:rPr>
                        <a:t>ACEITÁVEL</a:t>
                      </a:r>
                      <a:endParaRPr lang="en-US" sz="14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FFF0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400" dirty="0">
                          <a:solidFill>
                            <a:srgbClr val="1E2D2F"/>
                          </a:solidFill>
                        </a:rPr>
                        <a:t>Risco de HPPRN com uso no 3º trimestre.</a:t>
                      </a:r>
                      <a:endParaRPr lang="en-US" sz="14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62915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400" dirty="0">
                          <a:solidFill>
                            <a:srgbClr val="1E2D2F"/>
                          </a:solidFill>
                        </a:rPr>
                        <a:t>Nortriptilina (tricíclico)</a:t>
                      </a:r>
                      <a:endParaRPr lang="en-US" sz="14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400" dirty="0">
                          <a:solidFill>
                            <a:srgbClr val="1E2D2F"/>
                          </a:solidFill>
                        </a:rPr>
                        <a:t>C</a:t>
                      </a:r>
                      <a:endParaRPr lang="en-US" sz="14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400" dirty="0">
                          <a:solidFill>
                            <a:srgbClr val="1E2D2F"/>
                          </a:solidFill>
                        </a:rPr>
                        <a:t>2ª LINHA</a:t>
                      </a:r>
                      <a:endParaRPr lang="en-US" sz="14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400" dirty="0">
                          <a:solidFill>
                            <a:srgbClr val="1E2D2F"/>
                          </a:solidFill>
                        </a:rPr>
                        <a:t>Dados históricos; preferida ao amitriptilino.</a:t>
                      </a:r>
                      <a:endParaRPr lang="en-US" sz="14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62915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400" dirty="0">
                          <a:solidFill>
                            <a:srgbClr val="1E2D2F"/>
                          </a:solidFill>
                        </a:rPr>
                        <a:t>Benzodiazepínicos</a:t>
                      </a:r>
                      <a:endParaRPr lang="en-US" sz="14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F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400" dirty="0">
                          <a:solidFill>
                            <a:srgbClr val="1E2D2F"/>
                          </a:solidFill>
                        </a:rPr>
                        <a:t>D</a:t>
                      </a:r>
                      <a:endParaRPr lang="en-US" sz="14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F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400" dirty="0">
                          <a:solidFill>
                            <a:srgbClr val="1E2D2F"/>
                          </a:solidFill>
                        </a:rPr>
                        <a:t>EVITAR</a:t>
                      </a:r>
                      <a:endParaRPr lang="en-US" sz="14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5E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400" dirty="0">
                          <a:solidFill>
                            <a:srgbClr val="1E2D2F"/>
                          </a:solidFill>
                        </a:rPr>
                        <a:t>Síndrome de abstinência neonatal; hipotonia neonatal ('floppy infant').</a:t>
                      </a:r>
                      <a:endParaRPr lang="en-US" sz="14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4834338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D1555AE-6528-CA08-D908-FE244CA5614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>
            <a:extLst>
              <a:ext uri="{FF2B5EF4-FFF2-40B4-BE49-F238E27FC236}">
                <a16:creationId xmlns:a16="http://schemas.microsoft.com/office/drawing/2014/main" id="{76554F28-3671-2479-CBE9-27B6853851C5}"/>
              </a:ext>
            </a:extLst>
          </p:cNvPr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0D7377"/>
          </a:solidFill>
          <a:ln w="12700">
            <a:solidFill>
              <a:srgbClr val="0D7377"/>
            </a:solidFill>
            <a:prstDash val="solid"/>
          </a:ln>
        </p:spPr>
      </p:sp>
      <p:sp>
        <p:nvSpPr>
          <p:cNvPr id="4" name="Text 2">
            <a:extLst>
              <a:ext uri="{FF2B5EF4-FFF2-40B4-BE49-F238E27FC236}">
                <a16:creationId xmlns:a16="http://schemas.microsoft.com/office/drawing/2014/main" id="{B17F56FC-3DD6-B139-6F59-3FCD335B304F}"/>
              </a:ext>
            </a:extLst>
          </p:cNvPr>
          <p:cNvSpPr/>
          <p:nvPr/>
        </p:nvSpPr>
        <p:spPr>
          <a:xfrm>
            <a:off x="274320" y="4946904"/>
            <a:ext cx="859536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800" dirty="0">
                <a:solidFill>
                  <a:srgbClr val="C8F0F1"/>
                </a:solidFill>
              </a:rPr>
              <a:t>Estratégia de Saúde da Família  |  Farmacologia na Gestação</a:t>
            </a:r>
            <a:endParaRPr lang="en-US" sz="800" dirty="0"/>
          </a:p>
        </p:txBody>
      </p:sp>
      <p:sp>
        <p:nvSpPr>
          <p:cNvPr id="5" name="Text 3">
            <a:extLst>
              <a:ext uri="{FF2B5EF4-FFF2-40B4-BE49-F238E27FC236}">
                <a16:creationId xmlns:a16="http://schemas.microsoft.com/office/drawing/2014/main" id="{B75B6659-AE54-C6E5-2B46-3219C7C21666}"/>
              </a:ext>
            </a:extLst>
          </p:cNvPr>
          <p:cNvSpPr/>
          <p:nvPr/>
        </p:nvSpPr>
        <p:spPr>
          <a:xfrm>
            <a:off x="365760" y="137160"/>
            <a:ext cx="84124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085E61"/>
                </a:solidFill>
              </a:rPr>
              <a:t>ANTIPSICÓTICOS NA GESTAÇÃO</a:t>
            </a:r>
            <a:endParaRPr lang="en-US" sz="1500" dirty="0"/>
          </a:p>
        </p:txBody>
      </p:sp>
      <p:graphicFrame>
        <p:nvGraphicFramePr>
          <p:cNvPr id="17" name="Table 0">
            <a:extLst>
              <a:ext uri="{FF2B5EF4-FFF2-40B4-BE49-F238E27FC236}">
                <a16:creationId xmlns:a16="http://schemas.microsoft.com/office/drawing/2014/main" id="{D2D0574A-9FF0-F1EF-E719-2531D8BBDC1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71113363"/>
              </p:ext>
            </p:extLst>
          </p:nvPr>
        </p:nvGraphicFramePr>
        <p:xfrm>
          <a:off x="274320" y="991737"/>
          <a:ext cx="8595360" cy="2457450"/>
        </p:xfrm>
        <a:graphic>
          <a:graphicData uri="http://schemas.openxmlformats.org/drawingml/2006/table">
            <a:tbl>
              <a:tblPr/>
              <a:tblGrid>
                <a:gridCol w="2286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400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6692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9149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400" b="1" dirty="0">
                          <a:solidFill>
                            <a:srgbClr val="FFFFFF"/>
                          </a:solidFill>
                        </a:rPr>
                        <a:t>Fármaco</a:t>
                      </a:r>
                      <a:endParaRPr lang="en-US" sz="14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85E6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400" b="1" dirty="0">
                          <a:solidFill>
                            <a:srgbClr val="FFFFFF"/>
                          </a:solidFill>
                        </a:rPr>
                        <a:t>FDA</a:t>
                      </a:r>
                      <a:endParaRPr lang="en-US" sz="14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85E6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400" b="1" dirty="0">
                          <a:solidFill>
                            <a:srgbClr val="FFFFFF"/>
                          </a:solidFill>
                        </a:rPr>
                        <a:t>Observações</a:t>
                      </a:r>
                      <a:endParaRPr lang="en-US" sz="14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85E6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9149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400" dirty="0">
                          <a:solidFill>
                            <a:srgbClr val="1E2D2F"/>
                          </a:solidFill>
                        </a:rPr>
                        <a:t>Haloperidol (típico)</a:t>
                      </a:r>
                      <a:endParaRPr lang="en-US" sz="14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F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400" dirty="0">
                          <a:solidFill>
                            <a:srgbClr val="1E2D2F"/>
                          </a:solidFill>
                        </a:rPr>
                        <a:t>C</a:t>
                      </a:r>
                      <a:endParaRPr lang="en-US" sz="14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F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400" dirty="0">
                          <a:solidFill>
                            <a:srgbClr val="1E2D2F"/>
                          </a:solidFill>
                        </a:rPr>
                        <a:t>Mais dados históricos. Usado com segurança relativa.</a:t>
                      </a:r>
                      <a:endParaRPr lang="en-US" sz="14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9149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400" dirty="0">
                          <a:solidFill>
                            <a:srgbClr val="1E2D2F"/>
                          </a:solidFill>
                        </a:rPr>
                        <a:t>Clorpromazina (típico)</a:t>
                      </a:r>
                      <a:endParaRPr lang="en-US" sz="14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400" dirty="0">
                          <a:solidFill>
                            <a:srgbClr val="1E2D2F"/>
                          </a:solidFill>
                        </a:rPr>
                        <a:t>C</a:t>
                      </a:r>
                      <a:endParaRPr lang="en-US" sz="14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400" dirty="0">
                          <a:solidFill>
                            <a:srgbClr val="1E2D2F"/>
                          </a:solidFill>
                        </a:rPr>
                        <a:t>Dados de longa data. Usado em êmese grave off-label em baixas doses.</a:t>
                      </a:r>
                      <a:endParaRPr lang="en-US" sz="14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9149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400" dirty="0">
                          <a:solidFill>
                            <a:srgbClr val="1E2D2F"/>
                          </a:solidFill>
                        </a:rPr>
                        <a:t>Quetiapina (atípico)</a:t>
                      </a:r>
                      <a:endParaRPr lang="en-US" sz="14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F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400" dirty="0">
                          <a:solidFill>
                            <a:srgbClr val="1E2D2F"/>
                          </a:solidFill>
                        </a:rPr>
                        <a:t>C</a:t>
                      </a:r>
                      <a:endParaRPr lang="en-US" sz="14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F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400" dirty="0">
                          <a:solidFill>
                            <a:srgbClr val="1E2D2F"/>
                          </a:solidFill>
                        </a:rPr>
                        <a:t>Considerado entre os mais seguros dos atípicos. Monitorar glicemia.</a:t>
                      </a:r>
                      <a:endParaRPr lang="en-US" sz="14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9149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400" dirty="0">
                          <a:solidFill>
                            <a:srgbClr val="1E2D2F"/>
                          </a:solidFill>
                        </a:rPr>
                        <a:t>Olanzapina (atípico)</a:t>
                      </a:r>
                      <a:endParaRPr lang="en-US" sz="14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400" dirty="0">
                          <a:solidFill>
                            <a:srgbClr val="1E2D2F"/>
                          </a:solidFill>
                        </a:rPr>
                        <a:t>C</a:t>
                      </a:r>
                      <a:endParaRPr lang="en-US" sz="14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400" dirty="0">
                          <a:solidFill>
                            <a:srgbClr val="1E2D2F"/>
                          </a:solidFill>
                        </a:rPr>
                        <a:t>Risco de diabetes gestacional e ganho ponderal excessivo.</a:t>
                      </a:r>
                      <a:endParaRPr lang="en-US" sz="14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8" name="Text 5">
            <a:extLst>
              <a:ext uri="{FF2B5EF4-FFF2-40B4-BE49-F238E27FC236}">
                <a16:creationId xmlns:a16="http://schemas.microsoft.com/office/drawing/2014/main" id="{99604CEB-A5D3-E8EC-01B9-46DD643D80AA}"/>
              </a:ext>
            </a:extLst>
          </p:cNvPr>
          <p:cNvSpPr/>
          <p:nvPr/>
        </p:nvSpPr>
        <p:spPr>
          <a:xfrm>
            <a:off x="365760" y="4847760"/>
            <a:ext cx="841248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endParaRPr lang="en-US" sz="1050" b="1" dirty="0"/>
          </a:p>
        </p:txBody>
      </p:sp>
    </p:spTree>
    <p:extLst>
      <p:ext uri="{BB962C8B-B14F-4D97-AF65-F5344CB8AC3E}">
        <p14:creationId xmlns:p14="http://schemas.microsoft.com/office/powerpoint/2010/main" val="45528694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0D7377"/>
          </a:solidFill>
          <a:ln w="12700">
            <a:solidFill>
              <a:srgbClr val="0D737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274320" y="4946904"/>
            <a:ext cx="859536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800" dirty="0">
                <a:solidFill>
                  <a:srgbClr val="C8F0F1"/>
                </a:solidFill>
              </a:rPr>
              <a:t>Estratégia de Saúde da Família  |  Farmacologia na Gestação</a:t>
            </a:r>
            <a:endParaRPr lang="en-US" sz="800" dirty="0"/>
          </a:p>
        </p:txBody>
      </p:sp>
      <p:sp>
        <p:nvSpPr>
          <p:cNvPr id="5" name="Text 3"/>
          <p:cNvSpPr/>
          <p:nvPr/>
        </p:nvSpPr>
        <p:spPr>
          <a:xfrm>
            <a:off x="365760" y="137160"/>
            <a:ext cx="84124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085E61"/>
                </a:solidFill>
              </a:rPr>
              <a:t>ANTIPSICÓTICOS NA GESTAÇÃO</a:t>
            </a:r>
            <a:endParaRPr lang="en-US" sz="1500" dirty="0"/>
          </a:p>
        </p:txBody>
      </p:sp>
      <p:graphicFrame>
        <p:nvGraphicFramePr>
          <p:cNvPr id="17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37864766"/>
              </p:ext>
            </p:extLst>
          </p:nvPr>
        </p:nvGraphicFramePr>
        <p:xfrm>
          <a:off x="274320" y="1199160"/>
          <a:ext cx="8595360" cy="2205990"/>
        </p:xfrm>
        <a:graphic>
          <a:graphicData uri="http://schemas.openxmlformats.org/drawingml/2006/table">
            <a:tbl>
              <a:tblPr/>
              <a:tblGrid>
                <a:gridCol w="2286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400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6692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9149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</a:rPr>
                        <a:t>Fármaco</a:t>
                      </a:r>
                      <a:endParaRPr lang="en-US" sz="11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85E6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</a:rPr>
                        <a:t>FDA</a:t>
                      </a:r>
                      <a:endParaRPr lang="en-US" sz="11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85E6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</a:rPr>
                        <a:t>Observações</a:t>
                      </a:r>
                      <a:endParaRPr lang="en-US" sz="11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85E6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9149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400" dirty="0">
                          <a:solidFill>
                            <a:srgbClr val="1E2D2F"/>
                          </a:solidFill>
                        </a:rPr>
                        <a:t>Risperidona (atípico)</a:t>
                      </a:r>
                      <a:endParaRPr lang="en-US" sz="14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F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400" dirty="0">
                          <a:solidFill>
                            <a:srgbClr val="1E2D2F"/>
                          </a:solidFill>
                        </a:rPr>
                        <a:t>C</a:t>
                      </a:r>
                      <a:endParaRPr lang="en-US" sz="14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F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400" dirty="0">
                          <a:solidFill>
                            <a:srgbClr val="1E2D2F"/>
                          </a:solidFill>
                        </a:rPr>
                        <a:t>Dados razoáveis; monitorar prolactina e perfil metabólico.</a:t>
                      </a:r>
                      <a:endParaRPr lang="en-US" sz="14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9149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400" dirty="0">
                          <a:solidFill>
                            <a:srgbClr val="1E2D2F"/>
                          </a:solidFill>
                        </a:rPr>
                        <a:t>Clozapina</a:t>
                      </a:r>
                      <a:endParaRPr lang="en-US" sz="14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400" dirty="0">
                          <a:solidFill>
                            <a:srgbClr val="1E2D2F"/>
                          </a:solidFill>
                        </a:rPr>
                        <a:t>B</a:t>
                      </a:r>
                      <a:endParaRPr lang="en-US" sz="14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400" dirty="0">
                          <a:solidFill>
                            <a:srgbClr val="1E2D2F"/>
                          </a:solidFill>
                        </a:rPr>
                        <a:t>Paradoxalmente B, porém uso restrito por agranulocitose e outros efeitos.</a:t>
                      </a:r>
                      <a:endParaRPr lang="en-US" sz="14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9149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400" dirty="0">
                          <a:solidFill>
                            <a:srgbClr val="1E2D2F"/>
                          </a:solidFill>
                        </a:rPr>
                        <a:t>Lítio</a:t>
                      </a:r>
                      <a:endParaRPr lang="en-US" sz="14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0F0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400" dirty="0">
                          <a:solidFill>
                            <a:srgbClr val="1E2D2F"/>
                          </a:solidFill>
                        </a:rPr>
                        <a:t>D</a:t>
                      </a:r>
                      <a:endParaRPr lang="en-US" sz="14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5E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400" dirty="0">
                          <a:solidFill>
                            <a:srgbClr val="1E2D2F"/>
                          </a:solidFill>
                        </a:rPr>
                        <a:t>Risco de anomalia de Ebstein (~0,05–0,1% absoluto). Monitorar níveis séricos de perto (metabolismo muito alterado na gestação). Ecocardiograma fetal.</a:t>
                      </a:r>
                      <a:endParaRPr lang="en-US" sz="14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8" name="Text 5"/>
          <p:cNvSpPr/>
          <p:nvPr/>
        </p:nvSpPr>
        <p:spPr>
          <a:xfrm>
            <a:off x="365760" y="4142160"/>
            <a:ext cx="841248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b="1" i="1" dirty="0"/>
              <a:t>Síndrome de adaptação neonatal (ISRS/IRSN no 3º trimestre): irritabilidade, tremores, dificuldade alimentar — geralmente autolimitada, mas requer monitoramento do RN</a:t>
            </a:r>
            <a:r>
              <a:rPr lang="en-US" sz="1400" b="1" i="1" dirty="0">
                <a:solidFill>
                  <a:srgbClr val="085E61"/>
                </a:solidFill>
              </a:rPr>
              <a:t>.</a:t>
            </a:r>
            <a:endParaRPr lang="en-US" sz="1400" b="1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7B8B041-5630-FD28-79F0-305EF14D3D1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>
            <a:extLst>
              <a:ext uri="{FF2B5EF4-FFF2-40B4-BE49-F238E27FC236}">
                <a16:creationId xmlns:a16="http://schemas.microsoft.com/office/drawing/2014/main" id="{F5647E97-F137-072E-CFFB-C3B81A5F62B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5756" y="275035"/>
            <a:ext cx="8472488" cy="47791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31378993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200400" cy="5143500"/>
          </a:xfrm>
          <a:prstGeom prst="rect">
            <a:avLst/>
          </a:prstGeom>
          <a:solidFill>
            <a:srgbClr val="0D7377"/>
          </a:solidFill>
          <a:ln w="12700">
            <a:solidFill>
              <a:srgbClr val="0D7377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274320" y="457200"/>
            <a:ext cx="265176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7200" b="1" dirty="0">
                <a:solidFill>
                  <a:srgbClr val="C8F0F1"/>
                </a:solidFill>
              </a:rPr>
              <a:t>08</a:t>
            </a:r>
            <a:endParaRPr lang="en-US" sz="7200" dirty="0"/>
          </a:p>
        </p:txBody>
      </p:sp>
      <p:sp>
        <p:nvSpPr>
          <p:cNvPr id="4" name="Shape 2"/>
          <p:cNvSpPr/>
          <p:nvPr/>
        </p:nvSpPr>
        <p:spPr>
          <a:xfrm>
            <a:off x="274320" y="1508760"/>
            <a:ext cx="2651760" cy="45720"/>
          </a:xfrm>
          <a:prstGeom prst="rect">
            <a:avLst/>
          </a:prstGeom>
          <a:solidFill>
            <a:srgbClr val="C8F0F1"/>
          </a:solidFill>
          <a:ln w="12700">
            <a:solidFill>
              <a:srgbClr val="C8F0F1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182880" y="1645920"/>
            <a:ext cx="2834640" cy="2286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ctr">
              <a:buNone/>
            </a:pPr>
            <a:r>
              <a:rPr lang="en-US" sz="2400" b="1" dirty="0"/>
              <a:t>Antiasmáticos</a:t>
            </a:r>
            <a:endParaRPr lang="en-US" sz="2400" dirty="0"/>
          </a:p>
          <a:p>
            <a:pPr marL="0" indent="0" algn="ctr">
              <a:buNone/>
            </a:pPr>
            <a:r>
              <a:rPr lang="en-US" sz="2400" b="1" dirty="0"/>
              <a:t>e Broncodilatadores</a:t>
            </a:r>
            <a:endParaRPr lang="en-US" sz="2400" dirty="0"/>
          </a:p>
        </p:txBody>
      </p:sp>
      <p:sp>
        <p:nvSpPr>
          <p:cNvPr id="6" name="Text 4"/>
          <p:cNvSpPr/>
          <p:nvPr/>
        </p:nvSpPr>
        <p:spPr>
          <a:xfrm>
            <a:off x="3474720" y="2103120"/>
            <a:ext cx="530352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2400" b="1" dirty="0"/>
              <a:t>Salbutamol · Budesonida · Montelucaste · Teofilina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0D7377"/>
          </a:solidFill>
          <a:ln w="12700">
            <a:solidFill>
              <a:srgbClr val="0D7377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4937760"/>
            <a:ext cx="9144000" cy="205740"/>
          </a:xfrm>
          <a:prstGeom prst="rect">
            <a:avLst/>
          </a:prstGeom>
          <a:solidFill>
            <a:srgbClr val="085E61"/>
          </a:solidFill>
          <a:ln w="12700">
            <a:solidFill>
              <a:srgbClr val="085E61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274320" y="4946904"/>
            <a:ext cx="859536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800" dirty="0">
                <a:solidFill>
                  <a:srgbClr val="C8F0F1"/>
                </a:solidFill>
              </a:rPr>
              <a:t>Estratégia de Saúde da Família  |  Farmacologia na Gestação</a:t>
            </a:r>
            <a:endParaRPr lang="en-US" sz="800" dirty="0"/>
          </a:p>
        </p:txBody>
      </p:sp>
      <p:sp>
        <p:nvSpPr>
          <p:cNvPr id="5" name="Text 3"/>
          <p:cNvSpPr/>
          <p:nvPr/>
        </p:nvSpPr>
        <p:spPr>
          <a:xfrm>
            <a:off x="365760" y="137160"/>
            <a:ext cx="84124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085E61"/>
                </a:solidFill>
              </a:rPr>
              <a:t>ANTIASMÁTICOS NA GESTAÇÃO</a:t>
            </a:r>
            <a:endParaRPr lang="en-US" sz="1500" dirty="0"/>
          </a:p>
        </p:txBody>
      </p:sp>
      <p:sp>
        <p:nvSpPr>
          <p:cNvPr id="6" name="Shape 4"/>
          <p:cNvSpPr/>
          <p:nvPr/>
        </p:nvSpPr>
        <p:spPr>
          <a:xfrm>
            <a:off x="274320" y="742446"/>
            <a:ext cx="8595360" cy="683082"/>
          </a:xfrm>
          <a:prstGeom prst="rect">
            <a:avLst/>
          </a:prstGeom>
          <a:solidFill>
            <a:srgbClr val="C8F0F1"/>
          </a:solidFill>
          <a:ln w="12700">
            <a:solidFill>
              <a:srgbClr val="0D7377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640080" y="660999"/>
            <a:ext cx="8321040" cy="7524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/>
              <a:t>Asma não controlada representa risco maior ao feto do que o tratamento. A hipóxia materna causa RCIU, pré-eclâmpsia e parto prematuro</a:t>
            </a:r>
            <a:r>
              <a:rPr lang="en-US" sz="1000" b="1" dirty="0">
                <a:solidFill>
                  <a:srgbClr val="085E61"/>
                </a:solidFill>
              </a:rPr>
              <a:t>.</a:t>
            </a:r>
            <a:endParaRPr lang="en-US" sz="1000" dirty="0"/>
          </a:p>
        </p:txBody>
      </p:sp>
      <p:graphicFrame>
        <p:nvGraphicFramePr>
          <p:cNvPr id="21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52785782"/>
              </p:ext>
            </p:extLst>
          </p:nvPr>
        </p:nvGraphicFramePr>
        <p:xfrm>
          <a:off x="274320" y="1506240"/>
          <a:ext cx="8595360" cy="2541270"/>
        </p:xfrm>
        <a:graphic>
          <a:graphicData uri="http://schemas.openxmlformats.org/drawingml/2006/table">
            <a:tbl>
              <a:tblPr/>
              <a:tblGrid>
                <a:gridCol w="23774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400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47472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6863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400" b="1" dirty="0">
                          <a:solidFill>
                            <a:srgbClr val="FFFFFF"/>
                          </a:solidFill>
                        </a:rPr>
                        <a:t>Fármaco</a:t>
                      </a:r>
                      <a:endParaRPr lang="en-US" sz="14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85E6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400" b="1" dirty="0">
                          <a:solidFill>
                            <a:srgbClr val="FFFFFF"/>
                          </a:solidFill>
                        </a:rPr>
                        <a:t>FDA</a:t>
                      </a:r>
                      <a:endParaRPr lang="en-US" sz="14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85E6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400" b="1" dirty="0">
                          <a:solidFill>
                            <a:srgbClr val="FFFFFF"/>
                          </a:solidFill>
                        </a:rPr>
                        <a:t>Situação</a:t>
                      </a:r>
                      <a:endParaRPr lang="en-US" sz="14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85E6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400" b="1" dirty="0">
                          <a:solidFill>
                            <a:srgbClr val="FFFFFF"/>
                          </a:solidFill>
                        </a:rPr>
                        <a:t>Observações</a:t>
                      </a:r>
                      <a:endParaRPr lang="en-US" sz="14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85E6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6863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400" dirty="0">
                          <a:solidFill>
                            <a:srgbClr val="1E2D2F"/>
                          </a:solidFill>
                        </a:rPr>
                        <a:t>Salbutamol inalatório (SABA)</a:t>
                      </a:r>
                      <a:endParaRPr lang="en-US" sz="14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F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400" dirty="0">
                          <a:solidFill>
                            <a:srgbClr val="1E2D2F"/>
                          </a:solidFill>
                        </a:rPr>
                        <a:t>C</a:t>
                      </a:r>
                      <a:endParaRPr lang="en-US" sz="14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F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400" dirty="0">
                          <a:solidFill>
                            <a:srgbClr val="1E2D2F"/>
                          </a:solidFill>
                        </a:rPr>
                        <a:t>RESGATE — 1ª ESCOLHA</a:t>
                      </a:r>
                      <a:endParaRPr lang="en-US" sz="14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FFF0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400" dirty="0">
                          <a:solidFill>
                            <a:srgbClr val="1E2D2F"/>
                          </a:solidFill>
                        </a:rPr>
                        <a:t>Broncodilatador de alívio de primeira escolha na gestação.</a:t>
                      </a:r>
                      <a:endParaRPr lang="en-US" sz="14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6863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400" dirty="0">
                          <a:solidFill>
                            <a:srgbClr val="1E2D2F"/>
                          </a:solidFill>
                        </a:rPr>
                        <a:t>Budesonida inalatória (ICS)</a:t>
                      </a:r>
                      <a:endParaRPr lang="en-US" sz="14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400" dirty="0">
                          <a:solidFill>
                            <a:srgbClr val="1E2D2F"/>
                          </a:solidFill>
                        </a:rPr>
                        <a:t>B</a:t>
                      </a:r>
                      <a:endParaRPr lang="en-US" sz="14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400" dirty="0">
                          <a:solidFill>
                            <a:srgbClr val="1E2D2F"/>
                          </a:solidFill>
                        </a:rPr>
                        <a:t>CONTROLE — 1ª ESCOLHA</a:t>
                      </a:r>
                      <a:endParaRPr lang="en-US" sz="14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FFF0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400" dirty="0">
                          <a:solidFill>
                            <a:srgbClr val="1E2D2F"/>
                          </a:solidFill>
                        </a:rPr>
                        <a:t>Corticoide inalatório preferencial. Melhor perfil de segurança.</a:t>
                      </a:r>
                      <a:endParaRPr lang="en-US" sz="14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6863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400" dirty="0">
                          <a:solidFill>
                            <a:srgbClr val="1E2D2F"/>
                          </a:solidFill>
                        </a:rPr>
                        <a:t>Fluticasona inalatória</a:t>
                      </a:r>
                      <a:endParaRPr lang="en-US" sz="14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F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400" dirty="0">
                          <a:solidFill>
                            <a:srgbClr val="1E2D2F"/>
                          </a:solidFill>
                        </a:rPr>
                        <a:t>C</a:t>
                      </a:r>
                      <a:endParaRPr lang="en-US" sz="14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F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400" dirty="0">
                          <a:solidFill>
                            <a:srgbClr val="1E2D2F"/>
                          </a:solidFill>
                        </a:rPr>
                        <a:t>CONTROLE — ALTERNATIVA</a:t>
                      </a:r>
                      <a:endParaRPr lang="en-US" sz="14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F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400" dirty="0">
                          <a:solidFill>
                            <a:srgbClr val="1E2D2F"/>
                          </a:solidFill>
                        </a:rPr>
                        <a:t>Dados favoráveis; alternativa à budesonida.</a:t>
                      </a:r>
                      <a:endParaRPr lang="en-US" sz="14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6863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400" dirty="0">
                          <a:solidFill>
                            <a:srgbClr val="1E2D2F"/>
                          </a:solidFill>
                        </a:rPr>
                        <a:t>Salmeterol / Formoterol (LABA)</a:t>
                      </a:r>
                      <a:endParaRPr lang="en-US" sz="14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400" dirty="0">
                          <a:solidFill>
                            <a:srgbClr val="1E2D2F"/>
                          </a:solidFill>
                        </a:rPr>
                        <a:t>C</a:t>
                      </a:r>
                      <a:endParaRPr lang="en-US" sz="14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400" dirty="0">
                          <a:solidFill>
                            <a:srgbClr val="1E2D2F"/>
                          </a:solidFill>
                        </a:rPr>
                        <a:t>MANUTENÇÃO</a:t>
                      </a:r>
                      <a:endParaRPr lang="en-US" sz="14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400" dirty="0">
                          <a:solidFill>
                            <a:srgbClr val="1E2D2F"/>
                          </a:solidFill>
                        </a:rPr>
                        <a:t>Seguros em combinação com ICS. Não usar em monoterapia.</a:t>
                      </a:r>
                      <a:endParaRPr lang="en-US" sz="14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14ED719-36A5-F5CD-C7C8-8E414CB8CA2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>
            <a:extLst>
              <a:ext uri="{FF2B5EF4-FFF2-40B4-BE49-F238E27FC236}">
                <a16:creationId xmlns:a16="http://schemas.microsoft.com/office/drawing/2014/main" id="{37613C8A-E2B4-244E-4341-AE49FF296207}"/>
              </a:ext>
            </a:extLst>
          </p:cNvPr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0D7377"/>
          </a:solidFill>
          <a:ln w="12700">
            <a:solidFill>
              <a:srgbClr val="0D7377"/>
            </a:solidFill>
            <a:prstDash val="solid"/>
          </a:ln>
        </p:spPr>
      </p:sp>
      <p:sp>
        <p:nvSpPr>
          <p:cNvPr id="3" name="Shape 1">
            <a:extLst>
              <a:ext uri="{FF2B5EF4-FFF2-40B4-BE49-F238E27FC236}">
                <a16:creationId xmlns:a16="http://schemas.microsoft.com/office/drawing/2014/main" id="{233080C4-EB05-EEC1-AB3B-548E6D5C0088}"/>
              </a:ext>
            </a:extLst>
          </p:cNvPr>
          <p:cNvSpPr/>
          <p:nvPr/>
        </p:nvSpPr>
        <p:spPr>
          <a:xfrm>
            <a:off x="0" y="4937760"/>
            <a:ext cx="9144000" cy="205740"/>
          </a:xfrm>
          <a:prstGeom prst="rect">
            <a:avLst/>
          </a:prstGeom>
          <a:solidFill>
            <a:srgbClr val="085E61"/>
          </a:solidFill>
          <a:ln w="12700">
            <a:solidFill>
              <a:srgbClr val="085E61"/>
            </a:solidFill>
            <a:prstDash val="solid"/>
          </a:ln>
        </p:spPr>
      </p:sp>
      <p:sp>
        <p:nvSpPr>
          <p:cNvPr id="4" name="Text 2">
            <a:extLst>
              <a:ext uri="{FF2B5EF4-FFF2-40B4-BE49-F238E27FC236}">
                <a16:creationId xmlns:a16="http://schemas.microsoft.com/office/drawing/2014/main" id="{D8750838-C013-B958-F7F2-570657272316}"/>
              </a:ext>
            </a:extLst>
          </p:cNvPr>
          <p:cNvSpPr/>
          <p:nvPr/>
        </p:nvSpPr>
        <p:spPr>
          <a:xfrm>
            <a:off x="274320" y="4946904"/>
            <a:ext cx="859536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800" dirty="0">
                <a:solidFill>
                  <a:srgbClr val="C8F0F1"/>
                </a:solidFill>
              </a:rPr>
              <a:t>Estratégia de Saúde da Família  |  Farmacologia na Gestação</a:t>
            </a:r>
            <a:endParaRPr lang="en-US" sz="800" dirty="0"/>
          </a:p>
        </p:txBody>
      </p:sp>
      <p:sp>
        <p:nvSpPr>
          <p:cNvPr id="5" name="Text 3">
            <a:extLst>
              <a:ext uri="{FF2B5EF4-FFF2-40B4-BE49-F238E27FC236}">
                <a16:creationId xmlns:a16="http://schemas.microsoft.com/office/drawing/2014/main" id="{B8EF2DB8-576E-D1D8-BF48-0C74CABE81C1}"/>
              </a:ext>
            </a:extLst>
          </p:cNvPr>
          <p:cNvSpPr/>
          <p:nvPr/>
        </p:nvSpPr>
        <p:spPr>
          <a:xfrm>
            <a:off x="365760" y="137160"/>
            <a:ext cx="84124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085E61"/>
                </a:solidFill>
              </a:rPr>
              <a:t>ANTIASMÁTICOS NA GESTAÇÃO</a:t>
            </a:r>
            <a:endParaRPr lang="en-US" sz="1500" dirty="0"/>
          </a:p>
        </p:txBody>
      </p:sp>
      <p:sp>
        <p:nvSpPr>
          <p:cNvPr id="6" name="Shape 4">
            <a:extLst>
              <a:ext uri="{FF2B5EF4-FFF2-40B4-BE49-F238E27FC236}">
                <a16:creationId xmlns:a16="http://schemas.microsoft.com/office/drawing/2014/main" id="{446D04C8-35EC-849C-3DF0-ED00FCE0828E}"/>
              </a:ext>
            </a:extLst>
          </p:cNvPr>
          <p:cNvSpPr/>
          <p:nvPr/>
        </p:nvSpPr>
        <p:spPr>
          <a:xfrm>
            <a:off x="274320" y="568229"/>
            <a:ext cx="8595360" cy="838803"/>
          </a:xfrm>
          <a:prstGeom prst="rect">
            <a:avLst/>
          </a:prstGeom>
          <a:solidFill>
            <a:srgbClr val="C8F0F1"/>
          </a:solidFill>
          <a:ln w="12700">
            <a:solidFill>
              <a:srgbClr val="0D7377"/>
            </a:solidFill>
            <a:prstDash val="solid"/>
          </a:ln>
        </p:spPr>
      </p:sp>
      <p:sp>
        <p:nvSpPr>
          <p:cNvPr id="7" name="Text 5">
            <a:extLst>
              <a:ext uri="{FF2B5EF4-FFF2-40B4-BE49-F238E27FC236}">
                <a16:creationId xmlns:a16="http://schemas.microsoft.com/office/drawing/2014/main" id="{BA70BA48-A6BC-A3F1-23EF-26320751F80D}"/>
              </a:ext>
            </a:extLst>
          </p:cNvPr>
          <p:cNvSpPr/>
          <p:nvPr/>
        </p:nvSpPr>
        <p:spPr>
          <a:xfrm>
            <a:off x="411480" y="766729"/>
            <a:ext cx="83210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085E61"/>
                </a:solidFill>
              </a:rPr>
              <a:t>Asma não controlada representa risco maior ao feto do que o tratamento. A hipóxia materna causa RCIU, pré-eclâmpsia e parto prematuro</a:t>
            </a:r>
            <a:r>
              <a:rPr lang="en-US" sz="1000" b="1" dirty="0">
                <a:solidFill>
                  <a:srgbClr val="085E61"/>
                </a:solidFill>
              </a:rPr>
              <a:t>.</a:t>
            </a:r>
            <a:endParaRPr lang="en-US" sz="1000" dirty="0"/>
          </a:p>
        </p:txBody>
      </p:sp>
      <p:graphicFrame>
        <p:nvGraphicFramePr>
          <p:cNvPr id="21" name="Table 0">
            <a:extLst>
              <a:ext uri="{FF2B5EF4-FFF2-40B4-BE49-F238E27FC236}">
                <a16:creationId xmlns:a16="http://schemas.microsoft.com/office/drawing/2014/main" id="{5DA96E9A-2F88-6DB1-F339-34F5407AD63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91513548"/>
              </p:ext>
            </p:extLst>
          </p:nvPr>
        </p:nvGraphicFramePr>
        <p:xfrm>
          <a:off x="274320" y="1838101"/>
          <a:ext cx="8595360" cy="1504950"/>
        </p:xfrm>
        <a:graphic>
          <a:graphicData uri="http://schemas.openxmlformats.org/drawingml/2006/table">
            <a:tbl>
              <a:tblPr/>
              <a:tblGrid>
                <a:gridCol w="23774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400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47472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6863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400" b="1" dirty="0">
                          <a:solidFill>
                            <a:srgbClr val="FFFFFF"/>
                          </a:solidFill>
                        </a:rPr>
                        <a:t>Fármaco</a:t>
                      </a:r>
                      <a:endParaRPr lang="en-US" sz="14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85E6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400" b="1" dirty="0">
                          <a:solidFill>
                            <a:srgbClr val="FFFFFF"/>
                          </a:solidFill>
                        </a:rPr>
                        <a:t>FDA</a:t>
                      </a:r>
                      <a:endParaRPr lang="en-US" sz="14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85E6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400" b="1" dirty="0">
                          <a:solidFill>
                            <a:srgbClr val="FFFFFF"/>
                          </a:solidFill>
                        </a:rPr>
                        <a:t>Situação</a:t>
                      </a:r>
                      <a:endParaRPr lang="en-US" sz="14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85E6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400" b="1" dirty="0">
                          <a:solidFill>
                            <a:srgbClr val="FFFFFF"/>
                          </a:solidFill>
                        </a:rPr>
                        <a:t>Observações</a:t>
                      </a:r>
                      <a:endParaRPr lang="en-US" sz="14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85E6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6863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400" dirty="0">
                          <a:solidFill>
                            <a:srgbClr val="1E2D2F"/>
                          </a:solidFill>
                        </a:rPr>
                        <a:t>Montelucaste</a:t>
                      </a:r>
                      <a:endParaRPr lang="en-US" sz="14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400" dirty="0">
                          <a:solidFill>
                            <a:srgbClr val="1E2D2F"/>
                          </a:solidFill>
                        </a:rPr>
                        <a:t>B</a:t>
                      </a:r>
                      <a:endParaRPr lang="en-US" sz="14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400" dirty="0">
                          <a:solidFill>
                            <a:srgbClr val="1E2D2F"/>
                          </a:solidFill>
                        </a:rPr>
                        <a:t>MANUTENÇÃO</a:t>
                      </a:r>
                      <a:endParaRPr lang="en-US" sz="14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FFF0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400" dirty="0">
                          <a:solidFill>
                            <a:srgbClr val="1E2D2F"/>
                          </a:solidFill>
                        </a:rPr>
                        <a:t>Pode ser mantido em gestantes que já usavam com bom controle.</a:t>
                      </a:r>
                      <a:endParaRPr lang="en-US" sz="14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6863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400" dirty="0">
                          <a:solidFill>
                            <a:srgbClr val="1E2D2F"/>
                          </a:solidFill>
                        </a:rPr>
                        <a:t>Teofilina</a:t>
                      </a:r>
                      <a:endParaRPr lang="en-US" sz="14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F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400" dirty="0">
                          <a:solidFill>
                            <a:srgbClr val="1E2D2F"/>
                          </a:solidFill>
                        </a:rPr>
                        <a:t>C</a:t>
                      </a:r>
                      <a:endParaRPr lang="en-US" sz="14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F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400" dirty="0">
                          <a:solidFill>
                            <a:srgbClr val="1E2D2F"/>
                          </a:solidFill>
                        </a:rPr>
                        <a:t>ASMA MODERADA/GRAVE</a:t>
                      </a:r>
                      <a:endParaRPr lang="en-US" sz="14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F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400" dirty="0">
                          <a:solidFill>
                            <a:srgbClr val="1E2D2F"/>
                          </a:solidFill>
                        </a:rPr>
                        <a:t>Janela terapêutica estreita — monitorar níveis séricos (metabolismo alterado).</a:t>
                      </a:r>
                      <a:endParaRPr lang="en-US" sz="14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31699359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 name="Slide 2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200400" cy="5143500"/>
          </a:xfrm>
          <a:prstGeom prst="rect">
            <a:avLst/>
          </a:prstGeom>
          <a:solidFill>
            <a:srgbClr val="0D7377"/>
          </a:solidFill>
          <a:ln w="12700">
            <a:solidFill>
              <a:srgbClr val="0D7377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274320" y="457200"/>
            <a:ext cx="265176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7200" b="1" dirty="0">
                <a:solidFill>
                  <a:srgbClr val="C8F0F1"/>
                </a:solidFill>
              </a:rPr>
              <a:t>09</a:t>
            </a:r>
            <a:endParaRPr lang="en-US" sz="7200" dirty="0"/>
          </a:p>
        </p:txBody>
      </p:sp>
      <p:sp>
        <p:nvSpPr>
          <p:cNvPr id="4" name="Shape 2"/>
          <p:cNvSpPr/>
          <p:nvPr/>
        </p:nvSpPr>
        <p:spPr>
          <a:xfrm>
            <a:off x="274320" y="1508760"/>
            <a:ext cx="2651760" cy="45720"/>
          </a:xfrm>
          <a:prstGeom prst="rect">
            <a:avLst/>
          </a:prstGeom>
          <a:solidFill>
            <a:srgbClr val="C8F0F1"/>
          </a:solidFill>
          <a:ln w="12700">
            <a:solidFill>
              <a:srgbClr val="C8F0F1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182880" y="1645920"/>
            <a:ext cx="2834640" cy="2286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FFFFFF"/>
                </a:solidFill>
              </a:rPr>
              <a:t>Antibióticos</a:t>
            </a:r>
            <a:endParaRPr lang="en-US" sz="2000" dirty="0"/>
          </a:p>
        </p:txBody>
      </p:sp>
      <p:sp>
        <p:nvSpPr>
          <p:cNvPr id="6" name="Text 4"/>
          <p:cNvSpPr/>
          <p:nvPr/>
        </p:nvSpPr>
        <p:spPr>
          <a:xfrm>
            <a:off x="3474720" y="2103120"/>
            <a:ext cx="530352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2200" i="1" dirty="0">
                <a:solidFill>
                  <a:srgbClr val="C8F0F1"/>
                </a:solidFill>
              </a:rPr>
              <a:t>Amoxicilina · Cefalosporinas · Tetraciclinas (CONTRAINDICADAS)</a:t>
            </a:r>
            <a:endParaRPr lang="en-US" sz="2200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 name="Slide 2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0D7377"/>
          </a:solidFill>
          <a:ln w="12700">
            <a:solidFill>
              <a:srgbClr val="0D7377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4937760"/>
            <a:ext cx="9144000" cy="205740"/>
          </a:xfrm>
          <a:prstGeom prst="rect">
            <a:avLst/>
          </a:prstGeom>
          <a:solidFill>
            <a:srgbClr val="085E61"/>
          </a:solidFill>
          <a:ln w="12700">
            <a:solidFill>
              <a:srgbClr val="085E61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274320" y="4946904"/>
            <a:ext cx="859536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800" dirty="0">
                <a:solidFill>
                  <a:srgbClr val="C8F0F1"/>
                </a:solidFill>
              </a:rPr>
              <a:t>Estratégia de Saúde da Família  |  Farmacologia na Gestação</a:t>
            </a:r>
            <a:endParaRPr lang="en-US" sz="800" dirty="0"/>
          </a:p>
        </p:txBody>
      </p:sp>
      <p:sp>
        <p:nvSpPr>
          <p:cNvPr id="5" name="Text 3"/>
          <p:cNvSpPr/>
          <p:nvPr/>
        </p:nvSpPr>
        <p:spPr>
          <a:xfrm>
            <a:off x="365760" y="137160"/>
            <a:ext cx="84124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085E61"/>
                </a:solidFill>
              </a:rPr>
              <a:t>ANTIBIÓTICOS NA GESTAÇÃO</a:t>
            </a:r>
            <a:endParaRPr lang="en-US" sz="1500" dirty="0"/>
          </a:p>
        </p:txBody>
      </p:sp>
      <p:graphicFrame>
        <p:nvGraphicFramePr>
          <p:cNvPr id="23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274320" y="658368"/>
          <a:ext cx="8595360" cy="4343405"/>
        </p:xfrm>
        <a:graphic>
          <a:graphicData uri="http://schemas.openxmlformats.org/drawingml/2006/table">
            <a:tbl>
              <a:tblPr/>
              <a:tblGrid>
                <a:gridCol w="29260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315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93776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94855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</a:rPr>
                        <a:t>Fármaco</a:t>
                      </a:r>
                      <a:endParaRPr lang="en-US" sz="11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85E6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</a:rPr>
                        <a:t>FDA</a:t>
                      </a:r>
                      <a:endParaRPr lang="en-US" sz="11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85E6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</a:rPr>
                        <a:t>Uso / Observações</a:t>
                      </a:r>
                      <a:endParaRPr lang="en-US" sz="11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85E6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4855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dirty="0">
                          <a:solidFill>
                            <a:srgbClr val="1E2D2F"/>
                          </a:solidFill>
                        </a:rPr>
                        <a:t>Amoxicilina / Amoxicilina-Clavulanato</a:t>
                      </a:r>
                      <a:endParaRPr lang="en-US" sz="9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F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dirty="0">
                          <a:solidFill>
                            <a:srgbClr val="1E2D2F"/>
                          </a:solidFill>
                        </a:rPr>
                        <a:t>B</a:t>
                      </a:r>
                      <a:endParaRPr lang="en-US" sz="9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F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dirty="0">
                          <a:solidFill>
                            <a:srgbClr val="1E2D2F"/>
                          </a:solidFill>
                        </a:rPr>
                        <a:t>SEGURO — 1ª escolha para maioria das infecções bacterianas.</a:t>
                      </a:r>
                      <a:endParaRPr lang="en-US" sz="9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4855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dirty="0">
                          <a:solidFill>
                            <a:srgbClr val="1E2D2F"/>
                          </a:solidFill>
                        </a:rPr>
                        <a:t>Cefalosporinas (todas as gerações)</a:t>
                      </a:r>
                      <a:endParaRPr lang="en-US" sz="9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dirty="0">
                          <a:solidFill>
                            <a:srgbClr val="1E2D2F"/>
                          </a:solidFill>
                        </a:rPr>
                        <a:t>B</a:t>
                      </a:r>
                      <a:endParaRPr lang="en-US" sz="9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dirty="0">
                          <a:solidFill>
                            <a:srgbClr val="1E2D2F"/>
                          </a:solidFill>
                        </a:rPr>
                        <a:t>SEGURAS em toda a gestação.</a:t>
                      </a:r>
                      <a:endParaRPr lang="en-US" sz="9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4855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dirty="0">
                          <a:solidFill>
                            <a:srgbClr val="1E2D2F"/>
                          </a:solidFill>
                        </a:rPr>
                        <a:t>Azitromicina</a:t>
                      </a:r>
                      <a:endParaRPr lang="en-US" sz="9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F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dirty="0">
                          <a:solidFill>
                            <a:srgbClr val="1E2D2F"/>
                          </a:solidFill>
                        </a:rPr>
                        <a:t>B</a:t>
                      </a:r>
                      <a:endParaRPr lang="en-US" sz="9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F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dirty="0">
                          <a:solidFill>
                            <a:srgbClr val="1E2D2F"/>
                          </a:solidFill>
                        </a:rPr>
                        <a:t>Segura. Indicada para Chlamydia e infecções respiratórias.</a:t>
                      </a:r>
                      <a:endParaRPr lang="en-US" sz="9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94855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dirty="0">
                          <a:solidFill>
                            <a:srgbClr val="1E2D2F"/>
                          </a:solidFill>
                        </a:rPr>
                        <a:t>Clindamicina</a:t>
                      </a:r>
                      <a:endParaRPr lang="en-US" sz="9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dirty="0">
                          <a:solidFill>
                            <a:srgbClr val="1E2D2F"/>
                          </a:solidFill>
                        </a:rPr>
                        <a:t>B</a:t>
                      </a:r>
                      <a:endParaRPr lang="en-US" sz="9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dirty="0">
                          <a:solidFill>
                            <a:srgbClr val="1E2D2F"/>
                          </a:solidFill>
                        </a:rPr>
                        <a:t>Segura. Vaginose bacteriana e infecções por anaeróbios.</a:t>
                      </a:r>
                      <a:endParaRPr lang="en-US" sz="9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94855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dirty="0">
                          <a:solidFill>
                            <a:srgbClr val="1E2D2F"/>
                          </a:solidFill>
                        </a:rPr>
                        <a:t>Nitrofurantoína</a:t>
                      </a:r>
                      <a:endParaRPr lang="en-US" sz="9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F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dirty="0">
                          <a:solidFill>
                            <a:srgbClr val="1E2D2F"/>
                          </a:solidFill>
                        </a:rPr>
                        <a:t>B/D</a:t>
                      </a:r>
                      <a:endParaRPr lang="en-US" sz="9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5E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dirty="0">
                          <a:solidFill>
                            <a:srgbClr val="1E2D2F"/>
                          </a:solidFill>
                        </a:rPr>
                        <a:t>SEGURA no 1º/2º trim. para ITU. EVITAR no 3º trim. e a termo — anemia hemolítica neonatal.</a:t>
                      </a:r>
                      <a:endParaRPr lang="en-US" sz="9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94855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dirty="0">
                          <a:solidFill>
                            <a:srgbClr val="1E2D2F"/>
                          </a:solidFill>
                        </a:rPr>
                        <a:t>Fosfomicina</a:t>
                      </a:r>
                      <a:endParaRPr lang="en-US" sz="9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dirty="0">
                          <a:solidFill>
                            <a:srgbClr val="1E2D2F"/>
                          </a:solidFill>
                        </a:rPr>
                        <a:t>B</a:t>
                      </a:r>
                      <a:endParaRPr lang="en-US" sz="9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dirty="0">
                          <a:solidFill>
                            <a:srgbClr val="1E2D2F"/>
                          </a:solidFill>
                        </a:rPr>
                        <a:t>Segura para ITU — dose única.</a:t>
                      </a:r>
                      <a:endParaRPr lang="en-US" sz="9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94855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dirty="0">
                          <a:solidFill>
                            <a:srgbClr val="1E2D2F"/>
                          </a:solidFill>
                        </a:rPr>
                        <a:t>Tetraciclinas (Doxiciclina)</a:t>
                      </a:r>
                      <a:endParaRPr lang="en-US" sz="9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F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dirty="0">
                          <a:solidFill>
                            <a:srgbClr val="1E2D2F"/>
                          </a:solidFill>
                        </a:rPr>
                        <a:t>D</a:t>
                      </a:r>
                      <a:endParaRPr lang="en-US" sz="9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5E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dirty="0">
                          <a:solidFill>
                            <a:srgbClr val="1E2D2F"/>
                          </a:solidFill>
                        </a:rPr>
                        <a:t>CONTRAINDICADAS após 2º trim.: depósito em ossos/dentes fetais, hipoplasia dentária.</a:t>
                      </a:r>
                      <a:endParaRPr lang="en-US" sz="9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5E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94855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dirty="0">
                          <a:solidFill>
                            <a:srgbClr val="1E2D2F"/>
                          </a:solidFill>
                        </a:rPr>
                        <a:t>Aminoglicosídeos (Gentamicina)</a:t>
                      </a:r>
                      <a:endParaRPr lang="en-US" sz="9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dirty="0">
                          <a:solidFill>
                            <a:srgbClr val="1E2D2F"/>
                          </a:solidFill>
                        </a:rPr>
                        <a:t>C/D</a:t>
                      </a:r>
                      <a:endParaRPr lang="en-US" sz="9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5E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dirty="0">
                          <a:solidFill>
                            <a:srgbClr val="1E2D2F"/>
                          </a:solidFill>
                        </a:rPr>
                        <a:t>Risco de ototoxicidade fetal. Usar apenas em infecções graves sem alternativa.</a:t>
                      </a:r>
                      <a:endParaRPr lang="en-US" sz="9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94855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dirty="0">
                          <a:solidFill>
                            <a:srgbClr val="1E2D2F"/>
                          </a:solidFill>
                        </a:rPr>
                        <a:t>SMX-TMP (Bactrim)</a:t>
                      </a:r>
                      <a:endParaRPr lang="en-US" sz="9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F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dirty="0">
                          <a:solidFill>
                            <a:srgbClr val="1E2D2F"/>
                          </a:solidFill>
                        </a:rPr>
                        <a:t>C/D</a:t>
                      </a:r>
                      <a:endParaRPr lang="en-US" sz="9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5E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dirty="0">
                          <a:solidFill>
                            <a:srgbClr val="1E2D2F"/>
                          </a:solidFill>
                        </a:rPr>
                        <a:t>EVITAR no 1º trim. (antifolato) e no 3º trim. (risco de kernicterus no RN).</a:t>
                      </a:r>
                      <a:endParaRPr lang="en-US" sz="9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94855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dirty="0">
                          <a:solidFill>
                            <a:srgbClr val="1E2D2F"/>
                          </a:solidFill>
                        </a:rPr>
                        <a:t>Quinolonas (Ciprofloxacino)</a:t>
                      </a:r>
                      <a:endParaRPr lang="en-US" sz="9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dirty="0">
                          <a:solidFill>
                            <a:srgbClr val="1E2D2F"/>
                          </a:solidFill>
                        </a:rPr>
                        <a:t>C</a:t>
                      </a:r>
                      <a:endParaRPr lang="en-US" sz="9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dirty="0">
                          <a:solidFill>
                            <a:srgbClr val="1E2D2F"/>
                          </a:solidFill>
                        </a:rPr>
                        <a:t>Artropatia em animais — evitar se houver alternativa, especialmente no 1º trimestre.</a:t>
                      </a:r>
                      <a:endParaRPr lang="en-US" sz="9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200400" cy="5143500"/>
          </a:xfrm>
          <a:prstGeom prst="rect">
            <a:avLst/>
          </a:prstGeom>
          <a:solidFill>
            <a:srgbClr val="0D7377"/>
          </a:solidFill>
          <a:ln w="12700">
            <a:solidFill>
              <a:srgbClr val="0D7377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274320" y="457200"/>
            <a:ext cx="265176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7200" b="1" dirty="0">
                <a:solidFill>
                  <a:srgbClr val="C8F0F1"/>
                </a:solidFill>
              </a:rPr>
              <a:t>10</a:t>
            </a:r>
            <a:endParaRPr lang="en-US" sz="7200" dirty="0"/>
          </a:p>
        </p:txBody>
      </p:sp>
      <p:sp>
        <p:nvSpPr>
          <p:cNvPr id="4" name="Shape 2"/>
          <p:cNvSpPr/>
          <p:nvPr/>
        </p:nvSpPr>
        <p:spPr>
          <a:xfrm>
            <a:off x="274320" y="1508760"/>
            <a:ext cx="2651760" cy="45720"/>
          </a:xfrm>
          <a:prstGeom prst="rect">
            <a:avLst/>
          </a:prstGeom>
          <a:solidFill>
            <a:srgbClr val="C8F0F1"/>
          </a:solidFill>
          <a:ln w="12700">
            <a:solidFill>
              <a:srgbClr val="C8F0F1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182880" y="1645920"/>
            <a:ext cx="2834640" cy="2286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ctr">
              <a:buNone/>
            </a:pPr>
            <a:endParaRPr lang="en-US" sz="2000" b="1" dirty="0">
              <a:solidFill>
                <a:srgbClr val="FFFFFF"/>
              </a:solidFill>
            </a:endParaRPr>
          </a:p>
          <a:p>
            <a:pPr marL="0" indent="0" algn="ctr">
              <a:buNone/>
            </a:pPr>
            <a:endParaRPr lang="en-US" sz="2000" b="1" dirty="0">
              <a:solidFill>
                <a:srgbClr val="FFFFFF"/>
              </a:solidFill>
            </a:endParaRPr>
          </a:p>
          <a:p>
            <a:pPr marL="0" indent="0" algn="ctr">
              <a:buNone/>
            </a:pPr>
            <a:endParaRPr lang="en-US" sz="2000" b="1" dirty="0">
              <a:solidFill>
                <a:srgbClr val="FFFFFF"/>
              </a:solidFill>
            </a:endParaRPr>
          </a:p>
          <a:p>
            <a:pPr marL="0" indent="0" algn="ctr">
              <a:buNone/>
            </a:pPr>
            <a:r>
              <a:rPr lang="en-US" sz="3200" b="1" dirty="0" err="1">
                <a:solidFill>
                  <a:srgbClr val="FFFF00"/>
                </a:solidFill>
              </a:rPr>
              <a:t>Antifúngicos</a:t>
            </a:r>
            <a:r>
              <a:rPr lang="en-US" sz="3200" b="1" dirty="0">
                <a:solidFill>
                  <a:srgbClr val="FFFF00"/>
                </a:solidFill>
              </a:rPr>
              <a:t>,</a:t>
            </a:r>
            <a:endParaRPr lang="en-US" sz="3200" dirty="0">
              <a:solidFill>
                <a:srgbClr val="FFFF00"/>
              </a:solidFill>
            </a:endParaRPr>
          </a:p>
          <a:p>
            <a:pPr marL="0" indent="0" algn="ctr">
              <a:buNone/>
            </a:pPr>
            <a:endParaRPr lang="en-US" sz="2000" b="1" dirty="0">
              <a:solidFill>
                <a:srgbClr val="FFFFFF"/>
              </a:solidFill>
            </a:endParaRPr>
          </a:p>
        </p:txBody>
      </p:sp>
      <p:sp>
        <p:nvSpPr>
          <p:cNvPr id="6" name="Text 4"/>
          <p:cNvSpPr/>
          <p:nvPr/>
        </p:nvSpPr>
        <p:spPr>
          <a:xfrm>
            <a:off x="3474720" y="2103120"/>
            <a:ext cx="530352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200" b="1" dirty="0"/>
              <a:t>Grupos adicionais essenciais na prática da ESF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0D7377"/>
          </a:solidFill>
          <a:ln w="12700">
            <a:solidFill>
              <a:srgbClr val="0D7377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4937760"/>
            <a:ext cx="9144000" cy="205740"/>
          </a:xfrm>
          <a:prstGeom prst="rect">
            <a:avLst/>
          </a:prstGeom>
          <a:solidFill>
            <a:srgbClr val="085E61"/>
          </a:solidFill>
          <a:ln w="12700">
            <a:solidFill>
              <a:srgbClr val="085E61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274320" y="4946904"/>
            <a:ext cx="859536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800" dirty="0">
                <a:solidFill>
                  <a:srgbClr val="C8F0F1"/>
                </a:solidFill>
              </a:rPr>
              <a:t>Estratégia de Saúde da Família  |  Farmacologia na Gestação</a:t>
            </a:r>
            <a:endParaRPr lang="en-US" sz="800" dirty="0"/>
          </a:p>
        </p:txBody>
      </p:sp>
      <p:sp>
        <p:nvSpPr>
          <p:cNvPr id="5" name="Text 3"/>
          <p:cNvSpPr/>
          <p:nvPr/>
        </p:nvSpPr>
        <p:spPr>
          <a:xfrm>
            <a:off x="365760" y="137160"/>
            <a:ext cx="84124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sz="1500" dirty="0"/>
          </a:p>
        </p:txBody>
      </p:sp>
      <p:sp>
        <p:nvSpPr>
          <p:cNvPr id="7" name="Text 5"/>
          <p:cNvSpPr/>
          <p:nvPr/>
        </p:nvSpPr>
        <p:spPr>
          <a:xfrm>
            <a:off x="274320" y="658368"/>
            <a:ext cx="41605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</a:rPr>
              <a:t>ANTICOAGULANTES</a:t>
            </a:r>
            <a:endParaRPr lang="en-US" sz="1100" dirty="0"/>
          </a:p>
        </p:txBody>
      </p:sp>
      <p:sp>
        <p:nvSpPr>
          <p:cNvPr id="9" name="Shape 6"/>
          <p:cNvSpPr/>
          <p:nvPr/>
        </p:nvSpPr>
        <p:spPr>
          <a:xfrm>
            <a:off x="2250282" y="472629"/>
            <a:ext cx="4643436" cy="612650"/>
          </a:xfrm>
          <a:prstGeom prst="rect">
            <a:avLst/>
          </a:prstGeom>
          <a:solidFill>
            <a:srgbClr val="085E61"/>
          </a:solidFill>
          <a:ln w="12700">
            <a:solidFill>
              <a:srgbClr val="085E61"/>
            </a:solidFill>
            <a:prstDash val="solid"/>
          </a:ln>
        </p:spPr>
      </p:sp>
      <p:sp>
        <p:nvSpPr>
          <p:cNvPr id="10" name="Text 7"/>
          <p:cNvSpPr/>
          <p:nvPr/>
        </p:nvSpPr>
        <p:spPr>
          <a:xfrm>
            <a:off x="2541031" y="626364"/>
            <a:ext cx="41605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400" b="1" dirty="0">
                <a:solidFill>
                  <a:srgbClr val="FFFF00"/>
                </a:solidFill>
              </a:rPr>
              <a:t>ANTIFÚNGICOS</a:t>
            </a:r>
            <a:endParaRPr lang="en-US" sz="2400" dirty="0">
              <a:solidFill>
                <a:srgbClr val="FFFF00"/>
              </a:solidFill>
            </a:endParaRPr>
          </a:p>
        </p:txBody>
      </p:sp>
      <p:graphicFrame>
        <p:nvGraphicFramePr>
          <p:cNvPr id="49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78560214"/>
              </p:ext>
            </p:extLst>
          </p:nvPr>
        </p:nvGraphicFramePr>
        <p:xfrm>
          <a:off x="464344" y="1545336"/>
          <a:ext cx="8313894" cy="2939795"/>
        </p:xfrm>
        <a:graphic>
          <a:graphicData uri="http://schemas.openxmlformats.org/drawingml/2006/table">
            <a:tbl>
              <a:tblPr/>
              <a:tblGrid>
                <a:gridCol w="35336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7375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80651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87959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2000" b="1" dirty="0">
                          <a:solidFill>
                            <a:srgbClr val="FFFFFF"/>
                          </a:solidFill>
                        </a:rPr>
                        <a:t>Fármaco</a:t>
                      </a:r>
                      <a:endParaRPr lang="en-US" sz="20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D7377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2000" b="1" dirty="0">
                          <a:solidFill>
                            <a:srgbClr val="FFFFFF"/>
                          </a:solidFill>
                        </a:rPr>
                        <a:t>FDA</a:t>
                      </a:r>
                      <a:endParaRPr lang="en-US" sz="20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D7377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2000" b="1" dirty="0">
                          <a:solidFill>
                            <a:srgbClr val="FFFFFF"/>
                          </a:solidFill>
                        </a:rPr>
                        <a:t>Uso</a:t>
                      </a:r>
                      <a:endParaRPr lang="en-US" sz="20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D737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87959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600" dirty="0">
                          <a:solidFill>
                            <a:srgbClr val="1E2D2F"/>
                          </a:solidFill>
                        </a:rPr>
                        <a:t>Clotrimazol / Miconazol (tópicos)</a:t>
                      </a:r>
                      <a:endParaRPr lang="en-US" sz="16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F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600" dirty="0">
                          <a:solidFill>
                            <a:srgbClr val="1E2D2F"/>
                          </a:solidFill>
                        </a:rPr>
                        <a:t>B/C</a:t>
                      </a:r>
                      <a:endParaRPr lang="en-US" sz="16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F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600" dirty="0">
                          <a:solidFill>
                            <a:srgbClr val="1E2D2F"/>
                          </a:solidFill>
                        </a:rPr>
                        <a:t>SEGUROS — 1ª escolha candidíase vulvovaginal.</a:t>
                      </a:r>
                      <a:endParaRPr lang="en-US" sz="16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FF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87959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600" dirty="0">
                          <a:solidFill>
                            <a:srgbClr val="1E2D2F"/>
                          </a:solidFill>
                        </a:rPr>
                        <a:t>Nistatina (tópica/oral)</a:t>
                      </a:r>
                      <a:endParaRPr lang="en-US" sz="16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600" dirty="0">
                          <a:solidFill>
                            <a:srgbClr val="1E2D2F"/>
                          </a:solidFill>
                        </a:rPr>
                        <a:t>C</a:t>
                      </a:r>
                      <a:endParaRPr lang="en-US" sz="16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600" dirty="0">
                          <a:solidFill>
                            <a:srgbClr val="1E2D2F"/>
                          </a:solidFill>
                        </a:rPr>
                        <a:t>Segura. Candidíase oral e vulvovaginal.</a:t>
                      </a:r>
                      <a:endParaRPr lang="en-US" sz="16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87959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600" dirty="0">
                          <a:solidFill>
                            <a:srgbClr val="1E2D2F"/>
                          </a:solidFill>
                        </a:rPr>
                        <a:t>Fluconazol oral 150 mg (dose única)</a:t>
                      </a:r>
                      <a:endParaRPr lang="en-US" sz="16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F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600" dirty="0">
                          <a:solidFill>
                            <a:srgbClr val="1E2D2F"/>
                          </a:solidFill>
                        </a:rPr>
                        <a:t>C→D</a:t>
                      </a:r>
                      <a:endParaRPr lang="en-US" sz="16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F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600" dirty="0">
                          <a:solidFill>
                            <a:srgbClr val="1E2D2F"/>
                          </a:solidFill>
                        </a:rPr>
                        <a:t>Dados conflitantes — EVITAR no 1º trim. Cursos longos: CONTRAINDICADOS.</a:t>
                      </a:r>
                      <a:endParaRPr lang="en-US" sz="16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5E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87959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600" dirty="0">
                          <a:solidFill>
                            <a:srgbClr val="1E2D2F"/>
                          </a:solidFill>
                        </a:rPr>
                        <a:t>Anfotericina B</a:t>
                      </a:r>
                      <a:endParaRPr lang="en-US" sz="16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600" dirty="0">
                          <a:solidFill>
                            <a:srgbClr val="1E2D2F"/>
                          </a:solidFill>
                        </a:rPr>
                        <a:t>B</a:t>
                      </a:r>
                      <a:endParaRPr lang="en-US" sz="16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600" dirty="0">
                          <a:solidFill>
                            <a:srgbClr val="1E2D2F"/>
                          </a:solidFill>
                        </a:rPr>
                        <a:t>Aceita para infecções fúngicas sistêmicas graves.</a:t>
                      </a:r>
                      <a:endParaRPr lang="en-US" sz="16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3985937-CCB4-388B-99BB-36DCF2E2AF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>
            <a:extLst>
              <a:ext uri="{FF2B5EF4-FFF2-40B4-BE49-F238E27FC236}">
                <a16:creationId xmlns:a16="http://schemas.microsoft.com/office/drawing/2014/main" id="{A38BDE1D-1205-BDFF-FF7B-2C2FD6B08294}"/>
              </a:ext>
            </a:extLst>
          </p:cNvPr>
          <p:cNvSpPr/>
          <p:nvPr/>
        </p:nvSpPr>
        <p:spPr>
          <a:xfrm>
            <a:off x="0" y="0"/>
            <a:ext cx="3200400" cy="5143500"/>
          </a:xfrm>
          <a:prstGeom prst="rect">
            <a:avLst/>
          </a:prstGeom>
          <a:solidFill>
            <a:srgbClr val="0D7377"/>
          </a:solidFill>
          <a:ln w="12700">
            <a:solidFill>
              <a:srgbClr val="0D7377"/>
            </a:solidFill>
            <a:prstDash val="solid"/>
          </a:ln>
        </p:spPr>
      </p:sp>
      <p:sp>
        <p:nvSpPr>
          <p:cNvPr id="3" name="Text 1">
            <a:extLst>
              <a:ext uri="{FF2B5EF4-FFF2-40B4-BE49-F238E27FC236}">
                <a16:creationId xmlns:a16="http://schemas.microsoft.com/office/drawing/2014/main" id="{555F3A17-80C8-2C8D-86AF-CCF0F9C23E95}"/>
              </a:ext>
            </a:extLst>
          </p:cNvPr>
          <p:cNvSpPr/>
          <p:nvPr/>
        </p:nvSpPr>
        <p:spPr>
          <a:xfrm>
            <a:off x="274320" y="457200"/>
            <a:ext cx="265176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7200" b="1" dirty="0">
                <a:solidFill>
                  <a:srgbClr val="C8F0F1"/>
                </a:solidFill>
              </a:rPr>
              <a:t>10</a:t>
            </a:r>
            <a:endParaRPr lang="en-US" sz="7200" dirty="0"/>
          </a:p>
        </p:txBody>
      </p:sp>
      <p:sp>
        <p:nvSpPr>
          <p:cNvPr id="4" name="Shape 2">
            <a:extLst>
              <a:ext uri="{FF2B5EF4-FFF2-40B4-BE49-F238E27FC236}">
                <a16:creationId xmlns:a16="http://schemas.microsoft.com/office/drawing/2014/main" id="{81DD9695-5379-22F5-2AFE-232183E44DA9}"/>
              </a:ext>
            </a:extLst>
          </p:cNvPr>
          <p:cNvSpPr/>
          <p:nvPr/>
        </p:nvSpPr>
        <p:spPr>
          <a:xfrm>
            <a:off x="274320" y="1508760"/>
            <a:ext cx="2651760" cy="45720"/>
          </a:xfrm>
          <a:prstGeom prst="rect">
            <a:avLst/>
          </a:prstGeom>
          <a:solidFill>
            <a:srgbClr val="C8F0F1"/>
          </a:solidFill>
          <a:ln w="12700">
            <a:solidFill>
              <a:srgbClr val="C8F0F1"/>
            </a:solidFill>
            <a:prstDash val="solid"/>
          </a:ln>
        </p:spPr>
      </p:sp>
      <p:sp>
        <p:nvSpPr>
          <p:cNvPr id="5" name="Text 3">
            <a:extLst>
              <a:ext uri="{FF2B5EF4-FFF2-40B4-BE49-F238E27FC236}">
                <a16:creationId xmlns:a16="http://schemas.microsoft.com/office/drawing/2014/main" id="{8D740B06-4F4B-6F93-FD17-9DC8F5B95E7F}"/>
              </a:ext>
            </a:extLst>
          </p:cNvPr>
          <p:cNvSpPr/>
          <p:nvPr/>
        </p:nvSpPr>
        <p:spPr>
          <a:xfrm>
            <a:off x="182880" y="1645920"/>
            <a:ext cx="2834640" cy="2286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ctr">
              <a:buNone/>
            </a:pPr>
            <a:endParaRPr lang="en-US" sz="2000" b="1" dirty="0">
              <a:solidFill>
                <a:srgbClr val="FFFFFF"/>
              </a:solidFill>
            </a:endParaRPr>
          </a:p>
          <a:p>
            <a:pPr marL="0" indent="0" algn="ctr">
              <a:buNone/>
            </a:pPr>
            <a:endParaRPr lang="en-US" sz="2000" b="1" dirty="0">
              <a:solidFill>
                <a:srgbClr val="FFFFFF"/>
              </a:solidFill>
            </a:endParaRPr>
          </a:p>
          <a:p>
            <a:pPr marL="0" indent="0" algn="ctr">
              <a:buNone/>
            </a:pPr>
            <a:r>
              <a:rPr lang="en-US" sz="2400" b="1" dirty="0" err="1"/>
              <a:t>Anticoagulantes</a:t>
            </a:r>
            <a:endParaRPr lang="en-US" sz="2400" dirty="0"/>
          </a:p>
        </p:txBody>
      </p:sp>
      <p:sp>
        <p:nvSpPr>
          <p:cNvPr id="6" name="Text 4">
            <a:extLst>
              <a:ext uri="{FF2B5EF4-FFF2-40B4-BE49-F238E27FC236}">
                <a16:creationId xmlns:a16="http://schemas.microsoft.com/office/drawing/2014/main" id="{87AD8587-84E3-298A-BE7E-46D03AF9EE1E}"/>
              </a:ext>
            </a:extLst>
          </p:cNvPr>
          <p:cNvSpPr/>
          <p:nvPr/>
        </p:nvSpPr>
        <p:spPr>
          <a:xfrm>
            <a:off x="3474720" y="2103120"/>
            <a:ext cx="530352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200" b="1" dirty="0"/>
              <a:t>Grupos adicionais essenciais na prática da ESF</a:t>
            </a:r>
          </a:p>
        </p:txBody>
      </p:sp>
    </p:spTree>
    <p:extLst>
      <p:ext uri="{BB962C8B-B14F-4D97-AF65-F5344CB8AC3E}">
        <p14:creationId xmlns:p14="http://schemas.microsoft.com/office/powerpoint/2010/main" val="1691432807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AC330AE-C246-204A-0CFB-FEDBBC4E1B9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>
            <a:extLst>
              <a:ext uri="{FF2B5EF4-FFF2-40B4-BE49-F238E27FC236}">
                <a16:creationId xmlns:a16="http://schemas.microsoft.com/office/drawing/2014/main" id="{555CAC30-90A1-91A3-9298-181E6F12F2FD}"/>
              </a:ext>
            </a:extLst>
          </p:cNvPr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0D7377"/>
          </a:solidFill>
          <a:ln w="12700">
            <a:solidFill>
              <a:srgbClr val="0D7377"/>
            </a:solidFill>
            <a:prstDash val="solid"/>
          </a:ln>
        </p:spPr>
      </p:sp>
      <p:sp>
        <p:nvSpPr>
          <p:cNvPr id="3" name="Shape 1">
            <a:extLst>
              <a:ext uri="{FF2B5EF4-FFF2-40B4-BE49-F238E27FC236}">
                <a16:creationId xmlns:a16="http://schemas.microsoft.com/office/drawing/2014/main" id="{C4EA91EA-A77D-880E-79E6-018106BD81F5}"/>
              </a:ext>
            </a:extLst>
          </p:cNvPr>
          <p:cNvSpPr/>
          <p:nvPr/>
        </p:nvSpPr>
        <p:spPr>
          <a:xfrm>
            <a:off x="0" y="4937760"/>
            <a:ext cx="9144000" cy="205740"/>
          </a:xfrm>
          <a:prstGeom prst="rect">
            <a:avLst/>
          </a:prstGeom>
          <a:solidFill>
            <a:srgbClr val="085E61"/>
          </a:solidFill>
          <a:ln w="12700">
            <a:solidFill>
              <a:srgbClr val="085E61"/>
            </a:solidFill>
            <a:prstDash val="solid"/>
          </a:ln>
        </p:spPr>
      </p:sp>
      <p:sp>
        <p:nvSpPr>
          <p:cNvPr id="4" name="Text 2">
            <a:extLst>
              <a:ext uri="{FF2B5EF4-FFF2-40B4-BE49-F238E27FC236}">
                <a16:creationId xmlns:a16="http://schemas.microsoft.com/office/drawing/2014/main" id="{4696BBDB-2C5F-736E-C573-2DF8028329B5}"/>
              </a:ext>
            </a:extLst>
          </p:cNvPr>
          <p:cNvSpPr/>
          <p:nvPr/>
        </p:nvSpPr>
        <p:spPr>
          <a:xfrm>
            <a:off x="274320" y="4946904"/>
            <a:ext cx="859536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800" dirty="0">
                <a:solidFill>
                  <a:srgbClr val="C8F0F1"/>
                </a:solidFill>
              </a:rPr>
              <a:t>Estratégia de Saúde da Família  |  Farmacologia na Gestação</a:t>
            </a:r>
            <a:endParaRPr lang="en-US" sz="800" dirty="0"/>
          </a:p>
        </p:txBody>
      </p:sp>
      <p:sp>
        <p:nvSpPr>
          <p:cNvPr id="6" name="Shape 4">
            <a:extLst>
              <a:ext uri="{FF2B5EF4-FFF2-40B4-BE49-F238E27FC236}">
                <a16:creationId xmlns:a16="http://schemas.microsoft.com/office/drawing/2014/main" id="{80EB5705-8372-A122-4D71-32192E45DD47}"/>
              </a:ext>
            </a:extLst>
          </p:cNvPr>
          <p:cNvSpPr/>
          <p:nvPr/>
        </p:nvSpPr>
        <p:spPr>
          <a:xfrm>
            <a:off x="2174558" y="123255"/>
            <a:ext cx="4160520" cy="714089"/>
          </a:xfrm>
          <a:prstGeom prst="rect">
            <a:avLst/>
          </a:prstGeom>
          <a:solidFill>
            <a:srgbClr val="085E61"/>
          </a:solidFill>
          <a:ln w="12700">
            <a:solidFill>
              <a:srgbClr val="085E61"/>
            </a:solidFill>
            <a:prstDash val="solid"/>
          </a:ln>
        </p:spPr>
      </p:sp>
      <p:sp>
        <p:nvSpPr>
          <p:cNvPr id="7" name="Text 5">
            <a:extLst>
              <a:ext uri="{FF2B5EF4-FFF2-40B4-BE49-F238E27FC236}">
                <a16:creationId xmlns:a16="http://schemas.microsoft.com/office/drawing/2014/main" id="{E261AB9F-8FB4-9B99-A035-D35CEC1D22BC}"/>
              </a:ext>
            </a:extLst>
          </p:cNvPr>
          <p:cNvSpPr/>
          <p:nvPr/>
        </p:nvSpPr>
        <p:spPr>
          <a:xfrm>
            <a:off x="2124552" y="269508"/>
            <a:ext cx="4160520" cy="52120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400" b="1" dirty="0">
                <a:solidFill>
                  <a:srgbClr val="FFFFFF"/>
                </a:solidFill>
              </a:rPr>
              <a:t>ANTICOAGULANTES</a:t>
            </a:r>
            <a:endParaRPr lang="en-US" sz="2400" dirty="0"/>
          </a:p>
        </p:txBody>
      </p:sp>
      <p:graphicFrame>
        <p:nvGraphicFramePr>
          <p:cNvPr id="25" name="Table 0">
            <a:extLst>
              <a:ext uri="{FF2B5EF4-FFF2-40B4-BE49-F238E27FC236}">
                <a16:creationId xmlns:a16="http://schemas.microsoft.com/office/drawing/2014/main" id="{187589F8-031D-D062-7129-114C105E2DE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06641064"/>
              </p:ext>
            </p:extLst>
          </p:nvPr>
        </p:nvGraphicFramePr>
        <p:xfrm>
          <a:off x="703084" y="1033426"/>
          <a:ext cx="8015286" cy="3634968"/>
        </p:xfrm>
        <a:graphic>
          <a:graphicData uri="http://schemas.openxmlformats.org/drawingml/2006/table">
            <a:tbl>
              <a:tblPr/>
              <a:tblGrid>
                <a:gridCol w="299472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8080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13976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83044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</a:rPr>
                        <a:t>Fármaco</a:t>
                      </a:r>
                      <a:endParaRPr lang="en-US" sz="10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D7377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</a:rPr>
                        <a:t>FDA</a:t>
                      </a:r>
                      <a:endParaRPr lang="en-US" sz="10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D7377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</a:rPr>
                        <a:t>Uso</a:t>
                      </a:r>
                      <a:endParaRPr lang="en-US" sz="10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D737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83044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800" dirty="0">
                          <a:solidFill>
                            <a:srgbClr val="1E2D2F"/>
                          </a:solidFill>
                        </a:rPr>
                        <a:t>Heparina Não Fracionada</a:t>
                      </a:r>
                      <a:endParaRPr lang="en-US" sz="18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F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800" dirty="0">
                          <a:solidFill>
                            <a:srgbClr val="1E2D2F"/>
                          </a:solidFill>
                        </a:rPr>
                        <a:t>C</a:t>
                      </a:r>
                      <a:endParaRPr lang="en-US" sz="18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F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800" dirty="0">
                          <a:solidFill>
                            <a:srgbClr val="1E2D2F"/>
                          </a:solidFill>
                        </a:rPr>
                        <a:t>Não atravessa a placenta. Emergências.</a:t>
                      </a:r>
                      <a:endParaRPr lang="en-US" sz="18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83044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800" dirty="0">
                          <a:solidFill>
                            <a:srgbClr val="1E2D2F"/>
                          </a:solidFill>
                        </a:rPr>
                        <a:t>HBPM — Enoxaparina</a:t>
                      </a:r>
                      <a:endParaRPr lang="en-US" sz="18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800" dirty="0">
                          <a:solidFill>
                            <a:srgbClr val="1E2D2F"/>
                          </a:solidFill>
                        </a:rPr>
                        <a:t>B</a:t>
                      </a:r>
                      <a:endParaRPr lang="en-US" sz="18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800" dirty="0">
                          <a:solidFill>
                            <a:srgbClr val="1E2D2F"/>
                          </a:solidFill>
                        </a:rPr>
                        <a:t>1ª ESCOLHA: tromboprofilaxia e tratamento de TEV. Não atravessa a placenta.</a:t>
                      </a:r>
                      <a:endParaRPr lang="en-US" sz="18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FF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83044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800" dirty="0">
                          <a:solidFill>
                            <a:srgbClr val="1E2D2F"/>
                          </a:solidFill>
                        </a:rPr>
                        <a:t>Varfarina</a:t>
                      </a:r>
                      <a:endParaRPr lang="en-US" sz="18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F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800" dirty="0">
                          <a:solidFill>
                            <a:srgbClr val="1E2D2F"/>
                          </a:solidFill>
                        </a:rPr>
                        <a:t>D/X</a:t>
                      </a:r>
                      <a:endParaRPr lang="en-US" sz="18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F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800" b="1" dirty="0">
                          <a:solidFill>
                            <a:srgbClr val="FF0000"/>
                          </a:solidFill>
                        </a:rPr>
                        <a:t>CONTRAINDICADA</a:t>
                      </a:r>
                      <a:r>
                        <a:rPr lang="en-US" sz="1800" dirty="0">
                          <a:solidFill>
                            <a:srgbClr val="1E2D2F"/>
                          </a:solidFill>
                        </a:rPr>
                        <a:t>: embriopatia varfarínica (6–12 sem.), hemorragia fetal. Exceção: próteses valvares mecânicas.</a:t>
                      </a:r>
                      <a:endParaRPr lang="en-US" sz="18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5E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83044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800" dirty="0">
                          <a:solidFill>
                            <a:srgbClr val="1E2D2F"/>
                          </a:solidFill>
                        </a:rPr>
                        <a:t>NOACs (Dabigatrana, Rivaroxabana)</a:t>
                      </a:r>
                      <a:endParaRPr lang="en-US" sz="18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800" dirty="0">
                          <a:solidFill>
                            <a:srgbClr val="1E2D2F"/>
                          </a:solidFill>
                        </a:rPr>
                        <a:t>C</a:t>
                      </a:r>
                      <a:endParaRPr lang="en-US" sz="18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800" b="1" dirty="0">
                          <a:solidFill>
                            <a:srgbClr val="FF0000"/>
                          </a:solidFill>
                        </a:rPr>
                        <a:t>CONTRAINDICADOS</a:t>
                      </a:r>
                      <a:r>
                        <a:rPr lang="en-US" sz="1800" dirty="0">
                          <a:solidFill>
                            <a:srgbClr val="1E2D2F"/>
                          </a:solidFill>
                        </a:rPr>
                        <a:t> — atravessam a placenta, dados insuficientes.</a:t>
                      </a:r>
                      <a:endParaRPr lang="en-US" sz="18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10" name="Text 7">
            <a:extLst>
              <a:ext uri="{FF2B5EF4-FFF2-40B4-BE49-F238E27FC236}">
                <a16:creationId xmlns:a16="http://schemas.microsoft.com/office/drawing/2014/main" id="{229DC02E-8C59-D823-3DC7-62A6DB9F2B24}"/>
              </a:ext>
            </a:extLst>
          </p:cNvPr>
          <p:cNvSpPr/>
          <p:nvPr/>
        </p:nvSpPr>
        <p:spPr>
          <a:xfrm>
            <a:off x="5076360" y="489741"/>
            <a:ext cx="41605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</a:rPr>
              <a:t>ANTIFÚNGICOS</a:t>
            </a:r>
            <a:endParaRPr lang="en-US" sz="1100" dirty="0"/>
          </a:p>
        </p:txBody>
      </p:sp>
    </p:spTree>
    <p:extLst>
      <p:ext uri="{BB962C8B-B14F-4D97-AF65-F5344CB8AC3E}">
        <p14:creationId xmlns:p14="http://schemas.microsoft.com/office/powerpoint/2010/main" val="1956087202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5194242-BD2A-452E-5479-A1A014E6D04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>
            <a:extLst>
              <a:ext uri="{FF2B5EF4-FFF2-40B4-BE49-F238E27FC236}">
                <a16:creationId xmlns:a16="http://schemas.microsoft.com/office/drawing/2014/main" id="{E5BA9823-D617-E9DB-C051-71AD0063C93F}"/>
              </a:ext>
            </a:extLst>
          </p:cNvPr>
          <p:cNvSpPr/>
          <p:nvPr/>
        </p:nvSpPr>
        <p:spPr>
          <a:xfrm>
            <a:off x="0" y="0"/>
            <a:ext cx="3200400" cy="5143500"/>
          </a:xfrm>
          <a:prstGeom prst="rect">
            <a:avLst/>
          </a:prstGeom>
          <a:solidFill>
            <a:srgbClr val="0D7377"/>
          </a:solidFill>
          <a:ln w="12700">
            <a:solidFill>
              <a:srgbClr val="0D7377"/>
            </a:solidFill>
            <a:prstDash val="solid"/>
          </a:ln>
        </p:spPr>
      </p:sp>
      <p:sp>
        <p:nvSpPr>
          <p:cNvPr id="3" name="Text 1">
            <a:extLst>
              <a:ext uri="{FF2B5EF4-FFF2-40B4-BE49-F238E27FC236}">
                <a16:creationId xmlns:a16="http://schemas.microsoft.com/office/drawing/2014/main" id="{32540FCD-8A57-F076-895F-685F19C0D631}"/>
              </a:ext>
            </a:extLst>
          </p:cNvPr>
          <p:cNvSpPr/>
          <p:nvPr/>
        </p:nvSpPr>
        <p:spPr>
          <a:xfrm>
            <a:off x="274320" y="457200"/>
            <a:ext cx="265176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7200" b="1" dirty="0">
                <a:solidFill>
                  <a:srgbClr val="C8F0F1"/>
                </a:solidFill>
              </a:rPr>
              <a:t>10</a:t>
            </a:r>
            <a:endParaRPr lang="en-US" sz="7200" dirty="0"/>
          </a:p>
        </p:txBody>
      </p:sp>
      <p:sp>
        <p:nvSpPr>
          <p:cNvPr id="4" name="Shape 2">
            <a:extLst>
              <a:ext uri="{FF2B5EF4-FFF2-40B4-BE49-F238E27FC236}">
                <a16:creationId xmlns:a16="http://schemas.microsoft.com/office/drawing/2014/main" id="{2D694AF1-16BB-A382-BE6C-44AFC975F8EE}"/>
              </a:ext>
            </a:extLst>
          </p:cNvPr>
          <p:cNvSpPr/>
          <p:nvPr/>
        </p:nvSpPr>
        <p:spPr>
          <a:xfrm>
            <a:off x="274320" y="1508760"/>
            <a:ext cx="2651760" cy="45720"/>
          </a:xfrm>
          <a:prstGeom prst="rect">
            <a:avLst/>
          </a:prstGeom>
          <a:solidFill>
            <a:srgbClr val="C8F0F1"/>
          </a:solidFill>
          <a:ln w="12700">
            <a:solidFill>
              <a:srgbClr val="C8F0F1"/>
            </a:solidFill>
            <a:prstDash val="solid"/>
          </a:ln>
        </p:spPr>
      </p:sp>
      <p:sp>
        <p:nvSpPr>
          <p:cNvPr id="5" name="Text 3">
            <a:extLst>
              <a:ext uri="{FF2B5EF4-FFF2-40B4-BE49-F238E27FC236}">
                <a16:creationId xmlns:a16="http://schemas.microsoft.com/office/drawing/2014/main" id="{61BE0F3D-88D8-78CD-5AF1-E82F14D0ABB7}"/>
              </a:ext>
            </a:extLst>
          </p:cNvPr>
          <p:cNvSpPr/>
          <p:nvPr/>
        </p:nvSpPr>
        <p:spPr>
          <a:xfrm>
            <a:off x="182880" y="1645920"/>
            <a:ext cx="2834640" cy="2286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ctr">
              <a:buNone/>
            </a:pPr>
            <a:endParaRPr lang="en-US" sz="2800" b="1" dirty="0">
              <a:solidFill>
                <a:srgbClr val="FFFFFF"/>
              </a:solidFill>
            </a:endParaRPr>
          </a:p>
          <a:p>
            <a:pPr marL="0" indent="0" algn="ctr">
              <a:buNone/>
            </a:pPr>
            <a:endParaRPr lang="en-US" sz="2800" b="1" dirty="0">
              <a:solidFill>
                <a:srgbClr val="FFFFFF"/>
              </a:solidFill>
            </a:endParaRPr>
          </a:p>
          <a:p>
            <a:pPr marL="0" indent="0" algn="ctr">
              <a:buNone/>
            </a:pPr>
            <a:r>
              <a:rPr lang="en-US" sz="2800" b="1" dirty="0" err="1">
                <a:solidFill>
                  <a:schemeClr val="bg1"/>
                </a:solidFill>
              </a:rPr>
              <a:t>Hormônios</a:t>
            </a:r>
            <a:r>
              <a:rPr lang="en-US" sz="2800" b="1" dirty="0">
                <a:solidFill>
                  <a:schemeClr val="bg1"/>
                </a:solidFill>
              </a:rPr>
              <a:t>, </a:t>
            </a:r>
            <a:r>
              <a:rPr lang="en-US" sz="2800" b="1" dirty="0" err="1">
                <a:solidFill>
                  <a:schemeClr val="bg1"/>
                </a:solidFill>
              </a:rPr>
              <a:t>Suplementos</a:t>
            </a:r>
            <a:r>
              <a:rPr lang="en-US" sz="2800" b="1" dirty="0">
                <a:solidFill>
                  <a:schemeClr val="bg1"/>
                </a:solidFill>
              </a:rPr>
              <a:t>.</a:t>
            </a:r>
          </a:p>
        </p:txBody>
      </p:sp>
      <p:sp>
        <p:nvSpPr>
          <p:cNvPr id="6" name="Text 4">
            <a:extLst>
              <a:ext uri="{FF2B5EF4-FFF2-40B4-BE49-F238E27FC236}">
                <a16:creationId xmlns:a16="http://schemas.microsoft.com/office/drawing/2014/main" id="{B748D7F4-A3F1-A92C-A987-95155B00A012}"/>
              </a:ext>
            </a:extLst>
          </p:cNvPr>
          <p:cNvSpPr/>
          <p:nvPr/>
        </p:nvSpPr>
        <p:spPr>
          <a:xfrm>
            <a:off x="3474720" y="2103120"/>
            <a:ext cx="530352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2200" b="1" dirty="0"/>
              <a:t>Grupos adicionais essenciais na prática da ESF</a:t>
            </a:r>
          </a:p>
        </p:txBody>
      </p:sp>
    </p:spTree>
    <p:extLst>
      <p:ext uri="{BB962C8B-B14F-4D97-AF65-F5344CB8AC3E}">
        <p14:creationId xmlns:p14="http://schemas.microsoft.com/office/powerpoint/2010/main" val="25347301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1"/>
          <p:cNvSpPr/>
          <p:nvPr/>
        </p:nvSpPr>
        <p:spPr>
          <a:xfrm>
            <a:off x="0" y="0"/>
            <a:ext cx="3840480" cy="5143500"/>
          </a:xfrm>
          <a:prstGeom prst="rect">
            <a:avLst/>
          </a:prstGeom>
          <a:solidFill>
            <a:schemeClr val="bg1"/>
          </a:solidFill>
          <a:ln w="12700">
            <a:solidFill>
              <a:srgbClr val="0D7377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3840480" y="0"/>
            <a:ext cx="64008" cy="5143500"/>
          </a:xfrm>
          <a:prstGeom prst="rect">
            <a:avLst/>
          </a:prstGeom>
          <a:solidFill>
            <a:srgbClr val="14BDCA"/>
          </a:solidFill>
          <a:ln w="12700">
            <a:solidFill>
              <a:srgbClr val="14BDCA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365760" y="274320"/>
            <a:ext cx="310896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endParaRPr lang="en-US" sz="6000" dirty="0"/>
          </a:p>
        </p:txBody>
      </p:sp>
      <p:sp>
        <p:nvSpPr>
          <p:cNvPr id="6" name="Text 4"/>
          <p:cNvSpPr/>
          <p:nvPr/>
        </p:nvSpPr>
        <p:spPr>
          <a:xfrm>
            <a:off x="182880" y="1280160"/>
            <a:ext cx="347472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endParaRPr lang="en-US" sz="2400" dirty="0"/>
          </a:p>
          <a:p>
            <a:pPr marL="0" indent="0" algn="ctr">
              <a:buNone/>
            </a:pPr>
            <a:r>
              <a:rPr lang="en-US" sz="2400" b="1" dirty="0">
                <a:solidFill>
                  <a:srgbClr val="FFFFFF"/>
                </a:solidFill>
              </a:rPr>
              <a:t> </a:t>
            </a:r>
            <a:r>
              <a:rPr lang="en-US" sz="2400" b="1" dirty="0"/>
              <a:t>RESTRIÇÃO TERAPÊUTICA NA </a:t>
            </a:r>
          </a:p>
          <a:p>
            <a:pPr marL="0" indent="0" algn="ctr">
              <a:buNone/>
            </a:pPr>
            <a:r>
              <a:rPr lang="en-US" sz="2400" b="1" dirty="0"/>
              <a:t>GESTAÇÃO 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457200" y="2743200"/>
            <a:ext cx="2926080" cy="45720"/>
          </a:xfrm>
          <a:prstGeom prst="rect">
            <a:avLst/>
          </a:prstGeom>
          <a:solidFill>
            <a:srgbClr val="C8F0F1"/>
          </a:solidFill>
          <a:ln w="12700">
            <a:solidFill>
              <a:srgbClr val="C8F0F1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274320" y="2880360"/>
            <a:ext cx="329184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endParaRPr lang="en-US" sz="1600" b="1" dirty="0"/>
          </a:p>
        </p:txBody>
      </p:sp>
      <p:sp>
        <p:nvSpPr>
          <p:cNvPr id="9" name="Text 7"/>
          <p:cNvSpPr/>
          <p:nvPr/>
        </p:nvSpPr>
        <p:spPr>
          <a:xfrm>
            <a:off x="274320" y="3840480"/>
            <a:ext cx="32918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dirty="0"/>
              <a:t>Estratégia de Saúde da Família</a:t>
            </a:r>
          </a:p>
        </p:txBody>
      </p:sp>
      <p:pic>
        <p:nvPicPr>
          <p:cNvPr id="14" name="Imagem 13">
            <a:extLst>
              <a:ext uri="{FF2B5EF4-FFF2-40B4-BE49-F238E27FC236}">
                <a16:creationId xmlns:a16="http://schemas.microsoft.com/office/drawing/2014/main" id="{290B3DA1-ED89-88E4-12DE-3D127A1AEE7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23360" y="1280160"/>
            <a:ext cx="4934639" cy="2829320"/>
          </a:xfrm>
          <a:prstGeom prst="rect">
            <a:avLst/>
          </a:prstGeom>
        </p:spPr>
      </p:pic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318F823-27B0-5D13-F109-D773031E7D8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>
            <a:extLst>
              <a:ext uri="{FF2B5EF4-FFF2-40B4-BE49-F238E27FC236}">
                <a16:creationId xmlns:a16="http://schemas.microsoft.com/office/drawing/2014/main" id="{7128870A-FE81-C4D7-C672-BF91967A0D59}"/>
              </a:ext>
            </a:extLst>
          </p:cNvPr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0D7377"/>
          </a:solidFill>
          <a:ln w="12700">
            <a:solidFill>
              <a:srgbClr val="0D7377"/>
            </a:solidFill>
            <a:prstDash val="solid"/>
          </a:ln>
        </p:spPr>
      </p:sp>
      <p:sp>
        <p:nvSpPr>
          <p:cNvPr id="3" name="Shape 1">
            <a:extLst>
              <a:ext uri="{FF2B5EF4-FFF2-40B4-BE49-F238E27FC236}">
                <a16:creationId xmlns:a16="http://schemas.microsoft.com/office/drawing/2014/main" id="{5490F64C-7D9D-B2F6-4E3C-D05A525865D2}"/>
              </a:ext>
            </a:extLst>
          </p:cNvPr>
          <p:cNvSpPr/>
          <p:nvPr/>
        </p:nvSpPr>
        <p:spPr>
          <a:xfrm>
            <a:off x="0" y="4937760"/>
            <a:ext cx="9144000" cy="205740"/>
          </a:xfrm>
          <a:prstGeom prst="rect">
            <a:avLst/>
          </a:prstGeom>
          <a:solidFill>
            <a:srgbClr val="085E61"/>
          </a:solidFill>
          <a:ln w="12700">
            <a:solidFill>
              <a:srgbClr val="085E61"/>
            </a:solidFill>
            <a:prstDash val="solid"/>
          </a:ln>
        </p:spPr>
      </p:sp>
      <p:sp>
        <p:nvSpPr>
          <p:cNvPr id="4" name="Text 2">
            <a:extLst>
              <a:ext uri="{FF2B5EF4-FFF2-40B4-BE49-F238E27FC236}">
                <a16:creationId xmlns:a16="http://schemas.microsoft.com/office/drawing/2014/main" id="{7A9D4C94-A266-AF41-E21E-F5A7D505598D}"/>
              </a:ext>
            </a:extLst>
          </p:cNvPr>
          <p:cNvSpPr/>
          <p:nvPr/>
        </p:nvSpPr>
        <p:spPr>
          <a:xfrm>
            <a:off x="274320" y="4946904"/>
            <a:ext cx="859536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800" dirty="0">
                <a:solidFill>
                  <a:srgbClr val="C8F0F1"/>
                </a:solidFill>
              </a:rPr>
              <a:t>Estratégia de Saúde da Família  |  Farmacologia na Gestação</a:t>
            </a:r>
            <a:endParaRPr lang="en-US" sz="800" dirty="0"/>
          </a:p>
        </p:txBody>
      </p:sp>
      <p:sp>
        <p:nvSpPr>
          <p:cNvPr id="7" name="Text 5">
            <a:extLst>
              <a:ext uri="{FF2B5EF4-FFF2-40B4-BE49-F238E27FC236}">
                <a16:creationId xmlns:a16="http://schemas.microsoft.com/office/drawing/2014/main" id="{97C17292-5120-C3B7-F6BF-8BE737B7AC8F}"/>
              </a:ext>
            </a:extLst>
          </p:cNvPr>
          <p:cNvSpPr/>
          <p:nvPr/>
        </p:nvSpPr>
        <p:spPr>
          <a:xfrm>
            <a:off x="274320" y="658368"/>
            <a:ext cx="41605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</a:rPr>
              <a:t>ANTICOAGULANTES</a:t>
            </a:r>
            <a:endParaRPr lang="en-US" sz="1100" dirty="0"/>
          </a:p>
        </p:txBody>
      </p:sp>
      <p:sp>
        <p:nvSpPr>
          <p:cNvPr id="10" name="Text 7">
            <a:extLst>
              <a:ext uri="{FF2B5EF4-FFF2-40B4-BE49-F238E27FC236}">
                <a16:creationId xmlns:a16="http://schemas.microsoft.com/office/drawing/2014/main" id="{E4651F6F-A048-BA25-50EA-1289795F1DBC}"/>
              </a:ext>
            </a:extLst>
          </p:cNvPr>
          <p:cNvSpPr/>
          <p:nvPr/>
        </p:nvSpPr>
        <p:spPr>
          <a:xfrm>
            <a:off x="4709160" y="658368"/>
            <a:ext cx="41605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</a:rPr>
              <a:t>ANTIFÚNGICOS</a:t>
            </a:r>
            <a:endParaRPr lang="en-US" sz="1100" dirty="0"/>
          </a:p>
        </p:txBody>
      </p:sp>
      <p:sp>
        <p:nvSpPr>
          <p:cNvPr id="12" name="Shape 8">
            <a:extLst>
              <a:ext uri="{FF2B5EF4-FFF2-40B4-BE49-F238E27FC236}">
                <a16:creationId xmlns:a16="http://schemas.microsoft.com/office/drawing/2014/main" id="{286C0436-ECC2-8983-3CB7-34BB7879C84B}"/>
              </a:ext>
            </a:extLst>
          </p:cNvPr>
          <p:cNvSpPr/>
          <p:nvPr/>
        </p:nvSpPr>
        <p:spPr>
          <a:xfrm>
            <a:off x="1593056" y="471488"/>
            <a:ext cx="6379369" cy="778668"/>
          </a:xfrm>
          <a:prstGeom prst="rect">
            <a:avLst/>
          </a:prstGeom>
          <a:solidFill>
            <a:srgbClr val="085E61"/>
          </a:solidFill>
          <a:ln w="12700">
            <a:solidFill>
              <a:srgbClr val="085E61"/>
            </a:solidFill>
            <a:prstDash val="solid"/>
          </a:ln>
        </p:spPr>
      </p:sp>
      <p:sp>
        <p:nvSpPr>
          <p:cNvPr id="13" name="Text 9">
            <a:extLst>
              <a:ext uri="{FF2B5EF4-FFF2-40B4-BE49-F238E27FC236}">
                <a16:creationId xmlns:a16="http://schemas.microsoft.com/office/drawing/2014/main" id="{9ABC2BA5-7881-8E12-A81D-51AB76A44131}"/>
              </a:ext>
            </a:extLst>
          </p:cNvPr>
          <p:cNvSpPr/>
          <p:nvPr/>
        </p:nvSpPr>
        <p:spPr>
          <a:xfrm>
            <a:off x="338613" y="675513"/>
            <a:ext cx="85953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b="1" dirty="0"/>
              <a:t>SUPLEMENTOS, HORMÔNIOS E TIREOIDE</a:t>
            </a:r>
            <a:endParaRPr lang="en-US" sz="2000" dirty="0"/>
          </a:p>
        </p:txBody>
      </p:sp>
      <p:graphicFrame>
        <p:nvGraphicFramePr>
          <p:cNvPr id="73" name="Table 2">
            <a:extLst>
              <a:ext uri="{FF2B5EF4-FFF2-40B4-BE49-F238E27FC236}">
                <a16:creationId xmlns:a16="http://schemas.microsoft.com/office/drawing/2014/main" id="{9E027A65-BAC9-3FB8-97D8-40D975AD2E5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99262515"/>
              </p:ext>
            </p:extLst>
          </p:nvPr>
        </p:nvGraphicFramePr>
        <p:xfrm>
          <a:off x="178594" y="1552194"/>
          <a:ext cx="8755379" cy="3251786"/>
        </p:xfrm>
        <a:graphic>
          <a:graphicData uri="http://schemas.openxmlformats.org/drawingml/2006/table">
            <a:tbl>
              <a:tblPr/>
              <a:tblGrid>
                <a:gridCol w="232855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5885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86796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735456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800" b="1" dirty="0">
                          <a:solidFill>
                            <a:srgbClr val="FFFFFF"/>
                          </a:solidFill>
                        </a:rPr>
                        <a:t>Fármaco</a:t>
                      </a:r>
                      <a:endParaRPr lang="en-US" sz="18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D7377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600" b="1" dirty="0">
                          <a:solidFill>
                            <a:srgbClr val="FFFFFF"/>
                          </a:solidFill>
                        </a:rPr>
                        <a:t>FDA</a:t>
                      </a:r>
                      <a:endParaRPr lang="en-US" sz="16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D7377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800" b="1" dirty="0">
                          <a:solidFill>
                            <a:srgbClr val="FFFFFF"/>
                          </a:solidFill>
                        </a:rPr>
                        <a:t>Indicação / Observações</a:t>
                      </a:r>
                      <a:endParaRPr lang="en-US" sz="18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D737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9609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800" dirty="0">
                          <a:solidFill>
                            <a:srgbClr val="1E2D2F"/>
                          </a:solidFill>
                        </a:rPr>
                        <a:t>Ácido Fólico</a:t>
                      </a:r>
                      <a:endParaRPr lang="en-US" sz="18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F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800" dirty="0">
                          <a:solidFill>
                            <a:srgbClr val="1E2D2F"/>
                          </a:solidFill>
                        </a:rPr>
                        <a:t>A</a:t>
                      </a:r>
                      <a:endParaRPr lang="en-US" sz="18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F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800" dirty="0">
                          <a:solidFill>
                            <a:srgbClr val="1E2D2F"/>
                          </a:solidFill>
                        </a:rPr>
                        <a:t>OBRIGATÓRIO: 0,4–0,8 mg/dia (4–5 mg </a:t>
                      </a:r>
                      <a:r>
                        <a:rPr lang="en-US" sz="1800" dirty="0" err="1">
                          <a:solidFill>
                            <a:srgbClr val="1E2D2F"/>
                          </a:solidFill>
                        </a:rPr>
                        <a:t>em</a:t>
                      </a:r>
                      <a:r>
                        <a:rPr lang="en-US" sz="1800" dirty="0">
                          <a:solidFill>
                            <a:srgbClr val="1E2D2F"/>
                          </a:solidFill>
                        </a:rPr>
                        <a:t> alto </a:t>
                      </a:r>
                      <a:r>
                        <a:rPr lang="en-US" sz="1800" dirty="0" err="1">
                          <a:solidFill>
                            <a:srgbClr val="1E2D2F"/>
                          </a:solidFill>
                        </a:rPr>
                        <a:t>risco</a:t>
                      </a:r>
                      <a:r>
                        <a:rPr lang="en-US" sz="1800" dirty="0">
                          <a:solidFill>
                            <a:srgbClr val="1E2D2F"/>
                          </a:solidFill>
                        </a:rPr>
                        <a:t>). Iniciar 3 meses antes.</a:t>
                      </a:r>
                      <a:endParaRPr lang="en-US" sz="18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9609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800" dirty="0">
                          <a:solidFill>
                            <a:srgbClr val="1E2D2F"/>
                          </a:solidFill>
                        </a:rPr>
                        <a:t>Levotiroxina</a:t>
                      </a:r>
                      <a:endParaRPr lang="en-US" sz="18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800" dirty="0">
                          <a:solidFill>
                            <a:srgbClr val="1E2D2F"/>
                          </a:solidFill>
                        </a:rPr>
                        <a:t>A</a:t>
                      </a:r>
                      <a:endParaRPr lang="en-US" sz="18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800" dirty="0">
                          <a:solidFill>
                            <a:srgbClr val="1E2D2F"/>
                          </a:solidFill>
                        </a:rPr>
                        <a:t>Hipotireoidismo: segura e obrigatória. Doses costumam aumentar 25–30% na gestação.</a:t>
                      </a:r>
                      <a:endParaRPr lang="en-US" sz="18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9609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800" dirty="0">
                          <a:solidFill>
                            <a:srgbClr val="1E2D2F"/>
                          </a:solidFill>
                        </a:rPr>
                        <a:t>PTU (Propiltiouracil)</a:t>
                      </a:r>
                      <a:endParaRPr lang="en-US" sz="18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F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800" dirty="0">
                          <a:solidFill>
                            <a:srgbClr val="1E2D2F"/>
                          </a:solidFill>
                        </a:rPr>
                        <a:t>D</a:t>
                      </a:r>
                      <a:endParaRPr lang="en-US" sz="18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F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800" dirty="0">
                          <a:solidFill>
                            <a:srgbClr val="1E2D2F"/>
                          </a:solidFill>
                        </a:rPr>
                        <a:t>Preferido no 1º trimestre para hipertireoidismo. Metimazol associado a aplasia cutis no 1º trim.</a:t>
                      </a:r>
                      <a:endParaRPr lang="en-US" sz="18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9609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800" dirty="0">
                          <a:solidFill>
                            <a:srgbClr val="1E2D2F"/>
                          </a:solidFill>
                        </a:rPr>
                        <a:t>Progesterona vaginal</a:t>
                      </a:r>
                      <a:endParaRPr lang="en-US" sz="18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800" dirty="0">
                          <a:solidFill>
                            <a:srgbClr val="1E2D2F"/>
                          </a:solidFill>
                        </a:rPr>
                        <a:t>B</a:t>
                      </a:r>
                      <a:endParaRPr lang="en-US" sz="18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800" dirty="0">
                          <a:solidFill>
                            <a:srgbClr val="1E2D2F"/>
                          </a:solidFill>
                        </a:rPr>
                        <a:t>Prevenção de parto prematuro em colo curto.</a:t>
                      </a:r>
                      <a:endParaRPr lang="en-US" sz="18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82762830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 name="Slide 2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0D7377"/>
          </a:solidFill>
          <a:ln w="12700">
            <a:solidFill>
              <a:srgbClr val="0D7377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4937760"/>
            <a:ext cx="9144000" cy="205740"/>
          </a:xfrm>
          <a:prstGeom prst="rect">
            <a:avLst/>
          </a:prstGeom>
          <a:solidFill>
            <a:srgbClr val="085E61"/>
          </a:solidFill>
          <a:ln w="12700">
            <a:solidFill>
              <a:srgbClr val="085E61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274320" y="4946904"/>
            <a:ext cx="859536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800" dirty="0">
                <a:solidFill>
                  <a:srgbClr val="C8F0F1"/>
                </a:solidFill>
              </a:rPr>
              <a:t>Estratégia de Saúde da Família  |  Farmacologia na Gestação</a:t>
            </a:r>
            <a:endParaRPr lang="en-US" sz="800" dirty="0"/>
          </a:p>
        </p:txBody>
      </p:sp>
      <p:sp>
        <p:nvSpPr>
          <p:cNvPr id="5" name="Text 3"/>
          <p:cNvSpPr/>
          <p:nvPr/>
        </p:nvSpPr>
        <p:spPr>
          <a:xfrm>
            <a:off x="365760" y="137160"/>
            <a:ext cx="84124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085E61"/>
                </a:solidFill>
              </a:rPr>
              <a:t>VACINAS NA GESTAÇÃO</a:t>
            </a:r>
            <a:endParaRPr lang="en-US" sz="1600" dirty="0"/>
          </a:p>
        </p:txBody>
      </p:sp>
      <p:sp>
        <p:nvSpPr>
          <p:cNvPr id="6" name="Shape 4"/>
          <p:cNvSpPr/>
          <p:nvPr/>
        </p:nvSpPr>
        <p:spPr>
          <a:xfrm>
            <a:off x="274320" y="685800"/>
            <a:ext cx="8595360" cy="749808"/>
          </a:xfrm>
          <a:prstGeom prst="rect">
            <a:avLst/>
          </a:prstGeom>
          <a:solidFill>
            <a:srgbClr val="FFFFFF"/>
          </a:solidFill>
          <a:ln w="12700">
            <a:solidFill>
              <a:srgbClr val="E8F0F1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274320" y="685800"/>
            <a:ext cx="64008" cy="749808"/>
          </a:xfrm>
          <a:prstGeom prst="rect">
            <a:avLst/>
          </a:prstGeom>
          <a:solidFill>
            <a:srgbClr val="2E9E6A"/>
          </a:solidFill>
          <a:ln w="12700">
            <a:solidFill>
              <a:srgbClr val="2E9E6A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457200" y="722376"/>
            <a:ext cx="530352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085E61"/>
                </a:solidFill>
              </a:rPr>
              <a:t>dTpa (difteria, tétano, coqueluche)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7132320" y="758952"/>
            <a:ext cx="1645920" cy="256032"/>
          </a:xfrm>
          <a:prstGeom prst="rect">
            <a:avLst/>
          </a:prstGeom>
          <a:solidFill>
            <a:srgbClr val="2E9E6A"/>
          </a:solidFill>
          <a:ln w="12700">
            <a:solidFill>
              <a:srgbClr val="2E9E6A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7132320" y="758952"/>
            <a:ext cx="16459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</a:rPr>
              <a:t>INDICADA</a:t>
            </a:r>
            <a:endParaRPr lang="en-US" sz="900" dirty="0"/>
          </a:p>
        </p:txBody>
      </p:sp>
      <p:sp>
        <p:nvSpPr>
          <p:cNvPr id="11" name="Text 9"/>
          <p:cNvSpPr/>
          <p:nvPr/>
        </p:nvSpPr>
        <p:spPr>
          <a:xfrm>
            <a:off x="457200" y="1069848"/>
            <a:ext cx="832104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4A6064"/>
                </a:solidFill>
              </a:rPr>
              <a:t>A partir de 20 semanas em cada gestação. Protege o RN nos primeiros meses de vida.</a:t>
            </a:r>
            <a:endParaRPr lang="en-US" sz="1000" dirty="0"/>
          </a:p>
        </p:txBody>
      </p:sp>
      <p:sp>
        <p:nvSpPr>
          <p:cNvPr id="12" name="Shape 10"/>
          <p:cNvSpPr/>
          <p:nvPr/>
        </p:nvSpPr>
        <p:spPr>
          <a:xfrm>
            <a:off x="274320" y="1527048"/>
            <a:ext cx="8595360" cy="749808"/>
          </a:xfrm>
          <a:prstGeom prst="rect">
            <a:avLst/>
          </a:prstGeom>
          <a:solidFill>
            <a:srgbClr val="E8F0F1"/>
          </a:solidFill>
          <a:ln w="12700">
            <a:solidFill>
              <a:srgbClr val="E8F0F1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274320" y="1527048"/>
            <a:ext cx="64008" cy="749808"/>
          </a:xfrm>
          <a:prstGeom prst="rect">
            <a:avLst/>
          </a:prstGeom>
          <a:solidFill>
            <a:srgbClr val="2E9E6A"/>
          </a:solidFill>
          <a:ln w="12700">
            <a:solidFill>
              <a:srgbClr val="2E9E6A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457200" y="1563624"/>
            <a:ext cx="530352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085E61"/>
                </a:solidFill>
              </a:rPr>
              <a:t>Influenza (inativada)</a:t>
            </a:r>
            <a:endParaRPr lang="en-US" sz="1100" dirty="0"/>
          </a:p>
        </p:txBody>
      </p:sp>
      <p:sp>
        <p:nvSpPr>
          <p:cNvPr id="15" name="Shape 13"/>
          <p:cNvSpPr/>
          <p:nvPr/>
        </p:nvSpPr>
        <p:spPr>
          <a:xfrm>
            <a:off x="7132320" y="1600200"/>
            <a:ext cx="1645920" cy="256032"/>
          </a:xfrm>
          <a:prstGeom prst="rect">
            <a:avLst/>
          </a:prstGeom>
          <a:solidFill>
            <a:srgbClr val="2E9E6A"/>
          </a:solidFill>
          <a:ln w="12700">
            <a:solidFill>
              <a:srgbClr val="2E9E6A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7132320" y="1600200"/>
            <a:ext cx="16459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</a:rPr>
              <a:t>INDICADA</a:t>
            </a:r>
            <a:endParaRPr lang="en-US" sz="900" dirty="0"/>
          </a:p>
        </p:txBody>
      </p:sp>
      <p:sp>
        <p:nvSpPr>
          <p:cNvPr id="17" name="Text 15"/>
          <p:cNvSpPr/>
          <p:nvPr/>
        </p:nvSpPr>
        <p:spPr>
          <a:xfrm>
            <a:off x="457200" y="1911096"/>
            <a:ext cx="832104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4A6064"/>
                </a:solidFill>
              </a:rPr>
              <a:t>Em qualquer trimestre. Reduz risco de hospitalização materna e prematuridade.</a:t>
            </a:r>
            <a:endParaRPr lang="en-US" sz="1000" dirty="0"/>
          </a:p>
        </p:txBody>
      </p:sp>
      <p:sp>
        <p:nvSpPr>
          <p:cNvPr id="18" name="Shape 16"/>
          <p:cNvSpPr/>
          <p:nvPr/>
        </p:nvSpPr>
        <p:spPr>
          <a:xfrm>
            <a:off x="274320" y="2368296"/>
            <a:ext cx="8595360" cy="749808"/>
          </a:xfrm>
          <a:prstGeom prst="rect">
            <a:avLst/>
          </a:prstGeom>
          <a:solidFill>
            <a:srgbClr val="FFFFFF"/>
          </a:solidFill>
          <a:ln w="12700">
            <a:solidFill>
              <a:srgbClr val="E8F0F1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274320" y="2368296"/>
            <a:ext cx="64008" cy="749808"/>
          </a:xfrm>
          <a:prstGeom prst="rect">
            <a:avLst/>
          </a:prstGeom>
          <a:solidFill>
            <a:srgbClr val="3DA85A"/>
          </a:solidFill>
          <a:ln w="12700">
            <a:solidFill>
              <a:srgbClr val="3DA85A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457200" y="2404872"/>
            <a:ext cx="530352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085E61"/>
                </a:solidFill>
              </a:rPr>
              <a:t>Hepatite B</a:t>
            </a:r>
            <a:endParaRPr lang="en-US" sz="1100" dirty="0"/>
          </a:p>
        </p:txBody>
      </p:sp>
      <p:sp>
        <p:nvSpPr>
          <p:cNvPr id="21" name="Shape 19"/>
          <p:cNvSpPr/>
          <p:nvPr/>
        </p:nvSpPr>
        <p:spPr>
          <a:xfrm>
            <a:off x="7132320" y="2441448"/>
            <a:ext cx="1645920" cy="256032"/>
          </a:xfrm>
          <a:prstGeom prst="rect">
            <a:avLst/>
          </a:prstGeom>
          <a:solidFill>
            <a:srgbClr val="3DA85A"/>
          </a:solidFill>
          <a:ln w="12700">
            <a:solidFill>
              <a:srgbClr val="3DA85A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7132320" y="2441448"/>
            <a:ext cx="16459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</a:rPr>
              <a:t>SEGURA</a:t>
            </a:r>
            <a:endParaRPr lang="en-US" sz="900" dirty="0"/>
          </a:p>
        </p:txBody>
      </p:sp>
      <p:sp>
        <p:nvSpPr>
          <p:cNvPr id="23" name="Text 21"/>
          <p:cNvSpPr/>
          <p:nvPr/>
        </p:nvSpPr>
        <p:spPr>
          <a:xfrm>
            <a:off x="457200" y="2752344"/>
            <a:ext cx="832104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4A6064"/>
                </a:solidFill>
              </a:rPr>
              <a:t>Completar esquema se necessário. Sem riscos documentados ao feto.</a:t>
            </a:r>
            <a:endParaRPr lang="en-US" sz="1000" dirty="0"/>
          </a:p>
        </p:txBody>
      </p:sp>
      <p:sp>
        <p:nvSpPr>
          <p:cNvPr id="24" name="Shape 22"/>
          <p:cNvSpPr/>
          <p:nvPr/>
        </p:nvSpPr>
        <p:spPr>
          <a:xfrm>
            <a:off x="274320" y="3209544"/>
            <a:ext cx="8595360" cy="749808"/>
          </a:xfrm>
          <a:prstGeom prst="rect">
            <a:avLst/>
          </a:prstGeom>
          <a:solidFill>
            <a:srgbClr val="E8F0F1"/>
          </a:solidFill>
          <a:ln w="12700">
            <a:solidFill>
              <a:srgbClr val="E8F0F1"/>
            </a:solidFill>
            <a:prstDash val="solid"/>
          </a:ln>
        </p:spPr>
      </p:sp>
      <p:sp>
        <p:nvSpPr>
          <p:cNvPr id="25" name="Shape 23"/>
          <p:cNvSpPr/>
          <p:nvPr/>
        </p:nvSpPr>
        <p:spPr>
          <a:xfrm>
            <a:off x="274320" y="3209544"/>
            <a:ext cx="64008" cy="749808"/>
          </a:xfrm>
          <a:prstGeom prst="rect">
            <a:avLst/>
          </a:prstGeom>
          <a:solidFill>
            <a:srgbClr val="0D7377"/>
          </a:solidFill>
          <a:ln w="12700">
            <a:solidFill>
              <a:srgbClr val="0D7377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457200" y="3246120"/>
            <a:ext cx="530352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085E61"/>
                </a:solidFill>
              </a:rPr>
              <a:t>COVID-19 (mRNA — Pfizer, Moderna)</a:t>
            </a:r>
            <a:endParaRPr lang="en-US" sz="1100" dirty="0"/>
          </a:p>
        </p:txBody>
      </p:sp>
      <p:sp>
        <p:nvSpPr>
          <p:cNvPr id="27" name="Shape 25"/>
          <p:cNvSpPr/>
          <p:nvPr/>
        </p:nvSpPr>
        <p:spPr>
          <a:xfrm>
            <a:off x="7132320" y="3282696"/>
            <a:ext cx="1645920" cy="256032"/>
          </a:xfrm>
          <a:prstGeom prst="rect">
            <a:avLst/>
          </a:prstGeom>
          <a:solidFill>
            <a:srgbClr val="0D7377"/>
          </a:solidFill>
          <a:ln w="12700">
            <a:solidFill>
              <a:srgbClr val="0D7377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7132320" y="3282696"/>
            <a:ext cx="16459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</a:rPr>
              <a:t>RECOMENDADA</a:t>
            </a:r>
            <a:endParaRPr lang="en-US" sz="900" dirty="0"/>
          </a:p>
        </p:txBody>
      </p:sp>
      <p:sp>
        <p:nvSpPr>
          <p:cNvPr id="29" name="Text 27"/>
          <p:cNvSpPr/>
          <p:nvPr/>
        </p:nvSpPr>
        <p:spPr>
          <a:xfrm>
            <a:off x="457200" y="3593592"/>
            <a:ext cx="832104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4A6064"/>
                </a:solidFill>
              </a:rPr>
              <a:t>Segura e eficaz. Reduz risco de COVID grave, prematuridade e morte perinatal.</a:t>
            </a:r>
            <a:endParaRPr lang="en-US" sz="1000" dirty="0"/>
          </a:p>
        </p:txBody>
      </p:sp>
      <p:sp>
        <p:nvSpPr>
          <p:cNvPr id="30" name="Shape 28"/>
          <p:cNvSpPr/>
          <p:nvPr/>
        </p:nvSpPr>
        <p:spPr>
          <a:xfrm>
            <a:off x="274320" y="4050792"/>
            <a:ext cx="8595360" cy="749808"/>
          </a:xfrm>
          <a:prstGeom prst="rect">
            <a:avLst/>
          </a:prstGeom>
          <a:solidFill>
            <a:srgbClr val="FFFFFF"/>
          </a:solidFill>
          <a:ln w="12700">
            <a:solidFill>
              <a:srgbClr val="E8F0F1"/>
            </a:solidFill>
            <a:prstDash val="solid"/>
          </a:ln>
        </p:spPr>
      </p:sp>
      <p:sp>
        <p:nvSpPr>
          <p:cNvPr id="31" name="Shape 29"/>
          <p:cNvSpPr/>
          <p:nvPr/>
        </p:nvSpPr>
        <p:spPr>
          <a:xfrm>
            <a:off x="274320" y="4050792"/>
            <a:ext cx="64008" cy="749808"/>
          </a:xfrm>
          <a:prstGeom prst="rect">
            <a:avLst/>
          </a:prstGeom>
          <a:solidFill>
            <a:srgbClr val="D94F4F"/>
          </a:solidFill>
          <a:ln w="12700">
            <a:solidFill>
              <a:srgbClr val="D94F4F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457200" y="4087368"/>
            <a:ext cx="530352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085E61"/>
                </a:solidFill>
              </a:rPr>
              <a:t>Vacinas vivas atenuadas</a:t>
            </a:r>
            <a:endParaRPr lang="en-US" sz="1100" dirty="0"/>
          </a:p>
          <a:p>
            <a:pPr marL="0" indent="0">
              <a:buNone/>
            </a:pPr>
            <a:r>
              <a:rPr lang="en-US" sz="1100" b="1" dirty="0">
                <a:solidFill>
                  <a:srgbClr val="085E61"/>
                </a:solidFill>
              </a:rPr>
              <a:t>(febre amarela, sarampo, rubéola, varicela)</a:t>
            </a:r>
            <a:endParaRPr lang="en-US" sz="1100" dirty="0"/>
          </a:p>
        </p:txBody>
      </p:sp>
      <p:sp>
        <p:nvSpPr>
          <p:cNvPr id="33" name="Shape 31"/>
          <p:cNvSpPr/>
          <p:nvPr/>
        </p:nvSpPr>
        <p:spPr>
          <a:xfrm>
            <a:off x="7132320" y="4123944"/>
            <a:ext cx="1645920" cy="256032"/>
          </a:xfrm>
          <a:prstGeom prst="rect">
            <a:avLst/>
          </a:prstGeom>
          <a:solidFill>
            <a:srgbClr val="D94F4F"/>
          </a:solidFill>
          <a:ln w="12700">
            <a:solidFill>
              <a:srgbClr val="D94F4F"/>
            </a:solidFill>
            <a:prstDash val="solid"/>
          </a:ln>
        </p:spPr>
      </p:sp>
      <p:sp>
        <p:nvSpPr>
          <p:cNvPr id="34" name="Text 32"/>
          <p:cNvSpPr/>
          <p:nvPr/>
        </p:nvSpPr>
        <p:spPr>
          <a:xfrm>
            <a:off x="7132320" y="4123944"/>
            <a:ext cx="16459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</a:rPr>
              <a:t>CONTRAINDICADAS</a:t>
            </a:r>
            <a:endParaRPr lang="en-US" sz="900" dirty="0"/>
          </a:p>
        </p:txBody>
      </p:sp>
      <p:sp>
        <p:nvSpPr>
          <p:cNvPr id="35" name="Text 33"/>
          <p:cNvSpPr/>
          <p:nvPr/>
        </p:nvSpPr>
        <p:spPr>
          <a:xfrm>
            <a:off x="457200" y="4434840"/>
            <a:ext cx="832104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4A6064"/>
                </a:solidFill>
              </a:rPr>
              <a:t>Regra geral: evitar. Exceção: febre amarela em áreas de risco muito alto — avaliar risco-benefício individualmente.</a:t>
            </a:r>
            <a:endParaRPr lang="en-US" sz="1000" dirty="0"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200400" cy="5143500"/>
          </a:xfrm>
          <a:prstGeom prst="rect">
            <a:avLst/>
          </a:prstGeom>
          <a:solidFill>
            <a:srgbClr val="6B3FA0"/>
          </a:solidFill>
          <a:ln w="12700">
            <a:solidFill>
              <a:srgbClr val="6B3FA0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274320" y="457200"/>
            <a:ext cx="265176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7200" b="1" dirty="0">
                <a:solidFill>
                  <a:srgbClr val="C8F0F1"/>
                </a:solidFill>
              </a:rPr>
              <a:t>11</a:t>
            </a:r>
            <a:endParaRPr lang="en-US" sz="7200" dirty="0"/>
          </a:p>
        </p:txBody>
      </p:sp>
      <p:sp>
        <p:nvSpPr>
          <p:cNvPr id="4" name="Shape 2"/>
          <p:cNvSpPr/>
          <p:nvPr/>
        </p:nvSpPr>
        <p:spPr>
          <a:xfrm>
            <a:off x="274320" y="1508760"/>
            <a:ext cx="2651760" cy="45720"/>
          </a:xfrm>
          <a:prstGeom prst="rect">
            <a:avLst/>
          </a:prstGeom>
          <a:solidFill>
            <a:srgbClr val="C8F0F1"/>
          </a:solidFill>
          <a:ln w="12700">
            <a:solidFill>
              <a:srgbClr val="C8F0F1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182880" y="2023110"/>
            <a:ext cx="2834640" cy="2286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ctr">
              <a:buNone/>
            </a:pPr>
            <a:r>
              <a:rPr lang="en-US" sz="2400" b="1" dirty="0">
                <a:solidFill>
                  <a:srgbClr val="FFFF00"/>
                </a:solidFill>
              </a:rPr>
              <a:t> </a:t>
            </a:r>
            <a:r>
              <a:rPr lang="en-US" sz="2400" b="1" dirty="0" err="1">
                <a:solidFill>
                  <a:srgbClr val="FFFF00"/>
                </a:solidFill>
              </a:rPr>
              <a:t>Antivirais</a:t>
            </a:r>
            <a:r>
              <a:rPr lang="en-US" sz="2400" b="1" dirty="0">
                <a:solidFill>
                  <a:srgbClr val="FFFF00"/>
                </a:solidFill>
              </a:rPr>
              <a:t>. </a:t>
            </a:r>
            <a:endParaRPr lang="en-US" sz="2400" dirty="0">
              <a:solidFill>
                <a:srgbClr val="FFFF00"/>
              </a:solidFill>
            </a:endParaRPr>
          </a:p>
          <a:p>
            <a:pPr marL="0" indent="0" algn="ctr">
              <a:buNone/>
            </a:pPr>
            <a:r>
              <a:rPr lang="en-US" sz="2400" b="1" dirty="0">
                <a:solidFill>
                  <a:srgbClr val="FFFF00"/>
                </a:solidFill>
              </a:rPr>
              <a:t>Herpes </a:t>
            </a:r>
            <a:r>
              <a:rPr lang="en-US" sz="2400" b="1" dirty="0" err="1">
                <a:solidFill>
                  <a:srgbClr val="FFFF00"/>
                </a:solidFill>
              </a:rPr>
              <a:t>na</a:t>
            </a:r>
            <a:r>
              <a:rPr lang="en-US" sz="2400" b="1" dirty="0">
                <a:solidFill>
                  <a:srgbClr val="FFFF00"/>
                </a:solidFill>
              </a:rPr>
              <a:t> </a:t>
            </a:r>
            <a:r>
              <a:rPr lang="en-US" sz="2400" b="1" dirty="0" err="1">
                <a:solidFill>
                  <a:srgbClr val="FFFF00"/>
                </a:solidFill>
              </a:rPr>
              <a:t>Gestação</a:t>
            </a:r>
            <a:endParaRPr lang="en-US" sz="2400" dirty="0">
              <a:solidFill>
                <a:srgbClr val="FFFF00"/>
              </a:solidFill>
            </a:endParaRPr>
          </a:p>
        </p:txBody>
      </p:sp>
      <p:sp>
        <p:nvSpPr>
          <p:cNvPr id="6" name="Text 4"/>
          <p:cNvSpPr/>
          <p:nvPr/>
        </p:nvSpPr>
        <p:spPr>
          <a:xfrm>
            <a:off x="3474720" y="1828800"/>
            <a:ext cx="5303520" cy="1645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2400" b="1" dirty="0"/>
              <a:t>Aciclovir · Valaciclovir · Herpes Simples · Varicela-Zóster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0D7377"/>
          </a:solidFill>
          <a:ln w="12700">
            <a:solidFill>
              <a:srgbClr val="0D7377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4937760"/>
            <a:ext cx="9144000" cy="205740"/>
          </a:xfrm>
          <a:prstGeom prst="rect">
            <a:avLst/>
          </a:prstGeom>
          <a:solidFill>
            <a:srgbClr val="085E61"/>
          </a:solidFill>
          <a:ln w="12700">
            <a:solidFill>
              <a:srgbClr val="085E61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274320" y="4946904"/>
            <a:ext cx="859536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800" dirty="0">
                <a:solidFill>
                  <a:srgbClr val="C8F0F1"/>
                </a:solidFill>
              </a:rPr>
              <a:t>Estratégia de Saúde da Família  |  Farmacologia na Gestação</a:t>
            </a:r>
            <a:endParaRPr lang="en-US" sz="800" dirty="0"/>
          </a:p>
        </p:txBody>
      </p:sp>
      <p:sp>
        <p:nvSpPr>
          <p:cNvPr id="5" name="Text 3"/>
          <p:cNvSpPr/>
          <p:nvPr/>
        </p:nvSpPr>
        <p:spPr>
          <a:xfrm>
            <a:off x="365760" y="137160"/>
            <a:ext cx="841248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85E61"/>
                </a:solidFill>
              </a:rPr>
              <a:t>ANTIVIRAIS PARA HERPES NA GESTAÇÃO — SEGURANÇA E DOSES</a:t>
            </a:r>
            <a:endParaRPr lang="en-US" sz="1400" dirty="0"/>
          </a:p>
        </p:txBody>
      </p:sp>
      <p:sp>
        <p:nvSpPr>
          <p:cNvPr id="6" name="Shape 4"/>
          <p:cNvSpPr/>
          <p:nvPr/>
        </p:nvSpPr>
        <p:spPr>
          <a:xfrm>
            <a:off x="182880" y="966216"/>
            <a:ext cx="8595360" cy="1155478"/>
          </a:xfrm>
          <a:prstGeom prst="rect">
            <a:avLst/>
          </a:prstGeom>
          <a:solidFill>
            <a:srgbClr val="F3E8FF"/>
          </a:solidFill>
          <a:ln w="12700">
            <a:solidFill>
              <a:srgbClr val="6B3FA0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411480" y="1299972"/>
            <a:ext cx="8321040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b="1" dirty="0">
                <a:solidFill>
                  <a:srgbClr val="6B3FA0"/>
                </a:solidFill>
              </a:rPr>
              <a:t>Herpes genital ativo no parto → risco 30–50% de transmissão vertical. Terapia supressiva com aciclovir a partir de 36 semanas reduz surtos e necessidade de cesariana.</a:t>
            </a:r>
            <a:endParaRPr lang="en-US" dirty="0"/>
          </a:p>
        </p:txBody>
      </p:sp>
      <p:sp>
        <p:nvSpPr>
          <p:cNvPr id="9" name="Shape 6"/>
          <p:cNvSpPr/>
          <p:nvPr/>
        </p:nvSpPr>
        <p:spPr>
          <a:xfrm>
            <a:off x="182879" y="2714625"/>
            <a:ext cx="8486775" cy="1355027"/>
          </a:xfrm>
          <a:prstGeom prst="rect">
            <a:avLst/>
          </a:prstGeom>
          <a:solidFill>
            <a:srgbClr val="C8F0F1"/>
          </a:solidFill>
          <a:ln w="12700">
            <a:solidFill>
              <a:srgbClr val="C8F0F1"/>
            </a:solidFill>
            <a:prstDash val="solid"/>
          </a:ln>
        </p:spPr>
      </p:sp>
      <p:sp>
        <p:nvSpPr>
          <p:cNvPr id="10" name="Text 7"/>
          <p:cNvSpPr/>
          <p:nvPr/>
        </p:nvSpPr>
        <p:spPr>
          <a:xfrm>
            <a:off x="365760" y="2914174"/>
            <a:ext cx="8412480" cy="115547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i="1" dirty="0">
                <a:solidFill>
                  <a:srgbClr val="085E61"/>
                </a:solidFill>
              </a:rPr>
              <a:t>Varicela na gestação: Aciclovir 800 mg VO 5x/dia × 7 dias (iniciar em até 24h do rash). Casos graves: Aciclovir 10–15 mg/kg IV a cada 8h. </a:t>
            </a:r>
            <a:endParaRPr lang="en-US" dirty="0"/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 name="Slide 3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0D7377"/>
          </a:solidFill>
          <a:ln w="12700">
            <a:solidFill>
              <a:srgbClr val="0D7377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4937760"/>
            <a:ext cx="9144000" cy="205740"/>
          </a:xfrm>
          <a:prstGeom prst="rect">
            <a:avLst/>
          </a:prstGeom>
          <a:solidFill>
            <a:srgbClr val="085E61"/>
          </a:solidFill>
          <a:ln w="12700">
            <a:solidFill>
              <a:srgbClr val="085E61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274320" y="4946904"/>
            <a:ext cx="859536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800" dirty="0">
                <a:solidFill>
                  <a:srgbClr val="C8F0F1"/>
                </a:solidFill>
              </a:rPr>
              <a:t>Estratégia de Saúde da Família  |  Farmacologia na Gestação</a:t>
            </a:r>
            <a:endParaRPr lang="en-US" sz="800" dirty="0"/>
          </a:p>
        </p:txBody>
      </p:sp>
      <p:sp>
        <p:nvSpPr>
          <p:cNvPr id="5" name="Text 3"/>
          <p:cNvSpPr/>
          <p:nvPr/>
        </p:nvSpPr>
        <p:spPr>
          <a:xfrm>
            <a:off x="365760" y="137160"/>
            <a:ext cx="841248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85E61"/>
                </a:solidFill>
              </a:rPr>
              <a:t>HERPES GENITAL: CONDUTA NO PRÉ-NATAL E PARTO</a:t>
            </a:r>
            <a:endParaRPr lang="en-US" sz="1400" dirty="0"/>
          </a:p>
        </p:txBody>
      </p:sp>
      <p:sp>
        <p:nvSpPr>
          <p:cNvPr id="6" name="Shape 4"/>
          <p:cNvSpPr/>
          <p:nvPr/>
        </p:nvSpPr>
        <p:spPr>
          <a:xfrm>
            <a:off x="274320" y="658368"/>
            <a:ext cx="4206240" cy="1993392"/>
          </a:xfrm>
          <a:prstGeom prst="rect">
            <a:avLst/>
          </a:prstGeom>
          <a:solidFill>
            <a:srgbClr val="FFFFFF"/>
          </a:solidFill>
          <a:ln w="12700">
            <a:solidFill>
              <a:srgbClr val="E8F0F1"/>
            </a:solidFill>
            <a:prstDash val="solid"/>
          </a:ln>
          <a:effectLst>
            <a:outerShdw blurRad="63500" dist="254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274320" y="658368"/>
            <a:ext cx="4206240" cy="347472"/>
          </a:xfrm>
          <a:prstGeom prst="rect">
            <a:avLst/>
          </a:prstGeom>
          <a:solidFill>
            <a:srgbClr val="6B3FA0"/>
          </a:solidFill>
          <a:ln w="12700">
            <a:solidFill>
              <a:srgbClr val="6B3FA0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" y="658368"/>
            <a:ext cx="4059936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</a:rPr>
              <a:t>PRIMO-INFECÇÃO NO 1º/2º TRIMESTRE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384048" y="1060704"/>
            <a:ext cx="4023360" cy="153619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1E2D2F"/>
                </a:solidFill>
              </a:rPr>
              <a:t>Tratar com Aciclovir 400 mg 3x/dia por 7–10 dias</a:t>
            </a:r>
            <a:endParaRPr lang="en-US" sz="1400" dirty="0"/>
          </a:p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1E2D2F"/>
                </a:solidFill>
              </a:rPr>
              <a:t>Terapia supressiva a partir da 36ª semana</a:t>
            </a:r>
            <a:endParaRPr lang="en-US" sz="1400" dirty="0"/>
          </a:p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1E2D2F"/>
                </a:solidFill>
              </a:rPr>
              <a:t>Parto vaginal permitido se ausência de lesões ativas</a:t>
            </a:r>
            <a:endParaRPr lang="en-US" sz="1400" dirty="0"/>
          </a:p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1E2D2F"/>
                </a:solidFill>
              </a:rPr>
              <a:t>Investigar status sorológico do parceiro</a:t>
            </a:r>
            <a:endParaRPr lang="en-US" sz="1400" dirty="0"/>
          </a:p>
        </p:txBody>
      </p:sp>
      <p:sp>
        <p:nvSpPr>
          <p:cNvPr id="10" name="Shape 8"/>
          <p:cNvSpPr/>
          <p:nvPr/>
        </p:nvSpPr>
        <p:spPr>
          <a:xfrm>
            <a:off x="4709160" y="658368"/>
            <a:ext cx="4206240" cy="1993392"/>
          </a:xfrm>
          <a:prstGeom prst="rect">
            <a:avLst/>
          </a:prstGeom>
          <a:solidFill>
            <a:srgbClr val="FFFFFF"/>
          </a:solidFill>
          <a:ln w="12700">
            <a:solidFill>
              <a:srgbClr val="E8F0F1"/>
            </a:solidFill>
            <a:prstDash val="solid"/>
          </a:ln>
          <a:effectLst>
            <a:outerShdw blurRad="63500" dist="254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11" name="Shape 9"/>
          <p:cNvSpPr/>
          <p:nvPr/>
        </p:nvSpPr>
        <p:spPr>
          <a:xfrm>
            <a:off x="4709160" y="658368"/>
            <a:ext cx="4206240" cy="347472"/>
          </a:xfrm>
          <a:prstGeom prst="rect">
            <a:avLst/>
          </a:prstGeom>
          <a:solidFill>
            <a:srgbClr val="8B0000"/>
          </a:solidFill>
          <a:ln w="12700">
            <a:solidFill>
              <a:srgbClr val="8B0000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4782312" y="658368"/>
            <a:ext cx="4059936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</a:rPr>
              <a:t>PRIMO-INFECÇÃO NO 3º TRIMESTRE (≥34 SEM.) ⚠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4818888" y="1060704"/>
            <a:ext cx="4023360" cy="153619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1E2D2F"/>
                </a:solidFill>
              </a:rPr>
              <a:t>ALTO RISCO de transmissão vertical (30–50%)</a:t>
            </a:r>
            <a:endParaRPr lang="en-US" sz="1400" dirty="0"/>
          </a:p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1E2D2F"/>
                </a:solidFill>
              </a:rPr>
              <a:t>Aciclovir IV em infecções graves: 5–10 mg/kg a cada 8h</a:t>
            </a:r>
            <a:endParaRPr lang="en-US" sz="1400" dirty="0"/>
          </a:p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1E2D2F"/>
                </a:solidFill>
              </a:rPr>
              <a:t>Considerar CESÁREA eletiva — especialmente com lesão ativa ≤6 semanas antes do parto</a:t>
            </a:r>
            <a:endParaRPr lang="en-US" sz="1400" dirty="0"/>
          </a:p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1E2D2F"/>
                </a:solidFill>
              </a:rPr>
              <a:t>Neonatologista presente — avaliar RN para herpes neonatal</a:t>
            </a:r>
            <a:endParaRPr lang="en-US" sz="1400" dirty="0"/>
          </a:p>
        </p:txBody>
      </p:sp>
      <p:sp>
        <p:nvSpPr>
          <p:cNvPr id="14" name="Shape 12"/>
          <p:cNvSpPr/>
          <p:nvPr/>
        </p:nvSpPr>
        <p:spPr>
          <a:xfrm>
            <a:off x="274320" y="2779776"/>
            <a:ext cx="4206240" cy="1993392"/>
          </a:xfrm>
          <a:prstGeom prst="rect">
            <a:avLst/>
          </a:prstGeom>
          <a:solidFill>
            <a:srgbClr val="FFFFFF"/>
          </a:solidFill>
          <a:ln w="12700">
            <a:solidFill>
              <a:srgbClr val="E8F0F1"/>
            </a:solidFill>
            <a:prstDash val="solid"/>
          </a:ln>
          <a:effectLst>
            <a:outerShdw blurRad="63500" dist="254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15" name="Shape 13"/>
          <p:cNvSpPr/>
          <p:nvPr/>
        </p:nvSpPr>
        <p:spPr>
          <a:xfrm>
            <a:off x="274320" y="2779776"/>
            <a:ext cx="4206240" cy="347472"/>
          </a:xfrm>
          <a:prstGeom prst="rect">
            <a:avLst/>
          </a:prstGeom>
          <a:solidFill>
            <a:srgbClr val="E07B39"/>
          </a:solidFill>
          <a:ln w="12700">
            <a:solidFill>
              <a:srgbClr val="E07B39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347472" y="2779776"/>
            <a:ext cx="4059936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</a:rPr>
              <a:t>HERPES RECORRENTE NA GESTAÇÃO</a:t>
            </a:r>
            <a:endParaRPr lang="en-US" sz="1200" dirty="0"/>
          </a:p>
        </p:txBody>
      </p:sp>
      <p:sp>
        <p:nvSpPr>
          <p:cNvPr id="17" name="Text 15"/>
          <p:cNvSpPr/>
          <p:nvPr/>
        </p:nvSpPr>
        <p:spPr>
          <a:xfrm>
            <a:off x="384048" y="3182112"/>
            <a:ext cx="4023360" cy="153619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1E2D2F"/>
                </a:solidFill>
              </a:rPr>
              <a:t>Menor risco de transmissão que primo-infecção</a:t>
            </a:r>
            <a:endParaRPr lang="en-US" sz="1400" dirty="0"/>
          </a:p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1E2D2F"/>
                </a:solidFill>
              </a:rPr>
              <a:t>Terapia supressiva a partir de 36 semanas reduz cesáreas</a:t>
            </a:r>
            <a:endParaRPr lang="en-US" sz="1400" dirty="0"/>
          </a:p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1E2D2F"/>
                </a:solidFill>
              </a:rPr>
              <a:t>Cesárea: se lesões ativas ou pródromos no início do trabalho de parto</a:t>
            </a:r>
            <a:endParaRPr lang="en-US" sz="1400" dirty="0"/>
          </a:p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1E2D2F"/>
                </a:solidFill>
              </a:rPr>
              <a:t>Parto vaginal: permitido na ausência de lesões ativas</a:t>
            </a:r>
            <a:endParaRPr lang="en-US" sz="1400" dirty="0"/>
          </a:p>
        </p:txBody>
      </p:sp>
      <p:sp>
        <p:nvSpPr>
          <p:cNvPr id="18" name="Shape 16"/>
          <p:cNvSpPr/>
          <p:nvPr/>
        </p:nvSpPr>
        <p:spPr>
          <a:xfrm>
            <a:off x="4709160" y="2779776"/>
            <a:ext cx="4206240" cy="1993392"/>
          </a:xfrm>
          <a:prstGeom prst="rect">
            <a:avLst/>
          </a:prstGeom>
          <a:solidFill>
            <a:srgbClr val="FFFFFF"/>
          </a:solidFill>
          <a:ln w="12700">
            <a:solidFill>
              <a:srgbClr val="E8F0F1"/>
            </a:solidFill>
            <a:prstDash val="solid"/>
          </a:ln>
          <a:effectLst>
            <a:outerShdw blurRad="63500" dist="254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19" name="Shape 17"/>
          <p:cNvSpPr/>
          <p:nvPr/>
        </p:nvSpPr>
        <p:spPr>
          <a:xfrm>
            <a:off x="4709160" y="2779776"/>
            <a:ext cx="4206240" cy="347472"/>
          </a:xfrm>
          <a:prstGeom prst="rect">
            <a:avLst/>
          </a:prstGeom>
          <a:solidFill>
            <a:srgbClr val="3B4BC8"/>
          </a:solidFill>
          <a:ln w="12700">
            <a:solidFill>
              <a:srgbClr val="3B4BC8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4782312" y="2779776"/>
            <a:ext cx="4059936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</a:rPr>
              <a:t>VARICELA NA GESTAÇÃO</a:t>
            </a:r>
            <a:endParaRPr lang="en-US" sz="1200" dirty="0"/>
          </a:p>
        </p:txBody>
      </p:sp>
      <p:sp>
        <p:nvSpPr>
          <p:cNvPr id="21" name="Text 19"/>
          <p:cNvSpPr/>
          <p:nvPr/>
        </p:nvSpPr>
        <p:spPr>
          <a:xfrm>
            <a:off x="4818888" y="3182112"/>
            <a:ext cx="4023360" cy="153619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1E2D2F"/>
                </a:solidFill>
              </a:rPr>
              <a:t>Aciclovir 800 mg VO 5x/dia × 7 dias — iniciar em até 24h do rash</a:t>
            </a:r>
            <a:endParaRPr lang="en-US" sz="1400" dirty="0"/>
          </a:p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1E2D2F"/>
                </a:solidFill>
              </a:rPr>
              <a:t>Pneumonia varicela: internação + Aciclovir 10–15 mg/kg IV a cada 8h</a:t>
            </a:r>
            <a:endParaRPr lang="en-US" sz="1400" dirty="0"/>
          </a:p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1E2D2F"/>
                </a:solidFill>
              </a:rPr>
              <a:t>IGHAVZ para gestante susceptível exposta (até 96h da exposição)</a:t>
            </a:r>
            <a:endParaRPr lang="en-US" sz="1400" dirty="0"/>
          </a:p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1E2D2F"/>
                </a:solidFill>
              </a:rPr>
              <a:t>RN de mãe com varicela perinatal: IGHAVZ + Aciclovir profilático</a:t>
            </a:r>
            <a:endParaRPr lang="en-US" sz="1400" dirty="0"/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E6CC4D0-A5F8-FCFE-1C6B-B72EB415B4A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>
            <a:extLst>
              <a:ext uri="{FF2B5EF4-FFF2-40B4-BE49-F238E27FC236}">
                <a16:creationId xmlns:a16="http://schemas.microsoft.com/office/drawing/2014/main" id="{71277876-1788-32EC-9867-D958E513CEEC}"/>
              </a:ext>
            </a:extLst>
          </p:cNvPr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0D7377"/>
          </a:solidFill>
          <a:ln w="12700">
            <a:solidFill>
              <a:srgbClr val="0D7377"/>
            </a:solidFill>
            <a:prstDash val="solid"/>
          </a:ln>
        </p:spPr>
      </p:sp>
      <p:sp>
        <p:nvSpPr>
          <p:cNvPr id="3" name="Shape 1">
            <a:extLst>
              <a:ext uri="{FF2B5EF4-FFF2-40B4-BE49-F238E27FC236}">
                <a16:creationId xmlns:a16="http://schemas.microsoft.com/office/drawing/2014/main" id="{F6344B58-3923-4359-0573-156A03067A40}"/>
              </a:ext>
            </a:extLst>
          </p:cNvPr>
          <p:cNvSpPr/>
          <p:nvPr/>
        </p:nvSpPr>
        <p:spPr>
          <a:xfrm>
            <a:off x="0" y="4937760"/>
            <a:ext cx="9144000" cy="205740"/>
          </a:xfrm>
          <a:prstGeom prst="rect">
            <a:avLst/>
          </a:prstGeom>
          <a:solidFill>
            <a:srgbClr val="085E61"/>
          </a:solidFill>
          <a:ln w="12700">
            <a:solidFill>
              <a:srgbClr val="085E61"/>
            </a:solidFill>
            <a:prstDash val="solid"/>
          </a:ln>
        </p:spPr>
      </p:sp>
      <p:sp>
        <p:nvSpPr>
          <p:cNvPr id="4" name="Text 2">
            <a:extLst>
              <a:ext uri="{FF2B5EF4-FFF2-40B4-BE49-F238E27FC236}">
                <a16:creationId xmlns:a16="http://schemas.microsoft.com/office/drawing/2014/main" id="{DDBB57FB-BBCE-74D5-E7A5-69EE1D15F486}"/>
              </a:ext>
            </a:extLst>
          </p:cNvPr>
          <p:cNvSpPr/>
          <p:nvPr/>
        </p:nvSpPr>
        <p:spPr>
          <a:xfrm>
            <a:off x="274320" y="4946904"/>
            <a:ext cx="859536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800" dirty="0">
                <a:solidFill>
                  <a:srgbClr val="C8F0F1"/>
                </a:solidFill>
              </a:rPr>
              <a:t>Estratégia de Saúde da Família  |  Farmacologia na Gestação</a:t>
            </a:r>
            <a:endParaRPr lang="en-US" sz="800" dirty="0"/>
          </a:p>
        </p:txBody>
      </p:sp>
      <p:sp>
        <p:nvSpPr>
          <p:cNvPr id="5" name="Text 3">
            <a:extLst>
              <a:ext uri="{FF2B5EF4-FFF2-40B4-BE49-F238E27FC236}">
                <a16:creationId xmlns:a16="http://schemas.microsoft.com/office/drawing/2014/main" id="{E908AE42-2651-F904-5554-A1DBBF4E4235}"/>
              </a:ext>
            </a:extLst>
          </p:cNvPr>
          <p:cNvSpPr/>
          <p:nvPr/>
        </p:nvSpPr>
        <p:spPr>
          <a:xfrm>
            <a:off x="365760" y="137160"/>
            <a:ext cx="841248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85E61"/>
                </a:solidFill>
              </a:rPr>
              <a:t>ANTIVIRAIS PARA HERPES NA GESTAÇÃO — SEGURANÇA E DOSES</a:t>
            </a:r>
            <a:endParaRPr lang="en-US" sz="1400" dirty="0"/>
          </a:p>
        </p:txBody>
      </p:sp>
      <p:graphicFrame>
        <p:nvGraphicFramePr>
          <p:cNvPr id="31" name="Table 0">
            <a:extLst>
              <a:ext uri="{FF2B5EF4-FFF2-40B4-BE49-F238E27FC236}">
                <a16:creationId xmlns:a16="http://schemas.microsoft.com/office/drawing/2014/main" id="{450BE5AA-EF60-2281-1FE5-6771A7AED29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72787957"/>
              </p:ext>
            </p:extLst>
          </p:nvPr>
        </p:nvGraphicFramePr>
        <p:xfrm>
          <a:off x="365760" y="840561"/>
          <a:ext cx="8595360" cy="3578962"/>
        </p:xfrm>
        <a:graphic>
          <a:graphicData uri="http://schemas.openxmlformats.org/drawingml/2006/table">
            <a:tbl>
              <a:tblPr/>
              <a:tblGrid>
                <a:gridCol w="14630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3736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19456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713842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50" b="1" dirty="0">
                          <a:solidFill>
                            <a:srgbClr val="FFFFFF"/>
                          </a:solidFill>
                        </a:rPr>
                        <a:t>Fármaco</a:t>
                      </a:r>
                      <a:endParaRPr lang="en-US" sz="105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B3FA0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50" b="1" dirty="0">
                          <a:solidFill>
                            <a:srgbClr val="FFFFFF"/>
                          </a:solidFill>
                        </a:rPr>
                        <a:t>FDA</a:t>
                      </a:r>
                      <a:endParaRPr lang="en-US" sz="105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B3FA0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50" b="1" dirty="0">
                          <a:solidFill>
                            <a:srgbClr val="FFFFFF"/>
                          </a:solidFill>
                        </a:rPr>
                        <a:t>Indicação</a:t>
                      </a:r>
                      <a:endParaRPr lang="en-US" sz="105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B3FA0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50" b="1" dirty="0">
                          <a:solidFill>
                            <a:srgbClr val="FFFFFF"/>
                          </a:solidFill>
                        </a:rPr>
                        <a:t>Segurança / Conduta</a:t>
                      </a:r>
                      <a:endParaRPr lang="en-US" sz="105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B3FA0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50" b="1" dirty="0">
                          <a:solidFill>
                            <a:srgbClr val="FFFFFF"/>
                          </a:solidFill>
                        </a:rPr>
                        <a:t>Dose Habitual</a:t>
                      </a:r>
                      <a:endParaRPr lang="en-US" sz="105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B3FA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13842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600" dirty="0">
                          <a:solidFill>
                            <a:srgbClr val="1E2D2F"/>
                          </a:solidFill>
                        </a:rPr>
                        <a:t>Aciclovir</a:t>
                      </a:r>
                      <a:endParaRPr lang="en-US" sz="1600" dirty="0"/>
                    </a:p>
                    <a:p>
                      <a:pPr marL="0" indent="0">
                        <a:buNone/>
                      </a:pPr>
                      <a:r>
                        <a:rPr lang="en-US" sz="1600" dirty="0">
                          <a:solidFill>
                            <a:srgbClr val="1E2D2F"/>
                          </a:solidFill>
                        </a:rPr>
                        <a:t>(Zovirax®)</a:t>
                      </a:r>
                      <a:endParaRPr lang="en-US" sz="16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F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600" dirty="0">
                          <a:solidFill>
                            <a:srgbClr val="1E2D2F"/>
                          </a:solidFill>
                        </a:rPr>
                        <a:t>B</a:t>
                      </a:r>
                      <a:endParaRPr lang="en-US" sz="16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FFF0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600" dirty="0">
                          <a:solidFill>
                            <a:srgbClr val="1E2D2F"/>
                          </a:solidFill>
                        </a:rPr>
                        <a:t>HSV genital, varicela, zóster, herpes neonatal</a:t>
                      </a:r>
                      <a:endParaRPr lang="en-US" sz="16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F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600" dirty="0">
                          <a:solidFill>
                            <a:srgbClr val="1E2D2F"/>
                          </a:solidFill>
                        </a:rPr>
                        <a:t>1ª ESCOLHA — maior experiência acumulada na gestação. Sem teratogenicidade documentada. Aprovado ACOG/RCOG como 1ª linha.</a:t>
                      </a:r>
                      <a:endParaRPr lang="en-US" sz="16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FFF0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600" dirty="0">
                          <a:solidFill>
                            <a:srgbClr val="1E2D2F"/>
                          </a:solidFill>
                        </a:rPr>
                        <a:t>Surto: 400 mg 3x/dia × 7–10d</a:t>
                      </a:r>
                      <a:endParaRPr lang="en-US" sz="1600" dirty="0"/>
                    </a:p>
                    <a:p>
                      <a:pPr marL="0" indent="0">
                        <a:buNone/>
                      </a:pPr>
                      <a:r>
                        <a:rPr lang="en-US" sz="1600" dirty="0">
                          <a:solidFill>
                            <a:srgbClr val="1E2D2F"/>
                          </a:solidFill>
                        </a:rPr>
                        <a:t>Supressão ≥36 sem.: 400 mg 3x/dia</a:t>
                      </a:r>
                      <a:endParaRPr lang="en-US" sz="1600" dirty="0"/>
                    </a:p>
                    <a:p>
                      <a:pPr marL="0" indent="0">
                        <a:buNone/>
                      </a:pPr>
                      <a:r>
                        <a:rPr lang="en-US" sz="1600" dirty="0">
                          <a:solidFill>
                            <a:srgbClr val="1E2D2F"/>
                          </a:solidFill>
                        </a:rPr>
                        <a:t>Varicela grave IV: 10–15 mg/kg a cada 8h</a:t>
                      </a:r>
                      <a:endParaRPr lang="en-US" sz="16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13842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600" dirty="0">
                          <a:solidFill>
                            <a:srgbClr val="1E2D2F"/>
                          </a:solidFill>
                        </a:rPr>
                        <a:t>Valaciclovir</a:t>
                      </a:r>
                      <a:endParaRPr lang="en-US" sz="1600" dirty="0"/>
                    </a:p>
                    <a:p>
                      <a:pPr marL="0" indent="0">
                        <a:buNone/>
                      </a:pPr>
                      <a:r>
                        <a:rPr lang="en-US" sz="1600" dirty="0">
                          <a:solidFill>
                            <a:srgbClr val="1E2D2F"/>
                          </a:solidFill>
                        </a:rPr>
                        <a:t>(Valtrex®)</a:t>
                      </a:r>
                      <a:endParaRPr lang="en-US" sz="16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600" dirty="0">
                          <a:solidFill>
                            <a:srgbClr val="1E2D2F"/>
                          </a:solidFill>
                        </a:rPr>
                        <a:t>B</a:t>
                      </a:r>
                      <a:endParaRPr lang="en-US" sz="16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FFF0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600" dirty="0">
                          <a:solidFill>
                            <a:srgbClr val="1E2D2F"/>
                          </a:solidFill>
                        </a:rPr>
                        <a:t>HSV genital (surtos e supressão), zóster</a:t>
                      </a:r>
                      <a:endParaRPr lang="en-US" sz="16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600" dirty="0">
                          <a:solidFill>
                            <a:srgbClr val="1E2D2F"/>
                          </a:solidFill>
                        </a:rPr>
                        <a:t>SEGURO — pró-fármaco do aciclovir com maior biodisponibilidade. Dados de segurança crescentes. Alternativa equivalente.</a:t>
                      </a:r>
                      <a:endParaRPr lang="en-US" sz="16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600" dirty="0">
                          <a:solidFill>
                            <a:srgbClr val="1E2D2F"/>
                          </a:solidFill>
                        </a:rPr>
                        <a:t>Surto: 500–1000 mg 2x/dia × 5–10d</a:t>
                      </a:r>
                      <a:endParaRPr lang="en-US" sz="1600" dirty="0"/>
                    </a:p>
                    <a:p>
                      <a:pPr marL="0" indent="0">
                        <a:buNone/>
                      </a:pPr>
                      <a:r>
                        <a:rPr lang="en-US" sz="1600" dirty="0">
                          <a:solidFill>
                            <a:srgbClr val="1E2D2F"/>
                          </a:solidFill>
                        </a:rPr>
                        <a:t>Supressão ≥36 sem.: 500 mg 2x/dia</a:t>
                      </a:r>
                      <a:endParaRPr lang="en-US" sz="16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19260905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6ED6A57-3E5A-081E-07F7-33D8EFBE93B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>
            <a:extLst>
              <a:ext uri="{FF2B5EF4-FFF2-40B4-BE49-F238E27FC236}">
                <a16:creationId xmlns:a16="http://schemas.microsoft.com/office/drawing/2014/main" id="{4126DA61-EE23-EC16-F6B4-527D43970DFE}"/>
              </a:ext>
            </a:extLst>
          </p:cNvPr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0D7377"/>
          </a:solidFill>
          <a:ln w="12700">
            <a:solidFill>
              <a:srgbClr val="0D7377"/>
            </a:solidFill>
            <a:prstDash val="solid"/>
          </a:ln>
        </p:spPr>
      </p:sp>
      <p:sp>
        <p:nvSpPr>
          <p:cNvPr id="3" name="Shape 1">
            <a:extLst>
              <a:ext uri="{FF2B5EF4-FFF2-40B4-BE49-F238E27FC236}">
                <a16:creationId xmlns:a16="http://schemas.microsoft.com/office/drawing/2014/main" id="{4EB1E19D-82CE-8E62-2731-E86811F26476}"/>
              </a:ext>
            </a:extLst>
          </p:cNvPr>
          <p:cNvSpPr/>
          <p:nvPr/>
        </p:nvSpPr>
        <p:spPr>
          <a:xfrm>
            <a:off x="0" y="4937760"/>
            <a:ext cx="9144000" cy="205740"/>
          </a:xfrm>
          <a:prstGeom prst="rect">
            <a:avLst/>
          </a:prstGeom>
          <a:solidFill>
            <a:srgbClr val="085E61"/>
          </a:solidFill>
          <a:ln w="12700">
            <a:solidFill>
              <a:srgbClr val="085E61"/>
            </a:solidFill>
            <a:prstDash val="solid"/>
          </a:ln>
        </p:spPr>
      </p:sp>
      <p:sp>
        <p:nvSpPr>
          <p:cNvPr id="4" name="Text 2">
            <a:extLst>
              <a:ext uri="{FF2B5EF4-FFF2-40B4-BE49-F238E27FC236}">
                <a16:creationId xmlns:a16="http://schemas.microsoft.com/office/drawing/2014/main" id="{BF17DD1E-493A-7BA3-B4B4-089FE65D0462}"/>
              </a:ext>
            </a:extLst>
          </p:cNvPr>
          <p:cNvSpPr/>
          <p:nvPr/>
        </p:nvSpPr>
        <p:spPr>
          <a:xfrm>
            <a:off x="274320" y="4946904"/>
            <a:ext cx="859536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800" dirty="0">
                <a:solidFill>
                  <a:srgbClr val="C8F0F1"/>
                </a:solidFill>
              </a:rPr>
              <a:t>Estratégia de Saúde da Família  |  Farmacologia na Gestação</a:t>
            </a:r>
            <a:endParaRPr lang="en-US" sz="800" dirty="0"/>
          </a:p>
        </p:txBody>
      </p:sp>
      <p:sp>
        <p:nvSpPr>
          <p:cNvPr id="5" name="Text 3">
            <a:extLst>
              <a:ext uri="{FF2B5EF4-FFF2-40B4-BE49-F238E27FC236}">
                <a16:creationId xmlns:a16="http://schemas.microsoft.com/office/drawing/2014/main" id="{7A580A2B-B3FF-7434-34B4-B7C3C258DBC1}"/>
              </a:ext>
            </a:extLst>
          </p:cNvPr>
          <p:cNvSpPr/>
          <p:nvPr/>
        </p:nvSpPr>
        <p:spPr>
          <a:xfrm>
            <a:off x="365760" y="137160"/>
            <a:ext cx="841248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85E61"/>
                </a:solidFill>
              </a:rPr>
              <a:t>ANTIVIRAIS PARA HERPES NA GESTAÇÃO — SEGURANÇA E DOSES</a:t>
            </a:r>
            <a:endParaRPr lang="en-US" sz="1400" dirty="0"/>
          </a:p>
        </p:txBody>
      </p:sp>
      <p:graphicFrame>
        <p:nvGraphicFramePr>
          <p:cNvPr id="31" name="Table 0">
            <a:extLst>
              <a:ext uri="{FF2B5EF4-FFF2-40B4-BE49-F238E27FC236}">
                <a16:creationId xmlns:a16="http://schemas.microsoft.com/office/drawing/2014/main" id="{01DEC4F3-246A-3AEA-DF79-F1F3C792540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7601688"/>
              </p:ext>
            </p:extLst>
          </p:nvPr>
        </p:nvGraphicFramePr>
        <p:xfrm>
          <a:off x="274320" y="576072"/>
          <a:ext cx="8617680" cy="3931920"/>
        </p:xfrm>
        <a:graphic>
          <a:graphicData uri="http://schemas.openxmlformats.org/drawingml/2006/table">
            <a:tbl>
              <a:tblPr/>
              <a:tblGrid>
                <a:gridCol w="14630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3736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21688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713842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2000" b="1" dirty="0">
                          <a:solidFill>
                            <a:srgbClr val="FFFFFF"/>
                          </a:solidFill>
                        </a:rPr>
                        <a:t>Fármaco</a:t>
                      </a:r>
                      <a:endParaRPr lang="en-US" sz="20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B3FA0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2000" b="1" dirty="0">
                          <a:solidFill>
                            <a:srgbClr val="FFFFFF"/>
                          </a:solidFill>
                        </a:rPr>
                        <a:t>FDA</a:t>
                      </a:r>
                      <a:endParaRPr lang="en-US" sz="20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B3FA0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2000" b="1" dirty="0">
                          <a:solidFill>
                            <a:srgbClr val="FFFFFF"/>
                          </a:solidFill>
                        </a:rPr>
                        <a:t>Indicação</a:t>
                      </a:r>
                      <a:endParaRPr lang="en-US" sz="20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B3FA0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2000" b="1" dirty="0">
                          <a:solidFill>
                            <a:srgbClr val="FFFFFF"/>
                          </a:solidFill>
                        </a:rPr>
                        <a:t>Segurança / Conduta</a:t>
                      </a:r>
                      <a:endParaRPr lang="en-US" sz="20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B3FA0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2000" b="1" dirty="0">
                          <a:solidFill>
                            <a:srgbClr val="FFFFFF"/>
                          </a:solidFill>
                        </a:rPr>
                        <a:t>Dose Habitual</a:t>
                      </a:r>
                      <a:endParaRPr lang="en-US" sz="20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B3FA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13842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800" dirty="0">
                          <a:solidFill>
                            <a:srgbClr val="1E2D2F"/>
                          </a:solidFill>
                        </a:rPr>
                        <a:t>Fanciclovir</a:t>
                      </a:r>
                      <a:endParaRPr lang="en-US" sz="1800" dirty="0"/>
                    </a:p>
                    <a:p>
                      <a:pPr marL="0" indent="0">
                        <a:buNone/>
                      </a:pPr>
                      <a:r>
                        <a:rPr lang="en-US" sz="1800" dirty="0">
                          <a:solidFill>
                            <a:srgbClr val="1E2D2F"/>
                          </a:solidFill>
                        </a:rPr>
                        <a:t>(Famvir®)</a:t>
                      </a:r>
                      <a:endParaRPr lang="en-US" sz="18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F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800" dirty="0">
                          <a:solidFill>
                            <a:srgbClr val="1E2D2F"/>
                          </a:solidFill>
                        </a:rPr>
                        <a:t>B</a:t>
                      </a:r>
                      <a:endParaRPr lang="en-US" sz="18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FFF0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800" dirty="0">
                          <a:solidFill>
                            <a:srgbClr val="1E2D2F"/>
                          </a:solidFill>
                        </a:rPr>
                        <a:t>HSV e zóster</a:t>
                      </a:r>
                      <a:endParaRPr lang="en-US" sz="18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F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800" dirty="0">
                          <a:solidFill>
                            <a:srgbClr val="1E2D2F"/>
                          </a:solidFill>
                        </a:rPr>
                        <a:t>USO LIMITADO — dados em humanos insuficientes. Usar somente se aciclovir/valaciclovir indisponíveis.</a:t>
                      </a:r>
                      <a:endParaRPr lang="en-US" sz="18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8E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800" dirty="0">
                          <a:solidFill>
                            <a:srgbClr val="1E2D2F"/>
                          </a:solidFill>
                        </a:rPr>
                        <a:t>250 mg 3x/dia × 5d</a:t>
                      </a:r>
                      <a:endParaRPr lang="en-US" sz="1800" dirty="0"/>
                    </a:p>
                    <a:p>
                      <a:pPr marL="0" indent="0">
                        <a:buNone/>
                      </a:pPr>
                      <a:r>
                        <a:rPr lang="en-US" sz="1800" dirty="0">
                          <a:solidFill>
                            <a:srgbClr val="1E2D2F"/>
                          </a:solidFill>
                        </a:rPr>
                        <a:t>(evitar como 1ª linha na gestação)</a:t>
                      </a:r>
                      <a:endParaRPr lang="en-US" sz="18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5E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13842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800" dirty="0">
                          <a:solidFill>
                            <a:srgbClr val="1E2D2F"/>
                          </a:solidFill>
                        </a:rPr>
                        <a:t>Oseltamivir</a:t>
                      </a:r>
                      <a:endParaRPr lang="en-US" sz="1800" dirty="0"/>
                    </a:p>
                    <a:p>
                      <a:pPr marL="0" indent="0">
                        <a:buNone/>
                      </a:pPr>
                      <a:r>
                        <a:rPr lang="en-US" sz="1800" dirty="0">
                          <a:solidFill>
                            <a:srgbClr val="1E2D2F"/>
                          </a:solidFill>
                        </a:rPr>
                        <a:t>(Tamiflu®)</a:t>
                      </a:r>
                      <a:endParaRPr lang="en-US" sz="18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F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800" dirty="0">
                          <a:solidFill>
                            <a:srgbClr val="1E2D2F"/>
                          </a:solidFill>
                        </a:rPr>
                        <a:t>C</a:t>
                      </a:r>
                      <a:endParaRPr lang="en-US" sz="18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F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800" dirty="0">
                          <a:solidFill>
                            <a:srgbClr val="1E2D2F"/>
                          </a:solidFill>
                        </a:rPr>
                        <a:t>Influenza — referência comparativa</a:t>
                      </a:r>
                      <a:endParaRPr lang="en-US" sz="18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F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800" dirty="0">
                          <a:solidFill>
                            <a:srgbClr val="1E2D2F"/>
                          </a:solidFill>
                        </a:rPr>
                        <a:t>INDICADO na gestante com influenza — grupo de risco prioritário. Benefício supera risco em todos os trimestres.</a:t>
                      </a:r>
                      <a:endParaRPr lang="en-US" sz="18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FFF0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800" dirty="0">
                          <a:solidFill>
                            <a:srgbClr val="1E2D2F"/>
                          </a:solidFill>
                        </a:rPr>
                        <a:t>75 mg 2x/dia × 5 dias</a:t>
                      </a:r>
                      <a:endParaRPr lang="en-US" sz="1800" dirty="0"/>
                    </a:p>
                    <a:p>
                      <a:pPr marL="0" indent="0">
                        <a:buNone/>
                      </a:pPr>
                      <a:r>
                        <a:rPr lang="en-US" sz="1800" dirty="0">
                          <a:solidFill>
                            <a:srgbClr val="1E2D2F"/>
                          </a:solidFill>
                        </a:rPr>
                        <a:t>Iniciar em até 48h dos sintomas</a:t>
                      </a:r>
                      <a:endParaRPr lang="en-US" sz="18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68698016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200400" cy="5143500"/>
          </a:xfrm>
          <a:prstGeom prst="rect">
            <a:avLst/>
          </a:prstGeom>
          <a:solidFill>
            <a:srgbClr val="2A6EBB"/>
          </a:solidFill>
          <a:ln w="12700">
            <a:solidFill>
              <a:srgbClr val="2A6EBB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274320" y="457200"/>
            <a:ext cx="265176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7200" b="1" dirty="0">
                <a:solidFill>
                  <a:srgbClr val="C8F0F1"/>
                </a:solidFill>
              </a:rPr>
              <a:t>12</a:t>
            </a:r>
            <a:endParaRPr lang="en-US" sz="7200" dirty="0"/>
          </a:p>
        </p:txBody>
      </p:sp>
      <p:sp>
        <p:nvSpPr>
          <p:cNvPr id="4" name="Shape 2"/>
          <p:cNvSpPr/>
          <p:nvPr/>
        </p:nvSpPr>
        <p:spPr>
          <a:xfrm>
            <a:off x="274320" y="1508760"/>
            <a:ext cx="2651760" cy="45720"/>
          </a:xfrm>
          <a:prstGeom prst="rect">
            <a:avLst/>
          </a:prstGeom>
          <a:solidFill>
            <a:srgbClr val="C8F0F1"/>
          </a:solidFill>
          <a:ln w="12700">
            <a:solidFill>
              <a:srgbClr val="C8F0F1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116840" y="2023110"/>
            <a:ext cx="2966720" cy="2286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ctr">
              <a:buNone/>
            </a:pPr>
            <a:r>
              <a:rPr lang="en-US" sz="2400" b="1" dirty="0">
                <a:solidFill>
                  <a:srgbClr val="FFFF00"/>
                </a:solidFill>
              </a:rPr>
              <a:t>Anti-</a:t>
            </a:r>
            <a:r>
              <a:rPr lang="en-US" sz="2400" b="1" dirty="0" err="1">
                <a:solidFill>
                  <a:srgbClr val="FFFF00"/>
                </a:solidFill>
              </a:rPr>
              <a:t>Histamínicos</a:t>
            </a:r>
            <a:endParaRPr lang="en-US" sz="2400" b="1" dirty="0">
              <a:solidFill>
                <a:srgbClr val="FFFF00"/>
              </a:solidFill>
            </a:endParaRPr>
          </a:p>
          <a:p>
            <a:pPr marL="0" indent="0" algn="ctr">
              <a:buNone/>
            </a:pPr>
            <a:r>
              <a:rPr lang="en-US" sz="2400" b="1" dirty="0">
                <a:solidFill>
                  <a:srgbClr val="FFFF00"/>
                </a:solidFill>
              </a:rPr>
              <a:t>na Gestação</a:t>
            </a:r>
          </a:p>
        </p:txBody>
      </p:sp>
      <p:sp>
        <p:nvSpPr>
          <p:cNvPr id="6" name="Text 4"/>
          <p:cNvSpPr/>
          <p:nvPr/>
        </p:nvSpPr>
        <p:spPr>
          <a:xfrm>
            <a:off x="3474720" y="1828800"/>
            <a:ext cx="5303520" cy="1645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2400" i="1" dirty="0"/>
              <a:t>1ª geração · 2ª geração</a:t>
            </a:r>
            <a:endParaRPr lang="en-US" sz="2400" dirty="0"/>
          </a:p>
          <a:p>
            <a:pPr marL="0" indent="0" algn="l">
              <a:buNone/>
            </a:pPr>
            <a:r>
              <a:rPr lang="en-US" sz="2400" i="1" dirty="0"/>
              <a:t>Rinite · Urticária · Prurido</a:t>
            </a:r>
            <a:endParaRPr lang="en-US" sz="2400" dirty="0"/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1871A5B-B70F-828C-16C0-61A9C65D95B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>
            <a:extLst>
              <a:ext uri="{FF2B5EF4-FFF2-40B4-BE49-F238E27FC236}">
                <a16:creationId xmlns:a16="http://schemas.microsoft.com/office/drawing/2014/main" id="{FBFE40A7-A626-B7A6-AF16-677C0A9B73BA}"/>
              </a:ext>
            </a:extLst>
          </p:cNvPr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0D7377"/>
          </a:solidFill>
          <a:ln w="12700">
            <a:solidFill>
              <a:srgbClr val="0D7377"/>
            </a:solidFill>
            <a:prstDash val="solid"/>
          </a:ln>
        </p:spPr>
      </p:sp>
      <p:sp>
        <p:nvSpPr>
          <p:cNvPr id="4" name="Text 2">
            <a:extLst>
              <a:ext uri="{FF2B5EF4-FFF2-40B4-BE49-F238E27FC236}">
                <a16:creationId xmlns:a16="http://schemas.microsoft.com/office/drawing/2014/main" id="{70AB88C5-A59D-4EAC-25E5-F82A94711016}"/>
              </a:ext>
            </a:extLst>
          </p:cNvPr>
          <p:cNvSpPr/>
          <p:nvPr/>
        </p:nvSpPr>
        <p:spPr>
          <a:xfrm>
            <a:off x="274320" y="4946904"/>
            <a:ext cx="859536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800" dirty="0">
                <a:solidFill>
                  <a:srgbClr val="C8F0F1"/>
                </a:solidFill>
              </a:rPr>
              <a:t>Estratégia de Saúde da Família  |  Farmacologia na Gestação</a:t>
            </a:r>
            <a:endParaRPr lang="en-US" sz="800" dirty="0"/>
          </a:p>
        </p:txBody>
      </p:sp>
      <p:sp>
        <p:nvSpPr>
          <p:cNvPr id="5" name="Text 3">
            <a:extLst>
              <a:ext uri="{FF2B5EF4-FFF2-40B4-BE49-F238E27FC236}">
                <a16:creationId xmlns:a16="http://schemas.microsoft.com/office/drawing/2014/main" id="{490C94E7-27EC-CD4F-3E6D-21A413C40178}"/>
              </a:ext>
            </a:extLst>
          </p:cNvPr>
          <p:cNvSpPr/>
          <p:nvPr/>
        </p:nvSpPr>
        <p:spPr>
          <a:xfrm>
            <a:off x="365760" y="137160"/>
            <a:ext cx="841248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85E61"/>
                </a:solidFill>
              </a:rPr>
              <a:t>ANTI-HISTAMÍNICOS NA GESTAÇÃO — CLASSIFICAÇÃO E SEGURANÇA</a:t>
            </a:r>
            <a:endParaRPr lang="en-US" sz="1300" dirty="0"/>
          </a:p>
        </p:txBody>
      </p:sp>
      <p:sp>
        <p:nvSpPr>
          <p:cNvPr id="6" name="Shape 4">
            <a:extLst>
              <a:ext uri="{FF2B5EF4-FFF2-40B4-BE49-F238E27FC236}">
                <a16:creationId xmlns:a16="http://schemas.microsoft.com/office/drawing/2014/main" id="{3047FB5B-C7BA-1D3B-C6B4-512E61713BAC}"/>
              </a:ext>
            </a:extLst>
          </p:cNvPr>
          <p:cNvSpPr/>
          <p:nvPr/>
        </p:nvSpPr>
        <p:spPr>
          <a:xfrm>
            <a:off x="274320" y="532066"/>
            <a:ext cx="8595360" cy="552514"/>
          </a:xfrm>
          <a:prstGeom prst="rect">
            <a:avLst/>
          </a:prstGeom>
          <a:solidFill>
            <a:srgbClr val="E8F5FF"/>
          </a:solidFill>
          <a:ln w="12700">
            <a:solidFill>
              <a:srgbClr val="2A6EBB"/>
            </a:solidFill>
            <a:prstDash val="solid"/>
          </a:ln>
        </p:spPr>
      </p:sp>
      <p:sp>
        <p:nvSpPr>
          <p:cNvPr id="7" name="Text 5">
            <a:extLst>
              <a:ext uri="{FF2B5EF4-FFF2-40B4-BE49-F238E27FC236}">
                <a16:creationId xmlns:a16="http://schemas.microsoft.com/office/drawing/2014/main" id="{99D28FBA-347B-D34A-9F62-925DAED8B72E}"/>
              </a:ext>
            </a:extLst>
          </p:cNvPr>
          <p:cNvSpPr/>
          <p:nvPr/>
        </p:nvSpPr>
        <p:spPr>
          <a:xfrm>
            <a:off x="365760" y="532066"/>
            <a:ext cx="832104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2A6EBB"/>
                </a:solidFill>
              </a:rPr>
              <a:t>Anti-histamínicos de 2ª geração (não sedantes) são PREFERIDOS na gestação: menor passagem placentária e ausência de sedação materna.</a:t>
            </a:r>
            <a:endParaRPr lang="en-US" sz="1400" dirty="0"/>
          </a:p>
        </p:txBody>
      </p:sp>
      <p:graphicFrame>
        <p:nvGraphicFramePr>
          <p:cNvPr id="34" name="Table 0">
            <a:extLst>
              <a:ext uri="{FF2B5EF4-FFF2-40B4-BE49-F238E27FC236}">
                <a16:creationId xmlns:a16="http://schemas.microsoft.com/office/drawing/2014/main" id="{BAF6E185-5511-6AC8-D432-093E78CBB06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62429644"/>
              </p:ext>
            </p:extLst>
          </p:nvPr>
        </p:nvGraphicFramePr>
        <p:xfrm>
          <a:off x="274320" y="1089660"/>
          <a:ext cx="8618399" cy="3948684"/>
        </p:xfrm>
        <a:graphic>
          <a:graphicData uri="http://schemas.openxmlformats.org/drawingml/2006/table">
            <a:tbl>
              <a:tblPr/>
              <a:tblGrid>
                <a:gridCol w="169617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8763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0426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3774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49257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0132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400" b="1" dirty="0">
                          <a:solidFill>
                            <a:srgbClr val="FFFFFF"/>
                          </a:solidFill>
                        </a:rPr>
                        <a:t>Fármaco</a:t>
                      </a:r>
                      <a:endParaRPr lang="en-US" sz="14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A6EBB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400" b="1" dirty="0">
                          <a:solidFill>
                            <a:srgbClr val="FFFFFF"/>
                          </a:solidFill>
                        </a:rPr>
                        <a:t>Geração</a:t>
                      </a:r>
                      <a:endParaRPr lang="en-US" sz="14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A6EBB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400" b="1" dirty="0">
                          <a:solidFill>
                            <a:srgbClr val="FFFFFF"/>
                          </a:solidFill>
                        </a:rPr>
                        <a:t>FDA</a:t>
                      </a:r>
                      <a:endParaRPr lang="en-US" sz="14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A6EBB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400" b="1" dirty="0">
                          <a:solidFill>
                            <a:srgbClr val="FFFFFF"/>
                          </a:solidFill>
                        </a:rPr>
                        <a:t>Segurança</a:t>
                      </a:r>
                      <a:endParaRPr lang="en-US" sz="14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A6EBB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400" b="1" dirty="0">
                          <a:solidFill>
                            <a:srgbClr val="FFFFFF"/>
                          </a:solidFill>
                        </a:rPr>
                        <a:t>Observações Clínicas</a:t>
                      </a:r>
                      <a:endParaRPr lang="en-US" sz="14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A6EB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132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800" dirty="0">
                          <a:solidFill>
                            <a:srgbClr val="1E2D2F"/>
                          </a:solidFill>
                        </a:rPr>
                        <a:t>Loratadina</a:t>
                      </a:r>
                      <a:endParaRPr lang="en-US" sz="1800" dirty="0"/>
                    </a:p>
                    <a:p>
                      <a:pPr marL="0" indent="0">
                        <a:buNone/>
                      </a:pPr>
                      <a:endParaRPr lang="en-US" sz="18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F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800" dirty="0">
                          <a:solidFill>
                            <a:srgbClr val="1E2D2F"/>
                          </a:solidFill>
                        </a:rPr>
                        <a:t>2ª</a:t>
                      </a:r>
                      <a:endParaRPr lang="en-US" sz="18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F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800" dirty="0">
                          <a:solidFill>
                            <a:srgbClr val="1E2D2F"/>
                          </a:solidFill>
                        </a:rPr>
                        <a:t>B</a:t>
                      </a:r>
                      <a:endParaRPr lang="en-US" sz="18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FFF0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800" dirty="0">
                          <a:solidFill>
                            <a:srgbClr val="1E2D2F"/>
                          </a:solidFill>
                        </a:rPr>
                        <a:t>1ª ESCOLHA</a:t>
                      </a:r>
                      <a:endParaRPr lang="en-US" sz="18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FFF0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800" dirty="0">
                          <a:solidFill>
                            <a:srgbClr val="1E2D2F"/>
                          </a:solidFill>
                        </a:rPr>
                        <a:t>Sem sedação. Sem efeitos anticolinérgicos. Maior banco de dados de segurança entre os de 2ª geração.</a:t>
                      </a:r>
                      <a:endParaRPr lang="en-US" sz="18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0132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800" dirty="0">
                          <a:solidFill>
                            <a:srgbClr val="1E2D2F"/>
                          </a:solidFill>
                        </a:rPr>
                        <a:t>Cetirizina</a:t>
                      </a:r>
                      <a:endParaRPr lang="en-US" sz="1800" dirty="0"/>
                    </a:p>
                    <a:p>
                      <a:pPr marL="0" indent="0">
                        <a:buNone/>
                      </a:pPr>
                      <a:endParaRPr lang="en-US" sz="18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800" dirty="0">
                          <a:solidFill>
                            <a:srgbClr val="1E2D2F"/>
                          </a:solidFill>
                        </a:rPr>
                        <a:t>2ª</a:t>
                      </a:r>
                      <a:endParaRPr lang="en-US" sz="18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800" dirty="0">
                          <a:solidFill>
                            <a:srgbClr val="1E2D2F"/>
                          </a:solidFill>
                        </a:rPr>
                        <a:t>B</a:t>
                      </a:r>
                      <a:endParaRPr lang="en-US" sz="18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FFF0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800" dirty="0">
                          <a:solidFill>
                            <a:srgbClr val="1E2D2F"/>
                          </a:solidFill>
                        </a:rPr>
                        <a:t>1ª ESCOLHA</a:t>
                      </a:r>
                      <a:endParaRPr lang="en-US" sz="18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FFF0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800" dirty="0">
                          <a:solidFill>
                            <a:srgbClr val="1E2D2F"/>
                          </a:solidFill>
                        </a:rPr>
                        <a:t>Excelente perfil. Leve sedação em alguns pacientes. Amplamente usada na gestação com segurança.</a:t>
                      </a:r>
                      <a:endParaRPr lang="en-US" sz="18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0132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800" dirty="0">
                          <a:solidFill>
                            <a:srgbClr val="1E2D2F"/>
                          </a:solidFill>
                        </a:rPr>
                        <a:t>Fexofenadina</a:t>
                      </a:r>
                      <a:endParaRPr lang="en-US" sz="1800" dirty="0"/>
                    </a:p>
                    <a:p>
                      <a:pPr marL="0" indent="0">
                        <a:buNone/>
                      </a:pPr>
                      <a:endParaRPr lang="en-US" sz="18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F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800" dirty="0">
                          <a:solidFill>
                            <a:srgbClr val="1E2D2F"/>
                          </a:solidFill>
                        </a:rPr>
                        <a:t>2ª</a:t>
                      </a:r>
                      <a:endParaRPr lang="en-US" sz="18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F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800" dirty="0">
                          <a:solidFill>
                            <a:srgbClr val="1E2D2F"/>
                          </a:solidFill>
                        </a:rPr>
                        <a:t>C</a:t>
                      </a:r>
                      <a:endParaRPr lang="en-US" sz="18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F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800" dirty="0">
                          <a:solidFill>
                            <a:srgbClr val="1E2D2F"/>
                          </a:solidFill>
                        </a:rPr>
                        <a:t>ACEITÁVEL</a:t>
                      </a:r>
                      <a:endParaRPr lang="en-US" sz="18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F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800" dirty="0">
                          <a:solidFill>
                            <a:srgbClr val="1E2D2F"/>
                          </a:solidFill>
                        </a:rPr>
                        <a:t>Dados em humanos mais limitados. Usar se necessário; preferir loratadina/cetirizina no 1º trimestre.</a:t>
                      </a:r>
                      <a:endParaRPr lang="en-US" sz="18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8E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87324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800" dirty="0">
                          <a:solidFill>
                            <a:srgbClr val="1E2D2F"/>
                          </a:solidFill>
                        </a:rPr>
                        <a:t>Desloratadina</a:t>
                      </a:r>
                      <a:endParaRPr lang="en-US" sz="1800" dirty="0"/>
                    </a:p>
                    <a:p>
                      <a:pPr marL="0" indent="0">
                        <a:buNone/>
                      </a:pPr>
                      <a:endParaRPr lang="en-US" sz="18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800" dirty="0">
                          <a:solidFill>
                            <a:srgbClr val="1E2D2F"/>
                          </a:solidFill>
                        </a:rPr>
                        <a:t>2ª</a:t>
                      </a:r>
                      <a:endParaRPr lang="en-US" sz="18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800" dirty="0">
                          <a:solidFill>
                            <a:srgbClr val="1E2D2F"/>
                          </a:solidFill>
                        </a:rPr>
                        <a:t>C</a:t>
                      </a:r>
                      <a:endParaRPr lang="en-US" sz="18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800" dirty="0">
                          <a:solidFill>
                            <a:srgbClr val="1E2D2F"/>
                          </a:solidFill>
                        </a:rPr>
                        <a:t>ACEITÁVEL</a:t>
                      </a:r>
                      <a:endParaRPr lang="en-US" sz="18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800" dirty="0">
                          <a:solidFill>
                            <a:srgbClr val="1E2D2F"/>
                          </a:solidFill>
                        </a:rPr>
                        <a:t>Metabólito ativo da loratadina. Dados gestacionais limitados — preferir a loratadina.</a:t>
                      </a:r>
                      <a:endParaRPr lang="en-US" sz="18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8E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10195287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0D7377"/>
          </a:solidFill>
          <a:ln w="12700">
            <a:solidFill>
              <a:srgbClr val="0D7377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365760" y="137160"/>
            <a:ext cx="841248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85E61"/>
                </a:solidFill>
              </a:rPr>
              <a:t>ANTI-HISTAMÍNICOS NA GESTAÇÃO — CLASSIFICAÇÃO E SEGURANÇA</a:t>
            </a:r>
            <a:endParaRPr lang="en-US" sz="1300" dirty="0"/>
          </a:p>
        </p:txBody>
      </p:sp>
      <p:graphicFrame>
        <p:nvGraphicFramePr>
          <p:cNvPr id="3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49400633"/>
              </p:ext>
            </p:extLst>
          </p:nvPr>
        </p:nvGraphicFramePr>
        <p:xfrm>
          <a:off x="365760" y="558040"/>
          <a:ext cx="8595360" cy="4297680"/>
        </p:xfrm>
        <a:graphic>
          <a:graphicData uri="http://schemas.openxmlformats.org/drawingml/2006/table">
            <a:tbl>
              <a:tblPr/>
              <a:tblGrid>
                <a:gridCol w="16916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029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3444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48056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612928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800" b="1" dirty="0">
                          <a:solidFill>
                            <a:srgbClr val="FFFFFF"/>
                          </a:solidFill>
                        </a:rPr>
                        <a:t>Fármaco</a:t>
                      </a:r>
                      <a:endParaRPr lang="en-US" sz="18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A6EBB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800" b="1" dirty="0">
                          <a:solidFill>
                            <a:srgbClr val="FFFFFF"/>
                          </a:solidFill>
                        </a:rPr>
                        <a:t>Geração</a:t>
                      </a:r>
                      <a:endParaRPr lang="en-US" sz="18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A6EBB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800" b="1" dirty="0">
                          <a:solidFill>
                            <a:srgbClr val="FFFFFF"/>
                          </a:solidFill>
                        </a:rPr>
                        <a:t>FDA</a:t>
                      </a:r>
                      <a:endParaRPr lang="en-US" sz="18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A6EBB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800" b="1" dirty="0">
                          <a:solidFill>
                            <a:srgbClr val="FFFFFF"/>
                          </a:solidFill>
                        </a:rPr>
                        <a:t>Segurança</a:t>
                      </a:r>
                      <a:endParaRPr lang="en-US" sz="18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A6EBB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800" b="1" dirty="0">
                          <a:solidFill>
                            <a:srgbClr val="FFFFFF"/>
                          </a:solidFill>
                        </a:rPr>
                        <a:t>Observações Clínicas</a:t>
                      </a:r>
                      <a:endParaRPr lang="en-US" sz="18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A6EB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75611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800" dirty="0">
                          <a:solidFill>
                            <a:srgbClr val="1E2D2F"/>
                          </a:solidFill>
                        </a:rPr>
                        <a:t>Clorfeniramina</a:t>
                      </a:r>
                      <a:endParaRPr lang="en-US" sz="1800" dirty="0"/>
                    </a:p>
                    <a:p>
                      <a:pPr marL="0" indent="0">
                        <a:buNone/>
                      </a:pPr>
                      <a:endParaRPr lang="en-US" sz="18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F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800" dirty="0">
                          <a:solidFill>
                            <a:srgbClr val="1E2D2F"/>
                          </a:solidFill>
                        </a:rPr>
                        <a:t>1ª</a:t>
                      </a:r>
                      <a:endParaRPr lang="en-US" sz="18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F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800" dirty="0">
                          <a:solidFill>
                            <a:srgbClr val="1E2D2F"/>
                          </a:solidFill>
                        </a:rPr>
                        <a:t>B</a:t>
                      </a:r>
                      <a:endParaRPr lang="en-US" sz="18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FFF0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800" dirty="0">
                          <a:solidFill>
                            <a:srgbClr val="1E2D2F"/>
                          </a:solidFill>
                        </a:rPr>
                        <a:t>ACEITÁVEL</a:t>
                      </a:r>
                      <a:endParaRPr lang="en-US" sz="18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F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800" dirty="0">
                          <a:solidFill>
                            <a:srgbClr val="1E2D2F"/>
                          </a:solidFill>
                        </a:rPr>
                        <a:t>Dados históricos favoráveis. Sedação significativa. Alternativa quando 2ª geração indisponível.</a:t>
                      </a:r>
                      <a:endParaRPr lang="en-US" sz="18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875611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800" dirty="0">
                          <a:solidFill>
                            <a:srgbClr val="1E2D2F"/>
                          </a:solidFill>
                        </a:rPr>
                        <a:t>Difenidramina</a:t>
                      </a:r>
                      <a:endParaRPr lang="en-US" sz="1800" dirty="0"/>
                    </a:p>
                    <a:p>
                      <a:pPr marL="0" indent="0">
                        <a:buNone/>
                      </a:pPr>
                      <a:endParaRPr lang="en-US" sz="18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800" dirty="0">
                          <a:solidFill>
                            <a:srgbClr val="1E2D2F"/>
                          </a:solidFill>
                        </a:rPr>
                        <a:t>1ª</a:t>
                      </a:r>
                      <a:endParaRPr lang="en-US" sz="18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800" dirty="0">
                          <a:solidFill>
                            <a:srgbClr val="1E2D2F"/>
                          </a:solidFill>
                        </a:rPr>
                        <a:t>B</a:t>
                      </a:r>
                      <a:endParaRPr lang="en-US" sz="18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FFF0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800" dirty="0">
                          <a:solidFill>
                            <a:srgbClr val="1E2D2F"/>
                          </a:solidFill>
                        </a:rPr>
                        <a:t>CAUTELA</a:t>
                      </a:r>
                      <a:endParaRPr lang="en-US" sz="18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8E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800" dirty="0">
                          <a:solidFill>
                            <a:srgbClr val="1E2D2F"/>
                          </a:solidFill>
                        </a:rPr>
                        <a:t>Sedação intensa. Efeitos anticolinérgicos. Evitar no 3º trimestre: possível ↑ contrações em altas doses.</a:t>
                      </a:r>
                      <a:endParaRPr lang="en-US" sz="18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5E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875611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800" dirty="0">
                          <a:solidFill>
                            <a:srgbClr val="1E2D2F"/>
                          </a:solidFill>
                        </a:rPr>
                        <a:t>Hidroxizina</a:t>
                      </a:r>
                      <a:endParaRPr lang="en-US" sz="1800" dirty="0"/>
                    </a:p>
                    <a:p>
                      <a:pPr marL="0" indent="0">
                        <a:buNone/>
                      </a:pPr>
                      <a:endParaRPr lang="en-US" sz="18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F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800" dirty="0">
                          <a:solidFill>
                            <a:srgbClr val="1E2D2F"/>
                          </a:solidFill>
                        </a:rPr>
                        <a:t>1ª</a:t>
                      </a:r>
                      <a:endParaRPr lang="en-US" sz="18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F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800" dirty="0">
                          <a:solidFill>
                            <a:srgbClr val="1E2D2F"/>
                          </a:solidFill>
                        </a:rPr>
                        <a:t>C</a:t>
                      </a:r>
                      <a:endParaRPr lang="en-US" sz="18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F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800" dirty="0">
                          <a:solidFill>
                            <a:srgbClr val="1E2D2F"/>
                          </a:solidFill>
                        </a:rPr>
                        <a:t>CAUTELA</a:t>
                      </a:r>
                      <a:endParaRPr lang="en-US" sz="18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8E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800" dirty="0">
                          <a:solidFill>
                            <a:srgbClr val="1E2D2F"/>
                          </a:solidFill>
                        </a:rPr>
                        <a:t>Sedação intensa. Útil em prurido grave e urticária. EVITAR próximo ao parto: risco de depressão neonatal.</a:t>
                      </a:r>
                      <a:endParaRPr lang="en-US" sz="18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5E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875611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800" dirty="0">
                          <a:solidFill>
                            <a:srgbClr val="1E2D2F"/>
                          </a:solidFill>
                        </a:rPr>
                        <a:t>Prometazina</a:t>
                      </a:r>
                      <a:endParaRPr lang="en-US" sz="1800" dirty="0"/>
                    </a:p>
                    <a:p>
                      <a:pPr marL="0" indent="0">
                        <a:buNone/>
                      </a:pPr>
                      <a:r>
                        <a:rPr lang="en-US" sz="1800" dirty="0">
                          <a:solidFill>
                            <a:srgbClr val="1E2D2F"/>
                          </a:solidFill>
                        </a:rPr>
                        <a:t>(Fenergan®)</a:t>
                      </a:r>
                      <a:endParaRPr lang="en-US" sz="18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800" dirty="0">
                          <a:solidFill>
                            <a:srgbClr val="1E2D2F"/>
                          </a:solidFill>
                        </a:rPr>
                        <a:t>1ª</a:t>
                      </a:r>
                      <a:endParaRPr lang="en-US" sz="18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800" dirty="0">
                          <a:solidFill>
                            <a:srgbClr val="1E2D2F"/>
                          </a:solidFill>
                        </a:rPr>
                        <a:t>C</a:t>
                      </a:r>
                      <a:endParaRPr lang="en-US" sz="18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800" dirty="0">
                          <a:solidFill>
                            <a:srgbClr val="1E2D2F"/>
                          </a:solidFill>
                        </a:rPr>
                        <a:t>RESTRITO</a:t>
                      </a:r>
                      <a:endParaRPr lang="en-US" sz="18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8E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800" dirty="0">
                          <a:solidFill>
                            <a:srgbClr val="1E2D2F"/>
                          </a:solidFill>
                        </a:rPr>
                        <a:t>Fenotiazínico. Sedação muito intensa. Uso como antiemético 2ª linha. Não usar IV em bolus — necrose tecidual.</a:t>
                      </a:r>
                      <a:endParaRPr lang="en-US" sz="18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5E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>
          <a:extLst>
            <a:ext uri="{FF2B5EF4-FFF2-40B4-BE49-F238E27FC236}">
              <a16:creationId xmlns:a16="http://schemas.microsoft.com/office/drawing/2014/main" id="{83646744-CD41-3F38-04F3-362CD67AFA1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>
            <a:extLst>
              <a:ext uri="{FF2B5EF4-FFF2-40B4-BE49-F238E27FC236}">
                <a16:creationId xmlns:a16="http://schemas.microsoft.com/office/drawing/2014/main" id="{CB68271A-82EE-336A-5F7E-E7AA26E535D8}"/>
              </a:ext>
            </a:extLst>
          </p:cNvPr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 w="12700">
            <a:solidFill>
              <a:srgbClr val="1E2D2F"/>
            </a:solidFill>
            <a:prstDash val="solid"/>
          </a:ln>
        </p:spPr>
      </p:sp>
      <p:sp>
        <p:nvSpPr>
          <p:cNvPr id="3" name="Shape 1">
            <a:extLst>
              <a:ext uri="{FF2B5EF4-FFF2-40B4-BE49-F238E27FC236}">
                <a16:creationId xmlns:a16="http://schemas.microsoft.com/office/drawing/2014/main" id="{AF6CD73A-8D95-F8D8-29FF-515DAAD21C8C}"/>
              </a:ext>
            </a:extLst>
          </p:cNvPr>
          <p:cNvSpPr/>
          <p:nvPr/>
        </p:nvSpPr>
        <p:spPr>
          <a:xfrm>
            <a:off x="32004" y="0"/>
            <a:ext cx="3840480" cy="5143500"/>
          </a:xfrm>
          <a:prstGeom prst="rect">
            <a:avLst/>
          </a:prstGeom>
          <a:solidFill>
            <a:schemeClr val="bg1"/>
          </a:solidFill>
          <a:ln w="12700">
            <a:solidFill>
              <a:srgbClr val="0D7377"/>
            </a:solidFill>
            <a:prstDash val="solid"/>
          </a:ln>
        </p:spPr>
      </p:sp>
      <p:sp>
        <p:nvSpPr>
          <p:cNvPr id="4" name="Shape 2">
            <a:extLst>
              <a:ext uri="{FF2B5EF4-FFF2-40B4-BE49-F238E27FC236}">
                <a16:creationId xmlns:a16="http://schemas.microsoft.com/office/drawing/2014/main" id="{4CDF64B7-982E-0E5C-E96C-3B9A7958F7DB}"/>
              </a:ext>
            </a:extLst>
          </p:cNvPr>
          <p:cNvSpPr/>
          <p:nvPr/>
        </p:nvSpPr>
        <p:spPr>
          <a:xfrm>
            <a:off x="3840480" y="0"/>
            <a:ext cx="64008" cy="5143500"/>
          </a:xfrm>
          <a:prstGeom prst="rect">
            <a:avLst/>
          </a:prstGeom>
          <a:solidFill>
            <a:srgbClr val="14BDCA"/>
          </a:solidFill>
          <a:ln w="12700">
            <a:solidFill>
              <a:srgbClr val="14BDCA"/>
            </a:solidFill>
            <a:prstDash val="solid"/>
          </a:ln>
        </p:spPr>
      </p:sp>
      <p:sp>
        <p:nvSpPr>
          <p:cNvPr id="5" name="Text 3">
            <a:extLst>
              <a:ext uri="{FF2B5EF4-FFF2-40B4-BE49-F238E27FC236}">
                <a16:creationId xmlns:a16="http://schemas.microsoft.com/office/drawing/2014/main" id="{64F069B6-3207-04F4-CBC6-4C45FB020ECE}"/>
              </a:ext>
            </a:extLst>
          </p:cNvPr>
          <p:cNvSpPr/>
          <p:nvPr/>
        </p:nvSpPr>
        <p:spPr>
          <a:xfrm>
            <a:off x="365760" y="274320"/>
            <a:ext cx="310896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endParaRPr lang="en-US" sz="6000" dirty="0"/>
          </a:p>
        </p:txBody>
      </p:sp>
      <p:sp>
        <p:nvSpPr>
          <p:cNvPr id="6" name="Text 4">
            <a:extLst>
              <a:ext uri="{FF2B5EF4-FFF2-40B4-BE49-F238E27FC236}">
                <a16:creationId xmlns:a16="http://schemas.microsoft.com/office/drawing/2014/main" id="{B700CE23-9687-DB11-22B6-8CF52DCD1F22}"/>
              </a:ext>
            </a:extLst>
          </p:cNvPr>
          <p:cNvSpPr/>
          <p:nvPr/>
        </p:nvSpPr>
        <p:spPr>
          <a:xfrm>
            <a:off x="182879" y="1083733"/>
            <a:ext cx="3542683" cy="2363893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endParaRPr lang="en-US" sz="2400" dirty="0"/>
          </a:p>
          <a:p>
            <a:pPr marL="0" indent="0" algn="ctr">
              <a:buNone/>
            </a:pPr>
            <a:r>
              <a:rPr lang="en-US" sz="2400" b="1" dirty="0">
                <a:solidFill>
                  <a:srgbClr val="FFFFFF"/>
                </a:solidFill>
              </a:rPr>
              <a:t> </a:t>
            </a:r>
          </a:p>
          <a:p>
            <a:pPr marL="0" indent="0" algn="ctr">
              <a:buNone/>
            </a:pPr>
            <a:endParaRPr lang="en-US" sz="2400" dirty="0"/>
          </a:p>
        </p:txBody>
      </p:sp>
      <p:sp>
        <p:nvSpPr>
          <p:cNvPr id="7" name="Shape 5">
            <a:extLst>
              <a:ext uri="{FF2B5EF4-FFF2-40B4-BE49-F238E27FC236}">
                <a16:creationId xmlns:a16="http://schemas.microsoft.com/office/drawing/2014/main" id="{3E9D4F7D-0F55-3BEC-2265-96CD39B57C09}"/>
              </a:ext>
            </a:extLst>
          </p:cNvPr>
          <p:cNvSpPr/>
          <p:nvPr/>
        </p:nvSpPr>
        <p:spPr>
          <a:xfrm>
            <a:off x="457200" y="3630506"/>
            <a:ext cx="2926080" cy="45720"/>
          </a:xfrm>
          <a:prstGeom prst="rect">
            <a:avLst/>
          </a:prstGeom>
          <a:solidFill>
            <a:srgbClr val="00B0F0"/>
          </a:solidFill>
          <a:ln w="12700">
            <a:solidFill>
              <a:srgbClr val="C8F0F1"/>
            </a:solidFill>
            <a:prstDash val="solid"/>
          </a:ln>
        </p:spPr>
      </p:sp>
      <p:sp>
        <p:nvSpPr>
          <p:cNvPr id="8" name="Text 6">
            <a:extLst>
              <a:ext uri="{FF2B5EF4-FFF2-40B4-BE49-F238E27FC236}">
                <a16:creationId xmlns:a16="http://schemas.microsoft.com/office/drawing/2014/main" id="{7EC6B4A7-8E44-1BA7-BF23-033CFE3F80A4}"/>
              </a:ext>
            </a:extLst>
          </p:cNvPr>
          <p:cNvSpPr/>
          <p:nvPr/>
        </p:nvSpPr>
        <p:spPr>
          <a:xfrm>
            <a:off x="274320" y="727288"/>
            <a:ext cx="3200400" cy="1476587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800" b="1" i="1" dirty="0" err="1"/>
              <a:t>Segurança</a:t>
            </a:r>
            <a:r>
              <a:rPr lang="en-US" sz="2800" b="1" i="1" dirty="0"/>
              <a:t> Medicamentosa no</a:t>
            </a:r>
            <a:endParaRPr lang="en-US" sz="2800" b="1" dirty="0"/>
          </a:p>
          <a:p>
            <a:pPr marL="0" indent="0" algn="ctr">
              <a:buNone/>
            </a:pPr>
            <a:r>
              <a:rPr lang="en-US" sz="2800" b="1" i="1" dirty="0" err="1"/>
              <a:t>Ciclo</a:t>
            </a:r>
            <a:r>
              <a:rPr lang="en-US" sz="2800" b="1" i="1" dirty="0"/>
              <a:t> </a:t>
            </a:r>
            <a:r>
              <a:rPr lang="en-US" sz="2800" b="1" i="1" dirty="0" err="1"/>
              <a:t>Gravídico</a:t>
            </a:r>
            <a:r>
              <a:rPr lang="en-US" sz="2800" b="1" i="1" dirty="0"/>
              <a:t>.</a:t>
            </a:r>
            <a:endParaRPr lang="en-US" sz="2800" b="1" dirty="0"/>
          </a:p>
        </p:txBody>
      </p:sp>
      <p:sp>
        <p:nvSpPr>
          <p:cNvPr id="9" name="Text 7">
            <a:extLst>
              <a:ext uri="{FF2B5EF4-FFF2-40B4-BE49-F238E27FC236}">
                <a16:creationId xmlns:a16="http://schemas.microsoft.com/office/drawing/2014/main" id="{C527C792-0B5D-5A5D-4782-A161ACD258C5}"/>
              </a:ext>
            </a:extLst>
          </p:cNvPr>
          <p:cNvSpPr/>
          <p:nvPr/>
        </p:nvSpPr>
        <p:spPr>
          <a:xfrm>
            <a:off x="274320" y="3840479"/>
            <a:ext cx="3291840" cy="575733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endParaRPr lang="en-US" sz="1100" dirty="0">
              <a:solidFill>
                <a:srgbClr val="FFFFFF"/>
              </a:solidFill>
            </a:endParaRPr>
          </a:p>
          <a:p>
            <a:pPr marL="0" indent="0" algn="ctr">
              <a:buNone/>
            </a:pPr>
            <a:endParaRPr lang="en-US" sz="1100" dirty="0">
              <a:solidFill>
                <a:srgbClr val="FFFFFF"/>
              </a:solidFill>
            </a:endParaRPr>
          </a:p>
          <a:p>
            <a:pPr marL="0" indent="0" algn="ctr">
              <a:buNone/>
            </a:pPr>
            <a:endParaRPr lang="en-US" sz="1100" dirty="0">
              <a:solidFill>
                <a:srgbClr val="FFFFFF"/>
              </a:solidFill>
            </a:endParaRPr>
          </a:p>
          <a:p>
            <a:pPr marL="0" indent="0" algn="ctr">
              <a:buNone/>
            </a:pPr>
            <a:endParaRPr lang="en-US" sz="1100" dirty="0">
              <a:solidFill>
                <a:srgbClr val="FFFFFF"/>
              </a:solidFill>
            </a:endParaRPr>
          </a:p>
          <a:p>
            <a:pPr marL="0" indent="0" algn="ctr">
              <a:buNone/>
            </a:pPr>
            <a:endParaRPr lang="en-US" sz="1100" dirty="0">
              <a:solidFill>
                <a:srgbClr val="FFFFFF"/>
              </a:solidFill>
            </a:endParaRPr>
          </a:p>
          <a:p>
            <a:pPr marL="0" indent="0" algn="ctr">
              <a:buNone/>
            </a:pPr>
            <a:endParaRPr lang="en-US" sz="1100" dirty="0">
              <a:solidFill>
                <a:srgbClr val="FFFFFF"/>
              </a:solidFill>
            </a:endParaRPr>
          </a:p>
          <a:p>
            <a:pPr marL="0" indent="0" algn="ctr">
              <a:buNone/>
            </a:pPr>
            <a:r>
              <a:rPr lang="en-US" sz="2000" b="1" dirty="0" err="1"/>
              <a:t>Estratégia</a:t>
            </a:r>
            <a:r>
              <a:rPr lang="en-US" sz="2000" b="1" dirty="0"/>
              <a:t> de Saúde da Família</a:t>
            </a:r>
          </a:p>
        </p:txBody>
      </p:sp>
      <p:sp>
        <p:nvSpPr>
          <p:cNvPr id="10" name="Text 8">
            <a:extLst>
              <a:ext uri="{FF2B5EF4-FFF2-40B4-BE49-F238E27FC236}">
                <a16:creationId xmlns:a16="http://schemas.microsoft.com/office/drawing/2014/main" id="{D7A98405-0642-CBC4-8538-DFFDA1804129}"/>
              </a:ext>
            </a:extLst>
          </p:cNvPr>
          <p:cNvSpPr/>
          <p:nvPr/>
        </p:nvSpPr>
        <p:spPr>
          <a:xfrm>
            <a:off x="4238244" y="505459"/>
            <a:ext cx="466344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800" b="1" dirty="0"/>
              <a:t>Uso seguro de medicamentos</a:t>
            </a:r>
            <a:endParaRPr lang="en-US" sz="1800" dirty="0"/>
          </a:p>
          <a:p>
            <a:pPr marL="0" indent="0" algn="l">
              <a:buNone/>
            </a:pPr>
            <a:r>
              <a:rPr lang="en-US" sz="1800" b="1" dirty="0"/>
              <a:t>durante a gravidez:</a:t>
            </a:r>
            <a:endParaRPr lang="en-US" sz="1800" dirty="0"/>
          </a:p>
        </p:txBody>
      </p:sp>
      <p:sp>
        <p:nvSpPr>
          <p:cNvPr id="11" name="Text 9">
            <a:extLst>
              <a:ext uri="{FF2B5EF4-FFF2-40B4-BE49-F238E27FC236}">
                <a16:creationId xmlns:a16="http://schemas.microsoft.com/office/drawing/2014/main" id="{05F56993-13AF-F030-7251-AA9B3C412C65}"/>
              </a:ext>
            </a:extLst>
          </p:cNvPr>
          <p:cNvSpPr/>
          <p:nvPr/>
        </p:nvSpPr>
        <p:spPr>
          <a:xfrm>
            <a:off x="4709160" y="1847426"/>
            <a:ext cx="4663440" cy="3200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buSzPct val="100000"/>
              <a:buChar char="•"/>
            </a:pPr>
            <a:r>
              <a:rPr lang="en-US" sz="1300" b="1" dirty="0"/>
              <a:t>Classificação de risco FDA</a:t>
            </a:r>
          </a:p>
          <a:p>
            <a:pPr marL="342900" indent="-342900">
              <a:buSzPct val="100000"/>
              <a:buChar char="•"/>
            </a:pPr>
            <a:r>
              <a:rPr lang="en-US" sz="1300" b="1" dirty="0"/>
              <a:t>Analgésicos e AINEs</a:t>
            </a:r>
          </a:p>
          <a:p>
            <a:pPr marL="342900" indent="-342900">
              <a:buSzPct val="100000"/>
              <a:buChar char="•"/>
            </a:pPr>
            <a:r>
              <a:rPr lang="en-US" sz="1300" b="1" dirty="0"/>
              <a:t>Anticonvulsivantes</a:t>
            </a:r>
          </a:p>
          <a:p>
            <a:pPr marL="342900" indent="-342900">
              <a:buSzPct val="100000"/>
              <a:buChar char="•"/>
            </a:pPr>
            <a:r>
              <a:rPr lang="en-US" sz="1300" b="1" dirty="0"/>
              <a:t>Anti-hipertensivos</a:t>
            </a:r>
          </a:p>
          <a:p>
            <a:pPr marL="342900" indent="-342900">
              <a:buSzPct val="100000"/>
              <a:buChar char="•"/>
            </a:pPr>
            <a:r>
              <a:rPr lang="en-US" sz="1300" b="1" dirty="0"/>
              <a:t>Antidiabéticos</a:t>
            </a:r>
          </a:p>
          <a:p>
            <a:pPr marL="342900" indent="-342900">
              <a:buSzPct val="100000"/>
              <a:buChar char="•"/>
            </a:pPr>
            <a:r>
              <a:rPr lang="en-US" sz="1300" b="1" dirty="0"/>
              <a:t>Antidepressivos e Antipsicóticos</a:t>
            </a:r>
          </a:p>
          <a:p>
            <a:pPr marL="342900" indent="-342900">
              <a:buSzPct val="100000"/>
              <a:buChar char="•"/>
            </a:pPr>
            <a:r>
              <a:rPr lang="en-US" sz="1300" b="1" dirty="0"/>
              <a:t>Antiparasitários e </a:t>
            </a:r>
            <a:r>
              <a:rPr lang="en-US" sz="1300" b="1" dirty="0" err="1"/>
              <a:t>Antiasmáticos</a:t>
            </a:r>
            <a:endParaRPr lang="en-US" sz="1300" b="1" dirty="0"/>
          </a:p>
          <a:p>
            <a:pPr marL="342900" indent="-342900">
              <a:buSzPct val="100000"/>
              <a:buChar char="•"/>
            </a:pPr>
            <a:r>
              <a:rPr lang="en-US" sz="1300" b="1" dirty="0" err="1"/>
              <a:t>Antivirais</a:t>
            </a:r>
            <a:r>
              <a:rPr lang="en-US" sz="1300" b="1" dirty="0"/>
              <a:t> </a:t>
            </a:r>
          </a:p>
          <a:p>
            <a:pPr marL="342900" indent="-342900">
              <a:buSzPct val="100000"/>
              <a:buChar char="•"/>
            </a:pPr>
            <a:r>
              <a:rPr lang="en-US" sz="1300" b="1" dirty="0"/>
              <a:t>Anti – </a:t>
            </a:r>
            <a:r>
              <a:rPr lang="en-US" sz="1300" b="1" dirty="0" err="1"/>
              <a:t>histamínicos</a:t>
            </a:r>
            <a:endParaRPr lang="en-US" sz="1300" b="1" dirty="0"/>
          </a:p>
          <a:p>
            <a:pPr marL="342900" indent="-342900">
              <a:buSzPct val="100000"/>
              <a:buChar char="•"/>
            </a:pPr>
            <a:r>
              <a:rPr lang="en-US" sz="1300" b="1" dirty="0"/>
              <a:t> Drogas </a:t>
            </a:r>
            <a:r>
              <a:rPr lang="en-US" sz="1300" b="1" dirty="0" err="1"/>
              <a:t>cardiovasculares</a:t>
            </a:r>
            <a:endParaRPr lang="en-US" sz="1300" b="1" dirty="0"/>
          </a:p>
          <a:p>
            <a:pPr marL="342900" indent="-342900">
              <a:buSzPct val="100000"/>
              <a:buChar char="•"/>
            </a:pPr>
            <a:r>
              <a:rPr lang="en-US" sz="1300" b="1" dirty="0" err="1"/>
              <a:t>Protetores</a:t>
            </a:r>
            <a:r>
              <a:rPr lang="en-US" sz="1300" b="1" dirty="0"/>
              <a:t> </a:t>
            </a:r>
            <a:r>
              <a:rPr lang="en-US" sz="1300" b="1" dirty="0" err="1"/>
              <a:t>gástricos</a:t>
            </a:r>
            <a:endParaRPr lang="en-US" sz="1300" b="1" dirty="0"/>
          </a:p>
          <a:p>
            <a:pPr marL="342900" indent="-342900">
              <a:buSzPct val="100000"/>
              <a:buChar char="•"/>
            </a:pPr>
            <a:r>
              <a:rPr lang="en-US" sz="1300" b="1" dirty="0" err="1"/>
              <a:t>Hipolipemiantes</a:t>
            </a:r>
            <a:endParaRPr lang="en-US" sz="1300" b="1" dirty="0"/>
          </a:p>
          <a:p>
            <a:pPr>
              <a:buSzPct val="100000"/>
            </a:pPr>
            <a:endParaRPr lang="en-US" sz="1300" dirty="0">
              <a:solidFill>
                <a:srgbClr val="E8F0F1"/>
              </a:solidFill>
            </a:endParaRPr>
          </a:p>
          <a:p>
            <a:pPr marL="342900" indent="-342900">
              <a:buSzPct val="100000"/>
              <a:buChar char="•"/>
            </a:pPr>
            <a:endParaRPr lang="en-US" sz="1300" dirty="0"/>
          </a:p>
          <a:p>
            <a:pPr marL="342900" indent="-342900">
              <a:buSzPct val="100000"/>
              <a:buChar char="•"/>
            </a:pPr>
            <a:endParaRPr lang="en-US" sz="1300" dirty="0"/>
          </a:p>
        </p:txBody>
      </p:sp>
    </p:spTree>
    <p:extLst>
      <p:ext uri="{BB962C8B-B14F-4D97-AF65-F5344CB8AC3E}">
        <p14:creationId xmlns:p14="http://schemas.microsoft.com/office/powerpoint/2010/main" val="3405104335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200400" cy="5143500"/>
          </a:xfrm>
          <a:prstGeom prst="rect">
            <a:avLst/>
          </a:prstGeom>
          <a:solidFill>
            <a:srgbClr val="B71C1C"/>
          </a:solidFill>
          <a:ln w="12700">
            <a:solidFill>
              <a:srgbClr val="B71C1C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274320" y="457200"/>
            <a:ext cx="265176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7200" b="1" dirty="0">
                <a:solidFill>
                  <a:srgbClr val="C8F0F1"/>
                </a:solidFill>
              </a:rPr>
              <a:t>13</a:t>
            </a:r>
            <a:endParaRPr lang="en-US" sz="7200" dirty="0"/>
          </a:p>
        </p:txBody>
      </p:sp>
      <p:sp>
        <p:nvSpPr>
          <p:cNvPr id="4" name="Shape 2"/>
          <p:cNvSpPr/>
          <p:nvPr/>
        </p:nvSpPr>
        <p:spPr>
          <a:xfrm>
            <a:off x="274320" y="1508760"/>
            <a:ext cx="2651760" cy="45720"/>
          </a:xfrm>
          <a:prstGeom prst="rect">
            <a:avLst/>
          </a:prstGeom>
          <a:solidFill>
            <a:srgbClr val="C8F0F1"/>
          </a:solidFill>
          <a:ln w="12700">
            <a:solidFill>
              <a:srgbClr val="C8F0F1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182880" y="1645920"/>
            <a:ext cx="2834640" cy="2286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ctr">
              <a:buNone/>
            </a:pPr>
            <a:r>
              <a:rPr lang="en-US" sz="1900" b="1" dirty="0">
                <a:solidFill>
                  <a:srgbClr val="FFFFFF"/>
                </a:solidFill>
              </a:rPr>
              <a:t>Drogas</a:t>
            </a:r>
            <a:endParaRPr lang="en-US" sz="1900" dirty="0"/>
          </a:p>
          <a:p>
            <a:pPr marL="0" indent="0" algn="ctr">
              <a:buNone/>
            </a:pPr>
            <a:r>
              <a:rPr lang="en-US" sz="1900" b="1" dirty="0">
                <a:solidFill>
                  <a:srgbClr val="FFFFFF"/>
                </a:solidFill>
              </a:rPr>
              <a:t>Cardiovasculares</a:t>
            </a:r>
            <a:endParaRPr lang="en-US" sz="1900" dirty="0"/>
          </a:p>
          <a:p>
            <a:pPr marL="0" indent="0" algn="ctr">
              <a:buNone/>
            </a:pPr>
            <a:r>
              <a:rPr lang="en-US" sz="1900" b="1" dirty="0">
                <a:solidFill>
                  <a:srgbClr val="FFFFFF"/>
                </a:solidFill>
              </a:rPr>
              <a:t>na Gestação</a:t>
            </a:r>
            <a:endParaRPr lang="en-US" sz="1900" dirty="0"/>
          </a:p>
        </p:txBody>
      </p:sp>
      <p:sp>
        <p:nvSpPr>
          <p:cNvPr id="6" name="Text 4"/>
          <p:cNvSpPr/>
          <p:nvPr/>
        </p:nvSpPr>
        <p:spPr>
          <a:xfrm>
            <a:off x="3474720" y="1828800"/>
            <a:ext cx="5303520" cy="1645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700" b="1" dirty="0"/>
              <a:t>Arritmias · IC · Anticoagulação · Antiagregação</a:t>
            </a:r>
          </a:p>
          <a:p>
            <a:pPr marL="0" indent="0" algn="l">
              <a:buNone/>
            </a:pPr>
            <a:r>
              <a:rPr lang="en-US" sz="1700" b="1" dirty="0"/>
              <a:t>Manejo multidisciplinar obrigatório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E29EE04-6943-45B1-1345-BD7B692091C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>
            <a:extLst>
              <a:ext uri="{FF2B5EF4-FFF2-40B4-BE49-F238E27FC236}">
                <a16:creationId xmlns:a16="http://schemas.microsoft.com/office/drawing/2014/main" id="{92503E12-BCDB-6117-F0CB-179BD71E0110}"/>
              </a:ext>
            </a:extLst>
          </p:cNvPr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0D7377"/>
          </a:solidFill>
          <a:ln w="12700">
            <a:solidFill>
              <a:srgbClr val="0D7377"/>
            </a:solidFill>
            <a:prstDash val="solid"/>
          </a:ln>
        </p:spPr>
      </p:sp>
      <p:sp>
        <p:nvSpPr>
          <p:cNvPr id="3" name="Shape 1">
            <a:extLst>
              <a:ext uri="{FF2B5EF4-FFF2-40B4-BE49-F238E27FC236}">
                <a16:creationId xmlns:a16="http://schemas.microsoft.com/office/drawing/2014/main" id="{DF46A2A6-3A94-F4A0-43DE-F24881C55CDD}"/>
              </a:ext>
            </a:extLst>
          </p:cNvPr>
          <p:cNvSpPr/>
          <p:nvPr/>
        </p:nvSpPr>
        <p:spPr>
          <a:xfrm>
            <a:off x="0" y="4937760"/>
            <a:ext cx="9144000" cy="205740"/>
          </a:xfrm>
          <a:prstGeom prst="rect">
            <a:avLst/>
          </a:prstGeom>
          <a:solidFill>
            <a:srgbClr val="085E61"/>
          </a:solidFill>
          <a:ln w="12700">
            <a:solidFill>
              <a:srgbClr val="085E61"/>
            </a:solidFill>
            <a:prstDash val="solid"/>
          </a:ln>
        </p:spPr>
      </p:sp>
      <p:sp>
        <p:nvSpPr>
          <p:cNvPr id="4" name="Text 2">
            <a:extLst>
              <a:ext uri="{FF2B5EF4-FFF2-40B4-BE49-F238E27FC236}">
                <a16:creationId xmlns:a16="http://schemas.microsoft.com/office/drawing/2014/main" id="{96F44C81-4157-B0CE-C73B-3A631440D373}"/>
              </a:ext>
            </a:extLst>
          </p:cNvPr>
          <p:cNvSpPr/>
          <p:nvPr/>
        </p:nvSpPr>
        <p:spPr>
          <a:xfrm>
            <a:off x="274320" y="4946904"/>
            <a:ext cx="859536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800" dirty="0">
                <a:solidFill>
                  <a:srgbClr val="C8F0F1"/>
                </a:solidFill>
              </a:rPr>
              <a:t>Estratégia de Saúde da Família  |  Farmacologia na Gestação</a:t>
            </a:r>
            <a:endParaRPr lang="en-US" sz="800" dirty="0"/>
          </a:p>
        </p:txBody>
      </p:sp>
      <p:sp>
        <p:nvSpPr>
          <p:cNvPr id="5" name="Text 3">
            <a:extLst>
              <a:ext uri="{FF2B5EF4-FFF2-40B4-BE49-F238E27FC236}">
                <a16:creationId xmlns:a16="http://schemas.microsoft.com/office/drawing/2014/main" id="{CD2F6546-480E-9804-9B7B-F1D8025EA616}"/>
              </a:ext>
            </a:extLst>
          </p:cNvPr>
          <p:cNvSpPr/>
          <p:nvPr/>
        </p:nvSpPr>
        <p:spPr>
          <a:xfrm>
            <a:off x="365760" y="137160"/>
            <a:ext cx="841248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85E61"/>
                </a:solidFill>
              </a:rPr>
              <a:t>DROGAS CARDIOVASCULARES NA GESTAÇÃO</a:t>
            </a:r>
            <a:endParaRPr lang="en-US" sz="1400" dirty="0"/>
          </a:p>
        </p:txBody>
      </p:sp>
      <p:sp>
        <p:nvSpPr>
          <p:cNvPr id="6" name="Shape 4">
            <a:extLst>
              <a:ext uri="{FF2B5EF4-FFF2-40B4-BE49-F238E27FC236}">
                <a16:creationId xmlns:a16="http://schemas.microsoft.com/office/drawing/2014/main" id="{6904A569-4D1F-B873-F733-C6CC3C3A5B16}"/>
              </a:ext>
            </a:extLst>
          </p:cNvPr>
          <p:cNvSpPr/>
          <p:nvPr/>
        </p:nvSpPr>
        <p:spPr>
          <a:xfrm>
            <a:off x="274320" y="640079"/>
            <a:ext cx="8595360" cy="672553"/>
          </a:xfrm>
          <a:prstGeom prst="rect">
            <a:avLst/>
          </a:prstGeom>
          <a:solidFill>
            <a:srgbClr val="FFE8E8"/>
          </a:solidFill>
          <a:ln w="12700">
            <a:solidFill>
              <a:srgbClr val="B71C1C"/>
            </a:solidFill>
            <a:prstDash val="solid"/>
          </a:ln>
        </p:spPr>
      </p:sp>
      <p:sp>
        <p:nvSpPr>
          <p:cNvPr id="7" name="Text 5">
            <a:extLst>
              <a:ext uri="{FF2B5EF4-FFF2-40B4-BE49-F238E27FC236}">
                <a16:creationId xmlns:a16="http://schemas.microsoft.com/office/drawing/2014/main" id="{8EEA01E1-4515-D6A6-6931-2213324718F3}"/>
              </a:ext>
            </a:extLst>
          </p:cNvPr>
          <p:cNvSpPr/>
          <p:nvPr/>
        </p:nvSpPr>
        <p:spPr>
          <a:xfrm>
            <a:off x="411480" y="450056"/>
            <a:ext cx="8321040" cy="978693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B71C1C"/>
                </a:solidFill>
              </a:rPr>
              <a:t>⚠  Cardiopatia na gestação: mortalidade materna significativa. Manejo MULTIDISCIPLINAR obrigatório (cardiologista + obstetra). Nunca suspender antiarrítmico sem avaliação especializada</a:t>
            </a:r>
            <a:r>
              <a:rPr lang="en-US" sz="1200" b="1" dirty="0">
                <a:solidFill>
                  <a:srgbClr val="B71C1C"/>
                </a:solidFill>
              </a:rPr>
              <a:t>.</a:t>
            </a:r>
            <a:endParaRPr lang="en-US" sz="1200" dirty="0"/>
          </a:p>
        </p:txBody>
      </p:sp>
      <p:graphicFrame>
        <p:nvGraphicFramePr>
          <p:cNvPr id="36" name="Table 0">
            <a:extLst>
              <a:ext uri="{FF2B5EF4-FFF2-40B4-BE49-F238E27FC236}">
                <a16:creationId xmlns:a16="http://schemas.microsoft.com/office/drawing/2014/main" id="{5C9421E9-6BC8-4471-BA41-5E016A61416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8290627"/>
              </p:ext>
            </p:extLst>
          </p:nvPr>
        </p:nvGraphicFramePr>
        <p:xfrm>
          <a:off x="274320" y="1798775"/>
          <a:ext cx="8595360" cy="2225040"/>
        </p:xfrm>
        <a:graphic>
          <a:graphicData uri="http://schemas.openxmlformats.org/drawingml/2006/table">
            <a:tbl>
              <a:tblPr/>
              <a:tblGrid>
                <a:gridCol w="16459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029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0876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2588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61188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10793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600" b="1" dirty="0">
                          <a:solidFill>
                            <a:srgbClr val="FFFFFF"/>
                          </a:solidFill>
                        </a:rPr>
                        <a:t>Fármaco / Grupo</a:t>
                      </a:r>
                      <a:endParaRPr lang="en-US" sz="16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1C1C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600" b="1" dirty="0">
                          <a:solidFill>
                            <a:srgbClr val="FFFFFF"/>
                          </a:solidFill>
                        </a:rPr>
                        <a:t>FDA</a:t>
                      </a:r>
                      <a:endParaRPr lang="en-US" sz="16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1C1C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600" b="1" dirty="0">
                          <a:solidFill>
                            <a:srgbClr val="FFFFFF"/>
                          </a:solidFill>
                        </a:rPr>
                        <a:t>Indicação</a:t>
                      </a:r>
                      <a:endParaRPr lang="en-US" sz="16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1C1C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600" b="1" dirty="0">
                          <a:solidFill>
                            <a:srgbClr val="FFFFFF"/>
                          </a:solidFill>
                        </a:rPr>
                        <a:t>Segurança</a:t>
                      </a:r>
                      <a:endParaRPr lang="en-US" sz="16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1C1C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600" b="1" dirty="0">
                          <a:solidFill>
                            <a:srgbClr val="FFFFFF"/>
                          </a:solidFill>
                        </a:rPr>
                        <a:t>Observações Clínicas</a:t>
                      </a:r>
                      <a:endParaRPr lang="en-US" sz="16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1C1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47644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600" dirty="0">
                          <a:solidFill>
                            <a:srgbClr val="1E2D2F"/>
                          </a:solidFill>
                        </a:rPr>
                        <a:t>Digoxina</a:t>
                      </a:r>
                      <a:endParaRPr lang="en-US" sz="16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F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600" dirty="0">
                          <a:solidFill>
                            <a:srgbClr val="1E2D2F"/>
                          </a:solidFill>
                        </a:rPr>
                        <a:t>C</a:t>
                      </a:r>
                      <a:endParaRPr lang="en-US" sz="16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F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600" dirty="0">
                          <a:solidFill>
                            <a:srgbClr val="1E2D2F"/>
                          </a:solidFill>
                        </a:rPr>
                        <a:t>FA, flutter, IC sistólica</a:t>
                      </a:r>
                      <a:endParaRPr lang="en-US" sz="16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F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600" dirty="0">
                          <a:solidFill>
                            <a:srgbClr val="1E2D2F"/>
                          </a:solidFill>
                        </a:rPr>
                        <a:t>SEGURA</a:t>
                      </a:r>
                      <a:endParaRPr lang="en-US" sz="16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F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600" dirty="0">
                          <a:solidFill>
                            <a:srgbClr val="1E2D2F"/>
                          </a:solidFill>
                        </a:rPr>
                        <a:t>Histórico amplo. Monitorar nível sérico (0,5–0,9 ng/mL). Volume de distribuição aumentado na gestação.</a:t>
                      </a:r>
                      <a:endParaRPr lang="en-US" sz="16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47644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600" dirty="0">
                          <a:solidFill>
                            <a:srgbClr val="1E2D2F"/>
                          </a:solidFill>
                        </a:rPr>
                        <a:t>Metoprolol</a:t>
                      </a:r>
                      <a:endParaRPr lang="en-US" sz="16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F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600" dirty="0">
                          <a:solidFill>
                            <a:srgbClr val="1E2D2F"/>
                          </a:solidFill>
                        </a:rPr>
                        <a:t>C</a:t>
                      </a:r>
                      <a:endParaRPr lang="en-US" sz="16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F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600" dirty="0">
                          <a:solidFill>
                            <a:srgbClr val="1E2D2F"/>
                          </a:solidFill>
                        </a:rPr>
                        <a:t>Arritmias, HAS, ICC</a:t>
                      </a:r>
                      <a:endParaRPr lang="en-US" sz="16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F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600" dirty="0">
                          <a:solidFill>
                            <a:srgbClr val="1E2D2F"/>
                          </a:solidFill>
                        </a:rPr>
                        <a:t>ACEITÁVEL</a:t>
                      </a:r>
                      <a:endParaRPr lang="en-US" sz="16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F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600" dirty="0">
                          <a:solidFill>
                            <a:srgbClr val="1E2D2F"/>
                          </a:solidFill>
                        </a:rPr>
                        <a:t>Beta-bloqueador preferível na gestação (vs. atenolol). Monitorar crescimento fetal.</a:t>
                      </a:r>
                      <a:endParaRPr lang="en-US" sz="16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97655658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05C8AD2-9138-8455-B8EF-064B260C8FF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>
            <a:extLst>
              <a:ext uri="{FF2B5EF4-FFF2-40B4-BE49-F238E27FC236}">
                <a16:creationId xmlns:a16="http://schemas.microsoft.com/office/drawing/2014/main" id="{EE12E2B3-92C5-2B73-2BEF-9F731C5F1399}"/>
              </a:ext>
            </a:extLst>
          </p:cNvPr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0D7377"/>
          </a:solidFill>
          <a:ln w="12700">
            <a:solidFill>
              <a:srgbClr val="0D7377"/>
            </a:solidFill>
            <a:prstDash val="solid"/>
          </a:ln>
        </p:spPr>
      </p:sp>
      <p:sp>
        <p:nvSpPr>
          <p:cNvPr id="3" name="Shape 1">
            <a:extLst>
              <a:ext uri="{FF2B5EF4-FFF2-40B4-BE49-F238E27FC236}">
                <a16:creationId xmlns:a16="http://schemas.microsoft.com/office/drawing/2014/main" id="{CE50CA0D-849B-23D0-5A89-FCD32311DAE2}"/>
              </a:ext>
            </a:extLst>
          </p:cNvPr>
          <p:cNvSpPr/>
          <p:nvPr/>
        </p:nvSpPr>
        <p:spPr>
          <a:xfrm>
            <a:off x="0" y="4937760"/>
            <a:ext cx="9144000" cy="205740"/>
          </a:xfrm>
          <a:prstGeom prst="rect">
            <a:avLst/>
          </a:prstGeom>
          <a:solidFill>
            <a:srgbClr val="085E61"/>
          </a:solidFill>
          <a:ln w="12700">
            <a:solidFill>
              <a:srgbClr val="085E61"/>
            </a:solidFill>
            <a:prstDash val="solid"/>
          </a:ln>
        </p:spPr>
      </p:sp>
      <p:sp>
        <p:nvSpPr>
          <p:cNvPr id="4" name="Text 2">
            <a:extLst>
              <a:ext uri="{FF2B5EF4-FFF2-40B4-BE49-F238E27FC236}">
                <a16:creationId xmlns:a16="http://schemas.microsoft.com/office/drawing/2014/main" id="{22E4474E-F30A-7524-1EEE-99AD8BAEE30F}"/>
              </a:ext>
            </a:extLst>
          </p:cNvPr>
          <p:cNvSpPr/>
          <p:nvPr/>
        </p:nvSpPr>
        <p:spPr>
          <a:xfrm>
            <a:off x="274320" y="4946904"/>
            <a:ext cx="859536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800" dirty="0">
                <a:solidFill>
                  <a:srgbClr val="C8F0F1"/>
                </a:solidFill>
              </a:rPr>
              <a:t>Estratégia de Saúde da Família  |  Farmacologia na Gestação</a:t>
            </a:r>
            <a:endParaRPr lang="en-US" sz="800" dirty="0"/>
          </a:p>
        </p:txBody>
      </p:sp>
      <p:sp>
        <p:nvSpPr>
          <p:cNvPr id="5" name="Text 3">
            <a:extLst>
              <a:ext uri="{FF2B5EF4-FFF2-40B4-BE49-F238E27FC236}">
                <a16:creationId xmlns:a16="http://schemas.microsoft.com/office/drawing/2014/main" id="{F42527B1-C82C-A9B8-8BE8-5FB57BC88739}"/>
              </a:ext>
            </a:extLst>
          </p:cNvPr>
          <p:cNvSpPr/>
          <p:nvPr/>
        </p:nvSpPr>
        <p:spPr>
          <a:xfrm>
            <a:off x="365760" y="137160"/>
            <a:ext cx="841248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85E61"/>
                </a:solidFill>
              </a:rPr>
              <a:t>DROGAS CARDIOVASCULARES NA GESTAÇÃO</a:t>
            </a:r>
            <a:endParaRPr lang="en-US" sz="1400" dirty="0"/>
          </a:p>
        </p:txBody>
      </p:sp>
      <p:sp>
        <p:nvSpPr>
          <p:cNvPr id="6" name="Shape 4">
            <a:extLst>
              <a:ext uri="{FF2B5EF4-FFF2-40B4-BE49-F238E27FC236}">
                <a16:creationId xmlns:a16="http://schemas.microsoft.com/office/drawing/2014/main" id="{B51F4BD1-F0C3-F4E6-10C1-E9011B2294EA}"/>
              </a:ext>
            </a:extLst>
          </p:cNvPr>
          <p:cNvSpPr/>
          <p:nvPr/>
        </p:nvSpPr>
        <p:spPr>
          <a:xfrm>
            <a:off x="274320" y="640079"/>
            <a:ext cx="8595360" cy="672553"/>
          </a:xfrm>
          <a:prstGeom prst="rect">
            <a:avLst/>
          </a:prstGeom>
          <a:solidFill>
            <a:srgbClr val="FFE8E8"/>
          </a:solidFill>
          <a:ln w="12700">
            <a:solidFill>
              <a:srgbClr val="B71C1C"/>
            </a:solidFill>
            <a:prstDash val="solid"/>
          </a:ln>
        </p:spPr>
      </p:sp>
      <p:sp>
        <p:nvSpPr>
          <p:cNvPr id="7" name="Text 5">
            <a:extLst>
              <a:ext uri="{FF2B5EF4-FFF2-40B4-BE49-F238E27FC236}">
                <a16:creationId xmlns:a16="http://schemas.microsoft.com/office/drawing/2014/main" id="{9FEE4FC3-3F58-951D-61E3-2732E51AE4B7}"/>
              </a:ext>
            </a:extLst>
          </p:cNvPr>
          <p:cNvSpPr/>
          <p:nvPr/>
        </p:nvSpPr>
        <p:spPr>
          <a:xfrm>
            <a:off x="411480" y="450056"/>
            <a:ext cx="8321040" cy="978693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B71C1C"/>
                </a:solidFill>
              </a:rPr>
              <a:t>⚠  Cardiopatia na gestação: mortalidade materna significativa. Manejo MULTIDISCIPLINAR obrigatório (cardiologista + obstetra). Nunca suspender antiarrítmico sem avaliação especializada.</a:t>
            </a:r>
            <a:endParaRPr lang="en-US" sz="1200" dirty="0"/>
          </a:p>
        </p:txBody>
      </p:sp>
      <p:graphicFrame>
        <p:nvGraphicFramePr>
          <p:cNvPr id="36" name="Table 0">
            <a:extLst>
              <a:ext uri="{FF2B5EF4-FFF2-40B4-BE49-F238E27FC236}">
                <a16:creationId xmlns:a16="http://schemas.microsoft.com/office/drawing/2014/main" id="{641FA39A-99EA-EB4C-CEF1-3174F5BC247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72352564"/>
              </p:ext>
            </p:extLst>
          </p:nvPr>
        </p:nvGraphicFramePr>
        <p:xfrm>
          <a:off x="274320" y="1748112"/>
          <a:ext cx="8595360" cy="2225040"/>
        </p:xfrm>
        <a:graphic>
          <a:graphicData uri="http://schemas.openxmlformats.org/drawingml/2006/table">
            <a:tbl>
              <a:tblPr/>
              <a:tblGrid>
                <a:gridCol w="16459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029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0876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2588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61188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10793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600" b="1" dirty="0">
                          <a:solidFill>
                            <a:srgbClr val="FFFFFF"/>
                          </a:solidFill>
                        </a:rPr>
                        <a:t>Fármaco / Grupo</a:t>
                      </a:r>
                      <a:endParaRPr lang="en-US" sz="16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1C1C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600" b="1" dirty="0">
                          <a:solidFill>
                            <a:srgbClr val="FFFFFF"/>
                          </a:solidFill>
                        </a:rPr>
                        <a:t>FDA</a:t>
                      </a:r>
                      <a:endParaRPr lang="en-US" sz="16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1C1C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600" b="1" dirty="0">
                          <a:solidFill>
                            <a:srgbClr val="FFFFFF"/>
                          </a:solidFill>
                        </a:rPr>
                        <a:t>Indicação</a:t>
                      </a:r>
                      <a:endParaRPr lang="en-US" sz="16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1C1C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600" b="1" dirty="0">
                          <a:solidFill>
                            <a:srgbClr val="FFFFFF"/>
                          </a:solidFill>
                        </a:rPr>
                        <a:t>Segurança</a:t>
                      </a:r>
                      <a:endParaRPr lang="en-US" sz="16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1C1C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600" b="1" dirty="0">
                          <a:solidFill>
                            <a:srgbClr val="FFFFFF"/>
                          </a:solidFill>
                        </a:rPr>
                        <a:t>Observações Clínicas</a:t>
                      </a:r>
                      <a:endParaRPr lang="en-US" sz="16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1C1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47644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600" dirty="0">
                          <a:solidFill>
                            <a:srgbClr val="1E2D2F"/>
                          </a:solidFill>
                        </a:rPr>
                        <a:t>Atenolol</a:t>
                      </a:r>
                      <a:endParaRPr lang="en-US" sz="16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600" dirty="0">
                          <a:solidFill>
                            <a:srgbClr val="1E2D2F"/>
                          </a:solidFill>
                        </a:rPr>
                        <a:t>D</a:t>
                      </a:r>
                      <a:endParaRPr lang="en-US" sz="16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5E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600" dirty="0">
                          <a:solidFill>
                            <a:srgbClr val="1E2D2F"/>
                          </a:solidFill>
                        </a:rPr>
                        <a:t>HAS</a:t>
                      </a:r>
                      <a:endParaRPr lang="en-US" sz="16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600" dirty="0">
                          <a:solidFill>
                            <a:srgbClr val="1E2D2F"/>
                          </a:solidFill>
                        </a:rPr>
                        <a:t>EVITAR</a:t>
                      </a:r>
                      <a:endParaRPr lang="en-US" sz="16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5E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600" dirty="0">
                          <a:solidFill>
                            <a:srgbClr val="1E2D2F"/>
                          </a:solidFill>
                        </a:rPr>
                        <a:t>Cat. D — associado a RCIU e bradicardia fetal. Substituir por metoprolol ou propranolol.</a:t>
                      </a:r>
                      <a:endParaRPr lang="en-US" sz="16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47644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600" dirty="0">
                          <a:solidFill>
                            <a:srgbClr val="1E2D2F"/>
                          </a:solidFill>
                        </a:rPr>
                        <a:t>Amiodarona</a:t>
                      </a:r>
                      <a:endParaRPr lang="en-US" sz="16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600" dirty="0">
                          <a:solidFill>
                            <a:srgbClr val="1E2D2F"/>
                          </a:solidFill>
                        </a:rPr>
                        <a:t>D</a:t>
                      </a:r>
                      <a:endParaRPr lang="en-US" sz="16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5E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600" dirty="0">
                          <a:solidFill>
                            <a:srgbClr val="1E2D2F"/>
                          </a:solidFill>
                        </a:rPr>
                        <a:t>Arritmias refratárias</a:t>
                      </a:r>
                      <a:endParaRPr lang="en-US" sz="16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600" dirty="0">
                          <a:solidFill>
                            <a:srgbClr val="1E2D2F"/>
                          </a:solidFill>
                        </a:rPr>
                        <a:t>EVITAR</a:t>
                      </a:r>
                      <a:endParaRPr lang="en-US" sz="16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5E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600" dirty="0">
                          <a:solidFill>
                            <a:srgbClr val="1E2D2F"/>
                          </a:solidFill>
                        </a:rPr>
                        <a:t>Hipo/hipertireoidismo fetal, bradicardia, RCIU. Usar SOMENTE em risco de vida materno sem alternativa.</a:t>
                      </a:r>
                      <a:endParaRPr lang="en-US" sz="16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94845954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0D7377"/>
          </a:solidFill>
          <a:ln w="12700">
            <a:solidFill>
              <a:srgbClr val="0D7377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4937760"/>
            <a:ext cx="9144000" cy="205740"/>
          </a:xfrm>
          <a:prstGeom prst="rect">
            <a:avLst/>
          </a:prstGeom>
          <a:solidFill>
            <a:srgbClr val="085E61"/>
          </a:solidFill>
          <a:ln w="12700">
            <a:solidFill>
              <a:srgbClr val="085E61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274320" y="4946904"/>
            <a:ext cx="859536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800" dirty="0">
                <a:solidFill>
                  <a:srgbClr val="C8F0F1"/>
                </a:solidFill>
              </a:rPr>
              <a:t>Estratégia de Saúde da Família  |  Farmacologia na Gestação</a:t>
            </a:r>
            <a:endParaRPr lang="en-US" sz="800" dirty="0"/>
          </a:p>
        </p:txBody>
      </p:sp>
      <p:sp>
        <p:nvSpPr>
          <p:cNvPr id="5" name="Text 3"/>
          <p:cNvSpPr/>
          <p:nvPr/>
        </p:nvSpPr>
        <p:spPr>
          <a:xfrm>
            <a:off x="365760" y="137160"/>
            <a:ext cx="841248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85E61"/>
                </a:solidFill>
              </a:rPr>
              <a:t>DROGAS CARDIOVASCULARES NA GESTAÇÃO</a:t>
            </a:r>
            <a:endParaRPr lang="en-US" sz="1400" dirty="0"/>
          </a:p>
        </p:txBody>
      </p:sp>
      <p:sp>
        <p:nvSpPr>
          <p:cNvPr id="6" name="Shape 4"/>
          <p:cNvSpPr/>
          <p:nvPr/>
        </p:nvSpPr>
        <p:spPr>
          <a:xfrm>
            <a:off x="274320" y="510309"/>
            <a:ext cx="8595360" cy="833982"/>
          </a:xfrm>
          <a:prstGeom prst="rect">
            <a:avLst/>
          </a:prstGeom>
          <a:solidFill>
            <a:srgbClr val="FFE8E8"/>
          </a:solidFill>
          <a:ln w="12700">
            <a:solidFill>
              <a:srgbClr val="B71C1C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411480" y="391682"/>
            <a:ext cx="8321040" cy="952609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B71C1C"/>
                </a:solidFill>
              </a:rPr>
              <a:t>⚠  Cardiopatia na gestação: mortalidade materna significativa. Manejo MULTIDISCIPLINAR obrigatório (cardiologista + obstetra). Nunca suspender antiarrítmico sem avaliação especializada.</a:t>
            </a:r>
            <a:endParaRPr lang="en-US" sz="1400" dirty="0"/>
          </a:p>
        </p:txBody>
      </p:sp>
      <p:graphicFrame>
        <p:nvGraphicFramePr>
          <p:cNvPr id="36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63568923"/>
              </p:ext>
            </p:extLst>
          </p:nvPr>
        </p:nvGraphicFramePr>
        <p:xfrm>
          <a:off x="274320" y="1360946"/>
          <a:ext cx="8595360" cy="3749040"/>
        </p:xfrm>
        <a:graphic>
          <a:graphicData uri="http://schemas.openxmlformats.org/drawingml/2006/table">
            <a:tbl>
              <a:tblPr/>
              <a:tblGrid>
                <a:gridCol w="16459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029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0876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2588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61188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64523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800" b="1" dirty="0">
                          <a:solidFill>
                            <a:srgbClr val="FFFFFF"/>
                          </a:solidFill>
                        </a:rPr>
                        <a:t>Fármaco / Grupo</a:t>
                      </a:r>
                      <a:endParaRPr lang="en-US" sz="18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1C1C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800" b="1" dirty="0">
                          <a:solidFill>
                            <a:srgbClr val="FFFFFF"/>
                          </a:solidFill>
                        </a:rPr>
                        <a:t>FDA</a:t>
                      </a:r>
                      <a:endParaRPr lang="en-US" sz="18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1C1C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800" b="1" dirty="0">
                          <a:solidFill>
                            <a:srgbClr val="FFFFFF"/>
                          </a:solidFill>
                        </a:rPr>
                        <a:t>Indicação</a:t>
                      </a:r>
                      <a:endParaRPr lang="en-US" sz="18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1C1C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800" b="1" dirty="0">
                          <a:solidFill>
                            <a:srgbClr val="FFFFFF"/>
                          </a:solidFill>
                        </a:rPr>
                        <a:t>Segurança</a:t>
                      </a:r>
                      <a:endParaRPr lang="en-US" sz="18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1C1C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800" b="1" dirty="0">
                          <a:solidFill>
                            <a:srgbClr val="FFFFFF"/>
                          </a:solidFill>
                        </a:rPr>
                        <a:t>Observações Clínicas</a:t>
                      </a:r>
                      <a:endParaRPr lang="en-US" sz="18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1C1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64523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endParaRPr lang="en-US" sz="18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F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endParaRPr lang="en-US" sz="18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F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endParaRPr lang="en-US" sz="18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F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endParaRPr lang="en-US" sz="18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F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endParaRPr lang="en-US" sz="18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64523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800" dirty="0">
                          <a:solidFill>
                            <a:srgbClr val="1E2D2F"/>
                          </a:solidFill>
                        </a:rPr>
                        <a:t>Furosemida</a:t>
                      </a:r>
                      <a:endParaRPr lang="en-US" sz="18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800" dirty="0">
                          <a:solidFill>
                            <a:srgbClr val="1E2D2F"/>
                          </a:solidFill>
                        </a:rPr>
                        <a:t>C</a:t>
                      </a:r>
                      <a:endParaRPr lang="en-US" sz="18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800" dirty="0">
                          <a:solidFill>
                            <a:srgbClr val="1E2D2F"/>
                          </a:solidFill>
                        </a:rPr>
                        <a:t>IC congestiva, edema pulm.</a:t>
                      </a:r>
                      <a:endParaRPr lang="en-US" sz="18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800" dirty="0">
                          <a:solidFill>
                            <a:srgbClr val="1E2D2F"/>
                          </a:solidFill>
                        </a:rPr>
                        <a:t>ACEITÁVEL</a:t>
                      </a:r>
                      <a:endParaRPr lang="en-US" sz="18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800" dirty="0">
                          <a:solidFill>
                            <a:srgbClr val="1E2D2F"/>
                          </a:solidFill>
                        </a:rPr>
                        <a:t>Usar pelo menor tempo possível. Pode reduzir volume placentário. Monitorar eletrólitos.</a:t>
                      </a:r>
                      <a:endParaRPr lang="en-US" sz="18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64523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800" dirty="0">
                          <a:solidFill>
                            <a:srgbClr val="1E2D2F"/>
                          </a:solidFill>
                        </a:rPr>
                        <a:t>Hidralazina</a:t>
                      </a:r>
                      <a:endParaRPr lang="en-US" sz="18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F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800" dirty="0">
                          <a:solidFill>
                            <a:srgbClr val="1E2D2F"/>
                          </a:solidFill>
                        </a:rPr>
                        <a:t>C</a:t>
                      </a:r>
                      <a:endParaRPr lang="en-US" sz="18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F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800" dirty="0">
                          <a:solidFill>
                            <a:srgbClr val="1E2D2F"/>
                          </a:solidFill>
                        </a:rPr>
                        <a:t>IC, crise hipertensiva</a:t>
                      </a:r>
                      <a:endParaRPr lang="en-US" sz="18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F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800" dirty="0">
                          <a:solidFill>
                            <a:srgbClr val="1E2D2F"/>
                          </a:solidFill>
                        </a:rPr>
                        <a:t>SEGURA</a:t>
                      </a:r>
                      <a:endParaRPr lang="en-US" sz="18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F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800" dirty="0">
                          <a:solidFill>
                            <a:srgbClr val="1E2D2F"/>
                          </a:solidFill>
                        </a:rPr>
                        <a:t>Associar com nitratos em IC (substitui IECA contraindicados). Ver bloco anti-hipertensivos.</a:t>
                      </a:r>
                      <a:endParaRPr lang="en-US" sz="18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5E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64523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800" dirty="0">
                          <a:solidFill>
                            <a:srgbClr val="1E2D2F"/>
                          </a:solidFill>
                        </a:rPr>
                        <a:t>AAS 75–150 mg</a:t>
                      </a:r>
                      <a:endParaRPr lang="en-US" sz="18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800" dirty="0">
                          <a:solidFill>
                            <a:srgbClr val="1E2D2F"/>
                          </a:solidFill>
                        </a:rPr>
                        <a:t>B</a:t>
                      </a:r>
                      <a:endParaRPr lang="en-US" sz="18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FFF0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800" dirty="0">
                          <a:solidFill>
                            <a:srgbClr val="1E2D2F"/>
                          </a:solidFill>
                        </a:rPr>
                        <a:t>Prevenção pré-eclâmpsia</a:t>
                      </a:r>
                      <a:endParaRPr lang="en-US" sz="18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800" dirty="0">
                          <a:solidFill>
                            <a:srgbClr val="1E2D2F"/>
                          </a:solidFill>
                        </a:rPr>
                        <a:t>INDICADA</a:t>
                      </a:r>
                      <a:endParaRPr lang="en-US" sz="18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FFF0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800" dirty="0">
                          <a:solidFill>
                            <a:srgbClr val="1E2D2F"/>
                          </a:solidFill>
                        </a:rPr>
                        <a:t>Iniciar 12–16 semanas em gestantes de risco. Manter até o parto. Ver bloco AINEs.</a:t>
                      </a:r>
                      <a:endParaRPr lang="en-US" sz="18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D0A04E7-8787-A662-150C-C67C15641C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>
            <a:extLst>
              <a:ext uri="{FF2B5EF4-FFF2-40B4-BE49-F238E27FC236}">
                <a16:creationId xmlns:a16="http://schemas.microsoft.com/office/drawing/2014/main" id="{03F48F56-40C1-6CEA-62A6-8799A9E08370}"/>
              </a:ext>
            </a:extLst>
          </p:cNvPr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0D7377"/>
          </a:solidFill>
          <a:ln w="12700">
            <a:solidFill>
              <a:srgbClr val="0D7377"/>
            </a:solidFill>
            <a:prstDash val="solid"/>
          </a:ln>
        </p:spPr>
      </p:sp>
      <p:sp>
        <p:nvSpPr>
          <p:cNvPr id="3" name="Shape 1">
            <a:extLst>
              <a:ext uri="{FF2B5EF4-FFF2-40B4-BE49-F238E27FC236}">
                <a16:creationId xmlns:a16="http://schemas.microsoft.com/office/drawing/2014/main" id="{3996061A-8DB7-4397-E5D0-EC3B458237B1}"/>
              </a:ext>
            </a:extLst>
          </p:cNvPr>
          <p:cNvSpPr/>
          <p:nvPr/>
        </p:nvSpPr>
        <p:spPr>
          <a:xfrm>
            <a:off x="0" y="4937760"/>
            <a:ext cx="9144000" cy="205740"/>
          </a:xfrm>
          <a:prstGeom prst="rect">
            <a:avLst/>
          </a:prstGeom>
          <a:solidFill>
            <a:srgbClr val="085E61"/>
          </a:solidFill>
          <a:ln w="12700">
            <a:solidFill>
              <a:srgbClr val="085E61"/>
            </a:solidFill>
            <a:prstDash val="solid"/>
          </a:ln>
        </p:spPr>
      </p:sp>
      <p:sp>
        <p:nvSpPr>
          <p:cNvPr id="4" name="Text 2">
            <a:extLst>
              <a:ext uri="{FF2B5EF4-FFF2-40B4-BE49-F238E27FC236}">
                <a16:creationId xmlns:a16="http://schemas.microsoft.com/office/drawing/2014/main" id="{68EA4ADC-D3FA-D236-27D8-9FF19D3CBA92}"/>
              </a:ext>
            </a:extLst>
          </p:cNvPr>
          <p:cNvSpPr/>
          <p:nvPr/>
        </p:nvSpPr>
        <p:spPr>
          <a:xfrm>
            <a:off x="274320" y="4946904"/>
            <a:ext cx="859536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800" dirty="0">
                <a:solidFill>
                  <a:srgbClr val="C8F0F1"/>
                </a:solidFill>
              </a:rPr>
              <a:t>Estratégia de Saúde da Família  |  Farmacologia na Gestação</a:t>
            </a:r>
            <a:endParaRPr lang="en-US" sz="800" dirty="0"/>
          </a:p>
        </p:txBody>
      </p:sp>
      <p:sp>
        <p:nvSpPr>
          <p:cNvPr id="5" name="Text 3">
            <a:extLst>
              <a:ext uri="{FF2B5EF4-FFF2-40B4-BE49-F238E27FC236}">
                <a16:creationId xmlns:a16="http://schemas.microsoft.com/office/drawing/2014/main" id="{5394CE5E-75A0-A187-8DE3-28F92E3C93C1}"/>
              </a:ext>
            </a:extLst>
          </p:cNvPr>
          <p:cNvSpPr/>
          <p:nvPr/>
        </p:nvSpPr>
        <p:spPr>
          <a:xfrm>
            <a:off x="365760" y="137160"/>
            <a:ext cx="841248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85E61"/>
                </a:solidFill>
              </a:rPr>
              <a:t>DROGAS CARDIOVASCULARES NA GESTAÇÃO</a:t>
            </a:r>
            <a:endParaRPr lang="en-US" sz="1400" dirty="0"/>
          </a:p>
        </p:txBody>
      </p:sp>
      <p:sp>
        <p:nvSpPr>
          <p:cNvPr id="6" name="Shape 4">
            <a:extLst>
              <a:ext uri="{FF2B5EF4-FFF2-40B4-BE49-F238E27FC236}">
                <a16:creationId xmlns:a16="http://schemas.microsoft.com/office/drawing/2014/main" id="{3714E700-A72E-BA8E-7C04-E07C74015584}"/>
              </a:ext>
            </a:extLst>
          </p:cNvPr>
          <p:cNvSpPr/>
          <p:nvPr/>
        </p:nvSpPr>
        <p:spPr>
          <a:xfrm>
            <a:off x="274320" y="510309"/>
            <a:ext cx="8595360" cy="833982"/>
          </a:xfrm>
          <a:prstGeom prst="rect">
            <a:avLst/>
          </a:prstGeom>
          <a:solidFill>
            <a:srgbClr val="FFE8E8"/>
          </a:solidFill>
          <a:ln w="12700">
            <a:solidFill>
              <a:srgbClr val="B71C1C"/>
            </a:solidFill>
            <a:prstDash val="solid"/>
          </a:ln>
        </p:spPr>
      </p:sp>
      <p:sp>
        <p:nvSpPr>
          <p:cNvPr id="7" name="Text 5">
            <a:extLst>
              <a:ext uri="{FF2B5EF4-FFF2-40B4-BE49-F238E27FC236}">
                <a16:creationId xmlns:a16="http://schemas.microsoft.com/office/drawing/2014/main" id="{06C03EEE-3E95-C21C-A457-08DCAAE15521}"/>
              </a:ext>
            </a:extLst>
          </p:cNvPr>
          <p:cNvSpPr/>
          <p:nvPr/>
        </p:nvSpPr>
        <p:spPr>
          <a:xfrm>
            <a:off x="411480" y="391682"/>
            <a:ext cx="8321040" cy="952609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B71C1C"/>
                </a:solidFill>
              </a:rPr>
              <a:t>⚠  Cardiopatia na gestação: mortalidade materna significativa. Manejo MULTIDISCIPLINAR obrigatório (cardiologista + obstetra). Nunca suspender antiarrítmico sem avaliação especializada.</a:t>
            </a:r>
            <a:endParaRPr lang="en-US" sz="1400" dirty="0"/>
          </a:p>
        </p:txBody>
      </p:sp>
      <p:graphicFrame>
        <p:nvGraphicFramePr>
          <p:cNvPr id="36" name="Table 0">
            <a:extLst>
              <a:ext uri="{FF2B5EF4-FFF2-40B4-BE49-F238E27FC236}">
                <a16:creationId xmlns:a16="http://schemas.microsoft.com/office/drawing/2014/main" id="{E9BEF2EE-4803-0247-C918-6F928F369D6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66916146"/>
              </p:ext>
            </p:extLst>
          </p:nvPr>
        </p:nvGraphicFramePr>
        <p:xfrm>
          <a:off x="274320" y="1360946"/>
          <a:ext cx="8595360" cy="3383280"/>
        </p:xfrm>
        <a:graphic>
          <a:graphicData uri="http://schemas.openxmlformats.org/drawingml/2006/table">
            <a:tbl>
              <a:tblPr/>
              <a:tblGrid>
                <a:gridCol w="16459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029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0876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2588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61188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64523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800" b="1" dirty="0">
                          <a:solidFill>
                            <a:srgbClr val="FFFFFF"/>
                          </a:solidFill>
                        </a:rPr>
                        <a:t>Fármaco / Grupo</a:t>
                      </a:r>
                      <a:endParaRPr lang="en-US" sz="18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1C1C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800" b="1" dirty="0">
                          <a:solidFill>
                            <a:srgbClr val="FFFFFF"/>
                          </a:solidFill>
                        </a:rPr>
                        <a:t>FDA</a:t>
                      </a:r>
                      <a:endParaRPr lang="en-US" sz="18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1C1C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800" b="1" dirty="0">
                          <a:solidFill>
                            <a:srgbClr val="FFFFFF"/>
                          </a:solidFill>
                        </a:rPr>
                        <a:t>Indicação</a:t>
                      </a:r>
                      <a:endParaRPr lang="en-US" sz="18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1C1C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800" b="1" dirty="0">
                          <a:solidFill>
                            <a:srgbClr val="FFFFFF"/>
                          </a:solidFill>
                        </a:rPr>
                        <a:t>Segurança</a:t>
                      </a:r>
                      <a:endParaRPr lang="en-US" sz="18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1C1C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800" b="1" dirty="0">
                          <a:solidFill>
                            <a:srgbClr val="FFFFFF"/>
                          </a:solidFill>
                        </a:rPr>
                        <a:t>Observações Clínicas</a:t>
                      </a:r>
                      <a:endParaRPr lang="en-US" sz="18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1C1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64523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800" dirty="0">
                          <a:solidFill>
                            <a:srgbClr val="1E2D2F"/>
                          </a:solidFill>
                        </a:rPr>
                        <a:t>Estatinas</a:t>
                      </a:r>
                      <a:endParaRPr lang="en-US" sz="18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F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800" dirty="0">
                          <a:solidFill>
                            <a:srgbClr val="1E2D2F"/>
                          </a:solidFill>
                        </a:rPr>
                        <a:t>X</a:t>
                      </a:r>
                      <a:endParaRPr lang="en-US" sz="18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5E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800" dirty="0">
                          <a:solidFill>
                            <a:srgbClr val="1E2D2F"/>
                          </a:solidFill>
                        </a:rPr>
                        <a:t>Hipercolesterolemia</a:t>
                      </a:r>
                      <a:endParaRPr lang="en-US" sz="18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F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800" dirty="0">
                          <a:solidFill>
                            <a:srgbClr val="1E2D2F"/>
                          </a:solidFill>
                        </a:rPr>
                        <a:t>CONTRAINDICADAS</a:t>
                      </a:r>
                      <a:endParaRPr lang="en-US" sz="18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5E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800" dirty="0">
                          <a:solidFill>
                            <a:srgbClr val="1E2D2F"/>
                          </a:solidFill>
                        </a:rPr>
                        <a:t>Suspender ao confirmar gestação. Ver bloco hipolipemiantes.</a:t>
                      </a:r>
                      <a:endParaRPr lang="en-US" sz="18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64523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800" dirty="0">
                          <a:solidFill>
                            <a:srgbClr val="1E2D2F"/>
                          </a:solidFill>
                        </a:rPr>
                        <a:t>Warfarina</a:t>
                      </a:r>
                      <a:endParaRPr lang="en-US" sz="18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800" dirty="0">
                          <a:solidFill>
                            <a:srgbClr val="1E2D2F"/>
                          </a:solidFill>
                        </a:rPr>
                        <a:t>D</a:t>
                      </a:r>
                      <a:endParaRPr lang="en-US" sz="18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5E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800" dirty="0">
                          <a:solidFill>
                            <a:srgbClr val="1E2D2F"/>
                          </a:solidFill>
                        </a:rPr>
                        <a:t>Anticoagulação</a:t>
                      </a:r>
                      <a:endParaRPr lang="en-US" sz="18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800" dirty="0">
                          <a:solidFill>
                            <a:srgbClr val="1E2D2F"/>
                          </a:solidFill>
                        </a:rPr>
                        <a:t>EVITAR</a:t>
                      </a:r>
                      <a:endParaRPr lang="en-US" sz="18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5E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800" dirty="0">
                          <a:solidFill>
                            <a:srgbClr val="1E2D2F"/>
                          </a:solidFill>
                        </a:rPr>
                        <a:t>Embriopatia varfarínica 6–12 sem., hemorragia fetal 3º trim. Substituir por HBPM. Exceção: próteses valvares.</a:t>
                      </a:r>
                      <a:endParaRPr lang="en-US" sz="18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64523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800" dirty="0">
                          <a:solidFill>
                            <a:srgbClr val="1E2D2F"/>
                          </a:solidFill>
                        </a:rPr>
                        <a:t>HBPM — Enoxaparina</a:t>
                      </a:r>
                      <a:endParaRPr lang="en-US" sz="18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F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800" dirty="0">
                          <a:solidFill>
                            <a:srgbClr val="1E2D2F"/>
                          </a:solidFill>
                        </a:rPr>
                        <a:t>B</a:t>
                      </a:r>
                      <a:endParaRPr lang="en-US" sz="18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FFF0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800" dirty="0">
                          <a:solidFill>
                            <a:srgbClr val="1E2D2F"/>
                          </a:solidFill>
                        </a:rPr>
                        <a:t>TEV, anticoag. gestacional</a:t>
                      </a:r>
                      <a:endParaRPr lang="en-US" sz="18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F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800" dirty="0">
                          <a:solidFill>
                            <a:srgbClr val="1E2D2F"/>
                          </a:solidFill>
                        </a:rPr>
                        <a:t>1ª ESCOLHA</a:t>
                      </a:r>
                      <a:endParaRPr lang="en-US" sz="18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FFF0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800" dirty="0">
                          <a:solidFill>
                            <a:srgbClr val="1E2D2F"/>
                          </a:solidFill>
                        </a:rPr>
                        <a:t>Não atravessa a placenta. Padrão-ouro para anticoagulação na gestação.</a:t>
                      </a:r>
                      <a:endParaRPr lang="en-US" sz="18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41461494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200400" cy="5143500"/>
          </a:xfrm>
          <a:prstGeom prst="rect">
            <a:avLst/>
          </a:prstGeom>
          <a:solidFill>
            <a:srgbClr val="7B4F2E"/>
          </a:solidFill>
          <a:ln w="12700">
            <a:solidFill>
              <a:srgbClr val="7B4F2E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274320" y="457200"/>
            <a:ext cx="265176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7200" b="1" dirty="0">
                <a:solidFill>
                  <a:srgbClr val="C8F0F1"/>
                </a:solidFill>
              </a:rPr>
              <a:t>14</a:t>
            </a:r>
            <a:endParaRPr lang="en-US" sz="7200" dirty="0"/>
          </a:p>
        </p:txBody>
      </p:sp>
      <p:sp>
        <p:nvSpPr>
          <p:cNvPr id="4" name="Shape 2"/>
          <p:cNvSpPr/>
          <p:nvPr/>
        </p:nvSpPr>
        <p:spPr>
          <a:xfrm>
            <a:off x="274320" y="1508760"/>
            <a:ext cx="2651760" cy="45720"/>
          </a:xfrm>
          <a:prstGeom prst="rect">
            <a:avLst/>
          </a:prstGeom>
          <a:solidFill>
            <a:srgbClr val="C8F0F1"/>
          </a:solidFill>
          <a:ln w="12700">
            <a:solidFill>
              <a:srgbClr val="C8F0F1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91440" y="2023110"/>
            <a:ext cx="2834640" cy="2286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ctr">
              <a:buNone/>
            </a:pPr>
            <a:r>
              <a:rPr lang="en-US" sz="2400" b="1" dirty="0" err="1">
                <a:solidFill>
                  <a:srgbClr val="FFFF00"/>
                </a:solidFill>
              </a:rPr>
              <a:t>ProtetoresGástricos</a:t>
            </a:r>
            <a:endParaRPr lang="en-US" sz="2400" dirty="0">
              <a:solidFill>
                <a:srgbClr val="FFFF00"/>
              </a:solidFill>
            </a:endParaRPr>
          </a:p>
          <a:p>
            <a:pPr marL="0" indent="0" algn="ctr">
              <a:buNone/>
            </a:pPr>
            <a:r>
              <a:rPr lang="en-US" sz="2400" b="1" dirty="0">
                <a:solidFill>
                  <a:srgbClr val="FFFF00"/>
                </a:solidFill>
              </a:rPr>
              <a:t>na Gestação</a:t>
            </a:r>
            <a:endParaRPr lang="en-US" sz="2400" dirty="0">
              <a:solidFill>
                <a:srgbClr val="FFFF00"/>
              </a:solidFill>
            </a:endParaRPr>
          </a:p>
        </p:txBody>
      </p:sp>
      <p:sp>
        <p:nvSpPr>
          <p:cNvPr id="6" name="Text 4"/>
          <p:cNvSpPr/>
          <p:nvPr/>
        </p:nvSpPr>
        <p:spPr>
          <a:xfrm>
            <a:off x="3474720" y="1828800"/>
            <a:ext cx="5303520" cy="1645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2000" b="1" i="1" dirty="0"/>
              <a:t>Antiácidos · Anti-H2 · IBP</a:t>
            </a:r>
            <a:endParaRPr lang="en-US" sz="2000" b="1" dirty="0"/>
          </a:p>
          <a:p>
            <a:pPr marL="0" indent="0" algn="l">
              <a:buNone/>
            </a:pPr>
            <a:r>
              <a:rPr lang="en-US" sz="2000" b="1" i="1" dirty="0"/>
              <a:t>DRGE afeta 50–80% das gestantes</a:t>
            </a:r>
            <a:endParaRPr lang="en-US" sz="2000" b="1" dirty="0"/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96366A3-C2EB-3F96-4168-5E93993DE25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>
            <a:extLst>
              <a:ext uri="{FF2B5EF4-FFF2-40B4-BE49-F238E27FC236}">
                <a16:creationId xmlns:a16="http://schemas.microsoft.com/office/drawing/2014/main" id="{613F06FC-2DF9-0E2F-A14F-F5C8870B9044}"/>
              </a:ext>
            </a:extLst>
          </p:cNvPr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0D7377"/>
          </a:solidFill>
          <a:ln w="12700">
            <a:solidFill>
              <a:srgbClr val="0D7377"/>
            </a:solidFill>
            <a:prstDash val="solid"/>
          </a:ln>
        </p:spPr>
      </p:sp>
      <p:sp>
        <p:nvSpPr>
          <p:cNvPr id="3" name="Shape 1">
            <a:extLst>
              <a:ext uri="{FF2B5EF4-FFF2-40B4-BE49-F238E27FC236}">
                <a16:creationId xmlns:a16="http://schemas.microsoft.com/office/drawing/2014/main" id="{CB70F8D0-5922-6F4E-BEC4-E28BE3703BDB}"/>
              </a:ext>
            </a:extLst>
          </p:cNvPr>
          <p:cNvSpPr/>
          <p:nvPr/>
        </p:nvSpPr>
        <p:spPr>
          <a:xfrm>
            <a:off x="0" y="4937760"/>
            <a:ext cx="9144000" cy="205740"/>
          </a:xfrm>
          <a:prstGeom prst="rect">
            <a:avLst/>
          </a:prstGeom>
          <a:solidFill>
            <a:srgbClr val="085E61"/>
          </a:solidFill>
          <a:ln w="12700">
            <a:solidFill>
              <a:srgbClr val="085E61"/>
            </a:solidFill>
            <a:prstDash val="solid"/>
          </a:ln>
        </p:spPr>
      </p:sp>
      <p:sp>
        <p:nvSpPr>
          <p:cNvPr id="4" name="Text 2">
            <a:extLst>
              <a:ext uri="{FF2B5EF4-FFF2-40B4-BE49-F238E27FC236}">
                <a16:creationId xmlns:a16="http://schemas.microsoft.com/office/drawing/2014/main" id="{4B439C05-66B1-3A15-9551-DC8527832290}"/>
              </a:ext>
            </a:extLst>
          </p:cNvPr>
          <p:cNvSpPr/>
          <p:nvPr/>
        </p:nvSpPr>
        <p:spPr>
          <a:xfrm>
            <a:off x="274320" y="4946904"/>
            <a:ext cx="859536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800" dirty="0">
                <a:solidFill>
                  <a:srgbClr val="C8F0F1"/>
                </a:solidFill>
              </a:rPr>
              <a:t>Estratégia de Saúde da Família  |  Farmacologia na Gestação</a:t>
            </a:r>
            <a:endParaRPr lang="en-US" sz="800" dirty="0"/>
          </a:p>
        </p:txBody>
      </p:sp>
      <p:sp>
        <p:nvSpPr>
          <p:cNvPr id="5" name="Text 3">
            <a:extLst>
              <a:ext uri="{FF2B5EF4-FFF2-40B4-BE49-F238E27FC236}">
                <a16:creationId xmlns:a16="http://schemas.microsoft.com/office/drawing/2014/main" id="{E80F8830-EC12-E09F-9F77-C39331BF76DC}"/>
              </a:ext>
            </a:extLst>
          </p:cNvPr>
          <p:cNvSpPr/>
          <p:nvPr/>
        </p:nvSpPr>
        <p:spPr>
          <a:xfrm>
            <a:off x="365760" y="137160"/>
            <a:ext cx="841248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85E61"/>
                </a:solidFill>
              </a:rPr>
              <a:t>PROTETORES GÁSTRICOS NA GESTAÇÃO</a:t>
            </a:r>
            <a:endParaRPr lang="en-US" sz="1400" dirty="0"/>
          </a:p>
        </p:txBody>
      </p:sp>
      <p:sp>
        <p:nvSpPr>
          <p:cNvPr id="6" name="Shape 4">
            <a:extLst>
              <a:ext uri="{FF2B5EF4-FFF2-40B4-BE49-F238E27FC236}">
                <a16:creationId xmlns:a16="http://schemas.microsoft.com/office/drawing/2014/main" id="{9F749DCF-9EE2-A93F-AB61-7856C50FFB08}"/>
              </a:ext>
            </a:extLst>
          </p:cNvPr>
          <p:cNvSpPr/>
          <p:nvPr/>
        </p:nvSpPr>
        <p:spPr>
          <a:xfrm>
            <a:off x="274320" y="640080"/>
            <a:ext cx="8595360" cy="402336"/>
          </a:xfrm>
          <a:prstGeom prst="rect">
            <a:avLst/>
          </a:prstGeom>
          <a:solidFill>
            <a:srgbClr val="FFF3E8"/>
          </a:solidFill>
          <a:ln w="12700">
            <a:solidFill>
              <a:srgbClr val="7B4F2E"/>
            </a:solidFill>
            <a:prstDash val="solid"/>
          </a:ln>
        </p:spPr>
      </p:sp>
      <p:sp>
        <p:nvSpPr>
          <p:cNvPr id="7" name="Text 5">
            <a:extLst>
              <a:ext uri="{FF2B5EF4-FFF2-40B4-BE49-F238E27FC236}">
                <a16:creationId xmlns:a16="http://schemas.microsoft.com/office/drawing/2014/main" id="{CDC792BD-3D14-33BE-C831-E0B9B4BF4C89}"/>
              </a:ext>
            </a:extLst>
          </p:cNvPr>
          <p:cNvSpPr/>
          <p:nvPr/>
        </p:nvSpPr>
        <p:spPr>
          <a:xfrm>
            <a:off x="411480" y="646430"/>
            <a:ext cx="8321040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7B4F2E"/>
                </a:solidFill>
              </a:rPr>
              <a:t>DRGE gestacional: progesterona relaxa o esfíncter esofagiano inferior + útero aumenta pressão abdominal. Iniciar sempre com medidas posturais antes de farmacoterapia.</a:t>
            </a:r>
            <a:endParaRPr lang="en-US" sz="1200" dirty="0"/>
          </a:p>
        </p:txBody>
      </p:sp>
      <p:graphicFrame>
        <p:nvGraphicFramePr>
          <p:cNvPr id="38" name="Table 0">
            <a:extLst>
              <a:ext uri="{FF2B5EF4-FFF2-40B4-BE49-F238E27FC236}">
                <a16:creationId xmlns:a16="http://schemas.microsoft.com/office/drawing/2014/main" id="{3F7D268A-5941-5A3C-11B9-005FC86EB56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0138586"/>
              </p:ext>
            </p:extLst>
          </p:nvPr>
        </p:nvGraphicFramePr>
        <p:xfrm>
          <a:off x="274320" y="1582335"/>
          <a:ext cx="8595360" cy="2804160"/>
        </p:xfrm>
        <a:graphic>
          <a:graphicData uri="http://schemas.openxmlformats.org/drawingml/2006/table">
            <a:tbl>
              <a:tblPr/>
              <a:tblGrid>
                <a:gridCol w="17830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029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6304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002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24612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10134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600" b="1" dirty="0">
                          <a:solidFill>
                            <a:srgbClr val="FFFFFF"/>
                          </a:solidFill>
                        </a:rPr>
                        <a:t>Fármaco / Grupo</a:t>
                      </a:r>
                      <a:endParaRPr lang="en-US" sz="16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B4F2E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600" b="1" dirty="0">
                          <a:solidFill>
                            <a:srgbClr val="FFFFFF"/>
                          </a:solidFill>
                        </a:rPr>
                        <a:t>FDA</a:t>
                      </a:r>
                      <a:endParaRPr lang="en-US" sz="16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B4F2E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600" b="1" dirty="0">
                          <a:solidFill>
                            <a:srgbClr val="FFFFFF"/>
                          </a:solidFill>
                        </a:rPr>
                        <a:t>Segurança</a:t>
                      </a:r>
                      <a:endParaRPr lang="en-US" sz="16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B4F2E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600" b="1" dirty="0">
                          <a:solidFill>
                            <a:srgbClr val="FFFFFF"/>
                          </a:solidFill>
                        </a:rPr>
                        <a:t>Indicação</a:t>
                      </a:r>
                      <a:endParaRPr lang="en-US" sz="16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B4F2E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600" b="1" dirty="0">
                          <a:solidFill>
                            <a:srgbClr val="FFFFFF"/>
                          </a:solidFill>
                        </a:rPr>
                        <a:t>Observações</a:t>
                      </a:r>
                      <a:endParaRPr lang="en-US" sz="16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B4F2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0134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600" dirty="0" err="1">
                          <a:solidFill>
                            <a:srgbClr val="1E2D2F"/>
                          </a:solidFill>
                        </a:rPr>
                        <a:t>Famotidina</a:t>
                      </a:r>
                      <a:endParaRPr lang="en-US" sz="16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600" dirty="0">
                          <a:solidFill>
                            <a:srgbClr val="1E2D2F"/>
                          </a:solidFill>
                        </a:rPr>
                        <a:t>B</a:t>
                      </a:r>
                      <a:endParaRPr lang="en-US" sz="16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FFF0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600" dirty="0">
                          <a:solidFill>
                            <a:srgbClr val="1E2D2F"/>
                          </a:solidFill>
                        </a:rPr>
                        <a:t>ACEITÁVEL</a:t>
                      </a:r>
                      <a:endParaRPr lang="en-US" sz="1600" dirty="0"/>
                    </a:p>
                    <a:p>
                      <a:pPr marL="0" indent="0">
                        <a:buNone/>
                      </a:pPr>
                      <a:r>
                        <a:rPr lang="en-US" sz="1600" dirty="0">
                          <a:solidFill>
                            <a:srgbClr val="1E2D2F"/>
                          </a:solidFill>
                        </a:rPr>
                        <a:t>(2ª linha H2)</a:t>
                      </a:r>
                      <a:endParaRPr lang="en-US" sz="16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600" dirty="0">
                          <a:solidFill>
                            <a:srgbClr val="1E2D2F"/>
                          </a:solidFill>
                        </a:rPr>
                        <a:t>DRGE moderada, úlcera</a:t>
                      </a:r>
                      <a:endParaRPr lang="en-US" sz="16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600" dirty="0">
                          <a:solidFill>
                            <a:srgbClr val="1E2D2F"/>
                          </a:solidFill>
                        </a:rPr>
                        <a:t>Preferível à ranitidina (retirada do mercado em 2020 por NDMA). Dados de segurança razoáveis.</a:t>
                      </a:r>
                      <a:endParaRPr lang="en-US" sz="16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10134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600" dirty="0">
                          <a:solidFill>
                            <a:srgbClr val="1E2D2F"/>
                          </a:solidFill>
                        </a:rPr>
                        <a:t>Pantoprazol</a:t>
                      </a:r>
                      <a:endParaRPr lang="en-US" sz="1600" dirty="0"/>
                    </a:p>
                    <a:p>
                      <a:pPr marL="0" indent="0">
                        <a:buNone/>
                      </a:pPr>
                      <a:r>
                        <a:rPr lang="en-US" sz="1600" dirty="0">
                          <a:solidFill>
                            <a:srgbClr val="1E2D2F"/>
                          </a:solidFill>
                        </a:rPr>
                        <a:t>(Pantozol®)</a:t>
                      </a:r>
                      <a:endParaRPr lang="en-US" sz="16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F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600" dirty="0">
                          <a:solidFill>
                            <a:srgbClr val="1E2D2F"/>
                          </a:solidFill>
                        </a:rPr>
                        <a:t>B</a:t>
                      </a:r>
                      <a:endParaRPr lang="en-US" sz="16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FFF0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600" dirty="0">
                          <a:solidFill>
                            <a:srgbClr val="1E2D2F"/>
                          </a:solidFill>
                        </a:rPr>
                        <a:t>ACEITÁVEL</a:t>
                      </a:r>
                      <a:endParaRPr lang="en-US" sz="1600" dirty="0"/>
                    </a:p>
                    <a:p>
                      <a:pPr marL="0" indent="0">
                        <a:buNone/>
                      </a:pPr>
                      <a:r>
                        <a:rPr lang="en-US" sz="1600" dirty="0">
                          <a:solidFill>
                            <a:srgbClr val="1E2D2F"/>
                          </a:solidFill>
                        </a:rPr>
                        <a:t>(IBP preferido)</a:t>
                      </a:r>
                      <a:endParaRPr lang="en-US" sz="16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8E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600" dirty="0">
                          <a:solidFill>
                            <a:srgbClr val="1E2D2F"/>
                          </a:solidFill>
                        </a:rPr>
                        <a:t>DRGE mod./grave, úlcera</a:t>
                      </a:r>
                      <a:endParaRPr lang="en-US" sz="16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F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600" dirty="0">
                          <a:solidFill>
                            <a:srgbClr val="1E2D2F"/>
                          </a:solidFill>
                        </a:rPr>
                        <a:t>Único IBP com Cat. B. Preferir ao omeprazol quando IBP necessário.</a:t>
                      </a:r>
                      <a:endParaRPr lang="en-US" sz="16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5E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10134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600" dirty="0">
                          <a:solidFill>
                            <a:srgbClr val="1E2D2F"/>
                          </a:solidFill>
                        </a:rPr>
                        <a:t>Lansoprazol</a:t>
                      </a:r>
                      <a:endParaRPr lang="en-US" sz="1600" dirty="0"/>
                    </a:p>
                    <a:p>
                      <a:pPr marL="0" indent="0">
                        <a:buNone/>
                      </a:pPr>
                      <a:r>
                        <a:rPr lang="en-US" sz="1600" dirty="0">
                          <a:solidFill>
                            <a:srgbClr val="1E2D2F"/>
                          </a:solidFill>
                        </a:rPr>
                        <a:t>(Prevacid®)</a:t>
                      </a:r>
                      <a:endParaRPr lang="en-US" sz="16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F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600" dirty="0">
                          <a:solidFill>
                            <a:srgbClr val="1E2D2F"/>
                          </a:solidFill>
                        </a:rPr>
                        <a:t>B</a:t>
                      </a:r>
                      <a:endParaRPr lang="en-US" sz="16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FFF0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600" dirty="0">
                          <a:solidFill>
                            <a:srgbClr val="1E2D2F"/>
                          </a:solidFill>
                        </a:rPr>
                        <a:t>ACEITÁVEL</a:t>
                      </a:r>
                      <a:endParaRPr lang="en-US" sz="16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8E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600" dirty="0">
                          <a:solidFill>
                            <a:srgbClr val="1E2D2F"/>
                          </a:solidFill>
                        </a:rPr>
                        <a:t>DRGE, úlcera</a:t>
                      </a:r>
                      <a:endParaRPr lang="en-US" sz="16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F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600" dirty="0">
                          <a:solidFill>
                            <a:srgbClr val="1E2D2F"/>
                          </a:solidFill>
                        </a:rPr>
                        <a:t>Cat. B. Dados comparáveis ao pantoprazol.</a:t>
                      </a:r>
                      <a:endParaRPr lang="en-US" sz="16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5E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38224980"/>
                  </a:ext>
                </a:extLst>
              </a:tr>
            </a:tbl>
          </a:graphicData>
        </a:graphic>
      </p:graphicFrame>
      <p:sp>
        <p:nvSpPr>
          <p:cNvPr id="9" name="Shape 6">
            <a:extLst>
              <a:ext uri="{FF2B5EF4-FFF2-40B4-BE49-F238E27FC236}">
                <a16:creationId xmlns:a16="http://schemas.microsoft.com/office/drawing/2014/main" id="{95127974-D0B8-EEFC-5977-A57CFED71470}"/>
              </a:ext>
            </a:extLst>
          </p:cNvPr>
          <p:cNvSpPr/>
          <p:nvPr/>
        </p:nvSpPr>
        <p:spPr>
          <a:xfrm>
            <a:off x="274320" y="4663440"/>
            <a:ext cx="8595360" cy="201168"/>
          </a:xfrm>
          <a:prstGeom prst="rect">
            <a:avLst/>
          </a:prstGeom>
          <a:solidFill>
            <a:srgbClr val="C8F0F1"/>
          </a:solidFill>
          <a:ln w="12700">
            <a:solidFill>
              <a:srgbClr val="C8F0F1"/>
            </a:solidFill>
            <a:prstDash val="solid"/>
          </a:ln>
        </p:spPr>
      </p:sp>
      <p:sp>
        <p:nvSpPr>
          <p:cNvPr id="10" name="Text 7">
            <a:extLst>
              <a:ext uri="{FF2B5EF4-FFF2-40B4-BE49-F238E27FC236}">
                <a16:creationId xmlns:a16="http://schemas.microsoft.com/office/drawing/2014/main" id="{050732A4-007D-9669-289E-8506291E56F8}"/>
              </a:ext>
            </a:extLst>
          </p:cNvPr>
          <p:cNvSpPr/>
          <p:nvPr/>
        </p:nvSpPr>
        <p:spPr>
          <a:xfrm>
            <a:off x="365760" y="4663440"/>
            <a:ext cx="841248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50" i="1" dirty="0">
                <a:solidFill>
                  <a:srgbClr val="085E61"/>
                </a:solidFill>
              </a:rPr>
              <a:t>H. pylori na gestação: adiar erradicação para após o parto se possível. Se necessário (2º/3º trim.): amoxicilina + claritromicina + IBP. EVITAR bismuto e metronidazol no 1º trimestre.</a:t>
            </a:r>
            <a:endParaRPr lang="en-US" sz="850" dirty="0"/>
          </a:p>
        </p:txBody>
      </p:sp>
    </p:spTree>
    <p:extLst>
      <p:ext uri="{BB962C8B-B14F-4D97-AF65-F5344CB8AC3E}">
        <p14:creationId xmlns:p14="http://schemas.microsoft.com/office/powerpoint/2010/main" val="2079144466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CD1025-2FE2-0C5B-2C9D-8012AD0253B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>
            <a:extLst>
              <a:ext uri="{FF2B5EF4-FFF2-40B4-BE49-F238E27FC236}">
                <a16:creationId xmlns:a16="http://schemas.microsoft.com/office/drawing/2014/main" id="{0007F452-59BD-36BF-84EB-E979CCFA6EF9}"/>
              </a:ext>
            </a:extLst>
          </p:cNvPr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0D7377"/>
          </a:solidFill>
          <a:ln w="12700">
            <a:solidFill>
              <a:srgbClr val="0D7377"/>
            </a:solidFill>
            <a:prstDash val="solid"/>
          </a:ln>
        </p:spPr>
      </p:sp>
      <p:sp>
        <p:nvSpPr>
          <p:cNvPr id="3" name="Shape 1">
            <a:extLst>
              <a:ext uri="{FF2B5EF4-FFF2-40B4-BE49-F238E27FC236}">
                <a16:creationId xmlns:a16="http://schemas.microsoft.com/office/drawing/2014/main" id="{ACB55F57-CE07-250E-3CF9-3D8838861919}"/>
              </a:ext>
            </a:extLst>
          </p:cNvPr>
          <p:cNvSpPr/>
          <p:nvPr/>
        </p:nvSpPr>
        <p:spPr>
          <a:xfrm>
            <a:off x="0" y="4937760"/>
            <a:ext cx="9144000" cy="205740"/>
          </a:xfrm>
          <a:prstGeom prst="rect">
            <a:avLst/>
          </a:prstGeom>
          <a:solidFill>
            <a:srgbClr val="085E61"/>
          </a:solidFill>
          <a:ln w="12700">
            <a:solidFill>
              <a:srgbClr val="085E61"/>
            </a:solidFill>
            <a:prstDash val="solid"/>
          </a:ln>
        </p:spPr>
      </p:sp>
      <p:sp>
        <p:nvSpPr>
          <p:cNvPr id="4" name="Text 2">
            <a:extLst>
              <a:ext uri="{FF2B5EF4-FFF2-40B4-BE49-F238E27FC236}">
                <a16:creationId xmlns:a16="http://schemas.microsoft.com/office/drawing/2014/main" id="{AF9CA28F-0FAE-486D-BE3D-D4315A1DD61A}"/>
              </a:ext>
            </a:extLst>
          </p:cNvPr>
          <p:cNvSpPr/>
          <p:nvPr/>
        </p:nvSpPr>
        <p:spPr>
          <a:xfrm>
            <a:off x="274320" y="4946904"/>
            <a:ext cx="859536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800" dirty="0">
                <a:solidFill>
                  <a:srgbClr val="C8F0F1"/>
                </a:solidFill>
              </a:rPr>
              <a:t>Estratégia de Saúde da Família  |  Farmacologia na Gestação</a:t>
            </a:r>
            <a:endParaRPr lang="en-US" sz="800" dirty="0"/>
          </a:p>
        </p:txBody>
      </p:sp>
      <p:sp>
        <p:nvSpPr>
          <p:cNvPr id="5" name="Text 3">
            <a:extLst>
              <a:ext uri="{FF2B5EF4-FFF2-40B4-BE49-F238E27FC236}">
                <a16:creationId xmlns:a16="http://schemas.microsoft.com/office/drawing/2014/main" id="{8C1C6AC2-F29A-203B-4903-BE281FC02699}"/>
              </a:ext>
            </a:extLst>
          </p:cNvPr>
          <p:cNvSpPr/>
          <p:nvPr/>
        </p:nvSpPr>
        <p:spPr>
          <a:xfrm>
            <a:off x="365760" y="137160"/>
            <a:ext cx="841248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85E61"/>
                </a:solidFill>
              </a:rPr>
              <a:t>PROTETORES GÁSTRICOS NA GESTAÇÃO</a:t>
            </a:r>
            <a:endParaRPr lang="en-US" sz="1400" dirty="0"/>
          </a:p>
        </p:txBody>
      </p:sp>
      <p:sp>
        <p:nvSpPr>
          <p:cNvPr id="6" name="Shape 4">
            <a:extLst>
              <a:ext uri="{FF2B5EF4-FFF2-40B4-BE49-F238E27FC236}">
                <a16:creationId xmlns:a16="http://schemas.microsoft.com/office/drawing/2014/main" id="{0D01FB30-7FAC-B53C-A8EE-7C4CF99983FC}"/>
              </a:ext>
            </a:extLst>
          </p:cNvPr>
          <p:cNvSpPr/>
          <p:nvPr/>
        </p:nvSpPr>
        <p:spPr>
          <a:xfrm>
            <a:off x="274320" y="640080"/>
            <a:ext cx="8595360" cy="402336"/>
          </a:xfrm>
          <a:prstGeom prst="rect">
            <a:avLst/>
          </a:prstGeom>
          <a:solidFill>
            <a:srgbClr val="FFF3E8"/>
          </a:solidFill>
          <a:ln w="12700">
            <a:solidFill>
              <a:srgbClr val="7B4F2E"/>
            </a:solidFill>
            <a:prstDash val="solid"/>
          </a:ln>
        </p:spPr>
      </p:sp>
      <p:sp>
        <p:nvSpPr>
          <p:cNvPr id="7" name="Text 5">
            <a:extLst>
              <a:ext uri="{FF2B5EF4-FFF2-40B4-BE49-F238E27FC236}">
                <a16:creationId xmlns:a16="http://schemas.microsoft.com/office/drawing/2014/main" id="{C6F2B7F8-1C71-5BC0-730C-7B4045FF7EDD}"/>
              </a:ext>
            </a:extLst>
          </p:cNvPr>
          <p:cNvSpPr/>
          <p:nvPr/>
        </p:nvSpPr>
        <p:spPr>
          <a:xfrm>
            <a:off x="411480" y="646430"/>
            <a:ext cx="8321040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7B4F2E"/>
                </a:solidFill>
              </a:rPr>
              <a:t>DRGE gestacional: progesterona relaxa o esfíncter esofagiano inferior + útero aumenta pressão abdominal. Iniciar sempre com medidas posturais antes de farmacoterapia.</a:t>
            </a:r>
            <a:endParaRPr lang="en-US" sz="1200" dirty="0"/>
          </a:p>
        </p:txBody>
      </p:sp>
      <p:graphicFrame>
        <p:nvGraphicFramePr>
          <p:cNvPr id="38" name="Table 0">
            <a:extLst>
              <a:ext uri="{FF2B5EF4-FFF2-40B4-BE49-F238E27FC236}">
                <a16:creationId xmlns:a16="http://schemas.microsoft.com/office/drawing/2014/main" id="{CFC8FAF2-E304-D89D-57EC-779DE107E37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06613023"/>
              </p:ext>
            </p:extLst>
          </p:nvPr>
        </p:nvGraphicFramePr>
        <p:xfrm>
          <a:off x="274320" y="1332103"/>
          <a:ext cx="8595360" cy="3048000"/>
        </p:xfrm>
        <a:graphic>
          <a:graphicData uri="http://schemas.openxmlformats.org/drawingml/2006/table">
            <a:tbl>
              <a:tblPr/>
              <a:tblGrid>
                <a:gridCol w="17830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029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6304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002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24612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10134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600" b="1" dirty="0">
                          <a:solidFill>
                            <a:srgbClr val="FFFFFF"/>
                          </a:solidFill>
                        </a:rPr>
                        <a:t>Fármaco / Grupo</a:t>
                      </a:r>
                      <a:endParaRPr lang="en-US" sz="16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B4F2E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600" b="1" dirty="0">
                          <a:solidFill>
                            <a:srgbClr val="FFFFFF"/>
                          </a:solidFill>
                        </a:rPr>
                        <a:t>FDA</a:t>
                      </a:r>
                      <a:endParaRPr lang="en-US" sz="16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B4F2E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600" b="1" dirty="0">
                          <a:solidFill>
                            <a:srgbClr val="FFFFFF"/>
                          </a:solidFill>
                        </a:rPr>
                        <a:t>Segurança</a:t>
                      </a:r>
                      <a:endParaRPr lang="en-US" sz="16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B4F2E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600" b="1" dirty="0">
                          <a:solidFill>
                            <a:srgbClr val="FFFFFF"/>
                          </a:solidFill>
                        </a:rPr>
                        <a:t>Indicação</a:t>
                      </a:r>
                      <a:endParaRPr lang="en-US" sz="16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B4F2E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600" b="1" dirty="0">
                          <a:solidFill>
                            <a:srgbClr val="FFFFFF"/>
                          </a:solidFill>
                        </a:rPr>
                        <a:t>Observações</a:t>
                      </a:r>
                      <a:endParaRPr lang="en-US" sz="16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B4F2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0134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600" dirty="0">
                          <a:solidFill>
                            <a:srgbClr val="1E2D2F"/>
                          </a:solidFill>
                        </a:rPr>
                        <a:t>Hidróxido Al+Mg</a:t>
                      </a:r>
                      <a:endParaRPr lang="en-US" sz="1600" dirty="0"/>
                    </a:p>
                    <a:p>
                      <a:pPr marL="0" indent="0">
                        <a:buNone/>
                      </a:pPr>
                      <a:endParaRPr lang="en-US" sz="16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F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600" dirty="0">
                          <a:solidFill>
                            <a:srgbClr val="1E2D2F"/>
                          </a:solidFill>
                        </a:rPr>
                        <a:t>C</a:t>
                      </a:r>
                      <a:endParaRPr lang="en-US" sz="16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F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600" dirty="0">
                          <a:solidFill>
                            <a:srgbClr val="1E2D2F"/>
                          </a:solidFill>
                        </a:rPr>
                        <a:t>1ª ESCOLHA</a:t>
                      </a:r>
                      <a:endParaRPr lang="en-US" sz="1600" dirty="0"/>
                    </a:p>
                    <a:p>
                      <a:pPr marL="0" indent="0">
                        <a:buNone/>
                      </a:pPr>
                      <a:r>
                        <a:rPr lang="en-US" sz="1600" dirty="0">
                          <a:solidFill>
                            <a:srgbClr val="1E2D2F"/>
                          </a:solidFill>
                        </a:rPr>
                        <a:t>(sintomas leves)</a:t>
                      </a:r>
                      <a:endParaRPr lang="en-US" sz="16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FFF0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600" dirty="0">
                          <a:solidFill>
                            <a:srgbClr val="1E2D2F"/>
                          </a:solidFill>
                        </a:rPr>
                        <a:t>DRGE leve, pirose</a:t>
                      </a:r>
                      <a:endParaRPr lang="en-US" sz="16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F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600" dirty="0">
                          <a:solidFill>
                            <a:srgbClr val="1E2D2F"/>
                          </a:solidFill>
                        </a:rPr>
                        <a:t>Seguros em uso ocasional. Preferir no 1º trim. Excesso de Al: constipação; Mg: diarreia.</a:t>
                      </a:r>
                      <a:endParaRPr lang="en-US" sz="16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10134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600" dirty="0">
                          <a:solidFill>
                            <a:srgbClr val="1E2D2F"/>
                          </a:solidFill>
                        </a:rPr>
                        <a:t>Carbonato de cálcio</a:t>
                      </a:r>
                      <a:endParaRPr lang="en-US" sz="1600" dirty="0"/>
                    </a:p>
                    <a:p>
                      <a:pPr marL="0" indent="0">
                        <a:buNone/>
                      </a:pPr>
                      <a:endParaRPr lang="en-US" sz="16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600" dirty="0">
                          <a:solidFill>
                            <a:srgbClr val="1E2D2F"/>
                          </a:solidFill>
                        </a:rPr>
                        <a:t>C</a:t>
                      </a:r>
                      <a:endParaRPr lang="en-US" sz="16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600" dirty="0">
                          <a:solidFill>
                            <a:srgbClr val="1E2D2F"/>
                          </a:solidFill>
                        </a:rPr>
                        <a:t>SEGURO</a:t>
                      </a:r>
                      <a:endParaRPr lang="en-US" sz="16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FFF0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600" dirty="0">
                          <a:solidFill>
                            <a:srgbClr val="1E2D2F"/>
                          </a:solidFill>
                        </a:rPr>
                        <a:t>Pirose + suplemento Ca</a:t>
                      </a:r>
                      <a:endParaRPr lang="en-US" sz="16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600" dirty="0">
                          <a:solidFill>
                            <a:srgbClr val="1E2D2F"/>
                          </a:solidFill>
                        </a:rPr>
                        <a:t>Dupla função: antiácido + cálcio. Não usar com ferro (quelação). Evitar em hipercalcemia.</a:t>
                      </a:r>
                      <a:endParaRPr lang="en-US" sz="16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5E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10134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600" dirty="0">
                          <a:solidFill>
                            <a:srgbClr val="1E2D2F"/>
                          </a:solidFill>
                        </a:rPr>
                        <a:t>Alginato de </a:t>
                      </a:r>
                      <a:r>
                        <a:rPr lang="en-US" sz="1600" dirty="0" err="1">
                          <a:solidFill>
                            <a:srgbClr val="1E2D2F"/>
                          </a:solidFill>
                        </a:rPr>
                        <a:t>sódio</a:t>
                      </a:r>
                      <a:endParaRPr lang="en-US" sz="16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F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600" dirty="0">
                          <a:solidFill>
                            <a:srgbClr val="1E2D2F"/>
                          </a:solidFill>
                        </a:rPr>
                        <a:t>—</a:t>
                      </a:r>
                      <a:endParaRPr lang="en-US" sz="16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F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600" dirty="0">
                          <a:solidFill>
                            <a:srgbClr val="1E2D2F"/>
                          </a:solidFill>
                        </a:rPr>
                        <a:t>SEGURO</a:t>
                      </a:r>
                      <a:endParaRPr lang="en-US" sz="16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FFF0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600" dirty="0">
                          <a:solidFill>
                            <a:srgbClr val="1E2D2F"/>
                          </a:solidFill>
                        </a:rPr>
                        <a:t>Refluxo, DRGE leve/mod.</a:t>
                      </a:r>
                      <a:endParaRPr lang="en-US" sz="16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F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600" dirty="0">
                          <a:solidFill>
                            <a:srgbClr val="1E2D2F"/>
                          </a:solidFill>
                        </a:rPr>
                        <a:t>Ação mecânica local. Não absorvido sistemicamente. Seguro em todos os trimestres.</a:t>
                      </a:r>
                      <a:endParaRPr lang="en-US" sz="16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9" name="Shape 6">
            <a:extLst>
              <a:ext uri="{FF2B5EF4-FFF2-40B4-BE49-F238E27FC236}">
                <a16:creationId xmlns:a16="http://schemas.microsoft.com/office/drawing/2014/main" id="{868123FD-8EAA-0E14-F38F-87129045B1E8}"/>
              </a:ext>
            </a:extLst>
          </p:cNvPr>
          <p:cNvSpPr/>
          <p:nvPr/>
        </p:nvSpPr>
        <p:spPr>
          <a:xfrm>
            <a:off x="274320" y="4663440"/>
            <a:ext cx="8595360" cy="201168"/>
          </a:xfrm>
          <a:prstGeom prst="rect">
            <a:avLst/>
          </a:prstGeom>
          <a:solidFill>
            <a:srgbClr val="C8F0F1"/>
          </a:solidFill>
          <a:ln w="12700">
            <a:solidFill>
              <a:srgbClr val="C8F0F1"/>
            </a:solidFill>
            <a:prstDash val="solid"/>
          </a:ln>
        </p:spPr>
      </p:sp>
      <p:sp>
        <p:nvSpPr>
          <p:cNvPr id="10" name="Text 7">
            <a:extLst>
              <a:ext uri="{FF2B5EF4-FFF2-40B4-BE49-F238E27FC236}">
                <a16:creationId xmlns:a16="http://schemas.microsoft.com/office/drawing/2014/main" id="{8FB78B3F-3729-1587-AA9D-15BB7571E6B9}"/>
              </a:ext>
            </a:extLst>
          </p:cNvPr>
          <p:cNvSpPr/>
          <p:nvPr/>
        </p:nvSpPr>
        <p:spPr>
          <a:xfrm>
            <a:off x="365760" y="4663440"/>
            <a:ext cx="841248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b="1" i="1" dirty="0"/>
              <a:t>H. pylori na gestação: adiar erradicação para após o parto se possível. Se necessário (2º/3º trim.): amoxicilina + claritromicina + IBP. EVITAR bismuto e metronidazol no 1º trimestre</a:t>
            </a:r>
            <a:r>
              <a:rPr lang="en-US" sz="850" i="1" dirty="0">
                <a:solidFill>
                  <a:srgbClr val="085E61"/>
                </a:solidFill>
              </a:rPr>
              <a:t>.</a:t>
            </a:r>
            <a:endParaRPr lang="en-US" sz="850" dirty="0"/>
          </a:p>
        </p:txBody>
      </p:sp>
    </p:spTree>
    <p:extLst>
      <p:ext uri="{BB962C8B-B14F-4D97-AF65-F5344CB8AC3E}">
        <p14:creationId xmlns:p14="http://schemas.microsoft.com/office/powerpoint/2010/main" val="628031053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0D7377"/>
          </a:solidFill>
          <a:ln w="12700">
            <a:solidFill>
              <a:srgbClr val="0D7377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4937760"/>
            <a:ext cx="9144000" cy="205740"/>
          </a:xfrm>
          <a:prstGeom prst="rect">
            <a:avLst/>
          </a:prstGeom>
          <a:solidFill>
            <a:srgbClr val="085E61"/>
          </a:solidFill>
          <a:ln w="12700">
            <a:solidFill>
              <a:srgbClr val="085E61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274320" y="4946904"/>
            <a:ext cx="859536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800" dirty="0">
                <a:solidFill>
                  <a:srgbClr val="C8F0F1"/>
                </a:solidFill>
              </a:rPr>
              <a:t>Estratégia de Saúde da Família  |  Farmacologia na Gestação</a:t>
            </a:r>
            <a:endParaRPr lang="en-US" sz="800" dirty="0"/>
          </a:p>
        </p:txBody>
      </p:sp>
      <p:sp>
        <p:nvSpPr>
          <p:cNvPr id="5" name="Text 3"/>
          <p:cNvSpPr/>
          <p:nvPr/>
        </p:nvSpPr>
        <p:spPr>
          <a:xfrm>
            <a:off x="365760" y="137160"/>
            <a:ext cx="841248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85E61"/>
                </a:solidFill>
              </a:rPr>
              <a:t>PROTETORES GÁSTRICOS NA GESTAÇÃO</a:t>
            </a:r>
            <a:endParaRPr lang="en-US" sz="1400" dirty="0"/>
          </a:p>
        </p:txBody>
      </p:sp>
      <p:sp>
        <p:nvSpPr>
          <p:cNvPr id="6" name="Shape 4"/>
          <p:cNvSpPr/>
          <p:nvPr/>
        </p:nvSpPr>
        <p:spPr>
          <a:xfrm>
            <a:off x="274320" y="640080"/>
            <a:ext cx="8595360" cy="402336"/>
          </a:xfrm>
          <a:prstGeom prst="rect">
            <a:avLst/>
          </a:prstGeom>
          <a:solidFill>
            <a:srgbClr val="FFF3E8"/>
          </a:solidFill>
          <a:ln w="12700">
            <a:solidFill>
              <a:srgbClr val="7B4F2E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411480" y="640080"/>
            <a:ext cx="8321040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7B4F2E"/>
                </a:solidFill>
              </a:rPr>
              <a:t>DRGE gestacional: progesterona relaxa o esfíncter esofagiano inferior + útero aumenta pressão abdominal. Iniciar sempre com medidas posturais antes de farmacoterapia.</a:t>
            </a:r>
            <a:endParaRPr lang="en-US" sz="1200" dirty="0"/>
          </a:p>
        </p:txBody>
      </p:sp>
      <p:graphicFrame>
        <p:nvGraphicFramePr>
          <p:cNvPr id="38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70242748"/>
              </p:ext>
            </p:extLst>
          </p:nvPr>
        </p:nvGraphicFramePr>
        <p:xfrm>
          <a:off x="274320" y="1419648"/>
          <a:ext cx="8595360" cy="3048000"/>
        </p:xfrm>
        <a:graphic>
          <a:graphicData uri="http://schemas.openxmlformats.org/drawingml/2006/table">
            <a:tbl>
              <a:tblPr/>
              <a:tblGrid>
                <a:gridCol w="17830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029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6304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002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24612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10134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600" b="1" dirty="0">
                          <a:solidFill>
                            <a:srgbClr val="FFFFFF"/>
                          </a:solidFill>
                        </a:rPr>
                        <a:t>Fármaco / Grupo</a:t>
                      </a:r>
                      <a:endParaRPr lang="en-US" sz="16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B4F2E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600" b="1" dirty="0">
                          <a:solidFill>
                            <a:srgbClr val="FFFFFF"/>
                          </a:solidFill>
                        </a:rPr>
                        <a:t>FDA</a:t>
                      </a:r>
                      <a:endParaRPr lang="en-US" sz="16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B4F2E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600" b="1" dirty="0">
                          <a:solidFill>
                            <a:srgbClr val="FFFFFF"/>
                          </a:solidFill>
                        </a:rPr>
                        <a:t>Segurança</a:t>
                      </a:r>
                      <a:endParaRPr lang="en-US" sz="16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B4F2E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600" b="1" dirty="0">
                          <a:solidFill>
                            <a:srgbClr val="FFFFFF"/>
                          </a:solidFill>
                        </a:rPr>
                        <a:t>Indicação</a:t>
                      </a:r>
                      <a:endParaRPr lang="en-US" sz="16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B4F2E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600" b="1" dirty="0">
                          <a:solidFill>
                            <a:srgbClr val="FFFFFF"/>
                          </a:solidFill>
                        </a:rPr>
                        <a:t>Observações</a:t>
                      </a:r>
                      <a:endParaRPr lang="en-US" sz="16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B4F2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0134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600" dirty="0">
                          <a:solidFill>
                            <a:srgbClr val="1E2D2F"/>
                          </a:solidFill>
                        </a:rPr>
                        <a:t>Omeprazol</a:t>
                      </a:r>
                      <a:endParaRPr lang="en-US" sz="1600" dirty="0"/>
                    </a:p>
                    <a:p>
                      <a:pPr marL="0" indent="0">
                        <a:buNone/>
                      </a:pPr>
                      <a:r>
                        <a:rPr lang="en-US" sz="1600" dirty="0">
                          <a:solidFill>
                            <a:srgbClr val="1E2D2F"/>
                          </a:solidFill>
                        </a:rPr>
                        <a:t>(Losec®, Peprazol®)</a:t>
                      </a:r>
                      <a:endParaRPr lang="en-US" sz="16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600" dirty="0">
                          <a:solidFill>
                            <a:srgbClr val="1E2D2F"/>
                          </a:solidFill>
                        </a:rPr>
                        <a:t>C</a:t>
                      </a:r>
                      <a:endParaRPr lang="en-US" sz="16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600" dirty="0">
                          <a:solidFill>
                            <a:srgbClr val="1E2D2F"/>
                          </a:solidFill>
                        </a:rPr>
                        <a:t>ACEITÁVEL</a:t>
                      </a:r>
                      <a:endParaRPr lang="en-US" sz="1600" dirty="0"/>
                    </a:p>
                    <a:p>
                      <a:pPr marL="0" indent="0">
                        <a:buNone/>
                      </a:pPr>
                      <a:r>
                        <a:rPr lang="en-US" sz="1600" dirty="0">
                          <a:solidFill>
                            <a:srgbClr val="1E2D2F"/>
                          </a:solidFill>
                        </a:rPr>
                        <a:t>(2ª/3ª linha)</a:t>
                      </a:r>
                      <a:endParaRPr lang="en-US" sz="16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600" dirty="0">
                          <a:solidFill>
                            <a:srgbClr val="1E2D2F"/>
                          </a:solidFill>
                        </a:rPr>
                        <a:t>DRGE refratária, H. pylori</a:t>
                      </a:r>
                      <a:endParaRPr lang="en-US" sz="16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600" dirty="0">
                          <a:solidFill>
                            <a:srgbClr val="1E2D2F"/>
                          </a:solidFill>
                        </a:rPr>
                        <a:t>IBP mais estudado. Dados tranquilizadores em grandes coortes. Preferir Cat. B no 1º trim.</a:t>
                      </a:r>
                      <a:endParaRPr lang="en-US" sz="16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10134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600" dirty="0">
                          <a:solidFill>
                            <a:srgbClr val="1E2D2F"/>
                          </a:solidFill>
                        </a:rPr>
                        <a:t>Esomeprazol</a:t>
                      </a:r>
                      <a:endParaRPr lang="en-US" sz="1600" dirty="0"/>
                    </a:p>
                    <a:p>
                      <a:pPr marL="0" indent="0">
                        <a:buNone/>
                      </a:pPr>
                      <a:r>
                        <a:rPr lang="en-US" sz="1600" dirty="0">
                          <a:solidFill>
                            <a:srgbClr val="1E2D2F"/>
                          </a:solidFill>
                        </a:rPr>
                        <a:t>(Nexium®)</a:t>
                      </a:r>
                      <a:endParaRPr lang="en-US" sz="16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F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600" dirty="0">
                          <a:solidFill>
                            <a:srgbClr val="1E2D2F"/>
                          </a:solidFill>
                        </a:rPr>
                        <a:t>C</a:t>
                      </a:r>
                      <a:endParaRPr lang="en-US" sz="16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F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600" dirty="0">
                          <a:solidFill>
                            <a:srgbClr val="1E2D2F"/>
                          </a:solidFill>
                        </a:rPr>
                        <a:t>ACEITÁVEL</a:t>
                      </a:r>
                      <a:endParaRPr lang="en-US" sz="1600" dirty="0"/>
                    </a:p>
                    <a:p>
                      <a:pPr marL="0" indent="0">
                        <a:buNone/>
                      </a:pPr>
                      <a:r>
                        <a:rPr lang="en-US" sz="1600" dirty="0">
                          <a:solidFill>
                            <a:srgbClr val="1E2D2F"/>
                          </a:solidFill>
                        </a:rPr>
                        <a:t>(cautela 1º trim.)</a:t>
                      </a:r>
                      <a:endParaRPr lang="en-US" sz="16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8E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600" dirty="0">
                          <a:solidFill>
                            <a:srgbClr val="1E2D2F"/>
                          </a:solidFill>
                        </a:rPr>
                        <a:t>DRGE grave</a:t>
                      </a:r>
                      <a:endParaRPr lang="en-US" sz="16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F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600" dirty="0">
                          <a:solidFill>
                            <a:srgbClr val="1E2D2F"/>
                          </a:solidFill>
                        </a:rPr>
                        <a:t>Usar se IBP Cat. B indisponível.</a:t>
                      </a:r>
                      <a:endParaRPr lang="en-US" sz="16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10134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600" dirty="0">
                          <a:solidFill>
                            <a:srgbClr val="1E2D2F"/>
                          </a:solidFill>
                        </a:rPr>
                        <a:t>Sucralfato</a:t>
                      </a:r>
                      <a:endParaRPr lang="en-US" sz="1600" dirty="0"/>
                    </a:p>
                    <a:p>
                      <a:pPr marL="0" indent="0">
                        <a:buNone/>
                      </a:pPr>
                      <a:r>
                        <a:rPr lang="en-US" sz="1600" dirty="0">
                          <a:solidFill>
                            <a:srgbClr val="1E2D2F"/>
                          </a:solidFill>
                        </a:rPr>
                        <a:t>(Sucrate®)</a:t>
                      </a:r>
                      <a:endParaRPr lang="en-US" sz="16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600" dirty="0">
                          <a:solidFill>
                            <a:srgbClr val="1E2D2F"/>
                          </a:solidFill>
                        </a:rPr>
                        <a:t>B</a:t>
                      </a:r>
                      <a:endParaRPr lang="en-US" sz="16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FFF0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600" dirty="0">
                          <a:solidFill>
                            <a:srgbClr val="1E2D2F"/>
                          </a:solidFill>
                        </a:rPr>
                        <a:t>SEGURO</a:t>
                      </a:r>
                      <a:endParaRPr lang="en-US" sz="16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FFF0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600" dirty="0">
                          <a:solidFill>
                            <a:srgbClr val="1E2D2F"/>
                          </a:solidFill>
                        </a:rPr>
                        <a:t>Úlcera péptica, DRGE</a:t>
                      </a:r>
                      <a:endParaRPr lang="en-US" sz="16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600" dirty="0">
                          <a:solidFill>
                            <a:srgbClr val="1E2D2F"/>
                          </a:solidFill>
                        </a:rPr>
                        <a:t>Ação local — mínima absorção. Seguro em todos os trimestres. Pode causar constipação.</a:t>
                      </a:r>
                      <a:endParaRPr lang="en-US" sz="16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9" name="Shape 6"/>
          <p:cNvSpPr/>
          <p:nvPr/>
        </p:nvSpPr>
        <p:spPr>
          <a:xfrm>
            <a:off x="274320" y="4663440"/>
            <a:ext cx="8595360" cy="201168"/>
          </a:xfrm>
          <a:prstGeom prst="rect">
            <a:avLst/>
          </a:prstGeom>
          <a:solidFill>
            <a:srgbClr val="C8F0F1"/>
          </a:solidFill>
          <a:ln w="12700">
            <a:solidFill>
              <a:srgbClr val="C8F0F1"/>
            </a:solidFill>
            <a:prstDash val="solid"/>
          </a:ln>
        </p:spPr>
      </p:sp>
      <p:sp>
        <p:nvSpPr>
          <p:cNvPr id="10" name="Text 7"/>
          <p:cNvSpPr/>
          <p:nvPr/>
        </p:nvSpPr>
        <p:spPr>
          <a:xfrm>
            <a:off x="365760" y="4663440"/>
            <a:ext cx="841248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50" i="1" dirty="0">
                <a:solidFill>
                  <a:srgbClr val="085E61"/>
                </a:solidFill>
              </a:rPr>
              <a:t>H. pylori na gestação: adiar erradicação para após o parto se possível. Se necessário (2º/3º trim.): amoxicilina + claritromicina + IBP. EVITAR bismuto e metronidazol no 1º trimestre.</a:t>
            </a:r>
            <a:endParaRPr lang="en-US" sz="850" dirty="0"/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200400" cy="5143500"/>
          </a:xfrm>
          <a:prstGeom prst="rect">
            <a:avLst/>
          </a:prstGeom>
          <a:solidFill>
            <a:srgbClr val="E07B39"/>
          </a:solidFill>
          <a:ln w="12700">
            <a:solidFill>
              <a:srgbClr val="E07B39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274320" y="457200"/>
            <a:ext cx="265176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7200" b="1" dirty="0">
                <a:solidFill>
                  <a:srgbClr val="C8F0F1"/>
                </a:solidFill>
              </a:rPr>
              <a:t>15</a:t>
            </a:r>
            <a:endParaRPr lang="en-US" sz="7200" dirty="0"/>
          </a:p>
        </p:txBody>
      </p:sp>
      <p:sp>
        <p:nvSpPr>
          <p:cNvPr id="4" name="Shape 2"/>
          <p:cNvSpPr/>
          <p:nvPr/>
        </p:nvSpPr>
        <p:spPr>
          <a:xfrm>
            <a:off x="274320" y="1508760"/>
            <a:ext cx="2651760" cy="45720"/>
          </a:xfrm>
          <a:prstGeom prst="rect">
            <a:avLst/>
          </a:prstGeom>
          <a:solidFill>
            <a:srgbClr val="C8F0F1"/>
          </a:solidFill>
          <a:ln w="12700">
            <a:solidFill>
              <a:srgbClr val="C8F0F1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182880" y="1645920"/>
            <a:ext cx="2834640" cy="2286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ctr">
              <a:buNone/>
            </a:pPr>
            <a:r>
              <a:rPr lang="en-US" sz="2400" b="1" dirty="0"/>
              <a:t>Hipolipemiantes</a:t>
            </a:r>
            <a:endParaRPr lang="en-US" sz="2400" dirty="0"/>
          </a:p>
          <a:p>
            <a:pPr marL="0" indent="0" algn="ctr">
              <a:buNone/>
            </a:pPr>
            <a:r>
              <a:rPr lang="en-US" sz="2400" b="1" dirty="0"/>
              <a:t>na Gestação</a:t>
            </a:r>
            <a:endParaRPr lang="en-US" sz="2400" dirty="0"/>
          </a:p>
        </p:txBody>
      </p:sp>
      <p:sp>
        <p:nvSpPr>
          <p:cNvPr id="6" name="Text 4"/>
          <p:cNvSpPr/>
          <p:nvPr/>
        </p:nvSpPr>
        <p:spPr>
          <a:xfrm>
            <a:off x="3474720" y="1828800"/>
            <a:ext cx="5303520" cy="1645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700" b="1" dirty="0"/>
              <a:t>Estatinas (CONTRAINDICADAS — Cat. X)</a:t>
            </a:r>
          </a:p>
          <a:p>
            <a:pPr marL="0" indent="0" algn="l">
              <a:buNone/>
            </a:pPr>
            <a:r>
              <a:rPr lang="en-US" sz="1700" b="1" dirty="0"/>
              <a:t>Fibratos · Colestiramina · Ômega-3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18DD10B-37B1-D18C-4238-C9A0798E7FE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>
            <a:extLst>
              <a:ext uri="{FF2B5EF4-FFF2-40B4-BE49-F238E27FC236}">
                <a16:creationId xmlns:a16="http://schemas.microsoft.com/office/drawing/2014/main" id="{A665DE28-0453-2DD5-E40F-8234008EB968}"/>
              </a:ext>
            </a:extLst>
          </p:cNvPr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0D7377"/>
          </a:solidFill>
          <a:ln w="12700">
            <a:solidFill>
              <a:srgbClr val="0D7377"/>
            </a:solidFill>
            <a:prstDash val="solid"/>
          </a:ln>
        </p:spPr>
      </p:sp>
      <p:sp>
        <p:nvSpPr>
          <p:cNvPr id="3" name="Shape 1">
            <a:extLst>
              <a:ext uri="{FF2B5EF4-FFF2-40B4-BE49-F238E27FC236}">
                <a16:creationId xmlns:a16="http://schemas.microsoft.com/office/drawing/2014/main" id="{1F033222-A5E7-BB5B-073A-512405AA2190}"/>
              </a:ext>
            </a:extLst>
          </p:cNvPr>
          <p:cNvSpPr/>
          <p:nvPr/>
        </p:nvSpPr>
        <p:spPr>
          <a:xfrm>
            <a:off x="0" y="4937760"/>
            <a:ext cx="9144000" cy="205740"/>
          </a:xfrm>
          <a:prstGeom prst="rect">
            <a:avLst/>
          </a:prstGeom>
          <a:solidFill>
            <a:srgbClr val="085E61"/>
          </a:solidFill>
          <a:ln w="12700">
            <a:solidFill>
              <a:srgbClr val="085E61"/>
            </a:solidFill>
            <a:prstDash val="solid"/>
          </a:ln>
        </p:spPr>
      </p:sp>
      <p:sp>
        <p:nvSpPr>
          <p:cNvPr id="4" name="Text 2">
            <a:extLst>
              <a:ext uri="{FF2B5EF4-FFF2-40B4-BE49-F238E27FC236}">
                <a16:creationId xmlns:a16="http://schemas.microsoft.com/office/drawing/2014/main" id="{4FCC4AFC-7294-9E5E-E19B-A196E2226411}"/>
              </a:ext>
            </a:extLst>
          </p:cNvPr>
          <p:cNvSpPr/>
          <p:nvPr/>
        </p:nvSpPr>
        <p:spPr>
          <a:xfrm>
            <a:off x="274320" y="4946904"/>
            <a:ext cx="859536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800" dirty="0">
                <a:solidFill>
                  <a:srgbClr val="C8F0F1"/>
                </a:solidFill>
              </a:rPr>
              <a:t>Estratégia de Saúde da Família  |  Farmacologia na Gestação</a:t>
            </a:r>
            <a:endParaRPr lang="en-US" sz="800" dirty="0"/>
          </a:p>
        </p:txBody>
      </p:sp>
      <p:sp>
        <p:nvSpPr>
          <p:cNvPr id="5" name="Text 3">
            <a:extLst>
              <a:ext uri="{FF2B5EF4-FFF2-40B4-BE49-F238E27FC236}">
                <a16:creationId xmlns:a16="http://schemas.microsoft.com/office/drawing/2014/main" id="{CCF1E809-33B5-AB81-FDB2-A81092AEA596}"/>
              </a:ext>
            </a:extLst>
          </p:cNvPr>
          <p:cNvSpPr/>
          <p:nvPr/>
        </p:nvSpPr>
        <p:spPr>
          <a:xfrm>
            <a:off x="365760" y="137160"/>
            <a:ext cx="84124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600" b="1" dirty="0">
                <a:solidFill>
                  <a:srgbClr val="085E61"/>
                </a:solidFill>
              </a:rPr>
              <a:t>IMPORTÂNCIA</a:t>
            </a:r>
            <a:endParaRPr lang="en-US" sz="1600" dirty="0"/>
          </a:p>
        </p:txBody>
      </p:sp>
      <p:sp>
        <p:nvSpPr>
          <p:cNvPr id="6" name="Shape 4">
            <a:extLst>
              <a:ext uri="{FF2B5EF4-FFF2-40B4-BE49-F238E27FC236}">
                <a16:creationId xmlns:a16="http://schemas.microsoft.com/office/drawing/2014/main" id="{5A8A1866-223F-2924-8491-0000CFA73494}"/>
              </a:ext>
            </a:extLst>
          </p:cNvPr>
          <p:cNvSpPr/>
          <p:nvPr/>
        </p:nvSpPr>
        <p:spPr>
          <a:xfrm>
            <a:off x="274320" y="777240"/>
            <a:ext cx="2743200" cy="1920240"/>
          </a:xfrm>
          <a:prstGeom prst="rect">
            <a:avLst/>
          </a:prstGeom>
          <a:solidFill>
            <a:srgbClr val="0D7377"/>
          </a:solidFill>
          <a:ln w="12700">
            <a:solidFill>
              <a:srgbClr val="0D7377"/>
            </a:solidFill>
            <a:prstDash val="solid"/>
          </a:ln>
          <a:effectLst>
            <a:outerShdw blurRad="101600" dist="38100" dir="8100000" algn="bl" rotWithShape="0">
              <a:srgbClr val="000000">
                <a:alpha val="15000"/>
              </a:srgbClr>
            </a:outerShdw>
          </a:effectLst>
        </p:spPr>
      </p:sp>
      <p:sp>
        <p:nvSpPr>
          <p:cNvPr id="7" name="Text 5">
            <a:extLst>
              <a:ext uri="{FF2B5EF4-FFF2-40B4-BE49-F238E27FC236}">
                <a16:creationId xmlns:a16="http://schemas.microsoft.com/office/drawing/2014/main" id="{DCEC469C-9A65-0736-B4ED-BF45840FF54C}"/>
              </a:ext>
            </a:extLst>
          </p:cNvPr>
          <p:cNvSpPr/>
          <p:nvPr/>
        </p:nvSpPr>
        <p:spPr>
          <a:xfrm>
            <a:off x="274320" y="868680"/>
            <a:ext cx="274320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400" b="1" dirty="0">
                <a:solidFill>
                  <a:srgbClr val="FFFFFF"/>
                </a:solidFill>
              </a:rPr>
              <a:t>64–93%</a:t>
            </a:r>
            <a:endParaRPr lang="en-US" sz="3400" dirty="0"/>
          </a:p>
        </p:txBody>
      </p:sp>
      <p:sp>
        <p:nvSpPr>
          <p:cNvPr id="8" name="Shape 6">
            <a:extLst>
              <a:ext uri="{FF2B5EF4-FFF2-40B4-BE49-F238E27FC236}">
                <a16:creationId xmlns:a16="http://schemas.microsoft.com/office/drawing/2014/main" id="{FA3C7720-1A08-43CF-CA07-B3177ECFB243}"/>
              </a:ext>
            </a:extLst>
          </p:cNvPr>
          <p:cNvSpPr/>
          <p:nvPr/>
        </p:nvSpPr>
        <p:spPr>
          <a:xfrm>
            <a:off x="411480" y="1664208"/>
            <a:ext cx="2468880" cy="36576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9" name="Text 7">
            <a:extLst>
              <a:ext uri="{FF2B5EF4-FFF2-40B4-BE49-F238E27FC236}">
                <a16:creationId xmlns:a16="http://schemas.microsoft.com/office/drawing/2014/main" id="{7908E67C-C9CF-9113-3764-30AE24886985}"/>
              </a:ext>
            </a:extLst>
          </p:cNvPr>
          <p:cNvSpPr/>
          <p:nvPr/>
        </p:nvSpPr>
        <p:spPr>
          <a:xfrm>
            <a:off x="365760" y="1737360"/>
            <a:ext cx="2560320" cy="822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ctr">
              <a:buNone/>
            </a:pPr>
            <a:r>
              <a:rPr lang="en-US" sz="1400" b="1" dirty="0"/>
              <a:t>das gestantes usam ao menos um medicamento durante a gravidez</a:t>
            </a:r>
          </a:p>
        </p:txBody>
      </p:sp>
      <p:sp>
        <p:nvSpPr>
          <p:cNvPr id="10" name="Shape 8">
            <a:extLst>
              <a:ext uri="{FF2B5EF4-FFF2-40B4-BE49-F238E27FC236}">
                <a16:creationId xmlns:a16="http://schemas.microsoft.com/office/drawing/2014/main" id="{8D911FB9-875E-52FE-0932-6E37EBC53568}"/>
              </a:ext>
            </a:extLst>
          </p:cNvPr>
          <p:cNvSpPr/>
          <p:nvPr/>
        </p:nvSpPr>
        <p:spPr>
          <a:xfrm>
            <a:off x="3246120" y="777240"/>
            <a:ext cx="2743200" cy="1920240"/>
          </a:xfrm>
          <a:prstGeom prst="rect">
            <a:avLst/>
          </a:prstGeom>
          <a:solidFill>
            <a:srgbClr val="E07B39"/>
          </a:solidFill>
          <a:ln w="12700">
            <a:solidFill>
              <a:srgbClr val="E07B39"/>
            </a:solidFill>
            <a:prstDash val="solid"/>
          </a:ln>
          <a:effectLst>
            <a:outerShdw blurRad="101600" dist="38100" dir="8100000" algn="bl" rotWithShape="0">
              <a:srgbClr val="000000">
                <a:alpha val="15000"/>
              </a:srgbClr>
            </a:outerShdw>
          </a:effectLst>
        </p:spPr>
      </p:sp>
      <p:sp>
        <p:nvSpPr>
          <p:cNvPr id="11" name="Text 9">
            <a:extLst>
              <a:ext uri="{FF2B5EF4-FFF2-40B4-BE49-F238E27FC236}">
                <a16:creationId xmlns:a16="http://schemas.microsoft.com/office/drawing/2014/main" id="{EDEC5984-D8CD-0C0C-6902-07B13C0E0063}"/>
              </a:ext>
            </a:extLst>
          </p:cNvPr>
          <p:cNvSpPr/>
          <p:nvPr/>
        </p:nvSpPr>
        <p:spPr>
          <a:xfrm>
            <a:off x="3246120" y="868680"/>
            <a:ext cx="274320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400" b="1" dirty="0">
                <a:solidFill>
                  <a:srgbClr val="FFFFFF"/>
                </a:solidFill>
              </a:rPr>
              <a:t>3ª–8ª</a:t>
            </a:r>
            <a:endParaRPr lang="en-US" sz="3400" dirty="0"/>
          </a:p>
        </p:txBody>
      </p:sp>
      <p:sp>
        <p:nvSpPr>
          <p:cNvPr id="12" name="Shape 10">
            <a:extLst>
              <a:ext uri="{FF2B5EF4-FFF2-40B4-BE49-F238E27FC236}">
                <a16:creationId xmlns:a16="http://schemas.microsoft.com/office/drawing/2014/main" id="{570CEAEF-0DC5-2C50-5765-65E0530789F9}"/>
              </a:ext>
            </a:extLst>
          </p:cNvPr>
          <p:cNvSpPr/>
          <p:nvPr/>
        </p:nvSpPr>
        <p:spPr>
          <a:xfrm>
            <a:off x="3383280" y="1664208"/>
            <a:ext cx="2468880" cy="36576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3" name="Text 11">
            <a:extLst>
              <a:ext uri="{FF2B5EF4-FFF2-40B4-BE49-F238E27FC236}">
                <a16:creationId xmlns:a16="http://schemas.microsoft.com/office/drawing/2014/main" id="{5E0F0BB8-EE8E-5CA9-EEC3-99E1BBEF82AA}"/>
              </a:ext>
            </a:extLst>
          </p:cNvPr>
          <p:cNvSpPr/>
          <p:nvPr/>
        </p:nvSpPr>
        <p:spPr>
          <a:xfrm>
            <a:off x="3337560" y="1737360"/>
            <a:ext cx="2560320" cy="822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ctr">
              <a:buNone/>
            </a:pPr>
            <a:r>
              <a:rPr lang="en-US" sz="1400" b="1" dirty="0"/>
              <a:t>semanas: período crítico de organogênese e maior vulnerabilidade fetal</a:t>
            </a:r>
          </a:p>
        </p:txBody>
      </p:sp>
      <p:sp>
        <p:nvSpPr>
          <p:cNvPr id="14" name="Shape 12">
            <a:extLst>
              <a:ext uri="{FF2B5EF4-FFF2-40B4-BE49-F238E27FC236}">
                <a16:creationId xmlns:a16="http://schemas.microsoft.com/office/drawing/2014/main" id="{02A664F1-4E8B-947D-5B15-9062ECD7B91D}"/>
              </a:ext>
            </a:extLst>
          </p:cNvPr>
          <p:cNvSpPr/>
          <p:nvPr/>
        </p:nvSpPr>
        <p:spPr>
          <a:xfrm>
            <a:off x="6217920" y="777240"/>
            <a:ext cx="2743200" cy="1920240"/>
          </a:xfrm>
          <a:prstGeom prst="rect">
            <a:avLst/>
          </a:prstGeom>
          <a:solidFill>
            <a:srgbClr val="2A6EBB"/>
          </a:solidFill>
          <a:ln w="12700">
            <a:solidFill>
              <a:srgbClr val="2A6EBB"/>
            </a:solidFill>
            <a:prstDash val="solid"/>
          </a:ln>
          <a:effectLst>
            <a:outerShdw blurRad="101600" dist="38100" dir="8100000" algn="bl" rotWithShape="0">
              <a:srgbClr val="000000">
                <a:alpha val="15000"/>
              </a:srgbClr>
            </a:outerShdw>
          </a:effectLst>
        </p:spPr>
      </p:sp>
      <p:sp>
        <p:nvSpPr>
          <p:cNvPr id="15" name="Text 13">
            <a:extLst>
              <a:ext uri="{FF2B5EF4-FFF2-40B4-BE49-F238E27FC236}">
                <a16:creationId xmlns:a16="http://schemas.microsoft.com/office/drawing/2014/main" id="{E07CF162-AF1E-145E-981C-FD8A6BF8AB08}"/>
              </a:ext>
            </a:extLst>
          </p:cNvPr>
          <p:cNvSpPr/>
          <p:nvPr/>
        </p:nvSpPr>
        <p:spPr>
          <a:xfrm>
            <a:off x="6217920" y="868680"/>
            <a:ext cx="274320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400" b="1" dirty="0">
                <a:solidFill>
                  <a:srgbClr val="FFFFFF"/>
                </a:solidFill>
              </a:rPr>
              <a:t>≥50%</a:t>
            </a:r>
            <a:endParaRPr lang="en-US" sz="3400" dirty="0"/>
          </a:p>
        </p:txBody>
      </p:sp>
      <p:sp>
        <p:nvSpPr>
          <p:cNvPr id="16" name="Shape 14">
            <a:extLst>
              <a:ext uri="{FF2B5EF4-FFF2-40B4-BE49-F238E27FC236}">
                <a16:creationId xmlns:a16="http://schemas.microsoft.com/office/drawing/2014/main" id="{7BCC5611-3F1C-DD38-B892-B3069AB5EBE8}"/>
              </a:ext>
            </a:extLst>
          </p:cNvPr>
          <p:cNvSpPr/>
          <p:nvPr/>
        </p:nvSpPr>
        <p:spPr>
          <a:xfrm>
            <a:off x="6355080" y="1664208"/>
            <a:ext cx="2468880" cy="36576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7" name="Text 15">
            <a:extLst>
              <a:ext uri="{FF2B5EF4-FFF2-40B4-BE49-F238E27FC236}">
                <a16:creationId xmlns:a16="http://schemas.microsoft.com/office/drawing/2014/main" id="{F9D74F54-3FA5-13E6-C5A8-5985901191F1}"/>
              </a:ext>
            </a:extLst>
          </p:cNvPr>
          <p:cNvSpPr/>
          <p:nvPr/>
        </p:nvSpPr>
        <p:spPr>
          <a:xfrm>
            <a:off x="6309360" y="1737360"/>
            <a:ext cx="2560320" cy="822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ctr">
              <a:buNone/>
            </a:pPr>
            <a:r>
              <a:rPr lang="en-US" sz="1400" b="1" dirty="0"/>
              <a:t>das gestações não são planejadas — exposição inadvertida é frequente</a:t>
            </a:r>
          </a:p>
        </p:txBody>
      </p:sp>
      <p:sp>
        <p:nvSpPr>
          <p:cNvPr id="18" name="Text 16">
            <a:extLst>
              <a:ext uri="{FF2B5EF4-FFF2-40B4-BE49-F238E27FC236}">
                <a16:creationId xmlns:a16="http://schemas.microsoft.com/office/drawing/2014/main" id="{5859C6D2-E1D5-E5A8-1B1D-6782A9E48D07}"/>
              </a:ext>
            </a:extLst>
          </p:cNvPr>
          <p:cNvSpPr/>
          <p:nvPr/>
        </p:nvSpPr>
        <p:spPr>
          <a:xfrm>
            <a:off x="365760" y="2880360"/>
            <a:ext cx="84124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85E61"/>
                </a:solidFill>
              </a:rPr>
              <a:t>DESTACAMOS:</a:t>
            </a:r>
            <a:endParaRPr lang="en-US" sz="1300" dirty="0"/>
          </a:p>
        </p:txBody>
      </p:sp>
      <p:sp>
        <p:nvSpPr>
          <p:cNvPr id="19" name="Text 17">
            <a:extLst>
              <a:ext uri="{FF2B5EF4-FFF2-40B4-BE49-F238E27FC236}">
                <a16:creationId xmlns:a16="http://schemas.microsoft.com/office/drawing/2014/main" id="{5D82604F-3FA9-F132-0806-E3A50DFFE846}"/>
              </a:ext>
            </a:extLst>
          </p:cNvPr>
          <p:cNvSpPr/>
          <p:nvPr/>
        </p:nvSpPr>
        <p:spPr>
          <a:xfrm>
            <a:off x="365760" y="3246120"/>
            <a:ext cx="8412480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1E2D2F"/>
                </a:solidFill>
              </a:rPr>
              <a:t>Nenhum medicamento é 100% seguro na gestação — sempre avaliar risco × benefício.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1E2D2F"/>
                </a:solidFill>
              </a:rPr>
              <a:t>Não tratar doenças graves (epilepsia, HAS, DM, infecções) pode ser mais perigoso que o tratamento.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1E2D2F"/>
                </a:solidFill>
              </a:rPr>
              <a:t>Prefira fármacos com maior experiência clínica e menor categoria de risco FDA.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1E2D2F"/>
                </a:solidFill>
              </a:rPr>
              <a:t>Registre no prontuário a justificativa para uso de fármacos categorias C ou D.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4213405247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0D7377"/>
          </a:solidFill>
          <a:ln w="12700">
            <a:solidFill>
              <a:srgbClr val="0D7377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4937760"/>
            <a:ext cx="9144000" cy="205740"/>
          </a:xfrm>
          <a:prstGeom prst="rect">
            <a:avLst/>
          </a:prstGeom>
          <a:solidFill>
            <a:srgbClr val="085E61"/>
          </a:solidFill>
          <a:ln w="12700">
            <a:solidFill>
              <a:srgbClr val="085E61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274320" y="4946904"/>
            <a:ext cx="859536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800" dirty="0">
                <a:solidFill>
                  <a:srgbClr val="C8F0F1"/>
                </a:solidFill>
              </a:rPr>
              <a:t>Estratégia de Saúde da Família  |  Farmacologia na Gestação</a:t>
            </a:r>
            <a:endParaRPr lang="en-US" sz="800" dirty="0"/>
          </a:p>
        </p:txBody>
      </p:sp>
      <p:sp>
        <p:nvSpPr>
          <p:cNvPr id="5" name="Text 3"/>
          <p:cNvSpPr/>
          <p:nvPr/>
        </p:nvSpPr>
        <p:spPr>
          <a:xfrm>
            <a:off x="365760" y="137160"/>
            <a:ext cx="841248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85E61"/>
                </a:solidFill>
              </a:rPr>
              <a:t>HIPOLIPEMIANTES NA GESTAÇÃO</a:t>
            </a:r>
            <a:endParaRPr lang="en-US" sz="1400" dirty="0"/>
          </a:p>
        </p:txBody>
      </p:sp>
      <p:sp>
        <p:nvSpPr>
          <p:cNvPr id="6" name="Shape 4"/>
          <p:cNvSpPr/>
          <p:nvPr/>
        </p:nvSpPr>
        <p:spPr>
          <a:xfrm>
            <a:off x="274320" y="640080"/>
            <a:ext cx="8595360" cy="502920"/>
          </a:xfrm>
          <a:prstGeom prst="rect">
            <a:avLst/>
          </a:prstGeom>
          <a:solidFill>
            <a:srgbClr val="FFD0D0"/>
          </a:solidFill>
          <a:ln w="12700">
            <a:solidFill>
              <a:srgbClr val="D94F4F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384048" y="640080"/>
            <a:ext cx="83210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50" b="1" dirty="0">
                <a:solidFill>
                  <a:srgbClr val="8B0000"/>
                </a:solidFill>
              </a:rPr>
              <a:t>🚨  </a:t>
            </a:r>
            <a:r>
              <a:rPr lang="en-US" sz="1200" b="1" dirty="0">
                <a:solidFill>
                  <a:srgbClr val="8B0000"/>
                </a:solidFill>
              </a:rPr>
              <a:t>ESTATINAS — CATEGORIA X: ABSOLUTAMENTE CONTRAINDICADAS. Suspender imediatamente ao confirmar gestação. O colesterol é essencial ao desenvolvimento fetal (membranas celulares, esteróides, ácidos biliares).</a:t>
            </a:r>
            <a:endParaRPr lang="en-US" sz="1200" dirty="0"/>
          </a:p>
        </p:txBody>
      </p:sp>
      <p:graphicFrame>
        <p:nvGraphicFramePr>
          <p:cNvPr id="40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77496715"/>
              </p:ext>
            </p:extLst>
          </p:nvPr>
        </p:nvGraphicFramePr>
        <p:xfrm>
          <a:off x="246888" y="1211732"/>
          <a:ext cx="8595360" cy="4091940"/>
        </p:xfrm>
        <a:graphic>
          <a:graphicData uri="http://schemas.openxmlformats.org/drawingml/2006/table">
            <a:tbl>
              <a:tblPr/>
              <a:tblGrid>
                <a:gridCol w="1828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029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173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4592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2004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38982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50" b="1" dirty="0">
                          <a:solidFill>
                            <a:srgbClr val="FFFFFF"/>
                          </a:solidFill>
                        </a:rPr>
                        <a:t>Fármaco / Grupo</a:t>
                      </a:r>
                      <a:endParaRPr lang="en-US" sz="105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07B39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50" b="1" dirty="0">
                          <a:solidFill>
                            <a:srgbClr val="FFFFFF"/>
                          </a:solidFill>
                        </a:rPr>
                        <a:t>FDA</a:t>
                      </a:r>
                      <a:endParaRPr lang="en-US" sz="105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07B39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50" b="1" dirty="0">
                          <a:solidFill>
                            <a:srgbClr val="FFFFFF"/>
                          </a:solidFill>
                        </a:rPr>
                        <a:t>Segurança</a:t>
                      </a:r>
                      <a:endParaRPr lang="en-US" sz="105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07B39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50" b="1" dirty="0">
                          <a:solidFill>
                            <a:srgbClr val="FFFFFF"/>
                          </a:solidFill>
                        </a:rPr>
                        <a:t>Conduta na Gestação</a:t>
                      </a:r>
                      <a:endParaRPr lang="en-US" sz="105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07B39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50" b="1" dirty="0">
                          <a:solidFill>
                            <a:srgbClr val="FFFFFF"/>
                          </a:solidFill>
                        </a:rPr>
                        <a:t>Observações</a:t>
                      </a:r>
                      <a:endParaRPr lang="en-US" sz="105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07B3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83675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E2D2F"/>
                          </a:solidFill>
                        </a:rPr>
                        <a:t>ESTATINAS</a:t>
                      </a:r>
                      <a:endParaRPr lang="en-US" sz="1200" dirty="0"/>
                    </a:p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E2D2F"/>
                          </a:solidFill>
                        </a:rPr>
                        <a:t>(Sinvastatina, Atorvastatina,</a:t>
                      </a:r>
                      <a:endParaRPr lang="en-US" sz="1200" dirty="0"/>
                    </a:p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E2D2F"/>
                          </a:solidFill>
                        </a:rPr>
                        <a:t>Rosuvastatina, Pravastatina)</a:t>
                      </a:r>
                      <a:endParaRPr lang="en-US" sz="12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F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E2D2F"/>
                          </a:solidFill>
                        </a:rPr>
                        <a:t>X</a:t>
                      </a:r>
                      <a:endParaRPr lang="en-US" sz="12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5E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E2D2F"/>
                          </a:solidFill>
                        </a:rPr>
                        <a:t>CONTRAINDICADAS</a:t>
                      </a:r>
                      <a:endParaRPr lang="en-US" sz="12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5E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E2D2F"/>
                          </a:solidFill>
                        </a:rPr>
                        <a:t>SUSPENDER ao confirmar gestação</a:t>
                      </a:r>
                      <a:endParaRPr lang="en-US" sz="12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F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C00000"/>
                          </a:solidFill>
                        </a:rPr>
                        <a:t>Inibem síntese de colesterol — essencial para SNC fetal. Potencial teratogênico. Risco de malformações do SNC e membros. Toda gestante em estatina deve ser orientada a suspender imediatamente.</a:t>
                      </a:r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83675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E2D2F"/>
                          </a:solidFill>
                        </a:rPr>
                        <a:t>Fibratos</a:t>
                      </a:r>
                      <a:endParaRPr lang="en-US" sz="1200" dirty="0"/>
                    </a:p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E2D2F"/>
                          </a:solidFill>
                        </a:rPr>
                        <a:t>(Fenofibrato, Genfibrozil)</a:t>
                      </a:r>
                      <a:endParaRPr lang="en-US" sz="12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E2D2F"/>
                          </a:solidFill>
                        </a:rPr>
                        <a:t>C</a:t>
                      </a:r>
                      <a:endParaRPr lang="en-US" sz="12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E2D2F"/>
                          </a:solidFill>
                        </a:rPr>
                        <a:t>EVITAR</a:t>
                      </a:r>
                      <a:endParaRPr lang="en-US" sz="12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5E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E2D2F"/>
                          </a:solidFill>
                        </a:rPr>
                        <a:t>EVITAR — especialmente no 1º trim.</a:t>
                      </a:r>
                      <a:endParaRPr lang="en-US" sz="12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5E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C00000"/>
                          </a:solidFill>
                        </a:rPr>
                        <a:t>Dados insuficientes de segurança gestacional. Embriotóxicos em animais. Usar somente em hipertrigliceridemia grave (&gt;1000 mg/dL) com risco de pancreatite — risco × benefício individualizado.</a:t>
                      </a:r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83675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 err="1">
                          <a:solidFill>
                            <a:srgbClr val="1E2D2F"/>
                          </a:solidFill>
                        </a:rPr>
                        <a:t>Colestiramina</a:t>
                      </a:r>
                      <a:endParaRPr lang="en-US" sz="12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F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E2D2F"/>
                          </a:solidFill>
                        </a:rPr>
                        <a:t>C</a:t>
                      </a:r>
                      <a:endParaRPr lang="en-US" sz="12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F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E2D2F"/>
                          </a:solidFill>
                        </a:rPr>
                        <a:t>ACEITÁVEL</a:t>
                      </a:r>
                      <a:endParaRPr lang="en-US" sz="1200" dirty="0"/>
                    </a:p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E2D2F"/>
                          </a:solidFill>
                        </a:rPr>
                        <a:t>(casos selecionados)</a:t>
                      </a:r>
                      <a:endParaRPr lang="en-US" sz="12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F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E2D2F"/>
                          </a:solidFill>
                        </a:rPr>
                        <a:t>Pode ser usada — mas com limitações</a:t>
                      </a:r>
                      <a:endParaRPr lang="en-US" sz="12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8E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C00000"/>
                          </a:solidFill>
                        </a:rPr>
                        <a:t>Resina de troca iônica — não absorvida sistemicamente. Usada em prurido colestático gestacional. Interfere na absorção de vitaminas lipossolúveis (A, D, E, K) e ácido fólico — suplementar.</a:t>
                      </a:r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57655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 err="1">
                          <a:solidFill>
                            <a:srgbClr val="1E2D2F"/>
                          </a:solidFill>
                        </a:rPr>
                        <a:t>Ezetimiba</a:t>
                      </a:r>
                      <a:endParaRPr lang="en-US" sz="12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E2D2F"/>
                          </a:solidFill>
                        </a:rPr>
                        <a:t>C</a:t>
                      </a:r>
                      <a:endParaRPr lang="en-US" sz="12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E2D2F"/>
                          </a:solidFill>
                        </a:rPr>
                        <a:t>EVITAR</a:t>
                      </a:r>
                      <a:endParaRPr lang="en-US" sz="12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5E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E2D2F"/>
                          </a:solidFill>
                        </a:rPr>
                        <a:t>EVITAR — dados insuficientes</a:t>
                      </a:r>
                      <a:endParaRPr lang="en-US" sz="1200" dirty="0"/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5E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C00000"/>
                          </a:solidFill>
                        </a:rPr>
                        <a:t>Inibidor da absorção intestinal de colesterol. Atravessa a placenta em modelos animais. Dados em humanos muito escassos. Suspender ao confirmar gestação.</a:t>
                      </a:r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845826E-65A2-A37D-DB52-890C8EB8AD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>
            <a:extLst>
              <a:ext uri="{FF2B5EF4-FFF2-40B4-BE49-F238E27FC236}">
                <a16:creationId xmlns:a16="http://schemas.microsoft.com/office/drawing/2014/main" id="{EB0EF9E9-4FB6-EB58-072A-48649FBC7AA8}"/>
              </a:ext>
            </a:extLst>
          </p:cNvPr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0D7377"/>
          </a:solidFill>
          <a:ln w="12700">
            <a:solidFill>
              <a:srgbClr val="0D7377"/>
            </a:solidFill>
            <a:prstDash val="solid"/>
          </a:ln>
        </p:spPr>
      </p:sp>
      <p:sp>
        <p:nvSpPr>
          <p:cNvPr id="3" name="Shape 1">
            <a:extLst>
              <a:ext uri="{FF2B5EF4-FFF2-40B4-BE49-F238E27FC236}">
                <a16:creationId xmlns:a16="http://schemas.microsoft.com/office/drawing/2014/main" id="{34F94031-1C3C-0580-8F3E-E1F26AA22B91}"/>
              </a:ext>
            </a:extLst>
          </p:cNvPr>
          <p:cNvSpPr/>
          <p:nvPr/>
        </p:nvSpPr>
        <p:spPr>
          <a:xfrm>
            <a:off x="0" y="4937760"/>
            <a:ext cx="9144000" cy="205740"/>
          </a:xfrm>
          <a:prstGeom prst="rect">
            <a:avLst/>
          </a:prstGeom>
          <a:solidFill>
            <a:srgbClr val="085E61"/>
          </a:solidFill>
          <a:ln w="12700">
            <a:solidFill>
              <a:srgbClr val="085E61"/>
            </a:solidFill>
            <a:prstDash val="solid"/>
          </a:ln>
        </p:spPr>
      </p:sp>
      <p:sp>
        <p:nvSpPr>
          <p:cNvPr id="4" name="Text 2">
            <a:extLst>
              <a:ext uri="{FF2B5EF4-FFF2-40B4-BE49-F238E27FC236}">
                <a16:creationId xmlns:a16="http://schemas.microsoft.com/office/drawing/2014/main" id="{AF908A4E-C3E2-BA81-7886-FD685422330D}"/>
              </a:ext>
            </a:extLst>
          </p:cNvPr>
          <p:cNvSpPr/>
          <p:nvPr/>
        </p:nvSpPr>
        <p:spPr>
          <a:xfrm>
            <a:off x="274320" y="4946904"/>
            <a:ext cx="859536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800" dirty="0">
                <a:solidFill>
                  <a:srgbClr val="C8F0F1"/>
                </a:solidFill>
              </a:rPr>
              <a:t>Estratégia de Saúde da Família  |  Farmacologia na Gestação</a:t>
            </a:r>
            <a:endParaRPr lang="en-US" sz="800" dirty="0"/>
          </a:p>
        </p:txBody>
      </p:sp>
      <p:sp>
        <p:nvSpPr>
          <p:cNvPr id="5" name="Text 3">
            <a:extLst>
              <a:ext uri="{FF2B5EF4-FFF2-40B4-BE49-F238E27FC236}">
                <a16:creationId xmlns:a16="http://schemas.microsoft.com/office/drawing/2014/main" id="{C5EF103B-9AC7-A8DD-FCCE-3902399BE3B0}"/>
              </a:ext>
            </a:extLst>
          </p:cNvPr>
          <p:cNvSpPr/>
          <p:nvPr/>
        </p:nvSpPr>
        <p:spPr>
          <a:xfrm>
            <a:off x="365760" y="137160"/>
            <a:ext cx="841248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85E61"/>
                </a:solidFill>
              </a:rPr>
              <a:t>HIPOLIPEMIANTES NA GESTAÇÃO</a:t>
            </a:r>
            <a:endParaRPr lang="en-US" sz="1400" dirty="0"/>
          </a:p>
        </p:txBody>
      </p:sp>
      <p:sp>
        <p:nvSpPr>
          <p:cNvPr id="6" name="Shape 4">
            <a:extLst>
              <a:ext uri="{FF2B5EF4-FFF2-40B4-BE49-F238E27FC236}">
                <a16:creationId xmlns:a16="http://schemas.microsoft.com/office/drawing/2014/main" id="{852A456C-6E37-3D97-162B-AD1BF12F8F6A}"/>
              </a:ext>
            </a:extLst>
          </p:cNvPr>
          <p:cNvSpPr/>
          <p:nvPr/>
        </p:nvSpPr>
        <p:spPr>
          <a:xfrm>
            <a:off x="274320" y="640080"/>
            <a:ext cx="8595360" cy="502920"/>
          </a:xfrm>
          <a:prstGeom prst="rect">
            <a:avLst/>
          </a:prstGeom>
          <a:solidFill>
            <a:srgbClr val="FFD0D0"/>
          </a:solidFill>
          <a:ln w="12700">
            <a:solidFill>
              <a:srgbClr val="D94F4F"/>
            </a:solidFill>
            <a:prstDash val="solid"/>
          </a:ln>
        </p:spPr>
      </p:sp>
      <p:sp>
        <p:nvSpPr>
          <p:cNvPr id="7" name="Text 5">
            <a:extLst>
              <a:ext uri="{FF2B5EF4-FFF2-40B4-BE49-F238E27FC236}">
                <a16:creationId xmlns:a16="http://schemas.microsoft.com/office/drawing/2014/main" id="{BBCC932E-2BC5-8BF8-47D9-96FC878E2478}"/>
              </a:ext>
            </a:extLst>
          </p:cNvPr>
          <p:cNvSpPr/>
          <p:nvPr/>
        </p:nvSpPr>
        <p:spPr>
          <a:xfrm>
            <a:off x="384048" y="640080"/>
            <a:ext cx="83210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8B0000"/>
                </a:solidFill>
              </a:rPr>
              <a:t>🚨  ESTATINAS — CATEGORIA X: ABSOLUTAMENTE CONTRAINDICADAS. Suspender imediatamente ao confirmar gestação. O colesterol é essencial ao desenvolvimento fetal (membranas celulares, esteróides, ácidos biliares).</a:t>
            </a:r>
            <a:endParaRPr lang="en-US" sz="1050" dirty="0"/>
          </a:p>
        </p:txBody>
      </p:sp>
      <p:graphicFrame>
        <p:nvGraphicFramePr>
          <p:cNvPr id="40" name="Table 0">
            <a:extLst>
              <a:ext uri="{FF2B5EF4-FFF2-40B4-BE49-F238E27FC236}">
                <a16:creationId xmlns:a16="http://schemas.microsoft.com/office/drawing/2014/main" id="{21E906A1-CB4C-EA05-F5E4-B523CD8E8A3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38856603"/>
              </p:ext>
            </p:extLst>
          </p:nvPr>
        </p:nvGraphicFramePr>
        <p:xfrm>
          <a:off x="365760" y="1569339"/>
          <a:ext cx="8503920" cy="2640330"/>
        </p:xfrm>
        <a:graphic>
          <a:graphicData uri="http://schemas.openxmlformats.org/drawingml/2006/table">
            <a:tbl>
              <a:tblPr/>
              <a:tblGrid>
                <a:gridCol w="180934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9757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0224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2841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16635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8293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400" b="1" dirty="0">
                          <a:solidFill>
                            <a:schemeClr val="bg1"/>
                          </a:solidFill>
                        </a:rPr>
                        <a:t>Fármaco / Grupo</a:t>
                      </a:r>
                      <a:endParaRPr lang="en-US" sz="14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07B39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400" b="1" dirty="0">
                          <a:solidFill>
                            <a:schemeClr val="bg1"/>
                          </a:solidFill>
                        </a:rPr>
                        <a:t>FDA</a:t>
                      </a:r>
                      <a:endParaRPr lang="en-US" sz="14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07B39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400" b="1" dirty="0">
                          <a:solidFill>
                            <a:schemeClr val="bg1"/>
                          </a:solidFill>
                        </a:rPr>
                        <a:t>Segurança</a:t>
                      </a:r>
                      <a:endParaRPr lang="en-US" sz="14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07B39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400" b="1" dirty="0">
                          <a:solidFill>
                            <a:schemeClr val="bg1"/>
                          </a:solidFill>
                        </a:rPr>
                        <a:t>Conduta na Gestação</a:t>
                      </a:r>
                      <a:endParaRPr lang="en-US" sz="14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07B39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400" b="1" dirty="0">
                          <a:solidFill>
                            <a:schemeClr val="bg1"/>
                          </a:solidFill>
                        </a:rPr>
                        <a:t>Observações</a:t>
                      </a:r>
                      <a:endParaRPr lang="en-US" sz="14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07B3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3157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400" dirty="0">
                          <a:solidFill>
                            <a:srgbClr val="C00000"/>
                          </a:solidFill>
                        </a:rPr>
                        <a:t>Ômega-3</a:t>
                      </a:r>
                    </a:p>
                    <a:p>
                      <a:pPr marL="0" indent="0">
                        <a:buNone/>
                      </a:pPr>
                      <a:r>
                        <a:rPr lang="en-US" sz="1400" dirty="0">
                          <a:solidFill>
                            <a:srgbClr val="C00000"/>
                          </a:solidFill>
                        </a:rPr>
                        <a:t>(ácidos graxos EPA/DHA)</a:t>
                      </a:r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400" dirty="0">
                          <a:solidFill>
                            <a:srgbClr val="C00000"/>
                          </a:solidFill>
                        </a:rPr>
                        <a:t>C</a:t>
                      </a:r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400" dirty="0">
                          <a:solidFill>
                            <a:srgbClr val="C00000"/>
                          </a:solidFill>
                        </a:rPr>
                        <a:t>SEGURO</a:t>
                      </a:r>
                    </a:p>
                    <a:p>
                      <a:pPr marL="0" indent="0">
                        <a:buNone/>
                      </a:pPr>
                      <a:r>
                        <a:rPr lang="en-US" sz="1400" dirty="0">
                          <a:solidFill>
                            <a:srgbClr val="C00000"/>
                          </a:solidFill>
                        </a:rPr>
                        <a:t>(doses nutricionais)</a:t>
                      </a:r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400" dirty="0">
                          <a:solidFill>
                            <a:srgbClr val="C00000"/>
                          </a:solidFill>
                        </a:rPr>
                        <a:t>SEGURO — até 3g/dia de EPA+DHA</a:t>
                      </a:r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C00000"/>
                          </a:solidFill>
                        </a:rPr>
                        <a:t>Benefícios para desenvolvimento neurológico fetal. Reduz triglicerídeos moderadamente. Suplementação recomendada (200–600 mg DHA/dia). Doses &gt;3g/dia: cautela (antiagregação plaquetária).</a:t>
                      </a:r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FF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92583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400" dirty="0">
                          <a:solidFill>
                            <a:srgbClr val="C00000"/>
                          </a:solidFill>
                        </a:rPr>
                        <a:t>Coenzima Q10</a:t>
                      </a:r>
                    </a:p>
                    <a:p>
                      <a:pPr marL="0" indent="0">
                        <a:buNone/>
                      </a:pPr>
                      <a:r>
                        <a:rPr lang="en-US" sz="1400" dirty="0">
                          <a:solidFill>
                            <a:srgbClr val="C00000"/>
                          </a:solidFill>
                        </a:rPr>
                        <a:t>(suplemento)</a:t>
                      </a:r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F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400" dirty="0">
                          <a:solidFill>
                            <a:srgbClr val="C00000"/>
                          </a:solidFill>
                        </a:rPr>
                        <a:t>—</a:t>
                      </a:r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F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400" dirty="0">
                          <a:solidFill>
                            <a:srgbClr val="C00000"/>
                          </a:solidFill>
                        </a:rPr>
                        <a:t>DADOS INSUFICIENTES</a:t>
                      </a:r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F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400" dirty="0">
                          <a:solidFill>
                            <a:srgbClr val="C00000"/>
                          </a:solidFill>
                        </a:rPr>
                        <a:t>Sem dados adequados — evitar</a:t>
                      </a:r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5E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C00000"/>
                          </a:solidFill>
                        </a:rPr>
                        <a:t>Suplemento antioxidante. Estudos em pré-eclâmpsia sem resultados conclusivos. Sem evidência suficiente para recomendar ou contraindicar com base sólida.</a:t>
                      </a:r>
                    </a:p>
                  </a:txBody>
                  <a:tcPr>
                    <a:lnL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F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FF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10" name="Text 7">
            <a:extLst>
              <a:ext uri="{FF2B5EF4-FFF2-40B4-BE49-F238E27FC236}">
                <a16:creationId xmlns:a16="http://schemas.microsoft.com/office/drawing/2014/main" id="{BFBBCC6E-B2DC-7079-76E9-972D4647E2CD}"/>
              </a:ext>
            </a:extLst>
          </p:cNvPr>
          <p:cNvSpPr/>
          <p:nvPr/>
        </p:nvSpPr>
        <p:spPr>
          <a:xfrm>
            <a:off x="524065" y="4786884"/>
            <a:ext cx="841248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50" b="1" i="1" dirty="0">
                <a:solidFill>
                  <a:srgbClr val="085E61"/>
                </a:solidFill>
              </a:rPr>
              <a:t>Hipertrigliceridemia grave na gestação (&gt;1000 mg/dL): risco de pancreatite aguda. Intervenção: dieta hipogordurosa rigorosa + ômega-3 em altas doses. Fibratos: último recurso, com avaliação especializada</a:t>
            </a:r>
            <a:r>
              <a:rPr lang="en-US" sz="850" b="1" i="1" dirty="0">
                <a:solidFill>
                  <a:srgbClr val="085E61"/>
                </a:solidFill>
              </a:rPr>
              <a:t>.</a:t>
            </a:r>
            <a:endParaRPr lang="en-US" sz="850" b="1" dirty="0"/>
          </a:p>
        </p:txBody>
      </p:sp>
    </p:spTree>
    <p:extLst>
      <p:ext uri="{BB962C8B-B14F-4D97-AF65-F5344CB8AC3E}">
        <p14:creationId xmlns:p14="http://schemas.microsoft.com/office/powerpoint/2010/main" val="267732070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200400" cy="5143500"/>
          </a:xfrm>
          <a:prstGeom prst="rect">
            <a:avLst/>
          </a:prstGeom>
          <a:solidFill>
            <a:srgbClr val="0D7377"/>
          </a:solidFill>
          <a:ln w="12700">
            <a:solidFill>
              <a:srgbClr val="0D7377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274320" y="457200"/>
            <a:ext cx="265176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7200" b="1" dirty="0">
                <a:solidFill>
                  <a:srgbClr val="C8F0F1"/>
                </a:solidFill>
              </a:rPr>
              <a:t>11</a:t>
            </a:r>
            <a:endParaRPr lang="en-US" sz="7200" dirty="0"/>
          </a:p>
        </p:txBody>
      </p:sp>
      <p:sp>
        <p:nvSpPr>
          <p:cNvPr id="4" name="Shape 2"/>
          <p:cNvSpPr/>
          <p:nvPr/>
        </p:nvSpPr>
        <p:spPr>
          <a:xfrm>
            <a:off x="274320" y="1508760"/>
            <a:ext cx="2651760" cy="45720"/>
          </a:xfrm>
          <a:prstGeom prst="rect">
            <a:avLst/>
          </a:prstGeom>
          <a:solidFill>
            <a:srgbClr val="C8F0F1"/>
          </a:solidFill>
          <a:ln w="12700">
            <a:solidFill>
              <a:srgbClr val="C8F0F1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182880" y="2002230"/>
            <a:ext cx="2834640" cy="2286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ctr">
              <a:buNone/>
            </a:pPr>
            <a:r>
              <a:rPr lang="en-US" sz="2400" b="1" dirty="0" err="1"/>
              <a:t>Antiparasitários</a:t>
            </a:r>
            <a:r>
              <a:rPr lang="en-US" sz="2400" b="1" dirty="0"/>
              <a:t> </a:t>
            </a:r>
            <a:r>
              <a:rPr lang="en-US" sz="2400" b="1" dirty="0" err="1"/>
              <a:t>na</a:t>
            </a:r>
            <a:r>
              <a:rPr lang="en-US" sz="2400" b="1" dirty="0"/>
              <a:t> Gestação</a:t>
            </a:r>
            <a:endParaRPr lang="en-US" sz="2400" dirty="0"/>
          </a:p>
        </p:txBody>
      </p:sp>
      <p:sp>
        <p:nvSpPr>
          <p:cNvPr id="6" name="Text 4"/>
          <p:cNvSpPr/>
          <p:nvPr/>
        </p:nvSpPr>
        <p:spPr>
          <a:xfrm>
            <a:off x="3474720" y="2103120"/>
            <a:ext cx="530352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2200" b="1" dirty="0"/>
              <a:t>Metronidazol · Tinidazol · Secnidazol · Albendazol</a:t>
            </a:r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0D7377"/>
          </a:solidFill>
          <a:ln w="12700">
            <a:solidFill>
              <a:srgbClr val="0D7377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4937760"/>
            <a:ext cx="9144000" cy="205740"/>
          </a:xfrm>
          <a:prstGeom prst="rect">
            <a:avLst/>
          </a:prstGeom>
          <a:solidFill>
            <a:srgbClr val="085E61"/>
          </a:solidFill>
          <a:ln w="12700">
            <a:solidFill>
              <a:srgbClr val="085E61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274320" y="4946904"/>
            <a:ext cx="859536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800" dirty="0">
                <a:solidFill>
                  <a:srgbClr val="C8F0F1"/>
                </a:solidFill>
              </a:rPr>
              <a:t>Estratégia de Saúde da Família  |  Farmacologia na Gestação</a:t>
            </a:r>
            <a:endParaRPr lang="en-US" sz="800" dirty="0"/>
          </a:p>
        </p:txBody>
      </p:sp>
      <p:sp>
        <p:nvSpPr>
          <p:cNvPr id="5" name="Text 3"/>
          <p:cNvSpPr/>
          <p:nvPr/>
        </p:nvSpPr>
        <p:spPr>
          <a:xfrm>
            <a:off x="365760" y="137160"/>
            <a:ext cx="84124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085E61"/>
                </a:solidFill>
              </a:rPr>
              <a:t>ANTIPARASITÁRIOS NA GESTAÇÃO</a:t>
            </a:r>
            <a:endParaRPr lang="en-US" sz="1600" dirty="0"/>
          </a:p>
        </p:txBody>
      </p:sp>
      <p:sp>
        <p:nvSpPr>
          <p:cNvPr id="6" name="Shape 4"/>
          <p:cNvSpPr/>
          <p:nvPr/>
        </p:nvSpPr>
        <p:spPr>
          <a:xfrm>
            <a:off x="0" y="740664"/>
            <a:ext cx="8595360" cy="1234440"/>
          </a:xfrm>
          <a:prstGeom prst="rect">
            <a:avLst/>
          </a:prstGeom>
          <a:solidFill>
            <a:srgbClr val="FFFFFF"/>
          </a:solidFill>
          <a:ln w="12700">
            <a:solidFill>
              <a:srgbClr val="E8F0F1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274320" y="749808"/>
            <a:ext cx="54864" cy="1234440"/>
          </a:xfrm>
          <a:prstGeom prst="rect">
            <a:avLst/>
          </a:prstGeom>
          <a:solidFill>
            <a:srgbClr val="3DA85A"/>
          </a:solidFill>
          <a:ln w="12700">
            <a:solidFill>
              <a:srgbClr val="3DA85A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457200" y="795528"/>
            <a:ext cx="41148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85E61"/>
                </a:solidFill>
              </a:rPr>
              <a:t>Metronidazol</a:t>
            </a:r>
            <a:endParaRPr lang="en-US" sz="1400" dirty="0"/>
          </a:p>
        </p:txBody>
      </p:sp>
      <p:sp>
        <p:nvSpPr>
          <p:cNvPr id="9" name="Shape 7"/>
          <p:cNvSpPr/>
          <p:nvPr/>
        </p:nvSpPr>
        <p:spPr>
          <a:xfrm>
            <a:off x="6309360" y="822960"/>
            <a:ext cx="1005840" cy="256032"/>
          </a:xfrm>
          <a:prstGeom prst="rect">
            <a:avLst/>
          </a:prstGeom>
          <a:solidFill>
            <a:srgbClr val="3DA85A"/>
          </a:solidFill>
          <a:ln w="12700">
            <a:solidFill>
              <a:srgbClr val="3DA85A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6400800" y="822960"/>
            <a:ext cx="1005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</a:rPr>
              <a:t>FDA: B</a:t>
            </a:r>
            <a:endParaRPr lang="en-US" sz="1400" dirty="0"/>
          </a:p>
        </p:txBody>
      </p:sp>
      <p:sp>
        <p:nvSpPr>
          <p:cNvPr id="11" name="Shape 9"/>
          <p:cNvSpPr/>
          <p:nvPr/>
        </p:nvSpPr>
        <p:spPr>
          <a:xfrm>
            <a:off x="7498080" y="822960"/>
            <a:ext cx="1280160" cy="256032"/>
          </a:xfrm>
          <a:prstGeom prst="rect">
            <a:avLst/>
          </a:prstGeom>
          <a:solidFill>
            <a:srgbClr val="3DA85A"/>
          </a:solidFill>
          <a:ln w="12700">
            <a:solidFill>
              <a:srgbClr val="3DA85A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7498080" y="822960"/>
            <a:ext cx="12801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</a:rPr>
              <a:t>CAUTELA</a:t>
            </a:r>
            <a:endParaRPr lang="en-US" sz="1400" dirty="0"/>
          </a:p>
        </p:txBody>
      </p:sp>
      <p:sp>
        <p:nvSpPr>
          <p:cNvPr id="13" name="Text 11"/>
          <p:cNvSpPr/>
          <p:nvPr/>
        </p:nvSpPr>
        <p:spPr>
          <a:xfrm>
            <a:off x="502920" y="1133856"/>
            <a:ext cx="8321040" cy="80467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buSzPct val="100000"/>
              <a:buChar char="•"/>
            </a:pPr>
            <a:r>
              <a:rPr lang="en-US" sz="1400" b="1" dirty="0"/>
              <a:t>Trichomonas, Giardia, amebíase e vaginose bacteriana.</a:t>
            </a:r>
          </a:p>
          <a:p>
            <a:pPr marL="342900" indent="-342900">
              <a:buSzPct val="100000"/>
              <a:buChar char="•"/>
            </a:pPr>
            <a:r>
              <a:rPr lang="en-US" sz="1400" b="1" dirty="0"/>
              <a:t>EVITAR no 1º trimestre. Uso no 2º e 3º trimestres considerado </a:t>
            </a:r>
            <a:r>
              <a:rPr lang="en-US" sz="1400" b="1" dirty="0" err="1"/>
              <a:t>seguro</a:t>
            </a:r>
            <a:r>
              <a:rPr lang="en-US" sz="1400" b="1" dirty="0"/>
              <a:t>.</a:t>
            </a:r>
          </a:p>
        </p:txBody>
      </p:sp>
      <p:sp>
        <p:nvSpPr>
          <p:cNvPr id="14" name="Shape 12"/>
          <p:cNvSpPr/>
          <p:nvPr/>
        </p:nvSpPr>
        <p:spPr>
          <a:xfrm>
            <a:off x="182880" y="2121408"/>
            <a:ext cx="8595360" cy="1234440"/>
          </a:xfrm>
          <a:prstGeom prst="rect">
            <a:avLst/>
          </a:prstGeom>
          <a:solidFill>
            <a:srgbClr val="E8F0F1"/>
          </a:solidFill>
          <a:ln w="12700">
            <a:solidFill>
              <a:srgbClr val="E8F0F1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274320" y="2121408"/>
            <a:ext cx="54864" cy="1234440"/>
          </a:xfrm>
          <a:prstGeom prst="rect">
            <a:avLst/>
          </a:prstGeom>
          <a:solidFill>
            <a:srgbClr val="E07B39"/>
          </a:solidFill>
          <a:ln w="12700">
            <a:solidFill>
              <a:srgbClr val="E07B39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457200" y="2167128"/>
            <a:ext cx="41148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85E61"/>
                </a:solidFill>
              </a:rPr>
              <a:t>Tinidazol / Secnidazol</a:t>
            </a:r>
            <a:endParaRPr lang="en-US" sz="1400" dirty="0"/>
          </a:p>
        </p:txBody>
      </p:sp>
      <p:sp>
        <p:nvSpPr>
          <p:cNvPr id="17" name="Shape 15"/>
          <p:cNvSpPr/>
          <p:nvPr/>
        </p:nvSpPr>
        <p:spPr>
          <a:xfrm>
            <a:off x="6400800" y="2194560"/>
            <a:ext cx="1005840" cy="256032"/>
          </a:xfrm>
          <a:prstGeom prst="rect">
            <a:avLst/>
          </a:prstGeom>
          <a:solidFill>
            <a:srgbClr val="E07B39"/>
          </a:solidFill>
          <a:ln w="12700">
            <a:solidFill>
              <a:srgbClr val="E07B39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6400800" y="2194560"/>
            <a:ext cx="1005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</a:rPr>
              <a:t>FDA: —</a:t>
            </a:r>
            <a:endParaRPr lang="en-US" sz="1400" dirty="0"/>
          </a:p>
        </p:txBody>
      </p:sp>
      <p:sp>
        <p:nvSpPr>
          <p:cNvPr id="19" name="Shape 17"/>
          <p:cNvSpPr/>
          <p:nvPr/>
        </p:nvSpPr>
        <p:spPr>
          <a:xfrm>
            <a:off x="7498080" y="2194560"/>
            <a:ext cx="1280160" cy="256032"/>
          </a:xfrm>
          <a:prstGeom prst="rect">
            <a:avLst/>
          </a:prstGeom>
          <a:solidFill>
            <a:srgbClr val="E07B39"/>
          </a:solidFill>
          <a:ln w="12700">
            <a:solidFill>
              <a:srgbClr val="E07B39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7498080" y="2194560"/>
            <a:ext cx="12801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</a:rPr>
              <a:t>CAUTELA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502920" y="2505456"/>
            <a:ext cx="8321040" cy="80467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buSzPct val="100000"/>
              <a:buChar char="•"/>
            </a:pPr>
            <a:r>
              <a:rPr lang="en-US" sz="1400" b="1" dirty="0"/>
              <a:t>Alternativas ao metronidazol com dados de segurança mais limitados.</a:t>
            </a:r>
          </a:p>
          <a:p>
            <a:pPr marL="342900" indent="-342900">
              <a:buSzPct val="100000"/>
              <a:buChar char="•"/>
            </a:pPr>
            <a:r>
              <a:rPr lang="en-US" sz="1400" b="1" dirty="0"/>
              <a:t>EVITAR no 1º trimestre. Dose única favorece adesão ao tratamento.</a:t>
            </a:r>
          </a:p>
          <a:p>
            <a:pPr marL="342900" indent="-342900">
              <a:buSzPct val="100000"/>
              <a:buChar char="•"/>
            </a:pPr>
            <a:r>
              <a:rPr lang="en-US" sz="1400" b="1" dirty="0"/>
              <a:t>Secnidazol: poucos dados humanos — preferir metronidazol se disponível</a:t>
            </a:r>
            <a:r>
              <a:rPr lang="en-US" sz="1400" dirty="0">
                <a:solidFill>
                  <a:srgbClr val="4A6064"/>
                </a:solidFill>
              </a:rPr>
              <a:t>.</a:t>
            </a:r>
            <a:endParaRPr lang="en-US" sz="1400" dirty="0"/>
          </a:p>
        </p:txBody>
      </p:sp>
      <p:sp>
        <p:nvSpPr>
          <p:cNvPr id="22" name="Shape 20"/>
          <p:cNvSpPr/>
          <p:nvPr/>
        </p:nvSpPr>
        <p:spPr>
          <a:xfrm>
            <a:off x="274320" y="3493008"/>
            <a:ext cx="8595360" cy="1234440"/>
          </a:xfrm>
          <a:prstGeom prst="rect">
            <a:avLst/>
          </a:prstGeom>
          <a:solidFill>
            <a:srgbClr val="FFFFFF"/>
          </a:solidFill>
          <a:ln w="12700">
            <a:solidFill>
              <a:srgbClr val="E8F0F1"/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274320" y="3493008"/>
            <a:ext cx="54864" cy="1234440"/>
          </a:xfrm>
          <a:prstGeom prst="rect">
            <a:avLst/>
          </a:prstGeom>
          <a:solidFill>
            <a:srgbClr val="E07B39"/>
          </a:solidFill>
          <a:ln w="12700">
            <a:solidFill>
              <a:srgbClr val="E07B39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457200" y="3538728"/>
            <a:ext cx="41148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85E61"/>
                </a:solidFill>
              </a:rPr>
              <a:t>Nitazoxanida</a:t>
            </a:r>
            <a:endParaRPr lang="en-US" sz="1300" dirty="0"/>
          </a:p>
        </p:txBody>
      </p:sp>
      <p:sp>
        <p:nvSpPr>
          <p:cNvPr id="25" name="Shape 23"/>
          <p:cNvSpPr/>
          <p:nvPr/>
        </p:nvSpPr>
        <p:spPr>
          <a:xfrm>
            <a:off x="6400800" y="3566160"/>
            <a:ext cx="1005840" cy="256032"/>
          </a:xfrm>
          <a:prstGeom prst="rect">
            <a:avLst/>
          </a:prstGeom>
          <a:solidFill>
            <a:srgbClr val="E07B39"/>
          </a:solidFill>
          <a:ln w="12700">
            <a:solidFill>
              <a:srgbClr val="E07B39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6400800" y="3566160"/>
            <a:ext cx="1005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</a:rPr>
              <a:t>FDA: C</a:t>
            </a:r>
            <a:endParaRPr lang="en-US" sz="1400" dirty="0"/>
          </a:p>
        </p:txBody>
      </p:sp>
      <p:sp>
        <p:nvSpPr>
          <p:cNvPr id="27" name="Shape 25"/>
          <p:cNvSpPr/>
          <p:nvPr/>
        </p:nvSpPr>
        <p:spPr>
          <a:xfrm>
            <a:off x="7498080" y="3566160"/>
            <a:ext cx="1280160" cy="256032"/>
          </a:xfrm>
          <a:prstGeom prst="rect">
            <a:avLst/>
          </a:prstGeom>
          <a:solidFill>
            <a:srgbClr val="E07B39"/>
          </a:solidFill>
          <a:ln w="12700">
            <a:solidFill>
              <a:srgbClr val="E07B39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7498080" y="3566160"/>
            <a:ext cx="12801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</a:rPr>
              <a:t>RESTRITO</a:t>
            </a:r>
            <a:endParaRPr lang="en-US" sz="1400" dirty="0"/>
          </a:p>
        </p:txBody>
      </p:sp>
      <p:sp>
        <p:nvSpPr>
          <p:cNvPr id="29" name="Text 27"/>
          <p:cNvSpPr/>
          <p:nvPr/>
        </p:nvSpPr>
        <p:spPr>
          <a:xfrm>
            <a:off x="502920" y="3877056"/>
            <a:ext cx="8321040" cy="80467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buSzPct val="100000"/>
              <a:buChar char="•"/>
            </a:pPr>
            <a:r>
              <a:rPr lang="en-US" sz="1400" b="1" dirty="0"/>
              <a:t>Indicada para giardíase e criptosporidiose resistentes a outras drogas.</a:t>
            </a:r>
          </a:p>
          <a:p>
            <a:pPr marL="342900" indent="-342900">
              <a:buSzPct val="100000"/>
              <a:buChar char="•"/>
            </a:pPr>
            <a:r>
              <a:rPr lang="en-US" sz="1400" b="1" dirty="0"/>
              <a:t>Poucos estudos em gestantes — usar com cautela no 1º trimestre.</a:t>
            </a:r>
          </a:p>
          <a:p>
            <a:pPr marL="342900" indent="-342900">
              <a:buSzPct val="100000"/>
              <a:buChar char="•"/>
            </a:pPr>
            <a:r>
              <a:rPr lang="en-US" sz="1400" b="1" dirty="0"/>
              <a:t>Sem teratogenicidade documentada em estudos animais.</a:t>
            </a:r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136800"/>
            <a:ext cx="3200400" cy="5143500"/>
          </a:xfrm>
          <a:prstGeom prst="rect">
            <a:avLst/>
          </a:prstGeom>
          <a:solidFill>
            <a:srgbClr val="0D7377"/>
          </a:solidFill>
          <a:ln w="12700">
            <a:solidFill>
              <a:srgbClr val="0D7377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274320" y="457200"/>
            <a:ext cx="265176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7200" b="1" dirty="0">
                <a:solidFill>
                  <a:srgbClr val="C8F0F1"/>
                </a:solidFill>
              </a:rPr>
              <a:t>12</a:t>
            </a:r>
            <a:endParaRPr lang="en-US" sz="7200" dirty="0"/>
          </a:p>
        </p:txBody>
      </p:sp>
      <p:sp>
        <p:nvSpPr>
          <p:cNvPr id="4" name="Shape 2"/>
          <p:cNvSpPr/>
          <p:nvPr/>
        </p:nvSpPr>
        <p:spPr>
          <a:xfrm>
            <a:off x="274320" y="1508760"/>
            <a:ext cx="2651760" cy="45720"/>
          </a:xfrm>
          <a:prstGeom prst="rect">
            <a:avLst/>
          </a:prstGeom>
          <a:solidFill>
            <a:srgbClr val="C8F0F1"/>
          </a:solidFill>
          <a:ln w="12700">
            <a:solidFill>
              <a:srgbClr val="C8F0F1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182880" y="2057400"/>
            <a:ext cx="2834640" cy="2286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ctr">
              <a:buNone/>
            </a:pPr>
            <a:r>
              <a:rPr lang="en-US" sz="2400" b="1" dirty="0"/>
              <a:t>Anti-Helmínticos
na Gestação</a:t>
            </a:r>
          </a:p>
        </p:txBody>
      </p:sp>
      <p:sp>
        <p:nvSpPr>
          <p:cNvPr id="6" name="Text 4"/>
          <p:cNvSpPr/>
          <p:nvPr/>
        </p:nvSpPr>
        <p:spPr>
          <a:xfrm>
            <a:off x="3474720" y="2103120"/>
            <a:ext cx="530352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2200" b="1" dirty="0"/>
              <a:t>Albendazol · Mebendazol · Ivermectina · Praziquantel</a:t>
            </a:r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0D7377"/>
          </a:solidFill>
          <a:ln w="12700">
            <a:solidFill>
              <a:srgbClr val="0D7377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4937760"/>
            <a:ext cx="9144000" cy="205740"/>
          </a:xfrm>
          <a:prstGeom prst="rect">
            <a:avLst/>
          </a:prstGeom>
          <a:solidFill>
            <a:srgbClr val="085E61"/>
          </a:solidFill>
          <a:ln w="12700">
            <a:solidFill>
              <a:srgbClr val="085E61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274320" y="4946904"/>
            <a:ext cx="859536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800" dirty="0">
                <a:solidFill>
                  <a:srgbClr val="C8F0F1"/>
                </a:solidFill>
              </a:rPr>
              <a:t>Estratégia de Saúde da Família  |  Farmacologia na Gestação</a:t>
            </a:r>
            <a:endParaRPr lang="en-US" sz="800" dirty="0"/>
          </a:p>
        </p:txBody>
      </p:sp>
      <p:sp>
        <p:nvSpPr>
          <p:cNvPr id="5" name="Text 3"/>
          <p:cNvSpPr/>
          <p:nvPr/>
        </p:nvSpPr>
        <p:spPr>
          <a:xfrm>
            <a:off x="365760" y="137160"/>
            <a:ext cx="84124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085E61"/>
                </a:solidFill>
              </a:rPr>
              <a:t>ANTI-HELMÍNTICOS NA GESTAÇÃO</a:t>
            </a:r>
            <a:endParaRPr lang="en-US" sz="1600" dirty="0"/>
          </a:p>
        </p:txBody>
      </p:sp>
      <p:sp>
        <p:nvSpPr>
          <p:cNvPr id="6" name="Shape 4"/>
          <p:cNvSpPr/>
          <p:nvPr/>
        </p:nvSpPr>
        <p:spPr>
          <a:xfrm>
            <a:off x="0" y="740664"/>
            <a:ext cx="8595360" cy="1234440"/>
          </a:xfrm>
          <a:prstGeom prst="rect">
            <a:avLst/>
          </a:prstGeom>
          <a:solidFill>
            <a:srgbClr val="FFFFFF"/>
          </a:solidFill>
          <a:ln w="12700">
            <a:solidFill>
              <a:srgbClr val="E8F0F1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274320" y="749808"/>
            <a:ext cx="54864" cy="1234440"/>
          </a:xfrm>
          <a:prstGeom prst="rect">
            <a:avLst/>
          </a:prstGeom>
          <a:solidFill>
            <a:srgbClr val="3DA85A"/>
          </a:solidFill>
          <a:ln w="12700">
            <a:solidFill>
              <a:srgbClr val="3DA85A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457200" y="795528"/>
            <a:ext cx="41148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85E61"/>
                </a:solidFill>
              </a:rPr>
              <a:t>Albendazol</a:t>
            </a:r>
            <a:endParaRPr lang="en-US" sz="1400" dirty="0"/>
          </a:p>
        </p:txBody>
      </p:sp>
      <p:sp>
        <p:nvSpPr>
          <p:cNvPr id="9" name="Shape 7"/>
          <p:cNvSpPr/>
          <p:nvPr/>
        </p:nvSpPr>
        <p:spPr>
          <a:xfrm>
            <a:off x="6309360" y="822960"/>
            <a:ext cx="1005840" cy="256032"/>
          </a:xfrm>
          <a:prstGeom prst="rect">
            <a:avLst/>
          </a:prstGeom>
          <a:solidFill>
            <a:srgbClr val="3DA85A"/>
          </a:solidFill>
          <a:ln w="12700">
            <a:solidFill>
              <a:srgbClr val="3DA85A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6400800" y="822960"/>
            <a:ext cx="1005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</a:rPr>
              <a:t>FDA: B</a:t>
            </a:r>
            <a:endParaRPr lang="en-US" sz="1400" dirty="0"/>
          </a:p>
        </p:txBody>
      </p:sp>
      <p:sp>
        <p:nvSpPr>
          <p:cNvPr id="11" name="Shape 9"/>
          <p:cNvSpPr/>
          <p:nvPr/>
        </p:nvSpPr>
        <p:spPr>
          <a:xfrm>
            <a:off x="7498080" y="822960"/>
            <a:ext cx="1280160" cy="256032"/>
          </a:xfrm>
          <a:prstGeom prst="rect">
            <a:avLst/>
          </a:prstGeom>
          <a:solidFill>
            <a:srgbClr val="3DA85A"/>
          </a:solidFill>
          <a:ln w="12700">
            <a:solidFill>
              <a:srgbClr val="3DA85A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7498080" y="822960"/>
            <a:ext cx="12801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</a:rPr>
              <a:t>CAUTELA</a:t>
            </a:r>
            <a:endParaRPr lang="en-US" sz="1400" dirty="0"/>
          </a:p>
        </p:txBody>
      </p:sp>
      <p:sp>
        <p:nvSpPr>
          <p:cNvPr id="13" name="Text 11"/>
          <p:cNvSpPr/>
          <p:nvPr/>
        </p:nvSpPr>
        <p:spPr>
          <a:xfrm>
            <a:off x="502920" y="1133856"/>
            <a:ext cx="8321040" cy="80467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buSzPct val="100000"/>
              <a:buChar char="•"/>
            </a:pPr>
            <a:r>
              <a:rPr lang="en-US" sz="1400" b="1" dirty="0"/>
              <a:t>Geo-helmintos: Ascaris, Ancylostoma, Trichuris, Enterobius.</a:t>
            </a:r>
          </a:p>
          <a:p>
            <a:pPr marL="228600" indent="-228600">
              <a:buChar char="•"/>
            </a:pPr>
            <a:r>
              <a:rPr lang="pt-BR" sz="1400" b="1" dirty="0"/>
              <a:t>EVITAR no 1º trimestre. OMS recomenda a partir do 2º trimestre em áreas endêmicas.</a:t>
            </a:r>
          </a:p>
          <a:p>
            <a:pPr marL="228600" indent="-228600">
              <a:buChar char="•"/>
            </a:pPr>
            <a:r>
              <a:rPr lang="pt-BR" sz="1400" b="1" dirty="0"/>
              <a:t>400 mg dose única (Ascaris, Enterobius) ou 400 mg/dia × 3 dias (Ancylostoma, Trichuris).</a:t>
            </a:r>
          </a:p>
        </p:txBody>
      </p:sp>
      <p:sp>
        <p:nvSpPr>
          <p:cNvPr id="14" name="Shape 12"/>
          <p:cNvSpPr/>
          <p:nvPr/>
        </p:nvSpPr>
        <p:spPr>
          <a:xfrm>
            <a:off x="182880" y="2121408"/>
            <a:ext cx="8595360" cy="1234440"/>
          </a:xfrm>
          <a:prstGeom prst="rect">
            <a:avLst/>
          </a:prstGeom>
          <a:solidFill>
            <a:srgbClr val="E8F0F1"/>
          </a:solidFill>
          <a:ln w="12700">
            <a:solidFill>
              <a:srgbClr val="E8F0F1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274320" y="2121408"/>
            <a:ext cx="54864" cy="1234440"/>
          </a:xfrm>
          <a:prstGeom prst="rect">
            <a:avLst/>
          </a:prstGeom>
          <a:solidFill>
            <a:srgbClr val="E07B39"/>
          </a:solidFill>
          <a:ln w="12700">
            <a:solidFill>
              <a:srgbClr val="E07B39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457200" y="2167128"/>
            <a:ext cx="41148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85E61"/>
                </a:solidFill>
              </a:rPr>
              <a:t>Mebendazol</a:t>
            </a:r>
            <a:endParaRPr lang="en-US" sz="1400" dirty="0"/>
          </a:p>
        </p:txBody>
      </p:sp>
      <p:sp>
        <p:nvSpPr>
          <p:cNvPr id="17" name="Shape 15"/>
          <p:cNvSpPr/>
          <p:nvPr/>
        </p:nvSpPr>
        <p:spPr>
          <a:xfrm>
            <a:off x="6400800" y="2194560"/>
            <a:ext cx="1005840" cy="256032"/>
          </a:xfrm>
          <a:prstGeom prst="rect">
            <a:avLst/>
          </a:prstGeom>
          <a:solidFill>
            <a:srgbClr val="E07B39"/>
          </a:solidFill>
          <a:ln w="12700">
            <a:solidFill>
              <a:srgbClr val="E07B39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6400800" y="2194560"/>
            <a:ext cx="1005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</a:rPr>
              <a:t>FDA: —</a:t>
            </a:r>
            <a:endParaRPr lang="en-US" sz="1400" dirty="0"/>
          </a:p>
        </p:txBody>
      </p:sp>
      <p:sp>
        <p:nvSpPr>
          <p:cNvPr id="19" name="Shape 17"/>
          <p:cNvSpPr/>
          <p:nvPr/>
        </p:nvSpPr>
        <p:spPr>
          <a:xfrm>
            <a:off x="7498080" y="2194560"/>
            <a:ext cx="1280160" cy="256032"/>
          </a:xfrm>
          <a:prstGeom prst="rect">
            <a:avLst/>
          </a:prstGeom>
          <a:solidFill>
            <a:srgbClr val="E07B39"/>
          </a:solidFill>
          <a:ln w="12700">
            <a:solidFill>
              <a:srgbClr val="E07B39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7498080" y="2194560"/>
            <a:ext cx="12801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</a:rPr>
              <a:t>CAUTELA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502920" y="2505456"/>
            <a:ext cx="8321040" cy="80467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buSzPct val="100000"/>
              <a:buChar char="•"/>
            </a:pPr>
            <a:r>
              <a:rPr lang="en-US" sz="1400" b="1" dirty="0"/>
              <a:t>Alternativa para nematoides intestinais. Absorção sistêmica mínima.</a:t>
            </a:r>
          </a:p>
          <a:p>
            <a:pPr marL="342900" indent="-342900">
              <a:buSzPct val="100000"/>
              <a:buChar char="•"/>
            </a:pPr>
            <a:r>
              <a:rPr lang="en-US" sz="1400" b="1" dirty="0"/>
              <a:t>EVITAR no 1º trimestre. Partir do 2º trim.: 100 mg 2x/dia × 3 dias.</a:t>
            </a:r>
          </a:p>
          <a:p>
            <a:pPr marL="342900" indent="-342900">
              <a:buSzPct val="100000"/>
              <a:buChar char="•"/>
            </a:pPr>
            <a:r>
              <a:rPr lang="en-US" sz="1400" b="1" dirty="0"/>
              <a:t>Menor risco teórico que albendazol por baixa biodisponibilidade oral.</a:t>
            </a:r>
          </a:p>
        </p:txBody>
      </p:sp>
      <p:sp>
        <p:nvSpPr>
          <p:cNvPr id="22" name="Shape 20"/>
          <p:cNvSpPr/>
          <p:nvPr/>
        </p:nvSpPr>
        <p:spPr>
          <a:xfrm>
            <a:off x="274320" y="3493008"/>
            <a:ext cx="8595360" cy="1234440"/>
          </a:xfrm>
          <a:prstGeom prst="rect">
            <a:avLst/>
          </a:prstGeom>
          <a:solidFill>
            <a:srgbClr val="FFFFFF"/>
          </a:solidFill>
          <a:ln w="12700">
            <a:solidFill>
              <a:srgbClr val="E8F0F1"/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274320" y="3493008"/>
            <a:ext cx="54864" cy="1234440"/>
          </a:xfrm>
          <a:prstGeom prst="rect">
            <a:avLst/>
          </a:prstGeom>
          <a:solidFill>
            <a:srgbClr val="E07B39"/>
          </a:solidFill>
          <a:ln w="12700">
            <a:solidFill>
              <a:srgbClr val="E07B39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457200" y="3538728"/>
            <a:ext cx="41148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85E61"/>
                </a:solidFill>
              </a:rPr>
              <a:t>Ivermectina</a:t>
            </a:r>
            <a:endParaRPr lang="en-US" sz="1300" dirty="0"/>
          </a:p>
        </p:txBody>
      </p:sp>
      <p:sp>
        <p:nvSpPr>
          <p:cNvPr id="25" name="Shape 23"/>
          <p:cNvSpPr/>
          <p:nvPr/>
        </p:nvSpPr>
        <p:spPr>
          <a:xfrm>
            <a:off x="6400800" y="3566160"/>
            <a:ext cx="1005840" cy="256032"/>
          </a:xfrm>
          <a:prstGeom prst="rect">
            <a:avLst/>
          </a:prstGeom>
          <a:solidFill>
            <a:srgbClr val="E07B39"/>
          </a:solidFill>
          <a:ln w="12700">
            <a:solidFill>
              <a:srgbClr val="E07B39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6400800" y="3566160"/>
            <a:ext cx="1005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</a:rPr>
              <a:t>FDA: C</a:t>
            </a:r>
            <a:endParaRPr lang="en-US" sz="1400" dirty="0"/>
          </a:p>
        </p:txBody>
      </p:sp>
      <p:sp>
        <p:nvSpPr>
          <p:cNvPr id="27" name="Shape 25"/>
          <p:cNvSpPr/>
          <p:nvPr/>
        </p:nvSpPr>
        <p:spPr>
          <a:xfrm>
            <a:off x="7498080" y="3566160"/>
            <a:ext cx="1280160" cy="256032"/>
          </a:xfrm>
          <a:prstGeom prst="rect">
            <a:avLst/>
          </a:prstGeom>
          <a:solidFill>
            <a:srgbClr val="E07B39"/>
          </a:solidFill>
          <a:ln w="12700">
            <a:solidFill>
              <a:srgbClr val="E07B39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7498080" y="3566160"/>
            <a:ext cx="12801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</a:rPr>
              <a:t>RESTRITO</a:t>
            </a:r>
            <a:endParaRPr lang="en-US" sz="1400" dirty="0"/>
          </a:p>
        </p:txBody>
      </p:sp>
      <p:sp>
        <p:nvSpPr>
          <p:cNvPr id="29" name="Text 27"/>
          <p:cNvSpPr/>
          <p:nvPr/>
        </p:nvSpPr>
        <p:spPr>
          <a:xfrm>
            <a:off x="502920" y="3877056"/>
            <a:ext cx="8321040" cy="80467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buSzPct val="100000"/>
              <a:buChar char="•"/>
            </a:pPr>
            <a:r>
              <a:rPr lang="en-US" sz="1400" b="1" dirty="0"/>
              <a:t>Estrongiloidíase, oncocercose, escabiose generalizada e pediculose resistente.</a:t>
            </a:r>
          </a:p>
          <a:p>
            <a:pPr marL="342900" indent="-342900">
              <a:buSzPct val="100000"/>
              <a:buChar char="•"/>
            </a:pPr>
            <a:r>
              <a:rPr lang="en-US" sz="1400" b="1" dirty="0"/>
              <a:t>EVITAR no 1º trimestre. Usar somente se benefício materno justificar o risco.</a:t>
            </a:r>
          </a:p>
          <a:p>
            <a:pPr marL="342900" indent="-342900">
              <a:buSzPct val="100000"/>
              <a:buChar char="•"/>
            </a:pPr>
            <a:r>
              <a:rPr lang="en-US" sz="1400" b="1" dirty="0"/>
              <a:t>Dose: 200 mcg/kg dose única. CONTRAINDICADA na amamentação de RN &lt; 15 kg.</a:t>
            </a:r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200400" cy="5143500"/>
          </a:xfrm>
          <a:prstGeom prst="rect">
            <a:avLst/>
          </a:prstGeom>
          <a:solidFill>
            <a:srgbClr val="0D7377"/>
          </a:solidFill>
          <a:ln w="12700">
            <a:solidFill>
              <a:srgbClr val="0D7377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274320" y="457200"/>
            <a:ext cx="265176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7200" b="1" dirty="0">
                <a:solidFill>
                  <a:srgbClr val="C8F0F1"/>
                </a:solidFill>
              </a:rPr>
              <a:t>13</a:t>
            </a:r>
            <a:endParaRPr lang="en-US" sz="7200" dirty="0"/>
          </a:p>
        </p:txBody>
      </p:sp>
      <p:sp>
        <p:nvSpPr>
          <p:cNvPr id="4" name="Shape 2"/>
          <p:cNvSpPr/>
          <p:nvPr/>
        </p:nvSpPr>
        <p:spPr>
          <a:xfrm>
            <a:off x="274320" y="1508760"/>
            <a:ext cx="2651760" cy="45720"/>
          </a:xfrm>
          <a:prstGeom prst="rect">
            <a:avLst/>
          </a:prstGeom>
          <a:solidFill>
            <a:srgbClr val="C8F0F1"/>
          </a:solidFill>
          <a:ln w="12700">
            <a:solidFill>
              <a:srgbClr val="C8F0F1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182880" y="2023110"/>
            <a:ext cx="2834640" cy="2286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ctr">
              <a:buNone/>
            </a:pPr>
            <a:r>
              <a:rPr lang="en-US" sz="2400" b="1" dirty="0" err="1"/>
              <a:t>Escabicidas</a:t>
            </a:r>
            <a:r>
              <a:rPr lang="en-US" sz="2400" b="1" dirty="0"/>
              <a:t> </a:t>
            </a:r>
            <a:r>
              <a:rPr lang="en-US" sz="2400" b="1" dirty="0" err="1"/>
              <a:t>na</a:t>
            </a:r>
            <a:r>
              <a:rPr lang="en-US" sz="2400" b="1" dirty="0"/>
              <a:t> Gestação</a:t>
            </a:r>
            <a:endParaRPr lang="en-US" sz="2400" dirty="0"/>
          </a:p>
        </p:txBody>
      </p:sp>
      <p:sp>
        <p:nvSpPr>
          <p:cNvPr id="6" name="Text 4"/>
          <p:cNvSpPr/>
          <p:nvPr/>
        </p:nvSpPr>
        <p:spPr>
          <a:xfrm>
            <a:off x="3474720" y="2103120"/>
            <a:ext cx="530352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2200" b="1" dirty="0"/>
              <a:t>Permetrina · Ivermectina · Enxofre precipitado</a:t>
            </a:r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0D7377"/>
          </a:solidFill>
          <a:ln w="12700">
            <a:solidFill>
              <a:srgbClr val="0D7377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4937760"/>
            <a:ext cx="9144000" cy="205740"/>
          </a:xfrm>
          <a:prstGeom prst="rect">
            <a:avLst/>
          </a:prstGeom>
          <a:solidFill>
            <a:srgbClr val="085E61"/>
          </a:solidFill>
          <a:ln w="12700">
            <a:solidFill>
              <a:srgbClr val="085E61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274320" y="4946904"/>
            <a:ext cx="859536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800" dirty="0">
                <a:solidFill>
                  <a:srgbClr val="C8F0F1"/>
                </a:solidFill>
              </a:rPr>
              <a:t>Estratégia de Saúde da Família  |  Farmacologia na Gestação</a:t>
            </a:r>
            <a:endParaRPr lang="en-US" sz="800" dirty="0"/>
          </a:p>
        </p:txBody>
      </p:sp>
      <p:sp>
        <p:nvSpPr>
          <p:cNvPr id="5" name="Text 3"/>
          <p:cNvSpPr/>
          <p:nvPr/>
        </p:nvSpPr>
        <p:spPr>
          <a:xfrm>
            <a:off x="365760" y="137160"/>
            <a:ext cx="84124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085E61"/>
                </a:solidFill>
              </a:rPr>
              <a:t>ESCABICIDAS NA GESTAÇÃO</a:t>
            </a:r>
            <a:endParaRPr lang="en-US" sz="1600" dirty="0"/>
          </a:p>
        </p:txBody>
      </p:sp>
      <p:sp>
        <p:nvSpPr>
          <p:cNvPr id="6" name="Shape 4"/>
          <p:cNvSpPr/>
          <p:nvPr/>
        </p:nvSpPr>
        <p:spPr>
          <a:xfrm>
            <a:off x="0" y="740664"/>
            <a:ext cx="8595360" cy="1234440"/>
          </a:xfrm>
          <a:prstGeom prst="rect">
            <a:avLst/>
          </a:prstGeom>
          <a:solidFill>
            <a:srgbClr val="FFFFFF"/>
          </a:solidFill>
          <a:ln w="12700">
            <a:solidFill>
              <a:srgbClr val="E8F0F1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274320" y="749808"/>
            <a:ext cx="54864" cy="1234440"/>
          </a:xfrm>
          <a:prstGeom prst="rect">
            <a:avLst/>
          </a:prstGeom>
          <a:solidFill>
            <a:srgbClr val="3DA85A"/>
          </a:solidFill>
          <a:ln w="12700">
            <a:solidFill>
              <a:srgbClr val="3DA85A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457200" y="795528"/>
            <a:ext cx="41148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85E61"/>
                </a:solidFill>
              </a:rPr>
              <a:t>Permetrina 5% (creme)</a:t>
            </a:r>
            <a:endParaRPr lang="en-US" sz="1400" dirty="0"/>
          </a:p>
        </p:txBody>
      </p:sp>
      <p:sp>
        <p:nvSpPr>
          <p:cNvPr id="9" name="Shape 7"/>
          <p:cNvSpPr/>
          <p:nvPr/>
        </p:nvSpPr>
        <p:spPr>
          <a:xfrm>
            <a:off x="6309360" y="822960"/>
            <a:ext cx="1005840" cy="256032"/>
          </a:xfrm>
          <a:prstGeom prst="rect">
            <a:avLst/>
          </a:prstGeom>
          <a:solidFill>
            <a:srgbClr val="3DA85A"/>
          </a:solidFill>
          <a:ln w="12700">
            <a:solidFill>
              <a:srgbClr val="3DA85A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6400800" y="822960"/>
            <a:ext cx="1005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</a:rPr>
              <a:t>FDA: B</a:t>
            </a:r>
            <a:endParaRPr lang="en-US" sz="1400" dirty="0"/>
          </a:p>
        </p:txBody>
      </p:sp>
      <p:sp>
        <p:nvSpPr>
          <p:cNvPr id="11" name="Shape 9"/>
          <p:cNvSpPr/>
          <p:nvPr/>
        </p:nvSpPr>
        <p:spPr>
          <a:xfrm>
            <a:off x="7498080" y="822960"/>
            <a:ext cx="1280160" cy="256032"/>
          </a:xfrm>
          <a:prstGeom prst="rect">
            <a:avLst/>
          </a:prstGeom>
          <a:solidFill>
            <a:srgbClr val="3DA85A"/>
          </a:solidFill>
          <a:ln w="12700">
            <a:solidFill>
              <a:srgbClr val="3DA85A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7498080" y="822960"/>
            <a:ext cx="12801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</a:rPr>
              <a:t>1ª ESCOLHA</a:t>
            </a:r>
            <a:endParaRPr lang="en-US" sz="1400" dirty="0"/>
          </a:p>
        </p:txBody>
      </p:sp>
      <p:sp>
        <p:nvSpPr>
          <p:cNvPr id="13" name="Text 11"/>
          <p:cNvSpPr/>
          <p:nvPr/>
        </p:nvSpPr>
        <p:spPr>
          <a:xfrm>
            <a:off x="502920" y="1133856"/>
            <a:ext cx="8321040" cy="80467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buSzPct val="100000"/>
              <a:buChar char="•"/>
            </a:pPr>
            <a:r>
              <a:rPr lang="en-US" sz="1400" b="1" dirty="0"/>
              <a:t>Tratamento de 1ª linha para escabiose em todos os trimestres da gestação.</a:t>
            </a:r>
          </a:p>
          <a:p>
            <a:pPr marL="342900" indent="-342900">
              <a:buSzPct val="100000"/>
              <a:buChar char="•"/>
            </a:pPr>
            <a:r>
              <a:rPr lang="en-US" sz="1400" b="1" dirty="0"/>
              <a:t>Aplicar do pescoço às solas dos pés, deixar agir 8–14h e lavar.</a:t>
            </a:r>
          </a:p>
        </p:txBody>
      </p:sp>
      <p:sp>
        <p:nvSpPr>
          <p:cNvPr id="14" name="Shape 12"/>
          <p:cNvSpPr/>
          <p:nvPr/>
        </p:nvSpPr>
        <p:spPr>
          <a:xfrm>
            <a:off x="182880" y="2121408"/>
            <a:ext cx="8595360" cy="1234440"/>
          </a:xfrm>
          <a:prstGeom prst="rect">
            <a:avLst/>
          </a:prstGeom>
          <a:solidFill>
            <a:srgbClr val="E8F0F1"/>
          </a:solidFill>
          <a:ln w="12700">
            <a:solidFill>
              <a:srgbClr val="E8F0F1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274320" y="2121408"/>
            <a:ext cx="54864" cy="1234440"/>
          </a:xfrm>
          <a:prstGeom prst="rect">
            <a:avLst/>
          </a:prstGeom>
          <a:solidFill>
            <a:srgbClr val="E07B39"/>
          </a:solidFill>
          <a:ln w="12700">
            <a:solidFill>
              <a:srgbClr val="E07B39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457200" y="2167128"/>
            <a:ext cx="41148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85E61"/>
                </a:solidFill>
              </a:rPr>
              <a:t>Enxofre Precipitado 6–10%</a:t>
            </a:r>
            <a:endParaRPr lang="en-US" sz="1400" dirty="0"/>
          </a:p>
        </p:txBody>
      </p:sp>
      <p:sp>
        <p:nvSpPr>
          <p:cNvPr id="17" name="Shape 15"/>
          <p:cNvSpPr/>
          <p:nvPr/>
        </p:nvSpPr>
        <p:spPr>
          <a:xfrm>
            <a:off x="6400800" y="2194560"/>
            <a:ext cx="1005840" cy="256032"/>
          </a:xfrm>
          <a:prstGeom prst="rect">
            <a:avLst/>
          </a:prstGeom>
          <a:solidFill>
            <a:srgbClr val="E07B39"/>
          </a:solidFill>
          <a:ln w="12700">
            <a:solidFill>
              <a:srgbClr val="E07B39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6400800" y="2194560"/>
            <a:ext cx="1005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</a:rPr>
              <a:t>FDA: —</a:t>
            </a:r>
            <a:endParaRPr lang="en-US" sz="1400" dirty="0"/>
          </a:p>
        </p:txBody>
      </p:sp>
      <p:sp>
        <p:nvSpPr>
          <p:cNvPr id="19" name="Shape 17"/>
          <p:cNvSpPr/>
          <p:nvPr/>
        </p:nvSpPr>
        <p:spPr>
          <a:xfrm>
            <a:off x="7498080" y="2194560"/>
            <a:ext cx="1280160" cy="256032"/>
          </a:xfrm>
          <a:prstGeom prst="rect">
            <a:avLst/>
          </a:prstGeom>
          <a:solidFill>
            <a:srgbClr val="E07B39"/>
          </a:solidFill>
          <a:ln w="12700">
            <a:solidFill>
              <a:srgbClr val="E07B39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7498080" y="2194560"/>
            <a:ext cx="12801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</a:rPr>
              <a:t>ACEITÁVEL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502920" y="2505456"/>
            <a:ext cx="8321040" cy="80467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buSzPct val="100000"/>
              <a:buChar char="•"/>
            </a:pPr>
            <a:r>
              <a:rPr lang="en-US" sz="1400" b="1" dirty="0"/>
              <a:t>Alternativa segura, especialmente no 1º trimestre quando há dúvida.</a:t>
            </a:r>
          </a:p>
          <a:p>
            <a:pPr marL="342900" indent="-342900">
              <a:buSzPct val="100000"/>
              <a:buChar char="•"/>
            </a:pPr>
            <a:r>
              <a:rPr lang="en-US" sz="1400" b="1" dirty="0"/>
              <a:t>Aplicar à noite por 3 noites consecutivas. Odor desagradável; lavar pela manhã.</a:t>
            </a:r>
          </a:p>
          <a:p>
            <a:pPr marL="342900" indent="-342900">
              <a:buSzPct val="100000"/>
              <a:buChar char="•"/>
            </a:pPr>
            <a:r>
              <a:rPr lang="en-US" sz="1400" b="1" dirty="0"/>
              <a:t>Boa opção em resistência à permetrina ou em baixa renda.</a:t>
            </a:r>
          </a:p>
        </p:txBody>
      </p:sp>
      <p:sp>
        <p:nvSpPr>
          <p:cNvPr id="22" name="Shape 20"/>
          <p:cNvSpPr/>
          <p:nvPr/>
        </p:nvSpPr>
        <p:spPr>
          <a:xfrm>
            <a:off x="274320" y="3493008"/>
            <a:ext cx="8595360" cy="1234440"/>
          </a:xfrm>
          <a:prstGeom prst="rect">
            <a:avLst/>
          </a:prstGeom>
          <a:solidFill>
            <a:srgbClr val="FFFFFF"/>
          </a:solidFill>
          <a:ln w="12700">
            <a:solidFill>
              <a:srgbClr val="E8F0F1"/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274320" y="3493008"/>
            <a:ext cx="54864" cy="1234440"/>
          </a:xfrm>
          <a:prstGeom prst="rect">
            <a:avLst/>
          </a:prstGeom>
          <a:solidFill>
            <a:srgbClr val="E07B39"/>
          </a:solidFill>
          <a:ln w="12700">
            <a:solidFill>
              <a:srgbClr val="E07B39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457200" y="3538728"/>
            <a:ext cx="41148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85E61"/>
                </a:solidFill>
              </a:rPr>
              <a:t>Ivermectina oral</a:t>
            </a:r>
            <a:endParaRPr lang="en-US" sz="1300" dirty="0"/>
          </a:p>
        </p:txBody>
      </p:sp>
      <p:sp>
        <p:nvSpPr>
          <p:cNvPr id="25" name="Shape 23"/>
          <p:cNvSpPr/>
          <p:nvPr/>
        </p:nvSpPr>
        <p:spPr>
          <a:xfrm>
            <a:off x="6400800" y="3566160"/>
            <a:ext cx="1005840" cy="256032"/>
          </a:xfrm>
          <a:prstGeom prst="rect">
            <a:avLst/>
          </a:prstGeom>
          <a:solidFill>
            <a:srgbClr val="E07B39"/>
          </a:solidFill>
          <a:ln w="12700">
            <a:solidFill>
              <a:srgbClr val="E07B39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6400800" y="3566160"/>
            <a:ext cx="1005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</a:rPr>
              <a:t>FDA: C</a:t>
            </a:r>
            <a:endParaRPr lang="en-US" sz="1400" dirty="0"/>
          </a:p>
        </p:txBody>
      </p:sp>
      <p:sp>
        <p:nvSpPr>
          <p:cNvPr id="27" name="Shape 25"/>
          <p:cNvSpPr/>
          <p:nvPr/>
        </p:nvSpPr>
        <p:spPr>
          <a:xfrm>
            <a:off x="7498080" y="3566160"/>
            <a:ext cx="1280160" cy="256032"/>
          </a:xfrm>
          <a:prstGeom prst="rect">
            <a:avLst/>
          </a:prstGeom>
          <a:solidFill>
            <a:srgbClr val="E07B39"/>
          </a:solidFill>
          <a:ln w="12700">
            <a:solidFill>
              <a:srgbClr val="E07B39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7498080" y="3566160"/>
            <a:ext cx="12801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</a:rPr>
              <a:t>RESTRITO</a:t>
            </a:r>
            <a:endParaRPr lang="en-US" sz="1400" dirty="0"/>
          </a:p>
        </p:txBody>
      </p:sp>
      <p:sp>
        <p:nvSpPr>
          <p:cNvPr id="29" name="Text 27"/>
          <p:cNvSpPr/>
          <p:nvPr/>
        </p:nvSpPr>
        <p:spPr>
          <a:xfrm>
            <a:off x="502920" y="3877056"/>
            <a:ext cx="8321040" cy="80467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buSzPct val="100000"/>
              <a:buChar char="•"/>
            </a:pPr>
            <a:r>
              <a:rPr lang="en-US" sz="1400" b="1" dirty="0"/>
              <a:t>Reservar para escabiose crostosa (norueguesa) ou falha terapêutica grave.</a:t>
            </a:r>
          </a:p>
          <a:p>
            <a:pPr marL="342900" indent="-342900">
              <a:buSzPct val="100000"/>
              <a:buChar char="•"/>
            </a:pPr>
            <a:r>
              <a:rPr lang="en-US" sz="1400" b="1" dirty="0"/>
              <a:t>EVITAR no 1º trimestre. Usar nos demais trimestres somente se necessário.</a:t>
            </a:r>
          </a:p>
          <a:p>
            <a:pPr marL="342900" indent="-342900">
              <a:buSzPct val="100000"/>
              <a:buChar char="•"/>
            </a:pPr>
            <a:r>
              <a:rPr lang="en-US" sz="1400" b="1" dirty="0"/>
              <a:t>Dose única 200 mcg/kg. CONTRAINDICADA na amamentação de RN &lt; 15 kg</a:t>
            </a:r>
            <a:r>
              <a:rPr lang="en-US" sz="1400" dirty="0">
                <a:solidFill>
                  <a:srgbClr val="4A6064"/>
                </a:solidFill>
              </a:rPr>
              <a:t>.</a:t>
            </a:r>
            <a:endParaRPr lang="en-US" sz="1400" dirty="0"/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200400" cy="5143500"/>
          </a:xfrm>
          <a:prstGeom prst="rect">
            <a:avLst/>
          </a:prstGeom>
          <a:solidFill>
            <a:srgbClr val="0D7377"/>
          </a:solidFill>
          <a:ln w="12700">
            <a:solidFill>
              <a:srgbClr val="0D7377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274320" y="457200"/>
            <a:ext cx="265176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7200" b="1" dirty="0">
                <a:solidFill>
                  <a:srgbClr val="C8F0F1"/>
                </a:solidFill>
              </a:rPr>
              <a:t>14</a:t>
            </a:r>
            <a:endParaRPr lang="en-US" sz="7200" dirty="0"/>
          </a:p>
        </p:txBody>
      </p:sp>
      <p:sp>
        <p:nvSpPr>
          <p:cNvPr id="4" name="Shape 2"/>
          <p:cNvSpPr/>
          <p:nvPr/>
        </p:nvSpPr>
        <p:spPr>
          <a:xfrm>
            <a:off x="274320" y="1508760"/>
            <a:ext cx="2651760" cy="45720"/>
          </a:xfrm>
          <a:prstGeom prst="rect">
            <a:avLst/>
          </a:prstGeom>
          <a:solidFill>
            <a:srgbClr val="C8F0F1"/>
          </a:solidFill>
          <a:ln w="12700">
            <a:solidFill>
              <a:srgbClr val="C8F0F1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182880" y="2057400"/>
            <a:ext cx="2834640" cy="2286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ctr">
              <a:buNone/>
            </a:pPr>
            <a:r>
              <a:rPr lang="en-US" sz="2400" b="1" dirty="0" err="1"/>
              <a:t>Repelentes</a:t>
            </a:r>
            <a:r>
              <a:rPr lang="en-US" sz="2400" b="1" dirty="0"/>
              <a:t> </a:t>
            </a:r>
            <a:r>
              <a:rPr lang="en-US" sz="2400" b="1" dirty="0" err="1"/>
              <a:t>na</a:t>
            </a:r>
            <a:r>
              <a:rPr lang="en-US" sz="2400" b="1" dirty="0"/>
              <a:t> Gestação</a:t>
            </a:r>
            <a:endParaRPr lang="en-US" sz="2400" dirty="0"/>
          </a:p>
        </p:txBody>
      </p:sp>
      <p:sp>
        <p:nvSpPr>
          <p:cNvPr id="6" name="Text 4"/>
          <p:cNvSpPr/>
          <p:nvPr/>
        </p:nvSpPr>
        <p:spPr>
          <a:xfrm>
            <a:off x="3474720" y="2103120"/>
            <a:ext cx="530352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2200" b="1" dirty="0"/>
              <a:t>DEET · Icaridina · IR3535 · Citriodiol</a:t>
            </a:r>
          </a:p>
        </p:txBody>
      </p:sp>
    </p:spTree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0D7377"/>
          </a:solidFill>
          <a:ln w="12700">
            <a:solidFill>
              <a:srgbClr val="0D7377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4937760"/>
            <a:ext cx="9144000" cy="205740"/>
          </a:xfrm>
          <a:prstGeom prst="rect">
            <a:avLst/>
          </a:prstGeom>
          <a:solidFill>
            <a:srgbClr val="085E61"/>
          </a:solidFill>
          <a:ln w="12700">
            <a:solidFill>
              <a:srgbClr val="085E61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274320" y="4946904"/>
            <a:ext cx="859536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800" dirty="0">
                <a:solidFill>
                  <a:srgbClr val="C8F0F1"/>
                </a:solidFill>
              </a:rPr>
              <a:t>Estratégia de Saúde da Família  |  Farmacologia na Gestação</a:t>
            </a:r>
            <a:endParaRPr lang="en-US" sz="800" dirty="0"/>
          </a:p>
        </p:txBody>
      </p:sp>
      <p:sp>
        <p:nvSpPr>
          <p:cNvPr id="5" name="Text 3"/>
          <p:cNvSpPr/>
          <p:nvPr/>
        </p:nvSpPr>
        <p:spPr>
          <a:xfrm>
            <a:off x="365760" y="137160"/>
            <a:ext cx="84124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085E61"/>
                </a:solidFill>
              </a:rPr>
              <a:t>REPELENTES NA GESTAÇÃO</a:t>
            </a:r>
            <a:endParaRPr lang="en-US" sz="1600" dirty="0"/>
          </a:p>
        </p:txBody>
      </p:sp>
      <p:sp>
        <p:nvSpPr>
          <p:cNvPr id="6" name="Shape 4"/>
          <p:cNvSpPr/>
          <p:nvPr/>
        </p:nvSpPr>
        <p:spPr>
          <a:xfrm>
            <a:off x="0" y="740664"/>
            <a:ext cx="8595360" cy="1234440"/>
          </a:xfrm>
          <a:prstGeom prst="rect">
            <a:avLst/>
          </a:prstGeom>
          <a:solidFill>
            <a:srgbClr val="FFFFFF"/>
          </a:solidFill>
          <a:ln w="12700">
            <a:solidFill>
              <a:srgbClr val="E8F0F1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274320" y="749808"/>
            <a:ext cx="54864" cy="1234440"/>
          </a:xfrm>
          <a:prstGeom prst="rect">
            <a:avLst/>
          </a:prstGeom>
          <a:solidFill>
            <a:srgbClr val="3DA85A"/>
          </a:solidFill>
          <a:ln w="12700">
            <a:solidFill>
              <a:srgbClr val="3DA85A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457200" y="795528"/>
            <a:ext cx="41148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85E61"/>
                </a:solidFill>
              </a:rPr>
              <a:t>Icaridina (Picaridina)</a:t>
            </a:r>
            <a:endParaRPr lang="en-US" sz="1400" dirty="0"/>
          </a:p>
        </p:txBody>
      </p:sp>
      <p:sp>
        <p:nvSpPr>
          <p:cNvPr id="9" name="Shape 7"/>
          <p:cNvSpPr/>
          <p:nvPr/>
        </p:nvSpPr>
        <p:spPr>
          <a:xfrm>
            <a:off x="6309360" y="822960"/>
            <a:ext cx="1005840" cy="256032"/>
          </a:xfrm>
          <a:prstGeom prst="rect">
            <a:avLst/>
          </a:prstGeom>
          <a:solidFill>
            <a:srgbClr val="3DA85A"/>
          </a:solidFill>
          <a:ln w="12700">
            <a:solidFill>
              <a:srgbClr val="3DA85A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6400800" y="822960"/>
            <a:ext cx="1005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</a:rPr>
              <a:t>FDA: B</a:t>
            </a:r>
            <a:endParaRPr lang="en-US" sz="1400" dirty="0"/>
          </a:p>
        </p:txBody>
      </p:sp>
      <p:sp>
        <p:nvSpPr>
          <p:cNvPr id="11" name="Shape 9"/>
          <p:cNvSpPr/>
          <p:nvPr/>
        </p:nvSpPr>
        <p:spPr>
          <a:xfrm>
            <a:off x="7498080" y="822960"/>
            <a:ext cx="1280160" cy="256032"/>
          </a:xfrm>
          <a:prstGeom prst="rect">
            <a:avLst/>
          </a:prstGeom>
          <a:solidFill>
            <a:srgbClr val="3DA85A"/>
          </a:solidFill>
          <a:ln w="12700">
            <a:solidFill>
              <a:srgbClr val="3DA85A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7498080" y="822960"/>
            <a:ext cx="12801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</a:rPr>
              <a:t>1ª ESCOLHA</a:t>
            </a:r>
            <a:endParaRPr lang="en-US" sz="1400" dirty="0"/>
          </a:p>
        </p:txBody>
      </p:sp>
      <p:sp>
        <p:nvSpPr>
          <p:cNvPr id="13" name="Text 11"/>
          <p:cNvSpPr/>
          <p:nvPr/>
        </p:nvSpPr>
        <p:spPr>
          <a:xfrm>
            <a:off x="502920" y="1133856"/>
            <a:ext cx="8321040" cy="80467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4A6064"/>
                </a:solidFill>
              </a:rPr>
              <a:t>Repelente preferível na gestação: menor toxicidade sistêmica que DEET.</a:t>
            </a:r>
            <a:endParaRPr lang="en-US" sz="1400" dirty="0"/>
          </a:p>
          <a:p>
            <a:pPr marL="228600" indent="-228600">
              <a:buChar char="•"/>
            </a:pPr>
            <a:r>
              <a:rPr lang="pt-BR" sz="1400" dirty="0"/>
              <a:t>Eficaz contra Aedes aegypti (Dengue, Zika, Chikungunya). Seguro em todos os trimestres.</a:t>
            </a:r>
          </a:p>
          <a:p>
            <a:pPr marL="228600" indent="-228600">
              <a:buChar char="•"/>
            </a:pPr>
            <a:r>
              <a:rPr lang="pt-BR" sz="1400" dirty="0"/>
              <a:t>Concentrações 10–20%. Não danifica plásticos. Bem tolerado em pele sensível.</a:t>
            </a:r>
          </a:p>
        </p:txBody>
      </p:sp>
      <p:sp>
        <p:nvSpPr>
          <p:cNvPr id="14" name="Shape 12"/>
          <p:cNvSpPr/>
          <p:nvPr/>
        </p:nvSpPr>
        <p:spPr>
          <a:xfrm>
            <a:off x="301752" y="2978352"/>
            <a:ext cx="8595360" cy="1234440"/>
          </a:xfrm>
          <a:prstGeom prst="rect">
            <a:avLst/>
          </a:prstGeom>
          <a:solidFill>
            <a:srgbClr val="E8F0F1"/>
          </a:solidFill>
          <a:ln w="12700">
            <a:solidFill>
              <a:srgbClr val="E8F0F1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265176" y="2919492"/>
            <a:ext cx="54864" cy="1234440"/>
          </a:xfrm>
          <a:prstGeom prst="rect">
            <a:avLst/>
          </a:prstGeom>
          <a:solidFill>
            <a:srgbClr val="E07B39"/>
          </a:solidFill>
          <a:ln w="12700">
            <a:solidFill>
              <a:srgbClr val="E07B39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621792" y="2952828"/>
            <a:ext cx="41148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85E61"/>
                </a:solidFill>
              </a:rPr>
              <a:t>DEET (N,N-dietil-meta-toluamida)</a:t>
            </a:r>
            <a:endParaRPr lang="en-US" sz="1400" dirty="0"/>
          </a:p>
        </p:txBody>
      </p:sp>
      <p:sp>
        <p:nvSpPr>
          <p:cNvPr id="17" name="Shape 15"/>
          <p:cNvSpPr/>
          <p:nvPr/>
        </p:nvSpPr>
        <p:spPr>
          <a:xfrm>
            <a:off x="6309360" y="3026970"/>
            <a:ext cx="1005840" cy="256032"/>
          </a:xfrm>
          <a:prstGeom prst="rect">
            <a:avLst/>
          </a:prstGeom>
          <a:solidFill>
            <a:srgbClr val="E07B39"/>
          </a:solidFill>
          <a:ln w="12700">
            <a:solidFill>
              <a:srgbClr val="E07B39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6400800" y="3049524"/>
            <a:ext cx="1005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/>
              <a:t>FDA: —</a:t>
            </a:r>
            <a:endParaRPr lang="en-US" sz="1400" dirty="0"/>
          </a:p>
        </p:txBody>
      </p:sp>
      <p:sp>
        <p:nvSpPr>
          <p:cNvPr id="19" name="Shape 17"/>
          <p:cNvSpPr/>
          <p:nvPr/>
        </p:nvSpPr>
        <p:spPr>
          <a:xfrm>
            <a:off x="7511796" y="3052800"/>
            <a:ext cx="1280160" cy="256032"/>
          </a:xfrm>
          <a:prstGeom prst="rect">
            <a:avLst/>
          </a:prstGeom>
          <a:solidFill>
            <a:srgbClr val="E07B39"/>
          </a:solidFill>
          <a:ln w="12700">
            <a:solidFill>
              <a:srgbClr val="E07B39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7580376" y="3058992"/>
            <a:ext cx="12801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/>
              <a:t>ACEITÁVEL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502920" y="3295764"/>
            <a:ext cx="8321040" cy="80467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4A6064"/>
                </a:solidFill>
              </a:rPr>
              <a:t>Repelente mais estudado. Concentrações até 50% consideradas seguras na gestação.</a:t>
            </a:r>
            <a:endParaRPr lang="en-US" sz="1400" dirty="0"/>
          </a:p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4A6064"/>
                </a:solidFill>
              </a:rPr>
              <a:t>Evitar no 1º trimestre se houver alternativa. Aplicar em pele exposta, nunca em mucosas.</a:t>
            </a:r>
            <a:endParaRPr lang="en-US" sz="1400" dirty="0"/>
          </a:p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4A6064"/>
                </a:solidFill>
              </a:rPr>
              <a:t>Lavar após retornar de área de risco. Não aplicar sob roupas.</a:t>
            </a:r>
            <a:endParaRPr lang="en-US" sz="1400" dirty="0"/>
          </a:p>
        </p:txBody>
      </p:sp>
      <p:sp>
        <p:nvSpPr>
          <p:cNvPr id="24" name="Text 22"/>
          <p:cNvSpPr/>
          <p:nvPr/>
        </p:nvSpPr>
        <p:spPr>
          <a:xfrm>
            <a:off x="457200" y="3538728"/>
            <a:ext cx="41148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sz="13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AFB53CA-0460-3508-688C-7072A678360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>
            <a:extLst>
              <a:ext uri="{FF2B5EF4-FFF2-40B4-BE49-F238E27FC236}">
                <a16:creationId xmlns:a16="http://schemas.microsoft.com/office/drawing/2014/main" id="{67B69A2F-EE33-B8C3-B0F3-21F4012DAF21}"/>
              </a:ext>
            </a:extLst>
          </p:cNvPr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0D7377"/>
          </a:solidFill>
          <a:ln w="12700">
            <a:solidFill>
              <a:srgbClr val="0D7377"/>
            </a:solidFill>
            <a:prstDash val="solid"/>
          </a:ln>
        </p:spPr>
      </p:sp>
      <p:sp>
        <p:nvSpPr>
          <p:cNvPr id="3" name="Shape 1">
            <a:extLst>
              <a:ext uri="{FF2B5EF4-FFF2-40B4-BE49-F238E27FC236}">
                <a16:creationId xmlns:a16="http://schemas.microsoft.com/office/drawing/2014/main" id="{6065A703-CEC8-60FB-B9F1-B9ACBAAA97AA}"/>
              </a:ext>
            </a:extLst>
          </p:cNvPr>
          <p:cNvSpPr/>
          <p:nvPr/>
        </p:nvSpPr>
        <p:spPr>
          <a:xfrm>
            <a:off x="0" y="4937760"/>
            <a:ext cx="9144000" cy="205740"/>
          </a:xfrm>
          <a:prstGeom prst="rect">
            <a:avLst/>
          </a:prstGeom>
          <a:solidFill>
            <a:srgbClr val="085E61"/>
          </a:solidFill>
          <a:ln w="12700">
            <a:solidFill>
              <a:srgbClr val="085E61"/>
            </a:solidFill>
            <a:prstDash val="solid"/>
          </a:ln>
        </p:spPr>
      </p:sp>
      <p:sp>
        <p:nvSpPr>
          <p:cNvPr id="4" name="Text 2">
            <a:extLst>
              <a:ext uri="{FF2B5EF4-FFF2-40B4-BE49-F238E27FC236}">
                <a16:creationId xmlns:a16="http://schemas.microsoft.com/office/drawing/2014/main" id="{0F60421A-672A-D220-45E7-88A87105152E}"/>
              </a:ext>
            </a:extLst>
          </p:cNvPr>
          <p:cNvSpPr/>
          <p:nvPr/>
        </p:nvSpPr>
        <p:spPr>
          <a:xfrm>
            <a:off x="274320" y="4946904"/>
            <a:ext cx="859536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800" dirty="0">
                <a:solidFill>
                  <a:srgbClr val="C8F0F1"/>
                </a:solidFill>
              </a:rPr>
              <a:t>Estratégia de Saúde da Família  |  Farmacologia na Gestação</a:t>
            </a:r>
            <a:endParaRPr lang="en-US" sz="800" dirty="0"/>
          </a:p>
        </p:txBody>
      </p:sp>
      <p:sp>
        <p:nvSpPr>
          <p:cNvPr id="7" name="Text 5">
            <a:extLst>
              <a:ext uri="{FF2B5EF4-FFF2-40B4-BE49-F238E27FC236}">
                <a16:creationId xmlns:a16="http://schemas.microsoft.com/office/drawing/2014/main" id="{2D7F7C86-B162-58DA-3113-C92621086113}"/>
              </a:ext>
            </a:extLst>
          </p:cNvPr>
          <p:cNvSpPr/>
          <p:nvPr/>
        </p:nvSpPr>
        <p:spPr>
          <a:xfrm>
            <a:off x="274320" y="868680"/>
            <a:ext cx="274320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400" b="1" dirty="0">
                <a:solidFill>
                  <a:srgbClr val="FFFFFF"/>
                </a:solidFill>
              </a:rPr>
              <a:t>64–93%</a:t>
            </a:r>
            <a:endParaRPr lang="en-US" sz="3400" dirty="0"/>
          </a:p>
        </p:txBody>
      </p:sp>
      <p:sp>
        <p:nvSpPr>
          <p:cNvPr id="8" name="Shape 6">
            <a:extLst>
              <a:ext uri="{FF2B5EF4-FFF2-40B4-BE49-F238E27FC236}">
                <a16:creationId xmlns:a16="http://schemas.microsoft.com/office/drawing/2014/main" id="{3F2AE5AA-F06D-69BA-DE7B-AA68331ABF53}"/>
              </a:ext>
            </a:extLst>
          </p:cNvPr>
          <p:cNvSpPr/>
          <p:nvPr/>
        </p:nvSpPr>
        <p:spPr>
          <a:xfrm>
            <a:off x="411480" y="1664208"/>
            <a:ext cx="2468880" cy="36576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1" name="Text 9">
            <a:extLst>
              <a:ext uri="{FF2B5EF4-FFF2-40B4-BE49-F238E27FC236}">
                <a16:creationId xmlns:a16="http://schemas.microsoft.com/office/drawing/2014/main" id="{BB9549D8-225B-C6F3-E967-263AEE9D1A01}"/>
              </a:ext>
            </a:extLst>
          </p:cNvPr>
          <p:cNvSpPr/>
          <p:nvPr/>
        </p:nvSpPr>
        <p:spPr>
          <a:xfrm>
            <a:off x="3246120" y="868680"/>
            <a:ext cx="274320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400" b="1" dirty="0">
                <a:solidFill>
                  <a:srgbClr val="FFFFFF"/>
                </a:solidFill>
              </a:rPr>
              <a:t>3ª–8ª</a:t>
            </a:r>
            <a:endParaRPr lang="en-US" sz="3400" dirty="0"/>
          </a:p>
        </p:txBody>
      </p:sp>
      <p:sp>
        <p:nvSpPr>
          <p:cNvPr id="13" name="Text 11">
            <a:extLst>
              <a:ext uri="{FF2B5EF4-FFF2-40B4-BE49-F238E27FC236}">
                <a16:creationId xmlns:a16="http://schemas.microsoft.com/office/drawing/2014/main" id="{2BA91C01-2066-63BC-96FD-6B83EAAA15AE}"/>
              </a:ext>
            </a:extLst>
          </p:cNvPr>
          <p:cNvSpPr/>
          <p:nvPr/>
        </p:nvSpPr>
        <p:spPr>
          <a:xfrm>
            <a:off x="3337560" y="1737360"/>
            <a:ext cx="2560320" cy="822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ctr">
              <a:buNone/>
            </a:pPr>
            <a:endParaRPr lang="en-US" sz="1400" b="1" dirty="0"/>
          </a:p>
        </p:txBody>
      </p:sp>
      <p:sp>
        <p:nvSpPr>
          <p:cNvPr id="15" name="Text 13">
            <a:extLst>
              <a:ext uri="{FF2B5EF4-FFF2-40B4-BE49-F238E27FC236}">
                <a16:creationId xmlns:a16="http://schemas.microsoft.com/office/drawing/2014/main" id="{99B4482E-B2BC-CADE-46CA-055233C8FF8B}"/>
              </a:ext>
            </a:extLst>
          </p:cNvPr>
          <p:cNvSpPr/>
          <p:nvPr/>
        </p:nvSpPr>
        <p:spPr>
          <a:xfrm>
            <a:off x="6217920" y="868680"/>
            <a:ext cx="274320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400" b="1" dirty="0">
                <a:solidFill>
                  <a:srgbClr val="FFFFFF"/>
                </a:solidFill>
              </a:rPr>
              <a:t>≥50%</a:t>
            </a:r>
            <a:endParaRPr lang="en-US" sz="3400" dirty="0"/>
          </a:p>
        </p:txBody>
      </p:sp>
      <p:sp>
        <p:nvSpPr>
          <p:cNvPr id="16" name="Shape 14">
            <a:extLst>
              <a:ext uri="{FF2B5EF4-FFF2-40B4-BE49-F238E27FC236}">
                <a16:creationId xmlns:a16="http://schemas.microsoft.com/office/drawing/2014/main" id="{053DC0E7-EE8E-55B5-6549-992D326185A9}"/>
              </a:ext>
            </a:extLst>
          </p:cNvPr>
          <p:cNvSpPr/>
          <p:nvPr/>
        </p:nvSpPr>
        <p:spPr>
          <a:xfrm>
            <a:off x="6355080" y="1664208"/>
            <a:ext cx="2468880" cy="36576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8" name="Text 16">
            <a:extLst>
              <a:ext uri="{FF2B5EF4-FFF2-40B4-BE49-F238E27FC236}">
                <a16:creationId xmlns:a16="http://schemas.microsoft.com/office/drawing/2014/main" id="{E5020B10-0CB5-D683-87D6-B07B7794C271}"/>
              </a:ext>
            </a:extLst>
          </p:cNvPr>
          <p:cNvSpPr/>
          <p:nvPr/>
        </p:nvSpPr>
        <p:spPr>
          <a:xfrm>
            <a:off x="365760" y="2880360"/>
            <a:ext cx="84124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sz="1300" dirty="0"/>
          </a:p>
        </p:txBody>
      </p:sp>
      <p:pic>
        <p:nvPicPr>
          <p:cNvPr id="21" name="Imagem 20">
            <a:extLst>
              <a:ext uri="{FF2B5EF4-FFF2-40B4-BE49-F238E27FC236}">
                <a16:creationId xmlns:a16="http://schemas.microsoft.com/office/drawing/2014/main" id="{0601DF75-B6E7-8149-370A-DA4ECB90586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5781" y="207169"/>
            <a:ext cx="7993857" cy="4457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38442669"/>
      </p:ext>
    </p:extLst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200400" cy="5143500"/>
          </a:xfrm>
          <a:prstGeom prst="rect">
            <a:avLst/>
          </a:prstGeom>
          <a:solidFill>
            <a:srgbClr val="0D7377"/>
          </a:solidFill>
          <a:ln w="12700">
            <a:solidFill>
              <a:srgbClr val="0D7377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274320" y="457200"/>
            <a:ext cx="265176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7200" b="1" dirty="0">
                <a:solidFill>
                  <a:srgbClr val="C8F0F1"/>
                </a:solidFill>
              </a:rPr>
              <a:t>15</a:t>
            </a:r>
            <a:endParaRPr lang="en-US" sz="7200" dirty="0"/>
          </a:p>
        </p:txBody>
      </p:sp>
      <p:sp>
        <p:nvSpPr>
          <p:cNvPr id="4" name="Shape 2"/>
          <p:cNvSpPr/>
          <p:nvPr/>
        </p:nvSpPr>
        <p:spPr>
          <a:xfrm>
            <a:off x="274320" y="1508760"/>
            <a:ext cx="2651760" cy="45720"/>
          </a:xfrm>
          <a:prstGeom prst="rect">
            <a:avLst/>
          </a:prstGeom>
          <a:solidFill>
            <a:srgbClr val="C8F0F1"/>
          </a:solidFill>
          <a:ln w="12700">
            <a:solidFill>
              <a:srgbClr val="C8F0F1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182880" y="1645920"/>
            <a:ext cx="2834640" cy="2286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ctr">
              <a:buNone/>
            </a:pPr>
            <a:r>
              <a:rPr lang="en-US" sz="2400" b="1" dirty="0"/>
              <a:t>Tinturas e
Alisamento Capilar</a:t>
            </a:r>
            <a:endParaRPr lang="en-US" sz="2400" dirty="0"/>
          </a:p>
        </p:txBody>
      </p:sp>
      <p:sp>
        <p:nvSpPr>
          <p:cNvPr id="6" name="Text 4"/>
          <p:cNvSpPr/>
          <p:nvPr/>
        </p:nvSpPr>
        <p:spPr>
          <a:xfrm>
            <a:off x="3474720" y="2103120"/>
            <a:ext cx="530352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2200" b="1" dirty="0"/>
              <a:t>Colorações · Relaxantes · Progressivas · Queratina</a:t>
            </a:r>
          </a:p>
        </p:txBody>
      </p:sp>
    </p:spTree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0D7377"/>
          </a:solidFill>
          <a:ln w="12700">
            <a:solidFill>
              <a:srgbClr val="0D7377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4937760"/>
            <a:ext cx="9144000" cy="205740"/>
          </a:xfrm>
          <a:prstGeom prst="rect">
            <a:avLst/>
          </a:prstGeom>
          <a:solidFill>
            <a:srgbClr val="085E61"/>
          </a:solidFill>
          <a:ln w="12700">
            <a:solidFill>
              <a:srgbClr val="085E61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274320" y="4946904"/>
            <a:ext cx="859536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800" dirty="0">
                <a:solidFill>
                  <a:srgbClr val="C8F0F1"/>
                </a:solidFill>
              </a:rPr>
              <a:t>Estratégia de Saúde da Família  |  Farmacologia na Gestação</a:t>
            </a:r>
            <a:endParaRPr lang="en-US" sz="800" dirty="0"/>
          </a:p>
        </p:txBody>
      </p:sp>
      <p:sp>
        <p:nvSpPr>
          <p:cNvPr id="5" name="Text 3"/>
          <p:cNvSpPr/>
          <p:nvPr/>
        </p:nvSpPr>
        <p:spPr>
          <a:xfrm>
            <a:off x="365760" y="137160"/>
            <a:ext cx="84124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085E61"/>
                </a:solidFill>
              </a:rPr>
              <a:t>TINTURAS E ALISAMENTOS CAPILARES NA GESTAÇÃO</a:t>
            </a:r>
            <a:endParaRPr lang="en-US" sz="1600" dirty="0"/>
          </a:p>
        </p:txBody>
      </p:sp>
      <p:sp>
        <p:nvSpPr>
          <p:cNvPr id="6" name="Shape 4"/>
          <p:cNvSpPr/>
          <p:nvPr/>
        </p:nvSpPr>
        <p:spPr>
          <a:xfrm>
            <a:off x="0" y="740664"/>
            <a:ext cx="8595360" cy="1234440"/>
          </a:xfrm>
          <a:prstGeom prst="rect">
            <a:avLst/>
          </a:prstGeom>
          <a:solidFill>
            <a:srgbClr val="FFFFFF"/>
          </a:solidFill>
          <a:ln w="12700">
            <a:solidFill>
              <a:srgbClr val="E8F0F1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274320" y="749808"/>
            <a:ext cx="54864" cy="1234440"/>
          </a:xfrm>
          <a:prstGeom prst="rect">
            <a:avLst/>
          </a:prstGeom>
          <a:solidFill>
            <a:srgbClr val="3DA85A"/>
          </a:solidFill>
          <a:ln w="12700">
            <a:solidFill>
              <a:srgbClr val="3DA85A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457200" y="795528"/>
            <a:ext cx="41148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85E61"/>
                </a:solidFill>
              </a:rPr>
              <a:t>Tinturas Capilares</a:t>
            </a:r>
            <a:endParaRPr lang="en-US" sz="1400" dirty="0"/>
          </a:p>
        </p:txBody>
      </p:sp>
      <p:sp>
        <p:nvSpPr>
          <p:cNvPr id="9" name="Shape 7"/>
          <p:cNvSpPr/>
          <p:nvPr/>
        </p:nvSpPr>
        <p:spPr>
          <a:xfrm>
            <a:off x="6309360" y="822960"/>
            <a:ext cx="1005840" cy="256032"/>
          </a:xfrm>
          <a:prstGeom prst="rect">
            <a:avLst/>
          </a:prstGeom>
          <a:solidFill>
            <a:srgbClr val="3DA85A"/>
          </a:solidFill>
          <a:ln w="12700">
            <a:solidFill>
              <a:srgbClr val="3DA85A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6400800" y="822960"/>
            <a:ext cx="1005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</a:rPr>
              <a:t>FDA: B</a:t>
            </a:r>
            <a:endParaRPr lang="en-US" sz="1400" dirty="0"/>
          </a:p>
        </p:txBody>
      </p:sp>
      <p:sp>
        <p:nvSpPr>
          <p:cNvPr id="11" name="Shape 9"/>
          <p:cNvSpPr/>
          <p:nvPr/>
        </p:nvSpPr>
        <p:spPr>
          <a:xfrm>
            <a:off x="7498080" y="822960"/>
            <a:ext cx="1280160" cy="256032"/>
          </a:xfrm>
          <a:prstGeom prst="rect">
            <a:avLst/>
          </a:prstGeom>
          <a:solidFill>
            <a:srgbClr val="3DA85A"/>
          </a:solidFill>
          <a:ln w="12700">
            <a:solidFill>
              <a:srgbClr val="3DA85A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7498080" y="822960"/>
            <a:ext cx="12801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</a:rPr>
              <a:t>CAUTELA</a:t>
            </a:r>
            <a:endParaRPr lang="en-US" sz="1400" dirty="0"/>
          </a:p>
        </p:txBody>
      </p:sp>
      <p:sp>
        <p:nvSpPr>
          <p:cNvPr id="13" name="Text 11"/>
          <p:cNvSpPr/>
          <p:nvPr/>
        </p:nvSpPr>
        <p:spPr>
          <a:xfrm>
            <a:off x="502920" y="1133856"/>
            <a:ext cx="8321040" cy="80467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buSzPct val="100000"/>
              <a:buChar char="•"/>
            </a:pPr>
            <a:r>
              <a:rPr lang="en-US" sz="1400" b="1" dirty="0"/>
              <a:t>Contêm aminas aromáticas (p-fenilenediamina) e peróxido de hidrogênio.</a:t>
            </a:r>
          </a:p>
          <a:p>
            <a:pPr marL="342900" indent="-342900">
              <a:buSzPct val="100000"/>
              <a:buChar char="•"/>
            </a:pPr>
            <a:r>
              <a:rPr lang="en-US" sz="1400" b="1" dirty="0"/>
              <a:t>Absorção cutânea pequena. EVITAR no 1º trimestre. Preferir mechas (sem contato com couro cabeludo).</a:t>
            </a:r>
          </a:p>
          <a:p>
            <a:pPr marL="228600" indent="-228600">
              <a:buChar char="•"/>
            </a:pPr>
            <a:r>
              <a:rPr lang="pt-BR" sz="1400" b="1" dirty="0"/>
              <a:t>Usar em ambiente ventilado, com luvas, e lavar bem o couro cabeludo após o procedimento</a:t>
            </a:r>
            <a:r>
              <a:rPr lang="pt-BR" sz="1400" dirty="0"/>
              <a:t>.</a:t>
            </a:r>
          </a:p>
        </p:txBody>
      </p:sp>
      <p:sp>
        <p:nvSpPr>
          <p:cNvPr id="14" name="Shape 12"/>
          <p:cNvSpPr/>
          <p:nvPr/>
        </p:nvSpPr>
        <p:spPr>
          <a:xfrm>
            <a:off x="182880" y="2121408"/>
            <a:ext cx="8595360" cy="1234440"/>
          </a:xfrm>
          <a:prstGeom prst="rect">
            <a:avLst/>
          </a:prstGeom>
          <a:solidFill>
            <a:srgbClr val="E8F0F1"/>
          </a:solidFill>
          <a:ln w="12700">
            <a:solidFill>
              <a:srgbClr val="E8F0F1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274320" y="2121408"/>
            <a:ext cx="54864" cy="1234440"/>
          </a:xfrm>
          <a:prstGeom prst="rect">
            <a:avLst/>
          </a:prstGeom>
          <a:solidFill>
            <a:srgbClr val="E07B39"/>
          </a:solidFill>
          <a:ln w="12700">
            <a:solidFill>
              <a:srgbClr val="E07B39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457200" y="2167128"/>
            <a:ext cx="41148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85E61"/>
                </a:solidFill>
              </a:rPr>
              <a:t>Alisamentos com Formol / Progressivas</a:t>
            </a:r>
            <a:endParaRPr lang="en-US" sz="1400" dirty="0"/>
          </a:p>
        </p:txBody>
      </p:sp>
      <p:sp>
        <p:nvSpPr>
          <p:cNvPr id="17" name="Shape 15"/>
          <p:cNvSpPr/>
          <p:nvPr/>
        </p:nvSpPr>
        <p:spPr>
          <a:xfrm>
            <a:off x="6400800" y="2194560"/>
            <a:ext cx="1005840" cy="256032"/>
          </a:xfrm>
          <a:prstGeom prst="rect">
            <a:avLst/>
          </a:prstGeom>
          <a:solidFill>
            <a:srgbClr val="E07B39"/>
          </a:solidFill>
          <a:ln w="12700">
            <a:solidFill>
              <a:srgbClr val="E07B39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6400800" y="2194560"/>
            <a:ext cx="1005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</a:rPr>
              <a:t>FDA: —</a:t>
            </a:r>
            <a:endParaRPr lang="en-US" sz="1400" dirty="0"/>
          </a:p>
        </p:txBody>
      </p:sp>
      <p:sp>
        <p:nvSpPr>
          <p:cNvPr id="19" name="Shape 17"/>
          <p:cNvSpPr/>
          <p:nvPr/>
        </p:nvSpPr>
        <p:spPr>
          <a:xfrm>
            <a:off x="7498080" y="2194560"/>
            <a:ext cx="1280160" cy="256032"/>
          </a:xfrm>
          <a:prstGeom prst="rect">
            <a:avLst/>
          </a:prstGeom>
          <a:solidFill>
            <a:srgbClr val="E07B39"/>
          </a:solidFill>
          <a:ln w="12700">
            <a:solidFill>
              <a:srgbClr val="E07B39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7498080" y="2194560"/>
            <a:ext cx="12801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</a:rPr>
              <a:t>EVITAR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457200" y="2522773"/>
            <a:ext cx="8321040" cy="80467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buSzPct val="100000"/>
              <a:buChar char="•"/>
            </a:pPr>
            <a:r>
              <a:rPr lang="en-US" sz="1400" b="1" dirty="0"/>
              <a:t>Formaldeído: agente mutagênico e potencialmente carcinogênico — CONTRAINDICADO na gestação.</a:t>
            </a:r>
          </a:p>
          <a:p>
            <a:pPr marL="342900" indent="-342900">
              <a:buSzPct val="100000"/>
              <a:buChar char="•"/>
            </a:pPr>
            <a:r>
              <a:rPr lang="en-US" sz="1400" b="1" dirty="0"/>
              <a:t>'Progressivas sem formol' geralmente contêm metileno glicol (libera formaldeído ao ser aquecido).</a:t>
            </a:r>
          </a:p>
          <a:p>
            <a:pPr marL="342900" indent="-342900">
              <a:buSzPct val="100000"/>
              <a:buChar char="•"/>
            </a:pPr>
            <a:r>
              <a:rPr lang="en-US" sz="1400" b="1" dirty="0"/>
              <a:t>Guanidina e hidróxido de sódio: risco de absorção sistêmica — EVITAR, especialmente no 1º </a:t>
            </a:r>
            <a:r>
              <a:rPr lang="en-US" sz="1600" b="1" dirty="0"/>
              <a:t>trimestre</a:t>
            </a:r>
            <a:r>
              <a:rPr lang="en-US" sz="1400" b="1" dirty="0">
                <a:solidFill>
                  <a:srgbClr val="4A6064"/>
                </a:solidFill>
              </a:rPr>
              <a:t>.</a:t>
            </a:r>
            <a:endParaRPr lang="en-US" sz="1400" b="1" dirty="0"/>
          </a:p>
        </p:txBody>
      </p:sp>
      <p:sp>
        <p:nvSpPr>
          <p:cNvPr id="22" name="Shape 20"/>
          <p:cNvSpPr/>
          <p:nvPr/>
        </p:nvSpPr>
        <p:spPr>
          <a:xfrm>
            <a:off x="182880" y="3867912"/>
            <a:ext cx="8595360" cy="1234440"/>
          </a:xfrm>
          <a:prstGeom prst="rect">
            <a:avLst/>
          </a:prstGeom>
          <a:solidFill>
            <a:srgbClr val="FFFFFF"/>
          </a:solidFill>
          <a:ln w="12700">
            <a:solidFill>
              <a:srgbClr val="E8F0F1"/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274320" y="3493008"/>
            <a:ext cx="54864" cy="1234440"/>
          </a:xfrm>
          <a:prstGeom prst="rect">
            <a:avLst/>
          </a:prstGeom>
          <a:solidFill>
            <a:srgbClr val="E07B39"/>
          </a:solidFill>
          <a:ln w="12700">
            <a:solidFill>
              <a:srgbClr val="E07B39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457200" y="3538728"/>
            <a:ext cx="41148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85E61"/>
                </a:solidFill>
              </a:rPr>
              <a:t>Queratina / Botox Capilar</a:t>
            </a:r>
            <a:endParaRPr lang="en-US" sz="1300" dirty="0"/>
          </a:p>
        </p:txBody>
      </p:sp>
      <p:sp>
        <p:nvSpPr>
          <p:cNvPr id="25" name="Shape 23"/>
          <p:cNvSpPr/>
          <p:nvPr/>
        </p:nvSpPr>
        <p:spPr>
          <a:xfrm>
            <a:off x="6400800" y="3566160"/>
            <a:ext cx="1005840" cy="256032"/>
          </a:xfrm>
          <a:prstGeom prst="rect">
            <a:avLst/>
          </a:prstGeom>
          <a:solidFill>
            <a:srgbClr val="E07B39"/>
          </a:solidFill>
          <a:ln w="12700">
            <a:solidFill>
              <a:srgbClr val="E07B39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6400800" y="3566160"/>
            <a:ext cx="1005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</a:rPr>
              <a:t>FDA: C</a:t>
            </a:r>
            <a:endParaRPr lang="en-US" sz="1400" dirty="0"/>
          </a:p>
        </p:txBody>
      </p:sp>
      <p:sp>
        <p:nvSpPr>
          <p:cNvPr id="27" name="Shape 25"/>
          <p:cNvSpPr/>
          <p:nvPr/>
        </p:nvSpPr>
        <p:spPr>
          <a:xfrm>
            <a:off x="7498080" y="3566160"/>
            <a:ext cx="1280160" cy="256032"/>
          </a:xfrm>
          <a:prstGeom prst="rect">
            <a:avLst/>
          </a:prstGeom>
          <a:solidFill>
            <a:srgbClr val="E07B39"/>
          </a:solidFill>
          <a:ln w="12700">
            <a:solidFill>
              <a:srgbClr val="E07B39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7498080" y="3566160"/>
            <a:ext cx="12801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</a:rPr>
              <a:t>RESTRITO</a:t>
            </a:r>
            <a:endParaRPr lang="en-US" sz="1400" dirty="0"/>
          </a:p>
        </p:txBody>
      </p:sp>
      <p:sp>
        <p:nvSpPr>
          <p:cNvPr id="29" name="Text 27"/>
          <p:cNvSpPr/>
          <p:nvPr/>
        </p:nvSpPr>
        <p:spPr>
          <a:xfrm>
            <a:off x="502920" y="3877056"/>
            <a:ext cx="8321040" cy="80467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buSzPct val="100000"/>
              <a:buChar char="•"/>
            </a:pPr>
            <a:r>
              <a:rPr lang="en-US" sz="1400" b="1" dirty="0"/>
              <a:t>Queratina com formol: CONTRAINDICADA — risco de inalação de vapores tóxicos.</a:t>
            </a:r>
          </a:p>
          <a:p>
            <a:pPr marL="342900" indent="-342900">
              <a:buSzPct val="100000"/>
              <a:buChar char="•"/>
            </a:pPr>
            <a:r>
              <a:rPr lang="en-US" sz="1400" b="1" dirty="0"/>
              <a:t>Queratina hidrolisada sem formol: mais segura, mas ausência de dados gestacionais.</a:t>
            </a:r>
          </a:p>
          <a:p>
            <a:pPr marL="342900" indent="-342900">
              <a:buSzPct val="100000"/>
              <a:buChar char="•"/>
            </a:pPr>
            <a:r>
              <a:rPr lang="en-US" sz="1400" b="1" dirty="0"/>
              <a:t>Botox capilar (proteínas, ácido hialurônico): uso tópico, risco baixo — cautela no 1º trimestre</a:t>
            </a:r>
            <a:r>
              <a:rPr lang="en-US" sz="1600" dirty="0"/>
              <a:t>.</a:t>
            </a:r>
          </a:p>
        </p:txBody>
      </p:sp>
    </p:spTree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200400" cy="5143500"/>
          </a:xfrm>
          <a:prstGeom prst="rect">
            <a:avLst/>
          </a:prstGeom>
          <a:solidFill>
            <a:srgbClr val="0D7377"/>
          </a:solidFill>
          <a:ln w="12700">
            <a:solidFill>
              <a:srgbClr val="0D7377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274320" y="457200"/>
            <a:ext cx="265176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7200" b="1" dirty="0">
                <a:solidFill>
                  <a:srgbClr val="C8F0F1"/>
                </a:solidFill>
              </a:rPr>
              <a:t>16</a:t>
            </a:r>
            <a:endParaRPr lang="en-US" sz="7200" dirty="0"/>
          </a:p>
        </p:txBody>
      </p:sp>
      <p:sp>
        <p:nvSpPr>
          <p:cNvPr id="4" name="Shape 2"/>
          <p:cNvSpPr/>
          <p:nvPr/>
        </p:nvSpPr>
        <p:spPr>
          <a:xfrm>
            <a:off x="274320" y="1508760"/>
            <a:ext cx="2651760" cy="45720"/>
          </a:xfrm>
          <a:prstGeom prst="rect">
            <a:avLst/>
          </a:prstGeom>
          <a:solidFill>
            <a:srgbClr val="C8F0F1"/>
          </a:solidFill>
          <a:ln w="12700">
            <a:solidFill>
              <a:srgbClr val="C8F0F1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182880" y="2118240"/>
            <a:ext cx="2834640" cy="2286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ctr">
              <a:buNone/>
            </a:pPr>
            <a:r>
              <a:rPr lang="en-US" sz="2400" b="1" dirty="0" err="1"/>
              <a:t>Cosméticos</a:t>
            </a:r>
            <a:r>
              <a:rPr lang="en-US" sz="2400" b="1" dirty="0"/>
              <a:t> </a:t>
            </a:r>
            <a:r>
              <a:rPr lang="en-US" sz="2400" b="1" dirty="0" err="1"/>
              <a:t>na</a:t>
            </a:r>
            <a:r>
              <a:rPr lang="en-US" sz="2400" b="1" dirty="0"/>
              <a:t> Gestação</a:t>
            </a:r>
            <a:endParaRPr lang="en-US" sz="2400" dirty="0"/>
          </a:p>
        </p:txBody>
      </p:sp>
      <p:sp>
        <p:nvSpPr>
          <p:cNvPr id="6" name="Text 4"/>
          <p:cNvSpPr/>
          <p:nvPr/>
        </p:nvSpPr>
        <p:spPr>
          <a:xfrm>
            <a:off x="3474720" y="2103120"/>
            <a:ext cx="530352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2200" i="1" dirty="0"/>
              <a:t>Hidratantes · Filtro Solar · Ácidos · Retinoides</a:t>
            </a:r>
            <a:endParaRPr lang="en-US" sz="2200" dirty="0"/>
          </a:p>
        </p:txBody>
      </p:sp>
    </p:spTree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0D7377"/>
          </a:solidFill>
          <a:ln w="12700">
            <a:solidFill>
              <a:srgbClr val="0D7377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4937760"/>
            <a:ext cx="9144000" cy="205740"/>
          </a:xfrm>
          <a:prstGeom prst="rect">
            <a:avLst/>
          </a:prstGeom>
          <a:solidFill>
            <a:srgbClr val="085E61"/>
          </a:solidFill>
          <a:ln w="12700">
            <a:solidFill>
              <a:srgbClr val="085E61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274320" y="4946904"/>
            <a:ext cx="859536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800" dirty="0">
                <a:solidFill>
                  <a:srgbClr val="C8F0F1"/>
                </a:solidFill>
              </a:rPr>
              <a:t>Estratégia de Saúde da Família  |  Farmacologia na Gestação</a:t>
            </a:r>
            <a:endParaRPr lang="en-US" sz="800" dirty="0"/>
          </a:p>
        </p:txBody>
      </p:sp>
      <p:sp>
        <p:nvSpPr>
          <p:cNvPr id="5" name="Text 3"/>
          <p:cNvSpPr/>
          <p:nvPr/>
        </p:nvSpPr>
        <p:spPr>
          <a:xfrm>
            <a:off x="365760" y="137160"/>
            <a:ext cx="84124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085E61"/>
                </a:solidFill>
              </a:rPr>
              <a:t>COSMÉTICOS NA GESTAÇÃO</a:t>
            </a:r>
            <a:endParaRPr lang="en-US" sz="1600" dirty="0"/>
          </a:p>
        </p:txBody>
      </p:sp>
      <p:sp>
        <p:nvSpPr>
          <p:cNvPr id="6" name="Shape 4"/>
          <p:cNvSpPr/>
          <p:nvPr/>
        </p:nvSpPr>
        <p:spPr>
          <a:xfrm>
            <a:off x="0" y="740664"/>
            <a:ext cx="8595360" cy="1234440"/>
          </a:xfrm>
          <a:prstGeom prst="rect">
            <a:avLst/>
          </a:prstGeom>
          <a:solidFill>
            <a:srgbClr val="FFFFFF"/>
          </a:solidFill>
          <a:ln w="12700">
            <a:solidFill>
              <a:srgbClr val="E8F0F1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274320" y="749808"/>
            <a:ext cx="54864" cy="1234440"/>
          </a:xfrm>
          <a:prstGeom prst="rect">
            <a:avLst/>
          </a:prstGeom>
          <a:solidFill>
            <a:srgbClr val="3DA85A"/>
          </a:solidFill>
          <a:ln w="12700">
            <a:solidFill>
              <a:srgbClr val="3DA85A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457200" y="795528"/>
            <a:ext cx="41148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85E61"/>
                </a:solidFill>
              </a:rPr>
              <a:t>Filtro Solar e Hidratantes</a:t>
            </a:r>
            <a:endParaRPr lang="en-US" sz="1400" dirty="0"/>
          </a:p>
        </p:txBody>
      </p:sp>
      <p:sp>
        <p:nvSpPr>
          <p:cNvPr id="9" name="Shape 7"/>
          <p:cNvSpPr/>
          <p:nvPr/>
        </p:nvSpPr>
        <p:spPr>
          <a:xfrm>
            <a:off x="6309360" y="822960"/>
            <a:ext cx="1005840" cy="256032"/>
          </a:xfrm>
          <a:prstGeom prst="rect">
            <a:avLst/>
          </a:prstGeom>
          <a:solidFill>
            <a:srgbClr val="3DA85A"/>
          </a:solidFill>
          <a:ln w="12700">
            <a:solidFill>
              <a:srgbClr val="3DA85A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6400800" y="822960"/>
            <a:ext cx="1005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</a:rPr>
              <a:t>FDA: B</a:t>
            </a:r>
            <a:endParaRPr lang="en-US" sz="1400" dirty="0"/>
          </a:p>
        </p:txBody>
      </p:sp>
      <p:sp>
        <p:nvSpPr>
          <p:cNvPr id="11" name="Shape 9"/>
          <p:cNvSpPr/>
          <p:nvPr/>
        </p:nvSpPr>
        <p:spPr>
          <a:xfrm>
            <a:off x="7498080" y="822960"/>
            <a:ext cx="1280160" cy="256032"/>
          </a:xfrm>
          <a:prstGeom prst="rect">
            <a:avLst/>
          </a:prstGeom>
          <a:solidFill>
            <a:srgbClr val="3DA85A"/>
          </a:solidFill>
          <a:ln w="12700">
            <a:solidFill>
              <a:srgbClr val="3DA85A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7498080" y="822960"/>
            <a:ext cx="12801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</a:rPr>
              <a:t>SEGUROS</a:t>
            </a:r>
            <a:endParaRPr lang="en-US" sz="1400" dirty="0"/>
          </a:p>
        </p:txBody>
      </p:sp>
      <p:sp>
        <p:nvSpPr>
          <p:cNvPr id="13" name="Text 11"/>
          <p:cNvSpPr/>
          <p:nvPr/>
        </p:nvSpPr>
        <p:spPr>
          <a:xfrm>
            <a:off x="502920" y="1133856"/>
            <a:ext cx="8321040" cy="80467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28600" indent="-228600">
              <a:buChar char="•"/>
            </a:pPr>
            <a:r>
              <a:rPr lang="pt-BR" sz="1400" dirty="0"/>
              <a:t>Filtros físicos (TiO₂, ZnO): PREFERIDOS — mínima absorção, seguros em todos os trimestres.</a:t>
            </a:r>
          </a:p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4A6064"/>
                </a:solidFill>
              </a:rPr>
              <a:t>Filtros químicos (avobenzona, octinoxato): absorção cutânea baixa — aceitáveis com cautela.</a:t>
            </a:r>
            <a:endParaRPr lang="en-US" sz="1400" dirty="0"/>
          </a:p>
          <a:p>
            <a:pPr marL="228600" indent="-228600">
              <a:buChar char="•"/>
            </a:pPr>
            <a:r>
              <a:rPr lang="pt-BR" sz="1400" dirty="0"/>
              <a:t>Hidratantes sem retinol ou ácidos agressivos: seguros. Usar FPS ≥ 30 diariamente.</a:t>
            </a:r>
          </a:p>
        </p:txBody>
      </p:sp>
      <p:sp>
        <p:nvSpPr>
          <p:cNvPr id="14" name="Shape 12"/>
          <p:cNvSpPr/>
          <p:nvPr/>
        </p:nvSpPr>
        <p:spPr>
          <a:xfrm>
            <a:off x="182880" y="2121408"/>
            <a:ext cx="8595360" cy="1234440"/>
          </a:xfrm>
          <a:prstGeom prst="rect">
            <a:avLst/>
          </a:prstGeom>
          <a:solidFill>
            <a:srgbClr val="E8F0F1"/>
          </a:solidFill>
          <a:ln w="12700">
            <a:solidFill>
              <a:srgbClr val="E8F0F1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274320" y="2121408"/>
            <a:ext cx="54864" cy="1234440"/>
          </a:xfrm>
          <a:prstGeom prst="rect">
            <a:avLst/>
          </a:prstGeom>
          <a:solidFill>
            <a:srgbClr val="E07B39"/>
          </a:solidFill>
          <a:ln w="12700">
            <a:solidFill>
              <a:srgbClr val="E07B39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457200" y="2167128"/>
            <a:ext cx="41148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85E61"/>
                </a:solidFill>
              </a:rPr>
              <a:t>Ácidos Cosméticos</a:t>
            </a:r>
            <a:endParaRPr lang="en-US" sz="1400" dirty="0"/>
          </a:p>
        </p:txBody>
      </p:sp>
      <p:sp>
        <p:nvSpPr>
          <p:cNvPr id="17" name="Shape 15"/>
          <p:cNvSpPr/>
          <p:nvPr/>
        </p:nvSpPr>
        <p:spPr>
          <a:xfrm>
            <a:off x="6400800" y="2194560"/>
            <a:ext cx="1005840" cy="256032"/>
          </a:xfrm>
          <a:prstGeom prst="rect">
            <a:avLst/>
          </a:prstGeom>
          <a:solidFill>
            <a:srgbClr val="E07B39"/>
          </a:solidFill>
          <a:ln w="12700">
            <a:solidFill>
              <a:srgbClr val="E07B39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6400800" y="2194560"/>
            <a:ext cx="1005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</a:rPr>
              <a:t>FDA: —</a:t>
            </a:r>
            <a:endParaRPr lang="en-US" sz="1400" dirty="0"/>
          </a:p>
        </p:txBody>
      </p:sp>
      <p:sp>
        <p:nvSpPr>
          <p:cNvPr id="19" name="Shape 17"/>
          <p:cNvSpPr/>
          <p:nvPr/>
        </p:nvSpPr>
        <p:spPr>
          <a:xfrm>
            <a:off x="7498080" y="2194560"/>
            <a:ext cx="1280160" cy="256032"/>
          </a:xfrm>
          <a:prstGeom prst="rect">
            <a:avLst/>
          </a:prstGeom>
          <a:solidFill>
            <a:srgbClr val="E07B39"/>
          </a:solidFill>
          <a:ln w="12700">
            <a:solidFill>
              <a:srgbClr val="E07B39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7498080" y="2194560"/>
            <a:ext cx="12801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</a:rPr>
              <a:t>CAUTELA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502920" y="2505456"/>
            <a:ext cx="8321040" cy="80467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4A6064"/>
                </a:solidFill>
              </a:rPr>
              <a:t>Ácido azelaico (FDA B): SEGURO — 1ª escolha para melasma e acne na gestação.</a:t>
            </a:r>
            <a:endParaRPr lang="en-US" sz="1400" dirty="0"/>
          </a:p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4A6064"/>
                </a:solidFill>
              </a:rPr>
              <a:t>Ácido glicólico / mandélico em baixas concentrações (uso tópico): absorção mínima — aceitáveis.</a:t>
            </a:r>
            <a:endParaRPr lang="en-US" sz="1400" dirty="0"/>
          </a:p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4A6064"/>
                </a:solidFill>
              </a:rPr>
              <a:t>Ácido salicílico &gt; 2% em uso extenso: EVITAR — relação estrutural com AINEs, risco teórico.</a:t>
            </a:r>
            <a:endParaRPr lang="en-US" sz="1400" dirty="0"/>
          </a:p>
        </p:txBody>
      </p:sp>
      <p:sp>
        <p:nvSpPr>
          <p:cNvPr id="22" name="Shape 20"/>
          <p:cNvSpPr/>
          <p:nvPr/>
        </p:nvSpPr>
        <p:spPr>
          <a:xfrm>
            <a:off x="274320" y="3493008"/>
            <a:ext cx="8595360" cy="1234440"/>
          </a:xfrm>
          <a:prstGeom prst="rect">
            <a:avLst/>
          </a:prstGeom>
          <a:solidFill>
            <a:srgbClr val="FFFFFF"/>
          </a:solidFill>
          <a:ln w="12700">
            <a:solidFill>
              <a:srgbClr val="E8F0F1"/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274320" y="3493008"/>
            <a:ext cx="54864" cy="1234440"/>
          </a:xfrm>
          <a:prstGeom prst="rect">
            <a:avLst/>
          </a:prstGeom>
          <a:solidFill>
            <a:srgbClr val="E07B39"/>
          </a:solidFill>
          <a:ln w="12700">
            <a:solidFill>
              <a:srgbClr val="E07B39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457200" y="3538728"/>
            <a:ext cx="41148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85E61"/>
                </a:solidFill>
              </a:rPr>
              <a:t>Retinoides e Clareadores</a:t>
            </a:r>
            <a:endParaRPr lang="en-US" sz="1300" dirty="0"/>
          </a:p>
        </p:txBody>
      </p:sp>
      <p:sp>
        <p:nvSpPr>
          <p:cNvPr id="25" name="Shape 23"/>
          <p:cNvSpPr/>
          <p:nvPr/>
        </p:nvSpPr>
        <p:spPr>
          <a:xfrm>
            <a:off x="6400800" y="3566160"/>
            <a:ext cx="1005840" cy="256032"/>
          </a:xfrm>
          <a:prstGeom prst="rect">
            <a:avLst/>
          </a:prstGeom>
          <a:solidFill>
            <a:srgbClr val="E07B39"/>
          </a:solidFill>
          <a:ln w="12700">
            <a:solidFill>
              <a:srgbClr val="E07B39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6400800" y="3566160"/>
            <a:ext cx="1005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</a:rPr>
              <a:t>FDA: C</a:t>
            </a:r>
            <a:endParaRPr lang="en-US" sz="1400" dirty="0"/>
          </a:p>
        </p:txBody>
      </p:sp>
      <p:sp>
        <p:nvSpPr>
          <p:cNvPr id="27" name="Shape 25"/>
          <p:cNvSpPr/>
          <p:nvPr/>
        </p:nvSpPr>
        <p:spPr>
          <a:xfrm>
            <a:off x="7498080" y="3566160"/>
            <a:ext cx="1280160" cy="256032"/>
          </a:xfrm>
          <a:prstGeom prst="rect">
            <a:avLst/>
          </a:prstGeom>
          <a:solidFill>
            <a:srgbClr val="E07B39"/>
          </a:solidFill>
          <a:ln w="12700">
            <a:solidFill>
              <a:srgbClr val="E07B39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7498080" y="3566160"/>
            <a:ext cx="12801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</a:rPr>
              <a:t>PROIBIDO</a:t>
            </a:r>
            <a:endParaRPr lang="en-US" sz="1400" dirty="0"/>
          </a:p>
        </p:txBody>
      </p:sp>
      <p:sp>
        <p:nvSpPr>
          <p:cNvPr id="29" name="Text 27"/>
          <p:cNvSpPr/>
          <p:nvPr/>
        </p:nvSpPr>
        <p:spPr>
          <a:xfrm>
            <a:off x="502920" y="3877056"/>
            <a:ext cx="8321040" cy="80467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4A6064"/>
                </a:solidFill>
              </a:rPr>
              <a:t>Tretinoína tópica (FDA D), Adapaleno, Tazaroteno (FDA X): CONTRAINDICADOS.</a:t>
            </a:r>
            <a:endParaRPr lang="en-US" sz="1400" dirty="0"/>
          </a:p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4A6064"/>
                </a:solidFill>
              </a:rPr>
              <a:t>Isotretinoína oral (FDA X): teratogênica — suspender 1 mês antes da concepção.</a:t>
            </a:r>
            <a:endParaRPr lang="en-US" sz="1400" dirty="0"/>
          </a:p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4A6064"/>
                </a:solidFill>
              </a:rPr>
              <a:t>Hidroquinona (FDA C): EVITAR — absorção sistêmica documentada. Preferir ácido azelaico.</a:t>
            </a:r>
            <a:endParaRPr lang="en-US" sz="1400" dirty="0"/>
          </a:p>
        </p:txBody>
      </p:sp>
    </p:spTree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85E61"/>
          </a:solidFill>
          <a:ln w="12700">
            <a:solidFill>
              <a:srgbClr val="085E61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1E2D2F"/>
          </a:solidFill>
          <a:ln w="12700">
            <a:solidFill>
              <a:srgbClr val="1E2D2F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0" y="3840480"/>
            <a:ext cx="9144000" cy="1303020"/>
          </a:xfrm>
          <a:prstGeom prst="rect">
            <a:avLst/>
          </a:prstGeom>
          <a:solidFill>
            <a:srgbClr val="0D7377"/>
          </a:solidFill>
          <a:ln w="12700">
            <a:solidFill>
              <a:srgbClr val="0D7377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0" y="182880"/>
            <a:ext cx="9144000" cy="1280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7200" dirty="0">
                <a:solidFill>
                  <a:srgbClr val="0D7377"/>
                </a:solidFill>
              </a:rPr>
              <a:t>⚕</a:t>
            </a:r>
            <a:endParaRPr lang="en-US" sz="7200" dirty="0"/>
          </a:p>
        </p:txBody>
      </p:sp>
      <p:sp>
        <p:nvSpPr>
          <p:cNvPr id="6" name="Text 4"/>
          <p:cNvSpPr/>
          <p:nvPr/>
        </p:nvSpPr>
        <p:spPr>
          <a:xfrm>
            <a:off x="914400" y="1417320"/>
            <a:ext cx="73152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C8F0F1"/>
                </a:solidFill>
              </a:rPr>
              <a:t>MENSAGEM FINAL</a:t>
            </a:r>
            <a:endParaRPr lang="en-US" sz="2200" dirty="0"/>
          </a:p>
        </p:txBody>
      </p:sp>
      <p:sp>
        <p:nvSpPr>
          <p:cNvPr id="7" name="Shape 5"/>
          <p:cNvSpPr/>
          <p:nvPr/>
        </p:nvSpPr>
        <p:spPr>
          <a:xfrm>
            <a:off x="2743200" y="1965960"/>
            <a:ext cx="3657600" cy="45720"/>
          </a:xfrm>
          <a:prstGeom prst="rect">
            <a:avLst/>
          </a:prstGeom>
          <a:solidFill>
            <a:srgbClr val="14BDCA"/>
          </a:solidFill>
          <a:ln w="12700">
            <a:solidFill>
              <a:srgbClr val="14BDCA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914400" y="2057400"/>
            <a:ext cx="7315200" cy="1463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700" b="1" i="1" dirty="0">
                <a:solidFill>
                  <a:srgbClr val="FFFF00"/>
                </a:solidFill>
              </a:rPr>
              <a:t>"O melhor medicamento para a gestante</a:t>
            </a:r>
            <a:endParaRPr lang="en-US" sz="1700" b="1" dirty="0">
              <a:solidFill>
                <a:srgbClr val="FFFF00"/>
              </a:solidFill>
            </a:endParaRPr>
          </a:p>
          <a:p>
            <a:pPr marL="0" indent="0" algn="ctr">
              <a:buNone/>
            </a:pPr>
            <a:r>
              <a:rPr lang="en-US" sz="1700" b="1" i="1" dirty="0">
                <a:solidFill>
                  <a:srgbClr val="FFFF00"/>
                </a:solidFill>
              </a:rPr>
              <a:t>é aquele que, prescrito criteriosamente,</a:t>
            </a:r>
            <a:endParaRPr lang="en-US" sz="1700" b="1" dirty="0">
              <a:solidFill>
                <a:srgbClr val="FFFF00"/>
              </a:solidFill>
            </a:endParaRPr>
          </a:p>
          <a:p>
            <a:pPr marL="0" indent="0" algn="ctr">
              <a:buNone/>
            </a:pPr>
            <a:r>
              <a:rPr lang="en-US" sz="1700" b="1" i="1" dirty="0">
                <a:solidFill>
                  <a:srgbClr val="FFFF00"/>
                </a:solidFill>
              </a:rPr>
              <a:t>trata a doença sem prejudicar o </a:t>
            </a:r>
            <a:r>
              <a:rPr lang="en-US" sz="1700" b="1" i="1" dirty="0" err="1">
                <a:solidFill>
                  <a:srgbClr val="FFFF00"/>
                </a:solidFill>
              </a:rPr>
              <a:t>concepto</a:t>
            </a:r>
            <a:r>
              <a:rPr lang="en-US" sz="1700" b="1" i="1" dirty="0">
                <a:solidFill>
                  <a:srgbClr val="FFFF00"/>
                </a:solidFill>
              </a:rPr>
              <a:t>."</a:t>
            </a:r>
            <a:endParaRPr lang="en-US" sz="1700" b="1" dirty="0">
              <a:solidFill>
                <a:srgbClr val="FFFF00"/>
              </a:solidFill>
            </a:endParaRPr>
          </a:p>
        </p:txBody>
      </p:sp>
      <p:sp>
        <p:nvSpPr>
          <p:cNvPr id="9" name="Text 7"/>
          <p:cNvSpPr/>
          <p:nvPr/>
        </p:nvSpPr>
        <p:spPr>
          <a:xfrm>
            <a:off x="0" y="3977640"/>
            <a:ext cx="9144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dirty="0">
                <a:solidFill>
                  <a:srgbClr val="FFFFFF"/>
                </a:solidFill>
              </a:rPr>
              <a:t>Estratégia de Saúde da Família  |  Saúde Materno-Infantil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0" y="4480560"/>
            <a:ext cx="91440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endParaRPr lang="en-US" sz="1000" dirty="0">
              <a:solidFill>
                <a:srgbClr val="C8F0F1"/>
              </a:solidFill>
            </a:endParaRPr>
          </a:p>
        </p:txBody>
      </p:sp>
    </p:spTree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0D7377"/>
          </a:solidFill>
          <a:ln w="12700">
            <a:solidFill>
              <a:srgbClr val="0D7377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4937760"/>
            <a:ext cx="9144000" cy="205740"/>
          </a:xfrm>
          <a:prstGeom prst="rect">
            <a:avLst/>
          </a:prstGeom>
          <a:solidFill>
            <a:srgbClr val="085E61"/>
          </a:solidFill>
          <a:ln w="12700">
            <a:solidFill>
              <a:srgbClr val="085E61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274320" y="4946904"/>
            <a:ext cx="859536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800" dirty="0">
                <a:solidFill>
                  <a:srgbClr val="C8F0F1"/>
                </a:solidFill>
              </a:rPr>
              <a:t>Estratégia de Saúde da Família  |  Farmacologia na Gestação</a:t>
            </a:r>
            <a:endParaRPr lang="en-US" sz="800" dirty="0"/>
          </a:p>
        </p:txBody>
      </p:sp>
      <p:sp>
        <p:nvSpPr>
          <p:cNvPr id="5" name="Text 3"/>
          <p:cNvSpPr/>
          <p:nvPr/>
        </p:nvSpPr>
        <p:spPr>
          <a:xfrm>
            <a:off x="365760" y="137160"/>
            <a:ext cx="84124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085E61"/>
                </a:solidFill>
              </a:rPr>
              <a:t>REFERÊNCIAS BIBLIOGRÁFICAS</a:t>
            </a:r>
            <a:endParaRPr lang="en-US" sz="1500" dirty="0"/>
          </a:p>
        </p:txBody>
      </p:sp>
      <p:sp>
        <p:nvSpPr>
          <p:cNvPr id="6" name="Text 4"/>
          <p:cNvSpPr/>
          <p:nvPr/>
        </p:nvSpPr>
        <p:spPr>
          <a:xfrm>
            <a:off x="365760" y="658368"/>
            <a:ext cx="8412480" cy="41605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buSzPct val="100000"/>
              <a:buFont typeface="+mj-lt"/>
              <a:buAutoNum type="arabicPeriod"/>
            </a:pPr>
            <a:r>
              <a:rPr lang="en-US" sz="950" dirty="0">
                <a:solidFill>
                  <a:srgbClr val="1E2D2F"/>
                </a:solidFill>
              </a:rPr>
              <a:t>BRASIL. Ministério da Saúde. Gestação de Alto Risco: Manual Técnico. 5. ed. Brasília: MS, 2012.</a:t>
            </a:r>
            <a:endParaRPr lang="en-US" sz="950" dirty="0"/>
          </a:p>
          <a:p>
            <a:pPr marL="342900" indent="-342900">
              <a:buSzPct val="100000"/>
              <a:buFont typeface="+mj-lt"/>
              <a:buAutoNum type="arabicPeriod"/>
            </a:pPr>
            <a:r>
              <a:rPr lang="en-US" sz="950" dirty="0">
                <a:solidFill>
                  <a:srgbClr val="1E2D2F"/>
                </a:solidFill>
              </a:rPr>
              <a:t>BRASIL. Ministério da Saúde. Protocolos da Atenção Básica: Saúde das Mulheres. Brasília: MS, 2016.</a:t>
            </a:r>
            <a:endParaRPr lang="en-US" sz="950" dirty="0"/>
          </a:p>
          <a:p>
            <a:pPr marL="342900" indent="-342900">
              <a:buSzPct val="100000"/>
              <a:buFont typeface="+mj-lt"/>
              <a:buAutoNum type="arabicPeriod"/>
            </a:pPr>
            <a:r>
              <a:rPr lang="en-US" sz="950" dirty="0">
                <a:solidFill>
                  <a:srgbClr val="1E2D2F"/>
                </a:solidFill>
              </a:rPr>
              <a:t>FEBRASGO. Manual de Orientação ao Pré-Natal de Baixo Risco. São Paulo: FEBRASGO, 2022.</a:t>
            </a:r>
            <a:endParaRPr lang="en-US" sz="950" dirty="0"/>
          </a:p>
          <a:p>
            <a:pPr marL="342900" indent="-342900">
              <a:buSzPct val="100000"/>
              <a:buFont typeface="+mj-lt"/>
              <a:buAutoNum type="arabicPeriod"/>
            </a:pPr>
            <a:r>
              <a:rPr lang="en-US" sz="950" dirty="0" err="1">
                <a:solidFill>
                  <a:srgbClr val="1E2D2F"/>
                </a:solidFill>
              </a:rPr>
              <a:t>Sociedade</a:t>
            </a:r>
            <a:r>
              <a:rPr lang="en-US" sz="950" dirty="0">
                <a:solidFill>
                  <a:srgbClr val="1E2D2F"/>
                </a:solidFill>
              </a:rPr>
              <a:t> Brasileira de Diabetes. Diretrizes SBD 2022–2023. São Paulo: SBD, 2023.</a:t>
            </a:r>
            <a:endParaRPr lang="en-US" sz="950" dirty="0"/>
          </a:p>
          <a:p>
            <a:pPr marL="342900" indent="-342900">
              <a:buSzPct val="100000"/>
              <a:buFont typeface="+mj-lt"/>
              <a:buAutoNum type="arabicPeriod"/>
            </a:pPr>
            <a:r>
              <a:rPr lang="en-US" sz="950" dirty="0">
                <a:solidFill>
                  <a:srgbClr val="1E2D2F"/>
                </a:solidFill>
              </a:rPr>
              <a:t>Sociedade Brasileira de Cardiologia. Diretriz Brasileira de Hipertensão Arterial. Arq Bras Cardiol, 2021.</a:t>
            </a:r>
            <a:endParaRPr lang="en-US" sz="950" dirty="0"/>
          </a:p>
        </p:txBody>
      </p:sp>
    </p:spTree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>
            <a:extLst>
              <a:ext uri="{FF2B5EF4-FFF2-40B4-BE49-F238E27FC236}">
                <a16:creationId xmlns:a16="http://schemas.microsoft.com/office/drawing/2014/main" id="{4F000316-2460-FB2C-046C-4542667AC3C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7425" y="-209188"/>
            <a:ext cx="3879056" cy="2893219"/>
          </a:xfrm>
          <a:prstGeom prst="rect">
            <a:avLst/>
          </a:prstGeom>
        </p:spPr>
      </p:pic>
      <p:sp>
        <p:nvSpPr>
          <p:cNvPr id="4" name="CaixaDeTexto 3">
            <a:extLst>
              <a:ext uri="{FF2B5EF4-FFF2-40B4-BE49-F238E27FC236}">
                <a16:creationId xmlns:a16="http://schemas.microsoft.com/office/drawing/2014/main" id="{B4E0A3D0-0A90-642E-A0FB-907AA727BDAE}"/>
              </a:ext>
            </a:extLst>
          </p:cNvPr>
          <p:cNvSpPr txBox="1"/>
          <p:nvPr/>
        </p:nvSpPr>
        <p:spPr>
          <a:xfrm>
            <a:off x="4463627" y="3318933"/>
            <a:ext cx="37592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/>
              <a:t>Gilza Mª Soares Bulhoes Calheiros </a:t>
            </a:r>
          </a:p>
          <a:p>
            <a:pPr algn="ctr"/>
            <a:r>
              <a:rPr lang="pt-BR" sz="1400" dirty="0"/>
              <a:t>Médica Ginecologista e Obstetra</a:t>
            </a:r>
          </a:p>
          <a:p>
            <a:pPr algn="ctr"/>
            <a:r>
              <a:rPr lang="pt-BR" sz="1400" dirty="0"/>
              <a:t>CRM AL 1877 /RQE 515</a:t>
            </a:r>
          </a:p>
          <a:p>
            <a:pPr algn="ctr"/>
            <a:r>
              <a:rPr lang="pt-BR" sz="1400" dirty="0"/>
              <a:t>Conselheira CREMAL</a:t>
            </a:r>
          </a:p>
        </p:txBody>
      </p:sp>
    </p:spTree>
    <p:extLst>
      <p:ext uri="{BB962C8B-B14F-4D97-AF65-F5344CB8AC3E}">
        <p14:creationId xmlns:p14="http://schemas.microsoft.com/office/powerpoint/2010/main" val="289975632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0D7377"/>
          </a:solidFill>
          <a:ln w="12700">
            <a:solidFill>
              <a:srgbClr val="0D7377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4937760"/>
            <a:ext cx="9144000" cy="205740"/>
          </a:xfrm>
          <a:prstGeom prst="rect">
            <a:avLst/>
          </a:prstGeom>
          <a:solidFill>
            <a:srgbClr val="085E61"/>
          </a:solidFill>
          <a:ln w="12700">
            <a:solidFill>
              <a:srgbClr val="085E61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274320" y="4946904"/>
            <a:ext cx="859536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800" dirty="0">
                <a:solidFill>
                  <a:srgbClr val="C8F0F1"/>
                </a:solidFill>
              </a:rPr>
              <a:t>Estratégia de Saúde da Família  |  Farmacologia na Gestação</a:t>
            </a:r>
            <a:endParaRPr lang="en-US" sz="800" dirty="0"/>
          </a:p>
        </p:txBody>
      </p:sp>
      <p:sp>
        <p:nvSpPr>
          <p:cNvPr id="7" name="Text 5"/>
          <p:cNvSpPr/>
          <p:nvPr/>
        </p:nvSpPr>
        <p:spPr>
          <a:xfrm>
            <a:off x="274320" y="868680"/>
            <a:ext cx="274320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400" b="1" dirty="0">
                <a:solidFill>
                  <a:srgbClr val="FFFFFF"/>
                </a:solidFill>
              </a:rPr>
              <a:t>64–93%</a:t>
            </a:r>
            <a:endParaRPr lang="en-US" sz="3400" dirty="0"/>
          </a:p>
        </p:txBody>
      </p:sp>
      <p:sp>
        <p:nvSpPr>
          <p:cNvPr id="8" name="Shape 6"/>
          <p:cNvSpPr/>
          <p:nvPr/>
        </p:nvSpPr>
        <p:spPr>
          <a:xfrm>
            <a:off x="411480" y="1664208"/>
            <a:ext cx="2468880" cy="36576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3246120" y="868680"/>
            <a:ext cx="274320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400" b="1" dirty="0">
                <a:solidFill>
                  <a:srgbClr val="FFFFFF"/>
                </a:solidFill>
              </a:rPr>
              <a:t>3ª–8ª</a:t>
            </a:r>
            <a:endParaRPr lang="en-US" sz="3400" dirty="0"/>
          </a:p>
        </p:txBody>
      </p:sp>
      <p:sp>
        <p:nvSpPr>
          <p:cNvPr id="13" name="Text 11"/>
          <p:cNvSpPr/>
          <p:nvPr/>
        </p:nvSpPr>
        <p:spPr>
          <a:xfrm>
            <a:off x="3337560" y="1737360"/>
            <a:ext cx="2560320" cy="822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ctr">
              <a:buNone/>
            </a:pPr>
            <a:endParaRPr lang="en-US" sz="1400" b="1" dirty="0"/>
          </a:p>
        </p:txBody>
      </p:sp>
      <p:sp>
        <p:nvSpPr>
          <p:cNvPr id="15" name="Text 13"/>
          <p:cNvSpPr/>
          <p:nvPr/>
        </p:nvSpPr>
        <p:spPr>
          <a:xfrm>
            <a:off x="6217920" y="868680"/>
            <a:ext cx="274320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400" b="1" dirty="0">
                <a:solidFill>
                  <a:srgbClr val="FFFFFF"/>
                </a:solidFill>
              </a:rPr>
              <a:t>≥50%</a:t>
            </a:r>
            <a:endParaRPr lang="en-US" sz="3400" dirty="0"/>
          </a:p>
        </p:txBody>
      </p:sp>
      <p:sp>
        <p:nvSpPr>
          <p:cNvPr id="16" name="Shape 14"/>
          <p:cNvSpPr/>
          <p:nvPr/>
        </p:nvSpPr>
        <p:spPr>
          <a:xfrm>
            <a:off x="6355080" y="1664208"/>
            <a:ext cx="2468880" cy="36576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365760" y="2880360"/>
            <a:ext cx="84124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sz="1300" dirty="0"/>
          </a:p>
        </p:txBody>
      </p:sp>
      <p:pic>
        <p:nvPicPr>
          <p:cNvPr id="22" name="Imagem 21">
            <a:extLst>
              <a:ext uri="{FF2B5EF4-FFF2-40B4-BE49-F238E27FC236}">
                <a16:creationId xmlns:a16="http://schemas.microsoft.com/office/drawing/2014/main" id="{8C2E362C-1F01-20DA-4F4B-743ED618C57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4320" y="329471"/>
            <a:ext cx="8458200" cy="4355972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m 8">
            <a:extLst>
              <a:ext uri="{FF2B5EF4-FFF2-40B4-BE49-F238E27FC236}">
                <a16:creationId xmlns:a16="http://schemas.microsoft.com/office/drawing/2014/main" id="{443CA0ED-BBD3-0A52-23E4-9CFC8270D2C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8594" y="250031"/>
            <a:ext cx="8786812" cy="47005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67105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5499</TotalTime>
  <Words>5704</Words>
  <Application>Microsoft Office PowerPoint</Application>
  <PresentationFormat>Apresentação na tela (16:9)</PresentationFormat>
  <Paragraphs>1060</Paragraphs>
  <Slides>76</Slides>
  <Notes>60</Notes>
  <HiddenSlides>10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2</vt:i4>
      </vt:variant>
      <vt:variant>
        <vt:lpstr>Títulos de slides</vt:lpstr>
      </vt:variant>
      <vt:variant>
        <vt:i4>76</vt:i4>
      </vt:variant>
    </vt:vector>
  </HeadingPairs>
  <TitlesOfParts>
    <vt:vector size="81" baseType="lpstr">
      <vt:lpstr>Arial</vt:lpstr>
      <vt:lpstr>Calibri</vt:lpstr>
      <vt:lpstr>Calibri Light</vt:lpstr>
      <vt:lpstr>Office Theme</vt:lpstr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Farmacologia na Gestação</dc:title>
  <dc:subject>PptxGenJS Presentation</dc:subject>
  <dc:creator>Estratégia de Saúde da Família</dc:creator>
  <cp:lastModifiedBy>Gilza Maria Soares Bulhoes Calheiros</cp:lastModifiedBy>
  <cp:revision>12</cp:revision>
  <dcterms:created xsi:type="dcterms:W3CDTF">2026-03-17T23:20:56Z</dcterms:created>
  <dcterms:modified xsi:type="dcterms:W3CDTF">2026-05-27T22:45:00Z</dcterms:modified>
</cp:coreProperties>
</file>