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sldIdLst>
    <p:sldId id="256" r:id="rId2"/>
    <p:sldId id="281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3" d="100"/>
          <a:sy n="63" d="100"/>
        </p:scale>
        <p:origin x="7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50187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2E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ptmedia/ppt/media/image5.png"/>
          <p:cNvPicPr>
            <a:picLocks noChangeAspect="1"/>
          </p:cNvPicPr>
          <p:nvPr/>
        </p:nvPicPr>
        <p:blipFill>
          <a:blip r:embed="rId3"/>
          <a:srcRect l="10000" r="10000"/>
          <a:stretch/>
        </p:blipFill>
        <p:spPr>
          <a:xfrm>
            <a:off x="0" y="0"/>
            <a:ext cx="54864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577840" y="713232"/>
            <a:ext cx="5943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</a:rPr>
              <a:t>COVID-19</a:t>
            </a:r>
            <a:endParaRPr lang="en-US" sz="3800" dirty="0"/>
          </a:p>
        </p:txBody>
      </p:sp>
      <p:sp>
        <p:nvSpPr>
          <p:cNvPr id="4" name="Text 1"/>
          <p:cNvSpPr/>
          <p:nvPr/>
        </p:nvSpPr>
        <p:spPr>
          <a:xfrm>
            <a:off x="5577840" y="1417320"/>
            <a:ext cx="60350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</a:rPr>
              <a:t>NA ATENÇÃO PRIMÁRIA EM 2026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5596128" y="2542032"/>
            <a:ext cx="56692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F7D080"/>
                </a:solidFill>
              </a:rPr>
              <a:t>Da suspeita clínica à prevenção: diagnóstico, tratamento e vacinação baseada em evidências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5623560" y="5230368"/>
            <a:ext cx="5577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</a:rPr>
              <a:t>Dra. Normângela Barreto | CRM-AL 2630 | RQE 3964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64592" y="137160"/>
            <a:ext cx="320040" cy="320040"/>
          </a:xfrm>
          <a:prstGeom prst="rect">
            <a:avLst/>
          </a:prstGeom>
          <a:solidFill>
            <a:srgbClr val="D69A2D"/>
          </a:solidFill>
          <a:ln>
            <a:solidFill>
              <a:srgbClr val="D69A2D"/>
            </a:solidFill>
          </a:ln>
        </p:spPr>
        <p:txBody>
          <a:bodyPr wrap="square" lIns="254" tIns="254" rIns="254" bIns="254" rtlCol="0" anchor="ctr"/>
          <a:lstStyle/>
          <a:p>
            <a:pPr algn="ctr"/>
            <a:r>
              <a:rPr sz="900" b="1">
                <a:solidFill>
                  <a:srgbClr val="FFFFFF"/>
                </a:solidFill>
                <a:latin typeface="Aptos"/>
              </a:rPr>
              <a:t>10</a:t>
            </a:r>
          </a:p>
        </p:txBody>
      </p:sp>
      <p:sp>
        <p:nvSpPr>
          <p:cNvPr id="3" name="Text 1"/>
          <p:cNvSpPr/>
          <p:nvPr/>
        </p:nvSpPr>
        <p:spPr>
          <a:xfrm>
            <a:off x="640080" y="6510528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dirty="0">
                <a:solidFill>
                  <a:srgbClr val="64748B"/>
                </a:solidFill>
              </a:rPr>
              <a:t>COVID-19 na Atenção Primária em 2026 | Dra. Normângela Barreto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9326880" y="6510528"/>
            <a:ext cx="2651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64748B"/>
                </a:solidFill>
              </a:rPr>
              <a:t>CRM-AL 2630 | RQE 3964</a:t>
            </a:r>
            <a:endParaRPr lang="en-US" sz="700" dirty="0"/>
          </a:p>
        </p:txBody>
      </p:sp>
      <p:sp>
        <p:nvSpPr>
          <p:cNvPr id="5" name="Text 3"/>
          <p:cNvSpPr/>
          <p:nvPr/>
        </p:nvSpPr>
        <p:spPr>
          <a:xfrm>
            <a:off x="685800" y="329184"/>
            <a:ext cx="1083564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0B2E59"/>
                </a:solidFill>
              </a:rPr>
              <a:t>TRATAMENTO AMBULATORIAL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914400" y="758952"/>
            <a:ext cx="1033272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D69A2D"/>
                </a:solidFill>
              </a:rPr>
              <a:t>Conduta rápida e segura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731520" y="1188720"/>
            <a:ext cx="5166360" cy="3977640"/>
          </a:xfrm>
          <a:prstGeom prst="rect">
            <a:avLst/>
          </a:prstGeom>
          <a:solidFill>
            <a:srgbClr val="EAF7EC"/>
          </a:solidFill>
          <a:ln w="12700">
            <a:solidFill>
              <a:srgbClr val="D7DEE8"/>
            </a:solidFill>
          </a:ln>
        </p:spPr>
        <p:txBody>
          <a:bodyPr wrap="square" lIns="2286" tIns="2286" rIns="2286" bIns="2286" rtlCol="0" anchor="ctr">
            <a:normAutofit/>
          </a:bodyPr>
          <a:lstStyle/>
          <a:p>
            <a:pPr marL="0" indent="0" algn="l">
              <a:buNone/>
            </a:pPr>
            <a:r>
              <a:rPr lang="en-US" sz="1700" dirty="0">
                <a:solidFill>
                  <a:srgbClr val="14532D"/>
                </a:solidFill>
              </a:rPr>
              <a:t>PACIENTE SEM FATORES DE RISCO</a:t>
            </a:r>
            <a:endParaRPr lang="en-US" sz="1700" dirty="0"/>
          </a:p>
          <a:p>
            <a:pPr marL="0" indent="0" algn="l">
              <a:buNone/>
            </a:pPr>
            <a:endParaRPr lang="en-US" sz="1700" dirty="0"/>
          </a:p>
          <a:p>
            <a:pPr marL="0" indent="0" algn="l">
              <a:buNone/>
            </a:pPr>
            <a:r>
              <a:rPr lang="en-US" sz="1700" dirty="0">
                <a:solidFill>
                  <a:srgbClr val="14532D"/>
                </a:solidFill>
              </a:rPr>
              <a:t>- Hidratação</a:t>
            </a:r>
            <a:endParaRPr lang="en-US" sz="1700" dirty="0"/>
          </a:p>
          <a:p>
            <a:pPr marL="0" indent="0" algn="l">
              <a:buNone/>
            </a:pPr>
            <a:r>
              <a:rPr lang="en-US" sz="1700" dirty="0">
                <a:solidFill>
                  <a:srgbClr val="14532D"/>
                </a:solidFill>
              </a:rPr>
              <a:t>- Antitérmicos e analgésicos</a:t>
            </a:r>
            <a:endParaRPr lang="en-US" sz="1700" dirty="0"/>
          </a:p>
          <a:p>
            <a:pPr marL="0" indent="0" algn="l">
              <a:buNone/>
            </a:pPr>
            <a:r>
              <a:rPr lang="en-US" sz="1700" dirty="0">
                <a:solidFill>
                  <a:srgbClr val="14532D"/>
                </a:solidFill>
              </a:rPr>
              <a:t>- Repouso relativo</a:t>
            </a:r>
            <a:endParaRPr lang="en-US" sz="1700" dirty="0"/>
          </a:p>
          <a:p>
            <a:pPr marL="0" indent="0" algn="l">
              <a:buNone/>
            </a:pPr>
            <a:r>
              <a:rPr lang="en-US" sz="1700" dirty="0">
                <a:solidFill>
                  <a:srgbClr val="14532D"/>
                </a:solidFill>
              </a:rPr>
              <a:t>- Orientar sinais de alerta</a:t>
            </a:r>
            <a:endParaRPr lang="en-US" sz="1700" dirty="0"/>
          </a:p>
          <a:p>
            <a:pPr marL="0" indent="0" algn="l">
              <a:buNone/>
            </a:pPr>
            <a:r>
              <a:rPr lang="en-US" sz="1700" dirty="0">
                <a:solidFill>
                  <a:srgbClr val="14532D"/>
                </a:solidFill>
              </a:rPr>
              <a:t>- Retorno se piora ou manutenção dos sintomas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6309360" y="1188720"/>
            <a:ext cx="5166360" cy="3977640"/>
          </a:xfrm>
          <a:prstGeom prst="rect">
            <a:avLst/>
          </a:prstGeom>
          <a:solidFill>
            <a:srgbClr val="FFF1F2"/>
          </a:solidFill>
          <a:ln w="12700">
            <a:solidFill>
              <a:srgbClr val="D7DEE8"/>
            </a:solidFill>
          </a:ln>
        </p:spPr>
        <p:txBody>
          <a:bodyPr wrap="square" lIns="2286" tIns="2286" rIns="2286" bIns="2286" rtlCol="0" anchor="ctr">
            <a:normAutofit/>
          </a:bodyPr>
          <a:lstStyle/>
          <a:p>
            <a:pPr marL="0" indent="0" algn="l">
              <a:buNone/>
            </a:pPr>
            <a:r>
              <a:rPr lang="en-US" sz="1700" dirty="0">
                <a:solidFill>
                  <a:srgbClr val="7F1D1D"/>
                </a:solidFill>
              </a:rPr>
              <a:t>PACIENTE COM FATORES DE RISCO</a:t>
            </a:r>
            <a:endParaRPr lang="en-US" sz="1700" dirty="0"/>
          </a:p>
          <a:p>
            <a:pPr marL="0" indent="0" algn="l">
              <a:buNone/>
            </a:pPr>
            <a:endParaRPr lang="en-US" sz="1700" dirty="0"/>
          </a:p>
          <a:p>
            <a:pPr marL="0" indent="0" algn="l">
              <a:buNone/>
            </a:pPr>
            <a:r>
              <a:rPr lang="en-US" sz="1700" dirty="0">
                <a:solidFill>
                  <a:srgbClr val="7F1D1D"/>
                </a:solidFill>
              </a:rPr>
              <a:t>- Confirmar diagnóstico</a:t>
            </a:r>
            <a:endParaRPr lang="en-US" sz="1700" dirty="0"/>
          </a:p>
          <a:p>
            <a:pPr marL="0" indent="0" algn="l">
              <a:buNone/>
            </a:pPr>
            <a:r>
              <a:rPr lang="en-US" sz="1700" dirty="0">
                <a:solidFill>
                  <a:srgbClr val="7F1D1D"/>
                </a:solidFill>
              </a:rPr>
              <a:t>- Avaliar antiviral precoce</a:t>
            </a:r>
            <a:endParaRPr lang="en-US" sz="1700" dirty="0"/>
          </a:p>
          <a:p>
            <a:pPr marL="0" indent="0" algn="l">
              <a:buNone/>
            </a:pPr>
            <a:r>
              <a:rPr lang="en-US" sz="1700" dirty="0">
                <a:solidFill>
                  <a:srgbClr val="7F1D1D"/>
                </a:solidFill>
              </a:rPr>
              <a:t>- Revisar contraindicações e interações</a:t>
            </a:r>
            <a:endParaRPr lang="en-US" sz="1700" dirty="0"/>
          </a:p>
          <a:p>
            <a:pPr marL="0" indent="0" algn="l">
              <a:buNone/>
            </a:pPr>
            <a:r>
              <a:rPr lang="en-US" sz="1700" dirty="0">
                <a:solidFill>
                  <a:srgbClr val="7F1D1D"/>
                </a:solidFill>
              </a:rPr>
              <a:t>- Acompanhar em 48-72 h</a:t>
            </a:r>
            <a:endParaRPr lang="en-US" sz="1700" dirty="0"/>
          </a:p>
          <a:p>
            <a:pPr marL="0" indent="0" algn="l">
              <a:buNone/>
            </a:pPr>
            <a:r>
              <a:rPr lang="en-US" sz="1700" dirty="0">
                <a:solidFill>
                  <a:srgbClr val="7F1D1D"/>
                </a:solidFill>
              </a:rPr>
              <a:t>- Baixo limiar para encaminhar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914400" y="5806440"/>
            <a:ext cx="10332720" cy="438912"/>
          </a:xfrm>
          <a:prstGeom prst="rect">
            <a:avLst/>
          </a:prstGeom>
          <a:solidFill>
            <a:srgbClr val="F6E7C6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0B2E59"/>
                </a:solidFill>
              </a:rPr>
              <a:t>A janela para o antiviral é curta. Agir cedo faz diferença.</a:t>
            </a:r>
            <a:endParaRPr lang="en-US" sz="17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64592" y="137160"/>
            <a:ext cx="320040" cy="320040"/>
          </a:xfrm>
          <a:prstGeom prst="rect">
            <a:avLst/>
          </a:prstGeom>
          <a:solidFill>
            <a:srgbClr val="D69A2D"/>
          </a:solidFill>
          <a:ln>
            <a:solidFill>
              <a:srgbClr val="D69A2D"/>
            </a:solidFill>
          </a:ln>
        </p:spPr>
        <p:txBody>
          <a:bodyPr wrap="square" lIns="254" tIns="254" rIns="254" bIns="254" rtlCol="0" anchor="ctr"/>
          <a:lstStyle/>
          <a:p>
            <a:pPr algn="ctr"/>
            <a:r>
              <a:rPr sz="900" b="1">
                <a:solidFill>
                  <a:srgbClr val="FFFFFF"/>
                </a:solidFill>
                <a:latin typeface="Aptos"/>
              </a:rPr>
              <a:t>11</a:t>
            </a:r>
          </a:p>
        </p:txBody>
      </p:sp>
      <p:sp>
        <p:nvSpPr>
          <p:cNvPr id="3" name="Text 1"/>
          <p:cNvSpPr/>
          <p:nvPr/>
        </p:nvSpPr>
        <p:spPr>
          <a:xfrm>
            <a:off x="640080" y="6510528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dirty="0">
                <a:solidFill>
                  <a:srgbClr val="64748B"/>
                </a:solidFill>
              </a:rPr>
              <a:t>COVID-19 na Atenção Primária em 2026 | Dra. Normângela Barreto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9326880" y="6510528"/>
            <a:ext cx="2651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64748B"/>
                </a:solidFill>
              </a:rPr>
              <a:t>CRM-AL 2630 | RQE 3964</a:t>
            </a:r>
            <a:endParaRPr lang="en-US" sz="700" dirty="0"/>
          </a:p>
        </p:txBody>
      </p:sp>
      <p:sp>
        <p:nvSpPr>
          <p:cNvPr id="5" name="Text 3"/>
          <p:cNvSpPr/>
          <p:nvPr/>
        </p:nvSpPr>
        <p:spPr>
          <a:xfrm>
            <a:off x="685800" y="329184"/>
            <a:ext cx="1083564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0B2E59"/>
                </a:solidFill>
              </a:rPr>
              <a:t>ANTIVIRAL: NIRMATRELVIR/RITONAVIR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914400" y="758952"/>
            <a:ext cx="1033272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D69A2D"/>
                </a:solidFill>
              </a:rPr>
              <a:t>Quando e como usar?</a:t>
            </a:r>
            <a:endParaRPr lang="en-US" sz="1200" dirty="0"/>
          </a:p>
        </p:txBody>
      </p:sp>
      <p:pic>
        <p:nvPicPr>
          <p:cNvPr id="7" name="Image 0" descr="/mnt/data/pptmedia/ppt/media/image1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606" y="1143000"/>
            <a:ext cx="1007389" cy="105156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965960" y="1051560"/>
            <a:ext cx="534924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B2E59"/>
                </a:solidFill>
              </a:rPr>
              <a:t>Até 5 dias do início dos sintomas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1965960" y="1709928"/>
            <a:ext cx="534924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B2E59"/>
                </a:solidFill>
              </a:rPr>
              <a:t>Paciente com fator de risco para evolução grave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1965960" y="2368296"/>
            <a:ext cx="534924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B2E59"/>
                </a:solidFill>
              </a:rPr>
              <a:t>Avaliar interações medicamentosas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1965960" y="3026664"/>
            <a:ext cx="534924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B2E59"/>
                </a:solidFill>
              </a:rPr>
              <a:t>Avaliar função renal e hepática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1965960" y="3685032"/>
            <a:ext cx="534924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B2E59"/>
                </a:solidFill>
              </a:rPr>
              <a:t>Dose usual: 300 mg/100 mg 12/12 h por 5 dias*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7726680" y="1097280"/>
            <a:ext cx="3474720" cy="3520440"/>
          </a:xfrm>
          <a:prstGeom prst="rect">
            <a:avLst/>
          </a:prstGeom>
          <a:solidFill>
            <a:srgbClr val="F6E7C6"/>
          </a:solidFill>
          <a:ln w="12700">
            <a:solidFill>
              <a:srgbClr val="D7DEE8"/>
            </a:solidFill>
          </a:ln>
        </p:spPr>
        <p:txBody>
          <a:bodyPr wrap="square" lIns="2032" tIns="2032" rIns="2032" bIns="2032" rtlCol="0" anchor="ctr">
            <a:normAutofit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1E293B"/>
                </a:solidFill>
              </a:rPr>
              <a:t>Atenção</a:t>
            </a:r>
            <a:endParaRPr lang="en-US" sz="1500" dirty="0"/>
          </a:p>
          <a:p>
            <a:pPr marL="0" indent="0" algn="l">
              <a:buNone/>
            </a:pPr>
            <a:endParaRPr lang="en-US" sz="1500" dirty="0"/>
          </a:p>
          <a:p>
            <a:pPr marL="0" indent="0" algn="l">
              <a:buNone/>
            </a:pPr>
            <a:r>
              <a:rPr lang="en-US" sz="1500" dirty="0">
                <a:solidFill>
                  <a:srgbClr val="1E293B"/>
                </a:solidFill>
              </a:rPr>
              <a:t>- Muitas medicações interagem</a:t>
            </a:r>
            <a:endParaRPr lang="en-US" sz="1500" dirty="0"/>
          </a:p>
          <a:p>
            <a:pPr marL="0" indent="0" algn="l">
              <a:buNone/>
            </a:pPr>
            <a:r>
              <a:rPr lang="en-US" sz="1500" dirty="0">
                <a:solidFill>
                  <a:srgbClr val="1E293B"/>
                </a:solidFill>
              </a:rPr>
              <a:t>- Ajuste em insuficiência renal moderada</a:t>
            </a:r>
            <a:endParaRPr lang="en-US" sz="1500" dirty="0"/>
          </a:p>
          <a:p>
            <a:pPr marL="0" indent="0" algn="l">
              <a:buNone/>
            </a:pPr>
            <a:r>
              <a:rPr lang="en-US" sz="1500" dirty="0">
                <a:solidFill>
                  <a:srgbClr val="1E293B"/>
                </a:solidFill>
              </a:rPr>
              <a:t>- Evitar se TFG &lt; 30 mL/min, salvo protocolo especializado</a:t>
            </a:r>
            <a:endParaRPr lang="en-US" sz="1500" dirty="0"/>
          </a:p>
          <a:p>
            <a:pPr marL="0" indent="0" algn="l">
              <a:buNone/>
            </a:pPr>
            <a:r>
              <a:rPr lang="en-US" sz="1500" dirty="0">
                <a:solidFill>
                  <a:srgbClr val="1E293B"/>
                </a:solidFill>
              </a:rPr>
              <a:t>- Não é profilaxia pré ou pós-exposição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914400" y="5806440"/>
            <a:ext cx="10332720" cy="438912"/>
          </a:xfrm>
          <a:prstGeom prst="rect">
            <a:avLst/>
          </a:prstGeom>
          <a:solidFill>
            <a:srgbClr val="0B2E59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O benefício é maior quando iniciado precocemente e no paciente certo. *Conforme disponibilidade e protocolo local.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64592" y="137160"/>
            <a:ext cx="320040" cy="320040"/>
          </a:xfrm>
          <a:prstGeom prst="rect">
            <a:avLst/>
          </a:prstGeom>
          <a:solidFill>
            <a:srgbClr val="D69A2D"/>
          </a:solidFill>
          <a:ln>
            <a:solidFill>
              <a:srgbClr val="D69A2D"/>
            </a:solidFill>
          </a:ln>
        </p:spPr>
        <p:txBody>
          <a:bodyPr wrap="square" lIns="254" tIns="254" rIns="254" bIns="254" rtlCol="0" anchor="ctr"/>
          <a:lstStyle/>
          <a:p>
            <a:pPr algn="ctr"/>
            <a:r>
              <a:rPr sz="900" b="1">
                <a:solidFill>
                  <a:srgbClr val="FFFFFF"/>
                </a:solidFill>
                <a:latin typeface="Aptos"/>
              </a:rPr>
              <a:t>12</a:t>
            </a:r>
          </a:p>
        </p:txBody>
      </p:sp>
      <p:sp>
        <p:nvSpPr>
          <p:cNvPr id="3" name="Text 1"/>
          <p:cNvSpPr/>
          <p:nvPr/>
        </p:nvSpPr>
        <p:spPr>
          <a:xfrm>
            <a:off x="640080" y="6510528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dirty="0">
                <a:solidFill>
                  <a:srgbClr val="64748B"/>
                </a:solidFill>
              </a:rPr>
              <a:t>COVID-19 na Atenção Primária em 2026 | Dra. Normângela Barreto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9326880" y="6510528"/>
            <a:ext cx="2651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64748B"/>
                </a:solidFill>
              </a:rPr>
              <a:t>CRM-AL 2630 | RQE 3964</a:t>
            </a:r>
            <a:endParaRPr lang="en-US" sz="700" dirty="0"/>
          </a:p>
        </p:txBody>
      </p:sp>
      <p:sp>
        <p:nvSpPr>
          <p:cNvPr id="5" name="Text 3"/>
          <p:cNvSpPr/>
          <p:nvPr/>
        </p:nvSpPr>
        <p:spPr>
          <a:xfrm>
            <a:off x="685800" y="329184"/>
            <a:ext cx="1083564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0B2E59"/>
                </a:solidFill>
              </a:rPr>
              <a:t>QUANDO A APS PRECISA PENSAR EM MANEJO HOSPITALAR?</a:t>
            </a:r>
            <a:endParaRPr lang="en-US" sz="2500" dirty="0"/>
          </a:p>
        </p:txBody>
      </p:sp>
      <p:pic>
        <p:nvPicPr>
          <p:cNvPr id="6" name="Image 0" descr="/mnt/data/pptmedia/ppt/media/image1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673" y="1234440"/>
            <a:ext cx="1117573" cy="11430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148840" y="1188720"/>
            <a:ext cx="5303520" cy="33832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E293B"/>
                </a:solidFill>
              </a:rPr>
              <a:t>• Necessidade de oxigênio suplementar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1E293B"/>
                </a:solidFill>
              </a:rPr>
              <a:t>• Saturação baixa ou queda progressiva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1E293B"/>
                </a:solidFill>
              </a:rPr>
              <a:t>• Instabilidade hemodinâmica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1E293B"/>
                </a:solidFill>
              </a:rPr>
              <a:t>• Confusão mental ou sinais de gravidade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1E293B"/>
                </a:solidFill>
              </a:rPr>
              <a:t>• Impossibilidade de acompanhamento seguro em domicílio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7498080" y="1234440"/>
            <a:ext cx="3657600" cy="3291840"/>
          </a:xfrm>
          <a:prstGeom prst="rect">
            <a:avLst/>
          </a:prstGeom>
          <a:solidFill>
            <a:srgbClr val="EEF3F8"/>
          </a:solidFill>
          <a:ln w="12700">
            <a:solidFill>
              <a:srgbClr val="D7DEE8"/>
            </a:solidFill>
          </a:ln>
        </p:spPr>
        <p:txBody>
          <a:bodyPr wrap="square" lIns="2032" tIns="2032" rIns="2032" bIns="2032" rtlCol="0" anchor="ctr">
            <a:normAutofit/>
          </a:bodyPr>
          <a:lstStyle/>
          <a:p>
            <a:pPr marL="0" indent="0" algn="l">
              <a:buNone/>
            </a:pPr>
            <a:r>
              <a:rPr lang="en-US" sz="1700" dirty="0">
                <a:solidFill>
                  <a:srgbClr val="0B2E59"/>
                </a:solidFill>
              </a:rPr>
              <a:t>No hospital</a:t>
            </a:r>
            <a:endParaRPr lang="en-US" sz="1700" dirty="0"/>
          </a:p>
          <a:p>
            <a:pPr marL="0" indent="0" algn="l">
              <a:buNone/>
            </a:pPr>
            <a:endParaRPr lang="en-US" sz="1700" dirty="0"/>
          </a:p>
          <a:p>
            <a:pPr marL="0" indent="0" algn="l">
              <a:buNone/>
            </a:pPr>
            <a:r>
              <a:rPr lang="en-US" sz="1700" dirty="0">
                <a:solidFill>
                  <a:srgbClr val="0B2E59"/>
                </a:solidFill>
              </a:rPr>
              <a:t>- Oxigenoterapia</a:t>
            </a:r>
            <a:endParaRPr lang="en-US" sz="1700" dirty="0"/>
          </a:p>
          <a:p>
            <a:pPr marL="0" indent="0" algn="l">
              <a:buNone/>
            </a:pPr>
            <a:r>
              <a:rPr lang="en-US" sz="1700" dirty="0">
                <a:solidFill>
                  <a:srgbClr val="0B2E59"/>
                </a:solidFill>
              </a:rPr>
              <a:t>- Dexametasona se necessidade de O2</a:t>
            </a:r>
            <a:endParaRPr lang="en-US" sz="1700" dirty="0"/>
          </a:p>
          <a:p>
            <a:pPr marL="0" indent="0" algn="l">
              <a:buNone/>
            </a:pPr>
            <a:r>
              <a:rPr lang="en-US" sz="1700" dirty="0">
                <a:solidFill>
                  <a:srgbClr val="0B2E59"/>
                </a:solidFill>
              </a:rPr>
              <a:t>- Remdesivir em situações selecionadas</a:t>
            </a:r>
            <a:endParaRPr lang="en-US" sz="1700" dirty="0"/>
          </a:p>
          <a:p>
            <a:pPr marL="0" indent="0" algn="l">
              <a:buNone/>
            </a:pPr>
            <a:r>
              <a:rPr lang="en-US" sz="1700" dirty="0">
                <a:solidFill>
                  <a:srgbClr val="0B2E59"/>
                </a:solidFill>
              </a:rPr>
              <a:t>- Profilaxia tromboembólica conforme protocolo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914400" y="5715000"/>
            <a:ext cx="10332720" cy="530352"/>
          </a:xfrm>
          <a:prstGeom prst="rect">
            <a:avLst/>
          </a:prstGeom>
          <a:solidFill>
            <a:srgbClr val="F6E7C6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B2E59"/>
                </a:solidFill>
              </a:rPr>
              <a:t>A APS não precisa resolver tudo: precisa reconhecer cedo quem pode piorar.</a:t>
            </a:r>
            <a:endParaRPr lang="en-US" sz="1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64592" y="137160"/>
            <a:ext cx="320040" cy="320040"/>
          </a:xfrm>
          <a:prstGeom prst="rect">
            <a:avLst/>
          </a:prstGeom>
          <a:solidFill>
            <a:srgbClr val="D69A2D"/>
          </a:solidFill>
          <a:ln>
            <a:solidFill>
              <a:srgbClr val="D69A2D"/>
            </a:solidFill>
          </a:ln>
        </p:spPr>
        <p:txBody>
          <a:bodyPr wrap="square" lIns="254" tIns="254" rIns="254" bIns="254" rtlCol="0" anchor="ctr"/>
          <a:lstStyle/>
          <a:p>
            <a:pPr algn="ctr"/>
            <a:r>
              <a:rPr sz="900" b="1">
                <a:solidFill>
                  <a:srgbClr val="FFFFFF"/>
                </a:solidFill>
                <a:latin typeface="Aptos"/>
              </a:rPr>
              <a:t>13</a:t>
            </a:r>
          </a:p>
        </p:txBody>
      </p:sp>
      <p:sp>
        <p:nvSpPr>
          <p:cNvPr id="3" name="Text 1"/>
          <p:cNvSpPr/>
          <p:nvPr/>
        </p:nvSpPr>
        <p:spPr>
          <a:xfrm>
            <a:off x="640080" y="6510528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dirty="0">
                <a:solidFill>
                  <a:srgbClr val="64748B"/>
                </a:solidFill>
              </a:rPr>
              <a:t>COVID-19 na Atenção Primária em 2026 | Dra. Normângela Barreto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9326880" y="6510528"/>
            <a:ext cx="2651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64748B"/>
                </a:solidFill>
              </a:rPr>
              <a:t>CRM-AL 2630 | RQE 3964</a:t>
            </a:r>
            <a:endParaRPr lang="en-US" sz="700" dirty="0"/>
          </a:p>
        </p:txBody>
      </p:sp>
      <p:sp>
        <p:nvSpPr>
          <p:cNvPr id="5" name="Text 3"/>
          <p:cNvSpPr/>
          <p:nvPr/>
        </p:nvSpPr>
        <p:spPr>
          <a:xfrm>
            <a:off x="685800" y="329184"/>
            <a:ext cx="1083564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0B2E59"/>
                </a:solidFill>
              </a:rPr>
              <a:t>VACINAÇÃO EM 2026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914400" y="758952"/>
            <a:ext cx="1033272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D69A2D"/>
                </a:solidFill>
              </a:rPr>
              <a:t>Principal ferramenta de proteção</a:t>
            </a:r>
            <a:endParaRPr lang="en-US" sz="1200" dirty="0"/>
          </a:p>
        </p:txBody>
      </p:sp>
      <p:pic>
        <p:nvPicPr>
          <p:cNvPr id="7" name="Image 0" descr="/mnt/data/pptmedia/ppt/media/image1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1444910"/>
            <a:ext cx="1325880" cy="1087821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2423160" y="1143000"/>
            <a:ext cx="5303520" cy="3749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1E293B"/>
                </a:solidFill>
              </a:rPr>
              <a:t>• Reduz hospitalizações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solidFill>
                  <a:srgbClr val="1E293B"/>
                </a:solidFill>
              </a:rPr>
              <a:t>• Reduz óbitos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solidFill>
                  <a:srgbClr val="1E293B"/>
                </a:solidFill>
              </a:rPr>
              <a:t>• Protege grupos vulneráveis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solidFill>
                  <a:srgbClr val="1E293B"/>
                </a:solidFill>
              </a:rPr>
              <a:t>• Diminui impacto sobre os serviços de saúde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solidFill>
                  <a:srgbClr val="1E293B"/>
                </a:solidFill>
              </a:rPr>
              <a:t>• Mantém proteção frente à evolução das variantes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7955280" y="1417320"/>
            <a:ext cx="3291840" cy="2926080"/>
          </a:xfrm>
          <a:prstGeom prst="rect">
            <a:avLst/>
          </a:prstGeom>
          <a:solidFill>
            <a:srgbClr val="F6E7C6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B2E59"/>
                </a:solidFill>
              </a:rPr>
              <a:t>Orientação central</a:t>
            </a:r>
            <a:endParaRPr lang="en-US" sz="1800" dirty="0"/>
          </a:p>
          <a:p>
            <a:pPr marL="0" indent="0" algn="ctr">
              <a:buNone/>
            </a:pPr>
            <a:endParaRPr lang="en-US" sz="1800" dirty="0"/>
          </a:p>
          <a:p>
            <a:pPr marL="0" indent="0" algn="ctr">
              <a:buNone/>
            </a:pPr>
            <a:r>
              <a:rPr lang="en-US" sz="1800" b="1" dirty="0">
                <a:solidFill>
                  <a:srgbClr val="0B2E59"/>
                </a:solidFill>
              </a:rPr>
              <a:t>A vacina não promete impedir toda infecção. Ela reduz principalmente o risco de doença grave, internação e morte.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914400" y="5806440"/>
            <a:ext cx="10332720" cy="438912"/>
          </a:xfrm>
          <a:prstGeom prst="rect">
            <a:avLst/>
          </a:prstGeom>
          <a:solidFill>
            <a:srgbClr val="0B2E59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</a:rPr>
              <a:t>Vacinar é proteger a capacidade funcional, reduzir internações e preservar vidas.</a:t>
            </a:r>
            <a:endParaRPr lang="en-US" sz="17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64592" y="137160"/>
            <a:ext cx="320040" cy="320040"/>
          </a:xfrm>
          <a:prstGeom prst="rect">
            <a:avLst/>
          </a:prstGeom>
          <a:solidFill>
            <a:srgbClr val="D69A2D"/>
          </a:solidFill>
          <a:ln>
            <a:solidFill>
              <a:srgbClr val="D69A2D"/>
            </a:solidFill>
          </a:ln>
        </p:spPr>
        <p:txBody>
          <a:bodyPr wrap="square" lIns="254" tIns="254" rIns="254" bIns="254" rtlCol="0" anchor="ctr"/>
          <a:lstStyle/>
          <a:p>
            <a:pPr algn="ctr"/>
            <a:r>
              <a:rPr sz="900" b="1">
                <a:solidFill>
                  <a:srgbClr val="FFFFFF"/>
                </a:solidFill>
                <a:latin typeface="Aptos"/>
              </a:rPr>
              <a:t>14</a:t>
            </a:r>
          </a:p>
        </p:txBody>
      </p:sp>
      <p:sp>
        <p:nvSpPr>
          <p:cNvPr id="3" name="Text 1"/>
          <p:cNvSpPr/>
          <p:nvPr/>
        </p:nvSpPr>
        <p:spPr>
          <a:xfrm>
            <a:off x="640080" y="6510528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dirty="0">
                <a:solidFill>
                  <a:srgbClr val="64748B"/>
                </a:solidFill>
              </a:rPr>
              <a:t>COVID-19 na Atenção Primária em 2026 | Dra. Normângela Barreto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9326880" y="6510528"/>
            <a:ext cx="2651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64748B"/>
                </a:solidFill>
              </a:rPr>
              <a:t>CRM-AL 2630 | RQE 3964</a:t>
            </a:r>
            <a:endParaRPr lang="en-US" sz="700" dirty="0"/>
          </a:p>
        </p:txBody>
      </p:sp>
      <p:sp>
        <p:nvSpPr>
          <p:cNvPr id="5" name="Text 3"/>
          <p:cNvSpPr/>
          <p:nvPr/>
        </p:nvSpPr>
        <p:spPr>
          <a:xfrm>
            <a:off x="685800" y="329184"/>
            <a:ext cx="1083564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0B2E59"/>
                </a:solidFill>
              </a:rPr>
              <a:t>QUEM DEVE ATUALIZAR A VACINA?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914400" y="758952"/>
            <a:ext cx="1033272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D69A2D"/>
                </a:solidFill>
              </a:rPr>
              <a:t>Identificar grupos prioritários na consulta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685800" y="1143000"/>
            <a:ext cx="3154680" cy="73152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2E59"/>
                </a:solidFill>
              </a:rPr>
              <a:t>Idosos ≥ 60 anos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389120" y="1143000"/>
            <a:ext cx="3154680" cy="73152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2E59"/>
                </a:solidFill>
              </a:rPr>
              <a:t>Gestantes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8092440" y="1143000"/>
            <a:ext cx="3154680" cy="73152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2E59"/>
                </a:solidFill>
              </a:rPr>
              <a:t>Puérperas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85800" y="2313432"/>
            <a:ext cx="3154680" cy="73152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2E59"/>
                </a:solidFill>
              </a:rPr>
              <a:t>Imunossuprimidos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389120" y="2313432"/>
            <a:ext cx="3154680" cy="73152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2E59"/>
                </a:solidFill>
              </a:rPr>
              <a:t>Doenças crônicas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8092440" y="2313432"/>
            <a:ext cx="3154680" cy="73152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2E59"/>
                </a:solidFill>
              </a:rPr>
              <a:t>Profissionais de saúde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685800" y="3483864"/>
            <a:ext cx="3154680" cy="73152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2E59"/>
                </a:solidFill>
              </a:rPr>
              <a:t>ILPI e instituições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389120" y="3483864"/>
            <a:ext cx="3154680" cy="73152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2E59"/>
                </a:solidFill>
              </a:rPr>
              <a:t>Povos indígenas/quilombolas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8092440" y="3483864"/>
            <a:ext cx="3154680" cy="73152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2E59"/>
                </a:solidFill>
              </a:rPr>
              <a:t>Crianças conforme calendário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914400" y="5806440"/>
            <a:ext cx="10332720" cy="438912"/>
          </a:xfrm>
          <a:prstGeom prst="rect">
            <a:avLst/>
          </a:prstGeom>
          <a:solidFill>
            <a:srgbClr val="F6E7C6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0B2E59"/>
                </a:solidFill>
              </a:rPr>
              <a:t>Cada consulta é uma oportunidade de revisar a caderneta e corrigir atraso vacinal.</a:t>
            </a:r>
            <a:endParaRPr lang="en-US" sz="17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64592" y="137160"/>
            <a:ext cx="320040" cy="320040"/>
          </a:xfrm>
          <a:prstGeom prst="rect">
            <a:avLst/>
          </a:prstGeom>
          <a:solidFill>
            <a:srgbClr val="D69A2D"/>
          </a:solidFill>
          <a:ln>
            <a:solidFill>
              <a:srgbClr val="D69A2D"/>
            </a:solidFill>
          </a:ln>
        </p:spPr>
        <p:txBody>
          <a:bodyPr wrap="square" lIns="254" tIns="254" rIns="254" bIns="254" rtlCol="0" anchor="ctr"/>
          <a:lstStyle/>
          <a:p>
            <a:pPr algn="ctr"/>
            <a:r>
              <a:rPr sz="900" b="1">
                <a:solidFill>
                  <a:srgbClr val="FFFFFF"/>
                </a:solidFill>
                <a:latin typeface="Aptos"/>
              </a:rPr>
              <a:t>15</a:t>
            </a:r>
          </a:p>
        </p:txBody>
      </p:sp>
      <p:sp>
        <p:nvSpPr>
          <p:cNvPr id="3" name="Text 1"/>
          <p:cNvSpPr/>
          <p:nvPr/>
        </p:nvSpPr>
        <p:spPr>
          <a:xfrm>
            <a:off x="640080" y="6510528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dirty="0">
                <a:solidFill>
                  <a:srgbClr val="64748B"/>
                </a:solidFill>
              </a:rPr>
              <a:t>COVID-19 na Atenção Primária em 2026 | Dra. Normângela Barreto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9326880" y="6510528"/>
            <a:ext cx="2651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64748B"/>
                </a:solidFill>
              </a:rPr>
              <a:t>CRM-AL 2630 | RQE 3964</a:t>
            </a:r>
            <a:endParaRPr lang="en-US" sz="700" dirty="0"/>
          </a:p>
        </p:txBody>
      </p:sp>
      <p:sp>
        <p:nvSpPr>
          <p:cNvPr id="5" name="Text 3"/>
          <p:cNvSpPr/>
          <p:nvPr/>
        </p:nvSpPr>
        <p:spPr>
          <a:xfrm>
            <a:off x="685800" y="329184"/>
            <a:ext cx="1083564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0B2E59"/>
                </a:solidFill>
              </a:rPr>
              <a:t>CALENDÁRIO RESUMIDO - COVID-19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914400" y="758952"/>
            <a:ext cx="1033272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D69A2D"/>
                </a:solidFill>
              </a:rPr>
              <a:t>Orientação prática para APS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777240" y="1051560"/>
            <a:ext cx="3749040" cy="502920"/>
          </a:xfrm>
          <a:prstGeom prst="rect">
            <a:avLst/>
          </a:prstGeom>
          <a:solidFill>
            <a:srgbClr val="0B2E59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Grupo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617720" y="1051560"/>
            <a:ext cx="6492240" cy="502920"/>
          </a:xfrm>
          <a:prstGeom prst="rect">
            <a:avLst/>
          </a:prstGeom>
          <a:solidFill>
            <a:srgbClr val="D69A2D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Conduta prática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777240" y="1764792"/>
            <a:ext cx="374904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B2E59"/>
                </a:solidFill>
              </a:rPr>
              <a:t>Idosos ≥ 60 anos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617720" y="1764792"/>
            <a:ext cx="6492240" cy="502920"/>
          </a:xfrm>
          <a:prstGeom prst="rect">
            <a:avLst/>
          </a:prstGeom>
          <a:solidFill>
            <a:srgbClr val="EEF3F8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300" dirty="0">
                <a:solidFill>
                  <a:srgbClr val="1E293B"/>
                </a:solidFill>
              </a:rPr>
              <a:t>1 dose semestral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777240" y="2478024"/>
            <a:ext cx="374904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B2E59"/>
                </a:solidFill>
              </a:rPr>
              <a:t>Gestantes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617720" y="2478024"/>
            <a:ext cx="6492240" cy="502920"/>
          </a:xfrm>
          <a:prstGeom prst="rect">
            <a:avLst/>
          </a:prstGeom>
          <a:solidFill>
            <a:srgbClr val="EEF3F8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300" dirty="0">
                <a:solidFill>
                  <a:srgbClr val="1E293B"/>
                </a:solidFill>
              </a:rPr>
              <a:t>1 dose a cada gestação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777240" y="3191256"/>
            <a:ext cx="374904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B2E59"/>
                </a:solidFill>
              </a:rPr>
              <a:t>Imunocomprometidos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617720" y="3191256"/>
            <a:ext cx="6492240" cy="502920"/>
          </a:xfrm>
          <a:prstGeom prst="rect">
            <a:avLst/>
          </a:prstGeom>
          <a:solidFill>
            <a:srgbClr val="EEF3F8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300" dirty="0">
                <a:solidFill>
                  <a:srgbClr val="1E293B"/>
                </a:solidFill>
              </a:rPr>
              <a:t>Esquema primário e doses periódicas conforme PNI/CRIE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777240" y="3904488"/>
            <a:ext cx="374904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B2E59"/>
                </a:solidFill>
              </a:rPr>
              <a:t>Crianças pequenas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4617720" y="3904488"/>
            <a:ext cx="6492240" cy="502920"/>
          </a:xfrm>
          <a:prstGeom prst="rect">
            <a:avLst/>
          </a:prstGeom>
          <a:solidFill>
            <a:srgbClr val="EEF3F8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300" dirty="0">
                <a:solidFill>
                  <a:srgbClr val="1E293B"/>
                </a:solidFill>
              </a:rPr>
              <a:t>Seguir Calendário Nacional vigente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777240" y="4617720"/>
            <a:ext cx="374904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B2E59"/>
                </a:solidFill>
              </a:rPr>
              <a:t>Demais grupos especiais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4617720" y="4617720"/>
            <a:ext cx="6492240" cy="502920"/>
          </a:xfrm>
          <a:prstGeom prst="rect">
            <a:avLst/>
          </a:prstGeom>
          <a:solidFill>
            <a:srgbClr val="EEF3F8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300" dirty="0">
                <a:solidFill>
                  <a:srgbClr val="1E293B"/>
                </a:solidFill>
              </a:rPr>
              <a:t>Dose anual ou semestral conforme risco e norma local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914400" y="5806440"/>
            <a:ext cx="10332720" cy="438912"/>
          </a:xfrm>
          <a:prstGeom prst="rect">
            <a:avLst/>
          </a:prstGeom>
          <a:solidFill>
            <a:srgbClr val="0B2E59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Atualize conforme notas técnicas do Ministério da Saúde, PNI e disponibilidade local. Evite orientar por memória: confira o calendário vigente.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64592" y="137160"/>
            <a:ext cx="320040" cy="320040"/>
          </a:xfrm>
          <a:prstGeom prst="rect">
            <a:avLst/>
          </a:prstGeom>
          <a:solidFill>
            <a:srgbClr val="D69A2D"/>
          </a:solidFill>
          <a:ln>
            <a:solidFill>
              <a:srgbClr val="D69A2D"/>
            </a:solidFill>
          </a:ln>
        </p:spPr>
        <p:txBody>
          <a:bodyPr wrap="square" lIns="254" tIns="254" rIns="254" bIns="254" rtlCol="0" anchor="ctr"/>
          <a:lstStyle/>
          <a:p>
            <a:pPr algn="ctr"/>
            <a:r>
              <a:rPr sz="900" b="1">
                <a:solidFill>
                  <a:srgbClr val="FFFFFF"/>
                </a:solidFill>
                <a:latin typeface="Aptos"/>
              </a:rPr>
              <a:t>16</a:t>
            </a:r>
          </a:p>
        </p:txBody>
      </p:sp>
      <p:sp>
        <p:nvSpPr>
          <p:cNvPr id="3" name="Text 1"/>
          <p:cNvSpPr/>
          <p:nvPr/>
        </p:nvSpPr>
        <p:spPr>
          <a:xfrm>
            <a:off x="640080" y="6510528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dirty="0">
                <a:solidFill>
                  <a:srgbClr val="64748B"/>
                </a:solidFill>
              </a:rPr>
              <a:t>COVID-19 na Atenção Primária em 2026 | Dra. Normângela Barreto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9326880" y="6510528"/>
            <a:ext cx="2651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64748B"/>
                </a:solidFill>
              </a:rPr>
              <a:t>CRM-AL 2630 | RQE 3964</a:t>
            </a:r>
            <a:endParaRPr lang="en-US" sz="700" dirty="0"/>
          </a:p>
        </p:txBody>
      </p:sp>
      <p:sp>
        <p:nvSpPr>
          <p:cNvPr id="5" name="Text 3"/>
          <p:cNvSpPr/>
          <p:nvPr/>
        </p:nvSpPr>
        <p:spPr>
          <a:xfrm>
            <a:off x="685800" y="329184"/>
            <a:ext cx="1083564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0B2E59"/>
                </a:solidFill>
              </a:rPr>
              <a:t>DÚVIDAS FREQUENTES DOS PACIENTES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914400" y="758952"/>
            <a:ext cx="1033272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D69A2D"/>
                </a:solidFill>
              </a:rPr>
              <a:t>Responder com clareza evita hesitação vacinal</a:t>
            </a:r>
            <a:endParaRPr lang="en-US" sz="1200" dirty="0"/>
          </a:p>
        </p:txBody>
      </p:sp>
      <p:pic>
        <p:nvPicPr>
          <p:cNvPr id="7" name="Image 0" descr="/mnt/data/pptmedia/ppt/media/image1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1113467"/>
            <a:ext cx="1051560" cy="101918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2103120" y="1097280"/>
            <a:ext cx="420624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2E59"/>
                </a:solidFill>
              </a:rPr>
              <a:t>Já tive COVID. Preciso vacinar?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6766560" y="1097280"/>
            <a:ext cx="420624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2E59"/>
                </a:solidFill>
              </a:rPr>
              <a:t>A vacina ainda funciona contra variantes?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2103120" y="2240280"/>
            <a:ext cx="420624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2E59"/>
                </a:solidFill>
              </a:rPr>
              <a:t>A vacina pode causar COVID?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6766560" y="2240280"/>
            <a:ext cx="420624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2E59"/>
                </a:solidFill>
              </a:rPr>
              <a:t>Estou gripado. Posso vacinar hoje?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2103120" y="3383280"/>
            <a:ext cx="420624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2E59"/>
                </a:solidFill>
              </a:rPr>
              <a:t>Gestante pode receber a vacina?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6766560" y="3383280"/>
            <a:ext cx="420624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2E59"/>
                </a:solidFill>
              </a:rPr>
              <a:t>Tive reação na dose anterior. E agora?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914400" y="5806440"/>
            <a:ext cx="10332720" cy="438912"/>
          </a:xfrm>
          <a:prstGeom prst="rect">
            <a:avLst/>
          </a:prstGeom>
          <a:solidFill>
            <a:srgbClr val="F6E7C6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0B2E59"/>
                </a:solidFill>
              </a:rPr>
              <a:t>O profissional de saúde continua sendo a principal fonte de confiança da população.</a:t>
            </a:r>
            <a:endParaRPr lang="en-US" sz="17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64592" y="137160"/>
            <a:ext cx="320040" cy="320040"/>
          </a:xfrm>
          <a:prstGeom prst="rect">
            <a:avLst/>
          </a:prstGeom>
          <a:solidFill>
            <a:srgbClr val="D69A2D"/>
          </a:solidFill>
          <a:ln>
            <a:solidFill>
              <a:srgbClr val="D69A2D"/>
            </a:solidFill>
          </a:ln>
        </p:spPr>
        <p:txBody>
          <a:bodyPr wrap="square" lIns="254" tIns="254" rIns="254" bIns="254" rtlCol="0" anchor="ctr"/>
          <a:lstStyle/>
          <a:p>
            <a:pPr algn="ctr"/>
            <a:r>
              <a:rPr sz="900" b="1">
                <a:solidFill>
                  <a:srgbClr val="FFFFFF"/>
                </a:solidFill>
                <a:latin typeface="Aptos"/>
              </a:rPr>
              <a:t>17</a:t>
            </a:r>
          </a:p>
        </p:txBody>
      </p:sp>
      <p:sp>
        <p:nvSpPr>
          <p:cNvPr id="3" name="Text 1"/>
          <p:cNvSpPr/>
          <p:nvPr/>
        </p:nvSpPr>
        <p:spPr>
          <a:xfrm>
            <a:off x="640080" y="6510528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dirty="0">
                <a:solidFill>
                  <a:srgbClr val="64748B"/>
                </a:solidFill>
              </a:rPr>
              <a:t>COVID-19 na Atenção Primária em 2026 | Dra. Normângela Barreto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9326880" y="6510528"/>
            <a:ext cx="2651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64748B"/>
                </a:solidFill>
              </a:rPr>
              <a:t>CRM-AL 2630 | RQE 3964</a:t>
            </a:r>
            <a:endParaRPr lang="en-US" sz="700" dirty="0"/>
          </a:p>
        </p:txBody>
      </p:sp>
      <p:sp>
        <p:nvSpPr>
          <p:cNvPr id="5" name="Text 3"/>
          <p:cNvSpPr/>
          <p:nvPr/>
        </p:nvSpPr>
        <p:spPr>
          <a:xfrm>
            <a:off x="685800" y="329184"/>
            <a:ext cx="1083564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0B2E59"/>
                </a:solidFill>
              </a:rPr>
              <a:t>COMO ORIENTAR SEM AUMENTAR A HESITAÇÃO VACINAL?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822960" y="1143000"/>
            <a:ext cx="5074920" cy="3108960"/>
          </a:xfrm>
          <a:prstGeom prst="rect">
            <a:avLst/>
          </a:prstGeom>
          <a:solidFill>
            <a:srgbClr val="FFF1F2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B42318"/>
                </a:solidFill>
              </a:rPr>
              <a:t>Evite frases que afastam</a:t>
            </a:r>
            <a:endParaRPr lang="en-US" sz="1800" dirty="0"/>
          </a:p>
          <a:p>
            <a:pPr marL="0" indent="0" algn="ctr">
              <a:buNone/>
            </a:pPr>
            <a:endParaRPr lang="en-US" sz="1800" dirty="0"/>
          </a:p>
          <a:p>
            <a:pPr marL="0" indent="0" algn="ctr">
              <a:buNone/>
            </a:pPr>
            <a:r>
              <a:rPr lang="en-US" sz="1800" b="1" dirty="0">
                <a:solidFill>
                  <a:srgbClr val="B42318"/>
                </a:solidFill>
              </a:rPr>
              <a:t>"Você tem que tomar."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b="1" dirty="0">
                <a:solidFill>
                  <a:srgbClr val="B42318"/>
                </a:solidFill>
              </a:rPr>
              <a:t>"Não discuta vacina."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b="1" dirty="0">
                <a:solidFill>
                  <a:srgbClr val="B42318"/>
                </a:solidFill>
              </a:rPr>
              <a:t>"É obrigatório e pronto."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6309360" y="1143000"/>
            <a:ext cx="5074920" cy="3108960"/>
          </a:xfrm>
          <a:prstGeom prst="rect">
            <a:avLst/>
          </a:prstGeom>
          <a:solidFill>
            <a:srgbClr val="EAF7EC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4532D"/>
                </a:solidFill>
              </a:rPr>
              <a:t>Prefira frases que acolhem</a:t>
            </a:r>
            <a:endParaRPr lang="en-US" sz="1800" dirty="0"/>
          </a:p>
          <a:p>
            <a:pPr marL="0" indent="0" algn="ctr">
              <a:buNone/>
            </a:pPr>
            <a:endParaRPr lang="en-US" sz="1800" dirty="0"/>
          </a:p>
          <a:p>
            <a:pPr marL="0" indent="0" algn="ctr">
              <a:buNone/>
            </a:pPr>
            <a:r>
              <a:rPr lang="en-US" sz="1800" b="1" dirty="0">
                <a:solidFill>
                  <a:srgbClr val="14532D"/>
                </a:solidFill>
              </a:rPr>
              <a:t>"Vamos revisar sua proteção."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b="1" dirty="0">
                <a:solidFill>
                  <a:srgbClr val="14532D"/>
                </a:solidFill>
              </a:rPr>
              <a:t>"A vacina reduz formas graves."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b="1" dirty="0">
                <a:solidFill>
                  <a:srgbClr val="14532D"/>
                </a:solidFill>
              </a:rPr>
              <a:t>"Me diga sua dúvida; vamos decidir com segurança."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914400" y="5623560"/>
            <a:ext cx="10332720" cy="566928"/>
          </a:xfrm>
          <a:prstGeom prst="rect">
            <a:avLst/>
          </a:prstGeom>
          <a:solidFill>
            <a:srgbClr val="0B2E59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Acolher dúvida não é enfraquecer a vacinação. É criar vínculo para orientar melhor.</a:t>
            </a:r>
            <a:endParaRPr lang="en-US" sz="1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64592" y="137160"/>
            <a:ext cx="320040" cy="320040"/>
          </a:xfrm>
          <a:prstGeom prst="rect">
            <a:avLst/>
          </a:prstGeom>
          <a:solidFill>
            <a:srgbClr val="D69A2D"/>
          </a:solidFill>
          <a:ln>
            <a:solidFill>
              <a:srgbClr val="D69A2D"/>
            </a:solidFill>
          </a:ln>
        </p:spPr>
        <p:txBody>
          <a:bodyPr wrap="square" lIns="254" tIns="254" rIns="254" bIns="254" rtlCol="0" anchor="ctr"/>
          <a:lstStyle/>
          <a:p>
            <a:pPr algn="ctr"/>
            <a:r>
              <a:rPr sz="900" b="1">
                <a:solidFill>
                  <a:srgbClr val="FFFFFF"/>
                </a:solidFill>
                <a:latin typeface="Aptos"/>
              </a:rPr>
              <a:t>18</a:t>
            </a:r>
          </a:p>
        </p:txBody>
      </p:sp>
      <p:sp>
        <p:nvSpPr>
          <p:cNvPr id="3" name="Text 1"/>
          <p:cNvSpPr/>
          <p:nvPr/>
        </p:nvSpPr>
        <p:spPr>
          <a:xfrm>
            <a:off x="640080" y="6510528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dirty="0">
                <a:solidFill>
                  <a:srgbClr val="64748B"/>
                </a:solidFill>
              </a:rPr>
              <a:t>COVID-19 na Atenção Primária em 2026 | Dra. Normângela Barreto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9326880" y="6510528"/>
            <a:ext cx="2651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64748B"/>
                </a:solidFill>
              </a:rPr>
              <a:t>CRM-AL 2630 | RQE 3964</a:t>
            </a:r>
            <a:endParaRPr lang="en-US" sz="700" dirty="0"/>
          </a:p>
        </p:txBody>
      </p:sp>
      <p:sp>
        <p:nvSpPr>
          <p:cNvPr id="5" name="Text 3"/>
          <p:cNvSpPr/>
          <p:nvPr/>
        </p:nvSpPr>
        <p:spPr>
          <a:xfrm>
            <a:off x="685800" y="329184"/>
            <a:ext cx="1083564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0B2E59"/>
                </a:solidFill>
              </a:rPr>
              <a:t>MENSAGENS QUE TRANQUILIZAM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914400" y="758952"/>
            <a:ext cx="1033272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D69A2D"/>
                </a:solidFill>
              </a:rPr>
              <a:t>Vacinação com comunicação responsável</a:t>
            </a:r>
            <a:endParaRPr lang="en-US" sz="1200" dirty="0"/>
          </a:p>
        </p:txBody>
      </p:sp>
      <p:pic>
        <p:nvPicPr>
          <p:cNvPr id="7" name="Image 0" descr="/mnt/data/pptmedia/ppt/media/image1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140" y="1143000"/>
            <a:ext cx="1094920" cy="109728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2148840" y="1097280"/>
            <a:ext cx="8412480" cy="35661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E293B"/>
                </a:solidFill>
              </a:rPr>
              <a:t>• Nenhuma vacina oferece proteção absoluta, mas reduz complicações.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1E293B"/>
                </a:solidFill>
              </a:rPr>
              <a:t>• Mesmo quem já teve COVID pode se beneficiar da atualização vacinal.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1E293B"/>
                </a:solidFill>
              </a:rPr>
              <a:t>• O objetivo principal é evitar hospitalização, óbito e perda funcional.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1E293B"/>
                </a:solidFill>
              </a:rPr>
              <a:t>• A avaliação de contraindicações deve ser individualizada.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1E293B"/>
                </a:solidFill>
              </a:rPr>
              <a:t>• A caderneta vacinal precisa ser vista como sinal vital preventivo.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914400" y="5715000"/>
            <a:ext cx="10332720" cy="530352"/>
          </a:xfrm>
          <a:prstGeom prst="rect">
            <a:avLst/>
          </a:prstGeom>
          <a:solidFill>
            <a:srgbClr val="F6E7C6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0B2E59"/>
                </a:solidFill>
              </a:rPr>
              <a:t>Vacinação não deve ser comunicada pelo medo, mas pela proteção.</a:t>
            </a:r>
            <a:endParaRPr lang="en-US" sz="1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64592" y="137160"/>
            <a:ext cx="320040" cy="320040"/>
          </a:xfrm>
          <a:prstGeom prst="rect">
            <a:avLst/>
          </a:prstGeom>
          <a:solidFill>
            <a:srgbClr val="D69A2D"/>
          </a:solidFill>
          <a:ln>
            <a:solidFill>
              <a:srgbClr val="D69A2D"/>
            </a:solidFill>
          </a:ln>
        </p:spPr>
        <p:txBody>
          <a:bodyPr wrap="square" lIns="254" tIns="254" rIns="254" bIns="254" rtlCol="0" anchor="ctr"/>
          <a:lstStyle/>
          <a:p>
            <a:pPr algn="ctr"/>
            <a:r>
              <a:rPr sz="900" b="1">
                <a:solidFill>
                  <a:srgbClr val="FFFFFF"/>
                </a:solidFill>
                <a:latin typeface="Aptos"/>
              </a:rPr>
              <a:t>19</a:t>
            </a:r>
          </a:p>
        </p:txBody>
      </p:sp>
      <p:sp>
        <p:nvSpPr>
          <p:cNvPr id="3" name="Text 1"/>
          <p:cNvSpPr/>
          <p:nvPr/>
        </p:nvSpPr>
        <p:spPr>
          <a:xfrm>
            <a:off x="640080" y="6510528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dirty="0">
                <a:solidFill>
                  <a:srgbClr val="64748B"/>
                </a:solidFill>
              </a:rPr>
              <a:t>COVID-19 na Atenção Primária em 2026 | Dra. Normângela Barreto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9326880" y="6510528"/>
            <a:ext cx="2651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64748B"/>
                </a:solidFill>
              </a:rPr>
              <a:t>CRM-AL 2630 | RQE 3964</a:t>
            </a:r>
            <a:endParaRPr lang="en-US" sz="700" dirty="0"/>
          </a:p>
        </p:txBody>
      </p:sp>
      <p:sp>
        <p:nvSpPr>
          <p:cNvPr id="5" name="Text 3"/>
          <p:cNvSpPr/>
          <p:nvPr/>
        </p:nvSpPr>
        <p:spPr>
          <a:xfrm>
            <a:off x="685800" y="329184"/>
            <a:ext cx="1083564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0B2E59"/>
                </a:solidFill>
              </a:rPr>
              <a:t>VACINAÇÃO NA ROTINA DA APS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914400" y="758952"/>
            <a:ext cx="1033272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D69A2D"/>
                </a:solidFill>
              </a:rPr>
              <a:t>Como evitar oportunidades perdidas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914400" y="1920240"/>
            <a:ext cx="1691640" cy="685800"/>
          </a:xfrm>
          <a:prstGeom prst="rect">
            <a:avLst/>
          </a:prstGeom>
          <a:solidFill>
            <a:srgbClr val="F6E7C6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2E59"/>
                </a:solidFill>
              </a:rPr>
              <a:t>1. Pergunte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2670048" y="2084832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D69A2D"/>
                </a:solidFill>
              </a:rPr>
              <a:t>→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3182112" y="1920240"/>
            <a:ext cx="1691640" cy="685800"/>
          </a:xfrm>
          <a:prstGeom prst="rect">
            <a:avLst/>
          </a:prstGeom>
          <a:solidFill>
            <a:srgbClr val="EEF3F8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2E59"/>
                </a:solidFill>
              </a:rPr>
              <a:t>2. Registre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4937760" y="2084832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D69A2D"/>
                </a:solidFill>
              </a:rPr>
              <a:t>→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449824" y="1920240"/>
            <a:ext cx="1691640" cy="685800"/>
          </a:xfrm>
          <a:prstGeom prst="rect">
            <a:avLst/>
          </a:prstGeom>
          <a:solidFill>
            <a:srgbClr val="F6E7C6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2E59"/>
                </a:solidFill>
              </a:rPr>
              <a:t>3. Oriente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7205472" y="2084832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D69A2D"/>
                </a:solidFill>
              </a:rPr>
              <a:t>→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7717536" y="1920240"/>
            <a:ext cx="1691640" cy="685800"/>
          </a:xfrm>
          <a:prstGeom prst="rect">
            <a:avLst/>
          </a:prstGeom>
          <a:solidFill>
            <a:srgbClr val="EEF3F8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2E59"/>
                </a:solidFill>
              </a:rPr>
              <a:t>4. Vacine ou encaminhe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9473184" y="2084832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D69A2D"/>
                </a:solidFill>
              </a:rPr>
              <a:t>→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9985248" y="1920240"/>
            <a:ext cx="1691640" cy="685800"/>
          </a:xfrm>
          <a:prstGeom prst="rect">
            <a:avLst/>
          </a:prstGeom>
          <a:solidFill>
            <a:srgbClr val="F6E7C6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2E59"/>
                </a:solidFill>
              </a:rPr>
              <a:t>5. Agende retorno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1188720" y="3246120"/>
            <a:ext cx="9875520" cy="1828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EE8"/>
            </a:solidFill>
          </a:ln>
        </p:spPr>
        <p:txBody>
          <a:bodyPr wrap="square" lIns="2286" tIns="2286" rIns="2286" bIns="2286" rtlCol="0" anchor="ctr">
            <a:normAutofit/>
          </a:bodyPr>
          <a:lstStyle/>
          <a:p>
            <a:pPr marL="0" indent="0" algn="l">
              <a:buNone/>
            </a:pPr>
            <a:r>
              <a:rPr lang="en-US" sz="1600" dirty="0">
                <a:solidFill>
                  <a:srgbClr val="1E293B"/>
                </a:solidFill>
              </a:rPr>
              <a:t>Estratégias simples</a:t>
            </a:r>
            <a:endParaRPr lang="en-US" sz="1600" dirty="0"/>
          </a:p>
          <a:p>
            <a:pPr marL="0" indent="0" algn="l">
              <a:buNone/>
            </a:pPr>
            <a:endParaRPr lang="en-US" sz="1600" dirty="0"/>
          </a:p>
          <a:p>
            <a:pPr marL="0" indent="0" algn="l">
              <a:buNone/>
            </a:pPr>
            <a:r>
              <a:rPr lang="en-US" sz="1600" dirty="0">
                <a:solidFill>
                  <a:srgbClr val="1E293B"/>
                </a:solidFill>
              </a:rPr>
              <a:t>- Conferir caderneta em toda consulta de risco</a:t>
            </a:r>
            <a:endParaRPr lang="en-US" sz="1600" dirty="0"/>
          </a:p>
          <a:p>
            <a:pPr marL="0" indent="0" algn="l">
              <a:buNone/>
            </a:pPr>
            <a:r>
              <a:rPr lang="en-US" sz="1600" dirty="0">
                <a:solidFill>
                  <a:srgbClr val="1E293B"/>
                </a:solidFill>
              </a:rPr>
              <a:t>- Usar linguagem simples</a:t>
            </a:r>
            <a:endParaRPr lang="en-US" sz="1600" dirty="0"/>
          </a:p>
          <a:p>
            <a:pPr marL="0" indent="0" algn="l">
              <a:buNone/>
            </a:pPr>
            <a:r>
              <a:rPr lang="en-US" sz="1600" dirty="0">
                <a:solidFill>
                  <a:srgbClr val="1E293B"/>
                </a:solidFill>
              </a:rPr>
              <a:t>- Combater boatos sem confronto</a:t>
            </a:r>
            <a:endParaRPr lang="en-US" sz="1600" dirty="0"/>
          </a:p>
          <a:p>
            <a:pPr marL="0" indent="0" algn="l">
              <a:buNone/>
            </a:pPr>
            <a:r>
              <a:rPr lang="en-US" sz="1600" dirty="0">
                <a:solidFill>
                  <a:srgbClr val="1E293B"/>
                </a:solidFill>
              </a:rPr>
              <a:t>- Integrar COVID, Influenza e outras vacinas de rotina</a:t>
            </a:r>
            <a:endParaRPr lang="en-US" sz="1600" dirty="0"/>
          </a:p>
          <a:p>
            <a:pPr marL="0" indent="0" algn="l">
              <a:buNone/>
            </a:pPr>
            <a:r>
              <a:rPr lang="en-US" sz="1600" dirty="0">
                <a:solidFill>
                  <a:srgbClr val="1E293B"/>
                </a:solidFill>
              </a:rPr>
              <a:t>- Registrar recusas e manter porta aberta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804672"/>
          </a:xfrm>
          <a:prstGeom prst="rect">
            <a:avLst/>
          </a:prstGeom>
          <a:solidFill>
            <a:srgbClr val="EFF7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164592" y="137160"/>
            <a:ext cx="320040" cy="320040"/>
          </a:xfrm>
          <a:prstGeom prst="ellipse">
            <a:avLst/>
          </a:prstGeom>
          <a:solidFill>
            <a:srgbClr val="006670"/>
          </a:solidFill>
          <a:ln>
            <a:solidFill>
              <a:srgbClr val="00667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900" b="1">
                <a:solidFill>
                  <a:srgbClr val="FFFFFF"/>
                </a:solidFill>
                <a:latin typeface="Aptos"/>
              </a:rPr>
              <a:t>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6537960"/>
            <a:ext cx="713232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222E37"/>
                </a:solidFill>
                <a:latin typeface="Aptos"/>
              </a:rPr>
              <a:t>COVID-19 na Atenção Primária em 2026 | Dra. Normângela Barreto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326880" y="6537960"/>
            <a:ext cx="265176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 i="0">
                <a:solidFill>
                  <a:srgbClr val="222E37"/>
                </a:solidFill>
                <a:latin typeface="Aptos"/>
              </a:rPr>
              <a:t>CRM-AL 2630 | RQE 3964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329184"/>
            <a:ext cx="104241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006670"/>
                </a:solidFill>
                <a:latin typeface="Aptos"/>
              </a:rPr>
              <a:t>BREVE RETROSPECTIVA DA PANDEMIA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822960"/>
            <a:ext cx="102412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222E37"/>
                </a:solidFill>
                <a:latin typeface="Aptos"/>
              </a:rPr>
              <a:t>Do surgimento do SARS-CoV-2 à vigilância contínua</a:t>
            </a:r>
          </a:p>
        </p:txBody>
      </p:sp>
      <p:sp>
        <p:nvSpPr>
          <p:cNvPr id="8" name="Oval 7"/>
          <p:cNvSpPr/>
          <p:nvPr/>
        </p:nvSpPr>
        <p:spPr>
          <a:xfrm>
            <a:off x="868680" y="1874519"/>
            <a:ext cx="685800" cy="685800"/>
          </a:xfrm>
          <a:prstGeom prst="ellipse">
            <a:avLst/>
          </a:prstGeom>
          <a:solidFill>
            <a:srgbClr val="006670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0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9" name="Rectangle 8"/>
          <p:cNvSpPr/>
          <p:nvPr/>
        </p:nvSpPr>
        <p:spPr>
          <a:xfrm>
            <a:off x="1554480" y="2203703"/>
            <a:ext cx="1737360" cy="36576"/>
          </a:xfrm>
          <a:prstGeom prst="rect">
            <a:avLst/>
          </a:prstGeom>
          <a:solidFill>
            <a:srgbClr val="0066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731520" y="2788919"/>
            <a:ext cx="10058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BD9752"/>
                </a:solidFill>
                <a:latin typeface="Aptos"/>
              </a:rPr>
              <a:t>Dez/2019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3108959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006670"/>
                </a:solidFill>
                <a:latin typeface="Aptos"/>
              </a:rPr>
              <a:t>Wuhan, China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9768" y="3474719"/>
            <a:ext cx="160020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222E37"/>
                </a:solidFill>
                <a:latin typeface="Aptos"/>
              </a:rPr>
              <a:t>Pneumonia de causa desconhecida; identificação do SARS-CoV-2.</a:t>
            </a:r>
          </a:p>
        </p:txBody>
      </p:sp>
      <p:sp>
        <p:nvSpPr>
          <p:cNvPr id="13" name="Oval 12"/>
          <p:cNvSpPr/>
          <p:nvPr/>
        </p:nvSpPr>
        <p:spPr>
          <a:xfrm>
            <a:off x="3291840" y="1874519"/>
            <a:ext cx="685800" cy="685800"/>
          </a:xfrm>
          <a:prstGeom prst="ellipse">
            <a:avLst/>
          </a:prstGeom>
          <a:solidFill>
            <a:srgbClr val="006670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0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977640" y="2203703"/>
            <a:ext cx="1737360" cy="36576"/>
          </a:xfrm>
          <a:prstGeom prst="rect">
            <a:avLst/>
          </a:prstGeom>
          <a:solidFill>
            <a:srgbClr val="0066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3154680" y="2788919"/>
            <a:ext cx="10058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BD9752"/>
                </a:solidFill>
                <a:latin typeface="Aptos"/>
              </a:rPr>
              <a:t>Mar/2020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71800" y="3108959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006670"/>
                </a:solidFill>
                <a:latin typeface="Aptos"/>
              </a:rPr>
              <a:t>Pandemia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852928" y="3474719"/>
            <a:ext cx="160020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222E37"/>
                </a:solidFill>
                <a:latin typeface="Aptos"/>
              </a:rPr>
              <a:t>OMS declara pandemia; APS reorganiza fluxos, triagem e vigilância.</a:t>
            </a:r>
          </a:p>
        </p:txBody>
      </p:sp>
      <p:sp>
        <p:nvSpPr>
          <p:cNvPr id="18" name="Oval 17"/>
          <p:cNvSpPr/>
          <p:nvPr/>
        </p:nvSpPr>
        <p:spPr>
          <a:xfrm>
            <a:off x="5715000" y="1874519"/>
            <a:ext cx="685800" cy="685800"/>
          </a:xfrm>
          <a:prstGeom prst="ellipse">
            <a:avLst/>
          </a:prstGeom>
          <a:solidFill>
            <a:srgbClr val="006670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0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400800" y="2203703"/>
            <a:ext cx="1737360" cy="36576"/>
          </a:xfrm>
          <a:prstGeom prst="rect">
            <a:avLst/>
          </a:prstGeom>
          <a:solidFill>
            <a:srgbClr val="0066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5577840" y="2788919"/>
            <a:ext cx="10058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BD9752"/>
                </a:solidFill>
                <a:latin typeface="Aptos"/>
              </a:rPr>
              <a:t>2021-2022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394960" y="3108959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006670"/>
                </a:solidFill>
                <a:latin typeface="Aptos"/>
              </a:rPr>
              <a:t>Vacinação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276088" y="3474719"/>
            <a:ext cx="160020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222E37"/>
                </a:solidFill>
                <a:latin typeface="Aptos"/>
              </a:rPr>
              <a:t>Vacinas reduzem formas graves, internações e óbitos.</a:t>
            </a:r>
          </a:p>
        </p:txBody>
      </p:sp>
      <p:sp>
        <p:nvSpPr>
          <p:cNvPr id="23" name="Oval 22"/>
          <p:cNvSpPr/>
          <p:nvPr/>
        </p:nvSpPr>
        <p:spPr>
          <a:xfrm>
            <a:off x="8138160" y="1874519"/>
            <a:ext cx="685800" cy="685800"/>
          </a:xfrm>
          <a:prstGeom prst="ellipse">
            <a:avLst/>
          </a:prstGeom>
          <a:solidFill>
            <a:srgbClr val="BD9752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0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001000" y="2788919"/>
            <a:ext cx="10058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BD9752"/>
                </a:solidFill>
                <a:latin typeface="Aptos"/>
              </a:rPr>
              <a:t>2023-2026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818120" y="3108959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006670"/>
                </a:solidFill>
                <a:latin typeface="Aptos"/>
              </a:rPr>
              <a:t>Nova fase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699248" y="3474719"/>
            <a:ext cx="160020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222E37"/>
                </a:solidFill>
                <a:latin typeface="Aptos"/>
              </a:rPr>
              <a:t>Fim da emergência global; permanência da COVID como desafio respiratório.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841248" y="5212080"/>
            <a:ext cx="10241280" cy="749808"/>
          </a:xfrm>
          <a:prstGeom prst="roundRect">
            <a:avLst/>
          </a:prstGeom>
          <a:solidFill>
            <a:srgbClr val="ECF6F5"/>
          </a:solidFill>
          <a:ln>
            <a:solidFill>
              <a:srgbClr val="00667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1097280" y="5413248"/>
            <a:ext cx="969264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006670"/>
                </a:solidFill>
                <a:latin typeface="Aptos"/>
              </a:rPr>
              <a:t>Em 2026, a COVID-19 exige menos improviso e mais decisão clínica: reconhecer risco, testar no momento certo, tratar cedo e atualizar a vacinação.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64592" y="137160"/>
            <a:ext cx="320040" cy="320040"/>
          </a:xfrm>
          <a:prstGeom prst="rect">
            <a:avLst/>
          </a:prstGeom>
          <a:solidFill>
            <a:srgbClr val="D69A2D"/>
          </a:solidFill>
          <a:ln>
            <a:solidFill>
              <a:srgbClr val="D69A2D"/>
            </a:solidFill>
          </a:ln>
        </p:spPr>
        <p:txBody>
          <a:bodyPr wrap="square" lIns="254" tIns="254" rIns="254" bIns="254" rtlCol="0" anchor="ctr"/>
          <a:lstStyle/>
          <a:p>
            <a:pPr algn="ctr"/>
            <a:r>
              <a:rPr sz="900" b="1">
                <a:solidFill>
                  <a:srgbClr val="FFFFFF"/>
                </a:solidFill>
                <a:latin typeface="Aptos"/>
              </a:rPr>
              <a:t>20</a:t>
            </a:r>
          </a:p>
        </p:txBody>
      </p:sp>
      <p:sp>
        <p:nvSpPr>
          <p:cNvPr id="3" name="Text 1"/>
          <p:cNvSpPr/>
          <p:nvPr/>
        </p:nvSpPr>
        <p:spPr>
          <a:xfrm>
            <a:off x="640080" y="6510528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dirty="0">
                <a:solidFill>
                  <a:srgbClr val="64748B"/>
                </a:solidFill>
              </a:rPr>
              <a:t>COVID-19 na Atenção Primária em 2026 | Dra. Normângela Barreto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9326880" y="6510528"/>
            <a:ext cx="2651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64748B"/>
                </a:solidFill>
              </a:rPr>
              <a:t>CRM-AL 2630 | RQE 3964</a:t>
            </a:r>
            <a:endParaRPr lang="en-US" sz="700" dirty="0"/>
          </a:p>
        </p:txBody>
      </p:sp>
      <p:sp>
        <p:nvSpPr>
          <p:cNvPr id="5" name="Text 3"/>
          <p:cNvSpPr/>
          <p:nvPr/>
        </p:nvSpPr>
        <p:spPr>
          <a:xfrm>
            <a:off x="685800" y="329184"/>
            <a:ext cx="1083564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0B2E59"/>
                </a:solidFill>
              </a:rPr>
              <a:t>COVID LONGA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914400" y="758952"/>
            <a:ext cx="1033272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D69A2D"/>
                </a:solidFill>
              </a:rPr>
              <a:t>Desafio atual após a fase aguda</a:t>
            </a:r>
            <a:endParaRPr lang="en-US" sz="1200" dirty="0"/>
          </a:p>
        </p:txBody>
      </p:sp>
      <p:pic>
        <p:nvPicPr>
          <p:cNvPr id="7" name="Image 0" descr="/mnt/data/pptmedia/ppt/media/image1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902" y="1234440"/>
            <a:ext cx="1162276" cy="118872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2286000" y="1143000"/>
            <a:ext cx="5074920" cy="38404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E293B"/>
                </a:solidFill>
              </a:rPr>
              <a:t>• Fadiga persistente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1E293B"/>
                </a:solidFill>
              </a:rPr>
              <a:t>• Dispneia ou redução da capacidade funcional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1E293B"/>
                </a:solidFill>
              </a:rPr>
              <a:t>• Alteração cognitiva / "névoa cerebral"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1E293B"/>
                </a:solidFill>
              </a:rPr>
              <a:t>• Distúrbios do sono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1E293B"/>
                </a:solidFill>
              </a:rPr>
              <a:t>• Ansiedade, depressão ou palpitações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1E293B"/>
                </a:solidFill>
              </a:rPr>
              <a:t>• Anosmia/ageusia persistente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7818120" y="1508760"/>
            <a:ext cx="3291840" cy="2834640"/>
          </a:xfrm>
          <a:prstGeom prst="rect">
            <a:avLst/>
          </a:prstGeom>
          <a:solidFill>
            <a:srgbClr val="EEF3F8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B2E59"/>
                </a:solidFill>
              </a:rPr>
              <a:t>Encaminhar ou investigar melhor quando os sintomas forem persistentes, incapacitantes, progressivos ou associados a sinais de gravidade.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914400" y="5806440"/>
            <a:ext cx="10332720" cy="438912"/>
          </a:xfrm>
          <a:prstGeom prst="rect">
            <a:avLst/>
          </a:prstGeom>
          <a:solidFill>
            <a:srgbClr val="F6E7C6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0B2E59"/>
                </a:solidFill>
              </a:rPr>
              <a:t>Prevenir COVID grave também é reduzir risco de sequelas e perda funcional.</a:t>
            </a:r>
            <a:endParaRPr lang="en-US" sz="17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64592" y="137160"/>
            <a:ext cx="320040" cy="320040"/>
          </a:xfrm>
          <a:prstGeom prst="rect">
            <a:avLst/>
          </a:prstGeom>
          <a:solidFill>
            <a:srgbClr val="D69A2D"/>
          </a:solidFill>
          <a:ln>
            <a:solidFill>
              <a:srgbClr val="D69A2D"/>
            </a:solidFill>
          </a:ln>
        </p:spPr>
        <p:txBody>
          <a:bodyPr wrap="square" lIns="254" tIns="254" rIns="254" bIns="254" rtlCol="0" anchor="ctr"/>
          <a:lstStyle/>
          <a:p>
            <a:pPr algn="ctr"/>
            <a:r>
              <a:rPr sz="900" b="1">
                <a:solidFill>
                  <a:srgbClr val="FFFFFF"/>
                </a:solidFill>
                <a:latin typeface="Aptos"/>
              </a:rPr>
              <a:t>21</a:t>
            </a:r>
          </a:p>
        </p:txBody>
      </p:sp>
      <p:sp>
        <p:nvSpPr>
          <p:cNvPr id="3" name="Text 1"/>
          <p:cNvSpPr/>
          <p:nvPr/>
        </p:nvSpPr>
        <p:spPr>
          <a:xfrm>
            <a:off x="640080" y="6510528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dirty="0">
                <a:solidFill>
                  <a:srgbClr val="64748B"/>
                </a:solidFill>
              </a:rPr>
              <a:t>COVID-19 na Atenção Primária em 2026 | Dra. Normângela Barreto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9326880" y="6510528"/>
            <a:ext cx="2651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64748B"/>
                </a:solidFill>
              </a:rPr>
              <a:t>CRM-AL 2630 | RQE 3964</a:t>
            </a:r>
            <a:endParaRPr lang="en-US" sz="700" dirty="0"/>
          </a:p>
        </p:txBody>
      </p:sp>
      <p:sp>
        <p:nvSpPr>
          <p:cNvPr id="5" name="Text 3"/>
          <p:cNvSpPr/>
          <p:nvPr/>
        </p:nvSpPr>
        <p:spPr>
          <a:xfrm>
            <a:off x="685800" y="329184"/>
            <a:ext cx="1083564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0B2E59"/>
                </a:solidFill>
              </a:rPr>
              <a:t>COINFECÇÕES E DIAGNÓSTICO DIFERENCIAL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914400" y="758952"/>
            <a:ext cx="1033272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D69A2D"/>
                </a:solidFill>
              </a:rPr>
              <a:t>COVID, Influenza, VSR e arboviroses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822960" y="1097280"/>
            <a:ext cx="2834640" cy="502920"/>
          </a:xfrm>
          <a:prstGeom prst="rect">
            <a:avLst/>
          </a:prstGeom>
          <a:solidFill>
            <a:srgbClr val="0B2E59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Doença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3794760" y="1097280"/>
            <a:ext cx="7223760" cy="502920"/>
          </a:xfrm>
          <a:prstGeom prst="rect">
            <a:avLst/>
          </a:prstGeom>
          <a:solidFill>
            <a:srgbClr val="D69A2D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Pistas clínicas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822960" y="1783080"/>
            <a:ext cx="283464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B2E59"/>
                </a:solidFill>
              </a:rPr>
              <a:t>COVID-19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3794760" y="1783080"/>
            <a:ext cx="7223760" cy="502920"/>
          </a:xfrm>
          <a:prstGeom prst="rect">
            <a:avLst/>
          </a:prstGeom>
          <a:solidFill>
            <a:srgbClr val="EEF3F8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300" dirty="0">
                <a:solidFill>
                  <a:srgbClr val="1E293B"/>
                </a:solidFill>
              </a:rPr>
              <a:t>Anosmia, dispneia, evolução em fases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822960" y="2468880"/>
            <a:ext cx="283464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B2E59"/>
                </a:solidFill>
              </a:rPr>
              <a:t>Influenza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3794760" y="2468880"/>
            <a:ext cx="7223760" cy="502920"/>
          </a:xfrm>
          <a:prstGeom prst="rect">
            <a:avLst/>
          </a:prstGeom>
          <a:solidFill>
            <a:srgbClr val="EEF3F8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300" dirty="0">
                <a:solidFill>
                  <a:srgbClr val="1E293B"/>
                </a:solidFill>
              </a:rPr>
              <a:t>Início súbito, febre alta, mialgia intensa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822960" y="3154680"/>
            <a:ext cx="283464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B2E59"/>
                </a:solidFill>
              </a:rPr>
              <a:t>VSR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3794760" y="3154680"/>
            <a:ext cx="7223760" cy="502920"/>
          </a:xfrm>
          <a:prstGeom prst="rect">
            <a:avLst/>
          </a:prstGeom>
          <a:solidFill>
            <a:srgbClr val="EEF3F8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300" dirty="0">
                <a:solidFill>
                  <a:srgbClr val="1E293B"/>
                </a:solidFill>
              </a:rPr>
              <a:t>Sibilância, maior impacto em crianças e idosos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822960" y="3840480"/>
            <a:ext cx="283464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B2E59"/>
                </a:solidFill>
              </a:rPr>
              <a:t>Dengue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3794760" y="3840480"/>
            <a:ext cx="7223760" cy="502920"/>
          </a:xfrm>
          <a:prstGeom prst="rect">
            <a:avLst/>
          </a:prstGeom>
          <a:solidFill>
            <a:srgbClr val="EEF3F8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300" dirty="0">
                <a:solidFill>
                  <a:srgbClr val="1E293B"/>
                </a:solidFill>
              </a:rPr>
              <a:t>Dor retro-orbital, exantema, plaquetopenia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822960" y="4526280"/>
            <a:ext cx="283464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B2E59"/>
                </a:solidFill>
              </a:rPr>
              <a:t>Oropouche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3794760" y="4526280"/>
            <a:ext cx="7223760" cy="502920"/>
          </a:xfrm>
          <a:prstGeom prst="rect">
            <a:avLst/>
          </a:prstGeom>
          <a:solidFill>
            <a:srgbClr val="EEF3F8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300" dirty="0">
                <a:solidFill>
                  <a:srgbClr val="1E293B"/>
                </a:solidFill>
              </a:rPr>
              <a:t>Febre, cefaleia e recorrência dos sintomas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914400" y="5806440"/>
            <a:ext cx="10332720" cy="438912"/>
          </a:xfrm>
          <a:prstGeom prst="rect">
            <a:avLst/>
          </a:prstGeom>
          <a:solidFill>
            <a:srgbClr val="0B2E59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Considerar painel multiplex nos quadros graves, idosos, imunossuprimidos, hospitalizados ou surtos em instituições.</a:t>
            </a:r>
            <a:endParaRPr lang="en-US" sz="15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64592" y="137160"/>
            <a:ext cx="320040" cy="320040"/>
          </a:xfrm>
          <a:prstGeom prst="rect">
            <a:avLst/>
          </a:prstGeom>
          <a:solidFill>
            <a:srgbClr val="D69A2D"/>
          </a:solidFill>
          <a:ln>
            <a:solidFill>
              <a:srgbClr val="D69A2D"/>
            </a:solidFill>
          </a:ln>
        </p:spPr>
        <p:txBody>
          <a:bodyPr wrap="square" lIns="254" tIns="254" rIns="254" bIns="254" rtlCol="0" anchor="ctr"/>
          <a:lstStyle/>
          <a:p>
            <a:pPr algn="ctr"/>
            <a:r>
              <a:rPr sz="900" b="1">
                <a:solidFill>
                  <a:srgbClr val="FFFFFF"/>
                </a:solidFill>
                <a:latin typeface="Aptos"/>
              </a:rPr>
              <a:t>22</a:t>
            </a:r>
          </a:p>
        </p:txBody>
      </p:sp>
      <p:sp>
        <p:nvSpPr>
          <p:cNvPr id="3" name="Text 1"/>
          <p:cNvSpPr/>
          <p:nvPr/>
        </p:nvSpPr>
        <p:spPr>
          <a:xfrm>
            <a:off x="640080" y="6510528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dirty="0">
                <a:solidFill>
                  <a:srgbClr val="64748B"/>
                </a:solidFill>
              </a:rPr>
              <a:t>COVID-19 na Atenção Primária em 2026 | Dra. Normângela Barreto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9326880" y="6510528"/>
            <a:ext cx="2651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64748B"/>
                </a:solidFill>
              </a:rPr>
              <a:t>CRM-AL 2630 | RQE 3964</a:t>
            </a:r>
            <a:endParaRPr lang="en-US" sz="700" dirty="0"/>
          </a:p>
        </p:txBody>
      </p:sp>
      <p:sp>
        <p:nvSpPr>
          <p:cNvPr id="5" name="Text 3"/>
          <p:cNvSpPr/>
          <p:nvPr/>
        </p:nvSpPr>
        <p:spPr>
          <a:xfrm>
            <a:off x="685800" y="329184"/>
            <a:ext cx="1083564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0B2E59"/>
                </a:solidFill>
              </a:rPr>
              <a:t>ERROS FREQUENTES NA APS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914400" y="758952"/>
            <a:ext cx="1033272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D69A2D"/>
                </a:solidFill>
              </a:rPr>
              <a:t>Pequenas decisões mudam o prognóstico</a:t>
            </a:r>
            <a:endParaRPr lang="en-US" sz="1200" dirty="0"/>
          </a:p>
        </p:txBody>
      </p:sp>
      <p:pic>
        <p:nvPicPr>
          <p:cNvPr id="7" name="Image 0" descr="/mnt/data/pptmedia/ppt/media/image1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2089" y="1234440"/>
            <a:ext cx="761262" cy="100584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960120" y="1143000"/>
            <a:ext cx="6675120" cy="43891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1E293B"/>
                </a:solidFill>
              </a:rPr>
              <a:t>• Solicitar exames desnecessários</a:t>
            </a:r>
            <a:endParaRPr lang="en-US" sz="1900" dirty="0"/>
          </a:p>
          <a:p>
            <a:pPr marL="0" indent="0">
              <a:buNone/>
            </a:pPr>
            <a:r>
              <a:rPr lang="en-US" sz="1900" dirty="0">
                <a:solidFill>
                  <a:srgbClr val="1E293B"/>
                </a:solidFill>
              </a:rPr>
              <a:t>• Iniciar antibiótico sem indicação</a:t>
            </a:r>
            <a:endParaRPr lang="en-US" sz="1900" dirty="0"/>
          </a:p>
          <a:p>
            <a:pPr marL="0" indent="0">
              <a:buNone/>
            </a:pPr>
            <a:r>
              <a:rPr lang="en-US" sz="1900" dirty="0">
                <a:solidFill>
                  <a:srgbClr val="1E293B"/>
                </a:solidFill>
              </a:rPr>
              <a:t>• Perder a janela do antiviral</a:t>
            </a:r>
            <a:endParaRPr lang="en-US" sz="1900" dirty="0"/>
          </a:p>
          <a:p>
            <a:pPr marL="0" indent="0">
              <a:buNone/>
            </a:pPr>
            <a:r>
              <a:rPr lang="en-US" sz="1900" dirty="0">
                <a:solidFill>
                  <a:srgbClr val="1E293B"/>
                </a:solidFill>
              </a:rPr>
              <a:t>• Não revisar interações medicamentosas</a:t>
            </a:r>
            <a:endParaRPr lang="en-US" sz="1900" dirty="0"/>
          </a:p>
          <a:p>
            <a:pPr marL="0" indent="0">
              <a:buNone/>
            </a:pPr>
            <a:r>
              <a:rPr lang="en-US" sz="1900" dirty="0">
                <a:solidFill>
                  <a:srgbClr val="1E293B"/>
                </a:solidFill>
              </a:rPr>
              <a:t>• Não orientar sinais de alarme</a:t>
            </a:r>
            <a:endParaRPr lang="en-US" sz="1900" dirty="0"/>
          </a:p>
          <a:p>
            <a:pPr marL="0" indent="0">
              <a:buNone/>
            </a:pPr>
            <a:r>
              <a:rPr lang="en-US" sz="1900" dirty="0">
                <a:solidFill>
                  <a:srgbClr val="1E293B"/>
                </a:solidFill>
              </a:rPr>
              <a:t>• Esquecer de atualizar a vacinação</a:t>
            </a:r>
            <a:endParaRPr lang="en-US" sz="1900" dirty="0"/>
          </a:p>
          <a:p>
            <a:pPr marL="0" indent="0">
              <a:buNone/>
            </a:pPr>
            <a:r>
              <a:rPr lang="en-US" sz="1900" dirty="0">
                <a:solidFill>
                  <a:srgbClr val="1E293B"/>
                </a:solidFill>
              </a:rPr>
              <a:t>• Não programar reavaliação do paciente de risco</a:t>
            </a:r>
            <a:endParaRPr lang="en-US" sz="1900" dirty="0"/>
          </a:p>
        </p:txBody>
      </p:sp>
      <p:sp>
        <p:nvSpPr>
          <p:cNvPr id="9" name="Text 6"/>
          <p:cNvSpPr/>
          <p:nvPr/>
        </p:nvSpPr>
        <p:spPr>
          <a:xfrm>
            <a:off x="8001000" y="2834640"/>
            <a:ext cx="3063240" cy="1554480"/>
          </a:xfrm>
          <a:prstGeom prst="rect">
            <a:avLst/>
          </a:prstGeom>
          <a:solidFill>
            <a:srgbClr val="0B2E59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Pequenas decisões fazem grande diferença no prognóstico do paciente.</a:t>
            </a:r>
            <a:endParaRPr lang="en-US" sz="2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64592" y="137160"/>
            <a:ext cx="320040" cy="320040"/>
          </a:xfrm>
          <a:prstGeom prst="rect">
            <a:avLst/>
          </a:prstGeom>
          <a:solidFill>
            <a:srgbClr val="D69A2D"/>
          </a:solidFill>
          <a:ln>
            <a:solidFill>
              <a:srgbClr val="D69A2D"/>
            </a:solidFill>
          </a:ln>
        </p:spPr>
        <p:txBody>
          <a:bodyPr wrap="square" lIns="254" tIns="254" rIns="254" bIns="254" rtlCol="0" anchor="ctr"/>
          <a:lstStyle/>
          <a:p>
            <a:pPr algn="ctr"/>
            <a:r>
              <a:rPr sz="900" b="1">
                <a:solidFill>
                  <a:srgbClr val="FFFFFF"/>
                </a:solidFill>
                <a:latin typeface="Aptos"/>
              </a:rPr>
              <a:t>23</a:t>
            </a:r>
          </a:p>
        </p:txBody>
      </p:sp>
      <p:sp>
        <p:nvSpPr>
          <p:cNvPr id="3" name="Text 1"/>
          <p:cNvSpPr/>
          <p:nvPr/>
        </p:nvSpPr>
        <p:spPr>
          <a:xfrm>
            <a:off x="640080" y="6510528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dirty="0">
                <a:solidFill>
                  <a:srgbClr val="64748B"/>
                </a:solidFill>
              </a:rPr>
              <a:t>COVID-19 na Atenção Primária em 2026 | Dra. Normângela Barreto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9326880" y="6510528"/>
            <a:ext cx="2651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64748B"/>
                </a:solidFill>
              </a:rPr>
              <a:t>CRM-AL 2630 | RQE 3964</a:t>
            </a:r>
            <a:endParaRPr lang="en-US" sz="700" dirty="0"/>
          </a:p>
        </p:txBody>
      </p:sp>
      <p:sp>
        <p:nvSpPr>
          <p:cNvPr id="5" name="Text 3"/>
          <p:cNvSpPr/>
          <p:nvPr/>
        </p:nvSpPr>
        <p:spPr>
          <a:xfrm>
            <a:off x="685800" y="329184"/>
            <a:ext cx="1083564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0B2E59"/>
                </a:solidFill>
              </a:rPr>
              <a:t>LIÇÕES APRENDIDAS COM A PANDEMIA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914400" y="758952"/>
            <a:ext cx="1033272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D69A2D"/>
                </a:solidFill>
              </a:rPr>
              <a:t>Ciência, experiência e humanidade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051560" y="1143000"/>
            <a:ext cx="6126480" cy="40233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1E293B"/>
                </a:solidFill>
              </a:rPr>
              <a:t>• A importância da vigilância epidemiológica</a:t>
            </a:r>
            <a:endParaRPr lang="en-US" sz="1900" dirty="0"/>
          </a:p>
          <a:p>
            <a:pPr marL="0" indent="0">
              <a:buNone/>
            </a:pPr>
            <a:r>
              <a:rPr lang="en-US" sz="1900" dirty="0">
                <a:solidFill>
                  <a:srgbClr val="1E293B"/>
                </a:solidFill>
              </a:rPr>
              <a:t>• A força da Atenção Primária em organizar o cuidado</a:t>
            </a:r>
            <a:endParaRPr lang="en-US" sz="1900" dirty="0"/>
          </a:p>
          <a:p>
            <a:pPr marL="0" indent="0">
              <a:buNone/>
            </a:pPr>
            <a:r>
              <a:rPr lang="en-US" sz="1900" dirty="0">
                <a:solidFill>
                  <a:srgbClr val="1E293B"/>
                </a:solidFill>
              </a:rPr>
              <a:t>• A necessidade de atualização científica contínua</a:t>
            </a:r>
            <a:endParaRPr lang="en-US" sz="1900" dirty="0"/>
          </a:p>
          <a:p>
            <a:pPr marL="0" indent="0">
              <a:buNone/>
            </a:pPr>
            <a:r>
              <a:rPr lang="en-US" sz="1900" dirty="0">
                <a:solidFill>
                  <a:srgbClr val="1E293B"/>
                </a:solidFill>
              </a:rPr>
              <a:t>• A comunicação clara como ferramenta terapêutica</a:t>
            </a:r>
            <a:endParaRPr lang="en-US" sz="1900" dirty="0"/>
          </a:p>
          <a:p>
            <a:pPr marL="0" indent="0">
              <a:buNone/>
            </a:pPr>
            <a:r>
              <a:rPr lang="en-US" sz="1900" dirty="0">
                <a:solidFill>
                  <a:srgbClr val="1E293B"/>
                </a:solidFill>
              </a:rPr>
              <a:t>• O respeito à experiência clínica associado às melhores evidências disponíveis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7452360" y="1325880"/>
            <a:ext cx="3657600" cy="3474720"/>
          </a:xfrm>
          <a:prstGeom prst="rect">
            <a:avLst/>
          </a:prstGeom>
          <a:solidFill>
            <a:srgbClr val="F6E7C6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B2E59"/>
                </a:solidFill>
              </a:rPr>
              <a:t>Todos nós tomamos decisões em um cenário de incerteza. A maturidade científica está em agir com responsabilidade e rever condutas quando novas evidências surgem.</a:t>
            </a:r>
            <a:endParaRPr lang="en-US" sz="18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64592" y="137160"/>
            <a:ext cx="320040" cy="320040"/>
          </a:xfrm>
          <a:prstGeom prst="rect">
            <a:avLst/>
          </a:prstGeom>
          <a:solidFill>
            <a:srgbClr val="D69A2D"/>
          </a:solidFill>
          <a:ln>
            <a:solidFill>
              <a:srgbClr val="D69A2D"/>
            </a:solidFill>
          </a:ln>
        </p:spPr>
        <p:txBody>
          <a:bodyPr wrap="square" lIns="254" tIns="254" rIns="254" bIns="254" rtlCol="0" anchor="ctr"/>
          <a:lstStyle/>
          <a:p>
            <a:pPr algn="ctr"/>
            <a:r>
              <a:rPr sz="900" b="1">
                <a:solidFill>
                  <a:srgbClr val="FFFFFF"/>
                </a:solidFill>
                <a:latin typeface="Aptos"/>
              </a:rPr>
              <a:t>24</a:t>
            </a:r>
          </a:p>
        </p:txBody>
      </p:sp>
      <p:sp>
        <p:nvSpPr>
          <p:cNvPr id="3" name="Text 1"/>
          <p:cNvSpPr/>
          <p:nvPr/>
        </p:nvSpPr>
        <p:spPr>
          <a:xfrm>
            <a:off x="640080" y="6510528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dirty="0">
                <a:solidFill>
                  <a:srgbClr val="64748B"/>
                </a:solidFill>
              </a:rPr>
              <a:t>COVID-19 na Atenção Primária em 2026 | Dra. Normângela Barreto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9326880" y="6510528"/>
            <a:ext cx="2651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64748B"/>
                </a:solidFill>
              </a:rPr>
              <a:t>CRM-AL 2630 | RQE 3964</a:t>
            </a:r>
            <a:endParaRPr lang="en-US" sz="700" dirty="0"/>
          </a:p>
        </p:txBody>
      </p:sp>
      <p:sp>
        <p:nvSpPr>
          <p:cNvPr id="5" name="Text 3"/>
          <p:cNvSpPr/>
          <p:nvPr/>
        </p:nvSpPr>
        <p:spPr>
          <a:xfrm>
            <a:off x="685800" y="329184"/>
            <a:ext cx="1083564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0B2E59"/>
                </a:solidFill>
              </a:rPr>
              <a:t>RETORNO AO CASO CLÍNICO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914400" y="758952"/>
            <a:ext cx="1033272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D69A2D"/>
                </a:solidFill>
              </a:rPr>
              <a:t>Agora, qual conduta?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822960" y="1051560"/>
            <a:ext cx="10561320" cy="594360"/>
          </a:xfrm>
          <a:prstGeom prst="rect">
            <a:avLst/>
          </a:prstGeom>
          <a:solidFill>
            <a:srgbClr val="EEF3F8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0B2E59"/>
                </a:solidFill>
              </a:rPr>
              <a:t>Paciente: 72 anos, hipertensa, diabética, sintomas há 48 h, SatO₂ 96%, reforço vacinal atrasado.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1005840" y="1828800"/>
            <a:ext cx="10149840" cy="475488"/>
          </a:xfrm>
          <a:prstGeom prst="rect">
            <a:avLst/>
          </a:prstGeom>
          <a:solidFill>
            <a:srgbClr val="F6E7C6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E293B"/>
                </a:solidFill>
              </a:rPr>
              <a:t>Testar no atendimento: antígeno; RT-PCR se negativo e alta suspeição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005840" y="2542032"/>
            <a:ext cx="1014984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E293B"/>
                </a:solidFill>
              </a:rPr>
              <a:t>Paciente de risco: avaliar antiviral dentro da janela terapêutica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005840" y="3255264"/>
            <a:ext cx="10149840" cy="475488"/>
          </a:xfrm>
          <a:prstGeom prst="rect">
            <a:avLst/>
          </a:prstGeom>
          <a:solidFill>
            <a:srgbClr val="F6E7C6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E293B"/>
                </a:solidFill>
              </a:rPr>
              <a:t>Não internar apenas pela idade se estável, mas acompanhar de perto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1005840" y="3968496"/>
            <a:ext cx="1014984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E293B"/>
                </a:solidFill>
              </a:rPr>
              <a:t>Reavaliar em 48-72 h e orientar sinais de alerta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005840" y="4681728"/>
            <a:ext cx="10149840" cy="475488"/>
          </a:xfrm>
          <a:prstGeom prst="rect">
            <a:avLst/>
          </a:prstGeom>
          <a:solidFill>
            <a:srgbClr val="F6E7C6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E293B"/>
                </a:solidFill>
              </a:rPr>
              <a:t>Aproveitar consulta para atualizar esquema vacinal após recuperação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914400" y="5806440"/>
            <a:ext cx="10332720" cy="438912"/>
          </a:xfrm>
          <a:prstGeom prst="rect">
            <a:avLst/>
          </a:prstGeom>
          <a:solidFill>
            <a:srgbClr val="0B2E59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Conduta segura = diagnóstico oportuno + estratificação de risco + tratamento precoce + prevenção futura.</a:t>
            </a:r>
            <a:endParaRPr lang="en-US" sz="16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64592" y="137160"/>
            <a:ext cx="320040" cy="320040"/>
          </a:xfrm>
          <a:prstGeom prst="rect">
            <a:avLst/>
          </a:prstGeom>
          <a:solidFill>
            <a:srgbClr val="D69A2D"/>
          </a:solidFill>
          <a:ln>
            <a:solidFill>
              <a:srgbClr val="D69A2D"/>
            </a:solidFill>
          </a:ln>
        </p:spPr>
        <p:txBody>
          <a:bodyPr wrap="square" lIns="254" tIns="254" rIns="254" bIns="254" rtlCol="0" anchor="ctr"/>
          <a:lstStyle/>
          <a:p>
            <a:pPr algn="ctr"/>
            <a:r>
              <a:rPr sz="900" b="1">
                <a:solidFill>
                  <a:srgbClr val="FFFFFF"/>
                </a:solidFill>
                <a:latin typeface="Aptos"/>
              </a:rPr>
              <a:t>25</a:t>
            </a:r>
          </a:p>
        </p:txBody>
      </p:sp>
      <p:sp>
        <p:nvSpPr>
          <p:cNvPr id="3" name="Text 1"/>
          <p:cNvSpPr/>
          <p:nvPr/>
        </p:nvSpPr>
        <p:spPr>
          <a:xfrm>
            <a:off x="640080" y="6510528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dirty="0">
                <a:solidFill>
                  <a:srgbClr val="64748B"/>
                </a:solidFill>
              </a:rPr>
              <a:t>COVID-19 na Atenção Primária em 2026 | Dra. Normângela Barreto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9326880" y="6510528"/>
            <a:ext cx="2651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64748B"/>
                </a:solidFill>
              </a:rPr>
              <a:t>CRM-AL 2630 | RQE 3964</a:t>
            </a:r>
            <a:endParaRPr lang="en-US" sz="700" dirty="0"/>
          </a:p>
        </p:txBody>
      </p:sp>
      <p:sp>
        <p:nvSpPr>
          <p:cNvPr id="5" name="Text 3"/>
          <p:cNvSpPr/>
          <p:nvPr/>
        </p:nvSpPr>
        <p:spPr>
          <a:xfrm>
            <a:off x="685800" y="329184"/>
            <a:ext cx="1083564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0B2E59"/>
                </a:solidFill>
              </a:rPr>
              <a:t>MENSAGENS PARA LEVAR PARA CASA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914400" y="758952"/>
            <a:ext cx="1033272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D69A2D"/>
                </a:solidFill>
              </a:rPr>
              <a:t>Cinco pontos essenciais</a:t>
            </a:r>
            <a:endParaRPr lang="en-US" sz="1200" dirty="0"/>
          </a:p>
        </p:txBody>
      </p:sp>
      <p:pic>
        <p:nvPicPr>
          <p:cNvPr id="7" name="Image 0" descr="/mnt/data/pptmedia/ppt/media/image1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1159891"/>
            <a:ext cx="1097280" cy="106349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2194560" y="1051560"/>
            <a:ext cx="804672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B2E59"/>
                </a:solidFill>
              </a:rPr>
              <a:t>1. Diagnóstico precoce muda desfecho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2194560" y="1874520"/>
            <a:ext cx="8046720" cy="530352"/>
          </a:xfrm>
          <a:prstGeom prst="rect">
            <a:avLst/>
          </a:prstGeom>
          <a:solidFill>
            <a:srgbClr val="EEF3F8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B2E59"/>
                </a:solidFill>
              </a:rPr>
              <a:t>2. Estratificar risco é obrigação da consulta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2194560" y="2697480"/>
            <a:ext cx="804672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B2E59"/>
                </a:solidFill>
              </a:rPr>
              <a:t>3. Tratamento antiviral tem janela curta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2194560" y="3520440"/>
            <a:ext cx="8046720" cy="530352"/>
          </a:xfrm>
          <a:prstGeom prst="rect">
            <a:avLst/>
          </a:prstGeom>
          <a:solidFill>
            <a:srgbClr val="EEF3F8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B2E59"/>
                </a:solidFill>
              </a:rPr>
              <a:t>4. Vacinação deve ser orientada com clareza e acolhimento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2194560" y="4343400"/>
            <a:ext cx="804672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B2E59"/>
                </a:solidFill>
              </a:rPr>
              <a:t>5. Sinais de alerta precisam ser ensinados ao paciente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1005840" y="5623560"/>
            <a:ext cx="10149840" cy="685800"/>
          </a:xfrm>
          <a:prstGeom prst="rect">
            <a:avLst/>
          </a:prstGeom>
          <a:solidFill>
            <a:srgbClr val="F6E7C6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0B2E59"/>
                </a:solidFill>
              </a:rPr>
              <a:t>Na Atenção Primária, muitas vezes não salvamos vidas com grandes tecnologias. Salvamos porque chegamos primeiro.</a:t>
            </a:r>
            <a:endParaRPr lang="en-US" sz="19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B2E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31520" y="685800"/>
            <a:ext cx="5669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</a:rPr>
              <a:t>OBRIGADA!</a:t>
            </a:r>
            <a:endParaRPr lang="en-US" sz="3800" dirty="0"/>
          </a:p>
        </p:txBody>
      </p:sp>
      <p:sp>
        <p:nvSpPr>
          <p:cNvPr id="4" name="Text 1"/>
          <p:cNvSpPr/>
          <p:nvPr/>
        </p:nvSpPr>
        <p:spPr>
          <a:xfrm>
            <a:off x="777240" y="1417320"/>
            <a:ext cx="5303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</a:rPr>
              <a:t>Dra. Normângela Barreto</a:t>
            </a:r>
            <a:endParaRPr lang="en-US" sz="1800" dirty="0"/>
          </a:p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</a:rPr>
              <a:t>CRM-AL 2630 | RQE 3964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777240" y="3977640"/>
            <a:ext cx="5486400" cy="1234440"/>
          </a:xfrm>
          <a:prstGeom prst="rect">
            <a:avLst/>
          </a:prstGeom>
          <a:solidFill>
            <a:srgbClr val="0E2B46">
              <a:alpha val="95000"/>
            </a:srgbClr>
          </a:solidFill>
          <a:ln w="12700">
            <a:solidFill>
              <a:srgbClr val="DCB45A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/>
            <a:r>
              <a:rPr sz="1600" i="1" dirty="0">
                <a:solidFill>
                  <a:srgbClr val="FFFFFF"/>
                </a:solidFill>
                <a:latin typeface="Aptos"/>
              </a:rPr>
              <a:t>"</a:t>
            </a:r>
            <a:r>
              <a:rPr sz="1600" i="1" dirty="0" err="1">
                <a:solidFill>
                  <a:srgbClr val="FFFFFF"/>
                </a:solidFill>
                <a:latin typeface="Aptos"/>
              </a:rPr>
              <a:t>Retornar</a:t>
            </a:r>
            <a:r>
              <a:rPr sz="1600" i="1" dirty="0">
                <a:solidFill>
                  <a:srgbClr val="FFFFFF"/>
                </a:solidFill>
                <a:latin typeface="Aptos"/>
              </a:rPr>
              <a:t> a Batalha é </a:t>
            </a:r>
            <a:r>
              <a:rPr sz="1600" i="1" dirty="0" err="1">
                <a:solidFill>
                  <a:srgbClr val="FFFFFF"/>
                </a:solidFill>
                <a:latin typeface="Aptos"/>
              </a:rPr>
              <a:t>reencontrar</a:t>
            </a:r>
            <a:r>
              <a:rPr sz="1600" i="1" dirty="0">
                <a:solidFill>
                  <a:srgbClr val="FFFFFF"/>
                </a:solidFill>
                <a:latin typeface="Aptos"/>
              </a:rPr>
              <a:t> </a:t>
            </a:r>
            <a:r>
              <a:rPr sz="1600" i="1" dirty="0" err="1">
                <a:solidFill>
                  <a:srgbClr val="FFFFFF"/>
                </a:solidFill>
                <a:latin typeface="Aptos"/>
              </a:rPr>
              <a:t>uma</a:t>
            </a:r>
            <a:r>
              <a:rPr sz="1600" i="1" dirty="0">
                <a:solidFill>
                  <a:srgbClr val="FFFFFF"/>
                </a:solidFill>
                <a:latin typeface="Aptos"/>
              </a:rPr>
              <a:t> </a:t>
            </a:r>
            <a:r>
              <a:rPr sz="1600" i="1" dirty="0" err="1">
                <a:solidFill>
                  <a:srgbClr val="FFFFFF"/>
                </a:solidFill>
                <a:latin typeface="Aptos"/>
              </a:rPr>
              <a:t>parte</a:t>
            </a:r>
            <a:r>
              <a:rPr sz="1600" i="1" dirty="0">
                <a:solidFill>
                  <a:srgbClr val="FFFFFF"/>
                </a:solidFill>
                <a:latin typeface="Aptos"/>
              </a:rPr>
              <a:t> da </a:t>
            </a:r>
            <a:r>
              <a:rPr sz="1600" i="1" dirty="0" err="1">
                <a:solidFill>
                  <a:srgbClr val="FFFFFF"/>
                </a:solidFill>
                <a:latin typeface="Aptos"/>
              </a:rPr>
              <a:t>minha</a:t>
            </a:r>
            <a:r>
              <a:rPr sz="1600" i="1" dirty="0">
                <a:solidFill>
                  <a:srgbClr val="FFFFFF"/>
                </a:solidFill>
                <a:latin typeface="Aptos"/>
              </a:rPr>
              <a:t> </a:t>
            </a:r>
            <a:r>
              <a:rPr sz="1600" i="1" dirty="0" err="1">
                <a:solidFill>
                  <a:srgbClr val="FFFFFF"/>
                </a:solidFill>
                <a:latin typeface="Aptos"/>
              </a:rPr>
              <a:t>história</a:t>
            </a:r>
            <a:r>
              <a:rPr sz="1600" i="1" dirty="0">
                <a:solidFill>
                  <a:srgbClr val="FFFFFF"/>
                </a:solidFill>
                <a:latin typeface="Aptos"/>
              </a:rPr>
              <a:t>. Aos 14 </a:t>
            </a:r>
            <a:r>
              <a:rPr sz="1600" i="1" dirty="0" err="1">
                <a:solidFill>
                  <a:srgbClr val="FFFFFF"/>
                </a:solidFill>
                <a:latin typeface="Aptos"/>
              </a:rPr>
              <a:t>anos</a:t>
            </a:r>
            <a:r>
              <a:rPr sz="1600" i="1" dirty="0">
                <a:solidFill>
                  <a:srgbClr val="FFFFFF"/>
                </a:solidFill>
                <a:latin typeface="Aptos"/>
              </a:rPr>
              <a:t>, </a:t>
            </a:r>
            <a:r>
              <a:rPr sz="1600" i="1" dirty="0" err="1">
                <a:solidFill>
                  <a:srgbClr val="FFFFFF"/>
                </a:solidFill>
                <a:latin typeface="Aptos"/>
              </a:rPr>
              <a:t>vivi</a:t>
            </a:r>
            <a:r>
              <a:rPr sz="1600" i="1" dirty="0">
                <a:solidFill>
                  <a:srgbClr val="FFFFFF"/>
                </a:solidFill>
                <a:latin typeface="Aptos"/>
              </a:rPr>
              <a:t> </a:t>
            </a:r>
            <a:r>
              <a:rPr sz="1600" i="1" dirty="0" err="1">
                <a:solidFill>
                  <a:srgbClr val="FFFFFF"/>
                </a:solidFill>
                <a:latin typeface="Aptos"/>
              </a:rPr>
              <a:t>aqui</a:t>
            </a:r>
            <a:r>
              <a:rPr sz="1600" i="1" dirty="0">
                <a:solidFill>
                  <a:srgbClr val="FFFFFF"/>
                </a:solidFill>
                <a:latin typeface="Aptos"/>
              </a:rPr>
              <a:t> </a:t>
            </a:r>
            <a:r>
              <a:rPr sz="1600" i="1" dirty="0" err="1">
                <a:solidFill>
                  <a:srgbClr val="FFFFFF"/>
                </a:solidFill>
                <a:latin typeface="Aptos"/>
              </a:rPr>
              <a:t>memórias</a:t>
            </a:r>
            <a:r>
              <a:rPr sz="1600" i="1" dirty="0">
                <a:solidFill>
                  <a:srgbClr val="FFFFFF"/>
                </a:solidFill>
                <a:latin typeface="Aptos"/>
              </a:rPr>
              <a:t> </a:t>
            </a:r>
            <a:r>
              <a:rPr sz="1600" i="1" dirty="0" err="1">
                <a:solidFill>
                  <a:srgbClr val="FFFFFF"/>
                </a:solidFill>
                <a:latin typeface="Aptos"/>
              </a:rPr>
              <a:t>marcantes</a:t>
            </a:r>
            <a:r>
              <a:rPr sz="1600" i="1" dirty="0">
                <a:solidFill>
                  <a:srgbClr val="FFFFFF"/>
                </a:solidFill>
                <a:latin typeface="Aptos"/>
              </a:rPr>
              <a:t> </a:t>
            </a:r>
            <a:r>
              <a:rPr sz="1600" i="1" dirty="0" err="1">
                <a:solidFill>
                  <a:srgbClr val="FFFFFF"/>
                </a:solidFill>
                <a:latin typeface="Aptos"/>
              </a:rPr>
              <a:t>ao</a:t>
            </a:r>
            <a:r>
              <a:rPr sz="1600" i="1" dirty="0">
                <a:solidFill>
                  <a:srgbClr val="FFFFFF"/>
                </a:solidFill>
                <a:latin typeface="Aptos"/>
              </a:rPr>
              <a:t> </a:t>
            </a:r>
            <a:r>
              <a:rPr sz="1600" i="1" dirty="0" err="1">
                <a:solidFill>
                  <a:srgbClr val="FFFFFF"/>
                </a:solidFill>
                <a:latin typeface="Aptos"/>
              </a:rPr>
              <a:t>lado</a:t>
            </a:r>
            <a:r>
              <a:rPr sz="1600" i="1" dirty="0">
                <a:solidFill>
                  <a:srgbClr val="FFFFFF"/>
                </a:solidFill>
                <a:latin typeface="Aptos"/>
              </a:rPr>
              <a:t> do meu pai, </a:t>
            </a:r>
            <a:r>
              <a:rPr sz="1600" i="1" dirty="0" err="1">
                <a:solidFill>
                  <a:srgbClr val="FFFFFF"/>
                </a:solidFill>
                <a:latin typeface="Aptos"/>
              </a:rPr>
              <a:t>juiz</a:t>
            </a:r>
            <a:r>
              <a:rPr sz="1600" i="1" dirty="0">
                <a:solidFill>
                  <a:srgbClr val="FFFFFF"/>
                </a:solidFill>
                <a:latin typeface="Aptos"/>
              </a:rPr>
              <a:t> </a:t>
            </a:r>
            <a:r>
              <a:rPr sz="1600" i="1" dirty="0" err="1">
                <a:solidFill>
                  <a:srgbClr val="FFFFFF"/>
                </a:solidFill>
                <a:latin typeface="Aptos"/>
              </a:rPr>
              <a:t>desta</a:t>
            </a:r>
            <a:r>
              <a:rPr sz="1600" i="1" dirty="0">
                <a:solidFill>
                  <a:srgbClr val="FFFFFF"/>
                </a:solidFill>
                <a:latin typeface="Aptos"/>
              </a:rPr>
              <a:t> </a:t>
            </a:r>
            <a:r>
              <a:rPr sz="1600" i="1" dirty="0" err="1">
                <a:solidFill>
                  <a:srgbClr val="FFFFFF"/>
                </a:solidFill>
                <a:latin typeface="Aptos"/>
              </a:rPr>
              <a:t>cidade</a:t>
            </a:r>
            <a:r>
              <a:rPr sz="1600" i="1" dirty="0">
                <a:solidFill>
                  <a:srgbClr val="FFFFFF"/>
                </a:solidFill>
                <a:latin typeface="Aptos"/>
              </a:rPr>
              <a:t>. </a:t>
            </a:r>
            <a:r>
              <a:rPr sz="1600" i="1" dirty="0" err="1">
                <a:solidFill>
                  <a:srgbClr val="FFFFFF"/>
                </a:solidFill>
                <a:latin typeface="Aptos"/>
              </a:rPr>
              <a:t>Hoje</a:t>
            </a:r>
            <a:r>
              <a:rPr sz="1600" i="1" dirty="0">
                <a:solidFill>
                  <a:srgbClr val="FFFFFF"/>
                </a:solidFill>
                <a:latin typeface="Aptos"/>
              </a:rPr>
              <a:t> </a:t>
            </a:r>
            <a:r>
              <a:rPr sz="1600" i="1" dirty="0" err="1">
                <a:solidFill>
                  <a:srgbClr val="FFFFFF"/>
                </a:solidFill>
                <a:latin typeface="Aptos"/>
              </a:rPr>
              <a:t>volto</a:t>
            </a:r>
            <a:r>
              <a:rPr sz="1600" i="1" dirty="0">
                <a:solidFill>
                  <a:srgbClr val="FFFFFF"/>
                </a:solidFill>
                <a:latin typeface="Aptos"/>
              </a:rPr>
              <a:t> </a:t>
            </a:r>
            <a:r>
              <a:rPr sz="1600" i="1" dirty="0" err="1">
                <a:solidFill>
                  <a:srgbClr val="FFFFFF"/>
                </a:solidFill>
                <a:latin typeface="Aptos"/>
              </a:rPr>
              <a:t>como</a:t>
            </a:r>
            <a:r>
              <a:rPr sz="1600" i="1" dirty="0">
                <a:solidFill>
                  <a:srgbClr val="FFFFFF"/>
                </a:solidFill>
                <a:latin typeface="Aptos"/>
              </a:rPr>
              <a:t> </a:t>
            </a:r>
            <a:r>
              <a:rPr sz="1600" i="1" dirty="0" err="1">
                <a:solidFill>
                  <a:srgbClr val="FFFFFF"/>
                </a:solidFill>
                <a:latin typeface="Aptos"/>
              </a:rPr>
              <a:t>médica</a:t>
            </a:r>
            <a:r>
              <a:rPr sz="1600" i="1" dirty="0">
                <a:solidFill>
                  <a:srgbClr val="FFFFFF"/>
                </a:solidFill>
                <a:latin typeface="Aptos"/>
              </a:rPr>
              <a:t>, com </a:t>
            </a:r>
            <a:r>
              <a:rPr sz="1600" i="1" dirty="0" err="1">
                <a:solidFill>
                  <a:srgbClr val="FFFFFF"/>
                </a:solidFill>
                <a:latin typeface="Aptos"/>
              </a:rPr>
              <a:t>gratidão</a:t>
            </a:r>
            <a:r>
              <a:rPr sz="1600" i="1" dirty="0">
                <a:solidFill>
                  <a:srgbClr val="FFFFFF"/>
                </a:solidFill>
                <a:latin typeface="Aptos"/>
              </a:rPr>
              <a:t> e com a </a:t>
            </a:r>
            <a:r>
              <a:rPr sz="1600" i="1" dirty="0" err="1">
                <a:solidFill>
                  <a:srgbClr val="FFFFFF"/>
                </a:solidFill>
                <a:latin typeface="Aptos"/>
              </a:rPr>
              <a:t>missão</a:t>
            </a:r>
            <a:r>
              <a:rPr sz="1600" i="1" dirty="0">
                <a:solidFill>
                  <a:srgbClr val="FFFFFF"/>
                </a:solidFill>
                <a:latin typeface="Aptos"/>
              </a:rPr>
              <a:t> de </a:t>
            </a:r>
            <a:r>
              <a:rPr sz="1600" i="1" dirty="0" err="1">
                <a:solidFill>
                  <a:srgbClr val="FFFFFF"/>
                </a:solidFill>
                <a:latin typeface="Aptos"/>
              </a:rPr>
              <a:t>compartilhar</a:t>
            </a:r>
            <a:r>
              <a:rPr sz="1600" i="1" dirty="0">
                <a:solidFill>
                  <a:srgbClr val="FFFFFF"/>
                </a:solidFill>
                <a:latin typeface="Aptos"/>
              </a:rPr>
              <a:t> </a:t>
            </a:r>
            <a:r>
              <a:rPr sz="1600" i="1" dirty="0" err="1">
                <a:solidFill>
                  <a:srgbClr val="FFFFFF"/>
                </a:solidFill>
                <a:latin typeface="Aptos"/>
              </a:rPr>
              <a:t>conhecimento</a:t>
            </a:r>
            <a:r>
              <a:rPr sz="1600" i="1" dirty="0">
                <a:solidFill>
                  <a:srgbClr val="FFFFFF"/>
                </a:solidFill>
                <a:latin typeface="Aptos"/>
              </a:rPr>
              <a:t> para </a:t>
            </a:r>
            <a:r>
              <a:rPr sz="1600" i="1" dirty="0" err="1">
                <a:solidFill>
                  <a:srgbClr val="FFFFFF"/>
                </a:solidFill>
                <a:latin typeface="Aptos"/>
              </a:rPr>
              <a:t>fortalecer</a:t>
            </a:r>
            <a:r>
              <a:rPr sz="1600" i="1" dirty="0">
                <a:solidFill>
                  <a:srgbClr val="FFFFFF"/>
                </a:solidFill>
                <a:latin typeface="Aptos"/>
              </a:rPr>
              <a:t> a </a:t>
            </a:r>
            <a:r>
              <a:rPr sz="1600" i="1" dirty="0" err="1">
                <a:solidFill>
                  <a:srgbClr val="FFFFFF"/>
                </a:solidFill>
                <a:latin typeface="Aptos"/>
              </a:rPr>
              <a:t>Atenção</a:t>
            </a:r>
            <a:r>
              <a:rPr sz="1600" i="1" dirty="0">
                <a:solidFill>
                  <a:srgbClr val="FFFFFF"/>
                </a:solidFill>
                <a:latin typeface="Aptos"/>
              </a:rPr>
              <a:t> </a:t>
            </a:r>
            <a:r>
              <a:rPr sz="1600" i="1" dirty="0" err="1">
                <a:solidFill>
                  <a:srgbClr val="FFFFFF"/>
                </a:solidFill>
                <a:latin typeface="Aptos"/>
              </a:rPr>
              <a:t>Primária</a:t>
            </a:r>
            <a:r>
              <a:rPr sz="1600" i="1" dirty="0">
                <a:solidFill>
                  <a:srgbClr val="FFFFFF"/>
                </a:solidFill>
                <a:latin typeface="Aptos"/>
              </a:rPr>
              <a:t>."</a:t>
            </a:r>
          </a:p>
        </p:txBody>
      </p:sp>
      <p:sp>
        <p:nvSpPr>
          <p:cNvPr id="6" name="Text 3"/>
          <p:cNvSpPr/>
          <p:nvPr/>
        </p:nvSpPr>
        <p:spPr>
          <a:xfrm>
            <a:off x="777240" y="5715000"/>
            <a:ext cx="1065276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sz="800">
                <a:solidFill>
                  <a:srgbClr val="FFFFFF"/>
                </a:solidFill>
                <a:latin typeface="Aptos"/>
              </a:rPr>
              <a:t>Referências essenciais: Ministério da Saúde/PNI - Calendário Nacional e documentos técnicos vigentes; SBIm - Calendários de vacinação 2026/2027; OMS/WHO - vigilância e variantes; CDC/IDSA - manejo ambulatorial e antivirais. Atualizar conforme notas técnicas locais.</a:t>
            </a:r>
          </a:p>
        </p:txBody>
      </p:sp>
      <p:pic>
        <p:nvPicPr>
          <p:cNvPr id="7" name="Picture 6" descr="batalha_matriz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80" y="640080"/>
            <a:ext cx="4846320" cy="384048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583680" y="640080"/>
            <a:ext cx="4846320" cy="3840480"/>
          </a:xfrm>
          <a:prstGeom prst="rect">
            <a:avLst/>
          </a:prstGeom>
          <a:noFill/>
          <a:ln w="25400">
            <a:solidFill>
              <a:srgbClr val="BD97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6583680" y="4617720"/>
            <a:ext cx="48463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FFFFFF"/>
                </a:solidFill>
                <a:latin typeface="Aptos"/>
              </a:rPr>
              <a:t>Batalha - AL | Igreja Matriz de Nossa Senhora da Penha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64592" y="137160"/>
            <a:ext cx="320040" cy="320040"/>
          </a:xfrm>
          <a:prstGeom prst="rect">
            <a:avLst/>
          </a:prstGeom>
          <a:solidFill>
            <a:srgbClr val="D69A2D"/>
          </a:solidFill>
          <a:ln>
            <a:solidFill>
              <a:srgbClr val="D69A2D"/>
            </a:solidFill>
          </a:ln>
        </p:spPr>
        <p:txBody>
          <a:bodyPr wrap="square" lIns="254" tIns="254" rIns="254" bIns="254" rtlCol="0" anchor="ctr"/>
          <a:lstStyle/>
          <a:p>
            <a:pPr algn="ctr"/>
            <a:r>
              <a:rPr sz="900" b="1">
                <a:solidFill>
                  <a:srgbClr val="FFFFFF"/>
                </a:solidFill>
                <a:latin typeface="Aptos"/>
              </a:rPr>
              <a:t>3</a:t>
            </a:r>
          </a:p>
        </p:txBody>
      </p:sp>
      <p:sp>
        <p:nvSpPr>
          <p:cNvPr id="3" name="Text 1"/>
          <p:cNvSpPr/>
          <p:nvPr/>
        </p:nvSpPr>
        <p:spPr>
          <a:xfrm>
            <a:off x="640080" y="6510528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dirty="0">
                <a:solidFill>
                  <a:srgbClr val="64748B"/>
                </a:solidFill>
              </a:rPr>
              <a:t>COVID-19 na Atenção Primária em 2026 | Dra. Normângela Barreto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9326880" y="6510528"/>
            <a:ext cx="2651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64748B"/>
                </a:solidFill>
              </a:rPr>
              <a:t>CRM-AL 2630 | RQE 3964</a:t>
            </a:r>
            <a:endParaRPr lang="en-US" sz="700" dirty="0"/>
          </a:p>
        </p:txBody>
      </p:sp>
      <p:sp>
        <p:nvSpPr>
          <p:cNvPr id="5" name="Text 3"/>
          <p:cNvSpPr/>
          <p:nvPr/>
        </p:nvSpPr>
        <p:spPr>
          <a:xfrm>
            <a:off x="685800" y="329184"/>
            <a:ext cx="1083564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0B2E59"/>
                </a:solidFill>
              </a:rPr>
              <a:t>POR QUE AINDA FALAR DE COVID EM 2026?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868680" y="1234440"/>
            <a:ext cx="6035040" cy="3749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E293B"/>
                </a:solidFill>
              </a:rPr>
              <a:t>• Circulação contínua do SARS-CoV-2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1E293B"/>
                </a:solidFill>
              </a:rPr>
              <a:t>• Idosos, gestantes e imunossuprimidos continuam vulneráveis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1E293B"/>
                </a:solidFill>
              </a:rPr>
              <a:t>• COVID longa permanece relevante na prática clínica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1E293B"/>
                </a:solidFill>
              </a:rPr>
              <a:t>• Coinfecções com Influenza, VSR e arboviroses confundem o diagnóstico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1E293B"/>
                </a:solidFill>
              </a:rPr>
              <a:t>• Vacinação precisa ser revisada a cada oportunidade de cuidado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7086600" y="1417320"/>
            <a:ext cx="4297680" cy="3108960"/>
          </a:xfrm>
          <a:prstGeom prst="rect">
            <a:avLst/>
          </a:prstGeom>
          <a:solidFill>
            <a:srgbClr val="F6E7C6"/>
          </a:solidFill>
          <a:ln w="12700">
            <a:solidFill>
              <a:srgbClr val="D7DEE8"/>
            </a:solidFill>
          </a:ln>
        </p:spPr>
        <p:txBody>
          <a:bodyPr wrap="square" lIns="2286" tIns="2286" rIns="2286" bIns="2286" rtlCol="0" anchor="ctr">
            <a:normAutofit/>
          </a:bodyPr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0B2E59"/>
                </a:solidFill>
              </a:rPr>
              <a:t>A COVID deixou de ser emergência sanitária mundial, mas continua sendo causa importante de internações e óbitos, principalmente em grupos de risco.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914400" y="5623560"/>
            <a:ext cx="10378440" cy="530352"/>
          </a:xfrm>
          <a:prstGeom prst="rect">
            <a:avLst/>
          </a:prstGeom>
          <a:solidFill>
            <a:srgbClr val="0B2E59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</a:rPr>
              <a:t>A APS é o ponto de decisão: testar bem, estratificar risco, tratar cedo e orientar vacinação com segurança.</a:t>
            </a:r>
            <a:endParaRPr lang="en-US" sz="1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64592" y="137160"/>
            <a:ext cx="320040" cy="320040"/>
          </a:xfrm>
          <a:prstGeom prst="rect">
            <a:avLst/>
          </a:prstGeom>
          <a:solidFill>
            <a:srgbClr val="D69A2D"/>
          </a:solidFill>
          <a:ln>
            <a:solidFill>
              <a:srgbClr val="D69A2D"/>
            </a:solidFill>
          </a:ln>
        </p:spPr>
        <p:txBody>
          <a:bodyPr wrap="square" lIns="254" tIns="254" rIns="254" bIns="254" rtlCol="0" anchor="ctr"/>
          <a:lstStyle/>
          <a:p>
            <a:pPr algn="ctr"/>
            <a:r>
              <a:rPr sz="900" b="1">
                <a:solidFill>
                  <a:srgbClr val="FFFFFF"/>
                </a:solidFill>
                <a:latin typeface="Aptos"/>
              </a:rPr>
              <a:t>4</a:t>
            </a:r>
          </a:p>
        </p:txBody>
      </p:sp>
      <p:sp>
        <p:nvSpPr>
          <p:cNvPr id="3" name="Text 1"/>
          <p:cNvSpPr/>
          <p:nvPr/>
        </p:nvSpPr>
        <p:spPr>
          <a:xfrm>
            <a:off x="640080" y="6510528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dirty="0">
                <a:solidFill>
                  <a:srgbClr val="64748B"/>
                </a:solidFill>
              </a:rPr>
              <a:t>COVID-19 na Atenção Primária em 2026 | Dra. Normângela Barreto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9326880" y="6510528"/>
            <a:ext cx="2651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64748B"/>
                </a:solidFill>
              </a:rPr>
              <a:t>CRM-AL 2630 | RQE 3964</a:t>
            </a:r>
            <a:endParaRPr lang="en-US" sz="700" dirty="0"/>
          </a:p>
        </p:txBody>
      </p:sp>
      <p:sp>
        <p:nvSpPr>
          <p:cNvPr id="5" name="Text 3"/>
          <p:cNvSpPr/>
          <p:nvPr/>
        </p:nvSpPr>
        <p:spPr>
          <a:xfrm>
            <a:off x="685800" y="329184"/>
            <a:ext cx="1083564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0B2E59"/>
                </a:solidFill>
              </a:rPr>
              <a:t>CASO CLÍNICO INICIAL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914400" y="758952"/>
            <a:ext cx="1033272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D69A2D"/>
                </a:solidFill>
              </a:rPr>
              <a:t>O que vocês fariam?</a:t>
            </a:r>
            <a:endParaRPr lang="en-US" sz="1200" dirty="0"/>
          </a:p>
        </p:txBody>
      </p:sp>
      <p:pic>
        <p:nvPicPr>
          <p:cNvPr id="7" name="Image 0" descr="/mnt/data/pptmedia/ppt/media/image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243" y="1234440"/>
            <a:ext cx="883874" cy="123444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2240280" y="1143000"/>
            <a:ext cx="3840480" cy="301752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EE8"/>
            </a:solidFill>
          </a:ln>
        </p:spPr>
        <p:txBody>
          <a:bodyPr wrap="square" lIns="2286" tIns="2286" rIns="2286" bIns="2286" rtlCol="0" anchor="ctr">
            <a:normAutofit/>
          </a:bodyPr>
          <a:lstStyle/>
          <a:p>
            <a:pPr marL="0" indent="0" algn="l">
              <a:buNone/>
            </a:pPr>
            <a:r>
              <a:rPr lang="en-US" sz="1900" dirty="0">
                <a:solidFill>
                  <a:srgbClr val="1E293B"/>
                </a:solidFill>
              </a:rPr>
              <a:t>Mulher, 72 anos</a:t>
            </a:r>
            <a:endParaRPr lang="en-US" sz="1900" dirty="0"/>
          </a:p>
          <a:p>
            <a:pPr marL="0" indent="0" algn="l">
              <a:buNone/>
            </a:pPr>
            <a:r>
              <a:rPr lang="en-US" sz="1900" dirty="0">
                <a:solidFill>
                  <a:srgbClr val="1E293B"/>
                </a:solidFill>
              </a:rPr>
              <a:t>Hipertensa e diabética</a:t>
            </a:r>
            <a:endParaRPr lang="en-US" sz="1900" dirty="0"/>
          </a:p>
          <a:p>
            <a:pPr marL="0" indent="0" algn="l">
              <a:buNone/>
            </a:pPr>
            <a:r>
              <a:rPr lang="en-US" sz="1900" dirty="0">
                <a:solidFill>
                  <a:srgbClr val="1E293B"/>
                </a:solidFill>
              </a:rPr>
              <a:t>Febre, tosse e mialgia há 48 h</a:t>
            </a:r>
            <a:endParaRPr lang="en-US" sz="1900" dirty="0"/>
          </a:p>
          <a:p>
            <a:pPr marL="0" indent="0" algn="l">
              <a:buNone/>
            </a:pPr>
            <a:r>
              <a:rPr lang="en-US" sz="1900" dirty="0">
                <a:solidFill>
                  <a:srgbClr val="1E293B"/>
                </a:solidFill>
              </a:rPr>
              <a:t>Saturação 96% em ar ambiente</a:t>
            </a:r>
            <a:endParaRPr lang="en-US" sz="1900" dirty="0"/>
          </a:p>
          <a:p>
            <a:pPr marL="0" indent="0" algn="l">
              <a:buNone/>
            </a:pPr>
            <a:r>
              <a:rPr lang="en-US" sz="1900" dirty="0">
                <a:solidFill>
                  <a:srgbClr val="1E293B"/>
                </a:solidFill>
              </a:rPr>
              <a:t>Última dose vacinal há 14 meses</a:t>
            </a:r>
            <a:endParaRPr lang="en-US" sz="1900" dirty="0"/>
          </a:p>
        </p:txBody>
      </p:sp>
      <p:sp>
        <p:nvSpPr>
          <p:cNvPr id="9" name="Text 6"/>
          <p:cNvSpPr/>
          <p:nvPr/>
        </p:nvSpPr>
        <p:spPr>
          <a:xfrm>
            <a:off x="6492240" y="1143000"/>
            <a:ext cx="4434840" cy="3017520"/>
          </a:xfrm>
          <a:prstGeom prst="rect">
            <a:avLst/>
          </a:prstGeom>
          <a:solidFill>
            <a:srgbClr val="EEF3F8"/>
          </a:solidFill>
          <a:ln w="12700">
            <a:solidFill>
              <a:srgbClr val="D7DEE8"/>
            </a:solidFill>
          </a:ln>
        </p:spPr>
        <p:txBody>
          <a:bodyPr wrap="square" lIns="2540" tIns="2540" rIns="2540" bIns="2540" rtlCol="0" anchor="ctr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0B2E59"/>
                </a:solidFill>
              </a:rPr>
              <a:t>Perguntas para a plateia</a:t>
            </a:r>
            <a:endParaRPr lang="en-US" sz="1800" dirty="0"/>
          </a:p>
          <a:p>
            <a:pPr marL="0" indent="0" algn="l">
              <a:buNone/>
            </a:pPr>
            <a:endParaRPr lang="en-US" sz="1800" dirty="0"/>
          </a:p>
          <a:p>
            <a:pPr marL="0" indent="0" algn="l">
              <a:buNone/>
            </a:pPr>
            <a:r>
              <a:rPr lang="en-US" sz="1800" dirty="0">
                <a:solidFill>
                  <a:srgbClr val="0B2E59"/>
                </a:solidFill>
              </a:rPr>
              <a:t>1. Solicitar antígeno ou RT-PCR?</a:t>
            </a:r>
            <a:endParaRPr lang="en-US" sz="1800" dirty="0"/>
          </a:p>
          <a:p>
            <a:pPr marL="0" indent="0" algn="l">
              <a:buNone/>
            </a:pPr>
            <a:r>
              <a:rPr lang="en-US" sz="1800" dirty="0">
                <a:solidFill>
                  <a:srgbClr val="0B2E59"/>
                </a:solidFill>
              </a:rPr>
              <a:t>2. Há indicação de antiviral?</a:t>
            </a:r>
            <a:endParaRPr lang="en-US" sz="1800" dirty="0"/>
          </a:p>
          <a:p>
            <a:pPr marL="0" indent="0" algn="l">
              <a:buNone/>
            </a:pPr>
            <a:r>
              <a:rPr lang="en-US" sz="1800" dirty="0">
                <a:solidFill>
                  <a:srgbClr val="0B2E59"/>
                </a:solidFill>
              </a:rPr>
              <a:t>3. Deve ser internada?</a:t>
            </a:r>
            <a:endParaRPr lang="en-US" sz="1800" dirty="0"/>
          </a:p>
          <a:p>
            <a:pPr marL="0" indent="0" algn="l">
              <a:buNone/>
            </a:pPr>
            <a:r>
              <a:rPr lang="en-US" sz="1800" dirty="0">
                <a:solidFill>
                  <a:srgbClr val="0B2E59"/>
                </a:solidFill>
              </a:rPr>
              <a:t>4. Qual o risco de evolução desfavorável?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1005840" y="5166360"/>
            <a:ext cx="10241280" cy="731520"/>
          </a:xfrm>
          <a:prstGeom prst="rect">
            <a:avLst/>
          </a:prstGeom>
          <a:solidFill>
            <a:srgbClr val="F6E7C6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0B2E59"/>
                </a:solidFill>
              </a:rPr>
              <a:t>O caso retorna no final: a conduta deve mudar quando reconhecemos risco, janela terapêutica e vacinação atrasada.</a:t>
            </a:r>
            <a:endParaRPr lang="en-US" sz="1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64592" y="137160"/>
            <a:ext cx="320040" cy="320040"/>
          </a:xfrm>
          <a:prstGeom prst="rect">
            <a:avLst/>
          </a:prstGeom>
          <a:solidFill>
            <a:srgbClr val="D69A2D"/>
          </a:solidFill>
          <a:ln>
            <a:solidFill>
              <a:srgbClr val="D69A2D"/>
            </a:solidFill>
          </a:ln>
        </p:spPr>
        <p:txBody>
          <a:bodyPr wrap="square" lIns="254" tIns="254" rIns="254" bIns="254" rtlCol="0" anchor="ctr"/>
          <a:lstStyle/>
          <a:p>
            <a:pPr algn="ctr"/>
            <a:r>
              <a:rPr sz="900" b="1">
                <a:solidFill>
                  <a:srgbClr val="FFFFFF"/>
                </a:solidFill>
                <a:latin typeface="Aptos"/>
              </a:rPr>
              <a:t>5</a:t>
            </a:r>
          </a:p>
        </p:txBody>
      </p:sp>
      <p:sp>
        <p:nvSpPr>
          <p:cNvPr id="3" name="Text 1"/>
          <p:cNvSpPr/>
          <p:nvPr/>
        </p:nvSpPr>
        <p:spPr>
          <a:xfrm>
            <a:off x="640080" y="6510528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dirty="0">
                <a:solidFill>
                  <a:srgbClr val="64748B"/>
                </a:solidFill>
              </a:rPr>
              <a:t>COVID-19 na Atenção Primária em 2026 | Dra. Normângela Barreto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9326880" y="6510528"/>
            <a:ext cx="2651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64748B"/>
                </a:solidFill>
              </a:rPr>
              <a:t>CRM-AL 2630 | RQE 3964</a:t>
            </a:r>
            <a:endParaRPr lang="en-US" sz="700" dirty="0"/>
          </a:p>
        </p:txBody>
      </p:sp>
      <p:sp>
        <p:nvSpPr>
          <p:cNvPr id="5" name="Text 3"/>
          <p:cNvSpPr/>
          <p:nvPr/>
        </p:nvSpPr>
        <p:spPr>
          <a:xfrm>
            <a:off x="685800" y="329184"/>
            <a:ext cx="1083564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0B2E59"/>
                </a:solidFill>
              </a:rPr>
              <a:t>O QUE MUDOU DESDE 2020?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914400" y="1051560"/>
            <a:ext cx="4937760" cy="586522"/>
          </a:xfrm>
          <a:prstGeom prst="rect">
            <a:avLst/>
          </a:prstGeom>
          <a:solidFill>
            <a:srgbClr val="0B2E59"/>
          </a:solidFill>
          <a:ln w="12700">
            <a:solidFill>
              <a:srgbClr val="D7DEE8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</a:rPr>
              <a:t>2020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6217920" y="1051560"/>
            <a:ext cx="4937760" cy="586522"/>
          </a:xfrm>
          <a:prstGeom prst="rect">
            <a:avLst/>
          </a:prstGeom>
          <a:solidFill>
            <a:srgbClr val="D69A2D"/>
          </a:solidFill>
          <a:ln w="12700">
            <a:solidFill>
              <a:srgbClr val="D7DEE8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</a:rPr>
              <a:t>2026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914400" y="1665514"/>
            <a:ext cx="4937760" cy="586522"/>
          </a:xfrm>
          <a:prstGeom prst="rect">
            <a:avLst/>
          </a:prstGeom>
          <a:solidFill>
            <a:srgbClr val="FFFFFF"/>
          </a:solidFill>
          <a:ln w="12700">
            <a:solidFill>
              <a:srgbClr val="D7DEE8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1E293B"/>
                </a:solidFill>
              </a:rPr>
              <a:t>Emergência sanitária global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217920" y="1665514"/>
            <a:ext cx="4937760" cy="586522"/>
          </a:xfrm>
          <a:prstGeom prst="rect">
            <a:avLst/>
          </a:prstGeom>
          <a:solidFill>
            <a:srgbClr val="FFFFFF"/>
          </a:solidFill>
          <a:ln w="12700">
            <a:solidFill>
              <a:srgbClr val="D7DEE8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1E293B"/>
                </a:solidFill>
              </a:rPr>
              <a:t>Vigilância contínua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5925312" y="1711234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D69A2D"/>
                </a:solidFill>
              </a:rPr>
              <a:t>→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914400" y="2279469"/>
            <a:ext cx="4937760" cy="586522"/>
          </a:xfrm>
          <a:prstGeom prst="rect">
            <a:avLst/>
          </a:prstGeom>
          <a:solidFill>
            <a:srgbClr val="EEF3F8"/>
          </a:solidFill>
          <a:ln w="12700">
            <a:solidFill>
              <a:srgbClr val="D7DEE8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1E293B"/>
                </a:solidFill>
              </a:rPr>
              <a:t>Ausência de vacinas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217920" y="2279469"/>
            <a:ext cx="4937760" cy="586522"/>
          </a:xfrm>
          <a:prstGeom prst="rect">
            <a:avLst/>
          </a:prstGeom>
          <a:solidFill>
            <a:srgbClr val="EEF3F8"/>
          </a:solidFill>
          <a:ln w="12700">
            <a:solidFill>
              <a:srgbClr val="D7DEE8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1E293B"/>
                </a:solidFill>
              </a:rPr>
              <a:t>Vacinas atualizadas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5925312" y="2325189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D69A2D"/>
                </a:solidFill>
              </a:rPr>
              <a:t>→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914400" y="2893423"/>
            <a:ext cx="4937760" cy="586522"/>
          </a:xfrm>
          <a:prstGeom prst="rect">
            <a:avLst/>
          </a:prstGeom>
          <a:solidFill>
            <a:srgbClr val="FFFFFF"/>
          </a:solidFill>
          <a:ln w="12700">
            <a:solidFill>
              <a:srgbClr val="D7DEE8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1E293B"/>
                </a:solidFill>
              </a:rPr>
              <a:t>Sem antivirais específicos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217920" y="2893423"/>
            <a:ext cx="4937760" cy="586522"/>
          </a:xfrm>
          <a:prstGeom prst="rect">
            <a:avLst/>
          </a:prstGeom>
          <a:solidFill>
            <a:srgbClr val="FFFFFF"/>
          </a:solidFill>
          <a:ln w="12700">
            <a:solidFill>
              <a:srgbClr val="D7DEE8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1E293B"/>
                </a:solidFill>
              </a:rPr>
              <a:t>Paxlovid e Remdesivir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5925312" y="2939143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D69A2D"/>
                </a:solidFill>
              </a:rPr>
              <a:t>→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914400" y="3507377"/>
            <a:ext cx="4937760" cy="586522"/>
          </a:xfrm>
          <a:prstGeom prst="rect">
            <a:avLst/>
          </a:prstGeom>
          <a:solidFill>
            <a:srgbClr val="EEF3F8"/>
          </a:solidFill>
          <a:ln w="12700">
            <a:solidFill>
              <a:srgbClr val="D7DEE8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1E293B"/>
                </a:solidFill>
              </a:rPr>
              <a:t>Alta mortalidade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217920" y="3507377"/>
            <a:ext cx="4937760" cy="586522"/>
          </a:xfrm>
          <a:prstGeom prst="rect">
            <a:avLst/>
          </a:prstGeom>
          <a:solidFill>
            <a:srgbClr val="EEF3F8"/>
          </a:solidFill>
          <a:ln w="12700">
            <a:solidFill>
              <a:srgbClr val="D7DEE8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1E293B"/>
                </a:solidFill>
              </a:rPr>
              <a:t>Menor letalidade populacional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5925312" y="3553097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D69A2D"/>
                </a:solidFill>
              </a:rPr>
              <a:t>→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914400" y="4121331"/>
            <a:ext cx="4937760" cy="586522"/>
          </a:xfrm>
          <a:prstGeom prst="rect">
            <a:avLst/>
          </a:prstGeom>
          <a:solidFill>
            <a:srgbClr val="FFFFFF"/>
          </a:solidFill>
          <a:ln w="12700">
            <a:solidFill>
              <a:srgbClr val="D7DEE8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1E293B"/>
                </a:solidFill>
              </a:rPr>
              <a:t>Internar cedo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6217920" y="4121331"/>
            <a:ext cx="4937760" cy="586522"/>
          </a:xfrm>
          <a:prstGeom prst="rect">
            <a:avLst/>
          </a:prstGeom>
          <a:solidFill>
            <a:srgbClr val="FFFFFF"/>
          </a:solidFill>
          <a:ln w="12700">
            <a:solidFill>
              <a:srgbClr val="D7DEE8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1E293B"/>
                </a:solidFill>
              </a:rPr>
              <a:t>Estratificar risco e agir cedo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5925312" y="4167051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D69A2D"/>
                </a:solidFill>
              </a:rPr>
              <a:t>→</a:t>
            </a:r>
            <a:endParaRPr lang="en-US" sz="1700" dirty="0"/>
          </a:p>
        </p:txBody>
      </p:sp>
      <p:sp>
        <p:nvSpPr>
          <p:cNvPr id="23" name="Text 21"/>
          <p:cNvSpPr/>
          <p:nvPr/>
        </p:nvSpPr>
        <p:spPr>
          <a:xfrm>
            <a:off x="914400" y="4735286"/>
            <a:ext cx="4937760" cy="586522"/>
          </a:xfrm>
          <a:prstGeom prst="rect">
            <a:avLst/>
          </a:prstGeom>
          <a:solidFill>
            <a:srgbClr val="EEF3F8"/>
          </a:solidFill>
          <a:ln w="12700">
            <a:solidFill>
              <a:srgbClr val="D7DEE8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1E293B"/>
                </a:solidFill>
              </a:rPr>
              <a:t>Esperar piorar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6217920" y="4735286"/>
            <a:ext cx="4937760" cy="586522"/>
          </a:xfrm>
          <a:prstGeom prst="rect">
            <a:avLst/>
          </a:prstGeom>
          <a:solidFill>
            <a:srgbClr val="EEF3F8"/>
          </a:solidFill>
          <a:ln w="12700">
            <a:solidFill>
              <a:srgbClr val="D7DEE8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1E293B"/>
                </a:solidFill>
              </a:rPr>
              <a:t>Acompanhar e intervir nos primeiros dias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5925312" y="4781006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D69A2D"/>
                </a:solidFill>
              </a:rPr>
              <a:t>→</a:t>
            </a:r>
            <a:endParaRPr lang="en-US" sz="1700" dirty="0"/>
          </a:p>
        </p:txBody>
      </p:sp>
      <p:sp>
        <p:nvSpPr>
          <p:cNvPr id="26" name="Text 24"/>
          <p:cNvSpPr/>
          <p:nvPr/>
        </p:nvSpPr>
        <p:spPr>
          <a:xfrm>
            <a:off x="914400" y="5650992"/>
            <a:ext cx="10241280" cy="530352"/>
          </a:xfrm>
          <a:prstGeom prst="rect">
            <a:avLst/>
          </a:prstGeom>
          <a:solidFill>
            <a:srgbClr val="0B2E59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A COVID-19 mudou de fase; nossa abordagem também precisa ser mais rápida, seletiva e preventiva.</a:t>
            </a:r>
            <a:endParaRPr lang="en-US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64592" y="137160"/>
            <a:ext cx="320040" cy="320040"/>
          </a:xfrm>
          <a:prstGeom prst="rect">
            <a:avLst/>
          </a:prstGeom>
          <a:solidFill>
            <a:srgbClr val="D69A2D"/>
          </a:solidFill>
          <a:ln>
            <a:solidFill>
              <a:srgbClr val="D69A2D"/>
            </a:solidFill>
          </a:ln>
        </p:spPr>
        <p:txBody>
          <a:bodyPr wrap="square" lIns="254" tIns="254" rIns="254" bIns="254" rtlCol="0" anchor="ctr"/>
          <a:lstStyle/>
          <a:p>
            <a:pPr algn="ctr"/>
            <a:r>
              <a:rPr sz="900" b="1">
                <a:solidFill>
                  <a:srgbClr val="FFFFFF"/>
                </a:solidFill>
                <a:latin typeface="Aptos"/>
              </a:rPr>
              <a:t>6</a:t>
            </a:r>
          </a:p>
        </p:txBody>
      </p:sp>
      <p:sp>
        <p:nvSpPr>
          <p:cNvPr id="3" name="Text 1"/>
          <p:cNvSpPr/>
          <p:nvPr/>
        </p:nvSpPr>
        <p:spPr>
          <a:xfrm>
            <a:off x="640080" y="6510528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dirty="0">
                <a:solidFill>
                  <a:srgbClr val="64748B"/>
                </a:solidFill>
              </a:rPr>
              <a:t>COVID-19 na Atenção Primária em 2026 | Dra. Normângela Barreto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9326880" y="6510528"/>
            <a:ext cx="2651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64748B"/>
                </a:solidFill>
              </a:rPr>
              <a:t>CRM-AL 2630 | RQE 3964</a:t>
            </a:r>
            <a:endParaRPr lang="en-US" sz="700" dirty="0"/>
          </a:p>
        </p:txBody>
      </p:sp>
      <p:sp>
        <p:nvSpPr>
          <p:cNvPr id="5" name="Text 3"/>
          <p:cNvSpPr/>
          <p:nvPr/>
        </p:nvSpPr>
        <p:spPr>
          <a:xfrm>
            <a:off x="685800" y="329184"/>
            <a:ext cx="1083564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0B2E59"/>
                </a:solidFill>
              </a:rPr>
              <a:t>QUEM É PACIENTE DE RISCO?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914400" y="758952"/>
            <a:ext cx="1033272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D69A2D"/>
                </a:solidFill>
              </a:rPr>
              <a:t>Avalie na consulta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685800" y="1188720"/>
            <a:ext cx="192024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B2E59"/>
                </a:solidFill>
              </a:rPr>
              <a:t>Idade ≥ 60 anos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2926080" y="1188720"/>
            <a:ext cx="192024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B2E59"/>
                </a:solidFill>
              </a:rPr>
              <a:t>Cardiopatia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166360" y="1188720"/>
            <a:ext cx="192024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B2E59"/>
                </a:solidFill>
              </a:rPr>
              <a:t>Diabetes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7406640" y="1188720"/>
            <a:ext cx="192024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B2E59"/>
                </a:solidFill>
              </a:rPr>
              <a:t>Pneumopatia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9646920" y="1188720"/>
            <a:ext cx="192024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B2E59"/>
                </a:solidFill>
              </a:rPr>
              <a:t>Obesidade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85800" y="2148840"/>
            <a:ext cx="192024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B2E59"/>
                </a:solidFill>
              </a:rPr>
              <a:t>Imunossupressão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2926080" y="2148840"/>
            <a:ext cx="192024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B2E59"/>
                </a:solidFill>
              </a:rPr>
              <a:t>Câncer/transplante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5166360" y="2148840"/>
            <a:ext cx="192024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B2E59"/>
                </a:solidFill>
              </a:rPr>
              <a:t>Gestante/puérpera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7406640" y="2148840"/>
            <a:ext cx="192024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B2E59"/>
                </a:solidFill>
              </a:rPr>
              <a:t>DRC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3429000" y="3246120"/>
            <a:ext cx="5303520" cy="411480"/>
          </a:xfrm>
          <a:prstGeom prst="rect">
            <a:avLst/>
          </a:prstGeom>
          <a:solidFill>
            <a:srgbClr val="0B2E59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</a:rPr>
              <a:t>TEM ALGUM DESTES FATORES?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1143000" y="3977640"/>
            <a:ext cx="4297680" cy="1371600"/>
          </a:xfrm>
          <a:prstGeom prst="rect">
            <a:avLst/>
          </a:prstGeom>
          <a:solidFill>
            <a:srgbClr val="EAF7EC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4532D"/>
                </a:solidFill>
              </a:rPr>
              <a:t>NÃO</a:t>
            </a:r>
            <a:endParaRPr lang="en-US" sz="1700" dirty="0"/>
          </a:p>
          <a:p>
            <a:pPr marL="0" indent="0" algn="ctr">
              <a:buNone/>
            </a:pPr>
            <a:endParaRPr lang="en-US" sz="1700" dirty="0"/>
          </a:p>
          <a:p>
            <a:pPr marL="0" indent="0" algn="ctr">
              <a:buNone/>
            </a:pPr>
            <a:r>
              <a:rPr lang="en-US" sz="1700" b="1" dirty="0">
                <a:solidFill>
                  <a:srgbClr val="14532D"/>
                </a:solidFill>
              </a:rPr>
              <a:t>Risco habitual</a:t>
            </a:r>
            <a:endParaRPr lang="en-US" sz="1700" dirty="0"/>
          </a:p>
          <a:p>
            <a:pPr marL="0" indent="0" algn="ctr">
              <a:buNone/>
            </a:pPr>
            <a:r>
              <a:rPr lang="en-US" sz="1700" b="1" dirty="0">
                <a:solidFill>
                  <a:srgbClr val="14532D"/>
                </a:solidFill>
              </a:rPr>
              <a:t>Manejo sintomático</a:t>
            </a:r>
            <a:endParaRPr lang="en-US" sz="1700" dirty="0"/>
          </a:p>
          <a:p>
            <a:pPr marL="0" indent="0" algn="ctr">
              <a:buNone/>
            </a:pPr>
            <a:r>
              <a:rPr lang="en-US" sz="1700" b="1" dirty="0">
                <a:solidFill>
                  <a:srgbClr val="14532D"/>
                </a:solidFill>
              </a:rPr>
              <a:t>Orientar retorno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6766560" y="3977640"/>
            <a:ext cx="4297680" cy="1371600"/>
          </a:xfrm>
          <a:prstGeom prst="rect">
            <a:avLst/>
          </a:prstGeom>
          <a:solidFill>
            <a:srgbClr val="FEECEC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B42318"/>
                </a:solidFill>
              </a:rPr>
              <a:t>SIM</a:t>
            </a:r>
            <a:endParaRPr lang="en-US" sz="1700" dirty="0"/>
          </a:p>
          <a:p>
            <a:pPr marL="0" indent="0" algn="ctr">
              <a:buNone/>
            </a:pPr>
            <a:endParaRPr lang="en-US" sz="1700" dirty="0"/>
          </a:p>
          <a:p>
            <a:pPr marL="0" indent="0" algn="ctr">
              <a:buNone/>
            </a:pPr>
            <a:r>
              <a:rPr lang="en-US" sz="1700" b="1" dirty="0">
                <a:solidFill>
                  <a:srgbClr val="B42318"/>
                </a:solidFill>
              </a:rPr>
              <a:t>Paciente de risco</a:t>
            </a:r>
            <a:endParaRPr lang="en-US" sz="1700" dirty="0"/>
          </a:p>
          <a:p>
            <a:pPr marL="0" indent="0" algn="ctr">
              <a:buNone/>
            </a:pPr>
            <a:r>
              <a:rPr lang="en-US" sz="1700" b="1" dirty="0">
                <a:solidFill>
                  <a:srgbClr val="B42318"/>
                </a:solidFill>
              </a:rPr>
              <a:t>Pensar em antiviral</a:t>
            </a:r>
            <a:endParaRPr lang="en-US" sz="1700" dirty="0"/>
          </a:p>
          <a:p>
            <a:pPr marL="0" indent="0" algn="ctr">
              <a:buNone/>
            </a:pPr>
            <a:r>
              <a:rPr lang="en-US" sz="1700" b="1" dirty="0">
                <a:solidFill>
                  <a:srgbClr val="B42318"/>
                </a:solidFill>
              </a:rPr>
              <a:t>Reavaliar em 48-72 h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914400" y="5806440"/>
            <a:ext cx="10332720" cy="438912"/>
          </a:xfrm>
          <a:prstGeom prst="rect">
            <a:avLst/>
          </a:prstGeom>
          <a:solidFill>
            <a:srgbClr val="F6E7C6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B2E59"/>
                </a:solidFill>
              </a:rPr>
              <a:t>A identificação precoce dos pacientes de risco permite intervenção oportuna e redução de hospitalizações e óbitos.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64592" y="137160"/>
            <a:ext cx="320040" cy="320040"/>
          </a:xfrm>
          <a:prstGeom prst="rect">
            <a:avLst/>
          </a:prstGeom>
          <a:solidFill>
            <a:srgbClr val="D69A2D"/>
          </a:solidFill>
          <a:ln>
            <a:solidFill>
              <a:srgbClr val="D69A2D"/>
            </a:solidFill>
          </a:ln>
        </p:spPr>
        <p:txBody>
          <a:bodyPr wrap="square" lIns="254" tIns="254" rIns="254" bIns="254" rtlCol="0" anchor="ctr"/>
          <a:lstStyle/>
          <a:p>
            <a:pPr algn="ctr"/>
            <a:r>
              <a:rPr sz="900" b="1">
                <a:solidFill>
                  <a:srgbClr val="FFFFFF"/>
                </a:solidFill>
                <a:latin typeface="Aptos"/>
              </a:rPr>
              <a:t>7</a:t>
            </a:r>
          </a:p>
        </p:txBody>
      </p:sp>
      <p:sp>
        <p:nvSpPr>
          <p:cNvPr id="3" name="Text 1"/>
          <p:cNvSpPr/>
          <p:nvPr/>
        </p:nvSpPr>
        <p:spPr>
          <a:xfrm>
            <a:off x="640080" y="6510528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dirty="0">
                <a:solidFill>
                  <a:srgbClr val="64748B"/>
                </a:solidFill>
              </a:rPr>
              <a:t>COVID-19 na Atenção Primária em 2026 | Dra. Normângela Barreto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9326880" y="6510528"/>
            <a:ext cx="2651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64748B"/>
                </a:solidFill>
              </a:rPr>
              <a:t>CRM-AL 2630 | RQE 3964</a:t>
            </a:r>
            <a:endParaRPr lang="en-US" sz="700" dirty="0"/>
          </a:p>
        </p:txBody>
      </p:sp>
      <p:sp>
        <p:nvSpPr>
          <p:cNvPr id="5" name="Text 3"/>
          <p:cNvSpPr/>
          <p:nvPr/>
        </p:nvSpPr>
        <p:spPr>
          <a:xfrm>
            <a:off x="685800" y="329184"/>
            <a:ext cx="1083564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0B2E59"/>
                </a:solidFill>
              </a:rPr>
              <a:t>DIAGNÓSTICO NA APS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914400" y="758952"/>
            <a:ext cx="1033272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D69A2D"/>
                </a:solidFill>
              </a:rPr>
              <a:t>Paciente com síndrome gripal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731520" y="2514600"/>
            <a:ext cx="2286000" cy="1143000"/>
          </a:xfrm>
          <a:prstGeom prst="rect">
            <a:avLst/>
          </a:prstGeom>
          <a:solidFill>
            <a:srgbClr val="EEF3F8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0B2E59"/>
                </a:solidFill>
              </a:rPr>
              <a:t>1º ao 5º dia</a:t>
            </a:r>
            <a:endParaRPr lang="en-US" sz="1700" dirty="0"/>
          </a:p>
          <a:p>
            <a:pPr marL="0" indent="0" algn="ctr">
              <a:buNone/>
            </a:pPr>
            <a:endParaRPr lang="en-US" sz="1700" dirty="0"/>
          </a:p>
          <a:p>
            <a:pPr marL="0" indent="0" algn="ctr">
              <a:buNone/>
            </a:pPr>
            <a:r>
              <a:rPr lang="en-US" sz="1700" b="1" dirty="0">
                <a:solidFill>
                  <a:srgbClr val="0B2E59"/>
                </a:solidFill>
              </a:rPr>
              <a:t>Teste rápido de antígeno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3246120" y="2907792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D69A2D"/>
                </a:solidFill>
              </a:rPr>
              <a:t>→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4343400" y="2487168"/>
            <a:ext cx="2103120" cy="1143000"/>
          </a:xfrm>
          <a:prstGeom prst="rect">
            <a:avLst/>
          </a:prstGeom>
          <a:solidFill>
            <a:srgbClr val="EAF7EC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66534"/>
                </a:solidFill>
              </a:rPr>
              <a:t>POSITIVO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b="1" dirty="0">
                <a:solidFill>
                  <a:srgbClr val="166534"/>
                </a:solidFill>
              </a:rPr>
              <a:t>Confirmar caso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b="1" dirty="0">
                <a:solidFill>
                  <a:srgbClr val="166534"/>
                </a:solidFill>
              </a:rPr>
              <a:t>e conduzir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5166360" y="3749040"/>
            <a:ext cx="411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D69A2D"/>
                </a:solidFill>
              </a:rPr>
              <a:t>↓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4343400" y="4251960"/>
            <a:ext cx="2103120" cy="914400"/>
          </a:xfrm>
          <a:prstGeom prst="rect">
            <a:avLst/>
          </a:prstGeom>
          <a:solidFill>
            <a:srgbClr val="FFF1F2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B42318"/>
                </a:solidFill>
              </a:rPr>
              <a:t>NEGATIVO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b="1" dirty="0">
                <a:solidFill>
                  <a:srgbClr val="B42318"/>
                </a:solidFill>
              </a:rPr>
              <a:t>+ alta suspeição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995160" y="4553712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D69A2D"/>
                </a:solidFill>
              </a:rPr>
              <a:t>→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8183880" y="4251960"/>
            <a:ext cx="2560320" cy="9144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B2E59"/>
                </a:solidFill>
              </a:rPr>
              <a:t>RT-PCR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b="1" dirty="0">
                <a:solidFill>
                  <a:srgbClr val="0B2E59"/>
                </a:solidFill>
              </a:rPr>
              <a:t>Preferencialmente até o 7º dia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914400" y="5806440"/>
            <a:ext cx="10332720" cy="438912"/>
          </a:xfrm>
          <a:prstGeom prst="rect">
            <a:avLst/>
          </a:prstGeom>
          <a:solidFill>
            <a:srgbClr val="0B2E59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Nem todo paciente precisa de RT-PCR. O momento da coleta é tão importante quanto o teste.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64592" y="137160"/>
            <a:ext cx="320040" cy="320040"/>
          </a:xfrm>
          <a:prstGeom prst="rect">
            <a:avLst/>
          </a:prstGeom>
          <a:solidFill>
            <a:srgbClr val="D69A2D"/>
          </a:solidFill>
          <a:ln>
            <a:solidFill>
              <a:srgbClr val="D69A2D"/>
            </a:solidFill>
          </a:ln>
        </p:spPr>
        <p:txBody>
          <a:bodyPr wrap="square" lIns="254" tIns="254" rIns="254" bIns="254" rtlCol="0" anchor="ctr"/>
          <a:lstStyle/>
          <a:p>
            <a:pPr algn="ctr"/>
            <a:r>
              <a:rPr sz="900" b="1">
                <a:solidFill>
                  <a:srgbClr val="FFFFFF"/>
                </a:solidFill>
                <a:latin typeface="Aptos"/>
              </a:rPr>
              <a:t>8</a:t>
            </a:r>
          </a:p>
        </p:txBody>
      </p:sp>
      <p:sp>
        <p:nvSpPr>
          <p:cNvPr id="3" name="Text 1"/>
          <p:cNvSpPr/>
          <p:nvPr/>
        </p:nvSpPr>
        <p:spPr>
          <a:xfrm>
            <a:off x="640080" y="6510528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dirty="0">
                <a:solidFill>
                  <a:srgbClr val="64748B"/>
                </a:solidFill>
              </a:rPr>
              <a:t>COVID-19 na Atenção Primária em 2026 | Dra. Normângela Barreto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9326880" y="6510528"/>
            <a:ext cx="2651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64748B"/>
                </a:solidFill>
              </a:rPr>
              <a:t>CRM-AL 2630 | RQE 3964</a:t>
            </a:r>
            <a:endParaRPr lang="en-US" sz="700" dirty="0"/>
          </a:p>
        </p:txBody>
      </p:sp>
      <p:sp>
        <p:nvSpPr>
          <p:cNvPr id="5" name="Text 3"/>
          <p:cNvSpPr/>
          <p:nvPr/>
        </p:nvSpPr>
        <p:spPr>
          <a:xfrm>
            <a:off x="685800" y="329184"/>
            <a:ext cx="1083564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0B2E59"/>
                </a:solidFill>
              </a:rPr>
              <a:t>QUANDO SUSPEITAR DE COVID MESMO COM TESTE NEGATIVO?</a:t>
            </a:r>
            <a:endParaRPr lang="en-US" sz="2500" dirty="0"/>
          </a:p>
        </p:txBody>
      </p:sp>
      <p:pic>
        <p:nvPicPr>
          <p:cNvPr id="6" name="Image 0" descr="/mnt/data/pptmedia/ppt/media/image1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1146896"/>
            <a:ext cx="1097280" cy="1089489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148840" y="1143000"/>
            <a:ext cx="5577840" cy="32918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1E293B"/>
                </a:solidFill>
              </a:rPr>
              <a:t>• Coleta muito precoce ou muito tardia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1E293B"/>
                </a:solidFill>
              </a:rPr>
              <a:t>• Carga viral baixa no momento da coleta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1E293B"/>
                </a:solidFill>
              </a:rPr>
              <a:t>• Técnica de coleta inadequada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1E293B"/>
                </a:solidFill>
              </a:rPr>
              <a:t>• Nova variante ou diferença de desempenho do teste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1E293B"/>
                </a:solidFill>
              </a:rPr>
              <a:t>• Paciente imunossuprimido com quadro compatível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7909560" y="1234440"/>
            <a:ext cx="3383280" cy="3017520"/>
          </a:xfrm>
          <a:prstGeom prst="rect">
            <a:avLst/>
          </a:prstGeom>
          <a:solidFill>
            <a:srgbClr val="F6E7C6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B2E59"/>
                </a:solidFill>
              </a:rPr>
              <a:t>Teste negativo não exclui COVID quando a clínica é compatível.</a:t>
            </a:r>
            <a:endParaRPr lang="en-US" sz="1800" dirty="0"/>
          </a:p>
          <a:p>
            <a:pPr marL="0" indent="0" algn="ctr">
              <a:buNone/>
            </a:pPr>
            <a:endParaRPr lang="en-US" sz="1800" dirty="0"/>
          </a:p>
          <a:p>
            <a:pPr marL="0" indent="0" algn="ctr">
              <a:buNone/>
            </a:pPr>
            <a:r>
              <a:rPr lang="en-US" sz="1800" b="1" dirty="0">
                <a:solidFill>
                  <a:srgbClr val="0B2E59"/>
                </a:solidFill>
              </a:rPr>
              <a:t>Conduta: repetir teste, solicitar RT-PCR ou ampliar investigação conforme risco e gravidade.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914400" y="5623560"/>
            <a:ext cx="10332720" cy="530352"/>
          </a:xfrm>
          <a:prstGeom prst="rect">
            <a:avLst/>
          </a:prstGeom>
          <a:solidFill>
            <a:srgbClr val="0B2E59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Na APS, clínica + tempo de sintomas + risco do paciente orientam a melhor decisão.</a:t>
            </a:r>
            <a:endParaRPr lang="en-US" sz="1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64592" y="137160"/>
            <a:ext cx="320040" cy="320040"/>
          </a:xfrm>
          <a:prstGeom prst="rect">
            <a:avLst/>
          </a:prstGeom>
          <a:solidFill>
            <a:srgbClr val="D69A2D"/>
          </a:solidFill>
          <a:ln>
            <a:solidFill>
              <a:srgbClr val="D69A2D"/>
            </a:solidFill>
          </a:ln>
        </p:spPr>
        <p:txBody>
          <a:bodyPr wrap="square" lIns="254" tIns="254" rIns="254" bIns="254" rtlCol="0" anchor="ctr"/>
          <a:lstStyle/>
          <a:p>
            <a:pPr algn="ctr"/>
            <a:r>
              <a:rPr sz="900" b="1">
                <a:solidFill>
                  <a:srgbClr val="FFFFFF"/>
                </a:solidFill>
                <a:latin typeface="Aptos"/>
              </a:rPr>
              <a:t>9</a:t>
            </a:r>
          </a:p>
        </p:txBody>
      </p:sp>
      <p:sp>
        <p:nvSpPr>
          <p:cNvPr id="3" name="Text 1"/>
          <p:cNvSpPr/>
          <p:nvPr/>
        </p:nvSpPr>
        <p:spPr>
          <a:xfrm>
            <a:off x="640080" y="6510528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dirty="0">
                <a:solidFill>
                  <a:srgbClr val="64748B"/>
                </a:solidFill>
              </a:rPr>
              <a:t>COVID-19 na Atenção Primária em 2026 | Dra. Normângela Barreto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9326880" y="6510528"/>
            <a:ext cx="2651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64748B"/>
                </a:solidFill>
              </a:rPr>
              <a:t>CRM-AL 2630 | RQE 3964</a:t>
            </a:r>
            <a:endParaRPr lang="en-US" sz="700" dirty="0"/>
          </a:p>
        </p:txBody>
      </p:sp>
      <p:sp>
        <p:nvSpPr>
          <p:cNvPr id="5" name="Text 3"/>
          <p:cNvSpPr/>
          <p:nvPr/>
        </p:nvSpPr>
        <p:spPr>
          <a:xfrm>
            <a:off x="685800" y="329184"/>
            <a:ext cx="1083564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0B2E59"/>
                </a:solidFill>
              </a:rPr>
              <a:t>SINAIS DE ALERTA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914400" y="758952"/>
            <a:ext cx="1033272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D69A2D"/>
                </a:solidFill>
              </a:rPr>
              <a:t>Encaminhar imediatamente</a:t>
            </a:r>
            <a:endParaRPr lang="en-US" sz="1200" dirty="0"/>
          </a:p>
        </p:txBody>
      </p:sp>
      <p:pic>
        <p:nvPicPr>
          <p:cNvPr id="7" name="Image 0" descr="/mnt/data/pptmedia/ppt/media/image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1483263"/>
            <a:ext cx="1325880" cy="119399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914400" y="1143000"/>
            <a:ext cx="6949440" cy="42062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B42318"/>
                </a:solidFill>
              </a:rPr>
              <a:t>• Saturação &lt; 95% em ar ambiente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B42318"/>
                </a:solidFill>
              </a:rPr>
              <a:t>• Dispneia progressiva ou em repouso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B42318"/>
                </a:solidFill>
              </a:rPr>
              <a:t>• Dor ou pressão torácica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B42318"/>
                </a:solidFill>
              </a:rPr>
              <a:t>• Confusão mental ou sonolência excessiva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B42318"/>
                </a:solidFill>
              </a:rPr>
              <a:t>• Hipotensão ou sinais de choque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B42318"/>
                </a:solidFill>
              </a:rPr>
              <a:t>• Cianose de lábios ou extremidades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B42318"/>
                </a:solidFill>
              </a:rPr>
              <a:t>• Piora clínica súbita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8229600" y="2971800"/>
            <a:ext cx="2880360" cy="1600200"/>
          </a:xfrm>
          <a:prstGeom prst="rect">
            <a:avLst/>
          </a:prstGeom>
          <a:solidFill>
            <a:srgbClr val="B42318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Na dúvida, encaminhe!</a:t>
            </a:r>
            <a:endParaRPr lang="en-US" sz="2000" dirty="0"/>
          </a:p>
          <a:p>
            <a:pPr marL="0" indent="0" algn="ctr">
              <a:buNone/>
            </a:pPr>
            <a:endParaRPr lang="en-US" sz="2000" dirty="0"/>
          </a:p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Melhor avaliar cedo do que perder tempo.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914400" y="5806440"/>
            <a:ext cx="10332720" cy="438912"/>
          </a:xfrm>
          <a:prstGeom prst="rect">
            <a:avLst/>
          </a:prstGeom>
          <a:solidFill>
            <a:srgbClr val="0B2E59"/>
          </a:solidFill>
          <a:ln w="12700">
            <a:solidFill>
              <a:srgbClr val="D7DE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Atenção redobrada em idosos, gestantes, imunossuprimidos e pacientes com comorbidades.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2372</Words>
  <Application>Microsoft Office PowerPoint</Application>
  <PresentationFormat>Widescreen</PresentationFormat>
  <Paragraphs>421</Paragraphs>
  <Slides>26</Slides>
  <Notes>25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29" baseType="lpstr">
      <vt:lpstr>Aptos</vt:lpstr>
      <vt:lpstr>Arial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CREMAL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COVID-19 na Atenção Primária em 2026</dc:title>
  <dc:subject>COVID-19 na Atenção Primária em 2026</dc:subject>
  <dc:creator>Dra. Normângela Barreto</dc:creator>
  <cp:lastModifiedBy>cremal.local</cp:lastModifiedBy>
  <cp:revision>2</cp:revision>
  <dcterms:created xsi:type="dcterms:W3CDTF">2026-07-18T13:02:07Z</dcterms:created>
  <dcterms:modified xsi:type="dcterms:W3CDTF">2026-07-23T12:52:14Z</dcterms:modified>
</cp:coreProperties>
</file>