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257" r:id="rId3"/>
    <p:sldId id="313" r:id="rId4"/>
    <p:sldId id="274" r:id="rId5"/>
    <p:sldId id="277" r:id="rId6"/>
    <p:sldId id="276" r:id="rId7"/>
    <p:sldId id="308" r:id="rId8"/>
    <p:sldId id="309" r:id="rId9"/>
    <p:sldId id="310" r:id="rId10"/>
    <p:sldId id="300" r:id="rId11"/>
    <p:sldId id="289" r:id="rId12"/>
    <p:sldId id="299" r:id="rId13"/>
    <p:sldId id="298" r:id="rId14"/>
    <p:sldId id="302" r:id="rId15"/>
    <p:sldId id="301" r:id="rId16"/>
    <p:sldId id="297" r:id="rId17"/>
    <p:sldId id="278" r:id="rId18"/>
    <p:sldId id="279" r:id="rId19"/>
    <p:sldId id="280" r:id="rId20"/>
    <p:sldId id="290" r:id="rId21"/>
    <p:sldId id="271" r:id="rId22"/>
    <p:sldId id="281" r:id="rId23"/>
    <p:sldId id="282" r:id="rId24"/>
    <p:sldId id="283" r:id="rId25"/>
    <p:sldId id="303" r:id="rId26"/>
    <p:sldId id="285" r:id="rId27"/>
    <p:sldId id="316" r:id="rId28"/>
    <p:sldId id="284" r:id="rId29"/>
    <p:sldId id="286" r:id="rId30"/>
    <p:sldId id="258" r:id="rId31"/>
    <p:sldId id="259" r:id="rId32"/>
    <p:sldId id="260" r:id="rId33"/>
    <p:sldId id="314" r:id="rId34"/>
    <p:sldId id="292" r:id="rId35"/>
    <p:sldId id="261" r:id="rId36"/>
    <p:sldId id="287" r:id="rId37"/>
    <p:sldId id="264" r:id="rId38"/>
    <p:sldId id="262" r:id="rId39"/>
    <p:sldId id="265" r:id="rId40"/>
    <p:sldId id="267" r:id="rId41"/>
    <p:sldId id="304" r:id="rId42"/>
    <p:sldId id="305" r:id="rId43"/>
    <p:sldId id="272" r:id="rId44"/>
    <p:sldId id="273" r:id="rId45"/>
    <p:sldId id="263" r:id="rId46"/>
    <p:sldId id="266" r:id="rId47"/>
    <p:sldId id="293" r:id="rId48"/>
    <p:sldId id="306" r:id="rId49"/>
    <p:sldId id="296" r:id="rId50"/>
    <p:sldId id="295" r:id="rId51"/>
    <p:sldId id="311" r:id="rId52"/>
    <p:sldId id="312" r:id="rId53"/>
    <p:sldId id="269" r:id="rId54"/>
    <p:sldId id="294" r:id="rId55"/>
    <p:sldId id="307" r:id="rId5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ADE02-9CAD-4A3E-95BF-94FF39870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373124-8CCE-4729-B4DD-357FFDFD7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533FF8-C063-4805-B26E-FEF9B52E4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538A42-E5F4-4AF1-BAB6-1E96806C0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8A0E19-2BB0-4036-80DA-851BBAE4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15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5EBDB-950D-4D62-BEBC-2270AE13A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DDC8EC-37EF-4E87-8E14-CE7E8033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D11352-AFD0-4D58-AD85-A8034A6EF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2AE5AE-9F0F-4D25-ABDC-5656D3F08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C926A7-52F7-499E-9C2D-F17E8443E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886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580B2C-F6E0-401A-8C93-FF34BCD299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A0466E8-868D-4307-A0C0-7A1770E59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9AE001-A14B-44D0-BD0C-E3CE1136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B1A9CF-1ABD-42E2-BF2F-232E1D00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CF18A1-7BB2-4B51-A647-1C5A4D3E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182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675F9-4325-4ED2-AA20-BA0A24BD9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516DB2-E2B0-4E3A-8004-12C622672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627342-4354-43DF-89C6-7B2D047C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A7427E-2476-4E24-94CA-7522EB2FD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A2220C-77C2-4619-80ED-2F47F884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26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E350C-B2DF-4D96-BD8D-B0B0693DB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71ABD4-AD34-41D7-B33E-98E917B6D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24420C-707E-4D1F-9DB1-31163D52A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0B0A11-87E5-47DF-A737-78FE1A1E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4F7DE2-FD09-4EC9-850E-03051187D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931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3BDE02-FBC3-407C-BE3B-B744B016C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3C3438-41CA-4565-AD8A-C80C66696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40D6486-BE39-4B50-AAB3-B1988E35A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F70689-DE55-456E-BB89-05B2A4375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25D41B3-5D9C-4746-B406-7554C2BC1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DC2303-909E-4562-A601-2DD6C1746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35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19210-7533-4EBC-A291-4CBB25E2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B33EC2-9515-4A73-908C-A05FFBBFE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21FBF2E-932E-4461-AE42-E71054A2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F290EF7-8FD7-4C63-A438-D60DA69E9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034CBAC-8C76-487C-A40D-6B85665F7E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8C1AC1E-C687-4BEB-89D1-9ADFB66D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F4F4CE5-91D7-449F-AE29-92EAF842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7998BC0-A064-413D-8534-8508BBB58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39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93B0A2-EA9F-41E1-84EC-DB1ED6BF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57E507-09A2-4107-BB0B-A65F6E11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7B7CB61-E598-4A41-A49F-F88AC8837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98D032-6E35-40AE-8670-94F81185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80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D527FAA-3C7F-4B6F-91E8-06223BD7B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0E25BF7-4A66-415F-B67B-FAACEA918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7939DB-50E1-42B1-A926-D43FF6D7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960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7C4E14-1805-4692-982D-59ED4CB50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44BEDF-10FC-40B3-A053-EB5775BC3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3CE90CD-4FA8-4115-8172-30129071D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E204C8-A04D-4CF6-AA73-8A40127E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049B9D-71C3-4DD6-9CB7-8BCB569F0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D9CAAF-BC42-4911-8798-89106AF8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57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F6815-EE3D-44B8-A6EA-39DA5CECF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934A9FF-1FB0-4042-9369-C8D046A3E6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5C91D7-2628-4866-9C7A-68950E2B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E79293-2DEE-4B95-B9AD-3A1A5A2AA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B4EC22-4D46-4D95-8805-1B5B6C78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AC5FF5-52D5-422F-B0A3-CA6F7FE34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7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5B75C5-1F4F-4255-BBD6-6E8743E7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E75302E-CE7A-44A9-9F5B-E632BFC54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253552-FF23-44F5-AD17-06E3D03464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EFFAB-F080-45DD-B0E1-B793799CE117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D29330-8CBA-46AC-9C9B-764579291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68C9C6-5AD2-48D0-BCEE-AAAC0EC0D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D02A8-F92F-4754-BC31-EEF214FC9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1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onitec/pt-br/midias/consultas/relatorios/2026/relatorio-preliminar-diretrizes-brasileiras-do-rastreamento-do-cancer-de-colon-e-reto-cp-2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onitec/pt-br/midias/consultas/relatorios/2026/relatorio-preliminar-diretrizes-brasileiras-do-rastreamento-do-cancer-de-colon-e-reto-cp-2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5E116-0194-AF0C-CCE0-CC3783AD9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82999E-C417-E0C6-A505-00A89FF82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040" y="5860111"/>
            <a:ext cx="9343821" cy="655445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Rastreamento e Detecção precoce do Câncer Colorretal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A3C77A-C5D6-BD29-68D6-04C6FC3B8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702" y="680710"/>
            <a:ext cx="8294978" cy="545798"/>
          </a:xfrm>
        </p:spPr>
        <p:txBody>
          <a:bodyPr>
            <a:normAutofit fontScale="70000" lnSpcReduction="20000"/>
          </a:bodyPr>
          <a:lstStyle/>
          <a:p>
            <a:r>
              <a:rPr lang="pt-BR" sz="4000" b="1" i="1" dirty="0"/>
              <a:t>Jornada de </a:t>
            </a:r>
            <a:r>
              <a:rPr lang="pt-BR" sz="4000" b="1" i="1" dirty="0" err="1"/>
              <a:t>Atuualização</a:t>
            </a:r>
            <a:r>
              <a:rPr lang="pt-BR" sz="4000" b="1" i="1" dirty="0"/>
              <a:t> Médica – Batalha - Alagoas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6314954-5F40-489E-8DCC-FA2D4475F85B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3C806A03-7DF8-3446-280B-02ACD2888547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FF00C69-D626-2F5D-7855-67936D74FBF4}"/>
              </a:ext>
            </a:extLst>
          </p:cNvPr>
          <p:cNvCxnSpPr>
            <a:cxnSpLocks/>
          </p:cNvCxnSpPr>
          <p:nvPr/>
        </p:nvCxnSpPr>
        <p:spPr>
          <a:xfrm>
            <a:off x="1365785" y="1112445"/>
            <a:ext cx="765629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19D0EA5D-F7C3-3992-907F-52FC0DCE9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785" y="1286373"/>
            <a:ext cx="10084535" cy="41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38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440944" y="1487782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Sintomatologia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320840" y="2560855"/>
            <a:ext cx="49485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Depende da localização 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311588" y="3633929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Depende da evolução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9B27A4-CF2B-4377-A365-2E48D484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2" y="1632939"/>
            <a:ext cx="3576121" cy="2994781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F7ECA106-159D-EEE7-8C6F-650A8EFE8D6F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08088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4313432" y="1527285"/>
            <a:ext cx="329444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Cólon  direito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4876211" y="2336345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Anemia ferropriva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AD25B5-A3C8-4077-92AA-53FEFA435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87" y="1487782"/>
            <a:ext cx="3294445" cy="2736663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0E80D8F7-C3BC-496A-A70B-04A36B6A636D}"/>
              </a:ext>
            </a:extLst>
          </p:cNvPr>
          <p:cNvSpPr txBox="1">
            <a:spLocks/>
          </p:cNvSpPr>
          <p:nvPr/>
        </p:nvSpPr>
        <p:spPr>
          <a:xfrm>
            <a:off x="4814046" y="3034181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Fadiga e fraqueza</a:t>
            </a:r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F160E971-8177-41BD-9A7C-48FAF9105906}"/>
              </a:ext>
            </a:extLst>
          </p:cNvPr>
          <p:cNvSpPr txBox="1">
            <a:spLocks/>
          </p:cNvSpPr>
          <p:nvPr/>
        </p:nvSpPr>
        <p:spPr>
          <a:xfrm>
            <a:off x="4854387" y="3767944"/>
            <a:ext cx="256838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Palidez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1BFCE-C3CC-8BEF-9E14-249ECD7AEC6D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60684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4313432" y="1527285"/>
            <a:ext cx="329444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Cólon  direito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4876211" y="2336345"/>
            <a:ext cx="557865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Desconforto abdominal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AD25B5-A3C8-4077-92AA-53FEFA435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87" y="1487782"/>
            <a:ext cx="3294445" cy="2736663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0E80D8F7-C3BC-496A-A70B-04A36B6A636D}"/>
              </a:ext>
            </a:extLst>
          </p:cNvPr>
          <p:cNvSpPr txBox="1">
            <a:spLocks/>
          </p:cNvSpPr>
          <p:nvPr/>
        </p:nvSpPr>
        <p:spPr>
          <a:xfrm>
            <a:off x="4450975" y="3052144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Perda de peso</a:t>
            </a:r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F160E971-8177-41BD-9A7C-48FAF9105906}"/>
              </a:ext>
            </a:extLst>
          </p:cNvPr>
          <p:cNvSpPr txBox="1">
            <a:spLocks/>
          </p:cNvSpPr>
          <p:nvPr/>
        </p:nvSpPr>
        <p:spPr>
          <a:xfrm>
            <a:off x="5116646" y="3740328"/>
            <a:ext cx="329444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Fezes  escuras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FB5C7D5-DCB1-3DB0-DFF7-76785B7CE198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87776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440944" y="1487782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Cólon Esquerdo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4437244" y="2406115"/>
            <a:ext cx="49485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Mais sintomático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145152" y="3176841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Sangramento nas fezes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9B27A4-CF2B-4377-A365-2E48D484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2" y="1632939"/>
            <a:ext cx="3576121" cy="2994781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3D178215-4B0B-4410-B1F9-393AEDF8FB61}"/>
              </a:ext>
            </a:extLst>
          </p:cNvPr>
          <p:cNvSpPr txBox="1">
            <a:spLocks/>
          </p:cNvSpPr>
          <p:nvPr/>
        </p:nvSpPr>
        <p:spPr>
          <a:xfrm>
            <a:off x="4929998" y="3938355"/>
            <a:ext cx="593522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Cólicas e dores abdominais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20163A6-BBD6-028D-169A-B7487791A18A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13463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440944" y="1487782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Cólon Esquerdo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024127" y="2445551"/>
            <a:ext cx="615903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Alteração do hábito intestinal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4929998" y="3151078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Afilamento nas fezes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9B27A4-CF2B-4377-A365-2E48D484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2" y="1632939"/>
            <a:ext cx="3576121" cy="2994781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3D178215-4B0B-4410-B1F9-393AEDF8FB61}"/>
              </a:ext>
            </a:extLst>
          </p:cNvPr>
          <p:cNvSpPr txBox="1">
            <a:spLocks/>
          </p:cNvSpPr>
          <p:nvPr/>
        </p:nvSpPr>
        <p:spPr>
          <a:xfrm>
            <a:off x="4929998" y="3938355"/>
            <a:ext cx="382403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Puxo e tenesmo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D916CD31-7031-B52F-B759-1D12A2E6208F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07222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405717" y="2784429"/>
            <a:ext cx="46257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Depende da evolução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BD13AB-C85B-4338-A297-16FA11030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351" y="1487782"/>
            <a:ext cx="3848489" cy="3492921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16B8B717-92F9-DB38-F251-A4E247BC04EC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98107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06613" y="301579"/>
            <a:ext cx="1086148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51ABEA0-9CBF-4056-9534-8E0F36E9E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6" y="1352183"/>
            <a:ext cx="3366597" cy="371891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3758862" y="1243423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rgbClr val="FF0000"/>
                </a:solidFill>
              </a:rPr>
              <a:t>Sinais de alarme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311588" y="2162512"/>
            <a:ext cx="355178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Sangue nas fezes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311588" y="2822125"/>
            <a:ext cx="602428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Mudança de hábito intestinal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B2AF9BD1-990E-4B5B-883B-5FDD77CEF315}"/>
              </a:ext>
            </a:extLst>
          </p:cNvPr>
          <p:cNvSpPr txBox="1">
            <a:spLocks/>
          </p:cNvSpPr>
          <p:nvPr/>
        </p:nvSpPr>
        <p:spPr>
          <a:xfrm>
            <a:off x="5123029" y="3494806"/>
            <a:ext cx="617299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Perda  de peso inexplicável/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05A88AC5-70A4-4869-8004-85F985CD67BA}"/>
              </a:ext>
            </a:extLst>
          </p:cNvPr>
          <p:cNvSpPr txBox="1">
            <a:spLocks/>
          </p:cNvSpPr>
          <p:nvPr/>
        </p:nvSpPr>
        <p:spPr>
          <a:xfrm>
            <a:off x="5198169" y="4097238"/>
            <a:ext cx="377862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História familiar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78D74E7D-773B-3767-038E-0842DB2F05C6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15198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922351" y="1336859"/>
            <a:ext cx="74195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Fatos Críticos Ocultos nas Estatísticas</a:t>
            </a:r>
          </a:p>
          <a:p>
            <a:endParaRPr lang="pt-BR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E36A99EC-6A2C-4099-9A9D-6F97CBAAF2C6}"/>
              </a:ext>
            </a:extLst>
          </p:cNvPr>
          <p:cNvSpPr txBox="1">
            <a:spLocks/>
          </p:cNvSpPr>
          <p:nvPr/>
        </p:nvSpPr>
        <p:spPr>
          <a:xfrm>
            <a:off x="1406952" y="2493728"/>
            <a:ext cx="937809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pt-BR" dirty="0"/>
              <a:t>Atualmente é a </a:t>
            </a:r>
            <a:r>
              <a:rPr lang="pt-BR" b="1" dirty="0">
                <a:solidFill>
                  <a:srgbClr val="FF0000"/>
                </a:solidFill>
              </a:rPr>
              <a:t>principal causa de morte por câncer,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/>
              <a:t>em homens e mulheres, em pessoas com idade abaixo de 50 anos em diversos países desenvolvidos (aumento de 79% nas três ultimas décadas).</a:t>
            </a:r>
          </a:p>
          <a:p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583C0FD-5372-4C5E-8377-C3420F2EEEB3}"/>
              </a:ext>
            </a:extLst>
          </p:cNvPr>
          <p:cNvSpPr/>
          <p:nvPr/>
        </p:nvSpPr>
        <p:spPr>
          <a:xfrm>
            <a:off x="1406952" y="4040113"/>
            <a:ext cx="9229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Quase 75% dos casos diagnosticados em jovens são descobertos já em </a:t>
            </a:r>
            <a:r>
              <a:rPr lang="pt-BR" sz="2400" b="1" dirty="0">
                <a:solidFill>
                  <a:srgbClr val="FF0000"/>
                </a:solidFill>
              </a:rPr>
              <a:t>estágio avançado</a:t>
            </a:r>
            <a:r>
              <a:rPr lang="pt-BR" sz="2400" dirty="0"/>
              <a:t>, quando o tratamento é muito mais complexo.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B15446-C6DE-B159-2F48-418AD6A76389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38355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702520" y="1254469"/>
            <a:ext cx="658434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O Peso do Estilo de Vida e IDH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E36A99EC-6A2C-4099-9A9D-6F97CBAAF2C6}"/>
              </a:ext>
            </a:extLst>
          </p:cNvPr>
          <p:cNvSpPr txBox="1">
            <a:spLocks/>
          </p:cNvSpPr>
          <p:nvPr/>
        </p:nvSpPr>
        <p:spPr>
          <a:xfrm>
            <a:off x="1796915" y="2308739"/>
            <a:ext cx="937809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Existe uma correlação direta entre o Índice de Desenvolvimento Humano (IDH) e o aumento da doença. O avanço da urbanização traz hábitos que disparam o risco:</a:t>
            </a:r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3506E13-615C-43DD-9AE5-1426AEB3D413}"/>
              </a:ext>
            </a:extLst>
          </p:cNvPr>
          <p:cNvGrpSpPr/>
          <p:nvPr/>
        </p:nvGrpSpPr>
        <p:grpSpPr>
          <a:xfrm>
            <a:off x="3139506" y="3778673"/>
            <a:ext cx="4631450" cy="584775"/>
            <a:chOff x="3139506" y="3778673"/>
            <a:chExt cx="4631450" cy="584775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579F165-CDD9-4A31-9928-371824D6064A}"/>
                </a:ext>
              </a:extLst>
            </p:cNvPr>
            <p:cNvSpPr/>
            <p:nvPr/>
          </p:nvSpPr>
          <p:spPr>
            <a:xfrm>
              <a:off x="3305403" y="3778673"/>
              <a:ext cx="446555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chemeClr val="accent6">
                      <a:lumMod val="75000"/>
                    </a:schemeClr>
                  </a:solidFill>
                </a:rPr>
                <a:t>Dietas ocidentalizadas</a:t>
              </a:r>
              <a:endParaRPr lang="pt-BR" sz="32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B706641C-A7BC-424C-A9D6-6F67838A6945}"/>
                </a:ext>
              </a:extLst>
            </p:cNvPr>
            <p:cNvSpPr/>
            <p:nvPr/>
          </p:nvSpPr>
          <p:spPr>
            <a:xfrm rot="5400000">
              <a:off x="3039034" y="4009506"/>
              <a:ext cx="266369" cy="65426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82DA67E-A33E-4B6D-8B4C-D7F4C7E13AE8}"/>
              </a:ext>
            </a:extLst>
          </p:cNvPr>
          <p:cNvGrpSpPr/>
          <p:nvPr/>
        </p:nvGrpSpPr>
        <p:grpSpPr>
          <a:xfrm>
            <a:off x="3130542" y="4679323"/>
            <a:ext cx="3942611" cy="584775"/>
            <a:chOff x="3130542" y="4679323"/>
            <a:chExt cx="3942611" cy="584775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784C5173-23CE-448F-92F7-AE6802C36837}"/>
                </a:ext>
              </a:extLst>
            </p:cNvPr>
            <p:cNvSpPr/>
            <p:nvPr/>
          </p:nvSpPr>
          <p:spPr>
            <a:xfrm>
              <a:off x="3362035" y="4679323"/>
              <a:ext cx="37111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chemeClr val="accent6">
                      <a:lumMod val="75000"/>
                    </a:schemeClr>
                  </a:solidFill>
                </a:rPr>
                <a:t>Fatores metabólicos</a:t>
              </a:r>
              <a:endParaRPr lang="pt-BR" sz="32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961676BD-09C6-4C57-A5BF-C875BBDBE820}"/>
                </a:ext>
              </a:extLst>
            </p:cNvPr>
            <p:cNvSpPr/>
            <p:nvPr/>
          </p:nvSpPr>
          <p:spPr>
            <a:xfrm rot="5400000">
              <a:off x="3030070" y="4847703"/>
              <a:ext cx="266369" cy="65426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14" name="Subtítulo 2">
            <a:extLst>
              <a:ext uri="{FF2B5EF4-FFF2-40B4-BE49-F238E27FC236}">
                <a16:creationId xmlns:a16="http://schemas.microsoft.com/office/drawing/2014/main" id="{DB7F70FB-D796-E4AB-19CF-B27A5751728D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18124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922350" y="1316910"/>
            <a:ext cx="320589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Estilo de Vida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D35ABC37-4129-4FF9-B3CF-E00996B77FFE}"/>
              </a:ext>
            </a:extLst>
          </p:cNvPr>
          <p:cNvGrpSpPr/>
          <p:nvPr/>
        </p:nvGrpSpPr>
        <p:grpSpPr>
          <a:xfrm>
            <a:off x="1559855" y="2158941"/>
            <a:ext cx="5838273" cy="461665"/>
            <a:chOff x="1559855" y="2158941"/>
            <a:chExt cx="5838273" cy="461665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D125B33-34B5-4ABD-A785-B85D871EFEE3}"/>
                </a:ext>
              </a:extLst>
            </p:cNvPr>
            <p:cNvSpPr/>
            <p:nvPr/>
          </p:nvSpPr>
          <p:spPr>
            <a:xfrm>
              <a:off x="1880335" y="2158941"/>
              <a:ext cx="551779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accent6">
                      <a:lumMod val="75000"/>
                    </a:schemeClr>
                  </a:solidFill>
                </a:rPr>
                <a:t>Dietas ocidentalizadas com alto consumo:</a:t>
              </a:r>
              <a:endParaRPr lang="pt-BR" sz="2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0E7A87F3-308F-4DD3-8566-736665DDD919}"/>
                </a:ext>
              </a:extLst>
            </p:cNvPr>
            <p:cNvSpPr/>
            <p:nvPr/>
          </p:nvSpPr>
          <p:spPr>
            <a:xfrm>
              <a:off x="1559855" y="2269272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61269A9-C9AE-480E-8FAD-F00EB29ACD49}"/>
              </a:ext>
            </a:extLst>
          </p:cNvPr>
          <p:cNvGrpSpPr/>
          <p:nvPr/>
        </p:nvGrpSpPr>
        <p:grpSpPr>
          <a:xfrm>
            <a:off x="2783532" y="2948308"/>
            <a:ext cx="4756598" cy="461665"/>
            <a:chOff x="1559855" y="2948308"/>
            <a:chExt cx="4756598" cy="461665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F738FEF1-19B7-4EC6-8347-01FBB956E64E}"/>
                </a:ext>
              </a:extLst>
            </p:cNvPr>
            <p:cNvSpPr/>
            <p:nvPr/>
          </p:nvSpPr>
          <p:spPr>
            <a:xfrm>
              <a:off x="1919672" y="2948308"/>
              <a:ext cx="439678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</a:rPr>
                <a:t>Carnes processadas (embutidos).</a:t>
              </a:r>
            </a:p>
          </p:txBody>
        </p:sp>
        <p:sp>
          <p:nvSpPr>
            <p:cNvPr id="15" name="Seta: para a Direita 14">
              <a:extLst>
                <a:ext uri="{FF2B5EF4-FFF2-40B4-BE49-F238E27FC236}">
                  <a16:creationId xmlns:a16="http://schemas.microsoft.com/office/drawing/2014/main" id="{8E82C382-3EF3-4545-AEBE-05DED63028C6}"/>
                </a:ext>
              </a:extLst>
            </p:cNvPr>
            <p:cNvSpPr/>
            <p:nvPr/>
          </p:nvSpPr>
          <p:spPr>
            <a:xfrm>
              <a:off x="1559855" y="3073631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D037526-F07B-42C7-AC30-620B617CC218}"/>
              </a:ext>
            </a:extLst>
          </p:cNvPr>
          <p:cNvGrpSpPr/>
          <p:nvPr/>
        </p:nvGrpSpPr>
        <p:grpSpPr>
          <a:xfrm>
            <a:off x="2781279" y="3774067"/>
            <a:ext cx="4241337" cy="461665"/>
            <a:chOff x="1557602" y="3774067"/>
            <a:chExt cx="4241337" cy="461665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2DF5353-08BD-47BB-AC18-E7C438AD88C8}"/>
                </a:ext>
              </a:extLst>
            </p:cNvPr>
            <p:cNvSpPr/>
            <p:nvPr/>
          </p:nvSpPr>
          <p:spPr>
            <a:xfrm>
              <a:off x="1919672" y="3774067"/>
              <a:ext cx="38792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</a:rPr>
                <a:t>Carne vermelha em excesso. </a:t>
              </a:r>
            </a:p>
          </p:txBody>
        </p:sp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E7FD8B03-019D-4413-B0FC-1C6A5540C4B8}"/>
                </a:ext>
              </a:extLst>
            </p:cNvPr>
            <p:cNvSpPr/>
            <p:nvPr/>
          </p:nvSpPr>
          <p:spPr>
            <a:xfrm>
              <a:off x="1557602" y="3847030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47B83A68-3501-4DB5-B9AB-CED124EED042}"/>
              </a:ext>
            </a:extLst>
          </p:cNvPr>
          <p:cNvGrpSpPr/>
          <p:nvPr/>
        </p:nvGrpSpPr>
        <p:grpSpPr>
          <a:xfrm>
            <a:off x="2781279" y="4599826"/>
            <a:ext cx="4244479" cy="461665"/>
            <a:chOff x="1557602" y="4599826"/>
            <a:chExt cx="4244479" cy="461665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365D74D0-0FCA-4C8A-836E-05511ACB3DB6}"/>
                </a:ext>
              </a:extLst>
            </p:cNvPr>
            <p:cNvSpPr/>
            <p:nvPr/>
          </p:nvSpPr>
          <p:spPr>
            <a:xfrm>
              <a:off x="1919672" y="4599826"/>
              <a:ext cx="38824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</a:rPr>
                <a:t>Alimentos </a:t>
              </a:r>
              <a:r>
                <a:rPr lang="pt-BR" sz="2400" b="1" dirty="0" err="1">
                  <a:solidFill>
                    <a:schemeClr val="accent6">
                      <a:lumMod val="50000"/>
                    </a:schemeClr>
                  </a:solidFill>
                </a:rPr>
                <a:t>uiltraprocessados</a:t>
              </a:r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</a:rPr>
                <a:t>.</a:t>
              </a:r>
            </a:p>
          </p:txBody>
        </p:sp>
        <p:sp>
          <p:nvSpPr>
            <p:cNvPr id="18" name="Seta: para a Direita 17">
              <a:extLst>
                <a:ext uri="{FF2B5EF4-FFF2-40B4-BE49-F238E27FC236}">
                  <a16:creationId xmlns:a16="http://schemas.microsoft.com/office/drawing/2014/main" id="{E48ED274-57B4-45BF-A80D-52A40A7194E0}"/>
                </a:ext>
              </a:extLst>
            </p:cNvPr>
            <p:cNvSpPr/>
            <p:nvPr/>
          </p:nvSpPr>
          <p:spPr>
            <a:xfrm>
              <a:off x="1557602" y="4686420"/>
              <a:ext cx="161365" cy="24100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Subtítulo 2">
            <a:extLst>
              <a:ext uri="{FF2B5EF4-FFF2-40B4-BE49-F238E27FC236}">
                <a16:creationId xmlns:a16="http://schemas.microsoft.com/office/drawing/2014/main" id="{25015029-A270-0E72-31C7-15035AAFB855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71615373-63F2-7590-B767-3BABD5B22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826" y="1874154"/>
            <a:ext cx="1213951" cy="996366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E3290179-8C37-3112-3963-912E3120E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414" y="2824713"/>
            <a:ext cx="1213951" cy="119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3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54B5E-95B7-4329-B90C-625C0A3E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040" y="5860111"/>
            <a:ext cx="9343821" cy="655445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Rastreamento e Detecção precoce do Câncer Colorretal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7BCB1D-16F8-4C09-BE7E-FB4FC4CE00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9680" y="2715468"/>
            <a:ext cx="1762539" cy="389516"/>
          </a:xfrm>
        </p:spPr>
        <p:txBody>
          <a:bodyPr>
            <a:normAutofit fontScale="92500" lnSpcReduction="10000"/>
          </a:bodyPr>
          <a:lstStyle/>
          <a:p>
            <a:r>
              <a:rPr lang="pt-BR" b="1" i="1" dirty="0"/>
              <a:t>Mario Jucá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3120887" y="3220277"/>
            <a:ext cx="5784574" cy="38951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i="1" dirty="0"/>
              <a:t>Professor Titular de Cirurgia da Faculdade de Medicina da </a:t>
            </a:r>
            <a:r>
              <a:rPr lang="pt-BR" b="1" i="1" dirty="0" err="1"/>
              <a:t>Ufal</a:t>
            </a:r>
            <a:endParaRPr lang="pt-BR" b="1" i="1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3182353" y="3625426"/>
            <a:ext cx="5784574" cy="38951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i="1" dirty="0"/>
              <a:t>Professor Titular de </a:t>
            </a:r>
            <a:r>
              <a:rPr lang="pt-BR" b="1" i="1" dirty="0" err="1"/>
              <a:t>Coloproctologia</a:t>
            </a:r>
            <a:r>
              <a:rPr lang="pt-BR" b="1" i="1" dirty="0"/>
              <a:t> do Curso de Medicina do Cesmac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7A47A32-8A47-4DC7-92C8-50687B718768}"/>
              </a:ext>
            </a:extLst>
          </p:cNvPr>
          <p:cNvCxnSpPr>
            <a:cxnSpLocks/>
          </p:cNvCxnSpPr>
          <p:nvPr/>
        </p:nvCxnSpPr>
        <p:spPr>
          <a:xfrm>
            <a:off x="3169920" y="3111022"/>
            <a:ext cx="5648077" cy="3769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909" y="66162"/>
            <a:ext cx="1475831" cy="1407038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03EBCB18-3F2C-4D40-92E8-228E90E0D3B1}"/>
              </a:ext>
            </a:extLst>
          </p:cNvPr>
          <p:cNvSpPr txBox="1">
            <a:spLocks/>
          </p:cNvSpPr>
          <p:nvPr/>
        </p:nvSpPr>
        <p:spPr>
          <a:xfrm>
            <a:off x="3143026" y="4009212"/>
            <a:ext cx="5784574" cy="3895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i="1" dirty="0"/>
              <a:t>Coordenador da Comissão de Residências Médica do </a:t>
            </a:r>
            <a:r>
              <a:rPr lang="pt-BR" b="1" i="1" dirty="0" err="1"/>
              <a:t>Cesmac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355591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63969" y="456749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Alimentos processados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962D8659-CE51-476D-BACB-760E896B83EF}"/>
              </a:ext>
            </a:extLst>
          </p:cNvPr>
          <p:cNvSpPr txBox="1">
            <a:spLocks/>
          </p:cNvSpPr>
          <p:nvPr/>
        </p:nvSpPr>
        <p:spPr>
          <a:xfrm>
            <a:off x="5659770" y="1419893"/>
            <a:ext cx="320131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Salgadinhos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FC030D-0B24-48D8-A7E4-D1EF051E5F4C}"/>
              </a:ext>
            </a:extLst>
          </p:cNvPr>
          <p:cNvSpPr txBox="1">
            <a:spLocks/>
          </p:cNvSpPr>
          <p:nvPr/>
        </p:nvSpPr>
        <p:spPr>
          <a:xfrm>
            <a:off x="5767346" y="2033171"/>
            <a:ext cx="355178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Açúcar refinado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023A635-6CF7-4F82-8AED-10E1D83CDE3A}"/>
              </a:ext>
            </a:extLst>
          </p:cNvPr>
          <p:cNvSpPr txBox="1">
            <a:spLocks/>
          </p:cNvSpPr>
          <p:nvPr/>
        </p:nvSpPr>
        <p:spPr>
          <a:xfrm>
            <a:off x="5394034" y="2713336"/>
            <a:ext cx="333487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Batatinhas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B2AF9BD1-990E-4B5B-883B-5FDD77CEF315}"/>
              </a:ext>
            </a:extLst>
          </p:cNvPr>
          <p:cNvSpPr txBox="1">
            <a:spLocks/>
          </p:cNvSpPr>
          <p:nvPr/>
        </p:nvSpPr>
        <p:spPr>
          <a:xfrm>
            <a:off x="5400129" y="3453942"/>
            <a:ext cx="393337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Refrigerantes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05A88AC5-70A4-4869-8004-85F985CD67BA}"/>
              </a:ext>
            </a:extLst>
          </p:cNvPr>
          <p:cNvSpPr txBox="1">
            <a:spLocks/>
          </p:cNvSpPr>
          <p:nvPr/>
        </p:nvSpPr>
        <p:spPr>
          <a:xfrm>
            <a:off x="5677699" y="4134107"/>
            <a:ext cx="377862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Gorduras </a:t>
            </a:r>
            <a:r>
              <a:rPr lang="pt-BR" sz="3600" b="1" dirty="0" err="1">
                <a:solidFill>
                  <a:schemeClr val="accent6">
                    <a:lumMod val="50000"/>
                  </a:schemeClr>
                </a:solidFill>
              </a:rPr>
              <a:t>trans</a:t>
            </a:r>
            <a:endParaRPr lang="pt-BR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CDEF3BF-17C6-4BC6-9E94-D5A7748FC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6" y="1931679"/>
            <a:ext cx="3239856" cy="2659153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41D9F88-504D-E9F5-F68B-976070DC76DA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470932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63969" y="456749"/>
            <a:ext cx="582429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Alimentos processados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C1742A2D-436C-4826-8B97-284D3BC9BB3A}"/>
              </a:ext>
            </a:extLst>
          </p:cNvPr>
          <p:cNvGrpSpPr/>
          <p:nvPr/>
        </p:nvGrpSpPr>
        <p:grpSpPr>
          <a:xfrm>
            <a:off x="3440944" y="1374097"/>
            <a:ext cx="5824295" cy="430863"/>
            <a:chOff x="3440944" y="1374097"/>
            <a:chExt cx="5824295" cy="430863"/>
          </a:xfrm>
        </p:grpSpPr>
        <p:sp>
          <p:nvSpPr>
            <p:cNvPr id="9" name="Subtítulo 2">
              <a:extLst>
                <a:ext uri="{FF2B5EF4-FFF2-40B4-BE49-F238E27FC236}">
                  <a16:creationId xmlns:a16="http://schemas.microsoft.com/office/drawing/2014/main" id="{962D8659-CE51-476D-BACB-760E896B83EF}"/>
                </a:ext>
              </a:extLst>
            </p:cNvPr>
            <p:cNvSpPr txBox="1">
              <a:spLocks/>
            </p:cNvSpPr>
            <p:nvPr/>
          </p:nvSpPr>
          <p:spPr>
            <a:xfrm>
              <a:off x="3440944" y="1374097"/>
              <a:ext cx="5824295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accent6">
                      <a:lumMod val="50000"/>
                    </a:schemeClr>
                  </a:solidFill>
                </a:rPr>
                <a:t>Embutidos</a:t>
              </a: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4E6EBDAC-EB34-4564-B691-13C26B621EB7}"/>
                </a:ext>
              </a:extLst>
            </p:cNvPr>
            <p:cNvSpPr/>
            <p:nvPr/>
          </p:nvSpPr>
          <p:spPr>
            <a:xfrm>
              <a:off x="4808472" y="1589678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B047D34-97BD-414B-84FB-908D468BDAEE}"/>
              </a:ext>
            </a:extLst>
          </p:cNvPr>
          <p:cNvGrpSpPr/>
          <p:nvPr/>
        </p:nvGrpSpPr>
        <p:grpSpPr>
          <a:xfrm>
            <a:off x="4497712" y="2111781"/>
            <a:ext cx="3551787" cy="389516"/>
            <a:chOff x="4497712" y="2111781"/>
            <a:chExt cx="3551787" cy="389516"/>
          </a:xfrm>
        </p:grpSpPr>
        <p:sp>
          <p:nvSpPr>
            <p:cNvPr id="10" name="Subtítulo 2">
              <a:extLst>
                <a:ext uri="{FF2B5EF4-FFF2-40B4-BE49-F238E27FC236}">
                  <a16:creationId xmlns:a16="http://schemas.microsoft.com/office/drawing/2014/main" id="{75FC030D-0B24-48D8-A7E4-D1EF051E5F4C}"/>
                </a:ext>
              </a:extLst>
            </p:cNvPr>
            <p:cNvSpPr txBox="1">
              <a:spLocks/>
            </p:cNvSpPr>
            <p:nvPr/>
          </p:nvSpPr>
          <p:spPr>
            <a:xfrm>
              <a:off x="4497712" y="2111781"/>
              <a:ext cx="3551787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3600" b="1" dirty="0">
                  <a:solidFill>
                    <a:schemeClr val="accent6">
                      <a:lumMod val="50000"/>
                    </a:schemeClr>
                  </a:solidFill>
                </a:rPr>
                <a:t>Entalados</a:t>
              </a:r>
            </a:p>
          </p:txBody>
        </p:sp>
        <p:sp>
          <p:nvSpPr>
            <p:cNvPr id="15" name="Seta: para a Direita 14">
              <a:extLst>
                <a:ext uri="{FF2B5EF4-FFF2-40B4-BE49-F238E27FC236}">
                  <a16:creationId xmlns:a16="http://schemas.microsoft.com/office/drawing/2014/main" id="{B53B5432-1CEF-469C-A824-09DD9B37E86B}"/>
                </a:ext>
              </a:extLst>
            </p:cNvPr>
            <p:cNvSpPr/>
            <p:nvPr/>
          </p:nvSpPr>
          <p:spPr>
            <a:xfrm>
              <a:off x="4879376" y="2268202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BA45E52-0F07-42B3-9E96-F3739C4292A7}"/>
              </a:ext>
            </a:extLst>
          </p:cNvPr>
          <p:cNvGrpSpPr/>
          <p:nvPr/>
        </p:nvGrpSpPr>
        <p:grpSpPr>
          <a:xfrm>
            <a:off x="4879374" y="2766013"/>
            <a:ext cx="3653666" cy="514007"/>
            <a:chOff x="4879374" y="2766013"/>
            <a:chExt cx="3653666" cy="514007"/>
          </a:xfrm>
        </p:grpSpPr>
        <p:sp>
          <p:nvSpPr>
            <p:cNvPr id="11" name="Subtítulo 2">
              <a:extLst>
                <a:ext uri="{FF2B5EF4-FFF2-40B4-BE49-F238E27FC236}">
                  <a16:creationId xmlns:a16="http://schemas.microsoft.com/office/drawing/2014/main" id="{F023A635-6CF7-4F82-8AED-10E1D83CDE3A}"/>
                </a:ext>
              </a:extLst>
            </p:cNvPr>
            <p:cNvSpPr txBox="1">
              <a:spLocks/>
            </p:cNvSpPr>
            <p:nvPr/>
          </p:nvSpPr>
          <p:spPr>
            <a:xfrm>
              <a:off x="5198169" y="2766013"/>
              <a:ext cx="3334871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3600" b="1" dirty="0">
                  <a:solidFill>
                    <a:schemeClr val="accent6">
                      <a:lumMod val="50000"/>
                    </a:schemeClr>
                  </a:solidFill>
                </a:rPr>
                <a:t>Carnes salgadas</a:t>
              </a:r>
            </a:p>
          </p:txBody>
        </p:sp>
        <p:sp>
          <p:nvSpPr>
            <p:cNvPr id="18" name="Seta: para a Direita 17">
              <a:extLst>
                <a:ext uri="{FF2B5EF4-FFF2-40B4-BE49-F238E27FC236}">
                  <a16:creationId xmlns:a16="http://schemas.microsoft.com/office/drawing/2014/main" id="{4537453F-C8EC-4756-B0B1-B1FD309EB72F}"/>
                </a:ext>
              </a:extLst>
            </p:cNvPr>
            <p:cNvSpPr/>
            <p:nvPr/>
          </p:nvSpPr>
          <p:spPr>
            <a:xfrm>
              <a:off x="4879374" y="3064738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CB7E78DD-C780-4BF6-A8A3-C56AD4D30A92}"/>
              </a:ext>
            </a:extLst>
          </p:cNvPr>
          <p:cNvGrpSpPr/>
          <p:nvPr/>
        </p:nvGrpSpPr>
        <p:grpSpPr>
          <a:xfrm>
            <a:off x="4879373" y="3561996"/>
            <a:ext cx="3857941" cy="401040"/>
            <a:chOff x="4879373" y="3561996"/>
            <a:chExt cx="3857941" cy="401040"/>
          </a:xfrm>
        </p:grpSpPr>
        <p:sp>
          <p:nvSpPr>
            <p:cNvPr id="13" name="Subtítulo 2">
              <a:extLst>
                <a:ext uri="{FF2B5EF4-FFF2-40B4-BE49-F238E27FC236}">
                  <a16:creationId xmlns:a16="http://schemas.microsoft.com/office/drawing/2014/main" id="{05A88AC5-70A4-4869-8004-85F985CD67BA}"/>
                </a:ext>
              </a:extLst>
            </p:cNvPr>
            <p:cNvSpPr txBox="1">
              <a:spLocks/>
            </p:cNvSpPr>
            <p:nvPr/>
          </p:nvSpPr>
          <p:spPr>
            <a:xfrm>
              <a:off x="4958690" y="3561996"/>
              <a:ext cx="3778624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3600" b="1" dirty="0">
                  <a:solidFill>
                    <a:schemeClr val="accent6">
                      <a:lumMod val="50000"/>
                    </a:schemeClr>
                  </a:solidFill>
                </a:rPr>
                <a:t>Gorduras </a:t>
              </a:r>
              <a:r>
                <a:rPr lang="pt-BR" sz="3600" b="1" dirty="0" err="1">
                  <a:solidFill>
                    <a:schemeClr val="accent6">
                      <a:lumMod val="50000"/>
                    </a:schemeClr>
                  </a:solidFill>
                </a:rPr>
                <a:t>trans</a:t>
              </a:r>
              <a:endParaRPr lang="pt-BR" sz="3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" name="Seta: para a Direita 19">
              <a:extLst>
                <a:ext uri="{FF2B5EF4-FFF2-40B4-BE49-F238E27FC236}">
                  <a16:creationId xmlns:a16="http://schemas.microsoft.com/office/drawing/2014/main" id="{020CCD75-8B69-4D0E-A20F-F19AAC031396}"/>
                </a:ext>
              </a:extLst>
            </p:cNvPr>
            <p:cNvSpPr/>
            <p:nvPr/>
          </p:nvSpPr>
          <p:spPr>
            <a:xfrm>
              <a:off x="4879373" y="3747754"/>
              <a:ext cx="141809" cy="21528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1E66C361-9F11-41CA-BC66-6D48ADCE6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241" y="1536923"/>
            <a:ext cx="2518692" cy="2482909"/>
          </a:xfrm>
          <a:prstGeom prst="rect">
            <a:avLst/>
          </a:prstGeom>
        </p:spPr>
      </p:pic>
      <p:sp>
        <p:nvSpPr>
          <p:cNvPr id="23" name="Subtítulo 2">
            <a:extLst>
              <a:ext uri="{FF2B5EF4-FFF2-40B4-BE49-F238E27FC236}">
                <a16:creationId xmlns:a16="http://schemas.microsoft.com/office/drawing/2014/main" id="{C9AF94BF-6475-A5FA-0C3F-74B687BD5682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82935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185672" y="1300715"/>
            <a:ext cx="475698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O Peso do Estilo de Vida e IDH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C0C8CDD8-106E-46EE-AA73-A574C36D7863}"/>
              </a:ext>
            </a:extLst>
          </p:cNvPr>
          <p:cNvSpPr/>
          <p:nvPr/>
        </p:nvSpPr>
        <p:spPr>
          <a:xfrm>
            <a:off x="2190544" y="1914806"/>
            <a:ext cx="3714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Fatores metabólicos:</a:t>
            </a:r>
            <a:endParaRPr lang="pt-B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94E3E34-AA6D-45DC-9860-DE488A6E6008}"/>
              </a:ext>
            </a:extLst>
          </p:cNvPr>
          <p:cNvSpPr/>
          <p:nvPr/>
        </p:nvSpPr>
        <p:spPr>
          <a:xfrm>
            <a:off x="4206133" y="2914886"/>
            <a:ext cx="19484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Sedentarismo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771300A-AC84-4637-B918-D8CAAE2ED2C9}"/>
              </a:ext>
            </a:extLst>
          </p:cNvPr>
          <p:cNvSpPr/>
          <p:nvPr/>
        </p:nvSpPr>
        <p:spPr>
          <a:xfrm>
            <a:off x="4206133" y="4602194"/>
            <a:ext cx="1543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Tabagismo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48E077B-284A-418C-BC26-23F4E31DB73F}"/>
              </a:ext>
            </a:extLst>
          </p:cNvPr>
          <p:cNvSpPr/>
          <p:nvPr/>
        </p:nvSpPr>
        <p:spPr>
          <a:xfrm>
            <a:off x="4206133" y="4014129"/>
            <a:ext cx="3868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Consumo excessivo de álcool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B8DB9EB-ADBF-42C5-93C4-0CB10450A25D}"/>
              </a:ext>
            </a:extLst>
          </p:cNvPr>
          <p:cNvSpPr/>
          <p:nvPr/>
        </p:nvSpPr>
        <p:spPr>
          <a:xfrm>
            <a:off x="4187628" y="3434872"/>
            <a:ext cx="1550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Obesidade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90F71822-14D9-462F-9EE4-A5A038C94773}"/>
              </a:ext>
            </a:extLst>
          </p:cNvPr>
          <p:cNvSpPr/>
          <p:nvPr/>
        </p:nvSpPr>
        <p:spPr>
          <a:xfrm>
            <a:off x="3879664" y="4190103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7842B7CE-1628-465F-A209-08F134511A8D}"/>
              </a:ext>
            </a:extLst>
          </p:cNvPr>
          <p:cNvSpPr/>
          <p:nvPr/>
        </p:nvSpPr>
        <p:spPr>
          <a:xfrm>
            <a:off x="3897594" y="4786254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6209DC2B-3555-4412-84CE-42889BB51D7C}"/>
              </a:ext>
            </a:extLst>
          </p:cNvPr>
          <p:cNvSpPr/>
          <p:nvPr/>
        </p:nvSpPr>
        <p:spPr>
          <a:xfrm>
            <a:off x="3885357" y="3628821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6CFE3AE0-6926-4FD9-BB39-5E39C297FEE1}"/>
              </a:ext>
            </a:extLst>
          </p:cNvPr>
          <p:cNvSpPr/>
          <p:nvPr/>
        </p:nvSpPr>
        <p:spPr>
          <a:xfrm>
            <a:off x="3877603" y="3093629"/>
            <a:ext cx="149965" cy="1219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A50A450-AA43-4E9A-7616-87F85F9E8269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508955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Boa notícia!!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192696" y="1997107"/>
            <a:ext cx="949567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É um dos tumores com maior probabilidade de prevenção efetiva com o diagnostico precoce e a ação sobre as lesões percussoras (pólipos) e tumores em fases iniciais, que apresentam 90% de chance de cura.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39891CCA-4A6E-936E-36CE-EDD6428B7227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554719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32012" y="471728"/>
            <a:ext cx="650837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Sequência adenoma-carcinoma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30EB4AF-D936-4A2E-913A-1C864AD2E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652" y="1871445"/>
            <a:ext cx="8392696" cy="311511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4056603-F12D-4ECF-A139-F25FB74D308B}"/>
              </a:ext>
            </a:extLst>
          </p:cNvPr>
          <p:cNvSpPr/>
          <p:nvPr/>
        </p:nvSpPr>
        <p:spPr>
          <a:xfrm>
            <a:off x="5059134" y="5083367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/>
              <a:t>https://www.bmj.com/content/bmj/354/bmj.i3590/F2.large.jpg?width=800&amp;height=600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898600-6701-71C3-9490-B4FFA22019EE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338462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632011" y="471728"/>
            <a:ext cx="658905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 de pólipos intestinais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151337B-85E0-44BC-A51C-85E1CDD01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241" y="1609193"/>
            <a:ext cx="3386893" cy="238230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87511C4-9332-4D56-AD86-94BE0608F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09193"/>
            <a:ext cx="3321613" cy="2382305"/>
          </a:xfrm>
          <a:prstGeom prst="rect">
            <a:avLst/>
          </a:prstGeom>
        </p:spPr>
      </p:pic>
      <p:sp>
        <p:nvSpPr>
          <p:cNvPr id="13" name="Subtítulo 2">
            <a:extLst>
              <a:ext uri="{FF2B5EF4-FFF2-40B4-BE49-F238E27FC236}">
                <a16:creationId xmlns:a16="http://schemas.microsoft.com/office/drawing/2014/main" id="{30879F22-1282-4FD8-B619-C0A36B0EEC59}"/>
              </a:ext>
            </a:extLst>
          </p:cNvPr>
          <p:cNvSpPr txBox="1">
            <a:spLocks/>
          </p:cNvSpPr>
          <p:nvPr/>
        </p:nvSpPr>
        <p:spPr>
          <a:xfrm>
            <a:off x="1549920" y="4349931"/>
            <a:ext cx="493834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Conduta - </a:t>
            </a:r>
            <a:r>
              <a:rPr lang="pt-BR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Polipectomias</a:t>
            </a:r>
            <a:endParaRPr lang="pt-BR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A7DC377-9202-6ADF-9FDF-D1AA6F8E278D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708558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0" y="276970"/>
            <a:ext cx="90405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Sequência morfológica e padrão genético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EA186F5-E62E-4DAD-8087-9DDE815AD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741" y="1605260"/>
            <a:ext cx="9040518" cy="364493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079C6DA-5A37-4941-9693-2A3704DBA8A8}"/>
              </a:ext>
            </a:extLst>
          </p:cNvPr>
          <p:cNvSpPr/>
          <p:nvPr/>
        </p:nvSpPr>
        <p:spPr>
          <a:xfrm>
            <a:off x="4500672" y="5375809"/>
            <a:ext cx="72076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https://ilovepathology.com/wp-content/uploads/2023/09/COLORECTAL-CANCER-3-1024x576.jpg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A24E1DD-D8EE-E72A-8A8D-FA5E6C7550E6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005947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C64FE-FCBC-BB21-2128-B211659EE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A06A3C-BBDB-27D0-645A-948C848851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040" y="5860111"/>
            <a:ext cx="9343821" cy="655445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Rastreamento e Detecção precoce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045EEE3D-CA22-54C6-B167-8C186FB6FF75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F597386-9781-8486-AC9D-5873A2BAF573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EB40A7A8-48D1-1030-4DE2-48E740955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909" y="66162"/>
            <a:ext cx="1475831" cy="140703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FE7F7E4-6502-1DB7-8D90-D4B9BD6C5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6" y="2635319"/>
            <a:ext cx="9182873" cy="106685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6CE8AF0-30ED-7728-F2EB-24C075814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69" y="1378684"/>
            <a:ext cx="9597224" cy="99065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CE09284A-8F4C-31EF-CB27-36C66A426A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2696" y="4050997"/>
            <a:ext cx="8846277" cy="952549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C94F82ED-72B4-4096-B0B4-BC822CE3DBF2}"/>
              </a:ext>
            </a:extLst>
          </p:cNvPr>
          <p:cNvSpPr txBox="1">
            <a:spLocks/>
          </p:cNvSpPr>
          <p:nvPr/>
        </p:nvSpPr>
        <p:spPr>
          <a:xfrm>
            <a:off x="170716" y="351038"/>
            <a:ext cx="9400003" cy="515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Estudos para detecção molecular </a:t>
            </a:r>
            <a:r>
              <a:rPr lang="pt-BR" sz="3600" b="1" dirty="0" err="1">
                <a:solidFill>
                  <a:schemeClr val="accent6">
                    <a:lumMod val="50000"/>
                  </a:schemeClr>
                </a:solidFill>
              </a:rPr>
              <a:t>procnóstica</a:t>
            </a:r>
            <a:endParaRPr lang="pt-BR" sz="36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pt-BR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831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170717" y="351038"/>
            <a:ext cx="8381612" cy="515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Números do Câncer Colorretal no Brasil</a:t>
            </a:r>
          </a:p>
          <a:p>
            <a:endParaRPr lang="pt-BR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1086FCA-C89F-44A6-AA10-994CD5FED65C}"/>
              </a:ext>
            </a:extLst>
          </p:cNvPr>
          <p:cNvSpPr/>
          <p:nvPr/>
        </p:nvSpPr>
        <p:spPr>
          <a:xfrm>
            <a:off x="1465729" y="1532530"/>
            <a:ext cx="9817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+ de </a:t>
            </a:r>
            <a:r>
              <a:rPr lang="pt-BR" sz="3200" b="1" dirty="0">
                <a:solidFill>
                  <a:srgbClr val="FF0000"/>
                </a:solidFill>
              </a:rPr>
              <a:t>53 mil novos casos 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de câncer colorretal para 2028.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EC3B761-C9B1-4333-BC4E-EF0D4EE77871}"/>
              </a:ext>
            </a:extLst>
          </p:cNvPr>
          <p:cNvSpPr/>
          <p:nvPr/>
        </p:nvSpPr>
        <p:spPr>
          <a:xfrm>
            <a:off x="2846294" y="2975535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2º lugar representando 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10,3% dos diagnósticos masculinos.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762EEDB-8C93-4B90-A04C-95703075C5C4}"/>
              </a:ext>
            </a:extLst>
          </p:cNvPr>
          <p:cNvSpPr/>
          <p:nvPr/>
        </p:nvSpPr>
        <p:spPr>
          <a:xfrm>
            <a:off x="2846294" y="4044391"/>
            <a:ext cx="7790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2º lugar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representando </a:t>
            </a: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10,5%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 dos diagnósticos femininos.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45BD09-884E-C76A-4333-4E19B2B8F96E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55360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412763" y="526403"/>
            <a:ext cx="10291095" cy="515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Por que o número de casos está subindo no Brasil?</a:t>
            </a:r>
          </a:p>
          <a:p>
            <a:endParaRPr lang="pt-BR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1086FCA-C89F-44A6-AA10-994CD5FED65C}"/>
              </a:ext>
            </a:extLst>
          </p:cNvPr>
          <p:cNvSpPr/>
          <p:nvPr/>
        </p:nvSpPr>
        <p:spPr>
          <a:xfrm>
            <a:off x="2608725" y="1613212"/>
            <a:ext cx="91708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Envelhecimento populacional.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762EEDB-8C93-4B90-A04C-95703075C5C4}"/>
              </a:ext>
            </a:extLst>
          </p:cNvPr>
          <p:cNvSpPr/>
          <p:nvPr/>
        </p:nvSpPr>
        <p:spPr>
          <a:xfrm>
            <a:off x="2608725" y="2864345"/>
            <a:ext cx="7144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Ocidentalização de hábitos alimentares.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4562622-F532-4B0F-8AB5-1E5EC0102068}"/>
              </a:ext>
            </a:extLst>
          </p:cNvPr>
          <p:cNvSpPr/>
          <p:nvPr/>
        </p:nvSpPr>
        <p:spPr>
          <a:xfrm>
            <a:off x="2622172" y="4115478"/>
            <a:ext cx="72448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Fator geográfico (Desigualdade Regional).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87235CC1-C3A9-4D12-A7FD-C8A63F483CF9}"/>
              </a:ext>
            </a:extLst>
          </p:cNvPr>
          <p:cNvSpPr/>
          <p:nvPr/>
        </p:nvSpPr>
        <p:spPr>
          <a:xfrm>
            <a:off x="2205314" y="1798023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B38496FD-F5CD-4A8A-9C8D-3101B7E6A5BD}"/>
              </a:ext>
            </a:extLst>
          </p:cNvPr>
          <p:cNvSpPr/>
          <p:nvPr/>
        </p:nvSpPr>
        <p:spPr>
          <a:xfrm>
            <a:off x="2209797" y="3039630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8F712C1F-AC8B-4230-968B-11A175F5199A}"/>
              </a:ext>
            </a:extLst>
          </p:cNvPr>
          <p:cNvSpPr/>
          <p:nvPr/>
        </p:nvSpPr>
        <p:spPr>
          <a:xfrm>
            <a:off x="2214280" y="4294684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6054A574-1AB4-4240-E5F8-9EE0DE2C6396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21028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3" grpId="0"/>
      <p:bldP spid="7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061AE-ED3B-570A-E4C3-772A85BB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212D21-1775-5DF8-E3FF-AEBBF8804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040" y="5860111"/>
            <a:ext cx="9343821" cy="655445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Rastreamento e Detecção precoce do Câncer Colorretal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22C034-D353-B3F0-D225-247967A5E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890" y="724989"/>
            <a:ext cx="5747910" cy="545798"/>
          </a:xfrm>
        </p:spPr>
        <p:txBody>
          <a:bodyPr>
            <a:normAutofit fontScale="92500" lnSpcReduction="20000"/>
          </a:bodyPr>
          <a:lstStyle/>
          <a:p>
            <a:r>
              <a:rPr lang="pt-BR" sz="4000" b="1" i="1" dirty="0"/>
              <a:t>Batalha - Alagoas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44E0E23F-933A-B7D3-CD47-2D717074750A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7458CFC-4917-EDAF-FF1A-3109C2EE6503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BC2D53E-996F-70BD-468E-7F66CD9D74AB}"/>
              </a:ext>
            </a:extLst>
          </p:cNvPr>
          <p:cNvCxnSpPr>
            <a:cxnSpLocks/>
          </p:cNvCxnSpPr>
          <p:nvPr/>
        </p:nvCxnSpPr>
        <p:spPr>
          <a:xfrm>
            <a:off x="1304825" y="1335965"/>
            <a:ext cx="5648077" cy="3769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FD5E3EB1-2944-3D25-20FD-61F7688A5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3DB11C3-865B-53BA-F1FA-F01020910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824" y="1870025"/>
            <a:ext cx="4587975" cy="357581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62C0F3A-1A51-CDA8-978F-FA8EEFC2F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119" y="1870024"/>
            <a:ext cx="5038057" cy="350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390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559772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Tipos de Rastreamento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934625" y="1425489"/>
            <a:ext cx="1840727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Individual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552B3E6C-A877-488A-A7A4-F4D36758B2AD}"/>
              </a:ext>
            </a:extLst>
          </p:cNvPr>
          <p:cNvSpPr txBox="1">
            <a:spLocks/>
          </p:cNvSpPr>
          <p:nvPr/>
        </p:nvSpPr>
        <p:spPr>
          <a:xfrm>
            <a:off x="2085701" y="3772785"/>
            <a:ext cx="210311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Populacional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EF887473-35F9-4742-BDA3-C01BD017788C}"/>
              </a:ext>
            </a:extLst>
          </p:cNvPr>
          <p:cNvSpPr txBox="1">
            <a:spLocks/>
          </p:cNvSpPr>
          <p:nvPr/>
        </p:nvSpPr>
        <p:spPr>
          <a:xfrm>
            <a:off x="2085701" y="2154223"/>
            <a:ext cx="857747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Prevenção do Câncer colorretal em indivíduos que buscam atendimento médico, por alguma queixa </a:t>
            </a:r>
            <a:r>
              <a:rPr lang="pt-BR" sz="2000" b="1" dirty="0" err="1">
                <a:solidFill>
                  <a:schemeClr val="accent6">
                    <a:lumMod val="75000"/>
                  </a:schemeClr>
                </a:solidFill>
              </a:rPr>
              <a:t>coloproctológica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. Ex.: Presença de sangramento, perda de peso, alteração do hábito intestinal, história de câncer de intestino na família.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C836F9BD-E8D0-448E-9701-F9457E8D584E}"/>
              </a:ext>
            </a:extLst>
          </p:cNvPr>
          <p:cNvSpPr txBox="1">
            <a:spLocks/>
          </p:cNvSpPr>
          <p:nvPr/>
        </p:nvSpPr>
        <p:spPr>
          <a:xfrm>
            <a:off x="2142685" y="4478381"/>
            <a:ext cx="857747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Prevenção do Câncer colorretal na população como política pública em larga</a:t>
            </a:r>
          </a:p>
          <a:p>
            <a:pPr algn="l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escala.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928BBA-719E-262C-D512-FA20F76FF185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379086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779226" y="342444"/>
            <a:ext cx="961312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75000"/>
                  </a:schemeClr>
                </a:solidFill>
              </a:rPr>
              <a:t>Exame Padrão-ouro para rastreamento individual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2005055" y="1431899"/>
            <a:ext cx="234961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FF0000"/>
                </a:solidFill>
              </a:rPr>
              <a:t>Colonoscopia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552B3E6C-A877-488A-A7A4-F4D36758B2AD}"/>
              </a:ext>
            </a:extLst>
          </p:cNvPr>
          <p:cNvSpPr txBox="1">
            <a:spLocks/>
          </p:cNvSpPr>
          <p:nvPr/>
        </p:nvSpPr>
        <p:spPr>
          <a:xfrm>
            <a:off x="1844701" y="3286550"/>
            <a:ext cx="796853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Colonografia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por Tomografia Computadorizada 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C836F9BD-E8D0-448E-9701-F9457E8D584E}"/>
              </a:ext>
            </a:extLst>
          </p:cNvPr>
          <p:cNvSpPr txBox="1">
            <a:spLocks/>
          </p:cNvSpPr>
          <p:nvPr/>
        </p:nvSpPr>
        <p:spPr>
          <a:xfrm>
            <a:off x="3710610" y="3796659"/>
            <a:ext cx="398625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accent6">
                    <a:lumMod val="50000"/>
                  </a:schemeClr>
                </a:solidFill>
              </a:rPr>
              <a:t>(Colonoscopia Virtual)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D6D36F7-5B7F-4585-8570-2E6E8452C111}"/>
              </a:ext>
            </a:extLst>
          </p:cNvPr>
          <p:cNvSpPr/>
          <p:nvPr/>
        </p:nvSpPr>
        <p:spPr>
          <a:xfrm>
            <a:off x="2824699" y="2364769"/>
            <a:ext cx="7099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Google Sans"/>
              </a:rPr>
              <a:t>A</a:t>
            </a:r>
            <a:r>
              <a:rPr lang="pt-BR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lta sensibilidade (aprox. 91,3%) e alta especificidade (aprox. 98,6%).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0A9B74E-C7BC-4036-B3A2-37ECF051B1E0}"/>
              </a:ext>
            </a:extLst>
          </p:cNvPr>
          <p:cNvSpPr/>
          <p:nvPr/>
        </p:nvSpPr>
        <p:spPr>
          <a:xfrm>
            <a:off x="6650604" y="5658503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700" b="0" i="0" dirty="0">
                <a:solidFill>
                  <a:srgbClr val="383838"/>
                </a:solidFill>
                <a:effectLst/>
                <a:latin typeface="Verdana" panose="020B0604030504040204" pitchFamily="34" charset="0"/>
              </a:rPr>
              <a:t>Estudo sobre a acurácia da colonoscopia na detecção do câncer colorretal. </a:t>
            </a:r>
            <a:r>
              <a:rPr lang="pt-BR" sz="700" dirty="0">
                <a:solidFill>
                  <a:srgbClr val="383838"/>
                </a:solidFill>
                <a:latin typeface="Verdana" panose="020B0604030504040204" pitchFamily="34" charset="0"/>
              </a:rPr>
              <a:t>R</a:t>
            </a:r>
            <a:r>
              <a:rPr lang="pt-BR" sz="700" b="0" i="0" dirty="0">
                <a:solidFill>
                  <a:srgbClr val="383838"/>
                </a:solidFill>
                <a:effectLst/>
                <a:latin typeface="Verdana" panose="020B0604030504040204" pitchFamily="34" charset="0"/>
              </a:rPr>
              <a:t>ev. Med. Minas Gerais 23(3), 2013.</a:t>
            </a:r>
            <a:endParaRPr lang="pt-BR" sz="7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C03B09F-01A6-48A9-B781-0105DA48CC9D}"/>
              </a:ext>
            </a:extLst>
          </p:cNvPr>
          <p:cNvSpPr/>
          <p:nvPr/>
        </p:nvSpPr>
        <p:spPr>
          <a:xfrm>
            <a:off x="3009578" y="4546351"/>
            <a:ext cx="624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Alta sensibilidade 66,3% a 96% e especificidade de 76,1% a 96%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B84D4-98F6-4771-B2F5-27B5B2D8F046}"/>
              </a:ext>
            </a:extLst>
          </p:cNvPr>
          <p:cNvSpPr/>
          <p:nvPr/>
        </p:nvSpPr>
        <p:spPr>
          <a:xfrm>
            <a:off x="6512118" y="5388864"/>
            <a:ext cx="77604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t-BR" sz="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pt-BR" sz="800" dirty="0">
                <a:solidFill>
                  <a:srgbClr val="000000"/>
                </a:solidFill>
                <a:latin typeface="Times New Roman" panose="02020603050405020304" pitchFamily="18" charset="0"/>
              </a:rPr>
              <a:t>Colonoscopia virtual: importância na prevenção e diagnóstico do câncer colorretal. Bras. J. Health review, </a:t>
            </a:r>
            <a:r>
              <a:rPr lang="en-US" sz="800" dirty="0"/>
              <a:t> 8 (3), 1-11, 2025. </a:t>
            </a:r>
            <a:endParaRPr lang="pt-BR" sz="800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F3F44DF7-39B6-58CA-B8D7-F45AD236F40F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650105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AE3B0823-12C4-4E82-90C4-EA2DF6F4D53D}"/>
              </a:ext>
            </a:extLst>
          </p:cNvPr>
          <p:cNvSpPr/>
          <p:nvPr/>
        </p:nvSpPr>
        <p:spPr>
          <a:xfrm>
            <a:off x="5272416" y="5435481"/>
            <a:ext cx="6793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/>
              <a:t>Resende, D. M., </a:t>
            </a:r>
            <a:r>
              <a:rPr lang="pt-BR" sz="1000" b="1" dirty="0"/>
              <a:t>Jucá, M. J</a:t>
            </a:r>
            <a:r>
              <a:rPr lang="pt-BR" sz="1000" dirty="0"/>
              <a:t>., Cavalcanti, E. A. H., &amp; Santos, A. J. dos. (2025). Teste </a:t>
            </a:r>
            <a:r>
              <a:rPr lang="pt-BR" sz="1000" dirty="0" err="1"/>
              <a:t>Imunoquímico</a:t>
            </a:r>
            <a:r>
              <a:rPr lang="pt-BR" sz="1000" dirty="0"/>
              <a:t> Fecal como Ferramenta de Rastreamento do Câncer Colorretal em </a:t>
            </a:r>
            <a:r>
              <a:rPr lang="pt-BR" sz="1000" dirty="0" err="1"/>
              <a:t>Beiradeiros</a:t>
            </a:r>
            <a:r>
              <a:rPr lang="pt-BR" sz="1000" dirty="0"/>
              <a:t> do Baixo São Francisco. </a:t>
            </a:r>
            <a:r>
              <a:rPr lang="pt-BR" sz="1000" i="1" dirty="0"/>
              <a:t>Saúde Coletiva (Barueri)</a:t>
            </a:r>
            <a:r>
              <a:rPr lang="pt-BR" sz="1000" dirty="0"/>
              <a:t>, </a:t>
            </a:r>
            <a:r>
              <a:rPr lang="pt-BR" sz="1000" i="1" dirty="0"/>
              <a:t>15</a:t>
            </a:r>
            <a:r>
              <a:rPr lang="pt-BR" sz="1000" dirty="0"/>
              <a:t>(92), 14064–14075.</a:t>
            </a:r>
            <a:endParaRPr lang="pt-BR" sz="1000" b="1" i="0" dirty="0">
              <a:effectLst/>
              <a:latin typeface="Noto San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3D83FC6-1196-47BA-94C2-74C5D5BEA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546" y="220401"/>
            <a:ext cx="8638508" cy="2059499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C57391E-81CA-4F96-8B28-77F775DF14B8}"/>
              </a:ext>
            </a:extLst>
          </p:cNvPr>
          <p:cNvSpPr/>
          <p:nvPr/>
        </p:nvSpPr>
        <p:spPr>
          <a:xfrm>
            <a:off x="2571711" y="2300422"/>
            <a:ext cx="6470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Sensibilidade (positivo)</a:t>
            </a:r>
            <a:endParaRPr lang="pt-BR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49C12D6-BA38-4082-A282-6B5F28B0F006}"/>
              </a:ext>
            </a:extLst>
          </p:cNvPr>
          <p:cNvSpPr/>
          <p:nvPr/>
        </p:nvSpPr>
        <p:spPr>
          <a:xfrm>
            <a:off x="2571711" y="3616584"/>
            <a:ext cx="6470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Especificada (negativo)</a:t>
            </a:r>
            <a:endParaRPr lang="pt-BR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A99C16-66A5-9B0E-EAEC-07A90D7172B9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2588729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FA5BC-CF97-1B2E-0CD3-3CF3E6C2E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F495509F-44B9-41C7-1205-8DFC73864964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8704FCB4-E379-1A73-C55C-4FC7234A6852}"/>
              </a:ext>
            </a:extLst>
          </p:cNvPr>
          <p:cNvSpPr txBox="1">
            <a:spLocks/>
          </p:cNvSpPr>
          <p:nvPr/>
        </p:nvSpPr>
        <p:spPr>
          <a:xfrm>
            <a:off x="779226" y="342444"/>
            <a:ext cx="886231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Exame atual para rastreamento individual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A29E2723-7BAD-28E2-6029-95FCA04B4CBD}"/>
              </a:ext>
            </a:extLst>
          </p:cNvPr>
          <p:cNvSpPr txBox="1">
            <a:spLocks/>
          </p:cNvSpPr>
          <p:nvPr/>
        </p:nvSpPr>
        <p:spPr>
          <a:xfrm>
            <a:off x="1891376" y="1138735"/>
            <a:ext cx="663801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Exame de Sangue Oculto nas Fezes (FOBT)</a:t>
            </a:r>
            <a:endParaRPr lang="pt-B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E9DB6D3-B254-E583-AD71-D3407FD20706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B41E960C-0F77-BB0E-3D2D-ABC4EA68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D0B5C867-C789-713A-4DF2-2B704CFCBD22}"/>
              </a:ext>
            </a:extLst>
          </p:cNvPr>
          <p:cNvSpPr/>
          <p:nvPr/>
        </p:nvSpPr>
        <p:spPr>
          <a:xfrm>
            <a:off x="3363592" y="1871079"/>
            <a:ext cx="4432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Sensibilidade:</a:t>
            </a:r>
            <a:r>
              <a:rPr lang="pt-BR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 Aproximadamente 20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% e 75%.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314F1AD9-83C1-D3C5-A2B2-0F3518C245DF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7411C53-5D4F-A1A7-8C27-034F700AB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600" y="3075383"/>
            <a:ext cx="8230846" cy="2254366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6292B28-2E68-C0CC-31A3-7ADC79A89AC2}"/>
              </a:ext>
            </a:extLst>
          </p:cNvPr>
          <p:cNvSpPr/>
          <p:nvPr/>
        </p:nvSpPr>
        <p:spPr>
          <a:xfrm>
            <a:off x="3363592" y="2398573"/>
            <a:ext cx="41717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Especificidade:</a:t>
            </a:r>
            <a:r>
              <a:rPr lang="pt-BR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 Cerca de 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35% a 94%</a:t>
            </a:r>
            <a:r>
              <a:rPr lang="pt-BR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%</a:t>
            </a:r>
            <a:r>
              <a:rPr lang="pt-BR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. 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7359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779226" y="342444"/>
            <a:ext cx="886231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Exame atual para rastreamento individual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552B3E6C-A877-488A-A7A4-F4D36758B2AD}"/>
              </a:ext>
            </a:extLst>
          </p:cNvPr>
          <p:cNvSpPr txBox="1">
            <a:spLocks/>
          </p:cNvSpPr>
          <p:nvPr/>
        </p:nvSpPr>
        <p:spPr>
          <a:xfrm>
            <a:off x="1879013" y="1856787"/>
            <a:ext cx="594525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rgbClr val="FF0000"/>
                </a:solidFill>
              </a:rPr>
              <a:t>Teste </a:t>
            </a:r>
            <a:r>
              <a:rPr lang="pt-BR" sz="3200" b="1" dirty="0" err="1">
                <a:solidFill>
                  <a:srgbClr val="FF0000"/>
                </a:solidFill>
              </a:rPr>
              <a:t>Imunoquímico</a:t>
            </a:r>
            <a:r>
              <a:rPr lang="pt-BR" sz="3200" b="1" dirty="0">
                <a:solidFill>
                  <a:srgbClr val="FF0000"/>
                </a:solidFill>
              </a:rPr>
              <a:t> Fecal (FIT)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2A087BA-98FD-426E-952A-DFC3C8D4B797}"/>
              </a:ext>
            </a:extLst>
          </p:cNvPr>
          <p:cNvSpPr/>
          <p:nvPr/>
        </p:nvSpPr>
        <p:spPr>
          <a:xfrm>
            <a:off x="3300972" y="2878351"/>
            <a:ext cx="42270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Sensibilidade:</a:t>
            </a:r>
            <a:r>
              <a:rPr lang="pt-BR" sz="2000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 Varia 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Google Sans"/>
              </a:rPr>
              <a:t>68</a:t>
            </a:r>
            <a:r>
              <a:rPr lang="pt-BR" sz="2000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% a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Google Sans"/>
              </a:rPr>
              <a:t>93</a:t>
            </a:r>
            <a:r>
              <a:rPr lang="pt-BR" sz="2000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%.</a:t>
            </a:r>
            <a:endParaRPr lang="pt-BR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18CBA9C-D625-434B-95F5-A2CAFE8318DE}"/>
              </a:ext>
            </a:extLst>
          </p:cNvPr>
          <p:cNvSpPr/>
          <p:nvPr/>
        </p:nvSpPr>
        <p:spPr>
          <a:xfrm>
            <a:off x="3300972" y="3597850"/>
            <a:ext cx="4959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Especificidade:</a:t>
            </a:r>
            <a:r>
              <a:rPr lang="pt-BR" sz="2000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 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Varia entre 89% e 94%.</a:t>
            </a:r>
            <a:r>
              <a:rPr lang="pt-BR" sz="2000" b="0" i="0" dirty="0">
                <a:solidFill>
                  <a:schemeClr val="accent6">
                    <a:lumMod val="50000"/>
                  </a:schemeClr>
                </a:solidFill>
                <a:effectLst/>
                <a:latin typeface="Google Sans"/>
              </a:rPr>
              <a:t> </a:t>
            </a:r>
            <a:endParaRPr lang="pt-BR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E3B0823-12C4-4E82-90C4-EA2DF6F4D53D}"/>
              </a:ext>
            </a:extLst>
          </p:cNvPr>
          <p:cNvSpPr/>
          <p:nvPr/>
        </p:nvSpPr>
        <p:spPr>
          <a:xfrm>
            <a:off x="5293361" y="5339408"/>
            <a:ext cx="71765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/>
              <a:t>Resende, D. M., </a:t>
            </a:r>
            <a:r>
              <a:rPr lang="pt-BR" sz="1000" b="1" dirty="0"/>
              <a:t>Jucá, M. J</a:t>
            </a:r>
            <a:r>
              <a:rPr lang="pt-BR" sz="1000" dirty="0"/>
              <a:t>., Cavalcanti, E. A. H., &amp; Santos, A. J. dos. (2025). Teste </a:t>
            </a:r>
            <a:r>
              <a:rPr lang="pt-BR" sz="1000" dirty="0" err="1"/>
              <a:t>Imunoquímico</a:t>
            </a:r>
            <a:r>
              <a:rPr lang="pt-BR" sz="1000" dirty="0"/>
              <a:t> Fecal como Ferramenta de Rastreamento do Câncer Colorretal em </a:t>
            </a:r>
            <a:r>
              <a:rPr lang="pt-BR" sz="1000" dirty="0" err="1"/>
              <a:t>Beiradeiros</a:t>
            </a:r>
            <a:r>
              <a:rPr lang="pt-BR" sz="1000" dirty="0"/>
              <a:t> do Baixo São Francisco. </a:t>
            </a:r>
            <a:r>
              <a:rPr lang="pt-BR" sz="1000" i="1" dirty="0"/>
              <a:t>Saúde Coletiva (Barueri)</a:t>
            </a:r>
            <a:r>
              <a:rPr lang="pt-BR" sz="1000" dirty="0"/>
              <a:t>, </a:t>
            </a:r>
            <a:r>
              <a:rPr lang="pt-BR" sz="1000" i="1" dirty="0"/>
              <a:t>15</a:t>
            </a:r>
            <a:r>
              <a:rPr lang="pt-BR" sz="1000" dirty="0"/>
              <a:t>(92), 14064–14075.</a:t>
            </a:r>
            <a:endParaRPr lang="pt-BR" sz="1000" b="1" i="0" dirty="0">
              <a:effectLst/>
              <a:latin typeface="Noto Sans"/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13859495-65F8-44D9-59CC-11C72CBFB8B2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764449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4283237-D0FC-41DC-AFB0-EDD774287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26" y="1280812"/>
            <a:ext cx="4667416" cy="4296375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779226" y="342444"/>
            <a:ext cx="961312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Algoritmo de rastreamento – Relatório preliminar das Diretrizes Brasileira de Rastreamento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FDA37EA-6F15-48AD-99D0-F5E0C4BEA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138" y="1368174"/>
            <a:ext cx="5858693" cy="4001058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72457DDA-AAFF-0406-A177-D343AD3A5FA6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5402534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4283237-D0FC-41DC-AFB0-EDD774287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51" y="-242047"/>
            <a:ext cx="10861482" cy="6360460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96A0963-FFC7-4AC4-BE69-8FF28C8F84B4}"/>
              </a:ext>
            </a:extLst>
          </p:cNvPr>
          <p:cNvSpPr/>
          <p:nvPr/>
        </p:nvSpPr>
        <p:spPr>
          <a:xfrm>
            <a:off x="6666506" y="5611375"/>
            <a:ext cx="5334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>
                <a:solidFill>
                  <a:schemeClr val="accent6">
                    <a:lumMod val="50000"/>
                  </a:schemeClr>
                </a:solidFill>
              </a:rPr>
              <a:t>Relatório preliminar das Diretrizes Brasileira de Rastreamento do Câncer colorretal, MS – 2026.</a:t>
            </a:r>
            <a:endParaRPr lang="pt-BR" sz="1000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BBA08E12-FAE1-FF50-C5DF-CAF54E0D8A11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664328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87977" y="208234"/>
            <a:ext cx="613840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FIT  comparado ao FOBT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8A6A1AB-4B09-4F83-8721-4F9E12A9FC29}"/>
              </a:ext>
            </a:extLst>
          </p:cNvPr>
          <p:cNvSpPr/>
          <p:nvPr/>
        </p:nvSpPr>
        <p:spPr>
          <a:xfrm>
            <a:off x="2146062" y="3252414"/>
            <a:ext cx="8367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Possivelmente maior redução de mortalidade por CCR.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B857D62-C350-4769-A06E-88F27483FD77}"/>
              </a:ext>
            </a:extLst>
          </p:cNvPr>
          <p:cNvSpPr/>
          <p:nvPr/>
        </p:nvSpPr>
        <p:spPr>
          <a:xfrm>
            <a:off x="2146062" y="1400205"/>
            <a:ext cx="3932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Melhora o sensibilidade. 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956099-79AC-431D-90A2-0987EAF16048}"/>
              </a:ext>
            </a:extLst>
          </p:cNvPr>
          <p:cNvSpPr/>
          <p:nvPr/>
        </p:nvSpPr>
        <p:spPr>
          <a:xfrm>
            <a:off x="2146062" y="2396720"/>
            <a:ext cx="45655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Melhora a detecção precoce. 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0E865DB-20AD-4264-BC3A-8758428D553C}"/>
              </a:ext>
            </a:extLst>
          </p:cNvPr>
          <p:cNvSpPr/>
          <p:nvPr/>
        </p:nvSpPr>
        <p:spPr>
          <a:xfrm>
            <a:off x="2146061" y="4073779"/>
            <a:ext cx="8988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Menor custo a longo prazo (tratamento em estágios iniciais é menos dispendioso que em estágios avançados). </a:t>
            </a: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90E7FC56-FB68-472E-9936-06B049F17A8F}"/>
              </a:ext>
            </a:extLst>
          </p:cNvPr>
          <p:cNvSpPr/>
          <p:nvPr/>
        </p:nvSpPr>
        <p:spPr>
          <a:xfrm>
            <a:off x="1678625" y="1563580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1CBA9144-CE85-4635-858F-625D4154DAB9}"/>
              </a:ext>
            </a:extLst>
          </p:cNvPr>
          <p:cNvSpPr/>
          <p:nvPr/>
        </p:nvSpPr>
        <p:spPr>
          <a:xfrm>
            <a:off x="1694297" y="2494242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8BDCB54B-BB29-49FC-80BF-F591DF263C36}"/>
              </a:ext>
            </a:extLst>
          </p:cNvPr>
          <p:cNvSpPr/>
          <p:nvPr/>
        </p:nvSpPr>
        <p:spPr>
          <a:xfrm>
            <a:off x="1678624" y="3363965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84397227-12FF-467F-912E-978D68094E44}"/>
              </a:ext>
            </a:extLst>
          </p:cNvPr>
          <p:cNvSpPr/>
          <p:nvPr/>
        </p:nvSpPr>
        <p:spPr>
          <a:xfrm>
            <a:off x="1694297" y="4243781"/>
            <a:ext cx="161365" cy="24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FD8B6B-E210-DA52-55C2-AA4FBB47C570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69452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  <p:bldP spid="17" grpId="0"/>
      <p:bldP spid="12" grpId="0" animBg="1"/>
      <p:bldP spid="13" grpId="0" animBg="1"/>
      <p:bldP spid="15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42409" y="371491"/>
            <a:ext cx="613840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Recomendação do FIT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1D9A540E-54F2-452D-BB43-EFBD48F5B317}"/>
              </a:ext>
            </a:extLst>
          </p:cNvPr>
          <p:cNvSpPr/>
          <p:nvPr/>
        </p:nvSpPr>
        <p:spPr>
          <a:xfrm>
            <a:off x="1431684" y="1911435"/>
            <a:ext cx="91802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O Guia da Sociedade de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Gastroenterologia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Americana faz uma recomendação forte, baseada em evidência moderada, para rastreamento em indivíduos de risco padrão na faixa etária de 50 a 75 anos. Para a faixa etária de 45 a 49 anos, a recomendação é condicional e baseada em evidência de certeza muito baixa. 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B97DC96-6CC9-40CB-B22E-18696C3FF2B8}"/>
              </a:ext>
            </a:extLst>
          </p:cNvPr>
          <p:cNvSpPr/>
          <p:nvPr/>
        </p:nvSpPr>
        <p:spPr>
          <a:xfrm>
            <a:off x="6021789" y="54304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900" dirty="0"/>
              <a:t>BRASIL, Ministério </a:t>
            </a:r>
            <a:r>
              <a:rPr lang="pt-BR" sz="900" dirty="0" err="1"/>
              <a:t>daSaúde</a:t>
            </a:r>
            <a:r>
              <a:rPr lang="pt-BR" sz="900" dirty="0"/>
              <a:t>, 2026. Diretrizes Brasileiras do Rastreamento do câncer de cólon e reto (CCR), disponível em: </a:t>
            </a:r>
            <a:r>
              <a:rPr lang="pt-BR" sz="9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Relatório preliminar - Diretrizes Brasileiras do Rastreamento do câncer de cólon e reto - CCR</a:t>
            </a:r>
            <a:endParaRPr lang="pt-BR" sz="9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113FB7-3765-D2C4-2A02-D8A835DB81A9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116183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1D9A540E-54F2-452D-BB43-EFBD48F5B317}"/>
              </a:ext>
            </a:extLst>
          </p:cNvPr>
          <p:cNvSpPr/>
          <p:nvPr/>
        </p:nvSpPr>
        <p:spPr>
          <a:xfrm>
            <a:off x="1667318" y="2122837"/>
            <a:ext cx="90856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chemeClr val="accent6">
                    <a:lumMod val="75000"/>
                  </a:schemeClr>
                </a:solidFill>
              </a:rPr>
              <a:t>Está em uma versão preliminar, mas a possibilidade de no segundo semestre, ficar indicado o rastreamento pelo FIT em indivíduos com idade superior a 50 anos.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B97DC96-6CC9-40CB-B22E-18696C3FF2B8}"/>
              </a:ext>
            </a:extLst>
          </p:cNvPr>
          <p:cNvSpPr/>
          <p:nvPr/>
        </p:nvSpPr>
        <p:spPr>
          <a:xfrm>
            <a:off x="6021789" y="54304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900" dirty="0"/>
              <a:t>BRASIL, Ministério </a:t>
            </a:r>
            <a:r>
              <a:rPr lang="pt-BR" sz="900" dirty="0" err="1"/>
              <a:t>daSaúde</a:t>
            </a:r>
            <a:r>
              <a:rPr lang="pt-BR" sz="900" dirty="0"/>
              <a:t>, 2026. Diretrizes Brasileiras do Rastreamento do câncer de cólon e reto (CCR), disponível em: </a:t>
            </a:r>
            <a:r>
              <a:rPr lang="pt-BR" sz="9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Relatório preliminar - Diretrizes Brasileiras do Rastreamento do câncer de cólon e reto - CCR</a:t>
            </a:r>
            <a:endParaRPr lang="pt-BR" sz="900" dirty="0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70EF7DA8-D7B9-4E14-BE89-B5AB304B0854}"/>
              </a:ext>
            </a:extLst>
          </p:cNvPr>
          <p:cNvSpPr txBox="1">
            <a:spLocks/>
          </p:cNvSpPr>
          <p:nvPr/>
        </p:nvSpPr>
        <p:spPr>
          <a:xfrm>
            <a:off x="1192696" y="276970"/>
            <a:ext cx="912279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Diretrizes Preliminares para o Rastreamento do Câncer colorretal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635464-61BA-F139-65DD-B8518688EBDF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78981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78294" y="401638"/>
            <a:ext cx="3581012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Contextualização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038698" y="1315509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0C81F8B-7766-4093-B3A1-2D93540975B9}"/>
              </a:ext>
            </a:extLst>
          </p:cNvPr>
          <p:cNvSpPr/>
          <p:nvPr/>
        </p:nvSpPr>
        <p:spPr>
          <a:xfrm>
            <a:off x="1773277" y="2644170"/>
            <a:ext cx="91596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É um dos maiores </a:t>
            </a: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desafios da saúde pública global.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 Ele é o </a:t>
            </a: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terceiro câncer mais comum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 em termos de incidência (novos casos), mas já se consolidou como a </a:t>
            </a: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segunda principal causa de morte por câncer no mundo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3A9441-F94F-42B9-C7E5-FF8EF133A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040" y="5860111"/>
            <a:ext cx="9343821" cy="655445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Rastreamento e Detecção 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2605759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179570" y="446407"/>
            <a:ext cx="912279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Classificação do risco para 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451094" y="2539083"/>
            <a:ext cx="92898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Indivíduos de risco </a:t>
            </a:r>
            <a:r>
              <a:rPr lang="pt-BR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Montserrat"/>
              </a:rPr>
              <a:t>baixo 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são aqueles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idade inferior a 45 anos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, assintomático. </a:t>
            </a:r>
            <a:endParaRPr lang="pt-BR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B506CE-E386-F6F4-28EF-D9F281D1E59C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0761392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179570" y="446407"/>
            <a:ext cx="912279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Classificação do risco para 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451094" y="2418059"/>
            <a:ext cx="92898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Indivíduos de risco </a:t>
            </a:r>
            <a:r>
              <a:rPr lang="pt-BR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Montserrat"/>
              </a:rPr>
              <a:t>médio 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são aqueles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idade superior a 45 anos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, com alguma queixa. </a:t>
            </a:r>
            <a:endParaRPr lang="pt-BR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F8CF30-0EF5-7E22-36D0-3A8800D9086B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9588144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179570" y="446407"/>
            <a:ext cx="912279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Classificação do risco para 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451094" y="2418059"/>
            <a:ext cx="92898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Indivíduos de risco </a:t>
            </a:r>
            <a:r>
              <a:rPr lang="pt-BR" sz="3600" b="1" i="0" dirty="0">
                <a:solidFill>
                  <a:schemeClr val="accent6">
                    <a:lumMod val="50000"/>
                  </a:schemeClr>
                </a:solidFill>
                <a:effectLst/>
                <a:latin typeface="Montserrat"/>
              </a:rPr>
              <a:t>alto 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são aqueles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qualquer idade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, com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pólipos adenomatosos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 ou história de </a:t>
            </a:r>
            <a:r>
              <a:rPr lang="pt-BR" sz="3600" b="1" i="0" dirty="0">
                <a:solidFill>
                  <a:srgbClr val="FF0000"/>
                </a:solidFill>
                <a:effectLst/>
                <a:latin typeface="Montserrat"/>
              </a:rPr>
              <a:t>parente de primeiro grau </a:t>
            </a:r>
            <a:r>
              <a:rPr lang="pt-BR" sz="36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com câncer colorretal. </a:t>
            </a:r>
            <a:endParaRPr lang="pt-BR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835238-BA26-D1E7-1264-E49AD676CE41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380554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553940" y="276970"/>
            <a:ext cx="750084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Classificação do </a:t>
            </a:r>
            <a:r>
              <a:rPr lang="pt-BR" sz="3600" b="1" dirty="0">
                <a:solidFill>
                  <a:srgbClr val="FF0000"/>
                </a:solidFill>
              </a:rPr>
              <a:t>risco aumentado</a:t>
            </a:r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4DC7C16-12A8-4308-BC8D-4CE4ADDDA9A4}"/>
              </a:ext>
            </a:extLst>
          </p:cNvPr>
          <p:cNvSpPr/>
          <p:nvPr/>
        </p:nvSpPr>
        <p:spPr>
          <a:xfrm>
            <a:off x="1765344" y="1465677"/>
            <a:ext cx="8232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Idade superior ou igual a 45 anos. </a:t>
            </a:r>
            <a:endParaRPr lang="pt-B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1BEE052-EDA8-42ED-8E67-B2F42F330753}"/>
              </a:ext>
            </a:extLst>
          </p:cNvPr>
          <p:cNvSpPr/>
          <p:nvPr/>
        </p:nvSpPr>
        <p:spPr>
          <a:xfrm>
            <a:off x="2161090" y="2266021"/>
            <a:ext cx="10849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P</a:t>
            </a:r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ólipos adenomatosos tubulares, vilosos, </a:t>
            </a:r>
          </a:p>
          <a:p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túbulo-vilosos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 e serrilhados</a:t>
            </a:r>
            <a:endParaRPr lang="pt-BR" sz="3200" b="1" i="0" dirty="0">
              <a:solidFill>
                <a:schemeClr val="accent6">
                  <a:lumMod val="75000"/>
                </a:schemeClr>
              </a:solidFill>
              <a:effectLst/>
              <a:latin typeface="Montserrat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5791552-92E2-459E-B1BF-54B1A988B04D}"/>
              </a:ext>
            </a:extLst>
          </p:cNvPr>
          <p:cNvSpPr/>
          <p:nvPr/>
        </p:nvSpPr>
        <p:spPr>
          <a:xfrm>
            <a:off x="1798822" y="3630558"/>
            <a:ext cx="47238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Séssil avançado.</a:t>
            </a:r>
            <a:endParaRPr lang="pt-B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4EB06A4-4675-4B50-BA64-B76341E013BF}"/>
              </a:ext>
            </a:extLst>
          </p:cNvPr>
          <p:cNvSpPr/>
          <p:nvPr/>
        </p:nvSpPr>
        <p:spPr>
          <a:xfrm>
            <a:off x="1944643" y="4774628"/>
            <a:ext cx="51751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Displasia de alto grau.</a:t>
            </a:r>
            <a:endParaRPr lang="pt-B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A37BEF54-D95B-4C73-B46B-D172614984D0}"/>
              </a:ext>
            </a:extLst>
          </p:cNvPr>
          <p:cNvSpPr/>
          <p:nvPr/>
        </p:nvSpPr>
        <p:spPr>
          <a:xfrm>
            <a:off x="1798822" y="1677093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3F4E4AB9-5C81-4CAC-BE56-502F1188ACDF}"/>
              </a:ext>
            </a:extLst>
          </p:cNvPr>
          <p:cNvSpPr/>
          <p:nvPr/>
        </p:nvSpPr>
        <p:spPr>
          <a:xfrm>
            <a:off x="1798822" y="2445915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17F20080-338D-4B2B-A53A-05B4B9176712}"/>
              </a:ext>
            </a:extLst>
          </p:cNvPr>
          <p:cNvSpPr/>
          <p:nvPr/>
        </p:nvSpPr>
        <p:spPr>
          <a:xfrm>
            <a:off x="1853705" y="3835529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561B4FEA-03DC-4C8E-83BF-87A69D121225}"/>
              </a:ext>
            </a:extLst>
          </p:cNvPr>
          <p:cNvSpPr/>
          <p:nvPr/>
        </p:nvSpPr>
        <p:spPr>
          <a:xfrm>
            <a:off x="1882589" y="4930649"/>
            <a:ext cx="124108" cy="2727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3CCC41BE-60AF-D5A9-7AFB-789CC1C0EC1B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5326178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122364" y="432326"/>
            <a:ext cx="8707564" cy="688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Classificação do </a:t>
            </a:r>
            <a:r>
              <a:rPr lang="pt-BR" sz="4000" b="1" dirty="0">
                <a:solidFill>
                  <a:srgbClr val="FF0000"/>
                </a:solidFill>
              </a:rPr>
              <a:t>risco aumentado</a:t>
            </a:r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C451E845-7E7D-42EF-954A-EE67FAC2FD97}"/>
              </a:ext>
            </a:extLst>
          </p:cNvPr>
          <p:cNvGrpSpPr/>
          <p:nvPr/>
        </p:nvGrpSpPr>
        <p:grpSpPr>
          <a:xfrm>
            <a:off x="1594032" y="1653160"/>
            <a:ext cx="8393248" cy="523220"/>
            <a:chOff x="1594032" y="1653160"/>
            <a:chExt cx="6656715" cy="52322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4DC7C16-12A8-4308-BC8D-4CE4ADDDA9A4}"/>
                </a:ext>
              </a:extLst>
            </p:cNvPr>
            <p:cNvSpPr/>
            <p:nvPr/>
          </p:nvSpPr>
          <p:spPr>
            <a:xfrm>
              <a:off x="1653508" y="1653160"/>
              <a:ext cx="65972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dirty="0" err="1">
                  <a:solidFill>
                    <a:schemeClr val="accent6">
                      <a:lumMod val="75000"/>
                    </a:schemeClr>
                  </a:solidFill>
                  <a:latin typeface="Montserrat"/>
                </a:rPr>
                <a:t>Retocolite</a:t>
              </a:r>
              <a:r>
                <a:rPr lang="pt-BR" sz="2800" b="1" dirty="0">
                  <a:solidFill>
                    <a:schemeClr val="accent6">
                      <a:lumMod val="75000"/>
                    </a:schemeClr>
                  </a:solidFill>
                  <a:latin typeface="Montserrat"/>
                </a:rPr>
                <a:t> Ulcerativa e Doença de </a:t>
              </a:r>
              <a:r>
                <a:rPr lang="pt-BR" sz="2800" b="1" dirty="0" err="1">
                  <a:solidFill>
                    <a:schemeClr val="accent6">
                      <a:lumMod val="75000"/>
                    </a:schemeClr>
                  </a:solidFill>
                  <a:latin typeface="Montserrat"/>
                </a:rPr>
                <a:t>Crohn</a:t>
              </a:r>
              <a:r>
                <a:rPr lang="pt-BR" sz="2800" b="1" i="0" dirty="0">
                  <a:solidFill>
                    <a:schemeClr val="accent6">
                      <a:lumMod val="75000"/>
                    </a:schemeClr>
                  </a:solidFill>
                  <a:effectLst/>
                  <a:latin typeface="Montserrat"/>
                </a:rPr>
                <a:t> </a:t>
              </a:r>
              <a:endParaRPr lang="pt-BR" sz="28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28A1C35B-7F56-421E-B621-3655E7B3011E}"/>
                </a:ext>
              </a:extLst>
            </p:cNvPr>
            <p:cNvSpPr/>
            <p:nvPr/>
          </p:nvSpPr>
          <p:spPr>
            <a:xfrm>
              <a:off x="1594032" y="1834868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C53E917-ADCB-4999-AE0B-C461A69AD7BE}"/>
              </a:ext>
            </a:extLst>
          </p:cNvPr>
          <p:cNvGrpSpPr/>
          <p:nvPr/>
        </p:nvGrpSpPr>
        <p:grpSpPr>
          <a:xfrm>
            <a:off x="1596130" y="3496990"/>
            <a:ext cx="5683823" cy="523220"/>
            <a:chOff x="1596130" y="3496990"/>
            <a:chExt cx="5683823" cy="523220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5791552-92E2-459E-B1BF-54B1A988B04D}"/>
                </a:ext>
              </a:extLst>
            </p:cNvPr>
            <p:cNvSpPr/>
            <p:nvPr/>
          </p:nvSpPr>
          <p:spPr>
            <a:xfrm>
              <a:off x="1838648" y="3496990"/>
              <a:ext cx="54413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i="0" dirty="0">
                  <a:solidFill>
                    <a:schemeClr val="accent6">
                      <a:lumMod val="75000"/>
                    </a:schemeClr>
                  </a:solidFill>
                  <a:effectLst/>
                  <a:latin typeface="Montserrat"/>
                </a:rPr>
                <a:t>História Familiar de Câncer</a:t>
              </a:r>
              <a:endParaRPr lang="pt-BR" sz="28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3" name="Seta: para a Direita 12">
              <a:extLst>
                <a:ext uri="{FF2B5EF4-FFF2-40B4-BE49-F238E27FC236}">
                  <a16:creationId xmlns:a16="http://schemas.microsoft.com/office/drawing/2014/main" id="{3427A2BA-7BAC-42B8-B8D8-5830E463F59C}"/>
                </a:ext>
              </a:extLst>
            </p:cNvPr>
            <p:cNvSpPr/>
            <p:nvPr/>
          </p:nvSpPr>
          <p:spPr>
            <a:xfrm>
              <a:off x="1596130" y="3701936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5124AF73-11CB-4FA5-B242-C303C8BB9D7B}"/>
              </a:ext>
            </a:extLst>
          </p:cNvPr>
          <p:cNvGrpSpPr/>
          <p:nvPr/>
        </p:nvGrpSpPr>
        <p:grpSpPr>
          <a:xfrm>
            <a:off x="1590948" y="2575075"/>
            <a:ext cx="8232380" cy="523220"/>
            <a:chOff x="1590948" y="2575075"/>
            <a:chExt cx="8232380" cy="52322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1BEE052-EDA8-42ED-8E67-B2F42F330753}"/>
                </a:ext>
              </a:extLst>
            </p:cNvPr>
            <p:cNvSpPr/>
            <p:nvPr/>
          </p:nvSpPr>
          <p:spPr>
            <a:xfrm>
              <a:off x="1927684" y="2575075"/>
              <a:ext cx="789564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800" b="1" dirty="0">
                  <a:solidFill>
                    <a:schemeClr val="accent6">
                      <a:lumMod val="75000"/>
                    </a:schemeClr>
                  </a:solidFill>
                  <a:latin typeface="Montserrat"/>
                </a:rPr>
                <a:t>Matrizes africanas</a:t>
              </a:r>
              <a:endParaRPr lang="pt-BR" sz="28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5" name="Seta: para a Direita 14">
              <a:extLst>
                <a:ext uri="{FF2B5EF4-FFF2-40B4-BE49-F238E27FC236}">
                  <a16:creationId xmlns:a16="http://schemas.microsoft.com/office/drawing/2014/main" id="{9F826078-09A6-4A86-ABAF-BBB0C6A0BE9F}"/>
                </a:ext>
              </a:extLst>
            </p:cNvPr>
            <p:cNvSpPr/>
            <p:nvPr/>
          </p:nvSpPr>
          <p:spPr>
            <a:xfrm>
              <a:off x="1590948" y="2725318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6DAF6C6E-AECA-4301-9ADA-B3EBDDB30E68}"/>
              </a:ext>
            </a:extLst>
          </p:cNvPr>
          <p:cNvGrpSpPr/>
          <p:nvPr/>
        </p:nvGrpSpPr>
        <p:grpSpPr>
          <a:xfrm>
            <a:off x="1630303" y="4595810"/>
            <a:ext cx="5735697" cy="523220"/>
            <a:chOff x="1630303" y="4595810"/>
            <a:chExt cx="5735697" cy="52322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4EB06A4-4675-4B50-BA64-B76341E013BF}"/>
                </a:ext>
              </a:extLst>
            </p:cNvPr>
            <p:cNvSpPr/>
            <p:nvPr/>
          </p:nvSpPr>
          <p:spPr>
            <a:xfrm>
              <a:off x="1838648" y="4595810"/>
              <a:ext cx="552735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i="0" dirty="0">
                  <a:solidFill>
                    <a:schemeClr val="accent6">
                      <a:lumMod val="75000"/>
                    </a:schemeClr>
                  </a:solidFill>
                  <a:effectLst/>
                  <a:latin typeface="Montserrat"/>
                </a:rPr>
                <a:t>Diabetes </a:t>
              </a:r>
              <a:r>
                <a:rPr lang="pt-BR" sz="2800" b="1" dirty="0">
                  <a:solidFill>
                    <a:schemeClr val="accent6">
                      <a:lumMod val="75000"/>
                    </a:schemeClr>
                  </a:solidFill>
                  <a:latin typeface="Montserrat"/>
                </a:rPr>
                <a:t>m</a:t>
              </a:r>
              <a:r>
                <a:rPr lang="pt-BR" sz="2800" b="1" i="0" dirty="0">
                  <a:solidFill>
                    <a:schemeClr val="accent6">
                      <a:lumMod val="75000"/>
                    </a:schemeClr>
                  </a:solidFill>
                  <a:effectLst/>
                  <a:latin typeface="Montserrat"/>
                </a:rPr>
                <a:t>ellitus e Obesos</a:t>
              </a:r>
              <a:endParaRPr lang="pt-BR" sz="28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F9D25E05-AB7B-4726-A53C-F6D6B78E85BA}"/>
                </a:ext>
              </a:extLst>
            </p:cNvPr>
            <p:cNvSpPr/>
            <p:nvPr/>
          </p:nvSpPr>
          <p:spPr>
            <a:xfrm>
              <a:off x="1630303" y="4737611"/>
              <a:ext cx="124108" cy="27273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Subtítulo 2">
            <a:extLst>
              <a:ext uri="{FF2B5EF4-FFF2-40B4-BE49-F238E27FC236}">
                <a16:creationId xmlns:a16="http://schemas.microsoft.com/office/drawing/2014/main" id="{CBF10603-56D4-22D5-02A2-72B4A2FCBC9A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3184215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0" y="376578"/>
            <a:ext cx="1029097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Recomendação de Rastreamento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E4A82F-C016-49F7-A74E-1E26E5759498}"/>
              </a:ext>
            </a:extLst>
          </p:cNvPr>
          <p:cNvSpPr/>
          <p:nvPr/>
        </p:nvSpPr>
        <p:spPr>
          <a:xfrm>
            <a:off x="1521954" y="2231647"/>
            <a:ext cx="91480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As diretrizes da NCCN (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National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Comprehensive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Cancer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Network) e da US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Preventive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Services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Task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Force (USPSTF), o rastreamento é recomendado para indivíduos com faixa </a:t>
            </a:r>
            <a:r>
              <a:rPr lang="pt-BR" sz="2800" b="1" dirty="0">
                <a:solidFill>
                  <a:srgbClr val="FF0000"/>
                </a:solidFill>
              </a:rPr>
              <a:t>etária de 45 a 75 anos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. Contudo, ressalta-se a recomendação a USPSTF é, em parte, baseada em modelagem populacional para os EUA. 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798CA0AE-59FE-4517-AC3C-BE8FC76EB919}"/>
              </a:ext>
            </a:extLst>
          </p:cNvPr>
          <p:cNvSpPr txBox="1">
            <a:spLocks/>
          </p:cNvSpPr>
          <p:nvPr/>
        </p:nvSpPr>
        <p:spPr>
          <a:xfrm>
            <a:off x="-403411" y="1280839"/>
            <a:ext cx="525780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Colonoscopia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72B04AF-6F1F-A565-D4A1-5DDDED60637E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6476011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465150" y="355370"/>
            <a:ext cx="932688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Recomendação de Rastreamento do 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B63AAAE3-BB11-4A78-84B7-4D599D5AB0B2}"/>
              </a:ext>
            </a:extLst>
          </p:cNvPr>
          <p:cNvSpPr/>
          <p:nvPr/>
        </p:nvSpPr>
        <p:spPr>
          <a:xfrm>
            <a:off x="922351" y="1309017"/>
            <a:ext cx="103956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 </a:t>
            </a:r>
          </a:p>
          <a:p>
            <a:pPr algn="ctr"/>
            <a:r>
              <a:rPr lang="pt-BR" sz="28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É recomendado o rastreamento por colonoscopia em </a:t>
            </a:r>
            <a:r>
              <a:rPr lang="pt-BR" sz="2800" b="1" i="0" dirty="0">
                <a:solidFill>
                  <a:srgbClr val="FF0000"/>
                </a:solidFill>
                <a:effectLst/>
                <a:latin typeface="Montserrat"/>
              </a:rPr>
              <a:t>adultos na faixa de 45 a 75 anos</a:t>
            </a:r>
            <a:r>
              <a:rPr lang="pt-BR" sz="28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. O rastreio em indivíduos entre </a:t>
            </a:r>
            <a:r>
              <a:rPr lang="pt-BR" sz="2800" b="1" i="0" dirty="0">
                <a:solidFill>
                  <a:srgbClr val="FF0000"/>
                </a:solidFill>
                <a:effectLst/>
                <a:latin typeface="Montserrat"/>
              </a:rPr>
              <a:t>76 e 85 anos </a:t>
            </a:r>
            <a:r>
              <a:rPr lang="pt-BR" sz="2800" b="1" i="0" dirty="0">
                <a:solidFill>
                  <a:schemeClr val="accent6">
                    <a:lumMod val="75000"/>
                  </a:schemeClr>
                </a:solidFill>
                <a:effectLst/>
                <a:latin typeface="Montserrat"/>
              </a:rPr>
              <a:t>deve ser discutido de forma individualizada, de acordo dos riscos e benefícios, segundo a comorbidade do caso, a estimativa de vida e os achados na colonoscopia mais recente.</a:t>
            </a: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F3F1F1B-B02F-429F-8526-B411E6E38DF3}"/>
              </a:ext>
            </a:extLst>
          </p:cNvPr>
          <p:cNvSpPr/>
          <p:nvPr/>
        </p:nvSpPr>
        <p:spPr>
          <a:xfrm>
            <a:off x="5958175" y="5412578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b="0" i="0" dirty="0">
                <a:effectLst/>
                <a:latin typeface="Montserrat"/>
              </a:rPr>
              <a:t>PROVENZALE, </a:t>
            </a:r>
            <a:r>
              <a:rPr lang="pt-BR" sz="800" b="0" i="0" dirty="0" err="1">
                <a:effectLst/>
                <a:latin typeface="Montserrat"/>
              </a:rPr>
              <a:t>Dawn</a:t>
            </a:r>
            <a:r>
              <a:rPr lang="pt-BR" sz="800" b="0" i="0" dirty="0">
                <a:effectLst/>
                <a:latin typeface="Montserrat"/>
              </a:rPr>
              <a:t> et al. NCCN </a:t>
            </a:r>
            <a:r>
              <a:rPr lang="pt-BR" sz="800" b="0" i="0" dirty="0" err="1">
                <a:effectLst/>
                <a:latin typeface="Montserrat"/>
              </a:rPr>
              <a:t>Guidelines</a:t>
            </a:r>
            <a:r>
              <a:rPr lang="pt-BR" sz="800" b="0" i="0" dirty="0">
                <a:effectLst/>
                <a:latin typeface="Montserrat"/>
              </a:rPr>
              <a:t>® Insights: </a:t>
            </a:r>
            <a:r>
              <a:rPr lang="pt-BR" sz="800" b="0" i="0" dirty="0" err="1">
                <a:effectLst/>
                <a:latin typeface="Montserrat"/>
              </a:rPr>
              <a:t>Colorectal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cancer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screening</a:t>
            </a:r>
            <a:r>
              <a:rPr lang="pt-BR" sz="800" b="0" i="0" dirty="0">
                <a:effectLst/>
                <a:latin typeface="Montserrat"/>
              </a:rPr>
              <a:t>. NCCN </a:t>
            </a:r>
            <a:r>
              <a:rPr lang="pt-BR" sz="800" b="0" i="0" dirty="0" err="1">
                <a:effectLst/>
                <a:latin typeface="Montserrat"/>
              </a:rPr>
              <a:t>clinical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practice</a:t>
            </a:r>
            <a:r>
              <a:rPr lang="pt-BR" sz="800" b="0" i="0" dirty="0">
                <a:effectLst/>
                <a:latin typeface="Montserrat"/>
              </a:rPr>
              <a:t> </a:t>
            </a:r>
            <a:r>
              <a:rPr lang="pt-BR" sz="800" b="0" i="0" dirty="0" err="1">
                <a:effectLst/>
                <a:latin typeface="Montserrat"/>
              </a:rPr>
              <a:t>guidelines</a:t>
            </a:r>
            <a:r>
              <a:rPr lang="pt-BR" sz="800" b="0" i="0" dirty="0">
                <a:effectLst/>
                <a:latin typeface="Montserrat"/>
              </a:rPr>
              <a:t> in </a:t>
            </a:r>
            <a:r>
              <a:rPr lang="pt-BR" sz="800" b="0" i="0" dirty="0" err="1">
                <a:effectLst/>
                <a:latin typeface="Montserrat"/>
              </a:rPr>
              <a:t>oncology</a:t>
            </a:r>
            <a:r>
              <a:rPr lang="pt-BR" sz="800" b="0" i="0" dirty="0">
                <a:effectLst/>
                <a:latin typeface="Montserrat"/>
              </a:rPr>
              <a:t>. </a:t>
            </a:r>
            <a:r>
              <a:rPr lang="pt-BR" sz="800" b="0" i="0" dirty="0" err="1">
                <a:effectLst/>
                <a:latin typeface="Montserrat"/>
              </a:rPr>
              <a:t>Version</a:t>
            </a:r>
            <a:r>
              <a:rPr lang="pt-BR" sz="800" b="0" i="0" dirty="0">
                <a:effectLst/>
                <a:latin typeface="Montserrat"/>
              </a:rPr>
              <a:t> 2.2021. </a:t>
            </a:r>
            <a:r>
              <a:rPr lang="pt-BR" sz="800" b="1" i="0" dirty="0" err="1">
                <a:effectLst/>
                <a:latin typeface="Montserrat"/>
              </a:rPr>
              <a:t>Journal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of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the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National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Comprehensive</a:t>
            </a:r>
            <a:r>
              <a:rPr lang="pt-BR" sz="800" b="1" i="0" dirty="0">
                <a:effectLst/>
                <a:latin typeface="Montserrat"/>
              </a:rPr>
              <a:t> </a:t>
            </a:r>
            <a:r>
              <a:rPr lang="pt-BR" sz="800" b="1" i="0" dirty="0" err="1">
                <a:effectLst/>
                <a:latin typeface="Montserrat"/>
              </a:rPr>
              <a:t>Cancer</a:t>
            </a:r>
            <a:r>
              <a:rPr lang="pt-BR" sz="800" b="1" i="0" dirty="0">
                <a:effectLst/>
                <a:latin typeface="Montserrat"/>
              </a:rPr>
              <a:t> Network</a:t>
            </a:r>
            <a:r>
              <a:rPr lang="pt-BR" sz="800" b="0" i="0" dirty="0">
                <a:effectLst/>
                <a:latin typeface="Montserrat"/>
              </a:rPr>
              <a:t>, v. 19, n. 10, p. 1122-1132, 2021. </a:t>
            </a:r>
            <a:endParaRPr lang="pt-BR" sz="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B63BEB-E8EC-9C6B-EF47-36551B75CFDE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1312045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228600" y="365555"/>
            <a:ext cx="732989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Recomendação das Sociedades Médicas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E4A82F-C016-49F7-A74E-1E26E5759498}"/>
              </a:ext>
            </a:extLst>
          </p:cNvPr>
          <p:cNvSpPr/>
          <p:nvPr/>
        </p:nvSpPr>
        <p:spPr>
          <a:xfrm>
            <a:off x="1161670" y="1473265"/>
            <a:ext cx="91480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Realizar a Colonoscopia em pacientes com idade superior a 45 anos. 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81B87CE3-6497-4854-9DBF-35BC1074356B}"/>
              </a:ext>
            </a:extLst>
          </p:cNvPr>
          <p:cNvSpPr txBox="1">
            <a:spLocks/>
          </p:cNvSpPr>
          <p:nvPr/>
        </p:nvSpPr>
        <p:spPr>
          <a:xfrm>
            <a:off x="436932" y="3112833"/>
            <a:ext cx="4550485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Recomendação das ONU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3370BE-BA39-4E2B-8689-2EB8E1358F88}"/>
              </a:ext>
            </a:extLst>
          </p:cNvPr>
          <p:cNvSpPr/>
          <p:nvPr/>
        </p:nvSpPr>
        <p:spPr>
          <a:xfrm>
            <a:off x="1779046" y="4154664"/>
            <a:ext cx="91480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Realizar a Colonoscopia em pacientes com idade superior a 50 anos. 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99CF22BE-5EE1-5267-15BB-163A946C82CC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4191690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-551329" y="323015"/>
            <a:ext cx="7329894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Recomendação viável na APS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E4A82F-C016-49F7-A74E-1E26E5759498}"/>
              </a:ext>
            </a:extLst>
          </p:cNvPr>
          <p:cNvSpPr/>
          <p:nvPr/>
        </p:nvSpPr>
        <p:spPr>
          <a:xfrm>
            <a:off x="1161669" y="1473265"/>
            <a:ext cx="95421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Rastreamento com TSOF em indivíduos assintomáticos acima de 50 anos.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3370BE-BA39-4E2B-8689-2EB8E1358F88}"/>
              </a:ext>
            </a:extLst>
          </p:cNvPr>
          <p:cNvSpPr/>
          <p:nvPr/>
        </p:nvSpPr>
        <p:spPr>
          <a:xfrm>
            <a:off x="1192696" y="3128079"/>
            <a:ext cx="91480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Realizar a Colonoscopia em pacientes TSOF + 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CF1F8A8-5734-49C5-BD93-E05094F790B0}"/>
              </a:ext>
            </a:extLst>
          </p:cNvPr>
          <p:cNvSpPr/>
          <p:nvPr/>
        </p:nvSpPr>
        <p:spPr>
          <a:xfrm>
            <a:off x="1192696" y="4291485"/>
            <a:ext cx="91480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Realizar a Colonoscopia em pacientes com </a:t>
            </a:r>
            <a:r>
              <a:rPr lang="pt-BR" sz="3200" b="1" dirty="0">
                <a:solidFill>
                  <a:srgbClr val="FF0000"/>
                </a:solidFill>
              </a:rPr>
              <a:t>sinais de alerta.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8593ABD-431B-933B-2BF7-2469BB99C59F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7938520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04F20F03-E27C-4A30-9CF8-3D50EFF89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748" y="1146254"/>
            <a:ext cx="3396026" cy="2472397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A8598A35-8A21-41A2-B660-727F97121EBB}"/>
              </a:ext>
            </a:extLst>
          </p:cNvPr>
          <p:cNvSpPr txBox="1">
            <a:spLocks/>
          </p:cNvSpPr>
          <p:nvPr/>
        </p:nvSpPr>
        <p:spPr>
          <a:xfrm>
            <a:off x="-513438" y="608372"/>
            <a:ext cx="786897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Realizar Exercícios  Físicos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5D3F74E-EDDC-4F0D-97F7-52F91EF0D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226" y="1736518"/>
            <a:ext cx="3124539" cy="247239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6698985-A3D7-4212-8BDA-9AD10959C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703" y="2649084"/>
            <a:ext cx="3702594" cy="2472388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57A7D343-091B-B41A-B1FE-28D606F79740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680547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104F715-681D-4422-8257-C2D52A9CC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435" y="1842586"/>
            <a:ext cx="6925642" cy="387721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1CE566A-AA3D-4BFA-8D16-4E319A372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573" y="1471339"/>
            <a:ext cx="8268854" cy="391532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D1F146D-66A5-4FB1-809F-0CBB0CE3EAE1}"/>
              </a:ext>
            </a:extLst>
          </p:cNvPr>
          <p:cNvSpPr txBox="1">
            <a:spLocks/>
          </p:cNvSpPr>
          <p:nvPr/>
        </p:nvSpPr>
        <p:spPr>
          <a:xfrm>
            <a:off x="2314035" y="4929409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5">
                    <a:lumMod val="75000"/>
                  </a:schemeClr>
                </a:solidFill>
              </a:rPr>
              <a:t>Fonte: OMS, </a:t>
            </a:r>
            <a:r>
              <a:rPr lang="pt-BR" sz="1600" b="1" dirty="0" err="1">
                <a:solidFill>
                  <a:schemeClr val="accent5">
                    <a:lumMod val="75000"/>
                  </a:schemeClr>
                </a:solidFill>
              </a:rPr>
              <a:t>Globocan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</a:rPr>
              <a:t>. 2026.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6B701EF1-20F7-472B-A06A-FC766C71EC11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41798290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A8598A35-8A21-41A2-B660-727F97121EBB}"/>
              </a:ext>
            </a:extLst>
          </p:cNvPr>
          <p:cNvSpPr txBox="1">
            <a:spLocks/>
          </p:cNvSpPr>
          <p:nvPr/>
        </p:nvSpPr>
        <p:spPr>
          <a:xfrm>
            <a:off x="-295901" y="471728"/>
            <a:ext cx="786897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Evitar do uso de fumo e álcool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8B962AA-79E8-4AC4-8ECA-2563F35D4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553" y="1896095"/>
            <a:ext cx="4058072" cy="297210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FDB2348-2FF4-4941-A829-BA00B03E4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655" y="1896095"/>
            <a:ext cx="4366814" cy="2972084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9BFA2408-E9AA-70F1-2AE7-A7277122EE22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0705427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54B5E-95B7-4329-B90C-625C0A3E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802" y="5860111"/>
            <a:ext cx="6208059" cy="65544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Detecção precoce do Câncer Colorretal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950" y="66162"/>
            <a:ext cx="850790" cy="811132"/>
          </a:xfrm>
          <a:prstGeom prst="rect">
            <a:avLst/>
          </a:prstGeom>
        </p:spPr>
      </p:pic>
      <p:sp>
        <p:nvSpPr>
          <p:cNvPr id="17" name="Subtítulo 2">
            <a:extLst>
              <a:ext uri="{FF2B5EF4-FFF2-40B4-BE49-F238E27FC236}">
                <a16:creationId xmlns:a16="http://schemas.microsoft.com/office/drawing/2014/main" id="{A8598A35-8A21-41A2-B660-727F97121EBB}"/>
              </a:ext>
            </a:extLst>
          </p:cNvPr>
          <p:cNvSpPr txBox="1">
            <a:spLocks/>
          </p:cNvSpPr>
          <p:nvPr/>
        </p:nvSpPr>
        <p:spPr>
          <a:xfrm>
            <a:off x="-513437" y="326646"/>
            <a:ext cx="620303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Exame Digital do Reto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3DC1BA5-B52F-42DE-926B-D515EA60E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06162"/>
            <a:ext cx="4582164" cy="341042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18F8DB5-CEAD-40EC-B29A-ED80ADDF9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452" y="1306162"/>
            <a:ext cx="4029637" cy="3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168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176DFB91-6A64-4F96-AE00-6F4B5A6AC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546" y="1255485"/>
            <a:ext cx="5306165" cy="3696216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E1734EF4-236A-435E-85AA-884809C94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51" y="1359011"/>
            <a:ext cx="4467466" cy="3766860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85FE5572-A41B-40B8-B96B-13E59080DFEA}"/>
              </a:ext>
            </a:extLst>
          </p:cNvPr>
          <p:cNvSpPr txBox="1">
            <a:spLocks/>
          </p:cNvSpPr>
          <p:nvPr/>
        </p:nvSpPr>
        <p:spPr>
          <a:xfrm>
            <a:off x="284848" y="235255"/>
            <a:ext cx="7973780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Grupos comunitários e Sala de Espera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230D40-029D-56AA-698B-06FD235C5C74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506439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468930" y="276970"/>
            <a:ext cx="310798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Recomendações: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55859105-744F-488A-A8A0-140DE7FEC350}"/>
              </a:ext>
            </a:extLst>
          </p:cNvPr>
          <p:cNvSpPr/>
          <p:nvPr/>
        </p:nvSpPr>
        <p:spPr>
          <a:xfrm>
            <a:off x="1401566" y="1208554"/>
            <a:ext cx="98654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Realização do FIT a partir dos 50 anos, segundo semestre 2026.</a:t>
            </a: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A4E4F54-DDC4-446B-BD37-D12664ADDCD5}"/>
              </a:ext>
            </a:extLst>
          </p:cNvPr>
          <p:cNvSpPr/>
          <p:nvPr/>
        </p:nvSpPr>
        <p:spPr>
          <a:xfrm>
            <a:off x="1643219" y="2187378"/>
            <a:ext cx="95556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Realização de Colonoscopia em FIT positivo/sinais de alerta.</a:t>
            </a:r>
            <a:endParaRPr lang="pt-B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590A2D2-D9AA-4664-9487-D88121250466}"/>
              </a:ext>
            </a:extLst>
          </p:cNvPr>
          <p:cNvSpPr/>
          <p:nvPr/>
        </p:nvSpPr>
        <p:spPr>
          <a:xfrm>
            <a:off x="1711380" y="3211215"/>
            <a:ext cx="8336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Comer mais fibras/alimentação “saudável” e água.</a:t>
            </a:r>
            <a:endParaRPr lang="pt-B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E7D9BA9-CC80-48BF-90B2-2E5833D5A8F1}"/>
              </a:ext>
            </a:extLst>
          </p:cNvPr>
          <p:cNvSpPr/>
          <p:nvPr/>
        </p:nvSpPr>
        <p:spPr>
          <a:xfrm>
            <a:off x="1711380" y="3997102"/>
            <a:ext cx="9167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Montserrat"/>
              </a:rPr>
              <a:t>Mudanças no Estilo de vida (Exercícios físicos).</a:t>
            </a:r>
            <a:endParaRPr lang="pt-B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0B512D-E3F4-6965-BA55-D3D412E5DB4D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879802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sp>
        <p:nvSpPr>
          <p:cNvPr id="21" name="Subtítulo 2">
            <a:extLst>
              <a:ext uri="{FF2B5EF4-FFF2-40B4-BE49-F238E27FC236}">
                <a16:creationId xmlns:a16="http://schemas.microsoft.com/office/drawing/2014/main" id="{794C82EE-A06F-4EAB-8668-356D90E8C764}"/>
              </a:ext>
            </a:extLst>
          </p:cNvPr>
          <p:cNvSpPr txBox="1">
            <a:spLocks/>
          </p:cNvSpPr>
          <p:nvPr/>
        </p:nvSpPr>
        <p:spPr>
          <a:xfrm>
            <a:off x="-5501" y="342444"/>
            <a:ext cx="748206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chemeClr val="accent6">
                    <a:lumMod val="50000"/>
                  </a:schemeClr>
                </a:solidFill>
              </a:rPr>
              <a:t>Recomendações - Resumida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7D4C1CF-E0B5-43B0-BD29-1721C9481C24}"/>
              </a:ext>
            </a:extLst>
          </p:cNvPr>
          <p:cNvGrpSpPr/>
          <p:nvPr/>
        </p:nvGrpSpPr>
        <p:grpSpPr>
          <a:xfrm>
            <a:off x="1380566" y="1743611"/>
            <a:ext cx="7582914" cy="478460"/>
            <a:chOff x="1332482" y="1461580"/>
            <a:chExt cx="7582914" cy="478460"/>
          </a:xfrm>
        </p:grpSpPr>
        <p:sp>
          <p:nvSpPr>
            <p:cNvPr id="6" name="Subtítulo 2">
              <a:extLst>
                <a:ext uri="{FF2B5EF4-FFF2-40B4-BE49-F238E27FC236}">
                  <a16:creationId xmlns:a16="http://schemas.microsoft.com/office/drawing/2014/main" id="{93161620-823E-4D14-B44D-A5DB4CA8498B}"/>
                </a:ext>
              </a:extLst>
            </p:cNvPr>
            <p:cNvSpPr txBox="1">
              <a:spLocks/>
            </p:cNvSpPr>
            <p:nvPr/>
          </p:nvSpPr>
          <p:spPr>
            <a:xfrm>
              <a:off x="1433335" y="1461580"/>
              <a:ext cx="7482061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accent6">
                      <a:lumMod val="50000"/>
                    </a:schemeClr>
                  </a:solidFill>
                </a:rPr>
                <a:t>FIT indivíduos acima dos 45 anos</a:t>
              </a:r>
            </a:p>
          </p:txBody>
        </p:sp>
        <p:sp>
          <p:nvSpPr>
            <p:cNvPr id="23" name="Seta: para a Direita 22">
              <a:extLst>
                <a:ext uri="{FF2B5EF4-FFF2-40B4-BE49-F238E27FC236}">
                  <a16:creationId xmlns:a16="http://schemas.microsoft.com/office/drawing/2014/main" id="{FCBD0742-B7B4-40F6-8A30-89D9C9DC9F0B}"/>
                </a:ext>
              </a:extLst>
            </p:cNvPr>
            <p:cNvSpPr/>
            <p:nvPr/>
          </p:nvSpPr>
          <p:spPr>
            <a:xfrm>
              <a:off x="1332482" y="1634903"/>
              <a:ext cx="201706" cy="305137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8B4068A-EFA4-47F9-AC23-42EF60B10697}"/>
              </a:ext>
            </a:extLst>
          </p:cNvPr>
          <p:cNvGrpSpPr/>
          <p:nvPr/>
        </p:nvGrpSpPr>
        <p:grpSpPr>
          <a:xfrm>
            <a:off x="1427102" y="2791844"/>
            <a:ext cx="7746540" cy="443581"/>
            <a:chOff x="1427102" y="2791844"/>
            <a:chExt cx="7746540" cy="443581"/>
          </a:xfrm>
        </p:grpSpPr>
        <p:sp>
          <p:nvSpPr>
            <p:cNvPr id="19" name="Subtítulo 2">
              <a:extLst>
                <a:ext uri="{FF2B5EF4-FFF2-40B4-BE49-F238E27FC236}">
                  <a16:creationId xmlns:a16="http://schemas.microsoft.com/office/drawing/2014/main" id="{E3656E78-8594-4289-91C6-A118599D33D8}"/>
                </a:ext>
              </a:extLst>
            </p:cNvPr>
            <p:cNvSpPr txBox="1">
              <a:spLocks/>
            </p:cNvSpPr>
            <p:nvPr/>
          </p:nvSpPr>
          <p:spPr>
            <a:xfrm>
              <a:off x="1691581" y="2791844"/>
              <a:ext cx="7482061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accent6">
                      <a:lumMod val="50000"/>
                    </a:schemeClr>
                  </a:solidFill>
                </a:rPr>
                <a:t>Colonoscopia em sinais de alarme</a:t>
              </a:r>
            </a:p>
          </p:txBody>
        </p:sp>
        <p:sp>
          <p:nvSpPr>
            <p:cNvPr id="24" name="Seta: para a Direita 23">
              <a:extLst>
                <a:ext uri="{FF2B5EF4-FFF2-40B4-BE49-F238E27FC236}">
                  <a16:creationId xmlns:a16="http://schemas.microsoft.com/office/drawing/2014/main" id="{225A3C95-E057-4864-851D-B1C1F23A27AD}"/>
                </a:ext>
              </a:extLst>
            </p:cNvPr>
            <p:cNvSpPr/>
            <p:nvPr/>
          </p:nvSpPr>
          <p:spPr>
            <a:xfrm>
              <a:off x="1427102" y="2992222"/>
              <a:ext cx="153622" cy="243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401566B-A30A-4E94-8426-E3DAE34DF68D}"/>
              </a:ext>
            </a:extLst>
          </p:cNvPr>
          <p:cNvGrpSpPr/>
          <p:nvPr/>
        </p:nvGrpSpPr>
        <p:grpSpPr>
          <a:xfrm>
            <a:off x="850514" y="3797617"/>
            <a:ext cx="8112966" cy="498257"/>
            <a:chOff x="850514" y="3797617"/>
            <a:chExt cx="8112966" cy="498257"/>
          </a:xfrm>
        </p:grpSpPr>
        <p:sp>
          <p:nvSpPr>
            <p:cNvPr id="22" name="Subtítulo 2">
              <a:extLst>
                <a:ext uri="{FF2B5EF4-FFF2-40B4-BE49-F238E27FC236}">
                  <a16:creationId xmlns:a16="http://schemas.microsoft.com/office/drawing/2014/main" id="{C14A1FF6-90E1-48CC-A005-69FCBD344D4D}"/>
                </a:ext>
              </a:extLst>
            </p:cNvPr>
            <p:cNvSpPr txBox="1">
              <a:spLocks/>
            </p:cNvSpPr>
            <p:nvPr/>
          </p:nvSpPr>
          <p:spPr>
            <a:xfrm>
              <a:off x="850514" y="3797617"/>
              <a:ext cx="8112966" cy="38951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4000" b="1" dirty="0">
                  <a:solidFill>
                    <a:schemeClr val="accent6">
                      <a:lumMod val="50000"/>
                    </a:schemeClr>
                  </a:solidFill>
                </a:rPr>
                <a:t>Colonoscopia em FIT positivo</a:t>
              </a:r>
            </a:p>
          </p:txBody>
        </p:sp>
        <p:sp>
          <p:nvSpPr>
            <p:cNvPr id="25" name="Seta: para a Direita 24">
              <a:extLst>
                <a:ext uri="{FF2B5EF4-FFF2-40B4-BE49-F238E27FC236}">
                  <a16:creationId xmlns:a16="http://schemas.microsoft.com/office/drawing/2014/main" id="{697BF9A5-92C3-4BF1-97EE-7A9F258A5187}"/>
                </a:ext>
              </a:extLst>
            </p:cNvPr>
            <p:cNvSpPr/>
            <p:nvPr/>
          </p:nvSpPr>
          <p:spPr>
            <a:xfrm>
              <a:off x="1485885" y="4052671"/>
              <a:ext cx="153622" cy="243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</p:grpSp>
      <p:sp>
        <p:nvSpPr>
          <p:cNvPr id="12" name="Subtítulo 2">
            <a:extLst>
              <a:ext uri="{FF2B5EF4-FFF2-40B4-BE49-F238E27FC236}">
                <a16:creationId xmlns:a16="http://schemas.microsoft.com/office/drawing/2014/main" id="{F4E9FD6C-3AF9-0B7B-2210-28E0FD826E13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0834646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>
            <a:extLst>
              <a:ext uri="{FF2B5EF4-FFF2-40B4-BE49-F238E27FC236}">
                <a16:creationId xmlns:a16="http://schemas.microsoft.com/office/drawing/2014/main" id="{93161620-823E-4D14-B44D-A5DB4CA8498B}"/>
              </a:ext>
            </a:extLst>
          </p:cNvPr>
          <p:cNvSpPr txBox="1">
            <a:spLocks/>
          </p:cNvSpPr>
          <p:nvPr/>
        </p:nvSpPr>
        <p:spPr>
          <a:xfrm>
            <a:off x="3677552" y="1218397"/>
            <a:ext cx="4242766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6000" b="1" dirty="0">
                <a:solidFill>
                  <a:schemeClr val="accent6">
                    <a:lumMod val="50000"/>
                  </a:schemeClr>
                </a:solidFill>
              </a:rPr>
              <a:t>Obrigado!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999" y="66162"/>
            <a:ext cx="850790" cy="81113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795F37A-794A-4F8B-ABEC-92815D0AA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052" y="2814070"/>
            <a:ext cx="508813" cy="516722"/>
          </a:xfrm>
          <a:prstGeom prst="rect">
            <a:avLst/>
          </a:prstGeom>
        </p:spPr>
      </p:pic>
      <p:sp>
        <p:nvSpPr>
          <p:cNvPr id="22" name="Subtítulo 2">
            <a:extLst>
              <a:ext uri="{FF2B5EF4-FFF2-40B4-BE49-F238E27FC236}">
                <a16:creationId xmlns:a16="http://schemas.microsoft.com/office/drawing/2014/main" id="{C18371A7-00E0-467C-ABC8-5700DB914BBE}"/>
              </a:ext>
            </a:extLst>
          </p:cNvPr>
          <p:cNvSpPr txBox="1">
            <a:spLocks/>
          </p:cNvSpPr>
          <p:nvPr/>
        </p:nvSpPr>
        <p:spPr>
          <a:xfrm>
            <a:off x="3796271" y="2837332"/>
            <a:ext cx="464847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82 98850 9749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360B275-3054-417F-AC0D-134069B05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637" y="3586353"/>
            <a:ext cx="481781" cy="534089"/>
          </a:xfrm>
          <a:prstGeom prst="rect">
            <a:avLst/>
          </a:prstGeom>
        </p:spPr>
      </p:pic>
      <p:sp>
        <p:nvSpPr>
          <p:cNvPr id="23" name="Subtítulo 2">
            <a:extLst>
              <a:ext uri="{FF2B5EF4-FFF2-40B4-BE49-F238E27FC236}">
                <a16:creationId xmlns:a16="http://schemas.microsoft.com/office/drawing/2014/main" id="{6C1E4047-CB26-448E-9FA3-5A4A353F685C}"/>
              </a:ext>
            </a:extLst>
          </p:cNvPr>
          <p:cNvSpPr txBox="1">
            <a:spLocks/>
          </p:cNvSpPr>
          <p:nvPr/>
        </p:nvSpPr>
        <p:spPr>
          <a:xfrm>
            <a:off x="3742483" y="3558363"/>
            <a:ext cx="464847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@mario.juca2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D1AD82-7B7A-4710-8A1D-2EDE3F096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637" y="4438514"/>
            <a:ext cx="523734" cy="552198"/>
          </a:xfrm>
          <a:prstGeom prst="rect">
            <a:avLst/>
          </a:prstGeom>
        </p:spPr>
      </p:pic>
      <p:sp>
        <p:nvSpPr>
          <p:cNvPr id="24" name="Subtítulo 2">
            <a:extLst>
              <a:ext uri="{FF2B5EF4-FFF2-40B4-BE49-F238E27FC236}">
                <a16:creationId xmlns:a16="http://schemas.microsoft.com/office/drawing/2014/main" id="{FD14DB6A-4F96-40E7-BBAC-44003FDFAC24}"/>
              </a:ext>
            </a:extLst>
          </p:cNvPr>
          <p:cNvSpPr txBox="1">
            <a:spLocks/>
          </p:cNvSpPr>
          <p:nvPr/>
        </p:nvSpPr>
        <p:spPr>
          <a:xfrm>
            <a:off x="4722876" y="4449793"/>
            <a:ext cx="4648478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mario.juca@famed.ufal.br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0CA3EB3-0F54-2B79-9E3E-CC86E043F90A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2976862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104F715-681D-4422-8257-C2D52A9CC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179" y="1490392"/>
            <a:ext cx="6925642" cy="387721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B7CEB798-BFDF-4FEC-84E5-4615DFC94A27}"/>
              </a:ext>
            </a:extLst>
          </p:cNvPr>
          <p:cNvSpPr txBox="1">
            <a:spLocks/>
          </p:cNvSpPr>
          <p:nvPr/>
        </p:nvSpPr>
        <p:spPr>
          <a:xfrm>
            <a:off x="558785" y="1973892"/>
            <a:ext cx="137310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Casos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DD004153-6C8C-4BDA-B9CD-7ED51ED14A70}"/>
              </a:ext>
            </a:extLst>
          </p:cNvPr>
          <p:cNvSpPr txBox="1">
            <a:spLocks/>
          </p:cNvSpPr>
          <p:nvPr/>
        </p:nvSpPr>
        <p:spPr>
          <a:xfrm>
            <a:off x="712326" y="3234242"/>
            <a:ext cx="1373109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Mortes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3178077" y="5226901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OMS, </a:t>
            </a:r>
            <a:r>
              <a:rPr lang="pt-BR" sz="1600" b="1" dirty="0" err="1">
                <a:solidFill>
                  <a:schemeClr val="accent6">
                    <a:lumMod val="50000"/>
                  </a:schemeClr>
                </a:solidFill>
              </a:rPr>
              <a:t>Globocan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. 2026.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AB0AA5-65F7-D81D-EF21-69FE3B11764E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662282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3053301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Câncer Colorretal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273512" y="5334200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INCA. 2026.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25F2136-1364-46D2-9D8D-76059B4C7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85" y="1303008"/>
            <a:ext cx="4477375" cy="341995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6D567B0-B5A5-4AFB-8220-0440FF3C9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264" y="1198218"/>
            <a:ext cx="4201111" cy="3524742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45FE924C-0546-46FD-B6D4-CF6476BFE365}"/>
              </a:ext>
            </a:extLst>
          </p:cNvPr>
          <p:cNvSpPr txBox="1">
            <a:spLocks/>
          </p:cNvSpPr>
          <p:nvPr/>
        </p:nvSpPr>
        <p:spPr>
          <a:xfrm>
            <a:off x="2534219" y="5337177"/>
            <a:ext cx="6203095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rgbClr val="FF0000"/>
                </a:solidFill>
              </a:rPr>
              <a:t>*  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46.000 casos novos – 244.000 homens e 22.000  - mortalidade de 26.000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769FED91-CCB2-6CA2-BA55-0141BFF23019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3162103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558785" y="409551"/>
            <a:ext cx="406700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Incidência total de câncer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4455547" y="4877519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INCA. 2026.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ED26068-C03D-41C0-A62A-6A68501F2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383" y="799067"/>
            <a:ext cx="5903100" cy="4055299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875029B7-37CA-4BD4-B655-305A8B7C346F}"/>
              </a:ext>
            </a:extLst>
          </p:cNvPr>
          <p:cNvSpPr txBox="1">
            <a:spLocks/>
          </p:cNvSpPr>
          <p:nvPr/>
        </p:nvSpPr>
        <p:spPr>
          <a:xfrm>
            <a:off x="7641293" y="4973231"/>
            <a:ext cx="406700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>
                <a:solidFill>
                  <a:srgbClr val="FF0000"/>
                </a:solidFill>
              </a:rPr>
              <a:t>*</a:t>
            </a:r>
            <a:r>
              <a:rPr lang="pt-BR" sz="1800" b="1" dirty="0">
                <a:solidFill>
                  <a:schemeClr val="accent6">
                    <a:lumMod val="50000"/>
                  </a:schemeClr>
                </a:solidFill>
              </a:rPr>
              <a:t> 2026 – 731 mil casos novos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F25F9C-9616-3F80-AA2E-81E07776B9CD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122818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71A786-F8C9-46B9-9E0C-ADF333DE2D4F}"/>
              </a:ext>
            </a:extLst>
          </p:cNvPr>
          <p:cNvCxnSpPr/>
          <p:nvPr/>
        </p:nvCxnSpPr>
        <p:spPr>
          <a:xfrm>
            <a:off x="922351" y="5860111"/>
            <a:ext cx="1086148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F215679-A60D-45FD-92A8-F7C2FDB94E6F}"/>
              </a:ext>
            </a:extLst>
          </p:cNvPr>
          <p:cNvCxnSpPr>
            <a:cxnSpLocks/>
          </p:cNvCxnSpPr>
          <p:nvPr/>
        </p:nvCxnSpPr>
        <p:spPr>
          <a:xfrm>
            <a:off x="1192696" y="5980705"/>
            <a:ext cx="1059113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4436A70-8602-4B13-8F67-71A78D87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01" y="66162"/>
            <a:ext cx="850790" cy="81113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1F6BAF3D-246D-4432-BEB0-0FD49B40552E}"/>
              </a:ext>
            </a:extLst>
          </p:cNvPr>
          <p:cNvSpPr txBox="1">
            <a:spLocks/>
          </p:cNvSpPr>
          <p:nvPr/>
        </p:nvSpPr>
        <p:spPr>
          <a:xfrm>
            <a:off x="3027313" y="5213731"/>
            <a:ext cx="2917923" cy="415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Fonte: INCA. 2026.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B1B9C5F-4552-4192-B5CD-DF28634C4D10}"/>
              </a:ext>
            </a:extLst>
          </p:cNvPr>
          <p:cNvSpPr txBox="1">
            <a:spLocks/>
          </p:cNvSpPr>
          <p:nvPr/>
        </p:nvSpPr>
        <p:spPr>
          <a:xfrm>
            <a:off x="159314" y="276970"/>
            <a:ext cx="4067003" cy="38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Diferenças regionais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8A1633A-47E7-4519-B66A-210D6FA41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313" y="583521"/>
            <a:ext cx="7211431" cy="4739227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D41C2114-414D-B563-0393-5553571A962D}"/>
              </a:ext>
            </a:extLst>
          </p:cNvPr>
          <p:cNvSpPr txBox="1">
            <a:spLocks/>
          </p:cNvSpPr>
          <p:nvPr/>
        </p:nvSpPr>
        <p:spPr>
          <a:xfrm>
            <a:off x="4663441" y="5980705"/>
            <a:ext cx="7246770" cy="476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Rastreamento e Detecção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Precoce do Câncer Colorretal</a:t>
            </a:r>
          </a:p>
        </p:txBody>
      </p:sp>
    </p:spTree>
    <p:extLst>
      <p:ext uri="{BB962C8B-B14F-4D97-AF65-F5344CB8AC3E}">
        <p14:creationId xmlns:p14="http://schemas.microsoft.com/office/powerpoint/2010/main" val="154313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2014</Words>
  <Application>Microsoft Office PowerPoint</Application>
  <PresentationFormat>Widescreen</PresentationFormat>
  <Paragraphs>249</Paragraphs>
  <Slides>55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64" baseType="lpstr">
      <vt:lpstr>Arial</vt:lpstr>
      <vt:lpstr>Calibri</vt:lpstr>
      <vt:lpstr>Calibri Light</vt:lpstr>
      <vt:lpstr>Google Sans</vt:lpstr>
      <vt:lpstr>Montserrat</vt:lpstr>
      <vt:lpstr>Noto Sans</vt:lpstr>
      <vt:lpstr>Times New Roman</vt:lpstr>
      <vt:lpstr>Verdana</vt:lpstr>
      <vt:lpstr>Tema do Office</vt:lpstr>
      <vt:lpstr>Rastreamento e Detecção precoce do Câncer Colorretal</vt:lpstr>
      <vt:lpstr>Rastreamento e Detecção precoce do Câncer Colorretal</vt:lpstr>
      <vt:lpstr>Rastreamento e Detecção precoce do Câncer Colorretal</vt:lpstr>
      <vt:lpstr>Rastreamento e Detecção precoce do Câncer Colorretal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Rastreamento e Detecção precoce do Câncer Colorretal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Detecção precoce do Câncer Colorretal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Rastreamento do Câncer Colorretal</dc:title>
  <dc:creator>Mario Jorge Jucá</dc:creator>
  <cp:lastModifiedBy>cremal.local</cp:lastModifiedBy>
  <cp:revision>75</cp:revision>
  <dcterms:created xsi:type="dcterms:W3CDTF">2026-05-28T17:36:56Z</dcterms:created>
  <dcterms:modified xsi:type="dcterms:W3CDTF">2026-07-22T11:55:16Z</dcterms:modified>
</cp:coreProperties>
</file>