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274" r:id="rId4"/>
    <p:sldId id="308" r:id="rId5"/>
    <p:sldId id="309" r:id="rId6"/>
    <p:sldId id="276" r:id="rId7"/>
    <p:sldId id="310" r:id="rId8"/>
    <p:sldId id="314" r:id="rId9"/>
    <p:sldId id="315" r:id="rId10"/>
    <p:sldId id="300" r:id="rId11"/>
    <p:sldId id="289" r:id="rId12"/>
    <p:sldId id="316" r:id="rId13"/>
    <p:sldId id="299" r:id="rId14"/>
    <p:sldId id="298" r:id="rId15"/>
    <p:sldId id="302" r:id="rId16"/>
    <p:sldId id="301" r:id="rId17"/>
    <p:sldId id="297" r:id="rId18"/>
    <p:sldId id="278" r:id="rId19"/>
    <p:sldId id="279" r:id="rId20"/>
    <p:sldId id="280" r:id="rId21"/>
    <p:sldId id="290" r:id="rId22"/>
    <p:sldId id="271" r:id="rId23"/>
    <p:sldId id="281" r:id="rId24"/>
    <p:sldId id="325" r:id="rId25"/>
    <p:sldId id="282" r:id="rId26"/>
    <p:sldId id="319" r:id="rId27"/>
    <p:sldId id="283" r:id="rId28"/>
    <p:sldId id="317" r:id="rId29"/>
    <p:sldId id="303" r:id="rId30"/>
    <p:sldId id="321" r:id="rId31"/>
    <p:sldId id="285" r:id="rId32"/>
    <p:sldId id="320" r:id="rId33"/>
    <p:sldId id="324" r:id="rId34"/>
    <p:sldId id="284" r:id="rId35"/>
    <p:sldId id="286" r:id="rId36"/>
    <p:sldId id="258" r:id="rId37"/>
    <p:sldId id="259" r:id="rId38"/>
    <p:sldId id="260" r:id="rId39"/>
    <p:sldId id="292" r:id="rId40"/>
    <p:sldId id="261" r:id="rId41"/>
    <p:sldId id="287" r:id="rId42"/>
    <p:sldId id="264" r:id="rId43"/>
    <p:sldId id="322" r:id="rId44"/>
    <p:sldId id="323" r:id="rId45"/>
    <p:sldId id="262" r:id="rId46"/>
    <p:sldId id="265" r:id="rId47"/>
    <p:sldId id="304" r:id="rId48"/>
    <p:sldId id="305" r:id="rId49"/>
    <p:sldId id="272" r:id="rId50"/>
    <p:sldId id="273" r:id="rId51"/>
    <p:sldId id="263" r:id="rId52"/>
    <p:sldId id="326" r:id="rId53"/>
    <p:sldId id="266" r:id="rId54"/>
    <p:sldId id="293" r:id="rId55"/>
    <p:sldId id="306" r:id="rId56"/>
    <p:sldId id="296" r:id="rId57"/>
    <p:sldId id="295" r:id="rId58"/>
    <p:sldId id="311" r:id="rId59"/>
    <p:sldId id="312" r:id="rId60"/>
    <p:sldId id="269" r:id="rId61"/>
    <p:sldId id="294" r:id="rId62"/>
    <p:sldId id="307" r:id="rId6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ADE02-9CAD-4A3E-95BF-94FF39870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373124-8CCE-4729-B4DD-357FFDFD7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533FF8-C063-4805-B26E-FEF9B52E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538A42-E5F4-4AF1-BAB6-1E96806C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A0E19-2BB0-4036-80DA-851BBAE4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15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5EBDB-950D-4D62-BEBC-2270AE13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DDC8EC-37EF-4E87-8E14-CE7E8033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D11352-AFD0-4D58-AD85-A8034A6E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AE5AE-9F0F-4D25-ABDC-5656D3F0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926A7-52F7-499E-9C2D-F17E8443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88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580B2C-F6E0-401A-8C93-FF34BCD29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0466E8-868D-4307-A0C0-7A1770E59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AE001-A14B-44D0-BD0C-E3CE1136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B1A9CF-1ABD-42E2-BF2F-232E1D00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CF18A1-7BB2-4B51-A647-1C5A4D3E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1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675F9-4325-4ED2-AA20-BA0A24BD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516DB2-E2B0-4E3A-8004-12C622672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627342-4354-43DF-89C6-7B2D047C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7427E-2476-4E24-94CA-7522EB2F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A2220C-77C2-4619-80ED-2F47F884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26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E350C-B2DF-4D96-BD8D-B0B0693D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71ABD4-AD34-41D7-B33E-98E917B6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24420C-707E-4D1F-9DB1-31163D52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B0A11-87E5-47DF-A737-78FE1A1E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4F7DE2-FD09-4EC9-850E-03051187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BDE02-FBC3-407C-BE3B-B744B016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C3438-41CA-4565-AD8A-C80C66696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0D6486-BE39-4B50-AAB3-B1988E35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F70689-DE55-456E-BB89-05B2A437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5D41B3-5D9C-4746-B406-7554C2BC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C2303-909E-4562-A601-2DD6C17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35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19210-7533-4EBC-A291-4CBB25E2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B33EC2-9515-4A73-908C-A05FFBBF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1FBF2E-932E-4461-AE42-E71054A25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290EF7-8FD7-4C63-A438-D60DA69E9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034CBAC-8C76-487C-A40D-6B85665F7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C1AC1E-C687-4BEB-89D1-9ADFB66D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4F4CE5-91D7-449F-AE29-92EAF842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998BC0-A064-413D-8534-8508BBB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39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3B0A2-EA9F-41E1-84EC-DB1ED6BF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57E507-09A2-4107-BB0B-A65F6E11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B7CB61-E598-4A41-A49F-F88AC883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98D032-6E35-40AE-8670-94F81185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80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527FAA-3C7F-4B6F-91E8-06223BD7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0E25BF7-4A66-415F-B67B-FAACEA91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7939DB-50E1-42B1-A926-D43FF6D7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6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C4E14-1805-4692-982D-59ED4CB5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4BEDF-10FC-40B3-A053-EB5775BC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CE90CD-4FA8-4115-8172-30129071D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E204C8-A04D-4CF6-AA73-8A40127E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049B9D-71C3-4DD6-9CB7-8BCB569F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D9CAAF-BC42-4911-8798-89106AF8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5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F6815-EE3D-44B8-A6EA-39DA5CEC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34A9FF-1FB0-4042-9369-C8D046A3E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C91D7-2628-4866-9C7A-68950E2BC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E79293-2DEE-4B95-B9AD-3A1A5A2A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B4EC22-4D46-4D95-8805-1B5B6C78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AC5FF5-52D5-422F-B0A3-CA6F7FE3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7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5B75C5-1F4F-4255-BBD6-6E8743E7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75302E-CE7A-44A9-9F5B-E632BFC5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53552-FF23-44F5-AD17-06E3D0346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FFAB-F080-45DD-B0E1-B793799CE117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D29330-8CBA-46AC-9C9B-764579291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68C9C6-5AD2-48D0-BCEE-AAAC0EC0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02A8-F92F-4754-BC31-EEF214FC9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1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onitec/pt-br/midias/consultas/relatorios/2026/relatorio-preliminar-diretrizes-brasileiras-do-rastreamento-do-cancer-de-colon-e-reto-cp-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onitec/pt-br/midias/consultas/relatorios/2026/relatorio-preliminar-diretrizes-brasileiras-do-rastreamento-do-cancer-de-colon-e-reto-cp-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B89E53A-3BBE-4FAE-81ED-34946D05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43" y="-1"/>
            <a:ext cx="6208058" cy="47508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054B5E-95B7-4329-B90C-625C0A3E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518" y="5860111"/>
            <a:ext cx="3699343" cy="655445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Coruripe  - Alagoas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950" y="66162"/>
            <a:ext cx="850790" cy="8111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6A3A33-E89E-486F-B281-121142FF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7122"/>
            <a:ext cx="5868801" cy="48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8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962D8659-CE51-476D-BACB-760E896B83EF}"/>
              </a:ext>
            </a:extLst>
          </p:cNvPr>
          <p:cNvSpPr txBox="1">
            <a:spLocks/>
          </p:cNvSpPr>
          <p:nvPr/>
        </p:nvSpPr>
        <p:spPr>
          <a:xfrm>
            <a:off x="3440944" y="1487782"/>
            <a:ext cx="582429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Sintomatologia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5320840" y="2560855"/>
            <a:ext cx="494851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Depende da localização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5311588" y="3633929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Depende da evolução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9B27A4-CF2B-4377-A365-2E48D484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2" y="1632939"/>
            <a:ext cx="3576121" cy="2994781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D95360E6-42E8-41A7-AA2C-135DA9954CB7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0808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288F826C-743C-4F7E-8624-6D5495F3AE23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05EA160-9C69-4D04-AA46-6646C7C44D89}"/>
              </a:ext>
            </a:extLst>
          </p:cNvPr>
          <p:cNvSpPr/>
          <p:nvPr/>
        </p:nvSpPr>
        <p:spPr>
          <a:xfrm>
            <a:off x="1087605" y="3759860"/>
            <a:ext cx="10016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 mais, 75% dos casos são de origem esporádica em indivíduos com idade ≥ 50 anos, independentemente de sinais ou sintomas, 20% de origem familiar e o restante secundário à doença inflamatória intestinal e síndromes de CCR hereditárias.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8E487B-96AC-426F-9DC5-F7C162D7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" y="471728"/>
            <a:ext cx="5989437" cy="177392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AD2F21E-8A34-43BE-AC5D-AEF825810D7C}"/>
              </a:ext>
            </a:extLst>
          </p:cNvPr>
          <p:cNvSpPr/>
          <p:nvPr/>
        </p:nvSpPr>
        <p:spPr>
          <a:xfrm>
            <a:off x="1087605" y="2730078"/>
            <a:ext cx="9297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incidência do CCR aumenta proporcionalmente à idade (≥ 50 anos), no sexo masculino e em afrodescendentes.</a:t>
            </a:r>
          </a:p>
        </p:txBody>
      </p:sp>
    </p:spTree>
    <p:extLst>
      <p:ext uri="{BB962C8B-B14F-4D97-AF65-F5344CB8AC3E}">
        <p14:creationId xmlns:p14="http://schemas.microsoft.com/office/powerpoint/2010/main" val="260684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4313432" y="1527285"/>
            <a:ext cx="329444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Cólon  direito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4876211" y="2336345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Anemia ferropriva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AD25B5-A3C8-4077-92AA-53FEFA43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87" y="1487782"/>
            <a:ext cx="3294445" cy="2736663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0E80D8F7-C3BC-496A-A70B-04A36B6A636D}"/>
              </a:ext>
            </a:extLst>
          </p:cNvPr>
          <p:cNvSpPr txBox="1">
            <a:spLocks/>
          </p:cNvSpPr>
          <p:nvPr/>
        </p:nvSpPr>
        <p:spPr>
          <a:xfrm>
            <a:off x="4814046" y="3034181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Fadiga e fraqueza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F160E971-8177-41BD-9A7C-48FAF9105906}"/>
              </a:ext>
            </a:extLst>
          </p:cNvPr>
          <p:cNvSpPr txBox="1">
            <a:spLocks/>
          </p:cNvSpPr>
          <p:nvPr/>
        </p:nvSpPr>
        <p:spPr>
          <a:xfrm>
            <a:off x="4854387" y="3767944"/>
            <a:ext cx="256838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Palidez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288F826C-743C-4F7E-8624-6D5495F3AE23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2916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4313432" y="1527285"/>
            <a:ext cx="329444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Cólon  direito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4876211" y="2336345"/>
            <a:ext cx="557865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Desconforto abdominal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AD25B5-A3C8-4077-92AA-53FEFA43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87" y="1487782"/>
            <a:ext cx="3294445" cy="2736663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0E80D8F7-C3BC-496A-A70B-04A36B6A636D}"/>
              </a:ext>
            </a:extLst>
          </p:cNvPr>
          <p:cNvSpPr txBox="1">
            <a:spLocks/>
          </p:cNvSpPr>
          <p:nvPr/>
        </p:nvSpPr>
        <p:spPr>
          <a:xfrm>
            <a:off x="4450975" y="3052144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Perda de peso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F160E971-8177-41BD-9A7C-48FAF9105906}"/>
              </a:ext>
            </a:extLst>
          </p:cNvPr>
          <p:cNvSpPr txBox="1">
            <a:spLocks/>
          </p:cNvSpPr>
          <p:nvPr/>
        </p:nvSpPr>
        <p:spPr>
          <a:xfrm>
            <a:off x="5116646" y="3740328"/>
            <a:ext cx="329444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Fezes  escuras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B70C989-722D-4E50-9FEE-D1DEFE69852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8777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962D8659-CE51-476D-BACB-760E896B83EF}"/>
              </a:ext>
            </a:extLst>
          </p:cNvPr>
          <p:cNvSpPr txBox="1">
            <a:spLocks/>
          </p:cNvSpPr>
          <p:nvPr/>
        </p:nvSpPr>
        <p:spPr>
          <a:xfrm>
            <a:off x="3440944" y="1487782"/>
            <a:ext cx="582429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Cólon Esquerdo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4437244" y="2406115"/>
            <a:ext cx="494851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Mais sintomático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5145152" y="3176841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Sangramento nas fezes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61D1D398-5984-4E5D-9AA2-D2CFE858C343}"/>
              </a:ext>
            </a:extLst>
          </p:cNvPr>
          <p:cNvSpPr txBox="1">
            <a:spLocks/>
          </p:cNvSpPr>
          <p:nvPr/>
        </p:nvSpPr>
        <p:spPr>
          <a:xfrm>
            <a:off x="5471886" y="6062478"/>
            <a:ext cx="689286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9B27A4-CF2B-4377-A365-2E48D484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2" y="1632939"/>
            <a:ext cx="3576121" cy="2994781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3D178215-4B0B-4410-B1F9-393AEDF8FB61}"/>
              </a:ext>
            </a:extLst>
          </p:cNvPr>
          <p:cNvSpPr txBox="1">
            <a:spLocks/>
          </p:cNvSpPr>
          <p:nvPr/>
        </p:nvSpPr>
        <p:spPr>
          <a:xfrm>
            <a:off x="4929998" y="3938355"/>
            <a:ext cx="593522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Cólicas e dores abdominais</a:t>
            </a:r>
          </a:p>
        </p:txBody>
      </p:sp>
    </p:spTree>
    <p:extLst>
      <p:ext uri="{BB962C8B-B14F-4D97-AF65-F5344CB8AC3E}">
        <p14:creationId xmlns:p14="http://schemas.microsoft.com/office/powerpoint/2010/main" val="21346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962D8659-CE51-476D-BACB-760E896B83EF}"/>
              </a:ext>
            </a:extLst>
          </p:cNvPr>
          <p:cNvSpPr txBox="1">
            <a:spLocks/>
          </p:cNvSpPr>
          <p:nvPr/>
        </p:nvSpPr>
        <p:spPr>
          <a:xfrm>
            <a:off x="3440944" y="1487782"/>
            <a:ext cx="582429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Cólon Esquerdo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5024127" y="2445551"/>
            <a:ext cx="615903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Alteração do hábito intestinal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4929998" y="3151078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Afilamento nas fezes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61D1D398-5984-4E5D-9AA2-D2CFE858C343}"/>
              </a:ext>
            </a:extLst>
          </p:cNvPr>
          <p:cNvSpPr txBox="1">
            <a:spLocks/>
          </p:cNvSpPr>
          <p:nvPr/>
        </p:nvSpPr>
        <p:spPr>
          <a:xfrm>
            <a:off x="5024129" y="6065307"/>
            <a:ext cx="768516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9B27A4-CF2B-4377-A365-2E48D484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2" y="1632939"/>
            <a:ext cx="3576121" cy="2994781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3D178215-4B0B-4410-B1F9-393AEDF8FB61}"/>
              </a:ext>
            </a:extLst>
          </p:cNvPr>
          <p:cNvSpPr txBox="1">
            <a:spLocks/>
          </p:cNvSpPr>
          <p:nvPr/>
        </p:nvSpPr>
        <p:spPr>
          <a:xfrm>
            <a:off x="4929998" y="3938355"/>
            <a:ext cx="382403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Puxo e tenesmo</a:t>
            </a:r>
          </a:p>
        </p:txBody>
      </p:sp>
    </p:spTree>
    <p:extLst>
      <p:ext uri="{BB962C8B-B14F-4D97-AF65-F5344CB8AC3E}">
        <p14:creationId xmlns:p14="http://schemas.microsoft.com/office/powerpoint/2010/main" val="40722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5405717" y="2784429"/>
            <a:ext cx="46257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Depende da evolução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BD13AB-C85B-4338-A297-16FA1103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" y="1487782"/>
            <a:ext cx="3848489" cy="3492921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2F29245D-43D6-4B2F-B436-F64C0F50E446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19810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06613" y="301579"/>
            <a:ext cx="1086148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51ABEA0-9CBF-4056-9534-8E0F36E9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352183"/>
            <a:ext cx="3366597" cy="371891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962D8659-CE51-476D-BACB-760E896B83EF}"/>
              </a:ext>
            </a:extLst>
          </p:cNvPr>
          <p:cNvSpPr txBox="1">
            <a:spLocks/>
          </p:cNvSpPr>
          <p:nvPr/>
        </p:nvSpPr>
        <p:spPr>
          <a:xfrm>
            <a:off x="3758862" y="1243423"/>
            <a:ext cx="582429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FF0000"/>
                </a:solidFill>
              </a:rPr>
              <a:t>Sinais de alarme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5311588" y="2162512"/>
            <a:ext cx="355178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Sangue nas fezes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5311588" y="2822125"/>
            <a:ext cx="6024283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Mudança de hábito intestinal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B2AF9BD1-990E-4B5B-883B-5FDD77CEF315}"/>
              </a:ext>
            </a:extLst>
          </p:cNvPr>
          <p:cNvSpPr txBox="1">
            <a:spLocks/>
          </p:cNvSpPr>
          <p:nvPr/>
        </p:nvSpPr>
        <p:spPr>
          <a:xfrm>
            <a:off x="5123029" y="3494806"/>
            <a:ext cx="617299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Perda  de peso inexplicável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5A88AC5-70A4-4869-8004-85F985CD67BA}"/>
              </a:ext>
            </a:extLst>
          </p:cNvPr>
          <p:cNvSpPr txBox="1">
            <a:spLocks/>
          </p:cNvSpPr>
          <p:nvPr/>
        </p:nvSpPr>
        <p:spPr>
          <a:xfrm>
            <a:off x="5198169" y="4097238"/>
            <a:ext cx="377862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História familiar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F7ABB9B-A720-4EF6-8732-BA192AB28719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41519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78294" y="401638"/>
            <a:ext cx="358101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Contextualização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922351" y="1336859"/>
            <a:ext cx="741950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Fatos Críticos Ocultos nas Estatísticas</a:t>
            </a:r>
          </a:p>
          <a:p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E36A99EC-6A2C-4099-9A9D-6F97CBAAF2C6}"/>
              </a:ext>
            </a:extLst>
          </p:cNvPr>
          <p:cNvSpPr txBox="1">
            <a:spLocks/>
          </p:cNvSpPr>
          <p:nvPr/>
        </p:nvSpPr>
        <p:spPr>
          <a:xfrm>
            <a:off x="1406952" y="2493728"/>
            <a:ext cx="937809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pt-BR" dirty="0"/>
              <a:t>Atualmente é a </a:t>
            </a:r>
            <a:r>
              <a:rPr lang="pt-BR" b="1" dirty="0">
                <a:solidFill>
                  <a:srgbClr val="FF0000"/>
                </a:solidFill>
              </a:rPr>
              <a:t>principal causa de morte por câncer,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em homens e mulheres, em pessoas com idade abaixo de 50 anos em diversos países desenvolvidos (aumento de 79% nas três ultimas décadas).</a:t>
            </a:r>
          </a:p>
          <a:p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83C0FD-5372-4C5E-8377-C3420F2EEEB3}"/>
              </a:ext>
            </a:extLst>
          </p:cNvPr>
          <p:cNvSpPr/>
          <p:nvPr/>
        </p:nvSpPr>
        <p:spPr>
          <a:xfrm>
            <a:off x="1406952" y="4040113"/>
            <a:ext cx="9229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Quase 75% dos casos diagnosticados em jovens são descobertos já em </a:t>
            </a:r>
            <a:r>
              <a:rPr lang="pt-BR" sz="2400" b="1" dirty="0">
                <a:solidFill>
                  <a:srgbClr val="FF0000"/>
                </a:solidFill>
              </a:rPr>
              <a:t>estágio avançado</a:t>
            </a:r>
            <a:r>
              <a:rPr lang="pt-BR" sz="2400" dirty="0"/>
              <a:t>, quando o tratamento é muito mais complexo.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37727D9-A37C-44AE-AE7F-356BAFCC2ADD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3835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78294" y="401638"/>
            <a:ext cx="358101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Contextualização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702520" y="1254469"/>
            <a:ext cx="65843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O Peso do Estilo de Vida e IDH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E36A99EC-6A2C-4099-9A9D-6F97CBAAF2C6}"/>
              </a:ext>
            </a:extLst>
          </p:cNvPr>
          <p:cNvSpPr txBox="1">
            <a:spLocks/>
          </p:cNvSpPr>
          <p:nvPr/>
        </p:nvSpPr>
        <p:spPr>
          <a:xfrm>
            <a:off x="1796915" y="2308739"/>
            <a:ext cx="937809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Existe uma correlação direta entre o Índice de Desenvolvimento Humano (IDH) e o aumento da doença. O avanço da urbanização traz hábitos que disparam o risco: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3506E13-615C-43DD-9AE5-1426AEB3D413}"/>
              </a:ext>
            </a:extLst>
          </p:cNvPr>
          <p:cNvGrpSpPr/>
          <p:nvPr/>
        </p:nvGrpSpPr>
        <p:grpSpPr>
          <a:xfrm>
            <a:off x="3139506" y="3778673"/>
            <a:ext cx="4631450" cy="584775"/>
            <a:chOff x="3139506" y="3778673"/>
            <a:chExt cx="4631450" cy="58477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79F165-CDD9-4A31-9928-371824D6064A}"/>
                </a:ext>
              </a:extLst>
            </p:cNvPr>
            <p:cNvSpPr/>
            <p:nvPr/>
          </p:nvSpPr>
          <p:spPr>
            <a:xfrm>
              <a:off x="3305403" y="3778673"/>
              <a:ext cx="44655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</a:rPr>
                <a:t>Dietas ocidentalizadas</a:t>
              </a:r>
              <a:endParaRPr lang="pt-BR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B706641C-A7BC-424C-A9D6-6F67838A6945}"/>
                </a:ext>
              </a:extLst>
            </p:cNvPr>
            <p:cNvSpPr/>
            <p:nvPr/>
          </p:nvSpPr>
          <p:spPr>
            <a:xfrm rot="5400000">
              <a:off x="3039034" y="4009506"/>
              <a:ext cx="266369" cy="6542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82DA67E-A33E-4B6D-8B4C-D7F4C7E13AE8}"/>
              </a:ext>
            </a:extLst>
          </p:cNvPr>
          <p:cNvGrpSpPr/>
          <p:nvPr/>
        </p:nvGrpSpPr>
        <p:grpSpPr>
          <a:xfrm>
            <a:off x="3130542" y="4679323"/>
            <a:ext cx="3942611" cy="584775"/>
            <a:chOff x="3130542" y="4679323"/>
            <a:chExt cx="3942611" cy="584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84C5173-23CE-448F-92F7-AE6802C36837}"/>
                </a:ext>
              </a:extLst>
            </p:cNvPr>
            <p:cNvSpPr/>
            <p:nvPr/>
          </p:nvSpPr>
          <p:spPr>
            <a:xfrm>
              <a:off x="3362035" y="4679323"/>
              <a:ext cx="37111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schemeClr val="accent6">
                      <a:lumMod val="75000"/>
                    </a:schemeClr>
                  </a:solidFill>
                </a:rPr>
                <a:t>Fatores metabólicos</a:t>
              </a:r>
              <a:endParaRPr lang="pt-BR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961676BD-09C6-4C57-A5BF-C875BBDBE820}"/>
                </a:ext>
              </a:extLst>
            </p:cNvPr>
            <p:cNvSpPr/>
            <p:nvPr/>
          </p:nvSpPr>
          <p:spPr>
            <a:xfrm rot="5400000">
              <a:off x="3030070" y="4847703"/>
              <a:ext cx="266369" cy="6542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1AFB7D8D-636A-49FC-B39A-BEC1978BB811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1812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B5E-95B7-4329-B90C-625C0A3E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802" y="5860111"/>
            <a:ext cx="6208059" cy="655445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7BCB1D-16F8-4C09-BE7E-FB4FC4CE0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80" y="2715468"/>
            <a:ext cx="1762539" cy="389516"/>
          </a:xfrm>
        </p:spPr>
        <p:txBody>
          <a:bodyPr>
            <a:normAutofit fontScale="92500" lnSpcReduction="10000"/>
          </a:bodyPr>
          <a:lstStyle/>
          <a:p>
            <a:r>
              <a:rPr lang="pt-BR" b="1" i="1" dirty="0"/>
              <a:t>Mario Jucá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3120887" y="3220277"/>
            <a:ext cx="5784574" cy="389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Professor Titular de Cirurgia da Faculdade de Medicina da </a:t>
            </a:r>
            <a:r>
              <a:rPr lang="pt-BR" b="1" i="1" dirty="0" err="1"/>
              <a:t>Ufal</a:t>
            </a:r>
            <a:endParaRPr lang="pt-BR" b="1" i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3182353" y="3625426"/>
            <a:ext cx="5784574" cy="389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Professor Titular de </a:t>
            </a:r>
            <a:r>
              <a:rPr lang="pt-BR" b="1" i="1" dirty="0" err="1"/>
              <a:t>Coloproctologia</a:t>
            </a:r>
            <a:r>
              <a:rPr lang="pt-BR" b="1" i="1" dirty="0"/>
              <a:t> do Curso de Medicina do Cesmac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7A47A32-8A47-4DC7-92C8-50687B718768}"/>
              </a:ext>
            </a:extLst>
          </p:cNvPr>
          <p:cNvCxnSpPr>
            <a:cxnSpLocks/>
          </p:cNvCxnSpPr>
          <p:nvPr/>
        </p:nvCxnSpPr>
        <p:spPr>
          <a:xfrm>
            <a:off x="3169920" y="3111022"/>
            <a:ext cx="5648077" cy="37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950" y="66162"/>
            <a:ext cx="850790" cy="811132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03EBCB18-3F2C-4D40-92E8-228E90E0D3B1}"/>
              </a:ext>
            </a:extLst>
          </p:cNvPr>
          <p:cNvSpPr txBox="1">
            <a:spLocks/>
          </p:cNvSpPr>
          <p:nvPr/>
        </p:nvSpPr>
        <p:spPr>
          <a:xfrm>
            <a:off x="3143026" y="4009212"/>
            <a:ext cx="5784574" cy="389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i="1" dirty="0"/>
              <a:t>Coordenador da Comissão de Residências Médica do </a:t>
            </a:r>
            <a:r>
              <a:rPr lang="pt-BR" b="1" i="1" dirty="0" err="1"/>
              <a:t>Cesmac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335559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78294" y="401638"/>
            <a:ext cx="358101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Contextualização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922350" y="1316910"/>
            <a:ext cx="320589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Estilo de Vida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35ABC37-4129-4FF9-B3CF-E00996B77FFE}"/>
              </a:ext>
            </a:extLst>
          </p:cNvPr>
          <p:cNvGrpSpPr/>
          <p:nvPr/>
        </p:nvGrpSpPr>
        <p:grpSpPr>
          <a:xfrm>
            <a:off x="1559855" y="2158941"/>
            <a:ext cx="5838273" cy="461665"/>
            <a:chOff x="1559855" y="2158941"/>
            <a:chExt cx="5838273" cy="46166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D125B33-34B5-4ABD-A785-B85D871EFEE3}"/>
                </a:ext>
              </a:extLst>
            </p:cNvPr>
            <p:cNvSpPr/>
            <p:nvPr/>
          </p:nvSpPr>
          <p:spPr>
            <a:xfrm>
              <a:off x="1880335" y="2158941"/>
              <a:ext cx="5517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</a:rPr>
                <a:t>Dietas ocidentalizadas com alto consumo:</a:t>
              </a:r>
              <a:endParaRPr lang="pt-BR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0E7A87F3-308F-4DD3-8566-736665DDD919}"/>
                </a:ext>
              </a:extLst>
            </p:cNvPr>
            <p:cNvSpPr/>
            <p:nvPr/>
          </p:nvSpPr>
          <p:spPr>
            <a:xfrm>
              <a:off x="1559855" y="2269272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61269A9-C9AE-480E-8FAD-F00EB29ACD49}"/>
              </a:ext>
            </a:extLst>
          </p:cNvPr>
          <p:cNvGrpSpPr/>
          <p:nvPr/>
        </p:nvGrpSpPr>
        <p:grpSpPr>
          <a:xfrm>
            <a:off x="2783532" y="2948308"/>
            <a:ext cx="4756598" cy="461665"/>
            <a:chOff x="1559855" y="2948308"/>
            <a:chExt cx="4756598" cy="46166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738FEF1-19B7-4EC6-8347-01FBB956E64E}"/>
                </a:ext>
              </a:extLst>
            </p:cNvPr>
            <p:cNvSpPr/>
            <p:nvPr/>
          </p:nvSpPr>
          <p:spPr>
            <a:xfrm>
              <a:off x="1919672" y="2948308"/>
              <a:ext cx="43967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>
                  <a:solidFill>
                    <a:schemeClr val="accent6">
                      <a:lumMod val="50000"/>
                    </a:schemeClr>
                  </a:solidFill>
                </a:rPr>
                <a:t>Carnes processadas (embutidos).</a:t>
              </a:r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8E82C382-3EF3-4545-AEBE-05DED63028C6}"/>
                </a:ext>
              </a:extLst>
            </p:cNvPr>
            <p:cNvSpPr/>
            <p:nvPr/>
          </p:nvSpPr>
          <p:spPr>
            <a:xfrm>
              <a:off x="1559855" y="3073631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D037526-F07B-42C7-AC30-620B617CC218}"/>
              </a:ext>
            </a:extLst>
          </p:cNvPr>
          <p:cNvGrpSpPr/>
          <p:nvPr/>
        </p:nvGrpSpPr>
        <p:grpSpPr>
          <a:xfrm>
            <a:off x="2781279" y="3774067"/>
            <a:ext cx="4241337" cy="461665"/>
            <a:chOff x="1557602" y="3774067"/>
            <a:chExt cx="4241337" cy="46166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2DF5353-08BD-47BB-AC18-E7C438AD88C8}"/>
                </a:ext>
              </a:extLst>
            </p:cNvPr>
            <p:cNvSpPr/>
            <p:nvPr/>
          </p:nvSpPr>
          <p:spPr>
            <a:xfrm>
              <a:off x="1919672" y="3774067"/>
              <a:ext cx="3879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>
                  <a:solidFill>
                    <a:schemeClr val="accent6">
                      <a:lumMod val="50000"/>
                    </a:schemeClr>
                  </a:solidFill>
                </a:rPr>
                <a:t>Carne vermelha em excesso. </a:t>
              </a:r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E7FD8B03-019D-4413-B0FC-1C6A5540C4B8}"/>
                </a:ext>
              </a:extLst>
            </p:cNvPr>
            <p:cNvSpPr/>
            <p:nvPr/>
          </p:nvSpPr>
          <p:spPr>
            <a:xfrm>
              <a:off x="1557602" y="3847030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7B83A68-3501-4DB5-B9AB-CED124EED042}"/>
              </a:ext>
            </a:extLst>
          </p:cNvPr>
          <p:cNvGrpSpPr/>
          <p:nvPr/>
        </p:nvGrpSpPr>
        <p:grpSpPr>
          <a:xfrm>
            <a:off x="2781279" y="4599826"/>
            <a:ext cx="4244479" cy="461665"/>
            <a:chOff x="1557602" y="4599826"/>
            <a:chExt cx="4244479" cy="46166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65D74D0-0FCA-4C8A-836E-05511ACB3DB6}"/>
                </a:ext>
              </a:extLst>
            </p:cNvPr>
            <p:cNvSpPr/>
            <p:nvPr/>
          </p:nvSpPr>
          <p:spPr>
            <a:xfrm>
              <a:off x="1919672" y="4599826"/>
              <a:ext cx="38824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>
                  <a:solidFill>
                    <a:schemeClr val="accent6">
                      <a:lumMod val="50000"/>
                    </a:schemeClr>
                  </a:solidFill>
                </a:rPr>
                <a:t>Alimentos </a:t>
              </a:r>
              <a:r>
                <a:rPr lang="pt-BR" sz="2400" b="1" dirty="0" err="1">
                  <a:solidFill>
                    <a:schemeClr val="accent6">
                      <a:lumMod val="50000"/>
                    </a:schemeClr>
                  </a:solidFill>
                </a:rPr>
                <a:t>uiltraprocessados</a:t>
              </a:r>
              <a:r>
                <a:rPr lang="pt-BR" sz="2400" b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E48ED274-57B4-45BF-A80D-52A40A7194E0}"/>
                </a:ext>
              </a:extLst>
            </p:cNvPr>
            <p:cNvSpPr/>
            <p:nvPr/>
          </p:nvSpPr>
          <p:spPr>
            <a:xfrm>
              <a:off x="1557602" y="4686420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043E2E61-5BBA-469F-B7E0-E98C5F575435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0672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368747" y="339079"/>
            <a:ext cx="488775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Prevenção Primárias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962D8659-CE51-476D-BACB-760E896B83EF}"/>
              </a:ext>
            </a:extLst>
          </p:cNvPr>
          <p:cNvSpPr txBox="1">
            <a:spLocks/>
          </p:cNvSpPr>
          <p:nvPr/>
        </p:nvSpPr>
        <p:spPr>
          <a:xfrm>
            <a:off x="5659770" y="1930879"/>
            <a:ext cx="320131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Salgadinhos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5FC030D-0B24-48D8-A7E4-D1EF051E5F4C}"/>
              </a:ext>
            </a:extLst>
          </p:cNvPr>
          <p:cNvSpPr txBox="1">
            <a:spLocks/>
          </p:cNvSpPr>
          <p:nvPr/>
        </p:nvSpPr>
        <p:spPr>
          <a:xfrm>
            <a:off x="5767346" y="2544157"/>
            <a:ext cx="355178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Açúcar refinado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023A635-6CF7-4F82-8AED-10E1D83CDE3A}"/>
              </a:ext>
            </a:extLst>
          </p:cNvPr>
          <p:cNvSpPr txBox="1">
            <a:spLocks/>
          </p:cNvSpPr>
          <p:nvPr/>
        </p:nvSpPr>
        <p:spPr>
          <a:xfrm>
            <a:off x="5394034" y="3224322"/>
            <a:ext cx="333487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Batatinhas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B2AF9BD1-990E-4B5B-883B-5FDD77CEF315}"/>
              </a:ext>
            </a:extLst>
          </p:cNvPr>
          <p:cNvSpPr txBox="1">
            <a:spLocks/>
          </p:cNvSpPr>
          <p:nvPr/>
        </p:nvSpPr>
        <p:spPr>
          <a:xfrm>
            <a:off x="5400129" y="3964928"/>
            <a:ext cx="393337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Refrigerantes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5A88AC5-70A4-4869-8004-85F985CD67BA}"/>
              </a:ext>
            </a:extLst>
          </p:cNvPr>
          <p:cNvSpPr txBox="1">
            <a:spLocks/>
          </p:cNvSpPr>
          <p:nvPr/>
        </p:nvSpPr>
        <p:spPr>
          <a:xfrm>
            <a:off x="5677699" y="4645093"/>
            <a:ext cx="377862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Gorduras </a:t>
            </a:r>
            <a:r>
              <a:rPr lang="pt-BR" sz="3600" b="1" dirty="0" err="1">
                <a:solidFill>
                  <a:schemeClr val="accent6">
                    <a:lumMod val="50000"/>
                  </a:schemeClr>
                </a:solidFill>
              </a:rPr>
              <a:t>trans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DEF3BF-17C6-4BC6-9E94-D5A7748F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2442665"/>
            <a:ext cx="3239856" cy="2659153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E0F6E407-4AE7-48BB-8A0D-9BD217D96B6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EE3739B5-B55F-4E44-A6ED-FA83A291E8CF}"/>
              </a:ext>
            </a:extLst>
          </p:cNvPr>
          <p:cNvSpPr txBox="1">
            <a:spLocks/>
          </p:cNvSpPr>
          <p:nvPr/>
        </p:nvSpPr>
        <p:spPr>
          <a:xfrm flipH="1">
            <a:off x="801222" y="1087535"/>
            <a:ext cx="7262659" cy="733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Evitar alimentos processados</a:t>
            </a:r>
          </a:p>
        </p:txBody>
      </p:sp>
    </p:spTree>
    <p:extLst>
      <p:ext uri="{BB962C8B-B14F-4D97-AF65-F5344CB8AC3E}">
        <p14:creationId xmlns:p14="http://schemas.microsoft.com/office/powerpoint/2010/main" val="347093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663969" y="456749"/>
            <a:ext cx="582429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Alimentos processados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1742A2D-436C-4826-8B97-284D3BC9BB3A}"/>
              </a:ext>
            </a:extLst>
          </p:cNvPr>
          <p:cNvGrpSpPr/>
          <p:nvPr/>
        </p:nvGrpSpPr>
        <p:grpSpPr>
          <a:xfrm>
            <a:off x="3440944" y="1374097"/>
            <a:ext cx="5824295" cy="430863"/>
            <a:chOff x="3440944" y="1374097"/>
            <a:chExt cx="5824295" cy="430863"/>
          </a:xfrm>
        </p:grpSpPr>
        <p:sp>
          <p:nvSpPr>
            <p:cNvPr id="9" name="Subtítulo 2">
              <a:extLst>
                <a:ext uri="{FF2B5EF4-FFF2-40B4-BE49-F238E27FC236}">
                  <a16:creationId xmlns:a16="http://schemas.microsoft.com/office/drawing/2014/main" id="{962D8659-CE51-476D-BACB-760E896B83EF}"/>
                </a:ext>
              </a:extLst>
            </p:cNvPr>
            <p:cNvSpPr txBox="1">
              <a:spLocks/>
            </p:cNvSpPr>
            <p:nvPr/>
          </p:nvSpPr>
          <p:spPr>
            <a:xfrm>
              <a:off x="3440944" y="1374097"/>
              <a:ext cx="5824295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4000" b="1" dirty="0">
                  <a:solidFill>
                    <a:schemeClr val="accent6">
                      <a:lumMod val="50000"/>
                    </a:schemeClr>
                  </a:solidFill>
                </a:rPr>
                <a:t>Embutidos</a:t>
              </a:r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4E6EBDAC-EB34-4564-B691-13C26B621EB7}"/>
                </a:ext>
              </a:extLst>
            </p:cNvPr>
            <p:cNvSpPr/>
            <p:nvPr/>
          </p:nvSpPr>
          <p:spPr>
            <a:xfrm>
              <a:off x="4808472" y="1589678"/>
              <a:ext cx="141809" cy="2152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B047D34-97BD-414B-84FB-908D468BDAEE}"/>
              </a:ext>
            </a:extLst>
          </p:cNvPr>
          <p:cNvGrpSpPr/>
          <p:nvPr/>
        </p:nvGrpSpPr>
        <p:grpSpPr>
          <a:xfrm>
            <a:off x="4497712" y="2111781"/>
            <a:ext cx="3551787" cy="389516"/>
            <a:chOff x="4497712" y="2111781"/>
            <a:chExt cx="3551787" cy="389516"/>
          </a:xfrm>
        </p:grpSpPr>
        <p:sp>
          <p:nvSpPr>
            <p:cNvPr id="10" name="Subtítulo 2">
              <a:extLst>
                <a:ext uri="{FF2B5EF4-FFF2-40B4-BE49-F238E27FC236}">
                  <a16:creationId xmlns:a16="http://schemas.microsoft.com/office/drawing/2014/main" id="{75FC030D-0B24-48D8-A7E4-D1EF051E5F4C}"/>
                </a:ext>
              </a:extLst>
            </p:cNvPr>
            <p:cNvSpPr txBox="1">
              <a:spLocks/>
            </p:cNvSpPr>
            <p:nvPr/>
          </p:nvSpPr>
          <p:spPr>
            <a:xfrm>
              <a:off x="4497712" y="2111781"/>
              <a:ext cx="3551787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Entalados</a:t>
              </a:r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B53B5432-1CEF-469C-A824-09DD9B37E86B}"/>
                </a:ext>
              </a:extLst>
            </p:cNvPr>
            <p:cNvSpPr/>
            <p:nvPr/>
          </p:nvSpPr>
          <p:spPr>
            <a:xfrm>
              <a:off x="4879376" y="2268202"/>
              <a:ext cx="141809" cy="2152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BA45E52-0F07-42B3-9E96-F3739C4292A7}"/>
              </a:ext>
            </a:extLst>
          </p:cNvPr>
          <p:cNvGrpSpPr/>
          <p:nvPr/>
        </p:nvGrpSpPr>
        <p:grpSpPr>
          <a:xfrm>
            <a:off x="4879374" y="2766013"/>
            <a:ext cx="3653666" cy="514007"/>
            <a:chOff x="4879374" y="2766013"/>
            <a:chExt cx="3653666" cy="514007"/>
          </a:xfrm>
        </p:grpSpPr>
        <p:sp>
          <p:nvSpPr>
            <p:cNvPr id="11" name="Subtítulo 2">
              <a:extLst>
                <a:ext uri="{FF2B5EF4-FFF2-40B4-BE49-F238E27FC236}">
                  <a16:creationId xmlns:a16="http://schemas.microsoft.com/office/drawing/2014/main" id="{F023A635-6CF7-4F82-8AED-10E1D83CDE3A}"/>
                </a:ext>
              </a:extLst>
            </p:cNvPr>
            <p:cNvSpPr txBox="1">
              <a:spLocks/>
            </p:cNvSpPr>
            <p:nvPr/>
          </p:nvSpPr>
          <p:spPr>
            <a:xfrm>
              <a:off x="5198169" y="2766013"/>
              <a:ext cx="3334871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Carnes salgadas</a:t>
              </a:r>
            </a:p>
          </p:txBody>
        </p:sp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4537453F-C8EC-4756-B0B1-B1FD309EB72F}"/>
                </a:ext>
              </a:extLst>
            </p:cNvPr>
            <p:cNvSpPr/>
            <p:nvPr/>
          </p:nvSpPr>
          <p:spPr>
            <a:xfrm>
              <a:off x="4879374" y="3064738"/>
              <a:ext cx="141809" cy="2152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B7E78DD-C780-4BF6-A8A3-C56AD4D30A92}"/>
              </a:ext>
            </a:extLst>
          </p:cNvPr>
          <p:cNvGrpSpPr/>
          <p:nvPr/>
        </p:nvGrpSpPr>
        <p:grpSpPr>
          <a:xfrm>
            <a:off x="4879373" y="3561996"/>
            <a:ext cx="3857941" cy="401040"/>
            <a:chOff x="4879373" y="3561996"/>
            <a:chExt cx="3857941" cy="401040"/>
          </a:xfrm>
        </p:grpSpPr>
        <p:sp>
          <p:nvSpPr>
            <p:cNvPr id="13" name="Subtítulo 2">
              <a:extLst>
                <a:ext uri="{FF2B5EF4-FFF2-40B4-BE49-F238E27FC236}">
                  <a16:creationId xmlns:a16="http://schemas.microsoft.com/office/drawing/2014/main" id="{05A88AC5-70A4-4869-8004-85F985CD67BA}"/>
                </a:ext>
              </a:extLst>
            </p:cNvPr>
            <p:cNvSpPr txBox="1">
              <a:spLocks/>
            </p:cNvSpPr>
            <p:nvPr/>
          </p:nvSpPr>
          <p:spPr>
            <a:xfrm>
              <a:off x="4958690" y="3561996"/>
              <a:ext cx="3778624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Gorduras </a:t>
              </a:r>
              <a:r>
                <a:rPr lang="pt-BR" sz="3600" b="1" dirty="0" err="1">
                  <a:solidFill>
                    <a:schemeClr val="accent6">
                      <a:lumMod val="50000"/>
                    </a:schemeClr>
                  </a:solidFill>
                </a:rPr>
                <a:t>trans</a:t>
              </a:r>
              <a:endParaRPr lang="pt-BR" sz="3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020CCD75-8B69-4D0E-A20F-F19AAC031396}"/>
                </a:ext>
              </a:extLst>
            </p:cNvPr>
            <p:cNvSpPr/>
            <p:nvPr/>
          </p:nvSpPr>
          <p:spPr>
            <a:xfrm>
              <a:off x="4879373" y="3747754"/>
              <a:ext cx="141809" cy="2152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1E66C361-9F11-41CA-BC66-6D48ADCE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999561"/>
            <a:ext cx="2518692" cy="2482909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72AAB6D2-1086-4777-A9C9-EF2E89814BB4}"/>
              </a:ext>
            </a:extLst>
          </p:cNvPr>
          <p:cNvSpPr txBox="1">
            <a:spLocks/>
          </p:cNvSpPr>
          <p:nvPr/>
        </p:nvSpPr>
        <p:spPr>
          <a:xfrm>
            <a:off x="6647543" y="6067414"/>
            <a:ext cx="5333787" cy="420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8293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0C8CDD8-106E-46EE-AA73-A574C36D7863}"/>
              </a:ext>
            </a:extLst>
          </p:cNvPr>
          <p:cNvSpPr/>
          <p:nvPr/>
        </p:nvSpPr>
        <p:spPr>
          <a:xfrm>
            <a:off x="681708" y="607579"/>
            <a:ext cx="4734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E as recomendações: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2084869-D8C4-45D3-A57F-FC2CF388A40A}"/>
              </a:ext>
            </a:extLst>
          </p:cNvPr>
          <p:cNvGrpSpPr/>
          <p:nvPr/>
        </p:nvGrpSpPr>
        <p:grpSpPr>
          <a:xfrm>
            <a:off x="2317744" y="2822800"/>
            <a:ext cx="1623464" cy="646331"/>
            <a:chOff x="2317743" y="2987426"/>
            <a:chExt cx="1623464" cy="646331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B8DB9EB-ADBF-42C5-93C4-0CB10450A25D}"/>
                </a:ext>
              </a:extLst>
            </p:cNvPr>
            <p:cNvSpPr/>
            <p:nvPr/>
          </p:nvSpPr>
          <p:spPr>
            <a:xfrm>
              <a:off x="2615203" y="2987426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Cálcio</a:t>
              </a:r>
              <a:endParaRPr lang="pt-BR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Seta: para a Direita 20">
              <a:extLst>
                <a:ext uri="{FF2B5EF4-FFF2-40B4-BE49-F238E27FC236}">
                  <a16:creationId xmlns:a16="http://schemas.microsoft.com/office/drawing/2014/main" id="{6209DC2B-3555-4412-84CE-42889BB51D7C}"/>
                </a:ext>
              </a:extLst>
            </p:cNvPr>
            <p:cNvSpPr/>
            <p:nvPr/>
          </p:nvSpPr>
          <p:spPr>
            <a:xfrm>
              <a:off x="2317743" y="3269959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FFA04BD-0CFA-4ED2-81FE-D312466459C9}"/>
              </a:ext>
            </a:extLst>
          </p:cNvPr>
          <p:cNvGrpSpPr/>
          <p:nvPr/>
        </p:nvGrpSpPr>
        <p:grpSpPr>
          <a:xfrm>
            <a:off x="2317744" y="1974450"/>
            <a:ext cx="2612836" cy="646331"/>
            <a:chOff x="2317744" y="1974450"/>
            <a:chExt cx="2612836" cy="64633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94E3E34-AA6D-45DC-9860-DE488A6E6008}"/>
                </a:ext>
              </a:extLst>
            </p:cNvPr>
            <p:cNvSpPr/>
            <p:nvPr/>
          </p:nvSpPr>
          <p:spPr>
            <a:xfrm>
              <a:off x="2615203" y="1974450"/>
              <a:ext cx="23153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Vitamina D</a:t>
              </a:r>
            </a:p>
          </p:txBody>
        </p:sp>
        <p:sp>
          <p:nvSpPr>
            <p:cNvPr id="22" name="Seta: para a Direita 21">
              <a:extLst>
                <a:ext uri="{FF2B5EF4-FFF2-40B4-BE49-F238E27FC236}">
                  <a16:creationId xmlns:a16="http://schemas.microsoft.com/office/drawing/2014/main" id="{6CFE3AE0-6926-4FD9-BB39-5E39C297FEE1}"/>
                </a:ext>
              </a:extLst>
            </p:cNvPr>
            <p:cNvSpPr/>
            <p:nvPr/>
          </p:nvSpPr>
          <p:spPr>
            <a:xfrm>
              <a:off x="2317744" y="2214074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D5C3497E-70C5-45A9-B023-2EEC050746D0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FAFEAFF-E8BD-40CF-B16E-AA7F75714485}"/>
              </a:ext>
            </a:extLst>
          </p:cNvPr>
          <p:cNvGrpSpPr/>
          <p:nvPr/>
        </p:nvGrpSpPr>
        <p:grpSpPr>
          <a:xfrm>
            <a:off x="2392726" y="3753920"/>
            <a:ext cx="1787329" cy="646331"/>
            <a:chOff x="2392726" y="3753920"/>
            <a:chExt cx="1787329" cy="646331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48E077B-284A-418C-BC26-23F4E31DB73F}"/>
                </a:ext>
              </a:extLst>
            </p:cNvPr>
            <p:cNvSpPr/>
            <p:nvPr/>
          </p:nvSpPr>
          <p:spPr>
            <a:xfrm>
              <a:off x="2615203" y="3753920"/>
              <a:ext cx="15648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Folatos</a:t>
              </a:r>
            </a:p>
          </p:txBody>
        </p:sp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00A5CBA0-D621-4DDD-929B-9F18EED9726D}"/>
                </a:ext>
              </a:extLst>
            </p:cNvPr>
            <p:cNvSpPr/>
            <p:nvPr/>
          </p:nvSpPr>
          <p:spPr>
            <a:xfrm>
              <a:off x="2392726" y="3984056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704B565A-3FA4-42E6-8935-14BF9E29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45" y="5264632"/>
            <a:ext cx="4734586" cy="4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0C8CDD8-106E-46EE-AA73-A574C36D7863}"/>
              </a:ext>
            </a:extLst>
          </p:cNvPr>
          <p:cNvSpPr/>
          <p:nvPr/>
        </p:nvSpPr>
        <p:spPr>
          <a:xfrm>
            <a:off x="681708" y="607579"/>
            <a:ext cx="4595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Fatores metabólicos: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71300A-AC84-4637-B918-D8CAAE2ED2C9}"/>
              </a:ext>
            </a:extLst>
          </p:cNvPr>
          <p:cNvSpPr/>
          <p:nvPr/>
        </p:nvSpPr>
        <p:spPr>
          <a:xfrm>
            <a:off x="2624501" y="4252141"/>
            <a:ext cx="2224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Tabagismo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48E077B-284A-418C-BC26-23F4E31DB73F}"/>
              </a:ext>
            </a:extLst>
          </p:cNvPr>
          <p:cNvSpPr/>
          <p:nvPr/>
        </p:nvSpPr>
        <p:spPr>
          <a:xfrm>
            <a:off x="2615203" y="3508365"/>
            <a:ext cx="5716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Consumo excessivo de álcool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7842B7CE-1628-465F-A209-08F134511A8D}"/>
              </a:ext>
            </a:extLst>
          </p:cNvPr>
          <p:cNvSpPr/>
          <p:nvPr/>
        </p:nvSpPr>
        <p:spPr>
          <a:xfrm>
            <a:off x="2317743" y="4562549"/>
            <a:ext cx="149965" cy="1219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2084869-D8C4-45D3-A57F-FC2CF388A40A}"/>
              </a:ext>
            </a:extLst>
          </p:cNvPr>
          <p:cNvGrpSpPr/>
          <p:nvPr/>
        </p:nvGrpSpPr>
        <p:grpSpPr>
          <a:xfrm>
            <a:off x="2317744" y="2775325"/>
            <a:ext cx="2530764" cy="646331"/>
            <a:chOff x="2317743" y="2987426"/>
            <a:chExt cx="2530764" cy="646331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B8DB9EB-ADBF-42C5-93C4-0CB10450A25D}"/>
                </a:ext>
              </a:extLst>
            </p:cNvPr>
            <p:cNvSpPr/>
            <p:nvPr/>
          </p:nvSpPr>
          <p:spPr>
            <a:xfrm>
              <a:off x="2615203" y="2987426"/>
              <a:ext cx="22333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Obesidade</a:t>
              </a:r>
              <a:endParaRPr lang="pt-BR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Seta: para a Direita 20">
              <a:extLst>
                <a:ext uri="{FF2B5EF4-FFF2-40B4-BE49-F238E27FC236}">
                  <a16:creationId xmlns:a16="http://schemas.microsoft.com/office/drawing/2014/main" id="{6209DC2B-3555-4412-84CE-42889BB51D7C}"/>
                </a:ext>
              </a:extLst>
            </p:cNvPr>
            <p:cNvSpPr/>
            <p:nvPr/>
          </p:nvSpPr>
          <p:spPr>
            <a:xfrm>
              <a:off x="2317743" y="3269959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FFA04BD-0CFA-4ED2-81FE-D312466459C9}"/>
              </a:ext>
            </a:extLst>
          </p:cNvPr>
          <p:cNvGrpSpPr/>
          <p:nvPr/>
        </p:nvGrpSpPr>
        <p:grpSpPr>
          <a:xfrm>
            <a:off x="2317744" y="1974450"/>
            <a:ext cx="3126310" cy="646331"/>
            <a:chOff x="2317744" y="1974450"/>
            <a:chExt cx="3126310" cy="64633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94E3E34-AA6D-45DC-9860-DE488A6E6008}"/>
                </a:ext>
              </a:extLst>
            </p:cNvPr>
            <p:cNvSpPr/>
            <p:nvPr/>
          </p:nvSpPr>
          <p:spPr>
            <a:xfrm>
              <a:off x="2615203" y="1974450"/>
              <a:ext cx="2828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</a:rPr>
                <a:t>Sedentarismo</a:t>
              </a:r>
            </a:p>
          </p:txBody>
        </p:sp>
        <p:sp>
          <p:nvSpPr>
            <p:cNvPr id="22" name="Seta: para a Direita 21">
              <a:extLst>
                <a:ext uri="{FF2B5EF4-FFF2-40B4-BE49-F238E27FC236}">
                  <a16:creationId xmlns:a16="http://schemas.microsoft.com/office/drawing/2014/main" id="{6CFE3AE0-6926-4FD9-BB39-5E39C297FEE1}"/>
                </a:ext>
              </a:extLst>
            </p:cNvPr>
            <p:cNvSpPr/>
            <p:nvPr/>
          </p:nvSpPr>
          <p:spPr>
            <a:xfrm>
              <a:off x="2317744" y="2214074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D5C3497E-70C5-45A9-B023-2EEC050746D0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00A5CBA0-D621-4DDD-929B-9F18EED9726D}"/>
              </a:ext>
            </a:extLst>
          </p:cNvPr>
          <p:cNvSpPr/>
          <p:nvPr/>
        </p:nvSpPr>
        <p:spPr>
          <a:xfrm>
            <a:off x="2324634" y="3779724"/>
            <a:ext cx="149965" cy="1219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92477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78294" y="401638"/>
            <a:ext cx="358101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Boa notícia!!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1192696" y="1472671"/>
            <a:ext cx="949567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É um dos tumores com maior probabilidade de prevenção efetiva com o diagnostico precoce e a ação sobre as lesões percussoras (pólipos) e tumores em fases iniciais, que apresentam 90% de chance de cura.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C8BFDEED-2E5C-4E18-A233-4C10169BDA84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E734071-DED1-4387-B084-552D7130A19B}"/>
              </a:ext>
            </a:extLst>
          </p:cNvPr>
          <p:cNvSpPr txBox="1">
            <a:spLocks/>
          </p:cNvSpPr>
          <p:nvPr/>
        </p:nvSpPr>
        <p:spPr>
          <a:xfrm>
            <a:off x="2753578" y="4567881"/>
            <a:ext cx="637390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FF0000"/>
                </a:solidFill>
              </a:rPr>
              <a:t>Taxas de Cura – 80 a 90%</a:t>
            </a:r>
          </a:p>
        </p:txBody>
      </p:sp>
    </p:spTree>
    <p:extLst>
      <p:ext uri="{BB962C8B-B14F-4D97-AF65-F5344CB8AC3E}">
        <p14:creationId xmlns:p14="http://schemas.microsoft.com/office/powerpoint/2010/main" val="55471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174813" y="186248"/>
            <a:ext cx="650837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Sequência adenoma-carcinoma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0EB4AF-D936-4A2E-913A-1C864AD2E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52" y="1871445"/>
            <a:ext cx="8392696" cy="311511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4056603-F12D-4ECF-A139-F25FB74D308B}"/>
              </a:ext>
            </a:extLst>
          </p:cNvPr>
          <p:cNvSpPr/>
          <p:nvPr/>
        </p:nvSpPr>
        <p:spPr>
          <a:xfrm>
            <a:off x="5059134" y="50833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https://www.bmj.com/content/bmj/354/bmj.i3590/F2.large.jpg?width=800&amp;height=600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BD4D3F5-6CC3-4B12-BC5F-23F16A1C909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C2C1422-9D92-41D6-8995-CAEE306367B5}"/>
              </a:ext>
            </a:extLst>
          </p:cNvPr>
          <p:cNvSpPr txBox="1">
            <a:spLocks/>
          </p:cNvSpPr>
          <p:nvPr/>
        </p:nvSpPr>
        <p:spPr>
          <a:xfrm>
            <a:off x="1657605" y="1103264"/>
            <a:ext cx="524073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derivam de pólipos</a:t>
            </a:r>
          </a:p>
        </p:txBody>
      </p:sp>
    </p:spTree>
    <p:extLst>
      <p:ext uri="{BB962C8B-B14F-4D97-AF65-F5344CB8AC3E}">
        <p14:creationId xmlns:p14="http://schemas.microsoft.com/office/powerpoint/2010/main" val="232075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155284" y="436154"/>
            <a:ext cx="6508376" cy="422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dos pólipos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4056603-F12D-4ECF-A139-F25FB74D308B}"/>
              </a:ext>
            </a:extLst>
          </p:cNvPr>
          <p:cNvSpPr/>
          <p:nvPr/>
        </p:nvSpPr>
        <p:spPr>
          <a:xfrm>
            <a:off x="5059134" y="508336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https://www.bmj.com/content/bmj/354/bmj.i3590/F2.large.jpg?width=800&amp;height=600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BD4D3F5-6CC3-4B12-BC5F-23F16A1C909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C2C1422-9D92-41D6-8995-CAEE306367B5}"/>
              </a:ext>
            </a:extLst>
          </p:cNvPr>
          <p:cNvSpPr txBox="1">
            <a:spLocks/>
          </p:cNvSpPr>
          <p:nvPr/>
        </p:nvSpPr>
        <p:spPr>
          <a:xfrm>
            <a:off x="1177844" y="1559928"/>
            <a:ext cx="881765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Alguns pólipos são causados por fatores hereditários.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85C1B73E-CB15-4C4C-A14A-DB72FA136836}"/>
              </a:ext>
            </a:extLst>
          </p:cNvPr>
          <p:cNvSpPr/>
          <p:nvPr/>
        </p:nvSpPr>
        <p:spPr>
          <a:xfrm>
            <a:off x="1192696" y="1735214"/>
            <a:ext cx="149965" cy="1219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A3F232A-05DF-4894-A8B6-1001E21D2244}"/>
              </a:ext>
            </a:extLst>
          </p:cNvPr>
          <p:cNvGrpSpPr/>
          <p:nvPr/>
        </p:nvGrpSpPr>
        <p:grpSpPr>
          <a:xfrm>
            <a:off x="1031526" y="2358320"/>
            <a:ext cx="8817654" cy="389516"/>
            <a:chOff x="1029927" y="2855524"/>
            <a:chExt cx="8817654" cy="389516"/>
          </a:xfrm>
        </p:grpSpPr>
        <p:sp>
          <p:nvSpPr>
            <p:cNvPr id="11" name="Subtítulo 2">
              <a:extLst>
                <a:ext uri="{FF2B5EF4-FFF2-40B4-BE49-F238E27FC236}">
                  <a16:creationId xmlns:a16="http://schemas.microsoft.com/office/drawing/2014/main" id="{B9A11B0C-4360-49AD-9053-DE09CF86C55B}"/>
                </a:ext>
              </a:extLst>
            </p:cNvPr>
            <p:cNvSpPr txBox="1">
              <a:spLocks/>
            </p:cNvSpPr>
            <p:nvPr/>
          </p:nvSpPr>
          <p:spPr>
            <a:xfrm>
              <a:off x="1029927" y="2855524"/>
              <a:ext cx="8817654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800" dirty="0"/>
                <a:t>Pólipos maiores têm maior chance de </a:t>
              </a:r>
              <a:r>
                <a:rPr lang="pt-BR" sz="2800" dirty="0" err="1"/>
                <a:t>malignização</a:t>
              </a:r>
              <a:r>
                <a:rPr lang="pt-BR" sz="2800" dirty="0"/>
                <a:t>.</a:t>
              </a:r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F0B721F2-1F81-4AE8-8CCA-ED3B6E75838E}"/>
                </a:ext>
              </a:extLst>
            </p:cNvPr>
            <p:cNvSpPr/>
            <p:nvPr/>
          </p:nvSpPr>
          <p:spPr>
            <a:xfrm>
              <a:off x="1192696" y="3050282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126CB10-D74E-41C3-AFD6-EBB945B44C0B}"/>
              </a:ext>
            </a:extLst>
          </p:cNvPr>
          <p:cNvGrpSpPr/>
          <p:nvPr/>
        </p:nvGrpSpPr>
        <p:grpSpPr>
          <a:xfrm>
            <a:off x="1031526" y="3938923"/>
            <a:ext cx="5321566" cy="389516"/>
            <a:chOff x="1029927" y="3669377"/>
            <a:chExt cx="5321566" cy="389516"/>
          </a:xfrm>
        </p:grpSpPr>
        <p:sp>
          <p:nvSpPr>
            <p:cNvPr id="12" name="Subtítulo 2">
              <a:extLst>
                <a:ext uri="{FF2B5EF4-FFF2-40B4-BE49-F238E27FC236}">
                  <a16:creationId xmlns:a16="http://schemas.microsoft.com/office/drawing/2014/main" id="{3D756FB4-02BB-4FD2-A938-1B46F6B592ED}"/>
                </a:ext>
              </a:extLst>
            </p:cNvPr>
            <p:cNvSpPr txBox="1">
              <a:spLocks/>
            </p:cNvSpPr>
            <p:nvPr/>
          </p:nvSpPr>
          <p:spPr>
            <a:xfrm>
              <a:off x="1029927" y="3669377"/>
              <a:ext cx="5321566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800" dirty="0"/>
                <a:t>Conduta é a </a:t>
              </a:r>
              <a:r>
                <a:rPr lang="pt-BR" sz="2800" dirty="0" err="1"/>
                <a:t>polipectomia</a:t>
              </a:r>
              <a:endParaRPr lang="pt-BR" sz="2800" dirty="0"/>
            </a:p>
          </p:txBody>
        </p:sp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B19B0E8A-44E1-43F7-9F36-CBA2DFEBC163}"/>
                </a:ext>
              </a:extLst>
            </p:cNvPr>
            <p:cNvSpPr/>
            <p:nvPr/>
          </p:nvSpPr>
          <p:spPr>
            <a:xfrm>
              <a:off x="1192695" y="3849241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C5EFC22-974E-41A0-A004-9D5FBDB43081}"/>
              </a:ext>
            </a:extLst>
          </p:cNvPr>
          <p:cNvGrpSpPr/>
          <p:nvPr/>
        </p:nvGrpSpPr>
        <p:grpSpPr>
          <a:xfrm>
            <a:off x="816373" y="3156712"/>
            <a:ext cx="8817654" cy="389516"/>
            <a:chOff x="814774" y="2855524"/>
            <a:chExt cx="8817654" cy="389516"/>
          </a:xfrm>
        </p:grpSpPr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85DD3058-E98D-475A-BA45-D3AADFDBFE64}"/>
                </a:ext>
              </a:extLst>
            </p:cNvPr>
            <p:cNvSpPr txBox="1">
              <a:spLocks/>
            </p:cNvSpPr>
            <p:nvPr/>
          </p:nvSpPr>
          <p:spPr>
            <a:xfrm>
              <a:off x="814774" y="2855524"/>
              <a:ext cx="8817654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800" dirty="0"/>
                <a:t>Pólipos adenomatosos são os mais frequentes.</a:t>
              </a:r>
            </a:p>
            <a:p>
              <a:endParaRPr lang="pt-BR" sz="2800" dirty="0"/>
            </a:p>
          </p:txBody>
        </p:sp>
        <p:sp>
          <p:nvSpPr>
            <p:cNvPr id="22" name="Seta: para a Direita 21">
              <a:extLst>
                <a:ext uri="{FF2B5EF4-FFF2-40B4-BE49-F238E27FC236}">
                  <a16:creationId xmlns:a16="http://schemas.microsoft.com/office/drawing/2014/main" id="{0499A153-171A-437C-82F3-CEEC048AA3BC}"/>
                </a:ext>
              </a:extLst>
            </p:cNvPr>
            <p:cNvSpPr/>
            <p:nvPr/>
          </p:nvSpPr>
          <p:spPr>
            <a:xfrm>
              <a:off x="1192696" y="3050282"/>
              <a:ext cx="149965" cy="1219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/>
            </a:p>
          </p:txBody>
        </p:sp>
      </p:grpSp>
    </p:spTree>
    <p:extLst>
      <p:ext uri="{BB962C8B-B14F-4D97-AF65-F5344CB8AC3E}">
        <p14:creationId xmlns:p14="http://schemas.microsoft.com/office/powerpoint/2010/main" val="3338462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981092B-C187-42DD-AD68-87C61A069541}"/>
              </a:ext>
            </a:extLst>
          </p:cNvPr>
          <p:cNvSpPr/>
          <p:nvPr/>
        </p:nvSpPr>
        <p:spPr>
          <a:xfrm>
            <a:off x="1192696" y="3523134"/>
            <a:ext cx="10462630" cy="215018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228599" y="240695"/>
            <a:ext cx="956085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 secundária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2BD4D3F5-6CC3-4B12-BC5F-23F16A1C909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C2C1422-9D92-41D6-8995-CAEE306367B5}"/>
              </a:ext>
            </a:extLst>
          </p:cNvPr>
          <p:cNvSpPr txBox="1">
            <a:spLocks/>
          </p:cNvSpPr>
          <p:nvPr/>
        </p:nvSpPr>
        <p:spPr>
          <a:xfrm>
            <a:off x="1371601" y="1466490"/>
            <a:ext cx="927485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objetivo da prevenção secundária é detectar e remover as lesões precursoras ou detectar o câncer numa fase precoce.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D32C50-5559-4ECB-A292-D5FFFEE84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3791236"/>
            <a:ext cx="2362530" cy="168616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B52BBE-A4C2-4B06-9432-523E614FB151}"/>
              </a:ext>
            </a:extLst>
          </p:cNvPr>
          <p:cNvSpPr/>
          <p:nvPr/>
        </p:nvSpPr>
        <p:spPr>
          <a:xfrm>
            <a:off x="4069976" y="402479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a colonoscopia com </a:t>
            </a:r>
            <a:r>
              <a:rPr lang="pt-BR" sz="2800" dirty="0" err="1"/>
              <a:t>polipectomia</a:t>
            </a:r>
            <a:r>
              <a:rPr lang="pt-BR" sz="2800" dirty="0"/>
              <a:t> reduz a incidência do CCR em 76% a 90%,</a:t>
            </a:r>
          </a:p>
        </p:txBody>
      </p:sp>
    </p:spTree>
    <p:extLst>
      <p:ext uri="{BB962C8B-B14F-4D97-AF65-F5344CB8AC3E}">
        <p14:creationId xmlns:p14="http://schemas.microsoft.com/office/powerpoint/2010/main" val="290649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30879F22-1282-4FD8-B619-C0A36B0EEC59}"/>
              </a:ext>
            </a:extLst>
          </p:cNvPr>
          <p:cNvSpPr txBox="1">
            <a:spLocks/>
          </p:cNvSpPr>
          <p:nvPr/>
        </p:nvSpPr>
        <p:spPr>
          <a:xfrm>
            <a:off x="972319" y="4053463"/>
            <a:ext cx="1024736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médicos conhecem, mas não têm recurso ou não acreditam no impacto.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69C49922-562C-4BE1-B977-D8EB35BC9A90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F4BA66-AC06-4B0F-936E-B14043E9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2" y="471728"/>
            <a:ext cx="821169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78294" y="401638"/>
            <a:ext cx="358101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Contextualização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1038698" y="1315509"/>
            <a:ext cx="305330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0C81F8B-7766-4093-B3A1-2D93540975B9}"/>
              </a:ext>
            </a:extLst>
          </p:cNvPr>
          <p:cNvSpPr/>
          <p:nvPr/>
        </p:nvSpPr>
        <p:spPr>
          <a:xfrm>
            <a:off x="1192696" y="2397948"/>
            <a:ext cx="91596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É um dos maiores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desafios da saúde pública global.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 Ele é o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terceiro câncer mais comum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 em termos de incidência (novos casos), mas já se consolidou como a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segunda causa de morte por câncer no mundo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F7BEB01-92E5-4724-93F3-E5CF7832D241}"/>
              </a:ext>
            </a:extLst>
          </p:cNvPr>
          <p:cNvSpPr txBox="1">
            <a:spLocks/>
          </p:cNvSpPr>
          <p:nvPr/>
        </p:nvSpPr>
        <p:spPr>
          <a:xfrm>
            <a:off x="4679577" y="6062478"/>
            <a:ext cx="768516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260575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id="{F05810D1-98B4-4C58-855A-EAA142FAE63B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79DFA85-82E6-4850-94AA-DCE1F50F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" y="689037"/>
            <a:ext cx="9766657" cy="202541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924D7EB-B799-4063-BC24-D250950D7033}"/>
              </a:ext>
            </a:extLst>
          </p:cNvPr>
          <p:cNvGrpSpPr/>
          <p:nvPr/>
        </p:nvGrpSpPr>
        <p:grpSpPr>
          <a:xfrm>
            <a:off x="2643885" y="3125440"/>
            <a:ext cx="2631493" cy="389516"/>
            <a:chOff x="2680095" y="3421002"/>
            <a:chExt cx="2631493" cy="389516"/>
          </a:xfrm>
        </p:grpSpPr>
        <p:sp>
          <p:nvSpPr>
            <p:cNvPr id="12" name="Subtítulo 2">
              <a:extLst>
                <a:ext uri="{FF2B5EF4-FFF2-40B4-BE49-F238E27FC236}">
                  <a16:creationId xmlns:a16="http://schemas.microsoft.com/office/drawing/2014/main" id="{F025F99A-B08C-4836-AF3A-6EF7E83CE1F7}"/>
                </a:ext>
              </a:extLst>
            </p:cNvPr>
            <p:cNvSpPr txBox="1">
              <a:spLocks/>
            </p:cNvSpPr>
            <p:nvPr/>
          </p:nvSpPr>
          <p:spPr>
            <a:xfrm>
              <a:off x="2680095" y="3421002"/>
              <a:ext cx="2631493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Factível</a:t>
              </a:r>
            </a:p>
          </p:txBody>
        </p:sp>
        <p:sp>
          <p:nvSpPr>
            <p:cNvPr id="3" name="Seta: para a Direita 2">
              <a:extLst>
                <a:ext uri="{FF2B5EF4-FFF2-40B4-BE49-F238E27FC236}">
                  <a16:creationId xmlns:a16="http://schemas.microsoft.com/office/drawing/2014/main" id="{9FA8CCBA-B48D-4755-9144-937D675E9DCC}"/>
                </a:ext>
              </a:extLst>
            </p:cNvPr>
            <p:cNvSpPr/>
            <p:nvPr/>
          </p:nvSpPr>
          <p:spPr>
            <a:xfrm>
              <a:off x="2680095" y="3576918"/>
              <a:ext cx="282390" cy="233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20AB6F6-868E-4198-B81D-30C60634335F}"/>
              </a:ext>
            </a:extLst>
          </p:cNvPr>
          <p:cNvGrpSpPr/>
          <p:nvPr/>
        </p:nvGrpSpPr>
        <p:grpSpPr>
          <a:xfrm>
            <a:off x="2643885" y="3997933"/>
            <a:ext cx="2979578" cy="389516"/>
            <a:chOff x="2681634" y="4143553"/>
            <a:chExt cx="2979578" cy="389516"/>
          </a:xfrm>
        </p:grpSpPr>
        <p:sp>
          <p:nvSpPr>
            <p:cNvPr id="13" name="Subtítulo 2">
              <a:extLst>
                <a:ext uri="{FF2B5EF4-FFF2-40B4-BE49-F238E27FC236}">
                  <a16:creationId xmlns:a16="http://schemas.microsoft.com/office/drawing/2014/main" id="{A3463BC6-8D8B-4185-804B-E7DB2FEEA8E7}"/>
                </a:ext>
              </a:extLst>
            </p:cNvPr>
            <p:cNvSpPr txBox="1">
              <a:spLocks/>
            </p:cNvSpPr>
            <p:nvPr/>
          </p:nvSpPr>
          <p:spPr>
            <a:xfrm>
              <a:off x="3029719" y="4143553"/>
              <a:ext cx="2631493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Baixo Custo</a:t>
              </a:r>
            </a:p>
          </p:txBody>
        </p:sp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F33A55BF-DD9F-4D92-A090-C2569A11E636}"/>
                </a:ext>
              </a:extLst>
            </p:cNvPr>
            <p:cNvSpPr/>
            <p:nvPr/>
          </p:nvSpPr>
          <p:spPr>
            <a:xfrm>
              <a:off x="2681634" y="4298209"/>
              <a:ext cx="282390" cy="233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CEC7DB1-29B9-419F-8FE6-8472C03A4837}"/>
              </a:ext>
            </a:extLst>
          </p:cNvPr>
          <p:cNvGrpSpPr/>
          <p:nvPr/>
        </p:nvGrpSpPr>
        <p:grpSpPr>
          <a:xfrm>
            <a:off x="2643885" y="4877370"/>
            <a:ext cx="4335140" cy="389516"/>
            <a:chOff x="2643885" y="4877370"/>
            <a:chExt cx="4335140" cy="389516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3F30620E-E905-4ABD-8CF2-369E3B835D22}"/>
                </a:ext>
              </a:extLst>
            </p:cNvPr>
            <p:cNvSpPr txBox="1">
              <a:spLocks/>
            </p:cNvSpPr>
            <p:nvPr/>
          </p:nvSpPr>
          <p:spPr>
            <a:xfrm>
              <a:off x="2962485" y="4877370"/>
              <a:ext cx="4016540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3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Facilidade técnica</a:t>
              </a:r>
            </a:p>
          </p:txBody>
        </p:sp>
        <p:sp>
          <p:nvSpPr>
            <p:cNvPr id="21" name="Seta: para a Direita 20">
              <a:extLst>
                <a:ext uri="{FF2B5EF4-FFF2-40B4-BE49-F238E27FC236}">
                  <a16:creationId xmlns:a16="http://schemas.microsoft.com/office/drawing/2014/main" id="{29801170-B681-4739-887C-BF15245861D9}"/>
                </a:ext>
              </a:extLst>
            </p:cNvPr>
            <p:cNvSpPr/>
            <p:nvPr/>
          </p:nvSpPr>
          <p:spPr>
            <a:xfrm>
              <a:off x="2643885" y="5020760"/>
              <a:ext cx="282390" cy="233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7274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0" y="276970"/>
            <a:ext cx="904051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Sequência morfológica e padrão genético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A186F5-E62E-4DAD-8087-9DDE815A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41" y="1605260"/>
            <a:ext cx="9040518" cy="364493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079C6DA-5A37-4941-9693-2A3704DBA8A8}"/>
              </a:ext>
            </a:extLst>
          </p:cNvPr>
          <p:cNvSpPr/>
          <p:nvPr/>
        </p:nvSpPr>
        <p:spPr>
          <a:xfrm>
            <a:off x="4500672" y="5375809"/>
            <a:ext cx="7207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https://ilovepathology.com/wp-content/uploads/2023/09/COLORECTAL-CANCER-3-1024x576.jpg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001219E-ADE2-4CAF-84DD-0789694728D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005947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578225" y="366208"/>
            <a:ext cx="650837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genéticos e moleculares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2BD4D3F5-6CC3-4B12-BC5F-23F16A1C909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C0C303-B7DD-4CE8-B002-9798A626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" y="2455627"/>
            <a:ext cx="10101108" cy="12417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668EE4-8B68-445F-AD70-55EF2E0B5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77" y="3818018"/>
            <a:ext cx="8771575" cy="6382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B48FD9E-179B-4C83-AEBB-47EDA6D96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51" y="1236195"/>
            <a:ext cx="10360550" cy="92405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9FA1443-D9CA-4FDA-B7AA-1EAA30292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77" y="4602041"/>
            <a:ext cx="9727720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6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578225" y="366208"/>
            <a:ext cx="650837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genéticos e moleculares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2BD4D3F5-6CC3-4B12-BC5F-23F16A1C909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60F253-23D3-4ACC-AC76-14EEE7088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21684"/>
            <a:ext cx="8804336" cy="20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71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170717" y="351038"/>
            <a:ext cx="8381612" cy="51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Números do Câncer Colorretal no Brasil</a:t>
            </a:r>
          </a:p>
          <a:p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1086FCA-C89F-44A6-AA10-994CD5FED65C}"/>
              </a:ext>
            </a:extLst>
          </p:cNvPr>
          <p:cNvSpPr/>
          <p:nvPr/>
        </p:nvSpPr>
        <p:spPr>
          <a:xfrm>
            <a:off x="1182523" y="1578119"/>
            <a:ext cx="981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+ de </a:t>
            </a:r>
            <a:r>
              <a:rPr lang="pt-BR" sz="3200" b="1" dirty="0">
                <a:solidFill>
                  <a:srgbClr val="FF0000"/>
                </a:solidFill>
              </a:rPr>
              <a:t>53 mil novos casos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de câncer colorretal para 2026.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EC3B761-C9B1-4333-BC4E-EF0D4EE77871}"/>
              </a:ext>
            </a:extLst>
          </p:cNvPr>
          <p:cNvSpPr/>
          <p:nvPr/>
        </p:nvSpPr>
        <p:spPr>
          <a:xfrm>
            <a:off x="2846294" y="29755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2º lugar representando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10,3% dos diagnósticos masculinos.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62EEDB-8C93-4B90-A04C-95703075C5C4}"/>
              </a:ext>
            </a:extLst>
          </p:cNvPr>
          <p:cNvSpPr/>
          <p:nvPr/>
        </p:nvSpPr>
        <p:spPr>
          <a:xfrm>
            <a:off x="2846294" y="4044391"/>
            <a:ext cx="779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2º lugar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representando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10,5%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 dos diagnósticos femininos.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9218B9C3-363B-45B5-AAEE-22785E0BF358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15536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412763" y="526403"/>
            <a:ext cx="10291095" cy="51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Por que o número de casos está subindo no Brasil?</a:t>
            </a:r>
          </a:p>
          <a:p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1086FCA-C89F-44A6-AA10-994CD5FED65C}"/>
              </a:ext>
            </a:extLst>
          </p:cNvPr>
          <p:cNvSpPr/>
          <p:nvPr/>
        </p:nvSpPr>
        <p:spPr>
          <a:xfrm>
            <a:off x="2608725" y="1613212"/>
            <a:ext cx="9170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Envelhecimento populacional.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62EEDB-8C93-4B90-A04C-95703075C5C4}"/>
              </a:ext>
            </a:extLst>
          </p:cNvPr>
          <p:cNvSpPr/>
          <p:nvPr/>
        </p:nvSpPr>
        <p:spPr>
          <a:xfrm>
            <a:off x="2608725" y="2864345"/>
            <a:ext cx="7144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Ocidentalização de hábitos alimentares.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562622-F532-4B0F-8AB5-1E5EC0102068}"/>
              </a:ext>
            </a:extLst>
          </p:cNvPr>
          <p:cNvSpPr/>
          <p:nvPr/>
        </p:nvSpPr>
        <p:spPr>
          <a:xfrm>
            <a:off x="2622172" y="4115478"/>
            <a:ext cx="7244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Fator geográfico (Desigualdade Regional).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87235CC1-C3A9-4D12-A7FD-C8A63F483CF9}"/>
              </a:ext>
            </a:extLst>
          </p:cNvPr>
          <p:cNvSpPr/>
          <p:nvPr/>
        </p:nvSpPr>
        <p:spPr>
          <a:xfrm>
            <a:off x="2205314" y="1798023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B38496FD-F5CD-4A8A-9C8D-3101B7E6A5BD}"/>
              </a:ext>
            </a:extLst>
          </p:cNvPr>
          <p:cNvSpPr/>
          <p:nvPr/>
        </p:nvSpPr>
        <p:spPr>
          <a:xfrm>
            <a:off x="2209797" y="3039630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F712C1F-AC8B-4230-968B-11A175F5199A}"/>
              </a:ext>
            </a:extLst>
          </p:cNvPr>
          <p:cNvSpPr/>
          <p:nvPr/>
        </p:nvSpPr>
        <p:spPr>
          <a:xfrm>
            <a:off x="2214280" y="4294684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1E3FAD0-3E04-4350-A9F5-AB6FE3F6A916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2102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/>
      <p:bldP spid="7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78294" y="401638"/>
            <a:ext cx="559772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Tipos de Rastreamento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1934625" y="1425489"/>
            <a:ext cx="184072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Individual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52B3E6C-A877-488A-A7A4-F4D36758B2AD}"/>
              </a:ext>
            </a:extLst>
          </p:cNvPr>
          <p:cNvSpPr txBox="1">
            <a:spLocks/>
          </p:cNvSpPr>
          <p:nvPr/>
        </p:nvSpPr>
        <p:spPr>
          <a:xfrm>
            <a:off x="2085701" y="3772785"/>
            <a:ext cx="210311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Populacional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F887473-35F9-4742-BDA3-C01BD017788C}"/>
              </a:ext>
            </a:extLst>
          </p:cNvPr>
          <p:cNvSpPr txBox="1">
            <a:spLocks/>
          </p:cNvSpPr>
          <p:nvPr/>
        </p:nvSpPr>
        <p:spPr>
          <a:xfrm>
            <a:off x="2085701" y="2154223"/>
            <a:ext cx="857747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Prevenção do Câncer colorretal em indivíduos que buscam atendimento médico, por alguma queixa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</a:rPr>
              <a:t>coloproctológica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. Ex.: Presença de sangramento, perda de peso, alteração do hábito intestinal, história de câncer de intestino na família.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C836F9BD-E8D0-448E-9701-F9457E8D584E}"/>
              </a:ext>
            </a:extLst>
          </p:cNvPr>
          <p:cNvSpPr txBox="1">
            <a:spLocks/>
          </p:cNvSpPr>
          <p:nvPr/>
        </p:nvSpPr>
        <p:spPr>
          <a:xfrm>
            <a:off x="2142685" y="4478381"/>
            <a:ext cx="857747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Prevenção do Câncer colorretal na população como política pública em larga</a:t>
            </a:r>
          </a:p>
          <a:p>
            <a:pPr algn="l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escala.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E0898231-FD10-4418-B346-DCEE73CA0384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37908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779226" y="342444"/>
            <a:ext cx="961312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Exame Padrão-ouro para rastreamento individual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2005055" y="1431899"/>
            <a:ext cx="234961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0000"/>
                </a:solidFill>
              </a:rPr>
              <a:t>Colonoscopia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52B3E6C-A877-488A-A7A4-F4D36758B2AD}"/>
              </a:ext>
            </a:extLst>
          </p:cNvPr>
          <p:cNvSpPr txBox="1">
            <a:spLocks/>
          </p:cNvSpPr>
          <p:nvPr/>
        </p:nvSpPr>
        <p:spPr>
          <a:xfrm>
            <a:off x="1844701" y="3286550"/>
            <a:ext cx="796853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Colonografia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por Tomografia Computadorizada 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C836F9BD-E8D0-448E-9701-F9457E8D584E}"/>
              </a:ext>
            </a:extLst>
          </p:cNvPr>
          <p:cNvSpPr txBox="1">
            <a:spLocks/>
          </p:cNvSpPr>
          <p:nvPr/>
        </p:nvSpPr>
        <p:spPr>
          <a:xfrm>
            <a:off x="3710610" y="3796659"/>
            <a:ext cx="3986253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(Colonoscopia Virtual)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6D36F7-5B7F-4585-8570-2E6E8452C111}"/>
              </a:ext>
            </a:extLst>
          </p:cNvPr>
          <p:cNvSpPr/>
          <p:nvPr/>
        </p:nvSpPr>
        <p:spPr>
          <a:xfrm>
            <a:off x="2824699" y="2364769"/>
            <a:ext cx="7099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Google Sans"/>
              </a:rPr>
              <a:t>A</a:t>
            </a: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lta sensibilidade (aprox. 91,3%) e alta especificidade (aprox. 98,6%).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A9B74E-C7BC-4036-B3A2-37ECF051B1E0}"/>
              </a:ext>
            </a:extLst>
          </p:cNvPr>
          <p:cNvSpPr/>
          <p:nvPr/>
        </p:nvSpPr>
        <p:spPr>
          <a:xfrm>
            <a:off x="6650604" y="5658503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700" b="0" i="0" dirty="0">
                <a:solidFill>
                  <a:srgbClr val="383838"/>
                </a:solidFill>
                <a:effectLst/>
                <a:latin typeface="Verdana" panose="020B0604030504040204" pitchFamily="34" charset="0"/>
              </a:rPr>
              <a:t>Estudo sobre a acurácia da colonoscopia na detecção do câncer colorretal. </a:t>
            </a:r>
            <a:r>
              <a:rPr lang="pt-BR" sz="700" dirty="0">
                <a:solidFill>
                  <a:srgbClr val="383838"/>
                </a:solidFill>
                <a:latin typeface="Verdana" panose="020B0604030504040204" pitchFamily="34" charset="0"/>
              </a:rPr>
              <a:t>R</a:t>
            </a:r>
            <a:r>
              <a:rPr lang="pt-BR" sz="700" b="0" i="0" dirty="0">
                <a:solidFill>
                  <a:srgbClr val="383838"/>
                </a:solidFill>
                <a:effectLst/>
                <a:latin typeface="Verdana" panose="020B0604030504040204" pitchFamily="34" charset="0"/>
              </a:rPr>
              <a:t>ev. Med. Minas Gerais 23(3), 2013.</a:t>
            </a:r>
            <a:endParaRPr lang="pt-BR" sz="7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C03B09F-01A6-48A9-B781-0105DA48CC9D}"/>
              </a:ext>
            </a:extLst>
          </p:cNvPr>
          <p:cNvSpPr/>
          <p:nvPr/>
        </p:nvSpPr>
        <p:spPr>
          <a:xfrm>
            <a:off x="3009578" y="4546351"/>
            <a:ext cx="624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Alta sensibilidade 66,3% a 96% e especificidade de 76,1% a 96%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5B84D4-98F6-4771-B2F5-27B5B2D8F046}"/>
              </a:ext>
            </a:extLst>
          </p:cNvPr>
          <p:cNvSpPr/>
          <p:nvPr/>
        </p:nvSpPr>
        <p:spPr>
          <a:xfrm>
            <a:off x="6512118" y="5388864"/>
            <a:ext cx="7760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Colonoscopia virtual: importância na prevenção e diagnóstico do câncer colorretal. Bras. J. Health review, </a:t>
            </a:r>
            <a:r>
              <a:rPr lang="en-US" sz="800" dirty="0"/>
              <a:t> 8 (3), 1-11, 2025. </a:t>
            </a:r>
            <a:endParaRPr lang="pt-BR" sz="800" dirty="0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46CB30F1-6EED-48EE-B1C9-BF5451C16CCA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650105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E3B0823-12C4-4E82-90C4-EA2DF6F4D53D}"/>
              </a:ext>
            </a:extLst>
          </p:cNvPr>
          <p:cNvSpPr/>
          <p:nvPr/>
        </p:nvSpPr>
        <p:spPr>
          <a:xfrm>
            <a:off x="5272416" y="5435481"/>
            <a:ext cx="6793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Resende, D. M., </a:t>
            </a:r>
            <a:r>
              <a:rPr lang="pt-BR" sz="1000" b="1" dirty="0"/>
              <a:t>Jucá, M. J</a:t>
            </a:r>
            <a:r>
              <a:rPr lang="pt-BR" sz="1000" dirty="0"/>
              <a:t>., Cavalcanti, E. A. H., &amp; Santos, A. J. dos. (2025). Teste </a:t>
            </a:r>
            <a:r>
              <a:rPr lang="pt-BR" sz="1000" dirty="0" err="1"/>
              <a:t>Imunoquímico</a:t>
            </a:r>
            <a:r>
              <a:rPr lang="pt-BR" sz="1000" dirty="0"/>
              <a:t> Fecal como Ferramenta de Rastreamento do Câncer Colorretal em </a:t>
            </a:r>
            <a:r>
              <a:rPr lang="pt-BR" sz="1000" dirty="0" err="1"/>
              <a:t>Beiradeiros</a:t>
            </a:r>
            <a:r>
              <a:rPr lang="pt-BR" sz="1000" dirty="0"/>
              <a:t> do Baixo São Francisco. </a:t>
            </a:r>
            <a:r>
              <a:rPr lang="pt-BR" sz="1000" i="1" dirty="0"/>
              <a:t>Saúde Coletiva (Barueri)</a:t>
            </a:r>
            <a:r>
              <a:rPr lang="pt-BR" sz="1000" dirty="0"/>
              <a:t>, </a:t>
            </a:r>
            <a:r>
              <a:rPr lang="pt-BR" sz="1000" i="1" dirty="0"/>
              <a:t>15</a:t>
            </a:r>
            <a:r>
              <a:rPr lang="pt-BR" sz="1000" dirty="0"/>
              <a:t>(92), 14064–14075.</a:t>
            </a:r>
            <a:endParaRPr lang="pt-BR" sz="1000" b="1" i="0" dirty="0">
              <a:effectLst/>
              <a:latin typeface="Noto San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3D83FC6-1196-47BA-94C2-74C5D5BEA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46" y="220401"/>
            <a:ext cx="8638508" cy="2059499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C57391E-81CA-4F96-8B28-77F775DF14B8}"/>
              </a:ext>
            </a:extLst>
          </p:cNvPr>
          <p:cNvSpPr/>
          <p:nvPr/>
        </p:nvSpPr>
        <p:spPr>
          <a:xfrm>
            <a:off x="2571710" y="2693777"/>
            <a:ext cx="6470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Sensibilidade (positivo)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49C12D6-BA38-4082-A282-6B5F28B0F006}"/>
              </a:ext>
            </a:extLst>
          </p:cNvPr>
          <p:cNvSpPr/>
          <p:nvPr/>
        </p:nvSpPr>
        <p:spPr>
          <a:xfrm>
            <a:off x="2571711" y="3716062"/>
            <a:ext cx="647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Especificada (negativo)</a:t>
            </a:r>
            <a:endParaRPr lang="pt-B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F05810D1-98B4-4C58-855A-EAA142FAE63B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258872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0" y="302695"/>
            <a:ext cx="886231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Exame atual para rastreamento individual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2008443" y="1415254"/>
            <a:ext cx="663801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Exame de Sangue Oculto nas Fezes (FOBT)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52B3E6C-A877-488A-A7A4-F4D36758B2AD}"/>
              </a:ext>
            </a:extLst>
          </p:cNvPr>
          <p:cNvSpPr txBox="1">
            <a:spLocks/>
          </p:cNvSpPr>
          <p:nvPr/>
        </p:nvSpPr>
        <p:spPr>
          <a:xfrm>
            <a:off x="2072054" y="3472227"/>
            <a:ext cx="500137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FF0000"/>
                </a:solidFill>
              </a:rPr>
              <a:t>Teste </a:t>
            </a:r>
            <a:r>
              <a:rPr lang="pt-BR" sz="2800" b="1" dirty="0" err="1">
                <a:solidFill>
                  <a:srgbClr val="FF0000"/>
                </a:solidFill>
              </a:rPr>
              <a:t>Imunoquímico</a:t>
            </a:r>
            <a:r>
              <a:rPr lang="pt-BR" sz="2800" b="1" dirty="0">
                <a:solidFill>
                  <a:srgbClr val="FF0000"/>
                </a:solidFill>
              </a:rPr>
              <a:t> Fecal (FIT)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8A7217-CF7F-49D1-AFDA-99426B7D35A3}"/>
              </a:ext>
            </a:extLst>
          </p:cNvPr>
          <p:cNvSpPr/>
          <p:nvPr/>
        </p:nvSpPr>
        <p:spPr>
          <a:xfrm>
            <a:off x="3494012" y="2161895"/>
            <a:ext cx="443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Sensibilidade: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 Aproximadamente 20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% e 75%.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575F12-D0C4-43FC-A470-A58C829A6EB7}"/>
              </a:ext>
            </a:extLst>
          </p:cNvPr>
          <p:cNvSpPr/>
          <p:nvPr/>
        </p:nvSpPr>
        <p:spPr>
          <a:xfrm>
            <a:off x="3494012" y="2770773"/>
            <a:ext cx="417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Especificidade: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 Cerca de 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35% a 94%</a:t>
            </a: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%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. 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A087BA-98FD-426E-952A-DFC3C8D4B797}"/>
              </a:ext>
            </a:extLst>
          </p:cNvPr>
          <p:cNvSpPr/>
          <p:nvPr/>
        </p:nvSpPr>
        <p:spPr>
          <a:xfrm>
            <a:off x="3494012" y="4174087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Sensibilidade: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 Varia 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Google Sans"/>
              </a:rPr>
              <a:t>68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% a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Google Sans"/>
              </a:rPr>
              <a:t>93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%.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18CBA9C-D625-434B-95F5-A2CAFE8318DE}"/>
              </a:ext>
            </a:extLst>
          </p:cNvPr>
          <p:cNvSpPr/>
          <p:nvPr/>
        </p:nvSpPr>
        <p:spPr>
          <a:xfrm>
            <a:off x="3494012" y="4744060"/>
            <a:ext cx="417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Especificidade: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 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Varia entre 89% e 94%.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Google Sans"/>
              </a:rPr>
              <a:t> 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E3B0823-12C4-4E82-90C4-EA2DF6F4D53D}"/>
              </a:ext>
            </a:extLst>
          </p:cNvPr>
          <p:cNvSpPr/>
          <p:nvPr/>
        </p:nvSpPr>
        <p:spPr>
          <a:xfrm>
            <a:off x="5446059" y="6147373"/>
            <a:ext cx="6387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Resende, D. M., </a:t>
            </a:r>
            <a:r>
              <a:rPr lang="pt-BR" sz="800" b="1" dirty="0"/>
              <a:t>Jucá, M. J</a:t>
            </a:r>
            <a:r>
              <a:rPr lang="pt-BR" sz="800" dirty="0"/>
              <a:t>., Cavalcanti, E. A. H., &amp; Santos, A. J. dos. (2025). Teste </a:t>
            </a:r>
            <a:r>
              <a:rPr lang="pt-BR" sz="800" dirty="0" err="1"/>
              <a:t>Imunoquímico</a:t>
            </a:r>
            <a:r>
              <a:rPr lang="pt-BR" sz="800" dirty="0"/>
              <a:t> Fecal como Ferramenta de Rastreamento do Câncer Colorretal em </a:t>
            </a:r>
            <a:r>
              <a:rPr lang="pt-BR" sz="800" dirty="0" err="1"/>
              <a:t>Beiradeiros</a:t>
            </a:r>
            <a:r>
              <a:rPr lang="pt-BR" sz="800" dirty="0"/>
              <a:t> do Baixo São Francisco. </a:t>
            </a:r>
            <a:r>
              <a:rPr lang="pt-BR" sz="800" i="1" dirty="0"/>
              <a:t>Saúde Coletiva (Barueri)</a:t>
            </a:r>
            <a:r>
              <a:rPr lang="pt-BR" sz="800" dirty="0"/>
              <a:t>, </a:t>
            </a:r>
            <a:r>
              <a:rPr lang="pt-BR" sz="800" i="1" dirty="0"/>
              <a:t>15</a:t>
            </a:r>
            <a:r>
              <a:rPr lang="pt-BR" sz="800" dirty="0"/>
              <a:t>(92), 14064–14075.</a:t>
            </a:r>
            <a:endParaRPr lang="pt-BR" sz="800" b="1" i="0" dirty="0"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76444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273512" y="456816"/>
            <a:ext cx="5761333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Contextualização -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F6BAF3D-246D-4432-BEB0-0FD49B40552E}"/>
              </a:ext>
            </a:extLst>
          </p:cNvPr>
          <p:cNvSpPr txBox="1">
            <a:spLocks/>
          </p:cNvSpPr>
          <p:nvPr/>
        </p:nvSpPr>
        <p:spPr>
          <a:xfrm>
            <a:off x="273512" y="5334200"/>
            <a:ext cx="2917923" cy="415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Fonte: INCA. 2026.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25F2136-1364-46D2-9D8D-76059B4C7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5" y="1303008"/>
            <a:ext cx="4477375" cy="34199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D567B0-B5A5-4AFB-8220-0440FF3C9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264" y="1198218"/>
            <a:ext cx="4201111" cy="3524742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45FE924C-0546-46FD-B6D4-CF6476BFE365}"/>
              </a:ext>
            </a:extLst>
          </p:cNvPr>
          <p:cNvSpPr txBox="1">
            <a:spLocks/>
          </p:cNvSpPr>
          <p:nvPr/>
        </p:nvSpPr>
        <p:spPr>
          <a:xfrm>
            <a:off x="2534219" y="5337177"/>
            <a:ext cx="6203095" cy="415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rgbClr val="FF0000"/>
                </a:solidFill>
              </a:rPr>
              <a:t>* 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46.000 casos novos – 24.000 homens e 22.000  - mortalidade de 26.000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4F66A6DB-B84E-4514-8AB0-67B62ACAA6F1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3162103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4283237-D0FC-41DC-AFB0-EDD77428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6" y="1280812"/>
            <a:ext cx="4667416" cy="429637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779226" y="342444"/>
            <a:ext cx="961312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Algoritmo de rastreamento – Relatório preliminar das Diretrizes Brasileira de Rastreamento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DA37EA-6F15-48AD-99D0-F5E0C4BEA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38" y="1368174"/>
            <a:ext cx="5858693" cy="4001058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3841EE82-0EA3-4D31-A1AB-98E9CF953E8F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54025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4283237-D0FC-41DC-AFB0-EDD77428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51" y="-242047"/>
            <a:ext cx="10861482" cy="636046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96A0963-FFC7-4AC4-BE69-8FF28C8F84B4}"/>
              </a:ext>
            </a:extLst>
          </p:cNvPr>
          <p:cNvSpPr/>
          <p:nvPr/>
        </p:nvSpPr>
        <p:spPr>
          <a:xfrm>
            <a:off x="6666506" y="5611375"/>
            <a:ext cx="53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accent6">
                    <a:lumMod val="50000"/>
                  </a:schemeClr>
                </a:solidFill>
              </a:rPr>
              <a:t>Relatório preliminar das Diretrizes Brasileira de Rastreamento do Câncer colorretal, MS – 2026.</a:t>
            </a:r>
            <a:endParaRPr lang="pt-BR" sz="10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22FFF7E-DE8F-404F-854C-DB0612F2FDBD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664328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180755" y="334480"/>
            <a:ext cx="613840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FIT  comparado ao FOBT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8A6A1AB-4B09-4F83-8721-4F9E12A9FC29}"/>
              </a:ext>
            </a:extLst>
          </p:cNvPr>
          <p:cNvSpPr/>
          <p:nvPr/>
        </p:nvSpPr>
        <p:spPr>
          <a:xfrm>
            <a:off x="2146062" y="3252414"/>
            <a:ext cx="8367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Possivelmente maior redução de mortalidade por CCR.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B857D62-C350-4769-A06E-88F27483FD77}"/>
              </a:ext>
            </a:extLst>
          </p:cNvPr>
          <p:cNvSpPr/>
          <p:nvPr/>
        </p:nvSpPr>
        <p:spPr>
          <a:xfrm>
            <a:off x="2146062" y="1400205"/>
            <a:ext cx="3918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Melhora a sensibilidade.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956099-79AC-431D-90A2-0987EAF16048}"/>
              </a:ext>
            </a:extLst>
          </p:cNvPr>
          <p:cNvSpPr/>
          <p:nvPr/>
        </p:nvSpPr>
        <p:spPr>
          <a:xfrm>
            <a:off x="2146062" y="2396720"/>
            <a:ext cx="4565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Melhora a detecção precoce.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E865DB-20AD-4264-BC3A-8758428D553C}"/>
              </a:ext>
            </a:extLst>
          </p:cNvPr>
          <p:cNvSpPr/>
          <p:nvPr/>
        </p:nvSpPr>
        <p:spPr>
          <a:xfrm>
            <a:off x="2146061" y="4073779"/>
            <a:ext cx="898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Menor custo a longo prazo (tratamento em estágios iniciais é menos dispendioso que em estágios avançados). 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0E7FC56-FB68-472E-9936-06B049F17A8F}"/>
              </a:ext>
            </a:extLst>
          </p:cNvPr>
          <p:cNvSpPr/>
          <p:nvPr/>
        </p:nvSpPr>
        <p:spPr>
          <a:xfrm>
            <a:off x="1678625" y="1563580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CBA9144-CE85-4635-858F-625D4154DAB9}"/>
              </a:ext>
            </a:extLst>
          </p:cNvPr>
          <p:cNvSpPr/>
          <p:nvPr/>
        </p:nvSpPr>
        <p:spPr>
          <a:xfrm>
            <a:off x="1694297" y="2494242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8BDCB54B-BB29-49FC-80BF-F591DF263C36}"/>
              </a:ext>
            </a:extLst>
          </p:cNvPr>
          <p:cNvSpPr/>
          <p:nvPr/>
        </p:nvSpPr>
        <p:spPr>
          <a:xfrm>
            <a:off x="1678624" y="3363965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84397227-12FF-467F-912E-978D68094E44}"/>
              </a:ext>
            </a:extLst>
          </p:cNvPr>
          <p:cNvSpPr/>
          <p:nvPr/>
        </p:nvSpPr>
        <p:spPr>
          <a:xfrm>
            <a:off x="1694297" y="4243781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4DE4BFC8-7C63-4802-BA6C-1D3A649FF79D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6945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7" grpId="0"/>
      <p:bldP spid="12" grpId="0" animBg="1"/>
      <p:bldP spid="13" grpId="0" animBg="1"/>
      <p:bldP spid="15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74211" y="425755"/>
            <a:ext cx="898810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Com quanto tempo repetir a colonoscopia?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67FBB479-0572-41CA-A1F7-D55BEB13EF00}"/>
              </a:ext>
            </a:extLst>
          </p:cNvPr>
          <p:cNvGrpSpPr/>
          <p:nvPr/>
        </p:nvGrpSpPr>
        <p:grpSpPr>
          <a:xfrm>
            <a:off x="1694297" y="1844214"/>
            <a:ext cx="7458966" cy="954107"/>
            <a:chOff x="1678625" y="1400205"/>
            <a:chExt cx="7458966" cy="954107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B857D62-C350-4769-A06E-88F27483FD77}"/>
                </a:ext>
              </a:extLst>
            </p:cNvPr>
            <p:cNvSpPr/>
            <p:nvPr/>
          </p:nvSpPr>
          <p:spPr>
            <a:xfrm>
              <a:off x="2146062" y="1400205"/>
              <a:ext cx="699152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Orientamos com 2 ou 3 anos, caso de pólipos,</a:t>
              </a:r>
            </a:p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Cada 10 anos em </a:t>
              </a:r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90E7FC56-FB68-472E-9936-06B049F17A8F}"/>
                </a:ext>
              </a:extLst>
            </p:cNvPr>
            <p:cNvSpPr/>
            <p:nvPr/>
          </p:nvSpPr>
          <p:spPr>
            <a:xfrm>
              <a:off x="1678625" y="1563580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D8DC2FF-B9FF-48C0-B75B-603E118ED806}"/>
              </a:ext>
            </a:extLst>
          </p:cNvPr>
          <p:cNvGrpSpPr/>
          <p:nvPr/>
        </p:nvGrpSpPr>
        <p:grpSpPr>
          <a:xfrm>
            <a:off x="1694297" y="3179298"/>
            <a:ext cx="5992449" cy="523220"/>
            <a:chOff x="1694297" y="2396720"/>
            <a:chExt cx="5992449" cy="52322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7956099-79AC-431D-90A2-0987EAF16048}"/>
                </a:ext>
              </a:extLst>
            </p:cNvPr>
            <p:cNvSpPr/>
            <p:nvPr/>
          </p:nvSpPr>
          <p:spPr>
            <a:xfrm>
              <a:off x="2146062" y="2396720"/>
              <a:ext cx="5540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Tamanho, número e tipo histológico</a:t>
              </a:r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1CBA9144-CE85-4635-858F-625D4154DAB9}"/>
                </a:ext>
              </a:extLst>
            </p:cNvPr>
            <p:cNvSpPr/>
            <p:nvPr/>
          </p:nvSpPr>
          <p:spPr>
            <a:xfrm>
              <a:off x="1694297" y="2494242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B83751A-CC90-440B-ACB5-4B79719D27EB}"/>
              </a:ext>
            </a:extLst>
          </p:cNvPr>
          <p:cNvGrpSpPr/>
          <p:nvPr/>
        </p:nvGrpSpPr>
        <p:grpSpPr>
          <a:xfrm>
            <a:off x="1694297" y="4151163"/>
            <a:ext cx="8834752" cy="523220"/>
            <a:chOff x="1678624" y="3252414"/>
            <a:chExt cx="8834752" cy="52322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8A6A1AB-4B09-4F83-8721-4F9E12A9FC29}"/>
                </a:ext>
              </a:extLst>
            </p:cNvPr>
            <p:cNvSpPr/>
            <p:nvPr/>
          </p:nvSpPr>
          <p:spPr>
            <a:xfrm>
              <a:off x="2146062" y="3252414"/>
              <a:ext cx="8367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Pólipos neoplásicos e Não neoplásicos.</a:t>
              </a:r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8BDCB54B-BB29-49FC-80BF-F591DF263C36}"/>
                </a:ext>
              </a:extLst>
            </p:cNvPr>
            <p:cNvSpPr/>
            <p:nvPr/>
          </p:nvSpPr>
          <p:spPr>
            <a:xfrm>
              <a:off x="1678624" y="3363965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4DE4BFC8-7C63-4802-BA6C-1D3A649FF79D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1942995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67FBB479-0572-41CA-A1F7-D55BEB13EF00}"/>
              </a:ext>
            </a:extLst>
          </p:cNvPr>
          <p:cNvGrpSpPr/>
          <p:nvPr/>
        </p:nvGrpSpPr>
        <p:grpSpPr>
          <a:xfrm>
            <a:off x="1694297" y="1226297"/>
            <a:ext cx="8071763" cy="523220"/>
            <a:chOff x="1678625" y="1400205"/>
            <a:chExt cx="8071763" cy="52322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B857D62-C350-4769-A06E-88F27483FD77}"/>
                </a:ext>
              </a:extLst>
            </p:cNvPr>
            <p:cNvSpPr/>
            <p:nvPr/>
          </p:nvSpPr>
          <p:spPr>
            <a:xfrm>
              <a:off x="2146062" y="1400205"/>
              <a:ext cx="76043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Adenomatosos (Tubulares, vilosos, </a:t>
              </a:r>
              <a:r>
                <a:rPr lang="pt-BR" sz="2800" b="1" dirty="0" err="1">
                  <a:solidFill>
                    <a:schemeClr val="accent6">
                      <a:lumMod val="75000"/>
                    </a:schemeClr>
                  </a:solidFill>
                </a:rPr>
                <a:t>Tubulovilosos</a:t>
              </a:r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).</a:t>
              </a:r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id="{90E7FC56-FB68-472E-9936-06B049F17A8F}"/>
                </a:ext>
              </a:extLst>
            </p:cNvPr>
            <p:cNvSpPr/>
            <p:nvPr/>
          </p:nvSpPr>
          <p:spPr>
            <a:xfrm>
              <a:off x="1678625" y="1563580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D8DC2FF-B9FF-48C0-B75B-603E118ED806}"/>
              </a:ext>
            </a:extLst>
          </p:cNvPr>
          <p:cNvGrpSpPr/>
          <p:nvPr/>
        </p:nvGrpSpPr>
        <p:grpSpPr>
          <a:xfrm>
            <a:off x="1678100" y="1856637"/>
            <a:ext cx="2317982" cy="523220"/>
            <a:chOff x="1694297" y="2396720"/>
            <a:chExt cx="2317982" cy="52322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7956099-79AC-431D-90A2-0987EAF16048}"/>
                </a:ext>
              </a:extLst>
            </p:cNvPr>
            <p:cNvSpPr/>
            <p:nvPr/>
          </p:nvSpPr>
          <p:spPr>
            <a:xfrm>
              <a:off x="2146062" y="2396720"/>
              <a:ext cx="18662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Serrilhados</a:t>
              </a:r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1CBA9144-CE85-4635-858F-625D4154DAB9}"/>
                </a:ext>
              </a:extLst>
            </p:cNvPr>
            <p:cNvSpPr/>
            <p:nvPr/>
          </p:nvSpPr>
          <p:spPr>
            <a:xfrm>
              <a:off x="1694297" y="2494242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98A6A1AB-4B09-4F83-8721-4F9E12A9FC29}"/>
              </a:ext>
            </a:extLst>
          </p:cNvPr>
          <p:cNvSpPr/>
          <p:nvPr/>
        </p:nvSpPr>
        <p:spPr>
          <a:xfrm>
            <a:off x="561534" y="434975"/>
            <a:ext cx="4929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Pólipos neoplásicos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4DE4BFC8-7C63-4802-BA6C-1D3A649FF79D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E484160-420A-4AA7-9E43-A84A53E222F2}"/>
              </a:ext>
            </a:extLst>
          </p:cNvPr>
          <p:cNvSpPr/>
          <p:nvPr/>
        </p:nvSpPr>
        <p:spPr>
          <a:xfrm>
            <a:off x="614496" y="2782669"/>
            <a:ext cx="4929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Pólipos Não neoplásicos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52F75B3-61DD-465C-9E4E-B257E5751800}"/>
              </a:ext>
            </a:extLst>
          </p:cNvPr>
          <p:cNvGrpSpPr/>
          <p:nvPr/>
        </p:nvGrpSpPr>
        <p:grpSpPr>
          <a:xfrm>
            <a:off x="1694297" y="4305203"/>
            <a:ext cx="2603791" cy="523220"/>
            <a:chOff x="1694297" y="4305203"/>
            <a:chExt cx="2603791" cy="523220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DEAC72D-76F3-4FBE-863A-C86F794BD98F}"/>
                </a:ext>
              </a:extLst>
            </p:cNvPr>
            <p:cNvSpPr/>
            <p:nvPr/>
          </p:nvSpPr>
          <p:spPr>
            <a:xfrm>
              <a:off x="2115246" y="4305203"/>
              <a:ext cx="21828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Inflamatórios</a:t>
              </a:r>
            </a:p>
          </p:txBody>
        </p:sp>
        <p:sp>
          <p:nvSpPr>
            <p:cNvPr id="24" name="Seta: para a Direita 23">
              <a:extLst>
                <a:ext uri="{FF2B5EF4-FFF2-40B4-BE49-F238E27FC236}">
                  <a16:creationId xmlns:a16="http://schemas.microsoft.com/office/drawing/2014/main" id="{B27A80D3-158A-4205-9433-2008EDC6BDF7}"/>
                </a:ext>
              </a:extLst>
            </p:cNvPr>
            <p:cNvSpPr/>
            <p:nvPr/>
          </p:nvSpPr>
          <p:spPr>
            <a:xfrm>
              <a:off x="1694297" y="4457161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1807992-2EC3-4C7E-BB61-3A0FD0A50CA1}"/>
              </a:ext>
            </a:extLst>
          </p:cNvPr>
          <p:cNvGrpSpPr/>
          <p:nvPr/>
        </p:nvGrpSpPr>
        <p:grpSpPr>
          <a:xfrm>
            <a:off x="1678100" y="3632840"/>
            <a:ext cx="2619988" cy="523220"/>
            <a:chOff x="1678100" y="3632840"/>
            <a:chExt cx="2619988" cy="52322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C6A4CE7-030A-46B9-BD8D-372813A0E470}"/>
                </a:ext>
              </a:extLst>
            </p:cNvPr>
            <p:cNvSpPr/>
            <p:nvPr/>
          </p:nvSpPr>
          <p:spPr>
            <a:xfrm>
              <a:off x="2124223" y="3632840"/>
              <a:ext cx="21738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</a:rPr>
                <a:t>Hiperplásicos</a:t>
              </a:r>
            </a:p>
          </p:txBody>
        </p:sp>
        <p:sp>
          <p:nvSpPr>
            <p:cNvPr id="25" name="Seta: para a Direita 24">
              <a:extLst>
                <a:ext uri="{FF2B5EF4-FFF2-40B4-BE49-F238E27FC236}">
                  <a16:creationId xmlns:a16="http://schemas.microsoft.com/office/drawing/2014/main" id="{66EF40CE-0DF2-44DD-9A04-D23AAF0532DE}"/>
                </a:ext>
              </a:extLst>
            </p:cNvPr>
            <p:cNvSpPr/>
            <p:nvPr/>
          </p:nvSpPr>
          <p:spPr>
            <a:xfrm>
              <a:off x="1678100" y="3773950"/>
              <a:ext cx="161365" cy="24100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22EADB59-5FA9-4D4E-8D86-D79D1C7081E0}"/>
              </a:ext>
            </a:extLst>
          </p:cNvPr>
          <p:cNvSpPr/>
          <p:nvPr/>
        </p:nvSpPr>
        <p:spPr>
          <a:xfrm>
            <a:off x="2099049" y="4949016"/>
            <a:ext cx="275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Hamartomatosos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A97ED027-7368-4AD6-B660-57F2160DDE51}"/>
              </a:ext>
            </a:extLst>
          </p:cNvPr>
          <p:cNvSpPr/>
          <p:nvPr/>
        </p:nvSpPr>
        <p:spPr>
          <a:xfrm>
            <a:off x="1678100" y="5100974"/>
            <a:ext cx="161365" cy="24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566D20FE-7938-47C3-8FDA-2C3CCA3A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92" y="2195160"/>
            <a:ext cx="3933138" cy="2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1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42409" y="371491"/>
            <a:ext cx="613840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Recomendação do FIT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D9A540E-54F2-452D-BB43-EFBD48F5B317}"/>
              </a:ext>
            </a:extLst>
          </p:cNvPr>
          <p:cNvSpPr/>
          <p:nvPr/>
        </p:nvSpPr>
        <p:spPr>
          <a:xfrm>
            <a:off x="1431684" y="1911435"/>
            <a:ext cx="9180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O Guia da Sociedade de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Gastroenterologia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Americana faz uma recomendação forte, </a:t>
            </a:r>
            <a:r>
              <a:rPr lang="pt-BR" sz="2800" b="1" dirty="0">
                <a:solidFill>
                  <a:srgbClr val="FF0000"/>
                </a:solidFill>
              </a:rPr>
              <a:t>baseada em evidência moderada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, para rastreamento em indivíduos de risco padrão na faixa etária de </a:t>
            </a:r>
            <a:r>
              <a:rPr lang="pt-BR" sz="2800" b="1" dirty="0">
                <a:solidFill>
                  <a:srgbClr val="FF0000"/>
                </a:solidFill>
              </a:rPr>
              <a:t>50 a 75 anos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. Para a faixa etária de 45 a 49 anos, a recomendação é condicional e baseada em evidência de certeza muito baixa.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B97DC96-6CC9-40CB-B22E-18696C3FF2B8}"/>
              </a:ext>
            </a:extLst>
          </p:cNvPr>
          <p:cNvSpPr/>
          <p:nvPr/>
        </p:nvSpPr>
        <p:spPr>
          <a:xfrm>
            <a:off x="6021789" y="5430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BRASIL, Ministério </a:t>
            </a:r>
            <a:r>
              <a:rPr lang="pt-BR" sz="900" dirty="0" err="1"/>
              <a:t>daSaúde</a:t>
            </a:r>
            <a:r>
              <a:rPr lang="pt-BR" sz="900" dirty="0"/>
              <a:t>, 2026. Diretrizes Brasileiras do Rastreamento do câncer de cólon e reto (CCR), disponível em: </a:t>
            </a:r>
            <a:r>
              <a:rPr lang="pt-BR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Relatório preliminar - Diretrizes Brasileiras do Rastreamento do câncer de cólon e reto - CCR</a:t>
            </a:r>
            <a:endParaRPr lang="pt-BR" sz="90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7AC6A21-B9DE-4AF1-B22A-13C3E43C1293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1116183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D9A540E-54F2-452D-BB43-EFBD48F5B317}"/>
              </a:ext>
            </a:extLst>
          </p:cNvPr>
          <p:cNvSpPr/>
          <p:nvPr/>
        </p:nvSpPr>
        <p:spPr>
          <a:xfrm>
            <a:off x="1667318" y="2122837"/>
            <a:ext cx="90856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Está em uma versão preliminar, mas a possibilidade de no segundo semestre, ficar indicado o rastreamento pelo FIT em indivíduos com idade superior a 50 anos.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B97DC96-6CC9-40CB-B22E-18696C3FF2B8}"/>
              </a:ext>
            </a:extLst>
          </p:cNvPr>
          <p:cNvSpPr/>
          <p:nvPr/>
        </p:nvSpPr>
        <p:spPr>
          <a:xfrm>
            <a:off x="6021789" y="5430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BRASIL, Ministério </a:t>
            </a:r>
            <a:r>
              <a:rPr lang="pt-BR" sz="900" dirty="0" err="1"/>
              <a:t>daSaúde</a:t>
            </a:r>
            <a:r>
              <a:rPr lang="pt-BR" sz="900" dirty="0"/>
              <a:t>, 2026. Diretrizes Brasileiras do Rastreamento do câncer de cólon e reto (CCR), disponível em: </a:t>
            </a:r>
            <a:r>
              <a:rPr lang="pt-BR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Relatório preliminar - Diretrizes Brasileiras do Rastreamento do câncer de cólon e reto - CCR</a:t>
            </a:r>
            <a:endParaRPr lang="pt-BR" sz="9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0EF7DA8-D7B9-4E14-BE89-B5AB304B0854}"/>
              </a:ext>
            </a:extLst>
          </p:cNvPr>
          <p:cNvSpPr txBox="1">
            <a:spLocks/>
          </p:cNvSpPr>
          <p:nvPr/>
        </p:nvSpPr>
        <p:spPr>
          <a:xfrm>
            <a:off x="1192696" y="276970"/>
            <a:ext cx="912279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Diretrizes Preliminares para o Rastreamento do Câncer colorretal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5128C9F-713F-40C7-9108-1693E4E781C9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789815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179570" y="446407"/>
            <a:ext cx="912279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Classificação do risco para 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4DC7C16-12A8-4308-BC8D-4CE4ADDDA9A4}"/>
              </a:ext>
            </a:extLst>
          </p:cNvPr>
          <p:cNvSpPr/>
          <p:nvPr/>
        </p:nvSpPr>
        <p:spPr>
          <a:xfrm>
            <a:off x="1451094" y="2418059"/>
            <a:ext cx="9289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Indivíduos de risco </a:t>
            </a:r>
            <a:r>
              <a:rPr lang="pt-BR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/>
              </a:rPr>
              <a:t>médio </a:t>
            </a: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são aqueles com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Montserrat"/>
              </a:rPr>
              <a:t>idade superior a 45 anos</a:t>
            </a: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, sem quaisquer sintomas (assintomáticos). 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A912D30-8814-4D6C-B220-2A58A83FE3B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958814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179570" y="446407"/>
            <a:ext cx="912279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Classificação do risco para 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4DC7C16-12A8-4308-BC8D-4CE4ADDDA9A4}"/>
              </a:ext>
            </a:extLst>
          </p:cNvPr>
          <p:cNvSpPr/>
          <p:nvPr/>
        </p:nvSpPr>
        <p:spPr>
          <a:xfrm>
            <a:off x="1192696" y="2001200"/>
            <a:ext cx="9289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Indivíduos de risco </a:t>
            </a:r>
            <a:r>
              <a:rPr lang="pt-BR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Montserrat"/>
              </a:rPr>
              <a:t>alto </a:t>
            </a: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são aqueles com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Montserrat"/>
              </a:rPr>
              <a:t>qualquer idade com sintomas</a:t>
            </a: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, com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Montserrat"/>
              </a:rPr>
              <a:t>pólipos adenomatosos</a:t>
            </a: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 ou história de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Montserrat"/>
              </a:rPr>
              <a:t>parente de primeiro grau </a:t>
            </a: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com câncer colorretal. 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A912D30-8814-4D6C-B220-2A58A83FE3BE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438055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553940" y="276970"/>
            <a:ext cx="750084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Classificação do </a:t>
            </a:r>
            <a:r>
              <a:rPr lang="pt-BR" sz="3600" b="1" dirty="0">
                <a:solidFill>
                  <a:srgbClr val="FF0000"/>
                </a:solidFill>
              </a:rPr>
              <a:t>risco aumentado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4DC7C16-12A8-4308-BC8D-4CE4ADDDA9A4}"/>
              </a:ext>
            </a:extLst>
          </p:cNvPr>
          <p:cNvSpPr/>
          <p:nvPr/>
        </p:nvSpPr>
        <p:spPr>
          <a:xfrm>
            <a:off x="1765344" y="1465677"/>
            <a:ext cx="668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Idade superior ou igual a 45 anos. 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BEE052-EDA8-42ED-8E67-B2F42F330753}"/>
              </a:ext>
            </a:extLst>
          </p:cNvPr>
          <p:cNvSpPr/>
          <p:nvPr/>
        </p:nvSpPr>
        <p:spPr>
          <a:xfrm>
            <a:off x="2161090" y="2266021"/>
            <a:ext cx="10849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P</a:t>
            </a:r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ólipos adenomatosos (tubulares, vilosos, </a:t>
            </a:r>
            <a:r>
              <a:rPr lang="pt-BR" sz="32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tubulovilosos</a:t>
            </a:r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).</a:t>
            </a:r>
          </a:p>
          <a:p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 e serrilhados.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5791552-92E2-459E-B1BF-54B1A988B04D}"/>
              </a:ext>
            </a:extLst>
          </p:cNvPr>
          <p:cNvSpPr/>
          <p:nvPr/>
        </p:nvSpPr>
        <p:spPr>
          <a:xfrm>
            <a:off x="1798821" y="3503771"/>
            <a:ext cx="3634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Séssil avançado.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4EB06A4-4675-4B50-BA64-B76341E013BF}"/>
              </a:ext>
            </a:extLst>
          </p:cNvPr>
          <p:cNvSpPr/>
          <p:nvPr/>
        </p:nvSpPr>
        <p:spPr>
          <a:xfrm>
            <a:off x="1550192" y="4353846"/>
            <a:ext cx="5175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Displasia de alto grau.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A37BEF54-D95B-4C73-B46B-D172614984D0}"/>
              </a:ext>
            </a:extLst>
          </p:cNvPr>
          <p:cNvSpPr/>
          <p:nvPr/>
        </p:nvSpPr>
        <p:spPr>
          <a:xfrm>
            <a:off x="1798822" y="1677093"/>
            <a:ext cx="124108" cy="272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F4E4AB9-5C81-4CAC-BE56-502F1188ACDF}"/>
              </a:ext>
            </a:extLst>
          </p:cNvPr>
          <p:cNvSpPr/>
          <p:nvPr/>
        </p:nvSpPr>
        <p:spPr>
          <a:xfrm>
            <a:off x="1798822" y="2445915"/>
            <a:ext cx="124108" cy="272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17F20080-338D-4B2B-A53A-05B4B9176712}"/>
              </a:ext>
            </a:extLst>
          </p:cNvPr>
          <p:cNvSpPr/>
          <p:nvPr/>
        </p:nvSpPr>
        <p:spPr>
          <a:xfrm>
            <a:off x="1798822" y="3714886"/>
            <a:ext cx="124108" cy="272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561B4FEA-03DC-4C8E-83BF-87A69D121225}"/>
              </a:ext>
            </a:extLst>
          </p:cNvPr>
          <p:cNvSpPr/>
          <p:nvPr/>
        </p:nvSpPr>
        <p:spPr>
          <a:xfrm>
            <a:off x="1820535" y="4509867"/>
            <a:ext cx="124108" cy="272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9E2A1877-0CC9-4021-81B1-00B11FD2A189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153261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182248" y="355627"/>
            <a:ext cx="681468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Contextualizando - Incidência total de câncer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F6BAF3D-246D-4432-BEB0-0FD49B40552E}"/>
              </a:ext>
            </a:extLst>
          </p:cNvPr>
          <p:cNvSpPr txBox="1">
            <a:spLocks/>
          </p:cNvSpPr>
          <p:nvPr/>
        </p:nvSpPr>
        <p:spPr>
          <a:xfrm>
            <a:off x="4455547" y="4877519"/>
            <a:ext cx="2917923" cy="415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Fonte: INCA. 2026.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D26068-C03D-41C0-A62A-6A68501F2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383" y="799067"/>
            <a:ext cx="5903100" cy="4055299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875029B7-37CA-4BD4-B655-305A8B7C346F}"/>
              </a:ext>
            </a:extLst>
          </p:cNvPr>
          <p:cNvSpPr txBox="1">
            <a:spLocks/>
          </p:cNvSpPr>
          <p:nvPr/>
        </p:nvSpPr>
        <p:spPr>
          <a:xfrm>
            <a:off x="7641293" y="4973231"/>
            <a:ext cx="4067003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FF0000"/>
                </a:solidFill>
              </a:rPr>
              <a:t>*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 2026 – 731 mil casos novos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8ED1FE2-118E-4102-864A-30DB05ADABEC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1122818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477076" y="463774"/>
            <a:ext cx="6011188" cy="688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Classificação do </a:t>
            </a:r>
            <a:r>
              <a:rPr lang="pt-BR" sz="3200" b="1" dirty="0">
                <a:solidFill>
                  <a:srgbClr val="FF0000"/>
                </a:solidFill>
              </a:rPr>
              <a:t>risco aumentado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C451E845-7E7D-42EF-954A-EE67FAC2FD97}"/>
              </a:ext>
            </a:extLst>
          </p:cNvPr>
          <p:cNvGrpSpPr/>
          <p:nvPr/>
        </p:nvGrpSpPr>
        <p:grpSpPr>
          <a:xfrm>
            <a:off x="1594032" y="1653160"/>
            <a:ext cx="6656715" cy="523220"/>
            <a:chOff x="1594032" y="1653160"/>
            <a:chExt cx="6656715" cy="52322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4DC7C16-12A8-4308-BC8D-4CE4ADDDA9A4}"/>
                </a:ext>
              </a:extLst>
            </p:cNvPr>
            <p:cNvSpPr/>
            <p:nvPr/>
          </p:nvSpPr>
          <p:spPr>
            <a:xfrm>
              <a:off x="1653508" y="1653160"/>
              <a:ext cx="65972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err="1">
                  <a:solidFill>
                    <a:schemeClr val="accent6">
                      <a:lumMod val="75000"/>
                    </a:schemeClr>
                  </a:solidFill>
                  <a:latin typeface="Montserrat"/>
                </a:rPr>
                <a:t>Retocolite</a:t>
              </a:r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  <a:latin typeface="Montserrat"/>
                </a:rPr>
                <a:t> Ulcerativa e Doença de </a:t>
              </a:r>
              <a:r>
                <a:rPr lang="pt-BR" sz="2800" b="1" dirty="0" err="1">
                  <a:solidFill>
                    <a:schemeClr val="accent6">
                      <a:lumMod val="75000"/>
                    </a:schemeClr>
                  </a:solidFill>
                  <a:latin typeface="Montserrat"/>
                </a:rPr>
                <a:t>Crohn</a:t>
              </a:r>
              <a:r>
                <a:rPr lang="pt-BR" sz="2800" b="1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Montserrat"/>
                </a:rPr>
                <a:t> </a:t>
              </a:r>
              <a:endParaRPr lang="pt-BR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28A1C35B-7F56-421E-B621-3655E7B3011E}"/>
                </a:ext>
              </a:extLst>
            </p:cNvPr>
            <p:cNvSpPr/>
            <p:nvPr/>
          </p:nvSpPr>
          <p:spPr>
            <a:xfrm>
              <a:off x="1594032" y="1834868"/>
              <a:ext cx="124108" cy="2727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C53E917-ADCB-4999-AE0B-C461A69AD7BE}"/>
              </a:ext>
            </a:extLst>
          </p:cNvPr>
          <p:cNvGrpSpPr/>
          <p:nvPr/>
        </p:nvGrpSpPr>
        <p:grpSpPr>
          <a:xfrm>
            <a:off x="1322564" y="3576691"/>
            <a:ext cx="5441305" cy="523220"/>
            <a:chOff x="1322564" y="3576691"/>
            <a:chExt cx="5441305" cy="52322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5791552-92E2-459E-B1BF-54B1A988B04D}"/>
                </a:ext>
              </a:extLst>
            </p:cNvPr>
            <p:cNvSpPr/>
            <p:nvPr/>
          </p:nvSpPr>
          <p:spPr>
            <a:xfrm>
              <a:off x="1322564" y="3576691"/>
              <a:ext cx="54413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Montserrat"/>
                </a:rPr>
                <a:t>História Familiar de Câncer</a:t>
              </a:r>
              <a:endParaRPr lang="pt-BR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3427A2BA-7BAC-42B8-B8D8-5830E463F59C}"/>
                </a:ext>
              </a:extLst>
            </p:cNvPr>
            <p:cNvSpPr/>
            <p:nvPr/>
          </p:nvSpPr>
          <p:spPr>
            <a:xfrm>
              <a:off x="1596130" y="3701936"/>
              <a:ext cx="124108" cy="2727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124AF73-11CB-4FA5-B242-C303C8BB9D7B}"/>
              </a:ext>
            </a:extLst>
          </p:cNvPr>
          <p:cNvGrpSpPr/>
          <p:nvPr/>
        </p:nvGrpSpPr>
        <p:grpSpPr>
          <a:xfrm>
            <a:off x="1590948" y="2575075"/>
            <a:ext cx="8232380" cy="523220"/>
            <a:chOff x="1590948" y="2575075"/>
            <a:chExt cx="8232380" cy="52322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1BEE052-EDA8-42ED-8E67-B2F42F330753}"/>
                </a:ext>
              </a:extLst>
            </p:cNvPr>
            <p:cNvSpPr/>
            <p:nvPr/>
          </p:nvSpPr>
          <p:spPr>
            <a:xfrm>
              <a:off x="1927684" y="2575075"/>
              <a:ext cx="78956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  <a:latin typeface="Montserrat"/>
                </a:rPr>
                <a:t>Matrizes africanas</a:t>
              </a:r>
              <a:endParaRPr lang="pt-BR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id="{9F826078-09A6-4A86-ABAF-BBB0C6A0BE9F}"/>
                </a:ext>
              </a:extLst>
            </p:cNvPr>
            <p:cNvSpPr/>
            <p:nvPr/>
          </p:nvSpPr>
          <p:spPr>
            <a:xfrm>
              <a:off x="1590948" y="2725318"/>
              <a:ext cx="124108" cy="2727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AF6C6E-AECA-4301-9ADA-B3EBDDB30E68}"/>
              </a:ext>
            </a:extLst>
          </p:cNvPr>
          <p:cNvGrpSpPr/>
          <p:nvPr/>
        </p:nvGrpSpPr>
        <p:grpSpPr>
          <a:xfrm>
            <a:off x="1630303" y="4595810"/>
            <a:ext cx="4617480" cy="523220"/>
            <a:chOff x="1630303" y="4595810"/>
            <a:chExt cx="4617480" cy="52322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4EB06A4-4675-4B50-BA64-B76341E013BF}"/>
                </a:ext>
              </a:extLst>
            </p:cNvPr>
            <p:cNvSpPr/>
            <p:nvPr/>
          </p:nvSpPr>
          <p:spPr>
            <a:xfrm>
              <a:off x="1838648" y="4595810"/>
              <a:ext cx="44091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Montserrat"/>
                </a:rPr>
                <a:t>Diabetes </a:t>
              </a:r>
              <a:r>
                <a:rPr lang="pt-BR" sz="2800" b="1" dirty="0">
                  <a:solidFill>
                    <a:schemeClr val="accent6">
                      <a:lumMod val="75000"/>
                    </a:schemeClr>
                  </a:solidFill>
                  <a:latin typeface="Montserrat"/>
                </a:rPr>
                <a:t>m</a:t>
              </a:r>
              <a:r>
                <a:rPr lang="pt-BR" sz="2800" b="1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Montserrat"/>
                </a:rPr>
                <a:t>ellitus e Obesos</a:t>
              </a:r>
              <a:endParaRPr lang="pt-BR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F9D25E05-AB7B-4726-A53C-F6D6B78E85BA}"/>
                </a:ext>
              </a:extLst>
            </p:cNvPr>
            <p:cNvSpPr/>
            <p:nvPr/>
          </p:nvSpPr>
          <p:spPr>
            <a:xfrm>
              <a:off x="1630303" y="4737611"/>
              <a:ext cx="124108" cy="2727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Subtítulo 2">
            <a:extLst>
              <a:ext uri="{FF2B5EF4-FFF2-40B4-BE49-F238E27FC236}">
                <a16:creationId xmlns:a16="http://schemas.microsoft.com/office/drawing/2014/main" id="{5C918D6B-DCA3-4862-9FF6-074A0627C360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318421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0" y="376578"/>
            <a:ext cx="1029097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Recomendação de Rastreamento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32CE3400-5F3D-4EA5-99EE-486C6D48AB9F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F47559-6005-4BAF-9D30-44D50BEA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67" y="973397"/>
            <a:ext cx="8556422" cy="45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1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0" y="376578"/>
            <a:ext cx="1029097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Recomendação de Rastreamento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EE4A82F-C016-49F7-A74E-1E26E5759498}"/>
              </a:ext>
            </a:extLst>
          </p:cNvPr>
          <p:cNvSpPr/>
          <p:nvPr/>
        </p:nvSpPr>
        <p:spPr>
          <a:xfrm>
            <a:off x="1521954" y="2231647"/>
            <a:ext cx="9148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As diretrizes da NCCN (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National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Comprehensive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Cancer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Network) e da US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Preventive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Services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Force (USPSTF), o rastreamento é recomendado para indivíduos com faixa </a:t>
            </a:r>
            <a:r>
              <a:rPr lang="pt-BR" sz="2800" b="1" dirty="0">
                <a:solidFill>
                  <a:srgbClr val="FF0000"/>
                </a:solidFill>
              </a:rPr>
              <a:t>etária de 45 a 75 anos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. Contudo, ressalta-se a recomendação a USPSTF é, em parte, baseada em modelagem populacional para os EUA. 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98CA0AE-59FE-4517-AC3C-BE8FC76EB919}"/>
              </a:ext>
            </a:extLst>
          </p:cNvPr>
          <p:cNvSpPr txBox="1">
            <a:spLocks/>
          </p:cNvSpPr>
          <p:nvPr/>
        </p:nvSpPr>
        <p:spPr>
          <a:xfrm>
            <a:off x="618565" y="1366727"/>
            <a:ext cx="2554942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Colonoscopia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2CE3400-5F3D-4EA5-99EE-486C6D48AB9F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169724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465150" y="355370"/>
            <a:ext cx="932688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Recomendação de Rastreamento do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63AAAE3-BB11-4A78-84B7-4D599D5AB0B2}"/>
              </a:ext>
            </a:extLst>
          </p:cNvPr>
          <p:cNvSpPr/>
          <p:nvPr/>
        </p:nvSpPr>
        <p:spPr>
          <a:xfrm>
            <a:off x="871331" y="1243245"/>
            <a:ext cx="10395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 </a:t>
            </a:r>
          </a:p>
          <a:p>
            <a:pPr algn="ctr"/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É recomendado o rastreamento por colonoscopia em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Montserrat"/>
              </a:rPr>
              <a:t>adultos na faixa de 45 a 75 anos</a:t>
            </a:r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. O rastreio em indivíduos entre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Montserrat"/>
              </a:rPr>
              <a:t>76 e 85 anos </a:t>
            </a:r>
            <a:r>
              <a:rPr lang="pt-BR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ontserrat"/>
              </a:rPr>
              <a:t>deve ser discutido de forma individualizada, de acordo dos riscos e benefícios, segundo a comorbidade do caso, a estimativa de vida e os achados na colonoscopia mais recente.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3F1F1B-B02F-429F-8526-B411E6E38DF3}"/>
              </a:ext>
            </a:extLst>
          </p:cNvPr>
          <p:cNvSpPr/>
          <p:nvPr/>
        </p:nvSpPr>
        <p:spPr>
          <a:xfrm>
            <a:off x="5958175" y="541257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b="0" i="0" dirty="0">
                <a:effectLst/>
                <a:latin typeface="Montserrat"/>
              </a:rPr>
              <a:t>PROVENZALE, </a:t>
            </a:r>
            <a:r>
              <a:rPr lang="pt-BR" sz="800" b="0" i="0" dirty="0" err="1">
                <a:effectLst/>
                <a:latin typeface="Montserrat"/>
              </a:rPr>
              <a:t>Dawn</a:t>
            </a:r>
            <a:r>
              <a:rPr lang="pt-BR" sz="800" b="0" i="0" dirty="0">
                <a:effectLst/>
                <a:latin typeface="Montserrat"/>
              </a:rPr>
              <a:t> et al. NCCN </a:t>
            </a:r>
            <a:r>
              <a:rPr lang="pt-BR" sz="800" b="0" i="0" dirty="0" err="1">
                <a:effectLst/>
                <a:latin typeface="Montserrat"/>
              </a:rPr>
              <a:t>Guidelines</a:t>
            </a:r>
            <a:r>
              <a:rPr lang="pt-BR" sz="800" b="0" i="0" dirty="0">
                <a:effectLst/>
                <a:latin typeface="Montserrat"/>
              </a:rPr>
              <a:t>® Insights: </a:t>
            </a:r>
            <a:r>
              <a:rPr lang="pt-BR" sz="800" b="0" i="0" dirty="0" err="1">
                <a:effectLst/>
                <a:latin typeface="Montserrat"/>
              </a:rPr>
              <a:t>Colorectal</a:t>
            </a:r>
            <a:r>
              <a:rPr lang="pt-BR" sz="800" b="0" i="0" dirty="0">
                <a:effectLst/>
                <a:latin typeface="Montserrat"/>
              </a:rPr>
              <a:t> </a:t>
            </a:r>
            <a:r>
              <a:rPr lang="pt-BR" sz="800" b="0" i="0" dirty="0" err="1">
                <a:effectLst/>
                <a:latin typeface="Montserrat"/>
              </a:rPr>
              <a:t>cancer</a:t>
            </a:r>
            <a:r>
              <a:rPr lang="pt-BR" sz="800" b="0" i="0" dirty="0">
                <a:effectLst/>
                <a:latin typeface="Montserrat"/>
              </a:rPr>
              <a:t> </a:t>
            </a:r>
            <a:r>
              <a:rPr lang="pt-BR" sz="800" b="0" i="0" dirty="0" err="1">
                <a:effectLst/>
                <a:latin typeface="Montserrat"/>
              </a:rPr>
              <a:t>screening</a:t>
            </a:r>
            <a:r>
              <a:rPr lang="pt-BR" sz="800" b="0" i="0" dirty="0">
                <a:effectLst/>
                <a:latin typeface="Montserrat"/>
              </a:rPr>
              <a:t>. NCCN </a:t>
            </a:r>
            <a:r>
              <a:rPr lang="pt-BR" sz="800" b="0" i="0" dirty="0" err="1">
                <a:effectLst/>
                <a:latin typeface="Montserrat"/>
              </a:rPr>
              <a:t>clinical</a:t>
            </a:r>
            <a:r>
              <a:rPr lang="pt-BR" sz="800" b="0" i="0" dirty="0">
                <a:effectLst/>
                <a:latin typeface="Montserrat"/>
              </a:rPr>
              <a:t> </a:t>
            </a:r>
            <a:r>
              <a:rPr lang="pt-BR" sz="800" b="0" i="0" dirty="0" err="1">
                <a:effectLst/>
                <a:latin typeface="Montserrat"/>
              </a:rPr>
              <a:t>practice</a:t>
            </a:r>
            <a:r>
              <a:rPr lang="pt-BR" sz="800" b="0" i="0" dirty="0">
                <a:effectLst/>
                <a:latin typeface="Montserrat"/>
              </a:rPr>
              <a:t> </a:t>
            </a:r>
            <a:r>
              <a:rPr lang="pt-BR" sz="800" b="0" i="0" dirty="0" err="1">
                <a:effectLst/>
                <a:latin typeface="Montserrat"/>
              </a:rPr>
              <a:t>guidelines</a:t>
            </a:r>
            <a:r>
              <a:rPr lang="pt-BR" sz="800" b="0" i="0" dirty="0">
                <a:effectLst/>
                <a:latin typeface="Montserrat"/>
              </a:rPr>
              <a:t> in </a:t>
            </a:r>
            <a:r>
              <a:rPr lang="pt-BR" sz="800" b="0" i="0" dirty="0" err="1">
                <a:effectLst/>
                <a:latin typeface="Montserrat"/>
              </a:rPr>
              <a:t>oncology</a:t>
            </a:r>
            <a:r>
              <a:rPr lang="pt-BR" sz="800" b="0" i="0" dirty="0">
                <a:effectLst/>
                <a:latin typeface="Montserrat"/>
              </a:rPr>
              <a:t>. </a:t>
            </a:r>
            <a:r>
              <a:rPr lang="pt-BR" sz="800" b="0" i="0" dirty="0" err="1">
                <a:effectLst/>
                <a:latin typeface="Montserrat"/>
              </a:rPr>
              <a:t>Version</a:t>
            </a:r>
            <a:r>
              <a:rPr lang="pt-BR" sz="800" b="0" i="0" dirty="0">
                <a:effectLst/>
                <a:latin typeface="Montserrat"/>
              </a:rPr>
              <a:t> 2.2021. </a:t>
            </a:r>
            <a:r>
              <a:rPr lang="pt-BR" sz="800" b="1" i="0" dirty="0" err="1">
                <a:effectLst/>
                <a:latin typeface="Montserrat"/>
              </a:rPr>
              <a:t>Journal</a:t>
            </a:r>
            <a:r>
              <a:rPr lang="pt-BR" sz="800" b="1" i="0" dirty="0">
                <a:effectLst/>
                <a:latin typeface="Montserrat"/>
              </a:rPr>
              <a:t> </a:t>
            </a:r>
            <a:r>
              <a:rPr lang="pt-BR" sz="800" b="1" i="0" dirty="0" err="1">
                <a:effectLst/>
                <a:latin typeface="Montserrat"/>
              </a:rPr>
              <a:t>of</a:t>
            </a:r>
            <a:r>
              <a:rPr lang="pt-BR" sz="800" b="1" i="0" dirty="0">
                <a:effectLst/>
                <a:latin typeface="Montserrat"/>
              </a:rPr>
              <a:t> </a:t>
            </a:r>
            <a:r>
              <a:rPr lang="pt-BR" sz="800" b="1" i="0" dirty="0" err="1">
                <a:effectLst/>
                <a:latin typeface="Montserrat"/>
              </a:rPr>
              <a:t>the</a:t>
            </a:r>
            <a:r>
              <a:rPr lang="pt-BR" sz="800" b="1" i="0" dirty="0">
                <a:effectLst/>
                <a:latin typeface="Montserrat"/>
              </a:rPr>
              <a:t> </a:t>
            </a:r>
            <a:r>
              <a:rPr lang="pt-BR" sz="800" b="1" i="0" dirty="0" err="1">
                <a:effectLst/>
                <a:latin typeface="Montserrat"/>
              </a:rPr>
              <a:t>National</a:t>
            </a:r>
            <a:r>
              <a:rPr lang="pt-BR" sz="800" b="1" i="0" dirty="0">
                <a:effectLst/>
                <a:latin typeface="Montserrat"/>
              </a:rPr>
              <a:t> </a:t>
            </a:r>
            <a:r>
              <a:rPr lang="pt-BR" sz="800" b="1" i="0" dirty="0" err="1">
                <a:effectLst/>
                <a:latin typeface="Montserrat"/>
              </a:rPr>
              <a:t>Comprehensive</a:t>
            </a:r>
            <a:r>
              <a:rPr lang="pt-BR" sz="800" b="1" i="0" dirty="0">
                <a:effectLst/>
                <a:latin typeface="Montserrat"/>
              </a:rPr>
              <a:t> </a:t>
            </a:r>
            <a:r>
              <a:rPr lang="pt-BR" sz="800" b="1" i="0" dirty="0" err="1">
                <a:effectLst/>
                <a:latin typeface="Montserrat"/>
              </a:rPr>
              <a:t>Cancer</a:t>
            </a:r>
            <a:r>
              <a:rPr lang="pt-BR" sz="800" b="1" i="0" dirty="0">
                <a:effectLst/>
                <a:latin typeface="Montserrat"/>
              </a:rPr>
              <a:t> Network</a:t>
            </a:r>
            <a:r>
              <a:rPr lang="pt-BR" sz="800" b="0" i="0" dirty="0">
                <a:effectLst/>
                <a:latin typeface="Montserrat"/>
              </a:rPr>
              <a:t>, v. 19, n. 10, p. 1122-1132, 2021. </a:t>
            </a:r>
            <a:endParaRPr lang="pt-BR" sz="80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D5B3455-787B-412D-B624-BD9F396E3B9F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131204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228600" y="365555"/>
            <a:ext cx="732989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Recomendação das Sociedades Médicas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EE4A82F-C016-49F7-A74E-1E26E5759498}"/>
              </a:ext>
            </a:extLst>
          </p:cNvPr>
          <p:cNvSpPr/>
          <p:nvPr/>
        </p:nvSpPr>
        <p:spPr>
          <a:xfrm>
            <a:off x="1161670" y="1473265"/>
            <a:ext cx="914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Realizar a Colonoscopia em pacientes com idade superior a 45 anos. 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1B87CE3-6497-4854-9DBF-35BC1074356B}"/>
              </a:ext>
            </a:extLst>
          </p:cNvPr>
          <p:cNvSpPr txBox="1">
            <a:spLocks/>
          </p:cNvSpPr>
          <p:nvPr/>
        </p:nvSpPr>
        <p:spPr>
          <a:xfrm>
            <a:off x="436932" y="3112833"/>
            <a:ext cx="455048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Recomendação das ONU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3370BE-BA39-4E2B-8689-2EB8E1358F88}"/>
              </a:ext>
            </a:extLst>
          </p:cNvPr>
          <p:cNvSpPr/>
          <p:nvPr/>
        </p:nvSpPr>
        <p:spPr>
          <a:xfrm>
            <a:off x="1779046" y="4154664"/>
            <a:ext cx="914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Realizar a Colonoscopia em pacientes com idade superior a 50 anos. 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B743A03-F63C-44DC-A934-7E8B10170F93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</p:spTree>
    <p:extLst>
      <p:ext uri="{BB962C8B-B14F-4D97-AF65-F5344CB8AC3E}">
        <p14:creationId xmlns:p14="http://schemas.microsoft.com/office/powerpoint/2010/main" val="2419169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-551329" y="323015"/>
            <a:ext cx="7329894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Recomendação viável na APS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EE4A82F-C016-49F7-A74E-1E26E5759498}"/>
              </a:ext>
            </a:extLst>
          </p:cNvPr>
          <p:cNvSpPr/>
          <p:nvPr/>
        </p:nvSpPr>
        <p:spPr>
          <a:xfrm>
            <a:off x="1161669" y="1473265"/>
            <a:ext cx="9542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Rastreamento com TSOF em indivíduos assintomáticos acima de 45 anos.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13370BE-BA39-4E2B-8689-2EB8E1358F88}"/>
              </a:ext>
            </a:extLst>
          </p:cNvPr>
          <p:cNvSpPr/>
          <p:nvPr/>
        </p:nvSpPr>
        <p:spPr>
          <a:xfrm>
            <a:off x="1192696" y="3128079"/>
            <a:ext cx="9148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Realizar a Colonoscopia em pacientes TSOF + 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B743A03-F63C-44DC-A934-7E8B10170F93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CF1F8A8-5734-49C5-BD93-E05094F790B0}"/>
              </a:ext>
            </a:extLst>
          </p:cNvPr>
          <p:cNvSpPr/>
          <p:nvPr/>
        </p:nvSpPr>
        <p:spPr>
          <a:xfrm>
            <a:off x="1192696" y="4291485"/>
            <a:ext cx="1069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Realizar a Colonoscopia em pacientes com </a:t>
            </a:r>
            <a:r>
              <a:rPr lang="pt-BR" sz="3200" b="1" dirty="0">
                <a:solidFill>
                  <a:srgbClr val="FF0000"/>
                </a:solidFill>
              </a:rPr>
              <a:t>sinais de alerta.</a:t>
            </a:r>
          </a:p>
        </p:txBody>
      </p:sp>
    </p:spTree>
    <p:extLst>
      <p:ext uri="{BB962C8B-B14F-4D97-AF65-F5344CB8AC3E}">
        <p14:creationId xmlns:p14="http://schemas.microsoft.com/office/powerpoint/2010/main" val="793852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4F20F03-E27C-4A30-9CF8-3D50EFF8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48" y="1146254"/>
            <a:ext cx="3396026" cy="24723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054B5E-95B7-4329-B90C-625C0A3E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802" y="5860111"/>
            <a:ext cx="6208059" cy="655445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950" y="66162"/>
            <a:ext cx="850790" cy="811132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A8598A35-8A21-41A2-B660-727F97121EBB}"/>
              </a:ext>
            </a:extLst>
          </p:cNvPr>
          <p:cNvSpPr txBox="1">
            <a:spLocks/>
          </p:cNvSpPr>
          <p:nvPr/>
        </p:nvSpPr>
        <p:spPr>
          <a:xfrm>
            <a:off x="524435" y="421030"/>
            <a:ext cx="544605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Realizar Exercícios  Físicos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D3F74E-EDDC-4F0D-97F7-52F91EF0D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26" y="1736518"/>
            <a:ext cx="3124539" cy="24723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6698985-A3D7-4212-8BDA-9AD10959C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703" y="2649084"/>
            <a:ext cx="3702594" cy="24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7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B5E-95B7-4329-B90C-625C0A3E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802" y="5860111"/>
            <a:ext cx="6208059" cy="655445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950" y="66162"/>
            <a:ext cx="850790" cy="811132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A8598A35-8A21-41A2-B660-727F97121EBB}"/>
              </a:ext>
            </a:extLst>
          </p:cNvPr>
          <p:cNvSpPr txBox="1">
            <a:spLocks/>
          </p:cNvSpPr>
          <p:nvPr/>
        </p:nvSpPr>
        <p:spPr>
          <a:xfrm>
            <a:off x="-295901" y="471728"/>
            <a:ext cx="786897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Evitar do uso de fumo e álcool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8B962AA-79E8-4AC4-8ECA-2563F35D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53" y="1896095"/>
            <a:ext cx="4058072" cy="297210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FDB2348-2FF4-4941-A829-BA00B03E4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655" y="1896095"/>
            <a:ext cx="4366814" cy="29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2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B5E-95B7-4329-B90C-625C0A3E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802" y="5860111"/>
            <a:ext cx="6208059" cy="655445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Detecção precoce do Câncer Colorretal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950" y="66162"/>
            <a:ext cx="850790" cy="811132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A8598A35-8A21-41A2-B660-727F97121EBB}"/>
              </a:ext>
            </a:extLst>
          </p:cNvPr>
          <p:cNvSpPr txBox="1">
            <a:spLocks/>
          </p:cNvSpPr>
          <p:nvPr/>
        </p:nvSpPr>
        <p:spPr>
          <a:xfrm>
            <a:off x="-513437" y="326646"/>
            <a:ext cx="620303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Exame Digital do Reto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DC1BA5-B52F-42DE-926B-D515EA60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6162"/>
            <a:ext cx="4582164" cy="34104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8F8DB5-CEAD-40EC-B29A-ED80ADDF9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52" y="1306162"/>
            <a:ext cx="4029637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6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9839D693-00E6-41B9-978A-CECCC31383BC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176DFB91-6A64-4F96-AE00-6F4B5A6A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46" y="1255485"/>
            <a:ext cx="5306165" cy="369621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1734EF4-236A-435E-85AA-884809C9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51" y="1359011"/>
            <a:ext cx="4467466" cy="3766860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85FE5572-A41B-40B8-B96B-13E59080DFEA}"/>
              </a:ext>
            </a:extLst>
          </p:cNvPr>
          <p:cNvSpPr txBox="1">
            <a:spLocks/>
          </p:cNvSpPr>
          <p:nvPr/>
        </p:nvSpPr>
        <p:spPr>
          <a:xfrm>
            <a:off x="284848" y="235255"/>
            <a:ext cx="7973780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Grupos comunitários e Sala de Espera</a:t>
            </a:r>
          </a:p>
        </p:txBody>
      </p:sp>
    </p:spTree>
    <p:extLst>
      <p:ext uri="{BB962C8B-B14F-4D97-AF65-F5344CB8AC3E}">
        <p14:creationId xmlns:p14="http://schemas.microsoft.com/office/powerpoint/2010/main" val="50643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253985" y="347114"/>
            <a:ext cx="5842015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Contextualizando - Câncer Colorretal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104F715-681D-4422-8257-C2D52A9C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79" y="1217948"/>
            <a:ext cx="6925642" cy="387721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B7CEB798-BFDF-4FEC-84E5-4615DFC94A27}"/>
              </a:ext>
            </a:extLst>
          </p:cNvPr>
          <p:cNvSpPr txBox="1">
            <a:spLocks/>
          </p:cNvSpPr>
          <p:nvPr/>
        </p:nvSpPr>
        <p:spPr>
          <a:xfrm>
            <a:off x="558785" y="1973892"/>
            <a:ext cx="137310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Casos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DD004153-6C8C-4BDA-B9CD-7ED51ED14A70}"/>
              </a:ext>
            </a:extLst>
          </p:cNvPr>
          <p:cNvSpPr txBox="1">
            <a:spLocks/>
          </p:cNvSpPr>
          <p:nvPr/>
        </p:nvSpPr>
        <p:spPr>
          <a:xfrm>
            <a:off x="712326" y="3234242"/>
            <a:ext cx="1373109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Mortes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F6BAF3D-246D-4432-BEB0-0FD49B40552E}"/>
              </a:ext>
            </a:extLst>
          </p:cNvPr>
          <p:cNvSpPr txBox="1">
            <a:spLocks/>
          </p:cNvSpPr>
          <p:nvPr/>
        </p:nvSpPr>
        <p:spPr>
          <a:xfrm>
            <a:off x="2633179" y="5094683"/>
            <a:ext cx="2917923" cy="415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Fonte: OMS, </a:t>
            </a:r>
            <a:r>
              <a:rPr lang="pt-BR" sz="1600" b="1" dirty="0" err="1">
                <a:solidFill>
                  <a:schemeClr val="accent6">
                    <a:lumMod val="50000"/>
                  </a:schemeClr>
                </a:solidFill>
              </a:rPr>
              <a:t>Globocan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. 2020.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8D5AA4F-00E4-4A48-BEE1-E6C8C844669E}"/>
              </a:ext>
            </a:extLst>
          </p:cNvPr>
          <p:cNvSpPr txBox="1">
            <a:spLocks/>
          </p:cNvSpPr>
          <p:nvPr/>
        </p:nvSpPr>
        <p:spPr>
          <a:xfrm>
            <a:off x="1290917" y="6067415"/>
            <a:ext cx="10690413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Os autores preveem que, até 2040, a carga do câncer colorretal aumentará para </a:t>
            </a:r>
            <a:r>
              <a:rPr lang="pt-BR" sz="2000" b="1" dirty="0">
                <a:solidFill>
                  <a:srgbClr val="FF0000"/>
                </a:solidFill>
              </a:rPr>
              <a:t>3,2 milhões de novos caso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s por ano (um aumento de 63%) e </a:t>
            </a:r>
            <a:r>
              <a:rPr lang="pt-BR" sz="2000" b="1" dirty="0">
                <a:solidFill>
                  <a:srgbClr val="FF0000"/>
                </a:solidFill>
              </a:rPr>
              <a:t>1,6 milhão de mortes por ano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(um aumento de 73%).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A83986-E26F-4C48-AECA-91F93C86E166}"/>
              </a:ext>
            </a:extLst>
          </p:cNvPr>
          <p:cNvSpPr/>
          <p:nvPr/>
        </p:nvSpPr>
        <p:spPr>
          <a:xfrm>
            <a:off x="7212106" y="51818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B3256"/>
                </a:solidFill>
                <a:latin typeface="Object Sans"/>
              </a:rPr>
              <a:t>Gut</a:t>
            </a:r>
            <a:r>
              <a:rPr lang="en-US" dirty="0">
                <a:solidFill>
                  <a:srgbClr val="2B3256"/>
                </a:solidFill>
                <a:latin typeface="Object Sans"/>
              </a:rPr>
              <a:t>, Published online 8 September 2022;</a:t>
            </a:r>
            <a:br>
              <a:rPr lang="en-US" dirty="0"/>
            </a:br>
            <a:r>
              <a:rPr lang="en-US" dirty="0">
                <a:solidFill>
                  <a:srgbClr val="2B3256"/>
                </a:solidFill>
                <a:latin typeface="Object Sans"/>
              </a:rPr>
              <a:t>http://dx.doi.org/10.1136/gutjnl-2022-327736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282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468930" y="276970"/>
            <a:ext cx="310798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Recomendações: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5859105-744F-488A-A8A0-140DE7FEC350}"/>
              </a:ext>
            </a:extLst>
          </p:cNvPr>
          <p:cNvSpPr/>
          <p:nvPr/>
        </p:nvSpPr>
        <p:spPr>
          <a:xfrm>
            <a:off x="1401566" y="1208554"/>
            <a:ext cx="9865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Realização do FIT a partir dos 50 anos, segundo semestre 2026.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4E4F54-DDC4-446B-BD37-D12664ADDCD5}"/>
              </a:ext>
            </a:extLst>
          </p:cNvPr>
          <p:cNvSpPr/>
          <p:nvPr/>
        </p:nvSpPr>
        <p:spPr>
          <a:xfrm>
            <a:off x="1643219" y="2187378"/>
            <a:ext cx="9555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Realização de Colonoscopia em FIT positivo/sinais de alerta.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90A2D2-D9AA-4664-9487-D88121250466}"/>
              </a:ext>
            </a:extLst>
          </p:cNvPr>
          <p:cNvSpPr/>
          <p:nvPr/>
        </p:nvSpPr>
        <p:spPr>
          <a:xfrm>
            <a:off x="1643219" y="3250756"/>
            <a:ext cx="833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Comer mais fibras/alimentação “saudável” e água.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E7D9BA9-CC80-48BF-90B2-2E5833D5A8F1}"/>
              </a:ext>
            </a:extLst>
          </p:cNvPr>
          <p:cNvSpPr/>
          <p:nvPr/>
        </p:nvSpPr>
        <p:spPr>
          <a:xfrm>
            <a:off x="1711380" y="4358067"/>
            <a:ext cx="9167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Montserrat"/>
              </a:rPr>
              <a:t>Mudanças no Estilo de vida (Exercícios físicos/alimentação).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B5E-95B7-4329-B90C-625C0A3E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346" y="5860111"/>
            <a:ext cx="7132320" cy="65544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Rastreamento do Câncer Colorretal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id="{794C82EE-A06F-4EAB-8668-356D90E8C764}"/>
              </a:ext>
            </a:extLst>
          </p:cNvPr>
          <p:cNvSpPr txBox="1">
            <a:spLocks/>
          </p:cNvSpPr>
          <p:nvPr/>
        </p:nvSpPr>
        <p:spPr>
          <a:xfrm>
            <a:off x="-5501" y="342444"/>
            <a:ext cx="748206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Para fixar - Resumida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7D4C1CF-E0B5-43B0-BD29-1721C9481C24}"/>
              </a:ext>
            </a:extLst>
          </p:cNvPr>
          <p:cNvGrpSpPr/>
          <p:nvPr/>
        </p:nvGrpSpPr>
        <p:grpSpPr>
          <a:xfrm>
            <a:off x="1337589" y="1324477"/>
            <a:ext cx="8426938" cy="424804"/>
            <a:chOff x="1293972" y="1085021"/>
            <a:chExt cx="7550887" cy="424804"/>
          </a:xfrm>
        </p:grpSpPr>
        <p:sp>
          <p:nvSpPr>
            <p:cNvPr id="6" name="Subtítulo 2">
              <a:extLst>
                <a:ext uri="{FF2B5EF4-FFF2-40B4-BE49-F238E27FC236}">
                  <a16:creationId xmlns:a16="http://schemas.microsoft.com/office/drawing/2014/main" id="{93161620-823E-4D14-B44D-A5DB4CA8498B}"/>
                </a:ext>
              </a:extLst>
            </p:cNvPr>
            <p:cNvSpPr txBox="1">
              <a:spLocks/>
            </p:cNvSpPr>
            <p:nvPr/>
          </p:nvSpPr>
          <p:spPr>
            <a:xfrm>
              <a:off x="1362798" y="1085021"/>
              <a:ext cx="7482061" cy="3895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4000" b="1" dirty="0">
                  <a:solidFill>
                    <a:schemeClr val="accent6">
                      <a:lumMod val="50000"/>
                    </a:schemeClr>
                  </a:solidFill>
                </a:rPr>
                <a:t>FIT indivíduos acima dos 45/50 anos a cada 1 a 2 anos</a:t>
              </a:r>
            </a:p>
          </p:txBody>
        </p:sp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FCBD0742-B7B4-40F6-8A30-89D9C9DC9F0B}"/>
                </a:ext>
              </a:extLst>
            </p:cNvPr>
            <p:cNvSpPr/>
            <p:nvPr/>
          </p:nvSpPr>
          <p:spPr>
            <a:xfrm>
              <a:off x="1293972" y="1204688"/>
              <a:ext cx="201706" cy="30513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E3656E78-8594-4289-91C6-A118599D33D8}"/>
              </a:ext>
            </a:extLst>
          </p:cNvPr>
          <p:cNvSpPr txBox="1">
            <a:spLocks/>
          </p:cNvSpPr>
          <p:nvPr/>
        </p:nvSpPr>
        <p:spPr>
          <a:xfrm>
            <a:off x="1461451" y="3735586"/>
            <a:ext cx="748206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Colonoscopia em sinais de alarme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C14A1FF6-90E1-48CC-A005-69FCBD344D4D}"/>
              </a:ext>
            </a:extLst>
          </p:cNvPr>
          <p:cNvSpPr txBox="1">
            <a:spLocks/>
          </p:cNvSpPr>
          <p:nvPr/>
        </p:nvSpPr>
        <p:spPr>
          <a:xfrm>
            <a:off x="707198" y="4677782"/>
            <a:ext cx="811296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Colonoscopia em FIT positivo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CE5CB968-086F-4892-83AB-2C0162BCDD39}"/>
              </a:ext>
            </a:extLst>
          </p:cNvPr>
          <p:cNvSpPr txBox="1">
            <a:spLocks/>
          </p:cNvSpPr>
          <p:nvPr/>
        </p:nvSpPr>
        <p:spPr>
          <a:xfrm>
            <a:off x="922351" y="2763357"/>
            <a:ext cx="835012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FIT positivo realizar colonoscopia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A96DD0E7-502A-4364-BF70-0FA8A926D503}"/>
              </a:ext>
            </a:extLst>
          </p:cNvPr>
          <p:cNvSpPr/>
          <p:nvPr/>
        </p:nvSpPr>
        <p:spPr>
          <a:xfrm>
            <a:off x="1301846" y="2938172"/>
            <a:ext cx="225108" cy="305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058189A3-CE1D-4304-848E-8413986A993B}"/>
              </a:ext>
            </a:extLst>
          </p:cNvPr>
          <p:cNvSpPr/>
          <p:nvPr/>
        </p:nvSpPr>
        <p:spPr>
          <a:xfrm>
            <a:off x="1337589" y="3871421"/>
            <a:ext cx="225108" cy="305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56732EF3-B232-4BDF-8A1A-41C3475C7B4E}"/>
              </a:ext>
            </a:extLst>
          </p:cNvPr>
          <p:cNvSpPr/>
          <p:nvPr/>
        </p:nvSpPr>
        <p:spPr>
          <a:xfrm>
            <a:off x="1348897" y="4821084"/>
            <a:ext cx="225108" cy="305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0834646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>
            <a:extLst>
              <a:ext uri="{FF2B5EF4-FFF2-40B4-BE49-F238E27FC236}">
                <a16:creationId xmlns:a16="http://schemas.microsoft.com/office/drawing/2014/main" id="{93161620-823E-4D14-B44D-A5DB4CA8498B}"/>
              </a:ext>
            </a:extLst>
          </p:cNvPr>
          <p:cNvSpPr txBox="1">
            <a:spLocks/>
          </p:cNvSpPr>
          <p:nvPr/>
        </p:nvSpPr>
        <p:spPr>
          <a:xfrm>
            <a:off x="915404" y="1296942"/>
            <a:ext cx="4242766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accent6">
                    <a:lumMod val="50000"/>
                  </a:schemeClr>
                </a:solidFill>
              </a:rPr>
              <a:t>Obrigado!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999" y="66162"/>
            <a:ext cx="850790" cy="811132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9839D693-00E6-41B9-978A-CECCC31383BC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95F37A-794A-4F8B-ABEC-92815D0A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52" y="2814070"/>
            <a:ext cx="508813" cy="516722"/>
          </a:xfrm>
          <a:prstGeom prst="rect">
            <a:avLst/>
          </a:prstGeom>
        </p:spPr>
      </p:pic>
      <p:sp>
        <p:nvSpPr>
          <p:cNvPr id="22" name="Subtítulo 2">
            <a:extLst>
              <a:ext uri="{FF2B5EF4-FFF2-40B4-BE49-F238E27FC236}">
                <a16:creationId xmlns:a16="http://schemas.microsoft.com/office/drawing/2014/main" id="{C18371A7-00E0-467C-ABC8-5700DB914BBE}"/>
              </a:ext>
            </a:extLst>
          </p:cNvPr>
          <p:cNvSpPr txBox="1">
            <a:spLocks/>
          </p:cNvSpPr>
          <p:nvPr/>
        </p:nvSpPr>
        <p:spPr>
          <a:xfrm>
            <a:off x="3796271" y="2837332"/>
            <a:ext cx="464847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82 98850 9749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60B275-3054-417F-AC0D-134069B0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637" y="3586353"/>
            <a:ext cx="481781" cy="534089"/>
          </a:xfrm>
          <a:prstGeom prst="rect">
            <a:avLst/>
          </a:prstGeom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6C1E4047-CB26-448E-9FA3-5A4A353F685C}"/>
              </a:ext>
            </a:extLst>
          </p:cNvPr>
          <p:cNvSpPr txBox="1">
            <a:spLocks/>
          </p:cNvSpPr>
          <p:nvPr/>
        </p:nvSpPr>
        <p:spPr>
          <a:xfrm>
            <a:off x="3742483" y="3558363"/>
            <a:ext cx="464847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@mario.juca2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D1AD82-7B7A-4710-8A1D-2EDE3F096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637" y="4438514"/>
            <a:ext cx="523734" cy="552198"/>
          </a:xfrm>
          <a:prstGeom prst="rect">
            <a:avLst/>
          </a:prstGeom>
        </p:spPr>
      </p:pic>
      <p:sp>
        <p:nvSpPr>
          <p:cNvPr id="24" name="Subtítulo 2">
            <a:extLst>
              <a:ext uri="{FF2B5EF4-FFF2-40B4-BE49-F238E27FC236}">
                <a16:creationId xmlns:a16="http://schemas.microsoft.com/office/drawing/2014/main" id="{FD14DB6A-4F96-40E7-BBAC-44003FDFAC24}"/>
              </a:ext>
            </a:extLst>
          </p:cNvPr>
          <p:cNvSpPr txBox="1">
            <a:spLocks/>
          </p:cNvSpPr>
          <p:nvPr/>
        </p:nvSpPr>
        <p:spPr>
          <a:xfrm>
            <a:off x="4722876" y="4449793"/>
            <a:ext cx="4648478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mario.juca@famed.ufal.br</a:t>
            </a:r>
          </a:p>
        </p:txBody>
      </p:sp>
    </p:spTree>
    <p:extLst>
      <p:ext uri="{BB962C8B-B14F-4D97-AF65-F5344CB8AC3E}">
        <p14:creationId xmlns:p14="http://schemas.microsoft.com/office/powerpoint/2010/main" val="29768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347573" y="250665"/>
            <a:ext cx="797615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Diferenças regionais na incidência e na mortalidade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A1633A-47E7-4519-B66A-210D6FA4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55" y="753195"/>
            <a:ext cx="7211431" cy="4739227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140420DC-ADFB-48EB-9D45-D5D2880ABF62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F6BAF3D-246D-4432-BEB0-0FD49B40552E}"/>
              </a:ext>
            </a:extLst>
          </p:cNvPr>
          <p:cNvSpPr txBox="1">
            <a:spLocks/>
          </p:cNvSpPr>
          <p:nvPr/>
        </p:nvSpPr>
        <p:spPr>
          <a:xfrm>
            <a:off x="3027313" y="5213731"/>
            <a:ext cx="2917923" cy="415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Fonte: INCA. 2026.</a:t>
            </a:r>
          </a:p>
        </p:txBody>
      </p:sp>
    </p:spTree>
    <p:extLst>
      <p:ext uri="{BB962C8B-B14F-4D97-AF65-F5344CB8AC3E}">
        <p14:creationId xmlns:p14="http://schemas.microsoft.com/office/powerpoint/2010/main" val="15431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347573" y="250665"/>
            <a:ext cx="445302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Impacto do Rastreamento 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40420DC-ADFB-48EB-9D45-D5D2880ABF62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657AF39-08C4-467F-8852-6B0CA3125127}"/>
              </a:ext>
            </a:extLst>
          </p:cNvPr>
          <p:cNvSpPr/>
          <p:nvPr/>
        </p:nvSpPr>
        <p:spPr>
          <a:xfrm>
            <a:off x="4177943" y="5000854"/>
            <a:ext cx="7530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Gini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A,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Jansen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EEL,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Zielonke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N,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Meester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RGS,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Senore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C,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Anttila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A,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Segnan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N,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Mlakar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DN, de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Koning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HJ,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Lansdorp-Vogelaar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I.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Impact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of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colorectal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cancer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screening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on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cancer-specific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mortality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in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Europe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: a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systematic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review. </a:t>
            </a:r>
            <a:r>
              <a:rPr lang="pt-BR" sz="1400" dirty="0" err="1">
                <a:solidFill>
                  <a:srgbClr val="403D39"/>
                </a:solidFill>
                <a:latin typeface="Arial" panose="020B0604020202020204" pitchFamily="34" charset="0"/>
              </a:rPr>
              <a:t>Eur</a:t>
            </a:r>
            <a:r>
              <a:rPr lang="pt-BR" sz="1400" dirty="0">
                <a:solidFill>
                  <a:srgbClr val="403D39"/>
                </a:solidFill>
                <a:latin typeface="Arial" panose="020B0604020202020204" pitchFamily="34" charset="0"/>
              </a:rPr>
              <a:t> J Câncer 2020; 127:224-235 .</a:t>
            </a:r>
            <a:endParaRPr lang="pt-BR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FC30E5-252D-4277-B07A-27688164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944" y="1004808"/>
            <a:ext cx="7842176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F71A786-F8C9-46B9-9E0C-ADF333DE2D4F}"/>
              </a:ext>
            </a:extLst>
          </p:cNvPr>
          <p:cNvCxnSpPr/>
          <p:nvPr/>
        </p:nvCxnSpPr>
        <p:spPr>
          <a:xfrm>
            <a:off x="922351" y="5860111"/>
            <a:ext cx="1086148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F215679-A60D-45FD-92A8-F7C2FDB94E6F}"/>
              </a:ext>
            </a:extLst>
          </p:cNvPr>
          <p:cNvCxnSpPr>
            <a:cxnSpLocks/>
          </p:cNvCxnSpPr>
          <p:nvPr/>
        </p:nvCxnSpPr>
        <p:spPr>
          <a:xfrm>
            <a:off x="1192696" y="5980705"/>
            <a:ext cx="1059113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4436A70-8602-4B13-8F67-71A78D8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01" y="66162"/>
            <a:ext cx="850790" cy="811132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B1B9C5F-4552-4192-B5CD-DF28634C4D10}"/>
              </a:ext>
            </a:extLst>
          </p:cNvPr>
          <p:cNvSpPr txBox="1">
            <a:spLocks/>
          </p:cNvSpPr>
          <p:nvPr/>
        </p:nvSpPr>
        <p:spPr>
          <a:xfrm>
            <a:off x="347573" y="250665"/>
            <a:ext cx="4453027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Impacto do Rastreamento 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40420DC-ADFB-48EB-9D45-D5D2880ABF62}"/>
              </a:ext>
            </a:extLst>
          </p:cNvPr>
          <p:cNvSpPr txBox="1">
            <a:spLocks/>
          </p:cNvSpPr>
          <p:nvPr/>
        </p:nvSpPr>
        <p:spPr>
          <a:xfrm>
            <a:off x="6683189" y="6067415"/>
            <a:ext cx="5298141" cy="38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Detecção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Precoce do Câncer Colorretal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657AF39-08C4-467F-8852-6B0CA3125127}"/>
              </a:ext>
            </a:extLst>
          </p:cNvPr>
          <p:cNvSpPr/>
          <p:nvPr/>
        </p:nvSpPr>
        <p:spPr>
          <a:xfrm>
            <a:off x="4450977" y="5457339"/>
            <a:ext cx="7530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Gini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A,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Jansen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EEL,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Zielonke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N,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Meester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RGS,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Senore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C,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Anttila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A,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Segnan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N,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Mlakar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DN, de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Koning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HJ,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Lansdorp-Vogelaar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I.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Impact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of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colorectal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cancer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screening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on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cancer-specific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mortality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in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Europe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: a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systematic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review. </a:t>
            </a:r>
            <a:r>
              <a:rPr lang="pt-BR" sz="800" dirty="0" err="1">
                <a:solidFill>
                  <a:srgbClr val="403D39"/>
                </a:solidFill>
                <a:latin typeface="Arial" panose="020B0604020202020204" pitchFamily="34" charset="0"/>
              </a:rPr>
              <a:t>Eur</a:t>
            </a:r>
            <a:r>
              <a:rPr lang="pt-BR" sz="800" dirty="0">
                <a:solidFill>
                  <a:srgbClr val="403D39"/>
                </a:solidFill>
                <a:latin typeface="Arial" panose="020B0604020202020204" pitchFamily="34" charset="0"/>
              </a:rPr>
              <a:t> J Câncer 2020; 127:224-235 .</a:t>
            </a:r>
            <a:endParaRPr lang="pt-BR" sz="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FC30E5-252D-4277-B07A-27688164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2" y="997888"/>
            <a:ext cx="3527221" cy="124685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E3E9E91-EB66-4CF9-BC58-79A50DAE5639}"/>
              </a:ext>
            </a:extLst>
          </p:cNvPr>
          <p:cNvSpPr/>
          <p:nvPr/>
        </p:nvSpPr>
        <p:spPr>
          <a:xfrm>
            <a:off x="613886" y="2475833"/>
            <a:ext cx="115781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403D39"/>
                </a:solidFill>
                <a:latin typeface="Arial" panose="020B0604020202020204" pitchFamily="34" charset="0"/>
              </a:rPr>
              <a:t>As reduções nas taxas de mortalidade:</a:t>
            </a:r>
          </a:p>
          <a:p>
            <a:endParaRPr lang="pt-BR" sz="2400" b="1" dirty="0">
              <a:solidFill>
                <a:srgbClr val="403D39"/>
              </a:solidFill>
              <a:latin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403D39"/>
                </a:solidFill>
                <a:latin typeface="Arial" panose="020B0604020202020204" pitchFamily="34" charset="0"/>
              </a:rPr>
              <a:t>1. Influência combinada de uma implementação de programas de rastreio.</a:t>
            </a:r>
          </a:p>
          <a:p>
            <a:endParaRPr lang="pt-BR" sz="2400" b="1" dirty="0">
              <a:solidFill>
                <a:srgbClr val="403D39"/>
              </a:solidFill>
              <a:latin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403D39"/>
                </a:solidFill>
                <a:latin typeface="Arial" panose="020B0604020202020204" pitchFamily="34" charset="0"/>
              </a:rPr>
              <a:t>2. Informação à classe médica e ao público para essa condição.</a:t>
            </a:r>
          </a:p>
          <a:p>
            <a:endParaRPr lang="pt-BR" sz="2400" b="1" dirty="0">
              <a:solidFill>
                <a:srgbClr val="403D39"/>
              </a:solidFill>
              <a:latin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403D39"/>
                </a:solidFill>
                <a:latin typeface="Arial" panose="020B0604020202020204" pitchFamily="34" charset="0"/>
              </a:rPr>
              <a:t>3. Melhores procedimentos terapêuticos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24793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2389</Words>
  <Application>Microsoft Office PowerPoint</Application>
  <PresentationFormat>Widescreen</PresentationFormat>
  <Paragraphs>292</Paragraphs>
  <Slides>62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Calibri Light</vt:lpstr>
      <vt:lpstr>Google Sans</vt:lpstr>
      <vt:lpstr>Montserrat</vt:lpstr>
      <vt:lpstr>Noto Sans</vt:lpstr>
      <vt:lpstr>Object Sans</vt:lpstr>
      <vt:lpstr>Times New Roman</vt:lpstr>
      <vt:lpstr>Verdana</vt:lpstr>
      <vt:lpstr>Tema do Office</vt:lpstr>
      <vt:lpstr>Coruripe  - Alagoas</vt:lpstr>
      <vt:lpstr>Detecção precoce do Câncer Colorretal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Detecção precoce do Câncer Colorretal</vt:lpstr>
      <vt:lpstr>Detecção precoce do Câncer Colorretal</vt:lpstr>
      <vt:lpstr>Detecção precoce do Câncer Colorretal</vt:lpstr>
      <vt:lpstr>Apresentação do PowerPoint</vt:lpstr>
      <vt:lpstr>Apresentação do PowerPoint</vt:lpstr>
      <vt:lpstr>Rastreamento do Câncer Colorretal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Rastreamento do Câncer Colorretal</dc:title>
  <dc:creator>Mario Jorge Jucá</dc:creator>
  <cp:lastModifiedBy>Mario Jorge Jucá</cp:lastModifiedBy>
  <cp:revision>96</cp:revision>
  <dcterms:created xsi:type="dcterms:W3CDTF">2026-05-28T17:36:56Z</dcterms:created>
  <dcterms:modified xsi:type="dcterms:W3CDTF">2026-07-01T16:25:33Z</dcterms:modified>
</cp:coreProperties>
</file>