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79" r:id="rId4"/>
    <p:sldId id="258" r:id="rId5"/>
    <p:sldId id="259" r:id="rId6"/>
    <p:sldId id="261" r:id="rId7"/>
    <p:sldId id="260" r:id="rId8"/>
    <p:sldId id="265" r:id="rId9"/>
    <p:sldId id="266" r:id="rId10"/>
    <p:sldId id="267" r:id="rId11"/>
    <p:sldId id="268" r:id="rId12"/>
    <p:sldId id="262" r:id="rId13"/>
    <p:sldId id="263" r:id="rId14"/>
    <p:sldId id="281" r:id="rId15"/>
    <p:sldId id="282" r:id="rId16"/>
    <p:sldId id="285" r:id="rId17"/>
    <p:sldId id="283" r:id="rId18"/>
    <p:sldId id="264" r:id="rId19"/>
    <p:sldId id="286" r:id="rId20"/>
    <p:sldId id="284" r:id="rId21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8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0A939C-E5DA-4B57-9773-0FC039769C36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16256E-B4DE-4369-B8BC-FBBC0537CD9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704465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>
            <a:extLst>
              <a:ext uri="{FF2B5EF4-FFF2-40B4-BE49-F238E27FC236}">
                <a16:creationId xmlns:a16="http://schemas.microsoft.com/office/drawing/2014/main" id="{A3B3EA2A-2004-C0EC-00E1-1CBCC2D640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3125" y="695325"/>
            <a:ext cx="2571750" cy="34290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30000"/>
              </a:spcBef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5pPr>
            <a:lvl6pPr marL="25146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6pPr>
            <a:lvl7pPr marL="29718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7pPr>
            <a:lvl8pPr marL="34290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8pPr>
            <a:lvl9pPr marL="3886200" indent="-228600" defTabSz="449263" eaLnBrk="0" fontAlgn="base" hangingPunct="0"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sz="1200">
                <a:solidFill>
                  <a:srgbClr val="000000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Clr>
                <a:srgbClr val="FFFFFF"/>
              </a:buClr>
            </a:pPr>
            <a:endParaRPr lang="pt-BR" altLang="pt-BR" sz="2400">
              <a:solidFill>
                <a:schemeClr val="bg1"/>
              </a:solidFill>
            </a:endParaRPr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17C3B043-2F95-0494-E774-5B67FE2376FE}"/>
              </a:ext>
            </a:extLst>
          </p:cNvPr>
          <p:cNvSpPr>
            <a:spLocks noGrp="1" noChangeArrowheads="1"/>
          </p:cNvSpPr>
          <p:nvPr>
            <p:ph type="body"/>
          </p:nvPr>
        </p:nvSpPr>
        <p:spPr>
          <a:xfrm>
            <a:off x="685800" y="4343400"/>
            <a:ext cx="5476875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0BF3EC-5C51-E653-4FC5-236D725159D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5DF8ACE-52F6-D9B0-A00E-03F021A22C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3762DB9-B497-6E14-F368-986CF16DE5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A2D8F77-19DB-B047-2843-C75D5A2421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98BBE63-161D-FC7B-5F50-18A882C94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416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4DB82F1-41DA-A8B3-A467-7D7E0D348A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3BF49BA9-A0AA-2F88-FCDE-B7BDD884D31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F425FC4-4B87-38F2-468E-2DC8B840F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4D845ACF-6F6C-FE2A-8D5B-0364749632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0668898-DEDC-E53F-AE35-6CAA15095F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3365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F65A40E-DE35-11AA-4E74-1058DA1F73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05BC06D-27B7-854D-3D62-B9B4472CA4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B63DAF-6A17-76AD-B4D6-AF55FFF6C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B98F952-6BFF-8630-AE73-96EB8BC8D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87F9EDF-FC2B-8338-30DB-84512FCAE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22674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9BF532-BF87-E48E-E0E6-A0FF5C676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ACA0989-1134-1F4A-DB28-341AC42449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5D60A24-3933-A6E6-BEA6-4CFC3C048B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DB6D4D1-E62F-7D65-B0E8-0B21F6A97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E863363-9DF5-9024-2A9C-120067EFED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09844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5019F6-1CDA-B539-F3AC-83AE17047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2AACB98C-5657-0B44-6320-CFEDBF54C3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AFA1E0F5-A233-71EA-1056-E509AA57FD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3159AE6-4652-F946-A762-FA0E49B3D1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461B7B8-9A0D-FFD1-A625-DF3C34A99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7450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C6BA15-300B-663A-A85B-46F4F29EB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A6F0349-ABFC-92E5-62C0-E6326D1D546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CBA4EF5-E8EB-E446-1612-BFF57C61BA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786299F-3316-95C3-B21E-3646E12D2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1998246-96B0-D59B-9CB3-9F7CA50E6E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6313D49A-CE40-566F-CD3D-1725B993A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1413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87BC103-6533-DF77-8584-60C379871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C0AFB85-7110-EE1B-B63B-6446804210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42DC743C-5899-C112-7DBD-CD0ED9845E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85CCAE5-D465-F6EA-97BA-7987FD711C1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B720813-C7D5-D7C7-5B1B-394C875B68E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95CC556-0F1E-35B4-DFFF-DF4190EE27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45FBF78C-1658-64A8-582F-D177389B6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038D4602-0EEC-E2F8-B2FF-0C7A150C5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62203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7F4BC6-9FF0-2F75-6F2D-A18782735C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F7023F1-39FD-23E8-A749-2E312BE18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6121ED8E-955B-373D-7E31-ED2FE5903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62CDC035-232E-1EE1-3F97-9E6CE658E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1155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1EB62543-D00F-8910-8F4E-3B5EC02799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C482102-52B8-D2F2-E968-82C98264D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190BDD2C-E07E-0A29-A4A1-6D60997B3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71789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4436C0-C857-3816-28ED-C16E9471BA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C1FDAEC-6A94-93D7-0247-EE9D5B1FE5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B051495B-9F2D-2D87-9825-128456B8A9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61BEEF67-BDC5-103B-2761-35FFEA8924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2BE2F43-B462-CD5E-1EE9-DB6732150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AF7A7567-E968-3613-A3A3-222E19603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8059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32A0AC-5E9A-DBEF-695D-268B8EDA3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29B7F80D-A1D1-D362-33A7-447F135B4D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5ECECAB-5F2B-F31B-6131-798A30C296C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3138C68-3513-9A2B-785A-5AA7E1C3D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63BDE838-506A-4848-D0CE-5CFFF8035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875470B-66C2-2B0F-330B-9AD1B2B715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1344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A6F15E3E-F29E-C257-24F8-331430F6F2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B2D0738-F42E-C745-9A4E-22169718A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7B4B307-A457-984C-0F7C-D63C410194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549F2E4-5733-4C44-B87F-9B209DCA00AB}" type="datetimeFigureOut">
              <a:rPr lang="pt-BR" smtClean="0"/>
              <a:t>23/07/2026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1806DBC-45BB-7F4E-04DE-FDE8EA8CE9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9F28796-E096-6A1D-44B7-E9DAFC03525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306D17E-EDE9-447D-BD87-3F05837FECCF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5545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0D783D-DD72-04EA-E3A1-8688924D198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t-BR" dirty="0"/>
              <a:t>Esporotricose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EA8B5B8-3210-646D-E5FD-7E5CE76711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t-BR" dirty="0"/>
              <a:t>Prof. Dr. Fernando de Araújo Pedrosa</a:t>
            </a:r>
          </a:p>
          <a:p>
            <a:r>
              <a:rPr lang="pt-BR" dirty="0"/>
              <a:t>(82) 99331-1692</a:t>
            </a:r>
          </a:p>
        </p:txBody>
      </p:sp>
    </p:spTree>
    <p:extLst>
      <p:ext uri="{BB962C8B-B14F-4D97-AF65-F5344CB8AC3E}">
        <p14:creationId xmlns:p14="http://schemas.microsoft.com/office/powerpoint/2010/main" val="903836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8AA671-8E21-9458-A568-5F5FFD48FD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Esporotricose: casos da doença aumentam 162% em 10 anos no RJ; saiba mais -  26/05/2023 - UOL VivaBem">
            <a:extLst>
              <a:ext uri="{FF2B5EF4-FFF2-40B4-BE49-F238E27FC236}">
                <a16:creationId xmlns:a16="http://schemas.microsoft.com/office/drawing/2014/main" id="{58EBB7E8-7307-801F-3EE1-F2D85045C9C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1671" y="938247"/>
            <a:ext cx="6128657" cy="536257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92363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506DDA-F443-6AEA-B359-CE3B6592B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Espaço Reservado para Conteúdo 3" descr="Saúde alerta sobre cuidados com a Esporotricose em Campo Mourão">
            <a:extLst>
              <a:ext uri="{FF2B5EF4-FFF2-40B4-BE49-F238E27FC236}">
                <a16:creationId xmlns:a16="http://schemas.microsoft.com/office/drawing/2014/main" id="{8CD22F2F-C712-7822-BFDB-8C6141CD687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394" y="2023671"/>
            <a:ext cx="4796852" cy="464695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8962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2D1674C-A80F-55D1-3AC9-A649D35CA7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4800" dirty="0"/>
              <a:t>Diagnóstico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C2B6621-922F-CFBE-55FB-995AF8AE2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09940"/>
            <a:ext cx="10515600" cy="4351338"/>
          </a:xfrm>
        </p:spPr>
        <p:txBody>
          <a:bodyPr>
            <a:noAutofit/>
          </a:bodyPr>
          <a:lstStyle/>
          <a:p>
            <a:r>
              <a:rPr lang="pt-BR" sz="3600" dirty="0"/>
              <a:t>É essencialmente Clínico</a:t>
            </a:r>
          </a:p>
          <a:p>
            <a:r>
              <a:rPr lang="pt-BR" sz="3600" dirty="0"/>
              <a:t>Pode ser confirmado por biópsia com histopatológico</a:t>
            </a:r>
          </a:p>
          <a:p>
            <a:r>
              <a:rPr lang="pt-BR" sz="3600" dirty="0"/>
              <a:t>Raspagem da lesão com cultura</a:t>
            </a:r>
          </a:p>
          <a:p>
            <a:r>
              <a:rPr lang="pt-BR" sz="3600" dirty="0"/>
              <a:t>Existe teste intradérmico de imunidade celular utilizando antígeno do fungo conhecido como </a:t>
            </a:r>
            <a:r>
              <a:rPr lang="pt-BR" sz="3600" dirty="0" err="1"/>
              <a:t>esporotriquina</a:t>
            </a:r>
            <a:r>
              <a:rPr lang="pt-BR" sz="3600" dirty="0"/>
              <a:t>.</a:t>
            </a:r>
          </a:p>
          <a:p>
            <a:r>
              <a:rPr lang="pt-BR" sz="3600" dirty="0"/>
              <a:t>A pesquisa direta do fungo extraído da lesão não produzem bons resultados.</a:t>
            </a:r>
          </a:p>
        </p:txBody>
      </p:sp>
    </p:spTree>
    <p:extLst>
      <p:ext uri="{BB962C8B-B14F-4D97-AF65-F5344CB8AC3E}">
        <p14:creationId xmlns:p14="http://schemas.microsoft.com/office/powerpoint/2010/main" val="33144234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A343F4B-3C7B-2D53-D658-410C05211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229" y="18255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4800" dirty="0"/>
              <a:t>Diagnóstico Diferencial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463E72C-27D4-6AA5-DD35-49004BCFA0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43818"/>
            <a:ext cx="10515600" cy="4351338"/>
          </a:xfrm>
        </p:spPr>
        <p:txBody>
          <a:bodyPr>
            <a:noAutofit/>
          </a:bodyPr>
          <a:lstStyle/>
          <a:p>
            <a:r>
              <a:rPr lang="pt-BR" sz="4000" dirty="0"/>
              <a:t>Leishmaniose Tegumentar Americana – (LTA)</a:t>
            </a:r>
          </a:p>
          <a:p>
            <a:r>
              <a:rPr lang="pt-BR" sz="4000" dirty="0"/>
              <a:t>Carcinoma Epidermoide (basocelular ou Espinocelular)</a:t>
            </a:r>
          </a:p>
          <a:p>
            <a:r>
              <a:rPr lang="pt-BR" sz="4000" dirty="0"/>
              <a:t>Tuberculose cutânea </a:t>
            </a:r>
          </a:p>
          <a:p>
            <a:r>
              <a:rPr lang="pt-BR" sz="4000" dirty="0" err="1"/>
              <a:t>Cromomicose</a:t>
            </a:r>
            <a:endParaRPr lang="pt-BR" sz="4000" dirty="0"/>
          </a:p>
          <a:p>
            <a:r>
              <a:rPr lang="pt-BR" sz="4000" dirty="0"/>
              <a:t>Furunculose</a:t>
            </a:r>
          </a:p>
          <a:p>
            <a:r>
              <a:rPr lang="pt-BR" sz="4000" dirty="0"/>
              <a:t>Impetigo</a:t>
            </a:r>
          </a:p>
          <a:p>
            <a:r>
              <a:rPr lang="pt-BR" sz="4000" dirty="0"/>
              <a:t>Foliculite </a:t>
            </a:r>
          </a:p>
        </p:txBody>
      </p:sp>
    </p:spTree>
    <p:extLst>
      <p:ext uri="{BB962C8B-B14F-4D97-AF65-F5344CB8AC3E}">
        <p14:creationId xmlns:p14="http://schemas.microsoft.com/office/powerpoint/2010/main" val="24071556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>
            <a:extLst>
              <a:ext uri="{FF2B5EF4-FFF2-40B4-BE49-F238E27FC236}">
                <a16:creationId xmlns:a16="http://schemas.microsoft.com/office/drawing/2014/main" id="{7B33441B-112F-78D4-BD4A-3D7342BC246F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2645229" y="93891"/>
            <a:ext cx="7772400" cy="955219"/>
          </a:xfrm>
        </p:spPr>
        <p:txBody>
          <a:bodyPr vert="horz" lIns="92160" tIns="46080" rIns="92160" bIns="46080" rtlCol="0" anchor="ctr">
            <a:spAutoFit/>
          </a:bodyPr>
          <a:lstStyle/>
          <a:p>
            <a:pPr>
              <a:lnSpc>
                <a:spcPct val="139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dirty="0" err="1"/>
              <a:t>Leishmaniase</a:t>
            </a:r>
            <a:r>
              <a:rPr lang="en-GB" dirty="0"/>
              <a:t> </a:t>
            </a:r>
            <a:r>
              <a:rPr lang="en-GB" dirty="0" err="1"/>
              <a:t>Tegumentar</a:t>
            </a:r>
            <a:r>
              <a:rPr lang="en-GB" dirty="0"/>
              <a:t>  - LTA</a:t>
            </a:r>
          </a:p>
        </p:txBody>
      </p:sp>
      <p:pic>
        <p:nvPicPr>
          <p:cNvPr id="14339" name="Picture 2">
            <a:extLst>
              <a:ext uri="{FF2B5EF4-FFF2-40B4-BE49-F238E27FC236}">
                <a16:creationId xmlns:a16="http://schemas.microsoft.com/office/drawing/2014/main" id="{D3ABDC0A-FC3A-BBA6-3B40-153A9271B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229" y="1197428"/>
            <a:ext cx="7315200" cy="53993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2CB55A-53BB-38CE-FBF3-896CBF2381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3284" y="0"/>
            <a:ext cx="10515600" cy="1325563"/>
          </a:xfrm>
        </p:spPr>
        <p:txBody>
          <a:bodyPr/>
          <a:lstStyle/>
          <a:p>
            <a:r>
              <a:rPr lang="pt-BR" dirty="0"/>
              <a:t>                       Tuberculose Cutânea</a:t>
            </a:r>
          </a:p>
        </p:txBody>
      </p:sp>
      <p:pic>
        <p:nvPicPr>
          <p:cNvPr id="5" name="Picture 6">
            <a:extLst>
              <a:ext uri="{FF2B5EF4-FFF2-40B4-BE49-F238E27FC236}">
                <a16:creationId xmlns:a16="http://schemas.microsoft.com/office/drawing/2014/main" id="{F8996DEB-1D0A-60CB-9D11-BD698F7EA73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5340" y="1325563"/>
            <a:ext cx="7961320" cy="531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4598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A194A-1102-2E8A-83B9-50F89424C3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r>
              <a:rPr lang="pt-BR" dirty="0"/>
              <a:t>                            </a:t>
            </a:r>
            <a:r>
              <a:rPr lang="pt-BR" sz="4800" dirty="0"/>
              <a:t>Úlcera Bacteriana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CF8D0F91-2CFC-24CA-7576-BC779272C97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80882" y="1023256"/>
            <a:ext cx="7522347" cy="5708657"/>
          </a:xfrm>
        </p:spPr>
      </p:pic>
    </p:spTree>
    <p:extLst>
      <p:ext uri="{BB962C8B-B14F-4D97-AF65-F5344CB8AC3E}">
        <p14:creationId xmlns:p14="http://schemas.microsoft.com/office/powerpoint/2010/main" val="8411063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6BC83A-9B42-EFEE-AFB1-2188F2B49B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1161" y="0"/>
            <a:ext cx="10515600" cy="1325563"/>
          </a:xfrm>
        </p:spPr>
        <p:txBody>
          <a:bodyPr/>
          <a:lstStyle/>
          <a:p>
            <a:r>
              <a:rPr lang="pt-BR" dirty="0"/>
              <a:t>                        Carcinoma Basocelular</a:t>
            </a:r>
          </a:p>
        </p:txBody>
      </p:sp>
      <p:pic>
        <p:nvPicPr>
          <p:cNvPr id="5" name="Picture 7">
            <a:extLst>
              <a:ext uri="{FF2B5EF4-FFF2-40B4-BE49-F238E27FC236}">
                <a16:creationId xmlns:a16="http://schemas.microsoft.com/office/drawing/2014/main" id="{E12E2B4E-72BF-50D8-17BA-7E7056CAF66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079" y="1208314"/>
            <a:ext cx="7462064" cy="55414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Rectangle 9">
            <a:extLst>
              <a:ext uri="{FF2B5EF4-FFF2-40B4-BE49-F238E27FC236}">
                <a16:creationId xmlns:a16="http://schemas.microsoft.com/office/drawing/2014/main" id="{2AB6CB68-6EEA-5CCF-C7D3-5F635DA97C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46171" y="2405743"/>
            <a:ext cx="2743200" cy="881743"/>
          </a:xfrm>
          <a:prstGeom prst="rect">
            <a:avLst/>
          </a:prstGeom>
          <a:solidFill>
            <a:srgbClr val="00B8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lnSpc>
                <a:spcPts val="7200"/>
              </a:lnSpc>
              <a:spcBef>
                <a:spcPts val="800"/>
              </a:spcBef>
              <a:buClr>
                <a:srgbClr val="FFFFFF"/>
              </a:buClr>
              <a:buSzPct val="100000"/>
              <a:buFont typeface="Arial Black" panose="020B0A04020102020204" pitchFamily="34" charset="0"/>
              <a:buChar char="•"/>
              <a:defRPr sz="3200">
                <a:solidFill>
                  <a:srgbClr val="FFFFFF"/>
                </a:solidFill>
                <a:latin typeface="Arial Black" panose="020B0A04020102020204" pitchFamily="34" charset="0"/>
                <a:ea typeface="MS Gothic" panose="020B0609070205080204" pitchFamily="49" charset="-128"/>
              </a:defRPr>
            </a:lvl1pPr>
            <a:lvl2pPr marL="742950" indent="-285750">
              <a:lnSpc>
                <a:spcPts val="6300"/>
              </a:lnSpc>
              <a:spcBef>
                <a:spcPts val="700"/>
              </a:spcBef>
              <a:buClr>
                <a:srgbClr val="FFFFFF"/>
              </a:buClr>
              <a:buSzPct val="100000"/>
              <a:buFont typeface="Arial Black" panose="020B0A04020102020204" pitchFamily="34" charset="0"/>
              <a:buChar char="–"/>
              <a:defRPr sz="2800">
                <a:solidFill>
                  <a:srgbClr val="FFFFFF"/>
                </a:solidFill>
                <a:latin typeface="Arial Black" panose="020B0A04020102020204" pitchFamily="34" charset="0"/>
                <a:ea typeface="MS Gothic" panose="020B0609070205080204" pitchFamily="49" charset="-128"/>
              </a:defRPr>
            </a:lvl2pPr>
            <a:lvl3pPr marL="1143000" indent="-228600">
              <a:lnSpc>
                <a:spcPts val="5400"/>
              </a:lnSpc>
              <a:spcBef>
                <a:spcPts val="600"/>
              </a:spcBef>
              <a:buClr>
                <a:srgbClr val="FFFFFF"/>
              </a:buClr>
              <a:buSzPct val="100000"/>
              <a:buFont typeface="Arial Black" panose="020B0A04020102020204" pitchFamily="34" charset="0"/>
              <a:buChar char="•"/>
              <a:defRPr sz="2400">
                <a:solidFill>
                  <a:srgbClr val="FFFFFF"/>
                </a:solidFill>
                <a:latin typeface="Arial Black" panose="020B0A04020102020204" pitchFamily="34" charset="0"/>
                <a:ea typeface="MS Gothic" panose="020B0609070205080204" pitchFamily="49" charset="-128"/>
              </a:defRPr>
            </a:lvl3pPr>
            <a:lvl4pPr marL="1600200" indent="-228600">
              <a:lnSpc>
                <a:spcPts val="4488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 Black" panose="020B0A04020102020204" pitchFamily="34" charset="0"/>
              <a:buChar char="–"/>
              <a:defRPr sz="2000">
                <a:solidFill>
                  <a:srgbClr val="FFFFFF"/>
                </a:solidFill>
                <a:latin typeface="Arial Black" panose="020B0A04020102020204" pitchFamily="34" charset="0"/>
                <a:ea typeface="MS Gothic" panose="020B0609070205080204" pitchFamily="49" charset="-128"/>
              </a:defRPr>
            </a:lvl4pPr>
            <a:lvl5pPr marL="2057400" indent="-228600">
              <a:lnSpc>
                <a:spcPts val="4488"/>
              </a:lnSpc>
              <a:spcBef>
                <a:spcPts val="500"/>
              </a:spcBef>
              <a:buClr>
                <a:srgbClr val="FFFFFF"/>
              </a:buClr>
              <a:buSzPct val="100000"/>
              <a:buFont typeface="Arial Black" panose="020B0A04020102020204" pitchFamily="34" charset="0"/>
              <a:buChar char="»"/>
              <a:defRPr sz="2000">
                <a:solidFill>
                  <a:srgbClr val="FFFFFF"/>
                </a:solidFill>
                <a:latin typeface="Arial Black" panose="020B0A04020102020204" pitchFamily="34" charset="0"/>
                <a:ea typeface="MS Gothic" panose="020B0609070205080204" pitchFamily="49" charset="-128"/>
              </a:defRPr>
            </a:lvl5pPr>
            <a:lvl6pPr marL="2514600" indent="-228600" defTabSz="449263" eaLnBrk="0" fontAlgn="base" hangingPunct="0">
              <a:lnSpc>
                <a:spcPts val="4488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 Black" panose="020B0A04020102020204" pitchFamily="34" charset="0"/>
              <a:buChar char="»"/>
              <a:defRPr sz="2000">
                <a:solidFill>
                  <a:srgbClr val="FFFFFF"/>
                </a:solidFill>
                <a:latin typeface="Arial Black" panose="020B0A04020102020204" pitchFamily="34" charset="0"/>
                <a:ea typeface="MS Gothic" panose="020B0609070205080204" pitchFamily="49" charset="-128"/>
              </a:defRPr>
            </a:lvl6pPr>
            <a:lvl7pPr marL="2971800" indent="-228600" defTabSz="449263" eaLnBrk="0" fontAlgn="base" hangingPunct="0">
              <a:lnSpc>
                <a:spcPts val="4488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 Black" panose="020B0A04020102020204" pitchFamily="34" charset="0"/>
              <a:buChar char="»"/>
              <a:defRPr sz="2000">
                <a:solidFill>
                  <a:srgbClr val="FFFFFF"/>
                </a:solidFill>
                <a:latin typeface="Arial Black" panose="020B0A04020102020204" pitchFamily="34" charset="0"/>
                <a:ea typeface="MS Gothic" panose="020B0609070205080204" pitchFamily="49" charset="-128"/>
              </a:defRPr>
            </a:lvl7pPr>
            <a:lvl8pPr marL="3429000" indent="-228600" defTabSz="449263" eaLnBrk="0" fontAlgn="base" hangingPunct="0">
              <a:lnSpc>
                <a:spcPts val="4488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 Black" panose="020B0A04020102020204" pitchFamily="34" charset="0"/>
              <a:buChar char="»"/>
              <a:defRPr sz="2000">
                <a:solidFill>
                  <a:srgbClr val="FFFFFF"/>
                </a:solidFill>
                <a:latin typeface="Arial Black" panose="020B0A04020102020204" pitchFamily="34" charset="0"/>
                <a:ea typeface="MS Gothic" panose="020B0609070205080204" pitchFamily="49" charset="-128"/>
              </a:defRPr>
            </a:lvl8pPr>
            <a:lvl9pPr marL="3886200" indent="-228600" defTabSz="449263" eaLnBrk="0" fontAlgn="base" hangingPunct="0">
              <a:lnSpc>
                <a:spcPts val="4488"/>
              </a:lnSpc>
              <a:spcBef>
                <a:spcPts val="500"/>
              </a:spcBef>
              <a:spcAft>
                <a:spcPct val="0"/>
              </a:spcAft>
              <a:buClr>
                <a:srgbClr val="FFFFFF"/>
              </a:buClr>
              <a:buSzPct val="100000"/>
              <a:buFont typeface="Arial Black" panose="020B0A04020102020204" pitchFamily="34" charset="0"/>
              <a:buChar char="»"/>
              <a:defRPr sz="2000">
                <a:solidFill>
                  <a:srgbClr val="FFFFFF"/>
                </a:solidFill>
                <a:latin typeface="Arial Black" panose="020B0A04020102020204" pitchFamily="34" charset="0"/>
                <a:ea typeface="MS Gothic" panose="020B0609070205080204" pitchFamily="49" charset="-128"/>
              </a:defRPr>
            </a:lvl9pPr>
          </a:lstStyle>
          <a:p>
            <a:pPr eaLnBrk="1" hangingPunct="1">
              <a:lnSpc>
                <a:spcPct val="70000"/>
              </a:lnSpc>
              <a:spcBef>
                <a:spcPct val="0"/>
              </a:spcBef>
              <a:buFont typeface="Times New Roman" panose="02020603050405020304" pitchFamily="18" charset="0"/>
              <a:buNone/>
            </a:pPr>
            <a:endParaRPr lang="pt-BR" altLang="pt-BR" sz="2400">
              <a:solidFill>
                <a:schemeClr val="bg1"/>
              </a:solidFill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358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B0CD18-3D2D-63C2-8135-99B80DCEE5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800" dirty="0"/>
              <a:t>Tratamento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B97766-F0AC-35CA-A503-D605FFF0C0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>
            <a:normAutofit/>
          </a:bodyPr>
          <a:lstStyle/>
          <a:p>
            <a:r>
              <a:rPr lang="pt-BR" sz="4800" dirty="0" err="1"/>
              <a:t>Itraconazol</a:t>
            </a:r>
            <a:r>
              <a:rPr lang="pt-BR" sz="4800" dirty="0"/>
              <a:t> dose de (100 a 200mg/dia, VO por 3 a 6 meses)</a:t>
            </a:r>
          </a:p>
          <a:p>
            <a:r>
              <a:rPr lang="pt-BR" sz="4800" dirty="0"/>
              <a:t>Iodeto de Potássio à 20% em gotas ascendentes até atingir 40 gotas dia por 3 a 6 meses.</a:t>
            </a:r>
          </a:p>
        </p:txBody>
      </p:sp>
    </p:spTree>
    <p:extLst>
      <p:ext uri="{BB962C8B-B14F-4D97-AF65-F5344CB8AC3E}">
        <p14:creationId xmlns:p14="http://schemas.microsoft.com/office/powerpoint/2010/main" val="230344883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563A9-FC50-57F5-519B-6F40D635AE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286" y="1513115"/>
            <a:ext cx="11103428" cy="2884714"/>
          </a:xfrm>
        </p:spPr>
        <p:txBody>
          <a:bodyPr>
            <a:normAutofit/>
          </a:bodyPr>
          <a:lstStyle/>
          <a:p>
            <a:pPr algn="ctr"/>
            <a:r>
              <a:rPr lang="pt-BR" sz="4800" dirty="0"/>
              <a:t>Profilaxia</a:t>
            </a:r>
          </a:p>
        </p:txBody>
      </p:sp>
    </p:spTree>
    <p:extLst>
      <p:ext uri="{BB962C8B-B14F-4D97-AF65-F5344CB8AC3E}">
        <p14:creationId xmlns:p14="http://schemas.microsoft.com/office/powerpoint/2010/main" val="12032548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885E08-5736-C8B8-49E7-EE769B9A86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                          </a:t>
            </a:r>
            <a:r>
              <a:rPr lang="pt-BR" sz="4800" dirty="0"/>
              <a:t>Agente Etiológico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ADA46DA-BCFD-5EBF-A26E-D965227412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800" dirty="0"/>
              <a:t>Fungo  </a:t>
            </a:r>
            <a:r>
              <a:rPr lang="pt-BR" sz="4800" b="1" i="1" dirty="0" err="1"/>
              <a:t>Sporotrix</a:t>
            </a:r>
            <a:r>
              <a:rPr lang="pt-BR" sz="4800" b="1" i="1" dirty="0"/>
              <a:t> schenckii</a:t>
            </a:r>
          </a:p>
          <a:p>
            <a:endParaRPr lang="pt-BR" sz="4800" b="1" i="1" dirty="0"/>
          </a:p>
          <a:p>
            <a:pPr marL="0" indent="0">
              <a:buNone/>
            </a:pPr>
            <a:r>
              <a:rPr lang="pt-BR" sz="4800" dirty="0"/>
              <a:t>É encontrado no solo, em madeiras umedecidas e vegetais.</a:t>
            </a:r>
          </a:p>
        </p:txBody>
      </p:sp>
    </p:spTree>
    <p:extLst>
      <p:ext uri="{BB962C8B-B14F-4D97-AF65-F5344CB8AC3E}">
        <p14:creationId xmlns:p14="http://schemas.microsoft.com/office/powerpoint/2010/main" val="41694201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6DA9DF9-31F7-4056-B42E-878CC92417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4E72C94-8EA7-53F8-EFE0-4C2749DE3F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8"/>
            <a:ext cx="5152648" cy="1421306"/>
          </a:xfrm>
        </p:spPr>
        <p:txBody>
          <a:bodyPr>
            <a:normAutofit/>
          </a:bodyPr>
          <a:lstStyle/>
          <a:p>
            <a:pPr algn="l"/>
            <a:r>
              <a:rPr lang="pt-BR" sz="4400" dirty="0"/>
              <a:t>  Farol de Coruripe/AL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6886003-B09B-15CB-7867-9BED28436F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4987766"/>
            <a:ext cx="4620584" cy="1065412"/>
          </a:xfrm>
        </p:spPr>
        <p:txBody>
          <a:bodyPr>
            <a:normAutofit/>
          </a:bodyPr>
          <a:lstStyle/>
          <a:p>
            <a:r>
              <a:rPr lang="pt-BR" sz="4400" dirty="0"/>
              <a:t>Obrigado!!!!</a:t>
            </a:r>
          </a:p>
        </p:txBody>
      </p:sp>
      <p:pic>
        <p:nvPicPr>
          <p:cNvPr id="4" name="Imagem 3" descr="Ficheiro:Farol Coruripe 02.jpg – Wikipédia, a enciclopédia livre">
            <a:extLst>
              <a:ext uri="{FF2B5EF4-FFF2-40B4-BE49-F238E27FC236}">
                <a16:creationId xmlns:a16="http://schemas.microsoft.com/office/drawing/2014/main" id="{181E0380-38FD-A5BB-90DE-C437E9C025E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2" b="3675"/>
          <a:stretch>
            <a:fillRect/>
          </a:stretch>
        </p:blipFill>
        <p:spPr>
          <a:xfrm>
            <a:off x="6229215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4499839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id="{A70AC671-3B7A-F458-1A3B-D5F4C8BF549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>
              <a:defRPr/>
            </a:pPr>
            <a:r>
              <a:rPr lang="pt-BR" altLang="pt-BR" sz="4800" dirty="0"/>
              <a:t>PORTARIA GM/MS Nº 6.734, de 18 de março de 2025.</a:t>
            </a:r>
          </a:p>
        </p:txBody>
      </p:sp>
      <p:sp>
        <p:nvSpPr>
          <p:cNvPr id="33795" name="Rectangle 3">
            <a:extLst>
              <a:ext uri="{FF2B5EF4-FFF2-40B4-BE49-F238E27FC236}">
                <a16:creationId xmlns:a16="http://schemas.microsoft.com/office/drawing/2014/main" id="{575B2797-DE43-125F-C69D-6852D2B1ED3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981200" y="1844675"/>
            <a:ext cx="8229600" cy="230505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pt-BR" altLang="pt-BR" sz="4800" dirty="0"/>
              <a:t>Lista Nacional de Agravos de Notificação Compulsória</a:t>
            </a:r>
          </a:p>
        </p:txBody>
      </p:sp>
      <p:sp>
        <p:nvSpPr>
          <p:cNvPr id="12292" name="CaixaDeTexto 2">
            <a:extLst>
              <a:ext uri="{FF2B5EF4-FFF2-40B4-BE49-F238E27FC236}">
                <a16:creationId xmlns:a16="http://schemas.microsoft.com/office/drawing/2014/main" id="{C6C6B75E-0ABD-5C13-312E-6923327C3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157" y="3918892"/>
            <a:ext cx="1098368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anose="05000000000000000000" pitchFamily="2" charset="2"/>
              <a:buChar char="n"/>
              <a:defRPr sz="32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4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Font typeface="Wingdings" panose="05000000000000000000" pitchFamily="2" charset="2"/>
              <a:buChar char="§"/>
              <a:defRPr sz="2000">
                <a:solidFill>
                  <a:schemeClr val="tx1"/>
                </a:solidFill>
                <a:latin typeface="Tahoma" panose="020B060403050404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pt-BR" altLang="pt-BR" sz="2400" dirty="0"/>
              <a:t>https://bvsms.saude.gov.br/bvs/saudelegis/gm/2025/prt6734_31_03_2025.html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B46C2D-4764-A2CF-3B20-0E44619815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800" dirty="0"/>
              <a:t>Epidemiologia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595418F-8DD9-C977-6238-98AA56608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64368"/>
            <a:ext cx="10711543" cy="5108574"/>
          </a:xfrm>
        </p:spPr>
        <p:txBody>
          <a:bodyPr>
            <a:noAutofit/>
          </a:bodyPr>
          <a:lstStyle/>
          <a:p>
            <a:r>
              <a:rPr lang="pt-BR" sz="4000" dirty="0"/>
              <a:t>Encontrada em áreas urbanas e rurais.</a:t>
            </a:r>
          </a:p>
          <a:p>
            <a:r>
              <a:rPr lang="pt-BR" sz="4000" dirty="0"/>
              <a:t>Acometem mais seres urbanos que lidam com a terra e animais.</a:t>
            </a:r>
          </a:p>
          <a:p>
            <a:r>
              <a:rPr lang="pt-BR" sz="4000" dirty="0"/>
              <a:t>Acometem mais indivíduos do sexo masculino por razões profissionais.</a:t>
            </a:r>
          </a:p>
          <a:p>
            <a:r>
              <a:rPr lang="pt-BR" sz="4000" dirty="0"/>
              <a:t>De distribuição mundial com maior ocorrência em países tropicais e subtropicais.</a:t>
            </a:r>
          </a:p>
        </p:txBody>
      </p:sp>
    </p:spTree>
    <p:extLst>
      <p:ext uri="{BB962C8B-B14F-4D97-AF65-F5344CB8AC3E}">
        <p14:creationId xmlns:p14="http://schemas.microsoft.com/office/powerpoint/2010/main" val="37416769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8FB0F9B-F441-368E-EE8A-705FC42A2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800" dirty="0"/>
              <a:t>Transmissão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DC6CB7C-83F7-3577-697A-4354F8C7A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t-BR" sz="4800" dirty="0"/>
              <a:t>A contaminação ocorre pela inoculação do fungo por perfurações e arranhões ou traumatismo diversos, mais raramente por inalação.</a:t>
            </a:r>
          </a:p>
        </p:txBody>
      </p:sp>
    </p:spTree>
    <p:extLst>
      <p:ext uri="{BB962C8B-B14F-4D97-AF65-F5344CB8AC3E}">
        <p14:creationId xmlns:p14="http://schemas.microsoft.com/office/powerpoint/2010/main" val="18951996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89D12B-B80A-FCA8-6D1C-FF2C62C9E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800" dirty="0"/>
              <a:t>Tempo de incubação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0A5647-66A5-08FD-860F-F5131C214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3339"/>
            <a:ext cx="10515600" cy="1831975"/>
          </a:xfrm>
        </p:spPr>
        <p:txBody>
          <a:bodyPr>
            <a:normAutofit/>
          </a:bodyPr>
          <a:lstStyle/>
          <a:p>
            <a:r>
              <a:rPr lang="pt-BR" sz="4400" dirty="0"/>
              <a:t>De 07 a 30 dias.</a:t>
            </a:r>
          </a:p>
        </p:txBody>
      </p:sp>
    </p:spTree>
    <p:extLst>
      <p:ext uri="{BB962C8B-B14F-4D97-AF65-F5344CB8AC3E}">
        <p14:creationId xmlns:p14="http://schemas.microsoft.com/office/powerpoint/2010/main" val="20457863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9847A1-2642-CF78-2F66-DF42E103BC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t-BR" sz="4800" dirty="0"/>
              <a:t>Patogenia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38CC999-EE77-D6C8-99C9-946291112C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97025"/>
            <a:ext cx="10515600" cy="4705804"/>
          </a:xfrm>
        </p:spPr>
        <p:txBody>
          <a:bodyPr>
            <a:noAutofit/>
          </a:bodyPr>
          <a:lstStyle/>
          <a:p>
            <a:r>
              <a:rPr lang="pt-BR" sz="3600" dirty="0"/>
              <a:t>Após a inoculação do fungo, forma-se uma lesão papulonodular evoluindo para um lesão nodular com tendencia a ulceração com formação de crosta e posterior linfangite ascendente com formações de pequenos nódulos.</a:t>
            </a:r>
          </a:p>
          <a:p>
            <a:r>
              <a:rPr lang="pt-BR" sz="3600" dirty="0"/>
              <a:t>Mais raramente pode haver comprometimento mucoso</a:t>
            </a:r>
          </a:p>
          <a:p>
            <a:r>
              <a:rPr lang="pt-BR" sz="3600" dirty="0"/>
              <a:t>Na transmissão mucosa pode haver comprometimento pulmonar</a:t>
            </a:r>
          </a:p>
        </p:txBody>
      </p:sp>
    </p:spTree>
    <p:extLst>
      <p:ext uri="{BB962C8B-B14F-4D97-AF65-F5344CB8AC3E}">
        <p14:creationId xmlns:p14="http://schemas.microsoft.com/office/powerpoint/2010/main" val="1169361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3CB3A14-1C9C-CC8D-271B-203BB10373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943" y="576943"/>
            <a:ext cx="11038114" cy="5251677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D8E8207-E454-790D-FEB2-430E793B8D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26771" y="638996"/>
            <a:ext cx="7979229" cy="5339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7675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4E711A5-1589-E7D8-538C-4ECC21118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>
            <a:extLst>
              <a:ext uri="{FF2B5EF4-FFF2-40B4-BE49-F238E27FC236}">
                <a16:creationId xmlns:a16="http://schemas.microsoft.com/office/drawing/2014/main" id="{820FE956-21EC-E6DB-13D1-BC79E066D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9257" y="554607"/>
            <a:ext cx="4905353" cy="5757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4109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168</TotalTime>
  <Words>316</Words>
  <Application>Microsoft Office PowerPoint</Application>
  <PresentationFormat>Widescreen</PresentationFormat>
  <Paragraphs>47</Paragraphs>
  <Slides>20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Aptos</vt:lpstr>
      <vt:lpstr>Aptos Display</vt:lpstr>
      <vt:lpstr>Arial</vt:lpstr>
      <vt:lpstr>Times New Roman</vt:lpstr>
      <vt:lpstr>Tema do Office</vt:lpstr>
      <vt:lpstr>Esporotricose</vt:lpstr>
      <vt:lpstr>                          Agente Etiológico</vt:lpstr>
      <vt:lpstr>PORTARIA GM/MS Nº 6.734, de 18 de março de 2025.</vt:lpstr>
      <vt:lpstr>Epidemiologia</vt:lpstr>
      <vt:lpstr>Transmissão</vt:lpstr>
      <vt:lpstr>Tempo de incubação</vt:lpstr>
      <vt:lpstr>Patogenia</vt:lpstr>
      <vt:lpstr>Apresentação do PowerPoint</vt:lpstr>
      <vt:lpstr>Apresentação do PowerPoint</vt:lpstr>
      <vt:lpstr>Apresentação do PowerPoint</vt:lpstr>
      <vt:lpstr>Apresentação do PowerPoint</vt:lpstr>
      <vt:lpstr>Diagnóstico</vt:lpstr>
      <vt:lpstr>Diagnóstico Diferencial</vt:lpstr>
      <vt:lpstr>Leishmaniase Tegumentar  - LTA</vt:lpstr>
      <vt:lpstr>                       Tuberculose Cutânea</vt:lpstr>
      <vt:lpstr>                            Úlcera Bacteriana</vt:lpstr>
      <vt:lpstr>                        Carcinoma Basocelular</vt:lpstr>
      <vt:lpstr>Tratamento</vt:lpstr>
      <vt:lpstr>Profilaxia</vt:lpstr>
      <vt:lpstr>  Farol de Coruripe/AL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Cursos</dc:creator>
  <cp:lastModifiedBy>cremal.local</cp:lastModifiedBy>
  <cp:revision>6</cp:revision>
  <dcterms:created xsi:type="dcterms:W3CDTF">2026-06-30T20:55:06Z</dcterms:created>
  <dcterms:modified xsi:type="dcterms:W3CDTF">2026-07-23T12:37:58Z</dcterms:modified>
</cp:coreProperties>
</file>